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53"/>
  </p:notesMasterIdLst>
  <p:handoutMasterIdLst>
    <p:handoutMasterId r:id="rId54"/>
  </p:handoutMasterIdLst>
  <p:sldIdLst>
    <p:sldId id="278" r:id="rId2"/>
    <p:sldId id="346" r:id="rId3"/>
    <p:sldId id="331" r:id="rId4"/>
    <p:sldId id="354" r:id="rId5"/>
    <p:sldId id="333" r:id="rId6"/>
    <p:sldId id="334" r:id="rId7"/>
    <p:sldId id="335" r:id="rId8"/>
    <p:sldId id="332" r:id="rId9"/>
    <p:sldId id="336" r:id="rId10"/>
    <p:sldId id="351" r:id="rId11"/>
    <p:sldId id="337" r:id="rId12"/>
    <p:sldId id="343" r:id="rId13"/>
    <p:sldId id="338" r:id="rId14"/>
    <p:sldId id="339" r:id="rId15"/>
    <p:sldId id="340" r:id="rId16"/>
    <p:sldId id="341" r:id="rId17"/>
    <p:sldId id="342" r:id="rId18"/>
    <p:sldId id="344" r:id="rId19"/>
    <p:sldId id="345" r:id="rId20"/>
    <p:sldId id="355" r:id="rId21"/>
    <p:sldId id="361" r:id="rId22"/>
    <p:sldId id="356" r:id="rId23"/>
    <p:sldId id="360" r:id="rId24"/>
    <p:sldId id="362" r:id="rId25"/>
    <p:sldId id="386" r:id="rId26"/>
    <p:sldId id="392" r:id="rId27"/>
    <p:sldId id="387" r:id="rId28"/>
    <p:sldId id="357" r:id="rId29"/>
    <p:sldId id="359" r:id="rId30"/>
    <p:sldId id="371" r:id="rId31"/>
    <p:sldId id="365" r:id="rId32"/>
    <p:sldId id="349" r:id="rId33"/>
    <p:sldId id="348" r:id="rId34"/>
    <p:sldId id="388" r:id="rId35"/>
    <p:sldId id="389" r:id="rId36"/>
    <p:sldId id="366" r:id="rId37"/>
    <p:sldId id="370" r:id="rId38"/>
    <p:sldId id="364" r:id="rId39"/>
    <p:sldId id="369" r:id="rId40"/>
    <p:sldId id="390" r:id="rId41"/>
    <p:sldId id="384" r:id="rId42"/>
    <p:sldId id="373" r:id="rId43"/>
    <p:sldId id="391" r:id="rId44"/>
    <p:sldId id="374" r:id="rId45"/>
    <p:sldId id="375" r:id="rId46"/>
    <p:sldId id="376" r:id="rId47"/>
    <p:sldId id="393" r:id="rId48"/>
    <p:sldId id="383" r:id="rId49"/>
    <p:sldId id="353" r:id="rId50"/>
    <p:sldId id="381" r:id="rId51"/>
    <p:sldId id="382" r:id="rId5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65" d="100"/>
          <a:sy n="65" d="100"/>
        </p:scale>
        <p:origin x="-1522" y="-1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294" y="-8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CDCA43-DDF1-47EC-9F19-82A144598BD9}" type="datetimeFigureOut">
              <a:rPr lang="cs-CZ" smtClean="0"/>
              <a:pPr/>
              <a:t>21.10.2015</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7FB21F-447E-45C3-B9C9-D4944743CCB7}" type="slidenum">
              <a:rPr lang="cs-CZ" smtClean="0"/>
              <a:pPr/>
              <a:t>‹#›</a:t>
            </a:fld>
            <a:endParaRPr lang="cs-CZ"/>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E7C22-331F-4506-809B-1860DA1D3339}" type="datetimeFigureOut">
              <a:rPr lang="cs-CZ" smtClean="0"/>
              <a:pPr/>
              <a:t>21.10.2015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FD229B-3D13-452D-9B73-4343D5FFAD18}" type="slidenum">
              <a:rPr lang="cs-CZ" smtClean="0"/>
              <a:pPr/>
              <a:t>‹#›</a:t>
            </a:fld>
            <a:endParaRPr lang="cs-CZ"/>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49DA2B11-B16F-4383-AE69-6D9CBF7CFBC3}" type="datetime1">
              <a:rPr lang="cs-CZ" smtClean="0"/>
              <a:pPr/>
              <a:t>21.10.2015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2015/2016</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DAD84EE-093F-4DBB-9F97-44D8A167BC1C}" type="datetime1">
              <a:rPr lang="cs-CZ" smtClean="0"/>
              <a:pPr/>
              <a:t>21.10.2015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2015/2016</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5405BFC-B05E-4CDF-90A2-B23F5B732451}" type="datetime1">
              <a:rPr lang="cs-CZ" smtClean="0"/>
              <a:pPr/>
              <a:t>21.10.2015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2015/2016</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E2F96F6-6B1B-4199-A7BF-9FE1694963DD}" type="datetime1">
              <a:rPr lang="cs-CZ" smtClean="0"/>
              <a:pPr/>
              <a:t>21.10.2015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2015/2016</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55A095B-BC30-4731-A21F-1CE534681A54}" type="datetime1">
              <a:rPr lang="cs-CZ" smtClean="0"/>
              <a:pPr/>
              <a:t>21.10.2015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2015/2016</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E6F27C09-A4D6-4469-AD7E-E7160207F649}" type="datetime1">
              <a:rPr lang="cs-CZ" smtClean="0"/>
              <a:pPr/>
              <a:t>21.10.2015</a:t>
            </a:fld>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2015/2016</a:t>
            </a:r>
            <a:endParaRPr lang="cs-CZ"/>
          </a:p>
        </p:txBody>
      </p:sp>
      <p:sp>
        <p:nvSpPr>
          <p:cNvPr id="7" name="Zástupný symbol pro číslo snímku 6"/>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9B04208-4F48-4350-9446-56B01A254DBD}" type="datetime1">
              <a:rPr lang="cs-CZ" smtClean="0"/>
              <a:pPr/>
              <a:t>21.10.2015</a:t>
            </a:fld>
            <a:endParaRPr lang="cs-CZ"/>
          </a:p>
        </p:txBody>
      </p:sp>
      <p:sp>
        <p:nvSpPr>
          <p:cNvPr id="8" name="Zástupný symbol pro zápatí 7"/>
          <p:cNvSpPr>
            <a:spLocks noGrp="1"/>
          </p:cNvSpPr>
          <p:nvPr>
            <p:ph type="ftr" sz="quarter" idx="11"/>
          </p:nvPr>
        </p:nvSpPr>
        <p:spPr/>
        <p:txBody>
          <a:bodyPr/>
          <a:lstStyle/>
          <a:p>
            <a:r>
              <a:rPr lang="cs-CZ" smtClean="0"/>
              <a:t>Jan Petrovský pro Fyzikální kavárnu 2015/2016</a:t>
            </a:r>
            <a:endParaRPr lang="cs-CZ"/>
          </a:p>
        </p:txBody>
      </p:sp>
      <p:sp>
        <p:nvSpPr>
          <p:cNvPr id="9" name="Zástupný symbol pro číslo snímku 8"/>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32A26AE0-6A1A-4C4C-8F45-7BC289E6987C}" type="datetime1">
              <a:rPr lang="cs-CZ" smtClean="0"/>
              <a:pPr/>
              <a:t>21.10.2015</a:t>
            </a:fld>
            <a:endParaRPr lang="cs-CZ"/>
          </a:p>
        </p:txBody>
      </p:sp>
      <p:sp>
        <p:nvSpPr>
          <p:cNvPr id="4" name="Zástupný symbol pro zápatí 3"/>
          <p:cNvSpPr>
            <a:spLocks noGrp="1"/>
          </p:cNvSpPr>
          <p:nvPr>
            <p:ph type="ftr" sz="quarter" idx="11"/>
          </p:nvPr>
        </p:nvSpPr>
        <p:spPr/>
        <p:txBody>
          <a:bodyPr/>
          <a:lstStyle/>
          <a:p>
            <a:r>
              <a:rPr lang="cs-CZ" smtClean="0"/>
              <a:t>Jan Petrovský pro Fyzikální kavárnu 2015/2016</a:t>
            </a:r>
            <a:endParaRPr lang="cs-CZ"/>
          </a:p>
        </p:txBody>
      </p:sp>
      <p:sp>
        <p:nvSpPr>
          <p:cNvPr id="5" name="Zástupný symbol pro číslo snímku 4"/>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5DA921E-A2C1-4C68-8B3A-3CB11D04F1CF}" type="datetime1">
              <a:rPr lang="cs-CZ" smtClean="0"/>
              <a:pPr/>
              <a:t>21.10.2015</a:t>
            </a:fld>
            <a:endParaRPr lang="cs-CZ"/>
          </a:p>
        </p:txBody>
      </p:sp>
      <p:sp>
        <p:nvSpPr>
          <p:cNvPr id="3" name="Zástupný symbol pro zápatí 2"/>
          <p:cNvSpPr>
            <a:spLocks noGrp="1"/>
          </p:cNvSpPr>
          <p:nvPr>
            <p:ph type="ftr" sz="quarter" idx="11"/>
          </p:nvPr>
        </p:nvSpPr>
        <p:spPr/>
        <p:txBody>
          <a:bodyPr/>
          <a:lstStyle/>
          <a:p>
            <a:r>
              <a:rPr lang="cs-CZ" smtClean="0"/>
              <a:t>Jan Petrovský pro Fyzikální kavárnu 2015/2016</a:t>
            </a:r>
            <a:endParaRPr lang="cs-CZ"/>
          </a:p>
        </p:txBody>
      </p:sp>
      <p:sp>
        <p:nvSpPr>
          <p:cNvPr id="4" name="Zástupný symbol pro číslo snímku 3"/>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C0E8D54-58CE-4C7F-AB44-4D1B91818E7D}" type="datetime1">
              <a:rPr lang="cs-CZ" smtClean="0"/>
              <a:pPr/>
              <a:t>21.10.2015</a:t>
            </a:fld>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2015/2016</a:t>
            </a:r>
            <a:endParaRPr lang="cs-CZ"/>
          </a:p>
        </p:txBody>
      </p:sp>
      <p:sp>
        <p:nvSpPr>
          <p:cNvPr id="7" name="Zástupný symbol pro číslo snímku 6"/>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AF8822A3-7EE2-4C86-8048-EFBF260D758F}" type="datetime1">
              <a:rPr lang="cs-CZ" smtClean="0"/>
              <a:pPr/>
              <a:t>21.10.2015</a:t>
            </a:fld>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2015/2016</a:t>
            </a:r>
            <a:endParaRPr lang="cs-CZ"/>
          </a:p>
        </p:txBody>
      </p:sp>
      <p:sp>
        <p:nvSpPr>
          <p:cNvPr id="7" name="Zástupný symbol pro číslo snímku 6"/>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alpha val="7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6EB06-A130-473E-B2F6-8184AB82ED3D}" type="datetime1">
              <a:rPr lang="cs-CZ" smtClean="0"/>
              <a:pPr/>
              <a:t>21.10.2015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smtClean="0"/>
              <a:t>Jan Petrovský pro Fyzikální kavárnu 2015/2016</a:t>
            </a: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9F292-BA30-4DBD-905D-C8C0CF20F88A}"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99592" y="1700808"/>
            <a:ext cx="7385227" cy="3231654"/>
          </a:xfrm>
          <a:prstGeom prst="rect">
            <a:avLst/>
          </a:prstGeom>
          <a:noFill/>
        </p:spPr>
        <p:txBody>
          <a:bodyPr wrap="none" rtlCol="0">
            <a:spAutoFit/>
          </a:bodyPr>
          <a:lstStyle/>
          <a:p>
            <a:pPr algn="ctr"/>
            <a:r>
              <a:rPr lang="cs-CZ" sz="2400" b="1" smtClean="0"/>
              <a:t>Otevřený problém v Otevřené zahradě (Brno, Údolní 33)</a:t>
            </a:r>
          </a:p>
          <a:p>
            <a:pPr algn="ctr"/>
            <a:endParaRPr lang="cs-CZ" sz="2400" b="1" smtClean="0"/>
          </a:p>
          <a:p>
            <a:pPr algn="ctr"/>
            <a:r>
              <a:rPr lang="cs-CZ" sz="2400" b="1" smtClean="0"/>
              <a:t>aneb</a:t>
            </a:r>
          </a:p>
          <a:p>
            <a:pPr algn="ctr"/>
            <a:endParaRPr lang="cs-CZ" sz="2400" b="1" smtClean="0"/>
          </a:p>
          <a:p>
            <a:pPr algn="ctr"/>
            <a:r>
              <a:rPr lang="cs-CZ" sz="2400" b="1" smtClean="0"/>
              <a:t>minulost, přítomnost a možná skvělá budoucnost </a:t>
            </a:r>
          </a:p>
          <a:p>
            <a:pPr algn="ctr"/>
            <a:r>
              <a:rPr lang="cs-CZ" sz="2400" b="1" smtClean="0"/>
              <a:t>Crookesova (světelného) mlýnku</a:t>
            </a:r>
          </a:p>
          <a:p>
            <a:pPr algn="ctr"/>
            <a:endParaRPr lang="cs-CZ" sz="2400" b="1" smtClean="0"/>
          </a:p>
          <a:p>
            <a:endParaRPr lang="cs-CZ" smtClean="0"/>
          </a:p>
          <a:p>
            <a:pPr algn="ctr"/>
            <a:endParaRPr lang="cs-CZ" b="1" smtClean="0"/>
          </a:p>
        </p:txBody>
      </p:sp>
      <p:sp>
        <p:nvSpPr>
          <p:cNvPr id="3" name="Zástupný symbol pro zápatí 2"/>
          <p:cNvSpPr>
            <a:spLocks noGrp="1"/>
          </p:cNvSpPr>
          <p:nvPr>
            <p:ph type="ftr" sz="quarter" idx="11"/>
          </p:nvPr>
        </p:nvSpPr>
        <p:spPr/>
        <p:txBody>
          <a:bodyPr/>
          <a:lstStyle/>
          <a:p>
            <a:r>
              <a:rPr lang="cs-CZ" smtClean="0"/>
              <a:t>Jan Petrovský pro Fyzikální kavárnu 2015/2016</a:t>
            </a:r>
            <a:endParaRPr lang="cs-CZ"/>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3" name="Picture 2"/>
          <p:cNvPicPr>
            <a:picLocks noChangeAspect="1" noChangeArrowheads="1"/>
          </p:cNvPicPr>
          <p:nvPr/>
        </p:nvPicPr>
        <p:blipFill>
          <a:blip r:embed="rId2" cstate="print"/>
          <a:srcRect/>
          <a:stretch>
            <a:fillRect/>
          </a:stretch>
        </p:blipFill>
        <p:spPr bwMode="auto">
          <a:xfrm>
            <a:off x="971600" y="1055838"/>
            <a:ext cx="7632848" cy="2653899"/>
          </a:xfrm>
          <a:prstGeom prst="rect">
            <a:avLst/>
          </a:prstGeom>
          <a:noFill/>
          <a:ln w="9525">
            <a:noFill/>
            <a:miter lim="800000"/>
            <a:headEnd/>
            <a:tailEnd/>
          </a:ln>
        </p:spPr>
      </p:pic>
      <p:sp>
        <p:nvSpPr>
          <p:cNvPr id="4" name="TextovéPole 3"/>
          <p:cNvSpPr txBox="1"/>
          <p:nvPr/>
        </p:nvSpPr>
        <p:spPr>
          <a:xfrm>
            <a:off x="881280" y="620688"/>
            <a:ext cx="1746504" cy="369332"/>
          </a:xfrm>
          <a:prstGeom prst="rect">
            <a:avLst/>
          </a:prstGeom>
          <a:noFill/>
        </p:spPr>
        <p:txBody>
          <a:bodyPr wrap="none" rtlCol="0">
            <a:spAutoFit/>
          </a:bodyPr>
          <a:lstStyle/>
          <a:p>
            <a:r>
              <a:rPr lang="cs-CZ" b="1" smtClean="0"/>
              <a:t>Michael Faraday</a:t>
            </a:r>
            <a:endParaRPr lang="cs-CZ" b="1"/>
          </a:p>
        </p:txBody>
      </p:sp>
      <p:sp>
        <p:nvSpPr>
          <p:cNvPr id="5" name="TextovéPole 4"/>
          <p:cNvSpPr txBox="1"/>
          <p:nvPr/>
        </p:nvSpPr>
        <p:spPr>
          <a:xfrm>
            <a:off x="827584" y="3933056"/>
            <a:ext cx="7848872" cy="1200329"/>
          </a:xfrm>
          <a:prstGeom prst="rect">
            <a:avLst/>
          </a:prstGeom>
          <a:noFill/>
        </p:spPr>
        <p:txBody>
          <a:bodyPr wrap="square" rtlCol="0">
            <a:spAutoFit/>
          </a:bodyPr>
          <a:lstStyle/>
          <a:p>
            <a:pPr algn="just"/>
            <a:r>
              <a:rPr lang="cs-CZ" i="1" smtClean="0"/>
              <a:t>Dlouhé a trvalé přesvědčení, že všechny přírodní síly jsou vzájemně závislé, mající jeden společný původ, či spíše jsou různým projevem téže fundamentální síly…dokázat experimentálně…mezi gravitací a elektřinou… zahrnující také magnetizmus, chemickou sílu a teplo…</a:t>
            </a:r>
            <a:endParaRPr lang="cs-CZ" i="1"/>
          </a:p>
        </p:txBody>
      </p:sp>
      <p:sp>
        <p:nvSpPr>
          <p:cNvPr id="6" name="TextovéPole 5"/>
          <p:cNvSpPr txBox="1"/>
          <p:nvPr/>
        </p:nvSpPr>
        <p:spPr>
          <a:xfrm>
            <a:off x="827584" y="5157192"/>
            <a:ext cx="7765011" cy="923330"/>
          </a:xfrm>
          <a:prstGeom prst="rect">
            <a:avLst/>
          </a:prstGeom>
          <a:noFill/>
        </p:spPr>
        <p:txBody>
          <a:bodyPr wrap="none" rtlCol="0">
            <a:spAutoFit/>
          </a:bodyPr>
          <a:lstStyle/>
          <a:p>
            <a:r>
              <a:rPr lang="cs-CZ" smtClean="0"/>
              <a:t>Experimenty popsal a uvedl, že výsledek je negativní, nicméně zůstal optimistou, </a:t>
            </a:r>
          </a:p>
          <a:p>
            <a:r>
              <a:rPr lang="cs-CZ" smtClean="0"/>
              <a:t>co se týče výše uvedeného tvrzení.</a:t>
            </a:r>
          </a:p>
          <a:p>
            <a:endParaRPr 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3" name="Obrázek 2" descr="Abraham Bennet FRS 1749-1799"/>
          <p:cNvPicPr/>
          <p:nvPr/>
        </p:nvPicPr>
        <p:blipFill>
          <a:blip r:embed="rId2" cstate="print"/>
          <a:srcRect/>
          <a:stretch>
            <a:fillRect/>
          </a:stretch>
        </p:blipFill>
        <p:spPr bwMode="auto">
          <a:xfrm>
            <a:off x="1619672" y="980728"/>
            <a:ext cx="2088232" cy="2232248"/>
          </a:xfrm>
          <a:prstGeom prst="rect">
            <a:avLst/>
          </a:prstGeom>
          <a:noFill/>
          <a:ln w="9525">
            <a:noFill/>
            <a:miter lim="800000"/>
            <a:headEnd/>
            <a:tailEnd/>
          </a:ln>
        </p:spPr>
      </p:pic>
      <p:sp>
        <p:nvSpPr>
          <p:cNvPr id="4" name="Obdélník 3"/>
          <p:cNvSpPr/>
          <p:nvPr/>
        </p:nvSpPr>
        <p:spPr>
          <a:xfrm>
            <a:off x="1547664" y="548680"/>
            <a:ext cx="3168352" cy="369332"/>
          </a:xfrm>
          <a:prstGeom prst="rect">
            <a:avLst/>
          </a:prstGeom>
        </p:spPr>
        <p:txBody>
          <a:bodyPr wrap="square">
            <a:spAutoFit/>
          </a:bodyPr>
          <a:lstStyle/>
          <a:p>
            <a:r>
              <a:rPr lang="cs-CZ" b="1" smtClean="0"/>
              <a:t>Abraham Bennet   1749 - 1799  </a:t>
            </a:r>
            <a:endParaRPr lang="cs-CZ"/>
          </a:p>
        </p:txBody>
      </p:sp>
      <p:sp>
        <p:nvSpPr>
          <p:cNvPr id="6" name="TextovéPole 5"/>
          <p:cNvSpPr txBox="1"/>
          <p:nvPr/>
        </p:nvSpPr>
        <p:spPr>
          <a:xfrm>
            <a:off x="4139952" y="1052736"/>
            <a:ext cx="2232248" cy="2585323"/>
          </a:xfrm>
          <a:prstGeom prst="rect">
            <a:avLst/>
          </a:prstGeom>
          <a:noFill/>
        </p:spPr>
        <p:txBody>
          <a:bodyPr wrap="square" rtlCol="0">
            <a:spAutoFit/>
          </a:bodyPr>
          <a:lstStyle/>
          <a:p>
            <a:r>
              <a:rPr lang="cs-CZ" smtClean="0"/>
              <a:t>lístkový elektroskop </a:t>
            </a:r>
          </a:p>
          <a:p>
            <a:endParaRPr lang="cs-CZ" smtClean="0"/>
          </a:p>
          <a:p>
            <a:endParaRPr lang="cs-CZ" smtClean="0"/>
          </a:p>
          <a:p>
            <a:r>
              <a:rPr lang="cs-CZ" smtClean="0"/>
              <a:t>kde co zavěšoval na pavoučí vlákno </a:t>
            </a:r>
          </a:p>
          <a:p>
            <a:endParaRPr lang="cs-CZ" smtClean="0"/>
          </a:p>
          <a:p>
            <a:r>
              <a:rPr lang="cs-CZ" smtClean="0"/>
              <a:t>1792</a:t>
            </a:r>
          </a:p>
          <a:p>
            <a:endParaRPr lang="cs-CZ" smtClean="0"/>
          </a:p>
          <a:p>
            <a:endParaRPr lang="cs-CZ"/>
          </a:p>
        </p:txBody>
      </p:sp>
      <p:pic>
        <p:nvPicPr>
          <p:cNvPr id="5122" name="Picture 2"/>
          <p:cNvPicPr>
            <a:picLocks noChangeAspect="1" noChangeArrowheads="1"/>
          </p:cNvPicPr>
          <p:nvPr/>
        </p:nvPicPr>
        <p:blipFill>
          <a:blip r:embed="rId3" cstate="print"/>
          <a:srcRect/>
          <a:stretch>
            <a:fillRect/>
          </a:stretch>
        </p:blipFill>
        <p:spPr bwMode="auto">
          <a:xfrm>
            <a:off x="1619672" y="3212976"/>
            <a:ext cx="5797639" cy="3024336"/>
          </a:xfrm>
          <a:prstGeom prst="rect">
            <a:avLst/>
          </a:prstGeom>
          <a:noFill/>
          <a:ln w="9525">
            <a:noFill/>
            <a:miter lim="800000"/>
            <a:headEnd/>
            <a:tailEnd/>
          </a:ln>
        </p:spPr>
      </p:pic>
      <p:cxnSp>
        <p:nvCxnSpPr>
          <p:cNvPr id="8" name="Přímá spojovací čára 7"/>
          <p:cNvCxnSpPr/>
          <p:nvPr/>
        </p:nvCxnSpPr>
        <p:spPr>
          <a:xfrm>
            <a:off x="3347864" y="5373216"/>
            <a:ext cx="27363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Přímá spojovací čára 9"/>
          <p:cNvCxnSpPr/>
          <p:nvPr/>
        </p:nvCxnSpPr>
        <p:spPr>
          <a:xfrm>
            <a:off x="3275856" y="5949280"/>
            <a:ext cx="216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6588224" y="5877272"/>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a:off x="6588224" y="5949280"/>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1763688" y="6165304"/>
            <a:ext cx="1728192"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1115616" y="1535881"/>
            <a:ext cx="7128792" cy="3693319"/>
          </a:xfrm>
          <a:prstGeom prst="rect">
            <a:avLst/>
          </a:prstGeom>
          <a:noFill/>
        </p:spPr>
        <p:txBody>
          <a:bodyPr wrap="square" rtlCol="0">
            <a:spAutoFit/>
          </a:bodyPr>
          <a:lstStyle/>
          <a:p>
            <a:pPr algn="just"/>
            <a:r>
              <a:rPr lang="cs-CZ" smtClean="0"/>
              <a:t>Fresnel r. 1825 v </a:t>
            </a:r>
            <a:r>
              <a:rPr lang="cs-CZ" i="1" smtClean="0"/>
              <a:t>Annales de Chimie et de Physique  </a:t>
            </a:r>
            <a:r>
              <a:rPr lang="cs-CZ" smtClean="0"/>
              <a:t>popsal svůj experiment, kdy na protilehlé hroty magnetické střelky umístil vertikálně </a:t>
            </a:r>
          </a:p>
          <a:p>
            <a:pPr algn="just"/>
            <a:r>
              <a:rPr lang="cs-CZ" smtClean="0"/>
              <a:t>na jeden konec disk z kovové folie a na opačný konec disk ze slídy.</a:t>
            </a:r>
          </a:p>
          <a:p>
            <a:pPr algn="just"/>
            <a:r>
              <a:rPr lang="cs-CZ" smtClean="0"/>
              <a:t>Střelku zavěsil na hedvábné vlákno, takže měl jakési torzní váhy</a:t>
            </a:r>
          </a:p>
          <a:p>
            <a:pPr algn="just"/>
            <a:r>
              <a:rPr lang="cs-CZ" smtClean="0"/>
              <a:t> a vše umístil pod recipient vývěvy.</a:t>
            </a:r>
          </a:p>
          <a:p>
            <a:pPr algn="just"/>
            <a:r>
              <a:rPr lang="cs-CZ" smtClean="0"/>
              <a:t>Takže mohl zkoušet jak působí světlo na neprůsvitná i transparentní tělesa.</a:t>
            </a:r>
          </a:p>
          <a:p>
            <a:pPr algn="just"/>
            <a:r>
              <a:rPr lang="cs-CZ" smtClean="0"/>
              <a:t>Třetí disk kovové fólie byl pevný.</a:t>
            </a:r>
          </a:p>
          <a:p>
            <a:pPr algn="just"/>
            <a:r>
              <a:rPr lang="cs-CZ" smtClean="0"/>
              <a:t>Působení slunečního záření indikoval natáčením střelky za různých konfigurací a různého vakua.</a:t>
            </a:r>
          </a:p>
          <a:p>
            <a:pPr algn="just"/>
            <a:endParaRPr lang="cs-CZ" smtClean="0"/>
          </a:p>
          <a:p>
            <a:pPr algn="just"/>
            <a:r>
              <a:rPr lang="cs-CZ" smtClean="0"/>
              <a:t>Crookes připomněl, že Fresnel už v pokusech nepokračoval, aby zjistil případný vliv elektřiny a magnetizmu.</a:t>
            </a:r>
          </a:p>
          <a:p>
            <a:endParaRPr lang="cs-CZ"/>
          </a:p>
        </p:txBody>
      </p:sp>
      <p:sp>
        <p:nvSpPr>
          <p:cNvPr id="4" name="TextovéPole 3"/>
          <p:cNvSpPr txBox="1"/>
          <p:nvPr/>
        </p:nvSpPr>
        <p:spPr>
          <a:xfrm>
            <a:off x="1115616" y="980728"/>
            <a:ext cx="2321148" cy="369332"/>
          </a:xfrm>
          <a:prstGeom prst="rect">
            <a:avLst/>
          </a:prstGeom>
          <a:noFill/>
        </p:spPr>
        <p:txBody>
          <a:bodyPr wrap="none" rtlCol="0">
            <a:spAutoFit/>
          </a:bodyPr>
          <a:lstStyle/>
          <a:p>
            <a:r>
              <a:rPr lang="cs-CZ" b="1" smtClean="0"/>
              <a:t>Augustin-Jean  Fresnel</a:t>
            </a:r>
            <a:endParaRPr lang="cs-CZ"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1187624" y="836712"/>
            <a:ext cx="4680520" cy="369332"/>
          </a:xfrm>
          <a:prstGeom prst="rect">
            <a:avLst/>
          </a:prstGeom>
          <a:noFill/>
        </p:spPr>
        <p:txBody>
          <a:bodyPr wrap="square" rtlCol="0">
            <a:spAutoFit/>
          </a:bodyPr>
          <a:lstStyle/>
          <a:p>
            <a:r>
              <a:rPr lang="cs-CZ" b="1" smtClean="0"/>
              <a:t>Henry Cavendish  1731 - 1810</a:t>
            </a:r>
            <a:endParaRPr lang="cs-CZ" b="1"/>
          </a:p>
        </p:txBody>
      </p:sp>
      <p:pic>
        <p:nvPicPr>
          <p:cNvPr id="2050" name="Picture 2"/>
          <p:cNvPicPr>
            <a:picLocks noChangeAspect="1" noChangeArrowheads="1"/>
          </p:cNvPicPr>
          <p:nvPr/>
        </p:nvPicPr>
        <p:blipFill>
          <a:blip r:embed="rId2" cstate="print"/>
          <a:srcRect/>
          <a:stretch>
            <a:fillRect/>
          </a:stretch>
        </p:blipFill>
        <p:spPr bwMode="auto">
          <a:xfrm>
            <a:off x="1259632" y="1268760"/>
            <a:ext cx="2025795" cy="2520280"/>
          </a:xfrm>
          <a:prstGeom prst="rect">
            <a:avLst/>
          </a:prstGeom>
          <a:noFill/>
          <a:ln w="9525">
            <a:noFill/>
            <a:miter lim="800000"/>
            <a:headEnd/>
            <a:tailEnd/>
          </a:ln>
        </p:spPr>
      </p:pic>
      <p:sp>
        <p:nvSpPr>
          <p:cNvPr id="5" name="TextovéPole 4"/>
          <p:cNvSpPr txBox="1"/>
          <p:nvPr/>
        </p:nvSpPr>
        <p:spPr>
          <a:xfrm>
            <a:off x="3347864" y="1340768"/>
            <a:ext cx="4608512" cy="646331"/>
          </a:xfrm>
          <a:prstGeom prst="rect">
            <a:avLst/>
          </a:prstGeom>
          <a:noFill/>
        </p:spPr>
        <p:txBody>
          <a:bodyPr wrap="square" rtlCol="0">
            <a:spAutoFit/>
          </a:bodyPr>
          <a:lstStyle/>
          <a:p>
            <a:r>
              <a:rPr lang="cs-CZ" i="1" smtClean="0"/>
              <a:t>„Nejbohatší z učenců a nejučenější z boháčů“</a:t>
            </a:r>
          </a:p>
          <a:p>
            <a:r>
              <a:rPr lang="cs-CZ" smtClean="0"/>
              <a:t>                                               </a:t>
            </a:r>
            <a:r>
              <a:rPr lang="cs-CZ" i="1" smtClean="0"/>
              <a:t>Jean-Baptiste Biot</a:t>
            </a:r>
            <a:endParaRPr lang="cs-CZ"/>
          </a:p>
        </p:txBody>
      </p:sp>
      <p:sp>
        <p:nvSpPr>
          <p:cNvPr id="6" name="TextovéPole 5"/>
          <p:cNvSpPr txBox="1"/>
          <p:nvPr/>
        </p:nvSpPr>
        <p:spPr>
          <a:xfrm>
            <a:off x="1115616" y="4149080"/>
            <a:ext cx="7488832" cy="923330"/>
          </a:xfrm>
          <a:prstGeom prst="rect">
            <a:avLst/>
          </a:prstGeom>
          <a:noFill/>
        </p:spPr>
        <p:txBody>
          <a:bodyPr wrap="square" rtlCol="0">
            <a:spAutoFit/>
          </a:bodyPr>
          <a:lstStyle/>
          <a:p>
            <a:r>
              <a:rPr lang="cs-CZ" smtClean="0"/>
              <a:t>Zjišťoval vliv teploty na vzájemné silové působení zkušebních těles svých torzních vah</a:t>
            </a:r>
          </a:p>
          <a:p>
            <a:endParaRPr lang="cs-CZ" smtClean="0"/>
          </a:p>
        </p:txBody>
      </p:sp>
      <p:pic>
        <p:nvPicPr>
          <p:cNvPr id="4" name="Picture 2"/>
          <p:cNvPicPr>
            <a:picLocks noChangeAspect="1" noChangeArrowheads="1"/>
          </p:cNvPicPr>
          <p:nvPr/>
        </p:nvPicPr>
        <p:blipFill>
          <a:blip r:embed="rId3" cstate="print"/>
          <a:srcRect/>
          <a:stretch>
            <a:fillRect/>
          </a:stretch>
        </p:blipFill>
        <p:spPr bwMode="auto">
          <a:xfrm>
            <a:off x="3347864" y="2348880"/>
            <a:ext cx="5581934" cy="144016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3074" name="Picture 2"/>
          <p:cNvPicPr>
            <a:picLocks noChangeAspect="1" noChangeArrowheads="1"/>
          </p:cNvPicPr>
          <p:nvPr/>
        </p:nvPicPr>
        <p:blipFill>
          <a:blip r:embed="rId2" cstate="print"/>
          <a:srcRect/>
          <a:stretch>
            <a:fillRect/>
          </a:stretch>
        </p:blipFill>
        <p:spPr bwMode="auto">
          <a:xfrm>
            <a:off x="971600" y="1114661"/>
            <a:ext cx="7785592" cy="1090203"/>
          </a:xfrm>
          <a:prstGeom prst="rect">
            <a:avLst/>
          </a:prstGeom>
          <a:noFill/>
          <a:ln w="9525">
            <a:noFill/>
            <a:miter lim="800000"/>
            <a:headEnd/>
            <a:tailEnd/>
          </a:ln>
        </p:spPr>
      </p:pic>
      <p:sp>
        <p:nvSpPr>
          <p:cNvPr id="6" name="TextovéPole 5"/>
          <p:cNvSpPr txBox="1"/>
          <p:nvPr/>
        </p:nvSpPr>
        <p:spPr>
          <a:xfrm>
            <a:off x="899592" y="2420888"/>
            <a:ext cx="7776864" cy="1477328"/>
          </a:xfrm>
          <a:prstGeom prst="rect">
            <a:avLst/>
          </a:prstGeom>
          <a:noFill/>
        </p:spPr>
        <p:txBody>
          <a:bodyPr wrap="square" rtlCol="0">
            <a:spAutoFit/>
          </a:bodyPr>
          <a:lstStyle/>
          <a:p>
            <a:pPr algn="just"/>
            <a:r>
              <a:rPr lang="cs-CZ" i="1" smtClean="0"/>
              <a:t>Kdyby byl takový vztah mezi teplem a gravitací, jaký jsem mihotavě zahlédl,</a:t>
            </a:r>
          </a:p>
          <a:p>
            <a:pPr algn="just"/>
            <a:r>
              <a:rPr lang="cs-CZ" i="1" smtClean="0"/>
              <a:t>bylo zřejmé, že by bylo třeba mnohem jemnějšího zařízení, aby se  zřetelně projevil a já jsem k tomu provedl řadu experimentů  s cílem určit, jaké zařízení by bylo nejcitlivější k působení, které hledáme.</a:t>
            </a:r>
          </a:p>
          <a:p>
            <a:endParaRPr lang="cs-CZ"/>
          </a:p>
        </p:txBody>
      </p:sp>
      <p:sp>
        <p:nvSpPr>
          <p:cNvPr id="7" name="TextovéPole 6"/>
          <p:cNvSpPr txBox="1"/>
          <p:nvPr/>
        </p:nvSpPr>
        <p:spPr>
          <a:xfrm>
            <a:off x="971600" y="692696"/>
            <a:ext cx="2880320" cy="369332"/>
          </a:xfrm>
          <a:prstGeom prst="rect">
            <a:avLst/>
          </a:prstGeom>
          <a:noFill/>
        </p:spPr>
        <p:txBody>
          <a:bodyPr wrap="square" rtlCol="0">
            <a:spAutoFit/>
          </a:bodyPr>
          <a:lstStyle/>
          <a:p>
            <a:r>
              <a:rPr lang="cs-CZ" b="1" smtClean="0"/>
              <a:t>Crookes:</a:t>
            </a:r>
            <a:endParaRPr lang="cs-CZ" b="1"/>
          </a:p>
        </p:txBody>
      </p:sp>
      <p:sp>
        <p:nvSpPr>
          <p:cNvPr id="8" name="TextovéPole 7"/>
          <p:cNvSpPr txBox="1"/>
          <p:nvPr/>
        </p:nvSpPr>
        <p:spPr>
          <a:xfrm>
            <a:off x="899592" y="3717032"/>
            <a:ext cx="7776864" cy="646331"/>
          </a:xfrm>
          <a:prstGeom prst="rect">
            <a:avLst/>
          </a:prstGeom>
          <a:noFill/>
        </p:spPr>
        <p:txBody>
          <a:bodyPr wrap="square" rtlCol="0">
            <a:spAutoFit/>
          </a:bodyPr>
          <a:lstStyle/>
          <a:p>
            <a:r>
              <a:rPr lang="cs-CZ" smtClean="0"/>
              <a:t>Výsledek už známe: </a:t>
            </a:r>
          </a:p>
          <a:p>
            <a:r>
              <a:rPr lang="cs-CZ" smtClean="0"/>
              <a:t>byl to Crookesův radiometr</a:t>
            </a:r>
            <a:endParaRPr lang="cs-CZ"/>
          </a:p>
        </p:txBody>
      </p:sp>
      <p:pic>
        <p:nvPicPr>
          <p:cNvPr id="1027" name="Picture 3"/>
          <p:cNvPicPr>
            <a:picLocks noChangeAspect="1" noChangeArrowheads="1"/>
          </p:cNvPicPr>
          <p:nvPr/>
        </p:nvPicPr>
        <p:blipFill>
          <a:blip r:embed="rId3" cstate="print"/>
          <a:srcRect/>
          <a:stretch>
            <a:fillRect/>
          </a:stretch>
        </p:blipFill>
        <p:spPr bwMode="auto">
          <a:xfrm>
            <a:off x="4788024" y="3403047"/>
            <a:ext cx="3485064" cy="290627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3074" name="Picture 2"/>
          <p:cNvPicPr>
            <a:picLocks noChangeAspect="1" noChangeArrowheads="1"/>
          </p:cNvPicPr>
          <p:nvPr/>
        </p:nvPicPr>
        <p:blipFill>
          <a:blip r:embed="rId2" cstate="print"/>
          <a:srcRect/>
          <a:stretch>
            <a:fillRect/>
          </a:stretch>
        </p:blipFill>
        <p:spPr bwMode="auto">
          <a:xfrm>
            <a:off x="2038350" y="330200"/>
            <a:ext cx="4765898" cy="582896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4" name="TextovéPole 3"/>
          <p:cNvSpPr txBox="1"/>
          <p:nvPr/>
        </p:nvSpPr>
        <p:spPr>
          <a:xfrm>
            <a:off x="683568" y="3429000"/>
            <a:ext cx="7776863" cy="2031325"/>
          </a:xfrm>
          <a:prstGeom prst="rect">
            <a:avLst/>
          </a:prstGeom>
          <a:noFill/>
        </p:spPr>
        <p:txBody>
          <a:bodyPr wrap="square" rtlCol="0">
            <a:spAutoFit/>
          </a:bodyPr>
          <a:lstStyle/>
          <a:p>
            <a:pPr algn="just"/>
            <a:r>
              <a:rPr lang="cs-CZ" i="1" smtClean="0"/>
              <a:t>Musím zde popravdě podotknout, že v září 1871 jsem dostal dopis od pana J. Reynoldse, ve kterém se zmiňuje, že zkonstruoval malý přístroj, který se otáčí za rukou, za plamenem nebo za kterýmkoli zdrojem tepla. Sestává z tenkého proužku jedlového dřeva (??) visícího na pavoučím vlákně a uzavřeném ve skleněné baňce. Tento malý přístroj je mnohem citlivější než  kterýkoli, co jsem dosud  sestrojil, jelikož pavučina  se natáčí daleko snadněji než hedvábí. A pan Reynolds mi laskavě dovolil s ním experimentovat.</a:t>
            </a:r>
            <a:endParaRPr lang="cs-CZ" i="1"/>
          </a:p>
        </p:txBody>
      </p:sp>
      <p:pic>
        <p:nvPicPr>
          <p:cNvPr id="4098" name="Picture 2"/>
          <p:cNvPicPr>
            <a:picLocks noChangeAspect="1" noChangeArrowheads="1"/>
          </p:cNvPicPr>
          <p:nvPr/>
        </p:nvPicPr>
        <p:blipFill>
          <a:blip r:embed="rId2" cstate="print"/>
          <a:srcRect/>
          <a:stretch>
            <a:fillRect/>
          </a:stretch>
        </p:blipFill>
        <p:spPr bwMode="auto">
          <a:xfrm>
            <a:off x="755576" y="908720"/>
            <a:ext cx="7556500" cy="21209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4" name="Obdélník 3"/>
          <p:cNvSpPr/>
          <p:nvPr/>
        </p:nvSpPr>
        <p:spPr>
          <a:xfrm>
            <a:off x="755576" y="4077072"/>
            <a:ext cx="8064896" cy="1754326"/>
          </a:xfrm>
          <a:prstGeom prst="rect">
            <a:avLst/>
          </a:prstGeom>
        </p:spPr>
        <p:txBody>
          <a:bodyPr wrap="square">
            <a:spAutoFit/>
          </a:bodyPr>
          <a:lstStyle/>
          <a:p>
            <a:r>
              <a:rPr lang="cs-CZ" i="1" smtClean="0"/>
              <a:t>Za normálního tlaku</a:t>
            </a:r>
          </a:p>
          <a:p>
            <a:endParaRPr lang="cs-CZ" i="1" smtClean="0"/>
          </a:p>
          <a:p>
            <a:r>
              <a:rPr lang="cs-CZ" i="1" smtClean="0"/>
              <a:t>„těžké kovové těleso bude přitahovat lehkou kuličku, jestliže je těleso teplejší než kulička a odpuzovat ji, jestliže je chladnější“</a:t>
            </a:r>
          </a:p>
          <a:p>
            <a:endParaRPr lang="cs-CZ" i="1" smtClean="0"/>
          </a:p>
          <a:p>
            <a:r>
              <a:rPr lang="cs-CZ" i="1" smtClean="0"/>
              <a:t>„v evakuované nádobě je to obráceně“ </a:t>
            </a:r>
            <a:endParaRPr lang="cs-CZ" i="1"/>
          </a:p>
        </p:txBody>
      </p:sp>
      <p:pic>
        <p:nvPicPr>
          <p:cNvPr id="2050" name="Picture 2"/>
          <p:cNvPicPr>
            <a:picLocks noChangeAspect="1" noChangeArrowheads="1"/>
          </p:cNvPicPr>
          <p:nvPr/>
        </p:nvPicPr>
        <p:blipFill>
          <a:blip r:embed="rId2" cstate="print"/>
          <a:srcRect/>
          <a:stretch>
            <a:fillRect/>
          </a:stretch>
        </p:blipFill>
        <p:spPr bwMode="auto">
          <a:xfrm>
            <a:off x="755576" y="548680"/>
            <a:ext cx="7852412" cy="3456384"/>
          </a:xfrm>
          <a:prstGeom prst="rect">
            <a:avLst/>
          </a:prstGeom>
          <a:noFill/>
          <a:ln w="9525">
            <a:noFill/>
            <a:miter lim="800000"/>
            <a:headEnd/>
            <a:tailEnd/>
          </a:ln>
        </p:spPr>
      </p:pic>
      <p:cxnSp>
        <p:nvCxnSpPr>
          <p:cNvPr id="8" name="Přímá spojovací čára 7"/>
          <p:cNvCxnSpPr/>
          <p:nvPr/>
        </p:nvCxnSpPr>
        <p:spPr>
          <a:xfrm>
            <a:off x="5004048" y="2924944"/>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Přímá spojovací čára 9"/>
          <p:cNvCxnSpPr/>
          <p:nvPr/>
        </p:nvCxnSpPr>
        <p:spPr>
          <a:xfrm>
            <a:off x="5004048" y="3212976"/>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5076056" y="3717032"/>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5004048" y="3933056"/>
            <a:ext cx="504056"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3" name="Picture 2"/>
          <p:cNvPicPr>
            <a:picLocks noChangeAspect="1" noChangeArrowheads="1"/>
          </p:cNvPicPr>
          <p:nvPr/>
        </p:nvPicPr>
        <p:blipFill>
          <a:blip r:embed="rId2" cstate="print"/>
          <a:srcRect/>
          <a:stretch>
            <a:fillRect/>
          </a:stretch>
        </p:blipFill>
        <p:spPr bwMode="auto">
          <a:xfrm>
            <a:off x="611560" y="1196752"/>
            <a:ext cx="8113109" cy="1732012"/>
          </a:xfrm>
          <a:prstGeom prst="rect">
            <a:avLst/>
          </a:prstGeom>
          <a:noFill/>
          <a:ln w="9525">
            <a:noFill/>
            <a:miter lim="800000"/>
            <a:headEnd/>
            <a:tailEnd/>
          </a:ln>
        </p:spPr>
      </p:pic>
      <p:sp>
        <p:nvSpPr>
          <p:cNvPr id="4" name="TextovéPole 3"/>
          <p:cNvSpPr txBox="1"/>
          <p:nvPr/>
        </p:nvSpPr>
        <p:spPr>
          <a:xfrm>
            <a:off x="683568" y="3501008"/>
            <a:ext cx="7920880" cy="1477328"/>
          </a:xfrm>
          <a:prstGeom prst="rect">
            <a:avLst/>
          </a:prstGeom>
          <a:noFill/>
        </p:spPr>
        <p:txBody>
          <a:bodyPr wrap="square" rtlCol="0">
            <a:spAutoFit/>
          </a:bodyPr>
          <a:lstStyle/>
          <a:p>
            <a:pPr algn="just"/>
            <a:r>
              <a:rPr lang="cs-CZ" i="1" smtClean="0"/>
              <a:t>Přestože síla, o které jsem mluvil, není zřejmě jen gravitace, jak ji známe, je to přitažlivost pocházející z chemické aktivity a propojující největší a nejzáhadnější ze všech přírodních sil, působení na dálku, s více srozumitelným projevem hmoty. </a:t>
            </a:r>
          </a:p>
          <a:p>
            <a:pPr algn="just"/>
            <a:r>
              <a:rPr lang="cs-CZ" i="1" smtClean="0"/>
              <a:t>V zářivé molekulární energii sluneční hmoty může být konečně nalezena ta „hybná síla působící stále podle určitých zákonů“,  kterou NEWTON měl za příčinu gravitace.</a:t>
            </a:r>
            <a:endParaRPr lang="cs-CZ" i="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827584" y="548680"/>
            <a:ext cx="7776864" cy="2585323"/>
          </a:xfrm>
          <a:prstGeom prst="rect">
            <a:avLst/>
          </a:prstGeom>
          <a:noFill/>
        </p:spPr>
        <p:txBody>
          <a:bodyPr wrap="square" rtlCol="0">
            <a:spAutoFit/>
          </a:bodyPr>
          <a:lstStyle/>
          <a:p>
            <a:pPr algn="just"/>
            <a:r>
              <a:rPr lang="cs-CZ" smtClean="0"/>
              <a:t>Crookes si poměrně brzy povšiml, že optimálního efektu dosahuje s </a:t>
            </a:r>
            <a:r>
              <a:rPr lang="cs-CZ" b="1" smtClean="0"/>
              <a:t>většími</a:t>
            </a:r>
            <a:r>
              <a:rPr lang="cs-CZ" smtClean="0"/>
              <a:t>  </a:t>
            </a:r>
            <a:r>
              <a:rPr lang="cs-CZ" b="1" smtClean="0"/>
              <a:t>plochami</a:t>
            </a:r>
            <a:r>
              <a:rPr lang="cs-CZ" smtClean="0"/>
              <a:t>, takže tělesa nahradil plochými disky a experimentoval se začerněnými a postříbřenými povrchy a s různými zdroji záření, od hořícího magnézia až po teplo lidského prstu. </a:t>
            </a:r>
          </a:p>
          <a:p>
            <a:pPr algn="just"/>
            <a:r>
              <a:rPr lang="cs-CZ" smtClean="0"/>
              <a:t>Měnil konfigurace a počet disků.</a:t>
            </a:r>
          </a:p>
          <a:p>
            <a:pPr algn="just"/>
            <a:r>
              <a:rPr lang="cs-CZ" smtClean="0"/>
              <a:t>Snažil se experimentálně vyloučit proudění vzduchu, elektřinu, kondenzaci.</a:t>
            </a:r>
          </a:p>
          <a:p>
            <a:pPr algn="just"/>
            <a:r>
              <a:rPr lang="cs-CZ" smtClean="0"/>
              <a:t>Teoretizování přenechal jiným se slovy:</a:t>
            </a:r>
          </a:p>
          <a:p>
            <a:pPr algn="just"/>
            <a:r>
              <a:rPr lang="cs-CZ" i="1" smtClean="0"/>
              <a:t>„One good experiment is of more value than ingenuity of brain like Newton´s“</a:t>
            </a:r>
          </a:p>
          <a:p>
            <a:endParaRPr lang="cs-CZ"/>
          </a:p>
        </p:txBody>
      </p:sp>
      <p:sp>
        <p:nvSpPr>
          <p:cNvPr id="4" name="TextovéPole 3"/>
          <p:cNvSpPr txBox="1"/>
          <p:nvPr/>
        </p:nvSpPr>
        <p:spPr>
          <a:xfrm>
            <a:off x="899592" y="2924944"/>
            <a:ext cx="7344816" cy="1200329"/>
          </a:xfrm>
          <a:prstGeom prst="rect">
            <a:avLst/>
          </a:prstGeom>
          <a:noFill/>
        </p:spPr>
        <p:txBody>
          <a:bodyPr wrap="square" rtlCol="0">
            <a:spAutoFit/>
          </a:bodyPr>
          <a:lstStyle/>
          <a:p>
            <a:r>
              <a:rPr lang="cs-CZ" smtClean="0"/>
              <a:t>Crooke´s radio-</a:t>
            </a:r>
            <a:r>
              <a:rPr lang="cs-CZ" b="1" smtClean="0"/>
              <a:t>meter ?</a:t>
            </a:r>
          </a:p>
          <a:p>
            <a:r>
              <a:rPr lang="cs-CZ" smtClean="0"/>
              <a:t>Crookes prokázal ubývání  osvětlení od bodového zdroje se čtvercem vzdálenosti </a:t>
            </a:r>
          </a:p>
          <a:p>
            <a:r>
              <a:rPr lang="cs-CZ" smtClean="0"/>
              <a:t>(měřením rychlosti otáčení mlýnku)</a:t>
            </a:r>
            <a:endParaRPr lang="cs-CZ"/>
          </a:p>
        </p:txBody>
      </p:sp>
      <p:sp>
        <p:nvSpPr>
          <p:cNvPr id="5" name="TextovéPole 4"/>
          <p:cNvSpPr txBox="1"/>
          <p:nvPr/>
        </p:nvSpPr>
        <p:spPr>
          <a:xfrm>
            <a:off x="899592" y="4149080"/>
            <a:ext cx="7372596" cy="1754326"/>
          </a:xfrm>
          <a:prstGeom prst="rect">
            <a:avLst/>
          </a:prstGeom>
          <a:noFill/>
        </p:spPr>
        <p:txBody>
          <a:bodyPr wrap="none" rtlCol="0">
            <a:spAutoFit/>
          </a:bodyPr>
          <a:lstStyle/>
          <a:p>
            <a:r>
              <a:rPr lang="cs-CZ" smtClean="0"/>
              <a:t>Zájem o mlýnek později rychle upadal, až se zdálo, že je odsouzen se stát jen:</a:t>
            </a:r>
          </a:p>
          <a:p>
            <a:r>
              <a:rPr lang="cs-CZ" i="1" smtClean="0"/>
              <a:t>„talking point and toy“    (už někdo někdy koncem 19. stol)</a:t>
            </a:r>
          </a:p>
          <a:p>
            <a:r>
              <a:rPr lang="cs-CZ" i="1" smtClean="0"/>
              <a:t>„…and the scientific excitement it caused is gone.“  A.E. Woodruff, 1968</a:t>
            </a:r>
          </a:p>
          <a:p>
            <a:endParaRPr lang="cs-CZ" i="1" smtClean="0"/>
          </a:p>
          <a:p>
            <a:endParaRPr lang="cs-CZ" i="1" smtClean="0"/>
          </a:p>
          <a:p>
            <a:endParaRPr lang="cs-CZ" i="1"/>
          </a:p>
        </p:txBody>
      </p:sp>
      <p:sp>
        <p:nvSpPr>
          <p:cNvPr id="8" name="Obdélník 7"/>
          <p:cNvSpPr/>
          <p:nvPr/>
        </p:nvSpPr>
        <p:spPr>
          <a:xfrm>
            <a:off x="899592" y="5085184"/>
            <a:ext cx="7416824" cy="923330"/>
          </a:xfrm>
          <a:prstGeom prst="rect">
            <a:avLst/>
          </a:prstGeom>
        </p:spPr>
        <p:txBody>
          <a:bodyPr wrap="square">
            <a:spAutoFit/>
          </a:bodyPr>
          <a:lstStyle/>
          <a:p>
            <a:r>
              <a:rPr lang="cs-CZ" i="1" smtClean="0"/>
              <a:t>"Light mill is a toy as long as you don't try to explain how it works.„</a:t>
            </a:r>
          </a:p>
          <a:p>
            <a:r>
              <a:rPr lang="cs-CZ" i="1" smtClean="0"/>
              <a:t>                                                                                                       Mike Ivsin, 2002</a:t>
            </a:r>
          </a:p>
          <a:p>
            <a:r>
              <a:rPr lang="cs-CZ" i="1" smtClean="0"/>
              <a:t> </a:t>
            </a:r>
            <a:endParaRPr lang="cs-CZ" i="1"/>
          </a:p>
        </p:txBody>
      </p:sp>
      <p:sp>
        <p:nvSpPr>
          <p:cNvPr id="7" name="TextovéPole 6"/>
          <p:cNvSpPr txBox="1"/>
          <p:nvPr/>
        </p:nvSpPr>
        <p:spPr>
          <a:xfrm>
            <a:off x="899592" y="5661248"/>
            <a:ext cx="7163243" cy="923330"/>
          </a:xfrm>
          <a:prstGeom prst="rect">
            <a:avLst/>
          </a:prstGeom>
          <a:noFill/>
        </p:spPr>
        <p:txBody>
          <a:bodyPr wrap="none" rtlCol="0">
            <a:spAutoFit/>
          </a:bodyPr>
          <a:lstStyle/>
          <a:p>
            <a:r>
              <a:rPr lang="cs-CZ" i="1" smtClean="0"/>
              <a:t>„Enabling Future AF Missions … of Emerging Revolutionary Technologies“</a:t>
            </a:r>
          </a:p>
          <a:p>
            <a:r>
              <a:rPr lang="cs-CZ" i="1" smtClean="0"/>
              <a:t>                                                                      Airforce Research Laboratory, 2012 </a:t>
            </a:r>
          </a:p>
          <a:p>
            <a:endParaRPr lang="cs-CZ"/>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1115616" y="332656"/>
            <a:ext cx="4680519" cy="5824645"/>
          </a:xfrm>
          <a:prstGeom prst="rect">
            <a:avLst/>
          </a:prstGeom>
          <a:noFill/>
          <a:ln w="9525">
            <a:noFill/>
            <a:miter lim="800000"/>
            <a:headEnd/>
            <a:tailEnd/>
          </a:ln>
        </p:spPr>
      </p:pic>
      <p:sp>
        <p:nvSpPr>
          <p:cNvPr id="5" name="TextovéPole 4"/>
          <p:cNvSpPr txBox="1"/>
          <p:nvPr/>
        </p:nvSpPr>
        <p:spPr>
          <a:xfrm>
            <a:off x="6084168" y="5723964"/>
            <a:ext cx="2520280" cy="369332"/>
          </a:xfrm>
          <a:prstGeom prst="rect">
            <a:avLst/>
          </a:prstGeom>
          <a:noFill/>
        </p:spPr>
        <p:txBody>
          <a:bodyPr wrap="square" rtlCol="0">
            <a:spAutoFit/>
          </a:bodyPr>
          <a:lstStyle/>
          <a:p>
            <a:r>
              <a:rPr lang="cs-CZ" smtClean="0"/>
              <a:t>..světlo přenáší energii….</a:t>
            </a:r>
            <a:endParaRPr lang="cs-CZ"/>
          </a:p>
        </p:txBody>
      </p:sp>
      <p:sp>
        <p:nvSpPr>
          <p:cNvPr id="6" name="TextovéPole 5"/>
          <p:cNvSpPr txBox="1"/>
          <p:nvPr/>
        </p:nvSpPr>
        <p:spPr>
          <a:xfrm>
            <a:off x="6012160" y="4293096"/>
            <a:ext cx="2592288" cy="369332"/>
          </a:xfrm>
          <a:prstGeom prst="rect">
            <a:avLst/>
          </a:prstGeom>
          <a:noFill/>
        </p:spPr>
        <p:txBody>
          <a:bodyPr wrap="square" rtlCol="0">
            <a:spAutoFit/>
          </a:bodyPr>
          <a:lstStyle/>
          <a:p>
            <a:r>
              <a:rPr lang="cs-CZ" smtClean="0"/>
              <a:t>…záření přenáší energii…</a:t>
            </a:r>
            <a:endParaRPr 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1691680" y="1340768"/>
            <a:ext cx="3136693" cy="646331"/>
          </a:xfrm>
          <a:prstGeom prst="rect">
            <a:avLst/>
          </a:prstGeom>
          <a:noFill/>
        </p:spPr>
        <p:txBody>
          <a:bodyPr wrap="none" rtlCol="0">
            <a:spAutoFit/>
          </a:bodyPr>
          <a:lstStyle/>
          <a:p>
            <a:r>
              <a:rPr lang="cs-CZ" b="1" smtClean="0"/>
              <a:t>Osborne Reynolds  1842 - 1912</a:t>
            </a:r>
          </a:p>
          <a:p>
            <a:endParaRPr lang="cs-CZ"/>
          </a:p>
        </p:txBody>
      </p:sp>
      <p:pic>
        <p:nvPicPr>
          <p:cNvPr id="2051" name="Picture 3"/>
          <p:cNvPicPr>
            <a:picLocks noChangeAspect="1" noChangeArrowheads="1"/>
          </p:cNvPicPr>
          <p:nvPr/>
        </p:nvPicPr>
        <p:blipFill>
          <a:blip r:embed="rId2" cstate="print"/>
          <a:srcRect/>
          <a:stretch>
            <a:fillRect/>
          </a:stretch>
        </p:blipFill>
        <p:spPr bwMode="auto">
          <a:xfrm>
            <a:off x="1809778" y="1844824"/>
            <a:ext cx="2762222" cy="3685208"/>
          </a:xfrm>
          <a:prstGeom prst="rect">
            <a:avLst/>
          </a:prstGeom>
          <a:noFill/>
          <a:ln w="9525">
            <a:noFill/>
            <a:miter lim="800000"/>
            <a:headEnd/>
            <a:tailEnd/>
          </a:ln>
        </p:spPr>
      </p:pic>
      <p:sp>
        <p:nvSpPr>
          <p:cNvPr id="6" name="TextovéPole 5"/>
          <p:cNvSpPr txBox="1"/>
          <p:nvPr/>
        </p:nvSpPr>
        <p:spPr>
          <a:xfrm>
            <a:off x="4716016" y="1844824"/>
            <a:ext cx="3950120" cy="3693319"/>
          </a:xfrm>
          <a:prstGeom prst="rect">
            <a:avLst/>
          </a:prstGeom>
          <a:noFill/>
        </p:spPr>
        <p:txBody>
          <a:bodyPr wrap="none" rtlCol="0">
            <a:spAutoFit/>
          </a:bodyPr>
          <a:lstStyle/>
          <a:p>
            <a:r>
              <a:rPr lang="cs-CZ" smtClean="0"/>
              <a:t>Dynamika tekutin</a:t>
            </a:r>
          </a:p>
          <a:p>
            <a:endParaRPr lang="cs-CZ" smtClean="0"/>
          </a:p>
          <a:p>
            <a:r>
              <a:rPr lang="cs-CZ" smtClean="0"/>
              <a:t>Přechod mezi laminárním </a:t>
            </a:r>
          </a:p>
          <a:p>
            <a:r>
              <a:rPr lang="cs-CZ" smtClean="0"/>
              <a:t>a turbulentním prouděním</a:t>
            </a:r>
          </a:p>
          <a:p>
            <a:endParaRPr lang="cs-CZ" smtClean="0"/>
          </a:p>
          <a:p>
            <a:r>
              <a:rPr lang="cs-CZ" smtClean="0"/>
              <a:t>Kondenzace a přenos tepla mezi stěnou </a:t>
            </a:r>
          </a:p>
          <a:p>
            <a:r>
              <a:rPr lang="cs-CZ" smtClean="0"/>
              <a:t>a kapalinou  - konstrukce kotlů a </a:t>
            </a:r>
          </a:p>
          <a:p>
            <a:r>
              <a:rPr lang="cs-CZ" smtClean="0"/>
              <a:t>chladičů</a:t>
            </a:r>
          </a:p>
          <a:p>
            <a:endParaRPr lang="cs-CZ" smtClean="0"/>
          </a:p>
          <a:p>
            <a:r>
              <a:rPr lang="cs-CZ" smtClean="0"/>
              <a:t>Určení mechanického ekvivalentu tepla</a:t>
            </a:r>
          </a:p>
          <a:p>
            <a:endParaRPr lang="cs-CZ" smtClean="0"/>
          </a:p>
          <a:p>
            <a:r>
              <a:rPr lang="cs-CZ" smtClean="0"/>
              <a:t>Pokoušel se o „teorii všeho“</a:t>
            </a:r>
          </a:p>
          <a:p>
            <a:endParaRPr lang="cs-CZ"/>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6516216" y="2348880"/>
            <a:ext cx="2256262" cy="367569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115616" y="548680"/>
            <a:ext cx="2636622" cy="457331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3923928" y="548680"/>
            <a:ext cx="4939456" cy="1620658"/>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2987824" y="3140968"/>
            <a:ext cx="3458517" cy="2718695"/>
          </a:xfrm>
          <a:prstGeom prst="rect">
            <a:avLst/>
          </a:prstGeom>
          <a:noFill/>
          <a:ln w="9525">
            <a:noFill/>
            <a:miter lim="800000"/>
            <a:headEnd/>
            <a:tailEnd/>
          </a:ln>
        </p:spPr>
      </p:pic>
      <p:sp>
        <p:nvSpPr>
          <p:cNvPr id="7" name="TextovéPole 6"/>
          <p:cNvSpPr txBox="1"/>
          <p:nvPr/>
        </p:nvSpPr>
        <p:spPr>
          <a:xfrm>
            <a:off x="1259632" y="2060848"/>
            <a:ext cx="2511072" cy="646331"/>
          </a:xfrm>
          <a:prstGeom prst="rect">
            <a:avLst/>
          </a:prstGeom>
          <a:noFill/>
        </p:spPr>
        <p:txBody>
          <a:bodyPr wrap="none" rtlCol="0">
            <a:spAutoFit/>
          </a:bodyPr>
          <a:lstStyle/>
          <a:p>
            <a:r>
              <a:rPr lang="cs-CZ" i="1" smtClean="0"/>
              <a:t>„O obratu v představách </a:t>
            </a:r>
          </a:p>
          <a:p>
            <a:r>
              <a:rPr lang="cs-CZ" i="1" smtClean="0"/>
              <a:t> o stavbě vesmíru“</a:t>
            </a:r>
            <a:endParaRPr lang="cs-CZ"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1403648" y="980728"/>
            <a:ext cx="3967048" cy="369332"/>
          </a:xfrm>
          <a:prstGeom prst="rect">
            <a:avLst/>
          </a:prstGeom>
          <a:noFill/>
        </p:spPr>
        <p:txBody>
          <a:bodyPr wrap="none" rtlCol="0">
            <a:spAutoFit/>
          </a:bodyPr>
          <a:lstStyle/>
          <a:p>
            <a:r>
              <a:rPr lang="cs-CZ" b="1" smtClean="0"/>
              <a:t>James Clerk Maxwell  1831 – 5.11. 1879</a:t>
            </a:r>
            <a:endParaRPr lang="cs-CZ" b="1"/>
          </a:p>
        </p:txBody>
      </p:sp>
      <p:pic>
        <p:nvPicPr>
          <p:cNvPr id="5122" name="Picture 2"/>
          <p:cNvPicPr>
            <a:picLocks noChangeAspect="1" noChangeArrowheads="1"/>
          </p:cNvPicPr>
          <p:nvPr/>
        </p:nvPicPr>
        <p:blipFill>
          <a:blip r:embed="rId2" cstate="print"/>
          <a:srcRect/>
          <a:stretch>
            <a:fillRect/>
          </a:stretch>
        </p:blipFill>
        <p:spPr bwMode="auto">
          <a:xfrm>
            <a:off x="1475656" y="1412776"/>
            <a:ext cx="2971800" cy="3924300"/>
          </a:xfrm>
          <a:prstGeom prst="rect">
            <a:avLst/>
          </a:prstGeom>
          <a:noFill/>
          <a:ln w="9525">
            <a:noFill/>
            <a:miter lim="800000"/>
            <a:headEnd/>
            <a:tailEnd/>
          </a:ln>
        </p:spPr>
      </p:pic>
      <p:sp>
        <p:nvSpPr>
          <p:cNvPr id="6" name="TextovéPole 5"/>
          <p:cNvSpPr txBox="1"/>
          <p:nvPr/>
        </p:nvSpPr>
        <p:spPr>
          <a:xfrm>
            <a:off x="4572000" y="2017871"/>
            <a:ext cx="4326056" cy="3139321"/>
          </a:xfrm>
          <a:prstGeom prst="rect">
            <a:avLst/>
          </a:prstGeom>
          <a:noFill/>
        </p:spPr>
        <p:txBody>
          <a:bodyPr wrap="none" rtlCol="0">
            <a:spAutoFit/>
          </a:bodyPr>
          <a:lstStyle/>
          <a:p>
            <a:r>
              <a:rPr lang="cs-CZ" smtClean="0"/>
              <a:t>Dynamická teorie elektromagnetického pole</a:t>
            </a:r>
          </a:p>
          <a:p>
            <a:endParaRPr lang="cs-CZ" smtClean="0"/>
          </a:p>
          <a:p>
            <a:r>
              <a:rPr lang="cs-CZ" smtClean="0"/>
              <a:t>Kinetická teorie plynů</a:t>
            </a:r>
          </a:p>
          <a:p>
            <a:endParaRPr lang="cs-CZ" smtClean="0"/>
          </a:p>
          <a:p>
            <a:r>
              <a:rPr lang="cs-CZ" smtClean="0"/>
              <a:t>Pevnost příhradových konstrukcí</a:t>
            </a:r>
          </a:p>
          <a:p>
            <a:endParaRPr lang="cs-CZ" smtClean="0"/>
          </a:p>
          <a:p>
            <a:r>
              <a:rPr lang="cs-CZ" smtClean="0"/>
              <a:t>Barevná fotografie</a:t>
            </a:r>
          </a:p>
          <a:p>
            <a:endParaRPr lang="cs-CZ" smtClean="0"/>
          </a:p>
          <a:p>
            <a:r>
              <a:rPr lang="cs-CZ" smtClean="0"/>
              <a:t>Složení Saturnových prstenců</a:t>
            </a:r>
          </a:p>
          <a:p>
            <a:endParaRPr lang="cs-CZ" smtClean="0"/>
          </a:p>
          <a:p>
            <a:endParaRPr lang="cs-CZ"/>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7" name="Picture 3"/>
          <p:cNvPicPr>
            <a:picLocks noChangeAspect="1" noChangeArrowheads="1"/>
          </p:cNvPicPr>
          <p:nvPr/>
        </p:nvPicPr>
        <p:blipFill>
          <a:blip r:embed="rId2" cstate="print"/>
          <a:srcRect/>
          <a:stretch>
            <a:fillRect/>
          </a:stretch>
        </p:blipFill>
        <p:spPr bwMode="auto">
          <a:xfrm>
            <a:off x="1619672" y="1628800"/>
            <a:ext cx="5038725" cy="885825"/>
          </a:xfrm>
          <a:prstGeom prst="rect">
            <a:avLst/>
          </a:prstGeom>
          <a:noFill/>
          <a:ln w="9525">
            <a:noFill/>
            <a:miter lim="800000"/>
            <a:headEnd/>
            <a:tailEnd/>
          </a:ln>
        </p:spPr>
      </p:pic>
      <p:sp>
        <p:nvSpPr>
          <p:cNvPr id="5" name="TextovéPole 4"/>
          <p:cNvSpPr txBox="1"/>
          <p:nvPr/>
        </p:nvSpPr>
        <p:spPr>
          <a:xfrm>
            <a:off x="1547664" y="1196752"/>
            <a:ext cx="3921266" cy="369332"/>
          </a:xfrm>
          <a:prstGeom prst="rect">
            <a:avLst/>
          </a:prstGeom>
          <a:noFill/>
        </p:spPr>
        <p:txBody>
          <a:bodyPr wrap="none" rtlCol="0">
            <a:spAutoFit/>
          </a:bodyPr>
          <a:lstStyle/>
          <a:p>
            <a:r>
              <a:rPr lang="cs-CZ" b="1" smtClean="0"/>
              <a:t>Lectures to Women on Physical Science</a:t>
            </a:r>
            <a:endParaRPr lang="cs-CZ" b="1"/>
          </a:p>
        </p:txBody>
      </p:sp>
      <p:sp>
        <p:nvSpPr>
          <p:cNvPr id="6" name="TextovéPole 5"/>
          <p:cNvSpPr txBox="1"/>
          <p:nvPr/>
        </p:nvSpPr>
        <p:spPr>
          <a:xfrm>
            <a:off x="1619672" y="2492896"/>
            <a:ext cx="470000" cy="369332"/>
          </a:xfrm>
          <a:prstGeom prst="rect">
            <a:avLst/>
          </a:prstGeom>
          <a:noFill/>
        </p:spPr>
        <p:txBody>
          <a:bodyPr wrap="none" rtlCol="0">
            <a:spAutoFit/>
          </a:bodyPr>
          <a:lstStyle/>
          <a:p>
            <a:r>
              <a:rPr lang="cs-CZ" b="1" smtClean="0"/>
              <a:t>…..</a:t>
            </a:r>
            <a:endParaRPr lang="cs-CZ" b="1"/>
          </a:p>
        </p:txBody>
      </p:sp>
      <p:sp>
        <p:nvSpPr>
          <p:cNvPr id="7" name="TextovéPole 6"/>
          <p:cNvSpPr txBox="1"/>
          <p:nvPr/>
        </p:nvSpPr>
        <p:spPr>
          <a:xfrm>
            <a:off x="1619672" y="692696"/>
            <a:ext cx="1719189" cy="369332"/>
          </a:xfrm>
          <a:prstGeom prst="rect">
            <a:avLst/>
          </a:prstGeom>
          <a:noFill/>
        </p:spPr>
        <p:txBody>
          <a:bodyPr wrap="none" rtlCol="0">
            <a:spAutoFit/>
          </a:bodyPr>
          <a:lstStyle/>
          <a:p>
            <a:r>
              <a:rPr lang="cs-CZ" b="1" smtClean="0"/>
              <a:t>… a psal básně…</a:t>
            </a:r>
            <a:endParaRPr lang="cs-CZ" b="1"/>
          </a:p>
        </p:txBody>
      </p:sp>
      <p:pic>
        <p:nvPicPr>
          <p:cNvPr id="2050" name="Picture 2"/>
          <p:cNvPicPr>
            <a:picLocks noChangeAspect="1" noChangeArrowheads="1"/>
          </p:cNvPicPr>
          <p:nvPr/>
        </p:nvPicPr>
        <p:blipFill>
          <a:blip r:embed="rId3" cstate="print"/>
          <a:srcRect/>
          <a:stretch>
            <a:fillRect/>
          </a:stretch>
        </p:blipFill>
        <p:spPr bwMode="auto">
          <a:xfrm>
            <a:off x="1646510" y="3068960"/>
            <a:ext cx="6165850" cy="27305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827584" y="908720"/>
            <a:ext cx="7776864" cy="5078313"/>
          </a:xfrm>
          <a:prstGeom prst="rect">
            <a:avLst/>
          </a:prstGeom>
          <a:noFill/>
        </p:spPr>
        <p:txBody>
          <a:bodyPr wrap="square" rtlCol="0">
            <a:spAutoFit/>
          </a:bodyPr>
          <a:lstStyle/>
          <a:p>
            <a:pPr algn="just"/>
            <a:r>
              <a:rPr lang="cs-CZ" smtClean="0"/>
              <a:t>Maxwell už dříve (1873) před předvedením Crookesova mlýnku (1875) teoreticky předpověděl existenci tlaku záření.</a:t>
            </a:r>
          </a:p>
          <a:p>
            <a:pPr algn="just"/>
            <a:r>
              <a:rPr lang="cs-CZ" smtClean="0"/>
              <a:t>Prvotní nadšení (Crookes, Maxwell), že mlýnek je roztáčen právě tlakem záření, se rychle ukázalo jako liché, viz vložku později.</a:t>
            </a:r>
          </a:p>
          <a:p>
            <a:pPr algn="just"/>
            <a:r>
              <a:rPr lang="cs-CZ" smtClean="0"/>
              <a:t>Objevil se také pokus o vysvětlení  založený na chybném předpokladu o střední volné dráze, kdy se myslelo, že molekula po odrazu od černé plochy letí bez kolize až ke stěně baňky. To vedlo Crookese ke snaze zviditelnit dráhu molekul a po jeho posledním článku o radiometru hned následoval první o katodových paprscích .</a:t>
            </a:r>
          </a:p>
          <a:p>
            <a:pPr algn="just"/>
            <a:r>
              <a:rPr lang="cs-CZ" smtClean="0"/>
              <a:t>Takřka přímá cesta od světelného mlýnku ke katodovým paprskům.</a:t>
            </a:r>
          </a:p>
          <a:p>
            <a:pPr algn="just"/>
            <a:r>
              <a:rPr lang="cs-CZ" i="1" smtClean="0"/>
              <a:t>(Velké věci na  základě chybných předpokladů!)</a:t>
            </a:r>
          </a:p>
          <a:p>
            <a:pPr algn="just"/>
            <a:endParaRPr lang="cs-CZ" smtClean="0"/>
          </a:p>
          <a:p>
            <a:pPr algn="just"/>
            <a:r>
              <a:rPr lang="cs-CZ" smtClean="0"/>
              <a:t>Pozn. Při tlacích, jakých se tenkrát dosahovalo, tj. kolem 0,1 torr, je střední volná dráha tak asi 0,6 mm. </a:t>
            </a:r>
          </a:p>
          <a:p>
            <a:pPr algn="just"/>
            <a:endParaRPr lang="cs-CZ" smtClean="0"/>
          </a:p>
          <a:p>
            <a:pPr algn="just"/>
            <a:r>
              <a:rPr lang="cs-CZ" smtClean="0"/>
              <a:t>Maxwell v roce 1876 poukázal na to, že síla působí na lopatky jen na jejich okrajích, kdežto většina jejich plochy je neaktivní, protože síla souvisí s výměnou tepla a tato výměna tepla je efektivnější na hranách, konečcích, špičkách.</a:t>
            </a:r>
          </a:p>
          <a:p>
            <a:pPr algn="just"/>
            <a:endParaRPr lang="cs-CZ"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Obdélník 2"/>
          <p:cNvSpPr/>
          <p:nvPr/>
        </p:nvSpPr>
        <p:spPr>
          <a:xfrm>
            <a:off x="971600" y="548680"/>
            <a:ext cx="7200800" cy="5909310"/>
          </a:xfrm>
          <a:prstGeom prst="rect">
            <a:avLst/>
          </a:prstGeom>
        </p:spPr>
        <p:txBody>
          <a:bodyPr wrap="square">
            <a:spAutoFit/>
          </a:bodyPr>
          <a:lstStyle/>
          <a:p>
            <a:pPr algn="just"/>
            <a:r>
              <a:rPr lang="cs-CZ" smtClean="0"/>
              <a:t>Reynolds rozpoznal tepelný </a:t>
            </a:r>
            <a:r>
              <a:rPr lang="cs-CZ" b="1" smtClean="0"/>
              <a:t>tok molekul z chladnější na teplejší </a:t>
            </a:r>
            <a:r>
              <a:rPr lang="cs-CZ" smtClean="0"/>
              <a:t>stranu lopatky.</a:t>
            </a:r>
          </a:p>
          <a:p>
            <a:pPr algn="just"/>
            <a:r>
              <a:rPr lang="cs-CZ" smtClean="0"/>
              <a:t>Zabýval se průnikem plynů porézními látkami vyvolaným </a:t>
            </a:r>
            <a:r>
              <a:rPr lang="cs-CZ" b="1" smtClean="0"/>
              <a:t>tepelným gradientem</a:t>
            </a:r>
            <a:r>
              <a:rPr lang="cs-CZ" smtClean="0"/>
              <a:t>.  A to využil  k vysvětlení  světelného mlýnku.</a:t>
            </a:r>
          </a:p>
          <a:p>
            <a:pPr algn="just"/>
            <a:r>
              <a:rPr lang="cs-CZ" smtClean="0"/>
              <a:t>Poznal totiž, že v principu by mlýnek mohl fungovat i za atm tlaku, jen kdyby lopatky byly dostatečně malé.  </a:t>
            </a:r>
          </a:p>
          <a:p>
            <a:pPr algn="just"/>
            <a:r>
              <a:rPr lang="cs-CZ" smtClean="0"/>
              <a:t>Úlohu obrátil: nechal, aby se plyn </a:t>
            </a:r>
            <a:r>
              <a:rPr lang="cs-CZ" i="1" smtClean="0"/>
              <a:t>„stěhoval“ „pronikal“ „prodýchával“ </a:t>
            </a:r>
            <a:r>
              <a:rPr lang="cs-CZ" smtClean="0"/>
              <a:t>pevnými  porézními stěnami . </a:t>
            </a:r>
          </a:p>
          <a:p>
            <a:pPr algn="just"/>
            <a:r>
              <a:rPr lang="cs-CZ" smtClean="0"/>
              <a:t>Připravil  velmi podrobný článek pro Royal Society – o obou jevech (r. 1879)</a:t>
            </a:r>
          </a:p>
          <a:p>
            <a:pPr algn="just"/>
            <a:endParaRPr lang="cs-CZ" smtClean="0"/>
          </a:p>
          <a:p>
            <a:pPr algn="just"/>
            <a:r>
              <a:rPr lang="cs-CZ" i="1" smtClean="0"/>
              <a:t>thermal transpiration  (</a:t>
            </a:r>
            <a:r>
              <a:rPr lang="cs-CZ" smtClean="0"/>
              <a:t>čili o pohybu plynů porézními látkami)</a:t>
            </a:r>
            <a:endParaRPr lang="cs-CZ" i="1" smtClean="0"/>
          </a:p>
          <a:p>
            <a:pPr algn="just"/>
            <a:r>
              <a:rPr lang="cs-CZ" i="1" smtClean="0"/>
              <a:t>impulsion   (</a:t>
            </a:r>
            <a:r>
              <a:rPr lang="cs-CZ" smtClean="0"/>
              <a:t>čili o síle působící na lopatky)</a:t>
            </a:r>
          </a:p>
          <a:p>
            <a:pPr algn="just"/>
            <a:endParaRPr lang="cs-CZ" smtClean="0"/>
          </a:p>
          <a:p>
            <a:pPr algn="just"/>
            <a:r>
              <a:rPr lang="cs-CZ" smtClean="0"/>
              <a:t>Rychlost toku je přímo úměrná teplotnímu gradientu  a přemísťování molekul je tam, kde je gradient největší – na hranách, tam se vzduch přesouvá, „plíží se“, teče,  směrem k teplejšímu povrchu. Reakcí na tento proud molekul je síla opačného směru než je gradient teploty.</a:t>
            </a:r>
          </a:p>
          <a:p>
            <a:pPr algn="just"/>
            <a:r>
              <a:rPr lang="cs-CZ" smtClean="0"/>
              <a:t>Tento jev nazval </a:t>
            </a:r>
            <a:r>
              <a:rPr lang="cs-CZ" i="1" smtClean="0"/>
              <a:t>tepelnou transpirací  </a:t>
            </a:r>
            <a:r>
              <a:rPr lang="cs-CZ" smtClean="0"/>
              <a:t>(převzal od Grahama z popisu difúze porézními látkami a tenkými kapilárami).</a:t>
            </a:r>
          </a:p>
          <a:p>
            <a:pPr algn="just"/>
            <a:r>
              <a:rPr lang="cs-CZ" smtClean="0"/>
              <a:t>Dnes také:  </a:t>
            </a:r>
            <a:r>
              <a:rPr lang="cs-CZ" i="1" smtClean="0"/>
              <a:t>thermal creep, thermal slip.</a:t>
            </a:r>
          </a:p>
          <a:p>
            <a:endParaRPr lang="cs-CZ"/>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827584" y="908721"/>
            <a:ext cx="7344816" cy="305030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827584" y="4388341"/>
            <a:ext cx="7416824" cy="1704955"/>
          </a:xfrm>
          <a:prstGeom prst="rect">
            <a:avLst/>
          </a:prstGeom>
          <a:noFill/>
          <a:ln w="9525">
            <a:noFill/>
            <a:miter lim="800000"/>
            <a:headEnd/>
            <a:tailEnd/>
          </a:ln>
        </p:spPr>
      </p:pic>
      <p:sp>
        <p:nvSpPr>
          <p:cNvPr id="5" name="TextovéPole 4"/>
          <p:cNvSpPr txBox="1"/>
          <p:nvPr/>
        </p:nvSpPr>
        <p:spPr>
          <a:xfrm>
            <a:off x="755576" y="548680"/>
            <a:ext cx="1051185" cy="369332"/>
          </a:xfrm>
          <a:prstGeom prst="rect">
            <a:avLst/>
          </a:prstGeom>
          <a:noFill/>
        </p:spPr>
        <p:txBody>
          <a:bodyPr wrap="none" rtlCol="0">
            <a:spAutoFit/>
          </a:bodyPr>
          <a:lstStyle/>
          <a:p>
            <a:r>
              <a:rPr lang="cs-CZ" b="1" smtClean="0"/>
              <a:t>Reynolds</a:t>
            </a:r>
            <a:endParaRPr lang="cs-CZ" b="1"/>
          </a:p>
        </p:txBody>
      </p:sp>
      <p:sp>
        <p:nvSpPr>
          <p:cNvPr id="6" name="TextovéPole 5"/>
          <p:cNvSpPr txBox="1"/>
          <p:nvPr/>
        </p:nvSpPr>
        <p:spPr>
          <a:xfrm>
            <a:off x="755576" y="4077072"/>
            <a:ext cx="1001493" cy="369332"/>
          </a:xfrm>
          <a:prstGeom prst="rect">
            <a:avLst/>
          </a:prstGeom>
          <a:noFill/>
        </p:spPr>
        <p:txBody>
          <a:bodyPr wrap="none" rtlCol="0">
            <a:spAutoFit/>
          </a:bodyPr>
          <a:lstStyle/>
          <a:p>
            <a:r>
              <a:rPr lang="cs-CZ" b="1" smtClean="0"/>
              <a:t>Maxwell</a:t>
            </a:r>
            <a:endParaRPr lang="cs-CZ" b="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1259632" y="908720"/>
            <a:ext cx="6758004" cy="5355312"/>
          </a:xfrm>
          <a:prstGeom prst="rect">
            <a:avLst/>
          </a:prstGeom>
          <a:noFill/>
        </p:spPr>
        <p:txBody>
          <a:bodyPr wrap="square" rtlCol="0">
            <a:spAutoFit/>
          </a:bodyPr>
          <a:lstStyle/>
          <a:p>
            <a:pPr algn="just"/>
            <a:endParaRPr lang="cs-CZ" smtClean="0"/>
          </a:p>
          <a:p>
            <a:pPr algn="just"/>
            <a:r>
              <a:rPr lang="cs-CZ" smtClean="0"/>
              <a:t>Aniž se Maxwellovi podařilo  uspokojivě vysvětlit sílu působící na lopatky radiometru.</a:t>
            </a:r>
          </a:p>
          <a:p>
            <a:pPr algn="just"/>
            <a:endParaRPr lang="cs-CZ" smtClean="0"/>
          </a:p>
          <a:p>
            <a:pPr algn="just"/>
            <a:r>
              <a:rPr lang="cs-CZ" b="1" smtClean="0"/>
              <a:t>Jenže</a:t>
            </a:r>
            <a:r>
              <a:rPr lang="cs-CZ" smtClean="0"/>
              <a:t>  dostal ke čtení </a:t>
            </a:r>
            <a:r>
              <a:rPr lang="cs-CZ" b="1" smtClean="0"/>
              <a:t>rukopis</a:t>
            </a:r>
            <a:r>
              <a:rPr lang="cs-CZ" smtClean="0"/>
              <a:t> </a:t>
            </a:r>
          </a:p>
          <a:p>
            <a:pPr algn="just"/>
            <a:r>
              <a:rPr lang="cs-CZ" smtClean="0"/>
              <a:t>výše uvedeného ještě nepublikovaného Reynoldsova článku.</a:t>
            </a:r>
          </a:p>
          <a:p>
            <a:pPr algn="just"/>
            <a:r>
              <a:rPr lang="cs-CZ" smtClean="0"/>
              <a:t>Zahrnul </a:t>
            </a:r>
            <a:r>
              <a:rPr lang="cs-CZ" b="1" smtClean="0"/>
              <a:t>tangenciální</a:t>
            </a:r>
            <a:r>
              <a:rPr lang="cs-CZ" smtClean="0"/>
              <a:t> pohyb plynu od chladnější do teplejší oblasti </a:t>
            </a:r>
          </a:p>
          <a:p>
            <a:pPr algn="just"/>
            <a:r>
              <a:rPr lang="cs-CZ" smtClean="0"/>
              <a:t>podél povrchu s teplotním gradientem.</a:t>
            </a:r>
          </a:p>
          <a:p>
            <a:pPr algn="just"/>
            <a:endParaRPr lang="cs-CZ" smtClean="0"/>
          </a:p>
          <a:p>
            <a:pPr algn="just"/>
            <a:r>
              <a:rPr lang="cs-CZ" smtClean="0"/>
              <a:t>A  popsal v </a:t>
            </a:r>
            <a:r>
              <a:rPr lang="cs-CZ" b="1" smtClean="0"/>
              <a:t>dodatku</a:t>
            </a:r>
            <a:r>
              <a:rPr lang="cs-CZ" smtClean="0"/>
              <a:t> ke svému článku , kde citoval ještě nepublikovaný </a:t>
            </a:r>
          </a:p>
          <a:p>
            <a:pPr algn="just"/>
            <a:r>
              <a:rPr lang="cs-CZ" smtClean="0"/>
              <a:t>Reynoldsův článek.</a:t>
            </a:r>
          </a:p>
          <a:p>
            <a:pPr algn="just"/>
            <a:endParaRPr lang="cs-CZ" smtClean="0"/>
          </a:p>
          <a:p>
            <a:pPr algn="just"/>
            <a:r>
              <a:rPr lang="cs-CZ" smtClean="0"/>
              <a:t>A byl oheň na střeše.</a:t>
            </a:r>
          </a:p>
          <a:p>
            <a:endParaRPr lang="cs-CZ" smtClean="0"/>
          </a:p>
          <a:p>
            <a:endParaRPr lang="cs-CZ" smtClean="0"/>
          </a:p>
          <a:p>
            <a:r>
              <a:rPr lang="cs-CZ" smtClean="0"/>
              <a:t> </a:t>
            </a:r>
          </a:p>
          <a:p>
            <a:endParaRPr lang="cs-CZ" smtClean="0"/>
          </a:p>
          <a:p>
            <a:endParaRPr lang="cs-CZ" smtClean="0"/>
          </a:p>
          <a:p>
            <a:endParaRPr lang="cs-CZ"/>
          </a:p>
        </p:txBody>
      </p:sp>
      <p:pic>
        <p:nvPicPr>
          <p:cNvPr id="1026" name="Picture 2"/>
          <p:cNvPicPr>
            <a:picLocks noChangeAspect="1" noChangeArrowheads="1"/>
          </p:cNvPicPr>
          <p:nvPr/>
        </p:nvPicPr>
        <p:blipFill>
          <a:blip r:embed="rId2" cstate="print"/>
          <a:srcRect/>
          <a:stretch>
            <a:fillRect/>
          </a:stretch>
        </p:blipFill>
        <p:spPr bwMode="auto">
          <a:xfrm>
            <a:off x="1331640" y="4653136"/>
            <a:ext cx="6876802" cy="130844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4" name="TextovéPole 3"/>
          <p:cNvSpPr txBox="1"/>
          <p:nvPr/>
        </p:nvSpPr>
        <p:spPr>
          <a:xfrm>
            <a:off x="1259632" y="4221088"/>
            <a:ext cx="6552728" cy="1754326"/>
          </a:xfrm>
          <a:prstGeom prst="rect">
            <a:avLst/>
          </a:prstGeom>
          <a:noFill/>
        </p:spPr>
        <p:txBody>
          <a:bodyPr wrap="square" rtlCol="0">
            <a:spAutoFit/>
          </a:bodyPr>
          <a:lstStyle/>
          <a:p>
            <a:pPr algn="just"/>
            <a:r>
              <a:rPr lang="cs-CZ" i="1" smtClean="0"/>
              <a:t>Právě jsem dostal výtisk referátu profesora Maxwella z Phil Trans   „O napětích ve zředěných plynech“. , který byl čten 11. dubna 1878. K tomuto referátu jsem našel </a:t>
            </a:r>
            <a:r>
              <a:rPr lang="cs-CZ" b="1" i="1" smtClean="0"/>
              <a:t>dodatek připojený v květnu 1879</a:t>
            </a:r>
            <a:r>
              <a:rPr lang="cs-CZ" i="1" smtClean="0"/>
              <a:t>, ve kterém se odvolává na moje výzkumy následujícími slovy: „… Tento jev, který profesor Reynolds nazval </a:t>
            </a:r>
            <a:r>
              <a:rPr lang="cs-CZ" b="1" i="1" smtClean="0"/>
              <a:t>termální transpirací</a:t>
            </a:r>
            <a:r>
              <a:rPr lang="cs-CZ" i="1" smtClean="0"/>
              <a:t>, </a:t>
            </a:r>
            <a:r>
              <a:rPr lang="cs-CZ" b="1" i="1" smtClean="0"/>
              <a:t>jednoznačně jím objevený</a:t>
            </a:r>
            <a:r>
              <a:rPr lang="cs-CZ" i="1" smtClean="0"/>
              <a:t>…“</a:t>
            </a:r>
            <a:endParaRPr lang="cs-CZ" i="1"/>
          </a:p>
        </p:txBody>
      </p:sp>
      <p:pic>
        <p:nvPicPr>
          <p:cNvPr id="1026" name="Picture 2"/>
          <p:cNvPicPr>
            <a:picLocks noChangeAspect="1" noChangeArrowheads="1"/>
          </p:cNvPicPr>
          <p:nvPr/>
        </p:nvPicPr>
        <p:blipFill>
          <a:blip r:embed="rId2" cstate="print"/>
          <a:srcRect/>
          <a:stretch>
            <a:fillRect/>
          </a:stretch>
        </p:blipFill>
        <p:spPr bwMode="auto">
          <a:xfrm>
            <a:off x="1331640" y="687240"/>
            <a:ext cx="6480720" cy="346184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4098" name="Picture 2"/>
          <p:cNvPicPr>
            <a:picLocks noChangeAspect="1" noChangeArrowheads="1"/>
          </p:cNvPicPr>
          <p:nvPr/>
        </p:nvPicPr>
        <p:blipFill>
          <a:blip r:embed="rId2" cstate="print"/>
          <a:srcRect/>
          <a:stretch>
            <a:fillRect/>
          </a:stretch>
        </p:blipFill>
        <p:spPr bwMode="auto">
          <a:xfrm>
            <a:off x="827584" y="980728"/>
            <a:ext cx="7615634" cy="2185861"/>
          </a:xfrm>
          <a:prstGeom prst="rect">
            <a:avLst/>
          </a:prstGeom>
          <a:noFill/>
          <a:ln w="9525">
            <a:noFill/>
            <a:miter lim="800000"/>
            <a:headEnd/>
            <a:tailEnd/>
          </a:ln>
        </p:spPr>
      </p:pic>
      <p:sp>
        <p:nvSpPr>
          <p:cNvPr id="4" name="TextovéPole 3"/>
          <p:cNvSpPr txBox="1"/>
          <p:nvPr/>
        </p:nvSpPr>
        <p:spPr>
          <a:xfrm>
            <a:off x="827584" y="3512042"/>
            <a:ext cx="7568568" cy="1754326"/>
          </a:xfrm>
          <a:prstGeom prst="rect">
            <a:avLst/>
          </a:prstGeom>
          <a:noFill/>
        </p:spPr>
        <p:txBody>
          <a:bodyPr wrap="square" rtlCol="0" anchor="ctr">
            <a:spAutoFit/>
          </a:bodyPr>
          <a:lstStyle/>
          <a:p>
            <a:pPr algn="just"/>
            <a:r>
              <a:rPr lang="cs-CZ" i="1" smtClean="0"/>
              <a:t>V dopise, který jsem od něj tenkrát dostal, mne informoval, že velmi onemocněl</a:t>
            </a:r>
          </a:p>
          <a:p>
            <a:pPr algn="just"/>
            <a:r>
              <a:rPr lang="cs-CZ" i="1" smtClean="0"/>
              <a:t>a je stěží schopen dokonce jen projít si svůj vlastní referát; avšak  následující  dopis,   který se týkal některých vědeckých otázek, byl napsán jeho obvyklým veselým způsobem. </a:t>
            </a:r>
          </a:p>
          <a:p>
            <a:pPr algn="just"/>
            <a:r>
              <a:rPr lang="cs-CZ" i="1" smtClean="0"/>
              <a:t>Jistě nikdo v té době neměl  potuchy o tom,  jak velmi vážná je  jeho nemoc.</a:t>
            </a:r>
          </a:p>
          <a:p>
            <a:pPr algn="just"/>
            <a:r>
              <a:rPr lang="cs-CZ" i="1" smtClean="0"/>
              <a:t>    13. března 1880                                                                                G.G. Stokes                  </a:t>
            </a:r>
            <a:endParaRPr lang="cs-CZ" i="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6" name="TextovéPole 5"/>
          <p:cNvSpPr txBox="1"/>
          <p:nvPr/>
        </p:nvSpPr>
        <p:spPr>
          <a:xfrm>
            <a:off x="1691680" y="591071"/>
            <a:ext cx="6696744" cy="461665"/>
          </a:xfrm>
          <a:prstGeom prst="rect">
            <a:avLst/>
          </a:prstGeom>
          <a:noFill/>
        </p:spPr>
        <p:txBody>
          <a:bodyPr wrap="square" rtlCol="0">
            <a:spAutoFit/>
          </a:bodyPr>
          <a:lstStyle/>
          <a:p>
            <a:r>
              <a:rPr lang="cs-CZ" sz="2400" smtClean="0"/>
              <a:t>Crookesův radiometr neboli světelný mlýnek</a:t>
            </a:r>
            <a:endParaRPr lang="cs-CZ" sz="2400"/>
          </a:p>
        </p:txBody>
      </p:sp>
      <p:pic>
        <p:nvPicPr>
          <p:cNvPr id="3" name="Picture 2"/>
          <p:cNvPicPr>
            <a:picLocks noChangeAspect="1" noChangeArrowheads="1"/>
          </p:cNvPicPr>
          <p:nvPr/>
        </p:nvPicPr>
        <p:blipFill>
          <a:blip r:embed="rId2" cstate="print"/>
          <a:srcRect/>
          <a:stretch>
            <a:fillRect/>
          </a:stretch>
        </p:blipFill>
        <p:spPr bwMode="auto">
          <a:xfrm>
            <a:off x="2915816" y="1340768"/>
            <a:ext cx="3314983" cy="423719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1331640" y="1124744"/>
            <a:ext cx="6768751" cy="4524315"/>
          </a:xfrm>
          <a:prstGeom prst="rect">
            <a:avLst/>
          </a:prstGeom>
          <a:noFill/>
        </p:spPr>
        <p:txBody>
          <a:bodyPr wrap="square" rtlCol="0">
            <a:spAutoFit/>
          </a:bodyPr>
          <a:lstStyle/>
          <a:p>
            <a:pPr algn="just"/>
            <a:r>
              <a:rPr lang="cs-CZ" smtClean="0"/>
              <a:t>Tři důvody, proč se netočí  přímým tlakem záření:</a:t>
            </a:r>
          </a:p>
          <a:p>
            <a:pPr algn="just"/>
            <a:endParaRPr lang="cs-CZ" smtClean="0"/>
          </a:p>
          <a:p>
            <a:pPr algn="just"/>
            <a:r>
              <a:rPr lang="cs-CZ" smtClean="0"/>
              <a:t>1) Točí se opačným směrem, tlakem záření by musely být odrazivé</a:t>
            </a:r>
          </a:p>
          <a:p>
            <a:pPr algn="just"/>
            <a:r>
              <a:rPr lang="cs-CZ" smtClean="0"/>
              <a:t> povrchy odtlačovány zářením </a:t>
            </a:r>
          </a:p>
          <a:p>
            <a:pPr algn="just"/>
            <a:endParaRPr lang="cs-CZ" smtClean="0"/>
          </a:p>
          <a:p>
            <a:pPr algn="just"/>
            <a:r>
              <a:rPr lang="cs-CZ" smtClean="0"/>
              <a:t>2) Síla od tlaku záření je podle Maxwellovy teorie mnohem menší, než </a:t>
            </a:r>
          </a:p>
          <a:p>
            <a:pPr algn="just"/>
            <a:r>
              <a:rPr lang="cs-CZ" smtClean="0"/>
              <a:t>síla pozorovaná</a:t>
            </a:r>
          </a:p>
          <a:p>
            <a:pPr algn="just"/>
            <a:endParaRPr lang="cs-CZ" smtClean="0"/>
          </a:p>
          <a:p>
            <a:pPr algn="just"/>
            <a:r>
              <a:rPr lang="cs-CZ" smtClean="0"/>
              <a:t>3) Kdyby se celá baňka zavěsila na tenké vlákno, musela by se třením v </a:t>
            </a:r>
          </a:p>
          <a:p>
            <a:pPr algn="just"/>
            <a:r>
              <a:rPr lang="cs-CZ" smtClean="0"/>
              <a:t>uložení jehly začít otáčet ve stejném směru jako lopatky</a:t>
            </a:r>
          </a:p>
          <a:p>
            <a:pPr algn="just"/>
            <a:endParaRPr lang="cs-CZ" smtClean="0"/>
          </a:p>
          <a:p>
            <a:pPr algn="just"/>
            <a:r>
              <a:rPr lang="cs-CZ" smtClean="0"/>
              <a:t>(Pozn.1 Ale už roku 1876 Arthur Schuster ukázal, že se baňka točí opačně než lopatky, takže právě zbytkový plyn v baňce hraje podstatnou roli.</a:t>
            </a:r>
          </a:p>
          <a:p>
            <a:pPr algn="just"/>
            <a:r>
              <a:rPr lang="cs-CZ" smtClean="0"/>
              <a:t>Pozn.2 Tlak záření experimentálně prokázal až r. 1900 (publ. 1901) Pjotr Lebedev  v podstatně lépe evakuovaném prostoru.)</a:t>
            </a:r>
            <a:endParaRPr lang="cs-C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1335876" y="2060848"/>
            <a:ext cx="6404476" cy="2232248"/>
          </a:xfrm>
          <a:prstGeom prst="rect">
            <a:avLst/>
          </a:prstGeom>
          <a:noFill/>
          <a:ln w="9525">
            <a:noFill/>
            <a:miter lim="800000"/>
            <a:headEnd/>
            <a:tailEnd/>
          </a:ln>
        </p:spPr>
      </p:pic>
      <p:sp>
        <p:nvSpPr>
          <p:cNvPr id="4" name="TextovéPole 3"/>
          <p:cNvSpPr txBox="1"/>
          <p:nvPr/>
        </p:nvSpPr>
        <p:spPr>
          <a:xfrm>
            <a:off x="1259632" y="4797152"/>
            <a:ext cx="6831550" cy="369332"/>
          </a:xfrm>
          <a:prstGeom prst="rect">
            <a:avLst/>
          </a:prstGeom>
          <a:noFill/>
        </p:spPr>
        <p:txBody>
          <a:bodyPr wrap="none" rtlCol="0">
            <a:spAutoFit/>
          </a:bodyPr>
          <a:lstStyle/>
          <a:p>
            <a:r>
              <a:rPr lang="cs-CZ" smtClean="0"/>
              <a:t>Teplotní gradient je udržován ozářením lopatek Crookesova radiometru</a:t>
            </a:r>
            <a:endParaRPr lang="cs-CZ"/>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2050" name="Picture 2"/>
          <p:cNvPicPr>
            <a:picLocks noChangeAspect="1" noChangeArrowheads="1"/>
          </p:cNvPicPr>
          <p:nvPr/>
        </p:nvPicPr>
        <p:blipFill>
          <a:blip r:embed="rId2" cstate="print"/>
          <a:srcRect/>
          <a:stretch>
            <a:fillRect/>
          </a:stretch>
        </p:blipFill>
        <p:spPr bwMode="auto">
          <a:xfrm>
            <a:off x="1362904" y="920750"/>
            <a:ext cx="6449456" cy="4092426"/>
          </a:xfrm>
          <a:prstGeom prst="rect">
            <a:avLst/>
          </a:prstGeom>
          <a:noFill/>
          <a:ln w="9525">
            <a:noFill/>
            <a:miter lim="800000"/>
            <a:headEnd/>
            <a:tailEnd/>
          </a:ln>
        </p:spPr>
      </p:pic>
      <p:sp>
        <p:nvSpPr>
          <p:cNvPr id="5" name="TextovéPole 4"/>
          <p:cNvSpPr txBox="1"/>
          <p:nvPr/>
        </p:nvSpPr>
        <p:spPr>
          <a:xfrm>
            <a:off x="1331640" y="5301208"/>
            <a:ext cx="6514540" cy="646331"/>
          </a:xfrm>
          <a:prstGeom prst="rect">
            <a:avLst/>
          </a:prstGeom>
          <a:noFill/>
        </p:spPr>
        <p:txBody>
          <a:bodyPr wrap="none" rtlCol="0">
            <a:spAutoFit/>
          </a:bodyPr>
          <a:lstStyle/>
          <a:p>
            <a:r>
              <a:rPr lang="cs-CZ" smtClean="0"/>
              <a:t>Rychlost pohybu molekul plynu jako výsledek numerického modelu.</a:t>
            </a:r>
          </a:p>
          <a:p>
            <a:r>
              <a:rPr lang="cs-CZ" smtClean="0"/>
              <a:t>Teplá strana je nahoře</a:t>
            </a:r>
            <a:endParaRPr lang="cs-CZ"/>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3074" name="Picture 2"/>
          <p:cNvPicPr>
            <a:picLocks noChangeAspect="1" noChangeArrowheads="1"/>
          </p:cNvPicPr>
          <p:nvPr/>
        </p:nvPicPr>
        <p:blipFill>
          <a:blip r:embed="rId2" cstate="print"/>
          <a:srcRect/>
          <a:stretch>
            <a:fillRect/>
          </a:stretch>
        </p:blipFill>
        <p:spPr bwMode="auto">
          <a:xfrm>
            <a:off x="1997075" y="620688"/>
            <a:ext cx="5149850" cy="4800600"/>
          </a:xfrm>
          <a:prstGeom prst="rect">
            <a:avLst/>
          </a:prstGeom>
          <a:noFill/>
          <a:ln w="9525">
            <a:noFill/>
            <a:miter lim="800000"/>
            <a:headEnd/>
            <a:tailEnd/>
          </a:ln>
        </p:spPr>
      </p:pic>
      <p:sp>
        <p:nvSpPr>
          <p:cNvPr id="4" name="TextovéPole 3"/>
          <p:cNvSpPr txBox="1"/>
          <p:nvPr/>
        </p:nvSpPr>
        <p:spPr>
          <a:xfrm>
            <a:off x="1259632" y="5445224"/>
            <a:ext cx="6715941" cy="646331"/>
          </a:xfrm>
          <a:prstGeom prst="rect">
            <a:avLst/>
          </a:prstGeom>
          <a:noFill/>
        </p:spPr>
        <p:txBody>
          <a:bodyPr wrap="none" rtlCol="0">
            <a:spAutoFit/>
          </a:bodyPr>
          <a:lstStyle/>
          <a:p>
            <a:r>
              <a:rPr lang="cs-CZ" smtClean="0"/>
              <a:t>Rychlost a směr pohybu molekul znázorněna graficky velikostí vektorů.</a:t>
            </a:r>
          </a:p>
          <a:p>
            <a:r>
              <a:rPr lang="cs-CZ" smtClean="0"/>
              <a:t>Teplá strana je nahoře.</a:t>
            </a:r>
            <a:endParaRPr lang="cs-CZ"/>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2195736" y="709030"/>
            <a:ext cx="4752528" cy="2719970"/>
          </a:xfrm>
          <a:prstGeom prst="rect">
            <a:avLst/>
          </a:prstGeom>
          <a:noFill/>
          <a:ln w="9525">
            <a:noFill/>
            <a:miter lim="800000"/>
            <a:headEnd/>
            <a:tailEnd/>
          </a:ln>
        </p:spPr>
      </p:pic>
      <p:sp>
        <p:nvSpPr>
          <p:cNvPr id="4" name="TextovéPole 3"/>
          <p:cNvSpPr txBox="1"/>
          <p:nvPr/>
        </p:nvSpPr>
        <p:spPr>
          <a:xfrm>
            <a:off x="1331640" y="3501008"/>
            <a:ext cx="7344816" cy="2585323"/>
          </a:xfrm>
          <a:prstGeom prst="rect">
            <a:avLst/>
          </a:prstGeom>
          <a:noFill/>
        </p:spPr>
        <p:txBody>
          <a:bodyPr wrap="square" rtlCol="0">
            <a:spAutoFit/>
          </a:bodyPr>
          <a:lstStyle/>
          <a:p>
            <a:r>
              <a:rPr lang="cs-CZ" smtClean="0"/>
              <a:t>Pevná plocha (stěna) s gradientem teploty odleva doprava</a:t>
            </a:r>
          </a:p>
          <a:p>
            <a:r>
              <a:rPr lang="cs-CZ" smtClean="0"/>
              <a:t>Molekuly téměř neinteragují spolu – Knudsenovo číslo  K</a:t>
            </a:r>
            <a:r>
              <a:rPr lang="cs-CZ" baseline="-25000" smtClean="0"/>
              <a:t>n </a:t>
            </a:r>
            <a:r>
              <a:rPr lang="cs-CZ" smtClean="0"/>
              <a:t>≥ 1</a:t>
            </a:r>
          </a:p>
          <a:p>
            <a:r>
              <a:rPr lang="cs-CZ" smtClean="0"/>
              <a:t>(Dosáhneme: zředěním plynu nebo zmenšováním rozměrů zařízení)</a:t>
            </a:r>
          </a:p>
          <a:p>
            <a:r>
              <a:rPr lang="cs-CZ" smtClean="0"/>
              <a:t>Rychlost molekuly záleží na tom, odkud přichází</a:t>
            </a:r>
          </a:p>
          <a:p>
            <a:r>
              <a:rPr lang="cs-CZ" smtClean="0"/>
              <a:t>Interakce se stěnou je difúzní - na plošce dS se molekula "odrazí" do libovolného směru a s novou teplotou</a:t>
            </a:r>
          </a:p>
          <a:p>
            <a:r>
              <a:rPr lang="cs-CZ" smtClean="0"/>
              <a:t>Výsledná střední tangenciální hybnost molekul opouštějících plošku dS je nulová</a:t>
            </a:r>
          </a:p>
          <a:p>
            <a:r>
              <a:rPr lang="cs-CZ" smtClean="0"/>
              <a:t>Tangenciální hybnost byla předána stěně</a:t>
            </a:r>
            <a:endParaRPr lang="cs-CZ"/>
          </a:p>
        </p:txBody>
      </p:sp>
      <p:sp>
        <p:nvSpPr>
          <p:cNvPr id="5" name="TextovéPole 4"/>
          <p:cNvSpPr txBox="1"/>
          <p:nvPr/>
        </p:nvSpPr>
        <p:spPr>
          <a:xfrm>
            <a:off x="999702" y="2060848"/>
            <a:ext cx="1124026" cy="369332"/>
          </a:xfrm>
          <a:prstGeom prst="rect">
            <a:avLst/>
          </a:prstGeom>
          <a:noFill/>
        </p:spPr>
        <p:txBody>
          <a:bodyPr wrap="none" rtlCol="0">
            <a:spAutoFit/>
          </a:bodyPr>
          <a:lstStyle/>
          <a:p>
            <a:r>
              <a:rPr lang="cs-CZ" smtClean="0">
                <a:solidFill>
                  <a:srgbClr val="00B050"/>
                </a:solidFill>
              </a:rPr>
              <a:t>chladnější</a:t>
            </a:r>
            <a:endParaRPr lang="cs-CZ">
              <a:solidFill>
                <a:srgbClr val="00B050"/>
              </a:solidFill>
            </a:endParaRPr>
          </a:p>
        </p:txBody>
      </p:sp>
      <p:sp>
        <p:nvSpPr>
          <p:cNvPr id="6" name="TextovéPole 5"/>
          <p:cNvSpPr txBox="1"/>
          <p:nvPr/>
        </p:nvSpPr>
        <p:spPr>
          <a:xfrm>
            <a:off x="6948264" y="836712"/>
            <a:ext cx="861839" cy="369332"/>
          </a:xfrm>
          <a:prstGeom prst="rect">
            <a:avLst/>
          </a:prstGeom>
          <a:noFill/>
        </p:spPr>
        <p:txBody>
          <a:bodyPr wrap="none" rtlCol="0">
            <a:spAutoFit/>
          </a:bodyPr>
          <a:lstStyle/>
          <a:p>
            <a:r>
              <a:rPr lang="cs-CZ" smtClean="0">
                <a:solidFill>
                  <a:srgbClr val="C00000"/>
                </a:solidFill>
              </a:rPr>
              <a:t>teplejší</a:t>
            </a:r>
            <a:endParaRPr lang="cs-CZ">
              <a:solidFill>
                <a:srgbClr val="C00000"/>
              </a:solidFill>
            </a:endParaRPr>
          </a:p>
        </p:txBody>
      </p:sp>
      <p:sp>
        <p:nvSpPr>
          <p:cNvPr id="7" name="TextovéPole 6"/>
          <p:cNvSpPr txBox="1"/>
          <p:nvPr/>
        </p:nvSpPr>
        <p:spPr>
          <a:xfrm>
            <a:off x="6012160" y="5589240"/>
            <a:ext cx="1806585" cy="923330"/>
          </a:xfrm>
          <a:prstGeom prst="rect">
            <a:avLst/>
          </a:prstGeom>
          <a:noFill/>
        </p:spPr>
        <p:txBody>
          <a:bodyPr wrap="none" rtlCol="0">
            <a:spAutoFit/>
          </a:bodyPr>
          <a:lstStyle/>
          <a:p>
            <a:r>
              <a:rPr lang="cs-CZ" smtClean="0"/>
              <a:t>Knudsenovo číslo</a:t>
            </a:r>
          </a:p>
          <a:p>
            <a:r>
              <a:rPr lang="cs-CZ" b="1" smtClean="0"/>
              <a:t>    Kn = λ/D</a:t>
            </a:r>
          </a:p>
          <a:p>
            <a:endParaRPr lang="cs-CZ"/>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3" name="Picture 2"/>
          <p:cNvPicPr>
            <a:picLocks noChangeAspect="1" noChangeArrowheads="1"/>
          </p:cNvPicPr>
          <p:nvPr/>
        </p:nvPicPr>
        <p:blipFill>
          <a:blip r:embed="rId2" cstate="print"/>
          <a:srcRect/>
          <a:stretch>
            <a:fillRect/>
          </a:stretch>
        </p:blipFill>
        <p:spPr bwMode="auto">
          <a:xfrm>
            <a:off x="2195736" y="692696"/>
            <a:ext cx="4752528" cy="2719970"/>
          </a:xfrm>
          <a:prstGeom prst="rect">
            <a:avLst/>
          </a:prstGeom>
          <a:noFill/>
          <a:ln w="9525">
            <a:noFill/>
            <a:miter lim="800000"/>
            <a:headEnd/>
            <a:tailEnd/>
          </a:ln>
        </p:spPr>
      </p:pic>
      <p:sp>
        <p:nvSpPr>
          <p:cNvPr id="4" name="TextovéPole 3"/>
          <p:cNvSpPr txBox="1"/>
          <p:nvPr/>
        </p:nvSpPr>
        <p:spPr>
          <a:xfrm>
            <a:off x="1763688" y="3933056"/>
            <a:ext cx="6264696" cy="1754326"/>
          </a:xfrm>
          <a:prstGeom prst="rect">
            <a:avLst/>
          </a:prstGeom>
          <a:noFill/>
        </p:spPr>
        <p:txBody>
          <a:bodyPr wrap="square" rtlCol="0">
            <a:spAutoFit/>
          </a:bodyPr>
          <a:lstStyle/>
          <a:p>
            <a:r>
              <a:rPr lang="cs-CZ" smtClean="0"/>
              <a:t>Hybnost molekul přicházejících z </a:t>
            </a:r>
            <a:r>
              <a:rPr lang="cs-CZ" smtClean="0">
                <a:solidFill>
                  <a:srgbClr val="C00000"/>
                </a:solidFill>
              </a:rPr>
              <a:t>teplejší</a:t>
            </a:r>
            <a:r>
              <a:rPr lang="cs-CZ" smtClean="0"/>
              <a:t> oblasti je větší než molekul přicházejících z </a:t>
            </a:r>
            <a:r>
              <a:rPr lang="cs-CZ" smtClean="0">
                <a:solidFill>
                  <a:srgbClr val="00B050"/>
                </a:solidFill>
              </a:rPr>
              <a:t>chladnější</a:t>
            </a:r>
            <a:r>
              <a:rPr lang="cs-CZ" smtClean="0"/>
              <a:t> oblasti</a:t>
            </a:r>
          </a:p>
          <a:p>
            <a:r>
              <a:rPr lang="cs-CZ" smtClean="0"/>
              <a:t>výsledná hybnost </a:t>
            </a:r>
            <a:r>
              <a:rPr lang="cs-CZ" b="1" smtClean="0"/>
              <a:t>předaná stěně</a:t>
            </a:r>
            <a:r>
              <a:rPr lang="cs-CZ" smtClean="0"/>
              <a:t> směřuje </a:t>
            </a:r>
            <a:r>
              <a:rPr lang="cs-CZ" smtClean="0">
                <a:solidFill>
                  <a:srgbClr val="00B050"/>
                </a:solidFill>
              </a:rPr>
              <a:t>do chladnějšího </a:t>
            </a:r>
            <a:r>
              <a:rPr lang="cs-CZ" smtClean="0"/>
              <a:t>směru</a:t>
            </a:r>
          </a:p>
          <a:p>
            <a:r>
              <a:rPr lang="cs-CZ" smtClean="0"/>
              <a:t>ze zákona zachování hybnosti pak </a:t>
            </a:r>
            <a:r>
              <a:rPr lang="cs-CZ" b="1" smtClean="0"/>
              <a:t>plyn</a:t>
            </a:r>
            <a:r>
              <a:rPr lang="cs-CZ" smtClean="0"/>
              <a:t> dostává hybnost opačnou a "teče" směrem </a:t>
            </a:r>
            <a:r>
              <a:rPr lang="cs-CZ" smtClean="0">
                <a:solidFill>
                  <a:srgbClr val="C00000"/>
                </a:solidFill>
              </a:rPr>
              <a:t>do teplejší </a:t>
            </a:r>
            <a:r>
              <a:rPr lang="cs-CZ" smtClean="0"/>
              <a:t>oblasti</a:t>
            </a:r>
          </a:p>
          <a:p>
            <a:endParaRPr lang="cs-CZ"/>
          </a:p>
        </p:txBody>
      </p:sp>
      <p:sp>
        <p:nvSpPr>
          <p:cNvPr id="5" name="TextovéPole 4"/>
          <p:cNvSpPr txBox="1"/>
          <p:nvPr/>
        </p:nvSpPr>
        <p:spPr>
          <a:xfrm>
            <a:off x="1043608" y="2062589"/>
            <a:ext cx="1124026" cy="646331"/>
          </a:xfrm>
          <a:prstGeom prst="rect">
            <a:avLst/>
          </a:prstGeom>
          <a:noFill/>
        </p:spPr>
        <p:txBody>
          <a:bodyPr wrap="none" rtlCol="0">
            <a:spAutoFit/>
          </a:bodyPr>
          <a:lstStyle/>
          <a:p>
            <a:r>
              <a:rPr lang="cs-CZ" smtClean="0">
                <a:solidFill>
                  <a:srgbClr val="00B050"/>
                </a:solidFill>
              </a:rPr>
              <a:t>chladnější</a:t>
            </a:r>
          </a:p>
          <a:p>
            <a:endParaRPr lang="cs-CZ"/>
          </a:p>
        </p:txBody>
      </p:sp>
      <p:sp>
        <p:nvSpPr>
          <p:cNvPr id="7" name="TextovéPole 6"/>
          <p:cNvSpPr txBox="1"/>
          <p:nvPr/>
        </p:nvSpPr>
        <p:spPr>
          <a:xfrm>
            <a:off x="6950521" y="908720"/>
            <a:ext cx="861839" cy="369332"/>
          </a:xfrm>
          <a:prstGeom prst="rect">
            <a:avLst/>
          </a:prstGeom>
          <a:noFill/>
        </p:spPr>
        <p:txBody>
          <a:bodyPr wrap="none" rtlCol="0">
            <a:spAutoFit/>
          </a:bodyPr>
          <a:lstStyle/>
          <a:p>
            <a:r>
              <a:rPr lang="cs-CZ" smtClean="0">
                <a:solidFill>
                  <a:srgbClr val="C00000"/>
                </a:solidFill>
              </a:rPr>
              <a:t>teplejší</a:t>
            </a:r>
            <a:endParaRPr lang="cs-CZ">
              <a:solidFill>
                <a:srgbClr val="C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6" name="Picture 2" descr="C:\Users\Petrovský Jan\Desktop\Jan-nový-od 28.10.2008\Otevřená zahrada-fyzika\Výklad\bez názvu.png"/>
          <p:cNvPicPr>
            <a:picLocks noChangeAspect="1" noChangeArrowheads="1"/>
          </p:cNvPicPr>
          <p:nvPr/>
        </p:nvPicPr>
        <p:blipFill>
          <a:blip r:embed="rId2" cstate="print"/>
          <a:srcRect/>
          <a:stretch>
            <a:fillRect/>
          </a:stretch>
        </p:blipFill>
        <p:spPr bwMode="auto">
          <a:xfrm>
            <a:off x="971600" y="879917"/>
            <a:ext cx="4248472" cy="2549083"/>
          </a:xfrm>
          <a:prstGeom prst="rect">
            <a:avLst/>
          </a:prstGeom>
          <a:noFill/>
        </p:spPr>
      </p:pic>
      <p:pic>
        <p:nvPicPr>
          <p:cNvPr id="3" name="Picture 2"/>
          <p:cNvPicPr>
            <a:picLocks noChangeAspect="1" noChangeArrowheads="1"/>
          </p:cNvPicPr>
          <p:nvPr/>
        </p:nvPicPr>
        <p:blipFill>
          <a:blip r:embed="rId3" cstate="print"/>
          <a:srcRect/>
          <a:stretch>
            <a:fillRect/>
          </a:stretch>
        </p:blipFill>
        <p:spPr bwMode="auto">
          <a:xfrm>
            <a:off x="5357284" y="2651373"/>
            <a:ext cx="2855151" cy="1569715"/>
          </a:xfrm>
          <a:prstGeom prst="rect">
            <a:avLst/>
          </a:prstGeom>
          <a:noFill/>
          <a:ln w="9525">
            <a:noFill/>
            <a:miter lim="800000"/>
            <a:headEnd/>
            <a:tailEnd/>
          </a:ln>
        </p:spPr>
      </p:pic>
      <p:sp>
        <p:nvSpPr>
          <p:cNvPr id="5" name="TextovéPole 4"/>
          <p:cNvSpPr txBox="1"/>
          <p:nvPr/>
        </p:nvSpPr>
        <p:spPr>
          <a:xfrm>
            <a:off x="827584" y="4077072"/>
            <a:ext cx="7251729" cy="1754326"/>
          </a:xfrm>
          <a:prstGeom prst="rect">
            <a:avLst/>
          </a:prstGeom>
          <a:noFill/>
        </p:spPr>
        <p:txBody>
          <a:bodyPr wrap="none" rtlCol="0">
            <a:spAutoFit/>
          </a:bodyPr>
          <a:lstStyle/>
          <a:p>
            <a:pPr marL="342900" indent="-342900">
              <a:buAutoNum type="arabicPlain" startAt="1924"/>
            </a:pPr>
            <a:r>
              <a:rPr lang="cs-CZ" smtClean="0"/>
              <a:t>  Zur Theorie der Radiometerkräfte</a:t>
            </a:r>
          </a:p>
          <a:p>
            <a:pPr marL="342900" indent="-342900">
              <a:buAutoNum type="arabicPlain" startAt="1924"/>
            </a:pPr>
            <a:endParaRPr lang="cs-CZ" smtClean="0"/>
          </a:p>
          <a:p>
            <a:pPr marL="342900" indent="-342900"/>
            <a:r>
              <a:rPr lang="cs-CZ" smtClean="0"/>
              <a:t>I na malou část lopatky radiometru, přestože její charakteristický rozměr</a:t>
            </a:r>
          </a:p>
          <a:p>
            <a:pPr marL="342900" indent="-342900"/>
            <a:r>
              <a:rPr lang="cs-CZ" smtClean="0"/>
              <a:t>je větší než střední volná dráha molekul, v důsledku tlakové diference bude </a:t>
            </a:r>
          </a:p>
          <a:p>
            <a:pPr marL="342900" indent="-342900"/>
            <a:r>
              <a:rPr lang="cs-CZ" smtClean="0"/>
              <a:t>působit síla. </a:t>
            </a:r>
          </a:p>
          <a:p>
            <a:pPr marL="342900" indent="-342900"/>
            <a:endParaRPr lang="cs-CZ"/>
          </a:p>
        </p:txBody>
      </p:sp>
      <p:sp>
        <p:nvSpPr>
          <p:cNvPr id="6" name="TextovéPole 5"/>
          <p:cNvSpPr txBox="1"/>
          <p:nvPr/>
        </p:nvSpPr>
        <p:spPr>
          <a:xfrm>
            <a:off x="6228184" y="1844824"/>
            <a:ext cx="1478162" cy="369332"/>
          </a:xfrm>
          <a:prstGeom prst="rect">
            <a:avLst/>
          </a:prstGeom>
          <a:noFill/>
        </p:spPr>
        <p:txBody>
          <a:bodyPr wrap="none" rtlCol="0">
            <a:spAutoFit/>
          </a:bodyPr>
          <a:lstStyle/>
          <a:p>
            <a:r>
              <a:rPr lang="cs-CZ" b="1" smtClean="0"/>
              <a:t>Po 45 letech !</a:t>
            </a:r>
            <a:endParaRPr lang="cs-CZ"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7" name="Picture 3"/>
          <p:cNvPicPr>
            <a:picLocks noChangeAspect="1" noChangeArrowheads="1"/>
          </p:cNvPicPr>
          <p:nvPr/>
        </p:nvPicPr>
        <p:blipFill>
          <a:blip r:embed="rId2" cstate="print"/>
          <a:srcRect/>
          <a:stretch>
            <a:fillRect/>
          </a:stretch>
        </p:blipFill>
        <p:spPr bwMode="auto">
          <a:xfrm>
            <a:off x="1043608" y="908720"/>
            <a:ext cx="7049789" cy="4325024"/>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7" name="Picture 3"/>
          <p:cNvPicPr>
            <a:picLocks noChangeAspect="1" noChangeArrowheads="1"/>
          </p:cNvPicPr>
          <p:nvPr/>
        </p:nvPicPr>
        <p:blipFill>
          <a:blip r:embed="rId2" cstate="print"/>
          <a:srcRect/>
          <a:stretch>
            <a:fillRect/>
          </a:stretch>
        </p:blipFill>
        <p:spPr bwMode="auto">
          <a:xfrm>
            <a:off x="1403648" y="764704"/>
            <a:ext cx="6336705" cy="4530628"/>
          </a:xfrm>
          <a:prstGeom prst="rect">
            <a:avLst/>
          </a:prstGeom>
          <a:noFill/>
          <a:ln w="9525">
            <a:noFill/>
            <a:miter lim="800000"/>
            <a:headEnd/>
            <a:tailEnd/>
          </a:ln>
        </p:spPr>
      </p:pic>
      <p:sp>
        <p:nvSpPr>
          <p:cNvPr id="4" name="TextovéPole 3"/>
          <p:cNvSpPr txBox="1"/>
          <p:nvPr/>
        </p:nvSpPr>
        <p:spPr>
          <a:xfrm>
            <a:off x="1331640" y="5445224"/>
            <a:ext cx="6544356" cy="646331"/>
          </a:xfrm>
          <a:prstGeom prst="rect">
            <a:avLst/>
          </a:prstGeom>
          <a:noFill/>
        </p:spPr>
        <p:txBody>
          <a:bodyPr wrap="none" rtlCol="0">
            <a:spAutoFit/>
          </a:bodyPr>
          <a:lstStyle/>
          <a:p>
            <a:r>
              <a:rPr lang="cs-CZ" smtClean="0"/>
              <a:t>Frekvence otáčení lopatek  v závislosti na tlaku pro nízkou a vysokou</a:t>
            </a:r>
          </a:p>
          <a:p>
            <a:r>
              <a:rPr lang="cs-CZ" smtClean="0"/>
              <a:t>intenzitu světla </a:t>
            </a:r>
            <a:endParaRPr lang="cs-CZ"/>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2052" name="Picture 4"/>
          <p:cNvPicPr>
            <a:picLocks noChangeAspect="1" noChangeArrowheads="1"/>
          </p:cNvPicPr>
          <p:nvPr/>
        </p:nvPicPr>
        <p:blipFill>
          <a:blip r:embed="rId2" cstate="print"/>
          <a:srcRect/>
          <a:stretch>
            <a:fillRect/>
          </a:stretch>
        </p:blipFill>
        <p:spPr bwMode="auto">
          <a:xfrm>
            <a:off x="3059832" y="1233686"/>
            <a:ext cx="2933700" cy="1619250"/>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899592" y="2966442"/>
            <a:ext cx="7488832" cy="1398662"/>
          </a:xfrm>
          <a:prstGeom prst="rect">
            <a:avLst/>
          </a:prstGeom>
          <a:noFill/>
          <a:ln w="9525">
            <a:noFill/>
            <a:miter lim="800000"/>
            <a:headEnd/>
            <a:tailEnd/>
          </a:ln>
        </p:spPr>
      </p:pic>
      <p:sp>
        <p:nvSpPr>
          <p:cNvPr id="7" name="TextovéPole 6"/>
          <p:cNvSpPr txBox="1"/>
          <p:nvPr/>
        </p:nvSpPr>
        <p:spPr>
          <a:xfrm>
            <a:off x="1489534" y="755412"/>
            <a:ext cx="6186374" cy="369332"/>
          </a:xfrm>
          <a:prstGeom prst="rect">
            <a:avLst/>
          </a:prstGeom>
          <a:noFill/>
        </p:spPr>
        <p:txBody>
          <a:bodyPr wrap="none" rtlCol="0">
            <a:spAutoFit/>
          </a:bodyPr>
          <a:lstStyle/>
          <a:p>
            <a:r>
              <a:rPr lang="cs-CZ" b="1" smtClean="0"/>
              <a:t>Marco Scandurra,  Massachusetts Institute of Technology, 2008</a:t>
            </a:r>
            <a:endParaRPr lang="cs-CZ" b="1"/>
          </a:p>
        </p:txBody>
      </p:sp>
      <p:sp>
        <p:nvSpPr>
          <p:cNvPr id="9" name="Obdélník 8"/>
          <p:cNvSpPr/>
          <p:nvPr/>
        </p:nvSpPr>
        <p:spPr>
          <a:xfrm>
            <a:off x="899592" y="4532927"/>
            <a:ext cx="7488832" cy="1200329"/>
          </a:xfrm>
          <a:prstGeom prst="rect">
            <a:avLst/>
          </a:prstGeom>
        </p:spPr>
        <p:txBody>
          <a:bodyPr wrap="square">
            <a:spAutoFit/>
          </a:bodyPr>
          <a:lstStyle/>
          <a:p>
            <a:r>
              <a:rPr lang="cs-CZ" i="1" smtClean="0"/>
              <a:t>Vylepšená lopatka (radiometru) s otvory uspořádanými hexagonálně. Otvory tvoří 50% plochy, průměrná vzdálenost mezi otvory je právě rovna </a:t>
            </a:r>
            <a:r>
              <a:rPr lang="cs-CZ" b="1" i="1" smtClean="0"/>
              <a:t>λ</a:t>
            </a:r>
            <a:r>
              <a:rPr lang="cs-CZ" i="1" smtClean="0"/>
              <a:t>. Tloušťka lopatky je také </a:t>
            </a:r>
            <a:r>
              <a:rPr lang="cs-CZ" b="1" i="1" smtClean="0"/>
              <a:t>λ</a:t>
            </a:r>
            <a:r>
              <a:rPr lang="cs-CZ" i="1" smtClean="0"/>
              <a:t>. Takové uspořádáni maximalizuje Einsteinův efekt i tepelnou transpiraci.</a:t>
            </a:r>
            <a:endParaRPr lang="cs-CZ"/>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1403648" y="764704"/>
            <a:ext cx="6083781" cy="3693319"/>
          </a:xfrm>
          <a:prstGeom prst="rect">
            <a:avLst/>
          </a:prstGeom>
          <a:noFill/>
        </p:spPr>
        <p:txBody>
          <a:bodyPr wrap="none" rtlCol="0">
            <a:spAutoFit/>
          </a:bodyPr>
          <a:lstStyle/>
          <a:p>
            <a:r>
              <a:rPr lang="cs-CZ" b="1" smtClean="0"/>
              <a:t>Něco podrobností</a:t>
            </a:r>
          </a:p>
          <a:p>
            <a:r>
              <a:rPr lang="cs-CZ" smtClean="0"/>
              <a:t> </a:t>
            </a:r>
          </a:p>
          <a:p>
            <a:r>
              <a:rPr lang="cs-CZ" smtClean="0"/>
              <a:t>tloušťka lopatky (křidélka):  0,1 mm</a:t>
            </a:r>
          </a:p>
          <a:p>
            <a:r>
              <a:rPr lang="cs-CZ" smtClean="0"/>
              <a:t>plocha:  1 cm x 1 cm</a:t>
            </a:r>
          </a:p>
          <a:p>
            <a:r>
              <a:rPr lang="cs-CZ" smtClean="0"/>
              <a:t>každá lopatka má jednu stranu začerněnou a druhou lesklou</a:t>
            </a:r>
          </a:p>
          <a:p>
            <a:r>
              <a:rPr lang="cs-CZ" smtClean="0"/>
              <a:t>tlak:  1 torr až 0,01 torr  (jinde se uvádí ≤ 10 Pa)</a:t>
            </a:r>
          </a:p>
          <a:p>
            <a:r>
              <a:rPr lang="cs-CZ" smtClean="0"/>
              <a:t>teplotní rozdíl začerněná x lesklá strana :  0,1 – 0,5 K</a:t>
            </a:r>
          </a:p>
          <a:p>
            <a:r>
              <a:rPr lang="cs-CZ" smtClean="0"/>
              <a:t>otáčí se lesklými plochami vpřed   (</a:t>
            </a:r>
            <a:r>
              <a:rPr lang="cs-CZ" i="1" smtClean="0"/>
              <a:t>a nikdy jinak?</a:t>
            </a:r>
            <a:r>
              <a:rPr lang="cs-CZ" smtClean="0"/>
              <a:t>)</a:t>
            </a:r>
          </a:p>
          <a:p>
            <a:r>
              <a:rPr lang="cs-CZ" smtClean="0"/>
              <a:t>celková síla působící na 4 křidélka:  2.10</a:t>
            </a:r>
            <a:r>
              <a:rPr lang="cs-CZ" baseline="30000" smtClean="0"/>
              <a:t>-6</a:t>
            </a:r>
            <a:r>
              <a:rPr lang="cs-CZ" smtClean="0"/>
              <a:t> N  (změřeno už 1876)</a:t>
            </a:r>
          </a:p>
          <a:p>
            <a:r>
              <a:rPr lang="cs-CZ" smtClean="0"/>
              <a:t>(síla klesá s rostoucím tlakem v baňce a při atm tlaku je nulová)</a:t>
            </a:r>
          </a:p>
          <a:p>
            <a:endParaRPr lang="cs-CZ" smtClean="0"/>
          </a:p>
          <a:p>
            <a:endParaRPr lang="cs-CZ" smtClean="0"/>
          </a:p>
          <a:p>
            <a:endParaRPr lang="cs-CZ"/>
          </a:p>
        </p:txBody>
      </p:sp>
      <p:pic>
        <p:nvPicPr>
          <p:cNvPr id="4" name="Picture 2"/>
          <p:cNvPicPr>
            <a:picLocks noChangeAspect="1" noChangeArrowheads="1"/>
          </p:cNvPicPr>
          <p:nvPr/>
        </p:nvPicPr>
        <p:blipFill>
          <a:blip r:embed="rId2" cstate="print"/>
          <a:srcRect/>
          <a:stretch>
            <a:fillRect/>
          </a:stretch>
        </p:blipFill>
        <p:spPr bwMode="auto">
          <a:xfrm>
            <a:off x="5724129" y="3620120"/>
            <a:ext cx="2160239" cy="2761207"/>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3" name="Picture 4"/>
          <p:cNvPicPr>
            <a:picLocks noChangeAspect="1" noChangeArrowheads="1"/>
          </p:cNvPicPr>
          <p:nvPr/>
        </p:nvPicPr>
        <p:blipFill>
          <a:blip r:embed="rId2" cstate="print"/>
          <a:srcRect/>
          <a:stretch>
            <a:fillRect/>
          </a:stretch>
        </p:blipFill>
        <p:spPr bwMode="auto">
          <a:xfrm>
            <a:off x="3059832" y="980728"/>
            <a:ext cx="2933700" cy="1619250"/>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899592" y="2852936"/>
            <a:ext cx="7488832" cy="1359412"/>
          </a:xfrm>
          <a:prstGeom prst="rect">
            <a:avLst/>
          </a:prstGeom>
          <a:noFill/>
          <a:ln w="9525">
            <a:noFill/>
            <a:miter lim="800000"/>
            <a:headEnd/>
            <a:tailEnd/>
          </a:ln>
        </p:spPr>
      </p:pic>
      <p:sp>
        <p:nvSpPr>
          <p:cNvPr id="6" name="TextovéPole 5"/>
          <p:cNvSpPr txBox="1"/>
          <p:nvPr/>
        </p:nvSpPr>
        <p:spPr>
          <a:xfrm>
            <a:off x="1259632" y="4941168"/>
            <a:ext cx="184731" cy="369332"/>
          </a:xfrm>
          <a:prstGeom prst="rect">
            <a:avLst/>
          </a:prstGeom>
          <a:noFill/>
        </p:spPr>
        <p:txBody>
          <a:bodyPr wrap="none" rtlCol="0">
            <a:spAutoFit/>
          </a:bodyPr>
          <a:lstStyle/>
          <a:p>
            <a:endParaRPr lang="cs-CZ"/>
          </a:p>
        </p:txBody>
      </p:sp>
      <p:sp>
        <p:nvSpPr>
          <p:cNvPr id="7" name="Obdélník 6"/>
          <p:cNvSpPr/>
          <p:nvPr/>
        </p:nvSpPr>
        <p:spPr>
          <a:xfrm>
            <a:off x="755576" y="4388911"/>
            <a:ext cx="7776864" cy="1231106"/>
          </a:xfrm>
          <a:prstGeom prst="rect">
            <a:avLst/>
          </a:prstGeom>
        </p:spPr>
        <p:txBody>
          <a:bodyPr wrap="square">
            <a:spAutoFit/>
          </a:bodyPr>
          <a:lstStyle/>
          <a:p>
            <a:pPr algn="just"/>
            <a:r>
              <a:rPr lang="cs-CZ" i="1" smtClean="0"/>
              <a:t>Taková lopatka se chová jako soustava malých těles. Při dostatečně malých rozměrech otvorů i tloušťky mohou být síly dostatečné i při vyšších hustotách plynu. Nanotechnologie mohou dovolovat zvýšení síly až v řádu </a:t>
            </a:r>
            <a:r>
              <a:rPr lang="cs-CZ" sz="2000" i="1" smtClean="0"/>
              <a:t>10</a:t>
            </a:r>
            <a:r>
              <a:rPr lang="cs-CZ" sz="2000" i="1" baseline="30000" smtClean="0"/>
              <a:t>7</a:t>
            </a:r>
            <a:r>
              <a:rPr lang="cs-CZ" sz="2000" i="1" smtClean="0"/>
              <a:t>.</a:t>
            </a:r>
            <a:r>
              <a:rPr lang="cs-CZ" i="1" smtClean="0"/>
              <a:t> Taková síla může být pozorovatelná za atmosférického tlaku.</a:t>
            </a:r>
            <a:endParaRPr lang="cs-CZ"/>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2339752" y="2420888"/>
            <a:ext cx="4838700" cy="30099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899592" y="1196752"/>
            <a:ext cx="7505700" cy="103822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1771650" y="1200150"/>
            <a:ext cx="5600700" cy="4457700"/>
          </a:xfrm>
          <a:prstGeom prst="rect">
            <a:avLst/>
          </a:prstGeom>
          <a:noFill/>
          <a:ln w="9525">
            <a:noFill/>
            <a:miter lim="800000"/>
            <a:headEnd/>
            <a:tailEnd/>
          </a:ln>
        </p:spPr>
      </p:pic>
      <p:sp>
        <p:nvSpPr>
          <p:cNvPr id="4" name="TextovéPole 3"/>
          <p:cNvSpPr txBox="1"/>
          <p:nvPr/>
        </p:nvSpPr>
        <p:spPr>
          <a:xfrm>
            <a:off x="1547664" y="836712"/>
            <a:ext cx="5963043" cy="369332"/>
          </a:xfrm>
          <a:prstGeom prst="rect">
            <a:avLst/>
          </a:prstGeom>
          <a:noFill/>
        </p:spPr>
        <p:txBody>
          <a:bodyPr wrap="none" rtlCol="0">
            <a:spAutoFit/>
          </a:bodyPr>
          <a:lstStyle/>
          <a:p>
            <a:r>
              <a:rPr lang="cs-CZ" b="1" smtClean="0"/>
              <a:t>Kolektiv autorů, University of Texas, Texas Instruments, 2010</a:t>
            </a:r>
            <a:endParaRPr lang="cs-CZ"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Obdélník 2"/>
          <p:cNvSpPr/>
          <p:nvPr/>
        </p:nvSpPr>
        <p:spPr>
          <a:xfrm>
            <a:off x="971600" y="3031792"/>
            <a:ext cx="7272808" cy="1477328"/>
          </a:xfrm>
          <a:prstGeom prst="rect">
            <a:avLst/>
          </a:prstGeom>
        </p:spPr>
        <p:txBody>
          <a:bodyPr wrap="square">
            <a:spAutoFit/>
          </a:bodyPr>
          <a:lstStyle/>
          <a:p>
            <a:pPr algn="just"/>
            <a:r>
              <a:rPr lang="cs-CZ" i="1" smtClean="0"/>
              <a:t>Cílem je vyrobit mikromotor pro endoskopický katetr pro koronární vyšetřování. Optické vlákno katetru přivádí do diagnostické hlavice světlo laseru v blízké infračervené. Světlo odražené od tkání je sbíráno jiným optickým vláknem a přiváděno do analyzátoru. Světelný paprsek je potřeba natáčet nějakým mikromotorkem, nejlépe poháněným jinak než elektricky.</a:t>
            </a:r>
            <a:endParaRPr lang="cs-CZ" i="1"/>
          </a:p>
        </p:txBody>
      </p:sp>
      <p:pic>
        <p:nvPicPr>
          <p:cNvPr id="4" name="Picture 2"/>
          <p:cNvPicPr>
            <a:picLocks noChangeAspect="1" noChangeArrowheads="1"/>
          </p:cNvPicPr>
          <p:nvPr/>
        </p:nvPicPr>
        <p:blipFill>
          <a:blip r:embed="rId2" cstate="print"/>
          <a:srcRect/>
          <a:stretch>
            <a:fillRect/>
          </a:stretch>
        </p:blipFill>
        <p:spPr bwMode="auto">
          <a:xfrm>
            <a:off x="971600" y="671915"/>
            <a:ext cx="3024337" cy="2253029"/>
          </a:xfrm>
          <a:prstGeom prst="rect">
            <a:avLst/>
          </a:prstGeom>
          <a:noFill/>
          <a:ln w="9525">
            <a:noFill/>
            <a:miter lim="800000"/>
            <a:headEnd/>
            <a:tailEnd/>
          </a:ln>
        </p:spPr>
      </p:pic>
      <p:sp>
        <p:nvSpPr>
          <p:cNvPr id="5" name="Obdélník 4"/>
          <p:cNvSpPr/>
          <p:nvPr/>
        </p:nvSpPr>
        <p:spPr>
          <a:xfrm>
            <a:off x="971600" y="4581128"/>
            <a:ext cx="7272808" cy="1200329"/>
          </a:xfrm>
          <a:prstGeom prst="rect">
            <a:avLst/>
          </a:prstGeom>
        </p:spPr>
        <p:txBody>
          <a:bodyPr wrap="square">
            <a:spAutoFit/>
          </a:bodyPr>
          <a:lstStyle/>
          <a:p>
            <a:pPr algn="just"/>
            <a:r>
              <a:rPr lang="cs-CZ" i="1" smtClean="0"/>
              <a:t>Zvolili tvar turbínky, aby nebylo potřeba mít tmavou a světlou stranu lopatky. Takovou mikrostrukturu vyrobili na 3D mikrotiskárně nanášením světlem tvrditelného monomeru. </a:t>
            </a:r>
          </a:p>
          <a:p>
            <a:pPr algn="just"/>
            <a:r>
              <a:rPr lang="cs-CZ" i="1" smtClean="0"/>
              <a:t>Axiální délka lopatky 3 mm, v oblouku 1 mm, středový otvor 400 μm.</a:t>
            </a:r>
            <a:endParaRPr lang="cs-CZ" i="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2051" name="Picture 3"/>
          <p:cNvPicPr>
            <a:picLocks noChangeAspect="1" noChangeArrowheads="1"/>
          </p:cNvPicPr>
          <p:nvPr/>
        </p:nvPicPr>
        <p:blipFill>
          <a:blip r:embed="rId2" cstate="print"/>
          <a:srcRect/>
          <a:stretch>
            <a:fillRect/>
          </a:stretch>
        </p:blipFill>
        <p:spPr bwMode="auto">
          <a:xfrm>
            <a:off x="3131840" y="670349"/>
            <a:ext cx="2880320" cy="218507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1187624" y="2924944"/>
            <a:ext cx="6731930" cy="2796121"/>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2411760" y="548680"/>
            <a:ext cx="3656899" cy="369332"/>
          </a:xfrm>
          <a:prstGeom prst="rect">
            <a:avLst/>
          </a:prstGeom>
          <a:noFill/>
        </p:spPr>
        <p:txBody>
          <a:bodyPr wrap="none" rtlCol="0">
            <a:spAutoFit/>
          </a:bodyPr>
          <a:lstStyle/>
          <a:p>
            <a:r>
              <a:rPr lang="cs-CZ" b="1" smtClean="0"/>
              <a:t>Air Force Research Laboratory,  2012</a:t>
            </a:r>
          </a:p>
        </p:txBody>
      </p:sp>
      <p:pic>
        <p:nvPicPr>
          <p:cNvPr id="1026" name="Picture 2"/>
          <p:cNvPicPr>
            <a:picLocks noChangeAspect="1" noChangeArrowheads="1"/>
          </p:cNvPicPr>
          <p:nvPr/>
        </p:nvPicPr>
        <p:blipFill>
          <a:blip r:embed="rId2" cstate="print"/>
          <a:srcRect/>
          <a:stretch>
            <a:fillRect/>
          </a:stretch>
        </p:blipFill>
        <p:spPr bwMode="auto">
          <a:xfrm>
            <a:off x="971601" y="648003"/>
            <a:ext cx="1080119" cy="112481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483768" y="908720"/>
            <a:ext cx="4392488" cy="96522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627387" y="2060848"/>
            <a:ext cx="5824933" cy="360040"/>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a:stretch>
            <a:fillRect/>
          </a:stretch>
        </p:blipFill>
        <p:spPr bwMode="auto">
          <a:xfrm>
            <a:off x="1979712" y="2767701"/>
            <a:ext cx="5124053" cy="339760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2050" name="Picture 2"/>
          <p:cNvPicPr>
            <a:picLocks noChangeAspect="1" noChangeArrowheads="1"/>
          </p:cNvPicPr>
          <p:nvPr/>
        </p:nvPicPr>
        <p:blipFill>
          <a:blip r:embed="rId2" cstate="print"/>
          <a:srcRect/>
          <a:stretch>
            <a:fillRect/>
          </a:stretch>
        </p:blipFill>
        <p:spPr bwMode="auto">
          <a:xfrm>
            <a:off x="1691680" y="530879"/>
            <a:ext cx="5760640" cy="3042137"/>
          </a:xfrm>
          <a:prstGeom prst="rect">
            <a:avLst/>
          </a:prstGeom>
          <a:noFill/>
          <a:ln w="9525">
            <a:noFill/>
            <a:miter lim="800000"/>
            <a:headEnd/>
            <a:tailEnd/>
          </a:ln>
        </p:spPr>
      </p:pic>
      <p:sp>
        <p:nvSpPr>
          <p:cNvPr id="5" name="Obdélník 4"/>
          <p:cNvSpPr/>
          <p:nvPr/>
        </p:nvSpPr>
        <p:spPr>
          <a:xfrm>
            <a:off x="611560" y="3682767"/>
            <a:ext cx="7992888" cy="2554545"/>
          </a:xfrm>
          <a:prstGeom prst="rect">
            <a:avLst/>
          </a:prstGeom>
        </p:spPr>
        <p:txBody>
          <a:bodyPr wrap="square">
            <a:spAutoFit/>
          </a:bodyPr>
          <a:lstStyle/>
          <a:p>
            <a:pPr algn="just"/>
            <a:r>
              <a:rPr lang="cs-CZ" sz="1600" smtClean="0"/>
              <a:t>A near-space propulsion system using radiometric forces is notionally developed for a generic near-space vehicle. The purpose of the propulsion system is to provide wind-disturbance compensation for the vehicle operating at an altitude range of 40 to 80 km. Each vane consists of an Aerogel thermal barrier with one of the faces coated to absorb solar energy. For a system operating at 60 km, each individual vane has a height of 1.5 mm a thickness of approximately 640 mu m in order to generate a temperature difference of 20 K across the vane. The vanes are set a distance of 1.5 mm apart in order to maximize the total thrust per array area per system mass. In the 60 km case, the propulsion system produces 15.6 mN/m(2) of thrust per unit array area with an areal density of 12.5 g/m(2). Results for varying altitudes from 40 to 80 km are also presented.</a:t>
            </a:r>
            <a:endParaRPr lang="cs-CZ" sz="1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4" name="TextovéPole 3"/>
          <p:cNvSpPr txBox="1"/>
          <p:nvPr/>
        </p:nvSpPr>
        <p:spPr>
          <a:xfrm>
            <a:off x="1043608" y="2636912"/>
            <a:ext cx="7272808" cy="3693319"/>
          </a:xfrm>
          <a:prstGeom prst="rect">
            <a:avLst/>
          </a:prstGeom>
          <a:noFill/>
        </p:spPr>
        <p:txBody>
          <a:bodyPr wrap="square" rtlCol="0">
            <a:spAutoFit/>
          </a:bodyPr>
          <a:lstStyle/>
          <a:p>
            <a:pPr algn="just"/>
            <a:r>
              <a:rPr lang="cs-CZ" smtClean="0"/>
              <a:t>Každá lopatka je tvořena tepelnou bariérou </a:t>
            </a:r>
          </a:p>
          <a:p>
            <a:pPr algn="just"/>
            <a:r>
              <a:rPr lang="cs-CZ" smtClean="0"/>
              <a:t>z Aerogelu a jedna strana je pokryta vrstvou</a:t>
            </a:r>
          </a:p>
          <a:p>
            <a:pPr algn="just"/>
            <a:r>
              <a:rPr lang="cs-CZ" smtClean="0"/>
              <a:t>pohlcující sluneční energii. Pro systém, který by fungoval ve výšce 60 km má každá jednotlivá  lopatka výšku 1,5 mm a tloušťku 640 μm, aby se vytvořil teplotní rozdíl 20 K.</a:t>
            </a:r>
          </a:p>
          <a:p>
            <a:pPr algn="just"/>
            <a:r>
              <a:rPr lang="cs-CZ" smtClean="0"/>
              <a:t>Lopatky jsou poskládány 1,5 mm od sebe, aby se maximalizoval celkový tah. Ve výšce 60 km pohonný systém dosáhne 15,6 mN/m</a:t>
            </a:r>
            <a:r>
              <a:rPr lang="cs-CZ" baseline="30000" smtClean="0"/>
              <a:t>2</a:t>
            </a:r>
            <a:r>
              <a:rPr lang="cs-CZ" smtClean="0"/>
              <a:t> na jednotku plochy jedné řady lopatek s plošnou hustotou 12,5 g/m</a:t>
            </a:r>
            <a:r>
              <a:rPr lang="cs-CZ" baseline="30000" smtClean="0"/>
              <a:t>2</a:t>
            </a:r>
            <a:r>
              <a:rPr lang="cs-CZ" smtClean="0"/>
              <a:t>.</a:t>
            </a:r>
          </a:p>
          <a:p>
            <a:pPr algn="just"/>
            <a:r>
              <a:rPr lang="cs-CZ" smtClean="0"/>
              <a:t>Jsou také uvedeny výsledky pro výšky 40 až 80 km. </a:t>
            </a:r>
          </a:p>
          <a:p>
            <a:pPr algn="just"/>
            <a:r>
              <a:rPr lang="cs-CZ" smtClean="0"/>
              <a:t>Pozn. </a:t>
            </a:r>
          </a:p>
          <a:p>
            <a:pPr algn="just"/>
            <a:r>
              <a:rPr lang="cs-CZ" smtClean="0"/>
              <a:t>Aerogel je porézní ultralehký gel, nejčastěji na základu oxidu křemičitého. Údajně byl poprvé získán v r. 1931 rychlým vymrazováním vody. Aerogel je použit např. na vozítkách, které se pohybují na Marsu.</a:t>
            </a:r>
            <a:endParaRPr lang="cs-CZ"/>
          </a:p>
        </p:txBody>
      </p:sp>
      <p:pic>
        <p:nvPicPr>
          <p:cNvPr id="5" name="Picture 2"/>
          <p:cNvPicPr>
            <a:picLocks noChangeAspect="1" noChangeArrowheads="1"/>
          </p:cNvPicPr>
          <p:nvPr/>
        </p:nvPicPr>
        <p:blipFill>
          <a:blip r:embed="rId2" cstate="print"/>
          <a:srcRect/>
          <a:stretch>
            <a:fillRect/>
          </a:stretch>
        </p:blipFill>
        <p:spPr bwMode="auto">
          <a:xfrm>
            <a:off x="1156982" y="764704"/>
            <a:ext cx="3415018" cy="1803437"/>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580112" y="193778"/>
            <a:ext cx="2304256" cy="3085116"/>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1027" name="Picture 3"/>
          <p:cNvPicPr>
            <a:picLocks noChangeAspect="1" noChangeArrowheads="1"/>
          </p:cNvPicPr>
          <p:nvPr/>
        </p:nvPicPr>
        <p:blipFill>
          <a:blip r:embed="rId2" cstate="print"/>
          <a:srcRect/>
          <a:stretch>
            <a:fillRect/>
          </a:stretch>
        </p:blipFill>
        <p:spPr bwMode="auto">
          <a:xfrm>
            <a:off x="611560" y="764704"/>
            <a:ext cx="7937500" cy="26289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39552" y="3501008"/>
            <a:ext cx="8064896" cy="1152128"/>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971600" y="4797152"/>
            <a:ext cx="7200800" cy="1296144"/>
          </a:xfrm>
          <a:prstGeom prst="rect">
            <a:avLst/>
          </a:prstGeom>
          <a:noFill/>
          <a:ln w="9525">
            <a:noFill/>
            <a:miter lim="800000"/>
            <a:headEnd/>
            <a:tailEnd/>
          </a:ln>
        </p:spPr>
      </p:pic>
      <p:sp>
        <p:nvSpPr>
          <p:cNvPr id="7" name="Obdélník 6"/>
          <p:cNvSpPr/>
          <p:nvPr/>
        </p:nvSpPr>
        <p:spPr>
          <a:xfrm>
            <a:off x="3672408" y="5661248"/>
            <a:ext cx="4572000" cy="523220"/>
          </a:xfrm>
          <a:prstGeom prst="rect">
            <a:avLst/>
          </a:prstGeom>
        </p:spPr>
        <p:txBody>
          <a:bodyPr>
            <a:spAutoFit/>
          </a:bodyPr>
          <a:lstStyle/>
          <a:p>
            <a:r>
              <a:rPr lang="cs-CZ" sz="1400" smtClean="0"/>
              <a:t>Holger Martin: 14th International Heat Transfer Conference, 2010, Washington DC</a:t>
            </a:r>
            <a:endParaRPr lang="cs-CZ" sz="1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Obdélník 2"/>
          <p:cNvSpPr/>
          <p:nvPr/>
        </p:nvSpPr>
        <p:spPr>
          <a:xfrm>
            <a:off x="1547664" y="1268760"/>
            <a:ext cx="2842253" cy="523220"/>
          </a:xfrm>
          <a:prstGeom prst="rect">
            <a:avLst/>
          </a:prstGeom>
        </p:spPr>
        <p:txBody>
          <a:bodyPr wrap="none">
            <a:spAutoFit/>
          </a:bodyPr>
          <a:lstStyle/>
          <a:p>
            <a:r>
              <a:rPr lang="cs-CZ" sz="2800" b="1" i="1" smtClean="0"/>
              <a:t>“Ubi crux ibi lux,” </a:t>
            </a:r>
            <a:endParaRPr lang="cs-CZ" sz="2800" b="1"/>
          </a:p>
        </p:txBody>
      </p:sp>
      <p:sp>
        <p:nvSpPr>
          <p:cNvPr id="4" name="Obdélník 3"/>
          <p:cNvSpPr/>
          <p:nvPr/>
        </p:nvSpPr>
        <p:spPr>
          <a:xfrm>
            <a:off x="1619672" y="2492896"/>
            <a:ext cx="4502579" cy="461665"/>
          </a:xfrm>
          <a:prstGeom prst="rect">
            <a:avLst/>
          </a:prstGeom>
        </p:spPr>
        <p:txBody>
          <a:bodyPr wrap="none">
            <a:spAutoFit/>
          </a:bodyPr>
          <a:lstStyle/>
          <a:p>
            <a:r>
              <a:rPr lang="cs-CZ" sz="2400" smtClean="0"/>
              <a:t>“Where the </a:t>
            </a:r>
            <a:r>
              <a:rPr lang="cs-CZ" sz="2400" b="1" smtClean="0"/>
              <a:t>cross</a:t>
            </a:r>
            <a:r>
              <a:rPr lang="cs-CZ" sz="2400" smtClean="0"/>
              <a:t> is, there is light.”</a:t>
            </a:r>
            <a:endParaRPr lang="cs-CZ" sz="2400"/>
          </a:p>
        </p:txBody>
      </p:sp>
      <p:sp>
        <p:nvSpPr>
          <p:cNvPr id="5" name="Obdélník 4"/>
          <p:cNvSpPr/>
          <p:nvPr/>
        </p:nvSpPr>
        <p:spPr>
          <a:xfrm>
            <a:off x="1619672" y="3068960"/>
            <a:ext cx="4455707" cy="461665"/>
          </a:xfrm>
          <a:prstGeom prst="rect">
            <a:avLst/>
          </a:prstGeom>
        </p:spPr>
        <p:txBody>
          <a:bodyPr wrap="none">
            <a:spAutoFit/>
          </a:bodyPr>
          <a:lstStyle/>
          <a:p>
            <a:r>
              <a:rPr lang="cs-CZ" sz="2400" smtClean="0"/>
              <a:t>“Where </a:t>
            </a:r>
            <a:r>
              <a:rPr lang="cs-CZ" sz="2400" b="1" smtClean="0"/>
              <a:t>Crookes</a:t>
            </a:r>
            <a:r>
              <a:rPr lang="cs-CZ" sz="2400" smtClean="0"/>
              <a:t> is, there is light.” </a:t>
            </a:r>
            <a:endParaRPr lang="cs-CZ"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3074" name="Picture 2"/>
          <p:cNvPicPr>
            <a:picLocks noChangeAspect="1" noChangeArrowheads="1"/>
          </p:cNvPicPr>
          <p:nvPr/>
        </p:nvPicPr>
        <p:blipFill>
          <a:blip r:embed="rId2" cstate="print"/>
          <a:srcRect/>
          <a:stretch>
            <a:fillRect/>
          </a:stretch>
        </p:blipFill>
        <p:spPr bwMode="auto">
          <a:xfrm>
            <a:off x="2627784" y="1124744"/>
            <a:ext cx="3807934" cy="4968552"/>
          </a:xfrm>
          <a:prstGeom prst="rect">
            <a:avLst/>
          </a:prstGeom>
          <a:noFill/>
          <a:ln w="9525">
            <a:noFill/>
            <a:miter lim="800000"/>
            <a:headEnd/>
            <a:tailEnd/>
          </a:ln>
        </p:spPr>
      </p:pic>
      <p:sp>
        <p:nvSpPr>
          <p:cNvPr id="4" name="TextovéPole 3"/>
          <p:cNvSpPr txBox="1"/>
          <p:nvPr/>
        </p:nvSpPr>
        <p:spPr>
          <a:xfrm>
            <a:off x="2483768" y="548680"/>
            <a:ext cx="4248472" cy="461665"/>
          </a:xfrm>
          <a:prstGeom prst="rect">
            <a:avLst/>
          </a:prstGeom>
          <a:noFill/>
        </p:spPr>
        <p:txBody>
          <a:bodyPr wrap="square" rtlCol="0">
            <a:spAutoFit/>
          </a:bodyPr>
          <a:lstStyle/>
          <a:p>
            <a:r>
              <a:rPr lang="cs-CZ" sz="2400" smtClean="0"/>
              <a:t>Sir William Crookes  1832 - 1919</a:t>
            </a:r>
            <a:endParaRPr lang="cs-CZ" sz="2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2055" name="Rectangle 7"/>
          <p:cNvSpPr>
            <a:spLocks noChangeArrowheads="1"/>
          </p:cNvSpPr>
          <p:nvPr/>
        </p:nvSpPr>
        <p:spPr bwMode="auto">
          <a:xfrm>
            <a:off x="899592" y="1052735"/>
            <a:ext cx="655698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kumimoji="0" lang="cs-CZ" sz="1200" b="0" i="0" u="none" strike="noStrike" cap="none" normalizeH="0" baseline="0" smtClean="0">
                <a:ln>
                  <a:noFill/>
                </a:ln>
                <a:solidFill>
                  <a:schemeClr val="tx1"/>
                </a:solidFill>
                <a:effectLst/>
                <a:latin typeface="Calibri" pitchFamily="34" charset="0"/>
                <a:ea typeface="Calibri" pitchFamily="34" charset="0"/>
                <a:cs typeface="Arial" pitchFamily="34" charset="0"/>
              </a:rPr>
              <a:t>Li-Hsin Han et al:</a:t>
            </a:r>
            <a:r>
              <a:rPr lang="cs-CZ" sz="1200" smtClean="0"/>
              <a:t> Light-powered micromotor driven by geometry-assisted, asymmetric photon-heating</a:t>
            </a:r>
          </a:p>
          <a:p>
            <a:r>
              <a:rPr lang="cs-CZ" sz="1200" smtClean="0"/>
              <a:t> and subsequent gas convection</a:t>
            </a:r>
            <a:r>
              <a:rPr kumimoji="0" lang="cs-CZ" sz="1200" b="0" i="0" strike="noStrike" cap="none" normalizeH="0" baseline="0" smtClean="0">
                <a:ln>
                  <a:noFill/>
                </a:ln>
                <a:effectLst/>
                <a:latin typeface="Calibri" pitchFamily="34" charset="0"/>
                <a:ea typeface="Calibri" pitchFamily="34" charset="0"/>
                <a:cs typeface="Arial" pitchFamily="34" charset="0"/>
              </a:rPr>
              <a:t>, </a:t>
            </a:r>
            <a:r>
              <a:rPr kumimoji="0" lang="cs-CZ" sz="1200" b="0" i="0" u="none" strike="noStrike" cap="none" normalizeH="0" baseline="0" smtClean="0">
                <a:ln>
                  <a:noFill/>
                </a:ln>
                <a:solidFill>
                  <a:schemeClr val="tx1"/>
                </a:solidFill>
                <a:effectLst/>
                <a:latin typeface="Calibri" pitchFamily="34" charset="0"/>
                <a:ea typeface="Calibri" pitchFamily="34" charset="0"/>
                <a:cs typeface="Arial" pitchFamily="34" charset="0"/>
              </a:rPr>
              <a:t>APPLIED PHYSICS LETTERS 96, 213509  2010</a:t>
            </a: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Obdélník 10"/>
          <p:cNvSpPr/>
          <p:nvPr/>
        </p:nvSpPr>
        <p:spPr>
          <a:xfrm>
            <a:off x="899592" y="548680"/>
            <a:ext cx="7056784" cy="369332"/>
          </a:xfrm>
          <a:prstGeom prst="rect">
            <a:avLst/>
          </a:prstGeom>
        </p:spPr>
        <p:txBody>
          <a:bodyPr wrap="square">
            <a:spAutoFit/>
          </a:bodyPr>
          <a:lstStyle/>
          <a:p>
            <a:r>
              <a:rPr lang="cs-CZ" b="1" smtClean="0"/>
              <a:t>Výběr ze zdrojů - 1</a:t>
            </a:r>
            <a:endParaRPr lang="cs-CZ" b="1"/>
          </a:p>
        </p:txBody>
      </p:sp>
      <p:sp>
        <p:nvSpPr>
          <p:cNvPr id="2056" name="Rectangle 8"/>
          <p:cNvSpPr>
            <a:spLocks noChangeArrowheads="1"/>
          </p:cNvSpPr>
          <p:nvPr/>
        </p:nvSpPr>
        <p:spPr bwMode="auto">
          <a:xfrm>
            <a:off x="899592" y="1556792"/>
            <a:ext cx="705678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ea typeface="Calibri" pitchFamily="34" charset="0"/>
                <a:cs typeface="Arial" pitchFamily="34" charset="0"/>
              </a:rPr>
              <a:t>A. Bennet and Richard Kaye: A New Suspension of the Magnetic Needle, Intended for the Discovery of Minute Quantities of Magnetic Attraction: Also an Air Vane of Great Sensibility; With New Experiments on the Magnetism of Iron Filings and Brass. By the Rev. A. Bennet, F. R. S. Communicated by the Rev. Sir Richard Kaye, Bart. F. R. S., </a:t>
            </a:r>
            <a:endParaRPr kumimoji="0" lang="cs-CZ"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1" u="none" strike="noStrike" cap="none" normalizeH="0" baseline="0" smtClean="0">
                <a:ln>
                  <a:noFill/>
                </a:ln>
                <a:solidFill>
                  <a:srgbClr val="000000"/>
                </a:solidFill>
                <a:effectLst/>
                <a:latin typeface="Calibri" pitchFamily="34" charset="0"/>
                <a:ea typeface="Calibri" pitchFamily="34" charset="0"/>
                <a:cs typeface="Arial" pitchFamily="34" charset="0"/>
              </a:rPr>
              <a:t>Phil. Trans. R. Soc. Lond. </a:t>
            </a:r>
            <a:r>
              <a:rPr kumimoji="0" lang="cs-CZ" sz="1200" b="0" i="0" u="none" strike="noStrike" cap="none" normalizeH="0" baseline="0" smtClean="0">
                <a:ln>
                  <a:noFill/>
                </a:ln>
                <a:solidFill>
                  <a:srgbClr val="000000"/>
                </a:solidFill>
                <a:effectLst/>
                <a:latin typeface="Calibri" pitchFamily="34" charset="0"/>
                <a:ea typeface="Calibri" pitchFamily="34" charset="0"/>
                <a:cs typeface="Arial" pitchFamily="34" charset="0"/>
              </a:rPr>
              <a:t>1792 </a:t>
            </a:r>
            <a:r>
              <a:rPr kumimoji="0" lang="cs-CZ" sz="1200" b="1" i="0" u="none" strike="noStrike" cap="none" normalizeH="0" baseline="0" smtClean="0">
                <a:ln>
                  <a:noFill/>
                </a:ln>
                <a:solidFill>
                  <a:srgbClr val="000000"/>
                </a:solidFill>
                <a:effectLst/>
                <a:latin typeface="Calibri" pitchFamily="34" charset="0"/>
                <a:ea typeface="Calibri" pitchFamily="34" charset="0"/>
                <a:cs typeface="Arial" pitchFamily="34" charset="0"/>
              </a:rPr>
              <a:t>82</a:t>
            </a:r>
            <a:r>
              <a:rPr kumimoji="0" lang="cs-CZ" sz="1200" b="0" i="0" u="none" strike="noStrike" cap="none" normalizeH="0" baseline="0" smtClean="0">
                <a:ln>
                  <a:noFill/>
                </a:ln>
                <a:solidFill>
                  <a:srgbClr val="000000"/>
                </a:solidFill>
                <a:effectLst/>
                <a:latin typeface="Calibri" pitchFamily="34" charset="0"/>
                <a:ea typeface="Calibri" pitchFamily="34" charset="0"/>
                <a:cs typeface="Arial" pitchFamily="34" charset="0"/>
              </a:rPr>
              <a:t>, 81-98, published 1 January 1792</a:t>
            </a: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2057" name="Rectangle 9"/>
          <p:cNvSpPr>
            <a:spLocks noChangeArrowheads="1"/>
          </p:cNvSpPr>
          <p:nvPr/>
        </p:nvSpPr>
        <p:spPr bwMode="auto">
          <a:xfrm>
            <a:off x="899592" y="2708920"/>
            <a:ext cx="7272808"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rgbClr val="000000"/>
                </a:solidFill>
                <a:effectLst/>
                <a:latin typeface="Calibri" pitchFamily="34" charset="0"/>
                <a:ea typeface="Calibri" pitchFamily="34" charset="0"/>
                <a:cs typeface="Arial" pitchFamily="34" charset="0"/>
              </a:rPr>
              <a:t>O. Reynolds: Note on Thermal Transpiration</a:t>
            </a:r>
            <a:r>
              <a:rPr kumimoji="0" lang="cs-CZ" sz="1200" b="1" i="0" u="none" strike="noStrike" cap="none" normalizeH="0" baseline="0" smtClean="0">
                <a:ln>
                  <a:noFill/>
                </a:ln>
                <a:solidFill>
                  <a:srgbClr val="000000"/>
                </a:solidFill>
                <a:effectLst/>
                <a:latin typeface="Calibri" pitchFamily="34" charset="0"/>
                <a:ea typeface="Calibri" pitchFamily="34" charset="0"/>
                <a:cs typeface="Arial" pitchFamily="34" charset="0"/>
              </a:rPr>
              <a:t>, </a:t>
            </a:r>
            <a:r>
              <a:rPr kumimoji="0" lang="cs-CZ" sz="1200" b="0" i="1" u="none" strike="noStrike" cap="none" normalizeH="0" baseline="0" smtClean="0">
                <a:ln>
                  <a:noFill/>
                </a:ln>
                <a:solidFill>
                  <a:srgbClr val="000000"/>
                </a:solidFill>
                <a:effectLst/>
                <a:latin typeface="Calibri" pitchFamily="34" charset="0"/>
                <a:ea typeface="Calibri" pitchFamily="34" charset="0"/>
                <a:cs typeface="Arial" pitchFamily="34" charset="0"/>
              </a:rPr>
              <a:t>Proc. R. Soc. Lond. </a:t>
            </a:r>
            <a:r>
              <a:rPr kumimoji="0" lang="cs-CZ" sz="1200" b="0" i="0" u="none" strike="noStrike" cap="none" normalizeH="0" baseline="0" smtClean="0">
                <a:ln>
                  <a:noFill/>
                </a:ln>
                <a:solidFill>
                  <a:srgbClr val="000000"/>
                </a:solidFill>
                <a:effectLst/>
                <a:latin typeface="Calibri" pitchFamily="34" charset="0"/>
                <a:ea typeface="Calibri" pitchFamily="34" charset="0"/>
                <a:cs typeface="Arial" pitchFamily="34" charset="0"/>
              </a:rPr>
              <a:t>1879 </a:t>
            </a:r>
            <a:r>
              <a:rPr kumimoji="0" lang="cs-CZ" sz="1200" b="1" i="0" u="none" strike="noStrike" cap="none" normalizeH="0" baseline="0" smtClean="0">
                <a:ln>
                  <a:noFill/>
                </a:ln>
                <a:solidFill>
                  <a:srgbClr val="000000"/>
                </a:solidFill>
                <a:effectLst/>
                <a:latin typeface="Calibri" pitchFamily="34" charset="0"/>
                <a:ea typeface="Calibri" pitchFamily="34" charset="0"/>
                <a:cs typeface="Arial" pitchFamily="34" charset="0"/>
              </a:rPr>
              <a:t>30</a:t>
            </a:r>
            <a:r>
              <a:rPr kumimoji="0" lang="cs-CZ" sz="1200" b="0" i="0" u="none" strike="noStrike" cap="none" normalizeH="0" baseline="0" smtClean="0">
                <a:ln>
                  <a:noFill/>
                </a:ln>
                <a:solidFill>
                  <a:srgbClr val="000000"/>
                </a:solidFill>
                <a:effectLst/>
                <a:latin typeface="Calibri" pitchFamily="34" charset="0"/>
                <a:ea typeface="Calibri" pitchFamily="34" charset="0"/>
                <a:cs typeface="Arial" pitchFamily="34" charset="0"/>
              </a:rPr>
              <a:t>, 300-302, published 1 January 1879</a:t>
            </a: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TextovéPole 14"/>
          <p:cNvSpPr txBox="1"/>
          <p:nvPr/>
        </p:nvSpPr>
        <p:spPr>
          <a:xfrm>
            <a:off x="899592" y="3039343"/>
            <a:ext cx="6536341" cy="461665"/>
          </a:xfrm>
          <a:prstGeom prst="rect">
            <a:avLst/>
          </a:prstGeom>
          <a:noFill/>
        </p:spPr>
        <p:txBody>
          <a:bodyPr wrap="none" rtlCol="0">
            <a:spAutoFit/>
          </a:bodyPr>
          <a:lstStyle/>
          <a:p>
            <a:r>
              <a:rPr lang="cs-CZ" sz="1200" smtClean="0"/>
              <a:t>Kunal Pharas: Thermally driven Knudsen gas pump enhanced with a thermoelectric material, A Thesis,</a:t>
            </a:r>
          </a:p>
          <a:p>
            <a:r>
              <a:rPr lang="cs-CZ" sz="1200" smtClean="0"/>
              <a:t> University of Luisville, 2012</a:t>
            </a:r>
            <a:endParaRPr lang="cs-CZ" sz="1200"/>
          </a:p>
        </p:txBody>
      </p:sp>
      <p:sp>
        <p:nvSpPr>
          <p:cNvPr id="16" name="TextovéPole 15"/>
          <p:cNvSpPr txBox="1"/>
          <p:nvPr/>
        </p:nvSpPr>
        <p:spPr>
          <a:xfrm>
            <a:off x="899592" y="3501008"/>
            <a:ext cx="7182800" cy="461665"/>
          </a:xfrm>
          <a:prstGeom prst="rect">
            <a:avLst/>
          </a:prstGeom>
          <a:noFill/>
        </p:spPr>
        <p:txBody>
          <a:bodyPr wrap="none" rtlCol="0">
            <a:spAutoFit/>
          </a:bodyPr>
          <a:lstStyle/>
          <a:p>
            <a:r>
              <a:rPr lang="cs-CZ" sz="1200" smtClean="0"/>
              <a:t>Marcus Young et al: Advanced Concepts: Enabling Future AF Missions Through the Discovery and Demonstration</a:t>
            </a:r>
          </a:p>
          <a:p>
            <a:r>
              <a:rPr lang="cs-CZ" sz="1200" smtClean="0"/>
              <a:t>of Emerging Revolutionary Technologies, Airforce Research Laboratory, In-House Final report, October 2012 </a:t>
            </a:r>
            <a:endParaRPr lang="cs-CZ" sz="1200"/>
          </a:p>
        </p:txBody>
      </p:sp>
      <p:sp>
        <p:nvSpPr>
          <p:cNvPr id="17" name="TextovéPole 16"/>
          <p:cNvSpPr txBox="1"/>
          <p:nvPr/>
        </p:nvSpPr>
        <p:spPr>
          <a:xfrm>
            <a:off x="899592" y="4005064"/>
            <a:ext cx="7225889" cy="461665"/>
          </a:xfrm>
          <a:prstGeom prst="rect">
            <a:avLst/>
          </a:prstGeom>
          <a:noFill/>
        </p:spPr>
        <p:txBody>
          <a:bodyPr wrap="none" rtlCol="0">
            <a:spAutoFit/>
          </a:bodyPr>
          <a:lstStyle/>
          <a:p>
            <a:r>
              <a:rPr lang="cs-CZ" sz="1200" smtClean="0"/>
              <a:t>Barry M. Cornella et al: Analysis of Multivane Arrays in High-Altitute Propulsion, Journal of Propulsion and Power,</a:t>
            </a:r>
          </a:p>
          <a:p>
            <a:r>
              <a:rPr lang="cs-CZ" sz="1200" smtClean="0"/>
              <a:t>2012; 28 (4): 831 </a:t>
            </a:r>
            <a:endParaRPr lang="cs-CZ" sz="1200"/>
          </a:p>
        </p:txBody>
      </p:sp>
      <p:sp>
        <p:nvSpPr>
          <p:cNvPr id="18" name="TextovéPole 17"/>
          <p:cNvSpPr txBox="1"/>
          <p:nvPr/>
        </p:nvSpPr>
        <p:spPr>
          <a:xfrm>
            <a:off x="899592" y="4509120"/>
            <a:ext cx="7316362" cy="461665"/>
          </a:xfrm>
          <a:prstGeom prst="rect">
            <a:avLst/>
          </a:prstGeom>
          <a:noFill/>
        </p:spPr>
        <p:txBody>
          <a:bodyPr wrap="none" rtlCol="0">
            <a:spAutoFit/>
          </a:bodyPr>
          <a:lstStyle/>
          <a:p>
            <a:r>
              <a:rPr lang="cs-CZ" sz="1200" smtClean="0"/>
              <a:t>R.W. Bosworth et al: Performance Testing and Thermal Modeling of Radiometric Arrays for Near Space Propulsion,</a:t>
            </a:r>
          </a:p>
          <a:p>
            <a:r>
              <a:rPr lang="cs-CZ" sz="1200" smtClean="0"/>
              <a:t>Univ. of Colorado, The Air Force research Laboratory, rok neuveden</a:t>
            </a:r>
            <a:endParaRPr lang="cs-CZ" sz="1200"/>
          </a:p>
        </p:txBody>
      </p:sp>
      <p:sp>
        <p:nvSpPr>
          <p:cNvPr id="19" name="TextovéPole 18"/>
          <p:cNvSpPr txBox="1"/>
          <p:nvPr/>
        </p:nvSpPr>
        <p:spPr>
          <a:xfrm>
            <a:off x="899592" y="5046275"/>
            <a:ext cx="6866239" cy="830997"/>
          </a:xfrm>
          <a:prstGeom prst="rect">
            <a:avLst/>
          </a:prstGeom>
          <a:noFill/>
        </p:spPr>
        <p:txBody>
          <a:bodyPr wrap="square" rtlCol="0">
            <a:spAutoFit/>
          </a:bodyPr>
          <a:lstStyle/>
          <a:p>
            <a:pPr lvl="0"/>
            <a:r>
              <a:rPr lang="cs-CZ" sz="1200" smtClean="0"/>
              <a:t>Jane Wess</a:t>
            </a:r>
            <a:r>
              <a:rPr lang="cs-CZ" sz="1200" b="1" smtClean="0"/>
              <a:t>: </a:t>
            </a:r>
            <a:r>
              <a:rPr lang="cs-CZ" sz="1200" smtClean="0"/>
              <a:t>Crookes's radiometers: a train of thought manifest, Notes Rec. R. Soc., 2010</a:t>
            </a:r>
          </a:p>
          <a:p>
            <a:endParaRPr lang="cs-CZ" smtClean="0"/>
          </a:p>
          <a:p>
            <a:endParaRPr lang="cs-CZ"/>
          </a:p>
        </p:txBody>
      </p:sp>
      <p:sp>
        <p:nvSpPr>
          <p:cNvPr id="20" name="TextovéPole 19"/>
          <p:cNvSpPr txBox="1"/>
          <p:nvPr/>
        </p:nvSpPr>
        <p:spPr>
          <a:xfrm>
            <a:off x="899592" y="5445224"/>
            <a:ext cx="4638001" cy="276999"/>
          </a:xfrm>
          <a:prstGeom prst="rect">
            <a:avLst/>
          </a:prstGeom>
          <a:noFill/>
        </p:spPr>
        <p:txBody>
          <a:bodyPr wrap="none" rtlCol="0">
            <a:spAutoFit/>
          </a:bodyPr>
          <a:lstStyle/>
          <a:p>
            <a:r>
              <a:rPr lang="cs-CZ" sz="1200" smtClean="0"/>
              <a:t>David Černý: Crookesův radiometr, ročníkový projekt, TU v Liberci, 2012</a:t>
            </a:r>
            <a:endParaRPr lang="cs-CZ" sz="1200"/>
          </a:p>
        </p:txBody>
      </p:sp>
      <p:sp>
        <p:nvSpPr>
          <p:cNvPr id="21" name="TextovéPole 20"/>
          <p:cNvSpPr txBox="1"/>
          <p:nvPr/>
        </p:nvSpPr>
        <p:spPr>
          <a:xfrm>
            <a:off x="899592" y="5805264"/>
            <a:ext cx="6652206" cy="276999"/>
          </a:xfrm>
          <a:prstGeom prst="rect">
            <a:avLst/>
          </a:prstGeom>
          <a:noFill/>
        </p:spPr>
        <p:txBody>
          <a:bodyPr wrap="none" rtlCol="0">
            <a:spAutoFit/>
          </a:bodyPr>
          <a:lstStyle/>
          <a:p>
            <a:r>
              <a:rPr lang="cs-CZ" sz="1200" smtClean="0"/>
              <a:t>Elmer-Open source finite element software for multiphysical problems, Elmer Course, CSC 9.-10.1. 2012</a:t>
            </a:r>
            <a:endParaRPr lang="cs-CZ" sz="12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899592" y="548680"/>
            <a:ext cx="1944507" cy="369332"/>
          </a:xfrm>
          <a:prstGeom prst="rect">
            <a:avLst/>
          </a:prstGeom>
          <a:noFill/>
        </p:spPr>
        <p:txBody>
          <a:bodyPr wrap="none" rtlCol="0">
            <a:spAutoFit/>
          </a:bodyPr>
          <a:lstStyle/>
          <a:p>
            <a:r>
              <a:rPr lang="cs-CZ" b="1" smtClean="0"/>
              <a:t>Výběr ze zdrojů - 2</a:t>
            </a:r>
            <a:endParaRPr lang="cs-CZ" b="1"/>
          </a:p>
        </p:txBody>
      </p:sp>
      <p:sp>
        <p:nvSpPr>
          <p:cNvPr id="4" name="TextovéPole 3"/>
          <p:cNvSpPr txBox="1"/>
          <p:nvPr/>
        </p:nvSpPr>
        <p:spPr>
          <a:xfrm>
            <a:off x="899592" y="1124744"/>
            <a:ext cx="6102953" cy="461665"/>
          </a:xfrm>
          <a:prstGeom prst="rect">
            <a:avLst/>
          </a:prstGeom>
          <a:noFill/>
        </p:spPr>
        <p:txBody>
          <a:bodyPr wrap="none" rtlCol="0">
            <a:spAutoFit/>
          </a:bodyPr>
          <a:lstStyle/>
          <a:p>
            <a:r>
              <a:rPr lang="cs-CZ" sz="1200" smtClean="0"/>
              <a:t>Li-Hsin Han et al: Light-Powered Micromotor: Design, Fabrication and Mathematical Modeling, </a:t>
            </a:r>
          </a:p>
          <a:p>
            <a:r>
              <a:rPr lang="cs-CZ" sz="1200" smtClean="0"/>
              <a:t>J. of Microelectromechanical Systems, Vol. 20, No.2, April 2011 </a:t>
            </a:r>
            <a:endParaRPr lang="cs-CZ" sz="1200"/>
          </a:p>
        </p:txBody>
      </p:sp>
      <p:sp>
        <p:nvSpPr>
          <p:cNvPr id="5" name="TextovéPole 4"/>
          <p:cNvSpPr txBox="1"/>
          <p:nvPr/>
        </p:nvSpPr>
        <p:spPr>
          <a:xfrm>
            <a:off x="899592" y="1661899"/>
            <a:ext cx="7484100" cy="1015663"/>
          </a:xfrm>
          <a:prstGeom prst="rect">
            <a:avLst/>
          </a:prstGeom>
          <a:noFill/>
        </p:spPr>
        <p:txBody>
          <a:bodyPr wrap="none" rtlCol="0">
            <a:spAutoFit/>
          </a:bodyPr>
          <a:lstStyle/>
          <a:p>
            <a:r>
              <a:rPr lang="cs-CZ" sz="1200" smtClean="0"/>
              <a:t>Marco Scandurra: Enhanced radiometric forces, Center for Theoretical Physics, Massachusetts Institute of Technology,</a:t>
            </a:r>
          </a:p>
          <a:p>
            <a:r>
              <a:rPr lang="cs-CZ" sz="1200" smtClean="0"/>
              <a:t> February 2, 2008</a:t>
            </a:r>
          </a:p>
          <a:p>
            <a:endParaRPr lang="cs-CZ" smtClean="0"/>
          </a:p>
          <a:p>
            <a:endParaRPr lang="cs-CZ"/>
          </a:p>
        </p:txBody>
      </p:sp>
      <p:sp>
        <p:nvSpPr>
          <p:cNvPr id="6" name="TextovéPole 5"/>
          <p:cNvSpPr txBox="1"/>
          <p:nvPr/>
        </p:nvSpPr>
        <p:spPr>
          <a:xfrm>
            <a:off x="899592" y="2215897"/>
            <a:ext cx="5516062" cy="276999"/>
          </a:xfrm>
          <a:prstGeom prst="rect">
            <a:avLst/>
          </a:prstGeom>
          <a:noFill/>
        </p:spPr>
        <p:txBody>
          <a:bodyPr wrap="none" rtlCol="0">
            <a:spAutoFit/>
          </a:bodyPr>
          <a:lstStyle/>
          <a:p>
            <a:r>
              <a:rPr lang="cs-CZ" sz="1200" smtClean="0"/>
              <a:t>O. Osborne: On an Inversion of Ideas as to the Structure of Universe, Cambridge 1903</a:t>
            </a:r>
            <a:endParaRPr lang="cs-CZ" sz="1200"/>
          </a:p>
        </p:txBody>
      </p:sp>
      <p:sp>
        <p:nvSpPr>
          <p:cNvPr id="7" name="TextovéPole 6"/>
          <p:cNvSpPr txBox="1"/>
          <p:nvPr/>
        </p:nvSpPr>
        <p:spPr>
          <a:xfrm>
            <a:off x="899592" y="2564904"/>
            <a:ext cx="5105437" cy="276999"/>
          </a:xfrm>
          <a:prstGeom prst="rect">
            <a:avLst/>
          </a:prstGeom>
          <a:noFill/>
        </p:spPr>
        <p:txBody>
          <a:bodyPr wrap="none" rtlCol="0">
            <a:spAutoFit/>
          </a:bodyPr>
          <a:lstStyle/>
          <a:p>
            <a:r>
              <a:rPr lang="cs-CZ" sz="1200" smtClean="0"/>
              <a:t>Otevřená zahrada, Průvodce po stanovištích, Nadace Partnerství, rok neuveden</a:t>
            </a:r>
            <a:endParaRPr lang="cs-CZ" sz="1200"/>
          </a:p>
        </p:txBody>
      </p:sp>
      <p:sp>
        <p:nvSpPr>
          <p:cNvPr id="8" name="TextovéPole 7"/>
          <p:cNvSpPr txBox="1"/>
          <p:nvPr/>
        </p:nvSpPr>
        <p:spPr>
          <a:xfrm>
            <a:off x="899592" y="2924944"/>
            <a:ext cx="7388433" cy="461665"/>
          </a:xfrm>
          <a:prstGeom prst="rect">
            <a:avLst/>
          </a:prstGeom>
          <a:noFill/>
        </p:spPr>
        <p:txBody>
          <a:bodyPr wrap="none" rtlCol="0">
            <a:spAutoFit/>
          </a:bodyPr>
          <a:lstStyle/>
          <a:p>
            <a:r>
              <a:rPr lang="cs-CZ" sz="1200" smtClean="0"/>
              <a:t>Holger Martin: Reynolds, Maxwell and the Radiometer, revisited, Proc. 14th International Heat Transfer Conference,</a:t>
            </a:r>
          </a:p>
          <a:p>
            <a:r>
              <a:rPr lang="cs-CZ" sz="1200" smtClean="0"/>
              <a:t>August 08-13, 2010, Washington DC</a:t>
            </a:r>
            <a:endParaRPr lang="cs-CZ" sz="1200"/>
          </a:p>
        </p:txBody>
      </p:sp>
      <p:sp>
        <p:nvSpPr>
          <p:cNvPr id="9" name="TextovéPole 8"/>
          <p:cNvSpPr txBox="1"/>
          <p:nvPr/>
        </p:nvSpPr>
        <p:spPr>
          <a:xfrm>
            <a:off x="899592" y="3512041"/>
            <a:ext cx="5043304" cy="276999"/>
          </a:xfrm>
          <a:prstGeom prst="rect">
            <a:avLst/>
          </a:prstGeom>
          <a:noFill/>
        </p:spPr>
        <p:txBody>
          <a:bodyPr wrap="none" rtlCol="0">
            <a:spAutoFit/>
          </a:bodyPr>
          <a:lstStyle/>
          <a:p>
            <a:r>
              <a:rPr lang="cs-CZ" sz="1200" smtClean="0"/>
              <a:t>Moritz Nadler: Simulation of thermal creep in light mills, Diploma thesis, 2008</a:t>
            </a:r>
            <a:endParaRPr lang="cs-CZ" sz="1200"/>
          </a:p>
        </p:txBody>
      </p:sp>
      <p:sp>
        <p:nvSpPr>
          <p:cNvPr id="10" name="TextovéPole 9"/>
          <p:cNvSpPr txBox="1"/>
          <p:nvPr/>
        </p:nvSpPr>
        <p:spPr>
          <a:xfrm>
            <a:off x="899592" y="3861048"/>
            <a:ext cx="6315960" cy="276999"/>
          </a:xfrm>
          <a:prstGeom prst="rect">
            <a:avLst/>
          </a:prstGeom>
          <a:noFill/>
        </p:spPr>
        <p:txBody>
          <a:bodyPr wrap="none" rtlCol="0">
            <a:spAutoFit/>
          </a:bodyPr>
          <a:lstStyle/>
          <a:p>
            <a:r>
              <a:rPr lang="cs-CZ" sz="1200" smtClean="0"/>
              <a:t>Arthur E. Woodruff: The Radiometer and how it does not work, The Physics Teacher, October 1968</a:t>
            </a:r>
            <a:endParaRPr lang="cs-CZ" sz="1200"/>
          </a:p>
        </p:txBody>
      </p:sp>
      <p:sp>
        <p:nvSpPr>
          <p:cNvPr id="11" name="TextovéPole 10"/>
          <p:cNvSpPr txBox="1"/>
          <p:nvPr/>
        </p:nvSpPr>
        <p:spPr>
          <a:xfrm>
            <a:off x="899592" y="4293096"/>
            <a:ext cx="6488956" cy="738664"/>
          </a:xfrm>
          <a:prstGeom prst="rect">
            <a:avLst/>
          </a:prstGeom>
          <a:noFill/>
        </p:spPr>
        <p:txBody>
          <a:bodyPr wrap="none" rtlCol="0">
            <a:spAutoFit/>
          </a:bodyPr>
          <a:lstStyle/>
          <a:p>
            <a:r>
              <a:rPr lang="cs-CZ" sz="1200" smtClean="0"/>
              <a:t>Michael Faraday: The Bakerian Lecture. Experimental Researches in Electricity. Twenty-Fourth Series, </a:t>
            </a:r>
          </a:p>
          <a:p>
            <a:r>
              <a:rPr lang="cs-CZ" sz="1200" i="1" smtClean="0"/>
              <a:t>Phil. Trans. R. Soc. Lond. </a:t>
            </a:r>
            <a:r>
              <a:rPr lang="cs-CZ" sz="1200" smtClean="0"/>
              <a:t>1851 </a:t>
            </a:r>
            <a:r>
              <a:rPr lang="cs-CZ" sz="1200" b="1" smtClean="0"/>
              <a:t>141</a:t>
            </a:r>
            <a:r>
              <a:rPr lang="cs-CZ" sz="1200" smtClean="0"/>
              <a:t>, 1-6, published 1 January 1851 </a:t>
            </a:r>
          </a:p>
          <a:p>
            <a:endParaRPr lang="cs-CZ"/>
          </a:p>
        </p:txBody>
      </p:sp>
      <p:sp>
        <p:nvSpPr>
          <p:cNvPr id="12" name="TextovéPole 11"/>
          <p:cNvSpPr txBox="1"/>
          <p:nvPr/>
        </p:nvSpPr>
        <p:spPr>
          <a:xfrm>
            <a:off x="899592" y="4869160"/>
            <a:ext cx="7667805" cy="553998"/>
          </a:xfrm>
          <a:prstGeom prst="rect">
            <a:avLst/>
          </a:prstGeom>
          <a:noFill/>
        </p:spPr>
        <p:txBody>
          <a:bodyPr wrap="none" rtlCol="0">
            <a:spAutoFit/>
          </a:bodyPr>
          <a:lstStyle/>
          <a:p>
            <a:r>
              <a:rPr lang="cs-CZ" sz="1200" smtClean="0"/>
              <a:t>Henning Struchtrup et al: Macroscopic Modelling of Rarefied and Vacuum Gas Flow, University of Victoria, rok neuveden</a:t>
            </a:r>
          </a:p>
          <a:p>
            <a:endParaRPr lang="cs-CZ"/>
          </a:p>
        </p:txBody>
      </p:sp>
      <p:sp>
        <p:nvSpPr>
          <p:cNvPr id="13" name="TextovéPole 12"/>
          <p:cNvSpPr txBox="1"/>
          <p:nvPr/>
        </p:nvSpPr>
        <p:spPr>
          <a:xfrm>
            <a:off x="899592" y="5301208"/>
            <a:ext cx="7123745" cy="461665"/>
          </a:xfrm>
          <a:prstGeom prst="rect">
            <a:avLst/>
          </a:prstGeom>
          <a:noFill/>
        </p:spPr>
        <p:txBody>
          <a:bodyPr wrap="none" rtlCol="0">
            <a:spAutoFit/>
          </a:bodyPr>
          <a:lstStyle/>
          <a:p>
            <a:r>
              <a:rPr lang="cs-CZ" sz="1200" smtClean="0"/>
              <a:t>Thorben Kelling et al.: Dust Ejection from Planetary Bodies by Temperature Gradients: Laboratory Experiments</a:t>
            </a:r>
            <a:r>
              <a:rPr lang="cs-CZ" sz="1200" smtClean="0"/>
              <a:t>, </a:t>
            </a:r>
            <a:endParaRPr lang="cs-CZ" sz="1200" smtClean="0"/>
          </a:p>
          <a:p>
            <a:r>
              <a:rPr lang="cs-CZ" sz="1200" smtClean="0"/>
              <a:t> </a:t>
            </a:r>
            <a:r>
              <a:rPr lang="cs-CZ" sz="1200" smtClean="0"/>
              <a:t>astro-ph.EP</a:t>
            </a:r>
            <a:r>
              <a:rPr lang="cs-CZ" sz="1200" smtClean="0"/>
              <a:t>, 22 Feb 2011, preprint</a:t>
            </a:r>
            <a:endParaRPr lang="cs-CZ"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Obdélník 2"/>
          <p:cNvSpPr/>
          <p:nvPr/>
        </p:nvSpPr>
        <p:spPr>
          <a:xfrm>
            <a:off x="1115616" y="764704"/>
            <a:ext cx="7301166" cy="3416320"/>
          </a:xfrm>
          <a:prstGeom prst="rect">
            <a:avLst/>
          </a:prstGeom>
        </p:spPr>
        <p:txBody>
          <a:bodyPr wrap="none">
            <a:spAutoFit/>
          </a:bodyPr>
          <a:lstStyle/>
          <a:p>
            <a:r>
              <a:rPr lang="cs-CZ" b="1" smtClean="0"/>
              <a:t>William Crookes</a:t>
            </a:r>
          </a:p>
          <a:p>
            <a:r>
              <a:rPr lang="cs-CZ" smtClean="0"/>
              <a:t>fyzik, chemik, spiritualista, všestranný experimentátor</a:t>
            </a:r>
          </a:p>
          <a:p>
            <a:r>
              <a:rPr lang="cs-CZ" smtClean="0"/>
              <a:t>objevitel thalia (spektroskopicky)</a:t>
            </a:r>
          </a:p>
          <a:p>
            <a:r>
              <a:rPr lang="cs-CZ" smtClean="0"/>
              <a:t>vynálezce radiometru (demonstroval na soirée Royal Society 7. dubna 1875)</a:t>
            </a:r>
          </a:p>
          <a:p>
            <a:r>
              <a:rPr lang="cs-CZ" smtClean="0"/>
              <a:t>experimenty s katodovými paprsky  (paddle mill, railway tube)</a:t>
            </a:r>
          </a:p>
          <a:p>
            <a:r>
              <a:rPr lang="cs-CZ" smtClean="0"/>
              <a:t>základ CRT obrazovky</a:t>
            </a:r>
          </a:p>
          <a:p>
            <a:r>
              <a:rPr lang="cs-CZ" smtClean="0"/>
              <a:t>vakuová technika, výboje v plynech</a:t>
            </a:r>
          </a:p>
          <a:p>
            <a:r>
              <a:rPr lang="cs-CZ" smtClean="0"/>
              <a:t>identifikoval první vzorek terestrického helia</a:t>
            </a:r>
          </a:p>
          <a:p>
            <a:r>
              <a:rPr lang="cs-CZ" smtClean="0"/>
              <a:t>spintariskop – zařízení pro počítání záblesků způsobených jaderným zářením</a:t>
            </a:r>
          </a:p>
          <a:p>
            <a:r>
              <a:rPr lang="cs-CZ" smtClean="0"/>
              <a:t>nevyhnul se chybám při vysvětlování jím pozorovaných jevů</a:t>
            </a:r>
          </a:p>
          <a:p>
            <a:endParaRPr lang="cs-CZ" smtClean="0"/>
          </a:p>
          <a:p>
            <a:r>
              <a:rPr lang="cs-CZ" smtClean="0"/>
              <a:t> </a:t>
            </a:r>
            <a:endParaRPr lang="cs-CZ"/>
          </a:p>
        </p:txBody>
      </p:sp>
      <p:pic>
        <p:nvPicPr>
          <p:cNvPr id="4098" name="Picture 2"/>
          <p:cNvPicPr>
            <a:picLocks noChangeAspect="1" noChangeArrowheads="1"/>
          </p:cNvPicPr>
          <p:nvPr/>
        </p:nvPicPr>
        <p:blipFill>
          <a:blip r:embed="rId2" cstate="print"/>
          <a:srcRect/>
          <a:stretch>
            <a:fillRect/>
          </a:stretch>
        </p:blipFill>
        <p:spPr bwMode="auto">
          <a:xfrm>
            <a:off x="5292080" y="3689182"/>
            <a:ext cx="2952328" cy="2332106"/>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259632" y="3645024"/>
            <a:ext cx="3240359" cy="2367013"/>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683568" y="1268760"/>
            <a:ext cx="481980" cy="673009"/>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Obdélník 2"/>
          <p:cNvSpPr/>
          <p:nvPr/>
        </p:nvSpPr>
        <p:spPr>
          <a:xfrm>
            <a:off x="1259632" y="1124744"/>
            <a:ext cx="6696744" cy="4524315"/>
          </a:xfrm>
          <a:prstGeom prst="rect">
            <a:avLst/>
          </a:prstGeom>
        </p:spPr>
        <p:txBody>
          <a:bodyPr wrap="square">
            <a:spAutoFit/>
          </a:bodyPr>
          <a:lstStyle/>
          <a:p>
            <a:pPr algn="just"/>
            <a:r>
              <a:rPr lang="cs-CZ" smtClean="0"/>
              <a:t>„V rámci své práce potřeboval omezit působení proudu vzduchu při vážení velmi malých vzorků. Při vážení si povšimnul, že jeho měření je ovlivněno  slunečním  světlem,  které  dopadalo  na  misky  vah  s vzorkem  uvnitř  baňky.  Tato skutečnost ho natolik zaujala, že sestrojil svůj první radiometr…..“  </a:t>
            </a:r>
            <a:r>
              <a:rPr lang="cs-CZ" i="1" smtClean="0"/>
              <a:t>(Černý D., Ročníkový projekt, TU v Liberci)</a:t>
            </a:r>
          </a:p>
          <a:p>
            <a:pPr algn="just"/>
            <a:endParaRPr lang="cs-CZ" smtClean="0"/>
          </a:p>
          <a:p>
            <a:pPr algn="just"/>
            <a:r>
              <a:rPr lang="cs-CZ" smtClean="0">
                <a:solidFill>
                  <a:srgbClr val="FF0000"/>
                </a:solidFill>
              </a:rPr>
              <a:t>Tak jednoduché to tedy nebylo, ale složitější a zato mnohem zajímavější.</a:t>
            </a:r>
          </a:p>
          <a:p>
            <a:pPr algn="just"/>
            <a:endParaRPr lang="cs-CZ" smtClean="0">
              <a:solidFill>
                <a:srgbClr val="FF0000"/>
              </a:solidFill>
            </a:endParaRPr>
          </a:p>
          <a:p>
            <a:pPr algn="just"/>
            <a:r>
              <a:rPr lang="cs-CZ" smtClean="0"/>
              <a:t>Tok myšlenek, nápadů a experimentů lze rekonstruovat dosti přesně, jednak Crookes hojně a podrobně publikoval, jednak jsou zachovány jeho záznamy a dopisy – ale pozor! ty jsou radioaktivní. A celou sérii dvacetišesti  radiometrů daroval Royal Society.</a:t>
            </a:r>
          </a:p>
          <a:p>
            <a:pPr algn="just"/>
            <a:endParaRPr lang="cs-CZ" smtClean="0"/>
          </a:p>
          <a:p>
            <a:pPr algn="just"/>
            <a:endParaRPr lang="cs-CZ" smtClean="0"/>
          </a:p>
          <a:p>
            <a:pPr algn="just"/>
            <a:endParaRPr lang="cs-CZ"/>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pic>
        <p:nvPicPr>
          <p:cNvPr id="2050" name="Picture 2"/>
          <p:cNvPicPr>
            <a:picLocks noChangeAspect="1" noChangeArrowheads="1"/>
          </p:cNvPicPr>
          <p:nvPr/>
        </p:nvPicPr>
        <p:blipFill>
          <a:blip r:embed="rId2" cstate="print"/>
          <a:srcRect/>
          <a:stretch>
            <a:fillRect/>
          </a:stretch>
        </p:blipFill>
        <p:spPr bwMode="auto">
          <a:xfrm>
            <a:off x="1187624" y="1111049"/>
            <a:ext cx="6768752" cy="4977653"/>
          </a:xfrm>
          <a:prstGeom prst="rect">
            <a:avLst/>
          </a:prstGeom>
          <a:noFill/>
          <a:ln w="9525">
            <a:noFill/>
            <a:miter lim="800000"/>
            <a:headEnd/>
            <a:tailEnd/>
          </a:ln>
        </p:spPr>
      </p:pic>
      <p:sp>
        <p:nvSpPr>
          <p:cNvPr id="4" name="TextovéPole 3"/>
          <p:cNvSpPr txBox="1"/>
          <p:nvPr/>
        </p:nvSpPr>
        <p:spPr>
          <a:xfrm>
            <a:off x="3059832" y="548680"/>
            <a:ext cx="3240360" cy="461665"/>
          </a:xfrm>
          <a:prstGeom prst="rect">
            <a:avLst/>
          </a:prstGeom>
          <a:noFill/>
        </p:spPr>
        <p:txBody>
          <a:bodyPr wrap="square" rtlCol="0">
            <a:spAutoFit/>
          </a:bodyPr>
          <a:lstStyle/>
          <a:p>
            <a:r>
              <a:rPr lang="cs-CZ" sz="2400" smtClean="0"/>
              <a:t>Crookesovy radiometry</a:t>
            </a:r>
            <a:endParaRPr lang="cs-CZ"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2015/2016</a:t>
            </a:r>
            <a:endParaRPr lang="cs-CZ"/>
          </a:p>
        </p:txBody>
      </p:sp>
      <p:sp>
        <p:nvSpPr>
          <p:cNvPr id="3" name="TextovéPole 2"/>
          <p:cNvSpPr txBox="1"/>
          <p:nvPr/>
        </p:nvSpPr>
        <p:spPr>
          <a:xfrm>
            <a:off x="1619672" y="1340768"/>
            <a:ext cx="6120680" cy="3693319"/>
          </a:xfrm>
          <a:prstGeom prst="rect">
            <a:avLst/>
          </a:prstGeom>
          <a:noFill/>
        </p:spPr>
        <p:txBody>
          <a:bodyPr wrap="square" rtlCol="0">
            <a:spAutoFit/>
          </a:bodyPr>
          <a:lstStyle/>
          <a:p>
            <a:r>
              <a:rPr lang="cs-CZ" smtClean="0"/>
              <a:t>Vědci  18. a 19. století hledali vztah mezi gravitací a teplem nebo mezi gravitací a elektřinou, čili pátrali po něčem, co bychom mohli nazvat  sjednocující teorií. </a:t>
            </a:r>
          </a:p>
          <a:p>
            <a:endParaRPr lang="cs-CZ" smtClean="0"/>
          </a:p>
          <a:p>
            <a:r>
              <a:rPr lang="cs-CZ" smtClean="0"/>
              <a:t>Také výsledky některých experimentů se zdály ukazovat na spojitost mezi teplem (světlem) a gravitací.  </a:t>
            </a:r>
          </a:p>
          <a:p>
            <a:endParaRPr lang="cs-CZ" smtClean="0"/>
          </a:p>
          <a:p>
            <a:r>
              <a:rPr lang="cs-CZ" smtClean="0"/>
              <a:t>Ostatně i dnes se setkáme s básnicky vysloveným názorem:</a:t>
            </a:r>
          </a:p>
          <a:p>
            <a:endParaRPr lang="cs-CZ" smtClean="0"/>
          </a:p>
          <a:p>
            <a:r>
              <a:rPr lang="cs-CZ" i="1" smtClean="0"/>
              <a:t>„Ano, skutečně věřím, že hmota je spotřebované světlo. …“</a:t>
            </a:r>
          </a:p>
          <a:p>
            <a:endParaRPr lang="cs-CZ" i="1" smtClean="0"/>
          </a:p>
          <a:p>
            <a:r>
              <a:rPr lang="cs-CZ" i="1" smtClean="0"/>
              <a:t>                                      architekt, básník   Louis I. Khan, 1972</a:t>
            </a:r>
          </a:p>
          <a:p>
            <a:endParaRPr lang="cs-CZ"/>
          </a:p>
        </p:txBody>
      </p:sp>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3897</TotalTime>
  <Words>3436</Words>
  <Application>Microsoft Office PowerPoint</Application>
  <PresentationFormat>Předvádění na obrazovce (4:3)</PresentationFormat>
  <Paragraphs>323</Paragraphs>
  <Slides>51</Slides>
  <Notes>1</Notes>
  <HiddenSlides>0</HiddenSlides>
  <MMClips>0</MMClips>
  <ScaleCrop>false</ScaleCrop>
  <HeadingPairs>
    <vt:vector size="4" baseType="variant">
      <vt:variant>
        <vt:lpstr>Motiv</vt:lpstr>
      </vt:variant>
      <vt:variant>
        <vt:i4>1</vt:i4>
      </vt:variant>
      <vt:variant>
        <vt:lpstr>Nadpisy snímků</vt:lpstr>
      </vt:variant>
      <vt:variant>
        <vt:i4>51</vt:i4>
      </vt:variant>
    </vt:vector>
  </HeadingPairs>
  <TitlesOfParts>
    <vt:vector size="52" baseType="lpstr">
      <vt:lpstr>Motiv sady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vector>
  </TitlesOfParts>
  <Company>ATC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Petrovský Jan</dc:creator>
  <cp:lastModifiedBy>Petrovský Jan</cp:lastModifiedBy>
  <cp:revision>528</cp:revision>
  <dcterms:created xsi:type="dcterms:W3CDTF">2014-10-01T19:41:44Z</dcterms:created>
  <dcterms:modified xsi:type="dcterms:W3CDTF">2015-10-21T17:59:54Z</dcterms:modified>
</cp:coreProperties>
</file>