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Lst>
  <p:notesMasterIdLst>
    <p:notesMasterId r:id="rId23"/>
  </p:notesMasterIdLst>
  <p:handoutMasterIdLst>
    <p:handoutMasterId r:id="rId24"/>
  </p:handoutMasterIdLst>
  <p:sldIdLst>
    <p:sldId id="278" r:id="rId2"/>
    <p:sldId id="395" r:id="rId3"/>
    <p:sldId id="394" r:id="rId4"/>
    <p:sldId id="396" r:id="rId5"/>
    <p:sldId id="413" r:id="rId6"/>
    <p:sldId id="414" r:id="rId7"/>
    <p:sldId id="404" r:id="rId8"/>
    <p:sldId id="405" r:id="rId9"/>
    <p:sldId id="400" r:id="rId10"/>
    <p:sldId id="399" r:id="rId11"/>
    <p:sldId id="398" r:id="rId12"/>
    <p:sldId id="401" r:id="rId13"/>
    <p:sldId id="403" r:id="rId14"/>
    <p:sldId id="407" r:id="rId15"/>
    <p:sldId id="406" r:id="rId16"/>
    <p:sldId id="408" r:id="rId17"/>
    <p:sldId id="409" r:id="rId18"/>
    <p:sldId id="412" r:id="rId19"/>
    <p:sldId id="410" r:id="rId20"/>
    <p:sldId id="411" r:id="rId21"/>
    <p:sldId id="415" r:id="rId2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69" d="100"/>
          <a:sy n="69" d="100"/>
        </p:scale>
        <p:origin x="-1402"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294" y="-8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CDCA43-DDF1-47EC-9F19-82A144598BD9}" type="datetimeFigureOut">
              <a:rPr lang="cs-CZ" smtClean="0"/>
              <a:pPr/>
              <a:t>12.5.2016</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7FB21F-447E-45C3-B9C9-D4944743CCB7}" type="slidenum">
              <a:rPr lang="cs-CZ" smtClean="0"/>
              <a:pPr/>
              <a:t>‹#›</a:t>
            </a:fld>
            <a:endParaRPr lang="cs-CZ"/>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E7C22-331F-4506-809B-1860DA1D3339}" type="datetimeFigureOut">
              <a:rPr lang="cs-CZ" smtClean="0"/>
              <a:pPr/>
              <a:t>12.5.2016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FD229B-3D13-452D-9B73-4343D5FFAD18}" type="slidenum">
              <a:rPr lang="cs-CZ" smtClean="0"/>
              <a:pPr/>
              <a:t>‹#›</a:t>
            </a:fld>
            <a:endParaRPr lang="cs-CZ"/>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F2CBE49C-8FC7-4765-A886-C9A6D4A39108}" type="datetime1">
              <a:rPr lang="cs-CZ" smtClean="0"/>
              <a:pPr/>
              <a:t>12.5.2016</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2016/2017</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E700903-8B79-4183-93BE-5969FB2B0C25}" type="datetime1">
              <a:rPr lang="cs-CZ" smtClean="0"/>
              <a:pPr/>
              <a:t>12.5.2016</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2016/2017</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6F1C6CD-BD88-4511-8BE1-5E236ECD8863}" type="datetime1">
              <a:rPr lang="cs-CZ" smtClean="0"/>
              <a:pPr/>
              <a:t>12.5.2016</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2016/2017</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93E6D7C-FD36-4E7C-820F-FE47462CF9A5}" type="datetime1">
              <a:rPr lang="cs-CZ" smtClean="0"/>
              <a:pPr/>
              <a:t>12.5.2016</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2016/2017</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F211D7A4-6C97-487F-906B-149F3F96503C}" type="datetime1">
              <a:rPr lang="cs-CZ" smtClean="0"/>
              <a:pPr/>
              <a:t>12.5.2016</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2016/2017</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E2AB196-8E45-4FC7-A439-BE0591378A40}" type="datetime1">
              <a:rPr lang="cs-CZ" smtClean="0"/>
              <a:pPr/>
              <a:t>12.5.2016</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2016/2017</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164E3E6-2EB7-4D50-BA8F-87F9716A5DB7}" type="datetime1">
              <a:rPr lang="cs-CZ" smtClean="0"/>
              <a:pPr/>
              <a:t>12.5.2016</a:t>
            </a:fld>
            <a:endParaRPr lang="cs-CZ"/>
          </a:p>
        </p:txBody>
      </p:sp>
      <p:sp>
        <p:nvSpPr>
          <p:cNvPr id="8" name="Zástupný symbol pro zápatí 7"/>
          <p:cNvSpPr>
            <a:spLocks noGrp="1"/>
          </p:cNvSpPr>
          <p:nvPr>
            <p:ph type="ftr" sz="quarter" idx="11"/>
          </p:nvPr>
        </p:nvSpPr>
        <p:spPr/>
        <p:txBody>
          <a:bodyPr/>
          <a:lstStyle/>
          <a:p>
            <a:r>
              <a:rPr lang="cs-CZ" smtClean="0"/>
              <a:t>Jan Petrovský pro Fyzikální kavárnu 2016/2017</a:t>
            </a:r>
            <a:endParaRPr lang="cs-CZ"/>
          </a:p>
        </p:txBody>
      </p:sp>
      <p:sp>
        <p:nvSpPr>
          <p:cNvPr id="9" name="Zástupný symbol pro číslo snímku 8"/>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82C4F7B9-4278-4511-ADCC-46B687C10730}" type="datetime1">
              <a:rPr lang="cs-CZ" smtClean="0"/>
              <a:pPr/>
              <a:t>12.5.2016</a:t>
            </a:fld>
            <a:endParaRPr lang="cs-CZ"/>
          </a:p>
        </p:txBody>
      </p:sp>
      <p:sp>
        <p:nvSpPr>
          <p:cNvPr id="4" name="Zástupný symbol pro zápatí 3"/>
          <p:cNvSpPr>
            <a:spLocks noGrp="1"/>
          </p:cNvSpPr>
          <p:nvPr>
            <p:ph type="ftr" sz="quarter" idx="11"/>
          </p:nvPr>
        </p:nvSpPr>
        <p:spPr/>
        <p:txBody>
          <a:bodyPr/>
          <a:lstStyle/>
          <a:p>
            <a:r>
              <a:rPr lang="cs-CZ" smtClean="0"/>
              <a:t>Jan Petrovský pro Fyzikální kavárnu 2016/2017</a:t>
            </a:r>
            <a:endParaRPr lang="cs-CZ"/>
          </a:p>
        </p:txBody>
      </p:sp>
      <p:sp>
        <p:nvSpPr>
          <p:cNvPr id="5" name="Zástupný symbol pro číslo snímku 4"/>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06A90E6-C782-4078-A922-96188A8282DB}" type="datetime1">
              <a:rPr lang="cs-CZ" smtClean="0"/>
              <a:pPr/>
              <a:t>12.5.2016</a:t>
            </a:fld>
            <a:endParaRPr lang="cs-CZ"/>
          </a:p>
        </p:txBody>
      </p:sp>
      <p:sp>
        <p:nvSpPr>
          <p:cNvPr id="3" name="Zástupný symbol pro zápatí 2"/>
          <p:cNvSpPr>
            <a:spLocks noGrp="1"/>
          </p:cNvSpPr>
          <p:nvPr>
            <p:ph type="ftr" sz="quarter" idx="11"/>
          </p:nvPr>
        </p:nvSpPr>
        <p:spPr/>
        <p:txBody>
          <a:bodyPr/>
          <a:lstStyle/>
          <a:p>
            <a:r>
              <a:rPr lang="cs-CZ" smtClean="0"/>
              <a:t>Jan Petrovský pro Fyzikální kavárnu 2016/2017</a:t>
            </a:r>
            <a:endParaRPr lang="cs-CZ"/>
          </a:p>
        </p:txBody>
      </p:sp>
      <p:sp>
        <p:nvSpPr>
          <p:cNvPr id="4" name="Zástupný symbol pro číslo snímku 3"/>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0C00F7A7-DD98-4439-AAC7-1CE3E43BFB14}" type="datetime1">
              <a:rPr lang="cs-CZ" smtClean="0"/>
              <a:pPr/>
              <a:t>12.5.2016</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2016/2017</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D1FF098-95CB-44F3-8368-CBB9D8AE5A66}" type="datetime1">
              <a:rPr lang="cs-CZ" smtClean="0"/>
              <a:pPr/>
              <a:t>12.5.2016</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2016/2017</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alpha val="7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6E287-739B-4A28-9AE6-420781DBC147}" type="datetime1">
              <a:rPr lang="cs-CZ" smtClean="0"/>
              <a:pPr/>
              <a:t>12.5.2016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smtClean="0"/>
              <a:t>Jan Petrovský pro Fyzikální kavárnu 2016/2017</a:t>
            </a: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9F292-BA30-4DBD-905D-C8C0CF20F88A}"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91680" y="620688"/>
            <a:ext cx="5832648" cy="7017306"/>
          </a:xfrm>
          <a:prstGeom prst="rect">
            <a:avLst/>
          </a:prstGeom>
          <a:noFill/>
        </p:spPr>
        <p:txBody>
          <a:bodyPr wrap="square" rtlCol="0">
            <a:spAutoFit/>
          </a:bodyPr>
          <a:lstStyle/>
          <a:p>
            <a:pPr algn="ctr"/>
            <a:endParaRPr lang="cs-CZ" sz="2400" b="1" smtClean="0"/>
          </a:p>
          <a:p>
            <a:pPr algn="ctr"/>
            <a:endParaRPr lang="cs-CZ" sz="2400" b="1" smtClean="0"/>
          </a:p>
          <a:p>
            <a:pPr algn="ctr"/>
            <a:endParaRPr lang="cs-CZ" sz="2400" b="1" smtClean="0"/>
          </a:p>
          <a:p>
            <a:pPr algn="ctr"/>
            <a:r>
              <a:rPr lang="cs-CZ" sz="2400" b="1" smtClean="0"/>
              <a:t>Kam se poděl metr</a:t>
            </a:r>
          </a:p>
          <a:p>
            <a:pPr algn="ctr"/>
            <a:endParaRPr lang="cs-CZ" sz="2400" b="1" smtClean="0"/>
          </a:p>
          <a:p>
            <a:pPr algn="ctr"/>
            <a:r>
              <a:rPr lang="cs-CZ" b="1" smtClean="0"/>
              <a:t>Od metru zrození až do jeho důchodu</a:t>
            </a:r>
          </a:p>
          <a:p>
            <a:pPr algn="ctr"/>
            <a:r>
              <a:rPr lang="cs-CZ" b="1" smtClean="0"/>
              <a:t>(ale jen vybrané partie a ještě k tomu hodně jinak než to bylo v učebnici)</a:t>
            </a:r>
          </a:p>
          <a:p>
            <a:pPr algn="ctr"/>
            <a:endParaRPr lang="cs-CZ" sz="2400" b="1" smtClean="0"/>
          </a:p>
          <a:p>
            <a:pPr algn="ctr"/>
            <a:r>
              <a:rPr lang="cs-CZ" b="1" smtClean="0"/>
              <a:t>A také </a:t>
            </a:r>
          </a:p>
          <a:p>
            <a:pPr algn="ctr"/>
            <a:r>
              <a:rPr lang="cs-CZ" sz="2400" b="1" smtClean="0"/>
              <a:t>tip na na fyzikální výlet do Soběšic</a:t>
            </a:r>
          </a:p>
          <a:p>
            <a:pPr algn="ctr"/>
            <a:endParaRPr lang="cs-CZ" sz="2400" b="1" smtClean="0"/>
          </a:p>
          <a:p>
            <a:pPr algn="ctr"/>
            <a:endParaRPr lang="cs-CZ" sz="2400" b="1" smtClean="0"/>
          </a:p>
          <a:p>
            <a:pPr algn="ctr"/>
            <a:endParaRPr lang="cs-CZ" sz="2400" b="1" smtClean="0"/>
          </a:p>
          <a:p>
            <a:pPr algn="ctr"/>
            <a:endParaRPr lang="cs-CZ" sz="2400" b="1" smtClean="0"/>
          </a:p>
          <a:p>
            <a:pPr algn="ctr"/>
            <a:endParaRPr lang="cs-CZ" sz="2400" b="1" smtClean="0"/>
          </a:p>
          <a:p>
            <a:pPr algn="ctr"/>
            <a:endParaRPr lang="cs-CZ" sz="2400" b="1" smtClean="0"/>
          </a:p>
          <a:p>
            <a:pPr algn="ctr"/>
            <a:endParaRPr lang="cs-CZ" sz="2400" b="1" smtClean="0"/>
          </a:p>
          <a:p>
            <a:endParaRPr lang="cs-CZ" smtClean="0"/>
          </a:p>
          <a:p>
            <a:pPr algn="ctr"/>
            <a:endParaRPr lang="cs-CZ" b="1" smtClean="0"/>
          </a:p>
        </p:txBody>
      </p:sp>
      <p:sp>
        <p:nvSpPr>
          <p:cNvPr id="3" name="Zástupný symbol pro zápatí 2"/>
          <p:cNvSpPr>
            <a:spLocks noGrp="1"/>
          </p:cNvSpPr>
          <p:nvPr>
            <p:ph type="ftr" sz="quarter" idx="11"/>
          </p:nvPr>
        </p:nvSpPr>
        <p:spPr/>
        <p:txBody>
          <a:bodyPr/>
          <a:lstStyle/>
          <a:p>
            <a:r>
              <a:rPr lang="cs-CZ" smtClean="0"/>
              <a:t>Jan Petrovský pro Fyzikální kavárnu 2016/2017</a:t>
            </a:r>
            <a:endParaRPr lang="cs-CZ"/>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6146" name="Picture 2"/>
          <p:cNvPicPr>
            <a:picLocks noChangeAspect="1" noChangeArrowheads="1"/>
          </p:cNvPicPr>
          <p:nvPr/>
        </p:nvPicPr>
        <p:blipFill>
          <a:blip r:embed="rId2" cstate="print"/>
          <a:srcRect/>
          <a:stretch>
            <a:fillRect/>
          </a:stretch>
        </p:blipFill>
        <p:spPr bwMode="auto">
          <a:xfrm>
            <a:off x="2857500" y="859879"/>
            <a:ext cx="3429000" cy="5305425"/>
          </a:xfrm>
          <a:prstGeom prst="rect">
            <a:avLst/>
          </a:prstGeom>
          <a:noFill/>
          <a:ln w="9525">
            <a:noFill/>
            <a:miter lim="800000"/>
            <a:headEnd/>
            <a:tailEnd/>
          </a:ln>
        </p:spPr>
      </p:pic>
      <p:sp>
        <p:nvSpPr>
          <p:cNvPr id="4" name="TextovéPole 3"/>
          <p:cNvSpPr txBox="1"/>
          <p:nvPr/>
        </p:nvSpPr>
        <p:spPr>
          <a:xfrm>
            <a:off x="2738765" y="476672"/>
            <a:ext cx="3345403" cy="369332"/>
          </a:xfrm>
          <a:prstGeom prst="rect">
            <a:avLst/>
          </a:prstGeom>
          <a:noFill/>
        </p:spPr>
        <p:txBody>
          <a:bodyPr wrap="none" rtlCol="0">
            <a:spAutoFit/>
          </a:bodyPr>
          <a:lstStyle/>
          <a:p>
            <a:r>
              <a:rPr lang="cs-CZ" b="1" smtClean="0"/>
              <a:t>Archivní metr a archivní kilogram</a:t>
            </a:r>
            <a:endParaRPr lang="cs-CZ"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5122" name="Picture 2"/>
          <p:cNvPicPr>
            <a:picLocks noChangeAspect="1" noChangeArrowheads="1"/>
          </p:cNvPicPr>
          <p:nvPr/>
        </p:nvPicPr>
        <p:blipFill>
          <a:blip r:embed="rId2" cstate="print"/>
          <a:srcRect/>
          <a:stretch>
            <a:fillRect/>
          </a:stretch>
        </p:blipFill>
        <p:spPr bwMode="auto">
          <a:xfrm>
            <a:off x="1529904" y="1406996"/>
            <a:ext cx="6066432" cy="4461412"/>
          </a:xfrm>
          <a:prstGeom prst="rect">
            <a:avLst/>
          </a:prstGeom>
          <a:noFill/>
          <a:ln w="9525">
            <a:noFill/>
            <a:miter lim="800000"/>
            <a:headEnd/>
            <a:tailEnd/>
          </a:ln>
        </p:spPr>
      </p:pic>
      <p:sp>
        <p:nvSpPr>
          <p:cNvPr id="4" name="TextovéPole 3"/>
          <p:cNvSpPr txBox="1"/>
          <p:nvPr/>
        </p:nvSpPr>
        <p:spPr>
          <a:xfrm>
            <a:off x="1475656" y="908720"/>
            <a:ext cx="6696744" cy="369332"/>
          </a:xfrm>
          <a:prstGeom prst="rect">
            <a:avLst/>
          </a:prstGeom>
          <a:noFill/>
        </p:spPr>
        <p:txBody>
          <a:bodyPr wrap="square" rtlCol="0">
            <a:spAutoFit/>
          </a:bodyPr>
          <a:lstStyle/>
          <a:p>
            <a:r>
              <a:rPr lang="cs-CZ" b="1" smtClean="0"/>
              <a:t>Koncová hrana platinového pásku už byla pěkně opotřebená</a:t>
            </a:r>
            <a:endParaRPr lang="cs-CZ" b="1"/>
          </a:p>
        </p:txBody>
      </p:sp>
      <p:sp>
        <p:nvSpPr>
          <p:cNvPr id="5" name="TextovéPole 4"/>
          <p:cNvSpPr txBox="1"/>
          <p:nvPr/>
        </p:nvSpPr>
        <p:spPr>
          <a:xfrm>
            <a:off x="4644008" y="5949280"/>
            <a:ext cx="3096344" cy="369332"/>
          </a:xfrm>
          <a:prstGeom prst="rect">
            <a:avLst/>
          </a:prstGeom>
          <a:noFill/>
        </p:spPr>
        <p:txBody>
          <a:bodyPr wrap="square" rtlCol="0">
            <a:spAutoFit/>
          </a:bodyPr>
          <a:lstStyle/>
          <a:p>
            <a:r>
              <a:rPr lang="cs-CZ" b="1" smtClean="0"/>
              <a:t>Jednalo se o měřítko </a:t>
            </a:r>
            <a:r>
              <a:rPr lang="cs-CZ" b="1" i="1" smtClean="0"/>
              <a:t>koncové</a:t>
            </a:r>
            <a:endParaRPr lang="cs-CZ" b="1"/>
          </a:p>
        </p:txBody>
      </p:sp>
      <p:sp>
        <p:nvSpPr>
          <p:cNvPr id="7" name="TextovéPole 6"/>
          <p:cNvSpPr txBox="1"/>
          <p:nvPr/>
        </p:nvSpPr>
        <p:spPr>
          <a:xfrm>
            <a:off x="1547664" y="5949280"/>
            <a:ext cx="1999265" cy="369332"/>
          </a:xfrm>
          <a:prstGeom prst="rect">
            <a:avLst/>
          </a:prstGeom>
          <a:noFill/>
        </p:spPr>
        <p:txBody>
          <a:bodyPr wrap="none" rtlCol="0">
            <a:spAutoFit/>
          </a:bodyPr>
          <a:lstStyle/>
          <a:p>
            <a:r>
              <a:rPr lang="fr-FR" b="1" smtClean="0"/>
              <a:t>mètre des Archives</a:t>
            </a:r>
            <a:endParaRPr lang="cs-CZ"/>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8194" name="Picture 2"/>
          <p:cNvPicPr>
            <a:picLocks noChangeAspect="1" noChangeArrowheads="1"/>
          </p:cNvPicPr>
          <p:nvPr/>
        </p:nvPicPr>
        <p:blipFill>
          <a:blip r:embed="rId2" cstate="print"/>
          <a:srcRect/>
          <a:stretch>
            <a:fillRect/>
          </a:stretch>
        </p:blipFill>
        <p:spPr bwMode="auto">
          <a:xfrm>
            <a:off x="1047750" y="2276872"/>
            <a:ext cx="7048500" cy="3390900"/>
          </a:xfrm>
          <a:prstGeom prst="rect">
            <a:avLst/>
          </a:prstGeom>
          <a:noFill/>
          <a:ln w="9525">
            <a:noFill/>
            <a:miter lim="800000"/>
            <a:headEnd/>
            <a:tailEnd/>
          </a:ln>
        </p:spPr>
      </p:pic>
      <p:sp>
        <p:nvSpPr>
          <p:cNvPr id="4" name="TextovéPole 3"/>
          <p:cNvSpPr txBox="1"/>
          <p:nvPr/>
        </p:nvSpPr>
        <p:spPr>
          <a:xfrm>
            <a:off x="899592" y="836712"/>
            <a:ext cx="7776864" cy="1200329"/>
          </a:xfrm>
          <a:prstGeom prst="rect">
            <a:avLst/>
          </a:prstGeom>
          <a:noFill/>
        </p:spPr>
        <p:txBody>
          <a:bodyPr wrap="square" rtlCol="0">
            <a:spAutoFit/>
          </a:bodyPr>
          <a:lstStyle/>
          <a:p>
            <a:pPr algn="just"/>
            <a:r>
              <a:rPr lang="cs-CZ" b="1" smtClean="0"/>
              <a:t>Slavnostní odlévání slitiny Pt-10% Ir  pro Mezinárodní Prototypy metru  v květnu 1874 za přítomnosti vysokých hodnostářů a prezidenta  Francouzské republiky</a:t>
            </a:r>
          </a:p>
          <a:p>
            <a:pPr algn="just"/>
            <a:r>
              <a:rPr lang="cs-CZ" b="1" smtClean="0"/>
              <a:t>Později se zjistilo, že došlo ke kontaminaci Fe a Ru a metry a kilogramy rezivěly</a:t>
            </a:r>
          </a:p>
          <a:p>
            <a:pPr algn="just"/>
            <a:r>
              <a:rPr lang="cs-CZ" b="1" smtClean="0"/>
              <a:t>V tichosti byla odlita nová slitina  v Londýně v letech 1879-1882</a:t>
            </a:r>
            <a:endParaRPr lang="cs-CZ"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sp>
        <p:nvSpPr>
          <p:cNvPr id="4" name="TextovéPole 3"/>
          <p:cNvSpPr txBox="1"/>
          <p:nvPr/>
        </p:nvSpPr>
        <p:spPr>
          <a:xfrm>
            <a:off x="611560" y="1052736"/>
            <a:ext cx="5688632" cy="861774"/>
          </a:xfrm>
          <a:prstGeom prst="rect">
            <a:avLst/>
          </a:prstGeom>
          <a:noFill/>
        </p:spPr>
        <p:txBody>
          <a:bodyPr wrap="square" rtlCol="0">
            <a:spAutoFit/>
          </a:bodyPr>
          <a:lstStyle/>
          <a:p>
            <a:r>
              <a:rPr lang="cs-CZ" b="1" smtClean="0"/>
              <a:t>Jeden z Mezinárodních prototypů metru průřezu  </a:t>
            </a:r>
            <a:r>
              <a:rPr lang="cs-CZ" sz="3200" b="1" smtClean="0"/>
              <a:t>X </a:t>
            </a:r>
            <a:r>
              <a:rPr lang="cs-CZ" b="1" smtClean="0"/>
              <a:t>včetně pouzdra pro ukládání a přenášení</a:t>
            </a:r>
            <a:endParaRPr lang="cs-CZ" b="1"/>
          </a:p>
        </p:txBody>
      </p:sp>
      <p:pic>
        <p:nvPicPr>
          <p:cNvPr id="2051" name="Picture 3"/>
          <p:cNvPicPr>
            <a:picLocks noChangeAspect="1" noChangeArrowheads="1"/>
          </p:cNvPicPr>
          <p:nvPr/>
        </p:nvPicPr>
        <p:blipFill>
          <a:blip r:embed="rId2" cstate="print"/>
          <a:srcRect/>
          <a:stretch>
            <a:fillRect/>
          </a:stretch>
        </p:blipFill>
        <p:spPr bwMode="auto">
          <a:xfrm>
            <a:off x="729391" y="2427639"/>
            <a:ext cx="7731041" cy="2657545"/>
          </a:xfrm>
          <a:prstGeom prst="rect">
            <a:avLst/>
          </a:prstGeom>
          <a:noFill/>
          <a:ln w="9525">
            <a:noFill/>
            <a:miter lim="800000"/>
            <a:headEnd/>
            <a:tailEnd/>
          </a:ln>
        </p:spPr>
      </p:pic>
      <p:sp>
        <p:nvSpPr>
          <p:cNvPr id="5" name="TextovéPole 4"/>
          <p:cNvSpPr txBox="1"/>
          <p:nvPr/>
        </p:nvSpPr>
        <p:spPr>
          <a:xfrm>
            <a:off x="5580112" y="5147900"/>
            <a:ext cx="3024336" cy="369332"/>
          </a:xfrm>
          <a:prstGeom prst="rect">
            <a:avLst/>
          </a:prstGeom>
          <a:noFill/>
        </p:spPr>
        <p:txBody>
          <a:bodyPr wrap="square" rtlCol="0">
            <a:spAutoFit/>
          </a:bodyPr>
          <a:lstStyle/>
          <a:p>
            <a:r>
              <a:rPr lang="cs-CZ" b="1" smtClean="0"/>
              <a:t>Jednalo se o měřítko </a:t>
            </a:r>
            <a:r>
              <a:rPr lang="cs-CZ" b="1" i="1" smtClean="0"/>
              <a:t>ryskové</a:t>
            </a:r>
            <a:endParaRPr lang="cs-CZ" b="1" i="1"/>
          </a:p>
        </p:txBody>
      </p:sp>
      <p:sp>
        <p:nvSpPr>
          <p:cNvPr id="6" name="TextovéPole 5"/>
          <p:cNvSpPr txBox="1"/>
          <p:nvPr/>
        </p:nvSpPr>
        <p:spPr>
          <a:xfrm>
            <a:off x="821853" y="5445224"/>
            <a:ext cx="7414081" cy="369332"/>
          </a:xfrm>
          <a:prstGeom prst="rect">
            <a:avLst/>
          </a:prstGeom>
          <a:noFill/>
        </p:spPr>
        <p:txBody>
          <a:bodyPr wrap="none" rtlCol="0">
            <a:spAutoFit/>
          </a:bodyPr>
          <a:lstStyle/>
          <a:p>
            <a:r>
              <a:rPr lang="cs-CZ" b="1" smtClean="0"/>
              <a:t>Roku 1889  bylo vyhotoveno 31 Mezinárodních prototypů  metru k distribuci</a:t>
            </a:r>
            <a:endParaRPr lang="cs-CZ" b="1"/>
          </a:p>
        </p:txBody>
      </p:sp>
      <p:pic>
        <p:nvPicPr>
          <p:cNvPr id="8" name="Picture 2"/>
          <p:cNvPicPr>
            <a:picLocks noChangeAspect="1" noChangeArrowheads="1"/>
          </p:cNvPicPr>
          <p:nvPr/>
        </p:nvPicPr>
        <p:blipFill>
          <a:blip r:embed="rId3" cstate="print"/>
          <a:srcRect/>
          <a:stretch>
            <a:fillRect/>
          </a:stretch>
        </p:blipFill>
        <p:spPr bwMode="auto">
          <a:xfrm>
            <a:off x="6084168" y="260648"/>
            <a:ext cx="2683842" cy="274261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3074" name="Picture 2"/>
          <p:cNvPicPr>
            <a:picLocks noChangeAspect="1" noChangeArrowheads="1"/>
          </p:cNvPicPr>
          <p:nvPr/>
        </p:nvPicPr>
        <p:blipFill>
          <a:blip r:embed="rId2" cstate="print"/>
          <a:srcRect/>
          <a:stretch>
            <a:fillRect/>
          </a:stretch>
        </p:blipFill>
        <p:spPr bwMode="auto">
          <a:xfrm>
            <a:off x="1954336" y="1390650"/>
            <a:ext cx="5281960" cy="3799460"/>
          </a:xfrm>
          <a:prstGeom prst="rect">
            <a:avLst/>
          </a:prstGeom>
          <a:noFill/>
          <a:ln w="9525">
            <a:noFill/>
            <a:miter lim="800000"/>
            <a:headEnd/>
            <a:tailEnd/>
          </a:ln>
        </p:spPr>
      </p:pic>
      <p:sp>
        <p:nvSpPr>
          <p:cNvPr id="4" name="TextovéPole 3"/>
          <p:cNvSpPr txBox="1"/>
          <p:nvPr/>
        </p:nvSpPr>
        <p:spPr>
          <a:xfrm>
            <a:off x="1842884" y="836712"/>
            <a:ext cx="4601324" cy="369332"/>
          </a:xfrm>
          <a:prstGeom prst="rect">
            <a:avLst/>
          </a:prstGeom>
          <a:noFill/>
        </p:spPr>
        <p:txBody>
          <a:bodyPr wrap="none" rtlCol="0">
            <a:spAutoFit/>
          </a:bodyPr>
          <a:lstStyle/>
          <a:p>
            <a:r>
              <a:rPr lang="cs-CZ" b="1" smtClean="0"/>
              <a:t>Michelsonův interferometr  z r. 1892 pro BIMP</a:t>
            </a:r>
            <a:endParaRPr lang="cs-CZ" b="1"/>
          </a:p>
        </p:txBody>
      </p:sp>
      <p:sp>
        <p:nvSpPr>
          <p:cNvPr id="5" name="TextovéPole 4"/>
          <p:cNvSpPr txBox="1"/>
          <p:nvPr/>
        </p:nvSpPr>
        <p:spPr>
          <a:xfrm>
            <a:off x="1763688" y="5301208"/>
            <a:ext cx="6048672" cy="646331"/>
          </a:xfrm>
          <a:prstGeom prst="rect">
            <a:avLst/>
          </a:prstGeom>
          <a:noFill/>
        </p:spPr>
        <p:txBody>
          <a:bodyPr wrap="square" rtlCol="0">
            <a:spAutoFit/>
          </a:bodyPr>
          <a:lstStyle/>
          <a:p>
            <a:r>
              <a:rPr lang="cs-CZ" b="1" smtClean="0"/>
              <a:t>Až v roce 1960 vstoupila platnost definice metru pomocí násobku vlnové délky červené čáry kryptonu  </a:t>
            </a:r>
            <a:endParaRPr lang="cs-CZ" b="1"/>
          </a:p>
        </p:txBody>
      </p:sp>
      <p:sp>
        <p:nvSpPr>
          <p:cNvPr id="8" name="TextovéPole 7"/>
          <p:cNvSpPr txBox="1"/>
          <p:nvPr/>
        </p:nvSpPr>
        <p:spPr>
          <a:xfrm>
            <a:off x="1763688" y="5949280"/>
            <a:ext cx="4463210" cy="369332"/>
          </a:xfrm>
          <a:prstGeom prst="rect">
            <a:avLst/>
          </a:prstGeom>
          <a:noFill/>
        </p:spPr>
        <p:txBody>
          <a:bodyPr wrap="none" rtlCol="0">
            <a:spAutoFit/>
          </a:bodyPr>
          <a:lstStyle/>
          <a:p>
            <a:r>
              <a:rPr lang="cs-CZ" b="1" smtClean="0"/>
              <a:t>A od r. 1983 pomocí rychlosti světla ve vakuu</a:t>
            </a:r>
            <a:endParaRPr lang="cs-CZ"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2051720" y="476672"/>
            <a:ext cx="5660107" cy="1494268"/>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2051720" y="4725144"/>
            <a:ext cx="5688632" cy="1253896"/>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1475656" y="2060848"/>
            <a:ext cx="6840760" cy="1312309"/>
          </a:xfrm>
          <a:prstGeom prst="rect">
            <a:avLst/>
          </a:prstGeom>
          <a:noFill/>
          <a:ln w="9525">
            <a:noFill/>
            <a:miter lim="800000"/>
            <a:headEnd/>
            <a:tailEnd/>
          </a:ln>
        </p:spPr>
      </p:pic>
      <p:sp>
        <p:nvSpPr>
          <p:cNvPr id="6" name="Obdélník 5"/>
          <p:cNvSpPr/>
          <p:nvPr/>
        </p:nvSpPr>
        <p:spPr>
          <a:xfrm>
            <a:off x="1475656" y="3501008"/>
            <a:ext cx="6840760" cy="1200329"/>
          </a:xfrm>
          <a:prstGeom prst="rect">
            <a:avLst/>
          </a:prstGeom>
        </p:spPr>
        <p:txBody>
          <a:bodyPr wrap="square">
            <a:spAutoFit/>
          </a:bodyPr>
          <a:lstStyle/>
          <a:p>
            <a:r>
              <a:rPr lang="en-US" i="1" smtClean="0"/>
              <a:t>Jako základní míra platí ona skleněná tyč, která se nachází v držení c.k. vlády, a v ose sférických zakončení měřeno, při teplotě tajícího ledu, byla shledána rovnou 999,99764 milimetrů prototypu metru uloženého ve </a:t>
            </a:r>
            <a:r>
              <a:rPr lang="cs-CZ" i="1" smtClean="0"/>
              <a:t>S</a:t>
            </a:r>
            <a:r>
              <a:rPr lang="en-US" i="1" smtClean="0"/>
              <a:t>tátním archivu v Paříži.</a:t>
            </a:r>
            <a:endParaRPr lang="cs-CZ"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sp>
        <p:nvSpPr>
          <p:cNvPr id="4" name="Obdélník 3"/>
          <p:cNvSpPr/>
          <p:nvPr/>
        </p:nvSpPr>
        <p:spPr>
          <a:xfrm>
            <a:off x="899592" y="620688"/>
            <a:ext cx="7344816" cy="2308324"/>
          </a:xfrm>
          <a:prstGeom prst="rect">
            <a:avLst/>
          </a:prstGeom>
        </p:spPr>
        <p:txBody>
          <a:bodyPr wrap="square">
            <a:spAutoFit/>
          </a:bodyPr>
          <a:lstStyle/>
          <a:p>
            <a:r>
              <a:rPr lang="cs-CZ" b="1" smtClean="0"/>
              <a:t>Roku 1837 byl bavorským ministerstvem vnitra pověřen tamní akademik a profesor Steinheil porovnáním v Bavorsku obvyklých měr a vah s metrem. Výsledky jeho pařížské práce, kterou hradil z vlastních prostředků, však nebyly vládou přijaty a Steinheil nabídl rakouskému vyslanci v Mnichově, hraběti Colloredovi, že svůj </a:t>
            </a:r>
            <a:r>
              <a:rPr lang="cs-CZ" b="1" smtClean="0">
                <a:solidFill>
                  <a:srgbClr val="FF0000"/>
                </a:solidFill>
              </a:rPr>
              <a:t>skleněný </a:t>
            </a:r>
            <a:r>
              <a:rPr lang="cs-CZ" b="1" smtClean="0"/>
              <a:t>etalon metru a kilogram z křišťálu včetně komparátoru a váhy prodá rakouské vládě za 5000 zlatých bavorské měny (4140 zl. rakouské měny). </a:t>
            </a:r>
          </a:p>
          <a:p>
            <a:r>
              <a:rPr lang="cs-CZ" smtClean="0"/>
              <a:t>Pozn. :  Nakonec zakoupilo ministerstvo obchodu až r. 1867</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2195736" y="2891633"/>
            <a:ext cx="4680520" cy="3349314"/>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1027" name="Picture 3"/>
          <p:cNvPicPr>
            <a:picLocks noChangeAspect="1" noChangeArrowheads="1"/>
          </p:cNvPicPr>
          <p:nvPr/>
        </p:nvPicPr>
        <p:blipFill>
          <a:blip r:embed="rId2" cstate="print"/>
          <a:srcRect/>
          <a:stretch>
            <a:fillRect/>
          </a:stretch>
        </p:blipFill>
        <p:spPr bwMode="auto">
          <a:xfrm>
            <a:off x="323528" y="836712"/>
            <a:ext cx="5256585" cy="5201781"/>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5580112" y="836712"/>
            <a:ext cx="3166519" cy="4176464"/>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4100" name="Picture 4"/>
          <p:cNvPicPr>
            <a:picLocks noChangeAspect="1" noChangeArrowheads="1"/>
          </p:cNvPicPr>
          <p:nvPr/>
        </p:nvPicPr>
        <p:blipFill>
          <a:blip r:embed="rId2" cstate="print"/>
          <a:srcRect/>
          <a:stretch>
            <a:fillRect/>
          </a:stretch>
        </p:blipFill>
        <p:spPr bwMode="auto">
          <a:xfrm>
            <a:off x="1619672" y="753616"/>
            <a:ext cx="5832648" cy="2766653"/>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1043608" y="3809640"/>
            <a:ext cx="7128792" cy="1833629"/>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2052" name="Picture 4"/>
          <p:cNvPicPr>
            <a:picLocks noChangeAspect="1" noChangeArrowheads="1"/>
          </p:cNvPicPr>
          <p:nvPr/>
        </p:nvPicPr>
        <p:blipFill>
          <a:blip r:embed="rId2" cstate="print"/>
          <a:srcRect/>
          <a:stretch>
            <a:fillRect/>
          </a:stretch>
        </p:blipFill>
        <p:spPr bwMode="auto">
          <a:xfrm>
            <a:off x="4067944" y="188640"/>
            <a:ext cx="4650989" cy="2675122"/>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6626677" y="3645025"/>
            <a:ext cx="2126574" cy="2592288"/>
          </a:xfrm>
          <a:prstGeom prst="rect">
            <a:avLst/>
          </a:prstGeom>
          <a:noFill/>
          <a:ln w="9525">
            <a:noFill/>
            <a:miter lim="800000"/>
            <a:headEnd/>
            <a:tailEnd/>
          </a:ln>
        </p:spPr>
      </p:pic>
      <p:sp>
        <p:nvSpPr>
          <p:cNvPr id="2057" name="Rectangle 9"/>
          <p:cNvSpPr>
            <a:spLocks noChangeArrowheads="1"/>
          </p:cNvSpPr>
          <p:nvPr/>
        </p:nvSpPr>
        <p:spPr bwMode="auto">
          <a:xfrm>
            <a:off x="1043608" y="2805603"/>
            <a:ext cx="5544616"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pitchFamily="34" charset="0"/>
                <a:ea typeface="Calibri" pitchFamily="34" charset="0"/>
                <a:cs typeface="Arial" pitchFamily="34" charset="0"/>
              </a:rPr>
              <a:t>Provedeme-li sami výpočet střední hodnoty a  střední kvadratické chyby z Liesganigových všech tří měření, čeká nás nemilé překvapení: dojdeme k jinému číslu výsledné délky základny než on sám uvádí.</a:t>
            </a:r>
            <a:endParaRPr kumimoji="0" lang="cs-CZ" sz="1400" b="1"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pitchFamily="34" charset="0"/>
                <a:ea typeface="Calibri" pitchFamily="34" charset="0"/>
                <a:cs typeface="Arial" pitchFamily="34" charset="0"/>
              </a:rPr>
              <a:t>Liesganig z nějakého důvodu více věřil druhému a třetímu měření a výše uvedenou hodnotu prostě sám stanovil.  První měření totiž zřejmě provázely nějaké obtíže, které však pro nás nijak blíže nespecifikuje, takže jeho výsledek prostě potlačil. Jinými slovy, přidělil každému měření jinou váhu.</a:t>
            </a:r>
            <a:r>
              <a:rPr kumimoji="0" lang="cs-CZ" sz="1400" b="1" i="0" u="none" strike="noStrike" cap="none" normalizeH="0" smtClean="0">
                <a:ln>
                  <a:noFill/>
                </a:ln>
                <a:solidFill>
                  <a:schemeClr val="tx1"/>
                </a:solidFill>
                <a:effectLst/>
                <a:latin typeface="Arial" pitchFamily="34" charset="0"/>
                <a:ea typeface="Calibri" pitchFamily="34" charset="0"/>
                <a:cs typeface="Arial" pitchFamily="34" charset="0"/>
              </a:rPr>
              <a:t> </a:t>
            </a:r>
            <a:r>
              <a:rPr kumimoji="0" lang="cs-CZ" sz="1400" b="1" i="0" u="none" strike="noStrike" cap="none" normalizeH="0" baseline="0" smtClean="0">
                <a:ln>
                  <a:noFill/>
                </a:ln>
                <a:solidFill>
                  <a:schemeClr val="tx1"/>
                </a:solidFill>
                <a:effectLst/>
                <a:latin typeface="Arial" pitchFamily="34" charset="0"/>
                <a:ea typeface="Calibri" pitchFamily="34" charset="0"/>
                <a:cs typeface="Arial" pitchFamily="34" charset="0"/>
              </a:rPr>
              <a:t>Střední kvadratická chyba spočítaná ze všech tří měření je  +/-  0,046 sáhu,  což pro lepší naši představu přepočteno na metrickou míru dává +/- 87 mm. To je přesnost, které každopádně dosáhl na vzdálenosti více než 12 km! Paula Embacherová ve své dizertační práci (r. 1952) došla k  jiné hodnotě střední chyby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pitchFamily="34" charset="0"/>
                <a:ea typeface="Calibri" pitchFamily="34" charset="0"/>
                <a:cs typeface="Arial" pitchFamily="34" charset="0"/>
              </a:rPr>
              <a:t>+/- 35 mm</a:t>
            </a:r>
            <a:endParaRPr kumimoji="0" lang="cs-CZ" sz="1400" b="1" i="0" u="none" strike="noStrike" cap="none" normalizeH="0" baseline="0" smtClean="0">
              <a:ln>
                <a:noFill/>
              </a:ln>
              <a:solidFill>
                <a:schemeClr val="tx1"/>
              </a:solidFill>
              <a:effectLst/>
              <a:latin typeface="Arial" pitchFamily="34" charset="0"/>
              <a:cs typeface="Arial" pitchFamily="34" charset="0"/>
            </a:endParaRPr>
          </a:p>
        </p:txBody>
      </p:sp>
      <p:pic>
        <p:nvPicPr>
          <p:cNvPr id="3" name="Picture 2" descr="C:\Users\Petrovský Jan\Pictures\220px-LiesganigsteinWiener_Neustadt_10Ab.jpg"/>
          <p:cNvPicPr>
            <a:picLocks noChangeAspect="1" noChangeArrowheads="1"/>
          </p:cNvPicPr>
          <p:nvPr/>
        </p:nvPicPr>
        <p:blipFill>
          <a:blip r:embed="rId4" cstate="print"/>
          <a:srcRect/>
          <a:stretch>
            <a:fillRect/>
          </a:stretch>
        </p:blipFill>
        <p:spPr bwMode="auto">
          <a:xfrm>
            <a:off x="1403648" y="188640"/>
            <a:ext cx="1733037" cy="259955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1026" name="Picture 2" descr="C:\Users\Petrovský Jan\Desktop\Jan-nový-od 28.10.2008\Kras-informace\Hraniční kameny\Kam se poděl metr\Paříž NA 7-doostř.jpg"/>
          <p:cNvPicPr>
            <a:picLocks noChangeAspect="1" noChangeArrowheads="1"/>
          </p:cNvPicPr>
          <p:nvPr/>
        </p:nvPicPr>
        <p:blipFill>
          <a:blip r:embed="rId2" cstate="print"/>
          <a:srcRect/>
          <a:stretch>
            <a:fillRect/>
          </a:stretch>
        </p:blipFill>
        <p:spPr bwMode="auto">
          <a:xfrm>
            <a:off x="1532186" y="1267753"/>
            <a:ext cx="6064150" cy="4537511"/>
          </a:xfrm>
          <a:prstGeom prst="rect">
            <a:avLst/>
          </a:prstGeom>
          <a:noFill/>
        </p:spPr>
      </p:pic>
      <p:sp>
        <p:nvSpPr>
          <p:cNvPr id="4" name="TextovéPole 3"/>
          <p:cNvSpPr txBox="1"/>
          <p:nvPr/>
        </p:nvSpPr>
        <p:spPr>
          <a:xfrm>
            <a:off x="899592" y="692696"/>
            <a:ext cx="7344816" cy="369332"/>
          </a:xfrm>
          <a:prstGeom prst="rect">
            <a:avLst/>
          </a:prstGeom>
          <a:noFill/>
        </p:spPr>
        <p:txBody>
          <a:bodyPr wrap="square" rtlCol="0">
            <a:spAutoFit/>
          </a:bodyPr>
          <a:lstStyle/>
          <a:p>
            <a:pPr algn="ctr"/>
            <a:r>
              <a:rPr lang="cs-CZ" b="1" smtClean="0"/>
              <a:t>Národní archiv v Paříži, uprostřed vzadu trezor na ty nejvzácnější archiválie</a:t>
            </a:r>
            <a:endParaRPr lang="cs-CZ"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3074" name="Picture 2" descr="C:\Users\Petrovský Jan\Desktop\Jan-nový-od 28.10.2008\Ostrá horka-geodetický bod-18.3.2015\P1230955.JPG"/>
          <p:cNvPicPr>
            <a:picLocks noChangeAspect="1" noChangeArrowheads="1"/>
          </p:cNvPicPr>
          <p:nvPr/>
        </p:nvPicPr>
        <p:blipFill>
          <a:blip r:embed="rId2" cstate="print"/>
          <a:srcRect/>
          <a:stretch>
            <a:fillRect/>
          </a:stretch>
        </p:blipFill>
        <p:spPr bwMode="auto">
          <a:xfrm>
            <a:off x="899592" y="836712"/>
            <a:ext cx="4392488" cy="2925042"/>
          </a:xfrm>
          <a:prstGeom prst="rect">
            <a:avLst/>
          </a:prstGeom>
          <a:noFill/>
        </p:spPr>
      </p:pic>
      <p:sp>
        <p:nvSpPr>
          <p:cNvPr id="5" name="Obdélník 4"/>
          <p:cNvSpPr/>
          <p:nvPr/>
        </p:nvSpPr>
        <p:spPr>
          <a:xfrm>
            <a:off x="3635896" y="3784972"/>
            <a:ext cx="4572000" cy="2308324"/>
          </a:xfrm>
          <a:prstGeom prst="rect">
            <a:avLst/>
          </a:prstGeom>
        </p:spPr>
        <p:txBody>
          <a:bodyPr>
            <a:spAutoFit/>
          </a:bodyPr>
          <a:lstStyle/>
          <a:p>
            <a:r>
              <a:rPr lang="cs-CZ" sz="1600" b="1" smtClean="0"/>
              <a:t>Střed kaple. První trigonometrický bod na území </a:t>
            </a:r>
            <a:r>
              <a:rPr lang="cs-CZ" sz="1600" b="1" i="1" smtClean="0"/>
              <a:t>ČSR</a:t>
            </a:r>
            <a:r>
              <a:rPr lang="cs-CZ" sz="1600" b="1" smtClean="0"/>
              <a:t>, zaměřený dr. J. Liesganigem roku 1759. Nové označení bodu provedla Geodetická služba </a:t>
            </a:r>
            <a:r>
              <a:rPr lang="cs-CZ" sz="1600" b="1" i="1" smtClean="0"/>
              <a:t>ČSR</a:t>
            </a:r>
            <a:r>
              <a:rPr lang="cs-CZ" sz="1600" b="1" smtClean="0"/>
              <a:t> 200 let po jeho vzniku.</a:t>
            </a:r>
          </a:p>
          <a:p>
            <a:r>
              <a:rPr lang="cs-CZ" sz="1600" b="1" smtClean="0"/>
              <a:t/>
            </a:r>
            <a:br>
              <a:rPr lang="cs-CZ" sz="1600" b="1" smtClean="0"/>
            </a:br>
            <a:r>
              <a:rPr lang="cs-CZ" sz="1600" b="1" smtClean="0"/>
              <a:t>Střed kaple Sv. Kříže z roku 1718, zbořené r. 1786. Při odkrývání jejích základů r. 1958 spolupracovali za odborného vedení  Ing. Al. Šimka a dr. Ladislava Bartoše z Brna soběšičtí občané.</a:t>
            </a:r>
            <a:endParaRPr lang="cs-CZ" sz="1600" b="1"/>
          </a:p>
        </p:txBody>
      </p:sp>
      <p:pic>
        <p:nvPicPr>
          <p:cNvPr id="1026" name="Picture 2" descr="C:\Users\Petrovský Jan\Desktop\Jan-nový-od 28.10.2008\Kras-informace\Hraniční kameny\Kam se poděl metr\Panská hospoda\P1280608.JPG"/>
          <p:cNvPicPr>
            <a:picLocks noChangeAspect="1" noChangeArrowheads="1"/>
          </p:cNvPicPr>
          <p:nvPr/>
        </p:nvPicPr>
        <p:blipFill>
          <a:blip r:embed="rId3" cstate="print"/>
          <a:srcRect/>
          <a:stretch>
            <a:fillRect/>
          </a:stretch>
        </p:blipFill>
        <p:spPr bwMode="auto">
          <a:xfrm>
            <a:off x="536158" y="4077072"/>
            <a:ext cx="3027730" cy="2016224"/>
          </a:xfrm>
          <a:prstGeom prst="rect">
            <a:avLst/>
          </a:prstGeom>
          <a:noFill/>
        </p:spPr>
      </p:pic>
      <p:pic>
        <p:nvPicPr>
          <p:cNvPr id="1027" name="Picture 3" descr="C:\Users\Petrovský Jan\Desktop\Jan-nový-od 28.10.2008\Kras-informace\Hraniční kameny\Kam se poděl metr\Panská hospoda\P1280609-jiná šipka.jpg"/>
          <p:cNvPicPr>
            <a:picLocks noChangeAspect="1" noChangeArrowheads="1"/>
          </p:cNvPicPr>
          <p:nvPr/>
        </p:nvPicPr>
        <p:blipFill>
          <a:blip r:embed="rId4" cstate="print"/>
          <a:srcRect/>
          <a:stretch>
            <a:fillRect/>
          </a:stretch>
        </p:blipFill>
        <p:spPr bwMode="auto">
          <a:xfrm>
            <a:off x="5508104" y="548680"/>
            <a:ext cx="3141681" cy="209210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sp>
        <p:nvSpPr>
          <p:cNvPr id="1027" name="Rectangle 3"/>
          <p:cNvSpPr>
            <a:spLocks noChangeArrowheads="1"/>
          </p:cNvSpPr>
          <p:nvPr/>
        </p:nvSpPr>
        <p:spPr bwMode="auto">
          <a:xfrm>
            <a:off x="683568" y="836712"/>
            <a:ext cx="777686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ea typeface="Calibri" pitchFamily="34" charset="0"/>
                <a:cs typeface="Times New Roman" pitchFamily="18" charset="0"/>
              </a:rPr>
              <a:t>Novotný F.: Dějiny měření stupňového, Praha 1897</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ea typeface="Calibri" pitchFamily="34" charset="0"/>
                <a:cs typeface="Times New Roman" pitchFamily="18" charset="0"/>
              </a:rPr>
              <a:t>Šimek, Alois: Liesganigovo stupňové měření na Moravě, Sborník pro dějiny přírodních věd a techniky 8, Praha 1963, s. 163-180</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ea typeface="Calibri" pitchFamily="34" charset="0"/>
                <a:cs typeface="Times New Roman" pitchFamily="18" charset="0"/>
              </a:rPr>
              <a:t>Liesganig, Joseph: Dimensio graduum meridiani Viennensis et Hungarici, Vindobonae, 1770</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ea typeface="Calibri" pitchFamily="34" charset="0"/>
                <a:cs typeface="Times New Roman" pitchFamily="18" charset="0"/>
              </a:rPr>
              <a:t>Joseph Liesganig, Extract of a Letter, Dated Vienna April 4, 1767, from Father Joseph Liesganig, Jesuit, to Dr. Bevis, F. R. S. Containing a Short Account of the Measurement of Three Degrees of Latitude under the Meridian of Vienna, Phil. Trans. 1768 58, 15-16, published 1 January 1768</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ea typeface="Calibri" pitchFamily="34" charset="0"/>
                <a:cs typeface="Times New Roman" pitchFamily="18" charset="0"/>
              </a:rPr>
              <a:t>Encyklopedie.brna.cz [online] dostupné z: http://encyklopedie.brna.cz/home-mmb/?acc=profil_objektu&amp;load=649 [cit. 29. 7. 2015]</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ea typeface="Calibri" pitchFamily="34" charset="0"/>
                <a:cs typeface="Times New Roman" pitchFamily="18" charset="0"/>
              </a:rPr>
              <a:t>Embacher, Paula: Die Liesganig’sche Gradmessung, Österreichische Zeitschrift für Vermessungswesen 39 (1, 2), 1951</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ea typeface="Calibri" pitchFamily="34" charset="0"/>
                <a:cs typeface="Times New Roman" pitchFamily="18" charset="0"/>
              </a:rPr>
              <a:t>PhDr. Karel Muller, ředitel Zemského archivu v Opavě, osobní sdělení</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ea typeface="Calibri" pitchFamily="34" charset="0"/>
                <a:cs typeface="Times New Roman" pitchFamily="18" charset="0"/>
              </a:rPr>
              <a:t>The International Bureau of Weights and Measures 1875-1975, US Department of Commerce, Natinal Bureau of Standards, Special Publication 420</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ea typeface="Calibri" pitchFamily="34" charset="0"/>
                <a:cs typeface="Times New Roman" pitchFamily="18" charset="0"/>
              </a:rPr>
              <a:t>Qiunn T.: </a:t>
            </a:r>
            <a:r>
              <a:rPr kumimoji="0" lang="cs-CZ" sz="1600" b="0" i="0" u="none" strike="noStrike" cap="none" normalizeH="0" baseline="0" smtClean="0">
                <a:ln>
                  <a:noFill/>
                </a:ln>
                <a:solidFill>
                  <a:schemeClr val="tx1"/>
                </a:solidFill>
                <a:effectLst/>
                <a:ea typeface="Calibri" pitchFamily="34" charset="0"/>
                <a:cs typeface="Times New Roman" pitchFamily="18" charset="0"/>
              </a:rPr>
              <a:t>The origins and early years of the International Bureau of Weights and Measures (BIPM) </a:t>
            </a:r>
            <a:r>
              <a:rPr kumimoji="0" lang="en-US" sz="1600" b="0" i="0" u="none" strike="noStrike" cap="none" normalizeH="0" baseline="0" smtClean="0">
                <a:ln>
                  <a:noFill/>
                </a:ln>
                <a:solidFill>
                  <a:schemeClr val="tx1"/>
                </a:solidFill>
                <a:effectLst/>
                <a:ea typeface="Calibri" pitchFamily="34" charset="0"/>
                <a:cs typeface="Times New Roman" pitchFamily="18" charset="0"/>
              </a:rPr>
              <a:t>[</a:t>
            </a:r>
            <a:r>
              <a:rPr kumimoji="0" lang="cs-CZ" sz="1600" b="0" i="0" u="none" strike="noStrike" cap="none" normalizeH="0" baseline="0" smtClean="0">
                <a:ln>
                  <a:noFill/>
                </a:ln>
                <a:solidFill>
                  <a:schemeClr val="tx1"/>
                </a:solidFill>
                <a:effectLst/>
                <a:ea typeface="Calibri" pitchFamily="34" charset="0"/>
                <a:cs typeface="Times New Roman" pitchFamily="18" charset="0"/>
              </a:rPr>
              <a:t>online]</a:t>
            </a:r>
            <a:endParaRPr kumimoji="0" lang="cs-CZ" sz="16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ea typeface="Calibri" pitchFamily="34" charset="0"/>
                <a:cs typeface="Times New Roman" pitchFamily="18" charset="0"/>
              </a:rPr>
              <a:t>Goblirsch R.: Die-Normal-Eichungs-Komission und ihre Zeit, Wien 2011</a:t>
            </a:r>
            <a:endParaRPr kumimoji="0" lang="cs-CZ" sz="1600" b="0" i="0" u="none" strike="noStrike" cap="none" normalizeH="0" baseline="0" smtClean="0">
              <a:ln>
                <a:noFill/>
              </a:ln>
              <a:solidFill>
                <a:schemeClr val="tx1"/>
              </a:solidFill>
              <a:effectLst/>
              <a:cs typeface="Arial" pitchFamily="34" charset="0"/>
            </a:endParaRPr>
          </a:p>
        </p:txBody>
      </p:sp>
      <p:sp>
        <p:nvSpPr>
          <p:cNvPr id="7" name="TextovéPole 6"/>
          <p:cNvSpPr txBox="1"/>
          <p:nvPr/>
        </p:nvSpPr>
        <p:spPr>
          <a:xfrm>
            <a:off x="683568" y="476672"/>
            <a:ext cx="1623714" cy="369332"/>
          </a:xfrm>
          <a:prstGeom prst="rect">
            <a:avLst/>
          </a:prstGeom>
          <a:noFill/>
        </p:spPr>
        <p:txBody>
          <a:bodyPr wrap="none" rtlCol="0">
            <a:spAutoFit/>
          </a:bodyPr>
          <a:lstStyle/>
          <a:p>
            <a:r>
              <a:rPr lang="cs-CZ" smtClean="0"/>
              <a:t>Výběr ze zdrojů</a:t>
            </a:r>
            <a:endParaRPr lang="cs-CZ"/>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2050" name="Picture 2" descr="C:\Users\Petrovský Jan\Desktop\Jan-nový-od 28.10.2008\Kras-informace\Hraniční kameny\Kam se poděl metr\Paříž NA 8-doostř.jpg"/>
          <p:cNvPicPr>
            <a:picLocks noChangeAspect="1" noChangeArrowheads="1"/>
          </p:cNvPicPr>
          <p:nvPr/>
        </p:nvPicPr>
        <p:blipFill>
          <a:blip r:embed="rId2" cstate="print"/>
          <a:srcRect/>
          <a:stretch>
            <a:fillRect/>
          </a:stretch>
        </p:blipFill>
        <p:spPr bwMode="auto">
          <a:xfrm>
            <a:off x="1331640" y="1340768"/>
            <a:ext cx="6447744" cy="4824536"/>
          </a:xfrm>
          <a:prstGeom prst="rect">
            <a:avLst/>
          </a:prstGeom>
          <a:noFill/>
        </p:spPr>
      </p:pic>
      <p:sp>
        <p:nvSpPr>
          <p:cNvPr id="4" name="TextovéPole 3"/>
          <p:cNvSpPr txBox="1"/>
          <p:nvPr/>
        </p:nvSpPr>
        <p:spPr>
          <a:xfrm>
            <a:off x="1259632" y="692696"/>
            <a:ext cx="3600400" cy="369332"/>
          </a:xfrm>
          <a:prstGeom prst="rect">
            <a:avLst/>
          </a:prstGeom>
          <a:noFill/>
        </p:spPr>
        <p:txBody>
          <a:bodyPr wrap="square" rtlCol="0">
            <a:spAutoFit/>
          </a:bodyPr>
          <a:lstStyle/>
          <a:p>
            <a:r>
              <a:rPr lang="cs-CZ" b="1" smtClean="0"/>
              <a:t>Trezor už se otevírá</a:t>
            </a:r>
            <a:endParaRPr lang="cs-CZ"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3074" name="Picture 2" descr="C:\Users\Petrovský Jan\Desktop\Jan-nový-od 28.10.2008\Kras-informace\Hraniční kameny\Kam se poděl metr\Paříž NA 10-doostř.jpg"/>
          <p:cNvPicPr>
            <a:picLocks noChangeAspect="1" noChangeArrowheads="1"/>
          </p:cNvPicPr>
          <p:nvPr/>
        </p:nvPicPr>
        <p:blipFill>
          <a:blip r:embed="rId2" cstate="print"/>
          <a:srcRect/>
          <a:stretch>
            <a:fillRect/>
          </a:stretch>
        </p:blipFill>
        <p:spPr bwMode="auto">
          <a:xfrm>
            <a:off x="2627784" y="1124744"/>
            <a:ext cx="3858878" cy="5157192"/>
          </a:xfrm>
          <a:prstGeom prst="rect">
            <a:avLst/>
          </a:prstGeom>
          <a:noFill/>
        </p:spPr>
      </p:pic>
      <p:sp>
        <p:nvSpPr>
          <p:cNvPr id="4" name="TextovéPole 3"/>
          <p:cNvSpPr txBox="1"/>
          <p:nvPr/>
        </p:nvSpPr>
        <p:spPr>
          <a:xfrm>
            <a:off x="2555776" y="692696"/>
            <a:ext cx="4680520" cy="369332"/>
          </a:xfrm>
          <a:prstGeom prst="rect">
            <a:avLst/>
          </a:prstGeom>
          <a:noFill/>
        </p:spPr>
        <p:txBody>
          <a:bodyPr wrap="square" rtlCol="0">
            <a:spAutoFit/>
          </a:bodyPr>
          <a:lstStyle/>
          <a:p>
            <a:r>
              <a:rPr lang="cs-CZ" b="1" smtClean="0"/>
              <a:t>Mezi krabicemi se vzácnými dokumenty</a:t>
            </a:r>
            <a:endParaRPr lang="cs-CZ"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1027" name="Picture 3"/>
          <p:cNvPicPr>
            <a:picLocks noChangeAspect="1" noChangeArrowheads="1"/>
          </p:cNvPicPr>
          <p:nvPr/>
        </p:nvPicPr>
        <p:blipFill>
          <a:blip r:embed="rId2" cstate="print"/>
          <a:srcRect/>
          <a:stretch>
            <a:fillRect/>
          </a:stretch>
        </p:blipFill>
        <p:spPr bwMode="auto">
          <a:xfrm>
            <a:off x="1259632" y="1196752"/>
            <a:ext cx="1656184" cy="1723909"/>
          </a:xfrm>
          <a:prstGeom prst="rect">
            <a:avLst/>
          </a:prstGeom>
          <a:noFill/>
          <a:ln w="9525">
            <a:noFill/>
            <a:miter lim="800000"/>
            <a:headEnd/>
            <a:tailEnd/>
          </a:ln>
        </p:spPr>
      </p:pic>
      <p:pic>
        <p:nvPicPr>
          <p:cNvPr id="1029" name="Picture 5" descr="Výsledek obrázku pro elipsoid foto"/>
          <p:cNvPicPr>
            <a:picLocks noChangeAspect="1" noChangeArrowheads="1"/>
          </p:cNvPicPr>
          <p:nvPr/>
        </p:nvPicPr>
        <p:blipFill>
          <a:blip r:embed="rId3" cstate="print"/>
          <a:srcRect/>
          <a:stretch>
            <a:fillRect/>
          </a:stretch>
        </p:blipFill>
        <p:spPr bwMode="auto">
          <a:xfrm>
            <a:off x="5780732" y="1196752"/>
            <a:ext cx="2103636" cy="1684585"/>
          </a:xfrm>
          <a:prstGeom prst="rect">
            <a:avLst/>
          </a:prstGeom>
          <a:noFill/>
        </p:spPr>
      </p:pic>
      <p:sp>
        <p:nvSpPr>
          <p:cNvPr id="6" name="TextovéPole 5"/>
          <p:cNvSpPr txBox="1"/>
          <p:nvPr/>
        </p:nvSpPr>
        <p:spPr>
          <a:xfrm>
            <a:off x="3980044" y="1364575"/>
            <a:ext cx="663964" cy="1200329"/>
          </a:xfrm>
          <a:prstGeom prst="rect">
            <a:avLst/>
          </a:prstGeom>
          <a:noFill/>
        </p:spPr>
        <p:txBody>
          <a:bodyPr wrap="none" rtlCol="0">
            <a:spAutoFit/>
          </a:bodyPr>
          <a:lstStyle/>
          <a:p>
            <a:r>
              <a:rPr lang="cs-CZ" sz="7200" smtClean="0"/>
              <a:t>X</a:t>
            </a:r>
            <a:endParaRPr lang="cs-CZ" sz="7200"/>
          </a:p>
        </p:txBody>
      </p:sp>
      <p:sp>
        <p:nvSpPr>
          <p:cNvPr id="7" name="TextovéPole 6"/>
          <p:cNvSpPr txBox="1"/>
          <p:nvPr/>
        </p:nvSpPr>
        <p:spPr>
          <a:xfrm>
            <a:off x="5652120" y="2924944"/>
            <a:ext cx="1001108" cy="646331"/>
          </a:xfrm>
          <a:prstGeom prst="rect">
            <a:avLst/>
          </a:prstGeom>
          <a:noFill/>
        </p:spPr>
        <p:txBody>
          <a:bodyPr wrap="none" rtlCol="0">
            <a:spAutoFit/>
          </a:bodyPr>
          <a:lstStyle/>
          <a:p>
            <a:r>
              <a:rPr lang="cs-CZ" b="1" smtClean="0"/>
              <a:t>Newton </a:t>
            </a:r>
          </a:p>
          <a:p>
            <a:r>
              <a:rPr lang="cs-CZ" b="1" smtClean="0"/>
              <a:t>Huygens</a:t>
            </a:r>
            <a:endParaRPr lang="cs-CZ" b="1"/>
          </a:p>
        </p:txBody>
      </p:sp>
      <p:sp>
        <p:nvSpPr>
          <p:cNvPr id="8" name="TextovéPole 7"/>
          <p:cNvSpPr txBox="1"/>
          <p:nvPr/>
        </p:nvSpPr>
        <p:spPr>
          <a:xfrm>
            <a:off x="1115616" y="2924944"/>
            <a:ext cx="2446504" cy="646331"/>
          </a:xfrm>
          <a:prstGeom prst="rect">
            <a:avLst/>
          </a:prstGeom>
          <a:noFill/>
        </p:spPr>
        <p:txBody>
          <a:bodyPr wrap="none" rtlCol="0">
            <a:spAutoFit/>
          </a:bodyPr>
          <a:lstStyle/>
          <a:p>
            <a:r>
              <a:rPr lang="cs-CZ" b="1" smtClean="0"/>
              <a:t>Jean-Dominique Cassini</a:t>
            </a:r>
          </a:p>
          <a:p>
            <a:r>
              <a:rPr lang="cs-CZ" b="1" smtClean="0"/>
              <a:t>Jacques Cassini</a:t>
            </a:r>
            <a:endParaRPr lang="cs-CZ"/>
          </a:p>
        </p:txBody>
      </p:sp>
      <p:sp>
        <p:nvSpPr>
          <p:cNvPr id="9" name="TextovéPole 8"/>
          <p:cNvSpPr txBox="1"/>
          <p:nvPr/>
        </p:nvSpPr>
        <p:spPr>
          <a:xfrm>
            <a:off x="3563888" y="2348880"/>
            <a:ext cx="1467518" cy="369332"/>
          </a:xfrm>
          <a:prstGeom prst="rect">
            <a:avLst/>
          </a:prstGeom>
          <a:noFill/>
        </p:spPr>
        <p:txBody>
          <a:bodyPr wrap="none" rtlCol="0">
            <a:spAutoFit/>
          </a:bodyPr>
          <a:lstStyle/>
          <a:p>
            <a:r>
              <a:rPr lang="cs-CZ" b="1" smtClean="0"/>
              <a:t>kolem r. 1716</a:t>
            </a:r>
            <a:endParaRPr lang="cs-CZ" b="1"/>
          </a:p>
        </p:txBody>
      </p:sp>
      <p:sp>
        <p:nvSpPr>
          <p:cNvPr id="10" name="TextovéPole 9"/>
          <p:cNvSpPr txBox="1"/>
          <p:nvPr/>
        </p:nvSpPr>
        <p:spPr>
          <a:xfrm>
            <a:off x="1115616" y="764704"/>
            <a:ext cx="2081532" cy="369332"/>
          </a:xfrm>
          <a:prstGeom prst="rect">
            <a:avLst/>
          </a:prstGeom>
          <a:noFill/>
        </p:spPr>
        <p:txBody>
          <a:bodyPr wrap="none" rtlCol="0">
            <a:spAutoFit/>
          </a:bodyPr>
          <a:lstStyle/>
          <a:p>
            <a:r>
              <a:rPr lang="cs-CZ" b="1" smtClean="0"/>
              <a:t>Na počátku byl spor</a:t>
            </a:r>
            <a:endParaRPr lang="cs-CZ" b="1"/>
          </a:p>
        </p:txBody>
      </p:sp>
      <p:sp>
        <p:nvSpPr>
          <p:cNvPr id="12" name="TextovéPole 11"/>
          <p:cNvSpPr txBox="1"/>
          <p:nvPr/>
        </p:nvSpPr>
        <p:spPr>
          <a:xfrm>
            <a:off x="1187624" y="5373216"/>
            <a:ext cx="5426614" cy="369332"/>
          </a:xfrm>
          <a:prstGeom prst="rect">
            <a:avLst/>
          </a:prstGeom>
          <a:noFill/>
        </p:spPr>
        <p:txBody>
          <a:bodyPr wrap="none" rtlCol="0">
            <a:spAutoFit/>
          </a:bodyPr>
          <a:lstStyle/>
          <a:p>
            <a:r>
              <a:rPr lang="cs-CZ" b="1" smtClean="0"/>
              <a:t>Měření v Peru r. 1735-41  a měření v Laponsku 1736-37</a:t>
            </a:r>
            <a:endParaRPr lang="cs-CZ" b="1"/>
          </a:p>
        </p:txBody>
      </p:sp>
      <p:sp>
        <p:nvSpPr>
          <p:cNvPr id="13" name="TextovéPole 12"/>
          <p:cNvSpPr txBox="1"/>
          <p:nvPr/>
        </p:nvSpPr>
        <p:spPr>
          <a:xfrm>
            <a:off x="1187624" y="5661248"/>
            <a:ext cx="6267293" cy="369332"/>
          </a:xfrm>
          <a:prstGeom prst="rect">
            <a:avLst/>
          </a:prstGeom>
          <a:noFill/>
        </p:spPr>
        <p:txBody>
          <a:bodyPr wrap="none" rtlCol="0">
            <a:spAutoFit/>
          </a:bodyPr>
          <a:lstStyle/>
          <a:p>
            <a:r>
              <a:rPr lang="cs-CZ" b="1" smtClean="0"/>
              <a:t>Měli sebou železný etalon sáhu </a:t>
            </a:r>
            <a:r>
              <a:rPr lang="cs-CZ" b="1" smtClean="0">
                <a:solidFill>
                  <a:srgbClr val="FF0000"/>
                </a:solidFill>
              </a:rPr>
              <a:t>- toise -  ===</a:t>
            </a:r>
            <a:r>
              <a:rPr lang="cs-CZ" b="1" smtClean="0">
                <a:solidFill>
                  <a:srgbClr val="FF0000"/>
                </a:solidFill>
                <a:latin typeface="Arial"/>
                <a:cs typeface="Arial"/>
              </a:rPr>
              <a:t>► toise du Pérou</a:t>
            </a:r>
            <a:endParaRPr lang="cs-CZ" b="1">
              <a:solidFill>
                <a:srgbClr val="FF0000"/>
              </a:solidFill>
            </a:endParaRPr>
          </a:p>
        </p:txBody>
      </p:sp>
      <p:pic>
        <p:nvPicPr>
          <p:cNvPr id="4" name="Picture 2"/>
          <p:cNvPicPr>
            <a:picLocks noChangeAspect="1" noChangeArrowheads="1"/>
          </p:cNvPicPr>
          <p:nvPr/>
        </p:nvPicPr>
        <p:blipFill>
          <a:blip r:embed="rId4" cstate="print"/>
          <a:srcRect/>
          <a:stretch>
            <a:fillRect/>
          </a:stretch>
        </p:blipFill>
        <p:spPr bwMode="auto">
          <a:xfrm>
            <a:off x="5868144" y="3933056"/>
            <a:ext cx="3056511" cy="1368152"/>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2716905" y="3933056"/>
            <a:ext cx="3079231" cy="1404724"/>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srcRect/>
          <a:stretch>
            <a:fillRect/>
          </a:stretch>
        </p:blipFill>
        <p:spPr bwMode="auto">
          <a:xfrm>
            <a:off x="251520" y="3933056"/>
            <a:ext cx="2449463" cy="136306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sp>
        <p:nvSpPr>
          <p:cNvPr id="3" name="TextovéPole 2"/>
          <p:cNvSpPr txBox="1"/>
          <p:nvPr/>
        </p:nvSpPr>
        <p:spPr>
          <a:xfrm>
            <a:off x="971600" y="548680"/>
            <a:ext cx="7200800" cy="5355312"/>
          </a:xfrm>
          <a:prstGeom prst="rect">
            <a:avLst/>
          </a:prstGeom>
          <a:noFill/>
        </p:spPr>
        <p:txBody>
          <a:bodyPr wrap="square" rtlCol="0">
            <a:spAutoFit/>
          </a:bodyPr>
          <a:lstStyle/>
          <a:p>
            <a:pPr algn="just"/>
            <a:r>
              <a:rPr lang="cs-CZ" smtClean="0"/>
              <a:t>...Ti tři muži pracovali nepředstavitelně přesně. Přesto jejich údaje nikdy nesouhlasily se skutečností. Dvě obloukové minuty na La Condaminově přístroji byly tři minuty na přístroji Bouguerově, půl stupně na Godinově dalekohledu pak bylo jeden a půl na dalekohledu La Condaminově....</a:t>
            </a:r>
          </a:p>
          <a:p>
            <a:pPr algn="just"/>
            <a:endParaRPr lang="cs-CZ" smtClean="0"/>
          </a:p>
          <a:p>
            <a:pPr algn="just"/>
            <a:r>
              <a:rPr lang="cs-CZ" smtClean="0"/>
              <a:t>Věci tehdy ještě nebyly přivyklé tomu, aby byly měřeny. Tři kameny nejsou tolik jako tři papíry, patnáct gramů hrachu neváží tolik co patnáct gramů hlíny.  A navíc to vedro, vlhkost, moskyti, neustálý ryk zvířat. </a:t>
            </a:r>
          </a:p>
          <a:p>
            <a:pPr algn="just"/>
            <a:endParaRPr lang="cs-CZ" smtClean="0"/>
          </a:p>
          <a:p>
            <a:pPr algn="just"/>
            <a:r>
              <a:rPr lang="cs-CZ" smtClean="0"/>
              <a:t>Muže zachvacovala bezdůvodná zběsilost. Dobře vychovaný La Condamine změnil nastavení Bouguerových měřicích přístrojů, Bouguer zase zlámal Godinova psací pera. Denně mezi nimi propukaly hádky, ….</a:t>
            </a:r>
          </a:p>
          <a:p>
            <a:pPr algn="just"/>
            <a:endParaRPr lang="cs-CZ" smtClean="0"/>
          </a:p>
          <a:p>
            <a:pPr algn="just"/>
            <a:r>
              <a:rPr lang="cs-CZ" smtClean="0"/>
              <a:t>La Condamine to vydržel nejdéle. Osm let v pralese chráněný jen hrstkou vojáků sužovaných horečkou. Klučil v lese průseky, které zarůstaly, jakmile se k nim otočil zády, kácel stromy, jež následující noci opět čněly do výše; ale i tak dál zarputile rozprostíral síť čísel nad vzdorující přírodou. Kreslil trojúhelníky, součet jejich úhlů se blížil stoosmdesáti, a trianguloval oblouky, jejichž zakřivení dokonce odolávalo tetelení vzduchu. ….</a:t>
            </a:r>
            <a:endParaRPr lang="cs-CZ"/>
          </a:p>
        </p:txBody>
      </p:sp>
      <p:sp>
        <p:nvSpPr>
          <p:cNvPr id="4" name="TextovéPole 3"/>
          <p:cNvSpPr txBox="1"/>
          <p:nvPr/>
        </p:nvSpPr>
        <p:spPr>
          <a:xfrm>
            <a:off x="4067944" y="5877272"/>
            <a:ext cx="4682307" cy="369332"/>
          </a:xfrm>
          <a:prstGeom prst="rect">
            <a:avLst/>
          </a:prstGeom>
          <a:noFill/>
        </p:spPr>
        <p:txBody>
          <a:bodyPr wrap="none" rtlCol="0">
            <a:spAutoFit/>
          </a:bodyPr>
          <a:lstStyle/>
          <a:p>
            <a:r>
              <a:rPr lang="cs-CZ" i="1" smtClean="0"/>
              <a:t>Daniel Kehlmann: Vyměřování světa, Brno 2011 </a:t>
            </a:r>
            <a:endParaRPr lang="cs-CZ"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3075" name="Picture 3"/>
          <p:cNvPicPr>
            <a:picLocks noChangeAspect="1" noChangeArrowheads="1"/>
          </p:cNvPicPr>
          <p:nvPr/>
        </p:nvPicPr>
        <p:blipFill>
          <a:blip r:embed="rId2" cstate="print"/>
          <a:srcRect/>
          <a:stretch>
            <a:fillRect/>
          </a:stretch>
        </p:blipFill>
        <p:spPr bwMode="auto">
          <a:xfrm>
            <a:off x="1171446" y="764704"/>
            <a:ext cx="6818778" cy="4680520"/>
          </a:xfrm>
          <a:prstGeom prst="rect">
            <a:avLst/>
          </a:prstGeom>
          <a:noFill/>
          <a:ln w="9525">
            <a:noFill/>
            <a:miter lim="800000"/>
            <a:headEnd/>
            <a:tailEnd/>
          </a:ln>
        </p:spPr>
      </p:pic>
      <p:sp>
        <p:nvSpPr>
          <p:cNvPr id="5" name="TextovéPole 4"/>
          <p:cNvSpPr txBox="1"/>
          <p:nvPr/>
        </p:nvSpPr>
        <p:spPr>
          <a:xfrm>
            <a:off x="1187624" y="476672"/>
            <a:ext cx="6436506" cy="369332"/>
          </a:xfrm>
          <a:prstGeom prst="rect">
            <a:avLst/>
          </a:prstGeom>
          <a:noFill/>
        </p:spPr>
        <p:txBody>
          <a:bodyPr wrap="none" rtlCol="0">
            <a:spAutoFit/>
          </a:bodyPr>
          <a:lstStyle/>
          <a:p>
            <a:r>
              <a:rPr lang="cs-CZ" b="1" smtClean="0"/>
              <a:t>Výnos z  r. 1793 - </a:t>
            </a:r>
            <a:r>
              <a:rPr lang="fr-FR" b="1" smtClean="0">
                <a:solidFill>
                  <a:srgbClr val="FF0000"/>
                </a:solidFill>
              </a:rPr>
              <a:t>3 pieds et 11,44 </a:t>
            </a:r>
            <a:r>
              <a:rPr lang="cs-CZ" b="1" smtClean="0">
                <a:solidFill>
                  <a:srgbClr val="FF0000"/>
                </a:solidFill>
              </a:rPr>
              <a:t>lignes</a:t>
            </a:r>
            <a:r>
              <a:rPr lang="fr-FR" b="1" smtClean="0">
                <a:solidFill>
                  <a:srgbClr val="FF0000"/>
                </a:solidFill>
              </a:rPr>
              <a:t> de la toise de l'Académie</a:t>
            </a:r>
            <a:r>
              <a:rPr lang="cs-CZ" smtClean="0"/>
              <a:t>  </a:t>
            </a:r>
            <a:endParaRPr lang="cs-CZ" b="1"/>
          </a:p>
        </p:txBody>
      </p:sp>
      <p:sp>
        <p:nvSpPr>
          <p:cNvPr id="6" name="TextovéPole 5"/>
          <p:cNvSpPr txBox="1"/>
          <p:nvPr/>
        </p:nvSpPr>
        <p:spPr>
          <a:xfrm>
            <a:off x="6383764" y="5445224"/>
            <a:ext cx="1500604" cy="369332"/>
          </a:xfrm>
          <a:prstGeom prst="rect">
            <a:avLst/>
          </a:prstGeom>
          <a:noFill/>
        </p:spPr>
        <p:txBody>
          <a:bodyPr wrap="none" rtlCol="0">
            <a:spAutoFit/>
          </a:bodyPr>
          <a:lstStyle/>
          <a:p>
            <a:r>
              <a:rPr lang="cs-CZ" b="1" smtClean="0">
                <a:solidFill>
                  <a:srgbClr val="FF0000"/>
                </a:solidFill>
              </a:rPr>
              <a:t>443,440 čárek</a:t>
            </a:r>
            <a:endParaRPr lang="cs-CZ" b="1">
              <a:solidFill>
                <a:srgbClr val="FF0000"/>
              </a:solidFill>
            </a:endParaRPr>
          </a:p>
        </p:txBody>
      </p:sp>
      <p:pic>
        <p:nvPicPr>
          <p:cNvPr id="3" name="Picture 3"/>
          <p:cNvPicPr>
            <a:picLocks noChangeAspect="1" noChangeArrowheads="1"/>
          </p:cNvPicPr>
          <p:nvPr/>
        </p:nvPicPr>
        <p:blipFill>
          <a:blip r:embed="rId3" cstate="print"/>
          <a:srcRect/>
          <a:stretch>
            <a:fillRect/>
          </a:stretch>
        </p:blipFill>
        <p:spPr bwMode="auto">
          <a:xfrm>
            <a:off x="755576" y="3284984"/>
            <a:ext cx="1368152" cy="1322596"/>
          </a:xfrm>
          <a:prstGeom prst="rect">
            <a:avLst/>
          </a:prstGeom>
          <a:noFill/>
          <a:ln w="9525">
            <a:noFill/>
            <a:miter lim="800000"/>
            <a:headEnd/>
            <a:tailEnd/>
          </a:ln>
        </p:spPr>
      </p:pic>
      <p:sp>
        <p:nvSpPr>
          <p:cNvPr id="16385" name="Rectangle 1"/>
          <p:cNvSpPr>
            <a:spLocks noChangeArrowheads="1"/>
          </p:cNvSpPr>
          <p:nvPr/>
        </p:nvSpPr>
        <p:spPr bwMode="auto">
          <a:xfrm>
            <a:off x="539552" y="5661248"/>
            <a:ext cx="820891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2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Toise du Pérou </a:t>
            </a: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(déposée au cabinet de l'Académie des Sciences au Louvre)</a:t>
            </a:r>
            <a:endParaRPr kumimoji="0" lang="cs-CZ" sz="8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Le 16 mai 1766, Louis XV approuve par décret .....exécuter 80 copies ...... La toise de référence porte alors le nom de « </a:t>
            </a:r>
            <a:r>
              <a:rPr kumimoji="0" lang="en-US" sz="12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Toise de l'Académie </a:t>
            </a: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ou « </a:t>
            </a:r>
            <a:r>
              <a:rPr kumimoji="0" lang="en-US" sz="12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toise de Paris </a:t>
            </a: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4098" name="Picture 2"/>
          <p:cNvPicPr>
            <a:picLocks noChangeAspect="1" noChangeArrowheads="1"/>
          </p:cNvPicPr>
          <p:nvPr/>
        </p:nvPicPr>
        <p:blipFill>
          <a:blip r:embed="rId2" cstate="print"/>
          <a:srcRect/>
          <a:stretch>
            <a:fillRect/>
          </a:stretch>
        </p:blipFill>
        <p:spPr bwMode="auto">
          <a:xfrm>
            <a:off x="2704117" y="332656"/>
            <a:ext cx="3826858" cy="6196161"/>
          </a:xfrm>
          <a:prstGeom prst="rect">
            <a:avLst/>
          </a:prstGeom>
          <a:noFill/>
          <a:ln w="9525">
            <a:noFill/>
            <a:miter lim="800000"/>
            <a:headEnd/>
            <a:tailEnd/>
          </a:ln>
        </p:spPr>
      </p:pic>
      <p:sp>
        <p:nvSpPr>
          <p:cNvPr id="4" name="TextovéPole 3"/>
          <p:cNvSpPr txBox="1"/>
          <p:nvPr/>
        </p:nvSpPr>
        <p:spPr>
          <a:xfrm>
            <a:off x="6660232" y="4005064"/>
            <a:ext cx="1917384" cy="1754326"/>
          </a:xfrm>
          <a:prstGeom prst="rect">
            <a:avLst/>
          </a:prstGeom>
          <a:noFill/>
        </p:spPr>
        <p:txBody>
          <a:bodyPr wrap="none" rtlCol="0">
            <a:spAutoFit/>
          </a:bodyPr>
          <a:lstStyle/>
          <a:p>
            <a:r>
              <a:rPr lang="cs-CZ" i="1" smtClean="0"/>
              <a:t>1 sáh    =    6 stop</a:t>
            </a:r>
          </a:p>
          <a:p>
            <a:r>
              <a:rPr lang="cs-CZ" i="1" smtClean="0"/>
              <a:t>1 stopa = 12 palců</a:t>
            </a:r>
          </a:p>
          <a:p>
            <a:r>
              <a:rPr lang="cs-CZ" i="1" smtClean="0"/>
              <a:t>1 palec  = 12 čárek</a:t>
            </a:r>
          </a:p>
          <a:p>
            <a:endParaRPr lang="cs-CZ" i="1" smtClean="0"/>
          </a:p>
          <a:p>
            <a:r>
              <a:rPr lang="cs-CZ" i="1" smtClean="0"/>
              <a:t>1 sáh = 864 čárek</a:t>
            </a:r>
          </a:p>
          <a:p>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2016/2017</a:t>
            </a:r>
            <a:endParaRPr lang="cs-CZ"/>
          </a:p>
        </p:txBody>
      </p:sp>
      <p:pic>
        <p:nvPicPr>
          <p:cNvPr id="7170" name="Picture 2"/>
          <p:cNvPicPr>
            <a:picLocks noChangeAspect="1" noChangeArrowheads="1"/>
          </p:cNvPicPr>
          <p:nvPr/>
        </p:nvPicPr>
        <p:blipFill>
          <a:blip r:embed="rId2" cstate="print"/>
          <a:srcRect/>
          <a:stretch>
            <a:fillRect/>
          </a:stretch>
        </p:blipFill>
        <p:spPr bwMode="auto">
          <a:xfrm>
            <a:off x="1043608" y="2492896"/>
            <a:ext cx="7086600" cy="3295650"/>
          </a:xfrm>
          <a:prstGeom prst="rect">
            <a:avLst/>
          </a:prstGeom>
          <a:noFill/>
          <a:ln w="9525">
            <a:noFill/>
            <a:miter lim="800000"/>
            <a:headEnd/>
            <a:tailEnd/>
          </a:ln>
        </p:spPr>
      </p:pic>
      <p:sp>
        <p:nvSpPr>
          <p:cNvPr id="4" name="TextovéPole 3"/>
          <p:cNvSpPr txBox="1"/>
          <p:nvPr/>
        </p:nvSpPr>
        <p:spPr>
          <a:xfrm>
            <a:off x="971600" y="836712"/>
            <a:ext cx="7272808" cy="2369880"/>
          </a:xfrm>
          <a:prstGeom prst="rect">
            <a:avLst/>
          </a:prstGeom>
          <a:noFill/>
        </p:spPr>
        <p:txBody>
          <a:bodyPr wrap="square" rtlCol="0">
            <a:spAutoFit/>
          </a:bodyPr>
          <a:lstStyle/>
          <a:p>
            <a:r>
              <a:rPr lang="cs-CZ" b="1" smtClean="0"/>
              <a:t>Štítek potvrzuje konformitu se zákonem z 18. Germinalu roku 3</a:t>
            </a:r>
          </a:p>
          <a:p>
            <a:r>
              <a:rPr lang="cs-CZ" b="1" i="1" smtClean="0"/>
              <a:t>(7. dubna 1795)</a:t>
            </a:r>
          </a:p>
          <a:p>
            <a:r>
              <a:rPr lang="cs-CZ" b="1" smtClean="0"/>
              <a:t>Předloženo  4.  Messidoru roku 7</a:t>
            </a:r>
          </a:p>
          <a:p>
            <a:r>
              <a:rPr lang="cs-CZ" b="1" i="1" smtClean="0"/>
              <a:t>(22. června 1799)</a:t>
            </a:r>
          </a:p>
          <a:p>
            <a:r>
              <a:rPr lang="cs-CZ" b="1" smtClean="0"/>
              <a:t>(Vyrobil)  F.P. Lenoir    </a:t>
            </a:r>
            <a:r>
              <a:rPr lang="cs-CZ" b="1" smtClean="0">
                <a:solidFill>
                  <a:srgbClr val="FF0000"/>
                </a:solidFill>
              </a:rPr>
              <a:t>1 metre = 443,296 lignes of the toise du  Pérou</a:t>
            </a:r>
          </a:p>
          <a:p>
            <a:r>
              <a:rPr lang="cs-CZ" smtClean="0"/>
              <a:t> </a:t>
            </a:r>
            <a:endParaRPr lang="cs-CZ" b="1" smtClean="0"/>
          </a:p>
          <a:p>
            <a:endParaRPr lang="cs-CZ" smtClean="0"/>
          </a:p>
          <a:p>
            <a:endParaRPr lang="cs-CZ"/>
          </a:p>
        </p:txBody>
      </p:sp>
      <p:sp>
        <p:nvSpPr>
          <p:cNvPr id="6" name="TextovéPole 5"/>
          <p:cNvSpPr txBox="1"/>
          <p:nvPr/>
        </p:nvSpPr>
        <p:spPr>
          <a:xfrm>
            <a:off x="2987824" y="5877272"/>
            <a:ext cx="5544616" cy="369332"/>
          </a:xfrm>
          <a:prstGeom prst="rect">
            <a:avLst/>
          </a:prstGeom>
          <a:noFill/>
        </p:spPr>
        <p:txBody>
          <a:bodyPr wrap="square" rtlCol="0">
            <a:spAutoFit/>
          </a:bodyPr>
          <a:lstStyle/>
          <a:p>
            <a:r>
              <a:rPr lang="cs-CZ" b="1" smtClean="0">
                <a:solidFill>
                  <a:srgbClr val="FF0000"/>
                </a:solidFill>
              </a:rPr>
              <a:t>1 metr = 443,296 (pařížských) čárek peruánského sáhu</a:t>
            </a:r>
            <a:endParaRPr lang="cs-CZ"/>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4381</TotalTime>
  <Words>1219</Words>
  <Application>Microsoft Office PowerPoint</Application>
  <PresentationFormat>Předvádění na obrazovce (4:3)</PresentationFormat>
  <Paragraphs>106</Paragraphs>
  <Slides>21</Slides>
  <Notes>1</Notes>
  <HiddenSlides>0</HiddenSlides>
  <MMClips>0</MMClips>
  <ScaleCrop>false</ScaleCrop>
  <HeadingPairs>
    <vt:vector size="4" baseType="variant">
      <vt:variant>
        <vt:lpstr>Motiv</vt:lpstr>
      </vt:variant>
      <vt:variant>
        <vt:i4>1</vt:i4>
      </vt:variant>
      <vt:variant>
        <vt:lpstr>Nadpisy snímků</vt:lpstr>
      </vt:variant>
      <vt:variant>
        <vt:i4>21</vt:i4>
      </vt:variant>
    </vt:vector>
  </HeadingPairs>
  <TitlesOfParts>
    <vt:vector size="22" baseType="lpstr">
      <vt:lpstr>Motiv sady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vector>
  </TitlesOfParts>
  <Company>ATC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Petrovský Jan</dc:creator>
  <cp:lastModifiedBy>Petrovský Jan</cp:lastModifiedBy>
  <cp:revision>619</cp:revision>
  <dcterms:created xsi:type="dcterms:W3CDTF">2014-10-01T19:41:44Z</dcterms:created>
  <dcterms:modified xsi:type="dcterms:W3CDTF">2016-05-12T18:24:25Z</dcterms:modified>
</cp:coreProperties>
</file>