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63"/>
  </p:notesMasterIdLst>
  <p:handoutMasterIdLst>
    <p:handoutMasterId r:id="rId64"/>
  </p:handoutMasterIdLst>
  <p:sldIdLst>
    <p:sldId id="278" r:id="rId2"/>
    <p:sldId id="267" r:id="rId3"/>
    <p:sldId id="270" r:id="rId4"/>
    <p:sldId id="272" r:id="rId5"/>
    <p:sldId id="273" r:id="rId6"/>
    <p:sldId id="268" r:id="rId7"/>
    <p:sldId id="301" r:id="rId8"/>
    <p:sldId id="274" r:id="rId9"/>
    <p:sldId id="303" r:id="rId10"/>
    <p:sldId id="260" r:id="rId11"/>
    <p:sldId id="258" r:id="rId12"/>
    <p:sldId id="261" r:id="rId13"/>
    <p:sldId id="294" r:id="rId14"/>
    <p:sldId id="300" r:id="rId15"/>
    <p:sldId id="263" r:id="rId16"/>
    <p:sldId id="277" r:id="rId17"/>
    <p:sldId id="285" r:id="rId18"/>
    <p:sldId id="264" r:id="rId19"/>
    <p:sldId id="265" r:id="rId20"/>
    <p:sldId id="266" r:id="rId21"/>
    <p:sldId id="275" r:id="rId22"/>
    <p:sldId id="284" r:id="rId23"/>
    <p:sldId id="287" r:id="rId24"/>
    <p:sldId id="299" r:id="rId25"/>
    <p:sldId id="282" r:id="rId26"/>
    <p:sldId id="286" r:id="rId27"/>
    <p:sldId id="283" r:id="rId28"/>
    <p:sldId id="279" r:id="rId29"/>
    <p:sldId id="281" r:id="rId30"/>
    <p:sldId id="280" r:id="rId31"/>
    <p:sldId id="292" r:id="rId32"/>
    <p:sldId id="293" r:id="rId33"/>
    <p:sldId id="296" r:id="rId34"/>
    <p:sldId id="327" r:id="rId35"/>
    <p:sldId id="291" r:id="rId36"/>
    <p:sldId id="290" r:id="rId37"/>
    <p:sldId id="302" r:id="rId38"/>
    <p:sldId id="289" r:id="rId39"/>
    <p:sldId id="304" r:id="rId40"/>
    <p:sldId id="305" r:id="rId41"/>
    <p:sldId id="306" r:id="rId42"/>
    <p:sldId id="330"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 id="325" r:id="rId59"/>
    <p:sldId id="326" r:id="rId60"/>
    <p:sldId id="307" r:id="rId61"/>
    <p:sldId id="308" r:id="rId62"/>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69" d="100"/>
          <a:sy n="69" d="100"/>
        </p:scale>
        <p:origin x="-1402"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13"/>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CCDCA43-DDF1-47EC-9F19-82A144598BD9}" type="datetimeFigureOut">
              <a:rPr lang="cs-CZ" smtClean="0"/>
              <a:pPr/>
              <a:t>12.1.2015</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07FB21F-447E-45C3-B9C9-D4944743CCB7}" type="slidenum">
              <a:rPr lang="cs-CZ" smtClean="0"/>
              <a:pPr/>
              <a:t>‹#›</a:t>
            </a:fld>
            <a:endParaRPr lang="cs-CZ"/>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E7C22-331F-4506-809B-1860DA1D3339}" type="datetimeFigureOut">
              <a:rPr lang="cs-CZ" smtClean="0"/>
              <a:pPr/>
              <a:t>12.1.2015</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FD229B-3D13-452D-9B73-4343D5FFAD18}" type="slidenum">
              <a:rPr lang="cs-CZ" smtClean="0"/>
              <a:pPr/>
              <a:t>‹#›</a:t>
            </a:fld>
            <a:endParaRPr lang="cs-CZ"/>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9DCD8B4E-CB37-4549-958C-F0CB6A365E75}" type="datetime1">
              <a:rPr lang="cs-CZ" smtClean="0"/>
              <a:pPr/>
              <a:t>12.1.2015</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2014/2015</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3D8A50D4-7D04-40CB-9FEE-0B6C081D901F}" type="datetime1">
              <a:rPr lang="cs-CZ" smtClean="0"/>
              <a:pPr/>
              <a:t>12.1.2015</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2014/2015</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C533C23-8E54-467F-9065-FDDA54A1D28F}" type="datetime1">
              <a:rPr lang="cs-CZ" smtClean="0"/>
              <a:pPr/>
              <a:t>12.1.2015</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2014/2015</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6A0827B-BC47-4E7C-BE01-85E2A40EE475}" type="datetime1">
              <a:rPr lang="cs-CZ" smtClean="0"/>
              <a:pPr/>
              <a:t>12.1.2015</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2014/2015</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498D29ED-4352-448C-B4F1-7FC74B8C5A68}" type="datetime1">
              <a:rPr lang="cs-CZ" smtClean="0"/>
              <a:pPr/>
              <a:t>12.1.2015</a:t>
            </a:fld>
            <a:endParaRPr lang="cs-CZ"/>
          </a:p>
        </p:txBody>
      </p:sp>
      <p:sp>
        <p:nvSpPr>
          <p:cNvPr id="5" name="Zástupný symbol pro zápatí 4"/>
          <p:cNvSpPr>
            <a:spLocks noGrp="1"/>
          </p:cNvSpPr>
          <p:nvPr>
            <p:ph type="ftr" sz="quarter" idx="11"/>
          </p:nvPr>
        </p:nvSpPr>
        <p:spPr/>
        <p:txBody>
          <a:bodyPr/>
          <a:lstStyle/>
          <a:p>
            <a:r>
              <a:rPr lang="cs-CZ" smtClean="0"/>
              <a:t>Jan Petrovský pro fyzikální kavárnu 2014/2015</a:t>
            </a:r>
            <a:endParaRPr lang="cs-CZ"/>
          </a:p>
        </p:txBody>
      </p:sp>
      <p:sp>
        <p:nvSpPr>
          <p:cNvPr id="6" name="Zástupný symbol pro číslo snímku 5"/>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79481392-14ED-4AAD-B5AA-20AC528122FB}" type="datetime1">
              <a:rPr lang="cs-CZ" smtClean="0"/>
              <a:pPr/>
              <a:t>12.1.2015</a:t>
            </a:fld>
            <a:endParaRPr lang="cs-CZ"/>
          </a:p>
        </p:txBody>
      </p:sp>
      <p:sp>
        <p:nvSpPr>
          <p:cNvPr id="6" name="Zástupný symbol pro zápatí 5"/>
          <p:cNvSpPr>
            <a:spLocks noGrp="1"/>
          </p:cNvSpPr>
          <p:nvPr>
            <p:ph type="ftr" sz="quarter" idx="11"/>
          </p:nvPr>
        </p:nvSpPr>
        <p:spPr/>
        <p:txBody>
          <a:bodyPr/>
          <a:lstStyle/>
          <a:p>
            <a:r>
              <a:rPr lang="cs-CZ" smtClean="0"/>
              <a:t>Jan Petrovský pro fyzikální kavárnu 2014/2015</a:t>
            </a:r>
            <a:endParaRPr lang="cs-CZ"/>
          </a:p>
        </p:txBody>
      </p:sp>
      <p:sp>
        <p:nvSpPr>
          <p:cNvPr id="7" name="Zástupný symbol pro číslo snímku 6"/>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429D31EE-9199-4E74-A511-81C713B10608}" type="datetime1">
              <a:rPr lang="cs-CZ" smtClean="0"/>
              <a:pPr/>
              <a:t>12.1.2015</a:t>
            </a:fld>
            <a:endParaRPr lang="cs-CZ"/>
          </a:p>
        </p:txBody>
      </p:sp>
      <p:sp>
        <p:nvSpPr>
          <p:cNvPr id="8" name="Zástupný symbol pro zápatí 7"/>
          <p:cNvSpPr>
            <a:spLocks noGrp="1"/>
          </p:cNvSpPr>
          <p:nvPr>
            <p:ph type="ftr" sz="quarter" idx="11"/>
          </p:nvPr>
        </p:nvSpPr>
        <p:spPr/>
        <p:txBody>
          <a:bodyPr/>
          <a:lstStyle/>
          <a:p>
            <a:r>
              <a:rPr lang="cs-CZ" smtClean="0"/>
              <a:t>Jan Petrovský pro fyzikální kavárnu 2014/2015</a:t>
            </a:r>
            <a:endParaRPr lang="cs-CZ"/>
          </a:p>
        </p:txBody>
      </p:sp>
      <p:sp>
        <p:nvSpPr>
          <p:cNvPr id="9" name="Zástupný symbol pro číslo snímku 8"/>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65BEAE2D-DDF8-4EFE-A3DD-779B540A2B6F}" type="datetime1">
              <a:rPr lang="cs-CZ" smtClean="0"/>
              <a:pPr/>
              <a:t>12.1.2015</a:t>
            </a:fld>
            <a:endParaRPr lang="cs-CZ"/>
          </a:p>
        </p:txBody>
      </p:sp>
      <p:sp>
        <p:nvSpPr>
          <p:cNvPr id="4" name="Zástupný symbol pro zápatí 3"/>
          <p:cNvSpPr>
            <a:spLocks noGrp="1"/>
          </p:cNvSpPr>
          <p:nvPr>
            <p:ph type="ftr" sz="quarter" idx="11"/>
          </p:nvPr>
        </p:nvSpPr>
        <p:spPr/>
        <p:txBody>
          <a:bodyPr/>
          <a:lstStyle/>
          <a:p>
            <a:r>
              <a:rPr lang="cs-CZ" smtClean="0"/>
              <a:t>Jan Petrovský pro fyzikální kavárnu 2014/2015</a:t>
            </a:r>
            <a:endParaRPr lang="cs-CZ"/>
          </a:p>
        </p:txBody>
      </p:sp>
      <p:sp>
        <p:nvSpPr>
          <p:cNvPr id="5" name="Zástupný symbol pro číslo snímku 4"/>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2F24509-CDDA-4118-B8C1-7D6F9BF91909}" type="datetime1">
              <a:rPr lang="cs-CZ" smtClean="0"/>
              <a:pPr/>
              <a:t>12.1.2015</a:t>
            </a:fld>
            <a:endParaRPr lang="cs-CZ"/>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
        <p:nvSpPr>
          <p:cNvPr id="4" name="Zástupný symbol pro číslo snímku 3"/>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8C1DB72A-35BE-4E9D-A25A-25D1A7D032A4}" type="datetime1">
              <a:rPr lang="cs-CZ" smtClean="0"/>
              <a:pPr/>
              <a:t>12.1.2015</a:t>
            </a:fld>
            <a:endParaRPr lang="cs-CZ"/>
          </a:p>
        </p:txBody>
      </p:sp>
      <p:sp>
        <p:nvSpPr>
          <p:cNvPr id="6" name="Zástupný symbol pro zápatí 5"/>
          <p:cNvSpPr>
            <a:spLocks noGrp="1"/>
          </p:cNvSpPr>
          <p:nvPr>
            <p:ph type="ftr" sz="quarter" idx="11"/>
          </p:nvPr>
        </p:nvSpPr>
        <p:spPr/>
        <p:txBody>
          <a:bodyPr/>
          <a:lstStyle/>
          <a:p>
            <a:r>
              <a:rPr lang="cs-CZ" smtClean="0"/>
              <a:t>Jan Petrovský pro fyzikální kavárnu 2014/2015</a:t>
            </a:r>
            <a:endParaRPr lang="cs-CZ"/>
          </a:p>
        </p:txBody>
      </p:sp>
      <p:sp>
        <p:nvSpPr>
          <p:cNvPr id="7" name="Zástupný symbol pro číslo snímku 6"/>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D23AA3C-0029-48F7-94BF-3F60E90180D6}" type="datetime1">
              <a:rPr lang="cs-CZ" smtClean="0"/>
              <a:pPr/>
              <a:t>12.1.2015</a:t>
            </a:fld>
            <a:endParaRPr lang="cs-CZ"/>
          </a:p>
        </p:txBody>
      </p:sp>
      <p:sp>
        <p:nvSpPr>
          <p:cNvPr id="6" name="Zástupný symbol pro zápatí 5"/>
          <p:cNvSpPr>
            <a:spLocks noGrp="1"/>
          </p:cNvSpPr>
          <p:nvPr>
            <p:ph type="ftr" sz="quarter" idx="11"/>
          </p:nvPr>
        </p:nvSpPr>
        <p:spPr/>
        <p:txBody>
          <a:bodyPr/>
          <a:lstStyle/>
          <a:p>
            <a:r>
              <a:rPr lang="cs-CZ" smtClean="0"/>
              <a:t>Jan Petrovský pro fyzikální kavárnu 2014/2015</a:t>
            </a:r>
            <a:endParaRPr lang="cs-CZ"/>
          </a:p>
        </p:txBody>
      </p:sp>
      <p:sp>
        <p:nvSpPr>
          <p:cNvPr id="7" name="Zástupný symbol pro číslo snímku 6"/>
          <p:cNvSpPr>
            <a:spLocks noGrp="1"/>
          </p:cNvSpPr>
          <p:nvPr>
            <p:ph type="sldNum" sz="quarter" idx="12"/>
          </p:nvPr>
        </p:nvSpPr>
        <p:spPr/>
        <p:txBody>
          <a:bodyPr/>
          <a:lstStyle/>
          <a:p>
            <a:fld id="{F769F292-BA30-4DBD-905D-C8C0CF20F88A}"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alpha val="7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D4F9E-A724-4D46-9252-37F6566D8AC6}" type="datetime1">
              <a:rPr lang="cs-CZ" smtClean="0"/>
              <a:pPr/>
              <a:t>12.1.2015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smtClean="0"/>
              <a:t>Jan Petrovský pro fyzikální kavárnu 2014/2015</a:t>
            </a: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9F292-BA30-4DBD-905D-C8C0CF20F88A}"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www.ngdc.noaa.gov/geomag-web/" TargetMode="External"/><Relationship Id="rId2" Type="http://schemas.openxmlformats.org/officeDocument/2006/relationships/hyperlink" Target="http://www.hmssurprise.org/shipwreck-sir-cloudesley-shovell" TargetMode="External"/><Relationship Id="rId1" Type="http://schemas.openxmlformats.org/officeDocument/2006/relationships/slideLayout" Target="../slideLayouts/slideLayout7.xml"/><Relationship Id="rId4" Type="http://schemas.openxmlformats.org/officeDocument/2006/relationships/hyperlink" Target="http://www.sheffield.ac.uk/physics/teaching/phy331/index.ht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books.google.cz/books?id=GmH0fbZFHIwC&amp;pg=PA353&amp;lpg=PA353&amp;dq=edmond+halley+magnetism&amp;source=bl&amp;ots=3PpPsbmDIQ&amp;sig=RYeJuVrXSUWLUzCdDTSECviNayw&amp;hl=cs&amp;sa=X&amp;ei=Qg9YU76ABcnHPbHNgCA&amp;ved=0CGkQ6AEwCTgU" TargetMode="External"/><Relationship Id="rId7" Type="http://schemas.openxmlformats.org/officeDocument/2006/relationships/hyperlink" Target="http://www.dailymail.co.uk/news/article-2548476/The-First-Titanic-An-awesome-ships-maiden-voyage-catalogue-blunders-blood-curdling-disaster-gripping-new-book-tells-forgotten-story-Tayleur-Tragedy.html" TargetMode="External"/><Relationship Id="rId2" Type="http://schemas.openxmlformats.org/officeDocument/2006/relationships/hyperlink" Target="http://www.princeton.edu/ssp/joseph-henry-project/joseph-henry/" TargetMode="External"/><Relationship Id="rId1" Type="http://schemas.openxmlformats.org/officeDocument/2006/relationships/slideLayout" Target="../slideLayouts/slideLayout7.xml"/><Relationship Id="rId6" Type="http://schemas.openxmlformats.org/officeDocument/2006/relationships/hyperlink" Target="http://www.ucmp.berkeley.edu/history/hooke.html" TargetMode="External"/><Relationship Id="rId5" Type="http://schemas.openxmlformats.org/officeDocument/2006/relationships/hyperlink" Target="https://archive.org/details/lifethomasyoung01peacgoog" TargetMode="External"/><Relationship Id="rId4" Type="http://schemas.openxmlformats.org/officeDocument/2006/relationships/hyperlink" Target="http://halleyslog.wordpress.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www.hmssurprise.org/shipwreck-sir-cloudesley-shovel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115616" y="1844824"/>
            <a:ext cx="6879640" cy="2708434"/>
          </a:xfrm>
          <a:prstGeom prst="rect">
            <a:avLst/>
          </a:prstGeom>
          <a:noFill/>
        </p:spPr>
        <p:txBody>
          <a:bodyPr wrap="none" rtlCol="0">
            <a:spAutoFit/>
          </a:bodyPr>
          <a:lstStyle/>
          <a:p>
            <a:pPr algn="ctr"/>
            <a:r>
              <a:rPr lang="cs-CZ" sz="2800" b="1" smtClean="0"/>
              <a:t>Jak to bylo s tím pohrabáčem</a:t>
            </a:r>
          </a:p>
          <a:p>
            <a:pPr algn="ctr"/>
            <a:r>
              <a:rPr lang="cs-CZ" sz="2800" b="1" smtClean="0"/>
              <a:t>zda měl slavný William Gilbert pravdu</a:t>
            </a:r>
          </a:p>
          <a:p>
            <a:pPr algn="ctr"/>
            <a:r>
              <a:rPr lang="cs-CZ" sz="2800" b="1" smtClean="0"/>
              <a:t>a o čem referoval r. 1822 velrybářský kapitán</a:t>
            </a:r>
          </a:p>
          <a:p>
            <a:pPr algn="ctr"/>
            <a:r>
              <a:rPr lang="cs-CZ" sz="2800" b="1" smtClean="0"/>
              <a:t> v </a:t>
            </a:r>
            <a:r>
              <a:rPr lang="cs-CZ" sz="2800" b="1" err="1" smtClean="0"/>
              <a:t>Royal</a:t>
            </a:r>
            <a:r>
              <a:rPr lang="cs-CZ" sz="2800" b="1" smtClean="0"/>
              <a:t> Society </a:t>
            </a:r>
            <a:r>
              <a:rPr lang="cs-CZ" sz="2800" b="1" err="1" smtClean="0"/>
              <a:t>of</a:t>
            </a:r>
            <a:r>
              <a:rPr lang="cs-CZ" sz="2800" b="1" smtClean="0"/>
              <a:t> London</a:t>
            </a:r>
          </a:p>
          <a:p>
            <a:endParaRPr lang="cs-CZ" smtClean="0"/>
          </a:p>
          <a:p>
            <a:pPr algn="ctr"/>
            <a:r>
              <a:rPr lang="cs-CZ" sz="2000" b="1" smtClean="0"/>
              <a:t>Útržky z počátků výzkumu </a:t>
            </a:r>
            <a:r>
              <a:rPr lang="cs-CZ" sz="2000" b="1" err="1" smtClean="0"/>
              <a:t>geomagnetismu</a:t>
            </a:r>
            <a:endParaRPr lang="cs-CZ" sz="2000" b="1" smtClean="0"/>
          </a:p>
          <a:p>
            <a:pPr algn="ctr"/>
            <a:r>
              <a:rPr lang="cs-CZ" sz="2000" b="1" smtClean="0"/>
              <a:t> i s hravými pokusy</a:t>
            </a:r>
            <a:endParaRPr lang="cs-CZ" sz="2000" b="1"/>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187624" y="836712"/>
            <a:ext cx="6768752" cy="2554545"/>
          </a:xfrm>
          <a:prstGeom prst="rect">
            <a:avLst/>
          </a:prstGeom>
        </p:spPr>
        <p:txBody>
          <a:bodyPr wrap="square">
            <a:spAutoFit/>
          </a:bodyPr>
          <a:lstStyle/>
          <a:p>
            <a:pPr algn="just"/>
            <a:r>
              <a:rPr lang="en-US" sz="2000" i="1" smtClean="0"/>
              <a:t>Whereas his Majesty has been pleased to lend his Pink ye </a:t>
            </a:r>
            <a:r>
              <a:rPr lang="en-US" sz="2000" b="1" i="1" smtClean="0"/>
              <a:t>Paramour,</a:t>
            </a:r>
            <a:r>
              <a:rPr lang="en-US" sz="2000" i="1" smtClean="0"/>
              <a:t> for your proceeding a second time w:th her on an Expedition </a:t>
            </a:r>
            <a:r>
              <a:rPr lang="en-US" sz="2000" b="1" i="1" smtClean="0"/>
              <a:t>to Improve ye knowledge of the Longitude &amp; variation of ye Compass,</a:t>
            </a:r>
            <a:r>
              <a:rPr lang="en-US" sz="2000" i="1" smtClean="0"/>
              <a:t> which ship is now </a:t>
            </a:r>
            <a:r>
              <a:rPr lang="en-US" sz="2000" i="1" err="1" smtClean="0"/>
              <a:t>Compleatly</a:t>
            </a:r>
            <a:r>
              <a:rPr lang="en-US" sz="2000" i="1" smtClean="0"/>
              <a:t> </a:t>
            </a:r>
            <a:r>
              <a:rPr lang="en-US" sz="2000" i="1" err="1" smtClean="0"/>
              <a:t>mann’d</a:t>
            </a:r>
            <a:r>
              <a:rPr lang="en-US" sz="2000" i="1" smtClean="0"/>
              <a:t>, stored and </a:t>
            </a:r>
            <a:r>
              <a:rPr lang="en-US" sz="2000" i="1" err="1" smtClean="0"/>
              <a:t>victualled</a:t>
            </a:r>
            <a:r>
              <a:rPr lang="en-US" sz="2000" i="1" smtClean="0"/>
              <a:t> at his Majesty’s Charge for ye said Expedition, you are therefore hereby required and directed forthwith to proceed with her according to ye following Instructions.</a:t>
            </a:r>
            <a:endParaRPr lang="cs-CZ" sz="2000"/>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
        <p:nvSpPr>
          <p:cNvPr id="5" name="Obdélník 4"/>
          <p:cNvSpPr/>
          <p:nvPr/>
        </p:nvSpPr>
        <p:spPr>
          <a:xfrm>
            <a:off x="1187624" y="3501008"/>
            <a:ext cx="6768752" cy="2246769"/>
          </a:xfrm>
          <a:prstGeom prst="rect">
            <a:avLst/>
          </a:prstGeom>
        </p:spPr>
        <p:txBody>
          <a:bodyPr wrap="square">
            <a:spAutoFit/>
          </a:bodyPr>
          <a:lstStyle/>
          <a:p>
            <a:pPr algn="just"/>
            <a:r>
              <a:rPr lang="cs-CZ" sz="2000" smtClean="0"/>
              <a:t>Zde se sděluje, že </a:t>
            </a:r>
          </a:p>
          <a:p>
            <a:pPr algn="just"/>
            <a:r>
              <a:rPr lang="cs-CZ" sz="2000" smtClean="0"/>
              <a:t>Jeho Veličenstvo zapůjčuje pinku Paramour </a:t>
            </a:r>
            <a:r>
              <a:rPr lang="cs-CZ" sz="2000" i="1" smtClean="0"/>
              <a:t>(Milenka) </a:t>
            </a:r>
            <a:r>
              <a:rPr lang="cs-CZ" sz="2000" smtClean="0"/>
              <a:t>pro expedici ke </a:t>
            </a:r>
            <a:r>
              <a:rPr lang="cs-CZ" sz="2000" b="1" smtClean="0"/>
              <a:t>zlepšení znalosti </a:t>
            </a:r>
            <a:r>
              <a:rPr lang="cs-CZ" sz="2000" b="1" i="1" smtClean="0"/>
              <a:t>(zeměpisné) </a:t>
            </a:r>
            <a:r>
              <a:rPr lang="cs-CZ" sz="2000" b="1" smtClean="0"/>
              <a:t>délky a deklinace kompasu</a:t>
            </a:r>
            <a:r>
              <a:rPr lang="cs-CZ" sz="2000" smtClean="0"/>
              <a:t>, kterážto loď je zcela osazena mužstvem, zásobena a vybavena proviantem na účet Jeho Veličenstva, takže Halleyovi je nařízeno, aby s lodí dále postupoval podle následujících instrukcí...</a:t>
            </a:r>
            <a:endParaRPr lang="cs-CZ" sz="20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etrovský Jan\Desktop\Jan-nový-od 28.10.2008\Kompas\large.jpg"/>
          <p:cNvPicPr>
            <a:picLocks noChangeAspect="1" noChangeArrowheads="1"/>
          </p:cNvPicPr>
          <p:nvPr/>
        </p:nvPicPr>
        <p:blipFill>
          <a:blip r:embed="rId2" cstate="print"/>
          <a:srcRect/>
          <a:stretch>
            <a:fillRect/>
          </a:stretch>
        </p:blipFill>
        <p:spPr bwMode="auto">
          <a:xfrm>
            <a:off x="2771800" y="836712"/>
            <a:ext cx="3672408" cy="4472581"/>
          </a:xfrm>
          <a:prstGeom prst="rect">
            <a:avLst/>
          </a:prstGeom>
          <a:noFill/>
        </p:spPr>
      </p:pic>
      <p:sp>
        <p:nvSpPr>
          <p:cNvPr id="3" name="TextovéPole 2"/>
          <p:cNvSpPr txBox="1"/>
          <p:nvPr/>
        </p:nvSpPr>
        <p:spPr>
          <a:xfrm>
            <a:off x="1259632" y="5373216"/>
            <a:ext cx="6840760" cy="707886"/>
          </a:xfrm>
          <a:prstGeom prst="rect">
            <a:avLst/>
          </a:prstGeom>
          <a:noFill/>
        </p:spPr>
        <p:txBody>
          <a:bodyPr wrap="square" rtlCol="0">
            <a:spAutoFit/>
          </a:bodyPr>
          <a:lstStyle/>
          <a:p>
            <a:r>
              <a:rPr lang="cs-CZ" sz="2000" b="1" smtClean="0"/>
              <a:t>Nedatováno, podle námořní uniformy pravděpodobně kolem</a:t>
            </a:r>
          </a:p>
          <a:p>
            <a:r>
              <a:rPr lang="cs-CZ" sz="2000" b="1" smtClean="0"/>
              <a:t> r. 1702, po jeho třetí námořní cestě</a:t>
            </a:r>
            <a:endParaRPr lang="cs-CZ" sz="2000" b="1"/>
          </a:p>
        </p:txBody>
      </p:sp>
      <p:sp>
        <p:nvSpPr>
          <p:cNvPr id="4" name="Zástupný symbol pro zápatí 3"/>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etrovský Jan\Desktop\Jan-nový-od 28.10.2008\Kompas\isaac_sailmaker_-_ships_in_the_thames_estuary_near_sheerness_-_google_art_project.jpg"/>
          <p:cNvPicPr>
            <a:picLocks noChangeAspect="1" noChangeArrowheads="1"/>
          </p:cNvPicPr>
          <p:nvPr/>
        </p:nvPicPr>
        <p:blipFill>
          <a:blip r:embed="rId2" cstate="print"/>
          <a:srcRect/>
          <a:stretch>
            <a:fillRect/>
          </a:stretch>
        </p:blipFill>
        <p:spPr bwMode="auto">
          <a:xfrm>
            <a:off x="1547664" y="836712"/>
            <a:ext cx="6062663" cy="4775200"/>
          </a:xfrm>
          <a:prstGeom prst="rect">
            <a:avLst/>
          </a:prstGeom>
          <a:noFill/>
        </p:spPr>
      </p:pic>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91680" y="836712"/>
            <a:ext cx="5895975" cy="4848225"/>
          </a:xfrm>
          <a:prstGeom prst="rect">
            <a:avLst/>
          </a:prstGeom>
          <a:noFill/>
          <a:ln w="9525">
            <a:noFill/>
            <a:miter lim="800000"/>
            <a:headEnd/>
            <a:tailEnd/>
          </a:ln>
        </p:spPr>
      </p:pic>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195736" y="620688"/>
            <a:ext cx="4608512" cy="5417116"/>
          </a:xfrm>
          <a:prstGeom prst="rect">
            <a:avLst/>
          </a:prstGeom>
          <a:noFill/>
          <a:ln w="9525">
            <a:noFill/>
            <a:miter lim="800000"/>
            <a:headEnd/>
            <a:tailEnd/>
          </a:ln>
        </p:spPr>
      </p:pic>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63688" y="1340768"/>
            <a:ext cx="5669260" cy="4320480"/>
          </a:xfrm>
          <a:prstGeom prst="rect">
            <a:avLst/>
          </a:prstGeom>
          <a:noFill/>
          <a:ln w="9525">
            <a:noFill/>
            <a:miter lim="800000"/>
            <a:headEnd/>
            <a:tailEnd/>
          </a:ln>
        </p:spPr>
      </p:pic>
      <p:sp>
        <p:nvSpPr>
          <p:cNvPr id="4" name="TextovéPole 3"/>
          <p:cNvSpPr txBox="1"/>
          <p:nvPr/>
        </p:nvSpPr>
        <p:spPr>
          <a:xfrm>
            <a:off x="1259632" y="764704"/>
            <a:ext cx="7056784" cy="400110"/>
          </a:xfrm>
          <a:prstGeom prst="rect">
            <a:avLst/>
          </a:prstGeom>
          <a:noFill/>
        </p:spPr>
        <p:txBody>
          <a:bodyPr wrap="square" rtlCol="0">
            <a:spAutoFit/>
          </a:bodyPr>
          <a:lstStyle/>
          <a:p>
            <a:r>
              <a:rPr lang="cs-CZ" sz="2000" b="1" smtClean="0">
                <a:solidFill>
                  <a:srgbClr val="1A1818"/>
                </a:solidFill>
                <a:ea typeface="Times New Roman" pitchFamily="18" charset="0"/>
                <a:cs typeface="Arial" pitchFamily="34" charset="0"/>
              </a:rPr>
              <a:t>Mapa deklinací </a:t>
            </a:r>
            <a:r>
              <a:rPr lang="cs-CZ" sz="2000" b="1" smtClean="0">
                <a:solidFill>
                  <a:srgbClr val="2A2828"/>
                </a:solidFill>
                <a:ea typeface="Times New Roman" pitchFamily="18" charset="0"/>
                <a:cs typeface="Arial" pitchFamily="34" charset="0"/>
              </a:rPr>
              <a:t>severního </a:t>
            </a:r>
            <a:r>
              <a:rPr lang="cs-CZ" sz="2000" b="1" smtClean="0">
                <a:solidFill>
                  <a:srgbClr val="1A1818"/>
                </a:solidFill>
                <a:ea typeface="Times New Roman" pitchFamily="18" charset="0"/>
                <a:cs typeface="Arial" pitchFamily="34" charset="0"/>
              </a:rPr>
              <a:t>Atlantiku </a:t>
            </a:r>
            <a:r>
              <a:rPr lang="cs-CZ" sz="2000" b="1" err="1" smtClean="0">
                <a:solidFill>
                  <a:srgbClr val="1A1818"/>
                </a:solidFill>
                <a:ea typeface="Times New Roman" pitchFamily="18" charset="0"/>
                <a:cs typeface="Arial" pitchFamily="34" charset="0"/>
              </a:rPr>
              <a:t>Ed</a:t>
            </a:r>
            <a:r>
              <a:rPr lang="cs-CZ" sz="2000" b="1" smtClean="0">
                <a:solidFill>
                  <a:srgbClr val="1A1818"/>
                </a:solidFill>
                <a:ea typeface="Times New Roman" pitchFamily="18" charset="0"/>
                <a:cs typeface="Arial" pitchFamily="34" charset="0"/>
              </a:rPr>
              <a:t>. </a:t>
            </a:r>
            <a:r>
              <a:rPr lang="cs-CZ" sz="2000" b="1" err="1" smtClean="0">
                <a:solidFill>
                  <a:srgbClr val="1A1818"/>
                </a:solidFill>
                <a:ea typeface="Times New Roman" pitchFamily="18" charset="0"/>
                <a:cs typeface="Arial" pitchFamily="34" charset="0"/>
              </a:rPr>
              <a:t>Halleyho</a:t>
            </a:r>
            <a:r>
              <a:rPr lang="cs-CZ" sz="2000" b="1" smtClean="0">
                <a:solidFill>
                  <a:srgbClr val="1A1818"/>
                </a:solidFill>
                <a:ea typeface="Times New Roman" pitchFamily="18" charset="0"/>
                <a:cs typeface="Arial" pitchFamily="34" charset="0"/>
              </a:rPr>
              <a:t> </a:t>
            </a:r>
            <a:r>
              <a:rPr lang="cs-CZ" sz="2000" b="1" smtClean="0">
                <a:solidFill>
                  <a:srgbClr val="2A2828"/>
                </a:solidFill>
                <a:ea typeface="Times New Roman" pitchFamily="18" charset="0"/>
                <a:cs typeface="Arial" pitchFamily="34" charset="0"/>
              </a:rPr>
              <a:t>pro </a:t>
            </a:r>
            <a:r>
              <a:rPr lang="cs-CZ" sz="2000" b="1" smtClean="0">
                <a:solidFill>
                  <a:srgbClr val="1A1818"/>
                </a:solidFill>
                <a:ea typeface="Times New Roman" pitchFamily="18" charset="0"/>
                <a:cs typeface="Arial" pitchFamily="34" charset="0"/>
              </a:rPr>
              <a:t>rok 1701</a:t>
            </a:r>
            <a:endParaRPr lang="cs-CZ" sz="2000" b="1"/>
          </a:p>
        </p:txBody>
      </p:sp>
      <p:sp>
        <p:nvSpPr>
          <p:cNvPr id="7169" name="Rectangle 1"/>
          <p:cNvSpPr>
            <a:spLocks noChangeArrowheads="1"/>
          </p:cNvSpPr>
          <p:nvPr/>
        </p:nvSpPr>
        <p:spPr bwMode="auto">
          <a:xfrm>
            <a:off x="4463637" y="113184"/>
            <a:ext cx="216726" cy="2308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900" b="0" i="0" u="none" strike="noStrike" cap="none" normalizeH="0" baseline="0" smtClean="0">
                <a:ln>
                  <a:noFill/>
                </a:ln>
                <a:solidFill>
                  <a:srgbClr val="1A1818"/>
                </a:solidFill>
                <a:effectLst/>
                <a:latin typeface="Arial" pitchFamily="34" charset="0"/>
                <a:ea typeface="Times New Roman" pitchFamily="18" charset="0"/>
                <a:cs typeface="Arial" pitchFamily="34" charset="0"/>
              </a:rPr>
              <a:t>.</a:t>
            </a: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Zástupný symbol pro zápatí 4"/>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923928" y="692696"/>
            <a:ext cx="1872208" cy="400110"/>
          </a:xfrm>
          <a:prstGeom prst="rect">
            <a:avLst/>
          </a:prstGeom>
          <a:noFill/>
        </p:spPr>
        <p:txBody>
          <a:bodyPr wrap="square" rtlCol="0">
            <a:spAutoFit/>
          </a:bodyPr>
          <a:lstStyle/>
          <a:p>
            <a:r>
              <a:rPr lang="cs-CZ" sz="2000" b="1" smtClean="0"/>
              <a:t>US/UK 2010</a:t>
            </a:r>
            <a:endParaRPr lang="cs-CZ" sz="2000" b="1"/>
          </a:p>
        </p:txBody>
      </p:sp>
      <p:pic>
        <p:nvPicPr>
          <p:cNvPr id="2051" name="Picture 3"/>
          <p:cNvPicPr>
            <a:picLocks noChangeAspect="1" noChangeArrowheads="1"/>
          </p:cNvPicPr>
          <p:nvPr/>
        </p:nvPicPr>
        <p:blipFill>
          <a:blip r:embed="rId2" cstate="print"/>
          <a:srcRect/>
          <a:stretch>
            <a:fillRect/>
          </a:stretch>
        </p:blipFill>
        <p:spPr bwMode="auto">
          <a:xfrm>
            <a:off x="1691680" y="1124744"/>
            <a:ext cx="5817482" cy="4536504"/>
          </a:xfrm>
          <a:prstGeom prst="rect">
            <a:avLst/>
          </a:prstGeom>
          <a:noFill/>
          <a:ln w="9525">
            <a:noFill/>
            <a:miter lim="800000"/>
            <a:headEnd/>
            <a:tailEnd/>
          </a:ln>
        </p:spPr>
      </p:pic>
      <p:sp>
        <p:nvSpPr>
          <p:cNvPr id="5" name="Zástupný symbol pro zápatí 4"/>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etrovský Jan\Desktop\Jan-nový-od 28.10.2008\Kompas\Nová složka\Deklinace pro Brno-upraveno.jpg"/>
          <p:cNvPicPr>
            <a:picLocks noChangeAspect="1" noChangeArrowheads="1"/>
          </p:cNvPicPr>
          <p:nvPr/>
        </p:nvPicPr>
        <p:blipFill>
          <a:blip r:embed="rId2" cstate="print"/>
          <a:srcRect/>
          <a:stretch>
            <a:fillRect/>
          </a:stretch>
        </p:blipFill>
        <p:spPr bwMode="auto">
          <a:xfrm>
            <a:off x="755576" y="1196752"/>
            <a:ext cx="7739435" cy="5092457"/>
          </a:xfrm>
          <a:prstGeom prst="rect">
            <a:avLst/>
          </a:prstGeom>
          <a:noFill/>
        </p:spPr>
      </p:pic>
      <p:sp>
        <p:nvSpPr>
          <p:cNvPr id="5" name="TextovéPole 4"/>
          <p:cNvSpPr txBox="1"/>
          <p:nvPr/>
        </p:nvSpPr>
        <p:spPr>
          <a:xfrm>
            <a:off x="755576" y="836712"/>
            <a:ext cx="3888432" cy="400110"/>
          </a:xfrm>
          <a:prstGeom prst="rect">
            <a:avLst/>
          </a:prstGeom>
          <a:noFill/>
        </p:spPr>
        <p:txBody>
          <a:bodyPr wrap="square" rtlCol="0">
            <a:spAutoFit/>
          </a:bodyPr>
          <a:lstStyle/>
          <a:p>
            <a:r>
              <a:rPr lang="cs-CZ" sz="2000" b="1" err="1" smtClean="0"/>
              <a:t>National</a:t>
            </a:r>
            <a:r>
              <a:rPr lang="cs-CZ" sz="2000" b="1" smtClean="0"/>
              <a:t> </a:t>
            </a:r>
            <a:r>
              <a:rPr lang="cs-CZ" sz="2000" b="1" err="1" smtClean="0"/>
              <a:t>Geophysical</a:t>
            </a:r>
            <a:r>
              <a:rPr lang="cs-CZ" sz="2000" b="1" smtClean="0"/>
              <a:t> Data Center </a:t>
            </a:r>
            <a:endParaRPr lang="cs-CZ" sz="2000" b="1"/>
          </a:p>
        </p:txBody>
      </p:sp>
      <p:sp>
        <p:nvSpPr>
          <p:cNvPr id="6" name="TextovéPole 5"/>
          <p:cNvSpPr txBox="1"/>
          <p:nvPr/>
        </p:nvSpPr>
        <p:spPr>
          <a:xfrm>
            <a:off x="755576" y="548680"/>
            <a:ext cx="5256584" cy="400110"/>
          </a:xfrm>
          <a:prstGeom prst="rect">
            <a:avLst/>
          </a:prstGeom>
          <a:noFill/>
        </p:spPr>
        <p:txBody>
          <a:bodyPr wrap="square" rtlCol="0">
            <a:spAutoFit/>
          </a:bodyPr>
          <a:lstStyle/>
          <a:p>
            <a:r>
              <a:rPr lang="cs-CZ" sz="2000" b="1" err="1" smtClean="0"/>
              <a:t>National</a:t>
            </a:r>
            <a:r>
              <a:rPr lang="cs-CZ" sz="2000" b="1" smtClean="0"/>
              <a:t> </a:t>
            </a:r>
            <a:r>
              <a:rPr lang="cs-CZ" sz="2000" b="1" err="1" smtClean="0"/>
              <a:t>Oceanic</a:t>
            </a:r>
            <a:r>
              <a:rPr lang="cs-CZ" sz="2000" b="1" smtClean="0"/>
              <a:t> &amp; </a:t>
            </a:r>
            <a:r>
              <a:rPr lang="cs-CZ" sz="2000" b="1" err="1" smtClean="0"/>
              <a:t>Atmospheric</a:t>
            </a:r>
            <a:r>
              <a:rPr lang="cs-CZ" sz="2000" b="1" smtClean="0"/>
              <a:t> </a:t>
            </a:r>
            <a:r>
              <a:rPr lang="cs-CZ" sz="2000" b="1" err="1" smtClean="0"/>
              <a:t>Administration</a:t>
            </a:r>
            <a:r>
              <a:rPr lang="cs-CZ" sz="2000" b="1" smtClean="0"/>
              <a:t> </a:t>
            </a:r>
            <a:endParaRPr lang="cs-CZ" sz="2000" b="1"/>
          </a:p>
        </p:txBody>
      </p:sp>
      <p:sp>
        <p:nvSpPr>
          <p:cNvPr id="7" name="Zástupný symbol pro zápatí 6"/>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043608" y="908720"/>
            <a:ext cx="7128792" cy="2483178"/>
          </a:xfrm>
          <a:prstGeom prst="rect">
            <a:avLst/>
          </a:prstGeom>
          <a:noFill/>
          <a:ln w="9525">
            <a:noFill/>
            <a:miter lim="800000"/>
            <a:headEnd/>
            <a:tailEnd/>
          </a:ln>
        </p:spPr>
      </p:pic>
      <p:sp>
        <p:nvSpPr>
          <p:cNvPr id="6" name="TextovéPole 5"/>
          <p:cNvSpPr txBox="1"/>
          <p:nvPr/>
        </p:nvSpPr>
        <p:spPr>
          <a:xfrm>
            <a:off x="1331640" y="3429000"/>
            <a:ext cx="6575390" cy="461665"/>
          </a:xfrm>
          <a:prstGeom prst="rect">
            <a:avLst/>
          </a:prstGeom>
          <a:noFill/>
        </p:spPr>
        <p:txBody>
          <a:bodyPr wrap="none" rtlCol="0">
            <a:spAutoFit/>
          </a:bodyPr>
          <a:lstStyle/>
          <a:p>
            <a:r>
              <a:rPr lang="cs-CZ" sz="2400" i="1" err="1" smtClean="0"/>
              <a:t>Phil</a:t>
            </a:r>
            <a:r>
              <a:rPr lang="cs-CZ" sz="2400" i="1" smtClean="0"/>
              <a:t>. Trans. 1686-1692 </a:t>
            </a:r>
            <a:r>
              <a:rPr lang="cs-CZ" sz="2400" b="1" i="1" smtClean="0"/>
              <a:t>16 </a:t>
            </a:r>
            <a:r>
              <a:rPr lang="cs-CZ" sz="2400" err="1" smtClean="0"/>
              <a:t>published</a:t>
            </a:r>
            <a:r>
              <a:rPr lang="cs-CZ" sz="2400" smtClean="0"/>
              <a:t> 1 </a:t>
            </a:r>
            <a:r>
              <a:rPr lang="cs-CZ" sz="2400" err="1" smtClean="0"/>
              <a:t>January</a:t>
            </a:r>
            <a:r>
              <a:rPr lang="cs-CZ" sz="2400" smtClean="0"/>
              <a:t> 1686</a:t>
            </a:r>
            <a:endParaRPr lang="cs-CZ" sz="2400"/>
          </a:p>
        </p:txBody>
      </p:sp>
      <p:sp>
        <p:nvSpPr>
          <p:cNvPr id="4" name="Zástupný symbol pro zápatí 3"/>
          <p:cNvSpPr>
            <a:spLocks noGrp="1"/>
          </p:cNvSpPr>
          <p:nvPr>
            <p:ph type="ftr" sz="quarter" idx="11"/>
          </p:nvPr>
        </p:nvSpPr>
        <p:spPr/>
        <p:txBody>
          <a:bodyPr/>
          <a:lstStyle/>
          <a:p>
            <a:r>
              <a:rPr lang="cs-CZ" smtClean="0"/>
              <a:t>Jan Petrovský pro fyzikální kavárnu 2014/2015</a:t>
            </a:r>
            <a:endParaRPr lang="cs-CZ"/>
          </a:p>
        </p:txBody>
      </p:sp>
      <p:sp>
        <p:nvSpPr>
          <p:cNvPr id="5" name="TextovéPole 4"/>
          <p:cNvSpPr txBox="1"/>
          <p:nvPr/>
        </p:nvSpPr>
        <p:spPr>
          <a:xfrm>
            <a:off x="971600" y="4365104"/>
            <a:ext cx="7426264" cy="707886"/>
          </a:xfrm>
          <a:prstGeom prst="rect">
            <a:avLst/>
          </a:prstGeom>
          <a:noFill/>
        </p:spPr>
        <p:txBody>
          <a:bodyPr wrap="none" rtlCol="0">
            <a:spAutoFit/>
          </a:bodyPr>
          <a:lstStyle/>
          <a:p>
            <a:r>
              <a:rPr lang="cs-CZ" sz="2000" smtClean="0"/>
              <a:t>Vylíčení příčiny deklinace magnetické střelky, s hypotézou o struktuře </a:t>
            </a:r>
          </a:p>
          <a:p>
            <a:r>
              <a:rPr lang="cs-CZ" sz="2000" smtClean="0"/>
              <a:t>vnitřních částí Země…</a:t>
            </a:r>
            <a:endParaRPr lang="cs-CZ" sz="2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827584" y="908720"/>
            <a:ext cx="7416824" cy="2745269"/>
          </a:xfrm>
          <a:prstGeom prst="rect">
            <a:avLst/>
          </a:prstGeom>
          <a:noFill/>
          <a:ln w="9525">
            <a:noFill/>
            <a:miter lim="800000"/>
            <a:headEnd/>
            <a:tailEnd/>
          </a:ln>
        </p:spPr>
      </p:pic>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
        <p:nvSpPr>
          <p:cNvPr id="4" name="TextovéPole 3"/>
          <p:cNvSpPr txBox="1"/>
          <p:nvPr/>
        </p:nvSpPr>
        <p:spPr>
          <a:xfrm>
            <a:off x="755576" y="4077072"/>
            <a:ext cx="7704856" cy="1323439"/>
          </a:xfrm>
          <a:prstGeom prst="rect">
            <a:avLst/>
          </a:prstGeom>
          <a:noFill/>
        </p:spPr>
        <p:txBody>
          <a:bodyPr wrap="square" rtlCol="0">
            <a:spAutoFit/>
          </a:bodyPr>
          <a:lstStyle/>
          <a:p>
            <a:pPr algn="just"/>
            <a:r>
              <a:rPr lang="cs-CZ" sz="2000" smtClean="0"/>
              <a:t>… přišel jsem konečně k obecnému závěru, že Zeměkouli je možno považovat</a:t>
            </a:r>
          </a:p>
          <a:p>
            <a:pPr algn="just"/>
            <a:r>
              <a:rPr lang="cs-CZ" sz="2000" smtClean="0"/>
              <a:t> za jeden velký magnet mající čtyři magnetické póly čili body přitažlivosti,</a:t>
            </a:r>
          </a:p>
          <a:p>
            <a:pPr algn="just"/>
            <a:r>
              <a:rPr lang="cs-CZ" sz="2000" smtClean="0"/>
              <a:t> u každého </a:t>
            </a:r>
            <a:r>
              <a:rPr lang="cs-CZ" sz="2000" i="1" smtClean="0"/>
              <a:t>(zeměpisného) </a:t>
            </a:r>
            <a:r>
              <a:rPr lang="cs-CZ" sz="2000" smtClean="0"/>
              <a:t>pólu a dva u rovníku …</a:t>
            </a:r>
            <a:endParaRPr lang="cs-CZ"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907704" y="548680"/>
            <a:ext cx="5256584" cy="3976374"/>
          </a:xfrm>
          <a:prstGeom prst="rect">
            <a:avLst/>
          </a:prstGeom>
          <a:noFill/>
          <a:ln w="9525">
            <a:noFill/>
            <a:round/>
            <a:headEnd/>
            <a:tailEnd/>
          </a:ln>
        </p:spPr>
      </p:pic>
      <p:sp>
        <p:nvSpPr>
          <p:cNvPr id="3" name="TextovéPole 2"/>
          <p:cNvSpPr txBox="1"/>
          <p:nvPr/>
        </p:nvSpPr>
        <p:spPr>
          <a:xfrm>
            <a:off x="899592" y="4581128"/>
            <a:ext cx="7344816" cy="1323439"/>
          </a:xfrm>
          <a:prstGeom prst="rect">
            <a:avLst/>
          </a:prstGeom>
          <a:noFill/>
        </p:spPr>
        <p:txBody>
          <a:bodyPr wrap="square" rtlCol="0">
            <a:spAutoFit/>
          </a:bodyPr>
          <a:lstStyle/>
          <a:p>
            <a:pPr algn="jus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sz="2000" b="1" smtClean="0">
                <a:solidFill>
                  <a:srgbClr val="000000"/>
                </a:solidFill>
              </a:rPr>
              <a:t>Výroba magnetu kováním žhavého železa v poledníkovém směru. „Auster“ a „Septentrio“ pocházejí ze starého označení hlavních směrů podle větrů.</a:t>
            </a:r>
            <a:r>
              <a:rPr lang="en-GB" sz="2000" b="1" smtClean="0">
                <a:solidFill>
                  <a:srgbClr val="000000"/>
                </a:solidFill>
              </a:rPr>
              <a:t> </a:t>
            </a:r>
            <a:r>
              <a:rPr lang="cs-CZ" sz="2000" b="1" smtClean="0">
                <a:solidFill>
                  <a:srgbClr val="000000"/>
                </a:solidFill>
              </a:rPr>
              <a:t>Odpovídají směru „sever“ a „jih“.</a:t>
            </a:r>
          </a:p>
          <a:p>
            <a:pPr algn="ct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cs-CZ" sz="2000" b="1" smtClean="0">
                <a:solidFill>
                  <a:srgbClr val="000000"/>
                </a:solidFill>
              </a:rPr>
              <a:t>William Gilbert, De Magnete, 1600</a:t>
            </a:r>
            <a:endParaRPr lang="en-GB" sz="2000" b="1">
              <a:solidFill>
                <a:srgbClr val="000000"/>
              </a:solidFill>
            </a:endParaRPr>
          </a:p>
        </p:txBody>
      </p:sp>
      <p:sp>
        <p:nvSpPr>
          <p:cNvPr id="4" name="Zástupný symbol pro zápatí 3"/>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rázek1.jpg"/>
          <p:cNvPicPr>
            <a:picLocks noChangeAspect="1"/>
          </p:cNvPicPr>
          <p:nvPr/>
        </p:nvPicPr>
        <p:blipFill>
          <a:blip r:embed="rId2" cstate="print"/>
          <a:stretch>
            <a:fillRect/>
          </a:stretch>
        </p:blipFill>
        <p:spPr>
          <a:xfrm>
            <a:off x="899592" y="980728"/>
            <a:ext cx="7416824" cy="2072098"/>
          </a:xfrm>
          <a:prstGeom prst="rect">
            <a:avLst/>
          </a:prstGeom>
          <a:solidFill>
            <a:srgbClr val="FFFF00"/>
          </a:solidFill>
        </p:spPr>
      </p:pic>
      <p:sp>
        <p:nvSpPr>
          <p:cNvPr id="4" name="Zástupný symbol pro zápatí 3"/>
          <p:cNvSpPr>
            <a:spLocks noGrp="1"/>
          </p:cNvSpPr>
          <p:nvPr>
            <p:ph type="ftr" sz="quarter" idx="11"/>
          </p:nvPr>
        </p:nvSpPr>
        <p:spPr/>
        <p:txBody>
          <a:bodyPr/>
          <a:lstStyle/>
          <a:p>
            <a:r>
              <a:rPr lang="cs-CZ" smtClean="0"/>
              <a:t>Jan Petrovský pro fyzikální kavárnu 2014/2015</a:t>
            </a:r>
            <a:endParaRPr lang="cs-CZ"/>
          </a:p>
        </p:txBody>
      </p:sp>
      <p:sp>
        <p:nvSpPr>
          <p:cNvPr id="5" name="TextovéPole 4"/>
          <p:cNvSpPr txBox="1"/>
          <p:nvPr/>
        </p:nvSpPr>
        <p:spPr>
          <a:xfrm>
            <a:off x="971600" y="3501008"/>
            <a:ext cx="7228841" cy="1631216"/>
          </a:xfrm>
          <a:prstGeom prst="rect">
            <a:avLst/>
          </a:prstGeom>
          <a:noFill/>
        </p:spPr>
        <p:txBody>
          <a:bodyPr wrap="square" rtlCol="0">
            <a:spAutoFit/>
          </a:bodyPr>
          <a:lstStyle/>
          <a:p>
            <a:pPr algn="just"/>
            <a:r>
              <a:rPr lang="cs-CZ" sz="2000" smtClean="0"/>
              <a:t>Takže vnější části  Zeměkoule se  mohou  uvažovat  jako plášť a  vnitřní  části </a:t>
            </a:r>
          </a:p>
          <a:p>
            <a:pPr algn="just"/>
            <a:r>
              <a:rPr lang="cs-CZ" sz="2000" smtClean="0"/>
              <a:t>jako jádro neboli vnitřní Zeměkoule </a:t>
            </a:r>
            <a:r>
              <a:rPr lang="cs-CZ" sz="2000" i="1" smtClean="0"/>
              <a:t>(která je) </a:t>
            </a:r>
            <a:r>
              <a:rPr lang="cs-CZ" sz="2000" smtClean="0"/>
              <a:t>vložena dovnitř, s tekutým prostředím mezi nimi. Které mající stejný společný střed a osu denní rotace…</a:t>
            </a:r>
            <a:endParaRPr lang="cs-CZ" sz="2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03648" y="1412776"/>
            <a:ext cx="6480720" cy="3477875"/>
          </a:xfrm>
          <a:prstGeom prst="rect">
            <a:avLst/>
          </a:prstGeom>
          <a:noFill/>
        </p:spPr>
        <p:txBody>
          <a:bodyPr wrap="square" rtlCol="0">
            <a:spAutoFit/>
          </a:bodyPr>
          <a:lstStyle/>
          <a:p>
            <a:pPr algn="just"/>
            <a:r>
              <a:rPr lang="cs-CZ" sz="2000" smtClean="0"/>
              <a:t>Halleyova námořní kariéra  se uzavřela  jeho  výzkumnou  plavbou po průlivu La Manche. Ale musel si zachovat mnoho ze svých zvyků na moři.  </a:t>
            </a:r>
          </a:p>
          <a:p>
            <a:pPr algn="just"/>
            <a:endParaRPr lang="cs-CZ" sz="2000" smtClean="0"/>
          </a:p>
          <a:p>
            <a:pPr algn="just"/>
            <a:r>
              <a:rPr lang="cs-CZ" sz="2000" smtClean="0"/>
              <a:t>Přísný Flamsteed, který doufal, že se mu podaří zabránit tomu, aby byl Halley jmenován profesorem  v Oxfordu, kysele poznamenal, </a:t>
            </a:r>
          </a:p>
          <a:p>
            <a:pPr algn="just"/>
            <a:r>
              <a:rPr lang="cs-CZ" sz="2000" smtClean="0"/>
              <a:t>že tento astronom </a:t>
            </a:r>
          </a:p>
          <a:p>
            <a:pPr algn="just"/>
            <a:endParaRPr lang="cs-CZ" sz="2000" smtClean="0"/>
          </a:p>
          <a:p>
            <a:pPr algn="just"/>
            <a:r>
              <a:rPr lang="cs-CZ" sz="2000" smtClean="0"/>
              <a:t>„ nyní mluví, kleje a </a:t>
            </a:r>
            <a:r>
              <a:rPr lang="cs-CZ" sz="2000" err="1" smtClean="0"/>
              <a:t>chlastá</a:t>
            </a:r>
            <a:r>
              <a:rPr lang="cs-CZ" sz="2000" smtClean="0"/>
              <a:t> brandy jako nějaký  námořní  kapitán"</a:t>
            </a:r>
            <a:r>
              <a:rPr lang="cs-CZ" sz="2000" b="1" smtClean="0"/>
              <a:t> </a:t>
            </a:r>
            <a:r>
              <a:rPr lang="cs-CZ" sz="2000" smtClean="0"/>
              <a:t> </a:t>
            </a:r>
            <a:endParaRPr lang="cs-CZ" sz="2000"/>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31640" y="1412776"/>
            <a:ext cx="6480720" cy="3170099"/>
          </a:xfrm>
          <a:prstGeom prst="rect">
            <a:avLst/>
          </a:prstGeom>
        </p:spPr>
        <p:txBody>
          <a:bodyPr wrap="square">
            <a:spAutoFit/>
          </a:bodyPr>
          <a:lstStyle/>
          <a:p>
            <a:pPr algn="just"/>
            <a:r>
              <a:rPr lang="cs-CZ" sz="2000" smtClean="0"/>
              <a:t>V březnu roku 1803 vyplula z Irska nová  fregata </a:t>
            </a:r>
            <a:r>
              <a:rPr lang="cs-CZ" sz="2000" i="1" smtClean="0"/>
              <a:t>HMS Apollo </a:t>
            </a:r>
            <a:endParaRPr lang="cs-CZ" sz="2000" smtClean="0"/>
          </a:p>
          <a:p>
            <a:pPr algn="just"/>
            <a:r>
              <a:rPr lang="cs-CZ" sz="2000" smtClean="0"/>
              <a:t>se šestatřiceti děly, která doprovázela  konvoj  sedmdesáti  obchodních lodí. </a:t>
            </a:r>
          </a:p>
          <a:p>
            <a:pPr algn="just"/>
            <a:r>
              <a:rPr lang="cs-CZ" sz="2000" smtClean="0"/>
              <a:t>Po týdnu plavby v temných hodinách před úsvitem najela tato fregata spolu s dalšími čtyřiceti plavidly z konvoje na portugalské pobřeží.</a:t>
            </a:r>
          </a:p>
          <a:p>
            <a:pPr algn="just"/>
            <a:endParaRPr lang="cs-CZ" sz="2000" smtClean="0"/>
          </a:p>
          <a:p>
            <a:pPr algn="just"/>
            <a:r>
              <a:rPr lang="cs-CZ" sz="2000" smtClean="0"/>
              <a:t>Zbývajících třicet lodí, jež nesouhlasily s kursem, který jim z fregaty </a:t>
            </a:r>
            <a:r>
              <a:rPr lang="cs-CZ" sz="2000" i="1" smtClean="0"/>
              <a:t>Apollo </a:t>
            </a:r>
            <a:r>
              <a:rPr lang="cs-CZ" sz="2000" smtClean="0"/>
              <a:t>večer před ztroskotáním signalizovali, nabralo jiný směr, a tak uniklo katastrofě. </a:t>
            </a:r>
            <a:endParaRPr lang="cs-CZ" sz="2000"/>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31640" y="1196752"/>
            <a:ext cx="6480720" cy="4093428"/>
          </a:xfrm>
          <a:prstGeom prst="rect">
            <a:avLst/>
          </a:prstGeom>
        </p:spPr>
        <p:txBody>
          <a:bodyPr wrap="square">
            <a:spAutoFit/>
          </a:bodyPr>
          <a:lstStyle/>
          <a:p>
            <a:pPr algn="just"/>
            <a:r>
              <a:rPr lang="cs-CZ" sz="2000" smtClean="0"/>
              <a:t>Námořníci již dávno pozorovali, že v dřevěné lodi je velké množství železa ve vertikální poloze: hřebíky a svorníky v palubě, kotevní vratidlo, kotevní patky, vzpěry, úponové držáky, ovíjecí trny, kormidelní peň.</a:t>
            </a:r>
          </a:p>
          <a:p>
            <a:pPr algn="just"/>
            <a:r>
              <a:rPr lang="cs-CZ" sz="2000" smtClean="0"/>
              <a:t> </a:t>
            </a:r>
          </a:p>
          <a:p>
            <a:pPr algn="just"/>
            <a:r>
              <a:rPr lang="cs-CZ" sz="2000" smtClean="0"/>
              <a:t>Všechny tyto železné věci nacházející se ve vertikální poloze se magnetizovaly působením magnetického pole země - tento jev  je  nyní  znám jako  magnetická  indukce. </a:t>
            </a:r>
          </a:p>
          <a:p>
            <a:pPr algn="just"/>
            <a:endParaRPr lang="cs-CZ" sz="2000" smtClean="0"/>
          </a:p>
          <a:p>
            <a:pPr algn="just"/>
            <a:r>
              <a:rPr lang="cs-CZ" sz="2000" smtClean="0"/>
              <a:t>V severních šířkách byl na jejich horních koncích </a:t>
            </a:r>
            <a:r>
              <a:rPr lang="cs-CZ" sz="2000" i="1" smtClean="0"/>
              <a:t>jižní  </a:t>
            </a:r>
            <a:r>
              <a:rPr lang="cs-CZ" sz="2000" smtClean="0"/>
              <a:t>pól.</a:t>
            </a:r>
          </a:p>
          <a:p>
            <a:pPr algn="just"/>
            <a:endParaRPr lang="cs-CZ" sz="2000" smtClean="0"/>
          </a:p>
          <a:p>
            <a:pPr algn="just"/>
            <a:r>
              <a:rPr lang="cs-CZ" sz="2000" smtClean="0"/>
              <a:t>A to všechno způsobovalo </a:t>
            </a:r>
            <a:r>
              <a:rPr lang="cs-CZ" sz="2000" b="1" i="1" smtClean="0"/>
              <a:t>deviaci</a:t>
            </a:r>
            <a:r>
              <a:rPr lang="cs-CZ" sz="2000" i="1" smtClean="0"/>
              <a:t> </a:t>
            </a:r>
            <a:r>
              <a:rPr lang="cs-CZ" sz="2000" smtClean="0"/>
              <a:t>magnetické střelky kompasu. </a:t>
            </a:r>
            <a:endParaRPr lang="cs-CZ" sz="2000"/>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131840" y="1844824"/>
            <a:ext cx="2880320" cy="3478647"/>
          </a:xfrm>
          <a:prstGeom prst="rect">
            <a:avLst/>
          </a:prstGeom>
          <a:noFill/>
          <a:ln w="9525">
            <a:noFill/>
            <a:miter lim="800000"/>
            <a:headEnd/>
            <a:tailEnd/>
          </a:ln>
        </p:spPr>
      </p:pic>
      <p:sp>
        <p:nvSpPr>
          <p:cNvPr id="3" name="Obdélník 2"/>
          <p:cNvSpPr/>
          <p:nvPr/>
        </p:nvSpPr>
        <p:spPr>
          <a:xfrm>
            <a:off x="3203848" y="908720"/>
            <a:ext cx="2808312" cy="707886"/>
          </a:xfrm>
          <a:prstGeom prst="rect">
            <a:avLst/>
          </a:prstGeom>
        </p:spPr>
        <p:txBody>
          <a:bodyPr wrap="square">
            <a:spAutoFit/>
          </a:bodyPr>
          <a:lstStyle/>
          <a:p>
            <a:pPr algn="ctr"/>
            <a:r>
              <a:rPr lang="cs-CZ" sz="2000" b="1" smtClean="0"/>
              <a:t>Robert </a:t>
            </a:r>
            <a:r>
              <a:rPr lang="cs-CZ" sz="2000" b="1" err="1" smtClean="0"/>
              <a:t>Hook</a:t>
            </a:r>
            <a:endParaRPr lang="cs-CZ" sz="2000" b="1" smtClean="0"/>
          </a:p>
          <a:p>
            <a:pPr algn="ctr"/>
            <a:r>
              <a:rPr lang="cs-CZ" sz="2000" b="1" smtClean="0"/>
              <a:t>18.7. 1635 – 3.3. 1703</a:t>
            </a:r>
            <a:endParaRPr lang="cs-CZ" sz="2000" b="1"/>
          </a:p>
        </p:txBody>
      </p:sp>
      <p:sp>
        <p:nvSpPr>
          <p:cNvPr id="4" name="Zástupný symbol pro zápatí 3"/>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55576" y="620688"/>
            <a:ext cx="7812360" cy="3803490"/>
          </a:xfrm>
          <a:prstGeom prst="rect">
            <a:avLst/>
          </a:prstGeom>
          <a:noFill/>
          <a:ln w="9525">
            <a:noFill/>
            <a:miter lim="800000"/>
            <a:headEnd/>
            <a:tailEnd/>
          </a:ln>
        </p:spPr>
      </p:pic>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
        <p:nvSpPr>
          <p:cNvPr id="4" name="TextovéPole 3"/>
          <p:cNvSpPr txBox="1"/>
          <p:nvPr/>
        </p:nvSpPr>
        <p:spPr>
          <a:xfrm>
            <a:off x="755576" y="4437112"/>
            <a:ext cx="8136904" cy="1631216"/>
          </a:xfrm>
          <a:prstGeom prst="rect">
            <a:avLst/>
          </a:prstGeom>
          <a:noFill/>
        </p:spPr>
        <p:txBody>
          <a:bodyPr wrap="square" rtlCol="0">
            <a:spAutoFit/>
          </a:bodyPr>
          <a:lstStyle/>
          <a:p>
            <a:pPr algn="just"/>
            <a:r>
              <a:rPr lang="cs-CZ" sz="2000" smtClean="0"/>
              <a:t>V březnu 1684…</a:t>
            </a:r>
          </a:p>
          <a:p>
            <a:pPr algn="just"/>
            <a:r>
              <a:rPr lang="cs-CZ" sz="2000" smtClean="0"/>
              <a:t>… ukázal  Společnosti  řadu  experimentů, které dokazovaly,  že přivede-li se </a:t>
            </a:r>
          </a:p>
          <a:p>
            <a:pPr algn="just"/>
            <a:r>
              <a:rPr lang="cs-CZ" sz="2000" smtClean="0"/>
              <a:t>zmagnetizovaná ocelová tyč do červeného žáru,  magnetizmus se zničí, a že </a:t>
            </a:r>
          </a:p>
          <a:p>
            <a:pPr algn="just"/>
            <a:r>
              <a:rPr lang="cs-CZ" sz="2000" smtClean="0"/>
              <a:t>tlučení kladivem do ocelových tyčí změní jejich polaritu, jestliže jsou během</a:t>
            </a:r>
          </a:p>
          <a:p>
            <a:pPr algn="just"/>
            <a:r>
              <a:rPr lang="cs-CZ" sz="2000" smtClean="0"/>
              <a:t>tlučení patřičně umístěny…</a:t>
            </a:r>
            <a:endParaRPr lang="cs-CZ" sz="2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19872" y="620688"/>
            <a:ext cx="2454518" cy="738664"/>
          </a:xfrm>
          <a:prstGeom prst="rect">
            <a:avLst/>
          </a:prstGeom>
        </p:spPr>
        <p:txBody>
          <a:bodyPr wrap="none">
            <a:spAutoFit/>
          </a:bodyPr>
          <a:lstStyle/>
          <a:p>
            <a:pPr algn="ctr"/>
            <a:r>
              <a:rPr lang="cs-CZ" sz="2400" b="1" smtClean="0"/>
              <a:t>Thomas </a:t>
            </a:r>
            <a:r>
              <a:rPr lang="cs-CZ" sz="2400" b="1" err="1" smtClean="0"/>
              <a:t>Young</a:t>
            </a:r>
            <a:endParaRPr lang="cs-CZ" sz="2400" b="1" smtClean="0"/>
          </a:p>
          <a:p>
            <a:pPr algn="ctr"/>
            <a:r>
              <a:rPr lang="cs-CZ" b="1" smtClean="0"/>
              <a:t>13. 6. 1773 - 10. 5. 1829</a:t>
            </a:r>
            <a:endParaRPr lang="cs-CZ" b="1"/>
          </a:p>
        </p:txBody>
      </p:sp>
      <p:pic>
        <p:nvPicPr>
          <p:cNvPr id="1026" name="Picture 2" descr="C:\Users\Petrovský Jan\Desktop\Jan-nový-od 28.10.2008\Kompas\Thomas Young.jpg"/>
          <p:cNvPicPr>
            <a:picLocks noChangeAspect="1" noChangeArrowheads="1"/>
          </p:cNvPicPr>
          <p:nvPr/>
        </p:nvPicPr>
        <p:blipFill>
          <a:blip r:embed="rId2" cstate="print"/>
          <a:srcRect/>
          <a:stretch>
            <a:fillRect/>
          </a:stretch>
        </p:blipFill>
        <p:spPr bwMode="auto">
          <a:xfrm>
            <a:off x="3275856" y="1628800"/>
            <a:ext cx="2736304" cy="4155762"/>
          </a:xfrm>
          <a:prstGeom prst="rect">
            <a:avLst/>
          </a:prstGeom>
          <a:noFill/>
        </p:spPr>
      </p:pic>
      <p:sp>
        <p:nvSpPr>
          <p:cNvPr id="4" name="Zástupný symbol pro zápatí 3"/>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87624" y="1124744"/>
            <a:ext cx="6912768" cy="4093428"/>
          </a:xfrm>
          <a:prstGeom prst="rect">
            <a:avLst/>
          </a:prstGeom>
        </p:spPr>
        <p:txBody>
          <a:bodyPr wrap="square">
            <a:spAutoFit/>
          </a:bodyPr>
          <a:lstStyle/>
          <a:p>
            <a:pPr algn="just"/>
            <a:r>
              <a:rPr lang="cs-CZ" sz="2000" smtClean="0"/>
              <a:t>R. 1820 v BRANDE'S QUARTERLY JOURNAL publikoval Young práci na téma korekce deviace kompasu:</a:t>
            </a:r>
          </a:p>
          <a:p>
            <a:pPr algn="just"/>
            <a:endParaRPr lang="cs-CZ" sz="2000" smtClean="0"/>
          </a:p>
          <a:p>
            <a:pPr algn="just"/>
            <a:r>
              <a:rPr lang="cs-CZ" sz="2000" err="1" smtClean="0"/>
              <a:t>Young</a:t>
            </a:r>
            <a:r>
              <a:rPr lang="cs-CZ" sz="2000" smtClean="0"/>
              <a:t> především rozdělil magnetický materiál na dřevěné lodi pro účely výpočtu příslušné korekce kompasu na „měkké" železo, které brzy ztrácí svůj magnetismus, a na „tvrdé" železo, které si ho naopak drží. </a:t>
            </a:r>
          </a:p>
          <a:p>
            <a:pPr algn="just"/>
            <a:endParaRPr lang="cs-CZ" sz="2000" smtClean="0"/>
          </a:p>
          <a:p>
            <a:pPr algn="just"/>
            <a:r>
              <a:rPr lang="cs-CZ" sz="2000" smtClean="0"/>
              <a:t>Tímto </a:t>
            </a:r>
            <a:r>
              <a:rPr lang="cs-CZ" sz="2000" err="1" smtClean="0"/>
              <a:t>Young</a:t>
            </a:r>
            <a:r>
              <a:rPr lang="cs-CZ" sz="2000" smtClean="0"/>
              <a:t> položil základ moderní teorie magnetizmu lodi a korekce jejího kompasu. </a:t>
            </a:r>
          </a:p>
          <a:p>
            <a:pPr algn="just"/>
            <a:endParaRPr lang="cs-CZ" sz="2000" smtClean="0"/>
          </a:p>
          <a:p>
            <a:pPr algn="just"/>
            <a:r>
              <a:rPr lang="cs-CZ" sz="2000" smtClean="0"/>
              <a:t>Ale jak už tomu tak často bývá….jeho práce zmizela v byrokratické černé díře  Admirality.</a:t>
            </a:r>
            <a:endParaRPr lang="cs-CZ" sz="2000"/>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ttp://www.princeton.edu/ssp/joseph-henry-project/permanent-magnet/0-001.jpg"/>
          <p:cNvPicPr/>
          <p:nvPr/>
        </p:nvPicPr>
        <p:blipFill>
          <a:blip r:embed="rId2" cstate="print"/>
          <a:srcRect/>
          <a:stretch>
            <a:fillRect/>
          </a:stretch>
        </p:blipFill>
        <p:spPr bwMode="auto">
          <a:xfrm>
            <a:off x="2051720" y="836712"/>
            <a:ext cx="5040560" cy="5472608"/>
          </a:xfrm>
          <a:prstGeom prst="rect">
            <a:avLst/>
          </a:prstGeom>
          <a:noFill/>
          <a:ln w="9525">
            <a:noFill/>
            <a:miter lim="800000"/>
            <a:headEnd/>
            <a:tailEnd/>
          </a:ln>
        </p:spPr>
      </p:pic>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2843808" y="1412776"/>
            <a:ext cx="3587367" cy="4680520"/>
          </a:xfrm>
          <a:prstGeom prst="rect">
            <a:avLst/>
          </a:prstGeom>
          <a:noFill/>
          <a:ln w="9525">
            <a:noFill/>
            <a:miter lim="800000"/>
            <a:headEnd/>
            <a:tailEnd/>
          </a:ln>
        </p:spPr>
      </p:pic>
      <p:sp>
        <p:nvSpPr>
          <p:cNvPr id="5" name="TextovéPole 4"/>
          <p:cNvSpPr txBox="1"/>
          <p:nvPr/>
        </p:nvSpPr>
        <p:spPr>
          <a:xfrm>
            <a:off x="2195736" y="908720"/>
            <a:ext cx="5328592" cy="369332"/>
          </a:xfrm>
          <a:prstGeom prst="rect">
            <a:avLst/>
          </a:prstGeom>
          <a:noFill/>
        </p:spPr>
        <p:txBody>
          <a:bodyPr wrap="square" rtlCol="0">
            <a:spAutoFit/>
          </a:bodyPr>
          <a:lstStyle/>
          <a:p>
            <a:r>
              <a:rPr lang="cs-CZ" b="1" smtClean="0"/>
              <a:t>17. 12. 1797, </a:t>
            </a:r>
            <a:r>
              <a:rPr lang="cs-CZ" b="1" err="1" smtClean="0"/>
              <a:t>Albany</a:t>
            </a:r>
            <a:r>
              <a:rPr lang="cs-CZ" b="1" smtClean="0"/>
              <a:t> - 13. 5. 1878, Washington D.C.</a:t>
            </a:r>
            <a:endParaRPr lang="cs-CZ" b="1"/>
          </a:p>
        </p:txBody>
      </p:sp>
      <p:sp>
        <p:nvSpPr>
          <p:cNvPr id="6" name="TextovéPole 5"/>
          <p:cNvSpPr txBox="1"/>
          <p:nvPr/>
        </p:nvSpPr>
        <p:spPr>
          <a:xfrm>
            <a:off x="3635896" y="548680"/>
            <a:ext cx="3024336" cy="461665"/>
          </a:xfrm>
          <a:prstGeom prst="rect">
            <a:avLst/>
          </a:prstGeom>
          <a:noFill/>
        </p:spPr>
        <p:txBody>
          <a:bodyPr wrap="square" rtlCol="0">
            <a:spAutoFit/>
          </a:bodyPr>
          <a:lstStyle/>
          <a:p>
            <a:r>
              <a:rPr lang="cs-CZ" sz="2400" b="1" err="1" smtClean="0"/>
              <a:t>Joseph</a:t>
            </a:r>
            <a:r>
              <a:rPr lang="cs-CZ" sz="2400" b="1" smtClean="0"/>
              <a:t> Henry</a:t>
            </a:r>
            <a:endParaRPr lang="cs-CZ" sz="2400" b="1"/>
          </a:p>
        </p:txBody>
      </p:sp>
      <p:sp>
        <p:nvSpPr>
          <p:cNvPr id="7" name="Zástupný symbol pro zápatí 6"/>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763688" y="764704"/>
            <a:ext cx="5616624" cy="4212468"/>
          </a:xfrm>
          <a:prstGeom prst="rect">
            <a:avLst/>
          </a:prstGeom>
          <a:noFill/>
          <a:ln w="9525">
            <a:noFill/>
            <a:miter lim="800000"/>
            <a:headEnd/>
            <a:tailEnd/>
          </a:ln>
        </p:spPr>
      </p:pic>
      <p:sp>
        <p:nvSpPr>
          <p:cNvPr id="3" name="TextovéPole 2"/>
          <p:cNvSpPr txBox="1"/>
          <p:nvPr/>
        </p:nvSpPr>
        <p:spPr>
          <a:xfrm>
            <a:off x="899592" y="5157192"/>
            <a:ext cx="7357720" cy="400110"/>
          </a:xfrm>
          <a:prstGeom prst="rect">
            <a:avLst/>
          </a:prstGeom>
          <a:noFill/>
        </p:spPr>
        <p:txBody>
          <a:bodyPr wrap="none" rtlCol="0">
            <a:spAutoFit/>
          </a:bodyPr>
          <a:lstStyle/>
          <a:p>
            <a:r>
              <a:rPr lang="cs-CZ" sz="2000" b="1" smtClean="0"/>
              <a:t>Pokus  s kováním  kompasové střelky ve směru S-J na školním dvoře</a:t>
            </a:r>
            <a:endParaRPr lang="cs-CZ" sz="2000" b="1"/>
          </a:p>
        </p:txBody>
      </p:sp>
      <p:sp>
        <p:nvSpPr>
          <p:cNvPr id="4" name="Zástupný symbol pro zápatí 3"/>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971600" y="692696"/>
            <a:ext cx="72008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cs-CZ" sz="2000" i="0" u="none" strike="noStrike" cap="none" normalizeH="0" baseline="0" err="1" smtClean="0">
                <a:ln>
                  <a:noFill/>
                </a:ln>
                <a:effectLst/>
                <a:ea typeface="Times New Roman" pitchFamily="18" charset="0"/>
                <a:cs typeface="Times New Roman" pitchFamily="18" charset="0"/>
              </a:rPr>
              <a:t>Magnetizing</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Steel</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Bars</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Without</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Magnets</a:t>
            </a:r>
            <a:r>
              <a:rPr kumimoji="0" lang="cs-CZ" sz="2000" i="0" u="none" strike="noStrike" cap="none" normalizeH="0" baseline="0" smtClean="0">
                <a:ln>
                  <a:noFill/>
                </a:ln>
                <a:effectLst/>
                <a:ea typeface="Times New Roman" pitchFamily="18" charset="0"/>
                <a:cs typeface="Times New Roman" pitchFamily="18" charset="0"/>
              </a:rPr>
              <a:t>:</a:t>
            </a:r>
          </a:p>
          <a:p>
            <a:pPr marL="0" marR="0" lvl="0" indent="0" algn="just" defTabSz="914400" rtl="0" eaLnBrk="1" fontAlgn="base" latinLnBrk="0" hangingPunct="1">
              <a:lnSpc>
                <a:spcPct val="100000"/>
              </a:lnSpc>
              <a:spcBef>
                <a:spcPct val="0"/>
              </a:spcBef>
              <a:spcAft>
                <a:spcPct val="0"/>
              </a:spcAft>
              <a:buClrTx/>
              <a:buSzTx/>
              <a:buFontTx/>
              <a:buNone/>
              <a:tabLst>
                <a:tab pos="457200" algn="l"/>
              </a:tabLst>
            </a:pPr>
            <a:endParaRPr kumimoji="0" lang="cs-CZ" sz="2000" i="0" u="none" strike="noStrike" cap="none" normalizeH="0" baseline="0" smtClean="0">
              <a:ln>
                <a:noFill/>
              </a:ln>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cs-CZ" sz="2000" i="0" u="none" strike="noStrike" cap="none" normalizeH="0" baseline="0" smtClean="0">
                <a:ln>
                  <a:noFill/>
                </a:ln>
                <a:effectLst/>
                <a:ea typeface="Times New Roman" pitchFamily="18" charset="0"/>
                <a:cs typeface="Times New Roman" pitchFamily="18" charset="0"/>
              </a:rPr>
              <a:t>Strike a bar, </a:t>
            </a:r>
            <a:r>
              <a:rPr kumimoji="0" lang="cs-CZ" sz="2000" i="0" u="none" strike="noStrike" cap="none" normalizeH="0" baseline="0" err="1" smtClean="0">
                <a:ln>
                  <a:noFill/>
                </a:ln>
                <a:effectLst/>
                <a:ea typeface="Times New Roman" pitchFamily="18" charset="0"/>
                <a:cs typeface="Times New Roman" pitchFamily="18" charset="0"/>
              </a:rPr>
              <a:t>either</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held</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vertically</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or</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pointed</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north</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some</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sources</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say</a:t>
            </a:r>
            <a:r>
              <a:rPr kumimoji="0" lang="cs-CZ" sz="2000" i="0" u="none" strike="noStrike" cap="none" normalizeH="0" baseline="0" smtClean="0">
                <a:ln>
                  <a:noFill/>
                </a:ln>
                <a:effectLst/>
                <a:ea typeface="Times New Roman" pitchFamily="18" charset="0"/>
                <a:cs typeface="Times New Roman" pitchFamily="18" charset="0"/>
              </a:rPr>
              <a:t> soft iron </a:t>
            </a:r>
            <a:r>
              <a:rPr kumimoji="0" lang="cs-CZ" sz="2000" i="0" u="none" strike="noStrike" cap="none" normalizeH="0" baseline="0" err="1" smtClean="0">
                <a:ln>
                  <a:noFill/>
                </a:ln>
                <a:effectLst/>
                <a:ea typeface="Times New Roman" pitchFamily="18" charset="0"/>
                <a:cs typeface="Times New Roman" pitchFamily="18" charset="0"/>
              </a:rPr>
              <a:t>and</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others</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say</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hardened</a:t>
            </a:r>
            <a:r>
              <a:rPr kumimoji="0" lang="cs-CZ" sz="2000" i="0" u="none" strike="noStrike" cap="none" normalizeH="0" baseline="0" smtClean="0">
                <a:ln>
                  <a:noFill/>
                </a:ln>
                <a:effectLst/>
                <a:ea typeface="Times New Roman" pitchFamily="18" charset="0"/>
                <a:cs typeface="Times New Roman" pitchFamily="18" charset="0"/>
              </a:rPr>
              <a:t> iron </a:t>
            </a:r>
            <a:r>
              <a:rPr kumimoji="0" lang="cs-CZ" sz="2000" i="0" u="none" strike="noStrike" cap="none" normalizeH="0" baseline="0" err="1" smtClean="0">
                <a:ln>
                  <a:noFill/>
                </a:ln>
                <a:effectLst/>
                <a:ea typeface="Times New Roman" pitchFamily="18" charset="0"/>
                <a:cs typeface="Times New Roman" pitchFamily="18" charset="0"/>
              </a:rPr>
              <a:t>or</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steel</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several</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times</a:t>
            </a:r>
            <a:r>
              <a:rPr kumimoji="0" lang="cs-CZ" sz="2000" i="0" u="none" strike="noStrike" cap="none" normalizeH="0" baseline="0" smtClean="0">
                <a:ln>
                  <a:noFill/>
                </a:ln>
                <a:effectLst/>
                <a:ea typeface="Times New Roman" pitchFamily="18" charset="0"/>
                <a:cs typeface="Times New Roman" pitchFamily="18" charset="0"/>
              </a:rPr>
              <a:t> on </a:t>
            </a:r>
            <a:r>
              <a:rPr kumimoji="0" lang="cs-CZ" sz="2000" i="0" u="none" strike="noStrike" cap="none" normalizeH="0" baseline="0" err="1" smtClean="0">
                <a:ln>
                  <a:noFill/>
                </a:ln>
                <a:effectLst/>
                <a:ea typeface="Times New Roman" pitchFamily="18" charset="0"/>
                <a:cs typeface="Times New Roman" pitchFamily="18" charset="0"/>
              </a:rPr>
              <a:t>one</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end</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with</a:t>
            </a:r>
            <a:r>
              <a:rPr kumimoji="0" lang="cs-CZ" sz="2000" i="0" u="none" strike="noStrike" cap="none" normalizeH="0" baseline="0" smtClean="0">
                <a:ln>
                  <a:noFill/>
                </a:ln>
                <a:effectLst/>
                <a:ea typeface="Times New Roman" pitchFamily="18" charset="0"/>
                <a:cs typeface="Times New Roman" pitchFamily="18" charset="0"/>
              </a:rPr>
              <a:t> a </a:t>
            </a:r>
            <a:r>
              <a:rPr kumimoji="0" lang="cs-CZ" sz="2000" i="0" u="none" strike="noStrike" cap="none" normalizeH="0" baseline="0" err="1" smtClean="0">
                <a:ln>
                  <a:noFill/>
                </a:ln>
                <a:effectLst/>
                <a:ea typeface="Times New Roman" pitchFamily="18" charset="0"/>
                <a:cs typeface="Times New Roman" pitchFamily="18" charset="0"/>
              </a:rPr>
              <a:t>hammer</a:t>
            </a:r>
            <a:r>
              <a:rPr kumimoji="0" lang="cs-CZ" sz="2000" i="0" u="none" strike="noStrike" cap="none" normalizeH="0" baseline="0" smtClean="0">
                <a:ln>
                  <a:noFill/>
                </a:ln>
                <a:effectLst/>
                <a:ea typeface="Times New Roman" pitchFamily="18" charset="0"/>
                <a:cs typeface="Times New Roman" pitchFamily="18" charset="0"/>
              </a:rPr>
              <a:t>.</a:t>
            </a:r>
            <a:endParaRPr kumimoji="0" lang="cs-CZ" sz="2000" i="0" u="none" strike="noStrike" cap="none" normalizeH="0" baseline="0" smtClean="0">
              <a:ln>
                <a:noFill/>
              </a:ln>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cs-CZ" sz="2000" i="0" u="none" strike="noStrike" cap="none" normalizeH="0" baseline="0" err="1" smtClean="0">
                <a:ln>
                  <a:noFill/>
                </a:ln>
                <a:effectLst/>
                <a:ea typeface="Times New Roman" pitchFamily="18" charset="0"/>
                <a:cs typeface="Times New Roman" pitchFamily="18" charset="0"/>
              </a:rPr>
              <a:t>Hang</a:t>
            </a:r>
            <a:r>
              <a:rPr kumimoji="0" lang="cs-CZ" sz="2000" i="0" u="none" strike="noStrike" cap="none" normalizeH="0" baseline="0" smtClean="0">
                <a:ln>
                  <a:noFill/>
                </a:ln>
                <a:effectLst/>
                <a:ea typeface="Times New Roman" pitchFamily="18" charset="0"/>
                <a:cs typeface="Times New Roman" pitchFamily="18" charset="0"/>
              </a:rPr>
              <a:t> a bar </a:t>
            </a:r>
            <a:r>
              <a:rPr kumimoji="0" lang="cs-CZ" sz="2000" i="0" u="none" strike="noStrike" cap="none" normalizeH="0" baseline="0" err="1" smtClean="0">
                <a:ln>
                  <a:noFill/>
                </a:ln>
                <a:effectLst/>
                <a:ea typeface="Times New Roman" pitchFamily="18" charset="0"/>
                <a:cs typeface="Times New Roman" pitchFamily="18" charset="0"/>
              </a:rPr>
              <a:t>vertically</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for</a:t>
            </a:r>
            <a:r>
              <a:rPr kumimoji="0" lang="cs-CZ" sz="2000" i="0" u="none" strike="noStrike" cap="none" normalizeH="0" baseline="0" smtClean="0">
                <a:ln>
                  <a:noFill/>
                </a:ln>
                <a:effectLst/>
                <a:ea typeface="Times New Roman" pitchFamily="18" charset="0"/>
                <a:cs typeface="Times New Roman" pitchFamily="18" charset="0"/>
              </a:rPr>
              <a:t> a </a:t>
            </a:r>
            <a:r>
              <a:rPr kumimoji="0" lang="cs-CZ" sz="2000" i="0" u="none" strike="noStrike" cap="none" normalizeH="0" baseline="0" err="1" smtClean="0">
                <a:ln>
                  <a:noFill/>
                </a:ln>
                <a:effectLst/>
                <a:ea typeface="Times New Roman" pitchFamily="18" charset="0"/>
                <a:cs typeface="Times New Roman" pitchFamily="18" charset="0"/>
              </a:rPr>
              <a:t>lengthy</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but</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unspecified</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amount</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of</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time</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probably</a:t>
            </a:r>
            <a:r>
              <a:rPr kumimoji="0" lang="cs-CZ" sz="2000" i="0" u="none" strike="noStrike" cap="none" normalizeH="0" baseline="0" smtClean="0">
                <a:ln>
                  <a:noFill/>
                </a:ln>
                <a:effectLst/>
                <a:ea typeface="Times New Roman" pitchFamily="18" charset="0"/>
                <a:cs typeface="Times New Roman" pitchFamily="18" charset="0"/>
              </a:rPr>
              <a:t> a </a:t>
            </a:r>
            <a:r>
              <a:rPr kumimoji="0" lang="cs-CZ" sz="2000" i="0" u="none" strike="noStrike" cap="none" normalizeH="0" baseline="0" err="1" smtClean="0">
                <a:ln>
                  <a:noFill/>
                </a:ln>
                <a:effectLst/>
                <a:ea typeface="Times New Roman" pitchFamily="18" charset="0"/>
                <a:cs typeface="Times New Roman" pitchFamily="18" charset="0"/>
              </a:rPr>
              <a:t>few</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days</a:t>
            </a:r>
            <a:r>
              <a:rPr kumimoji="0" lang="cs-CZ" sz="2000" i="0" u="none" strike="noStrike" cap="none" normalizeH="0" baseline="0" smtClean="0">
                <a:ln>
                  <a:noFill/>
                </a:ln>
                <a:effectLst/>
                <a:ea typeface="Times New Roman" pitchFamily="18" charset="0"/>
                <a:cs typeface="Times New Roman" pitchFamily="18" charset="0"/>
              </a:rPr>
              <a:t> to a </a:t>
            </a:r>
            <a:r>
              <a:rPr kumimoji="0" lang="cs-CZ" sz="2000" i="0" u="none" strike="noStrike" cap="none" normalizeH="0" baseline="0" err="1" smtClean="0">
                <a:ln>
                  <a:noFill/>
                </a:ln>
                <a:effectLst/>
                <a:ea typeface="Times New Roman" pitchFamily="18" charset="0"/>
                <a:cs typeface="Times New Roman" pitchFamily="18" charset="0"/>
              </a:rPr>
              <a:t>week</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or</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so</a:t>
            </a:r>
            <a:r>
              <a:rPr kumimoji="0" lang="cs-CZ" sz="2000" i="0" u="none" strike="noStrike" cap="none" normalizeH="0" baseline="0" smtClean="0">
                <a:ln>
                  <a:noFill/>
                </a:ln>
                <a:effectLst/>
                <a:ea typeface="Times New Roman" pitchFamily="18" charset="0"/>
                <a:cs typeface="Times New Roman" pitchFamily="18" charset="0"/>
              </a:rPr>
              <a:t>). These </a:t>
            </a:r>
            <a:r>
              <a:rPr kumimoji="0" lang="cs-CZ" sz="2000" i="0" u="none" strike="noStrike" cap="none" normalizeH="0" baseline="0" err="1" smtClean="0">
                <a:ln>
                  <a:noFill/>
                </a:ln>
                <a:effectLst/>
                <a:ea typeface="Times New Roman" pitchFamily="18" charset="0"/>
                <a:cs typeface="Times New Roman" pitchFamily="18" charset="0"/>
              </a:rPr>
              <a:t>magnets</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can</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then</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be</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used</a:t>
            </a:r>
            <a:r>
              <a:rPr kumimoji="0" lang="cs-CZ" sz="2000" i="0" u="none" strike="noStrike" cap="none" normalizeH="0" baseline="0" smtClean="0">
                <a:ln>
                  <a:noFill/>
                </a:ln>
                <a:effectLst/>
                <a:ea typeface="Times New Roman" pitchFamily="18" charset="0"/>
                <a:cs typeface="Times New Roman" pitchFamily="18" charset="0"/>
              </a:rPr>
              <a:t> to </a:t>
            </a:r>
            <a:r>
              <a:rPr kumimoji="0" lang="cs-CZ" sz="2000" i="0" u="none" strike="noStrike" cap="none" normalizeH="0" baseline="0" err="1" smtClean="0">
                <a:ln>
                  <a:noFill/>
                </a:ln>
                <a:effectLst/>
                <a:ea typeface="Times New Roman" pitchFamily="18" charset="0"/>
                <a:cs typeface="Times New Roman" pitchFamily="18" charset="0"/>
              </a:rPr>
              <a:t>induce</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magnetism</a:t>
            </a:r>
            <a:r>
              <a:rPr kumimoji="0" lang="cs-CZ" sz="2000" i="0" u="none" strike="noStrike" cap="none" normalizeH="0" baseline="0" smtClean="0">
                <a:ln>
                  <a:noFill/>
                </a:ln>
                <a:effectLst/>
                <a:ea typeface="Times New Roman" pitchFamily="18" charset="0"/>
                <a:cs typeface="Times New Roman" pitchFamily="18" charset="0"/>
              </a:rPr>
              <a:t> by </a:t>
            </a:r>
            <a:r>
              <a:rPr kumimoji="0" lang="cs-CZ" sz="2000" i="0" u="none" strike="noStrike" cap="none" normalizeH="0" baseline="0" err="1" smtClean="0">
                <a:ln>
                  <a:noFill/>
                </a:ln>
                <a:effectLst/>
                <a:ea typeface="Times New Roman" pitchFamily="18" charset="0"/>
                <a:cs typeface="Times New Roman" pitchFamily="18" charset="0"/>
              </a:rPr>
              <a:t>the</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methods</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given</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above</a:t>
            </a:r>
            <a:r>
              <a:rPr kumimoji="0" lang="cs-CZ" sz="2000" i="0" u="none" strike="noStrike" cap="none" normalizeH="0" baseline="0" smtClean="0">
                <a:ln>
                  <a:noFill/>
                </a:ln>
                <a:effectLst/>
                <a:ea typeface="Times New Roman" pitchFamily="18" charset="0"/>
                <a:cs typeface="Times New Roman" pitchFamily="18" charset="0"/>
              </a:rPr>
              <a:t>.</a:t>
            </a:r>
            <a:endParaRPr kumimoji="0" lang="cs-CZ" sz="2000" i="0" u="none" strike="noStrike" cap="none" normalizeH="0" baseline="0" smtClean="0">
              <a:ln>
                <a:noFill/>
              </a:ln>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cs-CZ" sz="2000" i="0" u="none" strike="noStrike" cap="none" normalizeH="0" baseline="0" smtClean="0">
                <a:ln>
                  <a:noFill/>
                </a:ln>
                <a:effectLst/>
                <a:ea typeface="Times New Roman" pitchFamily="18" charset="0"/>
                <a:cs typeface="Times New Roman" pitchFamily="18" charset="0"/>
              </a:rPr>
              <a:t>Use a </a:t>
            </a:r>
            <a:r>
              <a:rPr kumimoji="0" lang="cs-CZ" sz="2000" i="0" u="none" strike="noStrike" cap="none" normalizeH="0" baseline="0" err="1" smtClean="0">
                <a:ln>
                  <a:noFill/>
                </a:ln>
                <a:effectLst/>
                <a:ea typeface="Times New Roman" pitchFamily="18" charset="0"/>
                <a:cs typeface="Times New Roman" pitchFamily="18" charset="0"/>
              </a:rPr>
              <a:t>natural</a:t>
            </a:r>
            <a:r>
              <a:rPr kumimoji="0" lang="cs-CZ" sz="2000" i="0" u="none" strike="noStrike" cap="none" normalizeH="0" baseline="0" smtClean="0">
                <a:ln>
                  <a:noFill/>
                </a:ln>
                <a:effectLst/>
                <a:ea typeface="Times New Roman" pitchFamily="18" charset="0"/>
                <a:cs typeface="Times New Roman" pitchFamily="18" charset="0"/>
              </a:rPr>
              <a:t> </a:t>
            </a:r>
            <a:r>
              <a:rPr kumimoji="0" lang="cs-CZ" sz="2000" i="0" u="none" strike="noStrike" cap="none" normalizeH="0" baseline="0" err="1" smtClean="0">
                <a:ln>
                  <a:noFill/>
                </a:ln>
                <a:effectLst/>
                <a:ea typeface="Times New Roman" pitchFamily="18" charset="0"/>
                <a:cs typeface="Times New Roman" pitchFamily="18" charset="0"/>
              </a:rPr>
              <a:t>loadstone</a:t>
            </a:r>
            <a:endParaRPr kumimoji="0" lang="cs-CZ" sz="2000" i="0" u="none" strike="noStrike" cap="none" normalizeH="0" baseline="0" smtClean="0">
              <a:ln>
                <a:noFill/>
              </a:ln>
              <a:effectLst/>
              <a:cs typeface="Arial" pitchFamily="34" charset="0"/>
            </a:endParaRPr>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
        <p:nvSpPr>
          <p:cNvPr id="4" name="TextovéPole 3"/>
          <p:cNvSpPr txBox="1"/>
          <p:nvPr/>
        </p:nvSpPr>
        <p:spPr>
          <a:xfrm>
            <a:off x="971600" y="3573016"/>
            <a:ext cx="7200800" cy="2246769"/>
          </a:xfrm>
          <a:prstGeom prst="rect">
            <a:avLst/>
          </a:prstGeom>
          <a:noFill/>
        </p:spPr>
        <p:txBody>
          <a:bodyPr wrap="square" rtlCol="0">
            <a:spAutoFit/>
          </a:bodyPr>
          <a:lstStyle/>
          <a:p>
            <a:pPr algn="just"/>
            <a:r>
              <a:rPr lang="cs-CZ" sz="2000" smtClean="0"/>
              <a:t>Magnetizace ocelových tyčí bez magnetu: </a:t>
            </a:r>
          </a:p>
          <a:p>
            <a:pPr algn="just"/>
            <a:r>
              <a:rPr lang="cs-CZ" sz="2000" smtClean="0"/>
              <a:t>Uhoď několikrát na tyčku drženou svisle nebo ukazující severně (někdo říká měkké železo, jiní tvrzené železo nebo ocel) několikrát na jednom konci kladívkem. </a:t>
            </a:r>
          </a:p>
          <a:p>
            <a:pPr algn="just"/>
            <a:r>
              <a:rPr lang="cs-CZ" sz="2000" smtClean="0"/>
              <a:t>Zavěs tyčku svisle na nějakou delší, ale blíže neurčenou dobu, možná pár dní až týden nebo tak nějak.</a:t>
            </a:r>
          </a:p>
          <a:p>
            <a:pPr algn="just"/>
            <a:r>
              <a:rPr lang="cs-CZ" sz="2000" smtClean="0"/>
              <a:t>Použij přírodní magnetovec.</a:t>
            </a:r>
            <a:endParaRPr lang="cs-CZ" sz="20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71600" y="548680"/>
            <a:ext cx="7200800" cy="4583117"/>
          </a:xfrm>
          <a:prstGeom prst="rect">
            <a:avLst/>
          </a:prstGeom>
          <a:noFill/>
          <a:ln w="9525">
            <a:noFill/>
            <a:miter lim="800000"/>
            <a:headEnd/>
            <a:tailEnd/>
          </a:ln>
        </p:spPr>
      </p:pic>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
        <p:nvSpPr>
          <p:cNvPr id="4" name="TextovéPole 3"/>
          <p:cNvSpPr txBox="1"/>
          <p:nvPr/>
        </p:nvSpPr>
        <p:spPr>
          <a:xfrm>
            <a:off x="1043608" y="5157192"/>
            <a:ext cx="7200800" cy="707886"/>
          </a:xfrm>
          <a:prstGeom prst="rect">
            <a:avLst/>
          </a:prstGeom>
          <a:noFill/>
        </p:spPr>
        <p:txBody>
          <a:bodyPr wrap="square" rtlCol="0">
            <a:spAutoFit/>
          </a:bodyPr>
          <a:lstStyle/>
          <a:p>
            <a:pPr algn="just"/>
            <a:r>
              <a:rPr lang="cs-CZ" sz="2000" smtClean="0"/>
              <a:t>Experimenty a pozorování  vyvolávání magnetických vlastností oceli</a:t>
            </a:r>
          </a:p>
          <a:p>
            <a:pPr algn="just"/>
            <a:r>
              <a:rPr lang="cs-CZ" sz="2000" smtClean="0"/>
              <a:t> a železa úderem</a:t>
            </a:r>
            <a:endParaRPr lang="cs-CZ" sz="2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etrovský Jan\Desktop\Jan-nový-od 28.10.2008\Kompas\Whitby Museum-Scoresby\scor_jnr.jpg"/>
          <p:cNvPicPr>
            <a:picLocks noChangeAspect="1" noChangeArrowheads="1"/>
          </p:cNvPicPr>
          <p:nvPr/>
        </p:nvPicPr>
        <p:blipFill>
          <a:blip r:embed="rId2" cstate="print"/>
          <a:srcRect/>
          <a:stretch>
            <a:fillRect/>
          </a:stretch>
        </p:blipFill>
        <p:spPr bwMode="auto">
          <a:xfrm>
            <a:off x="2843808" y="1340768"/>
            <a:ext cx="3412940" cy="4248472"/>
          </a:xfrm>
          <a:prstGeom prst="rect">
            <a:avLst/>
          </a:prstGeom>
          <a:noFill/>
        </p:spPr>
      </p:pic>
      <p:sp>
        <p:nvSpPr>
          <p:cNvPr id="3" name="TextovéPole 2"/>
          <p:cNvSpPr txBox="1"/>
          <p:nvPr/>
        </p:nvSpPr>
        <p:spPr>
          <a:xfrm>
            <a:off x="2123728" y="836712"/>
            <a:ext cx="6840760" cy="400110"/>
          </a:xfrm>
          <a:prstGeom prst="rect">
            <a:avLst/>
          </a:prstGeom>
          <a:noFill/>
        </p:spPr>
        <p:txBody>
          <a:bodyPr wrap="square" rtlCol="0">
            <a:spAutoFit/>
          </a:bodyPr>
          <a:lstStyle/>
          <a:p>
            <a:r>
              <a:rPr lang="cs-CZ" sz="2000" b="1" smtClean="0"/>
              <a:t>William </a:t>
            </a:r>
            <a:r>
              <a:rPr lang="cs-CZ" sz="2000" b="1" err="1" smtClean="0"/>
              <a:t>Scoresby</a:t>
            </a:r>
            <a:r>
              <a:rPr lang="cs-CZ" sz="2000" b="1" smtClean="0"/>
              <a:t>  junior, DD, FRS,  1789-1857</a:t>
            </a:r>
            <a:endParaRPr lang="cs-CZ" sz="2000" b="1"/>
          </a:p>
        </p:txBody>
      </p:sp>
      <p:sp>
        <p:nvSpPr>
          <p:cNvPr id="4" name="Zástupný symbol pro zápatí 3"/>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259632" y="5661248"/>
            <a:ext cx="5976664" cy="400110"/>
          </a:xfrm>
          <a:prstGeom prst="rect">
            <a:avLst/>
          </a:prstGeom>
          <a:noFill/>
        </p:spPr>
        <p:txBody>
          <a:bodyPr wrap="square" rtlCol="0">
            <a:spAutoFit/>
          </a:bodyPr>
          <a:lstStyle/>
          <a:p>
            <a:r>
              <a:rPr lang="cs-CZ" sz="2000" smtClean="0"/>
              <a:t>1 </a:t>
            </a:r>
            <a:r>
              <a:rPr lang="cs-CZ" sz="2000" err="1" smtClean="0"/>
              <a:t>grain</a:t>
            </a:r>
            <a:r>
              <a:rPr lang="cs-CZ" sz="2000" smtClean="0"/>
              <a:t> přibližně 65 mg, takže udržel celkem  asi 12 g</a:t>
            </a:r>
            <a:endParaRPr lang="cs-CZ" sz="2000"/>
          </a:p>
        </p:txBody>
      </p:sp>
      <p:sp>
        <p:nvSpPr>
          <p:cNvPr id="5" name="Zástupný symbol pro zápatí 4"/>
          <p:cNvSpPr>
            <a:spLocks noGrp="1"/>
          </p:cNvSpPr>
          <p:nvPr>
            <p:ph type="ftr" sz="quarter" idx="11"/>
          </p:nvPr>
        </p:nvSpPr>
        <p:spPr/>
        <p:txBody>
          <a:bodyPr/>
          <a:lstStyle/>
          <a:p>
            <a:r>
              <a:rPr lang="cs-CZ" smtClean="0"/>
              <a:t>Jan Petrovský pro fyzikální kavárnu 2014/2015</a:t>
            </a:r>
            <a:endParaRPr lang="cs-CZ"/>
          </a:p>
        </p:txBody>
      </p:sp>
      <p:pic>
        <p:nvPicPr>
          <p:cNvPr id="2" name="Picture 2"/>
          <p:cNvPicPr>
            <a:picLocks noChangeAspect="1" noChangeArrowheads="1"/>
          </p:cNvPicPr>
          <p:nvPr/>
        </p:nvPicPr>
        <p:blipFill>
          <a:blip r:embed="rId2" cstate="print"/>
          <a:srcRect/>
          <a:stretch>
            <a:fillRect/>
          </a:stretch>
        </p:blipFill>
        <p:spPr bwMode="auto">
          <a:xfrm>
            <a:off x="1115616" y="692696"/>
            <a:ext cx="6912769" cy="144016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115616" y="2276872"/>
            <a:ext cx="6912768" cy="3391614"/>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1026" name="Picture 2"/>
          <p:cNvPicPr>
            <a:picLocks noChangeAspect="1" noChangeArrowheads="1"/>
          </p:cNvPicPr>
          <p:nvPr/>
        </p:nvPicPr>
        <p:blipFill>
          <a:blip r:embed="rId2" cstate="print"/>
          <a:srcRect/>
          <a:stretch>
            <a:fillRect/>
          </a:stretch>
        </p:blipFill>
        <p:spPr bwMode="auto">
          <a:xfrm>
            <a:off x="755576" y="908720"/>
            <a:ext cx="7696449" cy="2304256"/>
          </a:xfrm>
          <a:prstGeom prst="rect">
            <a:avLst/>
          </a:prstGeom>
          <a:noFill/>
          <a:ln w="9525">
            <a:noFill/>
            <a:miter lim="800000"/>
            <a:headEnd/>
            <a:tailEnd/>
          </a:ln>
        </p:spPr>
      </p:pic>
      <p:sp>
        <p:nvSpPr>
          <p:cNvPr id="4" name="TextovéPole 3"/>
          <p:cNvSpPr txBox="1"/>
          <p:nvPr/>
        </p:nvSpPr>
        <p:spPr>
          <a:xfrm>
            <a:off x="755576" y="3573016"/>
            <a:ext cx="7843301" cy="707886"/>
          </a:xfrm>
          <a:prstGeom prst="rect">
            <a:avLst/>
          </a:prstGeom>
          <a:noFill/>
        </p:spPr>
        <p:txBody>
          <a:bodyPr wrap="none" rtlCol="0">
            <a:spAutoFit/>
          </a:bodyPr>
          <a:lstStyle/>
          <a:p>
            <a:r>
              <a:rPr lang="cs-CZ" sz="2000" smtClean="0"/>
              <a:t>...použití těchto zákonů pro praktický magnetizmus a zvláště ke konstrukci</a:t>
            </a:r>
          </a:p>
          <a:p>
            <a:r>
              <a:rPr lang="cs-CZ" sz="2000" smtClean="0"/>
              <a:t>magnetů bez použití jakékoli magnetické substance.</a:t>
            </a:r>
            <a:endParaRPr lang="cs-CZ" sz="2000"/>
          </a:p>
        </p:txBody>
      </p:sp>
      <p:sp>
        <p:nvSpPr>
          <p:cNvPr id="5" name="TextovéPole 4"/>
          <p:cNvSpPr txBox="1"/>
          <p:nvPr/>
        </p:nvSpPr>
        <p:spPr>
          <a:xfrm>
            <a:off x="755576" y="4581128"/>
            <a:ext cx="7777642" cy="707886"/>
          </a:xfrm>
          <a:prstGeom prst="rect">
            <a:avLst/>
          </a:prstGeom>
          <a:noFill/>
        </p:spPr>
        <p:txBody>
          <a:bodyPr wrap="none" rtlCol="0">
            <a:spAutoFit/>
          </a:bodyPr>
          <a:lstStyle/>
          <a:p>
            <a:r>
              <a:rPr lang="cs-CZ" sz="2000" i="1" smtClean="0"/>
              <a:t>Jak dále uvidíme, význam jeho experimentů se ukázal být jinde a byl ještě </a:t>
            </a:r>
          </a:p>
          <a:p>
            <a:r>
              <a:rPr lang="cs-CZ" sz="2000" i="1" smtClean="0"/>
              <a:t>důležitější!!</a:t>
            </a:r>
            <a:endParaRPr lang="cs-CZ" sz="2000" i="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99592" y="908720"/>
            <a:ext cx="7344816" cy="4955203"/>
          </a:xfrm>
          <a:prstGeom prst="rect">
            <a:avLst/>
          </a:prstGeom>
        </p:spPr>
        <p:txBody>
          <a:bodyPr wrap="square">
            <a:spAutoFit/>
          </a:bodyPr>
          <a:lstStyle/>
          <a:p>
            <a:pPr algn="just"/>
            <a:r>
              <a:rPr lang="cs-CZ" sz="2000" smtClean="0"/>
              <a:t>WILLIAM SCORESBY v roce 1823 pověsil svou velrybářskou harpunu na hřebík a dal se na náboženství. </a:t>
            </a:r>
          </a:p>
          <a:p>
            <a:pPr algn="just"/>
            <a:r>
              <a:rPr lang="cs-CZ" sz="2000" smtClean="0"/>
              <a:t>Magnetismem se však zabýval stále, i zvířecím, i k léčení, </a:t>
            </a:r>
          </a:p>
          <a:p>
            <a:pPr algn="just"/>
            <a:r>
              <a:rPr lang="cs-CZ" sz="2000" smtClean="0"/>
              <a:t>i kompasem.</a:t>
            </a:r>
          </a:p>
          <a:p>
            <a:pPr algn="just"/>
            <a:endParaRPr lang="cs-CZ" sz="2000" smtClean="0"/>
          </a:p>
          <a:p>
            <a:pPr algn="just"/>
            <a:r>
              <a:rPr lang="cs-CZ" sz="2000" smtClean="0"/>
              <a:t>Byl  „velkým obdivovatelem ženské krásy". </a:t>
            </a:r>
          </a:p>
          <a:p>
            <a:pPr algn="just"/>
            <a:endParaRPr lang="cs-CZ" sz="2000" smtClean="0"/>
          </a:p>
          <a:p>
            <a:pPr algn="just"/>
            <a:r>
              <a:rPr lang="cs-CZ" sz="2000" smtClean="0"/>
              <a:t>Zabýval se úspěšně hypnózou.</a:t>
            </a:r>
          </a:p>
          <a:p>
            <a:pPr algn="just"/>
            <a:endParaRPr lang="cs-CZ" sz="2000" smtClean="0"/>
          </a:p>
          <a:p>
            <a:pPr algn="just"/>
            <a:r>
              <a:rPr lang="cs-CZ" sz="2000" smtClean="0"/>
              <a:t>Jedna mladá dáma nám zachovala toto svědectví:</a:t>
            </a:r>
          </a:p>
          <a:p>
            <a:pPr algn="just"/>
            <a:r>
              <a:rPr lang="cs-CZ" sz="2000" smtClean="0"/>
              <a:t>„Přitahoval mé oči neodvratnou silou a já jsem marně bojovala s nadřazenou mocí svého hypnotizéra. Mým tělem od konečků prstů až k chodidlům procházely slastné záchvěvy - mé srdce radostně bilo a já jsem prožívala blaho, jaké smrtelníci nepoznají“.</a:t>
            </a:r>
          </a:p>
          <a:p>
            <a:endParaRPr lang="cs-CZ" smtClean="0"/>
          </a:p>
          <a:p>
            <a:endParaRPr lang="cs-CZ"/>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259632" y="836712"/>
            <a:ext cx="6696744" cy="5570756"/>
          </a:xfrm>
          <a:prstGeom prst="rect">
            <a:avLst/>
          </a:prstGeom>
        </p:spPr>
        <p:txBody>
          <a:bodyPr wrap="square">
            <a:spAutoFit/>
          </a:bodyPr>
          <a:lstStyle/>
          <a:p>
            <a:pPr algn="just"/>
            <a:r>
              <a:rPr lang="cs-CZ" sz="2000" smtClean="0"/>
              <a:t>Loď </a:t>
            </a:r>
            <a:r>
              <a:rPr lang="cs-CZ" sz="2000" i="1" err="1" smtClean="0"/>
              <a:t>Tayleur</a:t>
            </a:r>
            <a:r>
              <a:rPr lang="cs-CZ" sz="2000" i="1" smtClean="0"/>
              <a:t> </a:t>
            </a:r>
            <a:r>
              <a:rPr lang="cs-CZ" sz="2000" smtClean="0"/>
              <a:t>ve čtvrtek  19. ledna roku  1854 vyplula z Liverpoolu  do Melbourne,  měla  na  palubě</a:t>
            </a:r>
          </a:p>
          <a:p>
            <a:pPr algn="just"/>
            <a:r>
              <a:rPr lang="cs-CZ" sz="2000" smtClean="0"/>
              <a:t> </a:t>
            </a:r>
          </a:p>
          <a:p>
            <a:pPr algn="just"/>
            <a:r>
              <a:rPr lang="cs-CZ" sz="2000" smtClean="0"/>
              <a:t>488 cestujících  ubytovaných v podpalubí, </a:t>
            </a:r>
          </a:p>
          <a:p>
            <a:pPr algn="just"/>
            <a:r>
              <a:rPr lang="cs-CZ" sz="2000" smtClean="0"/>
              <a:t>16 </a:t>
            </a:r>
            <a:r>
              <a:rPr lang="cs-CZ" sz="2000" i="1" smtClean="0"/>
              <a:t>v </a:t>
            </a:r>
            <a:r>
              <a:rPr lang="cs-CZ" sz="2000" smtClean="0"/>
              <a:t>první třídě, </a:t>
            </a:r>
          </a:p>
          <a:p>
            <a:pPr algn="just"/>
            <a:r>
              <a:rPr lang="cs-CZ" sz="2000" smtClean="0"/>
              <a:t>75 členů posádky a 5 černých pasažérů.</a:t>
            </a:r>
          </a:p>
          <a:p>
            <a:pPr algn="just"/>
            <a:endParaRPr lang="cs-CZ" sz="2000" smtClean="0"/>
          </a:p>
          <a:p>
            <a:pPr algn="just"/>
            <a:r>
              <a:rPr lang="cs-CZ" sz="2000" smtClean="0"/>
              <a:t>Panenská plavba  této lodi trvala pouhé dva dny.</a:t>
            </a:r>
          </a:p>
          <a:p>
            <a:pPr algn="just"/>
            <a:r>
              <a:rPr lang="cs-CZ" sz="2000" smtClean="0"/>
              <a:t>Kapitán si sice všiml, že kompasy na zádi a na přídi ukazují hodně rozdílně, ale vsadil na ten, který ukazoval hůř.</a:t>
            </a:r>
          </a:p>
          <a:p>
            <a:pPr algn="just"/>
            <a:r>
              <a:rPr lang="cs-CZ" sz="2000" smtClean="0"/>
              <a:t>Ztroskotali o útesy ostrůvku </a:t>
            </a:r>
            <a:r>
              <a:rPr lang="cs-CZ" sz="2000" err="1" smtClean="0"/>
              <a:t>Lambay</a:t>
            </a:r>
            <a:r>
              <a:rPr lang="cs-CZ" sz="2000" smtClean="0"/>
              <a:t> severně od Dublinu.</a:t>
            </a:r>
          </a:p>
          <a:p>
            <a:pPr algn="just"/>
            <a:endParaRPr lang="cs-CZ" sz="2000" smtClean="0"/>
          </a:p>
          <a:p>
            <a:pPr algn="just"/>
            <a:r>
              <a:rPr lang="cs-CZ" sz="2000" smtClean="0"/>
              <a:t>Zachránilo se jen málo pasažérů, zahynuly všechny ženy a děti. </a:t>
            </a:r>
          </a:p>
          <a:p>
            <a:pPr algn="just"/>
            <a:r>
              <a:rPr lang="cs-CZ" sz="2000" smtClean="0"/>
              <a:t>Měla to být nejlepší, nejrychlejší, nejbezpečnější loď svého druhu. Někdy se její zapomenutá katastrofa zmiňuje jako „první Titanic“.</a:t>
            </a:r>
          </a:p>
          <a:p>
            <a:pPr algn="just"/>
            <a:endParaRPr lang="cs-CZ" smtClean="0"/>
          </a:p>
          <a:p>
            <a:pPr algn="just"/>
            <a:endParaRPr lang="cs-CZ"/>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etrovský Jan\Desktop\Jan-nový-od 28.10.2008\Kompas\Nová složka\article-2548476-1ADFBD6200000578-351_634x378.jpg"/>
          <p:cNvPicPr>
            <a:picLocks noChangeAspect="1" noChangeArrowheads="1"/>
          </p:cNvPicPr>
          <p:nvPr/>
        </p:nvPicPr>
        <p:blipFill>
          <a:blip r:embed="rId2" cstate="print"/>
          <a:srcRect/>
          <a:stretch>
            <a:fillRect/>
          </a:stretch>
        </p:blipFill>
        <p:spPr bwMode="auto">
          <a:xfrm>
            <a:off x="1259632" y="1124744"/>
            <a:ext cx="6642642" cy="3960440"/>
          </a:xfrm>
          <a:prstGeom prst="rect">
            <a:avLst/>
          </a:prstGeom>
          <a:noFill/>
        </p:spPr>
      </p:pic>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ChangeArrowheads="1"/>
          </p:cNvSpPr>
          <p:nvPr/>
        </p:nvSpPr>
        <p:spPr bwMode="auto">
          <a:xfrm>
            <a:off x="1043608" y="812031"/>
            <a:ext cx="6912768"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sz="2000" b="0" i="0" u="none" strike="noStrike" cap="none" normalizeH="0" baseline="0" err="1" smtClean="0">
                <a:ln>
                  <a:noFill/>
                </a:ln>
                <a:solidFill>
                  <a:schemeClr val="tx1"/>
                </a:solidFill>
                <a:effectLst/>
                <a:ea typeface="Calibri" pitchFamily="34" charset="0"/>
                <a:cs typeface="Times New Roman" pitchFamily="18" charset="0"/>
              </a:rPr>
              <a:t>Scoresby</a:t>
            </a:r>
            <a:r>
              <a:rPr kumimoji="0" lang="cs-CZ" sz="2000" b="0" i="0" u="none" strike="noStrike" cap="none" normalizeH="0" baseline="0" smtClean="0">
                <a:ln>
                  <a:noFill/>
                </a:ln>
                <a:solidFill>
                  <a:schemeClr val="tx1"/>
                </a:solidFill>
                <a:effectLst/>
                <a:ea typeface="Calibri" pitchFamily="34" charset="0"/>
                <a:cs typeface="Times New Roman" pitchFamily="18" charset="0"/>
              </a:rPr>
              <a:t> referoval ke katastrofě lodě </a:t>
            </a:r>
            <a:r>
              <a:rPr kumimoji="0" lang="cs-CZ" sz="2000" b="0" i="0" u="none" strike="noStrike" cap="none" normalizeH="0" baseline="0" err="1" smtClean="0">
                <a:ln>
                  <a:noFill/>
                </a:ln>
                <a:solidFill>
                  <a:schemeClr val="tx1"/>
                </a:solidFill>
                <a:effectLst/>
                <a:ea typeface="Calibri" pitchFamily="34" charset="0"/>
                <a:cs typeface="Times New Roman" pitchFamily="18" charset="0"/>
              </a:rPr>
              <a:t>Tayleur</a:t>
            </a:r>
            <a:r>
              <a:rPr kumimoji="0" lang="cs-CZ" sz="2000" b="0" i="0" u="none" strike="noStrike" cap="none" normalizeH="0" baseline="0" smtClean="0">
                <a:ln>
                  <a:noFill/>
                </a:ln>
                <a:solidFill>
                  <a:schemeClr val="tx1"/>
                </a:solidFill>
                <a:effectLst/>
                <a:ea typeface="Calibri" pitchFamily="34" charset="0"/>
                <a:cs typeface="Times New Roman" pitchFamily="18" charset="0"/>
              </a:rPr>
              <a:t>, tentokrát za    pozornosti médií.</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cs-CZ" sz="2000" b="0" i="0" u="none" strike="noStrike" cap="none" normalizeH="0" baseline="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2000" b="0" i="0" u="none" strike="noStrike" cap="none" normalizeH="0" baseline="0" err="1" smtClean="0">
                <a:ln>
                  <a:noFill/>
                </a:ln>
                <a:solidFill>
                  <a:schemeClr val="tx1"/>
                </a:solidFill>
                <a:effectLst/>
                <a:ea typeface="Calibri" pitchFamily="34" charset="0"/>
                <a:cs typeface="Times New Roman" pitchFamily="18" charset="0"/>
              </a:rPr>
              <a:t>Scoresby</a:t>
            </a:r>
            <a:r>
              <a:rPr kumimoji="0" lang="cs-CZ" sz="2000" b="0" i="0" u="none" strike="noStrike" cap="none" normalizeH="0" baseline="0" smtClean="0">
                <a:ln>
                  <a:noFill/>
                </a:ln>
                <a:solidFill>
                  <a:schemeClr val="tx1"/>
                </a:solidFill>
                <a:effectLst/>
                <a:ea typeface="Calibri" pitchFamily="34" charset="0"/>
                <a:cs typeface="Times New Roman" pitchFamily="18" charset="0"/>
              </a:rPr>
              <a:t> za více než dvacet let provedl tisíce experimentů a měření,</a:t>
            </a:r>
            <a:r>
              <a:rPr kumimoji="0" lang="cs-CZ" sz="2000" b="0" i="0" u="none" strike="noStrike" cap="none" normalizeH="0" smtClean="0">
                <a:ln>
                  <a:noFill/>
                </a:ln>
                <a:solidFill>
                  <a:schemeClr val="tx1"/>
                </a:solidFill>
                <a:effectLst/>
                <a:ea typeface="Calibri" pitchFamily="34" charset="0"/>
                <a:cs typeface="Times New Roman" pitchFamily="18" charset="0"/>
              </a:rPr>
              <a:t> účastnil se plaveb lodí, kdy kompasy bedlivě sledoval</a:t>
            </a:r>
            <a:endParaRPr kumimoji="0" lang="cs-CZ" sz="2000" b="0" i="0" u="none" strike="noStrike" cap="none" normalizeH="0" baseline="0" smtClean="0">
              <a:ln>
                <a:noFill/>
              </a:ln>
              <a:solidFill>
                <a:schemeClr val="tx1"/>
              </a:solidFill>
              <a:effectLs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sz="2000" b="0" i="0" u="none" strike="noStrike" cap="none" normalizeH="0" baseline="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2000" b="0" i="0" u="none" strike="noStrike" cap="none" normalizeH="0" baseline="0" smtClean="0">
                <a:ln>
                  <a:noFill/>
                </a:ln>
                <a:solidFill>
                  <a:schemeClr val="tx1"/>
                </a:solidFill>
                <a:effectLst/>
                <a:ea typeface="Calibri" pitchFamily="34" charset="0"/>
                <a:cs typeface="Times New Roman" pitchFamily="18" charset="0"/>
              </a:rPr>
              <a:t>Zjistil, že každá loď se železným trupem má v sobě při prvním spuštění na vodu unikátní magnetizmus - magnetizmus, který je  charakteristický jen pro ni jako nějaký otisk prstu. Ten je dán orientací trupu k magnetickému poledníku během  stavby  a  kováním,  ohýbáním a nýtováním železných plátů její obšívky.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sz="2000" b="0" i="0" u="none" strike="noStrike" cap="none" normalizeH="0" baseline="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2000" b="0" i="0" u="none" strike="noStrike" cap="none" normalizeH="0" baseline="0" smtClean="0">
                <a:ln>
                  <a:noFill/>
                </a:ln>
                <a:solidFill>
                  <a:schemeClr val="tx1"/>
                </a:solidFill>
                <a:effectLst/>
                <a:ea typeface="Calibri" pitchFamily="34" charset="0"/>
                <a:cs typeface="Times New Roman" pitchFamily="18" charset="0"/>
              </a:rPr>
              <a:t>Tento magnetizmus se ovšem na moři může změnit vlivem vln bijících do trupu lodi nebo jeho </a:t>
            </a:r>
            <a:r>
              <a:rPr kumimoji="0" lang="cs-CZ" sz="2000" b="0" i="0" u="none" strike="noStrike" cap="none" normalizeH="0" smtClean="0">
                <a:ln>
                  <a:noFill/>
                </a:ln>
                <a:solidFill>
                  <a:schemeClr val="tx1"/>
                </a:solidFill>
                <a:effectLst/>
                <a:ea typeface="Calibri" pitchFamily="34" charset="0"/>
                <a:cs typeface="Times New Roman" pitchFamily="18" charset="0"/>
              </a:rPr>
              <a:t>chvěním</a:t>
            </a:r>
            <a:r>
              <a:rPr kumimoji="0" lang="cs-CZ" sz="2000" b="0" i="0" u="none" strike="noStrike" cap="none" normalizeH="0" baseline="0" smtClean="0">
                <a:ln>
                  <a:noFill/>
                </a:ln>
                <a:solidFill>
                  <a:schemeClr val="tx1"/>
                </a:solidFill>
                <a:effectLst/>
                <a:ea typeface="Calibri" pitchFamily="34" charset="0"/>
                <a:cs typeface="Times New Roman" pitchFamily="18" charset="0"/>
              </a:rPr>
              <a:t> působeným vibracemi lodních motorů, koles nebo lodních  šroubů.</a:t>
            </a:r>
          </a:p>
          <a:p>
            <a:pPr marL="0" marR="0" lvl="0" indent="0" algn="just" defTabSz="914400" rtl="0" eaLnBrk="0" fontAlgn="base" latinLnBrk="0" hangingPunct="0">
              <a:lnSpc>
                <a:spcPct val="100000"/>
              </a:lnSpc>
              <a:spcBef>
                <a:spcPct val="0"/>
              </a:spcBef>
              <a:spcAft>
                <a:spcPct val="0"/>
              </a:spcAft>
              <a:buClrTx/>
              <a:buSzTx/>
              <a:buFontTx/>
              <a:buNone/>
              <a:tabLst/>
            </a:pPr>
            <a:r>
              <a:rPr lang="cs-CZ" sz="2000" smtClean="0">
                <a:cs typeface="Times New Roman" pitchFamily="18" charset="0"/>
              </a:rPr>
              <a:t>U lodi Tayleur tato změna dělala na kompasech 22,5</a:t>
            </a:r>
            <a:r>
              <a:rPr lang="cs-CZ" sz="2000" baseline="30000" smtClean="0">
                <a:cs typeface="Times New Roman" pitchFamily="18" charset="0"/>
              </a:rPr>
              <a:t> o</a:t>
            </a:r>
            <a:r>
              <a:rPr lang="cs-CZ" sz="2000" smtClean="0">
                <a:cs typeface="Times New Roman" pitchFamily="18" charset="0"/>
              </a:rPr>
              <a:t> . </a:t>
            </a:r>
            <a:endParaRPr kumimoji="0" lang="cs-CZ" sz="2000" b="0" i="0" u="none" strike="noStrike" cap="none" normalizeH="0" baseline="0" smtClean="0">
              <a:ln>
                <a:noFill/>
              </a:ln>
              <a:solidFill>
                <a:schemeClr val="tx1"/>
              </a:solidFill>
              <a:effectLst/>
              <a:cs typeface="Arial" pitchFamily="34" charset="0"/>
            </a:endParaRPr>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411760" y="764704"/>
            <a:ext cx="4248472" cy="5503113"/>
          </a:xfrm>
          <a:prstGeom prst="rect">
            <a:avLst/>
          </a:prstGeom>
          <a:noFill/>
          <a:ln w="9525">
            <a:noFill/>
            <a:miter lim="800000"/>
            <a:headEnd/>
            <a:tailEnd/>
          </a:ln>
        </p:spPr>
      </p:pic>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763688" y="836712"/>
            <a:ext cx="5640627" cy="4230470"/>
          </a:xfrm>
          <a:prstGeom prst="rect">
            <a:avLst/>
          </a:prstGeom>
          <a:noFill/>
          <a:ln w="9525">
            <a:noFill/>
            <a:miter lim="800000"/>
            <a:headEnd/>
            <a:tailEnd/>
          </a:ln>
        </p:spPr>
      </p:pic>
      <p:sp>
        <p:nvSpPr>
          <p:cNvPr id="3" name="TextovéPole 2"/>
          <p:cNvSpPr txBox="1"/>
          <p:nvPr/>
        </p:nvSpPr>
        <p:spPr>
          <a:xfrm>
            <a:off x="1835696" y="5229200"/>
            <a:ext cx="5430204" cy="400110"/>
          </a:xfrm>
          <a:prstGeom prst="rect">
            <a:avLst/>
          </a:prstGeom>
          <a:noFill/>
        </p:spPr>
        <p:txBody>
          <a:bodyPr wrap="none" rtlCol="0">
            <a:spAutoFit/>
          </a:bodyPr>
          <a:lstStyle/>
          <a:p>
            <a:r>
              <a:rPr lang="cs-CZ" sz="2000" b="1" smtClean="0"/>
              <a:t>Ověření magnetizace jemnými železnými pilinami</a:t>
            </a:r>
            <a:endParaRPr lang="cs-CZ" sz="2000" b="1"/>
          </a:p>
        </p:txBody>
      </p:sp>
      <p:sp>
        <p:nvSpPr>
          <p:cNvPr id="4" name="Zástupný symbol pro zápatí 3"/>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87624" y="764704"/>
            <a:ext cx="3257550" cy="53975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788024" y="764704"/>
            <a:ext cx="3384376" cy="5416792"/>
          </a:xfrm>
          <a:prstGeom prst="rect">
            <a:avLst/>
          </a:prstGeom>
          <a:noFill/>
          <a:ln w="9525">
            <a:noFill/>
            <a:miter lim="800000"/>
            <a:headEnd/>
            <a:tailEnd/>
          </a:ln>
        </p:spPr>
      </p:pic>
      <p:sp>
        <p:nvSpPr>
          <p:cNvPr id="4" name="Zástupný symbol pro zápatí 3"/>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187624" y="980729"/>
            <a:ext cx="6840760" cy="2585323"/>
          </a:xfrm>
          <a:prstGeom prst="rect">
            <a:avLst/>
          </a:prstGeom>
        </p:spPr>
        <p:txBody>
          <a:bodyPr wrap="square">
            <a:spAutoFit/>
          </a:bodyPr>
          <a:lstStyle/>
          <a:p>
            <a:pPr algn="just"/>
            <a:r>
              <a:rPr lang="en-US" smtClean="0"/>
              <a:t>If perchance the turning to the pole should at any time be weak and uncertain, put the bar in the fire again, take it out when it has reached white heat, </a:t>
            </a:r>
            <a:r>
              <a:rPr lang="en-US" b="1" smtClean="0"/>
              <a:t>cool it perfectly as it lies pointing in the direction of the pole</a:t>
            </a:r>
            <a:r>
              <a:rPr lang="en-US" smtClean="0"/>
              <a:t> from which you wish it to take verticity,</a:t>
            </a:r>
            <a:r>
              <a:rPr lang="cs-CZ" smtClean="0"/>
              <a:t> </a:t>
            </a:r>
            <a:r>
              <a:rPr lang="en-US" smtClean="0"/>
              <a:t>and the verticity will be acquired. Let it be heated again, lying in the contrary direction, and while yet white-hot lay it down till it cools; </a:t>
            </a:r>
            <a:r>
              <a:rPr lang="en-US" b="1" smtClean="0"/>
              <a:t>for, from the position in cooling (the earth's verticity acting on it), verticity is infused into the iron</a:t>
            </a:r>
            <a:r>
              <a:rPr lang="en-US" smtClean="0"/>
              <a:t> and it turns toward points opposite</a:t>
            </a:r>
            <a:r>
              <a:rPr lang="cs-CZ" smtClean="0"/>
              <a:t> </a:t>
            </a:r>
            <a:r>
              <a:rPr lang="en-US" smtClean="0"/>
              <a:t>to the former verticity.</a:t>
            </a:r>
          </a:p>
          <a:p>
            <a:pPr algn="just"/>
            <a:endParaRPr lang="en-US" b="1" smtClean="0"/>
          </a:p>
        </p:txBody>
      </p:sp>
      <p:sp>
        <p:nvSpPr>
          <p:cNvPr id="5" name="TextovéPole 4"/>
          <p:cNvSpPr txBox="1"/>
          <p:nvPr/>
        </p:nvSpPr>
        <p:spPr>
          <a:xfrm>
            <a:off x="1331640" y="620688"/>
            <a:ext cx="3704091" cy="369332"/>
          </a:xfrm>
          <a:prstGeom prst="rect">
            <a:avLst/>
          </a:prstGeom>
          <a:noFill/>
        </p:spPr>
        <p:txBody>
          <a:bodyPr wrap="none" rtlCol="0">
            <a:spAutoFit/>
          </a:bodyPr>
          <a:lstStyle/>
          <a:p>
            <a:r>
              <a:rPr lang="cs-CZ" smtClean="0"/>
              <a:t>Str. 213 anglického překladu z r. 1893 </a:t>
            </a:r>
            <a:endParaRPr lang="cs-CZ"/>
          </a:p>
        </p:txBody>
      </p:sp>
      <p:sp>
        <p:nvSpPr>
          <p:cNvPr id="6" name="Zástupný symbol pro zápatí 5"/>
          <p:cNvSpPr>
            <a:spLocks noGrp="1"/>
          </p:cNvSpPr>
          <p:nvPr>
            <p:ph type="ftr" sz="quarter" idx="11"/>
          </p:nvPr>
        </p:nvSpPr>
        <p:spPr/>
        <p:txBody>
          <a:bodyPr/>
          <a:lstStyle/>
          <a:p>
            <a:r>
              <a:rPr lang="cs-CZ" smtClean="0"/>
              <a:t>Jan Petrovský pro fyzikální kavárnu 2014/2015</a:t>
            </a:r>
            <a:endParaRPr lang="cs-CZ"/>
          </a:p>
        </p:txBody>
      </p:sp>
      <p:sp>
        <p:nvSpPr>
          <p:cNvPr id="8" name="TextovéPole 7"/>
          <p:cNvSpPr txBox="1"/>
          <p:nvPr/>
        </p:nvSpPr>
        <p:spPr>
          <a:xfrm>
            <a:off x="1187624" y="3356992"/>
            <a:ext cx="6912768" cy="3139321"/>
          </a:xfrm>
          <a:prstGeom prst="rect">
            <a:avLst/>
          </a:prstGeom>
          <a:noFill/>
        </p:spPr>
        <p:txBody>
          <a:bodyPr wrap="square" rtlCol="0">
            <a:spAutoFit/>
          </a:bodyPr>
          <a:lstStyle/>
          <a:p>
            <a:pPr algn="just"/>
            <a:r>
              <a:rPr lang="cs-CZ" sz="2000" smtClean="0"/>
              <a:t>Jestliže snad natáčení se k pólu je někdy slabé nebo nejisté, vlož tyč do ohně znovu, vytáhni ji když dosáhla bílého žáru, </a:t>
            </a:r>
            <a:r>
              <a:rPr lang="cs-CZ" sz="2000" b="1" smtClean="0"/>
              <a:t>dobře ji vychlaď položenou ve směru toho pólu</a:t>
            </a:r>
            <a:r>
              <a:rPr lang="cs-CZ" sz="2000" smtClean="0"/>
              <a:t>, od kterého chceš, aby převzala natáčení a  ona natáčení získá.  Nechť je znovu zahřátá, položena v opačném směru  a až je v bílém žáru, nech ji ležet až vychladne; </a:t>
            </a:r>
            <a:r>
              <a:rPr lang="cs-CZ" sz="2000" b="1" smtClean="0"/>
              <a:t>neboť podle polohy během chlazení (kdy na ni působí přitažlivost zemských pólů) vnukne se železu natáčení k pólům</a:t>
            </a:r>
            <a:r>
              <a:rPr lang="cs-CZ" sz="2000" smtClean="0"/>
              <a:t> a ona se natáčí k pólům opačným než bylo předchozí natáčení. </a:t>
            </a:r>
          </a:p>
          <a:p>
            <a:endParaRPr lang="cs-CZ"/>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1026" name="Picture 2" descr="C:\Users\Petrovský Jan\Desktop\Jan-nový-od 28.10.2008\Kompas\Weissovy domény-obr.jpg"/>
          <p:cNvPicPr>
            <a:picLocks noChangeAspect="1" noChangeArrowheads="1"/>
          </p:cNvPicPr>
          <p:nvPr/>
        </p:nvPicPr>
        <p:blipFill>
          <a:blip r:embed="rId2" cstate="print"/>
          <a:srcRect/>
          <a:stretch>
            <a:fillRect/>
          </a:stretch>
        </p:blipFill>
        <p:spPr bwMode="auto">
          <a:xfrm>
            <a:off x="755576" y="692696"/>
            <a:ext cx="7613513" cy="476478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1028" name="Picture 4"/>
          <p:cNvPicPr>
            <a:picLocks noChangeAspect="1" noChangeArrowheads="1"/>
          </p:cNvPicPr>
          <p:nvPr/>
        </p:nvPicPr>
        <p:blipFill>
          <a:blip r:embed="rId2" cstate="print"/>
          <a:srcRect/>
          <a:stretch>
            <a:fillRect/>
          </a:stretch>
        </p:blipFill>
        <p:spPr bwMode="auto">
          <a:xfrm>
            <a:off x="4427984" y="908720"/>
            <a:ext cx="3211102" cy="2522215"/>
          </a:xfrm>
          <a:prstGeom prst="rect">
            <a:avLst/>
          </a:prstGeom>
          <a:noFill/>
          <a:ln w="9525">
            <a:noFill/>
            <a:miter lim="800000"/>
            <a:headEnd/>
            <a:tailEnd/>
          </a:ln>
        </p:spPr>
      </p:pic>
      <p:sp>
        <p:nvSpPr>
          <p:cNvPr id="8" name="TextovéPole 7"/>
          <p:cNvSpPr txBox="1"/>
          <p:nvPr/>
        </p:nvSpPr>
        <p:spPr>
          <a:xfrm>
            <a:off x="1331640" y="908720"/>
            <a:ext cx="2435667" cy="400110"/>
          </a:xfrm>
          <a:prstGeom prst="rect">
            <a:avLst/>
          </a:prstGeom>
          <a:noFill/>
        </p:spPr>
        <p:txBody>
          <a:bodyPr wrap="none" rtlCol="0">
            <a:spAutoFit/>
          </a:bodyPr>
          <a:lstStyle/>
          <a:p>
            <a:r>
              <a:rPr lang="cs-CZ" sz="2000" smtClean="0"/>
              <a:t>Honeywell HMC 6343</a:t>
            </a:r>
          </a:p>
        </p:txBody>
      </p:sp>
      <p:sp>
        <p:nvSpPr>
          <p:cNvPr id="6" name="Obdélník 5"/>
          <p:cNvSpPr/>
          <p:nvPr/>
        </p:nvSpPr>
        <p:spPr>
          <a:xfrm>
            <a:off x="1259632" y="3501008"/>
            <a:ext cx="6840760" cy="2246769"/>
          </a:xfrm>
          <a:prstGeom prst="rect">
            <a:avLst/>
          </a:prstGeom>
        </p:spPr>
        <p:txBody>
          <a:bodyPr wrap="square">
            <a:spAutoFit/>
          </a:bodyPr>
          <a:lstStyle/>
          <a:p>
            <a:pPr algn="just"/>
            <a:r>
              <a:rPr lang="cs-CZ" sz="2000" smtClean="0"/>
              <a:t>Modul navigačního systému robotů a manipulátorů.</a:t>
            </a:r>
          </a:p>
          <a:p>
            <a:pPr algn="just"/>
            <a:r>
              <a:rPr lang="cs-CZ" sz="2000" smtClean="0"/>
              <a:t>Modul magnetického kompasu určí úhel natočení vzhledem k magnetickému poli Země s rozlišením 0,1 </a:t>
            </a:r>
            <a:r>
              <a:rPr lang="cs-CZ" sz="2000" baseline="30000" smtClean="0"/>
              <a:t>0</a:t>
            </a:r>
            <a:r>
              <a:rPr lang="cs-CZ" sz="2000" smtClean="0"/>
              <a:t> a s přesností 3 až 4 </a:t>
            </a:r>
            <a:r>
              <a:rPr lang="cs-CZ" sz="2000" baseline="30000" smtClean="0"/>
              <a:t>0</a:t>
            </a:r>
            <a:r>
              <a:rPr lang="cs-CZ" sz="2000" smtClean="0"/>
              <a:t>. Připojí se sběrnicí rovnou k řídicímu mikropočítači.</a:t>
            </a:r>
          </a:p>
          <a:p>
            <a:pPr algn="just"/>
            <a:r>
              <a:rPr lang="cs-CZ" sz="2000" smtClean="0"/>
              <a:t>Určí natočení robotu vzhledem k severu. </a:t>
            </a:r>
            <a:endParaRPr lang="cs-CZ" sz="2000" smtClean="0">
              <a:solidFill>
                <a:srgbClr val="FF0000"/>
              </a:solidFill>
            </a:endParaRPr>
          </a:p>
          <a:p>
            <a:pPr algn="just"/>
            <a:r>
              <a:rPr lang="cs-CZ" sz="2000" smtClean="0">
                <a:solidFill>
                  <a:srgbClr val="FF0000"/>
                </a:solidFill>
              </a:rPr>
              <a:t>Ve výrobním prostředí – otřesy, vibrace – se magnetické pole může nekontrolovaně měnit. </a:t>
            </a:r>
            <a:endParaRPr lang="cs-CZ" sz="2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1026" name="Picture 2" descr="C:\Users\Petrovský Jan\Desktop\Jan-nový-od 28.10.2008\Kompas\Pokusy-15.10.2014\P1220679-Základní uspořádání.jpg"/>
          <p:cNvPicPr>
            <a:picLocks noChangeAspect="1" noChangeArrowheads="1"/>
          </p:cNvPicPr>
          <p:nvPr/>
        </p:nvPicPr>
        <p:blipFill>
          <a:blip r:embed="rId2" cstate="print"/>
          <a:srcRect/>
          <a:stretch>
            <a:fillRect/>
          </a:stretch>
        </p:blipFill>
        <p:spPr bwMode="auto">
          <a:xfrm>
            <a:off x="1187624" y="980728"/>
            <a:ext cx="6768751" cy="432048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2050" name="Picture 2" descr="C:\Users\Petrovský Jan\Desktop\Jan-nový-od 28.10.2008\Kompas\Pokusy-15.10.2014\P1220680-Zkouška magnetizace kladiva.jpg"/>
          <p:cNvPicPr>
            <a:picLocks noChangeAspect="1" noChangeArrowheads="1"/>
          </p:cNvPicPr>
          <p:nvPr/>
        </p:nvPicPr>
        <p:blipFill>
          <a:blip r:embed="rId2" cstate="print"/>
          <a:srcRect/>
          <a:stretch>
            <a:fillRect/>
          </a:stretch>
        </p:blipFill>
        <p:spPr bwMode="auto">
          <a:xfrm>
            <a:off x="1187624" y="980728"/>
            <a:ext cx="6768752" cy="432048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3074" name="Picture 2" descr="C:\Users\Petrovský Jan\Desktop\Jan-nový-od 28.10.2008\Kompas\Pokusy-15.10.2014\P1220681-Je magnetické.jpg"/>
          <p:cNvPicPr>
            <a:picLocks noChangeAspect="1" noChangeArrowheads="1"/>
          </p:cNvPicPr>
          <p:nvPr/>
        </p:nvPicPr>
        <p:blipFill>
          <a:blip r:embed="rId2" cstate="print"/>
          <a:srcRect/>
          <a:stretch>
            <a:fillRect/>
          </a:stretch>
        </p:blipFill>
        <p:spPr bwMode="auto">
          <a:xfrm>
            <a:off x="1187624" y="980728"/>
            <a:ext cx="6768752" cy="4368432"/>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4098" name="Picture 2" descr="C:\Users\Petrovský Jan\Desktop\Jan-nový-od 28.10.2008\Kompas\Pokusy-15.10.2014\P1220682-Vysočinské gabro.jpg"/>
          <p:cNvPicPr>
            <a:picLocks noChangeAspect="1" noChangeArrowheads="1"/>
          </p:cNvPicPr>
          <p:nvPr/>
        </p:nvPicPr>
        <p:blipFill>
          <a:blip r:embed="rId2" cstate="print"/>
          <a:srcRect/>
          <a:stretch>
            <a:fillRect/>
          </a:stretch>
        </p:blipFill>
        <p:spPr bwMode="auto">
          <a:xfrm>
            <a:off x="1187624" y="980728"/>
            <a:ext cx="6768752" cy="432048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5122" name="Picture 2" descr="C:\Users\Petrovský Jan\Desktop\Jan-nový-od 28.10.2008\Kompas\Pokusy-15.10.2014\P1220683-Zkouška tyčky.jpg"/>
          <p:cNvPicPr>
            <a:picLocks noChangeAspect="1" noChangeArrowheads="1"/>
          </p:cNvPicPr>
          <p:nvPr/>
        </p:nvPicPr>
        <p:blipFill>
          <a:blip r:embed="rId2" cstate="print"/>
          <a:srcRect/>
          <a:stretch>
            <a:fillRect/>
          </a:stretch>
        </p:blipFill>
        <p:spPr bwMode="auto">
          <a:xfrm>
            <a:off x="1187624" y="980728"/>
            <a:ext cx="6768752" cy="4464497"/>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6146" name="Picture 2" descr="C:\Users\Petrovský Jan\Desktop\Jan-nový-od 28.10.2008\Kompas\Pokusy-15.10.2014\P1220684-Druhý konec tyčky.jpg"/>
          <p:cNvPicPr>
            <a:picLocks noChangeAspect="1" noChangeArrowheads="1"/>
          </p:cNvPicPr>
          <p:nvPr/>
        </p:nvPicPr>
        <p:blipFill>
          <a:blip r:embed="rId2" cstate="print"/>
          <a:srcRect/>
          <a:stretch>
            <a:fillRect/>
          </a:stretch>
        </p:blipFill>
        <p:spPr bwMode="auto">
          <a:xfrm>
            <a:off x="1187625" y="980728"/>
            <a:ext cx="6768751" cy="4320479"/>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15616" y="836712"/>
            <a:ext cx="7416824" cy="1323439"/>
          </a:xfrm>
          <a:prstGeom prst="rect">
            <a:avLst/>
          </a:prstGeom>
        </p:spPr>
        <p:txBody>
          <a:bodyPr wrap="square">
            <a:spAutoFit/>
          </a:bodyPr>
          <a:lstStyle/>
          <a:p>
            <a:pPr algn="just"/>
            <a:r>
              <a:rPr lang="en-US" sz="2000" b="1" smtClean="0"/>
              <a:t>William Gilbert and 'Magnetization by Percussion'</a:t>
            </a:r>
          </a:p>
          <a:p>
            <a:pPr marL="457200" indent="-457200" algn="just"/>
            <a:r>
              <a:rPr lang="cs-CZ" sz="2000" i="1" smtClean="0"/>
              <a:t>A. </a:t>
            </a:r>
            <a:r>
              <a:rPr lang="en-US" sz="2000" i="1" smtClean="0"/>
              <a:t>Mills</a:t>
            </a:r>
            <a:endParaRPr lang="en-US" sz="2000" smtClean="0"/>
          </a:p>
          <a:p>
            <a:pPr marL="457200" indent="-457200" algn="just"/>
            <a:r>
              <a:rPr lang="en-US" sz="2000" b="1" smtClean="0"/>
              <a:t>Notes and Records </a:t>
            </a:r>
            <a:endParaRPr lang="cs-CZ" sz="2000" b="1" smtClean="0"/>
          </a:p>
          <a:p>
            <a:pPr marL="457200" indent="-457200" algn="just"/>
            <a:r>
              <a:rPr lang="cs-CZ" sz="2000" smtClean="0"/>
              <a:t>t</a:t>
            </a:r>
            <a:r>
              <a:rPr lang="en-US" sz="2000" smtClean="0"/>
              <a:t>he Royal Society j</a:t>
            </a:r>
            <a:r>
              <a:rPr lang="cs-CZ" sz="2000" smtClean="0"/>
              <a:t>.</a:t>
            </a:r>
            <a:r>
              <a:rPr lang="en-US" sz="2000" smtClean="0"/>
              <a:t> of the history of science 65(4) 411-416 (2011) </a:t>
            </a:r>
            <a:endParaRPr lang="en-US" sz="2000"/>
          </a:p>
        </p:txBody>
      </p:sp>
      <p:sp>
        <p:nvSpPr>
          <p:cNvPr id="16386" name="Rectangle 2"/>
          <p:cNvSpPr>
            <a:spLocks noChangeArrowheads="1"/>
          </p:cNvSpPr>
          <p:nvPr/>
        </p:nvSpPr>
        <p:spPr bwMode="auto">
          <a:xfrm>
            <a:off x="1115616" y="2348880"/>
            <a:ext cx="684076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cs-CZ" sz="2000" b="0" i="0" u="none" strike="noStrike" cap="none" normalizeH="0" baseline="0" smtClean="0">
                <a:ln>
                  <a:noFill/>
                </a:ln>
                <a:solidFill>
                  <a:schemeClr val="tx1"/>
                </a:solidFill>
                <a:effectLst/>
                <a:ea typeface="Times New Roman" pitchFamily="18" charset="0"/>
                <a:cs typeface="Lucida Sans Unicode" pitchFamily="34" charset="0"/>
              </a:rPr>
              <a:t>„</a:t>
            </a:r>
            <a:r>
              <a:rPr lang="cs-CZ" sz="2000" smtClean="0"/>
              <a:t>Tato představa je  v rozporu s moderní teorií i praxí a experimentálně bylo potvrzeno, že je vysoce podezřelá.</a:t>
            </a:r>
          </a:p>
          <a:p>
            <a:pPr algn="just"/>
            <a:r>
              <a:rPr lang="cs-CZ" sz="2000" smtClean="0"/>
              <a:t>Pouze značným bušením kladivem za studena do tvrzené uhlíkové oceli na masívní železné kovadlině se prokázalo, že je možné získat slabé permanentní magnety.</a:t>
            </a:r>
          </a:p>
          <a:p>
            <a:pPr algn="just"/>
            <a:r>
              <a:rPr lang="cs-CZ" sz="2000" smtClean="0"/>
              <a:t>Pokusy indukovat permanentní magnetismus do tvrzených i měkkých hřebů uložených  po dobu 12 měsíců v dřevěných korýtkách po směru inklinace byly zcela neúspěšné.</a:t>
            </a:r>
          </a:p>
          <a:p>
            <a:pPr algn="just"/>
            <a:endParaRPr lang="cs-CZ" sz="2000" smtClean="0"/>
          </a:p>
          <a:p>
            <a:pPr algn="just" fontAlgn="base">
              <a:spcBef>
                <a:spcPct val="0"/>
              </a:spcBef>
              <a:spcAft>
                <a:spcPct val="0"/>
              </a:spcAft>
            </a:pPr>
            <a:r>
              <a:rPr lang="cs-CZ" sz="2000" smtClean="0">
                <a:ea typeface="Times New Roman" pitchFamily="18" charset="0"/>
                <a:cs typeface="Lucida Sans Unicode" pitchFamily="34" charset="0"/>
              </a:rPr>
              <a:t>.…</a:t>
            </a:r>
            <a:r>
              <a:rPr lang="cs-CZ" sz="2000" smtClean="0"/>
              <a:t>Gilbert splnil svůj cíl, jestliže chtěl demonstrovat  jev terestrické magnetické indukce.“</a:t>
            </a:r>
            <a:endParaRPr kumimoji="0" lang="cs-CZ" sz="2000" b="0" i="0" u="none" strike="noStrike" cap="none" normalizeH="0" baseline="0" smtClean="0">
              <a:ln>
                <a:noFill/>
              </a:ln>
              <a:solidFill>
                <a:schemeClr val="tx1"/>
              </a:solidFill>
              <a:effectLst/>
              <a:cs typeface="Arial" pitchFamily="34" charset="0"/>
            </a:endParaRPr>
          </a:p>
        </p:txBody>
      </p:sp>
      <p:sp>
        <p:nvSpPr>
          <p:cNvPr id="5" name="Zástupný symbol pro zápatí 4"/>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7170" name="Picture 2" descr="C:\Users\Petrovský Jan\Desktop\Jan-nový-od 28.10.2008\Kompas\Pokusy-15.10.2014\P1220685-Ťuky ťuk.jpg"/>
          <p:cNvPicPr>
            <a:picLocks noChangeAspect="1" noChangeArrowheads="1"/>
          </p:cNvPicPr>
          <p:nvPr/>
        </p:nvPicPr>
        <p:blipFill>
          <a:blip r:embed="rId2" cstate="print"/>
          <a:srcRect/>
          <a:stretch>
            <a:fillRect/>
          </a:stretch>
        </p:blipFill>
        <p:spPr bwMode="auto">
          <a:xfrm>
            <a:off x="1187624" y="980728"/>
            <a:ext cx="6768752" cy="4392488"/>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8194" name="Picture 2" descr="C:\Users\Petrovský Jan\Desktop\Jan-nový-od 28.10.2008\Kompas\Pokusy-15.10.2014\P1220686-Severní pól.jpg"/>
          <p:cNvPicPr>
            <a:picLocks noChangeAspect="1" noChangeArrowheads="1"/>
          </p:cNvPicPr>
          <p:nvPr/>
        </p:nvPicPr>
        <p:blipFill>
          <a:blip r:embed="rId2" cstate="print"/>
          <a:srcRect/>
          <a:stretch>
            <a:fillRect/>
          </a:stretch>
        </p:blipFill>
        <p:spPr bwMode="auto">
          <a:xfrm>
            <a:off x="1187625" y="980728"/>
            <a:ext cx="6768752" cy="432048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9218" name="Picture 2" descr="C:\Users\Petrovský Jan\Desktop\Jan-nový-od 28.10.2008\Kompas\Pokusy-15.10.2014\P1220687-Jižní pól.jpg"/>
          <p:cNvPicPr>
            <a:picLocks noChangeAspect="1" noChangeArrowheads="1"/>
          </p:cNvPicPr>
          <p:nvPr/>
        </p:nvPicPr>
        <p:blipFill>
          <a:blip r:embed="rId2" cstate="print"/>
          <a:srcRect/>
          <a:stretch>
            <a:fillRect/>
          </a:stretch>
        </p:blipFill>
        <p:spPr bwMode="auto">
          <a:xfrm>
            <a:off x="1187624" y="980728"/>
            <a:ext cx="6768752" cy="4363264"/>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10242" name="Picture 2" descr="C:\Users\Petrovský Jan\Desktop\Jan-nový-od 28.10.2008\Kompas\Pokusy-15.10.2014\P1220690-ťuky ťuk-přepólování.jpg"/>
          <p:cNvPicPr>
            <a:picLocks noChangeAspect="1" noChangeArrowheads="1"/>
          </p:cNvPicPr>
          <p:nvPr/>
        </p:nvPicPr>
        <p:blipFill>
          <a:blip r:embed="rId2" cstate="print"/>
          <a:srcRect/>
          <a:stretch>
            <a:fillRect/>
          </a:stretch>
        </p:blipFill>
        <p:spPr bwMode="auto">
          <a:xfrm>
            <a:off x="1187624" y="980728"/>
            <a:ext cx="6776267" cy="432048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1026" name="Picture 2" descr="C:\Users\Petrovský Jan\Desktop\Jan-nový-od 28.10.2008\Kompas\Pokusy-15.10.2014\P1220688-Po přepólování-jižní.jpg"/>
          <p:cNvPicPr>
            <a:picLocks noChangeAspect="1" noChangeArrowheads="1"/>
          </p:cNvPicPr>
          <p:nvPr/>
        </p:nvPicPr>
        <p:blipFill>
          <a:blip r:embed="rId2" cstate="print"/>
          <a:srcRect/>
          <a:stretch>
            <a:fillRect/>
          </a:stretch>
        </p:blipFill>
        <p:spPr bwMode="auto">
          <a:xfrm>
            <a:off x="1187624" y="980728"/>
            <a:ext cx="6776269" cy="432048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2050" name="Picture 2" descr="C:\Users\Petrovský Jan\Desktop\Jan-nový-od 28.10.2008\Kompas\Pokusy-15.10.2014\P1220689-Po přepólování severní.jpg"/>
          <p:cNvPicPr>
            <a:picLocks noChangeAspect="1" noChangeArrowheads="1"/>
          </p:cNvPicPr>
          <p:nvPr/>
        </p:nvPicPr>
        <p:blipFill>
          <a:blip r:embed="rId2" cstate="print"/>
          <a:srcRect/>
          <a:stretch>
            <a:fillRect/>
          </a:stretch>
        </p:blipFill>
        <p:spPr bwMode="auto">
          <a:xfrm>
            <a:off x="1187624" y="980728"/>
            <a:ext cx="6768752" cy="4295616"/>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3074" name="Picture 2" descr="C:\Users\Petrovský Jan\Desktop\Jan-nový-od 28.10.2008\Kompas\Pokusy-15.10.2014\P1220691-Demagnetizace.jpg"/>
          <p:cNvPicPr>
            <a:picLocks noChangeAspect="1" noChangeArrowheads="1"/>
          </p:cNvPicPr>
          <p:nvPr/>
        </p:nvPicPr>
        <p:blipFill>
          <a:blip r:embed="rId2" cstate="print"/>
          <a:srcRect/>
          <a:stretch>
            <a:fillRect/>
          </a:stretch>
        </p:blipFill>
        <p:spPr bwMode="auto">
          <a:xfrm>
            <a:off x="1259632" y="980728"/>
            <a:ext cx="6696744" cy="4320479"/>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4098" name="Picture 2" descr="C:\Users\Petrovský Jan\Desktop\Jan-nový-od 28.10.2008\Kompas\Pokusy-15.10.2014\P1220694-Výsledek demagnetizace.jpg"/>
          <p:cNvPicPr>
            <a:picLocks noChangeAspect="1" noChangeArrowheads="1"/>
          </p:cNvPicPr>
          <p:nvPr/>
        </p:nvPicPr>
        <p:blipFill>
          <a:blip r:embed="rId2" cstate="print"/>
          <a:srcRect/>
          <a:stretch>
            <a:fillRect/>
          </a:stretch>
        </p:blipFill>
        <p:spPr bwMode="auto">
          <a:xfrm>
            <a:off x="1259632" y="980728"/>
            <a:ext cx="6703777" cy="432048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5122" name="Picture 2" descr="C:\Users\Petrovský Jan\Desktop\Jan-nový-od 28.10.2008\Kompas\Pokusy-15.10.2014\P1220695-Demagnetizace druhý konec.jpg"/>
          <p:cNvPicPr>
            <a:picLocks noChangeAspect="1" noChangeArrowheads="1"/>
          </p:cNvPicPr>
          <p:nvPr/>
        </p:nvPicPr>
        <p:blipFill>
          <a:blip r:embed="rId2" cstate="print"/>
          <a:srcRect/>
          <a:stretch>
            <a:fillRect/>
          </a:stretch>
        </p:blipFill>
        <p:spPr bwMode="auto">
          <a:xfrm>
            <a:off x="1259632" y="980728"/>
            <a:ext cx="6696744" cy="432048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p:txBody>
          <a:bodyPr/>
          <a:lstStyle/>
          <a:p>
            <a:r>
              <a:rPr lang="cs-CZ" smtClean="0"/>
              <a:t>Jan Petrovský pro fyzikální kavárnu 2014/2015</a:t>
            </a:r>
            <a:endParaRPr lang="cs-CZ"/>
          </a:p>
        </p:txBody>
      </p:sp>
      <p:pic>
        <p:nvPicPr>
          <p:cNvPr id="6146" name="Picture 2" descr="C:\Users\Petrovský Jan\Desktop\Jan-nový-od 28.10.2008\Kompas\Pokusy-15.10.2014\P1220706-Jednoduchý kompas.jpg"/>
          <p:cNvPicPr>
            <a:picLocks noChangeAspect="1" noChangeArrowheads="1"/>
          </p:cNvPicPr>
          <p:nvPr/>
        </p:nvPicPr>
        <p:blipFill>
          <a:blip r:embed="rId2" cstate="print"/>
          <a:srcRect/>
          <a:stretch>
            <a:fillRect/>
          </a:stretch>
        </p:blipFill>
        <p:spPr bwMode="auto">
          <a:xfrm>
            <a:off x="1259632" y="980728"/>
            <a:ext cx="6696744" cy="432048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2123728" y="908720"/>
            <a:ext cx="4896544" cy="4245587"/>
          </a:xfrm>
          <a:prstGeom prst="rect">
            <a:avLst/>
          </a:prstGeom>
          <a:noFill/>
          <a:ln w="9525">
            <a:noFill/>
            <a:round/>
            <a:headEnd/>
            <a:tailEnd/>
          </a:ln>
        </p:spPr>
      </p:pic>
      <p:sp>
        <p:nvSpPr>
          <p:cNvPr id="3" name="TextovéPole 2"/>
          <p:cNvSpPr txBox="1"/>
          <p:nvPr/>
        </p:nvSpPr>
        <p:spPr>
          <a:xfrm>
            <a:off x="1403648" y="5229200"/>
            <a:ext cx="6912768" cy="400110"/>
          </a:xfrm>
          <a:prstGeom prst="rect">
            <a:avLst/>
          </a:prstGeom>
          <a:noFill/>
        </p:spPr>
        <p:txBody>
          <a:bodyPr wrap="square" rtlCol="0">
            <a:sp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2000" b="1" smtClean="0">
                <a:solidFill>
                  <a:srgbClr val="000000"/>
                </a:solidFill>
              </a:rPr>
              <a:t>‘</a:t>
            </a:r>
            <a:r>
              <a:rPr lang="cs-CZ" sz="2000" b="1" smtClean="0">
                <a:solidFill>
                  <a:srgbClr val="000000"/>
                </a:solidFill>
              </a:rPr>
              <a:t>Kovář a jeho pes</a:t>
            </a:r>
            <a:r>
              <a:rPr lang="en-GB" sz="2000" b="1" smtClean="0">
                <a:solidFill>
                  <a:srgbClr val="000000"/>
                </a:solidFill>
              </a:rPr>
              <a:t>’,  Marcus Gheeraerts</a:t>
            </a:r>
            <a:r>
              <a:rPr lang="cs-CZ" sz="2000" b="1" smtClean="0">
                <a:solidFill>
                  <a:srgbClr val="000000"/>
                </a:solidFill>
              </a:rPr>
              <a:t>,  lept, </a:t>
            </a:r>
            <a:r>
              <a:rPr lang="en-GB" sz="2000" b="1" smtClean="0">
                <a:solidFill>
                  <a:srgbClr val="000000"/>
                </a:solidFill>
              </a:rPr>
              <a:t> Brug</a:t>
            </a:r>
            <a:r>
              <a:rPr lang="cs-CZ" sz="2000" b="1" smtClean="0">
                <a:solidFill>
                  <a:srgbClr val="000000"/>
                </a:solidFill>
              </a:rPr>
              <a:t>gy </a:t>
            </a:r>
            <a:r>
              <a:rPr lang="en-GB" sz="2000" b="1" smtClean="0">
                <a:solidFill>
                  <a:srgbClr val="000000"/>
                </a:solidFill>
              </a:rPr>
              <a:t>1567</a:t>
            </a:r>
            <a:endParaRPr lang="en-GB" sz="2000" b="1">
              <a:solidFill>
                <a:srgbClr val="000000"/>
              </a:solidFill>
            </a:endParaRPr>
          </a:p>
        </p:txBody>
      </p:sp>
      <p:sp>
        <p:nvSpPr>
          <p:cNvPr id="4" name="Zástupný symbol pro zápatí 3"/>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827584" y="548680"/>
            <a:ext cx="7488832" cy="54168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400" b="1" i="0" u="none" strike="noStrike" cap="none" normalizeH="0" baseline="0" smtClean="0">
                <a:ln>
                  <a:noFill/>
                </a:ln>
                <a:solidFill>
                  <a:schemeClr val="tx1"/>
                </a:solidFill>
                <a:effectLst/>
                <a:ea typeface="Calibri" pitchFamily="34" charset="0"/>
                <a:cs typeface="Times New Roman" pitchFamily="18" charset="0"/>
              </a:rPr>
              <a:t>Výběr ze zdrojů</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4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4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ea typeface="Calibri" pitchFamily="34" charset="0"/>
                <a:cs typeface="Arial" pitchFamily="34" charset="0"/>
              </a:rPr>
              <a:t>William Scoresby: Experiments and Observations on the Developement of Magnetical Properties in Steel and Iron by Percussion,</a:t>
            </a:r>
            <a:r>
              <a:rPr kumimoji="0" lang="cs-CZ" sz="1400" b="0" i="1" u="none" strike="noStrike" cap="none" normalizeH="0" baseline="0" smtClean="0">
                <a:ln>
                  <a:noFill/>
                </a:ln>
                <a:solidFill>
                  <a:schemeClr val="tx1"/>
                </a:solidFill>
                <a:effectLst/>
                <a:ea typeface="Calibri" pitchFamily="34" charset="0"/>
                <a:cs typeface="Arial" pitchFamily="34" charset="0"/>
              </a:rPr>
              <a:t> Phil. Trans. R. Soc. Lond. </a:t>
            </a:r>
            <a:r>
              <a:rPr kumimoji="0" lang="cs-CZ" sz="1400" b="0" i="0" u="none" strike="noStrike" cap="none" normalizeH="0" baseline="0" smtClean="0">
                <a:ln>
                  <a:noFill/>
                </a:ln>
                <a:solidFill>
                  <a:schemeClr val="tx1"/>
                </a:solidFill>
                <a:effectLst/>
                <a:ea typeface="Calibri" pitchFamily="34" charset="0"/>
                <a:cs typeface="Arial" pitchFamily="34" charset="0"/>
              </a:rPr>
              <a:t>1822 </a:t>
            </a:r>
            <a:r>
              <a:rPr kumimoji="0" lang="cs-CZ" sz="1400" b="1" i="0" u="none" strike="noStrike" cap="none" normalizeH="0" baseline="0" smtClean="0">
                <a:ln>
                  <a:noFill/>
                </a:ln>
                <a:solidFill>
                  <a:schemeClr val="tx1"/>
                </a:solidFill>
                <a:effectLst/>
                <a:ea typeface="Calibri" pitchFamily="34" charset="0"/>
                <a:cs typeface="Arial" pitchFamily="34" charset="0"/>
              </a:rPr>
              <a:t>112</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400" b="0" i="0" u="none" strike="noStrike" cap="none" normalizeH="0" baseline="0" smtClean="0">
              <a:ln>
                <a:noFill/>
              </a:ln>
              <a:solidFill>
                <a:schemeClr val="tx1"/>
              </a:solidFill>
              <a:effectLst/>
              <a:cs typeface="Arial" pitchFamily="34" charset="0"/>
            </a:endParaRPr>
          </a:p>
          <a:p>
            <a:pPr eaLnBrk="0" fontAlgn="base" hangingPunct="0">
              <a:spcBef>
                <a:spcPct val="0"/>
              </a:spcBef>
              <a:spcAft>
                <a:spcPct val="0"/>
              </a:spcAft>
            </a:pPr>
            <a:r>
              <a:rPr kumimoji="0" lang="cs-CZ" sz="1400" b="0" i="0" u="none" strike="noStrike" cap="none" normalizeH="0" baseline="0" smtClean="0">
                <a:ln>
                  <a:noFill/>
                </a:ln>
                <a:solidFill>
                  <a:schemeClr val="tx1"/>
                </a:solidFill>
                <a:effectLst/>
                <a:ea typeface="Calibri" pitchFamily="34" charset="0"/>
                <a:cs typeface="Arial" pitchFamily="34" charset="0"/>
              </a:rPr>
              <a:t>Edm. Halley: An Account of the Cause of the Change of the Variation of the Magnetical Needle; With an Hypothesis of the Structure of the Internal Parts of the Earth: As It Was Proposed to the Royal Society in One of Their Late Meetings, </a:t>
            </a:r>
            <a:r>
              <a:rPr kumimoji="0" lang="cs-CZ" sz="1400" b="0" i="1" u="none" strike="noStrike" cap="none" normalizeH="0" baseline="0" smtClean="0">
                <a:ln>
                  <a:noFill/>
                </a:ln>
                <a:solidFill>
                  <a:schemeClr val="tx1"/>
                </a:solidFill>
                <a:effectLst/>
                <a:ea typeface="Calibri" pitchFamily="34" charset="0"/>
                <a:cs typeface="Arial" pitchFamily="34" charset="0"/>
              </a:rPr>
              <a:t>Phil. Trans. </a:t>
            </a:r>
            <a:r>
              <a:rPr kumimoji="0" lang="cs-CZ" sz="1400" b="0" i="0" u="none" strike="noStrike" cap="none" normalizeH="0" baseline="0" smtClean="0">
                <a:ln>
                  <a:noFill/>
                </a:ln>
                <a:solidFill>
                  <a:schemeClr val="tx1"/>
                </a:solidFill>
                <a:effectLst/>
                <a:ea typeface="Calibri" pitchFamily="34" charset="0"/>
                <a:cs typeface="Arial" pitchFamily="34" charset="0"/>
              </a:rPr>
              <a:t>1686-1692 </a:t>
            </a:r>
            <a:r>
              <a:rPr kumimoji="0" lang="cs-CZ" sz="1400" b="1" i="0" u="none" strike="noStrike" cap="none" normalizeH="0" baseline="0" smtClean="0">
                <a:ln>
                  <a:noFill/>
                </a:ln>
                <a:solidFill>
                  <a:schemeClr val="tx1"/>
                </a:solidFill>
                <a:effectLst/>
                <a:ea typeface="Calibri" pitchFamily="34" charset="0"/>
                <a:cs typeface="Arial" pitchFamily="34" charset="0"/>
              </a:rPr>
              <a:t>16 </a:t>
            </a:r>
          </a:p>
          <a:p>
            <a:pPr eaLnBrk="0" fontAlgn="base" hangingPunct="0">
              <a:spcBef>
                <a:spcPct val="0"/>
              </a:spcBef>
              <a:spcAft>
                <a:spcPct val="0"/>
              </a:spcAft>
            </a:pPr>
            <a:endParaRPr lang="cs-CZ" sz="1400" b="1" smtClean="0">
              <a:ea typeface="Calibri" pitchFamily="34" charset="0"/>
              <a:cs typeface="Arial" pitchFamily="34" charset="0"/>
            </a:endParaRPr>
          </a:p>
          <a:p>
            <a:pPr eaLnBrk="0" fontAlgn="base" hangingPunct="0">
              <a:spcBef>
                <a:spcPct val="0"/>
              </a:spcBef>
              <a:spcAft>
                <a:spcPct val="0"/>
              </a:spcAft>
            </a:pPr>
            <a:r>
              <a:rPr lang="cs-CZ" sz="1400" smtClean="0">
                <a:ea typeface="Calibri" pitchFamily="34" charset="0"/>
                <a:cs typeface="Times New Roman" pitchFamily="18" charset="0"/>
              </a:rPr>
              <a:t>Alan Gurney: Kompas, Praha 2008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4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ea typeface="Calibri" pitchFamily="34" charset="0"/>
                <a:cs typeface="Arial" pitchFamily="34" charset="0"/>
              </a:rPr>
              <a:t>William Gilbert: On the Loadstone and Magnetic Bodies and on the Great Magnet tne Earth, London 1893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4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ea typeface="Calibri" pitchFamily="34" charset="0"/>
                <a:cs typeface="Times New Roman" pitchFamily="18" charset="0"/>
              </a:rPr>
              <a:t>Allan Mills: </a:t>
            </a:r>
            <a:r>
              <a:rPr kumimoji="0" lang="cs-CZ" sz="1400" b="0" i="0" u="none" strike="noStrike" cap="none" normalizeH="0" baseline="0" smtClean="0">
                <a:ln>
                  <a:noFill/>
                </a:ln>
                <a:solidFill>
                  <a:schemeClr val="tx1"/>
                </a:solidFill>
                <a:effectLst/>
                <a:ea typeface="Times New Roman" pitchFamily="18" charset="0"/>
                <a:cs typeface="Lucida Sans Unicode" pitchFamily="34" charset="0"/>
              </a:rPr>
              <a:t>William Gilbert and ‘Magnetization by Percussion’, </a:t>
            </a:r>
            <a:r>
              <a:rPr kumimoji="0" lang="en-US" sz="1400" b="1" i="0" u="none" strike="noStrike" cap="none" normalizeH="0" baseline="0" smtClean="0">
                <a:ln>
                  <a:noFill/>
                </a:ln>
                <a:solidFill>
                  <a:schemeClr val="tx1"/>
                </a:solidFill>
                <a:effectLst/>
                <a:ea typeface="Times New Roman" pitchFamily="18" charset="0"/>
                <a:cs typeface="Lucida Sans Unicode" pitchFamily="34" charset="0"/>
              </a:rPr>
              <a:t>Notes and Records </a:t>
            </a:r>
            <a:r>
              <a:rPr kumimoji="0" lang="cs-CZ" sz="1400" b="0" i="0" u="none" strike="noStrike" cap="none" normalizeH="0" baseline="0" smtClean="0">
                <a:ln>
                  <a:noFill/>
                </a:ln>
                <a:solidFill>
                  <a:schemeClr val="tx1"/>
                </a:solidFill>
                <a:effectLst/>
                <a:ea typeface="Times New Roman" pitchFamily="18" charset="0"/>
                <a:cs typeface="Lucida Sans Unicode" pitchFamily="34" charset="0"/>
              </a:rPr>
              <a:t>t</a:t>
            </a:r>
            <a:r>
              <a:rPr kumimoji="0" lang="en-US" sz="1400" b="0" i="0" u="none" strike="noStrike" cap="none" normalizeH="0" baseline="0" smtClean="0">
                <a:ln>
                  <a:noFill/>
                </a:ln>
                <a:solidFill>
                  <a:schemeClr val="tx1"/>
                </a:solidFill>
                <a:effectLst/>
                <a:ea typeface="Times New Roman" pitchFamily="18" charset="0"/>
                <a:cs typeface="Lucida Sans Unicode" pitchFamily="34" charset="0"/>
              </a:rPr>
              <a:t>he Royal Society journal of the history of science 65(4) 411-416 (2011) </a:t>
            </a:r>
            <a:endParaRPr kumimoji="0" lang="cs-CZ" sz="1400" b="0" i="0" u="none" strike="noStrike" cap="none" normalizeH="0" baseline="0" smtClean="0">
              <a:ln>
                <a:noFill/>
              </a:ln>
              <a:solidFill>
                <a:schemeClr val="tx1"/>
              </a:solidFill>
              <a:effectLst/>
              <a:ea typeface="Times New Roman" pitchFamily="18" charset="0"/>
              <a:cs typeface="Lucida Sans Unicode"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400" b="0" i="0" u="none" strike="noStrike" cap="none" normalizeH="0" baseline="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400" b="0" i="0" u="none" strike="noStrike" cap="none" normalizeH="0" baseline="0" smtClean="0">
                <a:ln>
                  <a:noFill/>
                </a:ln>
                <a:solidFill>
                  <a:schemeClr val="tx1"/>
                </a:solidFill>
                <a:effectLst/>
                <a:ea typeface="Calibri" pitchFamily="34" charset="0"/>
                <a:cs typeface="Times New Roman" pitchFamily="18" charset="0"/>
              </a:rPr>
              <a:t>James Herbert Cooke:</a:t>
            </a:r>
            <a:r>
              <a:rPr kumimoji="0" lang="cs-CZ" sz="1400" b="0" i="0" u="none" strike="noStrike" cap="none" normalizeH="0" baseline="0" smtClean="0">
                <a:ln>
                  <a:noFill/>
                </a:ln>
                <a:solidFill>
                  <a:srgbClr val="3B3B3B"/>
                </a:solidFill>
                <a:effectLst/>
                <a:ea typeface="Calibri" pitchFamily="34" charset="0"/>
                <a:cs typeface="Times New Roman" pitchFamily="18" charset="0"/>
              </a:rPr>
              <a:t> </a:t>
            </a:r>
            <a:r>
              <a:rPr kumimoji="0" lang="cs-CZ" sz="1400" b="0" i="0" u="none" strike="noStrike" cap="none" normalizeH="0" baseline="0" smtClean="0">
                <a:ln>
                  <a:noFill/>
                </a:ln>
                <a:solidFill>
                  <a:schemeClr val="tx1"/>
                </a:solidFill>
                <a:effectLst/>
                <a:ea typeface="Calibri" pitchFamily="34" charset="0"/>
                <a:cs typeface="Times New Roman" pitchFamily="18" charset="0"/>
              </a:rPr>
              <a:t>THE SHIPWRECK of SIR CLOUDESLEY SHOVELL on the SCILLY ISLANDS in 1707, </a:t>
            </a:r>
            <a:r>
              <a:rPr kumimoji="0" lang="cs-CZ" sz="1400" b="0" i="0" u="none" strike="noStrike" cap="none" normalizeH="0" baseline="0" smtClean="0">
                <a:ln>
                  <a:noFill/>
                </a:ln>
                <a:solidFill>
                  <a:schemeClr val="tx1"/>
                </a:solidFill>
                <a:effectLst/>
                <a:ea typeface="Calibri" pitchFamily="34" charset="0"/>
                <a:cs typeface="Times New Roman" pitchFamily="18" charset="0"/>
                <a:hlinkClick r:id="rId2"/>
              </a:rPr>
              <a:t>http://www.hmssurprise.org/shipwreck-sir-cloudesley-shovell</a:t>
            </a:r>
            <a:endParaRPr kumimoji="0" lang="cs-CZ" sz="1400" b="0" i="0" u="none" strike="noStrike" cap="none" normalizeH="0" baseline="0" smtClean="0">
              <a:ln>
                <a:noFill/>
              </a:ln>
              <a:solidFill>
                <a:schemeClr val="tx1"/>
              </a:solidFill>
              <a:effectLst/>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cs-CZ" sz="1400" smtClean="0">
              <a:ea typeface="Calibri" pitchFamily="34" charset="0"/>
              <a:cs typeface="Times New Roman" pitchFamily="18" charset="0"/>
            </a:endParaRPr>
          </a:p>
          <a:p>
            <a:pPr lvl="0" fontAlgn="base">
              <a:spcBef>
                <a:spcPct val="0"/>
              </a:spcBef>
              <a:spcAft>
                <a:spcPct val="0"/>
              </a:spcAft>
            </a:pPr>
            <a:r>
              <a:rPr lang="cs-CZ" altLang="zh-CN" sz="1200" smtClean="0">
                <a:ea typeface="SimSun" pitchFamily="2" charset="-122"/>
                <a:cs typeface="Times New Roman" pitchFamily="18" charset="0"/>
                <a:hlinkClick r:id="rId3"/>
              </a:rPr>
              <a:t>http://www.ngdc.noaa.gov/geomag-web/#declination</a:t>
            </a:r>
            <a:endParaRPr lang="cs-CZ" altLang="zh-CN" sz="1200" smtClean="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
        <p:nvSpPr>
          <p:cNvPr id="4" name="Obdélník 3"/>
          <p:cNvSpPr/>
          <p:nvPr/>
        </p:nvSpPr>
        <p:spPr>
          <a:xfrm>
            <a:off x="827584" y="5733256"/>
            <a:ext cx="5760640" cy="553998"/>
          </a:xfrm>
          <a:prstGeom prst="rect">
            <a:avLst/>
          </a:prstGeom>
        </p:spPr>
        <p:txBody>
          <a:bodyPr wrap="square">
            <a:spAutoFit/>
          </a:bodyPr>
          <a:lstStyle/>
          <a:p>
            <a:r>
              <a:rPr lang="cs-CZ" sz="1200" smtClean="0">
                <a:hlinkClick r:id="rId4"/>
              </a:rPr>
              <a:t>www.sheffield.ac.uk/physics/teaching/phy331/index.htm</a:t>
            </a:r>
            <a:endParaRPr lang="cs-CZ" sz="1200" smtClean="0"/>
          </a:p>
          <a:p>
            <a:endParaRPr lang="cs-CZ"/>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27584" y="692696"/>
            <a:ext cx="7488832" cy="5847755"/>
          </a:xfrm>
          <a:prstGeom prst="rect">
            <a:avLst/>
          </a:prstGeom>
        </p:spPr>
        <p:txBody>
          <a:bodyPr wrap="square">
            <a:spAutoFit/>
          </a:bodyPr>
          <a:lstStyle/>
          <a:p>
            <a:pPr lvl="0" eaLnBrk="0" fontAlgn="base" hangingPunct="0">
              <a:spcBef>
                <a:spcPct val="0"/>
              </a:spcBef>
              <a:spcAft>
                <a:spcPct val="0"/>
              </a:spcAft>
            </a:pPr>
            <a:r>
              <a:rPr lang="cs-CZ" sz="1400" smtClean="0">
                <a:ea typeface="Times New Roman" pitchFamily="18" charset="0"/>
                <a:cs typeface="Times New Roman" pitchFamily="18" charset="0"/>
              </a:rPr>
              <a:t>Permanent Magnet, Excerpt from Henry's Student's Notebook,</a:t>
            </a:r>
          </a:p>
          <a:p>
            <a:pPr lvl="0" eaLnBrk="0" fontAlgn="base" hangingPunct="0">
              <a:spcBef>
                <a:spcPct val="0"/>
              </a:spcBef>
              <a:spcAft>
                <a:spcPct val="0"/>
              </a:spcAft>
            </a:pPr>
            <a:r>
              <a:rPr lang="cs-CZ" sz="1400" smtClean="0">
                <a:ea typeface="Times New Roman" pitchFamily="18" charset="0"/>
                <a:cs typeface="Times New Roman" pitchFamily="18" charset="0"/>
              </a:rPr>
              <a:t> </a:t>
            </a:r>
            <a:r>
              <a:rPr lang="cs-CZ" sz="1400" smtClean="0">
                <a:ea typeface="Times New Roman" pitchFamily="18" charset="0"/>
                <a:cs typeface="Times New Roman" pitchFamily="18" charset="0"/>
                <a:hlinkClick r:id="rId2"/>
              </a:rPr>
              <a:t>http://www.princeton.edu/ssp/joseph-henry-project/joseph-henry/</a:t>
            </a:r>
            <a:endParaRPr lang="cs-CZ" sz="1400" smtClean="0">
              <a:ea typeface="Times New Roman" pitchFamily="18" charset="0"/>
              <a:cs typeface="Times New Roman" pitchFamily="18" charset="0"/>
            </a:endParaRPr>
          </a:p>
          <a:p>
            <a:pPr lvl="0" eaLnBrk="0" fontAlgn="base" hangingPunct="0">
              <a:spcBef>
                <a:spcPct val="0"/>
              </a:spcBef>
              <a:spcAft>
                <a:spcPct val="0"/>
              </a:spcAft>
            </a:pPr>
            <a:endParaRPr lang="cs-CZ" sz="1400" smtClean="0">
              <a:cs typeface="Arial" pitchFamily="34" charset="0"/>
            </a:endParaRPr>
          </a:p>
          <a:p>
            <a:pPr lvl="0" eaLnBrk="0" fontAlgn="base" hangingPunct="0">
              <a:spcBef>
                <a:spcPct val="0"/>
              </a:spcBef>
              <a:spcAft>
                <a:spcPct val="0"/>
              </a:spcAft>
            </a:pPr>
            <a:r>
              <a:rPr lang="cs-CZ" sz="1400" smtClean="0">
                <a:ea typeface="Calibri" pitchFamily="34" charset="0"/>
                <a:cs typeface="Times New Roman" pitchFamily="18" charset="0"/>
              </a:rPr>
              <a:t>Lori L. Murray: The Construction of Edmond Halley’s 1701 Map of Magnetic Declination, Thesis, The University of Western Ontario, London, Ontario, Canada</a:t>
            </a:r>
          </a:p>
          <a:p>
            <a:pPr lvl="0" eaLnBrk="0" fontAlgn="base" hangingPunct="0">
              <a:spcBef>
                <a:spcPct val="0"/>
              </a:spcBef>
              <a:spcAft>
                <a:spcPct val="0"/>
              </a:spcAft>
            </a:pPr>
            <a:endParaRPr lang="cs-CZ" sz="1400" smtClean="0">
              <a:cs typeface="Arial" pitchFamily="34" charset="0"/>
            </a:endParaRPr>
          </a:p>
          <a:p>
            <a:pPr lvl="0" eaLnBrk="0" fontAlgn="base" hangingPunct="0">
              <a:spcBef>
                <a:spcPct val="0"/>
              </a:spcBef>
              <a:spcAft>
                <a:spcPct val="0"/>
              </a:spcAft>
            </a:pPr>
            <a:r>
              <a:rPr lang="cs-CZ" sz="1400" smtClean="0">
                <a:ea typeface="Calibri" pitchFamily="34" charset="0"/>
                <a:cs typeface="Times New Roman" pitchFamily="18" charset="0"/>
              </a:rPr>
              <a:t>The Man Who New Too Much, The Strange and Inventive Life of Robert Hook</a:t>
            </a:r>
            <a:endParaRPr lang="cs-CZ" sz="1400" smtClean="0">
              <a:cs typeface="Arial" pitchFamily="34" charset="0"/>
            </a:endParaRPr>
          </a:p>
          <a:p>
            <a:pPr lvl="0" eaLnBrk="0" fontAlgn="base" hangingPunct="0">
              <a:spcBef>
                <a:spcPct val="0"/>
              </a:spcBef>
              <a:spcAft>
                <a:spcPct val="0"/>
              </a:spcAft>
            </a:pPr>
            <a:r>
              <a:rPr lang="cs-CZ" sz="1400" smtClean="0">
                <a:ea typeface="Calibri" pitchFamily="34" charset="0"/>
                <a:cs typeface="Times New Roman" pitchFamily="18" charset="0"/>
                <a:hlinkClick r:id="rId3"/>
              </a:rPr>
              <a:t>http://books.google.cz/books?id=GmH0fbZFHIwC&amp;pg=PA353&amp;lpg=PA353&amp;dq=edmond+halley+magnetism&amp;source=bl&amp;ots=3PpPsbmDIQ&amp;sig=RYeJuVrXSUWLUzCdDTSECviNayw&amp;hl=cs&amp;sa=X&amp;ei=Qg9YU76ABcnHPbHNgCA&amp;ved=0CGkQ6AEwCTgU#v=onepage&amp;q=edmond%20halley%20magnetism&amp;f=false</a:t>
            </a:r>
            <a:endParaRPr lang="cs-CZ" sz="1400" smtClean="0">
              <a:ea typeface="Calibri" pitchFamily="34" charset="0"/>
              <a:cs typeface="Times New Roman" pitchFamily="18" charset="0"/>
            </a:endParaRPr>
          </a:p>
          <a:p>
            <a:pPr lvl="0" eaLnBrk="0" fontAlgn="base" hangingPunct="0">
              <a:spcBef>
                <a:spcPct val="0"/>
              </a:spcBef>
              <a:spcAft>
                <a:spcPct val="0"/>
              </a:spcAft>
            </a:pPr>
            <a:endParaRPr lang="cs-CZ" sz="1400" smtClean="0">
              <a:cs typeface="Arial" pitchFamily="34" charset="0"/>
            </a:endParaRPr>
          </a:p>
          <a:p>
            <a:pPr lvl="0" eaLnBrk="0" fontAlgn="base" hangingPunct="0">
              <a:spcBef>
                <a:spcPct val="0"/>
              </a:spcBef>
              <a:spcAft>
                <a:spcPct val="0"/>
              </a:spcAft>
            </a:pPr>
            <a:r>
              <a:rPr lang="cs-CZ" sz="1400" smtClean="0">
                <a:ea typeface="Calibri" pitchFamily="34" charset="0"/>
                <a:cs typeface="Times New Roman" pitchFamily="18" charset="0"/>
              </a:rPr>
              <a:t> Halley's Log,  Capt Edmond Halley's logs from HMS Paramore 1698-1701, </a:t>
            </a:r>
            <a:r>
              <a:rPr lang="cs-CZ" sz="1400" smtClean="0">
                <a:ea typeface="Calibri" pitchFamily="34" charset="0"/>
                <a:cs typeface="Times New Roman" pitchFamily="18" charset="0"/>
                <a:hlinkClick r:id="rId4"/>
              </a:rPr>
              <a:t>http://halleyslog.wordpress.com/</a:t>
            </a:r>
            <a:endParaRPr lang="cs-CZ" sz="1400" smtClean="0">
              <a:ea typeface="Calibri" pitchFamily="34" charset="0"/>
              <a:cs typeface="Times New Roman" pitchFamily="18" charset="0"/>
            </a:endParaRPr>
          </a:p>
          <a:p>
            <a:pPr lvl="0" eaLnBrk="0" fontAlgn="base" hangingPunct="0">
              <a:spcBef>
                <a:spcPct val="0"/>
              </a:spcBef>
              <a:spcAft>
                <a:spcPct val="0"/>
              </a:spcAft>
            </a:pPr>
            <a:endParaRPr lang="cs-CZ" sz="1400" smtClean="0">
              <a:cs typeface="Arial" pitchFamily="34" charset="0"/>
            </a:endParaRPr>
          </a:p>
          <a:p>
            <a:pPr lvl="0" eaLnBrk="0" fontAlgn="base" hangingPunct="0">
              <a:spcBef>
                <a:spcPct val="0"/>
              </a:spcBef>
              <a:spcAft>
                <a:spcPct val="0"/>
              </a:spcAft>
            </a:pPr>
            <a:r>
              <a:rPr lang="cs-CZ" sz="1400" smtClean="0">
                <a:ea typeface="Calibri" pitchFamily="34" charset="0"/>
                <a:cs typeface="Times New Roman" pitchFamily="18" charset="0"/>
              </a:rPr>
              <a:t>Life of Thomas Young, M.D., F.R.S., &amp;c.; and one of the eight foreign associates of the National institute of France (1855),  </a:t>
            </a:r>
            <a:r>
              <a:rPr lang="cs-CZ" sz="1400" smtClean="0">
                <a:ea typeface="Calibri" pitchFamily="34" charset="0"/>
                <a:cs typeface="Times New Roman" pitchFamily="18" charset="0"/>
                <a:hlinkClick r:id="rId5"/>
              </a:rPr>
              <a:t>https://archive.org/details/lifethomasyoung01peacgoog</a:t>
            </a:r>
            <a:endParaRPr lang="cs-CZ" sz="1400" smtClean="0">
              <a:ea typeface="Calibri" pitchFamily="34" charset="0"/>
              <a:cs typeface="Times New Roman" pitchFamily="18" charset="0"/>
            </a:endParaRPr>
          </a:p>
          <a:p>
            <a:pPr lvl="0" eaLnBrk="0" fontAlgn="base" hangingPunct="0">
              <a:spcBef>
                <a:spcPct val="0"/>
              </a:spcBef>
              <a:spcAft>
                <a:spcPct val="0"/>
              </a:spcAft>
            </a:pPr>
            <a:endParaRPr lang="cs-CZ" sz="1400" smtClean="0">
              <a:cs typeface="Arial" pitchFamily="34" charset="0"/>
            </a:endParaRPr>
          </a:p>
          <a:p>
            <a:pPr lvl="0" eaLnBrk="0" fontAlgn="base" hangingPunct="0">
              <a:spcBef>
                <a:spcPct val="0"/>
              </a:spcBef>
              <a:spcAft>
                <a:spcPct val="0"/>
              </a:spcAft>
            </a:pPr>
            <a:r>
              <a:rPr lang="cs-CZ" sz="1400" smtClean="0">
                <a:ea typeface="Times New Roman" pitchFamily="18" charset="0"/>
                <a:cs typeface="Times New Roman" pitchFamily="18" charset="0"/>
              </a:rPr>
              <a:t>Robert Hooke (1635-1703), </a:t>
            </a:r>
            <a:r>
              <a:rPr lang="cs-CZ" sz="1400" smtClean="0">
                <a:ea typeface="Times New Roman" pitchFamily="18" charset="0"/>
                <a:cs typeface="Times New Roman" pitchFamily="18" charset="0"/>
                <a:hlinkClick r:id="rId6"/>
              </a:rPr>
              <a:t>http://www.ucmp.berkeley.edu/history/hooke.html</a:t>
            </a:r>
            <a:endParaRPr lang="cs-CZ" sz="1400" smtClean="0">
              <a:ea typeface="Times New Roman" pitchFamily="18" charset="0"/>
              <a:cs typeface="Times New Roman" pitchFamily="18" charset="0"/>
            </a:endParaRPr>
          </a:p>
          <a:p>
            <a:pPr lvl="0" eaLnBrk="0" fontAlgn="base" hangingPunct="0">
              <a:spcBef>
                <a:spcPct val="0"/>
              </a:spcBef>
              <a:spcAft>
                <a:spcPct val="0"/>
              </a:spcAft>
            </a:pPr>
            <a:endParaRPr lang="cs-CZ" sz="1400" smtClean="0">
              <a:cs typeface="Times New Roman" pitchFamily="18" charset="0"/>
            </a:endParaRPr>
          </a:p>
          <a:p>
            <a:pPr eaLnBrk="0" fontAlgn="base" hangingPunct="0">
              <a:spcBef>
                <a:spcPct val="0"/>
              </a:spcBef>
              <a:spcAft>
                <a:spcPct val="0"/>
              </a:spcAft>
            </a:pPr>
            <a:r>
              <a:rPr lang="cs-CZ" sz="1400" smtClean="0"/>
              <a:t>Annabel Venning: The First Titanic: An awesome ship's maiden voyage, a catalogue of blunders and a blood curdling disaster - a gripping new book tells the forgotten story of the Tayleur Tragedy, </a:t>
            </a:r>
            <a:r>
              <a:rPr lang="cs-CZ" sz="1400" smtClean="0">
                <a:hlinkClick r:id="rId7"/>
              </a:rPr>
              <a:t>http://www.dailymail.co.uk/news/article-2548476/The-First-Titanic-An-awesome-ships-maiden-voyage-catalogue-blunders-blood-curdling-disaster-gripping-new-book-tells-forgotten-story-Tayleur-Tragedy.html</a:t>
            </a:r>
            <a:endParaRPr lang="cs-CZ" sz="1400" smtClean="0"/>
          </a:p>
          <a:p>
            <a:pPr eaLnBrk="0" fontAlgn="base" hangingPunct="0">
              <a:spcBef>
                <a:spcPct val="0"/>
              </a:spcBef>
              <a:spcAft>
                <a:spcPct val="0"/>
              </a:spcAft>
            </a:pPr>
            <a:endParaRPr lang="cs-CZ" sz="1200" smtClean="0"/>
          </a:p>
          <a:p>
            <a:pPr lvl="0" eaLnBrk="0" fontAlgn="base" hangingPunct="0">
              <a:spcBef>
                <a:spcPct val="0"/>
              </a:spcBef>
              <a:spcAft>
                <a:spcPct val="0"/>
              </a:spcAft>
            </a:pPr>
            <a:endParaRPr lang="cs-CZ" sz="1200"/>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619672" y="1340768"/>
            <a:ext cx="6120680" cy="1631216"/>
          </a:xfrm>
          <a:prstGeom prst="rect">
            <a:avLst/>
          </a:prstGeom>
          <a:noFill/>
        </p:spPr>
        <p:txBody>
          <a:bodyPr wrap="square" rtlCol="0">
            <a:spAutoFit/>
          </a:bodyPr>
          <a:lstStyle/>
          <a:p>
            <a:pPr algn="just"/>
            <a:r>
              <a:rPr lang="cs-CZ" sz="2000" smtClean="0"/>
              <a:t>Magnetická </a:t>
            </a:r>
            <a:r>
              <a:rPr lang="cs-CZ" sz="2000" b="1" i="1" smtClean="0"/>
              <a:t>deklinace</a:t>
            </a:r>
            <a:r>
              <a:rPr lang="cs-CZ" sz="2000" smtClean="0"/>
              <a:t> je způsobena tím, že magnetické póly nejsou shodné se zeměpisnými póly Země. </a:t>
            </a:r>
          </a:p>
          <a:p>
            <a:pPr algn="just"/>
            <a:r>
              <a:rPr lang="cs-CZ" sz="2000" smtClean="0"/>
              <a:t>V Evropě je deklinace téměř zanedbatelná, ale např. v USA je mezi východním a západním pobřežím rozdíl v deklinaci okolo 42°.</a:t>
            </a:r>
            <a:endParaRPr lang="cs-CZ" sz="2000"/>
          </a:p>
        </p:txBody>
      </p:sp>
      <p:sp>
        <p:nvSpPr>
          <p:cNvPr id="3" name="TextovéPole 2"/>
          <p:cNvSpPr txBox="1"/>
          <p:nvPr/>
        </p:nvSpPr>
        <p:spPr>
          <a:xfrm>
            <a:off x="1619672" y="2996952"/>
            <a:ext cx="6048672" cy="2246769"/>
          </a:xfrm>
          <a:prstGeom prst="rect">
            <a:avLst/>
          </a:prstGeom>
          <a:noFill/>
        </p:spPr>
        <p:txBody>
          <a:bodyPr wrap="square" rtlCol="0">
            <a:spAutoFit/>
          </a:bodyPr>
          <a:lstStyle/>
          <a:p>
            <a:pPr algn="just"/>
            <a:r>
              <a:rPr lang="cs-CZ" sz="2000" b="1" i="1" smtClean="0"/>
              <a:t>Inklinace</a:t>
            </a:r>
            <a:r>
              <a:rPr lang="cs-CZ" sz="2000" i="1" smtClean="0"/>
              <a:t> </a:t>
            </a:r>
            <a:r>
              <a:rPr lang="cs-CZ" sz="2000" smtClean="0"/>
              <a:t>souvisí s úhlem, v jakém protínají magnetické siločáry vodorovnou rovinu. V různých oblastech je inklinace různá. Inklinace má vliv na vyvážení střelky kompasu. </a:t>
            </a:r>
          </a:p>
          <a:p>
            <a:pPr algn="just"/>
            <a:r>
              <a:rPr lang="cs-CZ" sz="2000" smtClean="0"/>
              <a:t>Pokud bude kompas vyvážený pro severní polokouli použit na jižní polokouli, je celkem slušná šance že bude ukazovat úplné nesmysly.</a:t>
            </a:r>
            <a:endParaRPr lang="cs-CZ" sz="2000"/>
          </a:p>
        </p:txBody>
      </p:sp>
      <p:sp>
        <p:nvSpPr>
          <p:cNvPr id="4" name="TextovéPole 3"/>
          <p:cNvSpPr txBox="1"/>
          <p:nvPr/>
        </p:nvSpPr>
        <p:spPr>
          <a:xfrm>
            <a:off x="1619672" y="692696"/>
            <a:ext cx="5080365" cy="523220"/>
          </a:xfrm>
          <a:prstGeom prst="rect">
            <a:avLst/>
          </a:prstGeom>
          <a:noFill/>
        </p:spPr>
        <p:txBody>
          <a:bodyPr wrap="none" rtlCol="0">
            <a:spAutoFit/>
          </a:bodyPr>
          <a:lstStyle/>
          <a:p>
            <a:r>
              <a:rPr lang="cs-CZ" sz="2800" b="1" smtClean="0"/>
              <a:t>DEKLINACE, INKLINACE, DEVIACE</a:t>
            </a:r>
            <a:endParaRPr lang="cs-CZ" sz="2800" b="1"/>
          </a:p>
        </p:txBody>
      </p:sp>
      <p:sp>
        <p:nvSpPr>
          <p:cNvPr id="5" name="TextovéPole 4"/>
          <p:cNvSpPr txBox="1"/>
          <p:nvPr/>
        </p:nvSpPr>
        <p:spPr>
          <a:xfrm>
            <a:off x="1619672" y="5373216"/>
            <a:ext cx="2257285" cy="400110"/>
          </a:xfrm>
          <a:prstGeom prst="rect">
            <a:avLst/>
          </a:prstGeom>
          <a:noFill/>
        </p:spPr>
        <p:txBody>
          <a:bodyPr wrap="none" rtlCol="0">
            <a:spAutoFit/>
          </a:bodyPr>
          <a:lstStyle/>
          <a:p>
            <a:r>
              <a:rPr lang="cs-CZ" sz="2000" smtClean="0"/>
              <a:t>O </a:t>
            </a:r>
            <a:r>
              <a:rPr lang="cs-CZ" sz="2000" b="1" i="1" smtClean="0"/>
              <a:t>deviaci</a:t>
            </a:r>
            <a:r>
              <a:rPr lang="cs-CZ" sz="2000" smtClean="0"/>
              <a:t> později ….</a:t>
            </a:r>
            <a:endParaRPr lang="cs-CZ" sz="2000"/>
          </a:p>
        </p:txBody>
      </p:sp>
      <p:sp>
        <p:nvSpPr>
          <p:cNvPr id="6" name="Zástupný symbol pro zápatí 5"/>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99592" y="476672"/>
            <a:ext cx="7272808" cy="5632311"/>
          </a:xfrm>
          <a:prstGeom prst="rect">
            <a:avLst/>
          </a:prstGeom>
          <a:noFill/>
        </p:spPr>
        <p:txBody>
          <a:bodyPr wrap="square" rtlCol="0">
            <a:spAutoFit/>
          </a:bodyPr>
          <a:lstStyle/>
          <a:p>
            <a:pPr algn="just"/>
            <a:r>
              <a:rPr lang="cs-CZ" sz="2000" b="1" smtClean="0"/>
              <a:t>…</a:t>
            </a:r>
            <a:r>
              <a:rPr lang="en-US" sz="2000" b="1" smtClean="0"/>
              <a:t>so I made ye signal of Danger and repeated it several times, so yt it might be taken notice of</a:t>
            </a:r>
            <a:r>
              <a:rPr lang="cs-CZ" sz="2000" b="1" smtClean="0"/>
              <a:t> …</a:t>
            </a:r>
          </a:p>
          <a:p>
            <a:pPr algn="just"/>
            <a:endParaRPr lang="cs-CZ" sz="2000" smtClean="0"/>
          </a:p>
          <a:p>
            <a:pPr algn="just"/>
            <a:r>
              <a:rPr lang="cs-CZ" sz="2000" smtClean="0"/>
              <a:t>Za podzimní noci naplněné vytím vichru se změnily čtyři lodi z flotily královského námořnictva v pouhé trupy bez stěžňů, které kladivo atlantického příboje rozbíjelo na kusy na kovadlině žulových útesů souostroví </a:t>
            </a:r>
            <a:r>
              <a:rPr lang="cs-CZ" sz="2000" err="1" smtClean="0"/>
              <a:t>Scilly</a:t>
            </a:r>
            <a:r>
              <a:rPr lang="cs-CZ" sz="2000" smtClean="0"/>
              <a:t>. </a:t>
            </a:r>
          </a:p>
          <a:p>
            <a:pPr algn="just"/>
            <a:endParaRPr lang="cs-CZ" sz="2000" smtClean="0"/>
          </a:p>
          <a:p>
            <a:pPr algn="just"/>
            <a:r>
              <a:rPr lang="cs-CZ" sz="2000" smtClean="0"/>
              <a:t>Tehdy v noci 23. října roku  1707 zemřelo nějakých  dva tisíce mužů  a důstojníků. </a:t>
            </a:r>
          </a:p>
          <a:p>
            <a:pPr algn="just"/>
            <a:endParaRPr lang="cs-CZ" sz="2000" smtClean="0"/>
          </a:p>
          <a:p>
            <a:pPr algn="just"/>
            <a:r>
              <a:rPr lang="cs-CZ" sz="2000" smtClean="0"/>
              <a:t>Mezi utonulými byl i tělnatý, růžolící velitel flotily, sedmapadesátiletý admirál sir </a:t>
            </a:r>
            <a:r>
              <a:rPr lang="cs-CZ" sz="2000" err="1" smtClean="0"/>
              <a:t>Cloudesley</a:t>
            </a:r>
            <a:r>
              <a:rPr lang="cs-CZ" sz="2000" smtClean="0"/>
              <a:t>  </a:t>
            </a:r>
            <a:r>
              <a:rPr lang="cs-CZ" sz="2000" err="1" smtClean="0"/>
              <a:t>Shovell</a:t>
            </a:r>
            <a:r>
              <a:rPr lang="cs-CZ" sz="2000" smtClean="0"/>
              <a:t>. Jeho tělo bylo vyplaveno  příbojem na  břeh.  </a:t>
            </a:r>
          </a:p>
          <a:p>
            <a:pPr algn="just"/>
            <a:r>
              <a:rPr lang="cs-CZ" sz="2000" smtClean="0"/>
              <a:t>Podle  místní  legendy  jistá  ostrovanka  o třicet  let později  vypověděla na  smrtelném  loži, že našla  sira  </a:t>
            </a:r>
            <a:r>
              <a:rPr lang="cs-CZ" sz="2000" err="1" smtClean="0"/>
              <a:t>Cloudesleyho</a:t>
            </a:r>
            <a:r>
              <a:rPr lang="cs-CZ" sz="2000" smtClean="0"/>
              <a:t>, jak  leží v bezvědomí na pobřeží, a pomohla mu pak údajně odejít na věčnost kvůli  prstenům s démanty a smaragdy, které měl  na prstech.</a:t>
            </a:r>
            <a:endParaRPr lang="cs-CZ" sz="2000"/>
          </a:p>
        </p:txBody>
      </p:sp>
      <p:sp>
        <p:nvSpPr>
          <p:cNvPr id="3" name="Zástupný symbol pro zápatí 2"/>
          <p:cNvSpPr>
            <a:spLocks noGrp="1"/>
          </p:cNvSpPr>
          <p:nvPr>
            <p:ph type="ftr" sz="quarter" idx="11"/>
          </p:nvPr>
        </p:nvSpPr>
        <p:spPr/>
        <p:txBody>
          <a:bodyPr/>
          <a:lstStyle/>
          <a:p>
            <a:r>
              <a:rPr lang="cs-CZ" smtClean="0"/>
              <a:t>Jan Petrovský pro fyzikální kavárnu 2014/2015</a:t>
            </a:r>
            <a:endParaRPr lang="cs-CZ"/>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331640" y="1052736"/>
            <a:ext cx="6480720" cy="1631216"/>
          </a:xfrm>
          <a:prstGeom prst="rect">
            <a:avLst/>
          </a:prstGeom>
        </p:spPr>
        <p:txBody>
          <a:bodyPr wrap="square">
            <a:spAutoFit/>
          </a:bodyPr>
          <a:lstStyle/>
          <a:p>
            <a:pPr algn="just"/>
            <a:r>
              <a:rPr lang="cs-CZ" sz="2000" smtClean="0"/>
              <a:t>… </a:t>
            </a:r>
            <a:r>
              <a:rPr lang="en-US" sz="2000" smtClean="0"/>
              <a:t>a terrible confession was made by a dying woman to a clergyman on St. Mary's island; </a:t>
            </a:r>
            <a:r>
              <a:rPr lang="en-US" sz="2000" baseline="30000" smtClean="0">
                <a:hlinkClick r:id="rId2"/>
              </a:rPr>
              <a:t>37</a:t>
            </a:r>
            <a:r>
              <a:rPr lang="en-US" sz="2000" smtClean="0"/>
              <a:t> she said the Admiral had been cast ashore exhausted and faint but still living, and that she had murdered him for the sake of the valuables about him! She produced the long missing emerald ring</a:t>
            </a:r>
            <a:r>
              <a:rPr lang="cs-CZ" sz="2000" smtClean="0"/>
              <a:t> …</a:t>
            </a:r>
            <a:endParaRPr lang="cs-CZ" sz="2000"/>
          </a:p>
        </p:txBody>
      </p:sp>
      <p:sp>
        <p:nvSpPr>
          <p:cNvPr id="4" name="Zástupný symbol pro zápatí 3"/>
          <p:cNvSpPr>
            <a:spLocks noGrp="1"/>
          </p:cNvSpPr>
          <p:nvPr>
            <p:ph type="ftr" sz="quarter" idx="11"/>
          </p:nvPr>
        </p:nvSpPr>
        <p:spPr/>
        <p:txBody>
          <a:bodyPr/>
          <a:lstStyle/>
          <a:p>
            <a:r>
              <a:rPr lang="cs-CZ" smtClean="0"/>
              <a:t>Jan Petrovský pro fyzikální kavárnu 2014/2015</a:t>
            </a:r>
            <a:endParaRPr lang="cs-CZ"/>
          </a:p>
        </p:txBody>
      </p:sp>
      <p:sp>
        <p:nvSpPr>
          <p:cNvPr id="5" name="Obdélník 4"/>
          <p:cNvSpPr/>
          <p:nvPr/>
        </p:nvSpPr>
        <p:spPr>
          <a:xfrm>
            <a:off x="1331640" y="3212976"/>
            <a:ext cx="6552728" cy="1631216"/>
          </a:xfrm>
          <a:prstGeom prst="rect">
            <a:avLst/>
          </a:prstGeom>
        </p:spPr>
        <p:txBody>
          <a:bodyPr wrap="square">
            <a:spAutoFit/>
          </a:bodyPr>
          <a:lstStyle/>
          <a:p>
            <a:pPr algn="just"/>
            <a:r>
              <a:rPr lang="cs-CZ" sz="2000" smtClean="0"/>
              <a:t>...na ostrově St. Mary udělala umírající žena duchovnímu děsnou zpověď, řekla, že admirál byl vržen na břeh vyčerpaný a omdlelý, ale stále na živu a že ona jej zavraždila pro cennosti, které měl u sebe a vytáhla dlouho pohřešovaný smaragdový prsten...</a:t>
            </a:r>
            <a:endParaRPr lang="cs-CZ" sz="20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1401</TotalTime>
  <Words>2744</Words>
  <Application>Microsoft Office PowerPoint</Application>
  <PresentationFormat>Předvádění na obrazovce (4:3)</PresentationFormat>
  <Paragraphs>240</Paragraphs>
  <Slides>61</Slides>
  <Notes>2</Notes>
  <HiddenSlides>0</HiddenSlides>
  <MMClips>0</MMClips>
  <ScaleCrop>false</ScaleCrop>
  <HeadingPairs>
    <vt:vector size="4" baseType="variant">
      <vt:variant>
        <vt:lpstr>Motiv</vt:lpstr>
      </vt:variant>
      <vt:variant>
        <vt:i4>1</vt:i4>
      </vt:variant>
      <vt:variant>
        <vt:lpstr>Nadpisy snímků</vt:lpstr>
      </vt:variant>
      <vt:variant>
        <vt:i4>61</vt:i4>
      </vt:variant>
    </vt:vector>
  </HeadingPairs>
  <TitlesOfParts>
    <vt:vector size="62" baseType="lpstr">
      <vt:lpstr>Motiv sady Office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Snímek 47</vt:lpstr>
      <vt:lpstr>Snímek 48</vt:lpstr>
      <vt:lpstr>Snímek 49</vt:lpstr>
      <vt:lpstr>Snímek 50</vt:lpstr>
      <vt:lpstr>Snímek 51</vt:lpstr>
      <vt:lpstr>Snímek 52</vt:lpstr>
      <vt:lpstr>Snímek 53</vt:lpstr>
      <vt:lpstr>Snímek 54</vt:lpstr>
      <vt:lpstr>Snímek 55</vt:lpstr>
      <vt:lpstr>Snímek 56</vt:lpstr>
      <vt:lpstr>Snímek 57</vt:lpstr>
      <vt:lpstr>Snímek 58</vt:lpstr>
      <vt:lpstr>Snímek 59</vt:lpstr>
      <vt:lpstr>Snímek 60</vt:lpstr>
      <vt:lpstr>Snímek 61</vt:lpstr>
    </vt:vector>
  </TitlesOfParts>
  <Company>ATC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Petrovský Jan</dc:creator>
  <cp:lastModifiedBy>Petrovský Jan</cp:lastModifiedBy>
  <cp:revision>200</cp:revision>
  <dcterms:created xsi:type="dcterms:W3CDTF">2014-10-01T19:41:44Z</dcterms:created>
  <dcterms:modified xsi:type="dcterms:W3CDTF">2015-01-12T08:25:03Z</dcterms:modified>
</cp:coreProperties>
</file>