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2" r:id="rId7"/>
    <p:sldId id="276" r:id="rId8"/>
    <p:sldId id="277" r:id="rId9"/>
    <p:sldId id="264" r:id="rId10"/>
    <p:sldId id="263" r:id="rId11"/>
    <p:sldId id="268" r:id="rId12"/>
    <p:sldId id="265" r:id="rId13"/>
    <p:sldId id="269" r:id="rId14"/>
    <p:sldId id="266" r:id="rId15"/>
    <p:sldId id="267" r:id="rId16"/>
    <p:sldId id="270" r:id="rId17"/>
    <p:sldId id="274" r:id="rId18"/>
    <p:sldId id="279" r:id="rId19"/>
    <p:sldId id="280" r:id="rId20"/>
    <p:sldId id="281" r:id="rId21"/>
    <p:sldId id="275" r:id="rId22"/>
    <p:sldId id="282" r:id="rId23"/>
    <p:sldId id="283" r:id="rId24"/>
    <p:sldId id="284" r:id="rId25"/>
    <p:sldId id="285" r:id="rId26"/>
    <p:sldId id="296" r:id="rId27"/>
    <p:sldId id="297" r:id="rId28"/>
    <p:sldId id="298" r:id="rId29"/>
    <p:sldId id="299" r:id="rId30"/>
    <p:sldId id="286" r:id="rId31"/>
    <p:sldId id="294" r:id="rId32"/>
    <p:sldId id="288" r:id="rId33"/>
    <p:sldId id="295" r:id="rId34"/>
    <p:sldId id="289" r:id="rId35"/>
    <p:sldId id="290" r:id="rId36"/>
    <p:sldId id="291" r:id="rId37"/>
    <p:sldId id="292" r:id="rId38"/>
    <p:sldId id="293" r:id="rId39"/>
    <p:sldId id="261" r:id="rId40"/>
    <p:sldId id="272" r:id="rId41"/>
    <p:sldId id="273" r:id="rId42"/>
    <p:sldId id="300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0066FF"/>
    <a:srgbClr val="0033CC"/>
    <a:srgbClr val="FFCCFF"/>
    <a:srgbClr val="D2FED6"/>
    <a:srgbClr val="FFE7FF"/>
    <a:srgbClr val="339933"/>
    <a:srgbClr val="FFD9FF"/>
    <a:srgbClr val="BBFD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5" autoAdjust="0"/>
  </p:normalViewPr>
  <p:slideViewPr>
    <p:cSldViewPr>
      <p:cViewPr varScale="1">
        <p:scale>
          <a:sx n="77" d="100"/>
          <a:sy n="77" d="100"/>
        </p:scale>
        <p:origin x="-37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E617A-85F6-43C4-9E95-5A62D0615E27}" type="datetimeFigureOut">
              <a:rPr lang="cs-CZ" smtClean="0"/>
              <a:pPr/>
              <a:t>10.6.2011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23FAB-C6CC-4E77-B445-5B247CD56F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F1C0-9221-4A0A-AB57-9314D0768745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B3EA-C0C2-46EF-A1CE-C337F1A451ED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8175-8AD0-40ED-BD91-B2CA2E6438D3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0D328-1E88-42C1-BB16-AD1ACACA2FD2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A847-AECF-432C-A863-2DBCDC8CACFE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0A291-EDAF-428E-8661-FAF7E71C943B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C715-7A16-4126-80B3-8B686B26B7BF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762E-858B-4993-8329-B09D286FA791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C061-C9C3-434B-AF6D-E92D6705564D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CEC0-9670-4469-A690-92D3FDD6579B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0E2-B909-4497-B3AE-832733256054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5C68-4DB8-43C4-AB0C-0BBA39E37FBD}" type="datetime1">
              <a:rPr lang="cs-CZ" smtClean="0"/>
              <a:pPr/>
              <a:t>10.6.2011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BD0D-72F9-426A-B712-317F176F827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6.png"/><Relationship Id="rId4" Type="http://schemas.openxmlformats.org/officeDocument/2006/relationships/hyperlink" Target="http://upload.wikimedia.org/wikipedia/commons/3/3b/Si-band-schematics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4/Osculating_circle.svg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Relationship Id="rId9" Type="http://schemas.openxmlformats.org/officeDocument/2006/relationships/hyperlink" Target="/Vyuka/SSS/winbin/ziman.ex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5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hyperlink" Target="/Vyuka/PARDUBICE/DynamikaElektronu/TheCyclotron.nbp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hyperlink" Target="/Vyuka/SSS/winbin/ziman.exe" TargetMode="External"/><Relationship Id="rId4" Type="http://schemas.openxmlformats.org/officeDocument/2006/relationships/oleObject" Target="../embeddings/oleObject6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slide" Target="slide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/Vyuka/SSS/winbin/ziman.ex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6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93.png"/><Relationship Id="rId4" Type="http://schemas.openxmlformats.org/officeDocument/2006/relationships/oleObject" Target="../embeddings/oleObject7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/Vyuka/SSS/winbin/ziman.exe" TargetMode="Externa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slide" Target="slide8.xml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slide" Target="slide40.x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50608" y="2571744"/>
            <a:ext cx="764279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Dynamika elektronu</a:t>
            </a:r>
          </a:p>
          <a:p>
            <a:pPr algn="ctr"/>
            <a:r>
              <a:rPr lang="cs-CZ" sz="4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 krystalové mříži a vnějším poli</a:t>
            </a:r>
            <a:endParaRPr lang="cs-CZ" sz="48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072198" y="285728"/>
            <a:ext cx="264320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Efektivní hmotnost - </a:t>
            </a:r>
            <a:r>
              <a:rPr lang="cs-CZ" i="1" dirty="0" smtClean="0"/>
              <a:t>2</a:t>
            </a:r>
            <a:endParaRPr lang="cs-CZ" i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642910" y="928670"/>
            <a:ext cx="7929618" cy="396000"/>
            <a:chOff x="714348" y="1071546"/>
            <a:chExt cx="7929618" cy="396000"/>
          </a:xfrm>
        </p:grpSpPr>
        <p:sp>
          <p:nvSpPr>
            <p:cNvPr id="6" name="TextovéPole 5"/>
            <p:cNvSpPr txBox="1"/>
            <p:nvPr/>
          </p:nvSpPr>
          <p:spPr>
            <a:xfrm>
              <a:off x="714348" y="1071546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Tenzor </a:t>
              </a:r>
              <a:endParaRPr lang="cs-CZ" dirty="0"/>
            </a:p>
          </p:txBody>
        </p:sp>
        <p:graphicFrame>
          <p:nvGraphicFramePr>
            <p:cNvPr id="20482" name="Object 2"/>
            <p:cNvGraphicFramePr>
              <a:graphicFrameLocks noChangeAspect="1"/>
            </p:cNvGraphicFramePr>
            <p:nvPr/>
          </p:nvGraphicFramePr>
          <p:xfrm>
            <a:off x="1500166" y="1071546"/>
            <a:ext cx="455400" cy="396000"/>
          </p:xfrm>
          <a:graphic>
            <a:graphicData uri="http://schemas.openxmlformats.org/presentationml/2006/ole">
              <p:oleObj spid="_x0000_s20482" name="Rovnice" r:id="rId3" imgW="291960" imgH="253800" progId="Equation.3">
                <p:embed/>
              </p:oleObj>
            </a:graphicData>
          </a:graphic>
        </p:graphicFrame>
        <p:sp>
          <p:nvSpPr>
            <p:cNvPr id="8" name="TextovéPole 7"/>
            <p:cNvSpPr txBox="1"/>
            <p:nvPr/>
          </p:nvSpPr>
          <p:spPr>
            <a:xfrm>
              <a:off x="1928794" y="1075248"/>
              <a:ext cx="67151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0066FF"/>
                  </a:solidFill>
                </a:rPr>
                <a:t>je symetrický </a:t>
              </a:r>
              <a:r>
                <a:rPr lang="cs-CZ" dirty="0" smtClean="0"/>
                <a:t>(nezávisí na pořadí derivaci) a má tedy </a:t>
              </a:r>
              <a:r>
                <a:rPr lang="cs-CZ" dirty="0" smtClean="0">
                  <a:solidFill>
                    <a:srgbClr val="0066FF"/>
                  </a:solidFill>
                </a:rPr>
                <a:t>6 různých složek</a:t>
              </a:r>
              <a:r>
                <a:rPr lang="cs-CZ" dirty="0" smtClean="0"/>
                <a:t>.  </a:t>
              </a:r>
              <a:endParaRPr lang="cs-CZ" dirty="0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571472" y="142873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Tenzorový charakter reciproké hmotnosti </a:t>
            </a:r>
            <a:r>
              <a:rPr lang="cs-CZ" dirty="0" smtClean="0"/>
              <a:t>je důsledkem anizotropie prostředí v němž se elektron pohybuje. </a:t>
            </a:r>
            <a:r>
              <a:rPr lang="cs-CZ" i="1" dirty="0" smtClean="0"/>
              <a:t>Zrychlení nemusí mít směr působící síly</a:t>
            </a:r>
            <a:r>
              <a:rPr lang="cs-CZ" dirty="0" smtClean="0"/>
              <a:t>.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571472" y="2285992"/>
            <a:ext cx="7929618" cy="743457"/>
            <a:chOff x="571472" y="2411933"/>
            <a:chExt cx="7929618" cy="743457"/>
          </a:xfrm>
        </p:grpSpPr>
        <p:grpSp>
          <p:nvGrpSpPr>
            <p:cNvPr id="14" name="Skupina 13"/>
            <p:cNvGrpSpPr/>
            <p:nvPr/>
          </p:nvGrpSpPr>
          <p:grpSpPr>
            <a:xfrm>
              <a:off x="571472" y="2411933"/>
              <a:ext cx="7929618" cy="432000"/>
              <a:chOff x="571472" y="2411933"/>
              <a:chExt cx="7929618" cy="432000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571472" y="2428868"/>
                <a:ext cx="791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dirty="0" smtClean="0"/>
                  <a:t>Matici </a:t>
                </a:r>
                <a:endParaRPr lang="cs-CZ" dirty="0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1428727" y="2411933"/>
              <a:ext cx="1162412" cy="432000"/>
            </p:xfrm>
            <a:graphic>
              <a:graphicData uri="http://schemas.openxmlformats.org/presentationml/2006/ole">
                <p:oleObj spid="_x0000_s20483" name="Rovnice" r:id="rId4" imgW="749160" imgH="279360" progId="Equation.3">
                  <p:embed/>
                </p:oleObj>
              </a:graphicData>
            </a:graphic>
          </p:graphicFrame>
          <p:sp>
            <p:nvSpPr>
              <p:cNvPr id="13" name="TextovéPole 12"/>
              <p:cNvSpPr txBox="1"/>
              <p:nvPr/>
            </p:nvSpPr>
            <p:spPr>
              <a:xfrm>
                <a:off x="2637554" y="2424103"/>
                <a:ext cx="58635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je možné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pro zadané </a:t>
                </a:r>
                <a:r>
                  <a:rPr lang="cs-CZ" b="1" i="1" dirty="0" smtClean="0">
                    <a:solidFill>
                      <a:srgbClr val="FF0000"/>
                    </a:solidFill>
                  </a:rPr>
                  <a:t>k </a:t>
                </a:r>
                <a:r>
                  <a:rPr lang="cs-CZ" i="1" dirty="0" smtClean="0">
                    <a:solidFill>
                      <a:srgbClr val="FF0000"/>
                    </a:solidFill>
                  </a:rPr>
                  <a:t>převést na diagonální tvar</a:t>
                </a:r>
                <a:r>
                  <a:rPr lang="cs-CZ" dirty="0" smtClean="0"/>
                  <a:t>  </a:t>
                </a:r>
                <a:endParaRPr lang="cs-CZ" dirty="0"/>
              </a:p>
            </p:txBody>
          </p:sp>
        </p:grpSp>
        <p:sp>
          <p:nvSpPr>
            <p:cNvPr id="15" name="TextovéPole 14"/>
            <p:cNvSpPr txBox="1"/>
            <p:nvPr/>
          </p:nvSpPr>
          <p:spPr>
            <a:xfrm>
              <a:off x="571472" y="2786058"/>
              <a:ext cx="7358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(v bodě </a:t>
              </a:r>
              <a:r>
                <a:rPr lang="cs-CZ" sz="1600" b="1" i="1" dirty="0" smtClean="0"/>
                <a:t>k</a:t>
              </a:r>
              <a:r>
                <a:rPr lang="cs-CZ" sz="1600" dirty="0" smtClean="0"/>
                <a:t> se provede vhodné otočení souřadnic – transformace k hlavním osám )</a:t>
              </a:r>
              <a:r>
                <a:rPr lang="cs-CZ" dirty="0" smtClean="0"/>
                <a:t>. </a:t>
              </a:r>
              <a:endParaRPr lang="cs-CZ" dirty="0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571472" y="3143248"/>
            <a:ext cx="5000660" cy="1214446"/>
            <a:chOff x="571472" y="3143248"/>
            <a:chExt cx="5000660" cy="1214446"/>
          </a:xfrm>
        </p:grpSpPr>
        <p:sp>
          <p:nvSpPr>
            <p:cNvPr id="17" name="TextovéPole 16"/>
            <p:cNvSpPr txBox="1"/>
            <p:nvPr/>
          </p:nvSpPr>
          <p:spPr>
            <a:xfrm>
              <a:off x="571472" y="3143248"/>
              <a:ext cx="2571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Diagonální prvky </a:t>
              </a:r>
              <a:r>
                <a:rPr lang="cs-CZ" dirty="0" smtClean="0"/>
                <a:t>zapišme</a:t>
              </a:r>
              <a:endParaRPr lang="cs-CZ" dirty="0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2928926" y="3571876"/>
              <a:ext cx="2643206" cy="785818"/>
              <a:chOff x="2571736" y="3571876"/>
              <a:chExt cx="2643206" cy="785818"/>
            </a:xfrm>
          </p:grpSpPr>
          <p:sp>
            <p:nvSpPr>
              <p:cNvPr id="19" name="Zaoblený obdélník 18"/>
              <p:cNvSpPr/>
              <p:nvPr/>
            </p:nvSpPr>
            <p:spPr>
              <a:xfrm>
                <a:off x="2571736" y="3571876"/>
                <a:ext cx="2643206" cy="785818"/>
              </a:xfrm>
              <a:prstGeom prst="roundRect">
                <a:avLst>
                  <a:gd name="adj" fmla="val 11280"/>
                </a:avLst>
              </a:prstGeom>
              <a:solidFill>
                <a:srgbClr val="FFFFCC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8" name="Objekt 17"/>
              <p:cNvGraphicFramePr>
                <a:graphicFrameLocks noChangeAspect="1"/>
              </p:cNvGraphicFramePr>
              <p:nvPr/>
            </p:nvGraphicFramePr>
            <p:xfrm>
              <a:off x="2786050" y="3606804"/>
              <a:ext cx="2316770" cy="684000"/>
            </p:xfrm>
            <a:graphic>
              <a:graphicData uri="http://schemas.openxmlformats.org/presentationml/2006/ole">
                <p:oleObj spid="_x0000_s20484" name="Rovnice" r:id="rId5" imgW="1333440" imgH="393480" progId="Equation.3">
                  <p:embed/>
                </p:oleObj>
              </a:graphicData>
            </a:graphic>
          </p:graphicFrame>
        </p:grpSp>
      </p:grpSp>
      <p:grpSp>
        <p:nvGrpSpPr>
          <p:cNvPr id="26" name="Skupina 25"/>
          <p:cNvGrpSpPr/>
          <p:nvPr/>
        </p:nvGrpSpPr>
        <p:grpSpPr>
          <a:xfrm>
            <a:off x="642910" y="4572008"/>
            <a:ext cx="7500990" cy="1928826"/>
            <a:chOff x="642910" y="4572008"/>
            <a:chExt cx="7500990" cy="1928826"/>
          </a:xfrm>
        </p:grpSpPr>
        <p:sp>
          <p:nvSpPr>
            <p:cNvPr id="22" name="TextovéPole 21"/>
            <p:cNvSpPr txBox="1"/>
            <p:nvPr/>
          </p:nvSpPr>
          <p:spPr>
            <a:xfrm>
              <a:off x="642910" y="4572008"/>
              <a:ext cx="750099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V okolí kritických bodů  </a:t>
              </a:r>
              <a:r>
                <a:rPr lang="cs-CZ" dirty="0" smtClean="0"/>
                <a:t>jsou složky </a:t>
              </a:r>
              <a:r>
                <a:rPr lang="el-GR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α</a:t>
              </a:r>
              <a:r>
                <a:rPr lang="cs-CZ" i="1" baseline="-25000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i</a:t>
              </a:r>
              <a:r>
                <a:rPr lang="cs-CZ" dirty="0" smtClean="0">
                  <a:solidFill>
                    <a:srgbClr val="FF0000"/>
                  </a:solidFill>
                </a:rPr>
                <a:t> konstantní</a:t>
              </a:r>
              <a:r>
                <a:rPr lang="cs-CZ" dirty="0" smtClean="0"/>
                <a:t>.</a:t>
              </a:r>
            </a:p>
            <a:p>
              <a:r>
                <a:rPr lang="cs-CZ" dirty="0" smtClean="0"/>
                <a:t>Jsou-li </a:t>
              </a:r>
              <a:r>
                <a:rPr lang="cs-CZ" i="1" dirty="0" err="1" smtClean="0">
                  <a:solidFill>
                    <a:srgbClr val="FF0000"/>
                  </a:solidFill>
                </a:rPr>
                <a:t>ekvienergiové</a:t>
              </a:r>
              <a:r>
                <a:rPr lang="cs-CZ" i="1" dirty="0" smtClean="0">
                  <a:solidFill>
                    <a:srgbClr val="FF0000"/>
                  </a:solidFill>
                </a:rPr>
                <a:t> plochy</a:t>
              </a:r>
              <a:r>
                <a:rPr lang="cs-CZ" dirty="0" smtClean="0"/>
                <a:t> v okolí těchto bodů </a:t>
              </a:r>
              <a:r>
                <a:rPr lang="cs-CZ" b="1" i="1" dirty="0" smtClean="0">
                  <a:solidFill>
                    <a:srgbClr val="FF0000"/>
                  </a:solidFill>
                </a:rPr>
                <a:t>sféricky symetrické</a:t>
              </a:r>
              <a:r>
                <a:rPr lang="cs-CZ" dirty="0" smtClean="0"/>
                <a:t>, potom je</a:t>
              </a:r>
              <a:br>
                <a:rPr lang="cs-CZ" dirty="0" smtClean="0"/>
              </a:br>
              <a:r>
                <a:rPr lang="el-GR" i="1" dirty="0" smtClean="0">
                  <a:solidFill>
                    <a:srgbClr val="FF0000"/>
                  </a:solidFill>
                  <a:latin typeface="Cambria Math"/>
                  <a:ea typeface="Cambria Math"/>
                </a:rPr>
                <a:t> </a:t>
              </a:r>
              <a:r>
                <a:rPr lang="el-GR" i="1" dirty="0" smtClean="0">
                  <a:solidFill>
                    <a:srgbClr val="0033CC"/>
                  </a:solidFill>
                  <a:latin typeface="Cambria Math"/>
                  <a:ea typeface="Cambria Math"/>
                </a:rPr>
                <a:t>α</a:t>
              </a:r>
              <a:r>
                <a:rPr lang="cs-CZ" i="1" baseline="-25000" dirty="0" smtClean="0">
                  <a:solidFill>
                    <a:srgbClr val="0033CC"/>
                  </a:solidFill>
                  <a:latin typeface="Cambria Math"/>
                  <a:ea typeface="Cambria Math"/>
                </a:rPr>
                <a:t>1 ´</a:t>
              </a:r>
              <a:r>
                <a:rPr lang="cs-CZ" dirty="0" smtClean="0">
                  <a:solidFill>
                    <a:srgbClr val="0033CC"/>
                  </a:solidFill>
                </a:rPr>
                <a:t>=</a:t>
              </a:r>
              <a:r>
                <a:rPr lang="el-GR" i="1" dirty="0" smtClean="0">
                  <a:solidFill>
                    <a:srgbClr val="0033CC"/>
                  </a:solidFill>
                  <a:latin typeface="Cambria Math"/>
                  <a:ea typeface="Cambria Math"/>
                </a:rPr>
                <a:t> α</a:t>
              </a:r>
              <a:r>
                <a:rPr lang="cs-CZ" i="1" baseline="-25000" dirty="0" smtClean="0">
                  <a:solidFill>
                    <a:srgbClr val="0033CC"/>
                  </a:solidFill>
                  <a:latin typeface="Cambria Math"/>
                  <a:ea typeface="Cambria Math"/>
                </a:rPr>
                <a:t>2  </a:t>
              </a:r>
              <a:r>
                <a:rPr lang="cs-CZ" dirty="0" smtClean="0">
                  <a:solidFill>
                    <a:srgbClr val="0033CC"/>
                  </a:solidFill>
                </a:rPr>
                <a:t>=</a:t>
              </a:r>
              <a:r>
                <a:rPr lang="el-GR" i="1" dirty="0" smtClean="0">
                  <a:solidFill>
                    <a:srgbClr val="0033CC"/>
                  </a:solidFill>
                  <a:latin typeface="Cambria Math"/>
                  <a:ea typeface="Cambria Math"/>
                </a:rPr>
                <a:t> α</a:t>
              </a:r>
              <a:r>
                <a:rPr lang="cs-CZ" i="1" baseline="-25000" dirty="0" smtClean="0">
                  <a:solidFill>
                    <a:srgbClr val="0033CC"/>
                  </a:solidFill>
                  <a:latin typeface="Cambria Math"/>
                  <a:ea typeface="Cambria Math"/>
                </a:rPr>
                <a:t>3  </a:t>
              </a:r>
              <a:r>
                <a:rPr lang="cs-CZ" dirty="0" smtClean="0">
                  <a:solidFill>
                    <a:srgbClr val="0033CC"/>
                  </a:solidFill>
                </a:rPr>
                <a:t>= </a:t>
              </a:r>
              <a:r>
                <a:rPr lang="el-GR" i="1" dirty="0" smtClean="0">
                  <a:solidFill>
                    <a:srgbClr val="0033CC"/>
                  </a:solidFill>
                  <a:latin typeface="Cambria Math"/>
                  <a:ea typeface="Cambria Math"/>
                </a:rPr>
                <a:t>α</a:t>
              </a:r>
              <a:r>
                <a:rPr lang="cs-CZ" i="1" dirty="0" smtClean="0">
                  <a:solidFill>
                    <a:srgbClr val="0033CC"/>
                  </a:solidFill>
                  <a:latin typeface="Cambria Math"/>
                  <a:ea typeface="Cambria Math"/>
                </a:rPr>
                <a:t>  </a:t>
              </a:r>
              <a:r>
                <a:rPr lang="cs-CZ" dirty="0" smtClean="0"/>
                <a:t>a </a:t>
              </a:r>
              <a:r>
                <a:rPr lang="cs-CZ" b="1" i="1" dirty="0" smtClean="0">
                  <a:solidFill>
                    <a:srgbClr val="FF0000"/>
                  </a:solidFill>
                </a:rPr>
                <a:t>efektivní hmotnost je skalár</a:t>
              </a:r>
              <a:endParaRPr lang="cs-CZ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25" name="Skupina 24"/>
            <p:cNvGrpSpPr/>
            <p:nvPr/>
          </p:nvGrpSpPr>
          <p:grpSpPr>
            <a:xfrm>
              <a:off x="3500430" y="5643578"/>
              <a:ext cx="1428760" cy="857256"/>
              <a:chOff x="3500430" y="5643578"/>
              <a:chExt cx="1428760" cy="857256"/>
            </a:xfrm>
          </p:grpSpPr>
          <p:sp>
            <p:nvSpPr>
              <p:cNvPr id="24" name="Zaoblený obdélník 23"/>
              <p:cNvSpPr/>
              <p:nvPr/>
            </p:nvSpPr>
            <p:spPr>
              <a:xfrm>
                <a:off x="3500430" y="5643578"/>
                <a:ext cx="1428760" cy="85725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23" name="Objekt 22"/>
              <p:cNvGraphicFramePr>
                <a:graphicFrameLocks noChangeAspect="1"/>
              </p:cNvGraphicFramePr>
              <p:nvPr/>
            </p:nvGraphicFramePr>
            <p:xfrm>
              <a:off x="3643572" y="5673396"/>
              <a:ext cx="1214180" cy="756000"/>
            </p:xfrm>
            <a:graphic>
              <a:graphicData uri="http://schemas.openxmlformats.org/presentationml/2006/ole">
                <p:oleObj spid="_x0000_s20485" name="Rovnice" r:id="rId6" imgW="672840" imgH="41904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072198" y="285728"/>
            <a:ext cx="264320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Efektivní hmotnost - </a:t>
            </a:r>
            <a:r>
              <a:rPr lang="cs-CZ" i="1" dirty="0" smtClean="0"/>
              <a:t>3</a:t>
            </a:r>
            <a:endParaRPr lang="cs-CZ" i="1" dirty="0"/>
          </a:p>
        </p:txBody>
      </p:sp>
      <p:grpSp>
        <p:nvGrpSpPr>
          <p:cNvPr id="8" name="Skupina 7"/>
          <p:cNvGrpSpPr/>
          <p:nvPr/>
        </p:nvGrpSpPr>
        <p:grpSpPr>
          <a:xfrm>
            <a:off x="714348" y="928670"/>
            <a:ext cx="7074777" cy="2236603"/>
            <a:chOff x="1000098" y="1341562"/>
            <a:chExt cx="7074777" cy="223660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0098" y="1341562"/>
              <a:ext cx="7074777" cy="2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ovéPole 6"/>
            <p:cNvSpPr txBox="1"/>
            <p:nvPr/>
          </p:nvSpPr>
          <p:spPr>
            <a:xfrm>
              <a:off x="1000100" y="3270388"/>
              <a:ext cx="70723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Disperzní závislost </a:t>
              </a:r>
              <a:r>
                <a:rPr lang="cs-CZ" sz="1400" i="1" dirty="0" smtClean="0"/>
                <a:t>E</a:t>
              </a:r>
              <a:r>
                <a:rPr lang="cs-CZ" sz="1400" dirty="0" smtClean="0"/>
                <a:t>(</a:t>
              </a:r>
              <a:r>
                <a:rPr lang="cs-CZ" sz="1400" b="1" i="1" dirty="0" smtClean="0"/>
                <a:t>k</a:t>
              </a:r>
              <a:r>
                <a:rPr lang="cs-CZ" sz="1400" dirty="0" smtClean="0"/>
                <a:t>) pro jednodimenzionální mříž a z ní získaná </a:t>
              </a:r>
              <a:r>
                <a:rPr lang="cs-CZ" sz="1400" b="1" i="1" dirty="0" smtClean="0"/>
                <a:t>v</a:t>
              </a:r>
              <a:r>
                <a:rPr lang="cs-CZ" sz="1400" dirty="0" smtClean="0"/>
                <a:t>(</a:t>
              </a:r>
              <a:r>
                <a:rPr lang="cs-CZ" sz="1400" b="1" i="1" dirty="0" smtClean="0"/>
                <a:t>k</a:t>
              </a:r>
              <a:r>
                <a:rPr lang="cs-CZ" sz="1400" dirty="0" smtClean="0"/>
                <a:t>) a m(</a:t>
              </a:r>
              <a:r>
                <a:rPr lang="cs-CZ" sz="1400" b="1" i="1" dirty="0" smtClean="0"/>
                <a:t>k</a:t>
              </a:r>
              <a:r>
                <a:rPr lang="cs-CZ" sz="1400" dirty="0" smtClean="0"/>
                <a:t>).</a:t>
              </a:r>
              <a:endParaRPr lang="cs-CZ" sz="1400" dirty="0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714348" y="3282735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Velice</a:t>
            </a:r>
            <a:r>
              <a:rPr lang="en-US" dirty="0" smtClean="0"/>
              <a:t> </a:t>
            </a:r>
            <a:r>
              <a:rPr lang="cs-CZ" dirty="0" err="1" smtClean="0"/>
              <a:t>č</a:t>
            </a:r>
            <a:r>
              <a:rPr lang="en-US" dirty="0" err="1" smtClean="0"/>
              <a:t>asto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cs-CZ" dirty="0" smtClean="0"/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ekvienergiové</a:t>
            </a:r>
            <a:r>
              <a:rPr lang="cs-CZ" i="1" dirty="0" smtClean="0">
                <a:solidFill>
                  <a:srgbClr val="FF0000"/>
                </a:solidFill>
              </a:rPr>
              <a:t> plochy rotační elipsoidy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Potom je zvykem psát</a:t>
            </a:r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2285984" y="3929066"/>
            <a:ext cx="3357586" cy="785818"/>
            <a:chOff x="2285984" y="4286256"/>
            <a:chExt cx="3357586" cy="785818"/>
          </a:xfrm>
        </p:grpSpPr>
        <p:sp>
          <p:nvSpPr>
            <p:cNvPr id="14" name="Zaoblený obdélník 13"/>
            <p:cNvSpPr/>
            <p:nvPr/>
          </p:nvSpPr>
          <p:spPr>
            <a:xfrm>
              <a:off x="2285984" y="4286256"/>
              <a:ext cx="3357586" cy="78581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/>
          </p:nvGraphicFramePr>
          <p:xfrm>
            <a:off x="2500298" y="4316074"/>
            <a:ext cx="2982000" cy="756000"/>
          </p:xfrm>
          <a:graphic>
            <a:graphicData uri="http://schemas.openxmlformats.org/presentationml/2006/ole">
              <p:oleObj spid="_x0000_s23554" name="Rovnice" r:id="rId4" imgW="1803240" imgH="457200" progId="Equation.3">
                <p:embed/>
              </p:oleObj>
            </a:graphicData>
          </a:graphic>
        </p:graphicFrame>
      </p:grpSp>
      <p:grpSp>
        <p:nvGrpSpPr>
          <p:cNvPr id="16" name="Skupina 15"/>
          <p:cNvGrpSpPr/>
          <p:nvPr/>
        </p:nvGrpSpPr>
        <p:grpSpPr>
          <a:xfrm>
            <a:off x="714348" y="5072074"/>
            <a:ext cx="7429552" cy="1203539"/>
            <a:chOff x="642910" y="4711674"/>
            <a:chExt cx="7429552" cy="1203539"/>
          </a:xfrm>
          <a:solidFill>
            <a:srgbClr val="FFFFCC"/>
          </a:solidFill>
        </p:grpSpPr>
        <p:sp>
          <p:nvSpPr>
            <p:cNvPr id="13" name="TextovéPole 12"/>
            <p:cNvSpPr txBox="1"/>
            <p:nvPr/>
          </p:nvSpPr>
          <p:spPr>
            <a:xfrm>
              <a:off x="642910" y="4714884"/>
              <a:ext cx="7429552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kde         je </a:t>
              </a:r>
              <a:r>
                <a:rPr lang="cs-CZ" i="1" dirty="0" smtClean="0">
                  <a:solidFill>
                    <a:srgbClr val="0033CC"/>
                  </a:solidFill>
                </a:rPr>
                <a:t>longitudinální efektivní hmotnost</a:t>
              </a:r>
              <a:r>
                <a:rPr lang="cs-CZ" dirty="0" smtClean="0"/>
                <a:t> a</a:t>
              </a:r>
              <a:endParaRPr lang="en-US" dirty="0" smtClean="0"/>
            </a:p>
            <a:p>
              <a:r>
                <a:rPr lang="cs-CZ" dirty="0" smtClean="0"/>
                <a:t>         </a:t>
              </a:r>
              <a:r>
                <a:rPr lang="en-US" dirty="0" smtClean="0"/>
                <a:t>      je </a:t>
              </a:r>
              <a:r>
                <a:rPr lang="cs-CZ" i="1" dirty="0" smtClean="0">
                  <a:solidFill>
                    <a:srgbClr val="0033CC"/>
                  </a:solidFill>
                </a:rPr>
                <a:t>transverzální efektivní hmotnost</a:t>
              </a:r>
              <a:r>
                <a:rPr lang="cs-CZ" dirty="0" smtClean="0"/>
                <a:t>, </a:t>
              </a:r>
              <a:endParaRPr lang="en-US" dirty="0" smtClean="0"/>
            </a:p>
            <a:p>
              <a:r>
                <a:rPr lang="en-US" b="1" i="1" dirty="0" smtClean="0"/>
                <a:t>         </a:t>
              </a:r>
              <a:r>
                <a:rPr lang="cs-CZ" b="1" i="1" dirty="0" err="1" smtClean="0"/>
                <a:t>k</a:t>
              </a:r>
              <a:r>
                <a:rPr lang="cs-CZ" sz="2000" i="1" baseline="-25000" dirty="0" err="1" smtClean="0"/>
                <a:t>l</a:t>
              </a:r>
              <a:r>
                <a:rPr lang="cs-CZ" sz="2000" i="1" baseline="-25000" dirty="0" smtClean="0"/>
                <a:t>  </a:t>
              </a:r>
              <a:r>
                <a:rPr lang="cs-CZ" dirty="0" smtClean="0"/>
                <a:t>je složka </a:t>
              </a:r>
              <a:r>
                <a:rPr lang="cs-CZ" b="1" i="1" dirty="0" smtClean="0"/>
                <a:t>k</a:t>
              </a:r>
              <a:r>
                <a:rPr lang="cs-CZ" dirty="0" smtClean="0"/>
                <a:t> ve směru rotační osy</a:t>
              </a:r>
              <a:r>
                <a:rPr lang="en-US" dirty="0" smtClean="0"/>
                <a:t>,</a:t>
              </a:r>
            </a:p>
            <a:p>
              <a:r>
                <a:rPr lang="en-US" dirty="0" smtClean="0"/>
                <a:t>         </a:t>
              </a:r>
              <a:r>
                <a:rPr lang="cs-CZ" b="1" i="1" dirty="0" err="1" smtClean="0"/>
                <a:t>k</a:t>
              </a:r>
              <a:r>
                <a:rPr lang="cs-CZ" i="1" baseline="-25000" dirty="0" err="1" smtClean="0"/>
                <a:t>t</a:t>
              </a:r>
              <a:r>
                <a:rPr lang="cs-CZ" i="1" baseline="-25000" dirty="0" smtClean="0"/>
                <a:t> </a:t>
              </a:r>
              <a:r>
                <a:rPr lang="cs-CZ" dirty="0" smtClean="0"/>
                <a:t>složka k ní kolmá.</a:t>
              </a:r>
              <a:endParaRPr lang="cs-CZ" b="1" i="1" baseline="-25000" dirty="0"/>
            </a:p>
          </p:txBody>
        </p:sp>
        <p:graphicFrame>
          <p:nvGraphicFramePr>
            <p:cNvPr id="23555" name="Object 3"/>
            <p:cNvGraphicFramePr>
              <a:graphicFrameLocks noChangeAspect="1"/>
            </p:cNvGraphicFramePr>
            <p:nvPr/>
          </p:nvGraphicFramePr>
          <p:xfrm>
            <a:off x="1142976" y="4711674"/>
            <a:ext cx="333475" cy="396000"/>
          </p:xfrm>
          <a:graphic>
            <a:graphicData uri="http://schemas.openxmlformats.org/presentationml/2006/ole">
              <p:oleObj spid="_x0000_s23555" name="Rovnice" r:id="rId5" imgW="203040" imgH="241200" progId="Equation.3">
                <p:embed/>
              </p:oleObj>
            </a:graphicData>
          </a:graphic>
        </p:graphicFrame>
        <p:graphicFrame>
          <p:nvGraphicFramePr>
            <p:cNvPr id="23556" name="Object 4"/>
            <p:cNvGraphicFramePr>
              <a:graphicFrameLocks noChangeAspect="1"/>
            </p:cNvGraphicFramePr>
            <p:nvPr/>
          </p:nvGraphicFramePr>
          <p:xfrm>
            <a:off x="1166791" y="4965927"/>
            <a:ext cx="333375" cy="395288"/>
          </p:xfrm>
          <a:graphic>
            <a:graphicData uri="http://schemas.openxmlformats.org/presentationml/2006/ole">
              <p:oleObj spid="_x0000_s23556" name="Rovnice" r:id="rId6" imgW="203040" imgH="24120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215074" y="202148"/>
            <a:ext cx="264320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Efektivní hmotnost - </a:t>
            </a:r>
            <a:r>
              <a:rPr lang="cs-CZ" i="1" dirty="0" smtClean="0"/>
              <a:t>4</a:t>
            </a:r>
            <a:endParaRPr lang="cs-CZ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68768"/>
            <a:ext cx="2762316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642910" y="629647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cs-CZ" sz="1600" dirty="0" err="1" smtClean="0"/>
              <a:t>ásové</a:t>
            </a:r>
            <a:r>
              <a:rPr lang="cs-CZ" sz="1600" dirty="0" smtClean="0"/>
              <a:t> spektrum Si</a:t>
            </a:r>
            <a:br>
              <a:rPr lang="cs-CZ" sz="1600" dirty="0" smtClean="0"/>
            </a:br>
            <a:r>
              <a:rPr lang="cs-CZ" sz="1600" dirty="0" smtClean="0"/>
              <a:t>a BZ pro </a:t>
            </a:r>
            <a:r>
              <a:rPr lang="cs-CZ" sz="1600" dirty="0" err="1" smtClean="0"/>
              <a:t>FCC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grpSp>
        <p:nvGrpSpPr>
          <p:cNvPr id="43" name="Skupina 42"/>
          <p:cNvGrpSpPr/>
          <p:nvPr/>
        </p:nvGrpSpPr>
        <p:grpSpPr>
          <a:xfrm>
            <a:off x="3121354" y="657228"/>
            <a:ext cx="5522612" cy="3200400"/>
            <a:chOff x="3121354" y="657228"/>
            <a:chExt cx="5522612" cy="3200400"/>
          </a:xfrm>
        </p:grpSpPr>
        <p:pic>
          <p:nvPicPr>
            <p:cNvPr id="22537" name="Picture 9" descr="File:Si-band-schematics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1354" y="657228"/>
              <a:ext cx="3093720" cy="3200400"/>
            </a:xfrm>
            <a:prstGeom prst="rect">
              <a:avLst/>
            </a:prstGeom>
            <a:noFill/>
          </p:spPr>
        </p:pic>
        <p:grpSp>
          <p:nvGrpSpPr>
            <p:cNvPr id="42" name="Skupina 41"/>
            <p:cNvGrpSpPr/>
            <p:nvPr/>
          </p:nvGrpSpPr>
          <p:grpSpPr>
            <a:xfrm>
              <a:off x="4927602" y="1071546"/>
              <a:ext cx="3716364" cy="522091"/>
              <a:chOff x="4927602" y="1071546"/>
              <a:chExt cx="3716364" cy="522091"/>
            </a:xfrm>
          </p:grpSpPr>
          <p:cxnSp>
            <p:nvCxnSpPr>
              <p:cNvPr id="25" name="Přímá spojovací šipka 24"/>
              <p:cNvCxnSpPr/>
              <p:nvPr/>
            </p:nvCxnSpPr>
            <p:spPr>
              <a:xfrm rot="5400000">
                <a:off x="4749801" y="1250141"/>
                <a:ext cx="35719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ovací čára 26"/>
              <p:cNvCxnSpPr/>
              <p:nvPr/>
            </p:nvCxnSpPr>
            <p:spPr>
              <a:xfrm>
                <a:off x="4929190" y="1071546"/>
                <a:ext cx="2556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ovéPole 29"/>
              <p:cNvSpPr txBox="1"/>
              <p:nvPr/>
            </p:nvSpPr>
            <p:spPr>
              <a:xfrm>
                <a:off x="6286512" y="1285860"/>
                <a:ext cx="2357454" cy="30777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solidFill>
                      <a:srgbClr val="0033CC"/>
                    </a:solidFill>
                  </a:rPr>
                  <a:t>minimum vodivostního pásu</a:t>
                </a:r>
                <a:endParaRPr lang="cs-CZ" sz="1400" dirty="0">
                  <a:solidFill>
                    <a:srgbClr val="0033CC"/>
                  </a:solidFill>
                </a:endParaRPr>
              </a:p>
            </p:txBody>
          </p:sp>
          <p:cxnSp>
            <p:nvCxnSpPr>
              <p:cNvPr id="32" name="Přímá spojovací čára 31"/>
              <p:cNvCxnSpPr/>
              <p:nvPr/>
            </p:nvCxnSpPr>
            <p:spPr>
              <a:xfrm rot="5400000">
                <a:off x="7375139" y="1178703"/>
                <a:ext cx="21431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Skupina 36"/>
          <p:cNvGrpSpPr/>
          <p:nvPr/>
        </p:nvGrpSpPr>
        <p:grpSpPr>
          <a:xfrm>
            <a:off x="3555138" y="4431686"/>
            <a:ext cx="4857784" cy="1497644"/>
            <a:chOff x="3555138" y="4148744"/>
            <a:chExt cx="4857784" cy="1497644"/>
          </a:xfrm>
        </p:grpSpPr>
        <p:sp>
          <p:nvSpPr>
            <p:cNvPr id="38" name="TextovéPole 37"/>
            <p:cNvSpPr txBox="1"/>
            <p:nvPr/>
          </p:nvSpPr>
          <p:spPr>
            <a:xfrm>
              <a:off x="3555138" y="4148744"/>
              <a:ext cx="4857784" cy="10464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i="1" dirty="0" err="1" smtClean="0">
                  <a:solidFill>
                    <a:srgbClr val="0033CC"/>
                  </a:solidFill>
                </a:rPr>
                <a:t>Ekvienergiové</a:t>
              </a:r>
              <a:r>
                <a:rPr lang="cs-CZ" i="1" dirty="0" smtClean="0">
                  <a:solidFill>
                    <a:srgbClr val="0033CC"/>
                  </a:solidFill>
                </a:rPr>
                <a:t> plochy </a:t>
              </a:r>
              <a:r>
                <a:rPr lang="cs-CZ" dirty="0" smtClean="0"/>
                <a:t>(rotační elipsoidy) </a:t>
              </a:r>
              <a:br>
                <a:rPr lang="cs-CZ" dirty="0" smtClean="0"/>
              </a:br>
              <a:r>
                <a:rPr lang="cs-CZ" i="1" dirty="0" smtClean="0">
                  <a:solidFill>
                    <a:srgbClr val="0033CC"/>
                  </a:solidFill>
                </a:rPr>
                <a:t>v okolí minim </a:t>
              </a:r>
              <a:r>
                <a:rPr lang="cs-CZ" dirty="0" smtClean="0"/>
                <a:t>vodivostního pásu na ose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∆</a:t>
              </a:r>
              <a:r>
                <a:rPr lang="cs-CZ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cs-CZ" dirty="0" smtClean="0"/>
                <a:t>pro Si.</a:t>
              </a:r>
            </a:p>
            <a:p>
              <a:r>
                <a:rPr lang="cs-CZ" sz="600" dirty="0" smtClean="0"/>
                <a:t> </a:t>
              </a:r>
            </a:p>
            <a:p>
              <a:r>
                <a:rPr lang="cs-CZ" dirty="0" smtClean="0"/>
                <a:t>Zde je (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m</a:t>
              </a:r>
              <a:r>
                <a:rPr lang="cs-CZ" dirty="0" smtClean="0"/>
                <a:t> je hmotnost volného elektronu)</a:t>
              </a:r>
            </a:p>
          </p:txBody>
        </p:sp>
        <p:grpSp>
          <p:nvGrpSpPr>
            <p:cNvPr id="39" name="Skupina 34"/>
            <p:cNvGrpSpPr/>
            <p:nvPr/>
          </p:nvGrpSpPr>
          <p:grpSpPr>
            <a:xfrm>
              <a:off x="4357686" y="5286388"/>
              <a:ext cx="2714644" cy="360000"/>
              <a:chOff x="4357686" y="5214950"/>
              <a:chExt cx="2714644" cy="360000"/>
            </a:xfrm>
            <a:solidFill>
              <a:srgbClr val="FFFF00"/>
            </a:solidFill>
          </p:grpSpPr>
          <p:sp>
            <p:nvSpPr>
              <p:cNvPr id="40" name="Zaoblený obdélník 39"/>
              <p:cNvSpPr/>
              <p:nvPr/>
            </p:nvSpPr>
            <p:spPr>
              <a:xfrm>
                <a:off x="4357686" y="5214950"/>
                <a:ext cx="2714644" cy="35719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41" name="Objekt 40"/>
              <p:cNvGraphicFramePr>
                <a:graphicFrameLocks noChangeAspect="1"/>
              </p:cNvGraphicFramePr>
              <p:nvPr/>
            </p:nvGraphicFramePr>
            <p:xfrm>
              <a:off x="4504192" y="5214950"/>
              <a:ext cx="2425262" cy="360000"/>
            </p:xfrm>
            <a:graphic>
              <a:graphicData uri="http://schemas.openxmlformats.org/presentationml/2006/ole">
                <p:oleObj spid="_x0000_s22538" name="Rovnice" r:id="rId6" imgW="1625400" imgH="241200" progId="Equation.3">
                  <p:embed/>
                </p:oleObj>
              </a:graphicData>
            </a:graphic>
          </p:graphicFrame>
        </p:grpSp>
      </p:grp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502" y="1428736"/>
            <a:ext cx="2343424" cy="22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13</a:t>
            </a:fld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642910" y="3003518"/>
            <a:ext cx="7500990" cy="1737979"/>
            <a:chOff x="642910" y="3003518"/>
            <a:chExt cx="7500990" cy="173797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TextovéPole 7"/>
            <p:cNvSpPr txBox="1"/>
            <p:nvPr/>
          </p:nvSpPr>
          <p:spPr>
            <a:xfrm>
              <a:off x="642910" y="3003518"/>
              <a:ext cx="7500990" cy="17113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dirty="0" smtClean="0">
                  <a:solidFill>
                    <a:srgbClr val="0066FF"/>
                  </a:solidFill>
                </a:rPr>
                <a:t>Vysvětlení:</a:t>
              </a:r>
            </a:p>
            <a:p>
              <a:pPr>
                <a:lnSpc>
                  <a:spcPct val="150000"/>
                </a:lnSpc>
              </a:pPr>
              <a:r>
                <a:rPr lang="cs-CZ" dirty="0" smtClean="0"/>
                <a:t>tenzor reciproké efektivní hmotnosti určuje chování elektronu pouze vzhledem k přidanému vnějšímu poli. Vliv periodického krystalového pole je již obsažen </a:t>
              </a:r>
              <a:br>
                <a:rPr lang="cs-CZ" dirty="0" smtClean="0"/>
              </a:br>
              <a:r>
                <a:rPr lang="cs-CZ" dirty="0" smtClean="0"/>
                <a:t>v tenzoru                 neboť právě toto pole určuje disperzní závislost </a:t>
              </a:r>
              <a:r>
                <a:rPr lang="cs-CZ" i="1" dirty="0" err="1" smtClean="0"/>
                <a:t>E</a:t>
              </a:r>
              <a:r>
                <a:rPr lang="cs-CZ" sz="2000" i="1" baseline="-25000" dirty="0" err="1" smtClean="0"/>
                <a:t>n</a:t>
              </a:r>
              <a:r>
                <a:rPr lang="cs-CZ" dirty="0" smtClean="0"/>
                <a:t>(</a:t>
              </a:r>
              <a:r>
                <a:rPr lang="cs-CZ" b="1" i="1" dirty="0" smtClean="0"/>
                <a:t>k</a:t>
              </a:r>
              <a:r>
                <a:rPr lang="cs-CZ" dirty="0" smtClean="0"/>
                <a:t>).</a:t>
              </a:r>
              <a:endParaRPr lang="cs-CZ" dirty="0"/>
            </a:p>
          </p:txBody>
        </p:sp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633711" y="4309497"/>
            <a:ext cx="864000" cy="432000"/>
          </p:xfrm>
          <a:graphic>
            <a:graphicData uri="http://schemas.openxmlformats.org/presentationml/2006/ole">
              <p:oleObj spid="_x0000_s25603" name="Rovnice" r:id="rId3" imgW="507960" imgH="253800" progId="Equation.3">
                <p:embed/>
              </p:oleObj>
            </a:graphicData>
          </a:graphic>
        </p:graphicFrame>
      </p:grpSp>
      <p:sp>
        <p:nvSpPr>
          <p:cNvPr id="10" name="TextovéPole 9"/>
          <p:cNvSpPr txBox="1"/>
          <p:nvPr/>
        </p:nvSpPr>
        <p:spPr>
          <a:xfrm>
            <a:off x="357158" y="5201679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Takže např. když elektron pod vlivem vnější síly postupuje směrem k maximu pásu, zvětšuje svoji energii, ale působením krystalového pole se současně energie zmenšuje až  v maximu </a:t>
            </a:r>
            <a:r>
              <a:rPr lang="cs-CZ" sz="1600" b="1" i="1" dirty="0" smtClean="0"/>
              <a:t>v</a:t>
            </a:r>
            <a:r>
              <a:rPr lang="cs-CZ" sz="1600" dirty="0" smtClean="0"/>
              <a:t> = 0. 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72198" y="285728"/>
            <a:ext cx="264320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Efektivní hmotnost - </a:t>
            </a:r>
            <a:r>
              <a:rPr lang="en-US" i="1" dirty="0" smtClean="0"/>
              <a:t>5</a:t>
            </a:r>
            <a:endParaRPr lang="cs-CZ" i="1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642910" y="928670"/>
            <a:ext cx="7429552" cy="1711366"/>
            <a:chOff x="928662" y="3071810"/>
            <a:chExt cx="7429552" cy="171136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TextovéPole 13"/>
            <p:cNvSpPr txBox="1"/>
            <p:nvPr/>
          </p:nvSpPr>
          <p:spPr>
            <a:xfrm>
              <a:off x="928662" y="3071810"/>
              <a:ext cx="7429552" cy="17113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dirty="0" smtClean="0">
                  <a:solidFill>
                    <a:srgbClr val="0066FF"/>
                  </a:solidFill>
                </a:rPr>
                <a:t>Zdánlivě překvapující vlastnosti tenzoru reciproké efektivní hmotnosti</a:t>
              </a:r>
              <a:r>
                <a:rPr lang="cs-CZ" dirty="0" smtClean="0"/>
                <a:t>: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cs-CZ" dirty="0" smtClean="0"/>
                <a:t>  v okolí maxim jsou všechna </a:t>
              </a:r>
              <a:r>
                <a:rPr lang="cs-CZ" i="1" dirty="0" err="1" smtClean="0"/>
                <a:t>α</a:t>
              </a:r>
              <a:r>
                <a:rPr lang="cs-CZ" sz="2000" i="1" baseline="-25000" dirty="0" err="1" smtClean="0"/>
                <a:t>i</a:t>
              </a:r>
              <a:r>
                <a:rPr lang="cs-CZ" sz="2000" i="1" baseline="-25000" dirty="0" smtClean="0"/>
                <a:t> </a:t>
              </a:r>
              <a:r>
                <a:rPr lang="en-US" dirty="0" smtClean="0"/>
                <a:t>&lt; 0 </a:t>
              </a:r>
              <a:r>
                <a:rPr lang="cs-CZ" dirty="0" smtClean="0"/>
                <a:t>takže</a:t>
              </a:r>
              <a:r>
                <a:rPr lang="en-US" dirty="0" smtClean="0"/>
                <a:t> v</a:t>
              </a:r>
              <a:r>
                <a:rPr lang="cs-CZ" dirty="0" smtClean="0"/>
                <a:t>š</a:t>
              </a:r>
              <a:r>
                <a:rPr lang="en-US" dirty="0" err="1" smtClean="0"/>
                <a:t>echny</a:t>
              </a:r>
              <a:r>
                <a:rPr lang="cs-CZ" dirty="0" smtClean="0"/>
                <a:t> složky          jsou záporné,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cs-CZ" i="1" baseline="-25000" dirty="0" smtClean="0"/>
                <a:t>   </a:t>
              </a:r>
              <a:r>
                <a:rPr lang="cs-CZ" dirty="0" smtClean="0"/>
                <a:t>v okolí sedlových bodů je efektivní hmotnost v jednom nebo dvou směrech</a:t>
              </a:r>
              <a:br>
                <a:rPr lang="cs-CZ" dirty="0" smtClean="0"/>
              </a:br>
              <a:r>
                <a:rPr lang="cs-CZ" dirty="0" smtClean="0"/>
                <a:t>    záporná a ve bývajících kladná. </a:t>
              </a:r>
              <a:endParaRPr lang="cs-CZ" i="1" baseline="-25000" dirty="0"/>
            </a:p>
          </p:txBody>
        </p:sp>
        <p:graphicFrame>
          <p:nvGraphicFramePr>
            <p:cNvPr id="15" name="Object 5"/>
            <p:cNvGraphicFramePr>
              <a:graphicFrameLocks noChangeAspect="1"/>
            </p:cNvGraphicFramePr>
            <p:nvPr/>
          </p:nvGraphicFramePr>
          <p:xfrm>
            <a:off x="6313306" y="3564939"/>
            <a:ext cx="416843" cy="396000"/>
          </p:xfrm>
          <a:graphic>
            <a:graphicData uri="http://schemas.openxmlformats.org/presentationml/2006/ole">
              <p:oleObj spid="_x0000_s25604" name="Rovnice" r:id="rId4" imgW="25380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072198" y="285728"/>
            <a:ext cx="264320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Efektivní hmotnost - </a:t>
            </a:r>
            <a:r>
              <a:rPr lang="en-US" i="1" dirty="0" smtClean="0"/>
              <a:t>6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7158" y="571480"/>
            <a:ext cx="4429156" cy="369332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dirty="0" smtClean="0"/>
              <a:t>Efektivní hmotnosti a šířka </a:t>
            </a:r>
            <a:r>
              <a:rPr lang="cs-CZ" dirty="0" err="1" smtClean="0"/>
              <a:t>energiového</a:t>
            </a:r>
            <a:r>
              <a:rPr lang="cs-CZ" dirty="0" smtClean="0"/>
              <a:t> pásu.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642914" y="5521944"/>
            <a:ext cx="6715168" cy="1050328"/>
            <a:chOff x="642914" y="1579607"/>
            <a:chExt cx="6715168" cy="1050328"/>
          </a:xfrm>
        </p:grpSpPr>
        <p:pic>
          <p:nvPicPr>
            <p:cNvPr id="24580" name="Picture 4" descr="Soubor:Osculating circle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24999" t="13044" r="14674" b="17391"/>
            <a:stretch>
              <a:fillRect/>
            </a:stretch>
          </p:blipFill>
          <p:spPr bwMode="auto">
            <a:xfrm>
              <a:off x="642914" y="1579607"/>
              <a:ext cx="1214442" cy="1050328"/>
            </a:xfrm>
            <a:prstGeom prst="rect">
              <a:avLst/>
            </a:prstGeom>
            <a:noFill/>
          </p:spPr>
        </p:pic>
        <p:grpSp>
          <p:nvGrpSpPr>
            <p:cNvPr id="12" name="Skupina 11"/>
            <p:cNvGrpSpPr/>
            <p:nvPr/>
          </p:nvGrpSpPr>
          <p:grpSpPr>
            <a:xfrm>
              <a:off x="2714612" y="1663020"/>
              <a:ext cx="4643470" cy="862069"/>
              <a:chOff x="2714612" y="1663020"/>
              <a:chExt cx="4643470" cy="862069"/>
            </a:xfrm>
          </p:grpSpPr>
          <p:sp>
            <p:nvSpPr>
              <p:cNvPr id="9" name="TextovéPole 8"/>
              <p:cNvSpPr txBox="1"/>
              <p:nvPr/>
            </p:nvSpPr>
            <p:spPr>
              <a:xfrm>
                <a:off x="2714612" y="1669309"/>
                <a:ext cx="4643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i="1" dirty="0" smtClean="0"/>
                  <a:t>Z analytické geometrie</a:t>
                </a:r>
                <a:r>
                  <a:rPr lang="cs-CZ" sz="1600" dirty="0" smtClean="0"/>
                  <a:t>:</a:t>
                </a:r>
              </a:p>
              <a:p>
                <a:r>
                  <a:rPr lang="cs-CZ" sz="1600" dirty="0" smtClean="0"/>
                  <a:t>Pro rovinnou křivku </a:t>
                </a:r>
                <a:r>
                  <a:rPr lang="cs-CZ" sz="1600" dirty="0" smtClean="0">
                    <a:latin typeface="Cambria Math" pitchFamily="18" charset="0"/>
                    <a:ea typeface="Cambria Math" pitchFamily="18" charset="0"/>
                  </a:rPr>
                  <a:t>y=f(x)</a:t>
                </a:r>
                <a:r>
                  <a:rPr lang="cs-CZ" sz="1600" dirty="0" smtClean="0"/>
                  <a:t> je </a:t>
                </a:r>
              </a:p>
              <a:p>
                <a:endParaRPr lang="cs-CZ" sz="1600" dirty="0" smtClean="0"/>
              </a:p>
            </p:txBody>
          </p:sp>
          <p:graphicFrame>
            <p:nvGraphicFramePr>
              <p:cNvPr id="10" name="Objekt 9"/>
              <p:cNvGraphicFramePr>
                <a:graphicFrameLocks noChangeAspect="1"/>
              </p:cNvGraphicFramePr>
              <p:nvPr/>
            </p:nvGraphicFramePr>
            <p:xfrm>
              <a:off x="5345277" y="1663020"/>
              <a:ext cx="1527193" cy="862069"/>
            </p:xfrm>
            <a:graphic>
              <a:graphicData uri="http://schemas.openxmlformats.org/presentationml/2006/ole">
                <p:oleObj spid="_x0000_s24581" name="Rovnice" r:id="rId5" imgW="990360" imgH="558720" progId="Equation.3">
                  <p:embed/>
                </p:oleObj>
              </a:graphicData>
            </a:graphic>
          </p:graphicFrame>
        </p:grpSp>
      </p:grpSp>
      <p:sp>
        <p:nvSpPr>
          <p:cNvPr id="11" name="TextovéPole 10"/>
          <p:cNvSpPr txBox="1"/>
          <p:nvPr/>
        </p:nvSpPr>
        <p:spPr>
          <a:xfrm>
            <a:off x="357158" y="1442853"/>
            <a:ext cx="314327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33CC"/>
                </a:solidFill>
              </a:rPr>
              <a:t>Poloměry křivosti plochy</a:t>
            </a:r>
            <a:r>
              <a:rPr lang="cs-CZ" dirty="0" smtClean="0">
                <a:solidFill>
                  <a:srgbClr val="0033CC"/>
                </a:solidFill>
              </a:rPr>
              <a:t> </a:t>
            </a:r>
            <a:r>
              <a:rPr lang="cs-CZ" i="1" dirty="0" err="1" smtClean="0">
                <a:solidFill>
                  <a:srgbClr val="0033CC"/>
                </a:solidFill>
              </a:rPr>
              <a:t>E</a:t>
            </a:r>
            <a:r>
              <a:rPr lang="cs-CZ" i="1" baseline="-25000" dirty="0" err="1" smtClean="0">
                <a:solidFill>
                  <a:srgbClr val="0033CC"/>
                </a:solidFill>
              </a:rPr>
              <a:t>n</a:t>
            </a:r>
            <a:r>
              <a:rPr lang="cs-CZ" dirty="0" smtClean="0">
                <a:solidFill>
                  <a:srgbClr val="0033CC"/>
                </a:solidFill>
              </a:rPr>
              <a:t>(</a:t>
            </a:r>
            <a:r>
              <a:rPr lang="cs-CZ" b="1" i="1" dirty="0" smtClean="0">
                <a:solidFill>
                  <a:srgbClr val="0033CC"/>
                </a:solidFill>
              </a:rPr>
              <a:t>k</a:t>
            </a:r>
            <a:r>
              <a:rPr lang="cs-CZ" dirty="0" smtClean="0">
                <a:solidFill>
                  <a:srgbClr val="0033CC"/>
                </a:solidFill>
              </a:rPr>
              <a:t>)</a:t>
            </a:r>
            <a:r>
              <a:rPr lang="cs-CZ" dirty="0" smtClean="0"/>
              <a:t> se vyjadřují pomocí jejich druhých derivací , které se vyskytují v definici tenzoru </a:t>
            </a:r>
            <a:r>
              <a:rPr lang="cs-CZ" i="1" dirty="0" smtClean="0"/>
              <a:t>m</a:t>
            </a:r>
            <a:r>
              <a:rPr lang="cs-CZ" baseline="30000" dirty="0" smtClean="0"/>
              <a:t>-1</a:t>
            </a:r>
            <a:r>
              <a:rPr lang="cs-CZ" dirty="0" smtClean="0"/>
              <a:t> .</a:t>
            </a:r>
            <a:endParaRPr lang="cs-CZ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428596" y="5357826"/>
            <a:ext cx="8358246" cy="0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7213" y="1508074"/>
            <a:ext cx="4948191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500034" y="3214686"/>
            <a:ext cx="2928958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cs-CZ" sz="1600" dirty="0" smtClean="0"/>
              <a:t>V obrázku</a:t>
            </a:r>
          </a:p>
          <a:p>
            <a:pPr marL="342900" indent="-342900">
              <a:buAutoNum type="alphaLcParenBoth"/>
            </a:pPr>
            <a:r>
              <a:rPr lang="cs-CZ" sz="1600" dirty="0" smtClean="0"/>
              <a:t>menší poloměr křivosti dává</a:t>
            </a:r>
            <a:br>
              <a:rPr lang="cs-CZ" sz="1600" dirty="0" smtClean="0"/>
            </a:b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cs-CZ" sz="1600" dirty="0" smtClean="0">
                <a:latin typeface="Cambria Math" pitchFamily="18" charset="0"/>
                <a:ea typeface="Cambria Math" pitchFamily="18" charset="0"/>
              </a:rPr>
              <a:t>*</a:t>
            </a:r>
            <a:r>
              <a:rPr lang="cs-CZ" sz="1600" dirty="0" smtClean="0"/>
              <a:t> menší a širší pás,</a:t>
            </a:r>
          </a:p>
          <a:p>
            <a:pPr marL="342900" indent="-342900">
              <a:buAutoNum type="alphaLcParenBoth"/>
            </a:pPr>
            <a:r>
              <a:rPr lang="cs-CZ" sz="1600" dirty="0" smtClean="0"/>
              <a:t>větší poloměr křivosti dává</a:t>
            </a:r>
            <a:br>
              <a:rPr lang="cs-CZ" sz="1600" dirty="0" smtClean="0"/>
            </a:b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cs-CZ" sz="1600" dirty="0" smtClean="0">
                <a:latin typeface="Cambria Math" pitchFamily="18" charset="0"/>
                <a:ea typeface="Cambria Math" pitchFamily="18" charset="0"/>
              </a:rPr>
              <a:t>*</a:t>
            </a:r>
            <a:r>
              <a:rPr lang="cs-CZ" sz="1600" dirty="0" smtClean="0"/>
              <a:t> větší a </a:t>
            </a:r>
            <a:r>
              <a:rPr lang="cs-CZ" sz="1600" dirty="0" err="1" smtClean="0"/>
              <a:t>uzší</a:t>
            </a:r>
            <a:r>
              <a:rPr lang="cs-CZ" sz="1600" dirty="0" smtClean="0"/>
              <a:t> pás.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500694" y="285728"/>
            <a:ext cx="321471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Vnější elektrické pole - </a:t>
            </a:r>
            <a:r>
              <a:rPr lang="cs-CZ" i="1" dirty="0" smtClean="0"/>
              <a:t>1</a:t>
            </a:r>
            <a:endParaRPr lang="cs-CZ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57224" y="785794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Ve stacionárním elektrickém poli </a:t>
            </a:r>
            <a:r>
              <a:rPr lang="cs-CZ" b="1" i="1" dirty="0" smtClean="0">
                <a:solidFill>
                  <a:srgbClr val="FF0000"/>
                </a:solidFill>
              </a:rPr>
              <a:t>E</a:t>
            </a:r>
            <a:r>
              <a:rPr lang="cs-CZ" b="1" i="1" dirty="0" smtClean="0"/>
              <a:t> </a:t>
            </a:r>
            <a:r>
              <a:rPr lang="cs-CZ" dirty="0" smtClean="0"/>
              <a:t>působí na elektron </a:t>
            </a:r>
            <a:r>
              <a:rPr lang="cs-CZ" dirty="0" smtClean="0">
                <a:solidFill>
                  <a:srgbClr val="0033CC"/>
                </a:solidFill>
              </a:rPr>
              <a:t>síla  </a:t>
            </a:r>
            <a:r>
              <a:rPr lang="cs-CZ" b="1" i="1" dirty="0" smtClean="0">
                <a:solidFill>
                  <a:srgbClr val="0033CC"/>
                </a:solidFill>
              </a:rPr>
              <a:t>F </a:t>
            </a:r>
            <a:r>
              <a:rPr lang="cs-CZ" dirty="0" smtClean="0">
                <a:solidFill>
                  <a:srgbClr val="0033CC"/>
                </a:solidFill>
              </a:rPr>
              <a:t>= -</a:t>
            </a:r>
            <a:r>
              <a:rPr lang="cs-CZ" dirty="0" err="1" smtClean="0">
                <a:solidFill>
                  <a:srgbClr val="0033CC"/>
                </a:solidFill>
              </a:rPr>
              <a:t>e</a:t>
            </a:r>
            <a:r>
              <a:rPr lang="cs-CZ" b="1" i="1" dirty="0" err="1" smtClean="0">
                <a:solidFill>
                  <a:srgbClr val="0033CC"/>
                </a:solidFill>
              </a:rPr>
              <a:t>E</a:t>
            </a:r>
            <a:r>
              <a:rPr lang="cs-CZ" b="1" i="1" dirty="0" smtClean="0">
                <a:solidFill>
                  <a:srgbClr val="0033CC"/>
                </a:solidFill>
              </a:rPr>
              <a:t> </a:t>
            </a:r>
            <a:r>
              <a:rPr lang="cs-CZ" i="1" dirty="0" smtClean="0"/>
              <a:t>.</a:t>
            </a:r>
          </a:p>
          <a:p>
            <a:r>
              <a:rPr lang="cs-CZ" dirty="0" err="1" smtClean="0"/>
              <a:t>Kvaziklasická</a:t>
            </a:r>
            <a:r>
              <a:rPr lang="cs-CZ" dirty="0" smtClean="0"/>
              <a:t> pohybová rovnice pro změnu vektoru </a:t>
            </a:r>
            <a:r>
              <a:rPr lang="cs-CZ" b="1" i="1" dirty="0" smtClean="0"/>
              <a:t>k </a:t>
            </a:r>
            <a:r>
              <a:rPr lang="cs-CZ" dirty="0" smtClean="0"/>
              <a:t>je</a:t>
            </a:r>
            <a:endParaRPr lang="cs-CZ" b="1" i="1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3214678" y="1428736"/>
            <a:ext cx="1836000" cy="828000"/>
            <a:chOff x="3214678" y="1357298"/>
            <a:chExt cx="1836000" cy="828000"/>
          </a:xfrm>
        </p:grpSpPr>
        <p:sp>
          <p:nvSpPr>
            <p:cNvPr id="19" name="Zaoblený obdélník 18"/>
            <p:cNvSpPr/>
            <p:nvPr/>
          </p:nvSpPr>
          <p:spPr>
            <a:xfrm>
              <a:off x="3214678" y="1357298"/>
              <a:ext cx="1836000" cy="82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6" name="Objekt 5"/>
            <p:cNvGraphicFramePr>
              <a:graphicFrameLocks noChangeAspect="1"/>
            </p:cNvGraphicFramePr>
            <p:nvPr/>
          </p:nvGraphicFramePr>
          <p:xfrm>
            <a:off x="3357554" y="1428736"/>
            <a:ext cx="1590072" cy="714380"/>
          </p:xfrm>
          <a:graphic>
            <a:graphicData uri="http://schemas.openxmlformats.org/presentationml/2006/ole">
              <p:oleObj spid="_x0000_s27649" name="Rovnice" r:id="rId3" imgW="876240" imgH="393480" progId="Equation.3">
                <p:embed/>
              </p:oleObj>
            </a:graphicData>
          </a:graphic>
        </p:graphicFrame>
      </p:grpSp>
      <p:grpSp>
        <p:nvGrpSpPr>
          <p:cNvPr id="28" name="Skupina 27"/>
          <p:cNvGrpSpPr/>
          <p:nvPr/>
        </p:nvGrpSpPr>
        <p:grpSpPr>
          <a:xfrm>
            <a:off x="857224" y="2342109"/>
            <a:ext cx="7715304" cy="375683"/>
            <a:chOff x="857224" y="2342109"/>
            <a:chExt cx="7715304" cy="375683"/>
          </a:xfrm>
        </p:grpSpPr>
        <p:sp>
          <p:nvSpPr>
            <p:cNvPr id="7" name="TextovéPole 6"/>
            <p:cNvSpPr txBox="1"/>
            <p:nvPr/>
          </p:nvSpPr>
          <p:spPr>
            <a:xfrm>
              <a:off x="857224" y="2342109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Integrací  dostaneme</a:t>
              </a:r>
              <a:endParaRPr lang="cs-CZ" b="1" i="1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3214678" y="2357430"/>
              <a:ext cx="1611322" cy="360362"/>
              <a:chOff x="3214678" y="2357430"/>
              <a:chExt cx="1611322" cy="360362"/>
            </a:xfrm>
          </p:grpSpPr>
          <p:sp>
            <p:nvSpPr>
              <p:cNvPr id="26" name="Zaoblený obdélník 25"/>
              <p:cNvSpPr/>
              <p:nvPr/>
            </p:nvSpPr>
            <p:spPr>
              <a:xfrm>
                <a:off x="3214678" y="2357430"/>
                <a:ext cx="1571636" cy="357190"/>
              </a:xfrm>
              <a:prstGeom prst="roundRect">
                <a:avLst/>
              </a:prstGeom>
              <a:solidFill>
                <a:srgbClr val="D2FE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8" name="Objekt 7"/>
              <p:cNvGraphicFramePr>
                <a:graphicFrameLocks noChangeAspect="1"/>
              </p:cNvGraphicFramePr>
              <p:nvPr/>
            </p:nvGraphicFramePr>
            <p:xfrm>
              <a:off x="3267075" y="2357430"/>
              <a:ext cx="1558925" cy="360362"/>
            </p:xfrm>
            <a:graphic>
              <a:graphicData uri="http://schemas.openxmlformats.org/presentationml/2006/ole">
                <p:oleObj spid="_x0000_s27650" name="Rovnice" r:id="rId4" imgW="990360" imgH="228600" progId="Equation.3">
                  <p:embed/>
                </p:oleObj>
              </a:graphicData>
            </a:graphic>
          </p:graphicFrame>
        </p:grpSp>
        <p:sp>
          <p:nvSpPr>
            <p:cNvPr id="9" name="TextovéPole 8"/>
            <p:cNvSpPr txBox="1"/>
            <p:nvPr/>
          </p:nvSpPr>
          <p:spPr>
            <a:xfrm>
              <a:off x="4929190" y="2342109"/>
              <a:ext cx="36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kde</a:t>
              </a:r>
              <a:r>
                <a:rPr lang="en-US" dirty="0" smtClean="0"/>
                <a:t> </a:t>
              </a:r>
              <a:r>
                <a:rPr lang="en-US" b="1" i="1" dirty="0" err="1" smtClean="0"/>
                <a:t>k</a:t>
              </a:r>
              <a:r>
                <a:rPr lang="en-US" baseline="-25000" dirty="0" err="1" smtClean="0"/>
                <a:t>0</a:t>
              </a:r>
              <a:r>
                <a:rPr lang="en-US" dirty="0" smtClean="0"/>
                <a:t> je </a:t>
              </a:r>
              <a:r>
                <a:rPr lang="cs-CZ" dirty="0" smtClean="0"/>
                <a:t>počáteční stav pro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t </a:t>
              </a:r>
              <a:r>
                <a:rPr lang="cs-CZ" dirty="0" smtClean="0">
                  <a:latin typeface="Cambria Math" pitchFamily="18" charset="0"/>
                  <a:ea typeface="Cambria Math" pitchFamily="18" charset="0"/>
                </a:rPr>
                <a:t>=0</a:t>
              </a:r>
              <a:r>
                <a:rPr lang="cs-CZ" dirty="0" smtClean="0"/>
                <a:t>. </a:t>
              </a:r>
              <a:endParaRPr lang="cs-CZ" b="1" i="1" dirty="0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4500562" y="3000372"/>
            <a:ext cx="4000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Pohyb </a:t>
            </a:r>
            <a:r>
              <a:rPr lang="cs-CZ" sz="1600" b="1" i="1" dirty="0" smtClean="0"/>
              <a:t>k</a:t>
            </a:r>
            <a:r>
              <a:rPr lang="cs-CZ" sz="1600" dirty="0" smtClean="0"/>
              <a:t>-bodu v </a:t>
            </a:r>
            <a:r>
              <a:rPr lang="cs-CZ" sz="1600" dirty="0" err="1" smtClean="0"/>
              <a:t>1.BZ</a:t>
            </a:r>
            <a:r>
              <a:rPr lang="cs-CZ" sz="1600" dirty="0" smtClean="0"/>
              <a:t> pro čtvercovou mříž.</a:t>
            </a:r>
            <a:br>
              <a:rPr lang="cs-CZ" sz="1600" dirty="0" smtClean="0"/>
            </a:br>
            <a:r>
              <a:rPr lang="cs-CZ" sz="1600" dirty="0" smtClean="0"/>
              <a:t>Jakmile dosáhne hranice BZ, převedeme ho</a:t>
            </a:r>
            <a:br>
              <a:rPr lang="cs-CZ" sz="1600" dirty="0" smtClean="0"/>
            </a:br>
            <a:r>
              <a:rPr lang="cs-CZ" sz="1600" dirty="0" smtClean="0"/>
              <a:t>do ekvivalentní polohy (A do A</a:t>
            </a:r>
            <a:r>
              <a:rPr lang="en-US" sz="1600" dirty="0" smtClean="0"/>
              <a:t>’, B do B’ </a:t>
            </a:r>
            <a:r>
              <a:rPr lang="en-US" sz="1600" dirty="0" err="1" smtClean="0"/>
              <a:t>atd</a:t>
            </a:r>
            <a:r>
              <a:rPr lang="en-US" sz="1600" dirty="0" smtClean="0"/>
              <a:t>.).</a:t>
            </a:r>
            <a:br>
              <a:rPr lang="en-US" sz="1600" dirty="0" smtClean="0"/>
            </a:br>
            <a:r>
              <a:rPr lang="en-US" sz="1600" dirty="0" smtClean="0"/>
              <a:t>Je</a:t>
            </a:r>
            <a:r>
              <a:rPr lang="cs-CZ" sz="1600" dirty="0" smtClean="0"/>
              <a:t>-li pole rovnoběžné s nějakým symetrickým</a:t>
            </a:r>
            <a:br>
              <a:rPr lang="cs-CZ" sz="1600" dirty="0" smtClean="0"/>
            </a:br>
            <a:r>
              <a:rPr lang="cs-CZ" sz="1600" dirty="0" smtClean="0"/>
              <a:t>směrem reciproké mříže, potom se bod </a:t>
            </a:r>
            <a:r>
              <a:rPr lang="cs-CZ" sz="1600" b="1" i="1" dirty="0" smtClean="0"/>
              <a:t>k</a:t>
            </a:r>
            <a:br>
              <a:rPr lang="cs-CZ" sz="1600" b="1" i="1" dirty="0" smtClean="0"/>
            </a:br>
            <a:r>
              <a:rPr lang="cs-CZ" sz="1600" dirty="0" smtClean="0"/>
              <a:t>vrátí za nějaký čas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cs-CZ" sz="1600" dirty="0" smtClean="0"/>
              <a:t> do výchozího bodu </a:t>
            </a:r>
            <a:r>
              <a:rPr lang="cs-CZ" sz="1600" b="1" i="1" dirty="0" err="1" smtClean="0"/>
              <a:t>k</a:t>
            </a:r>
            <a:r>
              <a:rPr lang="cs-CZ" baseline="-25000" dirty="0" err="1" smtClean="0"/>
              <a:t>0</a:t>
            </a:r>
            <a:r>
              <a:rPr lang="cs-CZ" sz="1600" dirty="0" smtClean="0"/>
              <a:t> a</a:t>
            </a:r>
            <a:br>
              <a:rPr lang="cs-CZ" sz="1600" dirty="0" smtClean="0"/>
            </a:br>
            <a:r>
              <a:rPr lang="cs-CZ" sz="1600" dirty="0" smtClean="0"/>
              <a:t>pohyb se začne periodicky opakovat.</a:t>
            </a:r>
            <a:br>
              <a:rPr lang="cs-CZ" sz="1600" dirty="0" smtClean="0"/>
            </a:br>
            <a:r>
              <a:rPr lang="cs-CZ" sz="1600" dirty="0" smtClean="0"/>
              <a:t>Velikost 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T  </a:t>
            </a:r>
            <a:r>
              <a:rPr lang="cs-CZ" sz="1600" dirty="0" smtClean="0"/>
              <a:t>je řádově rovna</a:t>
            </a:r>
            <a:endParaRPr lang="cs-CZ" sz="1600" b="1" i="1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5857884" y="5103828"/>
            <a:ext cx="928694" cy="539750"/>
            <a:chOff x="5857884" y="4984750"/>
            <a:chExt cx="928694" cy="539750"/>
          </a:xfrm>
        </p:grpSpPr>
        <p:sp>
          <p:nvSpPr>
            <p:cNvPr id="22" name="Zaoblený obdélník 21"/>
            <p:cNvSpPr/>
            <p:nvPr/>
          </p:nvSpPr>
          <p:spPr>
            <a:xfrm>
              <a:off x="5857884" y="5000636"/>
              <a:ext cx="928694" cy="500066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4" name="Objekt 13"/>
            <p:cNvGraphicFramePr>
              <a:graphicFrameLocks noChangeAspect="1"/>
            </p:cNvGraphicFramePr>
            <p:nvPr/>
          </p:nvGraphicFramePr>
          <p:xfrm>
            <a:off x="5967413" y="4984750"/>
            <a:ext cx="741362" cy="539750"/>
          </p:xfrm>
          <a:graphic>
            <a:graphicData uri="http://schemas.openxmlformats.org/presentationml/2006/ole">
              <p:oleObj spid="_x0000_s27653" name="Rovnice" r:id="rId5" imgW="609480" imgH="444240" progId="Equation.3">
                <p:embed/>
              </p:oleObj>
            </a:graphicData>
          </a:graphic>
        </p:graphicFrame>
      </p:grpSp>
      <p:grpSp>
        <p:nvGrpSpPr>
          <p:cNvPr id="25" name="Skupina 24"/>
          <p:cNvGrpSpPr/>
          <p:nvPr/>
        </p:nvGrpSpPr>
        <p:grpSpPr>
          <a:xfrm>
            <a:off x="4572000" y="5631962"/>
            <a:ext cx="3455837" cy="868872"/>
            <a:chOff x="4572000" y="5472709"/>
            <a:chExt cx="3455837" cy="868872"/>
          </a:xfrm>
        </p:grpSpPr>
        <p:sp>
          <p:nvSpPr>
            <p:cNvPr id="15" name="TextovéPole 14"/>
            <p:cNvSpPr txBox="1"/>
            <p:nvPr/>
          </p:nvSpPr>
          <p:spPr>
            <a:xfrm>
              <a:off x="4572000" y="5572140"/>
              <a:ext cx="3143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neboť  </a:t>
              </a:r>
              <a:r>
                <a:rPr lang="cs-CZ" sz="1600" b="1" i="1" dirty="0" smtClean="0"/>
                <a:t>k</a:t>
              </a:r>
              <a:r>
                <a:rPr lang="cs-CZ" sz="1600" dirty="0" smtClean="0"/>
                <a:t>-bod se pohybuje rychlostí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endParaRPr lang="cs-CZ" sz="1050" dirty="0" smtClean="0"/>
            </a:p>
            <a:p>
              <a:r>
                <a:rPr lang="en-US" sz="1600" dirty="0" smtClean="0"/>
                <a:t>a </a:t>
              </a:r>
              <a:r>
                <a:rPr lang="en-US" sz="1600" dirty="0" err="1" smtClean="0"/>
                <a:t>charakteristick</a:t>
              </a:r>
              <a:r>
                <a:rPr lang="cs-CZ" sz="1600" dirty="0" smtClean="0"/>
                <a:t>ý rozměr BZ  je    </a:t>
              </a:r>
              <a:endParaRPr lang="cs-CZ" sz="1600" dirty="0"/>
            </a:p>
          </p:txBody>
        </p:sp>
        <p:graphicFrame>
          <p:nvGraphicFramePr>
            <p:cNvPr id="16" name="Objekt 15"/>
            <p:cNvGraphicFramePr>
              <a:graphicFrameLocks noChangeAspect="1"/>
            </p:cNvGraphicFramePr>
            <p:nvPr/>
          </p:nvGraphicFramePr>
          <p:xfrm>
            <a:off x="7643834" y="5472709"/>
            <a:ext cx="384003" cy="504000"/>
          </p:xfrm>
          <a:graphic>
            <a:graphicData uri="http://schemas.openxmlformats.org/presentationml/2006/ole">
              <p:oleObj spid="_x0000_s27654" name="Rovnice" r:id="rId6" imgW="203040" imgH="266400" progId="Equation.3">
                <p:embed/>
              </p:oleObj>
            </a:graphicData>
          </a:graphic>
        </p:graphicFrame>
      </p:grpSp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7286644" y="5929330"/>
          <a:ext cx="468000" cy="468000"/>
        </p:xfrm>
        <a:graphic>
          <a:graphicData uri="http://schemas.openxmlformats.org/presentationml/2006/ole">
            <p:oleObj spid="_x0000_s27655" name="Rovnice" r:id="rId7" imgW="228600" imgH="228600" progId="Equation.3">
              <p:embed/>
            </p:oleObj>
          </a:graphicData>
        </a:graphic>
      </p:graphicFrame>
      <p:grpSp>
        <p:nvGrpSpPr>
          <p:cNvPr id="21" name="Skupina 20"/>
          <p:cNvGrpSpPr/>
          <p:nvPr/>
        </p:nvGrpSpPr>
        <p:grpSpPr>
          <a:xfrm>
            <a:off x="500034" y="2786058"/>
            <a:ext cx="3947317" cy="3554108"/>
            <a:chOff x="500034" y="2857496"/>
            <a:chExt cx="3947317" cy="3554108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472" y="2857496"/>
              <a:ext cx="3875879" cy="3554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ovéPole 19"/>
            <p:cNvSpPr txBox="1"/>
            <p:nvPr/>
          </p:nvSpPr>
          <p:spPr>
            <a:xfrm>
              <a:off x="500034" y="5857892"/>
              <a:ext cx="3571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cs-CZ" dirty="0"/>
            </a:p>
          </p:txBody>
        </p:sp>
      </p:grpSp>
      <p:sp>
        <p:nvSpPr>
          <p:cNvPr id="29" name="Tlačítko akce: Vlastní 28">
            <a:hlinkClick r:id="rId9" action="ppaction://program" highlightClick="1"/>
          </p:cNvPr>
          <p:cNvSpPr/>
          <p:nvPr/>
        </p:nvSpPr>
        <p:spPr>
          <a:xfrm>
            <a:off x="2383868" y="6429396"/>
            <a:ext cx="1188000" cy="214314"/>
          </a:xfrm>
          <a:prstGeom prst="actionButtonBlank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smtClean="0"/>
              <a:t>SSS (Ziman 2)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572132" y="214290"/>
            <a:ext cx="321471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Vnější elektrické pole - </a:t>
            </a:r>
            <a:r>
              <a:rPr lang="en-US" i="1" dirty="0" smtClean="0"/>
              <a:t>2</a:t>
            </a:r>
            <a:endParaRPr lang="cs-CZ" i="1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857224" y="642918"/>
            <a:ext cx="7572428" cy="1176341"/>
            <a:chOff x="857224" y="785794"/>
            <a:chExt cx="7572428" cy="1176341"/>
          </a:xfrm>
        </p:grpSpPr>
        <p:sp>
          <p:nvSpPr>
            <p:cNvPr id="9" name="TextovéPole 8"/>
            <p:cNvSpPr txBox="1"/>
            <p:nvPr/>
          </p:nvSpPr>
          <p:spPr>
            <a:xfrm>
              <a:off x="857224" y="785794"/>
              <a:ext cx="5429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Pohyb</a:t>
              </a:r>
              <a:r>
                <a:rPr lang="en-US" b="1" dirty="0" smtClean="0">
                  <a:solidFill>
                    <a:srgbClr val="FF0000"/>
                  </a:solidFill>
                </a:rPr>
                <a:t> v </a:t>
              </a:r>
              <a:r>
                <a:rPr lang="en-US" b="1" i="1" dirty="0" smtClean="0">
                  <a:solidFill>
                    <a:srgbClr val="FF0000"/>
                  </a:solidFill>
                </a:rPr>
                <a:t>r</a:t>
              </a:r>
              <a:r>
                <a:rPr lang="en-US" b="1" dirty="0" smtClean="0">
                  <a:solidFill>
                    <a:srgbClr val="FF0000"/>
                  </a:solidFill>
                </a:rPr>
                <a:t>-</a:t>
              </a:r>
              <a:r>
                <a:rPr lang="en-US" b="1" dirty="0" err="1" smtClean="0">
                  <a:solidFill>
                    <a:srgbClr val="FF0000"/>
                  </a:solidFill>
                </a:rPr>
                <a:t>prostoru</a:t>
              </a:r>
              <a:r>
                <a:rPr lang="cs-CZ" b="1" dirty="0" smtClean="0">
                  <a:solidFill>
                    <a:srgbClr val="FF0000"/>
                  </a:solidFill>
                </a:rPr>
                <a:t>  </a:t>
              </a:r>
              <a:r>
                <a:rPr lang="cs-CZ" dirty="0" smtClean="0"/>
                <a:t>získáme </a:t>
              </a:r>
              <a:r>
                <a:rPr lang="cs-CZ" dirty="0" smtClean="0"/>
                <a:t>řeš</a:t>
              </a:r>
              <a:r>
                <a:rPr lang="en-US" dirty="0" smtClean="0"/>
                <a:t>e</a:t>
              </a:r>
              <a:r>
                <a:rPr lang="cs-CZ" dirty="0" smtClean="0"/>
                <a:t>ním </a:t>
              </a:r>
              <a:r>
                <a:rPr lang="cs-CZ" dirty="0" smtClean="0"/>
                <a:t>pohybové rovnice </a:t>
              </a:r>
              <a:endParaRPr lang="cs-CZ" dirty="0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2553074" y="1214422"/>
              <a:ext cx="5876578" cy="747713"/>
              <a:chOff x="2553074" y="1214422"/>
              <a:chExt cx="5876578" cy="747713"/>
            </a:xfrm>
          </p:grpSpPr>
          <p:sp>
            <p:nvSpPr>
              <p:cNvPr id="16" name="Zaoblený obdélník 15"/>
              <p:cNvSpPr/>
              <p:nvPr/>
            </p:nvSpPr>
            <p:spPr>
              <a:xfrm>
                <a:off x="2553074" y="1214422"/>
                <a:ext cx="1714512" cy="71438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5" name="Objekt 4"/>
              <p:cNvGraphicFramePr>
                <a:graphicFrameLocks noChangeAspect="1"/>
              </p:cNvGraphicFramePr>
              <p:nvPr/>
            </p:nvGraphicFramePr>
            <p:xfrm>
              <a:off x="2684489" y="1214422"/>
              <a:ext cx="5745163" cy="747713"/>
            </p:xfrm>
            <a:graphic>
              <a:graphicData uri="http://schemas.openxmlformats.org/presentationml/2006/ole">
                <p:oleObj spid="_x0000_s33793" name="Rovnice" r:id="rId3" imgW="3517560" imgH="457200" progId="Equation.3">
                  <p:embed/>
                </p:oleObj>
              </a:graphicData>
            </a:graphic>
          </p:graphicFrame>
        </p:grpSp>
      </p:grpSp>
      <p:grpSp>
        <p:nvGrpSpPr>
          <p:cNvPr id="21" name="Skupina 20"/>
          <p:cNvGrpSpPr/>
          <p:nvPr/>
        </p:nvGrpSpPr>
        <p:grpSpPr>
          <a:xfrm>
            <a:off x="785786" y="2000240"/>
            <a:ext cx="6429420" cy="1076334"/>
            <a:chOff x="857224" y="2143116"/>
            <a:chExt cx="6429420" cy="1076334"/>
          </a:xfrm>
        </p:grpSpPr>
        <p:sp>
          <p:nvSpPr>
            <p:cNvPr id="6" name="TextovéPole 5"/>
            <p:cNvSpPr txBox="1"/>
            <p:nvPr/>
          </p:nvSpPr>
          <p:spPr>
            <a:xfrm>
              <a:off x="857224" y="2143116"/>
              <a:ext cx="6429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Je-li v </a:t>
              </a:r>
              <a:r>
                <a:rPr lang="cs-CZ" i="1" dirty="0" smtClean="0"/>
                <a:t>t</a:t>
              </a:r>
              <a:r>
                <a:rPr lang="cs-CZ" dirty="0" smtClean="0"/>
                <a:t> = 0  </a:t>
              </a:r>
              <a:r>
                <a:rPr lang="cs-CZ" b="1" i="1" dirty="0" smtClean="0"/>
                <a:t>r</a:t>
              </a:r>
              <a:r>
                <a:rPr lang="cs-CZ" dirty="0" smtClean="0"/>
                <a:t>(0) = </a:t>
              </a:r>
              <a:r>
                <a:rPr lang="cs-CZ" b="1" i="1" dirty="0" err="1" smtClean="0"/>
                <a:t>r</a:t>
              </a:r>
              <a:r>
                <a:rPr lang="cs-CZ" sz="2000" baseline="-25000" dirty="0" err="1" smtClean="0"/>
                <a:t>0</a:t>
              </a:r>
              <a:r>
                <a:rPr lang="cs-CZ" dirty="0" smtClean="0"/>
                <a:t>  a  </a:t>
              </a:r>
              <a:r>
                <a:rPr lang="cs-CZ" b="1" i="1" dirty="0" smtClean="0"/>
                <a:t>k</a:t>
              </a:r>
              <a:r>
                <a:rPr lang="cs-CZ" dirty="0" smtClean="0"/>
                <a:t>(0) = </a:t>
              </a:r>
              <a:r>
                <a:rPr lang="cs-CZ" b="1" i="1" dirty="0" err="1" smtClean="0"/>
                <a:t>k</a:t>
              </a:r>
              <a:r>
                <a:rPr lang="cs-CZ" sz="2000" baseline="-25000" dirty="0" err="1" smtClean="0"/>
                <a:t>0</a:t>
              </a:r>
              <a:r>
                <a:rPr lang="cs-CZ" dirty="0" smtClean="0"/>
                <a:t>, potom </a:t>
              </a:r>
              <a:r>
                <a:rPr lang="cs-CZ" i="1" dirty="0" smtClean="0">
                  <a:solidFill>
                    <a:srgbClr val="0033CC"/>
                  </a:solidFill>
                </a:rPr>
                <a:t>integrací dostaneme </a:t>
              </a:r>
              <a:endParaRPr lang="cs-CZ" i="1" dirty="0">
                <a:solidFill>
                  <a:srgbClr val="0033CC"/>
                </a:solidFill>
              </a:endParaRPr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2214546" y="2571744"/>
              <a:ext cx="3786214" cy="647706"/>
              <a:chOff x="2214546" y="2571744"/>
              <a:chExt cx="3786214" cy="647706"/>
            </a:xfrm>
          </p:grpSpPr>
          <p:sp>
            <p:nvSpPr>
              <p:cNvPr id="17" name="Zaoblený obdélník 16"/>
              <p:cNvSpPr/>
              <p:nvPr/>
            </p:nvSpPr>
            <p:spPr>
              <a:xfrm>
                <a:off x="2214546" y="2571744"/>
                <a:ext cx="3786214" cy="64294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2490788" y="2571750"/>
              <a:ext cx="3403600" cy="647700"/>
            </p:xfrm>
            <a:graphic>
              <a:graphicData uri="http://schemas.openxmlformats.org/presentationml/2006/ole">
                <p:oleObj spid="_x0000_s33794" name="Rovnice" r:id="rId4" imgW="2070000" imgH="393480" progId="Equation.3">
                  <p:embed/>
                </p:oleObj>
              </a:graphicData>
            </a:graphic>
          </p:graphicFrame>
        </p:grpSp>
      </p:grpSp>
      <p:sp>
        <p:nvSpPr>
          <p:cNvPr id="10" name="TextovéPole 9"/>
          <p:cNvSpPr txBox="1"/>
          <p:nvPr/>
        </p:nvSpPr>
        <p:spPr>
          <a:xfrm>
            <a:off x="785786" y="3357562"/>
            <a:ext cx="7786742" cy="13388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Periodický pohyb v </a:t>
            </a:r>
            <a:r>
              <a:rPr lang="cs-CZ" b="1" i="1" dirty="0" smtClean="0"/>
              <a:t>k</a:t>
            </a:r>
            <a:r>
              <a:rPr lang="cs-CZ" dirty="0" smtClean="0"/>
              <a:t>-prostoru tedy implikuje </a:t>
            </a:r>
            <a:r>
              <a:rPr lang="cs-CZ" dirty="0" smtClean="0">
                <a:solidFill>
                  <a:srgbClr val="FF0000"/>
                </a:solidFill>
              </a:rPr>
              <a:t>periodický pohyb v </a:t>
            </a:r>
            <a:r>
              <a:rPr lang="cs-CZ" b="1" i="1" dirty="0" smtClean="0">
                <a:solidFill>
                  <a:srgbClr val="FF0000"/>
                </a:solidFill>
              </a:rPr>
              <a:t>r</a:t>
            </a:r>
            <a:r>
              <a:rPr lang="cs-CZ" dirty="0" smtClean="0">
                <a:solidFill>
                  <a:srgbClr val="FF0000"/>
                </a:solidFill>
              </a:rPr>
              <a:t>-prostoru</a:t>
            </a:r>
            <a:r>
              <a:rPr lang="cs-CZ" dirty="0" smtClean="0"/>
              <a:t>. Ten může být komplikovaný, neboť rychlost závisí na průběhu </a:t>
            </a:r>
            <a:r>
              <a:rPr lang="cs-CZ" i="1" dirty="0" err="1" smtClean="0"/>
              <a:t>E</a:t>
            </a:r>
            <a:r>
              <a:rPr lang="cs-CZ" i="1" baseline="-25000" dirty="0" err="1" smtClean="0"/>
              <a:t>n</a:t>
            </a:r>
            <a:r>
              <a:rPr lang="cs-CZ" dirty="0" smtClean="0"/>
              <a:t>(</a:t>
            </a:r>
            <a:r>
              <a:rPr lang="cs-CZ" b="1" i="1" dirty="0" smtClean="0"/>
              <a:t>k</a:t>
            </a:r>
            <a:r>
              <a:rPr lang="cs-CZ" dirty="0" smtClean="0"/>
              <a:t>) ve směru pole </a:t>
            </a:r>
            <a:r>
              <a:rPr lang="cs-CZ" b="1" i="1" dirty="0" smtClean="0"/>
              <a:t>E.</a:t>
            </a:r>
          </a:p>
          <a:p>
            <a:endParaRPr lang="cs-CZ" sz="900" dirty="0" smtClean="0"/>
          </a:p>
          <a:p>
            <a:r>
              <a:rPr lang="cs-CZ" dirty="0" smtClean="0"/>
              <a:t>Periodický pohyb by se mohl realizovat jen v ideální mříži bez rozptylových center.</a:t>
            </a:r>
          </a:p>
          <a:p>
            <a:r>
              <a:rPr lang="cs-CZ" dirty="0" smtClean="0">
                <a:solidFill>
                  <a:srgbClr val="0033CC"/>
                </a:solidFill>
              </a:rPr>
              <a:t>V reálné mříži je</a:t>
            </a:r>
            <a:r>
              <a:rPr lang="cs-CZ" dirty="0" smtClean="0"/>
              <a:t> odhadnutá </a:t>
            </a:r>
            <a:r>
              <a:rPr lang="cs-CZ" dirty="0" smtClean="0">
                <a:solidFill>
                  <a:srgbClr val="0033CC"/>
                </a:solidFill>
              </a:rPr>
              <a:t>perioda </a:t>
            </a:r>
            <a:r>
              <a:rPr lang="cs-CZ" i="1" dirty="0" smtClean="0">
                <a:solidFill>
                  <a:srgbClr val="0033CC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i="1" dirty="0" smtClean="0">
                <a:solidFill>
                  <a:srgbClr val="0033CC"/>
                </a:solidFill>
              </a:rPr>
              <a:t> </a:t>
            </a:r>
            <a:r>
              <a:rPr lang="cs-CZ" dirty="0" smtClean="0">
                <a:solidFill>
                  <a:srgbClr val="0033CC"/>
                </a:solidFill>
              </a:rPr>
              <a:t>mnohem větší než relaxační doba </a:t>
            </a:r>
            <a:r>
              <a:rPr lang="el-GR" i="1" dirty="0" smtClean="0">
                <a:solidFill>
                  <a:srgbClr val="0033CC"/>
                </a:solidFill>
                <a:latin typeface="Cambria Math"/>
                <a:ea typeface="Cambria Math"/>
              </a:rPr>
              <a:t>τ</a:t>
            </a:r>
            <a:r>
              <a:rPr lang="cs-CZ" i="1" dirty="0" smtClean="0">
                <a:solidFill>
                  <a:srgbClr val="0033CC"/>
                </a:solidFill>
                <a:latin typeface="Cambria Math"/>
                <a:ea typeface="Cambria Math"/>
              </a:rPr>
              <a:t> .</a:t>
            </a:r>
            <a:endParaRPr lang="cs-CZ" i="1" dirty="0">
              <a:solidFill>
                <a:srgbClr val="0033CC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571472" y="5857892"/>
            <a:ext cx="8001056" cy="642942"/>
            <a:chOff x="642910" y="5500702"/>
            <a:chExt cx="8001056" cy="642942"/>
          </a:xfrm>
        </p:grpSpPr>
        <p:cxnSp>
          <p:nvCxnSpPr>
            <p:cNvPr id="12" name="Přímá spojovací čára 11"/>
            <p:cNvCxnSpPr/>
            <p:nvPr/>
          </p:nvCxnSpPr>
          <p:spPr>
            <a:xfrm>
              <a:off x="714348" y="5500702"/>
              <a:ext cx="7929618" cy="0"/>
            </a:xfrm>
            <a:prstGeom prst="line">
              <a:avLst/>
            </a:prstGeom>
            <a:ln w="19050"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kt 12"/>
            <p:cNvGraphicFramePr>
              <a:graphicFrameLocks noChangeAspect="1"/>
            </p:cNvGraphicFramePr>
            <p:nvPr/>
          </p:nvGraphicFramePr>
          <p:xfrm>
            <a:off x="3143240" y="5643578"/>
            <a:ext cx="4611720" cy="500066"/>
          </p:xfrm>
          <a:graphic>
            <a:graphicData uri="http://schemas.openxmlformats.org/presentationml/2006/ole">
              <p:oleObj spid="_x0000_s33795" name="Rovnice" r:id="rId5" imgW="4216320" imgH="457200" progId="Equation.3">
                <p:embed/>
              </p:oleObj>
            </a:graphicData>
          </a:graphic>
        </p:graphicFrame>
        <p:sp>
          <p:nvSpPr>
            <p:cNvPr id="14" name="TextovéPole 13"/>
            <p:cNvSpPr txBox="1"/>
            <p:nvPr/>
          </p:nvSpPr>
          <p:spPr>
            <a:xfrm>
              <a:off x="642910" y="5745767"/>
              <a:ext cx="2357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K integraci pohybové rovnice:</a:t>
              </a:r>
              <a:endParaRPr lang="cs-CZ" sz="1200" dirty="0"/>
            </a:p>
          </p:txBody>
        </p:sp>
      </p:grpSp>
      <p:sp>
        <p:nvSpPr>
          <p:cNvPr id="22" name="TextovéPole 21"/>
          <p:cNvSpPr txBox="1"/>
          <p:nvPr/>
        </p:nvSpPr>
        <p:spPr>
          <a:xfrm>
            <a:off x="1071538" y="4987365"/>
            <a:ext cx="728667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solidFill>
                  <a:schemeClr val="accent5">
                    <a:lumMod val="75000"/>
                  </a:schemeClr>
                </a:solidFill>
              </a:rPr>
              <a:t>Odhad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cs-CZ" sz="1600" dirty="0" smtClean="0"/>
              <a:t> kov s </a:t>
            </a:r>
            <a:r>
              <a:rPr lang="el-GR" sz="1600" i="1" dirty="0" smtClean="0">
                <a:latin typeface="Cambria Math"/>
                <a:ea typeface="Cambria Math"/>
              </a:rPr>
              <a:t>ρ</a:t>
            </a:r>
            <a:r>
              <a:rPr lang="en-US" sz="1600" i="1" dirty="0" smtClean="0">
                <a:latin typeface="Cambria Math"/>
                <a:ea typeface="Cambria Math"/>
              </a:rPr>
              <a:t> </a:t>
            </a:r>
            <a:r>
              <a:rPr lang="cs-CZ" sz="1600" dirty="0" smtClean="0">
                <a:latin typeface="Cambria Math"/>
                <a:ea typeface="Cambria Math"/>
              </a:rPr>
              <a:t>=</a:t>
            </a:r>
            <a:r>
              <a:rPr lang="en-US" sz="1600" dirty="0" smtClean="0"/>
              <a:t>2.10</a:t>
            </a:r>
            <a:r>
              <a:rPr lang="en-US" sz="1600" baseline="30000" dirty="0" smtClean="0"/>
              <a:t>-3</a:t>
            </a:r>
            <a:r>
              <a:rPr lang="en-US" sz="1400" baseline="30000" dirty="0" smtClean="0">
                <a:latin typeface="Cambria Math"/>
                <a:ea typeface="Cambria Math"/>
              </a:rPr>
              <a:t> </a:t>
            </a:r>
            <a:r>
              <a:rPr lang="el-GR" sz="1600" dirty="0" smtClean="0"/>
              <a:t>Ω</a:t>
            </a:r>
            <a:r>
              <a:rPr lang="en-US" sz="1600" dirty="0" smtClean="0"/>
              <a:t>cm a </a:t>
            </a:r>
            <a:r>
              <a:rPr lang="en-US" sz="1600" dirty="0" err="1" smtClean="0"/>
              <a:t>hustotou</a:t>
            </a:r>
            <a:r>
              <a:rPr lang="en-US" sz="1600" dirty="0" smtClean="0"/>
              <a:t> </a:t>
            </a:r>
            <a:r>
              <a:rPr lang="en-US" sz="1600" dirty="0" err="1" smtClean="0"/>
              <a:t>proudu</a:t>
            </a:r>
            <a:r>
              <a:rPr lang="en-US" sz="1600" dirty="0" smtClean="0"/>
              <a:t> 100 </a:t>
            </a:r>
            <a:r>
              <a:rPr lang="en-US" sz="1600" dirty="0" err="1" smtClean="0"/>
              <a:t>Acm</a:t>
            </a:r>
            <a:r>
              <a:rPr lang="en-US" baseline="30000" dirty="0" smtClean="0"/>
              <a:t>-2</a:t>
            </a:r>
            <a:r>
              <a:rPr lang="en-US" sz="1600" dirty="0" smtClean="0"/>
              <a:t> (E=0.2 </a:t>
            </a:r>
            <a:r>
              <a:rPr lang="en-US" sz="1600" dirty="0" err="1" smtClean="0"/>
              <a:t>Vcm</a:t>
            </a:r>
            <a:r>
              <a:rPr lang="en-US" baseline="30000" dirty="0" smtClean="0"/>
              <a:t>-1 </a:t>
            </a:r>
            <a:r>
              <a:rPr lang="en-US" sz="1600" dirty="0" smtClean="0"/>
              <a:t>) d</a:t>
            </a:r>
            <a:r>
              <a:rPr lang="cs-CZ" sz="1600" dirty="0" smtClean="0"/>
              <a:t>á  </a:t>
            </a:r>
            <a:r>
              <a:rPr lang="cs-CZ" sz="1600" i="1" dirty="0" smtClean="0"/>
              <a:t>T</a:t>
            </a:r>
            <a:r>
              <a:rPr lang="cs-CZ" sz="1600" dirty="0" smtClean="0">
                <a:latin typeface="Calibri"/>
              </a:rPr>
              <a:t>≈ 10</a:t>
            </a:r>
            <a:r>
              <a:rPr lang="en-US" baseline="30000" dirty="0" smtClean="0">
                <a:latin typeface="Calibri"/>
              </a:rPr>
              <a:t>-7</a:t>
            </a:r>
            <a:r>
              <a:rPr lang="en-US" sz="1600" dirty="0" smtClean="0">
                <a:latin typeface="Calibri"/>
              </a:rPr>
              <a:t> s.</a:t>
            </a:r>
          </a:p>
          <a:p>
            <a:r>
              <a:rPr lang="en-US" sz="1600" dirty="0" smtClean="0">
                <a:latin typeface="Calibri"/>
              </a:rPr>
              <a:t>Z m</a:t>
            </a:r>
            <a:r>
              <a:rPr lang="cs-CZ" sz="1600" dirty="0" err="1" smtClean="0">
                <a:latin typeface="Calibri"/>
              </a:rPr>
              <a:t>ěření</a:t>
            </a:r>
            <a:r>
              <a:rPr lang="en-US" sz="1600" dirty="0" smtClean="0">
                <a:latin typeface="Calibri"/>
              </a:rPr>
              <a:t> </a:t>
            </a:r>
            <a:r>
              <a:rPr lang="en-US" sz="1600" dirty="0" err="1" smtClean="0">
                <a:latin typeface="Calibri"/>
              </a:rPr>
              <a:t>vodivosti</a:t>
            </a:r>
            <a:r>
              <a:rPr lang="cs-CZ" sz="1600" dirty="0" smtClean="0">
                <a:latin typeface="Calibri"/>
              </a:rPr>
              <a:t> kovů plyne </a:t>
            </a:r>
            <a:r>
              <a:rPr lang="el-GR" sz="1600" i="1" dirty="0" smtClean="0">
                <a:latin typeface="Cambria Math"/>
                <a:ea typeface="Cambria Math"/>
              </a:rPr>
              <a:t>τ</a:t>
            </a:r>
            <a:r>
              <a:rPr lang="cs-CZ" sz="1600" i="1" dirty="0" smtClean="0">
                <a:latin typeface="Cambria Math"/>
                <a:ea typeface="Cambria Math"/>
              </a:rPr>
              <a:t> </a:t>
            </a:r>
            <a:r>
              <a:rPr lang="cs-CZ" sz="1600" dirty="0" smtClean="0"/>
              <a:t>= 10</a:t>
            </a:r>
            <a:r>
              <a:rPr lang="cs-CZ" baseline="30000" dirty="0" smtClean="0"/>
              <a:t>-12</a:t>
            </a:r>
            <a:r>
              <a:rPr lang="cs-CZ" sz="1600" dirty="0" smtClean="0"/>
              <a:t> – 10</a:t>
            </a:r>
            <a:r>
              <a:rPr lang="cs-CZ" baseline="30000" dirty="0" smtClean="0"/>
              <a:t>-14</a:t>
            </a:r>
            <a:r>
              <a:rPr lang="cs-CZ" sz="1600" dirty="0" smtClean="0"/>
              <a:t> s .</a:t>
            </a:r>
            <a:r>
              <a:rPr lang="cs-CZ" sz="1600" dirty="0" smtClean="0">
                <a:latin typeface="Calibri"/>
              </a:rPr>
              <a:t>  </a:t>
            </a:r>
            <a:endParaRPr lang="cs-CZ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857884" y="285728"/>
            <a:ext cx="264320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Elektrony a díry - </a:t>
            </a:r>
            <a:r>
              <a:rPr lang="cs-CZ" i="1" dirty="0" smtClean="0"/>
              <a:t>1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7224" y="85723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polovodičích přejde při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T </a:t>
            </a:r>
            <a:r>
              <a:rPr lang="en-US" dirty="0" smtClean="0"/>
              <a:t> &gt; 0</a:t>
            </a:r>
            <a:r>
              <a:rPr lang="en-US" sz="1400" dirty="0" smtClean="0"/>
              <a:t> </a:t>
            </a:r>
            <a:r>
              <a:rPr lang="en-US" dirty="0" smtClean="0"/>
              <a:t>K </a:t>
            </a:r>
            <a:r>
              <a:rPr lang="cs-CZ" dirty="0" smtClean="0"/>
              <a:t>část </a:t>
            </a:r>
            <a:r>
              <a:rPr lang="en-US" dirty="0" err="1" smtClean="0"/>
              <a:t>elektron</a:t>
            </a:r>
            <a:r>
              <a:rPr lang="cs-CZ" dirty="0" smtClean="0"/>
              <a:t>ů z valenčního pásu do pásu vodivostního a zanechá u vrcholu valenčního pásu neobsazené stavy.</a:t>
            </a:r>
            <a:endParaRPr lang="cs-CZ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66865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1285852" y="592933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Fermiho</a:t>
            </a:r>
            <a:r>
              <a:rPr lang="cs-CZ" sz="1400" dirty="0" smtClean="0"/>
              <a:t> rozdělení pro vlastní polovodiče (bez příměsí) když pro hustoty stavů platí :</a:t>
            </a:r>
          </a:p>
          <a:p>
            <a:r>
              <a:rPr lang="cs-CZ" sz="1400" dirty="0" smtClean="0"/>
              <a:t> (a) </a:t>
            </a:r>
            <a:r>
              <a:rPr lang="cs-CZ" sz="1400" i="1" dirty="0" err="1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cs-CZ" sz="1600" baseline="-25000" dirty="0" err="1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cs-CZ" sz="1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sz="1400" i="1" dirty="0" smtClean="0">
                <a:latin typeface="Cambria Math" pitchFamily="18" charset="0"/>
                <a:ea typeface="Cambria Math" pitchFamily="18" charset="0"/>
              </a:rPr>
              <a:t>E </a:t>
            </a:r>
            <a:r>
              <a:rPr lang="cs-CZ" sz="1400" dirty="0" smtClean="0">
                <a:latin typeface="Cambria Math" pitchFamily="18" charset="0"/>
                <a:ea typeface="Cambria Math" pitchFamily="18" charset="0"/>
              </a:rPr>
              <a:t>) = </a:t>
            </a:r>
            <a:r>
              <a:rPr lang="cs-CZ" sz="1400" i="1" dirty="0" err="1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cs-CZ" sz="1600" baseline="-25000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cs-CZ" sz="1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sz="1400" i="1" dirty="0" smtClean="0">
                <a:latin typeface="Cambria Math" pitchFamily="18" charset="0"/>
                <a:ea typeface="Cambria Math" pitchFamily="18" charset="0"/>
              </a:rPr>
              <a:t>E </a:t>
            </a:r>
            <a:r>
              <a:rPr lang="cs-CZ" sz="1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cs-CZ" sz="1400" dirty="0" smtClean="0"/>
              <a:t> , (b) </a:t>
            </a:r>
            <a:r>
              <a:rPr lang="cs-CZ" sz="1400" i="1" dirty="0" err="1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cs-CZ" baseline="-25000" dirty="0" err="1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cs-CZ" sz="1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sz="1400" i="1" dirty="0" smtClean="0">
                <a:latin typeface="Cambria Math" pitchFamily="18" charset="0"/>
                <a:ea typeface="Cambria Math" pitchFamily="18" charset="0"/>
              </a:rPr>
              <a:t>E </a:t>
            </a:r>
            <a:r>
              <a:rPr lang="cs-CZ" sz="1400" dirty="0" smtClean="0">
                <a:latin typeface="Cambria Math" pitchFamily="18" charset="0"/>
                <a:ea typeface="Cambria Math" pitchFamily="18" charset="0"/>
              </a:rPr>
              <a:t>) ≠ </a:t>
            </a:r>
            <a:r>
              <a:rPr lang="cs-CZ" sz="1400" i="1" dirty="0" err="1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cs-CZ" sz="1600" baseline="-25000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cs-CZ" sz="14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cs-CZ" sz="1400" i="1" dirty="0" smtClean="0">
                <a:latin typeface="Cambria Math" pitchFamily="18" charset="0"/>
                <a:ea typeface="Cambria Math" pitchFamily="18" charset="0"/>
              </a:rPr>
              <a:t>E </a:t>
            </a:r>
            <a:r>
              <a:rPr lang="cs-CZ" sz="1400" dirty="0" smtClean="0">
                <a:latin typeface="Cambria Math" pitchFamily="18" charset="0"/>
                <a:ea typeface="Cambria Math" pitchFamily="18" charset="0"/>
              </a:rPr>
              <a:t>) .</a:t>
            </a:r>
            <a:r>
              <a:rPr lang="cs-CZ" sz="1400" dirty="0" smtClean="0"/>
              <a:t> 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857884" y="285728"/>
            <a:ext cx="264320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Elektrony a díry - </a:t>
            </a:r>
            <a:r>
              <a:rPr lang="cs-CZ" i="1" dirty="0" smtClean="0"/>
              <a:t>2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8662" y="928670"/>
            <a:ext cx="71438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Zaveďme </a:t>
            </a:r>
            <a:r>
              <a:rPr lang="cs-CZ" dirty="0" smtClean="0">
                <a:solidFill>
                  <a:srgbClr val="FF0000"/>
                </a:solidFill>
              </a:rPr>
              <a:t>obsazovací čísla </a:t>
            </a:r>
            <a:r>
              <a:rPr lang="cs-CZ" i="1" dirty="0" err="1" smtClean="0">
                <a:solidFill>
                  <a:srgbClr val="FF0000"/>
                </a:solidFill>
              </a:rPr>
              <a:t>n</a:t>
            </a:r>
            <a:r>
              <a:rPr lang="cs-CZ" sz="2000" b="1" i="1" baseline="-25000" dirty="0" err="1" smtClean="0">
                <a:solidFill>
                  <a:srgbClr val="FF0000"/>
                </a:solidFill>
              </a:rPr>
              <a:t>k</a:t>
            </a:r>
            <a:r>
              <a:rPr lang="cs-CZ" dirty="0" smtClean="0">
                <a:solidFill>
                  <a:srgbClr val="FF0000"/>
                </a:solidFill>
              </a:rPr>
              <a:t> pro elektrony </a:t>
            </a:r>
            <a:r>
              <a:rPr lang="cs-CZ" dirty="0" smtClean="0"/>
              <a:t>takto</a:t>
            </a:r>
          </a:p>
          <a:p>
            <a:endParaRPr lang="cs-CZ" sz="800" dirty="0" smtClean="0"/>
          </a:p>
          <a:p>
            <a:pPr algn="ctr"/>
            <a:r>
              <a:rPr lang="cs-CZ" i="1" dirty="0" err="1" smtClean="0">
                <a:solidFill>
                  <a:srgbClr val="0033CC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2000" b="1" i="1" baseline="-25000" dirty="0" err="1" smtClean="0">
                <a:solidFill>
                  <a:srgbClr val="0033CC"/>
                </a:solidFill>
              </a:rPr>
              <a:t>k</a:t>
            </a:r>
            <a:r>
              <a:rPr lang="cs-CZ" sz="2000" b="1" i="1" baseline="-25000" dirty="0" smtClean="0">
                <a:solidFill>
                  <a:srgbClr val="0033CC"/>
                </a:solidFill>
              </a:rPr>
              <a:t> </a:t>
            </a:r>
            <a:r>
              <a:rPr lang="cs-CZ" dirty="0" smtClean="0">
                <a:solidFill>
                  <a:srgbClr val="0033CC"/>
                </a:solidFill>
              </a:rPr>
              <a:t>= 1 pro </a:t>
            </a:r>
            <a:r>
              <a:rPr lang="cs-CZ" i="1" dirty="0" smtClean="0">
                <a:solidFill>
                  <a:srgbClr val="0033CC"/>
                </a:solidFill>
              </a:rPr>
              <a:t>obsazený stav </a:t>
            </a:r>
            <a:r>
              <a:rPr lang="cs-CZ" b="1" i="1" dirty="0" smtClean="0">
                <a:solidFill>
                  <a:srgbClr val="0033CC"/>
                </a:solidFill>
              </a:rPr>
              <a:t>k  </a:t>
            </a:r>
            <a:r>
              <a:rPr lang="cs-CZ" dirty="0" smtClean="0">
                <a:solidFill>
                  <a:srgbClr val="0033CC"/>
                </a:solidFill>
              </a:rPr>
              <a:t>a </a:t>
            </a:r>
            <a:r>
              <a:rPr lang="cs-CZ" i="1" dirty="0" err="1" smtClean="0">
                <a:solidFill>
                  <a:srgbClr val="0033CC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sz="2000" b="1" i="1" baseline="-25000" dirty="0" err="1" smtClean="0">
                <a:solidFill>
                  <a:srgbClr val="0033CC"/>
                </a:solidFill>
              </a:rPr>
              <a:t>k</a:t>
            </a:r>
            <a:r>
              <a:rPr lang="cs-CZ" sz="2000" b="1" i="1" baseline="-25000" dirty="0" smtClean="0">
                <a:solidFill>
                  <a:srgbClr val="0033CC"/>
                </a:solidFill>
              </a:rPr>
              <a:t> </a:t>
            </a:r>
            <a:r>
              <a:rPr lang="cs-CZ" dirty="0" smtClean="0">
                <a:solidFill>
                  <a:srgbClr val="0033CC"/>
                </a:solidFill>
              </a:rPr>
              <a:t>= 0 pro </a:t>
            </a:r>
            <a:r>
              <a:rPr lang="cs-CZ" i="1" dirty="0" smtClean="0">
                <a:solidFill>
                  <a:srgbClr val="0033CC"/>
                </a:solidFill>
              </a:rPr>
              <a:t>neobsazený stav </a:t>
            </a:r>
            <a:r>
              <a:rPr lang="cs-CZ" b="1" i="1" dirty="0" smtClean="0">
                <a:solidFill>
                  <a:srgbClr val="0033CC"/>
                </a:solidFill>
              </a:rPr>
              <a:t>k </a:t>
            </a:r>
            <a:r>
              <a:rPr lang="cs-CZ" dirty="0" smtClean="0"/>
              <a:t>.</a:t>
            </a:r>
          </a:p>
          <a:p>
            <a:endParaRPr lang="cs-CZ" sz="1100" dirty="0" smtClean="0"/>
          </a:p>
          <a:p>
            <a:r>
              <a:rPr lang="cs-CZ" dirty="0" smtClean="0"/>
              <a:t>Analogicky zavedeme </a:t>
            </a:r>
            <a:r>
              <a:rPr lang="cs-CZ" dirty="0" smtClean="0">
                <a:solidFill>
                  <a:srgbClr val="FF0000"/>
                </a:solidFill>
              </a:rPr>
              <a:t>obsazovací čísla pro </a:t>
            </a:r>
            <a:r>
              <a:rPr lang="cs-CZ" dirty="0" smtClean="0"/>
              <a:t>neobsazené stavy – </a:t>
            </a:r>
            <a:r>
              <a:rPr lang="cs-CZ" b="1" i="1" dirty="0" smtClean="0">
                <a:solidFill>
                  <a:srgbClr val="FF0000"/>
                </a:solidFill>
              </a:rPr>
              <a:t>díry</a:t>
            </a:r>
            <a:endParaRPr lang="cs-CZ" b="1" i="1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3143240" y="2174620"/>
            <a:ext cx="1476000" cy="540000"/>
            <a:chOff x="3143240" y="2071678"/>
            <a:chExt cx="1476000" cy="540000"/>
          </a:xfrm>
        </p:grpSpPr>
        <p:sp>
          <p:nvSpPr>
            <p:cNvPr id="12" name="Zaoblený obdélník 11"/>
            <p:cNvSpPr/>
            <p:nvPr/>
          </p:nvSpPr>
          <p:spPr>
            <a:xfrm>
              <a:off x="3143240" y="2071678"/>
              <a:ext cx="1476000" cy="540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3286116" y="2152081"/>
            <a:ext cx="1250165" cy="357190"/>
          </p:xfrm>
          <a:graphic>
            <a:graphicData uri="http://schemas.openxmlformats.org/presentationml/2006/ole">
              <p:oleObj spid="_x0000_s38915" name="Rovnice" r:id="rId3" imgW="799920" imgH="228600" progId="Equation.3">
                <p:embed/>
              </p:oleObj>
            </a:graphicData>
          </a:graphic>
        </p:graphicFrame>
      </p:grpSp>
      <p:sp>
        <p:nvSpPr>
          <p:cNvPr id="9" name="TextovéPole 8"/>
          <p:cNvSpPr txBox="1"/>
          <p:nvPr/>
        </p:nvSpPr>
        <p:spPr>
          <a:xfrm>
            <a:off x="928662" y="271462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33CC"/>
                </a:solidFill>
              </a:rPr>
              <a:t>Celkový tok </a:t>
            </a:r>
            <a:r>
              <a:rPr lang="cs-CZ" dirty="0" smtClean="0">
                <a:solidFill>
                  <a:srgbClr val="0033CC"/>
                </a:solidFill>
              </a:rPr>
              <a:t>pro valenční pás </a:t>
            </a:r>
            <a:r>
              <a:rPr lang="cs-CZ" dirty="0" smtClean="0"/>
              <a:t>pak je </a:t>
            </a:r>
            <a:endParaRPr lang="cs-CZ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642910" y="3387729"/>
          <a:ext cx="7632700" cy="612775"/>
        </p:xfrm>
        <a:graphic>
          <a:graphicData uri="http://schemas.openxmlformats.org/presentationml/2006/ole">
            <p:oleObj spid="_x0000_s38916" name="Rovnice" r:id="rId4" imgW="5702040" imgH="457200" progId="Equation.3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785786" y="4434496"/>
            <a:ext cx="7500990" cy="1338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i="1" dirty="0" smtClean="0">
                <a:solidFill>
                  <a:srgbClr val="0033CC"/>
                </a:solidFill>
              </a:rPr>
              <a:t>Celkový tok přenášený elektrony v pásu s volnými stavy</a:t>
            </a:r>
            <a:r>
              <a:rPr lang="cs-CZ" dirty="0" smtClean="0">
                <a:solidFill>
                  <a:srgbClr val="0033CC"/>
                </a:solidFill>
              </a:rPr>
              <a:t>  </a:t>
            </a:r>
            <a:r>
              <a:rPr lang="cs-CZ" dirty="0" smtClean="0"/>
              <a:t>je tedy </a:t>
            </a:r>
            <a:r>
              <a:rPr lang="cs-CZ" dirty="0" smtClean="0">
                <a:solidFill>
                  <a:srgbClr val="0033CC"/>
                </a:solidFill>
              </a:rPr>
              <a:t>roven toku přenášenému</a:t>
            </a:r>
            <a:r>
              <a:rPr lang="cs-CZ" dirty="0" smtClean="0"/>
              <a:t> fiktivními částicemi – </a:t>
            </a:r>
            <a:r>
              <a:rPr lang="cs-CZ" i="1" dirty="0" smtClean="0">
                <a:solidFill>
                  <a:srgbClr val="0033CC"/>
                </a:solidFill>
              </a:rPr>
              <a:t>děrami</a:t>
            </a:r>
            <a:r>
              <a:rPr lang="cs-CZ" dirty="0" smtClean="0"/>
              <a:t> , které jsou </a:t>
            </a:r>
            <a:r>
              <a:rPr lang="cs-CZ" i="1" dirty="0" smtClean="0"/>
              <a:t>na hladinách prázdných stavů</a:t>
            </a:r>
            <a:r>
              <a:rPr lang="cs-CZ" dirty="0" smtClean="0"/>
              <a:t> a mají </a:t>
            </a:r>
            <a:r>
              <a:rPr lang="cs-CZ" i="1" dirty="0" smtClean="0"/>
              <a:t>náboj</a:t>
            </a:r>
            <a:r>
              <a:rPr lang="cs-CZ" dirty="0" smtClean="0"/>
              <a:t> +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i="1" dirty="0" smtClean="0"/>
              <a:t> .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aoblený obdélník 22"/>
          <p:cNvSpPr/>
          <p:nvPr/>
        </p:nvSpPr>
        <p:spPr>
          <a:xfrm>
            <a:off x="3107380" y="5081039"/>
            <a:ext cx="1928826" cy="357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3143240" y="3071810"/>
            <a:ext cx="2000264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857884" y="285728"/>
            <a:ext cx="264320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Elektrony a díry - </a:t>
            </a:r>
            <a:r>
              <a:rPr lang="cs-CZ" i="1" dirty="0" smtClean="0"/>
              <a:t>3</a:t>
            </a:r>
            <a:endParaRPr lang="cs-CZ" i="1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928662" y="785794"/>
            <a:ext cx="7215238" cy="1214455"/>
            <a:chOff x="928662" y="1000108"/>
            <a:chExt cx="7215238" cy="1214455"/>
          </a:xfrm>
        </p:grpSpPr>
        <p:sp>
          <p:nvSpPr>
            <p:cNvPr id="6" name="TextovéPole 5"/>
            <p:cNvSpPr txBox="1"/>
            <p:nvPr/>
          </p:nvSpPr>
          <p:spPr>
            <a:xfrm>
              <a:off x="928662" y="1000108"/>
              <a:ext cx="72152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Abychom mohli posoudit dynamické chování děr, vypočtěme ještě </a:t>
              </a:r>
              <a:r>
                <a:rPr lang="cs-CZ" dirty="0" err="1" smtClean="0"/>
                <a:t>d</a:t>
              </a:r>
              <a:r>
                <a:rPr lang="cs-CZ" b="1" i="1" dirty="0" err="1" smtClean="0"/>
                <a:t>j</a:t>
              </a:r>
              <a:r>
                <a:rPr lang="cs-CZ" dirty="0" smtClean="0"/>
                <a:t>/</a:t>
              </a:r>
              <a:r>
                <a:rPr lang="cs-CZ" dirty="0" err="1" smtClean="0"/>
                <a:t>dt</a:t>
              </a:r>
              <a:r>
                <a:rPr lang="cs-CZ" dirty="0" smtClean="0"/>
                <a:t> .</a:t>
              </a:r>
              <a:r>
                <a:rPr lang="cs-CZ" b="1" i="1" dirty="0" smtClean="0"/>
                <a:t>  </a:t>
              </a:r>
              <a:endParaRPr lang="cs-CZ" b="1" i="1" dirty="0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1970088" y="1500188"/>
            <a:ext cx="4878387" cy="714375"/>
          </p:xfrm>
          <a:graphic>
            <a:graphicData uri="http://schemas.openxmlformats.org/presentationml/2006/ole">
              <p:oleObj spid="_x0000_s40961" name="Rovnice" r:id="rId3" imgW="3035160" imgH="444240" progId="Equation.3">
                <p:embed/>
              </p:oleObj>
            </a:graphicData>
          </a:graphic>
        </p:graphicFrame>
      </p:grpSp>
      <p:grpSp>
        <p:nvGrpSpPr>
          <p:cNvPr id="21" name="Skupina 20"/>
          <p:cNvGrpSpPr/>
          <p:nvPr/>
        </p:nvGrpSpPr>
        <p:grpSpPr>
          <a:xfrm>
            <a:off x="857224" y="2214554"/>
            <a:ext cx="7215238" cy="2209214"/>
            <a:chOff x="928662" y="2285992"/>
            <a:chExt cx="7215238" cy="2209214"/>
          </a:xfrm>
        </p:grpSpPr>
        <p:sp>
          <p:nvSpPr>
            <p:cNvPr id="8" name="TextovéPole 7"/>
            <p:cNvSpPr txBox="1"/>
            <p:nvPr/>
          </p:nvSpPr>
          <p:spPr>
            <a:xfrm>
              <a:off x="1000100" y="2285992"/>
              <a:ext cx="70009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 </a:t>
              </a:r>
              <a:r>
                <a:rPr lang="en-US" dirty="0" err="1" smtClean="0"/>
                <a:t>elektromagnetick</a:t>
              </a:r>
              <a:r>
                <a:rPr lang="cs-CZ" dirty="0" smtClean="0"/>
                <a:t>é</a:t>
              </a:r>
              <a:r>
                <a:rPr lang="en-US" dirty="0" smtClean="0"/>
                <a:t>m </a:t>
              </a:r>
              <a:r>
                <a:rPr lang="en-US" dirty="0" err="1" smtClean="0"/>
                <a:t>poli</a:t>
              </a:r>
              <a:r>
                <a:rPr lang="en-US" dirty="0" smtClean="0"/>
                <a:t> </a:t>
              </a:r>
              <a:r>
                <a:rPr lang="en-US" dirty="0" err="1" smtClean="0"/>
                <a:t>jsou</a:t>
              </a:r>
              <a:r>
                <a:rPr lang="en-US" dirty="0" smtClean="0"/>
                <a:t> </a:t>
              </a:r>
              <a:r>
                <a:rPr lang="en-US" dirty="0" err="1" smtClean="0">
                  <a:solidFill>
                    <a:srgbClr val="0033CC"/>
                  </a:solidFill>
                </a:rPr>
                <a:t>slo</a:t>
              </a:r>
              <a:r>
                <a:rPr lang="cs-CZ" dirty="0" err="1" smtClean="0">
                  <a:solidFill>
                    <a:srgbClr val="0033CC"/>
                  </a:solidFill>
                </a:rPr>
                <a:t>žky</a:t>
              </a:r>
              <a:r>
                <a:rPr lang="cs-CZ" dirty="0" smtClean="0">
                  <a:solidFill>
                    <a:srgbClr val="0033CC"/>
                  </a:solidFill>
                </a:rPr>
                <a:t> síly </a:t>
              </a:r>
              <a:r>
                <a:rPr lang="cs-CZ" b="1" i="1" dirty="0" smtClean="0">
                  <a:solidFill>
                    <a:srgbClr val="0033CC"/>
                  </a:solidFill>
                </a:rPr>
                <a:t>F</a:t>
              </a:r>
              <a:r>
                <a:rPr lang="cs-CZ" dirty="0" smtClean="0">
                  <a:solidFill>
                    <a:srgbClr val="0033CC"/>
                  </a:solidFill>
                </a:rPr>
                <a:t> pro elektron úměrné (-e)</a:t>
              </a:r>
              <a:r>
                <a:rPr lang="cs-CZ" dirty="0" smtClean="0"/>
                <a:t>.</a:t>
              </a:r>
            </a:p>
            <a:p>
              <a:r>
                <a:rPr lang="cs-CZ" dirty="0" smtClean="0"/>
                <a:t>Jestliže přesuneme znaménko minus k efektivní hmotnosti a definujeme</a:t>
              </a:r>
            </a:p>
            <a:p>
              <a:r>
                <a:rPr lang="cs-CZ" i="1" dirty="0" smtClean="0">
                  <a:solidFill>
                    <a:srgbClr val="FF0000"/>
                  </a:solidFill>
                </a:rPr>
                <a:t>tenzor reciproké efektivní hmotnosti děr</a:t>
              </a:r>
              <a:endParaRPr lang="cs-CZ" sz="20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9" name="Objekt 8"/>
            <p:cNvGraphicFramePr>
              <a:graphicFrameLocks noChangeAspect="1"/>
            </p:cNvGraphicFramePr>
            <p:nvPr/>
          </p:nvGraphicFramePr>
          <p:xfrm>
            <a:off x="3357554" y="3214686"/>
            <a:ext cx="1762107" cy="360000"/>
          </p:xfrm>
          <a:graphic>
            <a:graphicData uri="http://schemas.openxmlformats.org/presentationml/2006/ole">
              <p:oleObj spid="_x0000_s40962" name="Rovnice" r:id="rId4" imgW="1180800" imgH="241200" progId="Equation.3">
                <p:embed/>
              </p:oleObj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>
              <a:off x="928662" y="3571876"/>
              <a:ext cx="72152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potom je představa kvazičástic – děr – s nábojem (+</a:t>
              </a:r>
              <a:r>
                <a:rPr lang="cs-CZ" i="1" dirty="0" smtClean="0"/>
                <a:t>e</a:t>
              </a:r>
              <a:r>
                <a:rPr lang="cs-CZ" dirty="0" smtClean="0"/>
                <a:t>) použitelná i při práci s výrazy v nichž vystupuje tenzor reciproké efektivní hmotnosti.</a:t>
              </a:r>
            </a:p>
            <a:p>
              <a:r>
                <a:rPr lang="cs-CZ" i="1" dirty="0" smtClean="0">
                  <a:solidFill>
                    <a:srgbClr val="0033CC"/>
                  </a:solidFill>
                </a:rPr>
                <a:t>Efektivní hmotnost děr</a:t>
              </a:r>
              <a:r>
                <a:rPr lang="cs-CZ" dirty="0" smtClean="0"/>
                <a:t>, které se vyskytují u vrcholu pásu bude </a:t>
              </a:r>
              <a:r>
                <a:rPr lang="cs-CZ" i="1" dirty="0" smtClean="0">
                  <a:solidFill>
                    <a:srgbClr val="0033CC"/>
                  </a:solidFill>
                </a:rPr>
                <a:t>kladná</a:t>
              </a:r>
              <a:r>
                <a:rPr lang="cs-CZ" dirty="0" smtClean="0"/>
                <a:t>. </a:t>
              </a:r>
              <a:endParaRPr lang="cs-CZ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866554" y="4723637"/>
            <a:ext cx="7491659" cy="1348569"/>
            <a:chOff x="866554" y="4643446"/>
            <a:chExt cx="7491659" cy="1348569"/>
          </a:xfrm>
        </p:grpSpPr>
        <p:grpSp>
          <p:nvGrpSpPr>
            <p:cNvPr id="18" name="Skupina 17"/>
            <p:cNvGrpSpPr/>
            <p:nvPr/>
          </p:nvGrpSpPr>
          <p:grpSpPr>
            <a:xfrm>
              <a:off x="928662" y="4643446"/>
              <a:ext cx="7358114" cy="378662"/>
              <a:chOff x="928662" y="4643446"/>
              <a:chExt cx="7358114" cy="378662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928662" y="4643446"/>
                <a:ext cx="7358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i="1" dirty="0" smtClean="0">
                    <a:solidFill>
                      <a:srgbClr val="7030A0"/>
                    </a:solidFill>
                  </a:rPr>
                  <a:t>Jiná možnost </a:t>
                </a:r>
                <a:r>
                  <a:rPr lang="cs-CZ" dirty="0" smtClean="0"/>
                  <a:t>: místo definice          </a:t>
                </a:r>
                <a:r>
                  <a:rPr lang="cs-CZ" i="1" dirty="0" smtClean="0">
                    <a:solidFill>
                      <a:srgbClr val="FF0000"/>
                    </a:solidFill>
                  </a:rPr>
                  <a:t>odečítat energii děr v opačném směru</a:t>
                </a:r>
                <a:r>
                  <a:rPr lang="cs-CZ" dirty="0" smtClean="0"/>
                  <a:t>, tj.              </a:t>
                </a:r>
                <a:endParaRPr lang="cs-CZ" dirty="0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3804376" y="4662108"/>
              <a:ext cx="397893" cy="360000"/>
            </p:xfrm>
            <a:graphic>
              <a:graphicData uri="http://schemas.openxmlformats.org/presentationml/2006/ole">
                <p:oleObj spid="_x0000_s40963" name="Rovnice" r:id="rId5" imgW="266400" imgH="241200" progId="Equation.3">
                  <p:embed/>
                </p:oleObj>
              </a:graphicData>
            </a:graphic>
          </p:graphicFrame>
        </p:grpSp>
        <p:graphicFrame>
          <p:nvGraphicFramePr>
            <p:cNvPr id="13" name="Objekt 12"/>
            <p:cNvGraphicFramePr>
              <a:graphicFrameLocks noChangeAspect="1"/>
            </p:cNvGraphicFramePr>
            <p:nvPr/>
          </p:nvGraphicFramePr>
          <p:xfrm>
            <a:off x="3214678" y="5000636"/>
            <a:ext cx="1700000" cy="360000"/>
          </p:xfrm>
          <a:graphic>
            <a:graphicData uri="http://schemas.openxmlformats.org/presentationml/2006/ole">
              <p:oleObj spid="_x0000_s40964" name="Rovnice" r:id="rId6" imgW="1079280" imgH="228600" progId="Equation.3">
                <p:embed/>
              </p:oleObj>
            </a:graphicData>
          </a:graphic>
        </p:graphicFrame>
        <p:grpSp>
          <p:nvGrpSpPr>
            <p:cNvPr id="17" name="Skupina 16"/>
            <p:cNvGrpSpPr/>
            <p:nvPr/>
          </p:nvGrpSpPr>
          <p:grpSpPr>
            <a:xfrm>
              <a:off x="866554" y="5345684"/>
              <a:ext cx="7491659" cy="646331"/>
              <a:chOff x="866554" y="5345684"/>
              <a:chExt cx="7491659" cy="646331"/>
            </a:xfrm>
          </p:grpSpPr>
          <p:sp>
            <p:nvSpPr>
              <p:cNvPr id="15" name="TextovéPole 14"/>
              <p:cNvSpPr txBox="1"/>
              <p:nvPr/>
            </p:nvSpPr>
            <p:spPr>
              <a:xfrm>
                <a:off x="866554" y="5345684"/>
                <a:ext cx="7491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i="1" dirty="0" smtClean="0">
                    <a:solidFill>
                      <a:srgbClr val="7030A0"/>
                    </a:solidFill>
                  </a:rPr>
                  <a:t>Výhoda</a:t>
                </a:r>
                <a:r>
                  <a:rPr lang="cs-CZ" i="1" dirty="0" smtClean="0">
                    <a:solidFill>
                      <a:srgbClr val="00B050"/>
                    </a:solidFill>
                  </a:rPr>
                  <a:t> </a:t>
                </a:r>
                <a:r>
                  <a:rPr lang="cs-CZ" dirty="0" smtClean="0"/>
                  <a:t>: výrazy pro                jsou shodné pro elektrony a díry a soubor děr ve valenčním pásu je v okolí minima stejně jako elektronů ve vodivostním pásu.               </a:t>
                </a:r>
                <a:endParaRPr lang="cs-CZ" dirty="0"/>
              </a:p>
            </p:txBody>
          </p:sp>
          <p:graphicFrame>
            <p:nvGraphicFramePr>
              <p:cNvPr id="16" name="Objekt 15"/>
              <p:cNvGraphicFramePr>
                <a:graphicFrameLocks noChangeAspect="1"/>
              </p:cNvGraphicFramePr>
              <p:nvPr/>
            </p:nvGraphicFramePr>
            <p:xfrm>
              <a:off x="2857488" y="5367157"/>
              <a:ext cx="666000" cy="360000"/>
            </p:xfrm>
            <a:graphic>
              <a:graphicData uri="http://schemas.openxmlformats.org/presentationml/2006/ole">
                <p:oleObj spid="_x0000_s40965" name="Rovnice" r:id="rId7" imgW="469800" imgH="2538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72132" y="357166"/>
            <a:ext cx="300039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>
                <a:solidFill>
                  <a:schemeClr val="bg1">
                    <a:lumMod val="95000"/>
                  </a:schemeClr>
                </a:solidFill>
              </a:rPr>
              <a:t>Rychlost  a  kvaziimpuls - </a:t>
            </a:r>
            <a:r>
              <a:rPr lang="cs-CZ" i="1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cs-CZ" i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227385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S</a:t>
            </a:r>
            <a:r>
              <a:rPr lang="cs-CZ" sz="1600" b="1" i="1" dirty="0" err="1" smtClean="0">
                <a:solidFill>
                  <a:srgbClr val="FF0000"/>
                </a:solidFill>
              </a:rPr>
              <a:t>třední</a:t>
            </a:r>
            <a:r>
              <a:rPr lang="cs-CZ" sz="1600" b="1" i="1" dirty="0" smtClean="0">
                <a:solidFill>
                  <a:srgbClr val="FF0000"/>
                </a:solidFill>
              </a:rPr>
              <a:t>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kvantověmechanická</a:t>
            </a:r>
            <a:r>
              <a:rPr lang="cs-CZ" sz="1600" b="1" i="1" dirty="0" smtClean="0">
                <a:solidFill>
                  <a:srgbClr val="FF0000"/>
                </a:solidFill>
              </a:rPr>
              <a:t> rychlost  </a:t>
            </a:r>
            <a:r>
              <a:rPr lang="cs-CZ" sz="1600" dirty="0" smtClean="0">
                <a:solidFill>
                  <a:srgbClr val="0033CC"/>
                </a:solidFill>
              </a:rPr>
              <a:t>v </a:t>
            </a:r>
            <a:r>
              <a:rPr lang="cs-CZ" sz="1600" dirty="0" err="1" smtClean="0">
                <a:solidFill>
                  <a:srgbClr val="0033CC"/>
                </a:solidFill>
              </a:rPr>
              <a:t>blochovském</a:t>
            </a:r>
            <a:r>
              <a:rPr lang="cs-CZ" sz="1600" dirty="0" smtClean="0">
                <a:solidFill>
                  <a:srgbClr val="0033CC"/>
                </a:solidFill>
              </a:rPr>
              <a:t> stavu </a:t>
            </a:r>
            <a:r>
              <a:rPr lang="en-US" sz="1600" dirty="0" smtClean="0">
                <a:solidFill>
                  <a:srgbClr val="0033CC"/>
                </a:solidFill>
              </a:rPr>
              <a:t>|</a:t>
            </a:r>
            <a:r>
              <a:rPr lang="en-US" sz="1600" b="1" i="1" dirty="0" err="1" smtClean="0">
                <a:solidFill>
                  <a:srgbClr val="0033CC"/>
                </a:solidFill>
              </a:rPr>
              <a:t>k</a:t>
            </a:r>
            <a:r>
              <a:rPr lang="en-US" sz="1600" i="1" dirty="0" err="1" smtClean="0">
                <a:solidFill>
                  <a:srgbClr val="0033CC"/>
                </a:solidFill>
              </a:rPr>
              <a:t>n</a:t>
            </a:r>
            <a:r>
              <a:rPr lang="en-US" sz="1600" dirty="0" smtClean="0">
                <a:solidFill>
                  <a:srgbClr val="0033CC"/>
                </a:solidFill>
                <a:latin typeface="Cambria Math"/>
                <a:ea typeface="Cambria Math"/>
              </a:rPr>
              <a:t>⟩</a:t>
            </a:r>
            <a:r>
              <a:rPr lang="cs-CZ" sz="1600" dirty="0" smtClean="0">
                <a:latin typeface="Cambria Math"/>
                <a:ea typeface="Cambria Math"/>
              </a:rPr>
              <a:t> </a:t>
            </a:r>
            <a:r>
              <a:rPr lang="cs-CZ" dirty="0" smtClean="0"/>
              <a:t>j</a:t>
            </a:r>
            <a:r>
              <a:rPr lang="cs-CZ" sz="1600" dirty="0" smtClean="0"/>
              <a:t>e </a:t>
            </a:r>
            <a:endParaRPr lang="cs-CZ" sz="1600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357158" y="5715016"/>
            <a:ext cx="8286808" cy="0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71472" y="585789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Pozn</a:t>
            </a:r>
            <a:r>
              <a:rPr lang="cs-CZ" sz="1400" i="1" dirty="0" err="1" smtClean="0"/>
              <a:t>ámka</a:t>
            </a:r>
            <a:r>
              <a:rPr lang="cs-CZ" sz="1400" dirty="0" smtClean="0"/>
              <a:t>:</a:t>
            </a:r>
            <a:br>
              <a:rPr lang="cs-CZ" sz="1400" dirty="0" smtClean="0"/>
            </a:br>
            <a:r>
              <a:rPr lang="cs-CZ" sz="1400" dirty="0" smtClean="0"/>
              <a:t> V dalším budeme často používat </a:t>
            </a:r>
            <a:r>
              <a:rPr lang="en-US" sz="1400" dirty="0" smtClean="0"/>
              <a:t>|</a:t>
            </a:r>
            <a:r>
              <a:rPr lang="en-US" sz="1400" b="1" i="1" dirty="0" err="1" smtClean="0"/>
              <a:t>k</a:t>
            </a:r>
            <a:r>
              <a:rPr lang="en-US" sz="1400" i="1" dirty="0" err="1" smtClean="0"/>
              <a:t>n</a:t>
            </a:r>
            <a:r>
              <a:rPr lang="en-US" sz="1400" dirty="0" smtClean="0">
                <a:latin typeface="Cambria Math"/>
                <a:ea typeface="Cambria Math"/>
              </a:rPr>
              <a:t>⟩</a:t>
            </a:r>
            <a:r>
              <a:rPr lang="cs-CZ" sz="1400" dirty="0" smtClean="0"/>
              <a:t> místo </a:t>
            </a:r>
            <a:r>
              <a:rPr lang="cs-CZ" sz="1400" i="1" dirty="0" err="1" smtClean="0"/>
              <a:t>ψ</a:t>
            </a:r>
            <a:r>
              <a:rPr lang="cs-CZ" sz="1600" b="1" i="1" baseline="-25000" dirty="0" err="1" smtClean="0"/>
              <a:t>k</a:t>
            </a:r>
            <a:r>
              <a:rPr lang="cs-CZ" sz="1600" i="1" baseline="-25000" dirty="0" err="1" smtClean="0"/>
              <a:t>n</a:t>
            </a:r>
            <a:r>
              <a:rPr lang="cs-CZ" sz="1400" dirty="0" smtClean="0"/>
              <a:t> a ⟨</a:t>
            </a:r>
            <a:r>
              <a:rPr lang="cs-CZ" sz="1400" b="1" i="1" dirty="0" err="1" smtClean="0"/>
              <a:t>k</a:t>
            </a:r>
            <a:r>
              <a:rPr lang="cs-CZ" sz="1400" i="1" dirty="0" err="1" smtClean="0"/>
              <a:t>n</a:t>
            </a:r>
            <a:r>
              <a:rPr lang="en-US" sz="1400" dirty="0" smtClean="0"/>
              <a:t>|  </a:t>
            </a:r>
            <a:r>
              <a:rPr lang="cs-CZ" sz="1400" dirty="0" smtClean="0"/>
              <a:t>místo </a:t>
            </a:r>
            <a:r>
              <a:rPr lang="cs-CZ" sz="1200" i="1" dirty="0" smtClean="0"/>
              <a:t>ψ*</a:t>
            </a:r>
            <a:r>
              <a:rPr lang="cs-CZ" sz="1400" b="1" i="1" baseline="-25000" dirty="0" err="1" smtClean="0"/>
              <a:t>k</a:t>
            </a:r>
            <a:r>
              <a:rPr lang="cs-CZ" sz="1400" i="1" baseline="-25000" dirty="0" err="1" smtClean="0"/>
              <a:t>n</a:t>
            </a:r>
            <a:r>
              <a:rPr lang="cs-CZ" sz="1400" dirty="0" smtClean="0"/>
              <a:t> . Symbol  </a:t>
            </a:r>
            <a:r>
              <a:rPr lang="cs-CZ" sz="1400" dirty="0" err="1" smtClean="0"/>
              <a:t>d</a:t>
            </a:r>
            <a:r>
              <a:rPr lang="cs-CZ" sz="1600" baseline="30000" dirty="0" err="1" smtClean="0"/>
              <a:t>3</a:t>
            </a:r>
            <a:r>
              <a:rPr lang="cs-CZ" sz="1400" b="1" i="1" dirty="0" err="1" smtClean="0"/>
              <a:t>r</a:t>
            </a:r>
            <a:r>
              <a:rPr lang="cs-CZ" sz="1400" b="1" i="1" dirty="0" smtClean="0"/>
              <a:t>  </a:t>
            </a:r>
            <a:r>
              <a:rPr lang="cs-CZ" sz="1400" dirty="0" smtClean="0"/>
              <a:t>nahrazuje </a:t>
            </a:r>
            <a:r>
              <a:rPr lang="cs-CZ" sz="1400" dirty="0" err="1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cs-CZ" sz="1400" i="1" dirty="0" err="1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cs-CZ" sz="10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1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sz="1400" dirty="0" err="1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cs-CZ" sz="1400" i="1" dirty="0" err="1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cs-CZ" sz="500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cs-CZ" sz="1400" dirty="0" err="1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cs-CZ" sz="1400" i="1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cs-CZ" sz="1400" dirty="0" smtClean="0"/>
              <a:t> .  </a:t>
            </a:r>
            <a:endParaRPr lang="cs-CZ" sz="14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252562" y="2744788"/>
          <a:ext cx="6819900" cy="612775"/>
        </p:xfrm>
        <a:graphic>
          <a:graphicData uri="http://schemas.openxmlformats.org/presentationml/2006/ole">
            <p:oleObj spid="_x0000_s1026" name="Rovnice" r:id="rId3" imgW="4952880" imgH="444240" progId="Equation.3">
              <p:embed/>
            </p:oleObj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857224" y="92867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Víme, že můžeme vždy předpokládat  </a:t>
            </a:r>
            <a:r>
              <a:rPr lang="cs-CZ" sz="1600" dirty="0" err="1" smtClean="0"/>
              <a:t>ortonormalitu</a:t>
            </a:r>
            <a:r>
              <a:rPr lang="cs-CZ" sz="1600" dirty="0" smtClean="0"/>
              <a:t> </a:t>
            </a:r>
            <a:r>
              <a:rPr lang="cs-CZ" sz="1600" dirty="0" err="1" smtClean="0"/>
              <a:t>Blochových</a:t>
            </a:r>
            <a:r>
              <a:rPr lang="cs-CZ" sz="1600" dirty="0" smtClean="0"/>
              <a:t> funkcí (integrace se provádí přes </a:t>
            </a:r>
            <a:r>
              <a:rPr lang="cs-CZ" sz="1600" dirty="0" err="1" smtClean="0"/>
              <a:t>BK</a:t>
            </a:r>
            <a:r>
              <a:rPr lang="cs-CZ" sz="1600" dirty="0" smtClean="0"/>
              <a:t> oblast </a:t>
            </a:r>
            <a:r>
              <a:rPr lang="el-GR" sz="1600" dirty="0" smtClean="0">
                <a:latin typeface="Calibri"/>
              </a:rPr>
              <a:t>Ω</a:t>
            </a:r>
            <a:r>
              <a:rPr lang="cs-CZ" sz="1600" dirty="0" smtClean="0">
                <a:latin typeface="Calibri"/>
              </a:rPr>
              <a:t>)</a:t>
            </a:r>
            <a:endParaRPr lang="cs-CZ" sz="16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2007531" y="1630087"/>
          <a:ext cx="3493163" cy="576000"/>
        </p:xfrm>
        <a:graphic>
          <a:graphicData uri="http://schemas.openxmlformats.org/presentationml/2006/ole">
            <p:oleObj spid="_x0000_s1027" name="Rovnice" r:id="rId4" imgW="2387520" imgH="393480" progId="Equation.3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85786" y="3519074"/>
            <a:ext cx="6500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Pro volné elektrony jsou ortonormální vlnové funkce ( </a:t>
            </a:r>
            <a:r>
              <a:rPr lang="el-GR" sz="1600" dirty="0" smtClean="0">
                <a:latin typeface="Calibri"/>
              </a:rPr>
              <a:t>Ω</a:t>
            </a:r>
            <a:r>
              <a:rPr lang="cs-CZ" sz="1600" dirty="0" smtClean="0">
                <a:latin typeface="Calibri"/>
              </a:rPr>
              <a:t> je objem </a:t>
            </a:r>
            <a:r>
              <a:rPr lang="cs-CZ" sz="1600" dirty="0" err="1" smtClean="0">
                <a:latin typeface="Calibri"/>
              </a:rPr>
              <a:t>BK</a:t>
            </a:r>
            <a:r>
              <a:rPr lang="cs-CZ" sz="1600" dirty="0" smtClean="0">
                <a:latin typeface="Calibri"/>
              </a:rPr>
              <a:t> oblasti)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3000364" y="3942828"/>
          <a:ext cx="2002373" cy="576000"/>
        </p:xfrm>
        <a:graphic>
          <a:graphicData uri="http://schemas.openxmlformats.org/presentationml/2006/ole">
            <p:oleObj spid="_x0000_s1028" name="Rovnice" r:id="rId5" imgW="1409400" imgH="406080" progId="Equation.3">
              <p:embed/>
            </p:oleObj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714348" y="4590644"/>
            <a:ext cx="5286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Dosazením do integrálu  vypočteme známý vztah (de </a:t>
            </a:r>
            <a:r>
              <a:rPr lang="cs-CZ" sz="1600" dirty="0" err="1" smtClean="0"/>
              <a:t>Broglie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3428992" y="5032140"/>
          <a:ext cx="1306453" cy="540000"/>
        </p:xfrm>
        <a:graphic>
          <a:graphicData uri="http://schemas.openxmlformats.org/presentationml/2006/ole">
            <p:oleObj spid="_x0000_s1029" name="Rovnice" r:id="rId6" imgW="952200" imgH="393480" progId="Equation.3">
              <p:embed/>
            </p:oleObj>
          </a:graphicData>
        </a:graphic>
      </p:graphicFrame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000760" y="214290"/>
            <a:ext cx="264320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Elektrony a díry - </a:t>
            </a:r>
            <a:r>
              <a:rPr lang="cs-CZ" i="1" dirty="0" smtClean="0"/>
              <a:t>4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348" y="714356"/>
            <a:ext cx="7715304" cy="5524589"/>
          </a:xfrm>
          <a:prstGeom prst="rect">
            <a:avLst/>
          </a:prstGeom>
          <a:solidFill>
            <a:srgbClr val="FFFFCC"/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Závěry:</a:t>
            </a:r>
          </a:p>
          <a:p>
            <a:endParaRPr lang="cs-CZ" sz="800" dirty="0" smtClean="0"/>
          </a:p>
          <a:p>
            <a:pPr>
              <a:lnSpc>
                <a:spcPts val="3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i="1" dirty="0" smtClean="0">
                <a:solidFill>
                  <a:srgbClr val="0033CC"/>
                </a:solidFill>
              </a:rPr>
              <a:t>  </a:t>
            </a:r>
            <a:r>
              <a:rPr lang="cs-CZ" i="1" dirty="0" smtClean="0">
                <a:solidFill>
                  <a:srgbClr val="0066FF"/>
                </a:solidFill>
              </a:rPr>
              <a:t>v elektrických i magnetických polích můžeme </a:t>
            </a:r>
            <a:r>
              <a:rPr lang="cs-CZ" dirty="0" smtClean="0"/>
              <a:t>místo sledování velkého počtu</a:t>
            </a:r>
            <a:br>
              <a:rPr lang="cs-CZ" dirty="0" smtClean="0"/>
            </a:br>
            <a:r>
              <a:rPr lang="cs-CZ" dirty="0" smtClean="0"/>
              <a:t>      elektronů, které téměř zaplňují valenční pás, </a:t>
            </a:r>
            <a:r>
              <a:rPr lang="cs-CZ" i="1" dirty="0" smtClean="0">
                <a:solidFill>
                  <a:srgbClr val="0066FF"/>
                </a:solidFill>
              </a:rPr>
              <a:t>pracovat s malým počtem děr</a:t>
            </a:r>
            <a:r>
              <a:rPr lang="cs-CZ" dirty="0" smtClean="0"/>
              <a:t>.</a:t>
            </a:r>
          </a:p>
          <a:p>
            <a:pPr>
              <a:lnSpc>
                <a:spcPts val="3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 smtClean="0"/>
              <a:t>  </a:t>
            </a:r>
            <a:r>
              <a:rPr lang="en-US" dirty="0" smtClean="0"/>
              <a:t> </a:t>
            </a:r>
            <a:r>
              <a:rPr lang="cs-CZ" i="1" dirty="0" smtClean="0">
                <a:solidFill>
                  <a:srgbClr val="0066FF"/>
                </a:solidFill>
              </a:rPr>
              <a:t>počet děr musí být malý</a:t>
            </a:r>
            <a:r>
              <a:rPr lang="cs-CZ" dirty="0" smtClean="0"/>
              <a:t> </a:t>
            </a:r>
            <a:r>
              <a:rPr lang="en-US" dirty="0" smtClean="0"/>
              <a:t>;</a:t>
            </a:r>
            <a:r>
              <a:rPr lang="cs-CZ" dirty="0" smtClean="0"/>
              <a:t> při formálním odvození jsme totiž prázdné stavy</a:t>
            </a:r>
            <a:br>
              <a:rPr lang="cs-CZ" dirty="0" smtClean="0"/>
            </a:br>
            <a:r>
              <a:rPr lang="cs-CZ" dirty="0" smtClean="0"/>
              <a:t>      doplnili elektrony a navíc přidali malý počet děr(vzhledem k počtu elektronů).</a:t>
            </a:r>
            <a:br>
              <a:rPr lang="cs-CZ" dirty="0" smtClean="0"/>
            </a:br>
            <a:r>
              <a:rPr lang="cs-CZ" dirty="0" smtClean="0"/>
              <a:t>      Fyzikálně nebudou tyto dva systémy (</a:t>
            </a:r>
            <a:r>
              <a:rPr lang="cs-CZ" sz="1600" dirty="0" smtClean="0"/>
              <a:t>ne zcela zaplněný pás a zaplněný  pás+díry)</a:t>
            </a:r>
            <a:br>
              <a:rPr lang="cs-CZ" sz="1600" dirty="0" smtClean="0"/>
            </a:br>
            <a:r>
              <a:rPr lang="cs-CZ" sz="1600" dirty="0" smtClean="0"/>
              <a:t>       </a:t>
            </a:r>
            <a:r>
              <a:rPr lang="cs-CZ" dirty="0" smtClean="0"/>
              <a:t>obecně ekvivalentní.</a:t>
            </a:r>
          </a:p>
          <a:p>
            <a:pPr>
              <a:lnSpc>
                <a:spcPts val="3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cs-CZ" dirty="0" smtClean="0"/>
              <a:t>   nesmíme zapomínat, že při zavedení efektivní hmotnosti i děr jsme uvažovali</a:t>
            </a:r>
            <a:br>
              <a:rPr lang="cs-CZ" dirty="0" smtClean="0"/>
            </a:br>
            <a:r>
              <a:rPr lang="cs-CZ" dirty="0" smtClean="0"/>
              <a:t>       </a:t>
            </a:r>
            <a:r>
              <a:rPr lang="cs-CZ" i="1" dirty="0" smtClean="0">
                <a:solidFill>
                  <a:srgbClr val="0066FF"/>
                </a:solidFill>
              </a:rPr>
              <a:t>jen elektromagnetická pole</a:t>
            </a:r>
            <a:r>
              <a:rPr lang="cs-CZ" dirty="0" smtClean="0"/>
              <a:t>. Proto </a:t>
            </a:r>
            <a:r>
              <a:rPr lang="cs-CZ" i="1" dirty="0" smtClean="0">
                <a:solidFill>
                  <a:srgbClr val="0066FF"/>
                </a:solidFill>
              </a:rPr>
              <a:t>můžeme</a:t>
            </a:r>
            <a:r>
              <a:rPr lang="cs-CZ" dirty="0" smtClean="0"/>
              <a:t> tuto </a:t>
            </a:r>
            <a:r>
              <a:rPr lang="cs-CZ" i="1" dirty="0" smtClean="0">
                <a:solidFill>
                  <a:srgbClr val="0066FF"/>
                </a:solidFill>
              </a:rPr>
              <a:t>koncepci použít </a:t>
            </a:r>
            <a:r>
              <a:rPr lang="cs-CZ" dirty="0" smtClean="0"/>
              <a:t>na příklad</a:t>
            </a:r>
            <a:br>
              <a:rPr lang="cs-CZ" dirty="0" smtClean="0"/>
            </a:br>
            <a:r>
              <a:rPr lang="cs-CZ" dirty="0" smtClean="0"/>
              <a:t>       pro objasnění kladného znaménka </a:t>
            </a:r>
            <a:r>
              <a:rPr lang="cs-CZ" dirty="0" err="1" smtClean="0"/>
              <a:t>Hallovy</a:t>
            </a:r>
            <a:r>
              <a:rPr lang="cs-CZ" dirty="0" smtClean="0"/>
              <a:t> konstanty nebo dále uvedené</a:t>
            </a:r>
            <a:br>
              <a:rPr lang="cs-CZ" dirty="0" smtClean="0"/>
            </a:br>
            <a:r>
              <a:rPr lang="cs-CZ" dirty="0" smtClean="0"/>
              <a:t>       cyklotronové rezonance v polovodičích typu N a P.</a:t>
            </a:r>
            <a:br>
              <a:rPr lang="cs-CZ" dirty="0" smtClean="0"/>
            </a:br>
            <a:r>
              <a:rPr lang="cs-CZ" i="1" dirty="0" smtClean="0">
                <a:solidFill>
                  <a:srgbClr val="0066FF"/>
                </a:solidFill>
              </a:rPr>
              <a:t>       Nelze ji však použít </a:t>
            </a:r>
            <a:r>
              <a:rPr lang="cs-CZ" dirty="0" smtClean="0"/>
              <a:t>při vyhodnocení experimentů v nichž působí gravitační</a:t>
            </a:r>
            <a:br>
              <a:rPr lang="cs-CZ" dirty="0" smtClean="0"/>
            </a:br>
            <a:r>
              <a:rPr lang="cs-CZ" dirty="0" smtClean="0"/>
              <a:t>       nebo setrvačné síly (např.  měření </a:t>
            </a:r>
            <a:r>
              <a:rPr lang="cs-CZ" dirty="0" err="1" smtClean="0"/>
              <a:t>Tolmenova</a:t>
            </a:r>
            <a:r>
              <a:rPr lang="cs-CZ" dirty="0" smtClean="0"/>
              <a:t> a Stewartova).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00034" y="642918"/>
            <a:ext cx="400052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Pohybová rovnice pro m</a:t>
            </a:r>
            <a:r>
              <a:rPr lang="en-US" dirty="0" err="1" smtClean="0"/>
              <a:t>agnetick</a:t>
            </a:r>
            <a:r>
              <a:rPr lang="cs-CZ" dirty="0" smtClean="0"/>
              <a:t>é pole</a:t>
            </a:r>
            <a:endParaRPr lang="cs-CZ" dirty="0"/>
          </a:p>
        </p:txBody>
      </p:sp>
      <p:grpSp>
        <p:nvGrpSpPr>
          <p:cNvPr id="2" name="Skupina 10"/>
          <p:cNvGrpSpPr/>
          <p:nvPr/>
        </p:nvGrpSpPr>
        <p:grpSpPr>
          <a:xfrm>
            <a:off x="500034" y="1214422"/>
            <a:ext cx="7786742" cy="726522"/>
            <a:chOff x="714348" y="1214422"/>
            <a:chExt cx="7786742" cy="726522"/>
          </a:xfrm>
        </p:grpSpPr>
        <p:sp>
          <p:nvSpPr>
            <p:cNvPr id="7" name="TextovéPole 6"/>
            <p:cNvSpPr txBox="1"/>
            <p:nvPr/>
          </p:nvSpPr>
          <p:spPr>
            <a:xfrm>
              <a:off x="714348" y="1214422"/>
              <a:ext cx="7786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0033CC"/>
                  </a:solidFill>
                </a:rPr>
                <a:t>Do pohybové rovnice </a:t>
              </a:r>
              <a:r>
                <a:rPr lang="cs-CZ" dirty="0" smtClean="0"/>
                <a:t>pro </a:t>
              </a:r>
              <a:r>
                <a:rPr lang="cs-CZ" b="1" i="1" dirty="0" smtClean="0"/>
                <a:t>p </a:t>
              </a:r>
              <a:r>
                <a:rPr lang="cs-CZ" dirty="0" smtClean="0"/>
                <a:t>= </a:t>
              </a:r>
              <a:r>
                <a:rPr lang="cs-CZ" dirty="0" err="1" smtClean="0">
                  <a:latin typeface="Cambria Math"/>
                  <a:ea typeface="Cambria Math"/>
                </a:rPr>
                <a:t>ℏ</a:t>
              </a:r>
              <a:r>
                <a:rPr lang="cs-CZ" b="1" i="1" dirty="0" err="1" smtClean="0"/>
                <a:t>k</a:t>
              </a:r>
              <a:r>
                <a:rPr lang="cs-CZ" dirty="0" smtClean="0"/>
                <a:t>  </a:t>
              </a:r>
              <a:r>
                <a:rPr lang="cs-CZ" dirty="0" smtClean="0">
                  <a:solidFill>
                    <a:srgbClr val="FF0000"/>
                  </a:solidFill>
                </a:rPr>
                <a:t>dosadíme  </a:t>
              </a:r>
              <a:r>
                <a:rPr lang="cs-CZ" b="1" i="1" dirty="0" smtClean="0">
                  <a:solidFill>
                    <a:srgbClr val="FF0000"/>
                  </a:solidFill>
                </a:rPr>
                <a:t>Lorenzovu sílu </a:t>
              </a:r>
              <a:endParaRPr lang="cs-CZ" b="1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6357950" y="1214422"/>
            <a:ext cx="1441450" cy="360363"/>
          </p:xfrm>
          <a:graphic>
            <a:graphicData uri="http://schemas.openxmlformats.org/presentationml/2006/ole">
              <p:oleObj spid="_x0000_s34818" name="Rovnice" r:id="rId3" imgW="863280" imgH="215640" progId="Equation.3">
                <p:embed/>
              </p:oleObj>
            </a:graphicData>
          </a:graphic>
        </p:graphicFrame>
        <p:sp>
          <p:nvSpPr>
            <p:cNvPr id="12" name="TextovéPole 11"/>
            <p:cNvSpPr txBox="1"/>
            <p:nvPr/>
          </p:nvSpPr>
          <p:spPr>
            <a:xfrm>
              <a:off x="714348" y="1571612"/>
              <a:ext cx="7643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kde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q</a:t>
              </a:r>
              <a:r>
                <a:rPr lang="cs-CZ" dirty="0" smtClean="0"/>
                <a:t> je náboj, </a:t>
              </a:r>
              <a:r>
                <a:rPr lang="cs-CZ" b="1" i="1" dirty="0" smtClean="0"/>
                <a:t>v </a:t>
              </a:r>
              <a:r>
                <a:rPr lang="cs-CZ" dirty="0" smtClean="0"/>
                <a:t>jeho rychlost a </a:t>
              </a:r>
              <a:r>
                <a:rPr lang="cs-CZ" b="1" i="1" dirty="0" smtClean="0"/>
                <a:t>B </a:t>
              </a:r>
              <a:r>
                <a:rPr lang="cs-CZ" dirty="0" smtClean="0"/>
                <a:t>je magnetická indukce stacionárního pole.</a:t>
              </a:r>
              <a:endParaRPr lang="cs-CZ" b="1" i="1" dirty="0"/>
            </a:p>
          </p:txBody>
        </p:sp>
      </p:grpSp>
      <p:sp>
        <p:nvSpPr>
          <p:cNvPr id="10" name="TextovéPole 9"/>
          <p:cNvSpPr txBox="1"/>
          <p:nvPr/>
        </p:nvSpPr>
        <p:spPr>
          <a:xfrm>
            <a:off x="4929190" y="142852"/>
            <a:ext cx="400052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Elektrony a díry v magnetickém poli - </a:t>
            </a:r>
            <a:r>
              <a:rPr lang="cs-CZ" i="1" dirty="0" smtClean="0"/>
              <a:t>1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00034" y="200024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Jestliže položíme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q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/>
              <a:t>=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 -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e  </a:t>
            </a:r>
            <a:r>
              <a:rPr lang="cs-CZ" dirty="0" smtClean="0"/>
              <a:t>a za rychlost  </a:t>
            </a:r>
            <a:r>
              <a:rPr lang="cs-CZ" b="1" i="1" dirty="0" smtClean="0"/>
              <a:t>v  </a:t>
            </a:r>
            <a:r>
              <a:rPr lang="cs-CZ" dirty="0" smtClean="0"/>
              <a:t>dosadíme</a:t>
            </a:r>
            <a:r>
              <a:rPr lang="cs-CZ" b="1" i="1" dirty="0" smtClean="0"/>
              <a:t>  </a:t>
            </a:r>
            <a:r>
              <a:rPr lang="cs-CZ" i="1" dirty="0" smtClean="0">
                <a:latin typeface="Cambria Math"/>
                <a:ea typeface="Cambria Math"/>
              </a:rPr>
              <a:t>∇E </a:t>
            </a:r>
            <a:r>
              <a:rPr lang="cs-CZ" dirty="0" smtClean="0">
                <a:latin typeface="Cambria Math"/>
                <a:ea typeface="Cambria Math"/>
              </a:rPr>
              <a:t>(</a:t>
            </a:r>
            <a:r>
              <a:rPr lang="cs-CZ" b="1" i="1" dirty="0" smtClean="0"/>
              <a:t>k</a:t>
            </a:r>
            <a:r>
              <a:rPr lang="cs-CZ" dirty="0" smtClean="0">
                <a:latin typeface="Cambria Math"/>
                <a:ea typeface="Cambria Math"/>
              </a:rPr>
              <a:t>)/ℏ, </a:t>
            </a:r>
            <a:r>
              <a:rPr lang="cs-CZ" dirty="0" smtClean="0"/>
              <a:t>dostaneme </a:t>
            </a:r>
            <a:r>
              <a:rPr lang="cs-CZ" dirty="0" smtClean="0">
                <a:solidFill>
                  <a:srgbClr val="FF0000"/>
                </a:solidFill>
              </a:rPr>
              <a:t>pohybovou rovnici pro </a:t>
            </a:r>
            <a:r>
              <a:rPr lang="cs-CZ" b="1" i="1" dirty="0" smtClean="0">
                <a:solidFill>
                  <a:srgbClr val="FF0000"/>
                </a:solidFill>
              </a:rPr>
              <a:t>k</a:t>
            </a:r>
            <a:endParaRPr lang="cs-CZ" b="1" i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2714612" y="2786058"/>
            <a:ext cx="2571768" cy="785818"/>
            <a:chOff x="2786050" y="2428868"/>
            <a:chExt cx="2571768" cy="785818"/>
          </a:xfrm>
        </p:grpSpPr>
        <p:sp>
          <p:nvSpPr>
            <p:cNvPr id="16" name="Zaoblený obdélník 15"/>
            <p:cNvSpPr/>
            <p:nvPr/>
          </p:nvSpPr>
          <p:spPr>
            <a:xfrm>
              <a:off x="2786050" y="2428868"/>
              <a:ext cx="2571768" cy="785818"/>
            </a:xfrm>
            <a:prstGeom prst="roundRect">
              <a:avLst>
                <a:gd name="adj" fmla="val 11918"/>
              </a:avLst>
            </a:prstGeom>
            <a:solidFill>
              <a:srgbClr val="D2FED6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3" name="Objekt 12"/>
            <p:cNvGraphicFramePr>
              <a:graphicFrameLocks noChangeAspect="1"/>
            </p:cNvGraphicFramePr>
            <p:nvPr/>
          </p:nvGraphicFramePr>
          <p:xfrm>
            <a:off x="2984102" y="2531248"/>
            <a:ext cx="2230840" cy="612000"/>
          </p:xfrm>
          <a:graphic>
            <a:graphicData uri="http://schemas.openxmlformats.org/presentationml/2006/ole">
              <p:oleObj spid="_x0000_s34819" name="Rovnice" r:id="rId4" imgW="1434960" imgH="393480" progId="Equation.3">
                <p:embed/>
              </p:oleObj>
            </a:graphicData>
          </a:graphic>
        </p:graphicFrame>
      </p:grpSp>
      <p:sp>
        <p:nvSpPr>
          <p:cNvPr id="14" name="TextovéPole 13"/>
          <p:cNvSpPr txBox="1"/>
          <p:nvPr/>
        </p:nvSpPr>
        <p:spPr>
          <a:xfrm>
            <a:off x="571472" y="372011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66FF"/>
                </a:solidFill>
              </a:rPr>
              <a:t>Vidíme</a:t>
            </a:r>
            <a:r>
              <a:rPr lang="cs-CZ" dirty="0" smtClean="0"/>
              <a:t>: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rychlost </a:t>
            </a:r>
            <a:r>
              <a:rPr lang="cs-CZ" b="1" i="1" dirty="0" smtClean="0">
                <a:solidFill>
                  <a:srgbClr val="FF0000"/>
                </a:solidFill>
              </a:rPr>
              <a:t>k</a:t>
            </a:r>
            <a:r>
              <a:rPr lang="cs-CZ" dirty="0" smtClean="0">
                <a:solidFill>
                  <a:srgbClr val="FF0000"/>
                </a:solidFill>
              </a:rPr>
              <a:t>-bodu</a:t>
            </a:r>
            <a:r>
              <a:rPr lang="cs-CZ" dirty="0" smtClean="0"/>
              <a:t> v </a:t>
            </a:r>
            <a:r>
              <a:rPr lang="cs-CZ" b="1" i="1" dirty="0" smtClean="0"/>
              <a:t>k</a:t>
            </a:r>
            <a:r>
              <a:rPr lang="cs-CZ" dirty="0" smtClean="0"/>
              <a:t>-prostoru bude </a:t>
            </a:r>
            <a:r>
              <a:rPr lang="cs-CZ" dirty="0" smtClean="0">
                <a:solidFill>
                  <a:srgbClr val="FF0000"/>
                </a:solidFill>
              </a:rPr>
              <a:t>stále kolmá k </a:t>
            </a:r>
            <a:r>
              <a:rPr lang="cs-CZ" b="1" i="1" dirty="0" smtClean="0">
                <a:solidFill>
                  <a:srgbClr val="FF0000"/>
                </a:solidFill>
              </a:rPr>
              <a:t>B</a:t>
            </a:r>
            <a:r>
              <a:rPr lang="cs-CZ" dirty="0" smtClean="0">
                <a:solidFill>
                  <a:srgbClr val="FF0000"/>
                </a:solidFill>
              </a:rPr>
              <a:t> a tečná k </a:t>
            </a:r>
            <a:r>
              <a:rPr lang="cs-CZ" dirty="0" err="1" smtClean="0">
                <a:solidFill>
                  <a:srgbClr val="FF0000"/>
                </a:solidFill>
              </a:rPr>
              <a:t>ekvienergiové</a:t>
            </a:r>
            <a:r>
              <a:rPr lang="cs-CZ" dirty="0" smtClean="0">
                <a:solidFill>
                  <a:srgbClr val="FF0000"/>
                </a:solidFill>
              </a:rPr>
              <a:t> ploše</a:t>
            </a:r>
            <a:r>
              <a:rPr lang="cs-CZ" dirty="0" smtClean="0"/>
              <a:t>, na níž bod </a:t>
            </a:r>
            <a:r>
              <a:rPr lang="cs-CZ" b="1" i="1" dirty="0" smtClean="0"/>
              <a:t>k </a:t>
            </a:r>
            <a:r>
              <a:rPr lang="cs-CZ" dirty="0" smtClean="0"/>
              <a:t> v okamžiku zapnutí pole </a:t>
            </a:r>
            <a:r>
              <a:rPr lang="cs-CZ" b="1" i="1" dirty="0" smtClean="0"/>
              <a:t>B</a:t>
            </a:r>
            <a:r>
              <a:rPr lang="cs-CZ" dirty="0" smtClean="0"/>
              <a:t> ležel.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71472" y="464344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66FF"/>
                </a:solidFill>
              </a:rPr>
              <a:t>Důsledek</a:t>
            </a:r>
            <a:r>
              <a:rPr lang="cs-CZ" dirty="0" smtClean="0"/>
              <a:t>:</a:t>
            </a:r>
          </a:p>
          <a:p>
            <a:r>
              <a:rPr lang="cs-CZ" dirty="0" smtClean="0"/>
              <a:t>Bod </a:t>
            </a:r>
            <a:r>
              <a:rPr lang="cs-CZ" b="1" i="1" dirty="0" smtClean="0">
                <a:solidFill>
                  <a:srgbClr val="FF0000"/>
                </a:solidFill>
              </a:rPr>
              <a:t>k  </a:t>
            </a:r>
            <a:r>
              <a:rPr lang="cs-CZ" dirty="0" smtClean="0">
                <a:solidFill>
                  <a:srgbClr val="FF0000"/>
                </a:solidFill>
              </a:rPr>
              <a:t>se bude pohybovat po křivce</a:t>
            </a:r>
            <a:r>
              <a:rPr lang="cs-CZ" dirty="0" smtClean="0"/>
              <a:t>, která ohraničuje řez </a:t>
            </a:r>
            <a:r>
              <a:rPr lang="cs-CZ" dirty="0" err="1" smtClean="0"/>
              <a:t>ekvienergiové</a:t>
            </a:r>
            <a:r>
              <a:rPr lang="cs-CZ" dirty="0" smtClean="0"/>
              <a:t> plochy rovinou kolmou k </a:t>
            </a:r>
            <a:r>
              <a:rPr lang="cs-CZ" b="1" i="1" dirty="0" smtClean="0"/>
              <a:t>B</a:t>
            </a:r>
            <a:r>
              <a:rPr lang="cs-CZ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929190" y="142852"/>
            <a:ext cx="400052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Elektrony a díry v magnetickém poli - </a:t>
            </a:r>
            <a:r>
              <a:rPr lang="cs-CZ" i="1" dirty="0" smtClean="0"/>
              <a:t>2</a:t>
            </a:r>
            <a:endParaRPr lang="cs-CZ" i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357158" y="709305"/>
            <a:ext cx="8215370" cy="2362505"/>
            <a:chOff x="500034" y="714356"/>
            <a:chExt cx="8215370" cy="2362505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714356"/>
              <a:ext cx="5145634" cy="236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ovéPole 6"/>
            <p:cNvSpPr txBox="1"/>
            <p:nvPr/>
          </p:nvSpPr>
          <p:spPr>
            <a:xfrm>
              <a:off x="5857884" y="1714488"/>
              <a:ext cx="28575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dirty="0" smtClean="0"/>
                <a:t>Pohyb elektronu v poli </a:t>
              </a:r>
              <a:r>
                <a:rPr lang="cs-CZ" sz="1600" b="1" i="1" dirty="0" smtClean="0"/>
                <a:t>B </a:t>
              </a:r>
              <a:r>
                <a:rPr lang="cs-CZ" sz="1600" dirty="0" smtClean="0"/>
                <a:t>:</a:t>
              </a:r>
            </a:p>
            <a:p>
              <a:pPr marL="342900" indent="-342900">
                <a:buAutoNum type="alphaLcParenBoth"/>
              </a:pPr>
              <a:r>
                <a:rPr lang="cs-CZ" sz="1600" dirty="0" smtClean="0"/>
                <a:t>orbita v </a:t>
              </a:r>
              <a:r>
                <a:rPr lang="cs-CZ" sz="1600" b="1" i="1" dirty="0" smtClean="0"/>
                <a:t>k</a:t>
              </a:r>
              <a:r>
                <a:rPr lang="cs-CZ" sz="1600" dirty="0" smtClean="0"/>
                <a:t>-prostoru,</a:t>
              </a:r>
            </a:p>
            <a:p>
              <a:pPr marL="342900" indent="-342900">
                <a:buAutoNum type="alphaLcParenBoth"/>
              </a:pPr>
              <a:r>
                <a:rPr lang="cs-CZ" sz="1600" dirty="0" smtClean="0"/>
                <a:t>trajektorie v </a:t>
              </a:r>
              <a:r>
                <a:rPr lang="cs-CZ" sz="1600" b="1" i="1" dirty="0" smtClean="0"/>
                <a:t>r</a:t>
              </a:r>
              <a:r>
                <a:rPr lang="cs-CZ" sz="1600" dirty="0" smtClean="0"/>
                <a:t>-prostoru a její projekce do roviny </a:t>
              </a:r>
              <a:r>
                <a:rPr lang="cs-CZ" sz="1600" i="1" dirty="0" err="1" smtClean="0"/>
                <a:t>xy</a:t>
              </a:r>
              <a:r>
                <a:rPr lang="cs-CZ" sz="1600" i="1" dirty="0" smtClean="0"/>
                <a:t>.</a:t>
              </a:r>
              <a:endParaRPr lang="cs-CZ" sz="1400" b="1" i="1" dirty="0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642910" y="3286124"/>
            <a:ext cx="7715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Předpokládejme, že </a:t>
            </a:r>
            <a:r>
              <a:rPr lang="cs-CZ" sz="1600" dirty="0" smtClean="0">
                <a:solidFill>
                  <a:srgbClr val="0066FF"/>
                </a:solidFill>
              </a:rPr>
              <a:t>trajektorie je uzavřená a leží celá </a:t>
            </a:r>
            <a:r>
              <a:rPr lang="cs-CZ" sz="1600" smtClean="0">
                <a:solidFill>
                  <a:srgbClr val="0066FF"/>
                </a:solidFill>
              </a:rPr>
              <a:t>v 1.BZ  </a:t>
            </a:r>
            <a:r>
              <a:rPr lang="cs-CZ" sz="1600" smtClean="0"/>
              <a:t>a  </a:t>
            </a:r>
            <a:r>
              <a:rPr lang="cs-CZ" sz="1600" dirty="0" smtClean="0">
                <a:solidFill>
                  <a:srgbClr val="FF0000"/>
                </a:solidFill>
              </a:rPr>
              <a:t>vypočtěme</a:t>
            </a:r>
            <a:r>
              <a:rPr lang="cs-CZ" sz="1600" dirty="0" smtClean="0"/>
              <a:t> </a:t>
            </a:r>
            <a:r>
              <a:rPr lang="cs-CZ" sz="1600" i="1" dirty="0" smtClean="0">
                <a:solidFill>
                  <a:srgbClr val="FF0000"/>
                </a:solidFill>
              </a:rPr>
              <a:t>dobu oběhu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Vyjdeme z obrázku v němž jsou dvě blízké orbity ohraničující řezy </a:t>
            </a:r>
            <a:r>
              <a:rPr lang="cs-CZ" sz="1600" dirty="0" err="1" smtClean="0"/>
              <a:t>ekvienergiovými</a:t>
            </a:r>
            <a:r>
              <a:rPr lang="cs-CZ" sz="1600" dirty="0" smtClean="0"/>
              <a:t> plochami pro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sz="1600" dirty="0" smtClean="0"/>
              <a:t> , 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sz="16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cs-CZ" sz="1600" dirty="0" err="1" smtClean="0">
                <a:latin typeface="Cambria Math" pitchFamily="18" charset="0"/>
                <a:ea typeface="Cambria Math" pitchFamily="18" charset="0"/>
              </a:rPr>
              <a:t>d</a:t>
            </a:r>
            <a:r>
              <a:rPr lang="cs-CZ" sz="1600" i="1" dirty="0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cs-CZ" sz="1600" i="1" dirty="0" smtClean="0">
                <a:latin typeface="Cambria Math" pitchFamily="18" charset="0"/>
                <a:ea typeface="Cambria Math" pitchFamily="18" charset="0"/>
              </a:rPr>
              <a:t>  </a:t>
            </a:r>
            <a:r>
              <a:rPr lang="cs-CZ" dirty="0" smtClean="0"/>
              <a:t>. </a:t>
            </a:r>
            <a:r>
              <a:rPr lang="cs-CZ" sz="1600" dirty="0" smtClean="0"/>
              <a:t>Nechť  </a:t>
            </a:r>
            <a:r>
              <a:rPr lang="el-GR" sz="1600" dirty="0" smtClean="0">
                <a:latin typeface="Cambria Math"/>
                <a:ea typeface="Cambria Math"/>
              </a:rPr>
              <a:t>δ</a:t>
            </a:r>
            <a:r>
              <a:rPr lang="cs-CZ" b="1" i="1" dirty="0" smtClean="0"/>
              <a:t>k </a:t>
            </a:r>
            <a:r>
              <a:rPr lang="cs-CZ" sz="1600" dirty="0" smtClean="0"/>
              <a:t>je malý úsek dráhy, který urazí </a:t>
            </a:r>
            <a:r>
              <a:rPr lang="cs-CZ" sz="1600" b="1" i="1" dirty="0" smtClean="0"/>
              <a:t>k</a:t>
            </a:r>
            <a:r>
              <a:rPr lang="cs-CZ" sz="1600" dirty="0" smtClean="0"/>
              <a:t>-bod za čas </a:t>
            </a:r>
            <a:r>
              <a:rPr lang="el-GR" sz="1600" dirty="0" smtClean="0">
                <a:latin typeface="Cambria Math"/>
                <a:ea typeface="Cambria Math"/>
              </a:rPr>
              <a:t>δ</a:t>
            </a:r>
            <a:r>
              <a:rPr lang="cs-CZ" sz="1600" i="1" dirty="0" smtClean="0">
                <a:latin typeface="Cambria Math"/>
                <a:ea typeface="Cambria Math"/>
              </a:rPr>
              <a:t>t</a:t>
            </a:r>
            <a:r>
              <a:rPr lang="cs-CZ" sz="1600" dirty="0" smtClean="0"/>
              <a:t> .</a:t>
            </a:r>
            <a:endParaRPr lang="cs-CZ" sz="1600" b="1" i="1" dirty="0" smtClean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" name="Obrázek 9" descr="VypocetT.png"/>
          <p:cNvPicPr>
            <a:picLocks noChangeAspect="1"/>
          </p:cNvPicPr>
          <p:nvPr/>
        </p:nvPicPr>
        <p:blipFill>
          <a:blip r:embed="rId4" cstate="print"/>
          <a:srcRect l="8720" t="10416" r="44103" b="66667"/>
          <a:stretch>
            <a:fillRect/>
          </a:stretch>
        </p:blipFill>
        <p:spPr>
          <a:xfrm>
            <a:off x="285720" y="4214817"/>
            <a:ext cx="3429024" cy="2357455"/>
          </a:xfrm>
          <a:prstGeom prst="rect">
            <a:avLst/>
          </a:prstGeom>
        </p:spPr>
      </p:pic>
      <p:grpSp>
        <p:nvGrpSpPr>
          <p:cNvPr id="15" name="Skupina 14"/>
          <p:cNvGrpSpPr/>
          <p:nvPr/>
        </p:nvGrpSpPr>
        <p:grpSpPr>
          <a:xfrm>
            <a:off x="4071934" y="4214818"/>
            <a:ext cx="3500462" cy="2214578"/>
            <a:chOff x="3929058" y="4143380"/>
            <a:chExt cx="3500462" cy="2214578"/>
          </a:xfrm>
        </p:grpSpPr>
        <p:sp>
          <p:nvSpPr>
            <p:cNvPr id="11" name="TextovéPole 10"/>
            <p:cNvSpPr txBox="1"/>
            <p:nvPr/>
          </p:nvSpPr>
          <p:spPr>
            <a:xfrm>
              <a:off x="3929058" y="4143380"/>
              <a:ext cx="3500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Jestliže zapíšeme rychlost </a:t>
              </a:r>
              <a:r>
                <a:rPr lang="cs-CZ" sz="1600" b="1" i="1" dirty="0" smtClean="0"/>
                <a:t>v</a:t>
              </a:r>
              <a:r>
                <a:rPr lang="cs-CZ" sz="1050" b="1" i="1" dirty="0" smtClean="0"/>
                <a:t> </a:t>
              </a:r>
              <a:r>
                <a:rPr lang="cs-CZ" sz="1600" dirty="0" smtClean="0"/>
                <a:t>(</a:t>
              </a:r>
              <a:r>
                <a:rPr lang="cs-CZ" sz="1600" b="1" i="1" dirty="0" smtClean="0"/>
                <a:t>k</a:t>
              </a:r>
              <a:r>
                <a:rPr lang="cs-CZ" sz="1600" dirty="0" smtClean="0"/>
                <a:t>) takto</a:t>
              </a:r>
              <a:endParaRPr lang="cs-CZ" dirty="0"/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/>
          </p:nvGraphicFramePr>
          <p:xfrm>
            <a:off x="4408488" y="4581525"/>
            <a:ext cx="2163762" cy="561975"/>
          </p:xfrm>
          <a:graphic>
            <a:graphicData uri="http://schemas.openxmlformats.org/presentationml/2006/ole">
              <p:oleObj spid="_x0000_s44035" name="Rovnice" r:id="rId5" imgW="1612800" imgH="419040" progId="Equation.3">
                <p:embed/>
              </p:oleObj>
            </a:graphicData>
          </a:graphic>
        </p:graphicFrame>
        <p:sp>
          <p:nvSpPr>
            <p:cNvPr id="13" name="TextovéPole 12"/>
            <p:cNvSpPr txBox="1"/>
            <p:nvPr/>
          </p:nvSpPr>
          <p:spPr>
            <a:xfrm>
              <a:off x="3929058" y="5233586"/>
              <a:ext cx="35004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dostaneme z pohybové rovnice</a:t>
              </a:r>
              <a:endParaRPr lang="cs-CZ" dirty="0"/>
            </a:p>
          </p:txBody>
        </p:sp>
        <p:graphicFrame>
          <p:nvGraphicFramePr>
            <p:cNvPr id="14" name="Objekt 13"/>
            <p:cNvGraphicFramePr>
              <a:graphicFrameLocks noChangeAspect="1"/>
            </p:cNvGraphicFramePr>
            <p:nvPr/>
          </p:nvGraphicFramePr>
          <p:xfrm>
            <a:off x="4767270" y="5627706"/>
            <a:ext cx="1439640" cy="730252"/>
          </p:xfrm>
          <a:graphic>
            <a:graphicData uri="http://schemas.openxmlformats.org/presentationml/2006/ole">
              <p:oleObj spid="_x0000_s44036" name="Rovnice" r:id="rId6" imgW="876240" imgH="4442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3214678" y="2786058"/>
            <a:ext cx="2714644" cy="1143008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929190" y="142852"/>
            <a:ext cx="400052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Elektrony a díry v magnetickém poli - </a:t>
            </a:r>
            <a:r>
              <a:rPr lang="cs-CZ" i="1" dirty="0" smtClean="0"/>
              <a:t>3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5786" y="92867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Platí  </a:t>
            </a:r>
            <a:r>
              <a:rPr lang="el-GR" dirty="0" smtClean="0">
                <a:latin typeface="Cambria Math"/>
                <a:ea typeface="Cambria Math"/>
              </a:rPr>
              <a:t>δ</a:t>
            </a:r>
            <a:r>
              <a:rPr lang="cs-CZ" i="1" dirty="0" smtClean="0">
                <a:latin typeface="Cambria Math"/>
                <a:ea typeface="Cambria Math"/>
              </a:rPr>
              <a:t>k.</a:t>
            </a:r>
            <a:r>
              <a:rPr lang="el-GR" i="1" dirty="0" smtClean="0">
                <a:latin typeface="Cambria Math"/>
                <a:ea typeface="Cambria Math"/>
              </a:rPr>
              <a:t>Δ</a:t>
            </a:r>
            <a:r>
              <a:rPr lang="cs-CZ" i="1" dirty="0" smtClean="0">
                <a:latin typeface="Cambria Math"/>
                <a:ea typeface="Cambria Math"/>
              </a:rPr>
              <a:t>k = </a:t>
            </a:r>
            <a:r>
              <a:rPr lang="el-GR" dirty="0" smtClean="0">
                <a:latin typeface="Cambria Math"/>
                <a:ea typeface="Cambria Math"/>
              </a:rPr>
              <a:t>δ</a:t>
            </a:r>
            <a:r>
              <a:rPr lang="cs-CZ" dirty="0" smtClean="0">
                <a:latin typeface="Cambria Math"/>
                <a:ea typeface="Cambria Math"/>
              </a:rPr>
              <a:t>(</a:t>
            </a:r>
            <a:r>
              <a:rPr lang="el-GR" i="1" dirty="0" smtClean="0">
                <a:latin typeface="Cambria Math"/>
                <a:ea typeface="Cambria Math"/>
              </a:rPr>
              <a:t>Δ</a:t>
            </a:r>
            <a:r>
              <a:rPr lang="cs-CZ" i="1" dirty="0" smtClean="0">
                <a:latin typeface="Cambria Math"/>
                <a:ea typeface="Cambria Math"/>
              </a:rPr>
              <a:t>A </a:t>
            </a:r>
            <a:r>
              <a:rPr lang="cs-CZ" dirty="0" smtClean="0">
                <a:latin typeface="Cambria Math"/>
                <a:ea typeface="Cambria Math"/>
              </a:rPr>
              <a:t>)</a:t>
            </a:r>
            <a:r>
              <a:rPr lang="en-US" dirty="0" smtClean="0">
                <a:latin typeface="Cambria Math"/>
                <a:ea typeface="Cambria Math"/>
              </a:rPr>
              <a:t>;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r>
              <a:rPr lang="cs-CZ" dirty="0" smtClean="0"/>
              <a:t>přejdeme-li k infinitezimálním veličinám a provedeme integraci podél celé orbity, dostaneme</a:t>
            </a:r>
            <a:r>
              <a:rPr lang="cs-CZ" dirty="0" smtClean="0">
                <a:latin typeface="Cambria Math"/>
                <a:ea typeface="Cambria Math"/>
              </a:rPr>
              <a:t> </a:t>
            </a:r>
            <a:endParaRPr lang="cs-CZ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3643306" y="1643050"/>
            <a:ext cx="1360478" cy="714380"/>
            <a:chOff x="3643306" y="1643050"/>
            <a:chExt cx="1360478" cy="714380"/>
          </a:xfrm>
        </p:grpSpPr>
        <p:sp>
          <p:nvSpPr>
            <p:cNvPr id="16" name="Zaoblený obdélník 15"/>
            <p:cNvSpPr/>
            <p:nvPr/>
          </p:nvSpPr>
          <p:spPr>
            <a:xfrm>
              <a:off x="3643306" y="1643050"/>
              <a:ext cx="1357322" cy="7143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3786183" y="1643050"/>
            <a:ext cx="1217601" cy="648000"/>
          </p:xfrm>
          <a:graphic>
            <a:graphicData uri="http://schemas.openxmlformats.org/presentationml/2006/ole">
              <p:oleObj spid="_x0000_s45058" name="Rovnice" r:id="rId3" imgW="787320" imgH="419040" progId="Equation.3">
                <p:embed/>
              </p:oleObj>
            </a:graphicData>
          </a:graphic>
        </p:graphicFrame>
      </p:grpSp>
      <p:sp>
        <p:nvSpPr>
          <p:cNvPr id="8" name="TextovéPole 7"/>
          <p:cNvSpPr txBox="1"/>
          <p:nvPr/>
        </p:nvSpPr>
        <p:spPr>
          <a:xfrm>
            <a:off x="761058" y="2416726"/>
            <a:ext cx="31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Kruhová frekvence </a:t>
            </a:r>
            <a:r>
              <a:rPr lang="el-GR" i="1" dirty="0" smtClean="0">
                <a:latin typeface="Cambria Math"/>
                <a:ea typeface="Cambria Math"/>
              </a:rPr>
              <a:t>ω</a:t>
            </a:r>
            <a:r>
              <a:rPr lang="cs-CZ" sz="2000" baseline="-25000" dirty="0" smtClean="0">
                <a:latin typeface="Cambria Math"/>
                <a:ea typeface="Cambria Math"/>
              </a:rPr>
              <a:t>c</a:t>
            </a:r>
            <a:r>
              <a:rPr lang="cs-CZ" dirty="0" smtClean="0"/>
              <a:t>= </a:t>
            </a:r>
            <a:r>
              <a:rPr lang="cs-CZ" dirty="0" err="1" smtClean="0"/>
              <a:t>2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π</a:t>
            </a:r>
            <a:r>
              <a:rPr lang="cs-CZ" dirty="0" smtClean="0"/>
              <a:t>/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T  </a:t>
            </a:r>
            <a:r>
              <a:rPr lang="cs-CZ" dirty="0" smtClean="0"/>
              <a:t>je</a:t>
            </a:r>
            <a:endParaRPr lang="cs-CZ" i="1" baseline="-25000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500430" y="2959314"/>
          <a:ext cx="2156000" cy="792000"/>
        </p:xfrm>
        <a:graphic>
          <a:graphicData uri="http://schemas.openxmlformats.org/presentationml/2006/ole">
            <p:oleObj spid="_x0000_s45059" name="Rovnice" r:id="rId4" imgW="1244520" imgH="457200" progId="Equation.3">
              <p:embed/>
            </p:oleObj>
          </a:graphicData>
        </a:graphic>
      </p:graphicFrame>
      <p:grpSp>
        <p:nvGrpSpPr>
          <p:cNvPr id="22" name="Skupina 21"/>
          <p:cNvGrpSpPr/>
          <p:nvPr/>
        </p:nvGrpSpPr>
        <p:grpSpPr>
          <a:xfrm>
            <a:off x="642910" y="4214818"/>
            <a:ext cx="8072494" cy="2357454"/>
            <a:chOff x="642910" y="4143380"/>
            <a:chExt cx="8072494" cy="2357454"/>
          </a:xfrm>
        </p:grpSpPr>
        <p:grpSp>
          <p:nvGrpSpPr>
            <p:cNvPr id="15" name="Skupina 14"/>
            <p:cNvGrpSpPr/>
            <p:nvPr/>
          </p:nvGrpSpPr>
          <p:grpSpPr>
            <a:xfrm>
              <a:off x="642910" y="4143380"/>
              <a:ext cx="8072494" cy="1143008"/>
              <a:chOff x="642910" y="3429000"/>
              <a:chExt cx="8072494" cy="1143008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642910" y="3429000"/>
                <a:ext cx="80724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i="1" dirty="0" smtClean="0">
                    <a:solidFill>
                      <a:srgbClr val="FF0000"/>
                    </a:solidFill>
                  </a:rPr>
                  <a:t>Pro volné elektrony </a:t>
                </a:r>
                <a:r>
                  <a:rPr lang="cs-CZ" dirty="0" smtClean="0"/>
                  <a:t>se sférickými </a:t>
                </a:r>
                <a:r>
                  <a:rPr lang="cs-CZ" dirty="0" err="1" smtClean="0"/>
                  <a:t>ekvienergiovými</a:t>
                </a:r>
                <a:r>
                  <a:rPr lang="cs-CZ" dirty="0" smtClean="0"/>
                  <a:t> plochami </a:t>
                </a:r>
                <a:r>
                  <a:rPr lang="cs-CZ" sz="1600" dirty="0" smtClean="0"/>
                  <a:t>(</a:t>
                </a:r>
                <a:r>
                  <a:rPr lang="cs-CZ" sz="1600" i="1" dirty="0" smtClean="0">
                    <a:latin typeface="Cambria Math" pitchFamily="18" charset="0"/>
                    <a:ea typeface="Cambria Math" pitchFamily="18" charset="0"/>
                  </a:rPr>
                  <a:t>m</a:t>
                </a:r>
                <a:r>
                  <a:rPr lang="cs-CZ" sz="1600" dirty="0" smtClean="0"/>
                  <a:t>  je hmotnost elektronu)</a:t>
                </a:r>
                <a:endParaRPr lang="cs-CZ" dirty="0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2428859" y="3857628"/>
              <a:ext cx="4372707" cy="714380"/>
            </p:xfrm>
            <a:graphic>
              <a:graphicData uri="http://schemas.openxmlformats.org/presentationml/2006/ole">
                <p:oleObj spid="_x0000_s45060" name="Rovnice" r:id="rId5" imgW="3111480" imgH="507960" progId="Equation.3">
                  <p:embed/>
                </p:oleObj>
              </a:graphicData>
            </a:graphic>
          </p:graphicFrame>
        </p:grpSp>
        <p:sp>
          <p:nvSpPr>
            <p:cNvPr id="13" name="TextovéPole 12"/>
            <p:cNvSpPr txBox="1"/>
            <p:nvPr/>
          </p:nvSpPr>
          <p:spPr>
            <a:xfrm>
              <a:off x="714348" y="5345684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takže</a:t>
              </a:r>
              <a:endParaRPr lang="cs-CZ" dirty="0"/>
            </a:p>
          </p:txBody>
        </p:sp>
        <p:grpSp>
          <p:nvGrpSpPr>
            <p:cNvPr id="21" name="Skupina 20"/>
            <p:cNvGrpSpPr/>
            <p:nvPr/>
          </p:nvGrpSpPr>
          <p:grpSpPr>
            <a:xfrm>
              <a:off x="3571868" y="5572140"/>
              <a:ext cx="1500198" cy="928694"/>
              <a:chOff x="3571868" y="5500702"/>
              <a:chExt cx="1500198" cy="928694"/>
            </a:xfrm>
          </p:grpSpPr>
          <p:sp>
            <p:nvSpPr>
              <p:cNvPr id="20" name="Zaoblený obdélník 19"/>
              <p:cNvSpPr/>
              <p:nvPr/>
            </p:nvSpPr>
            <p:spPr>
              <a:xfrm>
                <a:off x="3571868" y="5500702"/>
                <a:ext cx="1500198" cy="92869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4" name="Objekt 13"/>
              <p:cNvGraphicFramePr>
                <a:graphicFrameLocks noChangeAspect="1"/>
              </p:cNvGraphicFramePr>
              <p:nvPr/>
            </p:nvGraphicFramePr>
            <p:xfrm>
              <a:off x="3781891" y="5572140"/>
              <a:ext cx="1218737" cy="785818"/>
            </p:xfrm>
            <a:graphic>
              <a:graphicData uri="http://schemas.openxmlformats.org/presentationml/2006/ole">
                <p:oleObj spid="_x0000_s45061" name="Rovnice" r:id="rId6" imgW="609480" imgH="393480" progId="Equation.3">
                  <p:embed/>
                </p:oleObj>
              </a:graphicData>
            </a:graphic>
          </p:graphicFrame>
        </p:grpSp>
      </p:grpSp>
      <p:sp>
        <p:nvSpPr>
          <p:cNvPr id="23" name="Tlačítko akce: Vlastní 22">
            <a:hlinkClick r:id="rId7" action="ppaction://program" highlightClick="1"/>
          </p:cNvPr>
          <p:cNvSpPr/>
          <p:nvPr/>
        </p:nvSpPr>
        <p:spPr>
          <a:xfrm>
            <a:off x="6357950" y="6286520"/>
            <a:ext cx="1260000" cy="28575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Cyklotron (WD)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929190" y="142852"/>
            <a:ext cx="400052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Elektrony a díry v magnetickém poli -</a:t>
            </a:r>
            <a:r>
              <a:rPr lang="en-US" dirty="0" smtClean="0"/>
              <a:t> </a:t>
            </a:r>
            <a:r>
              <a:rPr lang="en-US" i="1" dirty="0" smtClean="0"/>
              <a:t>4</a:t>
            </a:r>
            <a:endParaRPr lang="cs-CZ" i="1" dirty="0"/>
          </a:p>
        </p:txBody>
      </p:sp>
      <p:grpSp>
        <p:nvGrpSpPr>
          <p:cNvPr id="19" name="Skupina 18"/>
          <p:cNvGrpSpPr/>
          <p:nvPr/>
        </p:nvGrpSpPr>
        <p:grpSpPr>
          <a:xfrm>
            <a:off x="571472" y="857232"/>
            <a:ext cx="7429552" cy="3071834"/>
            <a:chOff x="571472" y="1285860"/>
            <a:chExt cx="7429552" cy="3071834"/>
          </a:xfrm>
        </p:grpSpPr>
        <p:grpSp>
          <p:nvGrpSpPr>
            <p:cNvPr id="15" name="Skupina 14"/>
            <p:cNvGrpSpPr/>
            <p:nvPr/>
          </p:nvGrpSpPr>
          <p:grpSpPr>
            <a:xfrm>
              <a:off x="571472" y="1285860"/>
              <a:ext cx="7429552" cy="1428760"/>
              <a:chOff x="571472" y="785794"/>
              <a:chExt cx="7429552" cy="1428760"/>
            </a:xfrm>
          </p:grpSpPr>
          <p:sp>
            <p:nvSpPr>
              <p:cNvPr id="6" name="TextovéPole 5"/>
              <p:cNvSpPr txBox="1"/>
              <p:nvPr/>
            </p:nvSpPr>
            <p:spPr>
              <a:xfrm>
                <a:off x="571472" y="785794"/>
                <a:ext cx="7429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Aby bylo možné používat předchozí vztah pro libovolné </a:t>
                </a:r>
                <a:r>
                  <a:rPr lang="cs-CZ" dirty="0" err="1" smtClean="0"/>
                  <a:t>ekvienergiové</a:t>
                </a:r>
                <a:r>
                  <a:rPr lang="cs-CZ" dirty="0" smtClean="0"/>
                  <a:t> plochy, zavádí se </a:t>
                </a:r>
                <a:r>
                  <a:rPr lang="cs-CZ" b="1" i="1" dirty="0" smtClean="0">
                    <a:solidFill>
                      <a:srgbClr val="FF0000"/>
                    </a:solidFill>
                  </a:rPr>
                  <a:t>cyklotronová efektivní hmotnost</a:t>
                </a:r>
                <a:r>
                  <a:rPr lang="cs-CZ" dirty="0" smtClean="0"/>
                  <a:t> vztahem</a:t>
                </a:r>
                <a:endParaRPr lang="cs-CZ" dirty="0"/>
              </a:p>
            </p:txBody>
          </p:sp>
          <p:grpSp>
            <p:nvGrpSpPr>
              <p:cNvPr id="14" name="Skupina 13"/>
              <p:cNvGrpSpPr/>
              <p:nvPr/>
            </p:nvGrpSpPr>
            <p:grpSpPr>
              <a:xfrm>
                <a:off x="3143240" y="1500174"/>
                <a:ext cx="1584000" cy="714380"/>
                <a:chOff x="3143240" y="1500174"/>
                <a:chExt cx="1584000" cy="714380"/>
              </a:xfrm>
            </p:grpSpPr>
            <p:sp>
              <p:nvSpPr>
                <p:cNvPr id="13" name="Zaoblený obdélník 12"/>
                <p:cNvSpPr/>
                <p:nvPr/>
              </p:nvSpPr>
              <p:spPr>
                <a:xfrm>
                  <a:off x="3143240" y="1500174"/>
                  <a:ext cx="1584000" cy="714380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7" name="Objekt 6"/>
                <p:cNvGraphicFramePr>
                  <a:graphicFrameLocks noChangeAspect="1"/>
                </p:cNvGraphicFramePr>
                <p:nvPr/>
              </p:nvGraphicFramePr>
              <p:xfrm>
                <a:off x="3286116" y="1500178"/>
                <a:ext cx="1344613" cy="642938"/>
              </p:xfrm>
              <a:graphic>
                <a:graphicData uri="http://schemas.openxmlformats.org/presentationml/2006/ole">
                  <p:oleObj spid="_x0000_s48129" name="Rovnice" r:id="rId3" imgW="876240" imgH="419040" progId="Equation.3">
                    <p:embed/>
                  </p:oleObj>
                </a:graphicData>
              </a:graphic>
            </p:graphicFrame>
          </p:grpSp>
        </p:grpSp>
        <p:grpSp>
          <p:nvGrpSpPr>
            <p:cNvPr id="18" name="Skupina 17"/>
            <p:cNvGrpSpPr/>
            <p:nvPr/>
          </p:nvGrpSpPr>
          <p:grpSpPr>
            <a:xfrm>
              <a:off x="571472" y="2773916"/>
              <a:ext cx="5072098" cy="1583778"/>
              <a:chOff x="571472" y="2773916"/>
              <a:chExt cx="5072098" cy="1583778"/>
            </a:xfrm>
          </p:grpSpPr>
          <p:sp>
            <p:nvSpPr>
              <p:cNvPr id="8" name="TextovéPole 7"/>
              <p:cNvSpPr txBox="1"/>
              <p:nvPr/>
            </p:nvSpPr>
            <p:spPr>
              <a:xfrm>
                <a:off x="571472" y="2773916"/>
                <a:ext cx="2857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tak</a:t>
                </a:r>
                <a:r>
                  <a:rPr lang="cs-CZ" dirty="0" smtClean="0"/>
                  <a:t>že je možné obecně psát</a:t>
                </a:r>
                <a:endParaRPr lang="cs-CZ" dirty="0"/>
              </a:p>
            </p:txBody>
          </p:sp>
          <p:grpSp>
            <p:nvGrpSpPr>
              <p:cNvPr id="17" name="Skupina 16"/>
              <p:cNvGrpSpPr/>
              <p:nvPr/>
            </p:nvGrpSpPr>
            <p:grpSpPr>
              <a:xfrm>
                <a:off x="2571736" y="3286124"/>
                <a:ext cx="3071834" cy="1071570"/>
                <a:chOff x="2571736" y="2714620"/>
                <a:chExt cx="3071834" cy="1071570"/>
              </a:xfrm>
            </p:grpSpPr>
            <p:sp>
              <p:nvSpPr>
                <p:cNvPr id="16" name="Zaoblený obdélník 15"/>
                <p:cNvSpPr/>
                <p:nvPr/>
              </p:nvSpPr>
              <p:spPr>
                <a:xfrm>
                  <a:off x="2571736" y="2714620"/>
                  <a:ext cx="3071834" cy="1071570"/>
                </a:xfrm>
                <a:prstGeom prst="roundRect">
                  <a:avLst/>
                </a:prstGeom>
                <a:solidFill>
                  <a:srgbClr val="FFFFCC"/>
                </a:solidFill>
                <a:ln w="19050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aphicFrame>
              <p:nvGraphicFramePr>
                <p:cNvPr id="9" name="Objekt 8"/>
                <p:cNvGraphicFramePr>
                  <a:graphicFrameLocks noChangeAspect="1"/>
                </p:cNvGraphicFramePr>
                <p:nvPr/>
              </p:nvGraphicFramePr>
              <p:xfrm>
                <a:off x="2823374" y="2876158"/>
                <a:ext cx="2626397" cy="714380"/>
              </p:xfrm>
              <a:graphic>
                <a:graphicData uri="http://schemas.openxmlformats.org/presentationml/2006/ole">
                  <p:oleObj spid="_x0000_s48130" name="Rovnice" r:id="rId4" imgW="1587240" imgH="431640" progId="Equation.3">
                    <p:embed/>
                  </p:oleObj>
                </a:graphicData>
              </a:graphic>
            </p:graphicFrame>
          </p:grpSp>
        </p:grpSp>
      </p:grpSp>
      <p:sp>
        <p:nvSpPr>
          <p:cNvPr id="10" name="TextovéPole 9"/>
          <p:cNvSpPr txBox="1"/>
          <p:nvPr/>
        </p:nvSpPr>
        <p:spPr>
          <a:xfrm>
            <a:off x="571472" y="4214818"/>
            <a:ext cx="778674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Cyklotronová efektivní hmotnost  </a:t>
            </a:r>
            <a:r>
              <a:rPr lang="cs-CZ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cs-CZ" sz="2000" baseline="-25000" dirty="0" err="1" smtClean="0">
                <a:solidFill>
                  <a:srgbClr val="FF0000"/>
                </a:solidFill>
              </a:rPr>
              <a:t>c</a:t>
            </a:r>
            <a:r>
              <a:rPr lang="cs-CZ" sz="2000" baseline="-25000" dirty="0" smtClean="0">
                <a:solidFill>
                  <a:srgbClr val="FF0000"/>
                </a:solidFill>
              </a:rPr>
              <a:t>  </a:t>
            </a:r>
            <a:r>
              <a:rPr lang="cs-CZ" dirty="0" smtClean="0">
                <a:solidFill>
                  <a:srgbClr val="FF0000"/>
                </a:solidFill>
              </a:rPr>
              <a:t>je skalár </a:t>
            </a:r>
            <a:r>
              <a:rPr lang="cs-CZ" i="1" dirty="0" smtClean="0">
                <a:solidFill>
                  <a:srgbClr val="0033CC"/>
                </a:solidFill>
              </a:rPr>
              <a:t>charakterizující celou orbitu</a:t>
            </a:r>
            <a:r>
              <a:rPr lang="cs-CZ" dirty="0" smtClean="0"/>
              <a:t>,</a:t>
            </a:r>
          </a:p>
          <a:p>
            <a:r>
              <a:rPr lang="cs-CZ" dirty="0" smtClean="0"/>
              <a:t>zatímco tenzor reciproké efektivní hmotnosti určuje dynamické vlastnosti elektronu v okolí nějakého stavu </a:t>
            </a:r>
            <a:r>
              <a:rPr lang="cs-CZ" b="1" i="1" dirty="0" smtClean="0"/>
              <a:t>k</a:t>
            </a:r>
            <a:r>
              <a:rPr lang="cs-CZ" sz="2000" dirty="0" smtClean="0"/>
              <a:t>.</a:t>
            </a:r>
            <a:endParaRPr lang="cs-CZ" sz="2000" baseline="-25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71472" y="5500702"/>
            <a:ext cx="6429420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33CC"/>
                </a:solidFill>
              </a:rPr>
              <a:t>Odhad velikosti </a:t>
            </a:r>
            <a:r>
              <a:rPr lang="cs-CZ" i="1" dirty="0" smtClean="0">
                <a:solidFill>
                  <a:srgbClr val="0033CC"/>
                </a:solidFill>
              </a:rPr>
              <a:t>T</a:t>
            </a:r>
            <a:r>
              <a:rPr lang="cs-CZ" dirty="0" smtClean="0">
                <a:solidFill>
                  <a:srgbClr val="0033CC"/>
                </a:solidFill>
              </a:rPr>
              <a:t>:</a:t>
            </a:r>
          </a:p>
          <a:p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/>
              <a:t>= 1</a:t>
            </a:r>
            <a:r>
              <a:rPr lang="cs-CZ" sz="1050" dirty="0" smtClean="0"/>
              <a:t> </a:t>
            </a:r>
            <a:r>
              <a:rPr lang="cs-CZ" dirty="0" smtClean="0"/>
              <a:t>T,  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cs-CZ" sz="2000" baseline="-25000" dirty="0" err="1" smtClean="0"/>
              <a:t>c</a:t>
            </a:r>
            <a:r>
              <a:rPr lang="cs-CZ" dirty="0" smtClean="0"/>
              <a:t> </a:t>
            </a:r>
            <a:r>
              <a:rPr lang="en-US" dirty="0" smtClean="0"/>
              <a:t>≈</a:t>
            </a:r>
            <a:r>
              <a:rPr lang="cs-CZ" dirty="0" smtClean="0"/>
              <a:t> </a:t>
            </a:r>
            <a:r>
              <a:rPr lang="cs-CZ" dirty="0" err="1" smtClean="0"/>
              <a:t>0.1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cs-CZ" dirty="0" smtClean="0"/>
              <a:t>  dá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T</a:t>
            </a:r>
            <a:r>
              <a:rPr lang="cs-CZ" dirty="0" smtClean="0"/>
              <a:t> 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≈ </a:t>
            </a:r>
            <a:r>
              <a:rPr lang="en-US" dirty="0" smtClean="0"/>
              <a:t>10</a:t>
            </a:r>
            <a:r>
              <a:rPr lang="en-US" sz="2000" baseline="30000" dirty="0" smtClean="0"/>
              <a:t>-12</a:t>
            </a:r>
            <a:r>
              <a:rPr lang="cs-CZ" dirty="0" smtClean="0"/>
              <a:t> </a:t>
            </a:r>
            <a:r>
              <a:rPr lang="en-US" dirty="0" smtClean="0"/>
              <a:t>s,</a:t>
            </a:r>
            <a:endParaRPr lang="cs-CZ" dirty="0" smtClean="0"/>
          </a:p>
          <a:p>
            <a:r>
              <a:rPr lang="en-US" dirty="0" smtClean="0"/>
              <a:t>co</a:t>
            </a:r>
            <a:r>
              <a:rPr lang="cs-CZ" dirty="0" smtClean="0"/>
              <a:t>ž je už </a:t>
            </a:r>
            <a:r>
              <a:rPr lang="cs-CZ" i="1" dirty="0" smtClean="0"/>
              <a:t>srovnatelné  s relaxačními dobami rozptylových procesů</a:t>
            </a:r>
            <a:r>
              <a:rPr lang="cs-CZ" dirty="0" smtClean="0"/>
              <a:t>.</a:t>
            </a:r>
            <a:endParaRPr lang="cs-CZ" i="1" dirty="0"/>
          </a:p>
        </p:txBody>
      </p:sp>
      <p:sp>
        <p:nvSpPr>
          <p:cNvPr id="21" name="Tlačítko akce: Vlastní 20">
            <a:hlinkClick r:id="rId5" action="ppaction://program" highlightClick="1"/>
          </p:cNvPr>
          <p:cNvSpPr/>
          <p:nvPr/>
        </p:nvSpPr>
        <p:spPr>
          <a:xfrm>
            <a:off x="7202842" y="5786454"/>
            <a:ext cx="1584000" cy="285752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SSS</a:t>
            </a:r>
            <a:r>
              <a:rPr lang="en-US" sz="1400" dirty="0" smtClean="0"/>
              <a:t>  (</a:t>
            </a:r>
            <a:r>
              <a:rPr lang="en-US" sz="1400" dirty="0" err="1" smtClean="0"/>
              <a:t>Ziman</a:t>
            </a:r>
            <a:r>
              <a:rPr lang="en-US" sz="1400" dirty="0" smtClean="0"/>
              <a:t> 5)</a:t>
            </a:r>
            <a:r>
              <a:rPr lang="en-US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929190" y="142852"/>
            <a:ext cx="400052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Elektrony a díry v magnetickém poli -</a:t>
            </a:r>
            <a:r>
              <a:rPr lang="en-US" dirty="0" smtClean="0"/>
              <a:t> </a:t>
            </a:r>
            <a:r>
              <a:rPr lang="cs-CZ" i="1" dirty="0" smtClean="0"/>
              <a:t>5</a:t>
            </a:r>
            <a:endParaRPr lang="cs-CZ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4348" y="571480"/>
            <a:ext cx="27860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Trajektorie v </a:t>
            </a:r>
            <a:r>
              <a:rPr lang="cs-CZ" b="1" i="1" dirty="0" smtClean="0"/>
              <a:t>r - </a:t>
            </a:r>
            <a:r>
              <a:rPr lang="cs-CZ" dirty="0" smtClean="0"/>
              <a:t>prostoru.</a:t>
            </a:r>
            <a:endParaRPr lang="cs-CZ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714348" y="1142984"/>
            <a:ext cx="7358114" cy="1214446"/>
            <a:chOff x="714348" y="1142984"/>
            <a:chExt cx="7358114" cy="1214446"/>
          </a:xfrm>
        </p:grpSpPr>
        <p:sp>
          <p:nvSpPr>
            <p:cNvPr id="8" name="TextovéPole 7"/>
            <p:cNvSpPr txBox="1"/>
            <p:nvPr/>
          </p:nvSpPr>
          <p:spPr>
            <a:xfrm>
              <a:off x="714348" y="1142984"/>
              <a:ext cx="7358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Dosazeníme</a:t>
              </a:r>
              <a:r>
                <a:rPr lang="cs-CZ" dirty="0" smtClean="0"/>
                <a:t>-li  do pohybové rovnice za </a:t>
              </a:r>
              <a:r>
                <a:rPr lang="cs-CZ" b="1" i="1" dirty="0" smtClean="0"/>
                <a:t>v</a:t>
              </a:r>
              <a:r>
                <a:rPr lang="cs-CZ" dirty="0" smtClean="0"/>
                <a:t>(</a:t>
              </a:r>
              <a:r>
                <a:rPr lang="cs-CZ" b="1" i="1" dirty="0" smtClean="0"/>
                <a:t>k</a:t>
              </a:r>
              <a:r>
                <a:rPr lang="cs-CZ" dirty="0" smtClean="0"/>
                <a:t>) derivaci </a:t>
              </a:r>
              <a:r>
                <a:rPr lang="cs-CZ" dirty="0" err="1" smtClean="0"/>
                <a:t>d</a:t>
              </a:r>
              <a:r>
                <a:rPr lang="cs-CZ" b="1" i="1" dirty="0" err="1" smtClean="0"/>
                <a:t>r</a:t>
              </a:r>
              <a:r>
                <a:rPr lang="cs-CZ" dirty="0" smtClean="0"/>
                <a:t>/</a:t>
              </a:r>
              <a:r>
                <a:rPr lang="cs-CZ" dirty="0" err="1" smtClean="0"/>
                <a:t>d</a:t>
              </a:r>
              <a:r>
                <a:rPr lang="cs-CZ" i="1" dirty="0" err="1" smtClean="0"/>
                <a:t>t</a:t>
              </a:r>
              <a:r>
                <a:rPr lang="cs-CZ" dirty="0" smtClean="0"/>
                <a:t>, dostaneme</a:t>
              </a:r>
              <a:endParaRPr lang="cs-CZ" b="1" i="1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643174" y="1571612"/>
              <a:ext cx="2143140" cy="785818"/>
              <a:chOff x="2643174" y="1571612"/>
              <a:chExt cx="2143140" cy="785818"/>
            </a:xfrm>
          </p:grpSpPr>
          <p:sp>
            <p:nvSpPr>
              <p:cNvPr id="15" name="Zaoblený obdélník 14"/>
              <p:cNvSpPr/>
              <p:nvPr/>
            </p:nvSpPr>
            <p:spPr>
              <a:xfrm>
                <a:off x="2643174" y="1571612"/>
                <a:ext cx="2143140" cy="785818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2804712" y="1643050"/>
              <a:ext cx="1841096" cy="679452"/>
            </p:xfrm>
            <a:graphic>
              <a:graphicData uri="http://schemas.openxmlformats.org/presentationml/2006/ole">
                <p:oleObj spid="_x0000_s52226" name="Rovnice" r:id="rId3" imgW="1066680" imgH="393480" progId="Equation.3">
                  <p:embed/>
                </p:oleObj>
              </a:graphicData>
            </a:graphic>
          </p:graphicFrame>
        </p:grpSp>
      </p:grpSp>
      <p:grpSp>
        <p:nvGrpSpPr>
          <p:cNvPr id="21" name="Skupina 20"/>
          <p:cNvGrpSpPr/>
          <p:nvPr/>
        </p:nvGrpSpPr>
        <p:grpSpPr>
          <a:xfrm>
            <a:off x="642910" y="2571744"/>
            <a:ext cx="7143800" cy="1714512"/>
            <a:chOff x="642910" y="2428868"/>
            <a:chExt cx="7143800" cy="1714512"/>
          </a:xfrm>
        </p:grpSpPr>
        <p:sp>
          <p:nvSpPr>
            <p:cNvPr id="10" name="TextovéPole 9"/>
            <p:cNvSpPr txBox="1"/>
            <p:nvPr/>
          </p:nvSpPr>
          <p:spPr>
            <a:xfrm>
              <a:off x="642910" y="2428868"/>
              <a:ext cx="714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Rozepíšeme rovnici </a:t>
              </a:r>
              <a:r>
                <a:rPr lang="cs-CZ" i="1" dirty="0" smtClean="0">
                  <a:solidFill>
                    <a:srgbClr val="FF0000"/>
                  </a:solidFill>
                </a:rPr>
                <a:t>do složek v pravoúhlé souřadné soustavě </a:t>
              </a:r>
              <a:r>
                <a:rPr lang="cs-CZ" dirty="0" smtClean="0"/>
                <a:t>s tím, </a:t>
              </a:r>
            </a:p>
            <a:p>
              <a:r>
                <a:rPr lang="cs-CZ" dirty="0" smtClean="0"/>
                <a:t>že pole má směr osy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z</a:t>
              </a:r>
              <a:r>
                <a:rPr lang="cs-CZ" dirty="0" smtClean="0"/>
                <a:t>, tj. </a:t>
              </a:r>
              <a:r>
                <a:rPr lang="cs-CZ" b="1" i="1" dirty="0" smtClean="0">
                  <a:solidFill>
                    <a:srgbClr val="FF0000"/>
                  </a:solidFill>
                </a:rPr>
                <a:t>B</a:t>
              </a:r>
              <a:r>
                <a:rPr lang="cs-CZ" dirty="0" smtClean="0">
                  <a:solidFill>
                    <a:srgbClr val="FF0000"/>
                  </a:solidFill>
                </a:rPr>
                <a:t>=(0,0,</a:t>
              </a:r>
              <a:r>
                <a:rPr lang="cs-CZ" sz="1600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B </a:t>
              </a:r>
              <a:r>
                <a:rPr lang="cs-CZ" dirty="0" smtClean="0">
                  <a:solidFill>
                    <a:srgbClr val="FF0000"/>
                  </a:solidFill>
                </a:rPr>
                <a:t>) </a:t>
              </a:r>
              <a:r>
                <a:rPr lang="cs-CZ" dirty="0" smtClean="0"/>
                <a:t>:</a:t>
              </a:r>
              <a:endParaRPr lang="cs-CZ" dirty="0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1785918" y="3214686"/>
              <a:ext cx="4714908" cy="928694"/>
              <a:chOff x="1785918" y="3214686"/>
              <a:chExt cx="4714908" cy="928694"/>
            </a:xfrm>
          </p:grpSpPr>
          <p:sp>
            <p:nvSpPr>
              <p:cNvPr id="19" name="Zaoblený obdélník 18"/>
              <p:cNvSpPr/>
              <p:nvPr/>
            </p:nvSpPr>
            <p:spPr>
              <a:xfrm>
                <a:off x="1785918" y="3214686"/>
                <a:ext cx="4714908" cy="928694"/>
              </a:xfrm>
              <a:prstGeom prst="roundRect">
                <a:avLst/>
              </a:prstGeom>
              <a:solidFill>
                <a:srgbClr val="D2FED6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1928794" y="3340683"/>
              <a:ext cx="4505298" cy="703266"/>
            </p:xfrm>
            <a:graphic>
              <a:graphicData uri="http://schemas.openxmlformats.org/presentationml/2006/ole">
                <p:oleObj spid="_x0000_s52227" name="Rovnice" r:id="rId4" imgW="2603160" imgH="406080" progId="Equation.3">
                  <p:embed/>
                </p:oleObj>
              </a:graphicData>
            </a:graphic>
          </p:graphicFrame>
        </p:grpSp>
      </p:grpSp>
      <p:grpSp>
        <p:nvGrpSpPr>
          <p:cNvPr id="18" name="Skupina 17"/>
          <p:cNvGrpSpPr/>
          <p:nvPr/>
        </p:nvGrpSpPr>
        <p:grpSpPr>
          <a:xfrm>
            <a:off x="714348" y="4572008"/>
            <a:ext cx="7858180" cy="1477328"/>
            <a:chOff x="714348" y="4523440"/>
            <a:chExt cx="7858180" cy="14773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" name="TextovéPole 11"/>
            <p:cNvSpPr txBox="1"/>
            <p:nvPr/>
          </p:nvSpPr>
          <p:spPr>
            <a:xfrm>
              <a:off x="714348" y="4523440"/>
              <a:ext cx="7858180" cy="1477328"/>
            </a:xfrm>
            <a:prstGeom prst="rect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Závěr:</a:t>
              </a:r>
            </a:p>
            <a:p>
              <a:pPr>
                <a:buFont typeface="Wingdings" pitchFamily="2" charset="2"/>
                <a:buChar char="Ø"/>
              </a:pPr>
              <a:r>
                <a:rPr lang="cs-CZ" dirty="0" smtClean="0"/>
                <a:t>  </a:t>
              </a:r>
              <a:r>
                <a:rPr lang="cs-CZ" dirty="0" smtClean="0">
                  <a:solidFill>
                    <a:srgbClr val="FF0000"/>
                  </a:solidFill>
                </a:rPr>
                <a:t>pole</a:t>
              </a:r>
              <a:r>
                <a:rPr lang="cs-CZ" dirty="0" smtClean="0"/>
                <a:t> </a:t>
              </a:r>
              <a:r>
                <a:rPr lang="cs-CZ" b="1" i="1" dirty="0" smtClean="0">
                  <a:solidFill>
                    <a:srgbClr val="FF0000"/>
                  </a:solidFill>
                </a:rPr>
                <a:t>B </a:t>
              </a:r>
              <a:r>
                <a:rPr lang="cs-CZ" dirty="0" smtClean="0">
                  <a:solidFill>
                    <a:srgbClr val="FF0000"/>
                  </a:solidFill>
                </a:rPr>
                <a:t>neovlivňuje pohyb ve směru </a:t>
              </a:r>
              <a:r>
                <a:rPr lang="cs-CZ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z  </a:t>
              </a:r>
              <a:r>
                <a:rPr lang="en-US" dirty="0" smtClean="0"/>
                <a:t>; </a:t>
              </a:r>
              <a:r>
                <a:rPr lang="en-US" dirty="0" err="1" smtClean="0"/>
                <a:t>rychlost</a:t>
              </a:r>
              <a:r>
                <a:rPr lang="en-US" dirty="0" smtClean="0"/>
                <a:t> v </a:t>
              </a:r>
              <a:r>
                <a:rPr lang="en-US" dirty="0" err="1" smtClean="0"/>
                <a:t>tomto</a:t>
              </a:r>
              <a:r>
                <a:rPr lang="en-US" dirty="0" smtClean="0"/>
                <a:t> </a:t>
              </a:r>
              <a:r>
                <a:rPr lang="en-US" dirty="0" err="1" smtClean="0"/>
                <a:t>sm</a:t>
              </a:r>
              <a:r>
                <a:rPr lang="cs-CZ" dirty="0" smtClean="0"/>
                <a:t>ě</a:t>
              </a:r>
              <a:r>
                <a:rPr lang="en-US" dirty="0" err="1" smtClean="0"/>
                <a:t>ru</a:t>
              </a:r>
              <a:r>
                <a:rPr lang="cs-CZ" dirty="0" smtClean="0"/>
                <a:t> je</a:t>
              </a:r>
            </a:p>
            <a:p>
              <a:endParaRPr lang="cs-CZ" dirty="0" smtClean="0"/>
            </a:p>
            <a:p>
              <a:pPr>
                <a:buFont typeface="Wingdings" pitchFamily="2" charset="2"/>
                <a:buChar char="Ø"/>
              </a:pPr>
              <a:r>
                <a:rPr lang="cs-CZ" dirty="0" smtClean="0"/>
                <a:t>  </a:t>
              </a:r>
              <a:r>
                <a:rPr lang="cs-CZ" dirty="0" smtClean="0">
                  <a:solidFill>
                    <a:srgbClr val="FF0000"/>
                  </a:solidFill>
                </a:rPr>
                <a:t>projekce trajektorie do roviny </a:t>
              </a:r>
              <a:r>
                <a:rPr lang="cs-CZ" i="1" dirty="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xy</a:t>
              </a:r>
              <a:r>
                <a:rPr lang="cs-CZ" i="1" dirty="0" smtClean="0"/>
                <a:t>  </a:t>
              </a:r>
              <a:r>
                <a:rPr lang="cs-CZ" dirty="0" smtClean="0"/>
                <a:t>má tvar shodný s orbitou v </a:t>
              </a:r>
              <a:r>
                <a:rPr lang="cs-CZ" b="1" i="1" dirty="0" smtClean="0"/>
                <a:t>k</a:t>
              </a:r>
              <a:r>
                <a:rPr lang="cs-CZ" dirty="0" smtClean="0"/>
                <a:t>-prostoru, je jen</a:t>
              </a:r>
              <a:br>
                <a:rPr lang="cs-CZ" dirty="0" smtClean="0"/>
              </a:br>
              <a:r>
                <a:rPr lang="cs-CZ" dirty="0" smtClean="0"/>
                <a:t>      otočená o 90</a:t>
              </a:r>
              <a:r>
                <a:rPr lang="cs-CZ" dirty="0" smtClean="0">
                  <a:latin typeface="Calibri"/>
                </a:rPr>
                <a:t>⁰ a měřítko na osách je vynásobené ℏ/</a:t>
              </a:r>
              <a:r>
                <a:rPr lang="cs-CZ" dirty="0" err="1" smtClean="0">
                  <a:latin typeface="Cambria Math" pitchFamily="18" charset="0"/>
                  <a:ea typeface="Cambria Math" pitchFamily="18" charset="0"/>
                </a:rPr>
                <a:t>e</a:t>
              </a:r>
              <a:r>
                <a:rPr lang="cs-CZ" i="1" dirty="0" err="1" smtClean="0">
                  <a:latin typeface="Cambria Math" pitchFamily="18" charset="0"/>
                  <a:ea typeface="Cambria Math" pitchFamily="18" charset="0"/>
                </a:rPr>
                <a:t>B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  .</a:t>
              </a:r>
              <a:endParaRPr lang="cs-CZ" i="1" dirty="0">
                <a:latin typeface="Cambria Math" pitchFamily="18" charset="0"/>
                <a:ea typeface="Cambria Math" pitchFamily="18" charset="0"/>
              </a:endParaRPr>
            </a:p>
          </p:txBody>
        </p:sp>
        <p:graphicFrame>
          <p:nvGraphicFramePr>
            <p:cNvPr id="13" name="Objekt 12"/>
            <p:cNvGraphicFramePr>
              <a:graphicFrameLocks noChangeAspect="1"/>
            </p:cNvGraphicFramePr>
            <p:nvPr/>
          </p:nvGraphicFramePr>
          <p:xfrm>
            <a:off x="7161431" y="4710388"/>
            <a:ext cx="1202822" cy="576000"/>
          </p:xfrm>
          <a:graphic>
            <a:graphicData uri="http://schemas.openxmlformats.org/presentationml/2006/ole">
              <p:oleObj spid="_x0000_s52228" name="Rovnice" r:id="rId5" imgW="901440" imgH="431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643702" y="345024"/>
            <a:ext cx="20717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Topologie</a:t>
            </a:r>
            <a:r>
              <a:rPr lang="en-US" dirty="0" smtClean="0"/>
              <a:t> orbit - </a:t>
            </a:r>
            <a:r>
              <a:rPr lang="en-US" i="1" dirty="0" smtClean="0"/>
              <a:t>1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5786" y="100010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Zat</a:t>
            </a:r>
            <a:r>
              <a:rPr lang="cs-CZ" dirty="0" err="1" smtClean="0"/>
              <a:t>ím</a:t>
            </a:r>
            <a:r>
              <a:rPr lang="en-US" dirty="0" smtClean="0"/>
              <a:t> </a:t>
            </a:r>
            <a:r>
              <a:rPr lang="en-US" dirty="0" err="1" smtClean="0"/>
              <a:t>jsme</a:t>
            </a:r>
            <a:r>
              <a:rPr lang="cs-CZ" dirty="0" smtClean="0"/>
              <a:t> uvažovali orbity ležící celé v </a:t>
            </a:r>
            <a:r>
              <a:rPr lang="cs-CZ" dirty="0" err="1" smtClean="0"/>
              <a:t>1.BZ</a:t>
            </a:r>
            <a:r>
              <a:rPr lang="cs-CZ" dirty="0" smtClean="0"/>
              <a:t>. Jsou i jiné možnosti.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5786" y="134515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>
                <a:solidFill>
                  <a:srgbClr val="0066FF"/>
                </a:solidFill>
              </a:rPr>
              <a:t>Fermiho</a:t>
            </a:r>
            <a:r>
              <a:rPr lang="cs-CZ" i="1" dirty="0" smtClean="0">
                <a:solidFill>
                  <a:srgbClr val="0066FF"/>
                </a:solidFill>
              </a:rPr>
              <a:t> plocha , a tedy i orbita se může dotýkat hranic </a:t>
            </a:r>
            <a:r>
              <a:rPr lang="cs-CZ" i="1" dirty="0" err="1" smtClean="0">
                <a:solidFill>
                  <a:srgbClr val="0066FF"/>
                </a:solidFill>
              </a:rPr>
              <a:t>1.BZ</a:t>
            </a:r>
            <a:r>
              <a:rPr lang="cs-CZ" dirty="0" smtClean="0"/>
              <a:t> . </a:t>
            </a:r>
            <a:endParaRPr lang="cs-CZ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76575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938186" y="5774312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cs-CZ" sz="1600" dirty="0" err="1" smtClean="0">
                <a:solidFill>
                  <a:schemeClr val="accent5">
                    <a:lumMod val="75000"/>
                  </a:schemeClr>
                </a:solidFill>
              </a:rPr>
              <a:t>ěrové</a:t>
            </a:r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 orbity uzavírají neobsazené stavy. </a:t>
            </a:r>
          </a:p>
          <a:p>
            <a:r>
              <a:rPr lang="cs-CZ" sz="1600" dirty="0" smtClean="0">
                <a:solidFill>
                  <a:schemeClr val="accent5">
                    <a:lumMod val="75000"/>
                  </a:schemeClr>
                </a:solidFill>
              </a:rPr>
              <a:t>Je zřejmé, že pohyb po děrových orbitách je v opačném směru než u elektronů.</a:t>
            </a:r>
            <a:endParaRPr lang="cs-CZ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643702" y="285728"/>
            <a:ext cx="20717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Topologie</a:t>
            </a:r>
            <a:r>
              <a:rPr lang="en-US" dirty="0" smtClean="0"/>
              <a:t> orbit - </a:t>
            </a:r>
            <a:r>
              <a:rPr lang="cs-CZ" i="1" dirty="0" smtClean="0"/>
              <a:t>2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348" y="92867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33CC"/>
                </a:solidFill>
              </a:rPr>
              <a:t>Různými řezy trojrozměrné </a:t>
            </a:r>
            <a:r>
              <a:rPr lang="cs-CZ" i="1" dirty="0" err="1" smtClean="0">
                <a:solidFill>
                  <a:srgbClr val="0033CC"/>
                </a:solidFill>
              </a:rPr>
              <a:t>Fermiho</a:t>
            </a:r>
            <a:r>
              <a:rPr lang="cs-CZ" i="1" dirty="0" smtClean="0">
                <a:solidFill>
                  <a:srgbClr val="0033CC"/>
                </a:solidFill>
              </a:rPr>
              <a:t> plochy </a:t>
            </a:r>
            <a:r>
              <a:rPr lang="cs-CZ" dirty="0" smtClean="0"/>
              <a:t>můžeme získat</a:t>
            </a:r>
            <a:br>
              <a:rPr lang="cs-CZ" dirty="0" smtClean="0"/>
            </a:br>
            <a:r>
              <a:rPr lang="cs-CZ" i="1" dirty="0" smtClean="0"/>
              <a:t>nejrůznější orbity</a:t>
            </a:r>
            <a:r>
              <a:rPr lang="cs-CZ" dirty="0" smtClean="0"/>
              <a:t>, které </a:t>
            </a:r>
            <a:r>
              <a:rPr lang="cs-CZ" i="1" dirty="0" smtClean="0"/>
              <a:t>nemusí být vždy uzavřené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64" y="2143116"/>
            <a:ext cx="8334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643702" y="285728"/>
            <a:ext cx="20717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Topologie</a:t>
            </a:r>
            <a:r>
              <a:rPr lang="en-US" dirty="0" smtClean="0"/>
              <a:t> orbit -</a:t>
            </a:r>
            <a:r>
              <a:rPr lang="cs-CZ" i="1" dirty="0" smtClean="0"/>
              <a:t>3</a:t>
            </a:r>
            <a:endParaRPr lang="cs-CZ" i="1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5" y="799876"/>
            <a:ext cx="6373202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Skupina 8"/>
          <p:cNvGrpSpPr/>
          <p:nvPr/>
        </p:nvGrpSpPr>
        <p:grpSpPr>
          <a:xfrm>
            <a:off x="1000099" y="3579825"/>
            <a:ext cx="7311851" cy="2708382"/>
            <a:chOff x="1000099" y="3579825"/>
            <a:chExt cx="7311851" cy="2708382"/>
          </a:xfrm>
        </p:grpSpPr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0099" y="3579825"/>
              <a:ext cx="7311851" cy="2706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ovéPole 7"/>
            <p:cNvSpPr txBox="1"/>
            <p:nvPr/>
          </p:nvSpPr>
          <p:spPr>
            <a:xfrm>
              <a:off x="6143636" y="6072207"/>
              <a:ext cx="1214446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lang="cs-CZ" dirty="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643702" y="285728"/>
            <a:ext cx="207170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Topologie</a:t>
            </a:r>
            <a:r>
              <a:rPr lang="en-US" dirty="0" smtClean="0"/>
              <a:t> orbit -</a:t>
            </a:r>
            <a:r>
              <a:rPr lang="cs-CZ" i="1" dirty="0" smtClean="0"/>
              <a:t>4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928662" y="1000108"/>
            <a:ext cx="6929486" cy="243143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FF0000"/>
                </a:solidFill>
              </a:rPr>
              <a:t>Aperiodické otevřená a uzavřená periodická orbita.</a:t>
            </a:r>
          </a:p>
          <a:p>
            <a:r>
              <a:rPr lang="cs-CZ" dirty="0" smtClean="0"/>
              <a:t>Získáme je tak, že směr </a:t>
            </a:r>
            <a:r>
              <a:rPr lang="cs-CZ" b="1" i="1" dirty="0" smtClean="0"/>
              <a:t>B </a:t>
            </a:r>
            <a:r>
              <a:rPr lang="cs-CZ" dirty="0" smtClean="0"/>
              <a:t>poněkud odchýlíme od symetrického směru </a:t>
            </a:r>
          </a:p>
          <a:p>
            <a:r>
              <a:rPr lang="cs-CZ" sz="1600" dirty="0" smtClean="0"/>
              <a:t>(v posledním obrázku je to </a:t>
            </a:r>
            <a:r>
              <a:rPr lang="en-US" sz="1600" dirty="0" smtClean="0"/>
              <a:t>[001] </a:t>
            </a:r>
            <a:r>
              <a:rPr lang="cs-CZ" sz="1600" dirty="0" smtClean="0"/>
              <a:t>).</a:t>
            </a:r>
          </a:p>
          <a:p>
            <a:pPr>
              <a:lnSpc>
                <a:spcPts val="3000"/>
              </a:lnSpc>
            </a:pPr>
            <a:r>
              <a:rPr lang="cs-CZ" i="1" dirty="0" smtClean="0">
                <a:solidFill>
                  <a:srgbClr val="0066FF"/>
                </a:solidFill>
              </a:rPr>
              <a:t> Aperiodické otevřené orbitě </a:t>
            </a:r>
            <a:r>
              <a:rPr lang="cs-CZ" dirty="0" smtClean="0"/>
              <a:t>odpovídá infinitní pohyb, jehož rychlost se však nemění periodicky jako u periodické otevřené orbity.</a:t>
            </a:r>
          </a:p>
          <a:p>
            <a:pPr>
              <a:lnSpc>
                <a:spcPts val="3000"/>
              </a:lnSpc>
            </a:pPr>
            <a:r>
              <a:rPr lang="cs-CZ" i="1" dirty="0" smtClean="0">
                <a:solidFill>
                  <a:srgbClr val="0066FF"/>
                </a:solidFill>
              </a:rPr>
              <a:t>Protažené periodické orbity </a:t>
            </a:r>
            <a:r>
              <a:rPr lang="cs-CZ" dirty="0" smtClean="0"/>
              <a:t>jsou uzavřené, ale „nevejdou se“ do </a:t>
            </a:r>
            <a:r>
              <a:rPr lang="cs-CZ" dirty="0" err="1" smtClean="0"/>
              <a:t>1.BZ</a:t>
            </a:r>
            <a:r>
              <a:rPr lang="en-US" dirty="0" smtClean="0"/>
              <a:t>;</a:t>
            </a:r>
            <a:r>
              <a:rPr lang="cs-CZ" dirty="0" smtClean="0"/>
              <a:t> přísluší jim obecně </a:t>
            </a:r>
            <a:r>
              <a:rPr lang="cs-CZ" dirty="0" smtClean="0">
                <a:solidFill>
                  <a:srgbClr val="0066FF"/>
                </a:solidFill>
              </a:rPr>
              <a:t>velké hodnoty </a:t>
            </a:r>
            <a:r>
              <a:rPr lang="cs-CZ" dirty="0" err="1" smtClean="0">
                <a:solidFill>
                  <a:srgbClr val="0066FF"/>
                </a:solidFill>
                <a:latin typeface="Cambria Math" pitchFamily="18" charset="0"/>
                <a:ea typeface="Cambria Math" pitchFamily="18" charset="0"/>
              </a:rPr>
              <a:t>m</a:t>
            </a:r>
            <a:r>
              <a:rPr lang="cs-CZ" sz="2000" baseline="-25000" dirty="0" err="1" smtClean="0">
                <a:solidFill>
                  <a:srgbClr val="0066FF"/>
                </a:solidFill>
              </a:rPr>
              <a:t>c</a:t>
            </a:r>
            <a:r>
              <a:rPr lang="cs-CZ" dirty="0" smtClean="0">
                <a:solidFill>
                  <a:srgbClr val="0066FF"/>
                </a:solidFill>
              </a:rPr>
              <a:t> </a:t>
            </a:r>
            <a:r>
              <a:rPr lang="cs-CZ" dirty="0" smtClean="0"/>
              <a:t>.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357158" y="4082671"/>
            <a:ext cx="8429684" cy="1989535"/>
            <a:chOff x="285720" y="4214818"/>
            <a:chExt cx="8429684" cy="1989535"/>
          </a:xfrm>
        </p:grpSpPr>
        <p:cxnSp>
          <p:nvCxnSpPr>
            <p:cNvPr id="8" name="Přímá spojovací čára 7"/>
            <p:cNvCxnSpPr/>
            <p:nvPr/>
          </p:nvCxnSpPr>
          <p:spPr>
            <a:xfrm>
              <a:off x="354439" y="4214818"/>
              <a:ext cx="835200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285720" y="4357694"/>
              <a:ext cx="8429684" cy="18466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i="1" dirty="0" err="1" smtClean="0">
                  <a:solidFill>
                    <a:srgbClr val="339933"/>
                  </a:solidFill>
                </a:rPr>
                <a:t>Pozn</a:t>
              </a:r>
              <a:r>
                <a:rPr lang="cs-CZ" sz="1600" i="1" dirty="0" smtClean="0">
                  <a:solidFill>
                    <a:srgbClr val="339933"/>
                  </a:solidFill>
                </a:rPr>
                <a:t>á</a:t>
              </a:r>
              <a:r>
                <a:rPr lang="en-US" sz="1600" i="1" dirty="0" err="1" smtClean="0">
                  <a:solidFill>
                    <a:srgbClr val="339933"/>
                  </a:solidFill>
                </a:rPr>
                <a:t>mka</a:t>
              </a:r>
              <a:r>
                <a:rPr lang="cs-CZ" sz="1600" i="1" dirty="0" smtClean="0">
                  <a:solidFill>
                    <a:srgbClr val="339933"/>
                  </a:solidFill>
                </a:rPr>
                <a:t> pro hloubavé </a:t>
              </a:r>
              <a:r>
                <a:rPr lang="cs-CZ" sz="1600" dirty="0" smtClean="0">
                  <a:solidFill>
                    <a:srgbClr val="339933"/>
                  </a:solidFill>
                </a:rPr>
                <a:t>.</a:t>
              </a:r>
            </a:p>
            <a:p>
              <a:r>
                <a:rPr lang="cs-CZ" sz="1600" dirty="0" smtClean="0"/>
                <a:t>Sledovali jsme pohyb</a:t>
              </a:r>
              <a:r>
                <a:rPr lang="en-US" sz="1600" dirty="0" smtClean="0"/>
                <a:t> </a:t>
              </a:r>
              <a:r>
                <a:rPr lang="cs-CZ" sz="1600" dirty="0" smtClean="0"/>
                <a:t>jednoho elektronu na orbitě. Ve skutečnosti je však </a:t>
              </a:r>
              <a:r>
                <a:rPr lang="cs-CZ" sz="1600" i="1" dirty="0" smtClean="0"/>
                <a:t>mnoho orbit s různým</a:t>
              </a:r>
              <a:r>
                <a:rPr lang="cs-CZ" sz="1600" dirty="0" smtClean="0"/>
                <a:t> </a:t>
              </a:r>
              <a:r>
                <a:rPr lang="cs-CZ" sz="1600" dirty="0" err="1" smtClean="0">
                  <a:latin typeface="Cambria Math" pitchFamily="18" charset="0"/>
                  <a:ea typeface="Cambria Math" pitchFamily="18" charset="0"/>
                </a:rPr>
                <a:t>m</a:t>
              </a:r>
              <a:r>
                <a:rPr lang="cs-CZ" baseline="-25000" dirty="0" err="1" smtClean="0"/>
                <a:t>c</a:t>
              </a:r>
              <a:r>
                <a:rPr lang="cs-CZ" sz="1600" dirty="0" smtClean="0"/>
                <a:t> .</a:t>
              </a:r>
            </a:p>
            <a:p>
              <a:r>
                <a:rPr lang="cs-CZ" sz="1600" i="1" dirty="0" smtClean="0"/>
                <a:t>Jak se </a:t>
              </a:r>
              <a:r>
                <a:rPr lang="cs-CZ" sz="1600" dirty="0" smtClean="0"/>
                <a:t>tato skutečnost </a:t>
              </a:r>
              <a:r>
                <a:rPr lang="cs-CZ" sz="1600" i="1" dirty="0" smtClean="0"/>
                <a:t>projeví v experimentu</a:t>
              </a:r>
              <a:r>
                <a:rPr lang="cs-CZ" sz="1600" dirty="0" smtClean="0"/>
                <a:t> </a:t>
              </a:r>
              <a:r>
                <a:rPr lang="en-US" sz="1600" dirty="0" smtClean="0"/>
                <a:t>?</a:t>
              </a:r>
            </a:p>
            <a:p>
              <a:r>
                <a:rPr lang="en-US" sz="1600" dirty="0" smtClean="0"/>
                <a:t>V</a:t>
              </a:r>
              <a:r>
                <a:rPr lang="cs-CZ" sz="1600" dirty="0" err="1" smtClean="0"/>
                <a:t>ýsledná</a:t>
              </a:r>
              <a:r>
                <a:rPr lang="cs-CZ" sz="1600" dirty="0" smtClean="0"/>
                <a:t> absorpce je skutečně superpozicí příspěvků od všech orbit. Je však možné ukázat, že hlavní </a:t>
              </a:r>
              <a:r>
                <a:rPr lang="cs-CZ" sz="1600" i="1" dirty="0" smtClean="0">
                  <a:solidFill>
                    <a:srgbClr val="0033CC"/>
                  </a:solidFill>
                </a:rPr>
                <a:t>vliv mají jen </a:t>
              </a:r>
              <a:r>
                <a:rPr lang="cs-CZ" sz="1600" i="1" dirty="0" err="1" smtClean="0">
                  <a:solidFill>
                    <a:srgbClr val="0033CC"/>
                  </a:solidFill>
                </a:rPr>
                <a:t>extremální</a:t>
              </a:r>
              <a:r>
                <a:rPr lang="cs-CZ" sz="1600" i="1" dirty="0" smtClean="0">
                  <a:solidFill>
                    <a:srgbClr val="0033CC"/>
                  </a:solidFill>
                </a:rPr>
                <a:t> orbity </a:t>
              </a:r>
              <a:r>
                <a:rPr lang="cs-CZ" sz="1600" dirty="0" smtClean="0"/>
                <a:t>pro něž </a:t>
              </a:r>
              <a:r>
                <a:rPr lang="cs-CZ" sz="1600" dirty="0" err="1" smtClean="0">
                  <a:latin typeface="Cambria Math" pitchFamily="18" charset="0"/>
                  <a:ea typeface="Cambria Math" pitchFamily="18" charset="0"/>
                </a:rPr>
                <a:t>m</a:t>
              </a:r>
              <a:r>
                <a:rPr lang="cs-CZ" sz="1600" baseline="-25000" dirty="0" err="1" smtClean="0"/>
                <a:t>c</a:t>
              </a:r>
              <a:r>
                <a:rPr lang="cs-CZ" sz="1600" baseline="-25000" dirty="0" smtClean="0"/>
                <a:t> </a:t>
              </a:r>
              <a:r>
                <a:rPr lang="cs-CZ" dirty="0" smtClean="0"/>
                <a:t> </a:t>
              </a:r>
              <a:r>
                <a:rPr lang="cs-CZ" sz="1600" dirty="0" smtClean="0"/>
                <a:t>jako funkce </a:t>
              </a:r>
              <a:r>
                <a:rPr lang="cs-CZ" sz="1600" i="1" dirty="0" err="1" smtClean="0"/>
                <a:t>k</a:t>
              </a:r>
              <a:r>
                <a:rPr lang="cs-CZ" sz="1600" baseline="-25000" dirty="0" err="1" smtClean="0"/>
                <a:t>z</a:t>
              </a:r>
              <a:r>
                <a:rPr lang="cs-CZ" sz="1600" dirty="0" smtClean="0"/>
                <a:t> má minimum nebo maximum.</a:t>
              </a:r>
            </a:p>
            <a:p>
              <a:r>
                <a:rPr lang="cs-CZ" sz="1600" dirty="0" smtClean="0"/>
                <a:t>V konečném výsledku </a:t>
              </a:r>
              <a:r>
                <a:rPr lang="cs-CZ" sz="1600" dirty="0" smtClean="0">
                  <a:solidFill>
                    <a:srgbClr val="FF0000"/>
                  </a:solidFill>
                </a:rPr>
                <a:t>se uplatní jen </a:t>
              </a:r>
              <a:r>
                <a:rPr lang="cs-CZ" sz="1600" dirty="0" err="1" smtClean="0">
                  <a:solidFill>
                    <a:srgbClr val="FF0000"/>
                  </a:solidFill>
                </a:rPr>
                <a:t>ekvienergiové</a:t>
              </a:r>
              <a:r>
                <a:rPr lang="cs-CZ" sz="1600" dirty="0" smtClean="0">
                  <a:solidFill>
                    <a:srgbClr val="FF0000"/>
                  </a:solidFill>
                </a:rPr>
                <a:t> plochy z blízkosti </a:t>
              </a:r>
              <a:r>
                <a:rPr lang="cs-CZ" sz="1600" dirty="0" err="1" smtClean="0">
                  <a:solidFill>
                    <a:srgbClr val="FF0000"/>
                  </a:solidFill>
                </a:rPr>
                <a:t>Fermiho</a:t>
              </a:r>
              <a:r>
                <a:rPr lang="cs-CZ" sz="1600" dirty="0" smtClean="0">
                  <a:solidFill>
                    <a:srgbClr val="FF0000"/>
                  </a:solidFill>
                </a:rPr>
                <a:t> energie</a:t>
              </a:r>
              <a:r>
                <a:rPr lang="cs-CZ" sz="1600" dirty="0" smtClean="0"/>
                <a:t>, neboť jen elektrony v těchto stavech mohou přijímat kvanta elektromagnetické energie.</a:t>
              </a:r>
              <a:r>
                <a:rPr lang="cs-CZ" sz="1600" baseline="-25000" dirty="0" smtClean="0"/>
                <a:t>  </a:t>
              </a:r>
              <a:r>
                <a:rPr lang="cs-CZ" sz="1600" dirty="0" smtClean="0"/>
                <a:t> </a:t>
              </a:r>
              <a:endParaRPr lang="cs-CZ" sz="16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72132" y="357166"/>
            <a:ext cx="300039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>
                <a:solidFill>
                  <a:schemeClr val="bg1">
                    <a:lumMod val="95000"/>
                  </a:schemeClr>
                </a:solidFill>
              </a:rPr>
              <a:t>Rychlost  a  kvaziimpuls - </a:t>
            </a:r>
            <a:r>
              <a:rPr lang="cs-CZ" i="1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cs-CZ" i="1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714348" y="1071546"/>
            <a:ext cx="7358114" cy="1857388"/>
            <a:chOff x="714348" y="1071546"/>
            <a:chExt cx="7358114" cy="1857388"/>
          </a:xfrm>
        </p:grpSpPr>
        <p:sp>
          <p:nvSpPr>
            <p:cNvPr id="6" name="TextovéPole 5"/>
            <p:cNvSpPr txBox="1"/>
            <p:nvPr/>
          </p:nvSpPr>
          <p:spPr>
            <a:xfrm>
              <a:off x="714348" y="1071546"/>
              <a:ext cx="7358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Pro </a:t>
              </a:r>
              <a:r>
                <a:rPr lang="cs-CZ" dirty="0" err="1" smtClean="0"/>
                <a:t>Blochovy</a:t>
              </a:r>
              <a:r>
                <a:rPr lang="cs-CZ" dirty="0" smtClean="0"/>
                <a:t> funkce v nichž není modulační funkce </a:t>
              </a:r>
              <a:r>
                <a:rPr lang="cs-CZ" i="1" dirty="0" err="1" smtClean="0">
                  <a:latin typeface="Cambria Math" pitchFamily="18" charset="0"/>
                  <a:ea typeface="Cambria Math" pitchFamily="18" charset="0"/>
                </a:rPr>
                <a:t>u</a:t>
              </a:r>
              <a:r>
                <a:rPr lang="cs-CZ" sz="2000" b="1" i="1" baseline="-25000" dirty="0" err="1" smtClean="0"/>
                <a:t>k</a:t>
              </a:r>
              <a:r>
                <a:rPr lang="cs-CZ" sz="2000" i="1" baseline="-25000" dirty="0" err="1" smtClean="0"/>
                <a:t>n</a:t>
              </a:r>
              <a:r>
                <a:rPr lang="cs-CZ" dirty="0" smtClean="0"/>
                <a:t>(</a:t>
              </a:r>
              <a:r>
                <a:rPr lang="cs-CZ" b="1" i="1" dirty="0" smtClean="0"/>
                <a:t>r</a:t>
              </a:r>
              <a:r>
                <a:rPr lang="cs-CZ" dirty="0" smtClean="0"/>
                <a:t>) konstantní</a:t>
              </a:r>
              <a:br>
                <a:rPr lang="cs-CZ" dirty="0" smtClean="0"/>
              </a:br>
              <a:r>
                <a:rPr lang="cs-CZ" dirty="0" smtClean="0"/>
                <a:t>je možné ukázat, že integrál dá</a:t>
              </a:r>
              <a:endParaRPr lang="cs-CZ" dirty="0"/>
            </a:p>
          </p:txBody>
        </p:sp>
        <p:grpSp>
          <p:nvGrpSpPr>
            <p:cNvPr id="14" name="Skupina 13"/>
            <p:cNvGrpSpPr/>
            <p:nvPr/>
          </p:nvGrpSpPr>
          <p:grpSpPr>
            <a:xfrm>
              <a:off x="928662" y="1857364"/>
              <a:ext cx="6500858" cy="1071570"/>
              <a:chOff x="928662" y="1857364"/>
              <a:chExt cx="6500858" cy="1071570"/>
            </a:xfrm>
          </p:grpSpPr>
          <p:sp>
            <p:nvSpPr>
              <p:cNvPr id="13" name="Zaoblený obdélník 12"/>
              <p:cNvSpPr/>
              <p:nvPr/>
            </p:nvSpPr>
            <p:spPr>
              <a:xfrm>
                <a:off x="928662" y="1857364"/>
                <a:ext cx="6500858" cy="1071570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chemeClr val="accent2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1167206" y="2030058"/>
              <a:ext cx="6048000" cy="756000"/>
            </p:xfrm>
            <a:graphic>
              <a:graphicData uri="http://schemas.openxmlformats.org/presentationml/2006/ole">
                <p:oleObj spid="_x0000_s2050" name="Rovnice" r:id="rId3" imgW="4063680" imgH="507960" progId="Equation.3">
                  <p:embed/>
                </p:oleObj>
              </a:graphicData>
            </a:graphic>
          </p:graphicFrame>
        </p:grpSp>
      </p:grpSp>
      <p:grpSp>
        <p:nvGrpSpPr>
          <p:cNvPr id="18" name="Skupina 17"/>
          <p:cNvGrpSpPr/>
          <p:nvPr/>
        </p:nvGrpSpPr>
        <p:grpSpPr>
          <a:xfrm>
            <a:off x="714348" y="3143248"/>
            <a:ext cx="7715304" cy="3071834"/>
            <a:chOff x="714348" y="3000372"/>
            <a:chExt cx="7715304" cy="3071834"/>
          </a:xfrm>
        </p:grpSpPr>
        <p:sp>
          <p:nvSpPr>
            <p:cNvPr id="8" name="TextovéPole 7"/>
            <p:cNvSpPr txBox="1"/>
            <p:nvPr/>
          </p:nvSpPr>
          <p:spPr>
            <a:xfrm>
              <a:off x="785786" y="3000372"/>
              <a:ext cx="714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Důležité je, že </a:t>
              </a:r>
              <a:r>
                <a:rPr lang="cs-CZ" i="1" dirty="0" smtClean="0">
                  <a:solidFill>
                    <a:srgbClr val="0033CC"/>
                  </a:solidFill>
                </a:rPr>
                <a:t>na tento vztah můžeme pohlížet </a:t>
              </a:r>
              <a:r>
                <a:rPr lang="cs-CZ" dirty="0" smtClean="0"/>
                <a:t>jako na analogii klasické</a:t>
              </a:r>
              <a:br>
                <a:rPr lang="cs-CZ" dirty="0" smtClean="0"/>
              </a:br>
              <a:r>
                <a:rPr lang="cs-CZ" dirty="0" err="1" smtClean="0">
                  <a:hlinkClick r:id="rId4" action="ppaction://hlinksldjump"/>
                </a:rPr>
                <a:t>Hamiltonovy</a:t>
              </a:r>
              <a:r>
                <a:rPr lang="cs-CZ" dirty="0" smtClean="0">
                  <a:hlinkClick r:id="rId4" action="ppaction://hlinksldjump"/>
                </a:rPr>
                <a:t> rovnice</a:t>
              </a:r>
              <a:endParaRPr lang="cs-CZ" dirty="0"/>
            </a:p>
          </p:txBody>
        </p:sp>
        <p:graphicFrame>
          <p:nvGraphicFramePr>
            <p:cNvPr id="9" name="Objekt 8"/>
            <p:cNvGraphicFramePr>
              <a:graphicFrameLocks noChangeAspect="1"/>
            </p:cNvGraphicFramePr>
            <p:nvPr/>
          </p:nvGraphicFramePr>
          <p:xfrm>
            <a:off x="3357554" y="3571876"/>
            <a:ext cx="871638" cy="612000"/>
          </p:xfrm>
          <a:graphic>
            <a:graphicData uri="http://schemas.openxmlformats.org/presentationml/2006/ole">
              <p:oleObj spid="_x0000_s2051" name="Rovnice" r:id="rId5" imgW="596880" imgH="419040" progId="Equation.3">
                <p:embed/>
              </p:oleObj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>
              <a:off x="785786" y="4286256"/>
              <a:ext cx="7643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jestliže </a:t>
              </a:r>
              <a:r>
                <a:rPr lang="cs-CZ" dirty="0" smtClean="0">
                  <a:solidFill>
                    <a:srgbClr val="FF0000"/>
                  </a:solidFill>
                </a:rPr>
                <a:t>i pro elektrony v periodickém krystalovém poli </a:t>
              </a:r>
              <a:r>
                <a:rPr lang="cs-CZ" dirty="0" smtClean="0"/>
                <a:t>budeme za impulz brát </a:t>
              </a:r>
              <a:endParaRPr lang="cs-CZ" dirty="0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3286116" y="4643446"/>
              <a:ext cx="1143008" cy="571504"/>
              <a:chOff x="3286116" y="4643446"/>
              <a:chExt cx="1143008" cy="571504"/>
            </a:xfrm>
          </p:grpSpPr>
          <p:sp>
            <p:nvSpPr>
              <p:cNvPr id="16" name="Zaoblený obdélník 15"/>
              <p:cNvSpPr/>
              <p:nvPr/>
            </p:nvSpPr>
            <p:spPr>
              <a:xfrm>
                <a:off x="3286116" y="4643446"/>
                <a:ext cx="1143008" cy="571504"/>
              </a:xfrm>
              <a:prstGeom prst="roundRect">
                <a:avLst/>
              </a:prstGeom>
              <a:ln w="28575">
                <a:solidFill>
                  <a:srgbClr val="FF000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3384449" y="4768392"/>
              <a:ext cx="940152" cy="406552"/>
            </p:xfrm>
            <a:graphic>
              <a:graphicData uri="http://schemas.openxmlformats.org/presentationml/2006/ole">
                <p:oleObj spid="_x0000_s2052" name="Rovnice" r:id="rId6" imgW="469800" imgH="203040" progId="Equation.3">
                  <p:embed/>
                </p:oleObj>
              </a:graphicData>
            </a:graphic>
          </p:graphicFrame>
        </p:grpSp>
        <p:sp>
          <p:nvSpPr>
            <p:cNvPr id="12" name="TextovéPole 11"/>
            <p:cNvSpPr txBox="1"/>
            <p:nvPr/>
          </p:nvSpPr>
          <p:spPr>
            <a:xfrm>
              <a:off x="714348" y="5425875"/>
              <a:ext cx="7429552" cy="646331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dirty="0" smtClean="0"/>
                <a:t>Protože, na rozdíl od volných elektronů, jsou stavy 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|</a:t>
              </a:r>
              <a:r>
                <a:rPr lang="en-US" b="1" i="1" dirty="0" err="1" smtClean="0"/>
                <a:t>k</a:t>
              </a:r>
              <a:r>
                <a:rPr lang="en-US" dirty="0" err="1" smtClean="0">
                  <a:latin typeface="Cambria Math" pitchFamily="18" charset="0"/>
                  <a:ea typeface="Cambria Math" pitchFamily="18" charset="0"/>
                </a:rPr>
                <a:t>,</a:t>
              </a:r>
              <a:r>
                <a:rPr lang="en-US" i="1" dirty="0" err="1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⟩</a:t>
              </a:r>
              <a:r>
                <a:rPr lang="en-US" dirty="0" smtClean="0"/>
                <a:t>,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 |</a:t>
              </a:r>
              <a:r>
                <a:rPr lang="en-US" b="1" i="1" dirty="0" err="1" smtClean="0"/>
                <a:t>k</a:t>
              </a:r>
              <a:r>
                <a:rPr lang="en-US" dirty="0" err="1" smtClean="0"/>
                <a:t>+</a:t>
              </a:r>
              <a:r>
                <a:rPr lang="en-US" b="1" i="1" dirty="0" err="1" smtClean="0"/>
                <a:t>K</a:t>
              </a:r>
              <a:r>
                <a:rPr lang="en-US" sz="2000" b="1" i="1" baseline="-25000" dirty="0" err="1" smtClean="0"/>
                <a:t>q</a:t>
              </a:r>
              <a:r>
                <a:rPr lang="en-US" dirty="0" err="1" smtClean="0">
                  <a:latin typeface="Cambria Math" pitchFamily="18" charset="0"/>
                  <a:ea typeface="Cambria Math" pitchFamily="18" charset="0"/>
                </a:rPr>
                <a:t>,</a:t>
              </a:r>
              <a:r>
                <a:rPr lang="en-US" i="1" dirty="0" err="1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en-US" dirty="0" smtClean="0">
                  <a:latin typeface="Cambria Math" pitchFamily="18" charset="0"/>
                  <a:ea typeface="Cambria Math" pitchFamily="18" charset="0"/>
                </a:rPr>
                <a:t>⟩ </a:t>
              </a:r>
              <a:r>
                <a:rPr lang="en-US" dirty="0" err="1" smtClean="0"/>
                <a:t>ekvivalentn</a:t>
              </a:r>
              <a:r>
                <a:rPr lang="cs-CZ" dirty="0" smtClean="0"/>
                <a:t>í, budeme</a:t>
              </a:r>
              <a:r>
                <a:rPr lang="en-US" dirty="0" smtClean="0"/>
                <a:t> </a:t>
              </a:r>
              <a:r>
                <a:rPr lang="cs-CZ" dirty="0" smtClean="0"/>
                <a:t>tuto veličinu </a:t>
              </a:r>
              <a:r>
                <a:rPr lang="cs-CZ" i="1" dirty="0" smtClean="0">
                  <a:solidFill>
                    <a:srgbClr val="FF0000"/>
                  </a:solidFill>
                </a:rPr>
                <a:t>nazývat</a:t>
              </a:r>
              <a:r>
                <a:rPr lang="cs-CZ" b="1" i="1" dirty="0" smtClean="0">
                  <a:solidFill>
                    <a:srgbClr val="FF0000"/>
                  </a:solidFill>
                </a:rPr>
                <a:t> </a:t>
              </a:r>
              <a:r>
                <a:rPr lang="cs-CZ" b="1" i="1" dirty="0" err="1" smtClean="0">
                  <a:solidFill>
                    <a:srgbClr val="FF0000"/>
                  </a:solidFill>
                </a:rPr>
                <a:t>kvaziimpulzem</a:t>
              </a:r>
              <a:r>
                <a:rPr lang="cs-CZ" dirty="0" smtClean="0"/>
                <a:t>. </a:t>
              </a:r>
              <a:endParaRPr lang="cs-CZ" dirty="0"/>
            </a:p>
          </p:txBody>
        </p:sp>
      </p:grp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14942" y="357166"/>
            <a:ext cx="33575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Cyklotronová rezonance - </a:t>
            </a:r>
            <a:r>
              <a:rPr lang="cs-CZ" i="1" dirty="0" smtClean="0"/>
              <a:t>1</a:t>
            </a:r>
            <a:endParaRPr lang="cs-CZ" i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14348" y="1000108"/>
            <a:ext cx="7429552" cy="87857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Ke stacionárnímu magnetickému poli </a:t>
            </a:r>
            <a:r>
              <a:rPr lang="cs-CZ" b="1" i="1" dirty="0" smtClean="0"/>
              <a:t>B</a:t>
            </a:r>
            <a:r>
              <a:rPr lang="cs-CZ" dirty="0" smtClean="0"/>
              <a:t> přidáme střídavé elektrické pole </a:t>
            </a:r>
            <a:r>
              <a:rPr lang="cs-CZ" b="1" i="1" dirty="0" smtClean="0"/>
              <a:t>E</a:t>
            </a:r>
            <a:br>
              <a:rPr lang="cs-CZ" b="1" i="1" dirty="0" smtClean="0"/>
            </a:br>
            <a:r>
              <a:rPr lang="cs-CZ" dirty="0" smtClean="0"/>
              <a:t>s </a:t>
            </a:r>
            <a:r>
              <a:rPr lang="cs-CZ" smtClean="0"/>
              <a:t>frekvencí  </a:t>
            </a:r>
            <a:r>
              <a:rPr lang="el-GR" smtClean="0">
                <a:latin typeface="Cambria Math"/>
                <a:ea typeface="Cambria Math"/>
              </a:rPr>
              <a:t>ω</a:t>
            </a:r>
            <a:r>
              <a:rPr lang="en-US" smtClean="0">
                <a:latin typeface="Cambria Math"/>
                <a:ea typeface="Cambria Math"/>
              </a:rPr>
              <a:t>,</a:t>
            </a:r>
            <a:r>
              <a:rPr lang="cs-CZ" smtClean="0"/>
              <a:t> </a:t>
            </a:r>
            <a:r>
              <a:rPr lang="cs-CZ" dirty="0" smtClean="0"/>
              <a:t>kolmé ke směru </a:t>
            </a:r>
            <a:r>
              <a:rPr lang="cs-CZ" b="1" i="1" dirty="0" smtClean="0"/>
              <a:t>B .</a:t>
            </a:r>
            <a:r>
              <a:rPr lang="cs-CZ" dirty="0" smtClean="0"/>
              <a:t> </a:t>
            </a:r>
            <a:endParaRPr lang="cs-CZ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428596" y="2428868"/>
            <a:ext cx="2428892" cy="3429024"/>
            <a:chOff x="571472" y="2928934"/>
            <a:chExt cx="2177254" cy="2928958"/>
          </a:xfrm>
        </p:grpSpPr>
        <p:grpSp>
          <p:nvGrpSpPr>
            <p:cNvPr id="18" name="Skupina 17"/>
            <p:cNvGrpSpPr/>
            <p:nvPr/>
          </p:nvGrpSpPr>
          <p:grpSpPr>
            <a:xfrm>
              <a:off x="571472" y="2928934"/>
              <a:ext cx="2177254" cy="2786082"/>
              <a:chOff x="823110" y="785794"/>
              <a:chExt cx="2177254" cy="2786082"/>
            </a:xfrm>
          </p:grpSpPr>
          <p:cxnSp>
            <p:nvCxnSpPr>
              <p:cNvPr id="7" name="Přímá spojovací šipka 6"/>
              <p:cNvCxnSpPr/>
              <p:nvPr/>
            </p:nvCxnSpPr>
            <p:spPr>
              <a:xfrm rot="5400000" flipH="1" flipV="1">
                <a:off x="276166" y="2347082"/>
                <a:ext cx="2448000" cy="1588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Skupina 13"/>
              <p:cNvGrpSpPr/>
              <p:nvPr/>
            </p:nvGrpSpPr>
            <p:grpSpPr>
              <a:xfrm>
                <a:off x="823110" y="2428868"/>
                <a:ext cx="1357322" cy="642942"/>
                <a:chOff x="823110" y="2500306"/>
                <a:chExt cx="1357322" cy="642942"/>
              </a:xfrm>
            </p:grpSpPr>
            <p:sp>
              <p:nvSpPr>
                <p:cNvPr id="9" name="Elipsa 8"/>
                <p:cNvSpPr/>
                <p:nvPr/>
              </p:nvSpPr>
              <p:spPr>
                <a:xfrm>
                  <a:off x="823110" y="2500306"/>
                  <a:ext cx="1357322" cy="642942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1" name="Přímá spojovací šipka 10"/>
                <p:cNvCxnSpPr/>
                <p:nvPr/>
              </p:nvCxnSpPr>
              <p:spPr>
                <a:xfrm flipH="1">
                  <a:off x="1524949" y="3140038"/>
                  <a:ext cx="214314" cy="15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Skupina 12"/>
              <p:cNvGrpSpPr/>
              <p:nvPr/>
            </p:nvGrpSpPr>
            <p:grpSpPr>
              <a:xfrm>
                <a:off x="823110" y="1643050"/>
                <a:ext cx="1357322" cy="650651"/>
                <a:chOff x="823110" y="1643050"/>
                <a:chExt cx="1357322" cy="650651"/>
              </a:xfrm>
            </p:grpSpPr>
            <p:sp>
              <p:nvSpPr>
                <p:cNvPr id="8" name="Elipsa 7"/>
                <p:cNvSpPr/>
                <p:nvPr/>
              </p:nvSpPr>
              <p:spPr>
                <a:xfrm>
                  <a:off x="823110" y="1643050"/>
                  <a:ext cx="1357322" cy="642942"/>
                </a:xfrm>
                <a:prstGeom prst="ellipse">
                  <a:avLst/>
                </a:prstGeom>
                <a:noFill/>
                <a:ln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2" name="Přímá spojovací šipka 11"/>
                <p:cNvCxnSpPr/>
                <p:nvPr/>
              </p:nvCxnSpPr>
              <p:spPr>
                <a:xfrm>
                  <a:off x="1509497" y="2292113"/>
                  <a:ext cx="214314" cy="1588"/>
                </a:xfrm>
                <a:prstGeom prst="straightConnector1">
                  <a:avLst/>
                </a:prstGeom>
                <a:ln w="19050">
                  <a:solidFill>
                    <a:srgbClr val="0033C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ovéPole 14"/>
              <p:cNvSpPr txBox="1"/>
              <p:nvPr/>
            </p:nvSpPr>
            <p:spPr>
              <a:xfrm>
                <a:off x="1357290" y="78579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i="1" dirty="0" smtClean="0"/>
                  <a:t>B</a:t>
                </a:r>
                <a:endParaRPr lang="cs-CZ" b="1" i="1" dirty="0"/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1928794" y="1375934"/>
                <a:ext cx="10715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solidFill>
                      <a:srgbClr val="0066FF"/>
                    </a:solidFill>
                  </a:rPr>
                  <a:t>elektrony</a:t>
                </a:r>
                <a:endParaRPr lang="cs-CZ" i="1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2000232" y="2233190"/>
                <a:ext cx="500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solidFill>
                      <a:srgbClr val="FF0000"/>
                    </a:solidFill>
                  </a:rPr>
                  <a:t>díry</a:t>
                </a:r>
                <a:endParaRPr lang="cs-CZ" i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1" name="Přímá spojovací šipka 20"/>
            <p:cNvCxnSpPr/>
            <p:nvPr/>
          </p:nvCxnSpPr>
          <p:spPr>
            <a:xfrm>
              <a:off x="1233076" y="5500702"/>
              <a:ext cx="1143008" cy="1588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ovéPole 21"/>
            <p:cNvSpPr txBox="1"/>
            <p:nvPr/>
          </p:nvSpPr>
          <p:spPr>
            <a:xfrm>
              <a:off x="1714480" y="548856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 smtClean="0">
                  <a:solidFill>
                    <a:schemeClr val="accent5">
                      <a:lumMod val="75000"/>
                    </a:schemeClr>
                  </a:solidFill>
                </a:rPr>
                <a:t>E</a:t>
              </a:r>
              <a:endParaRPr lang="cs-CZ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3143240" y="2409359"/>
            <a:ext cx="5786478" cy="3234219"/>
          </a:xfrm>
          <a:prstGeom prst="rect">
            <a:avLst/>
          </a:prstGeom>
          <a:solidFill>
            <a:srgbClr val="D2FED6"/>
          </a:solidFill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mtClean="0">
                <a:solidFill>
                  <a:srgbClr val="FF0000"/>
                </a:solidFill>
              </a:rPr>
              <a:t>Pro </a:t>
            </a:r>
            <a:r>
              <a:rPr lang="el-GR" b="1" smtClean="0">
                <a:solidFill>
                  <a:srgbClr val="FF0000"/>
                </a:solidFill>
                <a:latin typeface="Cambria Math"/>
                <a:ea typeface="Cambria Math"/>
              </a:rPr>
              <a:t>ω</a:t>
            </a:r>
            <a:r>
              <a:rPr lang="en-US" b="1" smtClean="0">
                <a:solidFill>
                  <a:srgbClr val="FF0000"/>
                </a:solidFill>
                <a:latin typeface="Cambria Math"/>
                <a:ea typeface="Cambria Math"/>
              </a:rPr>
              <a:t> = </a:t>
            </a:r>
            <a:r>
              <a:rPr lang="el-GR" b="1" smtClean="0">
                <a:solidFill>
                  <a:srgbClr val="FF0000"/>
                </a:solidFill>
                <a:latin typeface="Cambria Math"/>
                <a:ea typeface="Cambria Math"/>
              </a:rPr>
              <a:t>ω</a:t>
            </a:r>
            <a:r>
              <a:rPr lang="en-US" sz="2000" b="1" baseline="-25000" smtClean="0">
                <a:solidFill>
                  <a:srgbClr val="FF0000"/>
                </a:solidFill>
                <a:latin typeface="Cambria Math"/>
                <a:ea typeface="Cambria Math"/>
              </a:rPr>
              <a:t>c</a:t>
            </a:r>
            <a:r>
              <a:rPr lang="en-US" smtClean="0">
                <a:latin typeface="Cambria Math"/>
                <a:ea typeface="Cambria Math"/>
              </a:rPr>
              <a:t>  </a:t>
            </a:r>
            <a:r>
              <a:rPr lang="en-US" smtClean="0"/>
              <a:t>je </a:t>
            </a:r>
            <a:r>
              <a:rPr lang="cs-CZ" smtClean="0"/>
              <a:t>pohyb elektronu ve fázi s </a:t>
            </a:r>
            <a:r>
              <a:rPr lang="en-US" smtClean="0"/>
              <a:t>elektrick</a:t>
            </a:r>
            <a:r>
              <a:rPr lang="cs-CZ" smtClean="0"/>
              <a:t>ým polem,</a:t>
            </a:r>
          </a:p>
          <a:p>
            <a:pPr>
              <a:lnSpc>
                <a:spcPts val="3500"/>
              </a:lnSpc>
            </a:pPr>
            <a:r>
              <a:rPr lang="cs-CZ" smtClean="0"/>
              <a:t>elektron se urychluje, zvětšuje svou kinetickou energii a poloměr orbity na úkor energie pole, což se projeví </a:t>
            </a:r>
            <a:br>
              <a:rPr lang="cs-CZ" smtClean="0"/>
            </a:br>
            <a:r>
              <a:rPr lang="cs-CZ" smtClean="0"/>
              <a:t>absorpcí  elektromagnetické energie.</a:t>
            </a:r>
          </a:p>
          <a:p>
            <a:pPr>
              <a:lnSpc>
                <a:spcPts val="3500"/>
              </a:lnSpc>
            </a:pPr>
            <a:endParaRPr lang="cs-CZ" smtClean="0"/>
          </a:p>
          <a:p>
            <a:pPr>
              <a:lnSpc>
                <a:spcPts val="3500"/>
              </a:lnSpc>
            </a:pPr>
            <a:r>
              <a:rPr lang="cs-CZ" smtClean="0"/>
              <a:t>Použije-li se </a:t>
            </a:r>
            <a:r>
              <a:rPr lang="cs-CZ" smtClean="0">
                <a:solidFill>
                  <a:srgbClr val="FF0000"/>
                </a:solidFill>
              </a:rPr>
              <a:t>kruhově polarizované elektrické pole</a:t>
            </a:r>
            <a:r>
              <a:rPr lang="cs-CZ" smtClean="0"/>
              <a:t>, můžeme podle směru rotace </a:t>
            </a:r>
            <a:r>
              <a:rPr lang="cs-CZ" smtClean="0">
                <a:solidFill>
                  <a:srgbClr val="FF0000"/>
                </a:solidFill>
              </a:rPr>
              <a:t>odlišit elektrony a díry</a:t>
            </a:r>
            <a:r>
              <a:rPr lang="cs-CZ" smtClean="0"/>
              <a:t>.</a:t>
            </a:r>
            <a:endParaRPr lang="cs-CZ"/>
          </a:p>
        </p:txBody>
      </p:sp>
      <p:sp>
        <p:nvSpPr>
          <p:cNvPr id="24" name="Tlačítko akce: Vlastní 23">
            <a:hlinkClick r:id="rId2" action="ppaction://program" highlightClick="1"/>
          </p:cNvPr>
          <p:cNvSpPr/>
          <p:nvPr/>
        </p:nvSpPr>
        <p:spPr>
          <a:xfrm>
            <a:off x="5643570" y="6215082"/>
            <a:ext cx="1584000" cy="285752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SSS  (Ziman 8)</a:t>
            </a:r>
            <a:r>
              <a:rPr lang="en-US" smtClean="0"/>
              <a:t>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14942" y="357166"/>
            <a:ext cx="33575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Cyklotronová rezonance - </a:t>
            </a:r>
            <a:r>
              <a:rPr lang="en-US" i="1" dirty="0" smtClean="0"/>
              <a:t>2</a:t>
            </a:r>
            <a:endParaRPr lang="cs-CZ" i="1" dirty="0"/>
          </a:p>
        </p:txBody>
      </p:sp>
      <p:pic>
        <p:nvPicPr>
          <p:cNvPr id="6" name="Obrázek 5" descr="CyclotronResSi.emf"/>
          <p:cNvPicPr>
            <a:picLocks noChangeAspect="1"/>
          </p:cNvPicPr>
          <p:nvPr/>
        </p:nvPicPr>
        <p:blipFill>
          <a:blip r:embed="rId2" cstate="print"/>
          <a:srcRect l="1562" t="4504" r="1562" b="4504"/>
          <a:stretch>
            <a:fillRect/>
          </a:stretch>
        </p:blipFill>
        <p:spPr>
          <a:xfrm>
            <a:off x="689090" y="1015325"/>
            <a:ext cx="7812000" cy="491400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14942" y="357166"/>
            <a:ext cx="33575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Cyklotronová rezonance - </a:t>
            </a:r>
            <a:r>
              <a:rPr lang="en-US" i="1" dirty="0" smtClean="0"/>
              <a:t>3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14348" y="92867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Předchozí uspořádání polí je použitelné v polovodičích.</a:t>
            </a:r>
          </a:p>
          <a:p>
            <a:r>
              <a:rPr lang="cs-CZ" i="1" smtClean="0">
                <a:solidFill>
                  <a:srgbClr val="FF0000"/>
                </a:solidFill>
              </a:rPr>
              <a:t>V kovech </a:t>
            </a:r>
            <a:r>
              <a:rPr lang="cs-CZ" smtClean="0"/>
              <a:t>elektrické pole pronikne jen do určité hloubky – </a:t>
            </a:r>
            <a:r>
              <a:rPr lang="cs-CZ" i="1" smtClean="0">
                <a:solidFill>
                  <a:srgbClr val="FF0000"/>
                </a:solidFill>
              </a:rPr>
              <a:t>skin efekt</a:t>
            </a:r>
            <a:r>
              <a:rPr lang="cs-CZ" smtClean="0"/>
              <a:t>.</a:t>
            </a:r>
          </a:p>
          <a:p>
            <a:r>
              <a:rPr lang="cs-CZ" smtClean="0"/>
              <a:t>Pro </a:t>
            </a:r>
            <a:r>
              <a:rPr lang="cs-CZ" i="1" smtClean="0">
                <a:solidFill>
                  <a:srgbClr val="0033CC"/>
                </a:solidFill>
              </a:rPr>
              <a:t>hloubku průniku</a:t>
            </a:r>
            <a:r>
              <a:rPr lang="cs-CZ" i="1" smtClean="0"/>
              <a:t> </a:t>
            </a:r>
            <a:r>
              <a:rPr lang="cs-CZ" smtClean="0"/>
              <a:t>zhruba platí 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3357554" y="1785926"/>
            <a:ext cx="1368000" cy="684000"/>
            <a:chOff x="3357554" y="1785926"/>
            <a:chExt cx="1368000" cy="684000"/>
          </a:xfrm>
        </p:grpSpPr>
        <p:sp>
          <p:nvSpPr>
            <p:cNvPr id="14" name="Zaoblený obdélník 13"/>
            <p:cNvSpPr/>
            <p:nvPr/>
          </p:nvSpPr>
          <p:spPr>
            <a:xfrm>
              <a:off x="3357554" y="1785926"/>
              <a:ext cx="1368000" cy="684000"/>
            </a:xfrm>
            <a:prstGeom prst="roundRect">
              <a:avLst>
                <a:gd name="adj" fmla="val 6400"/>
              </a:avLst>
            </a:prstGeom>
            <a:solidFill>
              <a:srgbClr val="FFE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3571868" y="1857364"/>
            <a:ext cx="1031882" cy="571504"/>
          </p:xfrm>
          <a:graphic>
            <a:graphicData uri="http://schemas.openxmlformats.org/presentationml/2006/ole">
              <p:oleObj spid="_x0000_s58370" name="Rovnice" r:id="rId3" imgW="825480" imgH="457200" progId="Equation.3">
                <p:embed/>
              </p:oleObj>
            </a:graphicData>
          </a:graphic>
        </p:graphicFrame>
      </p:grpSp>
      <p:sp>
        <p:nvSpPr>
          <p:cNvPr id="8" name="TextovéPole 7"/>
          <p:cNvSpPr txBox="1"/>
          <p:nvPr/>
        </p:nvSpPr>
        <p:spPr>
          <a:xfrm>
            <a:off x="785786" y="250030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Pro Cu a </a:t>
            </a:r>
            <a:r>
              <a:rPr lang="el-GR" smtClean="0">
                <a:latin typeface="Cambria Math"/>
                <a:ea typeface="Cambria Math"/>
              </a:rPr>
              <a:t>ω</a:t>
            </a:r>
            <a:r>
              <a:rPr lang="cs-CZ" smtClean="0">
                <a:latin typeface="Cambria Math"/>
                <a:ea typeface="Cambria Math"/>
              </a:rPr>
              <a:t> = </a:t>
            </a:r>
            <a:r>
              <a:rPr lang="cs-CZ" smtClean="0"/>
              <a:t>100 GHz odtud dostaneme </a:t>
            </a:r>
            <a:r>
              <a:rPr lang="cs-CZ" smtClean="0">
                <a:sym typeface="Symbol"/>
              </a:rPr>
              <a:t> = 0.1 µm</a:t>
            </a:r>
            <a:r>
              <a:rPr lang="en-US" smtClean="0">
                <a:sym typeface="Symbol"/>
              </a:rPr>
              <a:t>; polom</a:t>
            </a:r>
            <a:r>
              <a:rPr lang="cs-CZ" smtClean="0">
                <a:sym typeface="Symbol"/>
              </a:rPr>
              <a:t>ěr orbity v </a:t>
            </a:r>
            <a:r>
              <a:rPr lang="cs-CZ" b="1" i="1" smtClean="0">
                <a:sym typeface="Symbol"/>
              </a:rPr>
              <a:t>r</a:t>
            </a:r>
            <a:r>
              <a:rPr lang="cs-CZ" smtClean="0">
                <a:sym typeface="Symbol"/>
              </a:rPr>
              <a:t>-prostoru je proti tomu při </a:t>
            </a:r>
            <a:r>
              <a:rPr lang="cs-CZ" i="1" smtClean="0">
                <a:latin typeface="Cambria Math" pitchFamily="18" charset="0"/>
                <a:ea typeface="Cambria Math" pitchFamily="18" charset="0"/>
                <a:sym typeface="Symbol"/>
              </a:rPr>
              <a:t>B</a:t>
            </a:r>
            <a:r>
              <a:rPr lang="cs-CZ" smtClean="0">
                <a:sym typeface="Symbol"/>
              </a:rPr>
              <a:t>  = 1</a:t>
            </a:r>
            <a:r>
              <a:rPr lang="cs-CZ" sz="1200" smtClean="0">
                <a:sym typeface="Symbol"/>
              </a:rPr>
              <a:t> </a:t>
            </a:r>
            <a:r>
              <a:rPr lang="cs-CZ" smtClean="0">
                <a:sym typeface="Symbol"/>
              </a:rPr>
              <a:t>T asi 5</a:t>
            </a:r>
            <a:r>
              <a:rPr lang="cs-CZ" sz="1000" smtClean="0">
                <a:sym typeface="Symbol"/>
              </a:rPr>
              <a:t> </a:t>
            </a:r>
            <a:r>
              <a:rPr lang="cs-CZ" smtClean="0">
                <a:sym typeface="Symbol"/>
              </a:rPr>
              <a:t>µm.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85786" y="3286124"/>
            <a:ext cx="442915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mtClean="0"/>
              <a:t>Řešením je </a:t>
            </a:r>
            <a:r>
              <a:rPr lang="cs-CZ" smtClean="0">
                <a:solidFill>
                  <a:srgbClr val="FF0000"/>
                </a:solidFill>
              </a:rPr>
              <a:t>Azbelovo - Kanerovo uspořádání .</a:t>
            </a:r>
            <a:endParaRPr lang="cs-CZ">
              <a:solidFill>
                <a:srgbClr val="FF0000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84669"/>
            <a:ext cx="36353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429132"/>
            <a:ext cx="273519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Skupina 16"/>
          <p:cNvGrpSpPr/>
          <p:nvPr/>
        </p:nvGrpSpPr>
        <p:grpSpPr>
          <a:xfrm>
            <a:off x="4714876" y="3786190"/>
            <a:ext cx="4071966" cy="500066"/>
            <a:chOff x="4714876" y="3786190"/>
            <a:chExt cx="4071966" cy="500066"/>
          </a:xfrm>
        </p:grpSpPr>
        <p:sp>
          <p:nvSpPr>
            <p:cNvPr id="15" name="Zaoblený obdélník 14"/>
            <p:cNvSpPr/>
            <p:nvPr/>
          </p:nvSpPr>
          <p:spPr>
            <a:xfrm>
              <a:off x="6286512" y="3786190"/>
              <a:ext cx="2500330" cy="5000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714876" y="3831015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smtClean="0">
                  <a:solidFill>
                    <a:srgbClr val="0033CC"/>
                  </a:solidFill>
                </a:rPr>
                <a:t>Absorpce pro </a:t>
              </a:r>
              <a:endParaRPr lang="cs-CZ" i="1">
                <a:solidFill>
                  <a:srgbClr val="0033CC"/>
                </a:solidFill>
              </a:endParaRPr>
            </a:p>
          </p:txBody>
        </p:sp>
      </p:grpSp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6384947" y="3857628"/>
          <a:ext cx="2301891" cy="357190"/>
        </p:xfrm>
        <a:graphic>
          <a:graphicData uri="http://schemas.openxmlformats.org/presentationml/2006/ole">
            <p:oleObj spid="_x0000_s58373" name="Rovnice" r:id="rId6" imgW="14731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14942" y="357166"/>
            <a:ext cx="33575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Cyklotronová rezonance - </a:t>
            </a:r>
            <a:r>
              <a:rPr lang="en-US" i="1" dirty="0" smtClean="0"/>
              <a:t>4</a:t>
            </a:r>
            <a:endParaRPr lang="cs-CZ" i="1" dirty="0"/>
          </a:p>
        </p:txBody>
      </p:sp>
      <p:pic>
        <p:nvPicPr>
          <p:cNvPr id="6" name="Obrázek 5" descr="AzbelKaner.emf"/>
          <p:cNvPicPr>
            <a:picLocks noChangeAspect="1"/>
          </p:cNvPicPr>
          <p:nvPr/>
        </p:nvPicPr>
        <p:blipFill>
          <a:blip r:embed="rId3" cstate="print"/>
          <a:srcRect l="1268"/>
          <a:stretch>
            <a:fillRect/>
          </a:stretch>
        </p:blipFill>
        <p:spPr>
          <a:xfrm>
            <a:off x="285720" y="1028395"/>
            <a:ext cx="5562687" cy="52581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072198" y="3286124"/>
            <a:ext cx="2714644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i="1" dirty="0" smtClean="0"/>
              <a:t>Poznámka k obrázku.</a:t>
            </a:r>
          </a:p>
          <a:p>
            <a:r>
              <a:rPr lang="cs-CZ" sz="1400" dirty="0" smtClean="0"/>
              <a:t>Běžný postup: mikrovlnné pole má pevnou frekvenci </a:t>
            </a:r>
            <a:r>
              <a:rPr lang="el-GR" sz="1400" dirty="0" smtClean="0">
                <a:latin typeface="Cambria Math"/>
                <a:ea typeface="Cambria Math"/>
              </a:rPr>
              <a:t>ω</a:t>
            </a:r>
            <a:r>
              <a:rPr lang="cs-CZ" sz="1400" dirty="0" smtClean="0">
                <a:latin typeface="Cambria Math"/>
                <a:ea typeface="Cambria Math"/>
              </a:rPr>
              <a:t> </a:t>
            </a:r>
            <a:r>
              <a:rPr lang="cs-CZ" sz="1400" dirty="0" smtClean="0"/>
              <a:t>(rezonátor) a mění se velikost </a:t>
            </a:r>
            <a:r>
              <a:rPr lang="cs-CZ" sz="1400" b="1" i="1" dirty="0" smtClean="0"/>
              <a:t>B. </a:t>
            </a:r>
            <a:r>
              <a:rPr lang="cs-CZ" sz="1400" dirty="0" smtClean="0"/>
              <a:t> Absorpce energie je pak periodická  v 1/</a:t>
            </a:r>
            <a:r>
              <a:rPr lang="en-US" sz="1400" dirty="0" smtClean="0"/>
              <a:t>|</a:t>
            </a:r>
            <a:r>
              <a:rPr lang="cs-CZ" sz="1400" b="1" i="1" dirty="0" smtClean="0"/>
              <a:t>B</a:t>
            </a:r>
            <a:r>
              <a:rPr lang="en-US" sz="1400" dirty="0" smtClean="0"/>
              <a:t>|</a:t>
            </a:r>
            <a:endParaRPr lang="cs-CZ" sz="1400" dirty="0" smtClean="0"/>
          </a:p>
          <a:p>
            <a:r>
              <a:rPr lang="cs-CZ" sz="1400" dirty="0" smtClean="0"/>
              <a:t>s periodou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Tato periodicita se projeví i při měření povrchové vodivosti </a:t>
            </a:r>
          </a:p>
          <a:p>
            <a:r>
              <a:rPr lang="cs-CZ" sz="1400" dirty="0" smtClean="0"/>
              <a:t>(absorpce energie ve skin-vrstvě).</a:t>
            </a:r>
            <a:endParaRPr lang="cs-CZ" sz="12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6707188" y="4711700"/>
          <a:ext cx="1104900" cy="431800"/>
        </p:xfrm>
        <a:graphic>
          <a:graphicData uri="http://schemas.openxmlformats.org/presentationml/2006/ole">
            <p:oleObj spid="_x0000_s67586" name="Rovnice" r:id="rId4" imgW="1104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43570" y="357166"/>
            <a:ext cx="2786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Landauovy hladiny - </a:t>
            </a:r>
            <a:r>
              <a:rPr lang="cs-CZ" i="1" smtClean="0"/>
              <a:t>1</a:t>
            </a:r>
            <a:endParaRPr lang="cs-CZ" i="1"/>
          </a:p>
        </p:txBody>
      </p:sp>
      <p:sp>
        <p:nvSpPr>
          <p:cNvPr id="6" name="TextovéPole 5"/>
          <p:cNvSpPr txBox="1"/>
          <p:nvPr/>
        </p:nvSpPr>
        <p:spPr>
          <a:xfrm>
            <a:off x="857224" y="92867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Dosavadní úvahy byly v rámci klasické fyziky. Protože jde o periodický pohyb, můžeme provést přechod ke kvantověmechanickému řešení aplikací</a:t>
            </a:r>
          </a:p>
          <a:p>
            <a:r>
              <a:rPr lang="cs-CZ" smtClean="0"/>
              <a:t>Bohrovy-Sommerfeldovy kvantové podmínky  </a:t>
            </a:r>
            <a:r>
              <a:rPr lang="cs-CZ" sz="1600" smtClean="0"/>
              <a:t>(viz výše Semiklasická aproximace)</a:t>
            </a:r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165475" y="1928813"/>
          <a:ext cx="2163763" cy="503237"/>
        </p:xfrm>
        <a:graphic>
          <a:graphicData uri="http://schemas.openxmlformats.org/presentationml/2006/ole">
            <p:oleObj spid="_x0000_s59394" name="Rovnice" r:id="rId3" imgW="1307880" imgH="304560" progId="Equation.3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85786" y="250030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kde zobecněný impulz </a:t>
            </a:r>
            <a:r>
              <a:rPr lang="cs-CZ" b="1" i="1" smtClean="0"/>
              <a:t>P</a:t>
            </a:r>
            <a:r>
              <a:rPr lang="cs-CZ" smtClean="0"/>
              <a:t> = </a:t>
            </a:r>
            <a:r>
              <a:rPr lang="cs-CZ" smtClean="0">
                <a:latin typeface="Cambria Math"/>
                <a:ea typeface="Cambria Math"/>
              </a:rPr>
              <a:t>ℏ</a:t>
            </a:r>
            <a:r>
              <a:rPr lang="cs-CZ" b="1" i="1" smtClean="0"/>
              <a:t>k </a:t>
            </a:r>
            <a:r>
              <a:rPr lang="cs-CZ" smtClean="0"/>
              <a:t>- </a:t>
            </a:r>
            <a:r>
              <a:rPr lang="cs-CZ" i="1" smtClean="0"/>
              <a:t>e</a:t>
            </a:r>
            <a:r>
              <a:rPr lang="cs-CZ" b="1" i="1" smtClean="0"/>
              <a:t>A</a:t>
            </a:r>
            <a:r>
              <a:rPr lang="cs-CZ" smtClean="0"/>
              <a:t> .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85786" y="284535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Jestliže se pro výpočet položí </a:t>
            </a:r>
            <a:r>
              <a:rPr lang="cs-CZ" b="1" i="1" smtClean="0"/>
              <a:t>B </a:t>
            </a:r>
            <a:r>
              <a:rPr lang="cs-CZ" smtClean="0"/>
              <a:t> do směru osy </a:t>
            </a:r>
            <a:r>
              <a:rPr lang="cs-CZ" i="1" smtClean="0"/>
              <a:t>z, </a:t>
            </a:r>
            <a:r>
              <a:rPr lang="cs-CZ" smtClean="0"/>
              <a:t>může se  vektorový potenciál </a:t>
            </a:r>
            <a:r>
              <a:rPr lang="cs-CZ" b="1" i="1" smtClean="0"/>
              <a:t>A </a:t>
            </a:r>
            <a:r>
              <a:rPr lang="cs-CZ" smtClean="0"/>
              <a:t>zvolit takto (</a:t>
            </a:r>
            <a:r>
              <a:rPr lang="cs-CZ" b="1" i="1" smtClean="0"/>
              <a:t>B</a:t>
            </a:r>
            <a:r>
              <a:rPr lang="cs-CZ" smtClean="0"/>
              <a:t> = rot </a:t>
            </a:r>
            <a:r>
              <a:rPr lang="cs-CZ" b="1" i="1" smtClean="0"/>
              <a:t>A</a:t>
            </a:r>
            <a:r>
              <a:rPr lang="cs-CZ" smtClean="0"/>
              <a:t>) </a:t>
            </a:r>
            <a:r>
              <a:rPr lang="cs-CZ" b="1" i="1" smtClean="0"/>
              <a:t> </a:t>
            </a:r>
            <a:endParaRPr lang="cs-CZ" b="1" i="1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3012322" y="3429000"/>
          <a:ext cx="2345496" cy="384176"/>
        </p:xfrm>
        <a:graphic>
          <a:graphicData uri="http://schemas.openxmlformats.org/presentationml/2006/ole">
            <p:oleObj spid="_x0000_s59395" name="Rovnice" r:id="rId4" imgW="1473120" imgH="241200" progId="Equation.3">
              <p:embed/>
            </p:oleObj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857224" y="385762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Po dosazení a provedení integrace dostaneme</a:t>
            </a:r>
            <a:endParaRPr lang="cs-CZ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3643306" y="4286256"/>
          <a:ext cx="1287069" cy="447676"/>
        </p:xfrm>
        <a:graphic>
          <a:graphicData uri="http://schemas.openxmlformats.org/presentationml/2006/ole">
            <p:oleObj spid="_x0000_s59396" name="Rovnice" r:id="rId5" imgW="876240" imgH="304560" progId="Equation.3">
              <p:embed/>
            </p:oleObj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857224" y="4702742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kde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S </a:t>
            </a:r>
            <a:r>
              <a:rPr lang="cs-CZ" dirty="0" smtClean="0"/>
              <a:t> je plocha uzavřená projekcí dráhy v </a:t>
            </a:r>
            <a:r>
              <a:rPr lang="cs-CZ" b="1" i="1" dirty="0" smtClean="0"/>
              <a:t>r</a:t>
            </a:r>
            <a:r>
              <a:rPr lang="cs-CZ" dirty="0" smtClean="0"/>
              <a:t>-prostoru na rovinu 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xy</a:t>
            </a:r>
            <a:r>
              <a:rPr lang="cs-CZ" dirty="0" smtClean="0"/>
              <a:t> .</a:t>
            </a:r>
          </a:p>
          <a:p>
            <a:r>
              <a:rPr lang="cs-CZ" dirty="0" smtClean="0"/>
              <a:t>Kolmo </a:t>
            </a:r>
            <a:r>
              <a:rPr lang="cs-CZ" dirty="0" smtClean="0"/>
              <a:t>k</a:t>
            </a:r>
            <a:r>
              <a:rPr lang="en-US" dirty="0" smtClean="0"/>
              <a:t> </a:t>
            </a:r>
            <a:r>
              <a:rPr lang="cs-CZ" dirty="0" smtClean="0"/>
              <a:t>této </a:t>
            </a:r>
            <a:r>
              <a:rPr lang="cs-CZ" dirty="0" smtClean="0"/>
              <a:t>ploše prochází vektor </a:t>
            </a:r>
            <a:r>
              <a:rPr lang="cs-CZ" b="1" i="1" dirty="0" smtClean="0"/>
              <a:t>B </a:t>
            </a:r>
            <a:r>
              <a:rPr lang="cs-CZ" dirty="0" smtClean="0"/>
              <a:t>, takže </a:t>
            </a:r>
            <a:endParaRPr lang="cs-CZ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3820580" y="5427016"/>
          <a:ext cx="822858" cy="288000"/>
        </p:xfrm>
        <a:graphic>
          <a:graphicData uri="http://schemas.openxmlformats.org/presentationml/2006/ole">
            <p:oleObj spid="_x0000_s59397" name="Rovnice" r:id="rId6" imgW="507960" imgH="177480" progId="Equation.3">
              <p:embed/>
            </p:oleObj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857224" y="570287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je </a:t>
            </a:r>
            <a:r>
              <a:rPr lang="cs-CZ" i="1" smtClean="0">
                <a:solidFill>
                  <a:srgbClr val="FF0000"/>
                </a:solidFill>
              </a:rPr>
              <a:t>magnetický indukční tok</a:t>
            </a:r>
            <a:r>
              <a:rPr lang="cs-CZ" smtClean="0">
                <a:solidFill>
                  <a:srgbClr val="FF0000"/>
                </a:solidFill>
              </a:rPr>
              <a:t> plochou </a:t>
            </a:r>
            <a:r>
              <a:rPr lang="cs-CZ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</a:t>
            </a:r>
            <a:r>
              <a:rPr lang="cs-CZ" smtClean="0"/>
              <a:t>.</a:t>
            </a:r>
            <a:endParaRPr lang="cs-CZ"/>
          </a:p>
        </p:txBody>
      </p:sp>
      <p:sp>
        <p:nvSpPr>
          <p:cNvPr id="16" name="Tlačítko akce: Vlastní 15">
            <a:hlinkClick r:id="rId7" action="ppaction://hlinksldjump" highlightClick="1"/>
          </p:cNvPr>
          <p:cNvSpPr/>
          <p:nvPr/>
        </p:nvSpPr>
        <p:spPr>
          <a:xfrm>
            <a:off x="7143768" y="3500438"/>
            <a:ext cx="900000" cy="214314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smtClean="0"/>
              <a:t>Dodatek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929322" y="214290"/>
            <a:ext cx="2786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Landauovy</a:t>
            </a:r>
            <a:r>
              <a:rPr lang="cs-CZ" dirty="0" smtClean="0"/>
              <a:t> hladiny - </a:t>
            </a:r>
            <a:r>
              <a:rPr lang="cs-CZ" i="1" dirty="0" smtClean="0"/>
              <a:t>2</a:t>
            </a:r>
            <a:endParaRPr lang="cs-CZ" i="1" dirty="0"/>
          </a:p>
        </p:txBody>
      </p:sp>
      <p:grpSp>
        <p:nvGrpSpPr>
          <p:cNvPr id="20" name="Skupina 19"/>
          <p:cNvGrpSpPr/>
          <p:nvPr/>
        </p:nvGrpSpPr>
        <p:grpSpPr>
          <a:xfrm>
            <a:off x="785786" y="714356"/>
            <a:ext cx="6429420" cy="1143008"/>
            <a:chOff x="785786" y="857232"/>
            <a:chExt cx="6429420" cy="1143008"/>
          </a:xfrm>
        </p:grpSpPr>
        <p:sp>
          <p:nvSpPr>
            <p:cNvPr id="6" name="TextovéPole 5"/>
            <p:cNvSpPr txBox="1"/>
            <p:nvPr/>
          </p:nvSpPr>
          <p:spPr>
            <a:xfrm>
              <a:off x="785786" y="857232"/>
              <a:ext cx="6429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Kvantová podmínka nám tedy dává  </a:t>
              </a:r>
              <a:r>
                <a:rPr lang="cs-CZ" i="1" dirty="0" smtClean="0">
                  <a:solidFill>
                    <a:srgbClr val="FF0000"/>
                  </a:solidFill>
                </a:rPr>
                <a:t>kvantování magnetického toku</a:t>
              </a:r>
              <a:endParaRPr lang="cs-CZ" i="1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2500298" y="1285860"/>
              <a:ext cx="3429024" cy="714380"/>
              <a:chOff x="2500298" y="1285860"/>
              <a:chExt cx="3429024" cy="714380"/>
            </a:xfrm>
          </p:grpSpPr>
          <p:sp>
            <p:nvSpPr>
              <p:cNvPr id="11" name="Zaoblený obdélník 10"/>
              <p:cNvSpPr/>
              <p:nvPr/>
            </p:nvSpPr>
            <p:spPr>
              <a:xfrm>
                <a:off x="2500298" y="1285860"/>
                <a:ext cx="3429024" cy="714380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2571736" y="1338636"/>
              <a:ext cx="3318410" cy="642942"/>
            </p:xfrm>
            <a:graphic>
              <a:graphicData uri="http://schemas.openxmlformats.org/presentationml/2006/ole">
                <p:oleObj spid="_x0000_s60418" name="Rovnice" r:id="rId3" imgW="2031840" imgH="393480" progId="Equation.3">
                  <p:embed/>
                </p:oleObj>
              </a:graphicData>
            </a:graphic>
          </p:graphicFrame>
        </p:grpSp>
      </p:grpSp>
      <p:grpSp>
        <p:nvGrpSpPr>
          <p:cNvPr id="22" name="Skupina 21"/>
          <p:cNvGrpSpPr/>
          <p:nvPr/>
        </p:nvGrpSpPr>
        <p:grpSpPr>
          <a:xfrm>
            <a:off x="785786" y="1988098"/>
            <a:ext cx="5643602" cy="1512340"/>
            <a:chOff x="785786" y="1988098"/>
            <a:chExt cx="5643602" cy="1512340"/>
          </a:xfrm>
        </p:grpSpPr>
        <p:sp>
          <p:nvSpPr>
            <p:cNvPr id="8" name="TextovéPole 7"/>
            <p:cNvSpPr txBox="1"/>
            <p:nvPr/>
          </p:nvSpPr>
          <p:spPr>
            <a:xfrm>
              <a:off x="785786" y="1988098"/>
              <a:ext cx="5143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Kvantování toku v </a:t>
              </a:r>
              <a:r>
                <a:rPr lang="cs-CZ" b="1" i="1" dirty="0" smtClean="0"/>
                <a:t>r</a:t>
              </a:r>
              <a:r>
                <a:rPr lang="cs-CZ" dirty="0" smtClean="0"/>
                <a:t>-prostoru  automaticky znamená i  </a:t>
              </a:r>
            </a:p>
            <a:p>
              <a:r>
                <a:rPr lang="cs-CZ" dirty="0" smtClean="0"/>
                <a:t> </a:t>
              </a:r>
              <a:r>
                <a:rPr lang="cs-CZ" i="1" dirty="0" smtClean="0">
                  <a:solidFill>
                    <a:srgbClr val="FF0000"/>
                  </a:solidFill>
                </a:rPr>
                <a:t>kvantování ploch řezů </a:t>
              </a:r>
              <a:r>
                <a:rPr lang="cs-CZ" i="1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cs-CZ" dirty="0" smtClean="0">
                  <a:solidFill>
                    <a:srgbClr val="FF0000"/>
                  </a:solidFill>
                </a:rPr>
                <a:t>   v </a:t>
              </a:r>
              <a:r>
                <a:rPr lang="cs-CZ" b="1" i="1" dirty="0" smtClean="0">
                  <a:solidFill>
                    <a:srgbClr val="FF0000"/>
                  </a:solidFill>
                </a:rPr>
                <a:t>k</a:t>
              </a:r>
              <a:r>
                <a:rPr lang="cs-CZ" dirty="0" smtClean="0">
                  <a:solidFill>
                    <a:srgbClr val="FF0000"/>
                  </a:solidFill>
                </a:rPr>
                <a:t>-prostoru</a:t>
              </a:r>
              <a:endParaRPr lang="cs-CZ" i="1" dirty="0">
                <a:solidFill>
                  <a:srgbClr val="FF0000"/>
                </a:solidFill>
              </a:endParaRPr>
            </a:p>
          </p:txBody>
        </p:sp>
        <p:grpSp>
          <p:nvGrpSpPr>
            <p:cNvPr id="21" name="Skupina 20"/>
            <p:cNvGrpSpPr/>
            <p:nvPr/>
          </p:nvGrpSpPr>
          <p:grpSpPr>
            <a:xfrm>
              <a:off x="1857356" y="2714620"/>
              <a:ext cx="4572032" cy="785818"/>
              <a:chOff x="1857356" y="2714620"/>
              <a:chExt cx="4572032" cy="785818"/>
            </a:xfrm>
          </p:grpSpPr>
          <p:sp>
            <p:nvSpPr>
              <p:cNvPr id="15" name="Zaoblený obdélník 14"/>
              <p:cNvSpPr/>
              <p:nvPr/>
            </p:nvSpPr>
            <p:spPr>
              <a:xfrm>
                <a:off x="1857356" y="2714620"/>
                <a:ext cx="4572032" cy="78581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2064757" y="2838834"/>
              <a:ext cx="4221755" cy="571504"/>
            </p:xfrm>
            <a:graphic>
              <a:graphicData uri="http://schemas.openxmlformats.org/presentationml/2006/ole">
                <p:oleObj spid="_x0000_s60419" name="Rovnice" r:id="rId4" imgW="2908080" imgH="393480" progId="Equation.3">
                  <p:embed/>
                </p:oleObj>
              </a:graphicData>
            </a:graphic>
          </p:graphicFrame>
        </p:grpSp>
      </p:grpSp>
      <p:grpSp>
        <p:nvGrpSpPr>
          <p:cNvPr id="19" name="Skupina 18"/>
          <p:cNvGrpSpPr/>
          <p:nvPr/>
        </p:nvGrpSpPr>
        <p:grpSpPr>
          <a:xfrm>
            <a:off x="785786" y="3643314"/>
            <a:ext cx="7500990" cy="3031953"/>
            <a:chOff x="785786" y="3643314"/>
            <a:chExt cx="7500990" cy="3031953"/>
          </a:xfrm>
        </p:grpSpPr>
        <p:sp>
          <p:nvSpPr>
            <p:cNvPr id="10" name="TextovéPole 9"/>
            <p:cNvSpPr txBox="1"/>
            <p:nvPr/>
          </p:nvSpPr>
          <p:spPr>
            <a:xfrm>
              <a:off x="785786" y="3643314"/>
              <a:ext cx="6429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rgbClr val="FF0000"/>
                  </a:solidFill>
                </a:rPr>
                <a:t>Pro volné elektrony </a:t>
              </a:r>
              <a:r>
                <a:rPr lang="cs-CZ" dirty="0" smtClean="0"/>
                <a:t>je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E </a:t>
              </a:r>
              <a:r>
                <a:rPr lang="cs-CZ" dirty="0" smtClean="0"/>
                <a:t>(</a:t>
              </a:r>
              <a:r>
                <a:rPr lang="cs-CZ" b="1" i="1" dirty="0" smtClean="0"/>
                <a:t>k</a:t>
              </a:r>
              <a:r>
                <a:rPr lang="cs-CZ" dirty="0" smtClean="0"/>
                <a:t>)=</a:t>
              </a:r>
              <a:r>
                <a:rPr lang="cs-CZ" dirty="0" err="1" smtClean="0">
                  <a:latin typeface="Cambria Math"/>
                  <a:ea typeface="Cambria Math"/>
                </a:rPr>
                <a:t>ℏ</a:t>
              </a:r>
              <a:r>
                <a:rPr lang="cs-CZ" baseline="30000" dirty="0" err="1" smtClean="0">
                  <a:latin typeface="Cambria Math"/>
                  <a:ea typeface="Cambria Math"/>
                </a:rPr>
                <a:t>2</a:t>
              </a:r>
              <a:r>
                <a:rPr lang="cs-CZ" i="1" dirty="0" err="1" smtClean="0">
                  <a:latin typeface="Cambria Math"/>
                  <a:ea typeface="Cambria Math"/>
                </a:rPr>
                <a:t>k</a:t>
              </a:r>
              <a:r>
                <a:rPr lang="cs-CZ" i="1" dirty="0" smtClean="0">
                  <a:latin typeface="Cambria Math"/>
                  <a:ea typeface="Cambria Math"/>
                </a:rPr>
                <a:t> </a:t>
              </a:r>
              <a:r>
                <a:rPr lang="cs-CZ" baseline="30000" dirty="0" smtClean="0">
                  <a:latin typeface="Cambria Math"/>
                  <a:ea typeface="Cambria Math"/>
                </a:rPr>
                <a:t>2</a:t>
              </a:r>
              <a:r>
                <a:rPr lang="cs-CZ" dirty="0" smtClean="0">
                  <a:latin typeface="Cambria Math"/>
                  <a:ea typeface="Cambria Math"/>
                </a:rPr>
                <a:t>/</a:t>
              </a:r>
              <a:r>
                <a:rPr lang="cs-CZ" dirty="0" err="1" smtClean="0">
                  <a:latin typeface="Cambria Math"/>
                  <a:ea typeface="Cambria Math"/>
                </a:rPr>
                <a:t>2</a:t>
              </a:r>
              <a:r>
                <a:rPr lang="cs-CZ" i="1" dirty="0" err="1" smtClean="0">
                  <a:latin typeface="Cambria Math"/>
                  <a:ea typeface="Cambria Math"/>
                </a:rPr>
                <a:t>m</a:t>
              </a:r>
              <a:r>
                <a:rPr lang="cs-CZ" i="1" dirty="0" smtClean="0">
                  <a:latin typeface="Cambria Math"/>
                  <a:ea typeface="Cambria Math"/>
                </a:rPr>
                <a:t>  </a:t>
              </a:r>
              <a:r>
                <a:rPr lang="cs-CZ" dirty="0" smtClean="0"/>
                <a:t>a podle obrázku je</a:t>
              </a:r>
              <a:endParaRPr lang="cs-CZ" i="1" dirty="0">
                <a:solidFill>
                  <a:srgbClr val="FF0000"/>
                </a:solidFill>
              </a:endParaRPr>
            </a:p>
          </p:txBody>
        </p:sp>
        <p:pic>
          <p:nvPicPr>
            <p:cNvPr id="6042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0616" y="4214818"/>
              <a:ext cx="2738442" cy="2460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" name="Skupina 17"/>
            <p:cNvGrpSpPr/>
            <p:nvPr/>
          </p:nvGrpSpPr>
          <p:grpSpPr>
            <a:xfrm>
              <a:off x="4286248" y="4643446"/>
              <a:ext cx="4000528" cy="714380"/>
              <a:chOff x="4286248" y="4643446"/>
              <a:chExt cx="4000528" cy="714380"/>
            </a:xfrm>
          </p:grpSpPr>
          <p:sp>
            <p:nvSpPr>
              <p:cNvPr id="17" name="Zaoblený obdélník 16"/>
              <p:cNvSpPr/>
              <p:nvPr/>
            </p:nvSpPr>
            <p:spPr>
              <a:xfrm>
                <a:off x="4286248" y="4643446"/>
                <a:ext cx="4000528" cy="71438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4357686" y="4678374"/>
              <a:ext cx="3835616" cy="679452"/>
            </p:xfrm>
            <a:graphic>
              <a:graphicData uri="http://schemas.openxmlformats.org/presentationml/2006/ole">
                <p:oleObj spid="_x0000_s60421" name="Rovnice" r:id="rId6" imgW="2222280" imgH="39348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1714480" y="1785926"/>
            <a:ext cx="5000660" cy="857256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43570" y="357166"/>
            <a:ext cx="2786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Landauovy hladiny - </a:t>
            </a:r>
            <a:r>
              <a:rPr lang="cs-CZ" i="1" smtClean="0"/>
              <a:t>3</a:t>
            </a:r>
            <a:endParaRPr lang="cs-CZ" i="1"/>
          </a:p>
        </p:txBody>
      </p:sp>
      <p:sp>
        <p:nvSpPr>
          <p:cNvPr id="6" name="TextovéPole 5"/>
          <p:cNvSpPr txBox="1"/>
          <p:nvPr/>
        </p:nvSpPr>
        <p:spPr>
          <a:xfrm>
            <a:off x="785786" y="107154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Dosadíme-li do výrazu pro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A</a:t>
            </a:r>
            <a:r>
              <a:rPr lang="cs-CZ" i="1" baseline="-25000" smtClean="0"/>
              <a:t>n</a:t>
            </a:r>
            <a:r>
              <a:rPr lang="cs-CZ" smtClean="0"/>
              <a:t> a položíme </a:t>
            </a:r>
            <a:r>
              <a:rPr lang="el-GR" i="1" smtClean="0">
                <a:latin typeface="Cambria Math"/>
                <a:ea typeface="Cambria Math"/>
              </a:rPr>
              <a:t>γ</a:t>
            </a:r>
            <a:r>
              <a:rPr lang="cs-CZ" i="1" smtClean="0">
                <a:latin typeface="Cambria Math"/>
                <a:ea typeface="Cambria Math"/>
              </a:rPr>
              <a:t> </a:t>
            </a:r>
            <a:r>
              <a:rPr lang="cs-CZ" smtClean="0">
                <a:latin typeface="Cambria Math"/>
                <a:ea typeface="Cambria Math"/>
              </a:rPr>
              <a:t> = ½, </a:t>
            </a:r>
            <a:r>
              <a:rPr lang="cs-CZ" smtClean="0"/>
              <a:t>dostaneme </a:t>
            </a:r>
            <a:endParaRPr lang="en-US" smtClean="0"/>
          </a:p>
          <a:p>
            <a:r>
              <a:rPr lang="cs-CZ" smtClean="0">
                <a:solidFill>
                  <a:srgbClr val="0033CC"/>
                </a:solidFill>
              </a:rPr>
              <a:t>soubor ekvienergiových hladin</a:t>
            </a:r>
            <a:r>
              <a:rPr lang="cs-CZ" smtClean="0"/>
              <a:t> – </a:t>
            </a:r>
            <a:r>
              <a:rPr lang="cs-CZ" b="1" i="1" smtClean="0">
                <a:solidFill>
                  <a:srgbClr val="FF0000"/>
                </a:solidFill>
              </a:rPr>
              <a:t>Landauových hladin </a:t>
            </a:r>
            <a:r>
              <a:rPr lang="en-US" smtClean="0"/>
              <a:t>–</a:t>
            </a:r>
            <a:r>
              <a:rPr lang="cs-CZ" smtClean="0">
                <a:latin typeface="Cambria Math"/>
                <a:ea typeface="Cambria Math"/>
              </a:rPr>
              <a:t> </a:t>
            </a:r>
            <a:r>
              <a:rPr lang="cs-CZ" smtClean="0"/>
              <a:t> </a:t>
            </a:r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857356" y="1857364"/>
          <a:ext cx="4656459" cy="642942"/>
        </p:xfrm>
        <a:graphic>
          <a:graphicData uri="http://schemas.openxmlformats.org/presentationml/2006/ole">
            <p:oleObj spid="_x0000_s61442" name="Rovnice" r:id="rId3" imgW="3035160" imgH="419040" progId="Equation.3">
              <p:embed/>
            </p:oleObj>
          </a:graphicData>
        </a:graphic>
      </p:graphicFrame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52" y="3143248"/>
            <a:ext cx="3139240" cy="289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571868" y="2857496"/>
            <a:ext cx="4572032" cy="1631216"/>
          </a:xfrm>
          <a:prstGeom prst="rect">
            <a:avLst/>
          </a:prstGeom>
          <a:solidFill>
            <a:srgbClr val="FFD9FF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i="1" smtClean="0">
                <a:solidFill>
                  <a:schemeClr val="accent3">
                    <a:lumMod val="50000"/>
                  </a:schemeClr>
                </a:solidFill>
              </a:rPr>
              <a:t>Energie elektronu je sou</a:t>
            </a:r>
            <a:r>
              <a:rPr lang="cs-CZ" i="1" smtClean="0">
                <a:solidFill>
                  <a:schemeClr val="accent3">
                    <a:lumMod val="50000"/>
                  </a:schemeClr>
                </a:solidFill>
              </a:rPr>
              <a:t>čtem</a:t>
            </a:r>
          </a:p>
          <a:p>
            <a:pPr>
              <a:lnSpc>
                <a:spcPts val="3000"/>
              </a:lnSpc>
            </a:pPr>
            <a:r>
              <a:rPr lang="cs-CZ" i="1" smtClean="0">
                <a:solidFill>
                  <a:srgbClr val="C00000"/>
                </a:solidFill>
              </a:rPr>
              <a:t>energie translačního pohybu</a:t>
            </a:r>
            <a:r>
              <a:rPr lang="cs-CZ" smtClean="0">
                <a:solidFill>
                  <a:srgbClr val="C00000"/>
                </a:solidFill>
              </a:rPr>
              <a:t> </a:t>
            </a:r>
            <a:r>
              <a:rPr lang="cs-CZ" smtClean="0"/>
              <a:t>ve směru </a:t>
            </a:r>
            <a:r>
              <a:rPr lang="cs-CZ" b="1" i="1" smtClean="0"/>
              <a:t>B  </a:t>
            </a:r>
            <a:r>
              <a:rPr lang="cs-CZ" smtClean="0"/>
              <a:t>a</a:t>
            </a:r>
          </a:p>
          <a:p>
            <a:pPr>
              <a:lnSpc>
                <a:spcPts val="3000"/>
              </a:lnSpc>
            </a:pPr>
            <a:r>
              <a:rPr lang="cs-CZ" i="1" smtClean="0">
                <a:solidFill>
                  <a:srgbClr val="C00000"/>
                </a:solidFill>
              </a:rPr>
              <a:t>energie kvantovaného cyklotronového pohybu</a:t>
            </a:r>
          </a:p>
          <a:p>
            <a:pPr>
              <a:lnSpc>
                <a:spcPts val="3000"/>
              </a:lnSpc>
            </a:pPr>
            <a:r>
              <a:rPr lang="cs-CZ" smtClean="0"/>
              <a:t>v rovině kolmé k </a:t>
            </a:r>
            <a:r>
              <a:rPr lang="cs-CZ" b="1" i="1" smtClean="0"/>
              <a:t>B </a:t>
            </a:r>
            <a:r>
              <a:rPr lang="cs-CZ" smtClean="0"/>
              <a:t>. 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428992" y="4903785"/>
            <a:ext cx="4786346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i="1" smtClean="0">
                <a:solidFill>
                  <a:srgbClr val="0033CC"/>
                </a:solidFill>
              </a:rPr>
              <a:t>Kvantová čísla</a:t>
            </a:r>
            <a:r>
              <a:rPr lang="cs-CZ" smtClean="0"/>
              <a:t> určující stav elektronu </a:t>
            </a:r>
            <a:r>
              <a:rPr lang="cs-CZ" i="1" smtClean="0">
                <a:solidFill>
                  <a:srgbClr val="0033CC"/>
                </a:solidFill>
              </a:rPr>
              <a:t>nyní jsou</a:t>
            </a:r>
            <a:r>
              <a:rPr lang="cs-CZ" smtClean="0"/>
              <a:t>:</a:t>
            </a:r>
          </a:p>
          <a:p>
            <a:pPr algn="ctr"/>
            <a:r>
              <a:rPr lang="cs-CZ" b="1" smtClean="0"/>
              <a:t>  </a:t>
            </a:r>
            <a:r>
              <a:rPr lang="cs-CZ" b="1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b="1" smtClean="0">
                <a:solidFill>
                  <a:srgbClr val="FF0000"/>
                </a:solidFill>
              </a:rPr>
              <a:t>, </a:t>
            </a:r>
            <a:r>
              <a:rPr lang="cs-CZ" b="1" i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k</a:t>
            </a:r>
            <a:r>
              <a:rPr lang="cs-CZ" sz="2000" b="1" i="1" baseline="-2500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z</a:t>
            </a:r>
          </a:p>
          <a:p>
            <a:r>
              <a:rPr lang="cs-CZ" smtClean="0"/>
              <a:t>a možné stavy leží na souosých válcích. </a:t>
            </a:r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43570" y="357166"/>
            <a:ext cx="2786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Landauovy hladiny - </a:t>
            </a:r>
            <a:r>
              <a:rPr lang="cs-CZ" i="1" smtClean="0"/>
              <a:t>4</a:t>
            </a:r>
            <a:endParaRPr lang="cs-CZ" i="1"/>
          </a:p>
        </p:txBody>
      </p:sp>
      <p:sp>
        <p:nvSpPr>
          <p:cNvPr id="6" name="TextovéPole 5"/>
          <p:cNvSpPr txBox="1"/>
          <p:nvPr/>
        </p:nvSpPr>
        <p:spPr>
          <a:xfrm>
            <a:off x="571472" y="1214422"/>
            <a:ext cx="7858180" cy="779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cs-CZ" dirty="0" smtClean="0">
                <a:solidFill>
                  <a:srgbClr val="FF0000"/>
                </a:solidFill>
              </a:rPr>
              <a:t>Původní stavy </a:t>
            </a:r>
            <a:r>
              <a:rPr lang="cs-CZ" dirty="0" smtClean="0"/>
              <a:t>určené </a:t>
            </a:r>
            <a:r>
              <a:rPr lang="cs-CZ" b="1" i="1" dirty="0" smtClean="0"/>
              <a:t>k </a:t>
            </a:r>
            <a:r>
              <a:rPr lang="cs-CZ" dirty="0" smtClean="0"/>
              <a:t>= (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cs-CZ" baseline="-25000" dirty="0" err="1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cs-CZ" baseline="-25000" dirty="0" err="1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cs-CZ" baseline="-25000" dirty="0" err="1" smtClean="0">
                <a:latin typeface="Cambria Math" pitchFamily="18" charset="0"/>
                <a:ea typeface="Cambria Math" pitchFamily="18" charset="0"/>
              </a:rPr>
              <a:t>z</a:t>
            </a:r>
            <a:r>
              <a:rPr lang="cs-CZ" dirty="0" smtClean="0"/>
              <a:t>) se nyní soustředí na silně degenerované </a:t>
            </a:r>
            <a:r>
              <a:rPr lang="cs-CZ" dirty="0" err="1" smtClean="0"/>
              <a:t>Landauovy</a:t>
            </a:r>
            <a:r>
              <a:rPr lang="cs-CZ" dirty="0" smtClean="0"/>
              <a:t> hladiny určené (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cs-CZ" dirty="0" smtClean="0"/>
              <a:t>, 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cs-CZ" baseline="-25000" dirty="0" err="1" smtClean="0"/>
              <a:t>z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en-US" sz="1600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"</a:t>
            </a:r>
            <a:r>
              <a:rPr lang="en-US" dirty="0" err="1" smtClean="0">
                <a:solidFill>
                  <a:srgbClr val="FF0000"/>
                </a:solidFill>
              </a:rPr>
              <a:t>kondenzovaly</a:t>
            </a:r>
            <a:r>
              <a:rPr lang="en-US" dirty="0" smtClean="0">
                <a:solidFill>
                  <a:srgbClr val="FF0000"/>
                </a:solidFill>
              </a:rPr>
              <a:t>" </a:t>
            </a:r>
            <a:r>
              <a:rPr lang="en-US" dirty="0" err="1" smtClean="0">
                <a:solidFill>
                  <a:srgbClr val="FF0000"/>
                </a:solidFill>
              </a:rPr>
              <a:t>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nejbl</a:t>
            </a:r>
            <a:r>
              <a:rPr lang="cs-CZ" dirty="0" err="1" smtClean="0">
                <a:solidFill>
                  <a:srgbClr val="FF0000"/>
                </a:solidFill>
              </a:rPr>
              <a:t>ižší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Landauovy</a:t>
            </a:r>
            <a:r>
              <a:rPr lang="cs-CZ" dirty="0" smtClean="0">
                <a:solidFill>
                  <a:srgbClr val="FF0000"/>
                </a:solidFill>
              </a:rPr>
              <a:t> hladiny</a:t>
            </a:r>
            <a:r>
              <a:rPr lang="cs-CZ" sz="1600" dirty="0" smtClean="0"/>
              <a:t>.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endParaRPr lang="cs-CZ" b="1" i="1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357430"/>
            <a:ext cx="526927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311" y="2571744"/>
            <a:ext cx="2848655" cy="221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785786" y="5354437"/>
            <a:ext cx="7572428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33CC"/>
                </a:solidFill>
              </a:rPr>
              <a:t>Závěry</a:t>
            </a:r>
            <a:r>
              <a:rPr lang="cs-CZ" dirty="0" smtClean="0">
                <a:solidFill>
                  <a:srgbClr val="0033CC"/>
                </a:solidFill>
              </a:rPr>
              <a:t> získané pro volné elektrony </a:t>
            </a:r>
            <a:r>
              <a:rPr lang="cs-CZ" i="1" dirty="0" smtClean="0">
                <a:solidFill>
                  <a:srgbClr val="0033CC"/>
                </a:solidFill>
              </a:rPr>
              <a:t>platí obecně</a:t>
            </a:r>
            <a:r>
              <a:rPr lang="en-US" dirty="0" smtClean="0"/>
              <a:t>;</a:t>
            </a:r>
            <a:endParaRPr lang="cs-CZ" dirty="0" smtClean="0"/>
          </a:p>
          <a:p>
            <a:r>
              <a:rPr lang="cs-CZ" dirty="0" smtClean="0"/>
              <a:t> vždy získáme soubor válcových ploch na nichž leží povolené stavy.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43570" y="357166"/>
            <a:ext cx="278608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Landauovy</a:t>
            </a:r>
            <a:r>
              <a:rPr lang="cs-CZ" dirty="0" smtClean="0"/>
              <a:t> hladiny - </a:t>
            </a:r>
            <a:r>
              <a:rPr lang="cs-CZ" i="1" dirty="0" smtClean="0"/>
              <a:t>5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8596" y="2182505"/>
            <a:ext cx="8143932" cy="1246495"/>
          </a:xfrm>
          <a:prstGeom prst="rect">
            <a:avLst/>
          </a:prstGeom>
          <a:solidFill>
            <a:srgbClr val="FFFFCC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cs-CZ" i="1" dirty="0" smtClean="0">
                <a:solidFill>
                  <a:srgbClr val="FF0000"/>
                </a:solidFill>
              </a:rPr>
              <a:t>Kvantový </a:t>
            </a:r>
            <a:r>
              <a:rPr lang="cs-CZ" b="1" i="1" dirty="0" smtClean="0">
                <a:solidFill>
                  <a:srgbClr val="FF0000"/>
                </a:solidFill>
              </a:rPr>
              <a:t>pohled na cyklotronovou rezonanci</a:t>
            </a:r>
            <a:r>
              <a:rPr lang="cs-CZ" b="1" i="1" dirty="0" smtClean="0">
                <a:solidFill>
                  <a:srgbClr val="0033CC"/>
                </a:solidFill>
              </a:rPr>
              <a:t> </a:t>
            </a:r>
            <a:r>
              <a:rPr lang="cs-CZ" dirty="0" smtClean="0"/>
              <a:t>:</a:t>
            </a:r>
          </a:p>
          <a:p>
            <a:pPr>
              <a:lnSpc>
                <a:spcPts val="3000"/>
              </a:lnSpc>
            </a:pPr>
            <a:r>
              <a:rPr lang="cs-CZ" dirty="0" smtClean="0"/>
              <a:t>K rezonanci dojde tehdy, když kvanta elektromagnetického pole (fotony) mají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cs-CZ" dirty="0" smtClean="0"/>
              <a:t>energii pro </a:t>
            </a:r>
            <a:r>
              <a:rPr lang="cs-CZ" dirty="0" smtClean="0">
                <a:solidFill>
                  <a:srgbClr val="0033CC"/>
                </a:solidFill>
              </a:rPr>
              <a:t>převedení elektronu z jedné </a:t>
            </a:r>
            <a:r>
              <a:rPr lang="cs-CZ" dirty="0" err="1" smtClean="0">
                <a:solidFill>
                  <a:srgbClr val="0033CC"/>
                </a:solidFill>
              </a:rPr>
              <a:t>Landauovy</a:t>
            </a:r>
            <a:r>
              <a:rPr lang="cs-CZ" dirty="0" smtClean="0">
                <a:solidFill>
                  <a:srgbClr val="0033CC"/>
                </a:solidFill>
              </a:rPr>
              <a:t> hladiny na druhou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</a:rPr>
              <a:t>tj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r>
              <a:rPr lang="cs-CZ" dirty="0" smtClean="0">
                <a:solidFill>
                  <a:srgbClr val="0033CC"/>
                </a:solidFill>
              </a:rPr>
              <a:t>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  <a:latin typeface="Cambria Math"/>
                <a:ea typeface="Cambria Math"/>
              </a:rPr>
              <a:t>ℏ</a:t>
            </a:r>
            <a:r>
              <a:rPr lang="el-GR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ω</a:t>
            </a:r>
            <a:r>
              <a:rPr lang="cs-CZ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= </a:t>
            </a:r>
            <a:r>
              <a:rPr lang="cs-CZ" b="1" dirty="0" smtClean="0">
                <a:solidFill>
                  <a:srgbClr val="FF0000"/>
                </a:solidFill>
                <a:latin typeface="Cambria Math"/>
                <a:ea typeface="Cambria Math"/>
              </a:rPr>
              <a:t>ℏ</a:t>
            </a:r>
            <a:r>
              <a:rPr lang="el-GR" b="1" i="1" dirty="0" smtClean="0">
                <a:solidFill>
                  <a:srgbClr val="FF0000"/>
                </a:solidFill>
                <a:latin typeface="Cambria Math"/>
                <a:ea typeface="Cambria Math"/>
              </a:rPr>
              <a:t>ω</a:t>
            </a:r>
            <a:r>
              <a:rPr lang="cs-CZ" b="1" baseline="-25000" dirty="0" smtClean="0">
                <a:solidFill>
                  <a:srgbClr val="FF0000"/>
                </a:solidFill>
                <a:latin typeface="Cambria Math"/>
                <a:ea typeface="Cambria Math"/>
              </a:rPr>
              <a:t>c</a:t>
            </a:r>
            <a:r>
              <a:rPr lang="cs-CZ" b="1" baseline="-25000" dirty="0" smtClean="0">
                <a:latin typeface="Cambria Math"/>
                <a:ea typeface="Cambria Math"/>
              </a:rPr>
              <a:t> </a:t>
            </a:r>
            <a:r>
              <a:rPr lang="cs-CZ" dirty="0" smtClean="0"/>
              <a:t>.</a:t>
            </a:r>
            <a:endParaRPr lang="cs-CZ" sz="5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0034" y="1071546"/>
            <a:ext cx="80724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dirty="0" smtClean="0">
                <a:solidFill>
                  <a:srgbClr val="0033CC"/>
                </a:solidFill>
              </a:rPr>
              <a:t>Odhad vzdálenosti</a:t>
            </a:r>
            <a:r>
              <a:rPr lang="cs-CZ" dirty="0" smtClean="0">
                <a:solidFill>
                  <a:srgbClr val="0033CC"/>
                </a:solidFill>
              </a:rPr>
              <a:t> </a:t>
            </a:r>
            <a:r>
              <a:rPr lang="cs-CZ" dirty="0" err="1" smtClean="0">
                <a:solidFill>
                  <a:srgbClr val="0033CC"/>
                </a:solidFill>
              </a:rPr>
              <a:t>Landauových</a:t>
            </a:r>
            <a:r>
              <a:rPr lang="cs-CZ" dirty="0" smtClean="0">
                <a:solidFill>
                  <a:srgbClr val="0033CC"/>
                </a:solidFill>
              </a:rPr>
              <a:t> hladin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endParaRPr lang="cs-CZ" dirty="0" smtClean="0"/>
          </a:p>
          <a:p>
            <a:pPr algn="ctr"/>
            <a:r>
              <a:rPr lang="cs-CZ" dirty="0" smtClean="0"/>
              <a:t>pro </a:t>
            </a:r>
            <a:r>
              <a:rPr lang="cs-CZ" i="1" dirty="0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cs-CZ" dirty="0" smtClean="0"/>
              <a:t> = 0.1</a:t>
            </a:r>
            <a:r>
              <a:rPr lang="cs-CZ" sz="1200" dirty="0" smtClean="0"/>
              <a:t> </a:t>
            </a:r>
            <a:r>
              <a:rPr lang="cs-CZ" dirty="0" smtClean="0"/>
              <a:t>T a </a:t>
            </a:r>
            <a:r>
              <a:rPr lang="cs-CZ" i="1" dirty="0" err="1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cs-CZ" sz="2000" baseline="-25000" dirty="0" err="1" smtClean="0"/>
              <a:t>c</a:t>
            </a:r>
            <a:r>
              <a:rPr lang="cs-CZ" dirty="0" smtClean="0"/>
              <a:t>≈</a:t>
            </a:r>
            <a:r>
              <a:rPr lang="cs-CZ" sz="1600" dirty="0" smtClean="0"/>
              <a:t> </a:t>
            </a:r>
            <a:r>
              <a:rPr lang="cs-CZ" sz="1600" dirty="0" err="1" smtClean="0"/>
              <a:t>0.1</a:t>
            </a:r>
            <a:r>
              <a:rPr lang="cs-CZ" sz="1600" i="1" dirty="0" err="1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cs-CZ" sz="1600" i="1" dirty="0" smtClean="0"/>
              <a:t>  </a:t>
            </a:r>
            <a:r>
              <a:rPr lang="cs-CZ" dirty="0" smtClean="0"/>
              <a:t>je </a:t>
            </a:r>
            <a:r>
              <a:rPr lang="cs-CZ" dirty="0" smtClean="0">
                <a:latin typeface="Cambria Math"/>
                <a:ea typeface="Cambria Math"/>
              </a:rPr>
              <a:t>ℏ</a:t>
            </a:r>
            <a:r>
              <a:rPr lang="el-GR" i="1" dirty="0" smtClean="0">
                <a:latin typeface="Cambria Math"/>
                <a:ea typeface="Cambria Math"/>
              </a:rPr>
              <a:t>ω</a:t>
            </a:r>
            <a:r>
              <a:rPr lang="cs-CZ" baseline="-25000" dirty="0" smtClean="0">
                <a:latin typeface="Cambria Math"/>
                <a:ea typeface="Cambria Math"/>
              </a:rPr>
              <a:t>c</a:t>
            </a:r>
            <a:r>
              <a:rPr lang="cs-CZ" dirty="0" smtClean="0"/>
              <a:t> ≈ 10</a:t>
            </a:r>
            <a:r>
              <a:rPr lang="cs-CZ" baseline="30000" dirty="0" smtClean="0"/>
              <a:t>-4</a:t>
            </a:r>
            <a:r>
              <a:rPr lang="cs-CZ" sz="1050" dirty="0" smtClean="0"/>
              <a:t> </a:t>
            </a:r>
            <a:r>
              <a:rPr lang="cs-CZ" dirty="0" err="1" smtClean="0"/>
              <a:t>eV</a:t>
            </a:r>
            <a:r>
              <a:rPr lang="cs-CZ" dirty="0" smtClean="0"/>
              <a:t> .</a:t>
            </a:r>
            <a:endParaRPr lang="cs-CZ" i="1" baseline="-25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285984" y="2571744"/>
            <a:ext cx="45149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Dodatky</a:t>
            </a:r>
            <a:endParaRPr lang="cs-CZ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572132" y="357166"/>
            <a:ext cx="3000396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Rychlost  a  </a:t>
            </a:r>
            <a:r>
              <a:rPr lang="cs-CZ" dirty="0" err="1" smtClean="0">
                <a:solidFill>
                  <a:schemeClr val="bg1">
                    <a:lumMod val="95000"/>
                  </a:schemeClr>
                </a:solidFill>
              </a:rPr>
              <a:t>kvaziimpuls</a:t>
            </a: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 - </a:t>
            </a:r>
            <a:r>
              <a:rPr lang="cs-CZ" i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cs-CZ" i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642910" y="857232"/>
            <a:ext cx="7072362" cy="1074380"/>
            <a:chOff x="642910" y="857232"/>
            <a:chExt cx="7072362" cy="1074380"/>
          </a:xfrm>
        </p:grpSpPr>
        <p:sp>
          <p:nvSpPr>
            <p:cNvPr id="4" name="TextovéPole 3"/>
            <p:cNvSpPr txBox="1"/>
            <p:nvPr/>
          </p:nvSpPr>
          <p:spPr>
            <a:xfrm>
              <a:off x="642910" y="857232"/>
              <a:ext cx="7072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Rychlost elektronu ve stacionárním stavu </a:t>
              </a:r>
              <a:r>
                <a:rPr lang="en-US" dirty="0" smtClean="0"/>
                <a:t>|</a:t>
              </a:r>
              <a:r>
                <a:rPr lang="en-US" b="1" i="1" dirty="0" err="1" smtClean="0"/>
                <a:t>k</a:t>
              </a:r>
              <a:r>
                <a:rPr lang="en-US" dirty="0" err="1" smtClean="0"/>
                <a:t>,</a:t>
              </a:r>
              <a:r>
                <a:rPr lang="en-US" i="1" dirty="0" err="1" smtClean="0"/>
                <a:t>n</a:t>
              </a:r>
              <a:r>
                <a:rPr lang="en-US" dirty="0" smtClean="0"/>
                <a:t>⟩ je </a:t>
              </a:r>
              <a:r>
                <a:rPr lang="en-US" dirty="0" err="1" smtClean="0"/>
                <a:t>obecn</a:t>
              </a:r>
              <a:r>
                <a:rPr lang="cs-CZ" dirty="0" smtClean="0"/>
                <a:t>ě</a:t>
              </a:r>
              <a:r>
                <a:rPr lang="en-US" dirty="0" smtClean="0"/>
                <a:t> </a:t>
              </a:r>
              <a:r>
                <a:rPr lang="en-US" dirty="0" err="1" smtClean="0"/>
                <a:t>nenulov</a:t>
              </a:r>
              <a:r>
                <a:rPr lang="cs-CZ" dirty="0" smtClean="0"/>
                <a:t>á.</a:t>
              </a:r>
              <a:br>
                <a:rPr lang="cs-CZ" dirty="0" smtClean="0"/>
              </a:br>
              <a:r>
                <a:rPr lang="cs-CZ" dirty="0" smtClean="0"/>
                <a:t>Elektronu s rychlostí </a:t>
              </a:r>
              <a:r>
                <a:rPr lang="cs-CZ" sz="1600" b="1" i="1" dirty="0" err="1" smtClean="0"/>
                <a:t>V</a:t>
              </a:r>
              <a:r>
                <a:rPr lang="cs-CZ" sz="1600" i="1" baseline="-25000" dirty="0" err="1" smtClean="0"/>
                <a:t>n</a:t>
              </a:r>
              <a:r>
                <a:rPr lang="cs-CZ" dirty="0" smtClean="0"/>
                <a:t>(</a:t>
              </a:r>
              <a:r>
                <a:rPr lang="cs-CZ" b="1" i="1" dirty="0" smtClean="0"/>
                <a:t>k</a:t>
              </a:r>
              <a:r>
                <a:rPr lang="cs-CZ" dirty="0" smtClean="0"/>
                <a:t>) odpovídá </a:t>
              </a:r>
              <a:r>
                <a:rPr lang="cs-CZ" b="1" i="1" dirty="0" smtClean="0">
                  <a:solidFill>
                    <a:srgbClr val="0033CC"/>
                  </a:solidFill>
                </a:rPr>
                <a:t>netlumený tok </a:t>
              </a:r>
              <a:endParaRPr lang="cs-CZ" b="1" i="1" dirty="0">
                <a:solidFill>
                  <a:srgbClr val="0033CC"/>
                </a:solidFill>
              </a:endParaRPr>
            </a:p>
          </p:txBody>
        </p:sp>
        <p:graphicFrame>
          <p:nvGraphicFramePr>
            <p:cNvPr id="5" name="Objekt 4"/>
            <p:cNvGraphicFramePr>
              <a:graphicFrameLocks noChangeAspect="1"/>
            </p:cNvGraphicFramePr>
            <p:nvPr/>
          </p:nvGraphicFramePr>
          <p:xfrm>
            <a:off x="3143240" y="1571612"/>
            <a:ext cx="1345262" cy="360000"/>
          </p:xfrm>
          <a:graphic>
            <a:graphicData uri="http://schemas.openxmlformats.org/presentationml/2006/ole">
              <p:oleObj spid="_x0000_s3074" name="Rovnice" r:id="rId3" imgW="901440" imgH="241200" progId="Equation.3">
                <p:embed/>
              </p:oleObj>
            </a:graphicData>
          </a:graphic>
        </p:graphicFrame>
      </p:grpSp>
      <p:grpSp>
        <p:nvGrpSpPr>
          <p:cNvPr id="13" name="Skupina 12"/>
          <p:cNvGrpSpPr/>
          <p:nvPr/>
        </p:nvGrpSpPr>
        <p:grpSpPr>
          <a:xfrm>
            <a:off x="642910" y="2211165"/>
            <a:ext cx="6429420" cy="1289273"/>
            <a:chOff x="642910" y="2211165"/>
            <a:chExt cx="6429420" cy="1289273"/>
          </a:xfrm>
        </p:grpSpPr>
        <p:sp>
          <p:nvSpPr>
            <p:cNvPr id="6" name="TextovéPole 5"/>
            <p:cNvSpPr txBox="1"/>
            <p:nvPr/>
          </p:nvSpPr>
          <p:spPr>
            <a:xfrm>
              <a:off x="642910" y="2211165"/>
              <a:ext cx="6429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Protože </a:t>
              </a:r>
              <a:r>
                <a:rPr lang="cs-CZ" dirty="0" smtClean="0">
                  <a:solidFill>
                    <a:srgbClr val="0033CC"/>
                  </a:solidFill>
                </a:rPr>
                <a:t>disperzní závislost je vždy sudá </a:t>
              </a:r>
              <a:r>
                <a:rPr lang="cs-CZ" dirty="0" smtClean="0"/>
                <a:t>funkce </a:t>
              </a:r>
              <a:r>
                <a:rPr lang="en-US" dirty="0" smtClean="0"/>
                <a:t>( </a:t>
              </a:r>
              <a:r>
                <a:rPr lang="cs-CZ" i="1" dirty="0" err="1" smtClean="0"/>
                <a:t>E</a:t>
              </a:r>
              <a:r>
                <a:rPr lang="cs-CZ" sz="2000" i="1" baseline="-25000" dirty="0" err="1" smtClean="0"/>
                <a:t>n</a:t>
              </a:r>
              <a:r>
                <a:rPr lang="cs-CZ" dirty="0" smtClean="0"/>
                <a:t>(-</a:t>
              </a:r>
              <a:r>
                <a:rPr lang="cs-CZ" b="1" i="1" dirty="0" smtClean="0"/>
                <a:t>k</a:t>
              </a:r>
              <a:r>
                <a:rPr lang="cs-CZ" dirty="0" smtClean="0"/>
                <a:t>) = </a:t>
              </a:r>
              <a:r>
                <a:rPr lang="cs-CZ" i="1" dirty="0" err="1" smtClean="0"/>
                <a:t>E</a:t>
              </a:r>
              <a:r>
                <a:rPr lang="cs-CZ" sz="2000" i="1" baseline="-25000" dirty="0" err="1" smtClean="0"/>
                <a:t>n</a:t>
              </a:r>
              <a:r>
                <a:rPr lang="cs-CZ" dirty="0" smtClean="0"/>
                <a:t>(</a:t>
              </a:r>
              <a:r>
                <a:rPr lang="cs-CZ" b="1" i="1" dirty="0" smtClean="0"/>
                <a:t>k</a:t>
              </a:r>
              <a:r>
                <a:rPr lang="cs-CZ" dirty="0" smtClean="0"/>
                <a:t>) </a:t>
              </a:r>
              <a:r>
                <a:rPr lang="en-US" dirty="0" smtClean="0"/>
                <a:t>),</a:t>
              </a:r>
              <a:r>
                <a:rPr lang="cs-CZ" dirty="0" smtClean="0"/>
                <a:t/>
              </a:r>
              <a:br>
                <a:rPr lang="cs-CZ" dirty="0" smtClean="0"/>
              </a:br>
              <a:r>
                <a:rPr lang="en-US" dirty="0" smtClean="0"/>
                <a:t>je</a:t>
              </a:r>
              <a:r>
                <a:rPr lang="cs-CZ" dirty="0" smtClean="0"/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rychlost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lang="en-US" b="1" i="1" dirty="0" err="1" smtClean="0">
                  <a:solidFill>
                    <a:srgbClr val="FF0000"/>
                  </a:solidFill>
                </a:rPr>
                <a:t>v</a:t>
              </a:r>
              <a:r>
                <a:rPr lang="en-US" sz="2000" i="1" baseline="-25000" dirty="0" err="1" smtClean="0">
                  <a:solidFill>
                    <a:srgbClr val="FF0000"/>
                  </a:solidFill>
                </a:rPr>
                <a:t>n</a:t>
              </a:r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b="1" i="1" dirty="0" smtClean="0">
                  <a:solidFill>
                    <a:srgbClr val="FF0000"/>
                  </a:solidFill>
                </a:rPr>
                <a:t>k</a:t>
              </a:r>
              <a:r>
                <a:rPr lang="en-US" dirty="0" smtClean="0">
                  <a:solidFill>
                    <a:srgbClr val="FF0000"/>
                  </a:solidFill>
                </a:rPr>
                <a:t>) </a:t>
              </a:r>
              <a:r>
                <a:rPr lang="en-US" dirty="0" err="1" smtClean="0">
                  <a:solidFill>
                    <a:srgbClr val="FF0000"/>
                  </a:solidFill>
                </a:rPr>
                <a:t>funkce</a:t>
              </a:r>
              <a:r>
                <a:rPr lang="en-US" dirty="0" smtClean="0">
                  <a:solidFill>
                    <a:srgbClr val="FF0000"/>
                  </a:solidFill>
                </a:rPr>
                <a:t> lich</a:t>
              </a:r>
              <a:r>
                <a:rPr lang="cs-CZ" dirty="0" smtClean="0">
                  <a:solidFill>
                    <a:srgbClr val="FF0000"/>
                  </a:solidFill>
                </a:rPr>
                <a:t>á</a:t>
              </a:r>
              <a:endParaRPr lang="cs-CZ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2714612" y="2928934"/>
              <a:ext cx="2357454" cy="571504"/>
              <a:chOff x="2714612" y="2928934"/>
              <a:chExt cx="2357454" cy="571504"/>
            </a:xfrm>
          </p:grpSpPr>
          <p:sp>
            <p:nvSpPr>
              <p:cNvPr id="11" name="Zaoblený obdélník 10"/>
              <p:cNvSpPr/>
              <p:nvPr/>
            </p:nvSpPr>
            <p:spPr>
              <a:xfrm>
                <a:off x="2714612" y="2928934"/>
                <a:ext cx="2357454" cy="57150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3071802" y="3033000"/>
              <a:ext cx="1782000" cy="396000"/>
            </p:xfrm>
            <a:graphic>
              <a:graphicData uri="http://schemas.openxmlformats.org/presentationml/2006/ole">
                <p:oleObj spid="_x0000_s3075" name="Rovnice" r:id="rId4" imgW="1028520" imgH="228600" progId="Equation.3">
                  <p:embed/>
                </p:oleObj>
              </a:graphicData>
            </a:graphic>
          </p:graphicFrame>
        </p:grpSp>
      </p:grpSp>
      <p:grpSp>
        <p:nvGrpSpPr>
          <p:cNvPr id="17" name="Skupina 16"/>
          <p:cNvGrpSpPr/>
          <p:nvPr/>
        </p:nvGrpSpPr>
        <p:grpSpPr>
          <a:xfrm>
            <a:off x="642910" y="3791554"/>
            <a:ext cx="7643866" cy="1709148"/>
            <a:chOff x="642910" y="3577240"/>
            <a:chExt cx="7643866" cy="1709148"/>
          </a:xfrm>
        </p:grpSpPr>
        <p:sp>
          <p:nvSpPr>
            <p:cNvPr id="8" name="TextovéPole 7"/>
            <p:cNvSpPr txBox="1"/>
            <p:nvPr/>
          </p:nvSpPr>
          <p:spPr>
            <a:xfrm>
              <a:off x="642910" y="3577240"/>
              <a:ext cx="76438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33CC"/>
                  </a:solidFill>
                </a:rPr>
                <a:t>V rovnováze, </a:t>
              </a:r>
              <a:r>
                <a:rPr lang="cs-CZ" i="1" dirty="0" smtClean="0">
                  <a:solidFill>
                    <a:srgbClr val="0033CC"/>
                  </a:solidFill>
                </a:rPr>
                <a:t>bez vnějšího pole</a:t>
              </a:r>
              <a:r>
                <a:rPr lang="cs-CZ" dirty="0" smtClean="0"/>
                <a:t>,</a:t>
              </a:r>
              <a:br>
                <a:rPr lang="cs-CZ" dirty="0" smtClean="0"/>
              </a:br>
              <a:r>
                <a:rPr lang="cs-CZ" dirty="0" smtClean="0"/>
                <a:t>je s každým obsazeným stavem </a:t>
              </a:r>
              <a:r>
                <a:rPr lang="cs-CZ" b="1" i="1" dirty="0" smtClean="0"/>
                <a:t>k</a:t>
              </a:r>
              <a:r>
                <a:rPr lang="cs-CZ" dirty="0" smtClean="0"/>
                <a:t> v BZ obsazen i stav –</a:t>
              </a:r>
              <a:r>
                <a:rPr lang="cs-CZ" b="1" i="1" dirty="0" smtClean="0"/>
                <a:t>k </a:t>
              </a:r>
              <a:r>
                <a:rPr lang="cs-CZ" dirty="0" smtClean="0"/>
                <a:t>, takže </a:t>
              </a:r>
              <a:r>
                <a:rPr lang="cs-CZ" i="1" dirty="0" smtClean="0">
                  <a:solidFill>
                    <a:srgbClr val="FF0000"/>
                  </a:solidFill>
                </a:rPr>
                <a:t>výsledný tok</a:t>
              </a:r>
              <a:br>
                <a:rPr lang="cs-CZ" i="1" dirty="0" smtClean="0">
                  <a:solidFill>
                    <a:srgbClr val="FF0000"/>
                  </a:solidFill>
                </a:rPr>
              </a:br>
              <a:r>
                <a:rPr lang="cs-CZ" sz="1600" dirty="0" smtClean="0"/>
                <a:t>(</a:t>
              </a:r>
              <a:r>
                <a:rPr lang="cs-CZ" sz="1600" i="1" dirty="0" err="1" smtClean="0"/>
                <a:t>n</a:t>
              </a:r>
              <a:r>
                <a:rPr lang="cs-CZ" b="1" i="1" baseline="-25000" dirty="0" err="1" smtClean="0"/>
                <a:t>k</a:t>
              </a:r>
              <a:r>
                <a:rPr lang="cs-CZ" sz="1600" dirty="0" smtClean="0"/>
                <a:t> je obsazovací číslo, pro elektrony </a:t>
              </a:r>
              <a:r>
                <a:rPr lang="cs-CZ" sz="1600" i="1" dirty="0" err="1" smtClean="0"/>
                <a:t>n</a:t>
              </a:r>
              <a:r>
                <a:rPr lang="cs-CZ" b="1" i="1" baseline="-25000" dirty="0" err="1" smtClean="0"/>
                <a:t>k</a:t>
              </a:r>
              <a:r>
                <a:rPr lang="cs-CZ" sz="1600" dirty="0" smtClean="0"/>
                <a:t>= 0 nebo 1, spin je započten faktorem 2)</a:t>
              </a:r>
              <a:r>
                <a:rPr lang="cs-CZ" sz="1600" b="1" i="1" dirty="0" smtClean="0"/>
                <a:t> </a:t>
              </a:r>
              <a:endParaRPr lang="cs-CZ" sz="1600" b="1" i="1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643174" y="4572008"/>
              <a:ext cx="2857520" cy="714380"/>
              <a:chOff x="2643174" y="4572008"/>
              <a:chExt cx="2857520" cy="714380"/>
            </a:xfrm>
          </p:grpSpPr>
          <p:sp>
            <p:nvSpPr>
              <p:cNvPr id="15" name="Zaoblený obdélník 14"/>
              <p:cNvSpPr/>
              <p:nvPr/>
            </p:nvSpPr>
            <p:spPr>
              <a:xfrm>
                <a:off x="2643174" y="4572008"/>
                <a:ext cx="2857520" cy="71438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2855919" y="4661439"/>
              <a:ext cx="2455862" cy="557213"/>
            </p:xfrm>
            <a:graphic>
              <a:graphicData uri="http://schemas.openxmlformats.org/presentationml/2006/ole">
                <p:oleObj spid="_x0000_s3076" name="Rovnice" r:id="rId5" imgW="1511280" imgH="342720" progId="Equation.3">
                  <p:embed/>
                </p:oleObj>
              </a:graphicData>
            </a:graphic>
          </p:graphicFrame>
        </p:grpSp>
      </p:grpSp>
      <p:sp>
        <p:nvSpPr>
          <p:cNvPr id="18" name="Tlačítko akce: Vlastní 17">
            <a:hlinkClick r:id="rId6" action="ppaction://program" highlightClick="1"/>
          </p:cNvPr>
          <p:cNvSpPr/>
          <p:nvPr/>
        </p:nvSpPr>
        <p:spPr>
          <a:xfrm>
            <a:off x="6811900" y="6072206"/>
            <a:ext cx="1332000" cy="285752"/>
          </a:xfrm>
          <a:prstGeom prst="actionButtonBlank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smtClean="0"/>
              <a:t>SSS (Ziman 1)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14942" y="285728"/>
            <a:ext cx="32147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/>
              <a:t>Hamiltonovy pohybov</a:t>
            </a:r>
            <a:r>
              <a:rPr lang="cs-CZ" smtClean="0"/>
              <a:t>é rovnice</a:t>
            </a:r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285720" y="857232"/>
            <a:ext cx="8358246" cy="2000264"/>
            <a:chOff x="285720" y="928670"/>
            <a:chExt cx="8358246" cy="2000264"/>
          </a:xfrm>
        </p:grpSpPr>
        <p:sp>
          <p:nvSpPr>
            <p:cNvPr id="6" name="TextovéPole 5"/>
            <p:cNvSpPr txBox="1"/>
            <p:nvPr/>
          </p:nvSpPr>
          <p:spPr>
            <a:xfrm>
              <a:off x="428596" y="928670"/>
              <a:ext cx="785818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Stav částice je určen zadáním </a:t>
              </a:r>
              <a:r>
                <a:rPr lang="en-US" i="1" smtClean="0">
                  <a:solidFill>
                    <a:srgbClr val="0033CC"/>
                  </a:solidFill>
                </a:rPr>
                <a:t>polohov</a:t>
              </a:r>
              <a:r>
                <a:rPr lang="cs-CZ" i="1" smtClean="0">
                  <a:solidFill>
                    <a:srgbClr val="0033CC"/>
                  </a:solidFill>
                </a:rPr>
                <a:t>ého vektoru</a:t>
              </a:r>
              <a:r>
                <a:rPr lang="cs-CZ" smtClean="0">
                  <a:solidFill>
                    <a:srgbClr val="0033CC"/>
                  </a:solidFill>
                </a:rPr>
                <a:t> </a:t>
              </a:r>
              <a:r>
                <a:rPr lang="cs-CZ" b="1" i="1" smtClean="0">
                  <a:solidFill>
                    <a:srgbClr val="0033CC"/>
                  </a:solidFill>
                </a:rPr>
                <a:t>r</a:t>
              </a:r>
              <a:r>
                <a:rPr lang="en-US" smtClean="0">
                  <a:solidFill>
                    <a:srgbClr val="0033CC"/>
                  </a:solidFill>
                </a:rPr>
                <a:t> a </a:t>
              </a:r>
              <a:r>
                <a:rPr lang="cs-CZ" i="1" smtClean="0">
                  <a:solidFill>
                    <a:srgbClr val="0033CC"/>
                  </a:solidFill>
                </a:rPr>
                <a:t>vektoru </a:t>
              </a:r>
              <a:r>
                <a:rPr lang="en-US" i="1" smtClean="0">
                  <a:solidFill>
                    <a:srgbClr val="0033CC"/>
                  </a:solidFill>
                </a:rPr>
                <a:t>hybnosti</a:t>
              </a:r>
              <a:r>
                <a:rPr lang="cs-CZ" i="1" smtClean="0">
                  <a:solidFill>
                    <a:srgbClr val="0033CC"/>
                  </a:solidFill>
                </a:rPr>
                <a:t> </a:t>
              </a:r>
              <a:r>
                <a:rPr lang="en-US" smtClean="0">
                  <a:solidFill>
                    <a:srgbClr val="0033CC"/>
                  </a:solidFill>
                </a:rPr>
                <a:t> </a:t>
              </a:r>
              <a:r>
                <a:rPr lang="en-US" b="1" i="1" smtClean="0">
                  <a:solidFill>
                    <a:srgbClr val="0033CC"/>
                  </a:solidFill>
                </a:rPr>
                <a:t>p </a:t>
              </a:r>
              <a:r>
                <a:rPr lang="en-US" smtClean="0">
                  <a:solidFill>
                    <a:srgbClr val="0033CC"/>
                  </a:solidFill>
                </a:rPr>
                <a:t>=</a:t>
              </a:r>
              <a:r>
                <a:rPr lang="cs-CZ" smtClean="0">
                  <a:solidFill>
                    <a:srgbClr val="0033CC"/>
                  </a:solidFill>
                </a:rPr>
                <a:t> </a:t>
              </a:r>
              <a:r>
                <a:rPr lang="cs-CZ" i="1" smtClean="0">
                  <a:solidFill>
                    <a:srgbClr val="0033CC"/>
                  </a:solidFill>
                </a:rPr>
                <a:t>m</a:t>
              </a:r>
              <a:r>
                <a:rPr lang="cs-CZ" b="1" i="1" smtClean="0">
                  <a:solidFill>
                    <a:srgbClr val="0033CC"/>
                  </a:solidFill>
                </a:rPr>
                <a:t>v</a:t>
              </a:r>
              <a:r>
                <a:rPr lang="cs-CZ" smtClean="0"/>
                <a:t>, </a:t>
              </a:r>
              <a:r>
                <a:rPr lang="cs-CZ" i="1" smtClean="0">
                  <a:solidFill>
                    <a:srgbClr val="FF0000"/>
                  </a:solidFill>
                </a:rPr>
                <a:t>hamiltonián</a:t>
              </a:r>
              <a:r>
                <a:rPr lang="cs-CZ" smtClean="0">
                  <a:solidFill>
                    <a:srgbClr val="FF0000"/>
                  </a:solidFill>
                </a:rPr>
                <a:t> </a:t>
              </a:r>
              <a:r>
                <a:rPr lang="cs-CZ" i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H </a:t>
              </a:r>
              <a:r>
                <a:rPr lang="cs-CZ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(</a:t>
              </a:r>
              <a:r>
                <a:rPr lang="cs-CZ" b="1" i="1" smtClean="0">
                  <a:solidFill>
                    <a:srgbClr val="FF0000"/>
                  </a:solidFill>
                </a:rPr>
                <a:t>r,p</a:t>
              </a:r>
              <a:r>
                <a:rPr lang="cs-CZ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) </a:t>
              </a:r>
              <a:r>
                <a:rPr lang="cs-CZ" smtClean="0"/>
                <a:t>vyjadřuje celkovou energii </a:t>
              </a:r>
              <a:r>
                <a:rPr lang="cs-CZ" sz="1600" smtClean="0"/>
                <a:t>(součet kinetické a potenciální energie)</a:t>
              </a:r>
              <a:endParaRPr lang="cs-CZ" i="1"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3" name="Skupina 12"/>
            <p:cNvGrpSpPr/>
            <p:nvPr/>
          </p:nvGrpSpPr>
          <p:grpSpPr>
            <a:xfrm>
              <a:off x="285720" y="1643050"/>
              <a:ext cx="8358246" cy="1285884"/>
              <a:chOff x="285720" y="1643050"/>
              <a:chExt cx="8358246" cy="1285884"/>
            </a:xfrm>
          </p:grpSpPr>
          <p:sp>
            <p:nvSpPr>
              <p:cNvPr id="12" name="Zaoblený obdélník 11"/>
              <p:cNvSpPr/>
              <p:nvPr/>
            </p:nvSpPr>
            <p:spPr>
              <a:xfrm>
                <a:off x="285720" y="1643050"/>
                <a:ext cx="8358246" cy="1285884"/>
              </a:xfrm>
              <a:prstGeom prst="roundRect">
                <a:avLst>
                  <a:gd name="adj" fmla="val 1178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500034" y="1792288"/>
              <a:ext cx="7911597" cy="993770"/>
            </p:xfrm>
            <a:graphic>
              <a:graphicData uri="http://schemas.openxmlformats.org/presentationml/2006/ole">
                <p:oleObj spid="_x0000_s31746" name="Rovnice" r:id="rId3" imgW="5257800" imgH="660240" progId="Equation.3">
                  <p:embed/>
                </p:oleObj>
              </a:graphicData>
            </a:graphic>
          </p:graphicFrame>
        </p:grpSp>
      </p:grpSp>
      <p:grpSp>
        <p:nvGrpSpPr>
          <p:cNvPr id="19" name="Skupina 18"/>
          <p:cNvGrpSpPr/>
          <p:nvPr/>
        </p:nvGrpSpPr>
        <p:grpSpPr>
          <a:xfrm>
            <a:off x="500034" y="3143248"/>
            <a:ext cx="7929618" cy="3143272"/>
            <a:chOff x="500034" y="3000372"/>
            <a:chExt cx="7929618" cy="3143272"/>
          </a:xfrm>
        </p:grpSpPr>
        <p:sp>
          <p:nvSpPr>
            <p:cNvPr id="8" name="TextovéPole 7"/>
            <p:cNvSpPr txBox="1"/>
            <p:nvPr/>
          </p:nvSpPr>
          <p:spPr>
            <a:xfrm>
              <a:off x="500034" y="3000372"/>
              <a:ext cx="7786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Časový vývoj  </a:t>
              </a:r>
              <a:r>
                <a:rPr lang="cs-CZ" b="1" i="1" smtClean="0">
                  <a:solidFill>
                    <a:srgbClr val="FF0000"/>
                  </a:solidFill>
                </a:rPr>
                <a:t>r</a:t>
              </a:r>
              <a:r>
                <a:rPr lang="cs-CZ" i="1" smtClean="0">
                  <a:solidFill>
                    <a:srgbClr val="FF0000"/>
                  </a:solidFill>
                </a:rPr>
                <a:t>=</a:t>
              </a:r>
              <a:r>
                <a:rPr lang="cs-CZ" b="1" i="1" smtClean="0">
                  <a:solidFill>
                    <a:srgbClr val="FF0000"/>
                  </a:solidFill>
                </a:rPr>
                <a:t>r</a:t>
              </a:r>
              <a:r>
                <a:rPr lang="cs-CZ" i="1" smtClean="0">
                  <a:solidFill>
                    <a:srgbClr val="FF0000"/>
                  </a:solidFill>
                </a:rPr>
                <a:t>(t)</a:t>
              </a:r>
              <a:r>
                <a:rPr lang="cs-CZ" smtClean="0">
                  <a:solidFill>
                    <a:srgbClr val="FF0000"/>
                  </a:solidFill>
                </a:rPr>
                <a:t>  a  </a:t>
              </a:r>
              <a:r>
                <a:rPr lang="cs-CZ" b="1" i="1" smtClean="0">
                  <a:solidFill>
                    <a:srgbClr val="FF0000"/>
                  </a:solidFill>
                </a:rPr>
                <a:t>p</a:t>
              </a:r>
              <a:r>
                <a:rPr lang="cs-CZ" i="1" smtClean="0">
                  <a:solidFill>
                    <a:srgbClr val="FF0000"/>
                  </a:solidFill>
                </a:rPr>
                <a:t>=</a:t>
              </a:r>
              <a:r>
                <a:rPr lang="cs-CZ" b="1" i="1" smtClean="0">
                  <a:solidFill>
                    <a:srgbClr val="FF0000"/>
                  </a:solidFill>
                </a:rPr>
                <a:t>p</a:t>
              </a:r>
              <a:r>
                <a:rPr lang="cs-CZ" i="1" smtClean="0">
                  <a:solidFill>
                    <a:srgbClr val="FF0000"/>
                  </a:solidFill>
                </a:rPr>
                <a:t>(t)</a:t>
              </a:r>
              <a:r>
                <a:rPr lang="cs-CZ" b="1" i="1" smtClean="0">
                  <a:solidFill>
                    <a:srgbClr val="FF0000"/>
                  </a:solidFill>
                </a:rPr>
                <a:t>  </a:t>
              </a:r>
              <a:r>
                <a:rPr lang="cs-CZ" smtClean="0">
                  <a:solidFill>
                    <a:srgbClr val="FF0000"/>
                  </a:solidFill>
                </a:rPr>
                <a:t>se získá řešením </a:t>
              </a:r>
              <a:r>
                <a:rPr lang="cs-CZ" b="1" i="1" smtClean="0">
                  <a:solidFill>
                    <a:srgbClr val="FF0000"/>
                  </a:solidFill>
                </a:rPr>
                <a:t>Hamiltonových pohybových rovnic</a:t>
              </a:r>
              <a:r>
                <a:rPr lang="cs-CZ" smtClean="0"/>
                <a:t> </a:t>
              </a:r>
              <a:endParaRPr lang="cs-CZ" b="1" i="1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857356" y="3571876"/>
              <a:ext cx="4643470" cy="1071570"/>
              <a:chOff x="1714480" y="3429000"/>
              <a:chExt cx="4643470" cy="1071570"/>
            </a:xfrm>
          </p:grpSpPr>
          <p:sp>
            <p:nvSpPr>
              <p:cNvPr id="15" name="Zaoblený obdélník 14"/>
              <p:cNvSpPr/>
              <p:nvPr/>
            </p:nvSpPr>
            <p:spPr>
              <a:xfrm>
                <a:off x="1714480" y="3429000"/>
                <a:ext cx="4643470" cy="107157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9" name="Objekt 8"/>
              <p:cNvGraphicFramePr>
                <a:graphicFrameLocks noChangeAspect="1"/>
              </p:cNvGraphicFramePr>
              <p:nvPr/>
            </p:nvGraphicFramePr>
            <p:xfrm>
              <a:off x="2080635" y="3589806"/>
              <a:ext cx="3999070" cy="776290"/>
            </p:xfrm>
            <a:graphic>
              <a:graphicData uri="http://schemas.openxmlformats.org/presentationml/2006/ole">
                <p:oleObj spid="_x0000_s31747" name="Rovnice" r:id="rId4" imgW="2158920" imgH="419040" progId="Equation.3">
                  <p:embed/>
                </p:oleObj>
              </a:graphicData>
            </a:graphic>
          </p:graphicFrame>
        </p:grpSp>
        <p:sp>
          <p:nvSpPr>
            <p:cNvPr id="10" name="TextovéPole 9"/>
            <p:cNvSpPr txBox="1"/>
            <p:nvPr/>
          </p:nvSpPr>
          <p:spPr>
            <a:xfrm>
              <a:off x="500034" y="4702742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mtClean="0"/>
                <a:t>ve složkách</a:t>
              </a:r>
              <a:endParaRPr lang="cs-CZ"/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642910" y="5286388"/>
              <a:ext cx="7786742" cy="857256"/>
              <a:chOff x="714348" y="5000636"/>
              <a:chExt cx="7786742" cy="857256"/>
            </a:xfrm>
          </p:grpSpPr>
          <p:sp>
            <p:nvSpPr>
              <p:cNvPr id="17" name="Zaoblený obdélník 16"/>
              <p:cNvSpPr/>
              <p:nvPr/>
            </p:nvSpPr>
            <p:spPr>
              <a:xfrm>
                <a:off x="714348" y="5000636"/>
                <a:ext cx="7786742" cy="857256"/>
              </a:xfrm>
              <a:prstGeom prst="roundRect">
                <a:avLst/>
              </a:prstGeom>
              <a:solidFill>
                <a:srgbClr val="FFFF66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1" name="Objekt 10"/>
              <p:cNvGraphicFramePr>
                <a:graphicFrameLocks noChangeAspect="1"/>
              </p:cNvGraphicFramePr>
              <p:nvPr/>
            </p:nvGraphicFramePr>
            <p:xfrm>
              <a:off x="857224" y="5072074"/>
              <a:ext cx="7620001" cy="720000"/>
            </p:xfrm>
            <a:graphic>
              <a:graphicData uri="http://schemas.openxmlformats.org/presentationml/2006/ole">
                <p:oleObj spid="_x0000_s31748" name="Rovnice" r:id="rId5" imgW="4838400" imgH="457200" progId="Equation.3">
                  <p:embed/>
                </p:oleObj>
              </a:graphicData>
            </a:graphic>
          </p:graphicFrame>
        </p:grpSp>
      </p:grpSp>
      <p:sp>
        <p:nvSpPr>
          <p:cNvPr id="20" name="Tlačítko akce: Vlastní 19">
            <a:hlinkClick r:id="rId6" action="ppaction://hlinksldjump" highlightClick="1"/>
          </p:cNvPr>
          <p:cNvSpPr/>
          <p:nvPr/>
        </p:nvSpPr>
        <p:spPr>
          <a:xfrm>
            <a:off x="6715140" y="6500834"/>
            <a:ext cx="720000" cy="214314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Zpět</a:t>
            </a:r>
            <a:endParaRPr lang="cs-CZ" dirty="0"/>
          </a:p>
        </p:txBody>
      </p:sp>
      <p:sp>
        <p:nvSpPr>
          <p:cNvPr id="21" name="Tlačítko akce: Vlastní 20">
            <a:hlinkClick r:id="rId7" action="ppaction://hlinksldjump" highlightClick="1"/>
          </p:cNvPr>
          <p:cNvSpPr/>
          <p:nvPr/>
        </p:nvSpPr>
        <p:spPr>
          <a:xfrm>
            <a:off x="714348" y="6482904"/>
            <a:ext cx="972000" cy="214314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smtClean="0"/>
              <a:t>Zpět list 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14942" y="214290"/>
            <a:ext cx="350046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mtClean="0"/>
              <a:t>Připomenutí vektorového počtu</a:t>
            </a:r>
            <a:endParaRPr lang="en-US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42910" y="500042"/>
            <a:ext cx="435771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i="1" smtClean="0">
                <a:solidFill>
                  <a:srgbClr val="0033CC"/>
                </a:solidFill>
              </a:rPr>
              <a:t>V kartézských souřadnicích</a:t>
            </a:r>
            <a:endParaRPr lang="cs-CZ" smtClean="0"/>
          </a:p>
          <a:p>
            <a:r>
              <a:rPr lang="cs-CZ" smtClean="0"/>
              <a:t> (</a:t>
            </a:r>
            <a:r>
              <a:rPr lang="cs-CZ" b="1" i="1" smtClean="0"/>
              <a:t>i</a:t>
            </a:r>
            <a:r>
              <a:rPr lang="cs-CZ" smtClean="0"/>
              <a:t>, </a:t>
            </a:r>
            <a:r>
              <a:rPr lang="cs-CZ" b="1" i="1" smtClean="0"/>
              <a:t>j</a:t>
            </a:r>
            <a:r>
              <a:rPr lang="cs-CZ" smtClean="0"/>
              <a:t>, </a:t>
            </a:r>
            <a:r>
              <a:rPr lang="cs-CZ" b="1" i="1" smtClean="0"/>
              <a:t>k -</a:t>
            </a:r>
            <a:r>
              <a:rPr lang="cs-CZ" smtClean="0"/>
              <a:t> jednotkové vektory ve směru </a:t>
            </a:r>
            <a:r>
              <a:rPr lang="cs-CZ" i="1" smtClean="0">
                <a:latin typeface="Cambria Math" pitchFamily="18" charset="0"/>
                <a:ea typeface="Cambria Math" pitchFamily="18" charset="0"/>
              </a:rPr>
              <a:t>x, y, z </a:t>
            </a:r>
            <a:r>
              <a:rPr lang="cs-CZ" smtClean="0"/>
              <a:t>)</a:t>
            </a:r>
            <a:endParaRPr lang="cs-CZ"/>
          </a:p>
        </p:txBody>
      </p:sp>
      <p:grpSp>
        <p:nvGrpSpPr>
          <p:cNvPr id="10" name="Skupina 9"/>
          <p:cNvGrpSpPr/>
          <p:nvPr/>
        </p:nvGrpSpPr>
        <p:grpSpPr>
          <a:xfrm>
            <a:off x="714348" y="1392876"/>
            <a:ext cx="4004288" cy="393050"/>
            <a:chOff x="714348" y="1000108"/>
            <a:chExt cx="4004288" cy="393050"/>
          </a:xfrm>
        </p:grpSpPr>
        <p:sp>
          <p:nvSpPr>
            <p:cNvPr id="6" name="TextovéPole 5"/>
            <p:cNvSpPr txBox="1"/>
            <p:nvPr/>
          </p:nvSpPr>
          <p:spPr>
            <a:xfrm>
              <a:off x="714348" y="1000108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smtClean="0">
                  <a:solidFill>
                    <a:srgbClr val="FF0000"/>
                  </a:solidFill>
                </a:rPr>
                <a:t>Skalární součin </a:t>
              </a:r>
              <a:r>
                <a:rPr lang="cs-CZ" smtClean="0"/>
                <a:t>:  </a:t>
              </a:r>
              <a:endParaRPr lang="cs-CZ"/>
            </a:p>
          </p:txBody>
        </p:sp>
        <p:graphicFrame>
          <p:nvGraphicFramePr>
            <p:cNvPr id="9" name="Objekt 8"/>
            <p:cNvGraphicFramePr>
              <a:graphicFrameLocks noChangeAspect="1"/>
            </p:cNvGraphicFramePr>
            <p:nvPr/>
          </p:nvGraphicFramePr>
          <p:xfrm>
            <a:off x="2500298" y="1035968"/>
            <a:ext cx="2218338" cy="357190"/>
          </p:xfrm>
          <a:graphic>
            <a:graphicData uri="http://schemas.openxmlformats.org/presentationml/2006/ole">
              <p:oleObj spid="_x0000_s64514" name="Rovnice" r:id="rId3" imgW="1498320" imgH="241200" progId="Equation.3">
                <p:embed/>
              </p:oleObj>
            </a:graphicData>
          </a:graphic>
        </p:graphicFrame>
      </p:grpSp>
      <p:grpSp>
        <p:nvGrpSpPr>
          <p:cNvPr id="28" name="Skupina 27"/>
          <p:cNvGrpSpPr/>
          <p:nvPr/>
        </p:nvGrpSpPr>
        <p:grpSpPr>
          <a:xfrm>
            <a:off x="571472" y="3196200"/>
            <a:ext cx="4572024" cy="3161758"/>
            <a:chOff x="571472" y="2702478"/>
            <a:chExt cx="4572024" cy="3161758"/>
          </a:xfrm>
        </p:grpSpPr>
        <p:sp>
          <p:nvSpPr>
            <p:cNvPr id="12" name="TextovéPole 11"/>
            <p:cNvSpPr txBox="1"/>
            <p:nvPr/>
          </p:nvSpPr>
          <p:spPr>
            <a:xfrm>
              <a:off x="571472" y="2702478"/>
              <a:ext cx="2428892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cs-CZ" i="1" smtClean="0">
                  <a:solidFill>
                    <a:srgbClr val="0033CC"/>
                  </a:solidFill>
                </a:rPr>
                <a:t>Diferenciální operátory</a:t>
              </a:r>
              <a:r>
                <a:rPr lang="cs-CZ" smtClean="0">
                  <a:solidFill>
                    <a:srgbClr val="0033CC"/>
                  </a:solidFill>
                </a:rPr>
                <a:t>  </a:t>
              </a:r>
              <a:endParaRPr lang="cs-CZ">
                <a:solidFill>
                  <a:srgbClr val="0033CC"/>
                </a:solidFill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42910" y="3273982"/>
              <a:ext cx="107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smtClean="0">
                  <a:solidFill>
                    <a:srgbClr val="FF0000"/>
                  </a:solidFill>
                </a:rPr>
                <a:t>Gradient</a:t>
              </a:r>
              <a:r>
                <a:rPr lang="cs-CZ" smtClean="0"/>
                <a:t>  </a:t>
              </a:r>
              <a:endParaRPr lang="cs-CZ"/>
            </a:p>
          </p:txBody>
        </p:sp>
        <p:graphicFrame>
          <p:nvGraphicFramePr>
            <p:cNvPr id="14" name="Objekt 13"/>
            <p:cNvGraphicFramePr>
              <a:graphicFrameLocks noChangeAspect="1"/>
            </p:cNvGraphicFramePr>
            <p:nvPr/>
          </p:nvGraphicFramePr>
          <p:xfrm>
            <a:off x="2214546" y="3200400"/>
            <a:ext cx="2928950" cy="585790"/>
          </p:xfrm>
          <a:graphic>
            <a:graphicData uri="http://schemas.openxmlformats.org/presentationml/2006/ole">
              <p:oleObj spid="_x0000_s64516" name="Rovnice" r:id="rId4" imgW="2286000" imgH="457200" progId="Equation.3">
                <p:embed/>
              </p:oleObj>
            </a:graphicData>
          </a:graphic>
        </p:graphicFrame>
        <p:sp>
          <p:nvSpPr>
            <p:cNvPr id="15" name="TextovéPole 14"/>
            <p:cNvSpPr txBox="1"/>
            <p:nvPr/>
          </p:nvSpPr>
          <p:spPr>
            <a:xfrm>
              <a:off x="642910" y="4059800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smtClean="0">
                  <a:solidFill>
                    <a:srgbClr val="FF0000"/>
                  </a:solidFill>
                </a:rPr>
                <a:t>Divergence</a:t>
              </a:r>
              <a:r>
                <a:rPr lang="cs-CZ" smtClean="0"/>
                <a:t>  </a:t>
              </a:r>
              <a:endParaRPr lang="cs-CZ"/>
            </a:p>
          </p:txBody>
        </p:sp>
        <p:graphicFrame>
          <p:nvGraphicFramePr>
            <p:cNvPr id="16" name="Objekt 15"/>
            <p:cNvGraphicFramePr>
              <a:graphicFrameLocks noChangeAspect="1"/>
            </p:cNvGraphicFramePr>
            <p:nvPr/>
          </p:nvGraphicFramePr>
          <p:xfrm>
            <a:off x="1999950" y="3938313"/>
            <a:ext cx="2817599" cy="642942"/>
          </p:xfrm>
          <a:graphic>
            <a:graphicData uri="http://schemas.openxmlformats.org/presentationml/2006/ole">
              <p:oleObj spid="_x0000_s64517" name="Rovnice" r:id="rId5" imgW="1892160" imgH="431640" progId="Equation.3">
                <p:embed/>
              </p:oleObj>
            </a:graphicData>
          </a:graphic>
        </p:graphicFrame>
        <p:sp>
          <p:nvSpPr>
            <p:cNvPr id="17" name="TextovéPole 16"/>
            <p:cNvSpPr txBox="1"/>
            <p:nvPr/>
          </p:nvSpPr>
          <p:spPr>
            <a:xfrm>
              <a:off x="642910" y="5059932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smtClean="0">
                  <a:solidFill>
                    <a:srgbClr val="FF0000"/>
                  </a:solidFill>
                </a:rPr>
                <a:t>Rotace</a:t>
              </a:r>
              <a:r>
                <a:rPr lang="cs-CZ" smtClean="0"/>
                <a:t>  </a:t>
              </a:r>
              <a:endParaRPr lang="cs-CZ"/>
            </a:p>
          </p:txBody>
        </p:sp>
        <p:graphicFrame>
          <p:nvGraphicFramePr>
            <p:cNvPr id="18" name="Objekt 17"/>
            <p:cNvGraphicFramePr>
              <a:graphicFrameLocks noChangeAspect="1"/>
            </p:cNvGraphicFramePr>
            <p:nvPr/>
          </p:nvGraphicFramePr>
          <p:xfrm>
            <a:off x="2022703" y="4643446"/>
            <a:ext cx="2549297" cy="1220790"/>
          </p:xfrm>
          <a:graphic>
            <a:graphicData uri="http://schemas.openxmlformats.org/presentationml/2006/ole">
              <p:oleObj spid="_x0000_s64518" name="Rovnice" r:id="rId6" imgW="1803240" imgH="863280" progId="Equation.3">
                <p:embed/>
              </p:oleObj>
            </a:graphicData>
          </a:graphic>
        </p:graphicFrame>
      </p:grpSp>
      <p:cxnSp>
        <p:nvCxnSpPr>
          <p:cNvPr id="20" name="Přímá spojovací čára 19"/>
          <p:cNvCxnSpPr/>
          <p:nvPr/>
        </p:nvCxnSpPr>
        <p:spPr>
          <a:xfrm rot="5400000">
            <a:off x="4036215" y="4536289"/>
            <a:ext cx="2928958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Skupina 28"/>
          <p:cNvGrpSpPr/>
          <p:nvPr/>
        </p:nvGrpSpPr>
        <p:grpSpPr>
          <a:xfrm>
            <a:off x="5786446" y="3786190"/>
            <a:ext cx="2928958" cy="2286016"/>
            <a:chOff x="5786446" y="3143248"/>
            <a:chExt cx="2928958" cy="2286016"/>
          </a:xfrm>
        </p:grpSpPr>
        <p:sp>
          <p:nvSpPr>
            <p:cNvPr id="21" name="TextovéPole 20"/>
            <p:cNvSpPr txBox="1"/>
            <p:nvPr/>
          </p:nvSpPr>
          <p:spPr>
            <a:xfrm>
              <a:off x="5786446" y="3143248"/>
              <a:ext cx="2286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i="1" smtClean="0">
                  <a:solidFill>
                    <a:srgbClr val="0033CC"/>
                  </a:solidFill>
                </a:rPr>
                <a:t>Gradient skalární funkce</a:t>
              </a:r>
              <a:endParaRPr lang="cs-CZ" i="1">
                <a:solidFill>
                  <a:srgbClr val="0033CC"/>
                </a:solidFill>
              </a:endParaRPr>
            </a:p>
          </p:txBody>
        </p:sp>
        <p:graphicFrame>
          <p:nvGraphicFramePr>
            <p:cNvPr id="22" name="Objekt 21"/>
            <p:cNvGraphicFramePr>
              <a:graphicFrameLocks noChangeAspect="1"/>
            </p:cNvGraphicFramePr>
            <p:nvPr/>
          </p:nvGraphicFramePr>
          <p:xfrm>
            <a:off x="5857884" y="3643314"/>
            <a:ext cx="2409584" cy="1143008"/>
          </p:xfrm>
          <a:graphic>
            <a:graphicData uri="http://schemas.openxmlformats.org/presentationml/2006/ole">
              <p:oleObj spid="_x0000_s64519" name="Rovnice" r:id="rId7" imgW="1981080" imgH="939600" progId="Equation.3">
                <p:embed/>
              </p:oleObj>
            </a:graphicData>
          </a:graphic>
        </p:graphicFrame>
        <p:sp>
          <p:nvSpPr>
            <p:cNvPr id="23" name="TextovéPole 22"/>
            <p:cNvSpPr txBox="1"/>
            <p:nvPr/>
          </p:nvSpPr>
          <p:spPr>
            <a:xfrm>
              <a:off x="5786446" y="4906044"/>
              <a:ext cx="29289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smtClean="0"/>
                <a:t>Vektor kolmý k ploše na níž je</a:t>
              </a:r>
            </a:p>
            <a:p>
              <a:r>
                <a:rPr lang="el-GR" sz="1400" i="1" dirty="0" smtClean="0">
                  <a:latin typeface="Cambria Math"/>
                  <a:ea typeface="Cambria Math"/>
                </a:rPr>
                <a:t>φ</a:t>
              </a:r>
              <a:r>
                <a:rPr lang="cs-CZ" sz="1400" i="1" dirty="0" smtClean="0">
                  <a:latin typeface="Cambria Math"/>
                  <a:ea typeface="Cambria Math"/>
                </a:rPr>
                <a:t> </a:t>
              </a:r>
              <a:r>
                <a:rPr lang="cs-CZ" sz="1400" dirty="0" smtClean="0"/>
                <a:t> konstantní</a:t>
              </a:r>
              <a:r>
                <a:rPr lang="en-US" sz="1400" dirty="0" smtClean="0"/>
                <a:t>;</a:t>
              </a:r>
              <a:r>
                <a:rPr lang="cs-CZ" sz="1400" dirty="0" smtClean="0"/>
                <a:t> </a:t>
              </a:r>
              <a:r>
                <a:rPr lang="en-US" sz="1400" dirty="0" smtClean="0"/>
                <a:t>m</a:t>
              </a:r>
              <a:r>
                <a:rPr lang="cs-CZ" sz="1400" dirty="0" smtClean="0"/>
                <a:t>á směr růstu funkce.</a:t>
              </a:r>
              <a:endParaRPr lang="cs-CZ" dirty="0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714348" y="1916660"/>
            <a:ext cx="6391238" cy="1155150"/>
            <a:chOff x="714348" y="1630908"/>
            <a:chExt cx="6391238" cy="1155150"/>
          </a:xfrm>
        </p:grpSpPr>
        <p:sp>
          <p:nvSpPr>
            <p:cNvPr id="26" name="TextovéPole 25"/>
            <p:cNvSpPr txBox="1"/>
            <p:nvPr/>
          </p:nvSpPr>
          <p:spPr>
            <a:xfrm>
              <a:off x="714348" y="1630908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smtClean="0">
                  <a:solidFill>
                    <a:srgbClr val="FF0000"/>
                  </a:solidFill>
                </a:rPr>
                <a:t>Vektorový součin</a:t>
              </a:r>
              <a:r>
                <a:rPr lang="cs-CZ" smtClean="0"/>
                <a:t>  :  </a:t>
              </a:r>
              <a:endParaRPr lang="cs-CZ"/>
            </a:p>
          </p:txBody>
        </p:sp>
        <p:graphicFrame>
          <p:nvGraphicFramePr>
            <p:cNvPr id="27" name="Objekt 26"/>
            <p:cNvGraphicFramePr>
              <a:graphicFrameLocks noChangeAspect="1"/>
            </p:cNvGraphicFramePr>
            <p:nvPr/>
          </p:nvGraphicFramePr>
          <p:xfrm>
            <a:off x="1357290" y="1857364"/>
            <a:ext cx="5748296" cy="928694"/>
          </p:xfrm>
          <a:graphic>
            <a:graphicData uri="http://schemas.openxmlformats.org/presentationml/2006/ole">
              <p:oleObj spid="_x0000_s64520" name="Rovnice" r:id="rId8" imgW="4559040" imgH="7365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857884" y="5786454"/>
            <a:ext cx="3000396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cap="small" dirty="0" smtClean="0"/>
              <a:t>Jan </a:t>
            </a:r>
            <a:r>
              <a:rPr lang="en-US" sz="1400" cap="small" dirty="0" err="1" smtClean="0"/>
              <a:t>Cel</a:t>
            </a:r>
            <a:r>
              <a:rPr lang="cs-CZ" sz="1400" cap="small" dirty="0" smtClean="0"/>
              <a:t>ý</a:t>
            </a:r>
            <a:r>
              <a:rPr lang="cs-CZ" sz="1400" dirty="0" smtClean="0"/>
              <a:t>, poslední úprava: 27.11.2009</a:t>
            </a:r>
            <a:endParaRPr lang="cs-CZ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5429256" y="345024"/>
            <a:ext cx="3286148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Semiklasická</a:t>
            </a:r>
            <a:r>
              <a:rPr lang="cs-CZ" dirty="0" smtClean="0"/>
              <a:t> aproximace - </a:t>
            </a:r>
            <a:r>
              <a:rPr lang="cs-CZ" i="1" dirty="0" smtClean="0"/>
              <a:t>1</a:t>
            </a:r>
            <a:endParaRPr lang="cs-CZ" i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034" y="92867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 se stane se stavy </a:t>
            </a:r>
            <a:r>
              <a:rPr lang="en-US" dirty="0" smtClean="0"/>
              <a:t>|</a:t>
            </a:r>
            <a:r>
              <a:rPr lang="en-US" b="1" i="1" dirty="0" err="1" smtClean="0"/>
              <a:t>k</a:t>
            </a:r>
            <a:r>
              <a:rPr lang="en-US" dirty="0" err="1" smtClean="0"/>
              <a:t>,</a:t>
            </a:r>
            <a:r>
              <a:rPr lang="en-US" i="1" dirty="0" err="1" smtClean="0"/>
              <a:t>n</a:t>
            </a:r>
            <a:r>
              <a:rPr lang="en-US" dirty="0" smtClean="0"/>
              <a:t>⟩</a:t>
            </a:r>
            <a:r>
              <a:rPr lang="cs-CZ" dirty="0" smtClean="0"/>
              <a:t> po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přiložení vnějšího potenciálového pole </a:t>
            </a:r>
            <a:r>
              <a:rPr lang="cs-CZ" i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U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cs-CZ" b="1" i="1" dirty="0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/>
              <a:t>?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034" y="1285860"/>
            <a:ext cx="80724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err="1" smtClean="0"/>
              <a:t>Odpov</a:t>
            </a:r>
            <a:r>
              <a:rPr lang="cs-CZ" dirty="0" err="1" smtClean="0"/>
              <a:t>ěď</a:t>
            </a:r>
            <a:r>
              <a:rPr lang="cs-CZ" dirty="0" smtClean="0"/>
              <a:t> se značně zjednoduší </a:t>
            </a:r>
            <a:r>
              <a:rPr lang="cs-CZ" i="1" dirty="0" smtClean="0">
                <a:solidFill>
                  <a:srgbClr val="0033CC"/>
                </a:solidFill>
              </a:rPr>
              <a:t>přijetím </a:t>
            </a:r>
            <a:r>
              <a:rPr lang="cs-CZ" i="1" dirty="0" smtClean="0">
                <a:solidFill>
                  <a:srgbClr val="FF0000"/>
                </a:solidFill>
              </a:rPr>
              <a:t>dvou předpokladů </a:t>
            </a:r>
            <a:r>
              <a:rPr lang="cs-CZ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  pole </a:t>
            </a:r>
            <a:r>
              <a:rPr lang="cs-CZ" i="1" dirty="0" smtClean="0">
                <a:solidFill>
                  <a:srgbClr val="0033CC"/>
                </a:solidFill>
              </a:rPr>
              <a:t>nezpůsobí přechody mezi pásy</a:t>
            </a:r>
            <a:r>
              <a:rPr lang="cs-CZ" dirty="0" smtClean="0"/>
              <a:t>,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dirty="0" smtClean="0"/>
              <a:t> pole se </a:t>
            </a:r>
            <a:r>
              <a:rPr lang="cs-CZ" i="1" dirty="0" smtClean="0">
                <a:solidFill>
                  <a:srgbClr val="0033CC"/>
                </a:solidFill>
              </a:rPr>
              <a:t>málo mění na vzdálenostech srovnatelných s rozměry elementární buňky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0034" y="2571744"/>
            <a:ext cx="80724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i="1" dirty="0" smtClean="0">
                <a:solidFill>
                  <a:srgbClr val="0033CC"/>
                </a:solidFill>
              </a:rPr>
              <a:t>První předpoklad</a:t>
            </a:r>
            <a:r>
              <a:rPr lang="cs-CZ" dirty="0" smtClean="0"/>
              <a:t> dovolí reprezentovat elektron vlnovým klubkem z funkcí jedné BZ  a</a:t>
            </a:r>
          </a:p>
          <a:p>
            <a:pPr>
              <a:lnSpc>
                <a:spcPct val="150000"/>
              </a:lnSpc>
            </a:pPr>
            <a:r>
              <a:rPr lang="cs-CZ" i="1" dirty="0" smtClean="0">
                <a:solidFill>
                  <a:srgbClr val="0033CC"/>
                </a:solidFill>
              </a:rPr>
              <a:t>druhý předpoklad </a:t>
            </a:r>
            <a:r>
              <a:rPr lang="cs-CZ" dirty="0" smtClean="0"/>
              <a:t>vede k tomu, že klubko bude dostatečně stabilní, tj. bude se jen pomalu rozplývat.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571472" y="4214818"/>
            <a:ext cx="8143932" cy="1925956"/>
            <a:chOff x="571472" y="4432002"/>
            <a:chExt cx="8143932" cy="1925956"/>
          </a:xfrm>
        </p:grpSpPr>
        <p:grpSp>
          <p:nvGrpSpPr>
            <p:cNvPr id="19" name="Skupina 18"/>
            <p:cNvGrpSpPr/>
            <p:nvPr/>
          </p:nvGrpSpPr>
          <p:grpSpPr>
            <a:xfrm>
              <a:off x="7415233" y="4432002"/>
              <a:ext cx="1300171" cy="1925956"/>
              <a:chOff x="7415233" y="4340296"/>
              <a:chExt cx="1300171" cy="1925956"/>
            </a:xfrm>
          </p:grpSpPr>
          <p:pic>
            <p:nvPicPr>
              <p:cNvPr id="16" name="Obrázek 15" descr="ehrenfest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472215" y="4340296"/>
                <a:ext cx="1185748" cy="1783080"/>
              </a:xfrm>
              <a:prstGeom prst="rect">
                <a:avLst/>
              </a:prstGeom>
            </p:spPr>
          </p:pic>
          <p:sp>
            <p:nvSpPr>
              <p:cNvPr id="17" name="TextovéPole 16"/>
              <p:cNvSpPr txBox="1"/>
              <p:nvPr/>
            </p:nvSpPr>
            <p:spPr>
              <a:xfrm>
                <a:off x="7415233" y="6086203"/>
                <a:ext cx="1300171" cy="180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 smtClean="0"/>
                  <a:t>Paul </a:t>
                </a:r>
                <a:r>
                  <a:rPr lang="cs-CZ" sz="1200" dirty="0" err="1" smtClean="0"/>
                  <a:t>Ehrenfest</a:t>
                </a:r>
                <a:r>
                  <a:rPr lang="cs-CZ" sz="1200" dirty="0" smtClean="0"/>
                  <a:t> (1880-1933)</a:t>
                </a:r>
                <a:endParaRPr lang="cs-CZ" sz="1200" dirty="0"/>
              </a:p>
            </p:txBody>
          </p:sp>
        </p:grpSp>
        <p:sp>
          <p:nvSpPr>
            <p:cNvPr id="18" name="TextovéPole 17"/>
            <p:cNvSpPr txBox="1"/>
            <p:nvPr/>
          </p:nvSpPr>
          <p:spPr>
            <a:xfrm>
              <a:off x="571472" y="4714884"/>
              <a:ext cx="6643734" cy="13388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dirty="0" smtClean="0"/>
                <a:t>Při splnění těchto podmínek je možné </a:t>
              </a:r>
            </a:p>
            <a:p>
              <a:pPr>
                <a:lnSpc>
                  <a:spcPct val="150000"/>
                </a:lnSpc>
              </a:pPr>
              <a:r>
                <a:rPr lang="cs-CZ" dirty="0" smtClean="0"/>
                <a:t>použít </a:t>
              </a:r>
              <a:r>
                <a:rPr lang="cs-CZ" b="1" i="1" dirty="0" err="1" smtClean="0">
                  <a:solidFill>
                    <a:srgbClr val="FF0000"/>
                  </a:solidFill>
                </a:rPr>
                <a:t>Ehrenfestův</a:t>
              </a:r>
              <a:r>
                <a:rPr lang="cs-CZ" b="1" i="1" dirty="0" smtClean="0">
                  <a:solidFill>
                    <a:srgbClr val="FF0000"/>
                  </a:solidFill>
                </a:rPr>
                <a:t> teorém</a:t>
              </a:r>
              <a:r>
                <a:rPr lang="cs-CZ" dirty="0" smtClean="0"/>
                <a:t>, podle kterého</a:t>
              </a:r>
            </a:p>
            <a:p>
              <a:pPr>
                <a:lnSpc>
                  <a:spcPct val="150000"/>
                </a:lnSpc>
              </a:pPr>
              <a:r>
                <a:rPr lang="cs-CZ" dirty="0" smtClean="0"/>
                <a:t> </a:t>
              </a:r>
              <a:r>
                <a:rPr lang="cs-CZ" i="1" dirty="0" smtClean="0">
                  <a:solidFill>
                    <a:srgbClr val="FF0000"/>
                  </a:solidFill>
                </a:rPr>
                <a:t>střední hodnoty pro klubko vyhovují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i="1" dirty="0" smtClean="0">
                  <a:solidFill>
                    <a:srgbClr val="FF0000"/>
                  </a:solidFill>
                </a:rPr>
                <a:t>klasickým pohybovým rovnicím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500694" y="285728"/>
            <a:ext cx="3286148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Semiklasická</a:t>
            </a:r>
            <a:r>
              <a:rPr lang="cs-CZ" dirty="0" smtClean="0"/>
              <a:t> aproximace - </a:t>
            </a:r>
            <a:r>
              <a:rPr lang="cs-CZ" i="1" dirty="0" smtClean="0"/>
              <a:t>2</a:t>
            </a:r>
            <a:endParaRPr lang="cs-CZ" i="1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714348" y="1030275"/>
            <a:ext cx="4773640" cy="1827221"/>
            <a:chOff x="714348" y="928670"/>
            <a:chExt cx="4773640" cy="1827221"/>
          </a:xfrm>
        </p:grpSpPr>
        <p:sp>
          <p:nvSpPr>
            <p:cNvPr id="6" name="TextovéPole 5"/>
            <p:cNvSpPr txBox="1"/>
            <p:nvPr/>
          </p:nvSpPr>
          <p:spPr>
            <a:xfrm>
              <a:off x="714348" y="928670"/>
              <a:ext cx="36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Působí-li </a:t>
              </a:r>
              <a:r>
                <a:rPr lang="cs-CZ" i="1" dirty="0" smtClean="0">
                  <a:solidFill>
                    <a:srgbClr val="0066FF"/>
                  </a:solidFill>
                </a:rPr>
                <a:t>vnější pole na elektron silou </a:t>
              </a:r>
              <a:endParaRPr lang="cs-CZ" i="1" dirty="0">
                <a:solidFill>
                  <a:srgbClr val="0066FF"/>
                </a:solidFill>
              </a:endParaRPr>
            </a:p>
          </p:txBody>
        </p:sp>
        <p:grpSp>
          <p:nvGrpSpPr>
            <p:cNvPr id="21" name="Skupina 20"/>
            <p:cNvGrpSpPr/>
            <p:nvPr/>
          </p:nvGrpSpPr>
          <p:grpSpPr>
            <a:xfrm>
              <a:off x="3143240" y="1285860"/>
              <a:ext cx="1357322" cy="500066"/>
              <a:chOff x="3143240" y="1285860"/>
              <a:chExt cx="1357322" cy="500066"/>
            </a:xfrm>
          </p:grpSpPr>
          <p:sp>
            <p:nvSpPr>
              <p:cNvPr id="19" name="Zaoblený obdélník 18"/>
              <p:cNvSpPr/>
              <p:nvPr/>
            </p:nvSpPr>
            <p:spPr>
              <a:xfrm>
                <a:off x="3143240" y="1285860"/>
                <a:ext cx="1357322" cy="500066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3317874" y="1385876"/>
              <a:ext cx="1111250" cy="328612"/>
            </p:xfrm>
            <a:graphic>
              <a:graphicData uri="http://schemas.openxmlformats.org/presentationml/2006/ole">
                <p:oleObj spid="_x0000_s18434" name="Rovnice" r:id="rId3" imgW="685800" imgH="203040" progId="Equation.3">
                  <p:embed/>
                </p:oleObj>
              </a:graphicData>
            </a:graphic>
          </p:graphicFrame>
        </p:grpSp>
        <p:sp>
          <p:nvSpPr>
            <p:cNvPr id="8" name="TextovéPole 7"/>
            <p:cNvSpPr txBox="1"/>
            <p:nvPr/>
          </p:nvSpPr>
          <p:spPr>
            <a:xfrm>
              <a:off x="714348" y="1785926"/>
              <a:ext cx="36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 </a:t>
              </a:r>
              <a:r>
                <a:rPr lang="cs-CZ" i="1" dirty="0" smtClean="0">
                  <a:solidFill>
                    <a:srgbClr val="0066FF"/>
                  </a:solidFill>
                </a:rPr>
                <a:t>časová změna jeho energie</a:t>
              </a:r>
              <a:endParaRPr lang="cs-CZ" i="1" dirty="0">
                <a:solidFill>
                  <a:srgbClr val="0066FF"/>
                </a:solidFill>
              </a:endParaRPr>
            </a:p>
          </p:txBody>
        </p:sp>
        <p:graphicFrame>
          <p:nvGraphicFramePr>
            <p:cNvPr id="9" name="Objekt 8"/>
            <p:cNvGraphicFramePr>
              <a:graphicFrameLocks noChangeAspect="1"/>
            </p:cNvGraphicFramePr>
            <p:nvPr/>
          </p:nvGraphicFramePr>
          <p:xfrm>
            <a:off x="2665413" y="2143116"/>
            <a:ext cx="2822575" cy="612775"/>
          </p:xfrm>
          <a:graphic>
            <a:graphicData uri="http://schemas.openxmlformats.org/presentationml/2006/ole">
              <p:oleObj spid="_x0000_s18435" name="Rovnice" r:id="rId4" imgW="1815840" imgH="393480" progId="Equation.3">
                <p:embed/>
              </p:oleObj>
            </a:graphicData>
          </a:graphic>
        </p:graphicFrame>
      </p:grpSp>
      <p:grpSp>
        <p:nvGrpSpPr>
          <p:cNvPr id="20" name="Skupina 19"/>
          <p:cNvGrpSpPr/>
          <p:nvPr/>
        </p:nvGrpSpPr>
        <p:grpSpPr>
          <a:xfrm>
            <a:off x="714348" y="3067314"/>
            <a:ext cx="7715304" cy="1290380"/>
            <a:chOff x="714348" y="3131106"/>
            <a:chExt cx="7715304" cy="1290380"/>
          </a:xfrm>
        </p:grpSpPr>
        <p:sp>
          <p:nvSpPr>
            <p:cNvPr id="10" name="TextovéPole 9"/>
            <p:cNvSpPr txBox="1"/>
            <p:nvPr/>
          </p:nvSpPr>
          <p:spPr>
            <a:xfrm>
              <a:off x="714348" y="3131106"/>
              <a:ext cx="7715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Protože pole způsobuje </a:t>
              </a:r>
              <a:r>
                <a:rPr lang="cs-CZ" i="1" dirty="0" smtClean="0">
                  <a:solidFill>
                    <a:srgbClr val="0033CC"/>
                  </a:solidFill>
                </a:rPr>
                <a:t>přechody mezi hladinami v </a:t>
              </a:r>
              <a:r>
                <a:rPr lang="cs-CZ" i="1" dirty="0" err="1" smtClean="0">
                  <a:solidFill>
                    <a:srgbClr val="0033CC"/>
                  </a:solidFill>
                </a:rPr>
                <a:t>energiovém</a:t>
              </a:r>
              <a:r>
                <a:rPr lang="cs-CZ" i="1" dirty="0" smtClean="0">
                  <a:solidFill>
                    <a:srgbClr val="0033CC"/>
                  </a:solidFill>
                </a:rPr>
                <a:t> pásu</a:t>
              </a:r>
              <a:r>
                <a:rPr lang="cs-CZ" dirty="0" smtClean="0"/>
                <a:t>,</a:t>
              </a:r>
              <a:r>
                <a:rPr lang="cs-CZ" i="1" dirty="0" smtClean="0">
                  <a:solidFill>
                    <a:srgbClr val="0033CC"/>
                  </a:solidFill>
                </a:rPr>
                <a:t>nemůže</a:t>
              </a:r>
              <a:br>
                <a:rPr lang="cs-CZ" i="1" dirty="0" smtClean="0">
                  <a:solidFill>
                    <a:srgbClr val="0033CC"/>
                  </a:solidFill>
                </a:rPr>
              </a:br>
              <a:r>
                <a:rPr lang="cs-CZ" i="1" dirty="0" smtClean="0">
                  <a:solidFill>
                    <a:srgbClr val="0033CC"/>
                  </a:solidFill>
                </a:rPr>
                <a:t>být nadále </a:t>
              </a:r>
              <a:r>
                <a:rPr lang="cs-CZ" b="1" i="1" dirty="0" smtClean="0">
                  <a:solidFill>
                    <a:srgbClr val="0033CC"/>
                  </a:solidFill>
                </a:rPr>
                <a:t>k </a:t>
              </a:r>
              <a:r>
                <a:rPr lang="cs-CZ" i="1" dirty="0" smtClean="0">
                  <a:solidFill>
                    <a:srgbClr val="0033CC"/>
                  </a:solidFill>
                </a:rPr>
                <a:t>dobrým kvantovým číslem</a:t>
              </a:r>
              <a:r>
                <a:rPr lang="cs-CZ" dirty="0" smtClean="0"/>
                <a:t>. Změnu energie můžeme také psát</a:t>
              </a:r>
              <a:endParaRPr lang="cs-CZ" dirty="0"/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/>
          </p:nvGraphicFramePr>
          <p:xfrm>
            <a:off x="2643174" y="3845486"/>
            <a:ext cx="2861421" cy="576000"/>
          </p:xfrm>
          <a:graphic>
            <a:graphicData uri="http://schemas.openxmlformats.org/presentationml/2006/ole">
              <p:oleObj spid="_x0000_s18436" name="Rovnice" r:id="rId5" imgW="1955520" imgH="393480" progId="Equation.3">
                <p:embed/>
              </p:oleObj>
            </a:graphicData>
          </a:graphic>
        </p:graphicFrame>
      </p:grpSp>
      <p:grpSp>
        <p:nvGrpSpPr>
          <p:cNvPr id="18" name="Skupina 17"/>
          <p:cNvGrpSpPr/>
          <p:nvPr/>
        </p:nvGrpSpPr>
        <p:grpSpPr>
          <a:xfrm>
            <a:off x="642910" y="4636702"/>
            <a:ext cx="7358114" cy="1364066"/>
            <a:chOff x="785786" y="4643446"/>
            <a:chExt cx="7358114" cy="1364066"/>
          </a:xfrm>
        </p:grpSpPr>
        <p:sp>
          <p:nvSpPr>
            <p:cNvPr id="14" name="TextovéPole 13"/>
            <p:cNvSpPr txBox="1"/>
            <p:nvPr/>
          </p:nvSpPr>
          <p:spPr>
            <a:xfrm>
              <a:off x="785786" y="4643446"/>
              <a:ext cx="7358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Porovnáním získáme základní </a:t>
              </a:r>
              <a:r>
                <a:rPr lang="cs-CZ" b="1" i="1" dirty="0" smtClean="0">
                  <a:solidFill>
                    <a:srgbClr val="FF0000"/>
                  </a:solidFill>
                </a:rPr>
                <a:t>pohybovou rovnici </a:t>
              </a:r>
              <a:r>
                <a:rPr lang="cs-CZ" b="1" i="1" dirty="0" err="1" smtClean="0">
                  <a:solidFill>
                    <a:srgbClr val="FF0000"/>
                  </a:solidFill>
                </a:rPr>
                <a:t>semiklasické</a:t>
              </a:r>
              <a:r>
                <a:rPr lang="cs-CZ" b="1" i="1" dirty="0" smtClean="0">
                  <a:solidFill>
                    <a:srgbClr val="FF0000"/>
                  </a:solidFill>
                </a:rPr>
                <a:t> aproximace</a:t>
              </a:r>
              <a:r>
                <a:rPr lang="cs-CZ" b="1" dirty="0" smtClean="0"/>
                <a:t> </a:t>
              </a:r>
              <a:endParaRPr lang="cs-CZ" b="1" dirty="0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3286116" y="5143512"/>
              <a:ext cx="1785950" cy="864000"/>
              <a:chOff x="3286116" y="5143512"/>
              <a:chExt cx="1785950" cy="864000"/>
            </a:xfrm>
          </p:grpSpPr>
          <p:sp>
            <p:nvSpPr>
              <p:cNvPr id="16" name="Zaoblený obdélník 15"/>
              <p:cNvSpPr/>
              <p:nvPr/>
            </p:nvSpPr>
            <p:spPr>
              <a:xfrm>
                <a:off x="3286116" y="5143512"/>
                <a:ext cx="1785950" cy="86400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FF00">
                      <a:tint val="66000"/>
                      <a:satMod val="160000"/>
                    </a:srgbClr>
                  </a:gs>
                  <a:gs pos="50000">
                    <a:srgbClr val="FFFF00">
                      <a:tint val="44500"/>
                      <a:satMod val="160000"/>
                    </a:srgbClr>
                  </a:gs>
                  <a:gs pos="100000">
                    <a:srgbClr val="FFFF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5" name="Objekt 14"/>
              <p:cNvGraphicFramePr>
                <a:graphicFrameLocks noChangeAspect="1"/>
              </p:cNvGraphicFramePr>
              <p:nvPr/>
            </p:nvGraphicFramePr>
            <p:xfrm>
              <a:off x="3571868" y="5235586"/>
              <a:ext cx="1221359" cy="714380"/>
            </p:xfrm>
            <a:graphic>
              <a:graphicData uri="http://schemas.openxmlformats.org/presentationml/2006/ole">
                <p:oleObj spid="_x0000_s18438" name="Rovnice" r:id="rId6" imgW="672840" imgH="39348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500694" y="285728"/>
            <a:ext cx="3286148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Semiklasická</a:t>
            </a:r>
            <a:r>
              <a:rPr lang="cs-CZ" dirty="0" smtClean="0"/>
              <a:t> aproximace </a:t>
            </a:r>
            <a:r>
              <a:rPr lang="cs-CZ" smtClean="0"/>
              <a:t>- </a:t>
            </a:r>
            <a:r>
              <a:rPr lang="en-US" i="1" smtClean="0"/>
              <a:t>3</a:t>
            </a:r>
            <a:endParaRPr lang="cs-CZ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1472" y="1142984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Předchozí rovnici určující pohyb </a:t>
            </a:r>
            <a:r>
              <a:rPr lang="cs-CZ" b="1" i="1" dirty="0" smtClean="0"/>
              <a:t>k</a:t>
            </a:r>
            <a:r>
              <a:rPr lang="cs-CZ" dirty="0" smtClean="0"/>
              <a:t>-bodu (</a:t>
            </a:r>
            <a:r>
              <a:rPr lang="cs-CZ" dirty="0" err="1" smtClean="0"/>
              <a:t>repezentuje</a:t>
            </a:r>
            <a:r>
              <a:rPr lang="cs-CZ" dirty="0" smtClean="0"/>
              <a:t> </a:t>
            </a:r>
            <a:r>
              <a:rPr lang="cs-CZ" dirty="0" err="1" smtClean="0"/>
              <a:t>blochovský</a:t>
            </a:r>
            <a:r>
              <a:rPr lang="cs-CZ" dirty="0" smtClean="0"/>
              <a:t> stav) v </a:t>
            </a:r>
            <a:r>
              <a:rPr lang="cs-CZ" b="1" i="1" dirty="0" smtClean="0"/>
              <a:t>k</a:t>
            </a:r>
            <a:r>
              <a:rPr lang="cs-CZ" dirty="0" smtClean="0"/>
              <a:t>-prostoru je vlastně jedna z </a:t>
            </a:r>
            <a:r>
              <a:rPr lang="cs-CZ" i="1" dirty="0" err="1" smtClean="0"/>
              <a:t>Hamiltonových</a:t>
            </a:r>
            <a:r>
              <a:rPr lang="cs-CZ" i="1" dirty="0" smtClean="0"/>
              <a:t> pohybových rovnic</a:t>
            </a:r>
            <a:r>
              <a:rPr lang="cs-CZ" dirty="0" smtClean="0"/>
              <a:t>.</a:t>
            </a:r>
          </a:p>
          <a:p>
            <a:r>
              <a:rPr lang="cs-CZ" dirty="0" smtClean="0"/>
              <a:t>Z druhé můžeme získat trajektorii v </a:t>
            </a:r>
            <a:r>
              <a:rPr lang="cs-CZ" b="1" i="1" dirty="0" smtClean="0"/>
              <a:t>r</a:t>
            </a:r>
            <a:r>
              <a:rPr lang="cs-CZ" dirty="0" smtClean="0"/>
              <a:t>-prostoru.</a:t>
            </a:r>
          </a:p>
          <a:p>
            <a:r>
              <a:rPr lang="cs-CZ" dirty="0" smtClean="0"/>
              <a:t>Obě rovnice je možné zapsat pomocí tzv. </a:t>
            </a:r>
            <a:r>
              <a:rPr lang="cs-CZ" b="1" i="1" dirty="0" smtClean="0">
                <a:solidFill>
                  <a:srgbClr val="FF0000"/>
                </a:solidFill>
              </a:rPr>
              <a:t>efektivního </a:t>
            </a:r>
            <a:r>
              <a:rPr lang="cs-CZ" b="1" i="1" dirty="0" err="1" smtClean="0">
                <a:solidFill>
                  <a:srgbClr val="FF0000"/>
                </a:solidFill>
              </a:rPr>
              <a:t>hamiltoniánu</a:t>
            </a:r>
            <a:r>
              <a:rPr lang="cs-CZ" b="1" i="1" dirty="0" smtClean="0">
                <a:solidFill>
                  <a:srgbClr val="FF0000"/>
                </a:solidFill>
              </a:rPr>
              <a:t>   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34" y="642918"/>
            <a:ext cx="2786082" cy="369332"/>
          </a:xfrm>
          <a:prstGeom prst="rect">
            <a:avLst/>
          </a:prstGeom>
          <a:solidFill>
            <a:srgbClr val="99FF3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Efektivní </a:t>
            </a:r>
            <a:r>
              <a:rPr lang="cs-CZ" dirty="0" err="1" smtClean="0"/>
              <a:t>hamiltonián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>
          <a:xfrm>
            <a:off x="2500298" y="2357430"/>
            <a:ext cx="2857520" cy="571504"/>
            <a:chOff x="2500298" y="2357430"/>
            <a:chExt cx="2857520" cy="571504"/>
          </a:xfrm>
        </p:grpSpPr>
        <p:sp>
          <p:nvSpPr>
            <p:cNvPr id="15" name="Zaoblený obdélník 14"/>
            <p:cNvSpPr/>
            <p:nvPr/>
          </p:nvSpPr>
          <p:spPr>
            <a:xfrm>
              <a:off x="2500298" y="2357430"/>
              <a:ext cx="2857520" cy="571504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8" name="Objekt 7"/>
            <p:cNvGraphicFramePr>
              <a:graphicFrameLocks noChangeAspect="1"/>
            </p:cNvGraphicFramePr>
            <p:nvPr/>
          </p:nvGraphicFramePr>
          <p:xfrm>
            <a:off x="2734753" y="2438916"/>
            <a:ext cx="2480189" cy="432000"/>
          </p:xfrm>
          <a:graphic>
            <a:graphicData uri="http://schemas.openxmlformats.org/presentationml/2006/ole">
              <p:oleObj spid="_x0000_s35842" name="Rovnice" r:id="rId3" imgW="1384200" imgH="241200" progId="Equation.3">
                <p:embed/>
              </p:oleObj>
            </a:graphicData>
          </a:graphic>
        </p:graphicFrame>
      </p:grpSp>
      <p:sp>
        <p:nvSpPr>
          <p:cNvPr id="10" name="TextovéPole 9"/>
          <p:cNvSpPr txBox="1"/>
          <p:nvPr/>
        </p:nvSpPr>
        <p:spPr>
          <a:xfrm>
            <a:off x="642910" y="2928934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kde </a:t>
            </a:r>
            <a:r>
              <a:rPr lang="cs-CZ" i="1" dirty="0" err="1" smtClean="0"/>
              <a:t>E</a:t>
            </a:r>
            <a:r>
              <a:rPr lang="cs-CZ" sz="2000" baseline="-25000" dirty="0" err="1" smtClean="0"/>
              <a:t>n</a:t>
            </a:r>
            <a:r>
              <a:rPr lang="cs-CZ" dirty="0" smtClean="0"/>
              <a:t>(</a:t>
            </a:r>
            <a:r>
              <a:rPr lang="cs-CZ" b="1" i="1" dirty="0" smtClean="0"/>
              <a:t>k</a:t>
            </a:r>
            <a:r>
              <a:rPr lang="cs-CZ" dirty="0" smtClean="0"/>
              <a:t>)  je disperzní závislost pro </a:t>
            </a:r>
            <a:r>
              <a:rPr lang="cs-CZ" dirty="0" err="1" smtClean="0"/>
              <a:t>energiový</a:t>
            </a:r>
            <a:r>
              <a:rPr lang="cs-CZ" dirty="0" smtClean="0"/>
              <a:t> pás v němž se nachází sledovaný  </a:t>
            </a:r>
          </a:p>
          <a:p>
            <a:r>
              <a:rPr lang="cs-CZ" dirty="0" smtClean="0"/>
              <a:t>                  elektronový stav (viz předpoklady pro </a:t>
            </a:r>
            <a:r>
              <a:rPr lang="cs-CZ" dirty="0" err="1" smtClean="0"/>
              <a:t>semiklasickou</a:t>
            </a:r>
            <a:r>
              <a:rPr lang="cs-CZ" dirty="0" smtClean="0"/>
              <a:t> aproximaci), </a:t>
            </a:r>
          </a:p>
          <a:p>
            <a:r>
              <a:rPr lang="cs-CZ" dirty="0" smtClean="0"/>
              <a:t>           </a:t>
            </a:r>
            <a:r>
              <a:rPr lang="cs-CZ" i="1" dirty="0" smtClean="0"/>
              <a:t>q     </a:t>
            </a:r>
            <a:r>
              <a:rPr lang="cs-CZ" dirty="0" smtClean="0"/>
              <a:t>je náboj částice (pro elektron</a:t>
            </a:r>
            <a:r>
              <a:rPr lang="en-US" dirty="0" smtClean="0"/>
              <a:t> </a:t>
            </a:r>
            <a:r>
              <a:rPr lang="en-US" dirty="0" err="1" smtClean="0"/>
              <a:t>bereme</a:t>
            </a:r>
            <a:r>
              <a:rPr lang="en-US" dirty="0" smtClean="0"/>
              <a:t> </a:t>
            </a:r>
            <a:r>
              <a:rPr lang="cs-CZ" dirty="0" smtClean="0"/>
              <a:t> q</a:t>
            </a:r>
            <a:r>
              <a:rPr lang="en-US" dirty="0" smtClean="0"/>
              <a:t> </a:t>
            </a:r>
            <a:r>
              <a:rPr lang="cs-CZ" dirty="0" smtClean="0"/>
              <a:t>=</a:t>
            </a:r>
            <a:r>
              <a:rPr lang="en-US" dirty="0" smtClean="0"/>
              <a:t> </a:t>
            </a:r>
            <a:r>
              <a:rPr lang="cs-CZ" dirty="0" smtClean="0"/>
              <a:t>-e ,e</a:t>
            </a:r>
            <a:r>
              <a:rPr lang="en-US" dirty="0" smtClean="0"/>
              <a:t> &gt; 0) a</a:t>
            </a:r>
          </a:p>
          <a:p>
            <a:r>
              <a:rPr lang="en-US" i="1" dirty="0" smtClean="0"/>
              <a:t>        U</a:t>
            </a:r>
            <a:r>
              <a:rPr lang="en-US" dirty="0" smtClean="0"/>
              <a:t>(</a:t>
            </a:r>
            <a:r>
              <a:rPr lang="en-US" b="1" i="1" dirty="0" smtClean="0"/>
              <a:t>r</a:t>
            </a:r>
            <a:r>
              <a:rPr lang="en-US" dirty="0" smtClean="0"/>
              <a:t>) </a:t>
            </a:r>
            <a:r>
              <a:rPr lang="cs-CZ" dirty="0" smtClean="0"/>
              <a:t>  </a:t>
            </a:r>
            <a:r>
              <a:rPr lang="en-US" dirty="0" smtClean="0"/>
              <a:t>je </a:t>
            </a:r>
            <a:r>
              <a:rPr lang="en-US" dirty="0" err="1" smtClean="0"/>
              <a:t>potenci</a:t>
            </a:r>
            <a:r>
              <a:rPr lang="cs-CZ" dirty="0" err="1" smtClean="0"/>
              <a:t>álové</a:t>
            </a:r>
            <a:r>
              <a:rPr lang="cs-CZ" dirty="0" smtClean="0"/>
              <a:t> pole.</a:t>
            </a:r>
            <a:endParaRPr lang="cs-CZ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42910" y="4214818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Velké </a:t>
            </a:r>
            <a:r>
              <a:rPr lang="cs-CZ" b="1" i="1" dirty="0" smtClean="0"/>
              <a:t>K </a:t>
            </a:r>
            <a:r>
              <a:rPr lang="cs-CZ" dirty="0" smtClean="0"/>
              <a:t>v argumentu </a:t>
            </a:r>
            <a:r>
              <a:rPr lang="cs-CZ" i="1" dirty="0" err="1" smtClean="0"/>
              <a:t>E</a:t>
            </a:r>
            <a:r>
              <a:rPr lang="cs-CZ" sz="2000" baseline="-25000" dirty="0" err="1" smtClean="0"/>
              <a:t>n</a:t>
            </a:r>
            <a:r>
              <a:rPr lang="cs-CZ" dirty="0" smtClean="0"/>
              <a:t> není překlep. </a:t>
            </a:r>
            <a:r>
              <a:rPr lang="cs-CZ" i="1" dirty="0" smtClean="0">
                <a:solidFill>
                  <a:srgbClr val="0033CC"/>
                </a:solidFill>
              </a:rPr>
              <a:t>V magnetickém poli</a:t>
            </a:r>
            <a:r>
              <a:rPr lang="cs-CZ" dirty="0" smtClean="0"/>
              <a:t>, které nemá potenciál, je třeba </a:t>
            </a:r>
            <a:r>
              <a:rPr lang="en-US" dirty="0" smtClean="0"/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p </a:t>
            </a:r>
            <a:r>
              <a:rPr lang="cs-CZ" dirty="0" smtClean="0">
                <a:solidFill>
                  <a:srgbClr val="FF0000"/>
                </a:solidFill>
              </a:rPr>
              <a:t>= </a:t>
            </a:r>
            <a:r>
              <a:rPr lang="cs-CZ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ℏ</a:t>
            </a:r>
            <a:r>
              <a:rPr lang="cs-CZ" b="1" i="1" dirty="0" err="1" smtClean="0">
                <a:solidFill>
                  <a:srgbClr val="FF0000"/>
                </a:solidFill>
              </a:rPr>
              <a:t>k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nahradit  </a:t>
            </a:r>
            <a:r>
              <a:rPr lang="cs-CZ" b="1" i="1" dirty="0" smtClean="0">
                <a:solidFill>
                  <a:srgbClr val="FF0000"/>
                </a:solidFill>
              </a:rPr>
              <a:t>zobecněným impulsem P</a:t>
            </a:r>
            <a:r>
              <a:rPr lang="cs-CZ" dirty="0" smtClean="0">
                <a:solidFill>
                  <a:srgbClr val="FF0000"/>
                </a:solidFill>
              </a:rPr>
              <a:t> = </a:t>
            </a:r>
            <a:r>
              <a:rPr lang="cs-CZ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ℏ</a:t>
            </a:r>
            <a:r>
              <a:rPr lang="cs-CZ" b="1" i="1" dirty="0" err="1" smtClean="0">
                <a:solidFill>
                  <a:srgbClr val="FF0000"/>
                </a:solidFill>
              </a:rPr>
              <a:t>K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, kde</a:t>
            </a:r>
          </a:p>
        </p:txBody>
      </p:sp>
      <p:grpSp>
        <p:nvGrpSpPr>
          <p:cNvPr id="18" name="Skupina 17"/>
          <p:cNvGrpSpPr/>
          <p:nvPr/>
        </p:nvGrpSpPr>
        <p:grpSpPr>
          <a:xfrm>
            <a:off x="3571868" y="4867091"/>
            <a:ext cx="1571636" cy="586765"/>
            <a:chOff x="3571868" y="4867091"/>
            <a:chExt cx="1571636" cy="586765"/>
          </a:xfrm>
        </p:grpSpPr>
        <p:sp>
          <p:nvSpPr>
            <p:cNvPr id="17" name="Zaoblený obdélník 16"/>
            <p:cNvSpPr/>
            <p:nvPr/>
          </p:nvSpPr>
          <p:spPr>
            <a:xfrm>
              <a:off x="3571868" y="4877856"/>
              <a:ext cx="1571636" cy="576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aphicFrame>
          <p:nvGraphicFramePr>
            <p:cNvPr id="12" name="Objekt 11"/>
            <p:cNvGraphicFramePr>
              <a:graphicFrameLocks noChangeAspect="1"/>
            </p:cNvGraphicFramePr>
            <p:nvPr/>
          </p:nvGraphicFramePr>
          <p:xfrm>
            <a:off x="3683498" y="4867091"/>
            <a:ext cx="1337807" cy="576000"/>
          </p:xfrm>
          <a:graphic>
            <a:graphicData uri="http://schemas.openxmlformats.org/presentationml/2006/ole">
              <p:oleObj spid="_x0000_s35843" name="Rovnice" r:id="rId4" imgW="914400" imgH="393480" progId="Equation.3">
                <p:embed/>
              </p:oleObj>
            </a:graphicData>
          </a:graphic>
        </p:graphicFrame>
      </p:grpSp>
      <p:sp>
        <p:nvSpPr>
          <p:cNvPr id="13" name="TextovéPole 12"/>
          <p:cNvSpPr txBox="1"/>
          <p:nvPr/>
        </p:nvSpPr>
        <p:spPr>
          <a:xfrm>
            <a:off x="714348" y="542926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</a:t>
            </a:r>
            <a:r>
              <a:rPr lang="cs-CZ" b="1" i="1" dirty="0" smtClean="0">
                <a:solidFill>
                  <a:srgbClr val="0033CC"/>
                </a:solidFill>
              </a:rPr>
              <a:t>A</a:t>
            </a:r>
            <a:r>
              <a:rPr lang="cs-CZ" dirty="0" smtClean="0">
                <a:solidFill>
                  <a:srgbClr val="0033CC"/>
                </a:solidFill>
              </a:rPr>
              <a:t>(</a:t>
            </a:r>
            <a:r>
              <a:rPr lang="cs-CZ" b="1" i="1" dirty="0" smtClean="0">
                <a:solidFill>
                  <a:srgbClr val="0033CC"/>
                </a:solidFill>
              </a:rPr>
              <a:t>r</a:t>
            </a:r>
            <a:r>
              <a:rPr lang="cs-CZ" dirty="0" smtClean="0">
                <a:solidFill>
                  <a:srgbClr val="0033CC"/>
                </a:solidFill>
              </a:rPr>
              <a:t>) je vektorový potenciál </a:t>
            </a:r>
            <a:r>
              <a:rPr lang="cs-CZ" dirty="0" smtClean="0"/>
              <a:t>svázaný s magnetickou indukcí </a:t>
            </a:r>
            <a:r>
              <a:rPr lang="cs-CZ" b="1" i="1" dirty="0" smtClean="0"/>
              <a:t>B</a:t>
            </a:r>
            <a:r>
              <a:rPr lang="cs-CZ" dirty="0" smtClean="0"/>
              <a:t> vztahem</a:t>
            </a:r>
            <a:endParaRPr lang="cs-CZ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3785628" y="6000768"/>
          <a:ext cx="1215000" cy="324000"/>
        </p:xfrm>
        <a:graphic>
          <a:graphicData uri="http://schemas.openxmlformats.org/presentationml/2006/ole">
            <p:oleObj spid="_x0000_s35844" name="Rovnice" r:id="rId5" imgW="761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572132" y="214290"/>
            <a:ext cx="3286148" cy="36933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Semiklasická</a:t>
            </a:r>
            <a:r>
              <a:rPr lang="cs-CZ" dirty="0" smtClean="0"/>
              <a:t> aproximace - </a:t>
            </a:r>
            <a:r>
              <a:rPr lang="cs-CZ" i="1" dirty="0" smtClean="0"/>
              <a:t>4</a:t>
            </a:r>
            <a:endParaRPr lang="cs-CZ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500034" y="500042"/>
            <a:ext cx="4071966" cy="369332"/>
          </a:xfrm>
          <a:prstGeom prst="rect">
            <a:avLst/>
          </a:prstGeom>
          <a:solidFill>
            <a:srgbClr val="99FF3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Pohybové rovnice a kvantové podmínky</a:t>
            </a:r>
            <a:endParaRPr lang="cs-CZ" dirty="0"/>
          </a:p>
        </p:txBody>
      </p:sp>
      <p:grpSp>
        <p:nvGrpSpPr>
          <p:cNvPr id="26" name="Skupina 25"/>
          <p:cNvGrpSpPr/>
          <p:nvPr/>
        </p:nvGrpSpPr>
        <p:grpSpPr>
          <a:xfrm>
            <a:off x="500034" y="1071546"/>
            <a:ext cx="7858180" cy="1655216"/>
            <a:chOff x="500034" y="1071546"/>
            <a:chExt cx="7858180" cy="1655216"/>
          </a:xfrm>
        </p:grpSpPr>
        <p:sp>
          <p:nvSpPr>
            <p:cNvPr id="6" name="TextovéPole 5"/>
            <p:cNvSpPr txBox="1"/>
            <p:nvPr/>
          </p:nvSpPr>
          <p:spPr>
            <a:xfrm>
              <a:off x="500034" y="1071546"/>
              <a:ext cx="7000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 smtClean="0"/>
                <a:t>Semiklasická</a:t>
              </a:r>
              <a:r>
                <a:rPr lang="cs-CZ" dirty="0" smtClean="0"/>
                <a:t> aproximace je pak řešením </a:t>
              </a:r>
              <a:r>
                <a:rPr lang="cs-CZ" dirty="0" err="1" smtClean="0"/>
                <a:t>Hamiltonových</a:t>
              </a:r>
              <a:r>
                <a:rPr lang="cs-CZ" dirty="0" smtClean="0"/>
                <a:t> rovnic</a:t>
              </a:r>
              <a:endParaRPr lang="cs-CZ" dirty="0"/>
            </a:p>
          </p:txBody>
        </p:sp>
        <p:grpSp>
          <p:nvGrpSpPr>
            <p:cNvPr id="25" name="Skupina 24"/>
            <p:cNvGrpSpPr/>
            <p:nvPr/>
          </p:nvGrpSpPr>
          <p:grpSpPr>
            <a:xfrm>
              <a:off x="2571736" y="1500174"/>
              <a:ext cx="2857520" cy="785818"/>
              <a:chOff x="2571736" y="1500174"/>
              <a:chExt cx="2857520" cy="785818"/>
            </a:xfrm>
          </p:grpSpPr>
          <p:sp>
            <p:nvSpPr>
              <p:cNvPr id="20" name="Zaoblený obdélník 19"/>
              <p:cNvSpPr/>
              <p:nvPr/>
            </p:nvSpPr>
            <p:spPr>
              <a:xfrm>
                <a:off x="2571736" y="1500174"/>
                <a:ext cx="2857520" cy="785818"/>
              </a:xfrm>
              <a:prstGeom prst="round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7" name="Objekt 6"/>
              <p:cNvGraphicFramePr>
                <a:graphicFrameLocks noChangeAspect="1"/>
              </p:cNvGraphicFramePr>
              <p:nvPr/>
            </p:nvGraphicFramePr>
            <p:xfrm>
              <a:off x="2857488" y="1571612"/>
              <a:ext cx="2409750" cy="612000"/>
            </p:xfrm>
            <a:graphic>
              <a:graphicData uri="http://schemas.openxmlformats.org/presentationml/2006/ole">
                <p:oleObj spid="_x0000_s36866" name="Rovnice" r:id="rId3" imgW="1600200" imgH="406080" progId="Equation.3">
                  <p:embed/>
                </p:oleObj>
              </a:graphicData>
            </a:graphic>
          </p:graphicFrame>
        </p:grpSp>
        <p:sp>
          <p:nvSpPr>
            <p:cNvPr id="10" name="TextovéPole 9"/>
            <p:cNvSpPr txBox="1"/>
            <p:nvPr/>
          </p:nvSpPr>
          <p:spPr>
            <a:xfrm>
              <a:off x="642910" y="2357430"/>
              <a:ext cx="7715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err="1" smtClean="0"/>
                <a:t>Semiklasická</a:t>
              </a:r>
              <a:r>
                <a:rPr lang="cs-CZ" i="1" dirty="0" smtClean="0"/>
                <a:t> aproximace dá </a:t>
              </a:r>
              <a:r>
                <a:rPr lang="cs-CZ" dirty="0" smtClean="0"/>
                <a:t>samozřejmě </a:t>
              </a:r>
              <a:r>
                <a:rPr lang="cs-CZ" i="1" dirty="0" smtClean="0"/>
                <a:t>klasické řešení</a:t>
              </a:r>
              <a:r>
                <a:rPr lang="cs-CZ" dirty="0" smtClean="0"/>
                <a:t> </a:t>
              </a:r>
              <a:r>
                <a:rPr lang="cs-CZ" sz="1600" dirty="0" smtClean="0"/>
                <a:t>(spojité, žádné kvantování).</a:t>
              </a:r>
              <a:r>
                <a:rPr lang="cs-CZ" dirty="0" smtClean="0"/>
                <a:t> </a:t>
              </a:r>
              <a:endParaRPr lang="cs-CZ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71472" y="2848601"/>
            <a:ext cx="7929618" cy="2223473"/>
            <a:chOff x="571472" y="2848601"/>
            <a:chExt cx="7929618" cy="2223473"/>
          </a:xfrm>
        </p:grpSpPr>
        <p:sp>
          <p:nvSpPr>
            <p:cNvPr id="11" name="TextovéPole 10"/>
            <p:cNvSpPr txBox="1"/>
            <p:nvPr/>
          </p:nvSpPr>
          <p:spPr>
            <a:xfrm>
              <a:off x="642910" y="2848601"/>
              <a:ext cx="757242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Je-li </a:t>
              </a:r>
              <a:r>
                <a:rPr lang="cs-CZ" i="1" dirty="0" smtClean="0">
                  <a:solidFill>
                    <a:srgbClr val="0033CC"/>
                  </a:solidFill>
                </a:rPr>
                <a:t>pohyb periodický</a:t>
              </a:r>
              <a:r>
                <a:rPr lang="cs-CZ" dirty="0" smtClean="0"/>
                <a:t>, můžeme </a:t>
              </a:r>
              <a:r>
                <a:rPr lang="cs-CZ" i="1" dirty="0" smtClean="0">
                  <a:solidFill>
                    <a:srgbClr val="0033CC"/>
                  </a:solidFill>
                </a:rPr>
                <a:t>kvantová řešení získat aplikací </a:t>
              </a:r>
              <a:r>
                <a:rPr lang="cs-CZ" dirty="0" smtClean="0"/>
                <a:t>zobecněných</a:t>
              </a:r>
            </a:p>
            <a:p>
              <a:endParaRPr lang="cs-CZ" sz="500" dirty="0" smtClean="0"/>
            </a:p>
            <a:p>
              <a:r>
                <a:rPr lang="cs-CZ" b="1" i="1" dirty="0" err="1" smtClean="0">
                  <a:solidFill>
                    <a:srgbClr val="FF0000"/>
                  </a:solidFill>
                  <a:latin typeface="Calibri" pitchFamily="34" charset="0"/>
                </a:rPr>
                <a:t>Bohrových</a:t>
              </a:r>
              <a:r>
                <a:rPr lang="cs-CZ" b="1" i="1" dirty="0" smtClean="0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r>
                <a:rPr lang="cs-CZ" b="1" i="1" dirty="0" err="1" smtClean="0">
                  <a:solidFill>
                    <a:srgbClr val="FF0000"/>
                  </a:solidFill>
                  <a:latin typeface="Calibri" pitchFamily="34" charset="0"/>
                </a:rPr>
                <a:t>Sommerfeldových</a:t>
              </a:r>
              <a:r>
                <a:rPr lang="cs-CZ" b="1" i="1" dirty="0" smtClean="0">
                  <a:solidFill>
                    <a:srgbClr val="FF0000"/>
                  </a:solidFill>
                  <a:latin typeface="Calibri" pitchFamily="34" charset="0"/>
                </a:rPr>
                <a:t> kvantových podmínek</a:t>
              </a:r>
              <a:endParaRPr lang="cs-CZ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grpSp>
          <p:nvGrpSpPr>
            <p:cNvPr id="23" name="Skupina 22"/>
            <p:cNvGrpSpPr/>
            <p:nvPr/>
          </p:nvGrpSpPr>
          <p:grpSpPr>
            <a:xfrm>
              <a:off x="3000364" y="3652645"/>
              <a:ext cx="2428892" cy="642942"/>
              <a:chOff x="3000364" y="3571876"/>
              <a:chExt cx="2428892" cy="642942"/>
            </a:xfrm>
          </p:grpSpPr>
          <p:sp>
            <p:nvSpPr>
              <p:cNvPr id="21" name="Zaoblený obdélník 20"/>
              <p:cNvSpPr/>
              <p:nvPr/>
            </p:nvSpPr>
            <p:spPr>
              <a:xfrm>
                <a:off x="3000364" y="3571876"/>
                <a:ext cx="2428892" cy="64294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3143240" y="3643314"/>
              <a:ext cx="2079000" cy="504000"/>
            </p:xfrm>
            <a:graphic>
              <a:graphicData uri="http://schemas.openxmlformats.org/presentationml/2006/ole">
                <p:oleObj spid="_x0000_s36867" name="Rovnice" r:id="rId4" imgW="1257120" imgH="304560" progId="Equation.3">
                  <p:embed/>
                </p:oleObj>
              </a:graphicData>
            </a:graphic>
          </p:graphicFrame>
        </p:grpSp>
        <p:sp>
          <p:nvSpPr>
            <p:cNvPr id="13" name="TextovéPole 12"/>
            <p:cNvSpPr txBox="1"/>
            <p:nvPr/>
          </p:nvSpPr>
          <p:spPr>
            <a:xfrm>
              <a:off x="571472" y="4425743"/>
              <a:ext cx="7929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kde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n</a:t>
              </a:r>
              <a:r>
                <a:rPr lang="en-US" dirty="0" smtClean="0"/>
                <a:t> </a:t>
              </a:r>
              <a:r>
                <a:rPr lang="cs-CZ" dirty="0" smtClean="0"/>
                <a:t>=</a:t>
              </a:r>
              <a:r>
                <a:rPr lang="en-US" dirty="0" smtClean="0"/>
                <a:t> 0,1,2,…  a </a:t>
              </a:r>
              <a:r>
                <a:rPr lang="en-US" dirty="0" err="1" smtClean="0"/>
                <a:t>veli</a:t>
              </a:r>
              <a:r>
                <a:rPr lang="cs-CZ" dirty="0" smtClean="0"/>
                <a:t>čina </a:t>
              </a:r>
              <a:r>
                <a:rPr lang="el-GR" i="1" dirty="0" smtClean="0">
                  <a:latin typeface="Cambria Math"/>
                  <a:ea typeface="Cambria Math"/>
                </a:rPr>
                <a:t>γ</a:t>
              </a:r>
              <a:r>
                <a:rPr lang="cs-CZ" i="1" dirty="0" smtClean="0">
                  <a:latin typeface="Cambria Math"/>
                  <a:ea typeface="Cambria Math"/>
                </a:rPr>
                <a:t>  </a:t>
              </a:r>
              <a:r>
                <a:rPr lang="cs-CZ" dirty="0" smtClean="0"/>
                <a:t>je z intervalu </a:t>
              </a:r>
              <a:r>
                <a:rPr lang="en-US" dirty="0" smtClean="0"/>
                <a:t> 0 &lt;</a:t>
              </a:r>
              <a:r>
                <a:rPr lang="el-GR" i="1" dirty="0" smtClean="0">
                  <a:latin typeface="Cambria Math"/>
                  <a:ea typeface="Cambria Math"/>
                </a:rPr>
                <a:t>γ</a:t>
              </a:r>
              <a:r>
                <a:rPr lang="en-US" i="1" dirty="0" smtClean="0">
                  <a:latin typeface="Cambria Math"/>
                  <a:ea typeface="Cambria Math"/>
                </a:rPr>
                <a:t> </a:t>
              </a:r>
              <a:r>
                <a:rPr lang="en-US" dirty="0" smtClean="0"/>
                <a:t>&lt; 1</a:t>
              </a:r>
              <a:r>
                <a:rPr lang="cs-CZ" dirty="0" smtClean="0"/>
                <a:t>,její hodnota</a:t>
              </a:r>
              <a:r>
                <a:rPr lang="cs-CZ" i="1" dirty="0" smtClean="0">
                  <a:latin typeface="Cambria Math"/>
                  <a:ea typeface="Cambria Math"/>
                </a:rPr>
                <a:t> </a:t>
              </a:r>
              <a:r>
                <a:rPr lang="cs-CZ" dirty="0" smtClean="0"/>
                <a:t>závisí na disperzní závislosti </a:t>
              </a:r>
              <a:r>
                <a:rPr lang="cs-CZ" i="1" dirty="0" err="1" smtClean="0"/>
                <a:t>E</a:t>
              </a:r>
              <a:r>
                <a:rPr lang="cs-CZ" sz="2000" i="1" baseline="-25000" dirty="0" err="1" smtClean="0"/>
                <a:t>n</a:t>
              </a:r>
              <a:r>
                <a:rPr lang="cs-CZ" dirty="0" smtClean="0"/>
                <a:t>(</a:t>
              </a:r>
              <a:r>
                <a:rPr lang="cs-CZ" b="1" i="1" dirty="0" smtClean="0"/>
                <a:t>k</a:t>
              </a:r>
              <a:r>
                <a:rPr lang="cs-CZ" dirty="0" smtClean="0"/>
                <a:t>).</a:t>
              </a:r>
              <a:r>
                <a:rPr lang="en-US" i="1" dirty="0" smtClean="0">
                  <a:latin typeface="Cambria Math"/>
                  <a:ea typeface="Cambria Math"/>
                </a:rPr>
                <a:t> </a:t>
              </a:r>
              <a:r>
                <a:rPr lang="cs-CZ" dirty="0" smtClean="0"/>
                <a:t>Pro volné elektrony s </a:t>
              </a:r>
              <a:r>
                <a:rPr lang="cs-CZ" i="1" dirty="0" smtClean="0">
                  <a:latin typeface="Cambria Math" pitchFamily="18" charset="0"/>
                  <a:ea typeface="Cambria Math" pitchFamily="18" charset="0"/>
                </a:rPr>
                <a:t>E </a:t>
              </a:r>
              <a:r>
                <a:rPr lang="cs-CZ" dirty="0" smtClean="0"/>
                <a:t>(</a:t>
              </a:r>
              <a:r>
                <a:rPr lang="cs-CZ" b="1" i="1" dirty="0" smtClean="0"/>
                <a:t>k</a:t>
              </a:r>
              <a:r>
                <a:rPr lang="cs-CZ" dirty="0" smtClean="0"/>
                <a:t>) = </a:t>
              </a:r>
              <a:r>
                <a:rPr lang="cs-CZ" dirty="0" err="1" smtClean="0"/>
                <a:t>ℏ</a:t>
              </a:r>
              <a:r>
                <a:rPr lang="cs-CZ" baseline="30000" dirty="0" err="1" smtClean="0"/>
                <a:t>2</a:t>
              </a:r>
              <a:r>
                <a:rPr lang="cs-CZ" b="1" i="1" dirty="0" err="1" smtClean="0"/>
                <a:t>k</a:t>
              </a:r>
              <a:r>
                <a:rPr lang="cs-CZ" baseline="30000" dirty="0" err="1" smtClean="0"/>
                <a:t>2</a:t>
              </a:r>
              <a:r>
                <a:rPr lang="cs-CZ" dirty="0" smtClean="0"/>
                <a:t>/</a:t>
              </a:r>
              <a:r>
                <a:rPr lang="cs-CZ" dirty="0" err="1" smtClean="0"/>
                <a:t>2</a:t>
              </a:r>
              <a:r>
                <a:rPr lang="cs-CZ" i="1" dirty="0" err="1" smtClean="0">
                  <a:latin typeface="Cambria Math" pitchFamily="18" charset="0"/>
                  <a:ea typeface="Cambria Math" pitchFamily="18" charset="0"/>
                </a:rPr>
                <a:t>m</a:t>
              </a:r>
              <a:r>
                <a:rPr lang="cs-CZ" dirty="0" smtClean="0"/>
                <a:t>  je </a:t>
              </a:r>
              <a:r>
                <a:rPr lang="el-GR" i="1" dirty="0" smtClean="0">
                  <a:latin typeface="Cambria Math"/>
                  <a:ea typeface="Cambria Math"/>
                </a:rPr>
                <a:t>γ</a:t>
              </a:r>
              <a:r>
                <a:rPr lang="cs-CZ" i="1" dirty="0" smtClean="0">
                  <a:latin typeface="Cambria Math"/>
                  <a:ea typeface="Cambria Math"/>
                </a:rPr>
                <a:t> </a:t>
              </a:r>
              <a:r>
                <a:rPr lang="cs-CZ" dirty="0" smtClean="0">
                  <a:latin typeface="Cambria Math"/>
                  <a:ea typeface="Cambria Math"/>
                </a:rPr>
                <a:t>=</a:t>
              </a:r>
              <a:r>
                <a:rPr lang="cs-CZ" dirty="0" smtClean="0"/>
                <a:t>1/2.</a:t>
              </a: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571472" y="5380033"/>
            <a:ext cx="7858180" cy="1263677"/>
            <a:chOff x="642910" y="5214950"/>
            <a:chExt cx="7858180" cy="1263677"/>
          </a:xfrm>
        </p:grpSpPr>
        <p:grpSp>
          <p:nvGrpSpPr>
            <p:cNvPr id="19" name="Skupina 18"/>
            <p:cNvGrpSpPr/>
            <p:nvPr/>
          </p:nvGrpSpPr>
          <p:grpSpPr>
            <a:xfrm>
              <a:off x="642910" y="5214950"/>
              <a:ext cx="7858180" cy="666096"/>
              <a:chOff x="714348" y="5500702"/>
              <a:chExt cx="7858180" cy="666096"/>
            </a:xfrm>
          </p:grpSpPr>
          <p:cxnSp>
            <p:nvCxnSpPr>
              <p:cNvPr id="15" name="Přímá spojovací čára 14"/>
              <p:cNvCxnSpPr/>
              <p:nvPr/>
            </p:nvCxnSpPr>
            <p:spPr>
              <a:xfrm>
                <a:off x="714348" y="5500702"/>
                <a:ext cx="7858180" cy="0"/>
              </a:xfrm>
              <a:prstGeom prst="line">
                <a:avLst/>
              </a:prstGeom>
              <a:ln w="19050"/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ovéPole 15"/>
              <p:cNvSpPr txBox="1"/>
              <p:nvPr/>
            </p:nvSpPr>
            <p:spPr>
              <a:xfrm>
                <a:off x="714348" y="5643578"/>
                <a:ext cx="7786742" cy="5232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cs-CZ" sz="1400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Připomínka</a:t>
                </a:r>
                <a:r>
                  <a:rPr lang="cs-CZ" sz="1400" dirty="0" smtClean="0"/>
                  <a:t> </a:t>
                </a:r>
                <a:r>
                  <a:rPr lang="cs-CZ" sz="1400" dirty="0" smtClean="0">
                    <a:solidFill>
                      <a:srgbClr val="0033CC"/>
                    </a:solidFill>
                  </a:rPr>
                  <a:t>kvantování v </a:t>
                </a:r>
                <a:r>
                  <a:rPr lang="cs-CZ" sz="1400" dirty="0" err="1" smtClean="0">
                    <a:solidFill>
                      <a:srgbClr val="0033CC"/>
                    </a:solidFill>
                  </a:rPr>
                  <a:t>Bohrově</a:t>
                </a:r>
                <a:r>
                  <a:rPr lang="cs-CZ" sz="1400" dirty="0" smtClean="0">
                    <a:solidFill>
                      <a:srgbClr val="0033CC"/>
                    </a:solidFill>
                  </a:rPr>
                  <a:t> modelu atomu H</a:t>
                </a:r>
                <a:r>
                  <a:rPr lang="cs-CZ" sz="1400" dirty="0" smtClean="0"/>
                  <a:t>:</a:t>
                </a:r>
              </a:p>
              <a:p>
                <a:r>
                  <a:rPr lang="cs-CZ" sz="1400" dirty="0" smtClean="0"/>
                  <a:t> přípustné jsou jen </a:t>
                </a:r>
                <a:r>
                  <a:rPr lang="cs-CZ" sz="1400" dirty="0" smtClean="0">
                    <a:solidFill>
                      <a:srgbClr val="FF0000"/>
                    </a:solidFill>
                  </a:rPr>
                  <a:t>kruhové orbity jejichž poloměr </a:t>
                </a:r>
                <a:r>
                  <a:rPr lang="cs-CZ" sz="1400" i="1" dirty="0" smtClean="0">
                    <a:solidFill>
                      <a:srgbClr val="FF0000"/>
                    </a:solidFill>
                  </a:rPr>
                  <a:t>R </a:t>
                </a:r>
                <a:r>
                  <a:rPr lang="cs-CZ" sz="1400" dirty="0" smtClean="0">
                    <a:solidFill>
                      <a:srgbClr val="FF0000"/>
                    </a:solidFill>
                  </a:rPr>
                  <a:t>vyhovuje podmínce  </a:t>
                </a:r>
                <a:r>
                  <a:rPr lang="cs-CZ" sz="1400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mvR</a:t>
                </a:r>
                <a:r>
                  <a:rPr lang="cs-CZ" sz="1400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cs-CZ" sz="1400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=</a:t>
                </a:r>
                <a:r>
                  <a:rPr lang="cs-CZ" sz="1400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cs-CZ" sz="1400" dirty="0" err="1" smtClean="0">
                    <a:solidFill>
                      <a:srgbClr val="FF0000"/>
                    </a:solidFill>
                  </a:rPr>
                  <a:t>ℏ</a:t>
                </a:r>
                <a:r>
                  <a:rPr lang="cs-CZ" sz="1400" dirty="0" smtClean="0">
                    <a:solidFill>
                      <a:srgbClr val="FF0000"/>
                    </a:solidFill>
                  </a:rPr>
                  <a:t>  (</a:t>
                </a:r>
                <a:r>
                  <a:rPr lang="cs-CZ" sz="1400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pR</a:t>
                </a:r>
                <a:r>
                  <a:rPr lang="cs-CZ" sz="1400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cs-CZ" sz="1400" dirty="0" smtClean="0">
                    <a:solidFill>
                      <a:srgbClr val="FF0000"/>
                    </a:solidFill>
                  </a:rPr>
                  <a:t>=</a:t>
                </a:r>
                <a:r>
                  <a:rPr lang="cs-CZ" sz="1400" i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cs-CZ" sz="1400" i="1" dirty="0" err="1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n</a:t>
                </a:r>
                <a:r>
                  <a:rPr lang="cs-CZ" sz="1400" dirty="0" err="1" smtClean="0">
                    <a:solidFill>
                      <a:srgbClr val="FF0000"/>
                    </a:solidFill>
                  </a:rPr>
                  <a:t>ℏ</a:t>
                </a:r>
                <a:r>
                  <a:rPr lang="cs-CZ" sz="1400" dirty="0" smtClean="0">
                    <a:solidFill>
                      <a:srgbClr val="FF0000"/>
                    </a:solidFill>
                  </a:rPr>
                  <a:t>). </a:t>
                </a:r>
                <a:endParaRPr lang="cs-CZ" sz="1400" dirty="0">
                  <a:solidFill>
                    <a:srgbClr val="FF0000"/>
                  </a:solidFill>
                </a:endParaRPr>
              </a:p>
            </p:txBody>
          </p:sp>
        </p:grpSp>
        <p:graphicFrame>
          <p:nvGraphicFramePr>
            <p:cNvPr id="17" name="Objekt 16"/>
            <p:cNvGraphicFramePr>
              <a:graphicFrameLocks noChangeAspect="1"/>
            </p:cNvGraphicFramePr>
            <p:nvPr/>
          </p:nvGraphicFramePr>
          <p:xfrm>
            <a:off x="2734459" y="6000768"/>
            <a:ext cx="3837805" cy="477859"/>
          </p:xfrm>
          <a:graphic>
            <a:graphicData uri="http://schemas.openxmlformats.org/presentationml/2006/ole">
              <p:oleObj spid="_x0000_s36868" name="Rovnice" r:id="rId5" imgW="3263760" imgH="406080" progId="Equation.3">
                <p:embed/>
              </p:oleObj>
            </a:graphicData>
          </a:graphic>
        </p:graphicFrame>
      </p:grpSp>
      <p:sp>
        <p:nvSpPr>
          <p:cNvPr id="18" name="Tlačítko akce: Vlastní 17">
            <a:hlinkClick r:id="rId6" action="ppaction://hlinksldjump" highlightClick="1"/>
          </p:cNvPr>
          <p:cNvSpPr/>
          <p:nvPr/>
        </p:nvSpPr>
        <p:spPr>
          <a:xfrm>
            <a:off x="7072330" y="1785926"/>
            <a:ext cx="1071570" cy="285752"/>
          </a:xfrm>
          <a:prstGeom prst="actionButtonBlank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Dodatek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ABD0D-72F9-426A-B712-317F176F8275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143636" y="214290"/>
            <a:ext cx="264320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Efektivní hmotnost - </a:t>
            </a:r>
            <a:r>
              <a:rPr lang="cs-CZ" i="1" dirty="0" smtClean="0"/>
              <a:t>1</a:t>
            </a:r>
            <a:endParaRPr lang="cs-CZ" i="1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785786" y="714356"/>
            <a:ext cx="7215238" cy="2005884"/>
            <a:chOff x="785786" y="785794"/>
            <a:chExt cx="7215238" cy="2005884"/>
          </a:xfrm>
        </p:grpSpPr>
        <p:sp>
          <p:nvSpPr>
            <p:cNvPr id="6" name="TextovéPole 5"/>
            <p:cNvSpPr txBox="1"/>
            <p:nvPr/>
          </p:nvSpPr>
          <p:spPr>
            <a:xfrm>
              <a:off x="785786" y="785794"/>
              <a:ext cx="721523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Pohybová rovnice je na první pohled klasická Newtonova rovnice.</a:t>
              </a:r>
            </a:p>
            <a:p>
              <a:r>
                <a:rPr lang="cs-CZ" dirty="0" smtClean="0"/>
                <a:t>Veličina </a:t>
              </a:r>
              <a:r>
                <a:rPr lang="cs-CZ" b="1" i="1" dirty="0" smtClean="0">
                  <a:solidFill>
                    <a:srgbClr val="FF0000"/>
                  </a:solidFill>
                </a:rPr>
                <a:t>p </a:t>
              </a:r>
              <a:r>
                <a:rPr lang="cs-CZ" dirty="0" smtClean="0">
                  <a:solidFill>
                    <a:srgbClr val="FF0000"/>
                  </a:solidFill>
                </a:rPr>
                <a:t>= </a:t>
              </a:r>
              <a:r>
                <a:rPr lang="cs-CZ" dirty="0" err="1" smtClean="0">
                  <a:solidFill>
                    <a:srgbClr val="FF0000"/>
                  </a:solidFill>
                  <a:latin typeface="Cambria Math"/>
                  <a:ea typeface="Cambria Math"/>
                </a:rPr>
                <a:t>ℏ</a:t>
              </a:r>
              <a:r>
                <a:rPr lang="cs-CZ" b="1" i="1" dirty="0" err="1" smtClean="0">
                  <a:solidFill>
                    <a:srgbClr val="FF0000"/>
                  </a:solidFill>
                </a:rPr>
                <a:t>k</a:t>
              </a:r>
              <a:r>
                <a:rPr lang="cs-CZ" b="1" i="1" dirty="0" smtClean="0">
                  <a:solidFill>
                    <a:srgbClr val="FF0000"/>
                  </a:solidFill>
                </a:rPr>
                <a:t> </a:t>
              </a:r>
              <a:r>
                <a:rPr lang="cs-CZ" dirty="0" smtClean="0"/>
                <a:t>je ale </a:t>
              </a:r>
              <a:r>
                <a:rPr lang="cs-CZ" i="1" dirty="0" err="1" smtClean="0">
                  <a:solidFill>
                    <a:srgbClr val="FF0000"/>
                  </a:solidFill>
                </a:rPr>
                <a:t>kvaziimpulz</a:t>
              </a:r>
              <a:r>
                <a:rPr lang="cs-CZ" dirty="0" smtClean="0"/>
                <a:t>, který </a:t>
              </a:r>
              <a:r>
                <a:rPr lang="cs-CZ" i="1" dirty="0" smtClean="0">
                  <a:solidFill>
                    <a:srgbClr val="FF0000"/>
                  </a:solidFill>
                </a:rPr>
                <a:t>se zachovává až na vektor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dirty="0" err="1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</a:rPr>
                <a:t>ℏ</a:t>
              </a:r>
              <a:r>
                <a:rPr lang="cs-CZ" b="1" i="1" dirty="0" err="1" smtClean="0">
                  <a:solidFill>
                    <a:srgbClr val="FF0000"/>
                  </a:solidFill>
                </a:rPr>
                <a:t>K</a:t>
              </a:r>
              <a:r>
                <a:rPr lang="cs-CZ" sz="2000" b="1" i="1" baseline="-25000" dirty="0" err="1" smtClean="0">
                  <a:solidFill>
                    <a:srgbClr val="FF0000"/>
                  </a:solidFill>
                </a:rPr>
                <a:t>q</a:t>
              </a:r>
              <a:r>
                <a:rPr lang="cs-CZ" dirty="0" smtClean="0">
                  <a:solidFill>
                    <a:srgbClr val="FF0000"/>
                  </a:solidFill>
                </a:rPr>
                <a:t> </a:t>
              </a:r>
              <a:r>
                <a:rPr lang="cs-CZ" dirty="0" smtClean="0"/>
                <a:t>.</a:t>
              </a:r>
            </a:p>
            <a:p>
              <a:r>
                <a:rPr lang="cs-CZ" sz="500" dirty="0" smtClean="0"/>
                <a:t> </a:t>
              </a:r>
              <a:endParaRPr lang="cs-CZ" dirty="0" smtClean="0"/>
            </a:p>
            <a:p>
              <a:r>
                <a:rPr lang="cs-CZ" dirty="0" smtClean="0">
                  <a:solidFill>
                    <a:srgbClr val="0033CC"/>
                  </a:solidFill>
                </a:rPr>
                <a:t>Růst </a:t>
              </a:r>
              <a:r>
                <a:rPr lang="cs-CZ" dirty="0" err="1" smtClean="0">
                  <a:solidFill>
                    <a:srgbClr val="0033CC"/>
                  </a:solidFill>
                </a:rPr>
                <a:t>kvaziimpulzu</a:t>
              </a:r>
              <a:r>
                <a:rPr lang="cs-CZ" dirty="0" smtClean="0">
                  <a:solidFill>
                    <a:srgbClr val="0033CC"/>
                  </a:solidFill>
                </a:rPr>
                <a:t> nemusí vždy znamenat zrychlení</a:t>
              </a:r>
              <a:r>
                <a:rPr lang="cs-CZ" dirty="0" smtClean="0"/>
                <a:t>.</a:t>
              </a:r>
            </a:p>
            <a:p>
              <a:r>
                <a:rPr lang="cs-CZ" dirty="0" smtClean="0"/>
                <a:t>Počítejme časovou změnu rychlosti. </a:t>
              </a:r>
              <a:endParaRPr lang="cs-CZ" b="1" i="1" dirty="0"/>
            </a:p>
          </p:txBody>
        </p:sp>
        <p:graphicFrame>
          <p:nvGraphicFramePr>
            <p:cNvPr id="7" name="Objekt 6"/>
            <p:cNvGraphicFramePr>
              <a:graphicFrameLocks noChangeAspect="1"/>
            </p:cNvGraphicFramePr>
            <p:nvPr/>
          </p:nvGraphicFramePr>
          <p:xfrm>
            <a:off x="1714480" y="2071678"/>
            <a:ext cx="5854738" cy="720000"/>
          </p:xfrm>
          <a:graphic>
            <a:graphicData uri="http://schemas.openxmlformats.org/presentationml/2006/ole">
              <p:oleObj spid="_x0000_s19458" name="Rovnice" r:id="rId3" imgW="3924000" imgH="482400" progId="Equation.3">
                <p:embed/>
              </p:oleObj>
            </a:graphicData>
          </a:graphic>
        </p:graphicFrame>
      </p:grpSp>
      <p:grpSp>
        <p:nvGrpSpPr>
          <p:cNvPr id="21" name="Skupina 20"/>
          <p:cNvGrpSpPr/>
          <p:nvPr/>
        </p:nvGrpSpPr>
        <p:grpSpPr>
          <a:xfrm>
            <a:off x="857224" y="2857496"/>
            <a:ext cx="7358114" cy="1899570"/>
            <a:chOff x="857224" y="2857496"/>
            <a:chExt cx="7358114" cy="1899570"/>
          </a:xfrm>
        </p:grpSpPr>
        <p:sp>
          <p:nvSpPr>
            <p:cNvPr id="8" name="TextovéPole 7"/>
            <p:cNvSpPr txBox="1"/>
            <p:nvPr/>
          </p:nvSpPr>
          <p:spPr>
            <a:xfrm>
              <a:off x="857224" y="2857496"/>
              <a:ext cx="7358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Dívejme se na tento výraz jako na </a:t>
              </a:r>
              <a:r>
                <a:rPr lang="cs-CZ" i="1" dirty="0" smtClean="0">
                  <a:solidFill>
                    <a:srgbClr val="FF0000"/>
                  </a:solidFill>
                </a:rPr>
                <a:t>zobecnění </a:t>
              </a:r>
              <a:r>
                <a:rPr lang="cs-CZ" i="1" dirty="0" err="1" smtClean="0">
                  <a:solidFill>
                    <a:srgbClr val="FF0000"/>
                  </a:solidFill>
                </a:rPr>
                <a:t>2.Newtonova</a:t>
              </a:r>
              <a:r>
                <a:rPr lang="cs-CZ" i="1" dirty="0" smtClean="0">
                  <a:solidFill>
                    <a:srgbClr val="FF0000"/>
                  </a:solidFill>
                </a:rPr>
                <a:t> zákona</a:t>
              </a:r>
              <a:r>
                <a:rPr lang="cs-CZ" dirty="0" smtClean="0"/>
                <a:t>: dosadíme </a:t>
              </a:r>
              <a:endParaRPr lang="cs-CZ" dirty="0"/>
            </a:p>
          </p:txBody>
        </p:sp>
        <p:graphicFrame>
          <p:nvGraphicFramePr>
            <p:cNvPr id="9" name="Objekt 8"/>
            <p:cNvGraphicFramePr>
              <a:graphicFrameLocks noChangeAspect="1"/>
            </p:cNvGraphicFramePr>
            <p:nvPr/>
          </p:nvGraphicFramePr>
          <p:xfrm>
            <a:off x="3492562" y="3214686"/>
            <a:ext cx="1152000" cy="576000"/>
          </p:xfrm>
          <a:graphic>
            <a:graphicData uri="http://schemas.openxmlformats.org/presentationml/2006/ole">
              <p:oleObj spid="_x0000_s19459" name="Rovnice" r:id="rId4" imgW="812520" imgH="406080" progId="Equation.3">
                <p:embed/>
              </p:oleObj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>
              <a:off x="857224" y="4143380"/>
              <a:ext cx="142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dostaneme</a:t>
              </a:r>
              <a:endParaRPr lang="cs-CZ" dirty="0"/>
            </a:p>
          </p:txBody>
        </p:sp>
        <p:grpSp>
          <p:nvGrpSpPr>
            <p:cNvPr id="20" name="Skupina 19"/>
            <p:cNvGrpSpPr/>
            <p:nvPr/>
          </p:nvGrpSpPr>
          <p:grpSpPr>
            <a:xfrm>
              <a:off x="2857488" y="3929066"/>
              <a:ext cx="2357454" cy="828000"/>
              <a:chOff x="2857488" y="3929066"/>
              <a:chExt cx="2357454" cy="828000"/>
            </a:xfrm>
          </p:grpSpPr>
          <p:sp>
            <p:nvSpPr>
              <p:cNvPr id="19" name="Zaoblený obdélník 18"/>
              <p:cNvSpPr/>
              <p:nvPr/>
            </p:nvSpPr>
            <p:spPr>
              <a:xfrm>
                <a:off x="2857488" y="3929066"/>
                <a:ext cx="2357454" cy="828000"/>
              </a:xfrm>
              <a:prstGeom prst="roundRect">
                <a:avLst>
                  <a:gd name="adj" fmla="val 937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2" name="Objekt 11"/>
              <p:cNvGraphicFramePr>
                <a:graphicFrameLocks noChangeAspect="1"/>
              </p:cNvGraphicFramePr>
              <p:nvPr/>
            </p:nvGraphicFramePr>
            <p:xfrm>
              <a:off x="3000364" y="4000504"/>
              <a:ext cx="2054119" cy="720000"/>
            </p:xfrm>
            <a:graphic>
              <a:graphicData uri="http://schemas.openxmlformats.org/presentationml/2006/ole">
                <p:oleObj spid="_x0000_s19461" name="Rovnice" r:id="rId5" imgW="1231560" imgH="431640" progId="Equation.3">
                  <p:embed/>
                </p:oleObj>
              </a:graphicData>
            </a:graphic>
          </p:graphicFrame>
        </p:grpSp>
      </p:grpSp>
      <p:grpSp>
        <p:nvGrpSpPr>
          <p:cNvPr id="18" name="Skupina 17"/>
          <p:cNvGrpSpPr/>
          <p:nvPr/>
        </p:nvGrpSpPr>
        <p:grpSpPr>
          <a:xfrm>
            <a:off x="857224" y="4956206"/>
            <a:ext cx="5786478" cy="1646844"/>
            <a:chOff x="857224" y="4884768"/>
            <a:chExt cx="5786478" cy="1646844"/>
          </a:xfrm>
        </p:grpSpPr>
        <p:sp>
          <p:nvSpPr>
            <p:cNvPr id="13" name="TextovéPole 12"/>
            <p:cNvSpPr txBox="1"/>
            <p:nvPr/>
          </p:nvSpPr>
          <p:spPr>
            <a:xfrm>
              <a:off x="857224" y="5274246"/>
              <a:ext cx="64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kde</a:t>
              </a:r>
              <a:endParaRPr lang="cs-CZ" dirty="0"/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2643174" y="4884768"/>
              <a:ext cx="2857520" cy="1116000"/>
              <a:chOff x="2643174" y="4786322"/>
              <a:chExt cx="2857520" cy="1116000"/>
            </a:xfrm>
          </p:grpSpPr>
          <p:sp>
            <p:nvSpPr>
              <p:cNvPr id="16" name="Zaoblený obdélník 15"/>
              <p:cNvSpPr/>
              <p:nvPr/>
            </p:nvSpPr>
            <p:spPr>
              <a:xfrm>
                <a:off x="2643174" y="4786322"/>
                <a:ext cx="2857520" cy="1116000"/>
              </a:xfrm>
              <a:prstGeom prst="roundRect">
                <a:avLst>
                  <a:gd name="adj" fmla="val 11090"/>
                </a:avLst>
              </a:prstGeom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8100000" scaled="1"/>
                <a:tileRect/>
              </a:gradFill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aphicFrame>
            <p:nvGraphicFramePr>
              <p:cNvPr id="14" name="Objekt 13"/>
              <p:cNvGraphicFramePr>
                <a:graphicFrameLocks noChangeAspect="1"/>
              </p:cNvGraphicFramePr>
              <p:nvPr/>
            </p:nvGraphicFramePr>
            <p:xfrm>
              <a:off x="2786050" y="4903797"/>
              <a:ext cx="2605619" cy="936000"/>
            </p:xfrm>
            <a:graphic>
              <a:graphicData uri="http://schemas.openxmlformats.org/presentationml/2006/ole">
                <p:oleObj spid="_x0000_s19462" name="Rovnice" r:id="rId6" imgW="1307880" imgH="469800" progId="Equation.3">
                  <p:embed/>
                </p:oleObj>
              </a:graphicData>
            </a:graphic>
          </p:graphicFrame>
        </p:grpSp>
        <p:sp>
          <p:nvSpPr>
            <p:cNvPr id="15" name="TextovéPole 14"/>
            <p:cNvSpPr txBox="1"/>
            <p:nvPr/>
          </p:nvSpPr>
          <p:spPr>
            <a:xfrm>
              <a:off x="857224" y="6131502"/>
              <a:ext cx="57864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je  </a:t>
              </a:r>
              <a:r>
                <a:rPr lang="cs-CZ" sz="2000" b="1" i="1" dirty="0" smtClean="0">
                  <a:solidFill>
                    <a:srgbClr val="FF0000"/>
                  </a:solidFill>
                </a:rPr>
                <a:t>tenzor reciproké efektivní hmotnosti</a:t>
              </a:r>
              <a:r>
                <a:rPr lang="cs-CZ" dirty="0" smtClean="0"/>
                <a:t>.</a:t>
              </a:r>
              <a:endParaRPr lang="cs-CZ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2762</Words>
  <Application>Microsoft Office PowerPoint</Application>
  <PresentationFormat>Předvádění na obrazovce (4:3)</PresentationFormat>
  <Paragraphs>336</Paragraphs>
  <Slides>42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4" baseType="lpstr">
      <vt:lpstr>Motiv sady Office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</vt:vector>
  </TitlesOfParts>
  <Company>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jancely</dc:creator>
  <cp:lastModifiedBy>ÚFKL</cp:lastModifiedBy>
  <cp:revision>361</cp:revision>
  <dcterms:created xsi:type="dcterms:W3CDTF">2009-11-05T22:22:19Z</dcterms:created>
  <dcterms:modified xsi:type="dcterms:W3CDTF">2011-06-10T09:51:30Z</dcterms:modified>
</cp:coreProperties>
</file>