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3" r:id="rId14"/>
    <p:sldId id="271" r:id="rId15"/>
    <p:sldId id="272" r:id="rId16"/>
    <p:sldId id="274" r:id="rId17"/>
    <p:sldId id="275" r:id="rId18"/>
    <p:sldId id="282" r:id="rId19"/>
    <p:sldId id="276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6" r:id="rId28"/>
    <p:sldId id="291" r:id="rId29"/>
    <p:sldId id="297" r:id="rId30"/>
    <p:sldId id="298" r:id="rId31"/>
    <p:sldId id="292" r:id="rId32"/>
    <p:sldId id="293" r:id="rId33"/>
    <p:sldId id="294" r:id="rId34"/>
    <p:sldId id="295" r:id="rId35"/>
    <p:sldId id="300" r:id="rId36"/>
    <p:sldId id="301" r:id="rId37"/>
    <p:sldId id="302" r:id="rId38"/>
    <p:sldId id="303" r:id="rId39"/>
    <p:sldId id="267" r:id="rId40"/>
    <p:sldId id="277" r:id="rId41"/>
    <p:sldId id="279" r:id="rId42"/>
    <p:sldId id="281" r:id="rId43"/>
    <p:sldId id="280" r:id="rId44"/>
    <p:sldId id="304" r:id="rId45"/>
    <p:sldId id="306" r:id="rId46"/>
    <p:sldId id="305" r:id="rId47"/>
    <p:sldId id="307" r:id="rId48"/>
    <p:sldId id="308" r:id="rId49"/>
    <p:sldId id="309" r:id="rId50"/>
    <p:sldId id="312" r:id="rId51"/>
    <p:sldId id="311" r:id="rId52"/>
    <p:sldId id="268" r:id="rId53"/>
    <p:sldId id="288" r:id="rId54"/>
    <p:sldId id="313" r:id="rId55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C1"/>
    <a:srgbClr val="006600"/>
    <a:srgbClr val="FFFFEF"/>
    <a:srgbClr val="6666FF"/>
    <a:srgbClr val="CCECFF"/>
    <a:srgbClr val="008000"/>
    <a:srgbClr val="CEFED4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68" autoAdjust="0"/>
  </p:normalViewPr>
  <p:slideViewPr>
    <p:cSldViewPr>
      <p:cViewPr>
        <p:scale>
          <a:sx n="90" d="100"/>
          <a:sy n="90" d="100"/>
        </p:scale>
        <p:origin x="-2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148.wmf"/><Relationship Id="rId7" Type="http://schemas.openxmlformats.org/officeDocument/2006/relationships/image" Target="../media/image152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Relationship Id="rId9" Type="http://schemas.openxmlformats.org/officeDocument/2006/relationships/image" Target="../media/image15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36.wmf"/><Relationship Id="rId1" Type="http://schemas.openxmlformats.org/officeDocument/2006/relationships/image" Target="../media/image46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DA2CF-3125-4666-BB03-6FE1B95A9682}" type="datetimeFigureOut">
              <a:rPr lang="cs-CZ" smtClean="0"/>
              <a:pPr/>
              <a:t>4.11.2010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EE31E-3AB8-4FD3-AB35-BEA3F330D61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38B1-E7BA-448D-A20E-197DAA2870E3}" type="datetime1">
              <a:rPr lang="cs-CZ" smtClean="0"/>
              <a:pPr/>
              <a:t>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9EDB-BF84-4CB8-BC46-FBAB5C7F2CB1}" type="datetime1">
              <a:rPr lang="cs-CZ" smtClean="0"/>
              <a:pPr/>
              <a:t>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5898-694F-43F0-BB23-D63EDFCD1DBD}" type="datetime1">
              <a:rPr lang="cs-CZ" smtClean="0"/>
              <a:pPr/>
              <a:t>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61D4-39E7-440D-81FC-58FBC8048542}" type="datetime1">
              <a:rPr lang="cs-CZ" smtClean="0"/>
              <a:pPr/>
              <a:t>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C155-BAF8-482D-B1CF-899F1E539606}" type="datetime1">
              <a:rPr lang="cs-CZ" smtClean="0"/>
              <a:pPr/>
              <a:t>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7C27-82AC-4385-B4E3-D7BF91B44274}" type="datetime1">
              <a:rPr lang="cs-CZ" smtClean="0"/>
              <a:pPr/>
              <a:t>4.11.2010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216-A4AA-4242-BCDC-B4F8000B87A4}" type="datetime1">
              <a:rPr lang="cs-CZ" smtClean="0"/>
              <a:pPr/>
              <a:t>4.11.2010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6ACA-E946-4CAE-AB9F-354C1D25D322}" type="datetime1">
              <a:rPr lang="cs-CZ" smtClean="0"/>
              <a:pPr/>
              <a:t>4.11.2010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FA2F-1C11-4A4A-8BB9-E08E613F34AE}" type="datetime1">
              <a:rPr lang="cs-CZ" smtClean="0"/>
              <a:pPr/>
              <a:t>4.11.2010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51-3AAF-4DC4-AE53-58C18A88ABC7}" type="datetime1">
              <a:rPr lang="cs-CZ" smtClean="0"/>
              <a:pPr/>
              <a:t>4.11.2010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45EF-8578-4CA1-AE8F-673A1A6C87A1}" type="datetime1">
              <a:rPr lang="cs-CZ" smtClean="0"/>
              <a:pPr/>
              <a:t>4.11.2010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9047-C3E3-45B4-87D8-DDBDF6ABDF5E}" type="datetime1">
              <a:rPr lang="cs-CZ" smtClean="0"/>
              <a:pPr/>
              <a:t>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C2DE8-ACC6-49BF-AE50-683AD753796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image" Target="../media/image45.jpeg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45.jpeg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hyperlink" Target="http://www.wmi.badw.de/teaching/Lecturenote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5.jpeg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slide" Target="slide52.xml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73.jpe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74.png"/><Relationship Id="rId4" Type="http://schemas.openxmlformats.org/officeDocument/2006/relationships/oleObject" Target="../embeddings/oleObject51.bin"/><Relationship Id="rId9" Type="http://schemas.openxmlformats.org/officeDocument/2006/relationships/slide" Target="slide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mi.badw.de/teaching/Lecturenotes/index.html" TargetMode="Externa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26.jpeg"/><Relationship Id="rId7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hyperlink" Target="diffractOgram.jar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hyperlink" Target="rotating_lattice.swf" TargetMode="External"/><Relationship Id="rId5" Type="http://schemas.openxmlformats.org/officeDocument/2006/relationships/hyperlink" Target="Ewald.Sphere.Interactive3.swf" TargetMode="External"/><Relationship Id="rId4" Type="http://schemas.openxmlformats.org/officeDocument/2006/relationships/oleObject" Target="../embeddings/oleObject5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hyperlink" Target="bound-states_en.jar" TargetMode="External"/><Relationship Id="rId5" Type="http://schemas.openxmlformats.org/officeDocument/2006/relationships/slide" Target="slide44.xml"/><Relationship Id="rId4" Type="http://schemas.openxmlformats.org/officeDocument/2006/relationships/oleObject" Target="../embeddings/oleObject6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Relationship Id="rId9" Type="http://schemas.openxmlformats.org/officeDocument/2006/relationships/slide" Target="slide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mat.co.uk/Crysdata/homepage.htm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0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i.badw.de/teaching/Lecturenotes/index.html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i.badw.de/teaching/Lecturenotes/index.html" TargetMode="Externa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.ufl.edu/fermisurface/" TargetMode="Externa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7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emf"/><Relationship Id="rId4" Type="http://schemas.openxmlformats.org/officeDocument/2006/relationships/image" Target="../media/image1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8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73.jpeg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Relationship Id="rId9" Type="http://schemas.openxmlformats.org/officeDocument/2006/relationships/slide" Target="slide1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image" Target="../media/image73.jpeg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7" Type="http://schemas.openxmlformats.org/officeDocument/2006/relationships/slide" Target="slide20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/Vyuka/PARDUBICE/Demonstrace/Falstad/qmmo/index.html" TargetMode="External"/><Relationship Id="rId2" Type="http://schemas.openxmlformats.org/officeDocument/2006/relationships/hyperlink" Target="/Vyuka/PARDUBICE/EnergiovePasy/BondingAndAntibondingMolecularOrbitals.nb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98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2.bin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1.bin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slide" Target="slide25.xml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14.bin"/><Relationship Id="rId5" Type="http://schemas.openxmlformats.org/officeDocument/2006/relationships/oleObject" Target="../embeddings/oleObject113.bin"/><Relationship Id="rId4" Type="http://schemas.openxmlformats.org/officeDocument/2006/relationships/oleObject" Target="../embeddings/oleObject112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6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2dhexagonlattice.swf" TargetMode="External"/><Relationship Id="rId3" Type="http://schemas.openxmlformats.org/officeDocument/2006/relationships/image" Target="../media/image26.jpeg"/><Relationship Id="rId7" Type="http://schemas.openxmlformats.org/officeDocument/2006/relationships/hyperlink" Target="squarezones1.sw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2Dsquarelatticecropped.swf" TargetMode="External"/><Relationship Id="rId11" Type="http://schemas.openxmlformats.org/officeDocument/2006/relationships/hyperlink" Target="3D-SC.swf" TargetMode="External"/><Relationship Id="rId5" Type="http://schemas.openxmlformats.org/officeDocument/2006/relationships/image" Target="../media/image29.emf"/><Relationship Id="rId10" Type="http://schemas.openxmlformats.org/officeDocument/2006/relationships/hyperlink" Target="3D-FCC.swf" TargetMode="External"/><Relationship Id="rId4" Type="http://schemas.openxmlformats.org/officeDocument/2006/relationships/oleObject" Target="../embeddings/oleObject21.bin"/><Relationship Id="rId9" Type="http://schemas.openxmlformats.org/officeDocument/2006/relationships/hyperlink" Target="3D-BCC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>
                <a:alpha val="19000"/>
              </a:srgbClr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28596" y="3071810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Energiov</a:t>
            </a:r>
            <a:r>
              <a:rPr lang="cs-CZ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</a:t>
            </a:r>
            <a:r>
              <a:rPr lang="cs-CZ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</a:t>
            </a:r>
            <a:endParaRPr lang="cs-CZ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29322" y="202148"/>
            <a:ext cx="26432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Brillouinovy</a:t>
            </a:r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zóny - </a:t>
            </a:r>
            <a:r>
              <a:rPr lang="en-US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3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714348" y="714356"/>
            <a:ext cx="7858180" cy="2071702"/>
            <a:chOff x="714348" y="714356"/>
            <a:chExt cx="7858180" cy="2071702"/>
          </a:xfrm>
        </p:grpSpPr>
        <p:sp>
          <p:nvSpPr>
            <p:cNvPr id="5" name="TextovéPole 4"/>
            <p:cNvSpPr txBox="1"/>
            <p:nvPr/>
          </p:nvSpPr>
          <p:spPr>
            <a:xfrm>
              <a:off x="714348" y="714356"/>
              <a:ext cx="7858180" cy="1354217"/>
            </a:xfrm>
            <a:prstGeom prst="rect">
              <a:avLst/>
            </a:prstGeom>
            <a:solidFill>
              <a:srgbClr val="FFFFC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i="1" dirty="0" smtClean="0">
                  <a:solidFill>
                    <a:schemeClr val="accent6">
                      <a:lumMod val="50000"/>
                    </a:schemeClr>
                  </a:solidFill>
                </a:rPr>
                <a:t>Z </a:t>
              </a:r>
              <a:r>
                <a:rPr lang="en-US" i="1" dirty="0" err="1" smtClean="0">
                  <a:solidFill>
                    <a:schemeClr val="accent6">
                      <a:lumMod val="50000"/>
                    </a:schemeClr>
                  </a:solidFill>
                </a:rPr>
                <a:t>konstrukce</a:t>
              </a:r>
              <a:r>
                <a:rPr lang="en-US" dirty="0" smtClean="0"/>
                <a:t> </a:t>
              </a:r>
              <a:r>
                <a:rPr lang="en-US" dirty="0" err="1" smtClean="0"/>
                <a:t>Brillo</a:t>
              </a:r>
              <a:r>
                <a:rPr lang="cs-CZ" dirty="0" smtClean="0"/>
                <a:t>u</a:t>
              </a:r>
              <a:r>
                <a:rPr lang="en-US" dirty="0" err="1" smtClean="0"/>
                <a:t>inov</a:t>
              </a:r>
              <a:r>
                <a:rPr lang="cs-CZ" dirty="0" err="1" smtClean="0"/>
                <a:t>ých</a:t>
              </a:r>
              <a:r>
                <a:rPr lang="cs-CZ" dirty="0" smtClean="0"/>
                <a:t> zón </a:t>
              </a:r>
              <a:r>
                <a:rPr lang="cs-CZ" i="1" dirty="0" smtClean="0">
                  <a:solidFill>
                    <a:schemeClr val="accent6">
                      <a:lumMod val="50000"/>
                    </a:schemeClr>
                  </a:solidFill>
                </a:rPr>
                <a:t>je zřejmé</a:t>
              </a:r>
              <a:r>
                <a:rPr lang="cs-CZ" dirty="0" smtClean="0"/>
                <a:t> :</a:t>
              </a:r>
            </a:p>
            <a:p>
              <a:pPr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cs-CZ" dirty="0" smtClean="0"/>
                <a:t>  </a:t>
              </a:r>
              <a:r>
                <a:rPr lang="cs-CZ" dirty="0" err="1" smtClean="0"/>
                <a:t>Brillouinovy</a:t>
              </a:r>
              <a:r>
                <a:rPr lang="cs-CZ" dirty="0" smtClean="0"/>
                <a:t> zóny </a:t>
              </a:r>
              <a:r>
                <a:rPr lang="cs-CZ" i="1" dirty="0" smtClean="0">
                  <a:solidFill>
                    <a:srgbClr val="0000FF"/>
                  </a:solidFill>
                </a:rPr>
                <a:t>mají plnou symetrii reciproké mříže</a:t>
              </a:r>
              <a:r>
                <a:rPr lang="cs-CZ" dirty="0" smtClean="0"/>
                <a:t>,</a:t>
              </a:r>
            </a:p>
            <a:p>
              <a:pPr>
                <a:buFont typeface="Wingdings" pitchFamily="2" charset="2"/>
                <a:buChar char="§"/>
              </a:pPr>
              <a:r>
                <a:rPr lang="cs-CZ" dirty="0" smtClean="0"/>
                <a:t>  </a:t>
              </a:r>
              <a:r>
                <a:rPr lang="cs-CZ" dirty="0" smtClean="0">
                  <a:solidFill>
                    <a:srgbClr val="0000FF"/>
                  </a:solidFill>
                </a:rPr>
                <a:t>vektory </a:t>
              </a:r>
              <a:r>
                <a:rPr lang="cs-CZ" b="1" i="1" dirty="0" smtClean="0">
                  <a:solidFill>
                    <a:srgbClr val="0000FF"/>
                  </a:solidFill>
                </a:rPr>
                <a:t>k</a:t>
              </a:r>
              <a:r>
                <a:rPr lang="cs-CZ" dirty="0" smtClean="0"/>
                <a:t> vycházející z počátku a končící uvnitř </a:t>
              </a:r>
              <a:r>
                <a:rPr lang="cs-CZ" dirty="0" err="1" smtClean="0"/>
                <a:t>1.BZ</a:t>
              </a:r>
              <a:r>
                <a:rPr lang="cs-CZ" dirty="0" smtClean="0"/>
                <a:t> nebo na jedné z protilehlých</a:t>
              </a:r>
            </a:p>
            <a:p>
              <a:r>
                <a:rPr lang="cs-CZ" dirty="0" smtClean="0"/>
                <a:t>    stěn </a:t>
              </a:r>
              <a:r>
                <a:rPr lang="cs-CZ" i="1" dirty="0" smtClean="0">
                  <a:solidFill>
                    <a:srgbClr val="0000FF"/>
                  </a:solidFill>
                </a:rPr>
                <a:t>vyhovují podmínce</a:t>
              </a:r>
              <a:r>
                <a:rPr lang="cs-CZ" dirty="0" smtClean="0"/>
                <a:t>  </a:t>
              </a:r>
              <a:endParaRPr lang="cs-CZ" dirty="0"/>
            </a:p>
          </p:txBody>
        </p:sp>
        <p:grpSp>
          <p:nvGrpSpPr>
            <p:cNvPr id="8" name="Skupina 7"/>
            <p:cNvGrpSpPr/>
            <p:nvPr/>
          </p:nvGrpSpPr>
          <p:grpSpPr>
            <a:xfrm>
              <a:off x="1857356" y="2143116"/>
              <a:ext cx="5000660" cy="642942"/>
              <a:chOff x="1857356" y="2071678"/>
              <a:chExt cx="5000660" cy="642942"/>
            </a:xfrm>
          </p:grpSpPr>
          <p:sp>
            <p:nvSpPr>
              <p:cNvPr id="7" name="Zaoblený obdélník 6"/>
              <p:cNvSpPr/>
              <p:nvPr/>
            </p:nvSpPr>
            <p:spPr>
              <a:xfrm>
                <a:off x="1857356" y="2071678"/>
                <a:ext cx="5000660" cy="64294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6" name="Objekt 5"/>
              <p:cNvGraphicFramePr>
                <a:graphicFrameLocks noChangeAspect="1"/>
              </p:cNvGraphicFramePr>
              <p:nvPr/>
            </p:nvGraphicFramePr>
            <p:xfrm>
              <a:off x="2031982" y="2214554"/>
              <a:ext cx="4683158" cy="357190"/>
            </p:xfrm>
            <a:graphic>
              <a:graphicData uri="http://schemas.openxmlformats.org/presentationml/2006/ole">
                <p:oleObj spid="_x0000_s22530" name="Rovnice" r:id="rId3" imgW="2997000" imgH="228600" progId="Equation.3">
                  <p:embed/>
                </p:oleObj>
              </a:graphicData>
            </a:graphic>
          </p:graphicFrame>
        </p:grpSp>
      </p:grpSp>
      <p:sp>
        <p:nvSpPr>
          <p:cNvPr id="10" name="TextovéPole 9"/>
          <p:cNvSpPr txBox="1"/>
          <p:nvPr/>
        </p:nvSpPr>
        <p:spPr>
          <a:xfrm>
            <a:off x="714348" y="292893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BZ se vektory </a:t>
            </a:r>
            <a:r>
              <a:rPr lang="cs-CZ" b="1" i="1" dirty="0" smtClean="0"/>
              <a:t>k</a:t>
            </a:r>
            <a:r>
              <a:rPr lang="cs-CZ" dirty="0" smtClean="0"/>
              <a:t> mohou zatím měnit spojitě (krystal je zatím nekonečný). </a:t>
            </a: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6967024" y="3857628"/>
          <a:ext cx="1071570" cy="357190"/>
        </p:xfrm>
        <a:graphic>
          <a:graphicData uri="http://schemas.openxmlformats.org/presentationml/2006/ole">
            <p:oleObj spid="_x0000_s22532" name="Rovnice" r:id="rId4" imgW="647640" imgH="215640" progId="Equation.3">
              <p:embed/>
            </p:oleObj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1543823" y="4572008"/>
          <a:ext cx="5634046" cy="600076"/>
        </p:xfrm>
        <a:graphic>
          <a:graphicData uri="http://schemas.openxmlformats.org/presentationml/2006/ole">
            <p:oleObj spid="_x0000_s22533" name="Rovnice" r:id="rId5" imgW="4292280" imgH="457200" progId="Equation.3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327652" y="3412066"/>
          <a:ext cx="2084388" cy="371475"/>
        </p:xfrm>
        <a:graphic>
          <a:graphicData uri="http://schemas.openxmlformats.org/presentationml/2006/ole">
            <p:oleObj spid="_x0000_s22534" name="Rovnice" r:id="rId6" imgW="1282680" imgH="228600" progId="Equation.3">
              <p:embed/>
            </p:oleObj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714348" y="3925677"/>
            <a:ext cx="61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Aplikace </a:t>
            </a:r>
            <a:r>
              <a:rPr lang="cs-CZ" dirty="0" err="1" smtClean="0"/>
              <a:t>Bornových</a:t>
            </a:r>
            <a:r>
              <a:rPr lang="cs-CZ" dirty="0" smtClean="0"/>
              <a:t>-</a:t>
            </a:r>
            <a:r>
              <a:rPr lang="cs-CZ" dirty="0" err="1" smtClean="0"/>
              <a:t>Kármánových</a:t>
            </a:r>
            <a:r>
              <a:rPr lang="cs-CZ" dirty="0" smtClean="0"/>
              <a:t> podmínek vede k požadavku :</a:t>
            </a:r>
          </a:p>
          <a:p>
            <a:r>
              <a:rPr lang="cs-CZ" dirty="0" smtClean="0"/>
              <a:t>Odtud </a:t>
            </a:r>
            <a:r>
              <a:rPr lang="cs-CZ" sz="1600" dirty="0" smtClean="0"/>
              <a:t>(bez újmy na obecnosti předpokládáme </a:t>
            </a:r>
            <a:r>
              <a:rPr lang="cs-CZ" sz="1600" i="1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z="1600" baseline="-25000" dirty="0" err="1" smtClean="0"/>
              <a:t>j</a:t>
            </a:r>
            <a:r>
              <a:rPr lang="cs-CZ" sz="1600" dirty="0" smtClean="0"/>
              <a:t> sudé) :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14348" y="5143512"/>
            <a:ext cx="7572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Celkový počet různých stavů </a:t>
            </a:r>
            <a:r>
              <a:rPr lang="cs-CZ" sz="1600" b="1" i="1" dirty="0" smtClean="0"/>
              <a:t>k</a:t>
            </a:r>
            <a:r>
              <a:rPr lang="cs-CZ" sz="1600" dirty="0" smtClean="0"/>
              <a:t> je roven 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600" baseline="-25000" dirty="0" err="1" smtClean="0"/>
              <a:t>1</a:t>
            </a:r>
            <a:r>
              <a:rPr lang="en-US" sz="1600" i="1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600" baseline="-25000" dirty="0" err="1" smtClean="0"/>
              <a:t>2</a:t>
            </a:r>
            <a:r>
              <a:rPr lang="en-US" sz="1600" i="1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600" baseline="-25000" dirty="0" err="1" smtClean="0"/>
              <a:t>3</a:t>
            </a:r>
            <a:r>
              <a:rPr lang="en-US" sz="1600" baseline="-25000" dirty="0" smtClean="0"/>
              <a:t> </a:t>
            </a:r>
            <a:r>
              <a:rPr lang="cs-CZ" sz="1600" baseline="-25000" dirty="0" smtClean="0"/>
              <a:t>  </a:t>
            </a:r>
            <a:r>
              <a:rPr lang="cs-CZ" sz="1600" dirty="0" smtClean="0">
                <a:latin typeface="Arial Narrow" pitchFamily="34" charset="0"/>
              </a:rPr>
              <a:t>(počet primitivních buněk </a:t>
            </a:r>
            <a:r>
              <a:rPr lang="cs-CZ" sz="1600" dirty="0" err="1" smtClean="0">
                <a:latin typeface="Arial Narrow" pitchFamily="34" charset="0"/>
              </a:rPr>
              <a:t>BK</a:t>
            </a:r>
            <a:r>
              <a:rPr lang="cs-CZ" sz="1600" dirty="0" smtClean="0">
                <a:latin typeface="Arial Narrow" pitchFamily="34" charset="0"/>
              </a:rPr>
              <a:t> oblasti).</a:t>
            </a: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3857620" y="5643578"/>
          <a:ext cx="4886640" cy="714380"/>
        </p:xfrm>
        <a:graphic>
          <a:graphicData uri="http://schemas.openxmlformats.org/presentationml/2006/ole">
            <p:oleObj spid="_x0000_s22535" name="Rovnice" r:id="rId7" imgW="3136680" imgH="457200" progId="Equation.3">
              <p:embed/>
            </p:oleObj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642910" y="578645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Hustota </a:t>
            </a:r>
            <a:r>
              <a:rPr lang="cs-CZ" b="1" i="1" dirty="0" smtClean="0"/>
              <a:t>k</a:t>
            </a:r>
            <a:r>
              <a:rPr lang="cs-CZ" dirty="0" smtClean="0"/>
              <a:t>-bodů je konstantní :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14348" y="3382963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bázi vektorů </a:t>
            </a:r>
            <a:r>
              <a:rPr lang="cs-CZ" b="1" i="1" dirty="0" smtClean="0"/>
              <a:t>b</a:t>
            </a:r>
            <a:r>
              <a:rPr lang="en-US" sz="2000" baseline="-25000" dirty="0" smtClean="0"/>
              <a:t>1</a:t>
            </a:r>
            <a:r>
              <a:rPr lang="en-US" dirty="0" smtClean="0"/>
              <a:t>, </a:t>
            </a:r>
            <a:r>
              <a:rPr lang="en-US" b="1" i="1" dirty="0" err="1" smtClean="0"/>
              <a:t>b</a:t>
            </a:r>
            <a:r>
              <a:rPr lang="en-US" sz="2000" baseline="-25000" dirty="0" err="1" smtClean="0"/>
              <a:t>2</a:t>
            </a:r>
            <a:r>
              <a:rPr lang="en-US" dirty="0" smtClean="0"/>
              <a:t>, </a:t>
            </a:r>
            <a:r>
              <a:rPr lang="en-US" b="1" i="1" dirty="0" err="1" smtClean="0"/>
              <a:t>b</a:t>
            </a:r>
            <a:r>
              <a:rPr lang="en-US" sz="2000" baseline="-25000" dirty="0" err="1" smtClean="0"/>
              <a:t>3</a:t>
            </a:r>
            <a:r>
              <a:rPr lang="en-US" sz="2000" baseline="-25000" dirty="0" smtClean="0"/>
              <a:t>  </a:t>
            </a:r>
            <a:r>
              <a:rPr lang="en-US" dirty="0" smtClean="0"/>
              <a:t>zap</a:t>
            </a:r>
            <a:r>
              <a:rPr lang="cs-CZ" dirty="0" err="1" smtClean="0"/>
              <a:t>íšeme</a:t>
            </a:r>
            <a:r>
              <a:rPr lang="cs-CZ" dirty="0" smtClean="0"/>
              <a:t> vektor </a:t>
            </a:r>
            <a:r>
              <a:rPr lang="cs-CZ" b="1" i="1" dirty="0" smtClean="0"/>
              <a:t>k</a:t>
            </a:r>
            <a:r>
              <a:rPr lang="cs-CZ" dirty="0" smtClean="0"/>
              <a:t> :</a:t>
            </a:r>
            <a:endParaRPr lang="cs-CZ" dirty="0"/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43438" y="202148"/>
            <a:ext cx="4357718" cy="369332"/>
          </a:xfrm>
          <a:prstGeom prst="rect">
            <a:avLst/>
          </a:prstGeom>
          <a:solidFill>
            <a:srgbClr val="834D79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Vlastnosti d</a:t>
            </a:r>
            <a:r>
              <a:rPr lang="en-US" dirty="0" err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isperzn</a:t>
            </a:r>
            <a:r>
              <a:rPr lang="cs-CZ" dirty="0" err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ích</a:t>
            </a:r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závislostí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E</a:t>
            </a:r>
            <a:r>
              <a:rPr lang="cs-CZ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(</a:t>
            </a:r>
            <a:r>
              <a:rPr lang="cs-CZ" b="1" i="1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k</a:t>
            </a:r>
            <a:r>
              <a:rPr lang="cs-CZ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) - </a:t>
            </a:r>
            <a:r>
              <a:rPr lang="cs-CZ" i="1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1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42910" y="357166"/>
            <a:ext cx="6511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1D</a:t>
            </a:r>
            <a:endParaRPr lang="cs-CZ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135" name="Skupina 134"/>
          <p:cNvGrpSpPr/>
          <p:nvPr/>
        </p:nvGrpSpPr>
        <p:grpSpPr>
          <a:xfrm>
            <a:off x="642910" y="1059854"/>
            <a:ext cx="6572296" cy="714380"/>
            <a:chOff x="642910" y="1142984"/>
            <a:chExt cx="6572296" cy="714380"/>
          </a:xfrm>
        </p:grpSpPr>
        <p:sp>
          <p:nvSpPr>
            <p:cNvPr id="6" name="TextovéPole 5"/>
            <p:cNvSpPr txBox="1"/>
            <p:nvPr/>
          </p:nvSpPr>
          <p:spPr>
            <a:xfrm>
              <a:off x="642910" y="1285860"/>
              <a:ext cx="2714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Do </a:t>
              </a:r>
              <a:r>
                <a:rPr lang="cs-CZ" dirty="0" err="1" smtClean="0"/>
                <a:t>Schrödingerovy</a:t>
              </a:r>
              <a:r>
                <a:rPr lang="cs-CZ" dirty="0" smtClean="0"/>
                <a:t> rovnice</a:t>
              </a:r>
            </a:p>
          </p:txBody>
        </p:sp>
        <p:grpSp>
          <p:nvGrpSpPr>
            <p:cNvPr id="134" name="Skupina 133"/>
            <p:cNvGrpSpPr/>
            <p:nvPr/>
          </p:nvGrpSpPr>
          <p:grpSpPr>
            <a:xfrm>
              <a:off x="3500430" y="1142984"/>
              <a:ext cx="3714776" cy="714380"/>
              <a:chOff x="3500430" y="1142984"/>
              <a:chExt cx="3714776" cy="714380"/>
            </a:xfrm>
          </p:grpSpPr>
          <p:sp>
            <p:nvSpPr>
              <p:cNvPr id="133" name="Zaoblený obdélník 132"/>
              <p:cNvSpPr/>
              <p:nvPr/>
            </p:nvSpPr>
            <p:spPr>
              <a:xfrm>
                <a:off x="3500430" y="1142984"/>
                <a:ext cx="3714776" cy="71438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3615489" y="1159455"/>
              <a:ext cx="3497262" cy="647700"/>
            </p:xfrm>
            <a:graphic>
              <a:graphicData uri="http://schemas.openxmlformats.org/presentationml/2006/ole">
                <p:oleObj spid="_x0000_s23554" name="Rovnice" r:id="rId4" imgW="2603160" imgH="482400" progId="Equation.3">
                  <p:embed/>
                </p:oleObj>
              </a:graphicData>
            </a:graphic>
          </p:graphicFrame>
        </p:grpSp>
      </p:grp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3555" name="Rovnice" r:id="rId5" imgW="114120" imgH="215640" progId="Equation.3">
              <p:embed/>
            </p:oleObj>
          </a:graphicData>
        </a:graphic>
      </p:graphicFrame>
      <p:grpSp>
        <p:nvGrpSpPr>
          <p:cNvPr id="139" name="Skupina 138"/>
          <p:cNvGrpSpPr/>
          <p:nvPr/>
        </p:nvGrpSpPr>
        <p:grpSpPr>
          <a:xfrm>
            <a:off x="500034" y="1853689"/>
            <a:ext cx="8358246" cy="1740212"/>
            <a:chOff x="500034" y="1853689"/>
            <a:chExt cx="8358246" cy="1740212"/>
          </a:xfrm>
        </p:grpSpPr>
        <p:grpSp>
          <p:nvGrpSpPr>
            <p:cNvPr id="136" name="Skupina 135"/>
            <p:cNvGrpSpPr/>
            <p:nvPr/>
          </p:nvGrpSpPr>
          <p:grpSpPr>
            <a:xfrm>
              <a:off x="605340" y="1853689"/>
              <a:ext cx="7752874" cy="381262"/>
              <a:chOff x="605340" y="1853689"/>
              <a:chExt cx="7752874" cy="381262"/>
            </a:xfrm>
          </p:grpSpPr>
          <p:sp>
            <p:nvSpPr>
              <p:cNvPr id="8" name="TextovéPole 7"/>
              <p:cNvSpPr txBox="1"/>
              <p:nvPr/>
            </p:nvSpPr>
            <p:spPr>
              <a:xfrm>
                <a:off x="605340" y="1853689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C00000"/>
                    </a:solidFill>
                  </a:rPr>
                  <a:t>dosadíme</a:t>
                </a:r>
                <a:endParaRPr lang="cs-CZ" dirty="0">
                  <a:solidFill>
                    <a:srgbClr val="C00000"/>
                  </a:solidFill>
                </a:endParaRPr>
              </a:p>
            </p:txBody>
          </p:sp>
          <p:graphicFrame>
            <p:nvGraphicFramePr>
              <p:cNvPr id="10" name="Objekt 9"/>
              <p:cNvGraphicFramePr>
                <a:graphicFrameLocks noChangeAspect="1"/>
              </p:cNvGraphicFramePr>
              <p:nvPr/>
            </p:nvGraphicFramePr>
            <p:xfrm>
              <a:off x="1735116" y="1882765"/>
              <a:ext cx="1728000" cy="352186"/>
            </p:xfrm>
            <a:graphic>
              <a:graphicData uri="http://schemas.openxmlformats.org/presentationml/2006/ole">
                <p:oleObj spid="_x0000_s23556" name="Rovnice" r:id="rId6" imgW="1244520" imgH="253800" progId="Equation.3">
                  <p:embed/>
                </p:oleObj>
              </a:graphicData>
            </a:graphic>
          </p:graphicFrame>
          <p:sp>
            <p:nvSpPr>
              <p:cNvPr id="12" name="TextovéPole 11"/>
              <p:cNvSpPr txBox="1"/>
              <p:nvPr/>
            </p:nvSpPr>
            <p:spPr>
              <a:xfrm>
                <a:off x="3428992" y="1857364"/>
                <a:ext cx="4929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, dělíme rovnici </a:t>
                </a:r>
                <a:r>
                  <a:rPr lang="cs-CZ" i="1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cs-CZ" sz="1050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cs-CZ" i="1" baseline="30000" dirty="0" smtClean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cs-CZ" sz="300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cs-CZ" i="1" baseline="30000" dirty="0" smtClean="0">
                    <a:latin typeface="Cambria Math" pitchFamily="18" charset="0"/>
                    <a:ea typeface="Cambria Math" pitchFamily="18" charset="0"/>
                  </a:rPr>
                  <a:t>k</a:t>
                </a:r>
                <a:r>
                  <a:rPr lang="cs-CZ" sz="1000" i="1" baseline="30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cs-CZ" i="1" baseline="30000" dirty="0" smtClean="0">
                    <a:latin typeface="Cambria Math" pitchFamily="18" charset="0"/>
                    <a:ea typeface="Cambria Math" pitchFamily="18" charset="0"/>
                  </a:rPr>
                  <a:t>x  </a:t>
                </a:r>
                <a:r>
                  <a:rPr lang="cs-CZ" dirty="0" smtClean="0"/>
                  <a:t> a </a:t>
                </a:r>
                <a:r>
                  <a:rPr lang="cs-CZ" dirty="0" smtClean="0">
                    <a:solidFill>
                      <a:srgbClr val="C00000"/>
                    </a:solidFill>
                  </a:rPr>
                  <a:t>dostaneme </a:t>
                </a:r>
                <a:r>
                  <a:rPr lang="cs-CZ" b="1" dirty="0" smtClean="0">
                    <a:solidFill>
                      <a:srgbClr val="C00000"/>
                    </a:solidFill>
                  </a:rPr>
                  <a:t>rovnici pro </a:t>
                </a:r>
                <a:r>
                  <a:rPr lang="cs-CZ" b="1" i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u</a:t>
                </a:r>
                <a:r>
                  <a:rPr lang="cs-CZ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cs-CZ" b="1" i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cs-CZ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cs-CZ" b="1" i="1" baseline="300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cs-CZ" b="1" i="1" baseline="300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grpSp>
          <p:nvGrpSpPr>
            <p:cNvPr id="138" name="Skupina 137"/>
            <p:cNvGrpSpPr/>
            <p:nvPr/>
          </p:nvGrpSpPr>
          <p:grpSpPr>
            <a:xfrm>
              <a:off x="1428728" y="2285992"/>
              <a:ext cx="5929354" cy="1000132"/>
              <a:chOff x="1428728" y="2285992"/>
              <a:chExt cx="5929354" cy="1000132"/>
            </a:xfrm>
          </p:grpSpPr>
          <p:sp>
            <p:nvSpPr>
              <p:cNvPr id="137" name="Zaoblený obdélník 136"/>
              <p:cNvSpPr/>
              <p:nvPr/>
            </p:nvSpPr>
            <p:spPr>
              <a:xfrm>
                <a:off x="1428728" y="2285992"/>
                <a:ext cx="5929354" cy="1000132"/>
              </a:xfrm>
              <a:prstGeom prst="roundRect">
                <a:avLst/>
              </a:prstGeom>
              <a:solidFill>
                <a:srgbClr val="D1FFF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3" name="Objekt 12"/>
              <p:cNvGraphicFramePr>
                <a:graphicFrameLocks noChangeAspect="1"/>
              </p:cNvGraphicFramePr>
              <p:nvPr/>
            </p:nvGraphicFramePr>
            <p:xfrm>
              <a:off x="1676294" y="2374056"/>
              <a:ext cx="5461435" cy="785818"/>
            </p:xfrm>
            <a:graphic>
              <a:graphicData uri="http://schemas.openxmlformats.org/presentationml/2006/ole">
                <p:oleObj spid="_x0000_s23557" name="Rovnice" r:id="rId7" imgW="3530520" imgH="507960" progId="Equation.3">
                  <p:embed/>
                </p:oleObj>
              </a:graphicData>
            </a:graphic>
          </p:graphicFrame>
        </p:grpSp>
        <p:sp>
          <p:nvSpPr>
            <p:cNvPr id="14" name="TextovéPole 13"/>
            <p:cNvSpPr txBox="1"/>
            <p:nvPr/>
          </p:nvSpPr>
          <p:spPr>
            <a:xfrm>
              <a:off x="500034" y="3286124"/>
              <a:ext cx="8358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Řešení stačí hledat v primitivní buňce a na hranicích požadovat periodické pokračování do sousedních buněk.</a:t>
              </a:r>
            </a:p>
          </p:txBody>
        </p:sp>
      </p:grpSp>
      <p:grpSp>
        <p:nvGrpSpPr>
          <p:cNvPr id="132" name="Skupina 131"/>
          <p:cNvGrpSpPr/>
          <p:nvPr/>
        </p:nvGrpSpPr>
        <p:grpSpPr>
          <a:xfrm>
            <a:off x="500034" y="3643314"/>
            <a:ext cx="7358114" cy="1217818"/>
            <a:chOff x="500034" y="3643314"/>
            <a:chExt cx="7358114" cy="1217818"/>
          </a:xfrm>
        </p:grpSpPr>
        <p:sp>
          <p:nvSpPr>
            <p:cNvPr id="15" name="TextovéPole 14"/>
            <p:cNvSpPr txBox="1"/>
            <p:nvPr/>
          </p:nvSpPr>
          <p:spPr>
            <a:xfrm>
              <a:off x="500034" y="3643314"/>
              <a:ext cx="7358114" cy="646331"/>
            </a:xfrm>
            <a:prstGeom prst="rect">
              <a:avLst/>
            </a:prstGeom>
            <a:solidFill>
              <a:srgbClr val="FFFFC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Ke </a:t>
              </a:r>
              <a:r>
                <a:rPr lang="cs-CZ" dirty="0" smtClean="0">
                  <a:solidFill>
                    <a:schemeClr val="accent6">
                      <a:lumMod val="50000"/>
                    </a:schemeClr>
                  </a:solidFill>
                </a:rPr>
                <a:t>každému </a:t>
              </a:r>
              <a:r>
                <a:rPr lang="cs-CZ" i="1" dirty="0" smtClean="0">
                  <a:solidFill>
                    <a:schemeClr val="accent6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cs-CZ" dirty="0" smtClean="0">
                  <a:solidFill>
                    <a:schemeClr val="accent6">
                      <a:lumMod val="50000"/>
                    </a:schemeClr>
                  </a:solidFill>
                </a:rPr>
                <a:t>  z </a:t>
              </a:r>
              <a:r>
                <a:rPr lang="cs-CZ" dirty="0" err="1" smtClean="0">
                  <a:solidFill>
                    <a:schemeClr val="accent6">
                      <a:lumMod val="50000"/>
                    </a:schemeClr>
                  </a:solidFill>
                </a:rPr>
                <a:t>1.BZ</a:t>
              </a:r>
              <a:r>
                <a:rPr lang="cs-CZ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cs-CZ" dirty="0" smtClean="0"/>
                <a:t>dá rovnice diskrétní spektrum energií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E</a:t>
              </a:r>
              <a:r>
                <a:rPr lang="el-GR" baseline="-25000" dirty="0" smtClean="0">
                  <a:latin typeface="Cambria Math" pitchFamily="18" charset="0"/>
                  <a:ea typeface="Cambria Math" pitchFamily="18" charset="0"/>
                </a:rPr>
                <a:t>λ</a:t>
              </a:r>
              <a:r>
                <a:rPr lang="cs-CZ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k </a:t>
              </a:r>
              <a:r>
                <a:rPr lang="cs-CZ" dirty="0" smtClean="0">
                  <a:latin typeface="Cambria Math" pitchFamily="18" charset="0"/>
                  <a:ea typeface="Cambria Math" pitchFamily="18" charset="0"/>
                </a:rPr>
                <a:t>)</a:t>
              </a:r>
              <a:r>
                <a:rPr lang="en-US" dirty="0" smtClean="0"/>
                <a:t>; </a:t>
              </a:r>
              <a:endParaRPr lang="cs-CZ" dirty="0" smtClean="0"/>
            </a:p>
            <a:p>
              <a:r>
                <a:rPr lang="en-US" dirty="0" err="1" smtClean="0"/>
                <a:t>budeme</a:t>
              </a:r>
              <a:r>
                <a:rPr lang="en-US" dirty="0" smtClean="0"/>
                <a:t> je </a:t>
              </a:r>
              <a:r>
                <a:rPr lang="en-US" dirty="0" err="1" smtClean="0"/>
                <a:t>rozli</a:t>
              </a:r>
              <a:r>
                <a:rPr lang="cs-CZ" dirty="0" smtClean="0"/>
                <a:t>š</a:t>
              </a:r>
              <a:r>
                <a:rPr lang="en-US" dirty="0" err="1" smtClean="0"/>
                <a:t>ovat</a:t>
              </a:r>
              <a:r>
                <a:rPr lang="cs-CZ" dirty="0" smtClean="0"/>
                <a:t> kvantovým číslem </a:t>
              </a:r>
              <a:r>
                <a:rPr lang="cs-CZ" b="1" i="1" dirty="0" smtClean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cs-CZ" dirty="0" smtClean="0"/>
                <a:t> , které </a:t>
              </a:r>
              <a:r>
                <a:rPr lang="cs-CZ" dirty="0" smtClean="0">
                  <a:solidFill>
                    <a:schemeClr val="accent6">
                      <a:lumMod val="50000"/>
                    </a:schemeClr>
                  </a:solidFill>
                </a:rPr>
                <a:t>„vyjmeme“ z </a:t>
              </a:r>
              <a:r>
                <a:rPr lang="el-GR" i="1" dirty="0" smtClean="0">
                  <a:solidFill>
                    <a:schemeClr val="accent6">
                      <a:lumMod val="50000"/>
                    </a:schemeClr>
                  </a:solidFill>
                  <a:latin typeface="Cambria Math"/>
                  <a:ea typeface="Cambria Math"/>
                </a:rPr>
                <a:t>λ</a:t>
              </a:r>
              <a:r>
                <a:rPr lang="cs-CZ" i="1" dirty="0" smtClean="0">
                  <a:solidFill>
                    <a:schemeClr val="accent6">
                      <a:lumMod val="50000"/>
                    </a:schemeClr>
                  </a:solidFill>
                  <a:latin typeface="Cambria Math"/>
                  <a:ea typeface="Cambria Math"/>
                </a:rPr>
                <a:t> </a:t>
              </a:r>
              <a:r>
                <a:rPr lang="cs-CZ" dirty="0" smtClean="0">
                  <a:latin typeface="Cambria Math"/>
                  <a:ea typeface="Cambria Math"/>
                </a:rPr>
                <a:t>, </a:t>
              </a:r>
              <a:r>
                <a:rPr lang="cs-CZ" dirty="0" smtClean="0">
                  <a:latin typeface="+mj-lt"/>
                  <a:ea typeface="Cambria Math"/>
                </a:rPr>
                <a:t>takže  bude</a:t>
              </a:r>
              <a:endParaRPr lang="cs-CZ" sz="1400" baseline="-25000" dirty="0" smtClean="0">
                <a:latin typeface="+mj-lt"/>
                <a:ea typeface="Cambria Math" pitchFamily="18" charset="0"/>
              </a:endParaRPr>
            </a:p>
          </p:txBody>
        </p:sp>
        <p:grpSp>
          <p:nvGrpSpPr>
            <p:cNvPr id="131" name="Skupina 130"/>
            <p:cNvGrpSpPr/>
            <p:nvPr/>
          </p:nvGrpSpPr>
          <p:grpSpPr>
            <a:xfrm>
              <a:off x="3929058" y="4429132"/>
              <a:ext cx="2786082" cy="432000"/>
              <a:chOff x="3929058" y="4429132"/>
              <a:chExt cx="2786082" cy="432000"/>
            </a:xfrm>
          </p:grpSpPr>
          <p:sp>
            <p:nvSpPr>
              <p:cNvPr id="130" name="Zaoblený obdélník 129"/>
              <p:cNvSpPr/>
              <p:nvPr/>
            </p:nvSpPr>
            <p:spPr>
              <a:xfrm>
                <a:off x="3929058" y="4429132"/>
                <a:ext cx="2786082" cy="432000"/>
              </a:xfrm>
              <a:prstGeom prst="roundRect">
                <a:avLst/>
              </a:prstGeom>
              <a:solidFill>
                <a:srgbClr val="FFFFC1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6" name="Objekt 15"/>
              <p:cNvGraphicFramePr>
                <a:graphicFrameLocks noChangeAspect="1"/>
              </p:cNvGraphicFramePr>
              <p:nvPr/>
            </p:nvGraphicFramePr>
            <p:xfrm>
              <a:off x="4068890" y="4462393"/>
              <a:ext cx="2520000" cy="365494"/>
            </p:xfrm>
            <a:graphic>
              <a:graphicData uri="http://schemas.openxmlformats.org/presentationml/2006/ole">
                <p:oleObj spid="_x0000_s23558" name="Rovnice" r:id="rId8" imgW="1663560" imgH="241200" progId="Equation.3">
                  <p:embed/>
                </p:oleObj>
              </a:graphicData>
            </a:graphic>
          </p:graphicFrame>
        </p:grpSp>
      </p:grpSp>
      <p:grpSp>
        <p:nvGrpSpPr>
          <p:cNvPr id="92" name="Skupina 91"/>
          <p:cNvGrpSpPr>
            <a:grpSpLocks noChangeAspect="1"/>
          </p:cNvGrpSpPr>
          <p:nvPr/>
        </p:nvGrpSpPr>
        <p:grpSpPr>
          <a:xfrm>
            <a:off x="428595" y="4357560"/>
            <a:ext cx="2063844" cy="2429026"/>
            <a:chOff x="571472" y="4500570"/>
            <a:chExt cx="1928826" cy="2270118"/>
          </a:xfrm>
        </p:grpSpPr>
        <p:grpSp>
          <p:nvGrpSpPr>
            <p:cNvPr id="93" name="Skupina 83"/>
            <p:cNvGrpSpPr/>
            <p:nvPr/>
          </p:nvGrpSpPr>
          <p:grpSpPr>
            <a:xfrm>
              <a:off x="571472" y="4500570"/>
              <a:ext cx="1928826" cy="2270118"/>
              <a:chOff x="571472" y="4500570"/>
              <a:chExt cx="1928826" cy="2270118"/>
            </a:xfrm>
          </p:grpSpPr>
          <p:grpSp>
            <p:nvGrpSpPr>
              <p:cNvPr id="99" name="Skupina 53"/>
              <p:cNvGrpSpPr/>
              <p:nvPr/>
            </p:nvGrpSpPr>
            <p:grpSpPr>
              <a:xfrm>
                <a:off x="571472" y="4500570"/>
                <a:ext cx="1928826" cy="2270118"/>
                <a:chOff x="571472" y="4500570"/>
                <a:chExt cx="1928826" cy="2270118"/>
              </a:xfrm>
            </p:grpSpPr>
            <p:grpSp>
              <p:nvGrpSpPr>
                <p:cNvPr id="106" name="Skupina 49"/>
                <p:cNvGrpSpPr/>
                <p:nvPr/>
              </p:nvGrpSpPr>
              <p:grpSpPr>
                <a:xfrm>
                  <a:off x="571472" y="4500570"/>
                  <a:ext cx="1928826" cy="2270118"/>
                  <a:chOff x="571472" y="4500570"/>
                  <a:chExt cx="1928826" cy="2270118"/>
                </a:xfrm>
              </p:grpSpPr>
              <p:grpSp>
                <p:nvGrpSpPr>
                  <p:cNvPr id="109" name="Skupina 44"/>
                  <p:cNvGrpSpPr/>
                  <p:nvPr/>
                </p:nvGrpSpPr>
                <p:grpSpPr>
                  <a:xfrm>
                    <a:off x="571472" y="4500570"/>
                    <a:ext cx="1928826" cy="2270118"/>
                    <a:chOff x="571472" y="4500570"/>
                    <a:chExt cx="1928826" cy="2270118"/>
                  </a:xfrm>
                </p:grpSpPr>
                <p:grpSp>
                  <p:nvGrpSpPr>
                    <p:cNvPr id="113" name="Skupina 42"/>
                    <p:cNvGrpSpPr/>
                    <p:nvPr/>
                  </p:nvGrpSpPr>
                  <p:grpSpPr>
                    <a:xfrm>
                      <a:off x="571472" y="4500570"/>
                      <a:ext cx="1928826" cy="2270118"/>
                      <a:chOff x="571472" y="4500570"/>
                      <a:chExt cx="1928826" cy="2270118"/>
                    </a:xfrm>
                  </p:grpSpPr>
                  <p:grpSp>
                    <p:nvGrpSpPr>
                      <p:cNvPr id="115" name="Skupina 30"/>
                      <p:cNvGrpSpPr/>
                      <p:nvPr/>
                    </p:nvGrpSpPr>
                    <p:grpSpPr>
                      <a:xfrm>
                        <a:off x="571472" y="4500570"/>
                        <a:ext cx="1928826" cy="1981054"/>
                        <a:chOff x="571472" y="4500570"/>
                        <a:chExt cx="1928826" cy="1981054"/>
                      </a:xfrm>
                    </p:grpSpPr>
                    <p:grpSp>
                      <p:nvGrpSpPr>
                        <p:cNvPr id="118" name="Skupina 25"/>
                        <p:cNvGrpSpPr/>
                        <p:nvPr/>
                      </p:nvGrpSpPr>
                      <p:grpSpPr>
                        <a:xfrm>
                          <a:off x="571472" y="4500570"/>
                          <a:ext cx="1928826" cy="1928826"/>
                          <a:chOff x="571472" y="4500570"/>
                          <a:chExt cx="1928826" cy="1928826"/>
                        </a:xfrm>
                      </p:grpSpPr>
                      <p:grpSp>
                        <p:nvGrpSpPr>
                          <p:cNvPr id="121" name="Skupina 19"/>
                          <p:cNvGrpSpPr/>
                          <p:nvPr/>
                        </p:nvGrpSpPr>
                        <p:grpSpPr>
                          <a:xfrm>
                            <a:off x="571472" y="4500570"/>
                            <a:ext cx="1928826" cy="1928826"/>
                            <a:chOff x="428596" y="4500570"/>
                            <a:chExt cx="1928826" cy="1928826"/>
                          </a:xfrm>
                        </p:grpSpPr>
                        <p:cxnSp>
                          <p:nvCxnSpPr>
                            <p:cNvPr id="125" name="Přímá spojovací šipka 124"/>
                            <p:cNvCxnSpPr/>
                            <p:nvPr/>
                          </p:nvCxnSpPr>
                          <p:spPr>
                            <a:xfrm rot="5400000" flipH="1" flipV="1">
                              <a:off x="428943" y="5464189"/>
                              <a:ext cx="1928826" cy="1588"/>
                            </a:xfrm>
                            <a:prstGeom prst="straightConnector1">
                              <a:avLst/>
                            </a:prstGeom>
                            <a:ln w="19050">
                              <a:tailEnd type="arrow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6" name="Přímá spojovací šipka 125"/>
                            <p:cNvCxnSpPr/>
                            <p:nvPr/>
                          </p:nvCxnSpPr>
                          <p:spPr>
                            <a:xfrm rot="10800000" flipH="1" flipV="1">
                              <a:off x="428596" y="6427808"/>
                              <a:ext cx="1928826" cy="1588"/>
                            </a:xfrm>
                            <a:prstGeom prst="straightConnector1">
                              <a:avLst/>
                            </a:prstGeom>
                            <a:ln w="19050">
                              <a:tailEnd type="arrow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22" name="Skupina 24"/>
                          <p:cNvGrpSpPr/>
                          <p:nvPr/>
                        </p:nvGrpSpPr>
                        <p:grpSpPr>
                          <a:xfrm>
                            <a:off x="897926" y="6429396"/>
                            <a:ext cx="1285884" cy="0"/>
                            <a:chOff x="897926" y="6429396"/>
                            <a:chExt cx="1285884" cy="0"/>
                          </a:xfrm>
                        </p:grpSpPr>
                        <p:cxnSp>
                          <p:nvCxnSpPr>
                            <p:cNvPr id="123" name="Přímá spojovací čára 122"/>
                            <p:cNvCxnSpPr/>
                            <p:nvPr/>
                          </p:nvCxnSpPr>
                          <p:spPr>
                            <a:xfrm>
                              <a:off x="1540868" y="6429396"/>
                              <a:ext cx="642942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4" name="Přímá spojovací čára 123"/>
                            <p:cNvCxnSpPr/>
                            <p:nvPr/>
                          </p:nvCxnSpPr>
                          <p:spPr>
                            <a:xfrm>
                              <a:off x="897926" y="6429396"/>
                              <a:ext cx="642942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cxnSp>
                      <p:nvCxnSpPr>
                        <p:cNvPr id="119" name="Přímá spojovací čára 118"/>
                        <p:cNvCxnSpPr/>
                        <p:nvPr/>
                      </p:nvCxnSpPr>
                      <p:spPr>
                        <a:xfrm rot="5400000" flipH="1" flipV="1">
                          <a:off x="-66487" y="5513369"/>
                          <a:ext cx="1928826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bg2">
                              <a:lumMod val="25000"/>
                            </a:schemeClr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0" name="Přímá spojovací čára 119"/>
                        <p:cNvCxnSpPr/>
                        <p:nvPr/>
                      </p:nvCxnSpPr>
                      <p:spPr>
                        <a:xfrm rot="5400000" flipH="1" flipV="1">
                          <a:off x="1221679" y="5517211"/>
                          <a:ext cx="1928826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bg2">
                              <a:lumMod val="25000"/>
                            </a:schemeClr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aphicFrame>
                    <p:nvGraphicFramePr>
                      <p:cNvPr id="116" name="Objekt 115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733558" y="6464324"/>
                      <a:ext cx="214314" cy="301988"/>
                    </p:xfrm>
                    <a:graphic>
                      <a:graphicData uri="http://schemas.openxmlformats.org/presentationml/2006/ole">
                        <p:oleObj spid="_x0000_s23567" name="Rovnice" r:id="rId9" imgW="279360" imgH="393480" progId="Equation.3">
                          <p:embed/>
                        </p:oleObj>
                      </a:graphicData>
                    </a:graphic>
                  </p:graphicFrame>
                  <p:graphicFrame>
                    <p:nvGraphicFramePr>
                      <p:cNvPr id="117" name="Object 8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122124" y="6469063"/>
                      <a:ext cx="127000" cy="301625"/>
                    </p:xfrm>
                    <a:graphic>
                      <a:graphicData uri="http://schemas.openxmlformats.org/presentationml/2006/ole">
                        <p:oleObj spid="_x0000_s23568" name="Rovnice" r:id="rId10" imgW="164880" imgH="393480" progId="Equation.3">
                          <p:embed/>
                        </p:oleObj>
                      </a:graphicData>
                    </a:graphic>
                  </p:graphicFrame>
                </p:grpSp>
                <p:graphicFrame>
                  <p:nvGraphicFramePr>
                    <p:cNvPr id="114" name="Objekt 11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560513" y="4643438"/>
                    <a:ext cx="241300" cy="142875"/>
                  </p:xfrm>
                  <a:graphic>
                    <a:graphicData uri="http://schemas.openxmlformats.org/presentationml/2006/ole">
                      <p:oleObj spid="_x0000_s23569" name="Rovnice" r:id="rId11" imgW="342720" imgH="203040" progId="Equation.3">
                        <p:embed/>
                      </p:oleObj>
                    </a:graphicData>
                  </a:graphic>
                </p:graphicFrame>
              </p:grpSp>
              <p:grpSp>
                <p:nvGrpSpPr>
                  <p:cNvPr id="110" name="Skupina 48"/>
                  <p:cNvGrpSpPr/>
                  <p:nvPr/>
                </p:nvGrpSpPr>
                <p:grpSpPr>
                  <a:xfrm>
                    <a:off x="897926" y="6499246"/>
                    <a:ext cx="1283276" cy="3176"/>
                    <a:chOff x="897926" y="6499246"/>
                    <a:chExt cx="1283276" cy="3176"/>
                  </a:xfrm>
                </p:grpSpPr>
                <p:cxnSp>
                  <p:nvCxnSpPr>
                    <p:cNvPr id="111" name="Přímá spojovací šipka 110"/>
                    <p:cNvCxnSpPr/>
                    <p:nvPr/>
                  </p:nvCxnSpPr>
                  <p:spPr>
                    <a:xfrm rot="10800000">
                      <a:off x="897926" y="6500834"/>
                      <a:ext cx="642942" cy="1588"/>
                    </a:xfrm>
                    <a:prstGeom prst="straightConnector1">
                      <a:avLst/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headEnd type="none" w="med" len="med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Přímá spojovací šipka 111"/>
                    <p:cNvCxnSpPr/>
                    <p:nvPr/>
                  </p:nvCxnSpPr>
                  <p:spPr>
                    <a:xfrm rot="10800000" flipH="1">
                      <a:off x="1538260" y="6499246"/>
                      <a:ext cx="642942" cy="1588"/>
                    </a:xfrm>
                    <a:prstGeom prst="straightConnector1">
                      <a:avLst/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headEnd type="none" w="med" len="med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7" name="TextovéPole 106"/>
                <p:cNvSpPr txBox="1"/>
                <p:nvPr/>
              </p:nvSpPr>
              <p:spPr>
                <a:xfrm>
                  <a:off x="1427168" y="6485980"/>
                  <a:ext cx="245050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900" b="1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1.BZ</a:t>
                  </a:r>
                  <a:endParaRPr lang="cs-CZ" sz="9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graphicFrame>
              <p:nvGraphicFramePr>
                <p:cNvPr id="108" name="Objekt 107"/>
                <p:cNvGraphicFramePr>
                  <a:graphicFrameLocks noChangeAspect="1"/>
                </p:cNvGraphicFramePr>
                <p:nvPr/>
              </p:nvGraphicFramePr>
              <p:xfrm>
                <a:off x="2297510" y="6298046"/>
                <a:ext cx="82800" cy="115920"/>
              </p:xfrm>
              <a:graphic>
                <a:graphicData uri="http://schemas.openxmlformats.org/presentationml/2006/ole">
                  <p:oleObj spid="_x0000_s23570" name="Rovnice" r:id="rId12" imgW="126720" imgH="177480" progId="Equation.3">
                    <p:embed/>
                  </p:oleObj>
                </a:graphicData>
              </a:graphic>
            </p:graphicFrame>
          </p:grpSp>
          <p:grpSp>
            <p:nvGrpSpPr>
              <p:cNvPr id="100" name="Skupina 82"/>
              <p:cNvGrpSpPr/>
              <p:nvPr/>
            </p:nvGrpSpPr>
            <p:grpSpPr>
              <a:xfrm>
                <a:off x="1884250" y="4635762"/>
                <a:ext cx="77562" cy="1928826"/>
                <a:chOff x="1884250" y="4635762"/>
                <a:chExt cx="77562" cy="1928826"/>
              </a:xfrm>
            </p:grpSpPr>
            <p:cxnSp>
              <p:nvCxnSpPr>
                <p:cNvPr id="101" name="Přímá spojovací čára 100"/>
                <p:cNvCxnSpPr/>
                <p:nvPr/>
              </p:nvCxnSpPr>
              <p:spPr>
                <a:xfrm rot="5400000">
                  <a:off x="956697" y="5600175"/>
                  <a:ext cx="1928826" cy="0"/>
                </a:xfrm>
                <a:prstGeom prst="line">
                  <a:avLst/>
                </a:prstGeom>
                <a:ln w="19050">
                  <a:solidFill>
                    <a:srgbClr val="1C721C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ovací čára 101"/>
                <p:cNvCxnSpPr/>
                <p:nvPr/>
              </p:nvCxnSpPr>
              <p:spPr>
                <a:xfrm>
                  <a:off x="1884250" y="6215082"/>
                  <a:ext cx="71438" cy="0"/>
                </a:xfrm>
                <a:prstGeom prst="line">
                  <a:avLst/>
                </a:prstGeom>
                <a:ln w="28575">
                  <a:solidFill>
                    <a:srgbClr val="1C72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ovací čára 102"/>
                <p:cNvCxnSpPr/>
                <p:nvPr/>
              </p:nvCxnSpPr>
              <p:spPr>
                <a:xfrm>
                  <a:off x="1886532" y="5786454"/>
                  <a:ext cx="71438" cy="0"/>
                </a:xfrm>
                <a:prstGeom prst="line">
                  <a:avLst/>
                </a:prstGeom>
                <a:ln w="28575">
                  <a:solidFill>
                    <a:srgbClr val="1C72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ovací čára 103"/>
                <p:cNvCxnSpPr/>
                <p:nvPr/>
              </p:nvCxnSpPr>
              <p:spPr>
                <a:xfrm>
                  <a:off x="1890374" y="5493018"/>
                  <a:ext cx="71438" cy="0"/>
                </a:xfrm>
                <a:prstGeom prst="line">
                  <a:avLst/>
                </a:prstGeom>
                <a:ln w="28575">
                  <a:solidFill>
                    <a:srgbClr val="1C72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Přímá spojovací čára 104"/>
                <p:cNvCxnSpPr/>
                <p:nvPr/>
              </p:nvCxnSpPr>
              <p:spPr>
                <a:xfrm>
                  <a:off x="1890374" y="5072074"/>
                  <a:ext cx="71438" cy="0"/>
                </a:xfrm>
                <a:prstGeom prst="line">
                  <a:avLst/>
                </a:prstGeom>
                <a:ln w="28575">
                  <a:solidFill>
                    <a:srgbClr val="1C72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4" name="TextovéPole 93"/>
            <p:cNvSpPr txBox="1"/>
            <p:nvPr/>
          </p:nvSpPr>
          <p:spPr>
            <a:xfrm>
              <a:off x="1662252" y="6139802"/>
              <a:ext cx="245050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9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cs-CZ" sz="5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9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cs-CZ" sz="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9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cs-CZ" sz="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ovéPole 94"/>
            <p:cNvSpPr txBox="1"/>
            <p:nvPr/>
          </p:nvSpPr>
          <p:spPr>
            <a:xfrm>
              <a:off x="1650726" y="5715016"/>
              <a:ext cx="245050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9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cs-CZ" sz="5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9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cs-CZ" sz="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9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cs-CZ" sz="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ovéPole 95"/>
            <p:cNvSpPr txBox="1"/>
            <p:nvPr/>
          </p:nvSpPr>
          <p:spPr>
            <a:xfrm>
              <a:off x="1662252" y="5429264"/>
              <a:ext cx="245050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9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cs-CZ" sz="5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9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cs-CZ" sz="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9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cs-CZ" sz="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ovéPole 96"/>
            <p:cNvSpPr txBox="1"/>
            <p:nvPr/>
          </p:nvSpPr>
          <p:spPr>
            <a:xfrm>
              <a:off x="1658410" y="5000636"/>
              <a:ext cx="245050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9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cs-CZ" sz="5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9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cs-CZ" sz="1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9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cs-CZ" sz="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ovéPole 97"/>
            <p:cNvSpPr txBox="1"/>
            <p:nvPr/>
          </p:nvSpPr>
          <p:spPr>
            <a:xfrm>
              <a:off x="1890374" y="6553597"/>
              <a:ext cx="102174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900" b="1" i="1" dirty="0" smtClean="0">
                  <a:solidFill>
                    <a:srgbClr val="007033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cs-CZ" sz="900" b="1" dirty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28" name="Objekt 12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3571" name="Rovnice" r:id="rId13" imgW="114120" imgH="215640" progId="Equation.3">
              <p:embed/>
            </p:oleObj>
          </a:graphicData>
        </a:graphic>
      </p:graphicFrame>
      <p:grpSp>
        <p:nvGrpSpPr>
          <p:cNvPr id="142" name="Skupina 141"/>
          <p:cNvGrpSpPr/>
          <p:nvPr/>
        </p:nvGrpSpPr>
        <p:grpSpPr>
          <a:xfrm>
            <a:off x="2786050" y="4955457"/>
            <a:ext cx="5572164" cy="1616815"/>
            <a:chOff x="2786050" y="4955457"/>
            <a:chExt cx="5572164" cy="1616815"/>
          </a:xfrm>
        </p:grpSpPr>
        <p:sp>
          <p:nvSpPr>
            <p:cNvPr id="127" name="TextovéPole 126"/>
            <p:cNvSpPr txBox="1"/>
            <p:nvPr/>
          </p:nvSpPr>
          <p:spPr>
            <a:xfrm>
              <a:off x="2786050" y="4955457"/>
              <a:ext cx="55721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V  </a:t>
              </a:r>
              <a:r>
                <a:rPr lang="cs-CZ" sz="1600" i="1" dirty="0" smtClean="0"/>
                <a:t>λ </a:t>
              </a:r>
              <a:r>
                <a:rPr lang="cs-CZ" sz="1600" dirty="0" smtClean="0"/>
                <a:t>zůstává především spinové kvantové číslo a případně kvantová čísla rozlišující vlnové funkce příslušné degenerované hodnotě energie </a:t>
              </a:r>
              <a:r>
                <a:rPr lang="cs-CZ" sz="1600" i="1" dirty="0" err="1" smtClean="0">
                  <a:latin typeface="Cambria Math" pitchFamily="18" charset="0"/>
                  <a:ea typeface="Cambria Math" pitchFamily="18" charset="0"/>
                </a:rPr>
                <a:t>E</a:t>
              </a:r>
              <a:r>
                <a:rPr lang="cs-CZ" sz="1600" i="1" baseline="-25000" dirty="0" err="1" smtClean="0"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cs-CZ" sz="1600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cs-CZ" sz="1600" i="1" dirty="0" smtClean="0">
                  <a:latin typeface="Cambria Math" pitchFamily="18" charset="0"/>
                  <a:ea typeface="Cambria Math" pitchFamily="18" charset="0"/>
                </a:rPr>
                <a:t>k </a:t>
              </a:r>
              <a:r>
                <a:rPr lang="cs-CZ" sz="1600" dirty="0" smtClean="0">
                  <a:latin typeface="Cambria Math" pitchFamily="18" charset="0"/>
                  <a:ea typeface="Cambria Math" pitchFamily="18" charset="0"/>
                </a:rPr>
                <a:t>).  </a:t>
              </a:r>
              <a:r>
                <a:rPr lang="cs-CZ" dirty="0" smtClean="0">
                  <a:solidFill>
                    <a:srgbClr val="FF0000"/>
                  </a:solidFill>
                  <a:latin typeface="+mj-lt"/>
                  <a:ea typeface="Cambria Math" pitchFamily="18" charset="0"/>
                </a:rPr>
                <a:t>Zatím budeme uvádět jen </a:t>
              </a:r>
              <a:r>
                <a:rPr lang="cs-CZ" i="1" dirty="0" smtClean="0">
                  <a:solidFill>
                    <a:srgbClr val="FF0000"/>
                  </a:solidFill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k, n</a:t>
              </a:r>
              <a:r>
                <a:rPr lang="cs-CZ" sz="16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endParaRPr lang="cs-CZ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141" name="Skupina 140"/>
            <p:cNvGrpSpPr/>
            <p:nvPr/>
          </p:nvGrpSpPr>
          <p:grpSpPr>
            <a:xfrm>
              <a:off x="3929058" y="5857892"/>
              <a:ext cx="3429024" cy="714380"/>
              <a:chOff x="3929058" y="5857892"/>
              <a:chExt cx="3429024" cy="714380"/>
            </a:xfrm>
          </p:grpSpPr>
          <p:sp>
            <p:nvSpPr>
              <p:cNvPr id="140" name="Zaoblený obdélník 139"/>
              <p:cNvSpPr/>
              <p:nvPr/>
            </p:nvSpPr>
            <p:spPr>
              <a:xfrm>
                <a:off x="3929058" y="5857892"/>
                <a:ext cx="3429024" cy="714380"/>
              </a:xfrm>
              <a:prstGeom prst="roundRect">
                <a:avLst/>
              </a:prstGeom>
              <a:solidFill>
                <a:srgbClr val="FDC6AD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29" name="Objekt 128"/>
              <p:cNvGraphicFramePr>
                <a:graphicFrameLocks noChangeAspect="1"/>
              </p:cNvGraphicFramePr>
              <p:nvPr/>
            </p:nvGraphicFramePr>
            <p:xfrm>
              <a:off x="4122328" y="5984142"/>
              <a:ext cx="3021440" cy="455614"/>
            </p:xfrm>
            <a:graphic>
              <a:graphicData uri="http://schemas.openxmlformats.org/presentationml/2006/ole">
                <p:oleObj spid="_x0000_s23572" name="Rovnice" r:id="rId14" imgW="1600200" imgH="241200" progId="Equation.3">
                  <p:embed/>
                </p:oleObj>
              </a:graphicData>
            </a:graphic>
          </p:graphicFrame>
        </p:grpSp>
      </p:grpSp>
      <p:sp>
        <p:nvSpPr>
          <p:cNvPr id="65" name="Zástupný symbol pro číslo snímk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714876" y="202148"/>
            <a:ext cx="4286280" cy="369332"/>
          </a:xfrm>
          <a:prstGeom prst="rect">
            <a:avLst/>
          </a:prstGeom>
          <a:solidFill>
            <a:srgbClr val="834D79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Vlastnosti d</a:t>
            </a:r>
            <a:r>
              <a:rPr lang="en-US" dirty="0" err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isperzn</a:t>
            </a:r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í závislosti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E</a:t>
            </a:r>
            <a:r>
              <a:rPr lang="cs-CZ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(</a:t>
            </a:r>
            <a:r>
              <a:rPr lang="cs-CZ" b="1" i="1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k</a:t>
            </a:r>
            <a:r>
              <a:rPr lang="cs-CZ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) - </a:t>
            </a:r>
            <a:r>
              <a:rPr lang="cs-CZ" i="1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2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85723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Proběhne-li  </a:t>
            </a:r>
            <a:r>
              <a:rPr lang="cs-CZ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celou </a:t>
            </a:r>
            <a:r>
              <a:rPr lang="cs-CZ" dirty="0" err="1" smtClean="0">
                <a:solidFill>
                  <a:srgbClr val="FF0000"/>
                </a:solidFill>
              </a:rPr>
              <a:t>1.BZ</a:t>
            </a:r>
            <a:r>
              <a:rPr lang="cs-CZ" dirty="0" smtClean="0"/>
              <a:t>, dostaneme </a:t>
            </a:r>
            <a:r>
              <a:rPr lang="cs-CZ" dirty="0" smtClean="0">
                <a:solidFill>
                  <a:srgbClr val="FF0000"/>
                </a:solidFill>
              </a:rPr>
              <a:t>disperzní závislosti  </a:t>
            </a:r>
            <a:r>
              <a:rPr lang="cs-CZ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dirty="0" smtClean="0">
                <a:solidFill>
                  <a:srgbClr val="FF0000"/>
                </a:solidFill>
              </a:rPr>
              <a:t> pro větve  </a:t>
            </a:r>
            <a:r>
              <a:rPr lang="cs-C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1,2,3,…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.</a:t>
            </a:r>
            <a:endParaRPr lang="cs-CZ" dirty="0" smtClean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5603" name="Rovnice" r:id="rId4" imgW="114120" imgH="215640" progId="Equation.3">
              <p:embed/>
            </p:oleObj>
          </a:graphicData>
        </a:graphic>
      </p:graphicFrame>
      <p:grpSp>
        <p:nvGrpSpPr>
          <p:cNvPr id="26" name="Skupina 25"/>
          <p:cNvGrpSpPr/>
          <p:nvPr/>
        </p:nvGrpSpPr>
        <p:grpSpPr>
          <a:xfrm>
            <a:off x="554846" y="1357298"/>
            <a:ext cx="8017682" cy="1357322"/>
            <a:chOff x="554846" y="1357298"/>
            <a:chExt cx="8017682" cy="1357322"/>
          </a:xfrm>
        </p:grpSpPr>
        <p:grpSp>
          <p:nvGrpSpPr>
            <p:cNvPr id="25" name="Skupina 24"/>
            <p:cNvGrpSpPr/>
            <p:nvPr/>
          </p:nvGrpSpPr>
          <p:grpSpPr>
            <a:xfrm>
              <a:off x="554846" y="1357298"/>
              <a:ext cx="7374740" cy="1004066"/>
              <a:chOff x="554846" y="1357298"/>
              <a:chExt cx="7374740" cy="1004066"/>
            </a:xfrm>
          </p:grpSpPr>
          <p:sp>
            <p:nvSpPr>
              <p:cNvPr id="9" name="TextovéPole 8"/>
              <p:cNvSpPr txBox="1"/>
              <p:nvPr/>
            </p:nvSpPr>
            <p:spPr>
              <a:xfrm>
                <a:off x="554846" y="1357298"/>
                <a:ext cx="7374740" cy="400110"/>
              </a:xfrm>
              <a:prstGeom prst="rect">
                <a:avLst/>
              </a:prstGeom>
              <a:solidFill>
                <a:srgbClr val="CEFED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Dále platí, že 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disperzní závislosti jsou </a:t>
                </a:r>
                <a:r>
                  <a:rPr lang="cs-CZ" sz="2000" b="1" i="1" dirty="0" smtClean="0">
                    <a:solidFill>
                      <a:srgbClr val="FF0000"/>
                    </a:solidFill>
                  </a:rPr>
                  <a:t>periodickou funkcí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  v </a:t>
                </a:r>
                <a:r>
                  <a:rPr lang="cs-CZ" sz="2000" b="1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-prostoru</a:t>
                </a:r>
                <a:r>
                  <a:rPr lang="cs-CZ" dirty="0" smtClean="0"/>
                  <a:t>:</a:t>
                </a:r>
                <a:endParaRPr lang="cs-CZ" dirty="0"/>
              </a:p>
            </p:txBody>
          </p:sp>
          <p:grpSp>
            <p:nvGrpSpPr>
              <p:cNvPr id="24" name="Skupina 23"/>
              <p:cNvGrpSpPr/>
              <p:nvPr/>
            </p:nvGrpSpPr>
            <p:grpSpPr>
              <a:xfrm>
                <a:off x="2643174" y="1857364"/>
                <a:ext cx="2571768" cy="504000"/>
                <a:chOff x="2643174" y="1857364"/>
                <a:chExt cx="2571768" cy="504000"/>
              </a:xfrm>
            </p:grpSpPr>
            <p:sp>
              <p:nvSpPr>
                <p:cNvPr id="21" name="Zaoblený obdélník 20"/>
                <p:cNvSpPr/>
                <p:nvPr/>
              </p:nvSpPr>
              <p:spPr>
                <a:xfrm>
                  <a:off x="2643174" y="1857364"/>
                  <a:ext cx="2571768" cy="504000"/>
                </a:xfrm>
                <a:prstGeom prst="roundRect">
                  <a:avLst/>
                </a:prstGeom>
                <a:solidFill>
                  <a:srgbClr val="BBFDC3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10" name="Objekt 9"/>
                <p:cNvGraphicFramePr>
                  <a:graphicFrameLocks noChangeAspect="1"/>
                </p:cNvGraphicFramePr>
                <p:nvPr/>
              </p:nvGraphicFramePr>
              <p:xfrm>
                <a:off x="2876066" y="1895550"/>
                <a:ext cx="2196000" cy="439200"/>
              </p:xfrm>
              <a:graphic>
                <a:graphicData uri="http://schemas.openxmlformats.org/presentationml/2006/ole">
                  <p:oleObj spid="_x0000_s25602" name="Rovnice" r:id="rId5" imgW="1206360" imgH="241200" progId="Equation.3">
                    <p:embed/>
                  </p:oleObj>
                </a:graphicData>
              </a:graphic>
            </p:graphicFrame>
          </p:grpSp>
        </p:grpSp>
        <p:sp>
          <p:nvSpPr>
            <p:cNvPr id="12" name="TextovéPole 11"/>
            <p:cNvSpPr txBox="1"/>
            <p:nvPr/>
          </p:nvSpPr>
          <p:spPr>
            <a:xfrm>
              <a:off x="642910" y="2406843"/>
              <a:ext cx="7929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(</a:t>
              </a:r>
              <a:r>
                <a:rPr lang="cs-CZ" sz="1400" dirty="0" smtClean="0"/>
                <a:t>Provedeme</a:t>
              </a:r>
              <a:r>
                <a:rPr lang="en-US" sz="1400" dirty="0" smtClean="0"/>
                <a:t> </a:t>
              </a:r>
              <a:r>
                <a:rPr lang="cs-CZ" sz="1400" dirty="0" smtClean="0"/>
                <a:t>ve </a:t>
              </a:r>
              <a:r>
                <a:rPr lang="cs-CZ" sz="1400" dirty="0" err="1" smtClean="0"/>
                <a:t>Schrödingerově</a:t>
              </a:r>
              <a:r>
                <a:rPr lang="cs-CZ" sz="1400" dirty="0" smtClean="0"/>
                <a:t> rovnici substituci </a:t>
              </a:r>
              <a:r>
                <a:rPr lang="cs-CZ" sz="1400" b="1" i="1" dirty="0" smtClean="0"/>
                <a:t>k</a:t>
              </a:r>
              <a:r>
                <a:rPr lang="cs-CZ" sz="1400" dirty="0" smtClean="0">
                  <a:latin typeface="Cambria Math"/>
                  <a:ea typeface="Cambria Math"/>
                </a:rPr>
                <a:t>→</a:t>
              </a:r>
              <a:r>
                <a:rPr lang="cs-CZ" sz="1400" b="1" i="1" dirty="0" smtClean="0">
                  <a:latin typeface="+mj-lt"/>
                  <a:ea typeface="Cambria Math"/>
                </a:rPr>
                <a:t>k</a:t>
              </a:r>
              <a:r>
                <a:rPr lang="cs-CZ" sz="1400" dirty="0" smtClean="0">
                  <a:latin typeface="+mj-lt"/>
                  <a:ea typeface="Cambria Math"/>
                </a:rPr>
                <a:t>+</a:t>
              </a:r>
              <a:r>
                <a:rPr lang="en-US" sz="1400" b="1" i="1" dirty="0" err="1" smtClean="0">
                  <a:latin typeface="+mj-lt"/>
                  <a:ea typeface="Cambria Math"/>
                </a:rPr>
                <a:t>K</a:t>
              </a:r>
              <a:r>
                <a:rPr lang="en-US" sz="1600" b="1" i="1" baseline="-25000" dirty="0" err="1" smtClean="0">
                  <a:latin typeface="+mj-lt"/>
                  <a:ea typeface="Cambria Math"/>
                </a:rPr>
                <a:t>q</a:t>
              </a:r>
              <a:r>
                <a:rPr lang="cs-CZ" sz="1600" b="1" i="1" baseline="-25000" dirty="0" smtClean="0">
                  <a:latin typeface="+mj-lt"/>
                  <a:ea typeface="Cambria Math"/>
                </a:rPr>
                <a:t> </a:t>
              </a:r>
              <a:r>
                <a:rPr lang="cs-CZ" sz="1400" dirty="0" smtClean="0"/>
                <a:t>)</a:t>
              </a:r>
              <a:endParaRPr lang="cs-CZ" i="1" baseline="-25000" dirty="0">
                <a:latin typeface="+mj-lt"/>
              </a:endParaRPr>
            </a:p>
          </p:txBody>
        </p:sp>
      </p:grp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5604" name="Rovnice" r:id="rId6" imgW="114120" imgH="215640" progId="Equation.3">
              <p:embed/>
            </p:oleObj>
          </a:graphicData>
        </a:graphic>
      </p:graphicFrame>
      <p:grpSp>
        <p:nvGrpSpPr>
          <p:cNvPr id="27" name="Skupina 26"/>
          <p:cNvGrpSpPr/>
          <p:nvPr/>
        </p:nvGrpSpPr>
        <p:grpSpPr>
          <a:xfrm>
            <a:off x="500034" y="2786058"/>
            <a:ext cx="5263169" cy="571504"/>
            <a:chOff x="594715" y="2659808"/>
            <a:chExt cx="5263169" cy="571504"/>
          </a:xfrm>
        </p:grpSpPr>
        <p:sp>
          <p:nvSpPr>
            <p:cNvPr id="14" name="Obdélník 13"/>
            <p:cNvSpPr/>
            <p:nvPr/>
          </p:nvSpPr>
          <p:spPr>
            <a:xfrm>
              <a:off x="594715" y="2743138"/>
              <a:ext cx="54694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cs-CZ" sz="20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1D</a:t>
              </a:r>
              <a:r>
                <a:rPr lang="cs-CZ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:</a:t>
              </a:r>
              <a:endParaRPr lang="cs-CZ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aphicFrame>
          <p:nvGraphicFramePr>
            <p:cNvPr id="15" name="Objekt 14"/>
            <p:cNvGraphicFramePr>
              <a:graphicFrameLocks noChangeAspect="1"/>
            </p:cNvGraphicFramePr>
            <p:nvPr/>
          </p:nvGraphicFramePr>
          <p:xfrm>
            <a:off x="2260771" y="2659808"/>
            <a:ext cx="3597113" cy="571504"/>
          </p:xfrm>
          <a:graphic>
            <a:graphicData uri="http://schemas.openxmlformats.org/presentationml/2006/ole">
              <p:oleObj spid="_x0000_s25605" name="Rovnice" r:id="rId7" imgW="2717640" imgH="431640" progId="Equation.3">
                <p:embed/>
              </p:oleObj>
            </a:graphicData>
          </a:graphic>
        </p:graphicFrame>
      </p:grpSp>
      <p:sp>
        <p:nvSpPr>
          <p:cNvPr id="16" name="TextovéPole 15"/>
          <p:cNvSpPr txBox="1"/>
          <p:nvPr/>
        </p:nvSpPr>
        <p:spPr>
          <a:xfrm>
            <a:off x="642910" y="3500438"/>
            <a:ext cx="7286676" cy="646331"/>
          </a:xfrm>
          <a:prstGeom prst="rect">
            <a:avLst/>
          </a:prstGeom>
          <a:solidFill>
            <a:srgbClr val="D1FFFF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Využití bodové symetrie přímé mříže</a:t>
            </a:r>
            <a:r>
              <a:rPr lang="cs-CZ" dirty="0" smtClean="0"/>
              <a:t>:</a:t>
            </a:r>
          </a:p>
          <a:p>
            <a:r>
              <a:rPr lang="cs-CZ" dirty="0" smtClean="0"/>
              <a:t>je-li  </a:t>
            </a:r>
            <a:r>
              <a:rPr lang="cs-CZ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bodová</a:t>
            </a:r>
            <a:r>
              <a:rPr lang="cs-C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operace symetrie mříže</a:t>
            </a:r>
            <a:r>
              <a:rPr lang="cs-CZ" dirty="0" smtClean="0">
                <a:latin typeface="+mj-lt"/>
                <a:cs typeface="Times New Roman" pitchFamily="18" charset="0"/>
              </a:rPr>
              <a:t>, potom lze dokázat platnost relace :</a:t>
            </a:r>
            <a:endParaRPr lang="cs-CZ" dirty="0">
              <a:latin typeface="+mj-lt"/>
              <a:cs typeface="Times New Roman" pitchFamily="18" charset="0"/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3000364" y="4214818"/>
            <a:ext cx="1928826" cy="571504"/>
            <a:chOff x="3000364" y="4071942"/>
            <a:chExt cx="1928826" cy="5715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8" name="Zaoblený obdélník 27"/>
            <p:cNvSpPr/>
            <p:nvPr/>
          </p:nvSpPr>
          <p:spPr>
            <a:xfrm>
              <a:off x="3000364" y="4071942"/>
              <a:ext cx="1928826" cy="571504"/>
            </a:xfrm>
            <a:prstGeom prst="roundRect">
              <a:avLst/>
            </a:prstGeom>
            <a:solidFill>
              <a:srgbClr val="D1FFFF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17" name="Objekt 16"/>
            <p:cNvGraphicFramePr>
              <a:graphicFrameLocks noChangeAspect="1"/>
            </p:cNvGraphicFramePr>
            <p:nvPr/>
          </p:nvGraphicFramePr>
          <p:xfrm>
            <a:off x="3164800" y="4192219"/>
            <a:ext cx="1630367" cy="371476"/>
          </p:xfrm>
          <a:graphic>
            <a:graphicData uri="http://schemas.openxmlformats.org/presentationml/2006/ole">
              <p:oleObj spid="_x0000_s25606" name="Rovnice" r:id="rId8" imgW="1002960" imgH="228600" progId="Equation.3">
                <p:embed/>
              </p:oleObj>
            </a:graphicData>
          </a:graphic>
        </p:graphicFrame>
      </p:grpSp>
      <p:grpSp>
        <p:nvGrpSpPr>
          <p:cNvPr id="30" name="Skupina 29"/>
          <p:cNvGrpSpPr/>
          <p:nvPr/>
        </p:nvGrpSpPr>
        <p:grpSpPr>
          <a:xfrm>
            <a:off x="571472" y="4917056"/>
            <a:ext cx="7500990" cy="1534365"/>
            <a:chOff x="571472" y="4917056"/>
            <a:chExt cx="7500990" cy="1534365"/>
          </a:xfrm>
        </p:grpSpPr>
        <p:sp>
          <p:nvSpPr>
            <p:cNvPr id="18" name="TextovéPole 17"/>
            <p:cNvSpPr txBox="1"/>
            <p:nvPr/>
          </p:nvSpPr>
          <p:spPr>
            <a:xfrm>
              <a:off x="571472" y="4917056"/>
              <a:ext cx="6572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Jestliže </a:t>
              </a:r>
              <a:r>
                <a:rPr lang="cs-CZ" dirty="0" smtClean="0">
                  <a:solidFill>
                    <a:srgbClr val="0000FF"/>
                  </a:solidFill>
                </a:rPr>
                <a:t>grupa symetrie mříže obsahuje inverzi</a:t>
              </a:r>
              <a:r>
                <a:rPr lang="cs-CZ" dirty="0" smtClean="0"/>
                <a:t>, potom zřejmě</a:t>
              </a:r>
              <a:endParaRPr lang="cs-CZ" dirty="0"/>
            </a:p>
          </p:txBody>
        </p:sp>
        <p:grpSp>
          <p:nvGrpSpPr>
            <p:cNvPr id="23" name="Skupina 22"/>
            <p:cNvGrpSpPr/>
            <p:nvPr/>
          </p:nvGrpSpPr>
          <p:grpSpPr>
            <a:xfrm>
              <a:off x="2928926" y="5357826"/>
              <a:ext cx="2143140" cy="571504"/>
              <a:chOff x="2928926" y="5000636"/>
              <a:chExt cx="2143140" cy="571504"/>
            </a:xfrm>
          </p:grpSpPr>
          <p:sp>
            <p:nvSpPr>
              <p:cNvPr id="22" name="Zaoblený obdélník 21"/>
              <p:cNvSpPr/>
              <p:nvPr/>
            </p:nvSpPr>
            <p:spPr>
              <a:xfrm>
                <a:off x="2928926" y="5000636"/>
                <a:ext cx="2143140" cy="571504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9" name="Objekt 18"/>
              <p:cNvGraphicFramePr>
                <a:graphicFrameLocks noChangeAspect="1"/>
              </p:cNvGraphicFramePr>
              <p:nvPr/>
            </p:nvGraphicFramePr>
            <p:xfrm>
              <a:off x="3071802" y="5072074"/>
              <a:ext cx="1943900" cy="442914"/>
            </p:xfrm>
            <a:graphic>
              <a:graphicData uri="http://schemas.openxmlformats.org/presentationml/2006/ole">
                <p:oleObj spid="_x0000_s25607" name="Rovnice" r:id="rId9" imgW="1002960" imgH="228600" progId="Equation.3">
                  <p:embed/>
                </p:oleObj>
              </a:graphicData>
            </a:graphic>
          </p:graphicFrame>
        </p:grpSp>
        <p:sp>
          <p:nvSpPr>
            <p:cNvPr id="20" name="TextovéPole 19"/>
            <p:cNvSpPr txBox="1"/>
            <p:nvPr/>
          </p:nvSpPr>
          <p:spPr>
            <a:xfrm>
              <a:off x="571472" y="6143644"/>
              <a:ext cx="7500990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400" i="1" dirty="0" smtClean="0">
                  <a:solidFill>
                    <a:srgbClr val="0000FF"/>
                  </a:solidFill>
                </a:rPr>
                <a:t>Poznámka</a:t>
              </a:r>
              <a:r>
                <a:rPr lang="cs-CZ" sz="1400" i="1" smtClean="0"/>
                <a:t>:  </a:t>
              </a:r>
              <a:r>
                <a:rPr lang="cs-CZ" sz="1400" i="1" smtClean="0">
                  <a:solidFill>
                    <a:schemeClr val="accent2">
                      <a:lumMod val="75000"/>
                    </a:schemeClr>
                  </a:solidFill>
                </a:rPr>
                <a:t>pokud</a:t>
              </a:r>
              <a:r>
                <a:rPr lang="cs-CZ" sz="1400" smtClean="0"/>
                <a:t> </a:t>
              </a:r>
              <a:r>
                <a:rPr lang="cs-CZ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se </a:t>
              </a:r>
              <a:r>
                <a:rPr lang="cs-CZ" sz="14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neuvažuje</a:t>
              </a:r>
              <a:r>
                <a:rPr lang="cs-CZ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cs-CZ" sz="14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spin-orbitální interakce</a:t>
              </a:r>
              <a:r>
                <a:rPr lang="cs-CZ" sz="1400" dirty="0" smtClean="0"/>
                <a:t>, </a:t>
              </a:r>
              <a:r>
                <a:rPr lang="cs-CZ" sz="1400" dirty="0" smtClean="0">
                  <a:solidFill>
                    <a:schemeClr val="bg2">
                      <a:lumMod val="10000"/>
                    </a:schemeClr>
                  </a:solidFill>
                </a:rPr>
                <a:t>relace </a:t>
              </a:r>
              <a:r>
                <a:rPr lang="cs-CZ" sz="1400" b="1" dirty="0" smtClean="0">
                  <a:solidFill>
                    <a:schemeClr val="bg2">
                      <a:lumMod val="10000"/>
                    </a:schemeClr>
                  </a:solidFill>
                </a:rPr>
                <a:t>platí i když </a:t>
              </a:r>
              <a:r>
                <a:rPr lang="cs-CZ" sz="1400" dirty="0" smtClean="0">
                  <a:solidFill>
                    <a:schemeClr val="bg2">
                      <a:lumMod val="10000"/>
                    </a:schemeClr>
                  </a:solidFill>
                </a:rPr>
                <a:t>mříž </a:t>
              </a:r>
              <a:r>
                <a:rPr lang="cs-CZ" sz="1400" b="1" dirty="0" smtClean="0">
                  <a:solidFill>
                    <a:schemeClr val="bg2">
                      <a:lumMod val="10000"/>
                    </a:schemeClr>
                  </a:solidFill>
                </a:rPr>
                <a:t>neobsahuje inverzi</a:t>
              </a:r>
              <a:r>
                <a:rPr lang="cs-CZ" sz="1400" dirty="0" smtClean="0"/>
                <a:t>.</a:t>
              </a:r>
              <a:endParaRPr lang="cs-CZ" sz="1400" i="1" dirty="0"/>
            </a:p>
          </p:txBody>
        </p:sp>
      </p:grp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515959" y="142852"/>
            <a:ext cx="6511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3D</a:t>
            </a:r>
            <a:endParaRPr lang="cs-CZ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572000" y="202148"/>
            <a:ext cx="4429156" cy="369332"/>
          </a:xfrm>
          <a:prstGeom prst="rect">
            <a:avLst/>
          </a:prstGeom>
          <a:solidFill>
            <a:srgbClr val="834D79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Vlastnosti d</a:t>
            </a:r>
            <a:r>
              <a:rPr lang="en-US" dirty="0" err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isperzn</a:t>
            </a:r>
            <a:r>
              <a:rPr lang="cs-CZ" dirty="0" err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ích</a:t>
            </a:r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</a:t>
            </a:r>
            <a:r>
              <a:rPr lang="cs-CZ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závislostí</a:t>
            </a:r>
            <a:r>
              <a:rPr lang="cs-CZ" i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 E</a:t>
            </a:r>
            <a:r>
              <a:rPr lang="cs-CZ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(</a:t>
            </a:r>
            <a:r>
              <a:rPr lang="cs-CZ" b="1" i="1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k</a:t>
            </a:r>
            <a:r>
              <a:rPr lang="cs-CZ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) - </a:t>
            </a:r>
            <a:r>
              <a:rPr lang="cs-CZ" i="1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3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0034" y="285728"/>
            <a:ext cx="5934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1D</a:t>
            </a:r>
            <a:endParaRPr lang="cs-CZ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034" y="92867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Disperzní závislosti pro volné elektrony v kovu </a:t>
            </a:r>
          </a:p>
          <a:p>
            <a:r>
              <a:rPr lang="cs-CZ" sz="1400" dirty="0" smtClean="0"/>
              <a:t>(periodicitu si myslíme vyznačenu velice slabým potenciálem </a:t>
            </a:r>
            <a:r>
              <a:rPr lang="cs-CZ" sz="1400" i="1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cs-CZ" sz="1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sz="1400" i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cs-CZ" sz="1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cs-CZ" sz="1100" dirty="0" smtClean="0"/>
              <a:t>→</a:t>
            </a:r>
            <a:r>
              <a:rPr lang="cs-CZ" sz="1400" dirty="0" smtClean="0"/>
              <a:t>0).</a:t>
            </a:r>
            <a:endParaRPr lang="cs-CZ" dirty="0"/>
          </a:p>
        </p:txBody>
      </p:sp>
      <p:grpSp>
        <p:nvGrpSpPr>
          <p:cNvPr id="66" name="Skupina 65"/>
          <p:cNvGrpSpPr/>
          <p:nvPr/>
        </p:nvGrpSpPr>
        <p:grpSpPr>
          <a:xfrm>
            <a:off x="428596" y="1810865"/>
            <a:ext cx="8501122" cy="4143878"/>
            <a:chOff x="428596" y="1810865"/>
            <a:chExt cx="8501122" cy="4143878"/>
          </a:xfrm>
        </p:grpSpPr>
        <p:grpSp>
          <p:nvGrpSpPr>
            <p:cNvPr id="58" name="Skupina 57"/>
            <p:cNvGrpSpPr/>
            <p:nvPr/>
          </p:nvGrpSpPr>
          <p:grpSpPr>
            <a:xfrm>
              <a:off x="500034" y="1810865"/>
              <a:ext cx="7312631" cy="3189771"/>
              <a:chOff x="764226" y="1810865"/>
              <a:chExt cx="7312631" cy="3189771"/>
            </a:xfrm>
          </p:grpSpPr>
          <p:grpSp>
            <p:nvGrpSpPr>
              <p:cNvPr id="39" name="Skupina 38"/>
              <p:cNvGrpSpPr/>
              <p:nvPr/>
            </p:nvGrpSpPr>
            <p:grpSpPr>
              <a:xfrm>
                <a:off x="785786" y="1810865"/>
                <a:ext cx="7291071" cy="3189771"/>
                <a:chOff x="785786" y="1810865"/>
                <a:chExt cx="7291071" cy="3189771"/>
              </a:xfrm>
            </p:grpSpPr>
            <p:grpSp>
              <p:nvGrpSpPr>
                <p:cNvPr id="18" name="Skupina 17"/>
                <p:cNvGrpSpPr/>
                <p:nvPr/>
              </p:nvGrpSpPr>
              <p:grpSpPr>
                <a:xfrm>
                  <a:off x="812960" y="1810865"/>
                  <a:ext cx="7263897" cy="3189771"/>
                  <a:chOff x="812960" y="1810865"/>
                  <a:chExt cx="7263897" cy="3189771"/>
                </a:xfrm>
              </p:grpSpPr>
              <p:grpSp>
                <p:nvGrpSpPr>
                  <p:cNvPr id="19" name="Skupina 12"/>
                  <p:cNvGrpSpPr/>
                  <p:nvPr/>
                </p:nvGrpSpPr>
                <p:grpSpPr>
                  <a:xfrm>
                    <a:off x="812960" y="1825590"/>
                    <a:ext cx="7263897" cy="3175046"/>
                    <a:chOff x="812960" y="1825590"/>
                    <a:chExt cx="7263897" cy="3175046"/>
                  </a:xfrm>
                </p:grpSpPr>
                <p:pic>
                  <p:nvPicPr>
                    <p:cNvPr id="23" name="Obrázek 22" descr="TypyPasovychSchemat.emf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812960" y="1825590"/>
                      <a:ext cx="7263897" cy="317504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4" name="TextovéPole 23"/>
                    <p:cNvSpPr txBox="1"/>
                    <p:nvPr/>
                  </p:nvSpPr>
                  <p:spPr>
                    <a:xfrm>
                      <a:off x="2071670" y="4687911"/>
                      <a:ext cx="285752" cy="2825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lIns="72000" tIns="0" rIns="0" bIns="36000" rtlCol="0">
                      <a:spAutoFit/>
                    </a:bodyPr>
                    <a:lstStyle/>
                    <a:p>
                      <a:r>
                        <a:rPr lang="cs-CZ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k   </a:t>
                      </a:r>
                      <a:endParaRPr lang="cs-CZ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p:txBody>
                </p:sp>
                <p:sp>
                  <p:nvSpPr>
                    <p:cNvPr id="25" name="TextovéPole 24"/>
                    <p:cNvSpPr txBox="1"/>
                    <p:nvPr/>
                  </p:nvSpPr>
                  <p:spPr>
                    <a:xfrm>
                      <a:off x="3840994" y="4689945"/>
                      <a:ext cx="285752" cy="2825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lIns="72000" tIns="0" rIns="0" bIns="36000" rtlCol="0">
                      <a:spAutoFit/>
                    </a:bodyPr>
                    <a:lstStyle/>
                    <a:p>
                      <a:r>
                        <a:rPr lang="cs-CZ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k   </a:t>
                      </a:r>
                      <a:endParaRPr lang="cs-CZ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p:txBody>
                </p:sp>
                <p:sp>
                  <p:nvSpPr>
                    <p:cNvPr id="26" name="TextovéPole 25"/>
                    <p:cNvSpPr txBox="1"/>
                    <p:nvPr/>
                  </p:nvSpPr>
                  <p:spPr>
                    <a:xfrm>
                      <a:off x="7102203" y="4690677"/>
                      <a:ext cx="285752" cy="2825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lIns="72000" tIns="0" rIns="0" bIns="36000" rtlCol="0">
                      <a:spAutoFit/>
                    </a:bodyPr>
                    <a:lstStyle/>
                    <a:p>
                      <a:r>
                        <a:rPr lang="cs-CZ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k   </a:t>
                      </a:r>
                      <a:endParaRPr lang="cs-CZ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p:txBody>
                </p:sp>
              </p:grpSp>
              <p:sp>
                <p:nvSpPr>
                  <p:cNvPr id="20" name="TextovéPole 19"/>
                  <p:cNvSpPr txBox="1"/>
                  <p:nvPr/>
                </p:nvSpPr>
                <p:spPr>
                  <a:xfrm>
                    <a:off x="2134795" y="1832425"/>
                    <a:ext cx="500066" cy="2462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z="1600" i="1" dirty="0" smtClean="0">
                        <a:latin typeface="Cambria Math" pitchFamily="18" charset="0"/>
                        <a:ea typeface="Cambria Math" pitchFamily="18" charset="0"/>
                      </a:rPr>
                      <a:t>E</a:t>
                    </a:r>
                    <a:endParaRPr lang="cs-CZ" baseline="-25000" dirty="0"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  <p:sp>
                <p:nvSpPr>
                  <p:cNvPr id="21" name="TextovéPole 20"/>
                  <p:cNvSpPr txBox="1"/>
                  <p:nvPr/>
                </p:nvSpPr>
                <p:spPr>
                  <a:xfrm>
                    <a:off x="4159998" y="1810865"/>
                    <a:ext cx="500066" cy="2462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z="1600" i="1" dirty="0" smtClean="0">
                        <a:latin typeface="Cambria Math" pitchFamily="18" charset="0"/>
                        <a:ea typeface="Cambria Math" pitchFamily="18" charset="0"/>
                      </a:rPr>
                      <a:t>E</a:t>
                    </a:r>
                    <a:r>
                      <a:rPr lang="en-US" sz="1600" i="1" dirty="0" smtClean="0">
                        <a:latin typeface="Cambria Math" pitchFamily="18" charset="0"/>
                        <a:ea typeface="Cambria Math" pitchFamily="18" charset="0"/>
                      </a:rPr>
                      <a:t> </a:t>
                    </a:r>
                    <a:endParaRPr lang="cs-CZ" baseline="-25000" dirty="0"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  <p:sp>
                <p:nvSpPr>
                  <p:cNvPr id="22" name="TextovéPole 21"/>
                  <p:cNvSpPr txBox="1"/>
                  <p:nvPr/>
                </p:nvSpPr>
                <p:spPr>
                  <a:xfrm>
                    <a:off x="6563951" y="1819178"/>
                    <a:ext cx="500066" cy="2462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z="1600" i="1" dirty="0" smtClean="0">
                        <a:latin typeface="Cambria Math" pitchFamily="18" charset="0"/>
                        <a:ea typeface="Cambria Math" pitchFamily="18" charset="0"/>
                      </a:rPr>
                      <a:t>E</a:t>
                    </a:r>
                    <a:endParaRPr lang="cs-CZ" baseline="-25000" dirty="0"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</p:grpSp>
            <p:sp>
              <p:nvSpPr>
                <p:cNvPr id="36" name="TextovéPole 35"/>
                <p:cNvSpPr txBox="1"/>
                <p:nvPr/>
              </p:nvSpPr>
              <p:spPr>
                <a:xfrm>
                  <a:off x="785786" y="1863643"/>
                  <a:ext cx="50006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Cambria Math" pitchFamily="18" charset="0"/>
                      <a:ea typeface="Cambria Math" pitchFamily="18" charset="0"/>
                    </a:rPr>
                    <a:t>(a)</a:t>
                  </a:r>
                  <a:endParaRPr lang="cs-CZ" baseline="-25000" dirty="0">
                    <a:solidFill>
                      <a:schemeClr val="accent6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37" name="TextovéPole 36"/>
                <p:cNvSpPr txBox="1"/>
                <p:nvPr/>
              </p:nvSpPr>
              <p:spPr>
                <a:xfrm>
                  <a:off x="3428992" y="1849051"/>
                  <a:ext cx="50006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Cambria Math" pitchFamily="18" charset="0"/>
                      <a:ea typeface="Cambria Math" pitchFamily="18" charset="0"/>
                    </a:rPr>
                    <a:t>(b)</a:t>
                  </a:r>
                  <a:endParaRPr lang="cs-CZ" baseline="-25000" dirty="0">
                    <a:solidFill>
                      <a:schemeClr val="accent6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38" name="TextovéPole 37"/>
                <p:cNvSpPr txBox="1"/>
                <p:nvPr/>
              </p:nvSpPr>
              <p:spPr>
                <a:xfrm>
                  <a:off x="4904251" y="1863643"/>
                  <a:ext cx="50006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Cambria Math" pitchFamily="18" charset="0"/>
                      <a:ea typeface="Cambria Math" pitchFamily="18" charset="0"/>
                    </a:rPr>
                    <a:t>(c)</a:t>
                  </a:r>
                  <a:endParaRPr lang="cs-CZ" baseline="-25000" dirty="0">
                    <a:solidFill>
                      <a:schemeClr val="accent6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p:grpSp>
          <p:grpSp>
            <p:nvGrpSpPr>
              <p:cNvPr id="43" name="Skupina 42"/>
              <p:cNvGrpSpPr/>
              <p:nvPr/>
            </p:nvGrpSpPr>
            <p:grpSpPr>
              <a:xfrm>
                <a:off x="1571604" y="4366007"/>
                <a:ext cx="950254" cy="0"/>
                <a:chOff x="1571604" y="4366007"/>
                <a:chExt cx="950254" cy="0"/>
              </a:xfrm>
            </p:grpSpPr>
            <p:cxnSp>
              <p:nvCxnSpPr>
                <p:cNvPr id="41" name="Přímá spojovací čára 40"/>
                <p:cNvCxnSpPr/>
                <p:nvPr/>
              </p:nvCxnSpPr>
              <p:spPr>
                <a:xfrm>
                  <a:off x="1571604" y="4366007"/>
                  <a:ext cx="468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Přímá spojovací čára 41"/>
                <p:cNvCxnSpPr/>
                <p:nvPr/>
              </p:nvCxnSpPr>
              <p:spPr>
                <a:xfrm>
                  <a:off x="2053858" y="4366007"/>
                  <a:ext cx="468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Skupina 43"/>
              <p:cNvGrpSpPr/>
              <p:nvPr/>
            </p:nvGrpSpPr>
            <p:grpSpPr>
              <a:xfrm>
                <a:off x="3621746" y="4366007"/>
                <a:ext cx="950254" cy="0"/>
                <a:chOff x="1571604" y="4366007"/>
                <a:chExt cx="950254" cy="0"/>
              </a:xfrm>
            </p:grpSpPr>
            <p:cxnSp>
              <p:nvCxnSpPr>
                <p:cNvPr id="45" name="Přímá spojovací čára 44"/>
                <p:cNvCxnSpPr/>
                <p:nvPr/>
              </p:nvCxnSpPr>
              <p:spPr>
                <a:xfrm>
                  <a:off x="1571604" y="4366007"/>
                  <a:ext cx="468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Přímá spojovací čára 45"/>
                <p:cNvCxnSpPr/>
                <p:nvPr/>
              </p:nvCxnSpPr>
              <p:spPr>
                <a:xfrm>
                  <a:off x="2053858" y="4366007"/>
                  <a:ext cx="468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Skupina 46"/>
              <p:cNvGrpSpPr/>
              <p:nvPr/>
            </p:nvGrpSpPr>
            <p:grpSpPr>
              <a:xfrm>
                <a:off x="6017386" y="4366007"/>
                <a:ext cx="950254" cy="0"/>
                <a:chOff x="1571604" y="4366007"/>
                <a:chExt cx="950254" cy="0"/>
              </a:xfrm>
            </p:grpSpPr>
            <p:cxnSp>
              <p:nvCxnSpPr>
                <p:cNvPr id="48" name="Přímá spojovací čára 47"/>
                <p:cNvCxnSpPr/>
                <p:nvPr/>
              </p:nvCxnSpPr>
              <p:spPr>
                <a:xfrm>
                  <a:off x="1571604" y="4366007"/>
                  <a:ext cx="468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Přímá spojovací čára 48"/>
                <p:cNvCxnSpPr/>
                <p:nvPr/>
              </p:nvCxnSpPr>
              <p:spPr>
                <a:xfrm>
                  <a:off x="2053858" y="4366007"/>
                  <a:ext cx="468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Přímá spojovací čára 49"/>
              <p:cNvCxnSpPr/>
              <p:nvPr/>
            </p:nvCxnSpPr>
            <p:spPr>
              <a:xfrm>
                <a:off x="2524051" y="4370941"/>
                <a:ext cx="468000" cy="0"/>
              </a:xfrm>
              <a:prstGeom prst="line">
                <a:avLst/>
              </a:prstGeom>
              <a:ln w="28575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ovací čára 50"/>
              <p:cNvCxnSpPr/>
              <p:nvPr/>
            </p:nvCxnSpPr>
            <p:spPr>
              <a:xfrm>
                <a:off x="1098301" y="4374320"/>
                <a:ext cx="468000" cy="0"/>
              </a:xfrm>
              <a:prstGeom prst="line">
                <a:avLst/>
              </a:prstGeom>
              <a:ln w="28575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ovací čára 51"/>
              <p:cNvCxnSpPr/>
              <p:nvPr/>
            </p:nvCxnSpPr>
            <p:spPr>
              <a:xfrm>
                <a:off x="5562633" y="4362628"/>
                <a:ext cx="468000" cy="0"/>
              </a:xfrm>
              <a:prstGeom prst="line">
                <a:avLst/>
              </a:prstGeom>
              <a:ln w="28575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ovací čára 52"/>
              <p:cNvCxnSpPr/>
              <p:nvPr/>
            </p:nvCxnSpPr>
            <p:spPr>
              <a:xfrm>
                <a:off x="6968009" y="4366007"/>
                <a:ext cx="468000" cy="0"/>
              </a:xfrm>
              <a:prstGeom prst="line">
                <a:avLst/>
              </a:prstGeom>
              <a:ln w="28575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ovací čára 53"/>
              <p:cNvCxnSpPr/>
              <p:nvPr/>
            </p:nvCxnSpPr>
            <p:spPr>
              <a:xfrm>
                <a:off x="5076083" y="4366007"/>
                <a:ext cx="46800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ovací čára 54"/>
              <p:cNvCxnSpPr/>
              <p:nvPr/>
            </p:nvCxnSpPr>
            <p:spPr>
              <a:xfrm>
                <a:off x="7436647" y="4362628"/>
                <a:ext cx="46800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ovací čára 55"/>
              <p:cNvCxnSpPr/>
              <p:nvPr/>
            </p:nvCxnSpPr>
            <p:spPr>
              <a:xfrm>
                <a:off x="764226" y="4374320"/>
                <a:ext cx="32400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Přímá spojovací čára 56"/>
              <p:cNvCxnSpPr/>
              <p:nvPr/>
            </p:nvCxnSpPr>
            <p:spPr>
              <a:xfrm>
                <a:off x="2979367" y="4374320"/>
                <a:ext cx="10800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ovéPole 58"/>
            <p:cNvSpPr txBox="1"/>
            <p:nvPr/>
          </p:nvSpPr>
          <p:spPr>
            <a:xfrm>
              <a:off x="428596" y="5000636"/>
              <a:ext cx="60007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0000FF"/>
                  </a:solidFill>
                </a:rPr>
                <a:t>T</a:t>
              </a:r>
              <a:r>
                <a:rPr lang="cs-CZ" sz="1400" i="1" dirty="0" err="1" smtClean="0">
                  <a:solidFill>
                    <a:srgbClr val="0000FF"/>
                  </a:solidFill>
                </a:rPr>
                <a:t>ři</a:t>
              </a:r>
              <a:r>
                <a:rPr lang="cs-CZ" sz="1400" i="1" dirty="0" smtClean="0">
                  <a:solidFill>
                    <a:srgbClr val="0000FF"/>
                  </a:solidFill>
                </a:rPr>
                <a:t> způsoby zobrazení disperzních závislostí</a:t>
              </a:r>
              <a:r>
                <a:rPr lang="cs-CZ" sz="1400" dirty="0" smtClean="0">
                  <a:solidFill>
                    <a:srgbClr val="0000FF"/>
                  </a:solidFill>
                </a:rPr>
                <a:t> </a:t>
              </a:r>
              <a:r>
                <a:rPr lang="cs-CZ" sz="1400" dirty="0" smtClean="0"/>
                <a:t>:</a:t>
              </a:r>
            </a:p>
            <a:p>
              <a:pPr marL="342900" indent="-342900"/>
              <a:r>
                <a:rPr lang="cs-CZ" sz="1400" dirty="0" smtClean="0">
                  <a:solidFill>
                    <a:schemeClr val="accent6">
                      <a:lumMod val="50000"/>
                    </a:schemeClr>
                  </a:solidFill>
                </a:rPr>
                <a:t>(a)</a:t>
              </a:r>
              <a:r>
                <a:rPr lang="cs-CZ" sz="1400" i="1" dirty="0" smtClean="0">
                  <a:solidFill>
                    <a:srgbClr val="FF0000"/>
                  </a:solidFill>
                </a:rPr>
                <a:t>  protažené</a:t>
              </a:r>
              <a:r>
                <a:rPr lang="cs-CZ" sz="1400" dirty="0" smtClean="0"/>
                <a:t> pásové schéma (</a:t>
              </a:r>
              <a:r>
                <a:rPr lang="cs-CZ" sz="1400" dirty="0" err="1" smtClean="0"/>
                <a:t>1.větev</a:t>
              </a:r>
              <a:r>
                <a:rPr lang="cs-CZ" sz="1400" dirty="0" smtClean="0"/>
                <a:t> do </a:t>
              </a:r>
              <a:r>
                <a:rPr lang="cs-CZ" sz="1400" dirty="0" err="1" smtClean="0"/>
                <a:t>1.BZ</a:t>
              </a:r>
              <a:r>
                <a:rPr lang="cs-CZ" sz="1400" dirty="0" smtClean="0"/>
                <a:t>, </a:t>
              </a:r>
              <a:r>
                <a:rPr lang="cs-CZ" sz="1400" dirty="0" err="1" smtClean="0"/>
                <a:t>2.větev</a:t>
              </a:r>
              <a:r>
                <a:rPr lang="cs-CZ" sz="1400" dirty="0" smtClean="0"/>
                <a:t> do </a:t>
              </a:r>
              <a:r>
                <a:rPr lang="cs-CZ" sz="1400" dirty="0" err="1" smtClean="0"/>
                <a:t>2.BZ</a:t>
              </a:r>
              <a:r>
                <a:rPr lang="cs-CZ" sz="1400" dirty="0" smtClean="0"/>
                <a:t> atd.),</a:t>
              </a:r>
            </a:p>
            <a:p>
              <a:pPr marL="342900" indent="-342900"/>
              <a:r>
                <a:rPr lang="cs-CZ" sz="1400" dirty="0" smtClean="0">
                  <a:solidFill>
                    <a:schemeClr val="accent6">
                      <a:lumMod val="50000"/>
                    </a:schemeClr>
                  </a:solidFill>
                </a:rPr>
                <a:t>(b)</a:t>
              </a:r>
              <a:r>
                <a:rPr lang="cs-CZ" sz="1400" i="1" dirty="0" smtClean="0">
                  <a:solidFill>
                    <a:srgbClr val="FF0000"/>
                  </a:solidFill>
                </a:rPr>
                <a:t>  redukované</a:t>
              </a:r>
              <a:r>
                <a:rPr lang="cs-CZ" sz="1400" dirty="0" smtClean="0"/>
                <a:t> pásové schéma (všechny větve do  </a:t>
              </a:r>
              <a:r>
                <a:rPr lang="cs-CZ" sz="1400" dirty="0" err="1" smtClean="0"/>
                <a:t>1.BZ</a:t>
              </a:r>
              <a:r>
                <a:rPr lang="cs-CZ" sz="1400" dirty="0" smtClean="0"/>
                <a:t>),</a:t>
              </a:r>
            </a:p>
            <a:p>
              <a:pPr marL="342900" indent="-342900"/>
              <a:r>
                <a:rPr lang="cs-CZ" sz="1400" dirty="0" smtClean="0">
                  <a:solidFill>
                    <a:schemeClr val="accent6">
                      <a:lumMod val="50000"/>
                    </a:schemeClr>
                  </a:solidFill>
                </a:rPr>
                <a:t>(c)</a:t>
              </a:r>
              <a:r>
                <a:rPr lang="cs-CZ" sz="1400" i="1" dirty="0" smtClean="0">
                  <a:solidFill>
                    <a:srgbClr val="FF0000"/>
                  </a:solidFill>
                </a:rPr>
                <a:t>  periodické</a:t>
              </a:r>
              <a:r>
                <a:rPr lang="cs-CZ" sz="1400" dirty="0" smtClean="0"/>
                <a:t> pásové schéma (každá větev se periodicky zobrazuje ve všech BZ).</a:t>
              </a:r>
              <a:endParaRPr lang="cs-CZ" sz="1400" dirty="0"/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7959459" y="2706962"/>
              <a:ext cx="970259" cy="738664"/>
              <a:chOff x="7215206" y="5207292"/>
              <a:chExt cx="970259" cy="738664"/>
            </a:xfrm>
          </p:grpSpPr>
          <p:cxnSp>
            <p:nvCxnSpPr>
              <p:cNvPr id="61" name="Přímá spojovací čára 60"/>
              <p:cNvCxnSpPr/>
              <p:nvPr/>
            </p:nvCxnSpPr>
            <p:spPr>
              <a:xfrm>
                <a:off x="7714086" y="5374452"/>
                <a:ext cx="468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ovéPole 61"/>
              <p:cNvSpPr txBox="1"/>
              <p:nvPr/>
            </p:nvSpPr>
            <p:spPr>
              <a:xfrm>
                <a:off x="7215206" y="5207292"/>
                <a:ext cx="78581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err="1" smtClean="0"/>
                  <a:t>1.BZ</a:t>
                </a:r>
                <a:endParaRPr lang="cs-CZ" sz="1400" dirty="0" smtClean="0"/>
              </a:p>
              <a:p>
                <a:r>
                  <a:rPr lang="cs-CZ" sz="1400" dirty="0" err="1" smtClean="0"/>
                  <a:t>2.BZ</a:t>
                </a:r>
                <a:endParaRPr lang="cs-CZ" sz="1400" dirty="0" smtClean="0"/>
              </a:p>
              <a:p>
                <a:r>
                  <a:rPr lang="cs-CZ" sz="1400" dirty="0" err="1" smtClean="0"/>
                  <a:t>3.BZ</a:t>
                </a:r>
                <a:endParaRPr lang="cs-CZ" sz="1600" dirty="0"/>
              </a:p>
            </p:txBody>
          </p:sp>
          <p:cxnSp>
            <p:nvCxnSpPr>
              <p:cNvPr id="63" name="Přímá spojovací čára 62"/>
              <p:cNvCxnSpPr/>
              <p:nvPr/>
            </p:nvCxnSpPr>
            <p:spPr>
              <a:xfrm>
                <a:off x="7715272" y="5588766"/>
                <a:ext cx="468000" cy="0"/>
              </a:xfrm>
              <a:prstGeom prst="line">
                <a:avLst/>
              </a:prstGeom>
              <a:ln w="28575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ovací čára 63"/>
              <p:cNvCxnSpPr/>
              <p:nvPr/>
            </p:nvCxnSpPr>
            <p:spPr>
              <a:xfrm>
                <a:off x="7717465" y="5803080"/>
                <a:ext cx="46800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Zástupný symbol pro číslo snímku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714348" y="642918"/>
            <a:ext cx="3214710" cy="2839415"/>
            <a:chOff x="714348" y="714356"/>
            <a:chExt cx="3286148" cy="2839415"/>
          </a:xfrm>
        </p:grpSpPr>
        <p:pic>
          <p:nvPicPr>
            <p:cNvPr id="5" name="Obrázek 4" descr="BZ_SC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348" y="714356"/>
              <a:ext cx="3233768" cy="2839415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3571868" y="3078033"/>
              <a:ext cx="428628" cy="4224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en-US" dirty="0" smtClean="0"/>
                <a:t>(a)</a:t>
              </a:r>
              <a:endParaRPr lang="cs-CZ" dirty="0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4572000" y="202148"/>
            <a:ext cx="4429156" cy="369332"/>
          </a:xfrm>
          <a:prstGeom prst="rect">
            <a:avLst/>
          </a:prstGeom>
          <a:solidFill>
            <a:srgbClr val="834D79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Vlastnosti d</a:t>
            </a:r>
            <a:r>
              <a:rPr lang="en-US" dirty="0" err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isperzn</a:t>
            </a:r>
            <a:r>
              <a:rPr lang="cs-CZ" dirty="0" err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ích</a:t>
            </a:r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závislostí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E</a:t>
            </a:r>
            <a:r>
              <a:rPr lang="cs-CZ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(</a:t>
            </a:r>
            <a:r>
              <a:rPr lang="cs-CZ" b="1" i="1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k</a:t>
            </a:r>
            <a:r>
              <a:rPr lang="cs-CZ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) - </a:t>
            </a:r>
            <a:r>
              <a:rPr lang="en-US" i="1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4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8596" y="142852"/>
            <a:ext cx="8258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3D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572000" y="785794"/>
            <a:ext cx="3929090" cy="369332"/>
          </a:xfrm>
          <a:prstGeom prst="rect">
            <a:avLst/>
          </a:prstGeom>
          <a:solidFill>
            <a:srgbClr val="D1FFFF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Brillouinovy</a:t>
            </a:r>
            <a:r>
              <a:rPr lang="en-US" dirty="0" smtClean="0">
                <a:latin typeface="Comic Sans MS" pitchFamily="66" charset="0"/>
              </a:rPr>
              <a:t> z</a:t>
            </a:r>
            <a:r>
              <a:rPr lang="cs-CZ" dirty="0" err="1" smtClean="0">
                <a:latin typeface="Comic Sans MS" pitchFamily="66" charset="0"/>
              </a:rPr>
              <a:t>óny</a:t>
            </a:r>
            <a:r>
              <a:rPr lang="cs-CZ" dirty="0" smtClean="0">
                <a:latin typeface="Comic Sans MS" pitchFamily="66" charset="0"/>
              </a:rPr>
              <a:t> pro kubické mříže</a:t>
            </a:r>
            <a:endParaRPr lang="cs-CZ" dirty="0">
              <a:latin typeface="Comic Sans MS" pitchFamily="66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285720" y="3571876"/>
            <a:ext cx="6841732" cy="3121524"/>
            <a:chOff x="373474" y="3665062"/>
            <a:chExt cx="6841732" cy="3121524"/>
          </a:xfrm>
        </p:grpSpPr>
        <p:pic>
          <p:nvPicPr>
            <p:cNvPr id="6" name="Obrázek 5" descr="BZ_BCC_FCC.e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474" y="3665062"/>
              <a:ext cx="6841732" cy="3121524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3571868" y="6149867"/>
              <a:ext cx="428628" cy="4224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en-US" dirty="0" smtClean="0"/>
                <a:t>(b)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643702" y="6149867"/>
              <a:ext cx="428628" cy="4224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en-US" dirty="0" smtClean="0"/>
                <a:t>(c)</a:t>
              </a:r>
              <a:endParaRPr lang="cs-CZ" dirty="0"/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4572000" y="1285860"/>
            <a:ext cx="3857652" cy="1431161"/>
          </a:xfrm>
          <a:prstGeom prst="rect">
            <a:avLst/>
          </a:prstGeom>
          <a:solidFill>
            <a:srgbClr val="D1FFFF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Pro </a:t>
            </a:r>
            <a:r>
              <a:rPr lang="cs-CZ" i="1" dirty="0" smtClean="0">
                <a:solidFill>
                  <a:srgbClr val="0000FF"/>
                </a:solidFill>
              </a:rPr>
              <a:t>přímou mříž</a:t>
            </a:r>
            <a:r>
              <a:rPr lang="cs-CZ" dirty="0" smtClean="0"/>
              <a:t>: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lphaLcParenBoth"/>
            </a:pPr>
            <a:r>
              <a:rPr lang="cs-CZ" dirty="0" smtClean="0"/>
              <a:t>jednoduchou kubickou,</a:t>
            </a:r>
          </a:p>
          <a:p>
            <a:pPr marL="342900" indent="-342900">
              <a:spcAft>
                <a:spcPts val="600"/>
              </a:spcAft>
              <a:buAutoNum type="alphaLcParenBoth"/>
            </a:pPr>
            <a:r>
              <a:rPr lang="cs-CZ" dirty="0" smtClean="0"/>
              <a:t>kubickou plošně centrovanou,</a:t>
            </a:r>
          </a:p>
          <a:p>
            <a:pPr marL="342900" indent="-342900">
              <a:spcAft>
                <a:spcPts val="600"/>
              </a:spcAft>
              <a:buAutoNum type="alphaLcParenBoth"/>
            </a:pPr>
            <a:r>
              <a:rPr lang="cs-CZ" dirty="0" smtClean="0"/>
              <a:t>kubickou prostorově centrovanou 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572000" y="2857496"/>
            <a:ext cx="378621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 obrázcích je použito </a:t>
            </a:r>
            <a:r>
              <a:rPr lang="cs-CZ" sz="1600" i="1" dirty="0" smtClean="0">
                <a:solidFill>
                  <a:srgbClr val="0000FF"/>
                </a:solidFill>
              </a:rPr>
              <a:t>standardní značení</a:t>
            </a:r>
          </a:p>
          <a:p>
            <a:pPr algn="ctr"/>
            <a:r>
              <a:rPr lang="cs-CZ" sz="1600" dirty="0" smtClean="0"/>
              <a:t>významných symetrických </a:t>
            </a:r>
            <a:r>
              <a:rPr lang="cs-CZ" sz="1600" i="1" dirty="0" smtClean="0">
                <a:solidFill>
                  <a:srgbClr val="0000FF"/>
                </a:solidFill>
              </a:rPr>
              <a:t>směrů a bodů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0" y="202148"/>
            <a:ext cx="4429156" cy="369332"/>
          </a:xfrm>
          <a:prstGeom prst="rect">
            <a:avLst/>
          </a:prstGeom>
          <a:solidFill>
            <a:srgbClr val="834D79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Vlastnosti d</a:t>
            </a:r>
            <a:r>
              <a:rPr lang="en-US" dirty="0" err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isperzn</a:t>
            </a:r>
            <a:r>
              <a:rPr lang="cs-CZ" dirty="0" err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ích</a:t>
            </a:r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závislostí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E</a:t>
            </a:r>
            <a:r>
              <a:rPr lang="cs-CZ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(</a:t>
            </a:r>
            <a:r>
              <a:rPr lang="cs-CZ" b="1" i="1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k</a:t>
            </a:r>
            <a:r>
              <a:rPr lang="cs-CZ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) - </a:t>
            </a:r>
            <a:r>
              <a:rPr lang="cs-CZ" i="1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5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8596" y="142852"/>
            <a:ext cx="8258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3D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596" y="85723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Kresba disperzních závislostí se provádí pro zvolené směry.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762776" y="1428736"/>
            <a:ext cx="7524000" cy="5158925"/>
            <a:chOff x="762776" y="1428736"/>
            <a:chExt cx="7524000" cy="5158925"/>
          </a:xfrm>
        </p:grpSpPr>
        <p:grpSp>
          <p:nvGrpSpPr>
            <p:cNvPr id="7" name="Skupina 6"/>
            <p:cNvGrpSpPr/>
            <p:nvPr/>
          </p:nvGrpSpPr>
          <p:grpSpPr>
            <a:xfrm>
              <a:off x="762776" y="1428736"/>
              <a:ext cx="7524000" cy="4667754"/>
              <a:chOff x="762776" y="1428736"/>
              <a:chExt cx="7524000" cy="4667754"/>
            </a:xfrm>
          </p:grpSpPr>
          <p:pic>
            <p:nvPicPr>
              <p:cNvPr id="5" name="Obrázek 4" descr="FreeElektronsInFCC.e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62776" y="1428736"/>
                <a:ext cx="7524000" cy="4175132"/>
              </a:xfrm>
              <a:prstGeom prst="rect">
                <a:avLst/>
              </a:prstGeom>
            </p:spPr>
          </p:pic>
          <p:sp>
            <p:nvSpPr>
              <p:cNvPr id="6" name="TextovéPole 5"/>
              <p:cNvSpPr txBox="1"/>
              <p:nvPr/>
            </p:nvSpPr>
            <p:spPr>
              <a:xfrm>
                <a:off x="785786" y="5357826"/>
                <a:ext cx="7500990" cy="738664"/>
              </a:xfrm>
              <a:prstGeom prst="rect">
                <a:avLst/>
              </a:prstGeom>
              <a:solidFill>
                <a:srgbClr val="FFFFC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400" i="1" dirty="0" err="1" smtClean="0">
                    <a:solidFill>
                      <a:srgbClr val="0000FF"/>
                    </a:solidFill>
                  </a:rPr>
                  <a:t>Disperní</a:t>
                </a:r>
                <a:r>
                  <a:rPr lang="cs-CZ" sz="1400" i="1" dirty="0" smtClean="0">
                    <a:solidFill>
                      <a:srgbClr val="0000FF"/>
                    </a:solidFill>
                  </a:rPr>
                  <a:t> závislosti pro volné elektrony v plošně centrované kubické mříži</a:t>
                </a:r>
                <a:r>
                  <a:rPr lang="cs-CZ" sz="1400" dirty="0" smtClean="0"/>
                  <a:t> (</a:t>
                </a:r>
                <a:r>
                  <a:rPr lang="cs-CZ" sz="1400" dirty="0" err="1" smtClean="0"/>
                  <a:t>FCC</a:t>
                </a:r>
                <a:r>
                  <a:rPr lang="cs-CZ" sz="1400" dirty="0" smtClean="0"/>
                  <a:t>, reciproká mříž je </a:t>
                </a:r>
                <a:r>
                  <a:rPr lang="cs-CZ" sz="1400" dirty="0" err="1" smtClean="0"/>
                  <a:t>BCC</a:t>
                </a:r>
                <a:r>
                  <a:rPr lang="cs-CZ" sz="1400" dirty="0" smtClean="0"/>
                  <a:t>).</a:t>
                </a:r>
              </a:p>
              <a:p>
                <a:r>
                  <a:rPr lang="cs-CZ" sz="1400" dirty="0" smtClean="0"/>
                  <a:t>Vodorovné čáry určují </a:t>
                </a:r>
                <a:r>
                  <a:rPr lang="cs-CZ" sz="1400" dirty="0" err="1" smtClean="0"/>
                  <a:t>Fermiho</a:t>
                </a:r>
                <a:r>
                  <a:rPr lang="cs-CZ" sz="1400" dirty="0" smtClean="0"/>
                  <a:t> mez pro uvedený počet elektronů připadajících na primitivní buňku.</a:t>
                </a:r>
              </a:p>
              <a:p>
                <a:r>
                  <a:rPr lang="cs-CZ" sz="1400" dirty="0" smtClean="0"/>
                  <a:t>Římské číslice udávají stupeň degenerace příslušných větví. </a:t>
                </a:r>
                <a:endParaRPr lang="cs-CZ" sz="1400" dirty="0"/>
              </a:p>
            </p:txBody>
          </p:sp>
        </p:grpSp>
        <p:sp>
          <p:nvSpPr>
            <p:cNvPr id="9" name="TextovéPole 8"/>
            <p:cNvSpPr txBox="1"/>
            <p:nvPr/>
          </p:nvSpPr>
          <p:spPr>
            <a:xfrm>
              <a:off x="5643570" y="6372217"/>
              <a:ext cx="25717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err="1" smtClean="0"/>
                <a:t>Cole</a:t>
              </a:r>
              <a:r>
                <a:rPr lang="cs-CZ" sz="800" dirty="0" smtClean="0"/>
                <a:t> R. J. </a:t>
              </a:r>
              <a:r>
                <a:rPr lang="en-US" sz="800" dirty="0" smtClean="0"/>
                <a:t>: Condensed Matter Physics, Edinburg 2002</a:t>
              </a:r>
              <a:r>
                <a:rPr lang="cs-CZ" sz="600" dirty="0" smtClean="0"/>
                <a:t> </a:t>
              </a:r>
              <a:endParaRPr lang="cs-CZ" sz="600" dirty="0"/>
            </a:p>
          </p:txBody>
        </p:sp>
      </p:grp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8596" y="142852"/>
            <a:ext cx="8258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3D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0" y="202148"/>
            <a:ext cx="4429156" cy="369332"/>
          </a:xfrm>
          <a:prstGeom prst="rect">
            <a:avLst/>
          </a:prstGeom>
          <a:solidFill>
            <a:srgbClr val="834D79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Vlastnosti d</a:t>
            </a:r>
            <a:r>
              <a:rPr lang="en-US" dirty="0" err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isperzn</a:t>
            </a:r>
            <a:r>
              <a:rPr lang="cs-CZ" dirty="0" err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ích</a:t>
            </a:r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závislostí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E</a:t>
            </a:r>
            <a:r>
              <a:rPr lang="cs-CZ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(</a:t>
            </a:r>
            <a:r>
              <a:rPr lang="cs-CZ" b="1" i="1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k</a:t>
            </a:r>
            <a:r>
              <a:rPr lang="cs-CZ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) - </a:t>
            </a:r>
            <a:r>
              <a:rPr lang="en-US" i="1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6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857232"/>
            <a:ext cx="3929090" cy="338554"/>
          </a:xfrm>
          <a:prstGeom prst="rect">
            <a:avLst/>
          </a:prstGeom>
          <a:solidFill>
            <a:srgbClr val="FDC6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cs-CZ" sz="1600" dirty="0" err="1" smtClean="0">
                <a:solidFill>
                  <a:srgbClr val="0000FF"/>
                </a:solidFill>
                <a:latin typeface="Comic Sans MS" pitchFamily="66" charset="0"/>
              </a:rPr>
              <a:t>říklady</a:t>
            </a:r>
            <a:r>
              <a:rPr lang="cs-CZ" sz="1600" dirty="0" smtClean="0">
                <a:solidFill>
                  <a:srgbClr val="0000FF"/>
                </a:solidFill>
                <a:latin typeface="Comic Sans MS" pitchFamily="66" charset="0"/>
              </a:rPr>
              <a:t> vypočtených disperzních relací</a:t>
            </a:r>
            <a:endParaRPr lang="cs-CZ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929454" y="6357958"/>
            <a:ext cx="1357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>
                <a:hlinkClick r:id="rId2"/>
              </a:rPr>
              <a:t>R. Gross, </a:t>
            </a:r>
            <a:r>
              <a:rPr lang="cs-CZ" sz="900" dirty="0" err="1" smtClean="0">
                <a:hlinkClick r:id="rId2"/>
              </a:rPr>
              <a:t>WMI</a:t>
            </a:r>
            <a:r>
              <a:rPr lang="cs-CZ" sz="900" dirty="0" smtClean="0">
                <a:hlinkClick r:id="rId2"/>
              </a:rPr>
              <a:t>, M</a:t>
            </a:r>
            <a:r>
              <a:rPr lang="hu-HU" sz="900" dirty="0" smtClean="0">
                <a:latin typeface="Calibri"/>
                <a:hlinkClick r:id="rId2"/>
              </a:rPr>
              <a:t>űnchen</a:t>
            </a:r>
            <a:endParaRPr lang="cs-CZ" sz="900" dirty="0"/>
          </a:p>
        </p:txBody>
      </p:sp>
      <p:grpSp>
        <p:nvGrpSpPr>
          <p:cNvPr id="35" name="Skupina 34"/>
          <p:cNvGrpSpPr/>
          <p:nvPr/>
        </p:nvGrpSpPr>
        <p:grpSpPr>
          <a:xfrm>
            <a:off x="141597" y="1428736"/>
            <a:ext cx="8758698" cy="4736933"/>
            <a:chOff x="141597" y="1714488"/>
            <a:chExt cx="8758698" cy="4736933"/>
          </a:xfrm>
        </p:grpSpPr>
        <p:grpSp>
          <p:nvGrpSpPr>
            <p:cNvPr id="24" name="Skupina 23"/>
            <p:cNvGrpSpPr/>
            <p:nvPr/>
          </p:nvGrpSpPr>
          <p:grpSpPr>
            <a:xfrm>
              <a:off x="141597" y="1714488"/>
              <a:ext cx="4430403" cy="4736933"/>
              <a:chOff x="141597" y="1714488"/>
              <a:chExt cx="4430403" cy="4736933"/>
            </a:xfrm>
          </p:grpSpPr>
          <p:pic>
            <p:nvPicPr>
              <p:cNvPr id="8" name="Obrázek 7" descr="DZ_Al.e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1597" y="1714488"/>
                <a:ext cx="4430403" cy="4143404"/>
              </a:xfrm>
              <a:prstGeom prst="rect">
                <a:avLst/>
              </a:prstGeom>
            </p:spPr>
          </p:pic>
          <p:grpSp>
            <p:nvGrpSpPr>
              <p:cNvPr id="17" name="Skupina 16"/>
              <p:cNvGrpSpPr/>
              <p:nvPr/>
            </p:nvGrpSpPr>
            <p:grpSpPr>
              <a:xfrm>
                <a:off x="2769424" y="5805090"/>
                <a:ext cx="1159634" cy="338554"/>
                <a:chOff x="5715008" y="5876528"/>
                <a:chExt cx="1159634" cy="338554"/>
              </a:xfrm>
            </p:grpSpPr>
            <p:sp>
              <p:nvSpPr>
                <p:cNvPr id="18" name="TextovéPole 17"/>
                <p:cNvSpPr txBox="1"/>
                <p:nvPr/>
              </p:nvSpPr>
              <p:spPr>
                <a:xfrm>
                  <a:off x="6143636" y="5876528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i="1" dirty="0" smtClean="0">
                      <a:latin typeface="Cambria Math" pitchFamily="18" charset="0"/>
                      <a:ea typeface="Cambria Math" pitchFamily="18" charset="0"/>
                    </a:rPr>
                    <a:t>k</a:t>
                  </a:r>
                  <a:endParaRPr lang="cs-CZ" i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cxnSp>
              <p:nvCxnSpPr>
                <p:cNvPr id="19" name="Přímá spojovací šipka 18"/>
                <p:cNvCxnSpPr/>
                <p:nvPr/>
              </p:nvCxnSpPr>
              <p:spPr>
                <a:xfrm>
                  <a:off x="6446014" y="6070618"/>
                  <a:ext cx="428628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Přímá spojovací šipka 19"/>
                <p:cNvCxnSpPr/>
                <p:nvPr/>
              </p:nvCxnSpPr>
              <p:spPr>
                <a:xfrm flipH="1">
                  <a:off x="5715008" y="6072206"/>
                  <a:ext cx="428628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ovéPole 20"/>
              <p:cNvSpPr txBox="1"/>
              <p:nvPr/>
            </p:nvSpPr>
            <p:spPr>
              <a:xfrm>
                <a:off x="928662" y="6143644"/>
                <a:ext cx="33575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err="1" smtClean="0">
                    <a:latin typeface="Californian FB" pitchFamily="18" charset="0"/>
                    <a:ea typeface="Cambria Math" pitchFamily="18" charset="0"/>
                  </a:rPr>
                  <a:t>Al</a:t>
                </a:r>
                <a:r>
                  <a:rPr lang="cs-CZ" sz="1400" dirty="0" smtClean="0"/>
                  <a:t> – plošně centrovaná kubická mříž (</a:t>
                </a:r>
                <a:r>
                  <a:rPr lang="cs-CZ" sz="1400" dirty="0" err="1" smtClean="0"/>
                  <a:t>FCC</a:t>
                </a:r>
                <a:r>
                  <a:rPr lang="cs-CZ" sz="1400" dirty="0" smtClean="0"/>
                  <a:t>)</a:t>
                </a:r>
                <a:endParaRPr lang="cs-CZ" sz="1400" dirty="0"/>
              </a:p>
            </p:txBody>
          </p:sp>
        </p:grpSp>
        <p:grpSp>
          <p:nvGrpSpPr>
            <p:cNvPr id="26" name="Skupina 25"/>
            <p:cNvGrpSpPr/>
            <p:nvPr/>
          </p:nvGrpSpPr>
          <p:grpSpPr>
            <a:xfrm>
              <a:off x="5000628" y="1945428"/>
              <a:ext cx="3899667" cy="4505993"/>
              <a:chOff x="5000628" y="1945428"/>
              <a:chExt cx="3899667" cy="4505993"/>
            </a:xfrm>
          </p:grpSpPr>
          <p:grpSp>
            <p:nvGrpSpPr>
              <p:cNvPr id="27" name="Skupina 10"/>
              <p:cNvGrpSpPr/>
              <p:nvPr/>
            </p:nvGrpSpPr>
            <p:grpSpPr>
              <a:xfrm>
                <a:off x="5030501" y="1945428"/>
                <a:ext cx="3869794" cy="3960691"/>
                <a:chOff x="5072066" y="1945428"/>
                <a:chExt cx="3869794" cy="3960691"/>
              </a:xfrm>
            </p:grpSpPr>
            <p:pic>
              <p:nvPicPr>
                <p:cNvPr id="33" name="Obrázek 32" descr="DZ_Ge.emf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072066" y="1945428"/>
                  <a:ext cx="3643338" cy="3960691"/>
                </a:xfrm>
                <a:prstGeom prst="rect">
                  <a:avLst/>
                </a:prstGeom>
              </p:spPr>
            </p:pic>
            <p:sp>
              <p:nvSpPr>
                <p:cNvPr id="34" name="TextovéPole 33"/>
                <p:cNvSpPr txBox="1"/>
                <p:nvPr/>
              </p:nvSpPr>
              <p:spPr>
                <a:xfrm rot="16200000">
                  <a:off x="8292847" y="3137177"/>
                  <a:ext cx="9286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/>
                    <a:t>E (</a:t>
                  </a:r>
                  <a:r>
                    <a:rPr lang="cs-CZ" dirty="0" err="1" smtClean="0"/>
                    <a:t>eV</a:t>
                  </a:r>
                  <a:r>
                    <a:rPr lang="cs-CZ" dirty="0" smtClean="0"/>
                    <a:t>)</a:t>
                  </a:r>
                  <a:endParaRPr lang="cs-CZ" dirty="0"/>
                </a:p>
              </p:txBody>
            </p:sp>
          </p:grpSp>
          <p:grpSp>
            <p:nvGrpSpPr>
              <p:cNvPr id="28" name="Skupina 15"/>
              <p:cNvGrpSpPr/>
              <p:nvPr/>
            </p:nvGrpSpPr>
            <p:grpSpPr>
              <a:xfrm>
                <a:off x="5341192" y="5808014"/>
                <a:ext cx="1159634" cy="338554"/>
                <a:chOff x="5715008" y="5876528"/>
                <a:chExt cx="1159634" cy="338554"/>
              </a:xfrm>
            </p:grpSpPr>
            <p:sp>
              <p:nvSpPr>
                <p:cNvPr id="30" name="TextovéPole 29"/>
                <p:cNvSpPr txBox="1"/>
                <p:nvPr/>
              </p:nvSpPr>
              <p:spPr>
                <a:xfrm>
                  <a:off x="6143636" y="5876528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i="1" dirty="0" smtClean="0">
                      <a:latin typeface="Cambria Math" pitchFamily="18" charset="0"/>
                      <a:ea typeface="Cambria Math" pitchFamily="18" charset="0"/>
                    </a:rPr>
                    <a:t>k</a:t>
                  </a:r>
                  <a:endParaRPr lang="cs-CZ" i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cxnSp>
              <p:nvCxnSpPr>
                <p:cNvPr id="31" name="Přímá spojovací šipka 30"/>
                <p:cNvCxnSpPr/>
                <p:nvPr/>
              </p:nvCxnSpPr>
              <p:spPr>
                <a:xfrm>
                  <a:off x="6446014" y="6070618"/>
                  <a:ext cx="428628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Přímá spojovací šipka 31"/>
                <p:cNvCxnSpPr/>
                <p:nvPr/>
              </p:nvCxnSpPr>
              <p:spPr>
                <a:xfrm flipH="1">
                  <a:off x="5715008" y="6072206"/>
                  <a:ext cx="428628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ovéPole 28"/>
              <p:cNvSpPr txBox="1"/>
              <p:nvPr/>
            </p:nvSpPr>
            <p:spPr>
              <a:xfrm>
                <a:off x="5000628" y="6143644"/>
                <a:ext cx="33575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err="1" smtClean="0">
                    <a:latin typeface="Californian FB" pitchFamily="18" charset="0"/>
                    <a:ea typeface="Cambria Math" pitchFamily="18" charset="0"/>
                  </a:rPr>
                  <a:t>Ge</a:t>
                </a:r>
                <a:r>
                  <a:rPr lang="cs-CZ" sz="1400" dirty="0" smtClean="0">
                    <a:latin typeface="Californian FB" pitchFamily="18" charset="0"/>
                    <a:ea typeface="Cambria Math" pitchFamily="18" charset="0"/>
                  </a:rPr>
                  <a:t> </a:t>
                </a:r>
                <a:r>
                  <a:rPr lang="cs-CZ" sz="1400" dirty="0" smtClean="0"/>
                  <a:t>– diamantová mříž </a:t>
                </a:r>
                <a:endParaRPr lang="cs-CZ" sz="1400" dirty="0"/>
              </a:p>
            </p:txBody>
          </p:sp>
        </p:grpSp>
      </p:grpSp>
      <p:sp>
        <p:nvSpPr>
          <p:cNvPr id="23" name="Zástupný symbol pro číslo snímku 22"/>
          <p:cNvSpPr>
            <a:spLocks noGrp="1"/>
          </p:cNvSpPr>
          <p:nvPr>
            <p:ph type="sldNum" sz="quarter" idx="12"/>
          </p:nvPr>
        </p:nvSpPr>
        <p:spPr>
          <a:xfrm>
            <a:off x="8429652" y="6351631"/>
            <a:ext cx="428628" cy="220641"/>
          </a:xfrm>
        </p:spPr>
        <p:txBody>
          <a:bodyPr/>
          <a:lstStyle/>
          <a:p>
            <a:fld id="{A08C2DE8-ACC6-49BF-AE50-683AD753796C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43570" y="202148"/>
            <a:ext cx="307183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Téměř volné elektrony - 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1 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00034" y="285728"/>
            <a:ext cx="5934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1D</a:t>
            </a:r>
            <a:endParaRPr lang="cs-CZ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2910" y="857232"/>
            <a:ext cx="73581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 modelu volných elektronů </a:t>
            </a:r>
            <a:r>
              <a:rPr lang="cs-CZ" dirty="0" smtClean="0">
                <a:solidFill>
                  <a:srgbClr val="FF0000"/>
                </a:solidFill>
              </a:rPr>
              <a:t>přidáme slabý periodický potenciál  </a:t>
            </a:r>
            <a:r>
              <a:rPr lang="cs-CZ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V(</a:t>
            </a:r>
            <a:r>
              <a:rPr lang="cs-CZ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cs-CZ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)≠0</a:t>
            </a:r>
            <a:r>
              <a:rPr lang="cs-CZ" dirty="0" smtClean="0">
                <a:latin typeface="Cambria Math" pitchFamily="18" charset="0"/>
                <a:ea typeface="Cambria Math" pitchFamily="18" charset="0"/>
              </a:rPr>
              <a:t>.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4500562" y="1357298"/>
          <a:ext cx="3120713" cy="714380"/>
        </p:xfrm>
        <a:graphic>
          <a:graphicData uri="http://schemas.openxmlformats.org/presentationml/2006/ole">
            <p:oleObj spid="_x0000_s26626" name="Rovnice" r:id="rId4" imgW="2108160" imgH="48240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511086" y="2252740"/>
          <a:ext cx="3204186" cy="288000"/>
        </p:xfrm>
        <a:graphic>
          <a:graphicData uri="http://schemas.openxmlformats.org/presentationml/2006/ole">
            <p:oleObj spid="_x0000_s26627" name="Rovnice" r:id="rId5" imgW="2260440" imgH="203040" progId="Equation.3">
              <p:embed/>
            </p:oleObj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642910" y="150017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a typeface="Cambria Math" pitchFamily="18" charset="0"/>
              </a:rPr>
              <a:t>Stacionární </a:t>
            </a:r>
            <a:r>
              <a:rPr lang="cs-CZ" dirty="0" err="1" smtClean="0">
                <a:ea typeface="Cambria Math" pitchFamily="18" charset="0"/>
              </a:rPr>
              <a:t>Schrödingerova</a:t>
            </a:r>
            <a:r>
              <a:rPr lang="cs-CZ" dirty="0" smtClean="0">
                <a:ea typeface="Cambria Math" pitchFamily="18" charset="0"/>
              </a:rPr>
              <a:t> rovnice :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42910" y="220241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a typeface="Cambria Math" pitchFamily="18" charset="0"/>
              </a:rPr>
              <a:t>Periodický potenciál: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42910" y="278605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6" action="ppaction://hlinksldjump"/>
              </a:rPr>
              <a:t>Fourierova řada</a:t>
            </a:r>
            <a:r>
              <a:rPr lang="cs-CZ" dirty="0" smtClean="0"/>
              <a:t> pro potenciál:</a:t>
            </a:r>
            <a:endParaRPr lang="cs-CZ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4459431" y="2727867"/>
          <a:ext cx="4398849" cy="571504"/>
        </p:xfrm>
        <a:graphic>
          <a:graphicData uri="http://schemas.openxmlformats.org/presentationml/2006/ole">
            <p:oleObj spid="_x0000_s26629" name="Rovnice" r:id="rId7" imgW="3225600" imgH="419040" progId="Equation.3">
              <p:embed/>
            </p:oleObj>
          </a:graphicData>
        </a:graphic>
      </p:graphicFrame>
      <p:grpSp>
        <p:nvGrpSpPr>
          <p:cNvPr id="17" name="Skupina 16"/>
          <p:cNvGrpSpPr/>
          <p:nvPr/>
        </p:nvGrpSpPr>
        <p:grpSpPr>
          <a:xfrm>
            <a:off x="357159" y="5200349"/>
            <a:ext cx="8632091" cy="1014733"/>
            <a:chOff x="357159" y="5643578"/>
            <a:chExt cx="8632091" cy="1014733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57159" y="5643578"/>
              <a:ext cx="6786610" cy="101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5" name="Objekt 14"/>
            <p:cNvGraphicFramePr>
              <a:graphicFrameLocks noChangeAspect="1"/>
            </p:cNvGraphicFramePr>
            <p:nvPr/>
          </p:nvGraphicFramePr>
          <p:xfrm>
            <a:off x="7239028" y="5675791"/>
            <a:ext cx="1750222" cy="300038"/>
          </p:xfrm>
          <a:graphic>
            <a:graphicData uri="http://schemas.openxmlformats.org/presentationml/2006/ole">
              <p:oleObj spid="_x0000_s26630" name="Rovnice" r:id="rId9" imgW="1333440" imgH="228600" progId="Equation.3">
                <p:embed/>
              </p:oleObj>
            </a:graphicData>
          </a:graphic>
        </p:graphicFrame>
        <p:graphicFrame>
          <p:nvGraphicFramePr>
            <p:cNvPr id="16" name="Objekt 15"/>
            <p:cNvGraphicFramePr>
              <a:graphicFrameLocks noChangeAspect="1"/>
            </p:cNvGraphicFramePr>
            <p:nvPr/>
          </p:nvGraphicFramePr>
          <p:xfrm>
            <a:off x="7213627" y="6188096"/>
            <a:ext cx="1761209" cy="312738"/>
          </p:xfrm>
          <a:graphic>
            <a:graphicData uri="http://schemas.openxmlformats.org/presentationml/2006/ole">
              <p:oleObj spid="_x0000_s26631" name="Rovnice" r:id="rId10" imgW="1358640" imgH="241200" progId="Equation.3">
                <p:embed/>
              </p:oleObj>
            </a:graphicData>
          </a:graphic>
        </p:graphicFrame>
      </p:grp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500563" y="3525838"/>
          <a:ext cx="3132137" cy="287337"/>
        </p:xfrm>
        <a:graphic>
          <a:graphicData uri="http://schemas.openxmlformats.org/presentationml/2006/ole">
            <p:oleObj spid="_x0000_s26632" name="Rovnice" r:id="rId11" imgW="2209680" imgH="203040" progId="Equation.3">
              <p:embed/>
            </p:oleObj>
          </a:graphicData>
        </a:graphic>
      </p:graphicFrame>
      <p:sp>
        <p:nvSpPr>
          <p:cNvPr id="19" name="TextovéPole 18"/>
          <p:cNvSpPr txBox="1"/>
          <p:nvPr/>
        </p:nvSpPr>
        <p:spPr>
          <a:xfrm>
            <a:off x="596410" y="3475049"/>
            <a:ext cx="247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a typeface="Cambria Math" pitchFamily="18" charset="0"/>
              </a:rPr>
              <a:t>Periodická funkce 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u(x) </a:t>
            </a:r>
            <a:r>
              <a:rPr lang="cs-CZ" dirty="0" smtClean="0">
                <a:ea typeface="Cambria Math" pitchFamily="18" charset="0"/>
              </a:rPr>
              <a:t>: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96411" y="4058695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Fourierova řada pro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u(x)</a:t>
            </a:r>
            <a:r>
              <a:rPr lang="cs-CZ" dirty="0" smtClean="0"/>
              <a:t> :</a:t>
            </a:r>
            <a:endParaRPr lang="cs-CZ" dirty="0"/>
          </a:p>
        </p:txBody>
      </p:sp>
      <p:graphicFrame>
        <p:nvGraphicFramePr>
          <p:cNvPr id="21" name="Objekt 20"/>
          <p:cNvGraphicFramePr>
            <a:graphicFrameLocks noChangeAspect="1"/>
          </p:cNvGraphicFramePr>
          <p:nvPr/>
        </p:nvGraphicFramePr>
        <p:xfrm>
          <a:off x="4405313" y="4000500"/>
          <a:ext cx="4416425" cy="571500"/>
        </p:xfrm>
        <a:graphic>
          <a:graphicData uri="http://schemas.openxmlformats.org/presentationml/2006/ole">
            <p:oleObj spid="_x0000_s26633" name="Rovnice" r:id="rId12" imgW="3238200" imgH="419040" progId="Equation.3">
              <p:embed/>
            </p:oleObj>
          </a:graphicData>
        </a:graphic>
      </p:graphicFrame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5643570" y="202148"/>
            <a:ext cx="307183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Téměř volné elektrony - </a:t>
            </a:r>
            <a:r>
              <a:rPr lang="en-US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2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00034" y="214290"/>
            <a:ext cx="3857652" cy="584775"/>
          </a:xfrm>
          <a:prstGeom prst="rect">
            <a:avLst/>
          </a:prstGeom>
          <a:solidFill>
            <a:srgbClr val="FED5C2"/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  <a:latin typeface="Comic Sans MS" pitchFamily="66" charset="0"/>
              </a:rPr>
              <a:t>Pásové spektrum pro volné elektrony</a:t>
            </a:r>
          </a:p>
          <a:p>
            <a:r>
              <a:rPr lang="cs-CZ" sz="1600" dirty="0" smtClean="0"/>
              <a:t>(redukce do </a:t>
            </a:r>
            <a:r>
              <a:rPr lang="cs-CZ" sz="1600" dirty="0" err="1" smtClean="0"/>
              <a:t>1.BZ</a:t>
            </a:r>
            <a:r>
              <a:rPr lang="en-US" sz="1600" dirty="0" smtClean="0"/>
              <a:t>, </a:t>
            </a:r>
            <a:r>
              <a:rPr lang="cs-CZ" sz="1600" dirty="0" smtClean="0"/>
              <a:t>číslování pásů)</a:t>
            </a:r>
            <a:endParaRPr lang="cs-CZ" sz="1600" dirty="0"/>
          </a:p>
        </p:txBody>
      </p:sp>
      <p:grpSp>
        <p:nvGrpSpPr>
          <p:cNvPr id="522" name="Skupina 521"/>
          <p:cNvGrpSpPr/>
          <p:nvPr/>
        </p:nvGrpSpPr>
        <p:grpSpPr>
          <a:xfrm>
            <a:off x="214282" y="1000108"/>
            <a:ext cx="8496000" cy="5648066"/>
            <a:chOff x="214282" y="1000108"/>
            <a:chExt cx="8496000" cy="5648066"/>
          </a:xfrm>
        </p:grpSpPr>
        <p:grpSp>
          <p:nvGrpSpPr>
            <p:cNvPr id="523" name="Skupina 448"/>
            <p:cNvGrpSpPr/>
            <p:nvPr/>
          </p:nvGrpSpPr>
          <p:grpSpPr>
            <a:xfrm>
              <a:off x="214282" y="1018079"/>
              <a:ext cx="8496000" cy="5630095"/>
              <a:chOff x="214282" y="1018079"/>
              <a:chExt cx="8496000" cy="5630095"/>
            </a:xfrm>
          </p:grpSpPr>
          <p:sp>
            <p:nvSpPr>
              <p:cNvPr id="530" name="Obdélník 529"/>
              <p:cNvSpPr/>
              <p:nvPr/>
            </p:nvSpPr>
            <p:spPr>
              <a:xfrm>
                <a:off x="6000760" y="1071546"/>
                <a:ext cx="357190" cy="4143404"/>
              </a:xfrm>
              <a:prstGeom prst="rect">
                <a:avLst/>
              </a:prstGeom>
              <a:solidFill>
                <a:srgbClr val="FFFF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31" name="Skupina 384"/>
              <p:cNvGrpSpPr/>
              <p:nvPr/>
            </p:nvGrpSpPr>
            <p:grpSpPr>
              <a:xfrm>
                <a:off x="214282" y="1018079"/>
                <a:ext cx="8496000" cy="5630095"/>
                <a:chOff x="214282" y="1018079"/>
                <a:chExt cx="8496000" cy="5630095"/>
              </a:xfrm>
            </p:grpSpPr>
            <p:grpSp>
              <p:nvGrpSpPr>
                <p:cNvPr id="532" name="Skupina 321"/>
                <p:cNvGrpSpPr/>
                <p:nvPr/>
              </p:nvGrpSpPr>
              <p:grpSpPr>
                <a:xfrm>
                  <a:off x="214282" y="1018079"/>
                  <a:ext cx="8496000" cy="5630095"/>
                  <a:chOff x="214282" y="1018079"/>
                  <a:chExt cx="8496000" cy="5630095"/>
                </a:xfrm>
              </p:grpSpPr>
              <p:grpSp>
                <p:nvGrpSpPr>
                  <p:cNvPr id="536" name="Skupina 209"/>
                  <p:cNvGrpSpPr/>
                  <p:nvPr/>
                </p:nvGrpSpPr>
                <p:grpSpPr>
                  <a:xfrm>
                    <a:off x="214282" y="1018079"/>
                    <a:ext cx="8496000" cy="4839813"/>
                    <a:chOff x="214282" y="1214422"/>
                    <a:chExt cx="8496000" cy="4839813"/>
                  </a:xfrm>
                </p:grpSpPr>
                <p:grpSp>
                  <p:nvGrpSpPr>
                    <p:cNvPr id="546" name="Skupina 89"/>
                    <p:cNvGrpSpPr/>
                    <p:nvPr/>
                  </p:nvGrpSpPr>
                  <p:grpSpPr>
                    <a:xfrm>
                      <a:off x="214282" y="1214422"/>
                      <a:ext cx="5643602" cy="4839813"/>
                      <a:chOff x="428596" y="1214422"/>
                      <a:chExt cx="5643602" cy="4839813"/>
                    </a:xfrm>
                  </p:grpSpPr>
                  <p:grpSp>
                    <p:nvGrpSpPr>
                      <p:cNvPr id="570" name="Skupina 29"/>
                      <p:cNvGrpSpPr/>
                      <p:nvPr/>
                    </p:nvGrpSpPr>
                    <p:grpSpPr>
                      <a:xfrm>
                        <a:off x="428596" y="1214422"/>
                        <a:ext cx="5643602" cy="4500594"/>
                        <a:chOff x="428596" y="1214422"/>
                        <a:chExt cx="5643602" cy="4500594"/>
                      </a:xfrm>
                    </p:grpSpPr>
                    <p:pic>
                      <p:nvPicPr>
                        <p:cNvPr id="587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96" y="1685941"/>
                          <a:ext cx="5286375" cy="4029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grpSp>
                      <p:nvGrpSpPr>
                        <p:cNvPr id="588" name="Skupina 26"/>
                        <p:cNvGrpSpPr/>
                        <p:nvPr/>
                      </p:nvGrpSpPr>
                      <p:grpSpPr>
                        <a:xfrm>
                          <a:off x="428596" y="1214422"/>
                          <a:ext cx="5643602" cy="4437469"/>
                          <a:chOff x="428596" y="1214422"/>
                          <a:chExt cx="5643602" cy="4437469"/>
                        </a:xfrm>
                      </p:grpSpPr>
                      <p:sp>
                        <p:nvSpPr>
                          <p:cNvPr id="589" name="TextovéPole 588"/>
                          <p:cNvSpPr txBox="1"/>
                          <p:nvPr/>
                        </p:nvSpPr>
                        <p:spPr>
                          <a:xfrm>
                            <a:off x="3093362" y="1428736"/>
                            <a:ext cx="214314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lIns="0" tIns="0" rIns="0" bIns="0" rtlCol="0">
                            <a:spAutoFit/>
                          </a:bodyPr>
                          <a:lstStyle/>
                          <a:p>
                            <a:r>
                              <a:rPr lang="en-US" i="1" dirty="0" smtClean="0">
                                <a:latin typeface="Cambria Math" pitchFamily="18" charset="0"/>
                                <a:ea typeface="Cambria Math" pitchFamily="18" charset="0"/>
                              </a:rPr>
                              <a:t>E</a:t>
                            </a:r>
                            <a:endParaRPr lang="cs-CZ" i="1" dirty="0">
                              <a:latin typeface="Cambria Math" pitchFamily="18" charset="0"/>
                              <a:ea typeface="Cambria Math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90" name="TextovéPole 589"/>
                          <p:cNvSpPr txBox="1"/>
                          <p:nvPr/>
                        </p:nvSpPr>
                        <p:spPr>
                          <a:xfrm>
                            <a:off x="5786446" y="5374892"/>
                            <a:ext cx="214314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lIns="0" tIns="0" rIns="0" bIns="0" rtlCol="0">
                            <a:spAutoFit/>
                          </a:bodyPr>
                          <a:lstStyle/>
                          <a:p>
                            <a:r>
                              <a:rPr lang="en-US" i="1" dirty="0" smtClean="0">
                                <a:latin typeface="Cambria Math" pitchFamily="18" charset="0"/>
                                <a:ea typeface="Cambria Math" pitchFamily="18" charset="0"/>
                              </a:rPr>
                              <a:t>k</a:t>
                            </a:r>
                            <a:endParaRPr lang="cs-CZ" i="1" dirty="0">
                              <a:latin typeface="Cambria Math" pitchFamily="18" charset="0"/>
                              <a:ea typeface="Cambria Math" pitchFamily="18" charset="0"/>
                            </a:endParaRPr>
                          </a:p>
                        </p:txBody>
                      </p:sp>
                      <p:cxnSp>
                        <p:nvCxnSpPr>
                          <p:cNvPr id="591" name="Přímá spojovací šipka 590"/>
                          <p:cNvCxnSpPr/>
                          <p:nvPr/>
                        </p:nvCxnSpPr>
                        <p:spPr>
                          <a:xfrm>
                            <a:off x="428596" y="5404325"/>
                            <a:ext cx="5643602" cy="1588"/>
                          </a:xfrm>
                          <a:prstGeom prst="straightConnector1">
                            <a:avLst/>
                          </a:prstGeom>
                          <a:ln w="28575"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92" name="Přímá spojovací šipka 591"/>
                          <p:cNvCxnSpPr/>
                          <p:nvPr/>
                        </p:nvCxnSpPr>
                        <p:spPr>
                          <a:xfrm rot="5400000" flipH="1" flipV="1">
                            <a:off x="912596" y="3373628"/>
                            <a:ext cx="4320000" cy="1588"/>
                          </a:xfrm>
                          <a:prstGeom prst="straightConnector1">
                            <a:avLst/>
                          </a:prstGeom>
                          <a:ln w="28575"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571" name="Skupina 72"/>
                      <p:cNvGrpSpPr/>
                      <p:nvPr/>
                    </p:nvGrpSpPr>
                    <p:grpSpPr>
                      <a:xfrm>
                        <a:off x="596411" y="5786454"/>
                        <a:ext cx="4940283" cy="267781"/>
                        <a:chOff x="596411" y="5924396"/>
                        <a:chExt cx="4940283" cy="267781"/>
                      </a:xfrm>
                    </p:grpSpPr>
                    <p:grpSp>
                      <p:nvGrpSpPr>
                        <p:cNvPr id="572" name="Skupina 55"/>
                        <p:cNvGrpSpPr/>
                        <p:nvPr/>
                      </p:nvGrpSpPr>
                      <p:grpSpPr>
                        <a:xfrm>
                          <a:off x="596411" y="5924396"/>
                          <a:ext cx="4940283" cy="4934"/>
                          <a:chOff x="596411" y="5924396"/>
                          <a:chExt cx="4940283" cy="4934"/>
                        </a:xfrm>
                      </p:grpSpPr>
                      <p:cxnSp>
                        <p:nvCxnSpPr>
                          <p:cNvPr id="580" name="Přímá spojovací čára 579"/>
                          <p:cNvCxnSpPr/>
                          <p:nvPr/>
                        </p:nvCxnSpPr>
                        <p:spPr>
                          <a:xfrm>
                            <a:off x="2467046" y="5929330"/>
                            <a:ext cx="1214446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0000FF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1" name="Přímá spojovací čára 580"/>
                          <p:cNvCxnSpPr/>
                          <p:nvPr/>
                        </p:nvCxnSpPr>
                        <p:spPr>
                          <a:xfrm>
                            <a:off x="3676558" y="5929330"/>
                            <a:ext cx="612000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2" name="Přímá spojovací čára 581"/>
                          <p:cNvCxnSpPr/>
                          <p:nvPr/>
                        </p:nvCxnSpPr>
                        <p:spPr>
                          <a:xfrm>
                            <a:off x="1857356" y="5929330"/>
                            <a:ext cx="612000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3" name="Přímá spojovací čára 582"/>
                          <p:cNvCxnSpPr/>
                          <p:nvPr/>
                        </p:nvCxnSpPr>
                        <p:spPr>
                          <a:xfrm>
                            <a:off x="4270691" y="5929330"/>
                            <a:ext cx="612000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4" name="Přímá spojovací čára 583"/>
                          <p:cNvCxnSpPr/>
                          <p:nvPr/>
                        </p:nvCxnSpPr>
                        <p:spPr>
                          <a:xfrm>
                            <a:off x="1239353" y="5924396"/>
                            <a:ext cx="612000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5" name="Přímá spojovací čára 584"/>
                          <p:cNvCxnSpPr/>
                          <p:nvPr/>
                        </p:nvCxnSpPr>
                        <p:spPr>
                          <a:xfrm>
                            <a:off x="4888694" y="5929330"/>
                            <a:ext cx="648000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6" name="Přímá spojovací čára 585"/>
                          <p:cNvCxnSpPr/>
                          <p:nvPr/>
                        </p:nvCxnSpPr>
                        <p:spPr>
                          <a:xfrm>
                            <a:off x="596411" y="5925951"/>
                            <a:ext cx="648000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573" name="TextovéPole 572"/>
                        <p:cNvSpPr txBox="1"/>
                        <p:nvPr/>
                      </p:nvSpPr>
                      <p:spPr>
                        <a:xfrm>
                          <a:off x="2832549" y="5943017"/>
                          <a:ext cx="500066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600" dirty="0" err="1" smtClean="0">
                              <a:latin typeface="+mj-lt"/>
                              <a:ea typeface="Cambria Math" pitchFamily="18" charset="0"/>
                            </a:rPr>
                            <a:t>1.BZ</a:t>
                          </a:r>
                          <a:endParaRPr lang="cs-CZ" sz="2000" dirty="0">
                            <a:latin typeface="+mj-lt"/>
                            <a:ea typeface="Cambria Math" pitchFamily="18" charset="0"/>
                          </a:endParaRPr>
                        </a:p>
                      </p:txBody>
                    </p:sp>
                    <p:sp>
                      <p:nvSpPr>
                        <p:cNvPr id="574" name="TextovéPole 573"/>
                        <p:cNvSpPr txBox="1"/>
                        <p:nvPr/>
                      </p:nvSpPr>
                      <p:spPr>
                        <a:xfrm>
                          <a:off x="3731370" y="5937643"/>
                          <a:ext cx="500066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600" dirty="0" err="1" smtClean="0">
                              <a:latin typeface="+mj-lt"/>
                              <a:ea typeface="Cambria Math" pitchFamily="18" charset="0"/>
                            </a:rPr>
                            <a:t>2.BZ</a:t>
                          </a:r>
                          <a:endParaRPr lang="cs-CZ" sz="2000" dirty="0">
                            <a:latin typeface="+mj-lt"/>
                            <a:ea typeface="Cambria Math" pitchFamily="18" charset="0"/>
                          </a:endParaRPr>
                        </a:p>
                      </p:txBody>
                    </p:sp>
                    <p:sp>
                      <p:nvSpPr>
                        <p:cNvPr id="575" name="TextovéPole 574"/>
                        <p:cNvSpPr txBox="1"/>
                        <p:nvPr/>
                      </p:nvSpPr>
                      <p:spPr>
                        <a:xfrm>
                          <a:off x="1915547" y="5945956"/>
                          <a:ext cx="500066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600" dirty="0" err="1" smtClean="0">
                              <a:latin typeface="+mj-lt"/>
                              <a:ea typeface="Cambria Math" pitchFamily="18" charset="0"/>
                            </a:rPr>
                            <a:t>2.BZ</a:t>
                          </a:r>
                          <a:endParaRPr lang="cs-CZ" sz="2000" dirty="0">
                            <a:latin typeface="+mj-lt"/>
                            <a:ea typeface="Cambria Math" pitchFamily="18" charset="0"/>
                          </a:endParaRPr>
                        </a:p>
                      </p:txBody>
                    </p:sp>
                    <p:sp>
                      <p:nvSpPr>
                        <p:cNvPr id="576" name="TextovéPole 575"/>
                        <p:cNvSpPr txBox="1"/>
                        <p:nvPr/>
                      </p:nvSpPr>
                      <p:spPr>
                        <a:xfrm>
                          <a:off x="4332747" y="5929330"/>
                          <a:ext cx="500066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600" dirty="0" err="1" smtClean="0">
                              <a:latin typeface="+mj-lt"/>
                              <a:ea typeface="Cambria Math" pitchFamily="18" charset="0"/>
                            </a:rPr>
                            <a:t>3.BZ</a:t>
                          </a:r>
                          <a:endParaRPr lang="cs-CZ" sz="2000" dirty="0">
                            <a:latin typeface="+mj-lt"/>
                            <a:ea typeface="Cambria Math" pitchFamily="18" charset="0"/>
                          </a:endParaRPr>
                        </a:p>
                      </p:txBody>
                    </p:sp>
                    <p:sp>
                      <p:nvSpPr>
                        <p:cNvPr id="577" name="TextovéPole 576"/>
                        <p:cNvSpPr txBox="1"/>
                        <p:nvPr/>
                      </p:nvSpPr>
                      <p:spPr>
                        <a:xfrm>
                          <a:off x="1302478" y="5940409"/>
                          <a:ext cx="500066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600" dirty="0" err="1" smtClean="0">
                              <a:latin typeface="+mj-lt"/>
                              <a:ea typeface="Cambria Math" pitchFamily="18" charset="0"/>
                            </a:rPr>
                            <a:t>3.BZ</a:t>
                          </a:r>
                          <a:endParaRPr lang="cs-CZ" sz="2000" dirty="0">
                            <a:latin typeface="+mj-lt"/>
                            <a:ea typeface="Cambria Math" pitchFamily="18" charset="0"/>
                          </a:endParaRPr>
                        </a:p>
                      </p:txBody>
                    </p:sp>
                    <p:sp>
                      <p:nvSpPr>
                        <p:cNvPr id="578" name="TextovéPole 577"/>
                        <p:cNvSpPr txBox="1"/>
                        <p:nvPr/>
                      </p:nvSpPr>
                      <p:spPr>
                        <a:xfrm>
                          <a:off x="4984002" y="5942577"/>
                          <a:ext cx="500066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600" dirty="0" err="1" smtClean="0">
                              <a:latin typeface="+mj-lt"/>
                              <a:ea typeface="Cambria Math" pitchFamily="18" charset="0"/>
                            </a:rPr>
                            <a:t>4.BZ</a:t>
                          </a:r>
                          <a:endParaRPr lang="cs-CZ" sz="2000" dirty="0">
                            <a:latin typeface="+mj-lt"/>
                            <a:ea typeface="Cambria Math" pitchFamily="18" charset="0"/>
                          </a:endParaRPr>
                        </a:p>
                      </p:txBody>
                    </p:sp>
                    <p:sp>
                      <p:nvSpPr>
                        <p:cNvPr id="579" name="TextovéPole 578"/>
                        <p:cNvSpPr txBox="1"/>
                        <p:nvPr/>
                      </p:nvSpPr>
                      <p:spPr>
                        <a:xfrm>
                          <a:off x="689409" y="5937030"/>
                          <a:ext cx="500066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600" dirty="0" err="1" smtClean="0">
                              <a:latin typeface="+mj-lt"/>
                              <a:ea typeface="Cambria Math" pitchFamily="18" charset="0"/>
                            </a:rPr>
                            <a:t>4.BZ</a:t>
                          </a:r>
                          <a:endParaRPr lang="cs-CZ" sz="2000" dirty="0">
                            <a:latin typeface="+mj-lt"/>
                            <a:ea typeface="Cambria Math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7" name="Skupina 115"/>
                    <p:cNvGrpSpPr/>
                    <p:nvPr/>
                  </p:nvGrpSpPr>
                  <p:grpSpPr>
                    <a:xfrm>
                      <a:off x="6643702" y="1219356"/>
                      <a:ext cx="1975325" cy="4829772"/>
                      <a:chOff x="6643702" y="1219356"/>
                      <a:chExt cx="1975325" cy="4829772"/>
                    </a:xfrm>
                  </p:grpSpPr>
                  <p:grpSp>
                    <p:nvGrpSpPr>
                      <p:cNvPr id="560" name="Skupina 37"/>
                      <p:cNvGrpSpPr/>
                      <p:nvPr/>
                    </p:nvGrpSpPr>
                    <p:grpSpPr>
                      <a:xfrm>
                        <a:off x="6643702" y="1219356"/>
                        <a:ext cx="1975325" cy="4542159"/>
                        <a:chOff x="6643702" y="1219356"/>
                        <a:chExt cx="1975325" cy="4542159"/>
                      </a:xfrm>
                    </p:grpSpPr>
                    <p:pic>
                      <p:nvPicPr>
                        <p:cNvPr id="564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3702" y="1646715"/>
                          <a:ext cx="1819275" cy="41148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grpSp>
                      <p:nvGrpSpPr>
                        <p:cNvPr id="565" name="Skupina 27"/>
                        <p:cNvGrpSpPr/>
                        <p:nvPr/>
                      </p:nvGrpSpPr>
                      <p:grpSpPr>
                        <a:xfrm>
                          <a:off x="6819027" y="1219356"/>
                          <a:ext cx="1800000" cy="4424222"/>
                          <a:chOff x="6819027" y="1219356"/>
                          <a:chExt cx="1800000" cy="4424222"/>
                        </a:xfrm>
                      </p:grpSpPr>
                      <p:sp>
                        <p:nvSpPr>
                          <p:cNvPr id="566" name="TextovéPole 565"/>
                          <p:cNvSpPr txBox="1"/>
                          <p:nvPr/>
                        </p:nvSpPr>
                        <p:spPr>
                          <a:xfrm>
                            <a:off x="7547457" y="1412550"/>
                            <a:ext cx="214314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lIns="0" tIns="0" rIns="0" bIns="0" rtlCol="0">
                            <a:spAutoFit/>
                          </a:bodyPr>
                          <a:lstStyle/>
                          <a:p>
                            <a:r>
                              <a:rPr lang="en-US" i="1" dirty="0" smtClean="0">
                                <a:latin typeface="Cambria Math" pitchFamily="18" charset="0"/>
                                <a:ea typeface="Cambria Math" pitchFamily="18" charset="0"/>
                              </a:rPr>
                              <a:t>E</a:t>
                            </a:r>
                            <a:endParaRPr lang="cs-CZ" i="1" dirty="0">
                              <a:latin typeface="Cambria Math" pitchFamily="18" charset="0"/>
                              <a:ea typeface="Cambria Math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67" name="TextovéPole 566"/>
                          <p:cNvSpPr txBox="1"/>
                          <p:nvPr/>
                        </p:nvSpPr>
                        <p:spPr>
                          <a:xfrm>
                            <a:off x="8404713" y="5366579"/>
                            <a:ext cx="214314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lIns="0" tIns="0" rIns="0" bIns="0" rtlCol="0">
                            <a:spAutoFit/>
                          </a:bodyPr>
                          <a:lstStyle/>
                          <a:p>
                            <a:r>
                              <a:rPr lang="en-US" i="1" dirty="0" smtClean="0">
                                <a:latin typeface="Cambria Math" pitchFamily="18" charset="0"/>
                                <a:ea typeface="Cambria Math" pitchFamily="18" charset="0"/>
                              </a:rPr>
                              <a:t>k</a:t>
                            </a:r>
                            <a:endParaRPr lang="cs-CZ" i="1" dirty="0">
                              <a:latin typeface="Cambria Math" pitchFamily="18" charset="0"/>
                              <a:ea typeface="Cambria Math" pitchFamily="18" charset="0"/>
                            </a:endParaRPr>
                          </a:p>
                        </p:txBody>
                      </p:sp>
                      <p:cxnSp>
                        <p:nvCxnSpPr>
                          <p:cNvPr id="568" name="Přímá spojovací šipka 567"/>
                          <p:cNvCxnSpPr/>
                          <p:nvPr/>
                        </p:nvCxnSpPr>
                        <p:spPr>
                          <a:xfrm>
                            <a:off x="6819027" y="5396012"/>
                            <a:ext cx="1800000" cy="1588"/>
                          </a:xfrm>
                          <a:prstGeom prst="straightConnector1">
                            <a:avLst/>
                          </a:prstGeom>
                          <a:ln w="28575"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69" name="Přímá spojovací šipka 568"/>
                          <p:cNvCxnSpPr/>
                          <p:nvPr/>
                        </p:nvCxnSpPr>
                        <p:spPr>
                          <a:xfrm rot="5400000" flipH="1" flipV="1">
                            <a:off x="5360169" y="3378562"/>
                            <a:ext cx="4320000" cy="1588"/>
                          </a:xfrm>
                          <a:prstGeom prst="straightConnector1">
                            <a:avLst/>
                          </a:prstGeom>
                          <a:ln w="28575"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561" name="Skupina 113"/>
                      <p:cNvGrpSpPr/>
                      <p:nvPr/>
                    </p:nvGrpSpPr>
                    <p:grpSpPr>
                      <a:xfrm>
                        <a:off x="6929454" y="5794767"/>
                        <a:ext cx="1214446" cy="254361"/>
                        <a:chOff x="6929454" y="5929330"/>
                        <a:chExt cx="1214446" cy="254361"/>
                      </a:xfrm>
                    </p:grpSpPr>
                    <p:cxnSp>
                      <p:nvCxnSpPr>
                        <p:cNvPr id="562" name="Přímá spojovací čára 561"/>
                        <p:cNvCxnSpPr/>
                        <p:nvPr/>
                      </p:nvCxnSpPr>
                      <p:spPr>
                        <a:xfrm>
                          <a:off x="6929454" y="5929330"/>
                          <a:ext cx="1214446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3" name="TextovéPole 562"/>
                        <p:cNvSpPr txBox="1"/>
                        <p:nvPr/>
                      </p:nvSpPr>
                      <p:spPr>
                        <a:xfrm>
                          <a:off x="7265084" y="5937470"/>
                          <a:ext cx="500066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600" dirty="0" err="1" smtClean="0">
                              <a:latin typeface="+mj-lt"/>
                              <a:ea typeface="Cambria Math" pitchFamily="18" charset="0"/>
                            </a:rPr>
                            <a:t>1.BZ</a:t>
                          </a:r>
                          <a:endParaRPr lang="cs-CZ" sz="2000" dirty="0">
                            <a:latin typeface="+mj-lt"/>
                            <a:ea typeface="Cambria Math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8" name="Skupina 139"/>
                    <p:cNvGrpSpPr/>
                    <p:nvPr/>
                  </p:nvGrpSpPr>
                  <p:grpSpPr>
                    <a:xfrm>
                      <a:off x="214282" y="1285860"/>
                      <a:ext cx="8496000" cy="4143404"/>
                      <a:chOff x="214282" y="1285860"/>
                      <a:chExt cx="8496000" cy="4143404"/>
                    </a:xfrm>
                  </p:grpSpPr>
                  <p:cxnSp>
                    <p:nvCxnSpPr>
                      <p:cNvPr id="549" name="Přímá spojovací čára 548"/>
                      <p:cNvCxnSpPr/>
                      <p:nvPr/>
                    </p:nvCxnSpPr>
                    <p:spPr>
                      <a:xfrm>
                        <a:off x="214282" y="5214950"/>
                        <a:ext cx="8496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6">
                            <a:lumMod val="50000"/>
                          </a:schemeClr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0" name="Přímá spojovací čára 549"/>
                      <p:cNvCxnSpPr/>
                      <p:nvPr/>
                    </p:nvCxnSpPr>
                    <p:spPr>
                      <a:xfrm>
                        <a:off x="214282" y="4714884"/>
                        <a:ext cx="8496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6">
                            <a:lumMod val="50000"/>
                          </a:schemeClr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1" name="Přímá spojovací čára 550"/>
                      <p:cNvCxnSpPr/>
                      <p:nvPr/>
                    </p:nvCxnSpPr>
                    <p:spPr>
                      <a:xfrm>
                        <a:off x="214282" y="3794503"/>
                        <a:ext cx="8496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6">
                            <a:lumMod val="50000"/>
                          </a:schemeClr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2" name="Přímá spojovací čára 551"/>
                      <p:cNvCxnSpPr/>
                      <p:nvPr/>
                    </p:nvCxnSpPr>
                    <p:spPr>
                      <a:xfrm>
                        <a:off x="214282" y="2580057"/>
                        <a:ext cx="8496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6">
                            <a:lumMod val="50000"/>
                          </a:schemeClr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3" name="Přímá spojovací čára 552"/>
                      <p:cNvCxnSpPr/>
                      <p:nvPr/>
                    </p:nvCxnSpPr>
                    <p:spPr>
                      <a:xfrm>
                        <a:off x="5914265" y="5404325"/>
                        <a:ext cx="864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6">
                            <a:lumMod val="50000"/>
                          </a:schemeClr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54" name="TextovéPole 553"/>
                      <p:cNvSpPr txBox="1"/>
                      <p:nvPr/>
                    </p:nvSpPr>
                    <p:spPr>
                      <a:xfrm>
                        <a:off x="6143636" y="5183043"/>
                        <a:ext cx="214314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r>
                          <a:rPr lang="en-US" sz="1600" b="1" dirty="0" smtClean="0">
                            <a:solidFill>
                              <a:srgbClr val="FF0000"/>
                            </a:solidFill>
                            <a:latin typeface="+mj-lt"/>
                            <a:ea typeface="Cambria Math" pitchFamily="18" charset="0"/>
                          </a:rPr>
                          <a:t>1</a:t>
                        </a:r>
                        <a:endParaRPr lang="cs-CZ" sz="1600" b="1" dirty="0">
                          <a:solidFill>
                            <a:srgbClr val="FF0000"/>
                          </a:solidFill>
                          <a:latin typeface="+mj-lt"/>
                          <a:ea typeface="Cambria Math" pitchFamily="18" charset="0"/>
                        </a:endParaRPr>
                      </a:p>
                    </p:txBody>
                  </p:sp>
                  <p:sp>
                    <p:nvSpPr>
                      <p:cNvPr id="555" name="TextovéPole 554"/>
                      <p:cNvSpPr txBox="1"/>
                      <p:nvPr/>
                    </p:nvSpPr>
                    <p:spPr>
                      <a:xfrm>
                        <a:off x="6143636" y="4857760"/>
                        <a:ext cx="214314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r>
                          <a:rPr lang="en-US" sz="1600" b="1" dirty="0" smtClean="0">
                            <a:solidFill>
                              <a:srgbClr val="FF0000"/>
                            </a:solidFill>
                            <a:latin typeface="+mj-lt"/>
                            <a:ea typeface="Cambria Math" pitchFamily="18" charset="0"/>
                          </a:rPr>
                          <a:t>2</a:t>
                        </a:r>
                        <a:endParaRPr lang="cs-CZ" sz="1600" b="1" dirty="0">
                          <a:solidFill>
                            <a:srgbClr val="FF0000"/>
                          </a:solidFill>
                          <a:latin typeface="+mj-lt"/>
                          <a:ea typeface="Cambria Math" pitchFamily="18" charset="0"/>
                        </a:endParaRPr>
                      </a:p>
                    </p:txBody>
                  </p:sp>
                  <p:sp>
                    <p:nvSpPr>
                      <p:cNvPr id="556" name="TextovéPole 555"/>
                      <p:cNvSpPr txBox="1"/>
                      <p:nvPr/>
                    </p:nvSpPr>
                    <p:spPr>
                      <a:xfrm>
                        <a:off x="6143636" y="4214818"/>
                        <a:ext cx="214314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r>
                          <a:rPr lang="en-US" sz="1600" b="1" dirty="0" smtClean="0">
                            <a:solidFill>
                              <a:srgbClr val="FF0000"/>
                            </a:solidFill>
                            <a:latin typeface="+mj-lt"/>
                            <a:ea typeface="Cambria Math" pitchFamily="18" charset="0"/>
                          </a:rPr>
                          <a:t>3</a:t>
                        </a:r>
                        <a:endParaRPr lang="cs-CZ" sz="1600" b="1" dirty="0">
                          <a:solidFill>
                            <a:srgbClr val="FF0000"/>
                          </a:solidFill>
                          <a:latin typeface="+mj-lt"/>
                          <a:ea typeface="Cambria Math" pitchFamily="18" charset="0"/>
                        </a:endParaRPr>
                      </a:p>
                    </p:txBody>
                  </p:sp>
                  <p:sp>
                    <p:nvSpPr>
                      <p:cNvPr id="557" name="TextovéPole 556"/>
                      <p:cNvSpPr txBox="1"/>
                      <p:nvPr/>
                    </p:nvSpPr>
                    <p:spPr>
                      <a:xfrm>
                        <a:off x="6143636" y="3039903"/>
                        <a:ext cx="214314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r>
                          <a:rPr lang="en-US" sz="1600" b="1" dirty="0" smtClean="0">
                            <a:solidFill>
                              <a:srgbClr val="FF0000"/>
                            </a:solidFill>
                            <a:latin typeface="+mj-lt"/>
                            <a:ea typeface="Cambria Math" pitchFamily="18" charset="0"/>
                          </a:rPr>
                          <a:t>4</a:t>
                        </a:r>
                        <a:endParaRPr lang="cs-CZ" sz="1600" b="1" dirty="0">
                          <a:solidFill>
                            <a:srgbClr val="FF0000"/>
                          </a:solidFill>
                          <a:latin typeface="+mj-lt"/>
                          <a:ea typeface="Cambria Math" pitchFamily="18" charset="0"/>
                        </a:endParaRPr>
                      </a:p>
                    </p:txBody>
                  </p:sp>
                  <p:sp>
                    <p:nvSpPr>
                      <p:cNvPr id="558" name="TextovéPole 557"/>
                      <p:cNvSpPr txBox="1"/>
                      <p:nvPr/>
                    </p:nvSpPr>
                    <p:spPr>
                      <a:xfrm>
                        <a:off x="6143636" y="2071678"/>
                        <a:ext cx="214314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r>
                          <a:rPr lang="en-US" sz="1600" b="1" dirty="0" smtClean="0">
                            <a:solidFill>
                              <a:srgbClr val="FF0000"/>
                            </a:solidFill>
                            <a:latin typeface="+mj-lt"/>
                            <a:ea typeface="Cambria Math" pitchFamily="18" charset="0"/>
                          </a:rPr>
                          <a:t>5</a:t>
                        </a:r>
                        <a:endParaRPr lang="cs-CZ" sz="1600" b="1" dirty="0">
                          <a:solidFill>
                            <a:srgbClr val="FF0000"/>
                          </a:solidFill>
                          <a:latin typeface="+mj-lt"/>
                          <a:ea typeface="Cambria Math" pitchFamily="18" charset="0"/>
                        </a:endParaRPr>
                      </a:p>
                    </p:txBody>
                  </p:sp>
                  <p:sp>
                    <p:nvSpPr>
                      <p:cNvPr id="559" name="TextovéPole 558"/>
                      <p:cNvSpPr txBox="1"/>
                      <p:nvPr/>
                    </p:nvSpPr>
                    <p:spPr>
                      <a:xfrm>
                        <a:off x="6017386" y="1285860"/>
                        <a:ext cx="357190" cy="492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sz="1600" dirty="0" smtClean="0">
                            <a:latin typeface="+mj-lt"/>
                            <a:ea typeface="Cambria Math" pitchFamily="18" charset="0"/>
                          </a:rPr>
                          <a:t>P</a:t>
                        </a:r>
                        <a:r>
                          <a:rPr lang="cs-CZ" sz="1600" dirty="0" err="1" smtClean="0">
                            <a:latin typeface="+mj-lt"/>
                            <a:ea typeface="Cambria Math" pitchFamily="18" charset="0"/>
                          </a:rPr>
                          <a:t>ás</a:t>
                        </a:r>
                        <a:endParaRPr lang="cs-CZ" sz="1600" dirty="0" smtClean="0">
                          <a:latin typeface="+mj-lt"/>
                          <a:ea typeface="Cambria Math" pitchFamily="18" charset="0"/>
                        </a:endParaRPr>
                      </a:p>
                      <a:p>
                        <a:pPr algn="ctr"/>
                        <a:r>
                          <a:rPr lang="cs-CZ" sz="1600" b="1" i="1" dirty="0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a:t>n</a:t>
                        </a:r>
                        <a:endParaRPr lang="cs-CZ" sz="1600" b="1" dirty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537" name="Přímá spojovací šipka 536"/>
                  <p:cNvCxnSpPr/>
                  <p:nvPr/>
                </p:nvCxnSpPr>
                <p:spPr>
                  <a:xfrm>
                    <a:off x="2143108" y="4875731"/>
                    <a:ext cx="1080000" cy="1588"/>
                  </a:xfrm>
                  <a:prstGeom prst="straightConnector1">
                    <a:avLst/>
                  </a:prstGeom>
                  <a:ln w="28575">
                    <a:solidFill>
                      <a:schemeClr val="accent2">
                        <a:lumMod val="60000"/>
                        <a:lumOff val="4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8" name="Přímá spojovací šipka 537"/>
                  <p:cNvCxnSpPr/>
                  <p:nvPr/>
                </p:nvCxnSpPr>
                <p:spPr>
                  <a:xfrm rot="10800000">
                    <a:off x="3357554" y="3875599"/>
                    <a:ext cx="1143008" cy="1588"/>
                  </a:xfrm>
                  <a:prstGeom prst="straightConnector1">
                    <a:avLst/>
                  </a:prstGeom>
                  <a:ln w="28575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Přímá spojovací šipka 538"/>
                  <p:cNvCxnSpPr/>
                  <p:nvPr/>
                </p:nvCxnSpPr>
                <p:spPr>
                  <a:xfrm>
                    <a:off x="928662" y="3304095"/>
                    <a:ext cx="2357454" cy="1588"/>
                  </a:xfrm>
                  <a:prstGeom prst="straightConnector1">
                    <a:avLst/>
                  </a:prstGeom>
                  <a:ln w="28575">
                    <a:solidFill>
                      <a:srgbClr val="00B0F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40" name="Skupina 263"/>
                  <p:cNvGrpSpPr/>
                  <p:nvPr/>
                </p:nvGrpSpPr>
                <p:grpSpPr>
                  <a:xfrm>
                    <a:off x="936975" y="1500174"/>
                    <a:ext cx="3492150" cy="5148000"/>
                    <a:chOff x="936975" y="1500174"/>
                    <a:chExt cx="3492150" cy="5148000"/>
                  </a:xfrm>
                </p:grpSpPr>
                <p:cxnSp>
                  <p:nvCxnSpPr>
                    <p:cNvPr id="541" name="Přímá spojovací šipka 540"/>
                    <p:cNvCxnSpPr/>
                    <p:nvPr/>
                  </p:nvCxnSpPr>
                  <p:spPr>
                    <a:xfrm>
                      <a:off x="2222859" y="6248334"/>
                      <a:ext cx="1080000" cy="1588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2" name="Přímá spojovací šipka 541"/>
                    <p:cNvCxnSpPr/>
                    <p:nvPr/>
                  </p:nvCxnSpPr>
                  <p:spPr>
                    <a:xfrm rot="10800000">
                      <a:off x="3286117" y="6356369"/>
                      <a:ext cx="1143008" cy="1588"/>
                    </a:xfrm>
                    <a:prstGeom prst="straightConnector1">
                      <a:avLst/>
                    </a:prstGeom>
                    <a:ln w="28575"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3" name="Přímá spojovací šipka 542"/>
                    <p:cNvCxnSpPr/>
                    <p:nvPr/>
                  </p:nvCxnSpPr>
                  <p:spPr>
                    <a:xfrm>
                      <a:off x="936975" y="6499246"/>
                      <a:ext cx="2357454" cy="1588"/>
                    </a:xfrm>
                    <a:prstGeom prst="straightConnector1">
                      <a:avLst/>
                    </a:prstGeom>
                    <a:ln w="28575">
                      <a:solidFill>
                        <a:srgbClr val="00B0F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4" name="Přímá spojovací čára 543"/>
                    <p:cNvCxnSpPr/>
                    <p:nvPr/>
                  </p:nvCxnSpPr>
                  <p:spPr>
                    <a:xfrm rot="5400000">
                      <a:off x="728742" y="4074174"/>
                      <a:ext cx="5148000" cy="0"/>
                    </a:xfrm>
                    <a:prstGeom prst="line">
                      <a:avLst/>
                    </a:prstGeom>
                    <a:ln w="28575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45" name="TextovéPole 544"/>
                    <p:cNvSpPr txBox="1"/>
                    <p:nvPr/>
                  </p:nvSpPr>
                  <p:spPr>
                    <a:xfrm>
                      <a:off x="3259622" y="5841706"/>
                      <a:ext cx="17274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cs-CZ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  <a:ea typeface="Cambria Math" pitchFamily="18" charset="0"/>
                        </a:rPr>
                        <a:t>k</a:t>
                      </a:r>
                      <a:endParaRPr lang="cs-CZ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  <a:ea typeface="Cambria Math" pitchFamily="18" charset="0"/>
                      </a:endParaRPr>
                    </a:p>
                  </p:txBody>
                </p:sp>
              </p:grpSp>
            </p:grpSp>
            <p:sp>
              <p:nvSpPr>
                <p:cNvPr id="533" name="TextovéPole 532"/>
                <p:cNvSpPr txBox="1"/>
                <p:nvPr/>
              </p:nvSpPr>
              <p:spPr>
                <a:xfrm>
                  <a:off x="3945684" y="6102079"/>
                  <a:ext cx="35719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b="1" i="1" dirty="0" smtClean="0"/>
                    <a:t>K</a:t>
                  </a:r>
                  <a:r>
                    <a:rPr lang="cs-CZ" baseline="-25000" dirty="0" smtClean="0"/>
                    <a:t>-1</a:t>
                  </a:r>
                  <a:endParaRPr lang="cs-CZ" sz="1050" baseline="-25000" dirty="0"/>
                </a:p>
              </p:txBody>
            </p:sp>
            <p:sp>
              <p:nvSpPr>
                <p:cNvPr id="534" name="TextovéPole 533"/>
                <p:cNvSpPr txBox="1"/>
                <p:nvPr/>
              </p:nvSpPr>
              <p:spPr>
                <a:xfrm>
                  <a:off x="2428860" y="5975829"/>
                  <a:ext cx="35719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b="1" i="1" dirty="0" err="1" smtClean="0"/>
                    <a:t>K</a:t>
                  </a:r>
                  <a:r>
                    <a:rPr lang="cs-CZ" baseline="-25000" dirty="0" err="1" smtClean="0"/>
                    <a:t>1</a:t>
                  </a:r>
                  <a:endParaRPr lang="cs-CZ" sz="1050" baseline="-25000" dirty="0"/>
                </a:p>
              </p:txBody>
            </p:sp>
            <p:sp>
              <p:nvSpPr>
                <p:cNvPr id="535" name="TextovéPole 534"/>
                <p:cNvSpPr txBox="1"/>
                <p:nvPr/>
              </p:nvSpPr>
              <p:spPr>
                <a:xfrm>
                  <a:off x="1285852" y="6226774"/>
                  <a:ext cx="35719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b="1" i="1" dirty="0" err="1" smtClean="0"/>
                    <a:t>K</a:t>
                  </a:r>
                  <a:r>
                    <a:rPr lang="cs-CZ" baseline="-25000" dirty="0" err="1" smtClean="0"/>
                    <a:t>2</a:t>
                  </a:r>
                  <a:endParaRPr lang="cs-CZ" sz="1050" baseline="-25000" dirty="0"/>
                </a:p>
              </p:txBody>
            </p:sp>
          </p:grpSp>
        </p:grpSp>
        <p:grpSp>
          <p:nvGrpSpPr>
            <p:cNvPr id="524" name="Skupina 518"/>
            <p:cNvGrpSpPr/>
            <p:nvPr/>
          </p:nvGrpSpPr>
          <p:grpSpPr>
            <a:xfrm>
              <a:off x="785786" y="1000108"/>
              <a:ext cx="1143008" cy="642942"/>
              <a:chOff x="785786" y="1000108"/>
              <a:chExt cx="1143008" cy="642942"/>
            </a:xfrm>
          </p:grpSpPr>
          <p:sp>
            <p:nvSpPr>
              <p:cNvPr id="528" name="TextovéPole 527"/>
              <p:cNvSpPr txBox="1"/>
              <p:nvPr/>
            </p:nvSpPr>
            <p:spPr>
              <a:xfrm>
                <a:off x="785786" y="1000108"/>
                <a:ext cx="1143008" cy="338554"/>
              </a:xfrm>
              <a:prstGeom prst="rect">
                <a:avLst/>
              </a:prstGeom>
              <a:solidFill>
                <a:srgbClr val="FFFFC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i="1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cs-CZ" sz="1600" dirty="0" smtClean="0">
                    <a:latin typeface="Cambria Math" pitchFamily="18" charset="0"/>
                    <a:ea typeface="Cambria Math" pitchFamily="18" charset="0"/>
                  </a:rPr>
                  <a:t>=(</a:t>
                </a:r>
                <a:r>
                  <a:rPr lang="cs-CZ" sz="1600" i="1" dirty="0" smtClean="0">
                    <a:latin typeface="+mj-lt"/>
                    <a:ea typeface="Cambria Math" pitchFamily="18" charset="0"/>
                  </a:rPr>
                  <a:t>k</a:t>
                </a:r>
                <a:r>
                  <a:rPr lang="cs-CZ" sz="1200" dirty="0" smtClean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cs-CZ" sz="1600" i="1" dirty="0" err="1" smtClean="0">
                    <a:latin typeface="+mj-lt"/>
                    <a:ea typeface="Cambria Math" pitchFamily="18" charset="0"/>
                  </a:rPr>
                  <a:t>K</a:t>
                </a:r>
                <a:r>
                  <a:rPr lang="cs-CZ" baseline="-25000" dirty="0" err="1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cs-CZ" sz="1600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cs-CZ" baseline="30000" dirty="0" smtClean="0"/>
                  <a:t>2</a:t>
                </a:r>
                <a:endParaRPr lang="cs-CZ" sz="1600" baseline="30000" dirty="0"/>
              </a:p>
            </p:txBody>
          </p:sp>
          <p:cxnSp>
            <p:nvCxnSpPr>
              <p:cNvPr id="529" name="Přímá spojovací šipka 528"/>
              <p:cNvCxnSpPr/>
              <p:nvPr/>
            </p:nvCxnSpPr>
            <p:spPr>
              <a:xfrm rot="16200000" flipH="1">
                <a:off x="1142976" y="1428736"/>
                <a:ext cx="285752" cy="142876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Skupina 519"/>
            <p:cNvGrpSpPr/>
            <p:nvPr/>
          </p:nvGrpSpPr>
          <p:grpSpPr>
            <a:xfrm>
              <a:off x="3929058" y="1018744"/>
              <a:ext cx="1071570" cy="624307"/>
              <a:chOff x="3929058" y="1018744"/>
              <a:chExt cx="1071570" cy="624307"/>
            </a:xfrm>
          </p:grpSpPr>
          <p:sp>
            <p:nvSpPr>
              <p:cNvPr id="526" name="TextovéPole 525"/>
              <p:cNvSpPr txBox="1"/>
              <p:nvPr/>
            </p:nvSpPr>
            <p:spPr>
              <a:xfrm>
                <a:off x="3929058" y="1018744"/>
                <a:ext cx="1071570" cy="338554"/>
              </a:xfrm>
              <a:prstGeom prst="rect">
                <a:avLst/>
              </a:prstGeom>
              <a:solidFill>
                <a:srgbClr val="FFFFC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i="1" dirty="0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cs-CZ" sz="1600" dirty="0" smtClean="0">
                    <a:latin typeface="Cambria Math" pitchFamily="18" charset="0"/>
                    <a:ea typeface="Cambria Math" pitchFamily="18" charset="0"/>
                  </a:rPr>
                  <a:t>=(</a:t>
                </a:r>
                <a:r>
                  <a:rPr lang="cs-CZ" sz="1600" i="1" dirty="0" smtClean="0">
                    <a:latin typeface="+mj-lt"/>
                    <a:ea typeface="Cambria Math" pitchFamily="18" charset="0"/>
                  </a:rPr>
                  <a:t>k</a:t>
                </a:r>
                <a:r>
                  <a:rPr lang="cs-CZ" sz="1600" dirty="0" smtClean="0">
                    <a:latin typeface="Cambria Math" pitchFamily="18" charset="0"/>
                    <a:ea typeface="Cambria Math" pitchFamily="18" charset="0"/>
                  </a:rPr>
                  <a:t>-</a:t>
                </a:r>
                <a:r>
                  <a:rPr lang="cs-CZ" sz="1600" i="1" dirty="0" err="1" smtClean="0">
                    <a:latin typeface="+mj-lt"/>
                    <a:ea typeface="Cambria Math" pitchFamily="18" charset="0"/>
                  </a:rPr>
                  <a:t>K</a:t>
                </a:r>
                <a:r>
                  <a:rPr lang="cs-CZ" baseline="-25000" dirty="0" err="1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cs-CZ" sz="1600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cs-CZ" baseline="30000" dirty="0" smtClean="0"/>
                  <a:t>2</a:t>
                </a:r>
                <a:endParaRPr lang="cs-CZ" sz="1600" baseline="30000" dirty="0"/>
              </a:p>
            </p:txBody>
          </p:sp>
          <p:cxnSp>
            <p:nvCxnSpPr>
              <p:cNvPr id="527" name="Přímá spojovací šipka 526"/>
              <p:cNvCxnSpPr>
                <a:stCxn id="526" idx="2"/>
              </p:cNvCxnSpPr>
              <p:nvPr/>
            </p:nvCxnSpPr>
            <p:spPr>
              <a:xfrm rot="5400000">
                <a:off x="4268389" y="1446596"/>
                <a:ext cx="285752" cy="107157"/>
              </a:xfrm>
              <a:prstGeom prst="straightConnector1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Zástupný symbol pro číslo snímku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76" name="Zástupný symbol pro zápatí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aoblený obdélník 36"/>
          <p:cNvSpPr/>
          <p:nvPr/>
        </p:nvSpPr>
        <p:spPr>
          <a:xfrm>
            <a:off x="2500298" y="1428736"/>
            <a:ext cx="6357982" cy="12858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643570" y="202148"/>
            <a:ext cx="307183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Téměř volné elektrony - 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3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119" name="TextovéPole 118"/>
          <p:cNvSpPr txBox="1"/>
          <p:nvPr/>
        </p:nvSpPr>
        <p:spPr>
          <a:xfrm>
            <a:off x="2571736" y="916528"/>
            <a:ext cx="550072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Neporu</a:t>
            </a:r>
            <a:r>
              <a:rPr lang="cs-CZ" dirty="0" err="1" smtClean="0">
                <a:solidFill>
                  <a:srgbClr val="0000FF"/>
                </a:solidFill>
              </a:rPr>
              <a:t>šené</a:t>
            </a:r>
            <a:r>
              <a:rPr lang="cs-CZ" dirty="0" smtClean="0">
                <a:solidFill>
                  <a:srgbClr val="0000FF"/>
                </a:solidFill>
              </a:rPr>
              <a:t>  vlnové funkce a vlastní hodnoty energie</a:t>
            </a:r>
            <a:r>
              <a:rPr lang="cs-CZ" dirty="0" smtClean="0"/>
              <a:t> :</a:t>
            </a:r>
            <a:endParaRPr lang="en-US" dirty="0" smtClean="0"/>
          </a:p>
        </p:txBody>
      </p:sp>
      <p:grpSp>
        <p:nvGrpSpPr>
          <p:cNvPr id="42" name="Skupina 41"/>
          <p:cNvGrpSpPr/>
          <p:nvPr/>
        </p:nvGrpSpPr>
        <p:grpSpPr>
          <a:xfrm>
            <a:off x="71438" y="862166"/>
            <a:ext cx="2285984" cy="5710106"/>
            <a:chOff x="0" y="790728"/>
            <a:chExt cx="2285984" cy="5710106"/>
          </a:xfrm>
        </p:grpSpPr>
        <p:grpSp>
          <p:nvGrpSpPr>
            <p:cNvPr id="43" name="Skupina 19"/>
            <p:cNvGrpSpPr/>
            <p:nvPr/>
          </p:nvGrpSpPr>
          <p:grpSpPr>
            <a:xfrm>
              <a:off x="0" y="790728"/>
              <a:ext cx="2285984" cy="5710106"/>
              <a:chOff x="0" y="790728"/>
              <a:chExt cx="2285984" cy="5710106"/>
            </a:xfrm>
          </p:grpSpPr>
          <p:grpSp>
            <p:nvGrpSpPr>
              <p:cNvPr id="48" name="Skupina 56"/>
              <p:cNvGrpSpPr/>
              <p:nvPr/>
            </p:nvGrpSpPr>
            <p:grpSpPr>
              <a:xfrm>
                <a:off x="714348" y="790728"/>
                <a:ext cx="1571636" cy="5710106"/>
                <a:chOff x="714348" y="790728"/>
                <a:chExt cx="1571636" cy="5710106"/>
              </a:xfrm>
            </p:grpSpPr>
            <p:pic>
              <p:nvPicPr>
                <p:cNvPr id="54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85786" y="928670"/>
                  <a:ext cx="1071570" cy="5159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55" name="Přímá spojovací šipka 54"/>
                <p:cNvCxnSpPr/>
                <p:nvPr/>
              </p:nvCxnSpPr>
              <p:spPr>
                <a:xfrm>
                  <a:off x="714348" y="6009081"/>
                  <a:ext cx="1571636" cy="1588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Přímá spojovací čára 55"/>
                <p:cNvCxnSpPr/>
                <p:nvPr/>
              </p:nvCxnSpPr>
              <p:spPr>
                <a:xfrm rot="5400000">
                  <a:off x="-1247731" y="3505372"/>
                  <a:ext cx="5429288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Přímá spojovací čára 56"/>
                <p:cNvCxnSpPr/>
                <p:nvPr/>
              </p:nvCxnSpPr>
              <p:spPr>
                <a:xfrm rot="5400000">
                  <a:off x="1363667" y="6107394"/>
                  <a:ext cx="18000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ovéPole 57"/>
                <p:cNvSpPr txBox="1"/>
                <p:nvPr/>
              </p:nvSpPr>
              <p:spPr>
                <a:xfrm>
                  <a:off x="1407168" y="6223835"/>
                  <a:ext cx="21431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i="1" dirty="0" smtClean="0">
                      <a:latin typeface="+mj-lt"/>
                      <a:ea typeface="Cambria Math" pitchFamily="18" charset="0"/>
                    </a:rPr>
                    <a:t>k</a:t>
                  </a:r>
                  <a:endParaRPr lang="cs-CZ" i="1" dirty="0">
                    <a:latin typeface="+mj-lt"/>
                    <a:ea typeface="Cambria Math" pitchFamily="18" charset="0"/>
                  </a:endParaRPr>
                </a:p>
              </p:txBody>
            </p:sp>
            <p:sp>
              <p:nvSpPr>
                <p:cNvPr id="59" name="TextovéPole 58"/>
                <p:cNvSpPr txBox="1"/>
                <p:nvPr/>
              </p:nvSpPr>
              <p:spPr>
                <a:xfrm>
                  <a:off x="1571604" y="6034020"/>
                  <a:ext cx="428628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400" i="1" dirty="0" smtClean="0">
                      <a:latin typeface="Cambria Math" pitchFamily="18" charset="0"/>
                      <a:ea typeface="Cambria Math" pitchFamily="18" charset="0"/>
                    </a:rPr>
                    <a:t>π/a</a:t>
                  </a:r>
                  <a:endParaRPr lang="cs-CZ" sz="1400" i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60" name="TextovéPole 59"/>
                <p:cNvSpPr txBox="1"/>
                <p:nvPr/>
              </p:nvSpPr>
              <p:spPr>
                <a:xfrm>
                  <a:off x="785786" y="6047267"/>
                  <a:ext cx="20479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400" dirty="0" smtClean="0">
                      <a:latin typeface="Cambria Math" pitchFamily="18" charset="0"/>
                      <a:ea typeface="Cambria Math" pitchFamily="18" charset="0"/>
                    </a:rPr>
                    <a:t>0</a:t>
                  </a:r>
                  <a:endParaRPr lang="cs-CZ" sz="14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cxnSp>
              <p:nvCxnSpPr>
                <p:cNvPr id="61" name="Přímá spojovací čára 60"/>
                <p:cNvCxnSpPr/>
                <p:nvPr/>
              </p:nvCxnSpPr>
              <p:spPr>
                <a:xfrm rot="5400000">
                  <a:off x="1628258" y="6045081"/>
                  <a:ext cx="7200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Přímá spojovací čára 61"/>
                <p:cNvCxnSpPr/>
                <p:nvPr/>
              </p:nvCxnSpPr>
              <p:spPr>
                <a:xfrm rot="5400000">
                  <a:off x="804598" y="6045081"/>
                  <a:ext cx="7200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ovéPole 48"/>
              <p:cNvSpPr txBox="1"/>
              <p:nvPr/>
            </p:nvSpPr>
            <p:spPr>
              <a:xfrm>
                <a:off x="214282" y="5731642"/>
                <a:ext cx="642942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cs-CZ" sz="1400" i="1" dirty="0" smtClean="0">
                    <a:latin typeface="Cambria Math" pitchFamily="18" charset="0"/>
                    <a:ea typeface="Cambria Math" pitchFamily="18" charset="0"/>
                  </a:rPr>
                  <a:t>E </a:t>
                </a:r>
                <a:r>
                  <a:rPr lang="cs-CZ" sz="1400" baseline="30000" dirty="0" smtClean="0">
                    <a:latin typeface="Cambria Math" pitchFamily="18" charset="0"/>
                    <a:ea typeface="Cambria Math" pitchFamily="18" charset="0"/>
                  </a:rPr>
                  <a:t>(0)</a:t>
                </a:r>
                <a:r>
                  <a:rPr lang="cs-CZ" sz="1200" i="1" dirty="0" smtClean="0">
                    <a:latin typeface="+mj-lt"/>
                    <a:ea typeface="Cambria Math" pitchFamily="18" charset="0"/>
                  </a:rPr>
                  <a:t>(</a:t>
                </a:r>
                <a:r>
                  <a:rPr lang="cs-CZ" sz="1400" i="1" dirty="0" smtClean="0">
                    <a:latin typeface="+mj-lt"/>
                    <a:ea typeface="Cambria Math" pitchFamily="18" charset="0"/>
                  </a:rPr>
                  <a:t>k)</a:t>
                </a:r>
                <a:endParaRPr lang="cs-CZ" sz="1400" i="1" dirty="0">
                  <a:latin typeface="+mj-lt"/>
                  <a:ea typeface="Cambria Math" pitchFamily="18" charset="0"/>
                </a:endParaRP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0" y="5429264"/>
                <a:ext cx="85722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cs-CZ" sz="1400" i="1" dirty="0" smtClean="0">
                    <a:latin typeface="Cambria Math" pitchFamily="18" charset="0"/>
                    <a:ea typeface="Cambria Math" pitchFamily="18" charset="0"/>
                  </a:rPr>
                  <a:t>E </a:t>
                </a:r>
                <a:r>
                  <a:rPr lang="cs-CZ" sz="1400" baseline="30000" dirty="0" smtClean="0">
                    <a:latin typeface="Cambria Math" pitchFamily="18" charset="0"/>
                    <a:ea typeface="Cambria Math" pitchFamily="18" charset="0"/>
                  </a:rPr>
                  <a:t>(0) </a:t>
                </a:r>
                <a:r>
                  <a:rPr lang="cs-CZ" sz="1400" i="1" dirty="0" smtClean="0">
                    <a:latin typeface="+mj-lt"/>
                    <a:ea typeface="Cambria Math" pitchFamily="18" charset="0"/>
                  </a:rPr>
                  <a:t>(k</a:t>
                </a:r>
                <a:r>
                  <a:rPr lang="en-US" sz="1400" dirty="0" smtClean="0">
                    <a:latin typeface="+mj-lt"/>
                    <a:ea typeface="Cambria Math" pitchFamily="18" charset="0"/>
                  </a:rPr>
                  <a:t>-</a:t>
                </a:r>
                <a:r>
                  <a:rPr lang="en-US" sz="1400" i="1" dirty="0" err="1" smtClean="0">
                    <a:latin typeface="+mj-lt"/>
                    <a:ea typeface="Cambria Math" pitchFamily="18" charset="0"/>
                  </a:rPr>
                  <a:t>K</a:t>
                </a:r>
                <a:r>
                  <a:rPr lang="en-US" sz="1600" baseline="-25000" dirty="0" err="1" smtClean="0">
                    <a:latin typeface="+mj-lt"/>
                    <a:ea typeface="Cambria Math" pitchFamily="18" charset="0"/>
                  </a:rPr>
                  <a:t>1</a:t>
                </a:r>
                <a:r>
                  <a:rPr lang="cs-CZ" sz="1400" i="1" dirty="0" smtClean="0">
                    <a:latin typeface="+mj-lt"/>
                    <a:ea typeface="Cambria Math" pitchFamily="18" charset="0"/>
                  </a:rPr>
                  <a:t>)</a:t>
                </a:r>
                <a:endParaRPr lang="cs-CZ" sz="1400" i="1" dirty="0">
                  <a:latin typeface="+mj-lt"/>
                  <a:ea typeface="Cambria Math" pitchFamily="18" charset="0"/>
                </a:endParaRPr>
              </a:p>
            </p:txBody>
          </p:sp>
          <p:cxnSp>
            <p:nvCxnSpPr>
              <p:cNvPr id="52" name="Přímá spojovací šipka 51"/>
              <p:cNvCxnSpPr/>
              <p:nvPr/>
            </p:nvCxnSpPr>
            <p:spPr>
              <a:xfrm>
                <a:off x="940354" y="5588766"/>
                <a:ext cx="428628" cy="0"/>
              </a:xfrm>
              <a:prstGeom prst="straightConnector1">
                <a:avLst/>
              </a:prstGeom>
              <a:ln w="12700">
                <a:solidFill>
                  <a:srgbClr val="CCEC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ovací šipka 52"/>
              <p:cNvCxnSpPr/>
              <p:nvPr/>
            </p:nvCxnSpPr>
            <p:spPr>
              <a:xfrm>
                <a:off x="928662" y="5866205"/>
                <a:ext cx="428628" cy="0"/>
              </a:xfrm>
              <a:prstGeom prst="straightConnector1">
                <a:avLst/>
              </a:prstGeom>
              <a:ln w="12700">
                <a:solidFill>
                  <a:srgbClr val="CCEC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ovéPole 43"/>
            <p:cNvSpPr txBox="1"/>
            <p:nvPr/>
          </p:nvSpPr>
          <p:spPr>
            <a:xfrm>
              <a:off x="0" y="4017130"/>
              <a:ext cx="85722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cs-CZ" sz="1400" i="1" dirty="0" smtClean="0">
                  <a:latin typeface="Cambria Math" pitchFamily="18" charset="0"/>
                  <a:ea typeface="Cambria Math" pitchFamily="18" charset="0"/>
                </a:rPr>
                <a:t>E </a:t>
              </a:r>
              <a:r>
                <a:rPr lang="cs-CZ" sz="1400" baseline="30000" dirty="0" smtClean="0">
                  <a:latin typeface="Cambria Math" pitchFamily="18" charset="0"/>
                  <a:ea typeface="Cambria Math" pitchFamily="18" charset="0"/>
                </a:rPr>
                <a:t>(0) </a:t>
              </a:r>
              <a:r>
                <a:rPr lang="cs-CZ" sz="1400" i="1" dirty="0" smtClean="0">
                  <a:latin typeface="+mj-lt"/>
                  <a:ea typeface="Cambria Math" pitchFamily="18" charset="0"/>
                </a:rPr>
                <a:t>(k</a:t>
              </a:r>
              <a:r>
                <a:rPr lang="en-US" sz="1400" dirty="0" smtClean="0">
                  <a:latin typeface="+mj-lt"/>
                  <a:ea typeface="Cambria Math" pitchFamily="18" charset="0"/>
                </a:rPr>
                <a:t>-</a:t>
              </a:r>
              <a:r>
                <a:rPr lang="en-US" sz="1400" i="1" dirty="0" smtClean="0">
                  <a:latin typeface="+mj-lt"/>
                  <a:ea typeface="Cambria Math" pitchFamily="18" charset="0"/>
                </a:rPr>
                <a:t>K</a:t>
              </a:r>
              <a:r>
                <a:rPr lang="en-US" sz="1600" baseline="-25000" dirty="0" smtClean="0">
                  <a:latin typeface="+mj-lt"/>
                  <a:ea typeface="Cambria Math" pitchFamily="18" charset="0"/>
                </a:rPr>
                <a:t>2</a:t>
              </a:r>
              <a:r>
                <a:rPr lang="cs-CZ" sz="1400" i="1" dirty="0" smtClean="0">
                  <a:latin typeface="+mj-lt"/>
                  <a:ea typeface="Cambria Math" pitchFamily="18" charset="0"/>
                </a:rPr>
                <a:t>)</a:t>
              </a:r>
              <a:endParaRPr lang="cs-CZ" sz="1400" i="1" dirty="0">
                <a:latin typeface="+mj-lt"/>
                <a:ea typeface="Cambria Math" pitchFamily="18" charset="0"/>
              </a:endParaRP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0" y="3286124"/>
              <a:ext cx="87878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cs-CZ" sz="1400" i="1" dirty="0" smtClean="0">
                  <a:latin typeface="Cambria Math" pitchFamily="18" charset="0"/>
                  <a:ea typeface="Cambria Math" pitchFamily="18" charset="0"/>
                </a:rPr>
                <a:t>E </a:t>
              </a:r>
              <a:r>
                <a:rPr lang="cs-CZ" sz="1400" baseline="30000" dirty="0" smtClean="0">
                  <a:latin typeface="Cambria Math" pitchFamily="18" charset="0"/>
                  <a:ea typeface="Cambria Math" pitchFamily="18" charset="0"/>
                </a:rPr>
                <a:t>(0) </a:t>
              </a:r>
              <a:r>
                <a:rPr lang="cs-CZ" sz="1400" i="1" dirty="0" smtClean="0">
                  <a:latin typeface="+mj-lt"/>
                  <a:ea typeface="Cambria Math" pitchFamily="18" charset="0"/>
                </a:rPr>
                <a:t>(k</a:t>
              </a:r>
              <a:r>
                <a:rPr lang="en-US" sz="1400" dirty="0" smtClean="0">
                  <a:latin typeface="+mj-lt"/>
                  <a:ea typeface="Cambria Math" pitchFamily="18" charset="0"/>
                </a:rPr>
                <a:t>-</a:t>
              </a:r>
              <a:r>
                <a:rPr lang="en-US" sz="1400" i="1" dirty="0" err="1" smtClean="0">
                  <a:latin typeface="+mj-lt"/>
                  <a:ea typeface="Cambria Math" pitchFamily="18" charset="0"/>
                </a:rPr>
                <a:t>K</a:t>
              </a:r>
              <a:r>
                <a:rPr lang="en-US" sz="1600" baseline="-25000" dirty="0" err="1" smtClean="0">
                  <a:latin typeface="+mj-lt"/>
                  <a:ea typeface="Cambria Math" pitchFamily="18" charset="0"/>
                </a:rPr>
                <a:t>3</a:t>
              </a:r>
              <a:r>
                <a:rPr lang="cs-CZ" sz="1400" i="1" dirty="0" smtClean="0">
                  <a:latin typeface="+mj-lt"/>
                  <a:ea typeface="Cambria Math" pitchFamily="18" charset="0"/>
                </a:rPr>
                <a:t>)</a:t>
              </a:r>
              <a:endParaRPr lang="cs-CZ" sz="1400" i="1" dirty="0">
                <a:latin typeface="+mj-lt"/>
                <a:ea typeface="Cambria Math" pitchFamily="18" charset="0"/>
              </a:endParaRPr>
            </a:p>
          </p:txBody>
        </p:sp>
        <p:cxnSp>
          <p:nvCxnSpPr>
            <p:cNvPr id="46" name="Přímá spojovací šipka 45"/>
            <p:cNvCxnSpPr/>
            <p:nvPr/>
          </p:nvCxnSpPr>
          <p:spPr>
            <a:xfrm>
              <a:off x="950222" y="4143380"/>
              <a:ext cx="428628" cy="0"/>
            </a:xfrm>
            <a:prstGeom prst="straightConnector1">
              <a:avLst/>
            </a:prstGeom>
            <a:ln w="12700">
              <a:solidFill>
                <a:srgbClr val="CCEC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ovací šipka 46"/>
            <p:cNvCxnSpPr/>
            <p:nvPr/>
          </p:nvCxnSpPr>
          <p:spPr>
            <a:xfrm>
              <a:off x="971782" y="3404061"/>
              <a:ext cx="428628" cy="0"/>
            </a:xfrm>
            <a:prstGeom prst="straightConnector1">
              <a:avLst/>
            </a:prstGeom>
            <a:ln w="12700">
              <a:solidFill>
                <a:srgbClr val="CCEC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7150" y="1525588"/>
            <a:ext cx="6135688" cy="1071562"/>
          </a:xfrm>
          <a:prstGeom prst="rect">
            <a:avLst/>
          </a:prstGeom>
          <a:noFill/>
        </p:spPr>
      </p:pic>
      <p:grpSp>
        <p:nvGrpSpPr>
          <p:cNvPr id="30" name="Skupina 29"/>
          <p:cNvGrpSpPr/>
          <p:nvPr/>
        </p:nvGrpSpPr>
        <p:grpSpPr>
          <a:xfrm>
            <a:off x="2928926" y="5691397"/>
            <a:ext cx="5583724" cy="880875"/>
            <a:chOff x="2578494" y="5093634"/>
            <a:chExt cx="5583724" cy="880875"/>
          </a:xfrm>
        </p:grpSpPr>
        <p:sp>
          <p:nvSpPr>
            <p:cNvPr id="26" name="TextovéPole 25"/>
            <p:cNvSpPr txBox="1"/>
            <p:nvPr/>
          </p:nvSpPr>
          <p:spPr>
            <a:xfrm>
              <a:off x="2588362" y="5143512"/>
              <a:ext cx="5572164" cy="830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>
                  <a:solidFill>
                    <a:srgbClr val="0000FF"/>
                  </a:solidFill>
                </a:rPr>
                <a:t>Pozn</a:t>
              </a:r>
              <a:r>
                <a:rPr lang="cs-CZ" sz="1200" i="1" dirty="0" err="1" smtClean="0">
                  <a:solidFill>
                    <a:srgbClr val="0000FF"/>
                  </a:solidFill>
                </a:rPr>
                <a:t>ámka</a:t>
              </a:r>
              <a:r>
                <a:rPr lang="cs-CZ" sz="1200" dirty="0" smtClean="0"/>
                <a:t>:</a:t>
              </a:r>
            </a:p>
            <a:p>
              <a:r>
                <a:rPr lang="cs-CZ" sz="1200" dirty="0" smtClean="0"/>
                <a:t>místo čísla pásu </a:t>
              </a:r>
              <a:r>
                <a:rPr lang="cs-CZ" sz="1200" i="1" dirty="0" smtClean="0">
                  <a:latin typeface="Cambria Math" pitchFamily="18" charset="0"/>
                  <a:ea typeface="Cambria Math" pitchFamily="18" charset="0"/>
                </a:rPr>
                <a:t>n </a:t>
              </a:r>
              <a:r>
                <a:rPr lang="cs-CZ" sz="1200" dirty="0" smtClean="0"/>
                <a:t> bereme v protaženém </a:t>
              </a:r>
              <a:r>
                <a:rPr lang="cs-CZ" sz="1200" dirty="0" err="1" smtClean="0"/>
                <a:t>energiovém</a:t>
              </a:r>
              <a:r>
                <a:rPr lang="cs-CZ" sz="1200" dirty="0" smtClean="0"/>
                <a:t> schématu hodnoty </a:t>
              </a:r>
              <a:r>
                <a:rPr lang="cs-CZ" sz="1200" i="1" dirty="0" smtClean="0">
                  <a:latin typeface="Cambria Math" pitchFamily="18" charset="0"/>
                  <a:ea typeface="Cambria Math" pitchFamily="18" charset="0"/>
                </a:rPr>
                <a:t>E</a:t>
              </a:r>
              <a:r>
                <a:rPr lang="en-US" sz="1200" i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sz="1200" dirty="0" smtClean="0"/>
                <a:t>(</a:t>
              </a:r>
              <a:r>
                <a:rPr lang="cs-CZ" sz="1200" i="1" dirty="0" smtClean="0"/>
                <a:t>k</a:t>
              </a:r>
              <a:r>
                <a:rPr lang="cs-CZ" sz="1200" dirty="0" smtClean="0"/>
                <a:t>) z různých BZ</a:t>
              </a:r>
              <a:r>
                <a:rPr lang="en-US" sz="1200" dirty="0" smtClean="0"/>
                <a:t>; n=1 : </a:t>
              </a:r>
              <a:r>
                <a:rPr lang="en-US" sz="1200" dirty="0" err="1" smtClean="0"/>
                <a:t>1.BZ</a:t>
              </a:r>
              <a:r>
                <a:rPr lang="en-US" sz="1200" dirty="0" smtClean="0"/>
                <a:t> , n=2 : </a:t>
              </a:r>
              <a:r>
                <a:rPr lang="en-US" sz="1200" dirty="0" err="1" smtClean="0"/>
                <a:t>2.BZ</a:t>
              </a:r>
              <a:r>
                <a:rPr lang="en-US" sz="1200" dirty="0" smtClean="0"/>
                <a:t> , … . P</a:t>
              </a:r>
              <a:r>
                <a:rPr lang="cs-CZ" sz="1200" dirty="0" err="1" smtClean="0"/>
                <a:t>řičtením</a:t>
              </a:r>
              <a:r>
                <a:rPr lang="cs-CZ" sz="1200" dirty="0" smtClean="0"/>
                <a:t> vhodného vektoru reciproké mříže </a:t>
              </a:r>
              <a:r>
                <a:rPr lang="cs-CZ" sz="1200" i="1" dirty="0" err="1" smtClean="0"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cs-CZ" sz="1400" baseline="-25000" dirty="0" err="1" smtClean="0">
                  <a:latin typeface="Cambria Math" pitchFamily="18" charset="0"/>
                  <a:ea typeface="Cambria Math" pitchFamily="18" charset="0"/>
                </a:rPr>
                <a:t>q</a:t>
              </a:r>
              <a:r>
                <a:rPr lang="cs-CZ" sz="1200" dirty="0" smtClean="0">
                  <a:latin typeface="Cambria Math" pitchFamily="18" charset="0"/>
                  <a:ea typeface="Cambria Math" pitchFamily="18" charset="0"/>
                </a:rPr>
                <a:t>=(</a:t>
              </a:r>
              <a:r>
                <a:rPr lang="cs-CZ" sz="1200" dirty="0" err="1" smtClean="0"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cs-CZ" sz="1200" i="1" dirty="0" err="1" smtClean="0">
                  <a:latin typeface="Cambria Math" pitchFamily="18" charset="0"/>
                  <a:ea typeface="Cambria Math" pitchFamily="18" charset="0"/>
                </a:rPr>
                <a:t>π</a:t>
              </a:r>
              <a:r>
                <a:rPr lang="cs-CZ" sz="1200" dirty="0" smtClean="0">
                  <a:latin typeface="Cambria Math" pitchFamily="18" charset="0"/>
                  <a:ea typeface="Cambria Math" pitchFamily="18" charset="0"/>
                </a:rPr>
                <a:t>/</a:t>
              </a:r>
              <a:r>
                <a:rPr lang="cs-CZ" sz="1200" i="1" dirty="0" smtClean="0"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cs-CZ" sz="1200" dirty="0" smtClean="0">
                  <a:latin typeface="Cambria Math" pitchFamily="18" charset="0"/>
                  <a:ea typeface="Cambria Math" pitchFamily="18" charset="0"/>
                </a:rPr>
                <a:t>)</a:t>
              </a:r>
              <a:r>
                <a:rPr lang="cs-CZ" sz="1200" i="1" dirty="0" smtClean="0">
                  <a:latin typeface="Cambria Math" pitchFamily="18" charset="0"/>
                  <a:ea typeface="Cambria Math" pitchFamily="18" charset="0"/>
                </a:rPr>
                <a:t>q  </a:t>
              </a:r>
              <a:r>
                <a:rPr lang="cs-CZ" sz="1200" dirty="0" smtClean="0">
                  <a:latin typeface="+mj-lt"/>
                  <a:ea typeface="Cambria Math" pitchFamily="18" charset="0"/>
                </a:rPr>
                <a:t>provedeme redukci do </a:t>
              </a:r>
              <a:r>
                <a:rPr lang="cs-CZ" sz="1200" dirty="0" err="1" smtClean="0">
                  <a:latin typeface="+mj-lt"/>
                  <a:ea typeface="Cambria Math" pitchFamily="18" charset="0"/>
                </a:rPr>
                <a:t>1.BZ</a:t>
              </a:r>
              <a:r>
                <a:rPr lang="cs-CZ" sz="1200" dirty="0" smtClean="0">
                  <a:latin typeface="+mj-lt"/>
                  <a:ea typeface="Cambria Math" pitchFamily="18" charset="0"/>
                </a:rPr>
                <a:t>. Pro jednoduchost zápisu zde píšeme </a:t>
              </a:r>
              <a:r>
                <a:rPr lang="cs-CZ" sz="1200" i="1" dirty="0" smtClean="0">
                  <a:latin typeface="Cambria Math" pitchFamily="18" charset="0"/>
                  <a:ea typeface="Cambria Math" pitchFamily="18" charset="0"/>
                </a:rPr>
                <a:t>G</a:t>
              </a:r>
              <a:r>
                <a:rPr lang="en-US" sz="1200" dirty="0" smtClean="0">
                  <a:latin typeface="Cambria Math" pitchFamily="18" charset="0"/>
                  <a:ea typeface="Cambria Math" pitchFamily="18" charset="0"/>
                </a:rPr>
                <a:t>=</a:t>
              </a:r>
              <a:r>
                <a:rPr lang="en-US" sz="1200" i="1" dirty="0" err="1" smtClean="0"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en-US" sz="1400" baseline="-25000" dirty="0" err="1" smtClean="0">
                  <a:latin typeface="Cambria Math" pitchFamily="18" charset="0"/>
                  <a:ea typeface="Cambria Math" pitchFamily="18" charset="0"/>
                </a:rPr>
                <a:t>q</a:t>
              </a:r>
              <a:r>
                <a:rPr lang="en-US" sz="1200" dirty="0" smtClean="0">
                  <a:latin typeface="+mj-lt"/>
                  <a:ea typeface="Cambria Math" pitchFamily="18" charset="0"/>
                </a:rPr>
                <a:t> .</a:t>
              </a:r>
              <a:r>
                <a:rPr lang="cs-CZ" sz="1200" dirty="0" smtClean="0">
                  <a:latin typeface="+mj-lt"/>
                  <a:ea typeface="Cambria Math" pitchFamily="18" charset="0"/>
                </a:rPr>
                <a:t> </a:t>
              </a:r>
              <a:endParaRPr lang="cs-CZ" sz="1200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28" name="Přímá spojovací čára 27"/>
            <p:cNvCxnSpPr/>
            <p:nvPr/>
          </p:nvCxnSpPr>
          <p:spPr>
            <a:xfrm>
              <a:off x="2578494" y="5093634"/>
              <a:ext cx="558372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ovéPole 30"/>
          <p:cNvSpPr txBox="1"/>
          <p:nvPr/>
        </p:nvSpPr>
        <p:spPr>
          <a:xfrm>
            <a:off x="2571736" y="2773916"/>
            <a:ext cx="492922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Počítejme  </a:t>
            </a:r>
            <a:r>
              <a:rPr lang="cs-CZ" dirty="0" smtClean="0">
                <a:solidFill>
                  <a:srgbClr val="0000FF"/>
                </a:solidFill>
              </a:rPr>
              <a:t>korekci </a:t>
            </a:r>
            <a:r>
              <a:rPr lang="en-US" dirty="0" smtClean="0">
                <a:solidFill>
                  <a:srgbClr val="0000FF"/>
                </a:solidFill>
              </a:rPr>
              <a:t>v </a:t>
            </a:r>
            <a:r>
              <a:rPr lang="en-US" dirty="0" err="1" smtClean="0">
                <a:solidFill>
                  <a:srgbClr val="0000FF"/>
                </a:solidFill>
              </a:rPr>
              <a:t>aproximaci</a:t>
            </a:r>
            <a:r>
              <a:rPr lang="en-US" dirty="0" smtClean="0">
                <a:solidFill>
                  <a:srgbClr val="0000FF"/>
                </a:solidFill>
              </a:rPr>
              <a:t> 2.</a:t>
            </a:r>
            <a:r>
              <a:rPr lang="cs-CZ" dirty="0" smtClean="0">
                <a:solidFill>
                  <a:srgbClr val="0000FF"/>
                </a:solidFill>
              </a:rPr>
              <a:t>řádu pro </a:t>
            </a:r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E </a:t>
            </a:r>
            <a:r>
              <a:rPr lang="cs-CZ" baseline="30000" dirty="0" smtClean="0">
                <a:solidFill>
                  <a:srgbClr val="0000FF"/>
                </a:solidFill>
              </a:rPr>
              <a:t>(0)</a:t>
            </a:r>
            <a:r>
              <a:rPr lang="cs-CZ" dirty="0" smtClean="0">
                <a:solidFill>
                  <a:srgbClr val="0000FF"/>
                </a:solidFill>
              </a:rPr>
              <a:t>(</a:t>
            </a:r>
            <a:r>
              <a:rPr lang="cs-CZ" i="1" dirty="0" smtClean="0">
                <a:solidFill>
                  <a:srgbClr val="0000FF"/>
                </a:solidFill>
              </a:rPr>
              <a:t>k</a:t>
            </a:r>
            <a:r>
              <a:rPr lang="cs-CZ" dirty="0" smtClean="0">
                <a:solidFill>
                  <a:srgbClr val="0000FF"/>
                </a:solidFill>
              </a:rPr>
              <a:t>)</a:t>
            </a:r>
            <a:endParaRPr lang="cs-CZ" dirty="0">
              <a:solidFill>
                <a:srgbClr val="0000FF"/>
              </a:solidFill>
            </a:endParaRPr>
          </a:p>
        </p:txBody>
      </p:sp>
      <p:grpSp>
        <p:nvGrpSpPr>
          <p:cNvPr id="36" name="Skupina 35"/>
          <p:cNvGrpSpPr/>
          <p:nvPr/>
        </p:nvGrpSpPr>
        <p:grpSpPr>
          <a:xfrm>
            <a:off x="2857488" y="3286124"/>
            <a:ext cx="5429288" cy="1000132"/>
            <a:chOff x="2643174" y="3143248"/>
            <a:chExt cx="5429288" cy="1000132"/>
          </a:xfrm>
        </p:grpSpPr>
        <p:sp>
          <p:nvSpPr>
            <p:cNvPr id="35" name="Zaoblený obdélník 34"/>
            <p:cNvSpPr/>
            <p:nvPr/>
          </p:nvSpPr>
          <p:spPr>
            <a:xfrm>
              <a:off x="2643174" y="3143248"/>
              <a:ext cx="5429288" cy="10001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 </a:t>
              </a:r>
              <a:endParaRPr lang="cs-CZ" dirty="0"/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2714612" y="4423484"/>
            <a:ext cx="5786478" cy="1077218"/>
          </a:xfrm>
          <a:prstGeom prst="rect">
            <a:avLst/>
          </a:prstGeom>
          <a:solidFill>
            <a:srgbClr val="FFFFC1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Korekce </a:t>
            </a:r>
            <a:r>
              <a:rPr lang="cs-CZ" sz="1600" dirty="0" err="1" smtClean="0">
                <a:solidFill>
                  <a:srgbClr val="0000FF"/>
                </a:solidFill>
              </a:rPr>
              <a:t>1.řádu</a:t>
            </a:r>
            <a:r>
              <a:rPr lang="cs-CZ" sz="1600" dirty="0" smtClean="0"/>
              <a:t> (druhý člen na pravé straně) je </a:t>
            </a:r>
            <a:r>
              <a:rPr lang="cs-CZ" sz="1600" dirty="0" smtClean="0">
                <a:solidFill>
                  <a:srgbClr val="0000FF"/>
                </a:solidFill>
              </a:rPr>
              <a:t>konstanta </a:t>
            </a:r>
            <a:r>
              <a:rPr lang="cs-CZ" sz="1600" i="1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cs-CZ" sz="1600" baseline="-25000" dirty="0" err="1" smtClean="0">
                <a:solidFill>
                  <a:srgbClr val="0000FF"/>
                </a:solidFill>
              </a:rPr>
              <a:t>0</a:t>
            </a:r>
            <a:r>
              <a:rPr lang="cs-CZ" sz="1600" baseline="-25000" dirty="0" smtClean="0"/>
              <a:t> </a:t>
            </a:r>
            <a:r>
              <a:rPr lang="cs-CZ" sz="1600" dirty="0" smtClean="0"/>
              <a:t>, která jen posouvá celé spektrum</a:t>
            </a:r>
            <a:r>
              <a:rPr lang="en-US" sz="1600" dirty="0" smtClean="0"/>
              <a:t>; </a:t>
            </a:r>
            <a:r>
              <a:rPr lang="en-US" sz="1600" dirty="0" smtClean="0">
                <a:solidFill>
                  <a:srgbClr val="0000FF"/>
                </a:solidFill>
              </a:rPr>
              <a:t>polo</a:t>
            </a:r>
            <a:r>
              <a:rPr lang="cs-CZ" sz="1600" dirty="0" err="1" smtClean="0">
                <a:solidFill>
                  <a:srgbClr val="0000FF"/>
                </a:solidFill>
              </a:rPr>
              <a:t>žíme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i="1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cs-CZ" sz="1600" baseline="-25000" dirty="0" err="1" smtClean="0">
                <a:solidFill>
                  <a:srgbClr val="0000FF"/>
                </a:solidFill>
              </a:rPr>
              <a:t>0</a:t>
            </a:r>
            <a:r>
              <a:rPr lang="cs-CZ" sz="1600" baseline="-25000" dirty="0" smtClean="0">
                <a:solidFill>
                  <a:srgbClr val="0000FF"/>
                </a:solidFill>
              </a:rPr>
              <a:t> </a:t>
            </a:r>
            <a:r>
              <a:rPr lang="cs-CZ" sz="1600" dirty="0" smtClean="0">
                <a:solidFill>
                  <a:srgbClr val="0000FF"/>
                </a:solidFill>
              </a:rPr>
              <a:t>=</a:t>
            </a:r>
            <a:r>
              <a:rPr lang="cs-CZ" sz="1100" dirty="0" smtClean="0">
                <a:solidFill>
                  <a:srgbClr val="0000FF"/>
                </a:solidFill>
              </a:rPr>
              <a:t> </a:t>
            </a:r>
            <a:r>
              <a:rPr lang="cs-CZ" sz="1600" dirty="0" smtClean="0">
                <a:solidFill>
                  <a:srgbClr val="0000FF"/>
                </a:solidFill>
              </a:rPr>
              <a:t>0</a:t>
            </a:r>
            <a:r>
              <a:rPr lang="cs-CZ" sz="1600" dirty="0" smtClean="0"/>
              <a:t>.</a:t>
            </a:r>
            <a:endParaRPr lang="cs-CZ" sz="1600" baseline="-25000" dirty="0" smtClean="0"/>
          </a:p>
          <a:p>
            <a:r>
              <a:rPr lang="cs-CZ" sz="1600" dirty="0" smtClean="0">
                <a:solidFill>
                  <a:srgbClr val="0000FF"/>
                </a:solidFill>
              </a:rPr>
              <a:t>Korekce </a:t>
            </a:r>
            <a:r>
              <a:rPr lang="cs-CZ" sz="1600" dirty="0" err="1" smtClean="0">
                <a:solidFill>
                  <a:srgbClr val="0000FF"/>
                </a:solidFill>
              </a:rPr>
              <a:t>2.řádu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smtClean="0"/>
              <a:t>bude </a:t>
            </a:r>
            <a:r>
              <a:rPr lang="cs-CZ" sz="1600" dirty="0" smtClean="0">
                <a:solidFill>
                  <a:srgbClr val="0000FF"/>
                </a:solidFill>
              </a:rPr>
              <a:t>ve větších vzdálenostech od hranice BZ malá </a:t>
            </a:r>
            <a:r>
              <a:rPr lang="cs-CZ" sz="1600" dirty="0" smtClean="0"/>
              <a:t>protože rozdíly energií jsou velké.  </a:t>
            </a:r>
            <a:endParaRPr lang="cs-CZ" sz="16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428596" y="357166"/>
            <a:ext cx="478634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>
                <a:latin typeface="Comic Sans MS" pitchFamily="66" charset="0"/>
              </a:rPr>
              <a:t>Vliv poruchového potenciálu na </a:t>
            </a:r>
            <a:r>
              <a:rPr lang="cs-CZ" sz="1600" dirty="0" err="1" smtClean="0">
                <a:latin typeface="Comic Sans MS" pitchFamily="66" charset="0"/>
              </a:rPr>
              <a:t>energiové</a:t>
            </a:r>
            <a:r>
              <a:rPr lang="cs-CZ" sz="1600" dirty="0" smtClean="0">
                <a:latin typeface="Comic Sans MS" pitchFamily="66" charset="0"/>
              </a:rPr>
              <a:t> hladiny </a:t>
            </a:r>
            <a:endParaRPr lang="cs-CZ" sz="1600" dirty="0">
              <a:latin typeface="Comic Sans MS" pitchFamily="66" charset="0"/>
            </a:endParaRPr>
          </a:p>
        </p:txBody>
      </p:sp>
      <p:sp>
        <p:nvSpPr>
          <p:cNvPr id="39" name="Zástupný symbol pro číslo snímku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1175" y="3376613"/>
            <a:ext cx="5092700" cy="766762"/>
          </a:xfrm>
          <a:prstGeom prst="rect">
            <a:avLst/>
          </a:prstGeom>
          <a:noFill/>
        </p:spPr>
      </p:pic>
      <p:sp>
        <p:nvSpPr>
          <p:cNvPr id="40" name="Tlačítko akce: Vlastní 39">
            <a:hlinkClick r:id="rId6" action="ppaction://hlinksldjump" highlightClick="1"/>
          </p:cNvPr>
          <p:cNvSpPr/>
          <p:nvPr/>
        </p:nvSpPr>
        <p:spPr>
          <a:xfrm>
            <a:off x="7786710" y="2857496"/>
            <a:ext cx="714380" cy="214314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Dodatek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74620" y="202148"/>
            <a:ext cx="442915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Elektron</a:t>
            </a:r>
            <a:r>
              <a:rPr lang="en-US" dirty="0" smtClean="0">
                <a:solidFill>
                  <a:schemeClr val="bg1"/>
                </a:solidFill>
              </a:rPr>
              <a:t> v </a:t>
            </a:r>
            <a:r>
              <a:rPr lang="en-US" dirty="0" err="1" smtClean="0">
                <a:solidFill>
                  <a:schemeClr val="bg1"/>
                </a:solidFill>
              </a:rPr>
              <a:t>periodick</a:t>
            </a:r>
            <a:r>
              <a:rPr lang="cs-CZ" dirty="0" err="1" smtClean="0">
                <a:solidFill>
                  <a:schemeClr val="bg1"/>
                </a:solidFill>
              </a:rPr>
              <a:t>ém</a:t>
            </a:r>
            <a:r>
              <a:rPr lang="cs-CZ" dirty="0" smtClean="0">
                <a:solidFill>
                  <a:schemeClr val="bg1"/>
                </a:solidFill>
              </a:rPr>
              <a:t> potenciálovém poli </a:t>
            </a:r>
            <a:endParaRPr lang="cs-CZ" i="1" dirty="0">
              <a:solidFill>
                <a:schemeClr val="bg1"/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357158" y="785794"/>
            <a:ext cx="8358246" cy="1714512"/>
            <a:chOff x="357158" y="1000108"/>
            <a:chExt cx="8358246" cy="1714512"/>
          </a:xfrm>
        </p:grpSpPr>
        <p:sp>
          <p:nvSpPr>
            <p:cNvPr id="3" name="TextovéPole 2"/>
            <p:cNvSpPr txBox="1"/>
            <p:nvPr/>
          </p:nvSpPr>
          <p:spPr>
            <a:xfrm>
              <a:off x="642910" y="1000108"/>
              <a:ext cx="7358114" cy="923330"/>
            </a:xfrm>
            <a:prstGeom prst="rect">
              <a:avLst/>
            </a:prstGeom>
            <a:solidFill>
              <a:srgbClr val="FFFFC1"/>
            </a:solidFill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0000FF"/>
                  </a:solidFill>
                </a:rPr>
                <a:t>Předpoklady</a:t>
              </a:r>
              <a:r>
                <a:rPr lang="cs-CZ" dirty="0" smtClean="0"/>
                <a:t> :</a:t>
              </a:r>
            </a:p>
            <a:p>
              <a:pPr>
                <a:buFont typeface="Wingdings" pitchFamily="2" charset="2"/>
                <a:buChar char="§"/>
              </a:pPr>
              <a:r>
                <a:rPr lang="cs-CZ" dirty="0" smtClean="0"/>
                <a:t>  nekonečná krystalová mříž  + </a:t>
              </a:r>
              <a:r>
                <a:rPr lang="cs-CZ" dirty="0" err="1" smtClean="0"/>
                <a:t>Bornovy</a:t>
              </a:r>
              <a:r>
                <a:rPr lang="cs-CZ" dirty="0" smtClean="0"/>
                <a:t>-</a:t>
              </a:r>
              <a:r>
                <a:rPr lang="cs-CZ" dirty="0" err="1" smtClean="0"/>
                <a:t>Kármánovy</a:t>
              </a:r>
              <a:r>
                <a:rPr lang="cs-CZ" dirty="0" smtClean="0"/>
                <a:t> okrajové podmínky,</a:t>
              </a:r>
            </a:p>
            <a:p>
              <a:pPr>
                <a:buFont typeface="Wingdings" pitchFamily="2" charset="2"/>
                <a:buChar char="§"/>
              </a:pPr>
              <a:r>
                <a:rPr lang="cs-CZ" dirty="0" smtClean="0"/>
                <a:t>  stacionární potenciál  </a:t>
              </a:r>
              <a:endParaRPr lang="cs-CZ" dirty="0"/>
            </a:p>
          </p:txBody>
        </p:sp>
        <p:grpSp>
          <p:nvGrpSpPr>
            <p:cNvPr id="6" name="Skupina 5"/>
            <p:cNvGrpSpPr/>
            <p:nvPr/>
          </p:nvGrpSpPr>
          <p:grpSpPr>
            <a:xfrm>
              <a:off x="357158" y="2071678"/>
              <a:ext cx="8358246" cy="642942"/>
              <a:chOff x="357158" y="2071678"/>
              <a:chExt cx="8358246" cy="642942"/>
            </a:xfrm>
          </p:grpSpPr>
          <p:sp>
            <p:nvSpPr>
              <p:cNvPr id="5" name="Zaoblený obdélník 4"/>
              <p:cNvSpPr/>
              <p:nvPr/>
            </p:nvSpPr>
            <p:spPr>
              <a:xfrm>
                <a:off x="357158" y="2071678"/>
                <a:ext cx="8358246" cy="64294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4" name="Objekt 3"/>
              <p:cNvGraphicFramePr>
                <a:graphicFrameLocks noChangeAspect="1"/>
              </p:cNvGraphicFramePr>
              <p:nvPr/>
            </p:nvGraphicFramePr>
            <p:xfrm>
              <a:off x="480985" y="2171691"/>
              <a:ext cx="8143932" cy="415271"/>
            </p:xfrm>
            <a:graphic>
              <a:graphicData uri="http://schemas.openxmlformats.org/presentationml/2006/ole">
                <p:oleObj spid="_x0000_s1026" name="Rovnice" r:id="rId3" imgW="4483080" imgH="228600" progId="Equation.3">
                  <p:embed/>
                </p:oleObj>
              </a:graphicData>
            </a:graphic>
          </p:graphicFrame>
        </p:grpSp>
      </p:grpSp>
      <p:grpSp>
        <p:nvGrpSpPr>
          <p:cNvPr id="13" name="Skupina 12"/>
          <p:cNvGrpSpPr/>
          <p:nvPr/>
        </p:nvGrpSpPr>
        <p:grpSpPr>
          <a:xfrm>
            <a:off x="428596" y="2928934"/>
            <a:ext cx="5957454" cy="1369464"/>
            <a:chOff x="428596" y="3202544"/>
            <a:chExt cx="5957454" cy="1369464"/>
          </a:xfrm>
        </p:grpSpPr>
        <p:sp>
          <p:nvSpPr>
            <p:cNvPr id="7" name="TextovéPole 6"/>
            <p:cNvSpPr txBox="1"/>
            <p:nvPr/>
          </p:nvSpPr>
          <p:spPr>
            <a:xfrm>
              <a:off x="428596" y="3202544"/>
              <a:ext cx="4643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FF0000"/>
                  </a:solidFill>
                </a:rPr>
                <a:t>Stacionární </a:t>
              </a:r>
              <a:r>
                <a:rPr lang="cs-CZ" i="1" dirty="0" err="1" smtClean="0">
                  <a:solidFill>
                    <a:srgbClr val="FF0000"/>
                  </a:solidFill>
                </a:rPr>
                <a:t>Schrödingerova</a:t>
              </a:r>
              <a:r>
                <a:rPr lang="cs-CZ" i="1" dirty="0" smtClean="0">
                  <a:solidFill>
                    <a:srgbClr val="FF0000"/>
                  </a:solidFill>
                </a:rPr>
                <a:t> rovnice </a:t>
              </a:r>
              <a:r>
                <a:rPr lang="cs-CZ" dirty="0" smtClean="0"/>
                <a:t>(bez spinu):</a:t>
              </a:r>
              <a:endParaRPr lang="cs-CZ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2786050" y="3714752"/>
              <a:ext cx="3600000" cy="857256"/>
              <a:chOff x="2786050" y="3714752"/>
              <a:chExt cx="3600000" cy="857256"/>
            </a:xfrm>
          </p:grpSpPr>
          <p:sp>
            <p:nvSpPr>
              <p:cNvPr id="9" name="Zaoblený obdélník 8"/>
              <p:cNvSpPr/>
              <p:nvPr/>
            </p:nvSpPr>
            <p:spPr>
              <a:xfrm>
                <a:off x="2786050" y="3714752"/>
                <a:ext cx="3600000" cy="857256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8" name="Objekt 7"/>
              <p:cNvGraphicFramePr>
                <a:graphicFrameLocks noChangeAspect="1"/>
              </p:cNvGraphicFramePr>
              <p:nvPr/>
            </p:nvGraphicFramePr>
            <p:xfrm>
              <a:off x="2857488" y="3714752"/>
              <a:ext cx="3381260" cy="839790"/>
            </p:xfrm>
            <a:graphic>
              <a:graphicData uri="http://schemas.openxmlformats.org/presentationml/2006/ole">
                <p:oleObj spid="_x0000_s1027" name="Rovnice" r:id="rId4" imgW="1942920" imgH="482400" progId="Equation.3">
                  <p:embed/>
                </p:oleObj>
              </a:graphicData>
            </a:graphic>
          </p:graphicFrame>
        </p:grpSp>
      </p:grpSp>
      <p:grpSp>
        <p:nvGrpSpPr>
          <p:cNvPr id="17" name="Skupina 16"/>
          <p:cNvGrpSpPr/>
          <p:nvPr/>
        </p:nvGrpSpPr>
        <p:grpSpPr>
          <a:xfrm>
            <a:off x="428596" y="4714884"/>
            <a:ext cx="5519834" cy="1268208"/>
            <a:chOff x="500034" y="4131238"/>
            <a:chExt cx="5519834" cy="1268208"/>
          </a:xfrm>
        </p:grpSpPr>
        <p:sp>
          <p:nvSpPr>
            <p:cNvPr id="11" name="TextovéPole 10"/>
            <p:cNvSpPr txBox="1"/>
            <p:nvPr/>
          </p:nvSpPr>
          <p:spPr>
            <a:xfrm>
              <a:off x="500034" y="4131238"/>
              <a:ext cx="4429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FF0000"/>
                  </a:solidFill>
                </a:rPr>
                <a:t>Pro </a:t>
              </a:r>
              <a:r>
                <a:rPr lang="cs-CZ" i="1" dirty="0" smtClean="0">
                  <a:solidFill>
                    <a:srgbClr val="FF0000"/>
                  </a:solidFill>
                </a:rPr>
                <a:t>hustotu pravděpodobnosti</a:t>
              </a:r>
              <a:r>
                <a:rPr lang="cs-CZ" dirty="0" smtClean="0">
                  <a:solidFill>
                    <a:srgbClr val="FF0000"/>
                  </a:solidFill>
                </a:rPr>
                <a:t> musí platit </a:t>
              </a:r>
              <a:r>
                <a:rPr lang="cs-CZ" dirty="0" smtClean="0"/>
                <a:t>:</a:t>
              </a:r>
              <a:endParaRPr lang="cs-CZ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3571868" y="4643446"/>
              <a:ext cx="2448000" cy="756000"/>
              <a:chOff x="3571868" y="4643446"/>
              <a:chExt cx="2448000" cy="756000"/>
            </a:xfrm>
          </p:grpSpPr>
          <p:sp>
            <p:nvSpPr>
              <p:cNvPr id="15" name="Zaoblený obdélník 14"/>
              <p:cNvSpPr/>
              <p:nvPr/>
            </p:nvSpPr>
            <p:spPr>
              <a:xfrm>
                <a:off x="3571868" y="4643446"/>
                <a:ext cx="2448000" cy="756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3714744" y="4759336"/>
              <a:ext cx="2226729" cy="504000"/>
            </p:xfrm>
            <a:graphic>
              <a:graphicData uri="http://schemas.openxmlformats.org/presentationml/2006/ole">
                <p:oleObj spid="_x0000_s1028" name="Rovnice" r:id="rId5" imgW="1231560" imgH="279360" progId="Equation.3">
                  <p:embed/>
                </p:oleObj>
              </a:graphicData>
            </a:graphic>
          </p:graphicFrame>
        </p:grpSp>
      </p:grp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43570" y="202148"/>
            <a:ext cx="307183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Téměř volné elektrony - 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4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71435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Na hranici</a:t>
            </a:r>
            <a:r>
              <a:rPr lang="cs-CZ" dirty="0" smtClean="0">
                <a:solidFill>
                  <a:srgbClr val="FF0000"/>
                </a:solidFill>
              </a:rPr>
              <a:t> BZ</a:t>
            </a:r>
            <a:r>
              <a:rPr lang="cs-CZ" dirty="0" smtClean="0">
                <a:solidFill>
                  <a:srgbClr val="0000FF"/>
                </a:solidFill>
              </a:rPr>
              <a:t> je energie</a:t>
            </a:r>
            <a:r>
              <a:rPr lang="cs-CZ" dirty="0" smtClean="0"/>
              <a:t> </a:t>
            </a:r>
            <a:r>
              <a:rPr lang="cs-CZ" u="sng" dirty="0" smtClean="0">
                <a:solidFill>
                  <a:srgbClr val="0000FF"/>
                </a:solidFill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dvojnásobně degenerovaná </a:t>
            </a:r>
            <a:r>
              <a:rPr lang="cs-CZ" dirty="0" smtClean="0"/>
              <a:t>:</a:t>
            </a: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095747" y="1298002"/>
          <a:ext cx="3690963" cy="357190"/>
        </p:xfrm>
        <a:graphic>
          <a:graphicData uri="http://schemas.openxmlformats.org/presentationml/2006/ole">
            <p:oleObj spid="_x0000_s45059" name="Rovnice" r:id="rId4" imgW="2361960" imgH="228600" progId="Equation.3">
              <p:embed/>
            </p:oleObj>
          </a:graphicData>
        </a:graphic>
      </p:graphicFrame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 t="12161"/>
          <a:stretch>
            <a:fillRect/>
          </a:stretch>
        </p:blipFill>
        <p:spPr bwMode="auto">
          <a:xfrm>
            <a:off x="1214414" y="1155126"/>
            <a:ext cx="20383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 rot="10800000" flipV="1">
            <a:off x="2857488" y="1012250"/>
            <a:ext cx="1143008" cy="5715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Skupina 38"/>
          <p:cNvGrpSpPr/>
          <p:nvPr/>
        </p:nvGrpSpPr>
        <p:grpSpPr>
          <a:xfrm>
            <a:off x="500034" y="2285992"/>
            <a:ext cx="7000924" cy="2000264"/>
            <a:chOff x="500034" y="2285992"/>
            <a:chExt cx="7000924" cy="2000264"/>
          </a:xfrm>
        </p:grpSpPr>
        <p:sp>
          <p:nvSpPr>
            <p:cNvPr id="11" name="TextovéPole 10"/>
            <p:cNvSpPr txBox="1"/>
            <p:nvPr/>
          </p:nvSpPr>
          <p:spPr>
            <a:xfrm>
              <a:off x="500034" y="2285992"/>
              <a:ext cx="6215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0000FF"/>
                  </a:solidFill>
                </a:rPr>
                <a:t>Poruchový počet pro degenerované vlastní hodnoty </a:t>
              </a:r>
              <a:r>
                <a:rPr lang="cs-CZ" dirty="0" smtClean="0"/>
                <a:t>dá:</a:t>
              </a:r>
              <a:r>
                <a:rPr lang="cs-CZ" i="1" dirty="0" smtClean="0"/>
                <a:t> </a:t>
              </a:r>
              <a:endParaRPr lang="cs-CZ" i="1" dirty="0"/>
            </a:p>
          </p:txBody>
        </p:sp>
        <p:grpSp>
          <p:nvGrpSpPr>
            <p:cNvPr id="38" name="Skupina 37"/>
            <p:cNvGrpSpPr/>
            <p:nvPr/>
          </p:nvGrpSpPr>
          <p:grpSpPr>
            <a:xfrm>
              <a:off x="1071538" y="2714620"/>
              <a:ext cx="6429420" cy="1571636"/>
              <a:chOff x="1071538" y="2714620"/>
              <a:chExt cx="6429420" cy="1571636"/>
            </a:xfrm>
          </p:grpSpPr>
          <p:sp>
            <p:nvSpPr>
              <p:cNvPr id="37" name="Zaoblený obdélník 36"/>
              <p:cNvSpPr/>
              <p:nvPr/>
            </p:nvSpPr>
            <p:spPr>
              <a:xfrm>
                <a:off x="1071538" y="2714620"/>
                <a:ext cx="6429420" cy="1571636"/>
              </a:xfrm>
              <a:prstGeom prst="roundRect">
                <a:avLst>
                  <a:gd name="adj" fmla="val 1032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45068" name="Object 12"/>
              <p:cNvGraphicFramePr>
                <a:graphicFrameLocks noChangeAspect="1"/>
              </p:cNvGraphicFramePr>
              <p:nvPr/>
            </p:nvGraphicFramePr>
            <p:xfrm>
              <a:off x="1428728" y="2857496"/>
              <a:ext cx="5751512" cy="1319213"/>
            </p:xfrm>
            <a:graphic>
              <a:graphicData uri="http://schemas.openxmlformats.org/presentationml/2006/ole">
                <p:oleObj spid="_x0000_s45068" name="Rovnice" r:id="rId6" imgW="3873240" imgH="888840" progId="Equation.3">
                  <p:embed/>
                </p:oleObj>
              </a:graphicData>
            </a:graphic>
          </p:graphicFrame>
        </p:grpSp>
      </p:grpSp>
      <p:grpSp>
        <p:nvGrpSpPr>
          <p:cNvPr id="42" name="Skupina 41"/>
          <p:cNvGrpSpPr/>
          <p:nvPr/>
        </p:nvGrpSpPr>
        <p:grpSpPr>
          <a:xfrm>
            <a:off x="642910" y="4559866"/>
            <a:ext cx="5143536" cy="1155150"/>
            <a:chOff x="642910" y="4559866"/>
            <a:chExt cx="5143536" cy="1155150"/>
          </a:xfrm>
        </p:grpSpPr>
        <p:sp>
          <p:nvSpPr>
            <p:cNvPr id="14" name="TextovéPole 13"/>
            <p:cNvSpPr txBox="1"/>
            <p:nvPr/>
          </p:nvSpPr>
          <p:spPr>
            <a:xfrm>
              <a:off x="642910" y="4559866"/>
              <a:ext cx="5143536" cy="369332"/>
            </a:xfrm>
            <a:prstGeom prst="rect">
              <a:avLst/>
            </a:prstGeom>
            <a:solidFill>
              <a:srgbClr val="FFFFC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FF0000"/>
                  </a:solidFill>
                </a:rPr>
                <a:t>Na hranici BZ </a:t>
              </a:r>
              <a:r>
                <a:rPr lang="cs-CZ" dirty="0" smtClean="0"/>
                <a:t>(</a:t>
              </a:r>
              <a:r>
                <a:rPr lang="cs-CZ" i="1" dirty="0" smtClean="0"/>
                <a:t>k </a:t>
              </a:r>
              <a:r>
                <a:rPr lang="cs-CZ" dirty="0" smtClean="0"/>
                <a:t>=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π</a:t>
              </a:r>
              <a:r>
                <a:rPr lang="cs-CZ" sz="1200" i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dirty="0" smtClean="0"/>
                <a:t>/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a </a:t>
              </a:r>
              <a:r>
                <a:rPr lang="cs-CZ" dirty="0" smtClean="0">
                  <a:latin typeface="Cambria Math" pitchFamily="18" charset="0"/>
                  <a:ea typeface="Cambria Math" pitchFamily="18" charset="0"/>
                </a:rPr>
                <a:t>) </a:t>
              </a:r>
              <a:r>
                <a:rPr lang="cs-CZ" dirty="0" smtClean="0">
                  <a:ea typeface="Cambria Math" pitchFamily="18" charset="0"/>
                </a:rPr>
                <a:t>dojde k </a:t>
              </a:r>
              <a:r>
                <a:rPr lang="cs-CZ" i="1" dirty="0" smtClean="0">
                  <a:solidFill>
                    <a:srgbClr val="0000FF"/>
                  </a:solidFill>
                  <a:ea typeface="Cambria Math" pitchFamily="18" charset="0"/>
                </a:rPr>
                <a:t>sejmutí degenerace </a:t>
              </a:r>
              <a:r>
                <a:rPr lang="cs-CZ" dirty="0" smtClean="0">
                  <a:ea typeface="Cambria Math" pitchFamily="18" charset="0"/>
                </a:rPr>
                <a:t>:</a:t>
              </a:r>
              <a:endParaRPr lang="cs-CZ" dirty="0">
                <a:ea typeface="Cambria Math" pitchFamily="18" charset="0"/>
              </a:endParaRPr>
            </a:p>
          </p:txBody>
        </p:sp>
        <p:grpSp>
          <p:nvGrpSpPr>
            <p:cNvPr id="41" name="Skupina 40"/>
            <p:cNvGrpSpPr/>
            <p:nvPr/>
          </p:nvGrpSpPr>
          <p:grpSpPr>
            <a:xfrm>
              <a:off x="3000364" y="5143512"/>
              <a:ext cx="2071702" cy="571504"/>
              <a:chOff x="3000364" y="5143512"/>
              <a:chExt cx="2071702" cy="571504"/>
            </a:xfrm>
          </p:grpSpPr>
          <p:sp>
            <p:nvSpPr>
              <p:cNvPr id="40" name="Zaoblený obdélník 39"/>
              <p:cNvSpPr/>
              <p:nvPr/>
            </p:nvSpPr>
            <p:spPr>
              <a:xfrm>
                <a:off x="3000364" y="5143512"/>
                <a:ext cx="2071702" cy="571504"/>
              </a:xfrm>
              <a:prstGeom prst="roundRect">
                <a:avLst>
                  <a:gd name="adj" fmla="val 29758"/>
                </a:avLst>
              </a:prstGeom>
              <a:solidFill>
                <a:srgbClr val="FFFF00"/>
              </a:solidFill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45069" name="Object 13"/>
              <p:cNvGraphicFramePr>
                <a:graphicFrameLocks noChangeAspect="1"/>
              </p:cNvGraphicFramePr>
              <p:nvPr/>
            </p:nvGraphicFramePr>
            <p:xfrm>
              <a:off x="3198052" y="5248202"/>
              <a:ext cx="1685925" cy="396875"/>
            </p:xfrm>
            <a:graphic>
              <a:graphicData uri="http://schemas.openxmlformats.org/presentationml/2006/ole">
                <p:oleObj spid="_x0000_s45069" name="Rovnice" r:id="rId7" imgW="1079280" imgH="253800" progId="Equation.3">
                  <p:embed/>
                </p:oleObj>
              </a:graphicData>
            </a:graphic>
          </p:graphicFrame>
        </p:grpSp>
      </p:grpSp>
      <p:grpSp>
        <p:nvGrpSpPr>
          <p:cNvPr id="43" name="Skupina 42"/>
          <p:cNvGrpSpPr/>
          <p:nvPr/>
        </p:nvGrpSpPr>
        <p:grpSpPr>
          <a:xfrm>
            <a:off x="642910" y="5925941"/>
            <a:ext cx="7786742" cy="646331"/>
            <a:chOff x="642910" y="5925941"/>
            <a:chExt cx="7786742" cy="646331"/>
          </a:xfrm>
        </p:grpSpPr>
        <p:sp>
          <p:nvSpPr>
            <p:cNvPr id="16" name="TextovéPole 15"/>
            <p:cNvSpPr txBox="1"/>
            <p:nvPr/>
          </p:nvSpPr>
          <p:spPr>
            <a:xfrm>
              <a:off x="642910" y="5925941"/>
              <a:ext cx="7786742" cy="646331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Výše uvedený vztah pro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E </a:t>
              </a:r>
              <a:r>
                <a:rPr lang="cs-CZ" dirty="0" smtClean="0"/>
                <a:t> je možné samozřejmě použít i </a:t>
              </a:r>
              <a:r>
                <a:rPr lang="cs-CZ" dirty="0" smtClean="0">
                  <a:solidFill>
                    <a:srgbClr val="FF0000"/>
                  </a:solidFill>
                </a:rPr>
                <a:t>v blízkosti  hranice BZ </a:t>
              </a:r>
              <a:r>
                <a:rPr lang="cs-CZ" dirty="0" smtClean="0"/>
                <a:t>,</a:t>
              </a:r>
            </a:p>
            <a:p>
              <a:r>
                <a:rPr lang="cs-CZ" dirty="0" smtClean="0"/>
                <a:t> kde</a:t>
              </a:r>
              <a:r>
                <a:rPr lang="cs-CZ" dirty="0" smtClean="0">
                  <a:ea typeface="Cambria Math" pitchFamily="18" charset="0"/>
                </a:rPr>
                <a:t>                                      takže dostaneme funkci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E </a:t>
              </a:r>
              <a:r>
                <a:rPr lang="cs-CZ" dirty="0" smtClean="0">
                  <a:ea typeface="Cambria Math" pitchFamily="18" charset="0"/>
                </a:rPr>
                <a:t>(</a:t>
              </a:r>
              <a:r>
                <a:rPr lang="cs-CZ" i="1" dirty="0" smtClean="0">
                  <a:ea typeface="Cambria Math" pitchFamily="18" charset="0"/>
                </a:rPr>
                <a:t>k</a:t>
              </a:r>
              <a:r>
                <a:rPr lang="cs-CZ" dirty="0" smtClean="0">
                  <a:ea typeface="Cambria Math" pitchFamily="18" charset="0"/>
                </a:rPr>
                <a:t>).                                        </a:t>
              </a:r>
              <a:endParaRPr lang="cs-CZ" dirty="0">
                <a:ea typeface="Cambria Math" pitchFamily="18" charset="0"/>
              </a:endParaRPr>
            </a:p>
          </p:txBody>
        </p:sp>
        <p:graphicFrame>
          <p:nvGraphicFramePr>
            <p:cNvPr id="45070" name="Object 14"/>
            <p:cNvGraphicFramePr>
              <a:graphicFrameLocks noChangeAspect="1"/>
            </p:cNvGraphicFramePr>
            <p:nvPr/>
          </p:nvGraphicFramePr>
          <p:xfrm>
            <a:off x="1189038" y="6221413"/>
            <a:ext cx="1836737" cy="317500"/>
          </p:xfrm>
          <a:graphic>
            <a:graphicData uri="http://schemas.openxmlformats.org/presentationml/2006/ole">
              <p:oleObj spid="_x0000_s45070" name="Rovnice" r:id="rId8" imgW="1320480" imgH="228600" progId="Equation.3">
                <p:embed/>
              </p:oleObj>
            </a:graphicData>
          </a:graphic>
        </p:graphicFrame>
      </p:grpSp>
      <p:sp>
        <p:nvSpPr>
          <p:cNvPr id="36" name="Tlačítko akce: Vlastní 35">
            <a:hlinkClick r:id="rId9" action="ppaction://hlinksldjump" highlightClick="1"/>
          </p:cNvPr>
          <p:cNvSpPr/>
          <p:nvPr/>
        </p:nvSpPr>
        <p:spPr>
          <a:xfrm>
            <a:off x="8143900" y="2428868"/>
            <a:ext cx="714380" cy="214314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Dodatek</a:t>
            </a:r>
            <a:endParaRPr lang="cs-CZ" sz="1200" dirty="0"/>
          </a:p>
        </p:txBody>
      </p:sp>
      <p:sp>
        <p:nvSpPr>
          <p:cNvPr id="21" name="Zástupný symbol pro číslo snímk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43570" y="202148"/>
            <a:ext cx="307183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Téměř volné elektrony </a:t>
            </a:r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- 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5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773652"/>
            <a:ext cx="750099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33CC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Poruchový potenciál vedl k </a:t>
            </a:r>
            <a:r>
              <a:rPr lang="cs-CZ" dirty="0" smtClean="0">
                <a:solidFill>
                  <a:srgbClr val="FF0000"/>
                </a:solidFill>
              </a:rPr>
              <a:t>vytvoření zakázaných pásů  v </a:t>
            </a:r>
            <a:r>
              <a:rPr lang="cs-CZ" dirty="0" err="1" smtClean="0">
                <a:solidFill>
                  <a:srgbClr val="FF0000"/>
                </a:solidFill>
              </a:rPr>
              <a:t>energiovém</a:t>
            </a:r>
            <a:r>
              <a:rPr lang="cs-CZ" dirty="0" smtClean="0">
                <a:solidFill>
                  <a:srgbClr val="FF0000"/>
                </a:solidFill>
              </a:rPr>
              <a:t> spektru.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430827"/>
            <a:ext cx="3643338" cy="242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4382610" cy="20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6349" y="3857628"/>
            <a:ext cx="4185717" cy="275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6929454" y="6072206"/>
            <a:ext cx="1857388" cy="34970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1200" dirty="0" smtClean="0">
                <a:hlinkClick r:id="rId6"/>
              </a:rPr>
              <a:t>viz </a:t>
            </a:r>
            <a:r>
              <a:rPr lang="cs-CZ" sz="1200" i="1" dirty="0" smtClean="0">
                <a:hlinkClick r:id="rId6"/>
              </a:rPr>
              <a:t>R. Gross</a:t>
            </a:r>
            <a:r>
              <a:rPr lang="cs-CZ" sz="1200" dirty="0" smtClean="0">
                <a:hlinkClick r:id="rId6"/>
              </a:rPr>
              <a:t> , kap. 8</a:t>
            </a:r>
            <a:r>
              <a:rPr lang="cs-CZ" sz="1200" dirty="0" smtClean="0"/>
              <a:t>  (www)</a:t>
            </a:r>
            <a:r>
              <a:rPr lang="cs-CZ" dirty="0" smtClean="0"/>
              <a:t>                 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43570" y="202148"/>
            <a:ext cx="307183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Téměř volné elektrony - 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6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416462"/>
            <a:ext cx="192882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Difrakce</a:t>
            </a:r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7109" name="Rovnice" r:id="rId4" imgW="114120" imgH="215640" progId="Equation.3">
              <p:embed/>
            </p:oleObj>
          </a:graphicData>
        </a:graphic>
      </p:graphicFrame>
      <p:grpSp>
        <p:nvGrpSpPr>
          <p:cNvPr id="213" name="Skupina 212"/>
          <p:cNvGrpSpPr/>
          <p:nvPr/>
        </p:nvGrpSpPr>
        <p:grpSpPr>
          <a:xfrm>
            <a:off x="405850" y="1643050"/>
            <a:ext cx="2737390" cy="4741445"/>
            <a:chOff x="405850" y="1643050"/>
            <a:chExt cx="2737390" cy="4741445"/>
          </a:xfrm>
        </p:grpSpPr>
        <p:grpSp>
          <p:nvGrpSpPr>
            <p:cNvPr id="175" name="Skupina 174"/>
            <p:cNvGrpSpPr/>
            <p:nvPr/>
          </p:nvGrpSpPr>
          <p:grpSpPr>
            <a:xfrm>
              <a:off x="405850" y="1643050"/>
              <a:ext cx="2737390" cy="2716568"/>
              <a:chOff x="285720" y="2013038"/>
              <a:chExt cx="2737390" cy="2716568"/>
            </a:xfrm>
          </p:grpSpPr>
          <p:grpSp>
            <p:nvGrpSpPr>
              <p:cNvPr id="176" name="Skupina 143"/>
              <p:cNvGrpSpPr>
                <a:grpSpLocks noChangeAspect="1"/>
              </p:cNvGrpSpPr>
              <p:nvPr/>
            </p:nvGrpSpPr>
            <p:grpSpPr>
              <a:xfrm>
                <a:off x="285720" y="2013039"/>
                <a:ext cx="2737391" cy="2716569"/>
                <a:chOff x="285720" y="2016471"/>
                <a:chExt cx="2765044" cy="2744007"/>
              </a:xfrm>
            </p:grpSpPr>
            <p:grpSp>
              <p:nvGrpSpPr>
                <p:cNvPr id="179" name="Skupina 109"/>
                <p:cNvGrpSpPr/>
                <p:nvPr/>
              </p:nvGrpSpPr>
              <p:grpSpPr>
                <a:xfrm>
                  <a:off x="285720" y="2016471"/>
                  <a:ext cx="2765044" cy="2673474"/>
                  <a:chOff x="285720" y="2016471"/>
                  <a:chExt cx="2765044" cy="2673474"/>
                </a:xfrm>
              </p:grpSpPr>
              <p:grpSp>
                <p:nvGrpSpPr>
                  <p:cNvPr id="184" name="Skupina 66"/>
                  <p:cNvGrpSpPr/>
                  <p:nvPr/>
                </p:nvGrpSpPr>
                <p:grpSpPr>
                  <a:xfrm>
                    <a:off x="428596" y="2016471"/>
                    <a:ext cx="2622168" cy="2585411"/>
                    <a:chOff x="428596" y="2016471"/>
                    <a:chExt cx="2622168" cy="2585411"/>
                  </a:xfrm>
                </p:grpSpPr>
                <p:grpSp>
                  <p:nvGrpSpPr>
                    <p:cNvPr id="187" name="Skupina 46"/>
                    <p:cNvGrpSpPr/>
                    <p:nvPr/>
                  </p:nvGrpSpPr>
                  <p:grpSpPr>
                    <a:xfrm>
                      <a:off x="428596" y="2016471"/>
                      <a:ext cx="2622168" cy="2585411"/>
                      <a:chOff x="1554979" y="1629407"/>
                      <a:chExt cx="2622168" cy="2585411"/>
                    </a:xfrm>
                  </p:grpSpPr>
                  <p:grpSp>
                    <p:nvGrpSpPr>
                      <p:cNvPr id="191" name="Skupina 11"/>
                      <p:cNvGrpSpPr/>
                      <p:nvPr/>
                    </p:nvGrpSpPr>
                    <p:grpSpPr>
                      <a:xfrm>
                        <a:off x="1824104" y="2857496"/>
                        <a:ext cx="1079883" cy="1349009"/>
                        <a:chOff x="1824104" y="2857496"/>
                        <a:chExt cx="1079883" cy="1349009"/>
                      </a:xfrm>
                    </p:grpSpPr>
                    <p:sp>
                      <p:nvSpPr>
                        <p:cNvPr id="203" name="Elipsa 202"/>
                        <p:cNvSpPr/>
                        <p:nvPr/>
                      </p:nvSpPr>
                      <p:spPr>
                        <a:xfrm>
                          <a:off x="1824104" y="3992191"/>
                          <a:ext cx="214314" cy="214314"/>
                        </a:xfrm>
                        <a:prstGeom prst="ellipse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04" name="Elipsa 203"/>
                        <p:cNvSpPr/>
                        <p:nvPr/>
                      </p:nvSpPr>
                      <p:spPr>
                        <a:xfrm>
                          <a:off x="2689673" y="2857496"/>
                          <a:ext cx="214314" cy="214314"/>
                        </a:xfrm>
                        <a:prstGeom prst="ellipse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cxnSp>
                      <p:nvCxnSpPr>
                        <p:cNvPr id="205" name="Přímá spojovací šipka 9"/>
                        <p:cNvCxnSpPr/>
                        <p:nvPr/>
                      </p:nvCxnSpPr>
                      <p:spPr>
                        <a:xfrm rot="5400000" flipH="1" flipV="1">
                          <a:off x="1789923" y="3086875"/>
                          <a:ext cx="1152000" cy="90000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accent6">
                              <a:lumMod val="50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92" name="Skupina 34"/>
                      <p:cNvGrpSpPr/>
                      <p:nvPr/>
                    </p:nvGrpSpPr>
                    <p:grpSpPr>
                      <a:xfrm>
                        <a:off x="1554979" y="1629407"/>
                        <a:ext cx="2622168" cy="2585411"/>
                        <a:chOff x="1554979" y="1629407"/>
                        <a:chExt cx="2622168" cy="2585411"/>
                      </a:xfrm>
                    </p:grpSpPr>
                    <p:cxnSp>
                      <p:nvCxnSpPr>
                        <p:cNvPr id="193" name="Přímá spojovací čára 192"/>
                        <p:cNvCxnSpPr>
                          <a:cxnSpLocks noChangeAspect="1"/>
                        </p:cNvCxnSpPr>
                        <p:nvPr/>
                      </p:nvCxnSpPr>
                      <p:spPr>
                        <a:xfrm flipV="1">
                          <a:off x="1939582" y="3786186"/>
                          <a:ext cx="2237565" cy="257015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B050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4" name="Přímá spojovací čára 193"/>
                        <p:cNvCxnSpPr>
                          <a:cxnSpLocks noChangeAspect="1"/>
                        </p:cNvCxnSpPr>
                        <p:nvPr/>
                      </p:nvCxnSpPr>
                      <p:spPr>
                        <a:xfrm flipV="1">
                          <a:off x="2788524" y="2786069"/>
                          <a:ext cx="1301942" cy="144316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B050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5" name="Přímá spojovací čára 194"/>
                        <p:cNvCxnSpPr/>
                        <p:nvPr/>
                      </p:nvCxnSpPr>
                      <p:spPr>
                        <a:xfrm rot="16200000" flipH="1">
                          <a:off x="2078750" y="3392069"/>
                          <a:ext cx="1500176" cy="14532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B050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6" name="Přímá spojovací čára 195"/>
                        <p:cNvCxnSpPr/>
                        <p:nvPr/>
                      </p:nvCxnSpPr>
                      <p:spPr>
                        <a:xfrm rot="10800000" flipV="1">
                          <a:off x="2849156" y="3500437"/>
                          <a:ext cx="420335" cy="4792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accent1">
                              <a:lumMod val="50000"/>
                            </a:schemeClr>
                          </a:solidFill>
                          <a:prstDash val="solid"/>
                          <a:headEnd type="stealth" w="lg" len="lg"/>
                          <a:tailEnd type="none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97" name="Skupina 32"/>
                        <p:cNvGrpSpPr/>
                        <p:nvPr/>
                      </p:nvGrpSpPr>
                      <p:grpSpPr>
                        <a:xfrm>
                          <a:off x="1554979" y="1629407"/>
                          <a:ext cx="1666143" cy="2484099"/>
                          <a:chOff x="1554979" y="1629407"/>
                          <a:chExt cx="1666143" cy="2484099"/>
                        </a:xfrm>
                      </p:grpSpPr>
                      <p:grpSp>
                        <p:nvGrpSpPr>
                          <p:cNvPr id="198" name="Skupina 18"/>
                          <p:cNvGrpSpPr/>
                          <p:nvPr/>
                        </p:nvGrpSpPr>
                        <p:grpSpPr>
                          <a:xfrm>
                            <a:off x="1554979" y="1629407"/>
                            <a:ext cx="1666143" cy="2484099"/>
                            <a:chOff x="1554979" y="1629407"/>
                            <a:chExt cx="1666143" cy="2484099"/>
                          </a:xfrm>
                        </p:grpSpPr>
                        <p:cxnSp>
                          <p:nvCxnSpPr>
                            <p:cNvPr id="200" name="Přímá spojovací čára 199"/>
                            <p:cNvCxnSpPr>
                              <a:cxnSpLocks noChangeAspect="1"/>
                            </p:cNvCxnSpPr>
                            <p:nvPr/>
                          </p:nvCxnSpPr>
                          <p:spPr>
                            <a:xfrm rot="5400000">
                              <a:off x="713775" y="2847054"/>
                              <a:ext cx="2477310" cy="55594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prstDash val="sys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01" name="Přímá spojovací čára 200"/>
                            <p:cNvCxnSpPr/>
                            <p:nvPr/>
                          </p:nvCxnSpPr>
                          <p:spPr>
                            <a:xfrm rot="5400000">
                              <a:off x="2158713" y="2263545"/>
                              <a:ext cx="1332914" cy="64637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prstDash val="sys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02" name="Přímá spojovací čára 201"/>
                            <p:cNvCxnSpPr/>
                            <p:nvPr/>
                          </p:nvCxnSpPr>
                          <p:spPr>
                            <a:xfrm rot="10800000">
                              <a:off x="1554979" y="2905861"/>
                              <a:ext cx="1666143" cy="64637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199" name="Přímá spojovací čára 198"/>
                          <p:cNvCxnSpPr/>
                          <p:nvPr/>
                        </p:nvCxnSpPr>
                        <p:spPr>
                          <a:xfrm rot="5400000" flipH="1" flipV="1">
                            <a:off x="2069438" y="3128536"/>
                            <a:ext cx="396001" cy="2880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accent1">
                                <a:lumMod val="50000"/>
                              </a:schemeClr>
                            </a:solidFill>
                            <a:prstDash val="solid"/>
                            <a:headEnd type="stealth" w="lg" len="lg"/>
                            <a:tailEnd type="none" w="lg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sp>
                  <p:nvSpPr>
                    <p:cNvPr id="188" name="TextovéPole 187"/>
                    <p:cNvSpPr txBox="1"/>
                    <p:nvPr/>
                  </p:nvSpPr>
                  <p:spPr>
                    <a:xfrm>
                      <a:off x="1000100" y="3366315"/>
                      <a:ext cx="2143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b="1" i="1" dirty="0" smtClean="0"/>
                        <a:t>k</a:t>
                      </a:r>
                      <a:endParaRPr lang="cs-CZ" b="1" i="1" dirty="0"/>
                    </a:p>
                  </p:txBody>
                </p:sp>
                <p:sp>
                  <p:nvSpPr>
                    <p:cNvPr id="189" name="TextovéPole 188"/>
                    <p:cNvSpPr txBox="1"/>
                    <p:nvPr/>
                  </p:nvSpPr>
                  <p:spPr>
                    <a:xfrm>
                      <a:off x="1857356" y="3630507"/>
                      <a:ext cx="2143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b="1" i="1" dirty="0" smtClean="0"/>
                        <a:t>k’</a:t>
                      </a:r>
                      <a:endParaRPr lang="cs-CZ" b="1" i="1" dirty="0"/>
                    </a:p>
                  </p:txBody>
                </p:sp>
                <p:sp>
                  <p:nvSpPr>
                    <p:cNvPr id="190" name="TextovéPole 189"/>
                    <p:cNvSpPr txBox="1"/>
                    <p:nvPr/>
                  </p:nvSpPr>
                  <p:spPr>
                    <a:xfrm>
                      <a:off x="1285852" y="3866381"/>
                      <a:ext cx="35719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b="1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</a:t>
                      </a:r>
                      <a:r>
                        <a:rPr lang="en-US" sz="2000" i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</a:t>
                      </a:r>
                      <a:endParaRPr lang="cs-CZ" b="1" i="1" baseline="-25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85" name="TextovéPole 184"/>
                  <p:cNvSpPr txBox="1"/>
                  <p:nvPr/>
                </p:nvSpPr>
                <p:spPr>
                  <a:xfrm>
                    <a:off x="285720" y="2953873"/>
                    <a:ext cx="571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err="1" smtClean="0"/>
                      <a:t>e</a:t>
                    </a:r>
                    <a:r>
                      <a:rPr lang="en-US" i="1" baseline="30000" dirty="0" err="1" smtClean="0">
                        <a:latin typeface="Cambria Math" pitchFamily="18" charset="0"/>
                        <a:ea typeface="Cambria Math" pitchFamily="18" charset="0"/>
                      </a:rPr>
                      <a:t>i</a:t>
                    </a:r>
                    <a:r>
                      <a:rPr lang="en-US" sz="1200" i="1" baseline="30000" dirty="0" smtClean="0">
                        <a:latin typeface="Cambria Math" pitchFamily="18" charset="0"/>
                        <a:ea typeface="Cambria Math" pitchFamily="18" charset="0"/>
                      </a:rPr>
                      <a:t> </a:t>
                    </a:r>
                    <a:r>
                      <a:rPr lang="en-US" b="1" i="1" baseline="30000" dirty="0" err="1" smtClean="0"/>
                      <a:t>k.r</a:t>
                    </a:r>
                    <a:endParaRPr lang="cs-CZ" b="1" i="1" baseline="30000" dirty="0"/>
                  </a:p>
                </p:txBody>
              </p:sp>
              <p:sp>
                <p:nvSpPr>
                  <p:cNvPr id="186" name="TextovéPole 185"/>
                  <p:cNvSpPr txBox="1"/>
                  <p:nvPr/>
                </p:nvSpPr>
                <p:spPr>
                  <a:xfrm>
                    <a:off x="1769292" y="4320613"/>
                    <a:ext cx="571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err="1" smtClean="0"/>
                      <a:t>e</a:t>
                    </a:r>
                    <a:r>
                      <a:rPr lang="en-US" i="1" baseline="30000" dirty="0" err="1" smtClean="0">
                        <a:latin typeface="Cambria Math" pitchFamily="18" charset="0"/>
                        <a:ea typeface="Cambria Math" pitchFamily="18" charset="0"/>
                      </a:rPr>
                      <a:t>i</a:t>
                    </a:r>
                    <a:r>
                      <a:rPr lang="en-US" sz="1200" i="1" baseline="30000" dirty="0" smtClean="0">
                        <a:latin typeface="Cambria Math" pitchFamily="18" charset="0"/>
                        <a:ea typeface="Cambria Math" pitchFamily="18" charset="0"/>
                      </a:rPr>
                      <a:t> </a:t>
                    </a:r>
                    <a:r>
                      <a:rPr lang="en-US" b="1" i="1" baseline="30000" dirty="0" err="1" smtClean="0"/>
                      <a:t>k’.r</a:t>
                    </a:r>
                    <a:endParaRPr lang="cs-CZ" b="1" i="1" baseline="30000" dirty="0"/>
                  </a:p>
                </p:txBody>
              </p:sp>
            </p:grpSp>
            <p:sp>
              <p:nvSpPr>
                <p:cNvPr id="180" name="TextovéPole 179"/>
                <p:cNvSpPr txBox="1"/>
                <p:nvPr/>
              </p:nvSpPr>
              <p:spPr>
                <a:xfrm>
                  <a:off x="285720" y="3652067"/>
                  <a:ext cx="500066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-</a:t>
                  </a:r>
                  <a:r>
                    <a:rPr lang="en-US" sz="1600" b="1" i="1" dirty="0" err="1" smtClean="0">
                      <a:solidFill>
                        <a:srgbClr val="FF0000"/>
                      </a:solidFill>
                    </a:rPr>
                    <a:t>k.T</a:t>
                  </a:r>
                  <a:r>
                    <a:rPr lang="en-US" i="1" baseline="-25000" dirty="0" err="1" smtClean="0">
                      <a:solidFill>
                        <a:srgbClr val="FF0000"/>
                      </a:solidFill>
                    </a:rPr>
                    <a:t>n</a:t>
                  </a:r>
                  <a:endParaRPr lang="cs-CZ" i="1" baseline="-25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1" name="TextovéPole 180"/>
                <p:cNvSpPr txBox="1"/>
                <p:nvPr/>
              </p:nvSpPr>
              <p:spPr>
                <a:xfrm>
                  <a:off x="1118037" y="4514257"/>
                  <a:ext cx="500066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b="1" i="1" dirty="0" err="1" smtClean="0">
                      <a:solidFill>
                        <a:srgbClr val="FF0000"/>
                      </a:solidFill>
                    </a:rPr>
                    <a:t>k’.T</a:t>
                  </a:r>
                  <a:r>
                    <a:rPr lang="en-US" i="1" baseline="-25000" dirty="0" err="1" smtClean="0">
                      <a:solidFill>
                        <a:srgbClr val="FF0000"/>
                      </a:solidFill>
                    </a:rPr>
                    <a:t>n</a:t>
                  </a:r>
                  <a:endParaRPr lang="cs-CZ" sz="1600" i="1" baseline="-25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82" name="Přímá spojovací šipka 181"/>
                <p:cNvCxnSpPr>
                  <a:cxnSpLocks noChangeAspect="1"/>
                </p:cNvCxnSpPr>
                <p:nvPr/>
              </p:nvCxnSpPr>
              <p:spPr>
                <a:xfrm flipV="1">
                  <a:off x="802412" y="4430756"/>
                  <a:ext cx="930309" cy="11016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Přímá spojovací šipka 182"/>
                <p:cNvCxnSpPr>
                  <a:cxnSpLocks/>
                </p:cNvCxnSpPr>
                <p:nvPr/>
              </p:nvCxnSpPr>
              <p:spPr>
                <a:xfrm rot="5400000" flipH="1" flipV="1">
                  <a:off x="124318" y="3876155"/>
                  <a:ext cx="1216061" cy="360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TextovéPole 176"/>
              <p:cNvSpPr txBox="1"/>
              <p:nvPr/>
            </p:nvSpPr>
            <p:spPr>
              <a:xfrm rot="120000">
                <a:off x="432587" y="2357220"/>
                <a:ext cx="1643074" cy="25736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200" dirty="0" err="1" smtClean="0"/>
                  <a:t>dopadaj</a:t>
                </a:r>
                <a:r>
                  <a:rPr lang="cs-CZ" sz="1200" dirty="0" err="1" smtClean="0"/>
                  <a:t>ící</a:t>
                </a:r>
                <a:r>
                  <a:rPr lang="cs-CZ" sz="1200" dirty="0" smtClean="0"/>
                  <a:t> rovinná vlna</a:t>
                </a:r>
                <a:endParaRPr lang="cs-CZ" dirty="0"/>
              </a:p>
            </p:txBody>
          </p:sp>
          <p:sp>
            <p:nvSpPr>
              <p:cNvPr id="178" name="TextovéPole 177"/>
              <p:cNvSpPr txBox="1"/>
              <p:nvPr/>
            </p:nvSpPr>
            <p:spPr>
              <a:xfrm rot="4980000">
                <a:off x="1835169" y="3540789"/>
                <a:ext cx="1643074" cy="257369"/>
              </a:xfrm>
              <a:prstGeom prst="rect">
                <a:avLst/>
              </a:prstGeom>
              <a:solidFill>
                <a:srgbClr val="CEFED4"/>
              </a:solidFill>
              <a:ln w="12700"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s-CZ" sz="1200" dirty="0" smtClean="0"/>
                  <a:t>rozptýlená rovinná vlna</a:t>
                </a:r>
                <a:endParaRPr lang="cs-CZ" dirty="0"/>
              </a:p>
            </p:txBody>
          </p:sp>
        </p:grpSp>
        <p:grpSp>
          <p:nvGrpSpPr>
            <p:cNvPr id="212" name="Skupina 211"/>
            <p:cNvGrpSpPr/>
            <p:nvPr/>
          </p:nvGrpSpPr>
          <p:grpSpPr>
            <a:xfrm>
              <a:off x="617971" y="4572008"/>
              <a:ext cx="2399019" cy="1812487"/>
              <a:chOff x="617971" y="4572008"/>
              <a:chExt cx="2399019" cy="1812487"/>
            </a:xfrm>
          </p:grpSpPr>
          <p:sp>
            <p:nvSpPr>
              <p:cNvPr id="206" name="TextovéPole 205"/>
              <p:cNvSpPr txBox="1"/>
              <p:nvPr/>
            </p:nvSpPr>
            <p:spPr>
              <a:xfrm>
                <a:off x="642910" y="4572008"/>
                <a:ext cx="235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>
                    <a:solidFill>
                      <a:srgbClr val="0000FF"/>
                    </a:solidFill>
                  </a:rPr>
                  <a:t>Fázový posun </a:t>
                </a:r>
                <a:r>
                  <a:rPr lang="cs-CZ" sz="1600" smtClean="0">
                    <a:solidFill>
                      <a:srgbClr val="0000FF"/>
                    </a:solidFill>
                  </a:rPr>
                  <a:t>:</a:t>
                </a:r>
                <a:r>
                  <a:rPr lang="cs-CZ" sz="1600" smtClean="0"/>
                  <a:t>  </a:t>
                </a:r>
                <a:r>
                  <a:rPr lang="cs-CZ" b="1" i="1" smtClean="0">
                    <a:solidFill>
                      <a:srgbClr val="0000FF"/>
                    </a:solidFill>
                  </a:rPr>
                  <a:t>T</a:t>
                </a:r>
                <a:r>
                  <a:rPr lang="cs-CZ" sz="2000" i="1" baseline="-25000" smtClean="0">
                    <a:solidFill>
                      <a:srgbClr val="0000FF"/>
                    </a:solidFill>
                  </a:rPr>
                  <a:t>n</a:t>
                </a:r>
                <a:r>
                  <a:rPr lang="en-US" sz="1400" i="1" baseline="-25000" smtClean="0">
                    <a:solidFill>
                      <a:srgbClr val="0000FF"/>
                    </a:solidFill>
                  </a:rPr>
                  <a:t> </a:t>
                </a:r>
                <a:r>
                  <a:rPr lang="en-US" smtClean="0">
                    <a:solidFill>
                      <a:srgbClr val="0000FF"/>
                    </a:solidFill>
                  </a:rPr>
                  <a:t>.</a:t>
                </a:r>
                <a:r>
                  <a:rPr lang="en-US" sz="1100" smtClean="0">
                    <a:solidFill>
                      <a:srgbClr val="0000FF"/>
                    </a:solidFill>
                  </a:rPr>
                  <a:t> </a:t>
                </a:r>
                <a:r>
                  <a:rPr lang="cs-CZ" smtClean="0">
                    <a:solidFill>
                      <a:srgbClr val="0000FF"/>
                    </a:solidFill>
                  </a:rPr>
                  <a:t>(</a:t>
                </a:r>
                <a:r>
                  <a:rPr lang="cs-CZ" b="1" i="1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’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US" sz="1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)</a:t>
                </a:r>
                <a:endParaRPr lang="cs-CZ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07" name="TextovéPole 206"/>
              <p:cNvSpPr txBox="1"/>
              <p:nvPr/>
            </p:nvSpPr>
            <p:spPr>
              <a:xfrm>
                <a:off x="617971" y="4929198"/>
                <a:ext cx="23574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Pro </a:t>
                </a:r>
                <a:r>
                  <a:rPr lang="en-US" sz="1600" dirty="0" err="1" smtClean="0">
                    <a:solidFill>
                      <a:schemeClr val="accent4">
                        <a:lumMod val="50000"/>
                      </a:schemeClr>
                    </a:solidFill>
                  </a:rPr>
                  <a:t>konstruktivn</a:t>
                </a:r>
                <a:r>
                  <a:rPr lang="cs-CZ" sz="16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í difrakci :</a:t>
                </a:r>
                <a:endParaRPr lang="cs-CZ" baseline="30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211" name="Skupina 210"/>
              <p:cNvGrpSpPr/>
              <p:nvPr/>
            </p:nvGrpSpPr>
            <p:grpSpPr>
              <a:xfrm>
                <a:off x="1000100" y="5357826"/>
                <a:ext cx="1500198" cy="500066"/>
                <a:chOff x="1000100" y="5357826"/>
                <a:chExt cx="1500198" cy="500066"/>
              </a:xfrm>
            </p:grpSpPr>
            <p:sp>
              <p:nvSpPr>
                <p:cNvPr id="210" name="Zaoblený obdélník 209"/>
                <p:cNvSpPr/>
                <p:nvPr/>
              </p:nvSpPr>
              <p:spPr>
                <a:xfrm>
                  <a:off x="1000100" y="5357826"/>
                  <a:ext cx="1500198" cy="500066"/>
                </a:xfrm>
                <a:prstGeom prst="roundRect">
                  <a:avLst/>
                </a:prstGeom>
                <a:solidFill>
                  <a:srgbClr val="FFFFC1"/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208" name="Objekt 207"/>
                <p:cNvGraphicFramePr>
                  <a:graphicFrameLocks noChangeAspect="1"/>
                </p:cNvGraphicFramePr>
                <p:nvPr/>
              </p:nvGraphicFramePr>
              <p:xfrm>
                <a:off x="1134663" y="5432065"/>
                <a:ext cx="1276156" cy="346076"/>
              </p:xfrm>
              <a:graphic>
                <a:graphicData uri="http://schemas.openxmlformats.org/presentationml/2006/ole">
                  <p:oleObj spid="_x0000_s47110" name="Rovnice" r:id="rId5" imgW="749160" imgH="203040" progId="Equation.3">
                    <p:embed/>
                  </p:oleObj>
                </a:graphicData>
              </a:graphic>
            </p:graphicFrame>
          </p:grpSp>
          <p:sp>
            <p:nvSpPr>
              <p:cNvPr id="209" name="TextovéPole 208"/>
              <p:cNvSpPr txBox="1"/>
              <p:nvPr/>
            </p:nvSpPr>
            <p:spPr>
              <a:xfrm>
                <a:off x="659536" y="5988626"/>
                <a:ext cx="2357454" cy="395869"/>
              </a:xfrm>
              <a:prstGeom prst="rect">
                <a:avLst/>
              </a:prstGeom>
              <a:solidFill>
                <a:srgbClr val="FFFFC1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bIns="72000" rtlCol="0">
                <a:spAutoFit/>
              </a:bodyPr>
              <a:lstStyle/>
              <a:p>
                <a:pPr algn="ctr"/>
                <a:r>
                  <a:rPr lang="cs-CZ" sz="16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Splněno pro </a:t>
                </a:r>
                <a:r>
                  <a:rPr lang="cs-CZ" sz="1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  <a:r>
                  <a:rPr lang="cs-CZ" sz="1600" dirty="0" smtClean="0"/>
                  <a:t>  </a:t>
                </a:r>
                <a:r>
                  <a:rPr lang="cs-CZ" b="1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’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cs-CZ" b="1" i="1" dirty="0" smtClean="0">
                    <a:solidFill>
                      <a:srgbClr val="FF0000"/>
                    </a:solidFill>
                  </a:rPr>
                  <a:t> = </a:t>
                </a:r>
                <a:r>
                  <a:rPr lang="cs-CZ" b="1" i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cs-CZ" sz="2000" b="1" i="1" baseline="-25000" dirty="0" err="1" smtClean="0">
                    <a:solidFill>
                      <a:srgbClr val="FF0000"/>
                    </a:solidFill>
                  </a:rPr>
                  <a:t>q</a:t>
                </a:r>
                <a:endParaRPr lang="cs-CZ" sz="2000" b="1" baseline="-25000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216" name="Přímá spojovací čára 215"/>
          <p:cNvCxnSpPr/>
          <p:nvPr/>
        </p:nvCxnSpPr>
        <p:spPr>
          <a:xfrm rot="5400000">
            <a:off x="835306" y="3808109"/>
            <a:ext cx="5616000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Skupina 220"/>
          <p:cNvGrpSpPr/>
          <p:nvPr/>
        </p:nvGrpSpPr>
        <p:grpSpPr>
          <a:xfrm>
            <a:off x="4143372" y="1071546"/>
            <a:ext cx="4500594" cy="2820248"/>
            <a:chOff x="4143372" y="1214422"/>
            <a:chExt cx="4500594" cy="2820248"/>
          </a:xfrm>
        </p:grpSpPr>
        <p:sp>
          <p:nvSpPr>
            <p:cNvPr id="214" name="TextovéPole 213"/>
            <p:cNvSpPr txBox="1"/>
            <p:nvPr/>
          </p:nvSpPr>
          <p:spPr>
            <a:xfrm>
              <a:off x="4143372" y="1214422"/>
              <a:ext cx="4357718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Pro </a:t>
              </a:r>
              <a:r>
                <a:rPr lang="cs-CZ" b="1" i="1" dirty="0" smtClean="0">
                  <a:solidFill>
                    <a:srgbClr val="0000FF"/>
                  </a:solidFill>
                </a:rPr>
                <a:t>pružný rozptyl </a:t>
              </a:r>
              <a:r>
                <a:rPr lang="cs-CZ" dirty="0" smtClean="0"/>
                <a:t>:    </a:t>
              </a:r>
              <a:r>
                <a:rPr lang="en-US" dirty="0" smtClean="0"/>
                <a:t>|</a:t>
              </a:r>
              <a:r>
                <a:rPr lang="en-US" b="1" i="1" dirty="0" smtClean="0"/>
                <a:t>k</a:t>
              </a:r>
              <a:r>
                <a:rPr lang="en-US" dirty="0" smtClean="0"/>
                <a:t>| = |</a:t>
              </a:r>
              <a:r>
                <a:rPr lang="en-US" b="1" i="1" dirty="0" smtClean="0"/>
                <a:t>k’</a:t>
              </a:r>
              <a:r>
                <a:rPr lang="en-US" dirty="0" smtClean="0"/>
                <a:t>| . </a:t>
              </a:r>
              <a:endParaRPr lang="cs-CZ" dirty="0" smtClean="0"/>
            </a:p>
            <a:p>
              <a:endParaRPr lang="en-US" sz="500" dirty="0" smtClean="0"/>
            </a:p>
            <a:p>
              <a:r>
                <a:rPr lang="en-US" dirty="0" smtClean="0"/>
                <a:t>P</a:t>
              </a:r>
              <a:r>
                <a:rPr lang="cs-CZ" dirty="0" err="1" smtClean="0"/>
                <a:t>odmínka</a:t>
              </a:r>
              <a:r>
                <a:rPr lang="cs-CZ" dirty="0" smtClean="0"/>
                <a:t> difrakce :     </a:t>
              </a:r>
              <a:r>
                <a:rPr lang="en-US" dirty="0" smtClean="0"/>
                <a:t> </a:t>
              </a:r>
              <a:r>
                <a:rPr lang="en-US" b="1" i="1" dirty="0" smtClean="0"/>
                <a:t>k’</a:t>
              </a:r>
              <a:r>
                <a:rPr lang="cs-CZ" b="1" i="1" dirty="0" smtClean="0"/>
                <a:t> </a:t>
              </a:r>
              <a:r>
                <a:rPr lang="en-US" dirty="0" smtClean="0"/>
                <a:t>=</a:t>
              </a:r>
              <a:r>
                <a:rPr lang="cs-CZ" dirty="0" smtClean="0"/>
                <a:t> </a:t>
              </a:r>
              <a:r>
                <a:rPr lang="en-US" b="1" i="1" dirty="0" smtClean="0"/>
                <a:t>k </a:t>
              </a:r>
              <a:r>
                <a:rPr lang="en-US" dirty="0" smtClean="0"/>
                <a:t>+ </a:t>
              </a:r>
              <a:r>
                <a:rPr lang="en-US" b="1" i="1" dirty="0" err="1" smtClean="0"/>
                <a:t>K</a:t>
              </a:r>
              <a:r>
                <a:rPr lang="en-US" sz="2000" b="1" i="1" baseline="-25000" dirty="0" err="1" smtClean="0"/>
                <a:t>q</a:t>
              </a:r>
              <a:r>
                <a:rPr lang="en-US" sz="2000" baseline="-25000" dirty="0" smtClean="0"/>
                <a:t> </a:t>
              </a:r>
              <a:r>
                <a:rPr lang="cs-CZ" sz="2000" baseline="-25000" dirty="0" smtClean="0"/>
                <a:t> </a:t>
              </a:r>
              <a:r>
                <a:rPr lang="cs-CZ" dirty="0" smtClean="0"/>
                <a:t>. </a:t>
              </a:r>
              <a:endParaRPr lang="en-US" baseline="-25000" dirty="0" smtClean="0"/>
            </a:p>
            <a:p>
              <a:endParaRPr lang="en-US" sz="600" dirty="0" smtClean="0"/>
            </a:p>
            <a:p>
              <a:r>
                <a:rPr lang="en-US" dirty="0" smtClean="0"/>
                <a:t>Z </a:t>
              </a:r>
              <a:r>
                <a:rPr lang="en-US" dirty="0" err="1" smtClean="0"/>
                <a:t>po</a:t>
              </a:r>
              <a:r>
                <a:rPr lang="cs-CZ" dirty="0" smtClean="0"/>
                <a:t>ž</a:t>
              </a:r>
              <a:r>
                <a:rPr lang="en-US" dirty="0" err="1" smtClean="0"/>
                <a:t>adavku</a:t>
              </a:r>
              <a:r>
                <a:rPr lang="cs-CZ" dirty="0" smtClean="0"/>
                <a:t> </a:t>
              </a:r>
              <a:r>
                <a:rPr lang="en-US" dirty="0" smtClean="0"/>
                <a:t>|</a:t>
              </a:r>
              <a:r>
                <a:rPr lang="en-US" b="1" i="1" dirty="0" smtClean="0"/>
                <a:t> k </a:t>
              </a:r>
              <a:r>
                <a:rPr lang="en-US" dirty="0" smtClean="0"/>
                <a:t>+ </a:t>
              </a:r>
              <a:r>
                <a:rPr lang="en-US" b="1" i="1" dirty="0" err="1" smtClean="0"/>
                <a:t>K</a:t>
              </a:r>
              <a:r>
                <a:rPr lang="en-US" sz="2000" b="1" i="1" baseline="-25000" dirty="0" err="1" smtClean="0"/>
                <a:t>q</a:t>
              </a:r>
              <a:r>
                <a:rPr lang="en-US" sz="2000" baseline="-25000" dirty="0" smtClean="0"/>
                <a:t> </a:t>
              </a:r>
              <a:r>
                <a:rPr lang="en-US" dirty="0" smtClean="0"/>
                <a:t>|</a:t>
              </a:r>
              <a:r>
                <a:rPr lang="en-US" sz="2000" baseline="30000" dirty="0" smtClean="0"/>
                <a:t>2</a:t>
              </a:r>
              <a:r>
                <a:rPr lang="en-US" dirty="0" smtClean="0"/>
                <a:t> = |</a:t>
              </a:r>
              <a:r>
                <a:rPr lang="en-US" b="1" i="1" dirty="0" err="1" smtClean="0"/>
                <a:t>k’</a:t>
              </a:r>
              <a:r>
                <a:rPr lang="en-US" dirty="0" err="1" smtClean="0"/>
                <a:t>|</a:t>
              </a:r>
              <a:r>
                <a:rPr lang="en-US" sz="2000" baseline="30000" dirty="0" err="1" smtClean="0"/>
                <a:t>2</a:t>
              </a:r>
              <a:r>
                <a:rPr lang="en-US" dirty="0" smtClean="0"/>
                <a:t>  </a:t>
              </a:r>
              <a:r>
                <a:rPr lang="en-US" dirty="0" err="1" smtClean="0"/>
                <a:t>dostaneme</a:t>
              </a:r>
              <a:endParaRPr lang="cs-CZ" dirty="0"/>
            </a:p>
          </p:txBody>
        </p:sp>
        <p:grpSp>
          <p:nvGrpSpPr>
            <p:cNvPr id="220" name="Skupina 219"/>
            <p:cNvGrpSpPr/>
            <p:nvPr/>
          </p:nvGrpSpPr>
          <p:grpSpPr>
            <a:xfrm>
              <a:off x="5286380" y="2428868"/>
              <a:ext cx="1643074" cy="785818"/>
              <a:chOff x="5286380" y="2428868"/>
              <a:chExt cx="1643074" cy="785818"/>
            </a:xfrm>
          </p:grpSpPr>
          <p:sp>
            <p:nvSpPr>
              <p:cNvPr id="219" name="Zaoblený obdélník 218"/>
              <p:cNvSpPr/>
              <p:nvPr/>
            </p:nvSpPr>
            <p:spPr>
              <a:xfrm>
                <a:off x="5286380" y="2428868"/>
                <a:ext cx="1643074" cy="785818"/>
              </a:xfrm>
              <a:prstGeom prst="roundRect">
                <a:avLst/>
              </a:prstGeom>
              <a:solidFill>
                <a:srgbClr val="FED5C2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217" name="Objekt 216"/>
              <p:cNvGraphicFramePr>
                <a:graphicFrameLocks noChangeAspect="1"/>
              </p:cNvGraphicFramePr>
              <p:nvPr/>
            </p:nvGraphicFramePr>
            <p:xfrm>
              <a:off x="5448312" y="2500306"/>
              <a:ext cx="1368844" cy="642942"/>
            </p:xfrm>
            <a:graphic>
              <a:graphicData uri="http://schemas.openxmlformats.org/presentationml/2006/ole">
                <p:oleObj spid="_x0000_s47111" name="Rovnice" r:id="rId6" imgW="838080" imgH="393480" progId="Equation.3">
                  <p:embed/>
                </p:oleObj>
              </a:graphicData>
            </a:graphic>
          </p:graphicFrame>
        </p:grpSp>
        <p:sp>
          <p:nvSpPr>
            <p:cNvPr id="218" name="TextovéPole 217"/>
            <p:cNvSpPr txBox="1"/>
            <p:nvPr/>
          </p:nvSpPr>
          <p:spPr>
            <a:xfrm>
              <a:off x="4214810" y="3357562"/>
              <a:ext cx="44291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což je  </a:t>
              </a:r>
              <a:r>
                <a:rPr lang="cs-CZ" b="1" i="1" dirty="0" smtClean="0">
                  <a:solidFill>
                    <a:srgbClr val="FF0000"/>
                  </a:solidFill>
                </a:rPr>
                <a:t>rovnice pro stěny </a:t>
              </a:r>
              <a:r>
                <a:rPr lang="cs-CZ" b="1" i="1" dirty="0" err="1" smtClean="0">
                  <a:solidFill>
                    <a:srgbClr val="FF0000"/>
                  </a:solidFill>
                </a:rPr>
                <a:t>Brillouinových</a:t>
              </a:r>
              <a:r>
                <a:rPr lang="cs-CZ" b="1" i="1" dirty="0" smtClean="0">
                  <a:solidFill>
                    <a:srgbClr val="FF0000"/>
                  </a:solidFill>
                </a:rPr>
                <a:t> zón</a:t>
              </a:r>
              <a:r>
                <a:rPr lang="cs-CZ" dirty="0" smtClean="0"/>
                <a:t>.</a:t>
              </a:r>
              <a:endParaRPr lang="en-US" dirty="0" smtClean="0"/>
            </a:p>
            <a:p>
              <a:endParaRPr lang="cs-CZ" sz="500" dirty="0" smtClean="0"/>
            </a:p>
            <a:p>
              <a:r>
                <a:rPr lang="cs-CZ" sz="1400" dirty="0" smtClean="0"/>
                <a:t>Je to rovněž vektorový zápis </a:t>
              </a:r>
              <a:r>
                <a:rPr lang="cs-CZ" sz="1400" b="1" i="1" dirty="0" err="1" smtClean="0">
                  <a:solidFill>
                    <a:srgbClr val="FF0000"/>
                  </a:solidFill>
                </a:rPr>
                <a:t>Laueových</a:t>
              </a:r>
              <a:r>
                <a:rPr lang="cs-CZ" sz="1400" b="1" i="1" dirty="0" smtClean="0">
                  <a:solidFill>
                    <a:srgbClr val="FF0000"/>
                  </a:solidFill>
                </a:rPr>
                <a:t> rovnic</a:t>
              </a:r>
              <a:r>
                <a:rPr lang="cs-CZ" sz="1400" b="1" dirty="0" smtClean="0"/>
                <a:t> </a:t>
              </a:r>
              <a:r>
                <a:rPr lang="cs-CZ" sz="1400" dirty="0" smtClean="0"/>
                <a:t>pro difrakci.</a:t>
              </a:r>
              <a:endParaRPr lang="cs-CZ" sz="1400" dirty="0"/>
            </a:p>
          </p:txBody>
        </p:sp>
      </p:grpSp>
      <p:pic>
        <p:nvPicPr>
          <p:cNvPr id="52" name="Obrázek 51" descr="Laue1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4174684"/>
            <a:ext cx="3132215" cy="1968960"/>
          </a:xfrm>
          <a:prstGeom prst="rect">
            <a:avLst/>
          </a:prstGeom>
        </p:spPr>
      </p:pic>
      <p:sp>
        <p:nvSpPr>
          <p:cNvPr id="53" name="TextovéPole 52"/>
          <p:cNvSpPr txBox="1"/>
          <p:nvPr/>
        </p:nvSpPr>
        <p:spPr>
          <a:xfrm>
            <a:off x="7786710" y="57864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b="1" i="1" dirty="0" smtClean="0"/>
              <a:t> </a:t>
            </a:r>
            <a:r>
              <a:rPr lang="cs-CZ" sz="1400" b="1" i="1" dirty="0" smtClean="0"/>
              <a:t>G</a:t>
            </a:r>
            <a:r>
              <a:rPr lang="cs-CZ" sz="1400" dirty="0" smtClean="0"/>
              <a:t>=</a:t>
            </a:r>
            <a:r>
              <a:rPr lang="cs-CZ" sz="1400" b="1" i="1" dirty="0" err="1" smtClean="0"/>
              <a:t>K</a:t>
            </a:r>
            <a:r>
              <a:rPr lang="cs-CZ" sz="1600" b="1" i="1" baseline="-25000" dirty="0" err="1" smtClean="0"/>
              <a:t>q</a:t>
            </a:r>
            <a:r>
              <a:rPr lang="cs-CZ" sz="2000" b="1" i="1" baseline="-25000" dirty="0" smtClean="0"/>
              <a:t> </a:t>
            </a:r>
            <a:r>
              <a:rPr lang="cs-CZ" dirty="0" smtClean="0"/>
              <a:t>)</a:t>
            </a:r>
            <a:endParaRPr lang="cs-CZ" b="1" i="1" baseline="-25000" dirty="0"/>
          </a:p>
        </p:txBody>
      </p:sp>
      <p:sp>
        <p:nvSpPr>
          <p:cNvPr id="54" name="Zástupný symbol pro číslo snímku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5" name="Tlačítko akce: Vlastní 54">
            <a:hlinkClick r:id="rId8" action="ppaction://hlinksldjump" highlightClick="1"/>
          </p:cNvPr>
          <p:cNvSpPr/>
          <p:nvPr/>
        </p:nvSpPr>
        <p:spPr>
          <a:xfrm>
            <a:off x="6489586" y="6357958"/>
            <a:ext cx="1440000" cy="21600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Braggova rovnice</a:t>
            </a:r>
            <a:endParaRPr 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643570" y="202148"/>
            <a:ext cx="307183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Téměř volné elektrony - 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7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416462"/>
            <a:ext cx="342902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Difrakce – </a:t>
            </a:r>
            <a:r>
              <a:rPr lang="cs-CZ" dirty="0" err="1" smtClean="0"/>
              <a:t>Ewaldova</a:t>
            </a:r>
            <a:r>
              <a:rPr lang="cs-CZ" dirty="0" smtClean="0"/>
              <a:t> konstrukce</a:t>
            </a:r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682086" y="1142984"/>
            <a:ext cx="7890442" cy="4143404"/>
            <a:chOff x="610648" y="1142984"/>
            <a:chExt cx="7890442" cy="4143404"/>
          </a:xfrm>
        </p:grpSpPr>
        <p:grpSp>
          <p:nvGrpSpPr>
            <p:cNvPr id="10" name="Skupina 9"/>
            <p:cNvGrpSpPr/>
            <p:nvPr/>
          </p:nvGrpSpPr>
          <p:grpSpPr>
            <a:xfrm>
              <a:off x="610648" y="1142984"/>
              <a:ext cx="7858180" cy="4143404"/>
              <a:chOff x="714348" y="1142984"/>
              <a:chExt cx="7858180" cy="4143404"/>
            </a:xfrm>
          </p:grpSpPr>
          <p:pic>
            <p:nvPicPr>
              <p:cNvPr id="5017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7225" y="1214422"/>
                <a:ext cx="7143799" cy="3158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ovéPole 6"/>
              <p:cNvSpPr txBox="1"/>
              <p:nvPr/>
            </p:nvSpPr>
            <p:spPr>
              <a:xfrm>
                <a:off x="714348" y="4363058"/>
                <a:ext cx="78581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i="1" dirty="0" err="1" smtClean="0">
                    <a:solidFill>
                      <a:srgbClr val="0000FF"/>
                    </a:solidFill>
                  </a:rPr>
                  <a:t>Ewaldova</a:t>
                </a:r>
                <a:r>
                  <a:rPr lang="cs-CZ" i="1" dirty="0" smtClean="0">
                    <a:solidFill>
                      <a:srgbClr val="0000FF"/>
                    </a:solidFill>
                  </a:rPr>
                  <a:t> konstrukce </a:t>
                </a:r>
                <a:r>
                  <a:rPr lang="cs-CZ" dirty="0" smtClean="0"/>
                  <a:t>pro</a:t>
                </a:r>
              </a:p>
              <a:p>
                <a:pPr marL="342900" indent="-342900">
                  <a:buAutoNum type="alphaLcParenBoth"/>
                </a:pPr>
                <a:r>
                  <a:rPr lang="cs-CZ" dirty="0" err="1" smtClean="0"/>
                  <a:t>Laueovu</a:t>
                </a:r>
                <a:r>
                  <a:rPr lang="cs-CZ" dirty="0" smtClean="0"/>
                  <a:t> metodu (orientace krystalu pevná, </a:t>
                </a:r>
                <a:r>
                  <a:rPr lang="cs-CZ" dirty="0" err="1" smtClean="0"/>
                  <a:t>rentgenovo</a:t>
                </a:r>
                <a:r>
                  <a:rPr lang="cs-CZ" dirty="0" smtClean="0"/>
                  <a:t> záření s  </a:t>
                </a:r>
                <a:r>
                  <a:rPr lang="el-GR" dirty="0" smtClean="0">
                    <a:latin typeface="Cambria Math"/>
                    <a:ea typeface="Cambria Math"/>
                  </a:rPr>
                  <a:t>λ∊</a:t>
                </a:r>
                <a:r>
                  <a:rPr lang="en-US" dirty="0" smtClean="0">
                    <a:latin typeface="Cambria Math"/>
                    <a:ea typeface="Cambria Math"/>
                  </a:rPr>
                  <a:t>&lt;</a:t>
                </a:r>
                <a:r>
                  <a:rPr lang="en-US" dirty="0" err="1" smtClean="0">
                    <a:latin typeface="Cambria Math"/>
                    <a:ea typeface="Cambria Math"/>
                  </a:rPr>
                  <a:t>λ</a:t>
                </a:r>
                <a:r>
                  <a:rPr lang="en-US" sz="2000" baseline="-25000" dirty="0" err="1" smtClean="0">
                    <a:latin typeface="Cambria Math"/>
                    <a:ea typeface="Cambria Math"/>
                  </a:rPr>
                  <a:t>1</a:t>
                </a:r>
                <a:r>
                  <a:rPr lang="en-US" dirty="0" smtClean="0">
                    <a:latin typeface="Cambria Math"/>
                    <a:ea typeface="Cambria Math"/>
                  </a:rPr>
                  <a:t>, </a:t>
                </a:r>
                <a:r>
                  <a:rPr lang="en-US" dirty="0" err="1" smtClean="0">
                    <a:latin typeface="Cambria Math"/>
                    <a:ea typeface="Cambria Math"/>
                  </a:rPr>
                  <a:t>λ</a:t>
                </a:r>
                <a:r>
                  <a:rPr lang="en-US" sz="2000" baseline="-25000" dirty="0" err="1" smtClean="0">
                    <a:latin typeface="Cambria Math"/>
                    <a:ea typeface="Cambria Math"/>
                  </a:rPr>
                  <a:t>2</a:t>
                </a:r>
                <a:r>
                  <a:rPr lang="en-US" dirty="0" smtClean="0">
                    <a:latin typeface="Cambria Math"/>
                    <a:ea typeface="Cambria Math"/>
                  </a:rPr>
                  <a:t>&gt;</a:t>
                </a:r>
                <a:r>
                  <a:rPr lang="cs-CZ" dirty="0" smtClean="0">
                    <a:latin typeface="Cambria Math"/>
                    <a:ea typeface="Cambria Math"/>
                  </a:rPr>
                  <a:t>),</a:t>
                </a:r>
                <a:endParaRPr lang="cs-CZ" dirty="0" smtClean="0">
                  <a:latin typeface="+mj-lt"/>
                  <a:ea typeface="Cambria Math"/>
                </a:endParaRPr>
              </a:p>
              <a:p>
                <a:pPr marL="342900" indent="-342900">
                  <a:buAutoNum type="alphaLcParenBoth"/>
                </a:pPr>
                <a:r>
                  <a:rPr lang="cs-CZ" dirty="0" smtClean="0">
                    <a:latin typeface="+mj-lt"/>
                    <a:ea typeface="Cambria Math"/>
                  </a:rPr>
                  <a:t>metodu rotujícího krystalu.</a:t>
                </a:r>
                <a:r>
                  <a:rPr lang="cs-CZ" dirty="0" smtClean="0"/>
                  <a:t> </a:t>
                </a:r>
                <a:endParaRPr lang="cs-CZ" dirty="0"/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1000100" y="1142984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(a)</a:t>
                </a:r>
                <a:endParaRPr lang="cs-CZ" sz="1600" dirty="0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4714876" y="1142984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(b)</a:t>
                </a:r>
                <a:endParaRPr lang="cs-CZ" sz="1600" dirty="0"/>
              </a:p>
            </p:txBody>
          </p:sp>
        </p:grpSp>
        <p:graphicFrame>
          <p:nvGraphicFramePr>
            <p:cNvPr id="12" name="Objekt 11"/>
            <p:cNvGraphicFramePr>
              <a:graphicFrameLocks noChangeAspect="1"/>
            </p:cNvGraphicFramePr>
            <p:nvPr/>
          </p:nvGraphicFramePr>
          <p:xfrm>
            <a:off x="7468696" y="3643314"/>
            <a:ext cx="1032394" cy="500066"/>
          </p:xfrm>
          <a:graphic>
            <a:graphicData uri="http://schemas.openxmlformats.org/presentationml/2006/ole">
              <p:oleObj spid="_x0000_s50180" name="Rovnice" r:id="rId4" imgW="812520" imgH="393480" progId="Equation.3">
                <p:embed/>
              </p:oleObj>
            </a:graphicData>
          </a:graphic>
        </p:graphicFrame>
      </p:grpSp>
      <p:sp>
        <p:nvSpPr>
          <p:cNvPr id="14" name="Tlačítko akce: Vlastní 13">
            <a:hlinkClick r:id="rId5" action="ppaction://program" highlightClick="1"/>
          </p:cNvPr>
          <p:cNvSpPr/>
          <p:nvPr/>
        </p:nvSpPr>
        <p:spPr>
          <a:xfrm>
            <a:off x="1000100" y="6000768"/>
            <a:ext cx="1214446" cy="28575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Demo 1</a:t>
            </a:r>
            <a:endParaRPr lang="cs-CZ" dirty="0"/>
          </a:p>
        </p:txBody>
      </p:sp>
      <p:sp>
        <p:nvSpPr>
          <p:cNvPr id="15" name="Tlačítko akce: Vlastní 14">
            <a:hlinkClick r:id="rId6" action="ppaction://program" highlightClick="1"/>
          </p:cNvPr>
          <p:cNvSpPr/>
          <p:nvPr/>
        </p:nvSpPr>
        <p:spPr>
          <a:xfrm>
            <a:off x="2786050" y="6000768"/>
            <a:ext cx="1214446" cy="28575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Demo 2</a:t>
            </a:r>
            <a:endParaRPr lang="cs-CZ" dirty="0"/>
          </a:p>
        </p:txBody>
      </p:sp>
      <p:sp>
        <p:nvSpPr>
          <p:cNvPr id="16" name="Tlačítko akce: Vlastní 15">
            <a:hlinkClick r:id="rId7" action="ppaction://program" highlightClick="1"/>
          </p:cNvPr>
          <p:cNvSpPr/>
          <p:nvPr/>
        </p:nvSpPr>
        <p:spPr>
          <a:xfrm>
            <a:off x="7286644" y="5995221"/>
            <a:ext cx="1214446" cy="285752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/>
              <a:t>diffractOgram</a:t>
            </a:r>
            <a:endParaRPr lang="cs-CZ" dirty="0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572132" y="285728"/>
            <a:ext cx="3286148" cy="369332"/>
          </a:xfrm>
          <a:prstGeom prst="rect">
            <a:avLst/>
          </a:prstGeom>
          <a:solidFill>
            <a:srgbClr val="008000"/>
          </a:solidFill>
          <a:ln>
            <a:solidFill>
              <a:srgbClr val="CEFED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Metoda</a:t>
            </a:r>
            <a:r>
              <a:rPr lang="en-US" dirty="0" smtClean="0">
                <a:solidFill>
                  <a:schemeClr val="bg1"/>
                </a:solidFill>
              </a:rPr>
              <a:t> t</a:t>
            </a:r>
            <a:r>
              <a:rPr lang="cs-CZ" dirty="0" err="1" smtClean="0">
                <a:solidFill>
                  <a:schemeClr val="bg1"/>
                </a:solidFill>
              </a:rPr>
              <a:t>ěsné</a:t>
            </a:r>
            <a:r>
              <a:rPr lang="cs-CZ" dirty="0" smtClean="0">
                <a:solidFill>
                  <a:schemeClr val="bg1"/>
                </a:solidFill>
              </a:rPr>
              <a:t> vazby  (</a:t>
            </a:r>
            <a:r>
              <a:rPr lang="cs-CZ" dirty="0" err="1" smtClean="0">
                <a:solidFill>
                  <a:schemeClr val="bg1"/>
                </a:solidFill>
              </a:rPr>
              <a:t>LCAO</a:t>
            </a:r>
            <a:r>
              <a:rPr lang="cs-CZ" dirty="0" smtClean="0">
                <a:solidFill>
                  <a:schemeClr val="bg1"/>
                </a:solidFill>
              </a:rPr>
              <a:t>) - </a:t>
            </a:r>
            <a:r>
              <a:rPr lang="cs-CZ" i="1" dirty="0" smtClean="0">
                <a:solidFill>
                  <a:schemeClr val="bg1"/>
                </a:solidFill>
              </a:rPr>
              <a:t>1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596" y="84509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Uva</a:t>
            </a:r>
            <a:r>
              <a:rPr lang="cs-CZ" dirty="0" err="1" smtClean="0"/>
              <a:t>žujme</a:t>
            </a:r>
            <a:r>
              <a:rPr lang="cs-CZ" dirty="0" smtClean="0"/>
              <a:t>  </a:t>
            </a:r>
            <a:r>
              <a:rPr lang="cs-CZ" i="1" dirty="0" smtClean="0">
                <a:solidFill>
                  <a:srgbClr val="FF0000"/>
                </a:solidFill>
              </a:rPr>
              <a:t>elektrony silně vázané k jádru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 </a:t>
            </a:r>
            <a:r>
              <a:rPr lang="cs-CZ" sz="1600" dirty="0" smtClean="0"/>
              <a:t>(jejich </a:t>
            </a:r>
            <a:r>
              <a:rPr lang="cs-CZ" sz="1600" dirty="0" smtClean="0">
                <a:solidFill>
                  <a:srgbClr val="0000FF"/>
                </a:solidFill>
              </a:rPr>
              <a:t>atomové vlnové funkce např.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i="1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φ</a:t>
            </a:r>
            <a:r>
              <a:rPr lang="cs-CZ" baseline="-25000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1s</a:t>
            </a:r>
            <a:r>
              <a:rPr lang="cs-CZ" dirty="0" smtClean="0"/>
              <a:t>, </a:t>
            </a:r>
            <a:r>
              <a:rPr lang="cs-CZ" sz="1600" dirty="0" smtClean="0"/>
              <a:t>jsou lok</a:t>
            </a:r>
            <a:r>
              <a:rPr lang="en-US" sz="1600" dirty="0" smtClean="0"/>
              <a:t>a</a:t>
            </a:r>
            <a:r>
              <a:rPr lang="cs-CZ" sz="1600" dirty="0" err="1" smtClean="0"/>
              <a:t>lizované</a:t>
            </a:r>
            <a:r>
              <a:rPr lang="cs-CZ" sz="1600" dirty="0" smtClean="0"/>
              <a:t> v blízkém okolí jádra).</a:t>
            </a:r>
            <a:br>
              <a:rPr lang="cs-CZ" sz="1600" dirty="0" smtClean="0"/>
            </a:br>
            <a:r>
              <a:rPr lang="cs-CZ" sz="1600" dirty="0" smtClean="0"/>
              <a:t>V souboru 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z="1600" dirty="0" smtClean="0"/>
              <a:t> dosti vzdálených (neinteragujících)</a:t>
            </a:r>
            <a:r>
              <a:rPr lang="cs-CZ" dirty="0" smtClean="0"/>
              <a:t> </a:t>
            </a:r>
            <a:r>
              <a:rPr lang="cs-CZ" sz="1600" dirty="0" smtClean="0"/>
              <a:t>atomů bude odpovídající hladina, např. </a:t>
            </a:r>
            <a:r>
              <a:rPr lang="cs-CZ" sz="1600" i="1" dirty="0" err="1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sz="1600" baseline="-25000" dirty="0" err="1" smtClean="0"/>
              <a:t>1s</a:t>
            </a:r>
            <a:r>
              <a:rPr lang="cs-CZ" sz="1600" dirty="0" smtClean="0"/>
              <a:t> ,</a:t>
            </a:r>
            <a:br>
              <a:rPr lang="cs-CZ" sz="1600" dirty="0" smtClean="0"/>
            </a:b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 N-</a:t>
            </a:r>
            <a:r>
              <a:rPr lang="cs-CZ" sz="1600" dirty="0" smtClean="0"/>
              <a:t>násobně degenerovaná.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596" y="200024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Když se atomy budou k sobě přibližovat (vytvářet pevnou látku), budou se jejich vlnové funkce překrývat a </a:t>
            </a:r>
            <a:r>
              <a:rPr lang="cs-CZ" i="1" dirty="0" smtClean="0">
                <a:solidFill>
                  <a:srgbClr val="0000FF"/>
                </a:solidFill>
              </a:rPr>
              <a:t>degenerace se sejme </a:t>
            </a:r>
            <a:r>
              <a:rPr lang="cs-CZ" dirty="0" smtClean="0"/>
              <a:t>– vznikne </a:t>
            </a:r>
            <a:r>
              <a:rPr lang="cs-CZ" dirty="0" err="1" smtClean="0">
                <a:solidFill>
                  <a:srgbClr val="FF0000"/>
                </a:solidFill>
              </a:rPr>
              <a:t>energiový</a:t>
            </a:r>
            <a:r>
              <a:rPr lang="cs-CZ" dirty="0" smtClean="0">
                <a:solidFill>
                  <a:srgbClr val="FF0000"/>
                </a:solidFill>
              </a:rPr>
              <a:t> pás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1472" y="3429000"/>
            <a:ext cx="7786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Nechť jsou jádra lokalizovaná v mřížových bodech </a:t>
            </a:r>
            <a:r>
              <a:rPr lang="cs-CZ" b="1" i="1" dirty="0" err="1" smtClean="0"/>
              <a:t>T</a:t>
            </a:r>
            <a:r>
              <a:rPr lang="cs-CZ" baseline="-25000" dirty="0" err="1" smtClean="0"/>
              <a:t>n</a:t>
            </a:r>
            <a:r>
              <a:rPr lang="cs-CZ" dirty="0" smtClean="0"/>
              <a:t> a vytvořme vlnovou</a:t>
            </a:r>
            <a:r>
              <a:rPr lang="en-US" dirty="0" smtClean="0"/>
              <a:t> </a:t>
            </a:r>
            <a:r>
              <a:rPr lang="en-US" dirty="0" err="1" smtClean="0"/>
              <a:t>funkci</a:t>
            </a:r>
            <a:r>
              <a:rPr lang="cs-CZ" dirty="0" smtClean="0"/>
              <a:t> elektronu v krystalu jako </a:t>
            </a:r>
            <a:r>
              <a:rPr lang="cs-CZ" dirty="0" smtClean="0">
                <a:solidFill>
                  <a:srgbClr val="FF0000"/>
                </a:solidFill>
              </a:rPr>
              <a:t>lineární kombinaci atomových vlnových funkcí </a:t>
            </a:r>
            <a:r>
              <a:rPr lang="cs-CZ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φ</a:t>
            </a:r>
            <a:r>
              <a:rPr lang="cs-CZ" i="1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cs-CZ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b="1" i="1" dirty="0" smtClean="0">
                <a:solidFill>
                  <a:srgbClr val="FF0000"/>
                </a:solidFill>
                <a:latin typeface="+mj-lt"/>
                <a:ea typeface="Cambria Math" pitchFamily="18" charset="0"/>
              </a:rPr>
              <a:t>r</a:t>
            </a:r>
            <a:r>
              <a:rPr lang="cs-CZ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cs-CZ" sz="1600" b="1" dirty="0" err="1" smtClean="0">
                <a:solidFill>
                  <a:srgbClr val="FF0000"/>
                </a:solidFill>
              </a:rPr>
              <a:t>L</a:t>
            </a:r>
            <a:r>
              <a:rPr lang="cs-CZ" sz="1600" dirty="0" err="1" smtClean="0">
                <a:solidFill>
                  <a:schemeClr val="accent6">
                    <a:lumMod val="50000"/>
                  </a:schemeClr>
                </a:solidFill>
              </a:rPr>
              <a:t>inear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</a:rPr>
              <a:t>C</a:t>
            </a:r>
            <a:r>
              <a:rPr lang="cs-CZ" sz="1600" dirty="0" err="1" smtClean="0">
                <a:solidFill>
                  <a:schemeClr val="accent6">
                    <a:lumMod val="50000"/>
                  </a:schemeClr>
                </a:solidFill>
              </a:rPr>
              <a:t>ombination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</a:rPr>
              <a:t>A</a:t>
            </a:r>
            <a:r>
              <a:rPr lang="cs-CZ" sz="1600" dirty="0" err="1" smtClean="0">
                <a:solidFill>
                  <a:schemeClr val="accent6">
                    <a:lumMod val="50000"/>
                  </a:schemeClr>
                </a:solidFill>
              </a:rPr>
              <a:t>tomic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</a:rPr>
              <a:t>O</a:t>
            </a:r>
            <a:r>
              <a:rPr lang="cs-CZ" sz="1600" dirty="0" err="1" smtClean="0">
                <a:solidFill>
                  <a:schemeClr val="accent6">
                    <a:lumMod val="50000"/>
                  </a:schemeClr>
                </a:solidFill>
              </a:rPr>
              <a:t>rbitals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cs-CZ" dirty="0" smtClean="0"/>
              <a:t>.</a:t>
            </a:r>
          </a:p>
          <a:p>
            <a:r>
              <a:rPr lang="cs-CZ" sz="1600" dirty="0" smtClean="0">
                <a:solidFill>
                  <a:srgbClr val="0000FF"/>
                </a:solidFill>
              </a:rPr>
              <a:t>Použijeme jen </a:t>
            </a:r>
            <a:r>
              <a:rPr lang="cs-CZ" sz="1600" i="1" dirty="0" smtClean="0">
                <a:solidFill>
                  <a:srgbClr val="0000FF"/>
                </a:solidFill>
              </a:rPr>
              <a:t>s-stavy </a:t>
            </a:r>
            <a:r>
              <a:rPr lang="cs-CZ" sz="1600" dirty="0" smtClean="0"/>
              <a:t>, protože </a:t>
            </a:r>
            <a:r>
              <a:rPr lang="cs-CZ" sz="1600" i="1" dirty="0" smtClean="0"/>
              <a:t>p-,d-,… stavy</a:t>
            </a:r>
            <a:r>
              <a:rPr lang="cs-CZ" sz="1600" dirty="0" smtClean="0"/>
              <a:t> jsou degenerované a obecně dávají různé pásy.</a:t>
            </a:r>
            <a:endParaRPr lang="cs-CZ" sz="16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3030538" y="4643438"/>
          <a:ext cx="2430462" cy="582612"/>
        </p:xfrm>
        <a:graphic>
          <a:graphicData uri="http://schemas.openxmlformats.org/presentationml/2006/ole">
            <p:oleObj spid="_x0000_s44033" name="Rovnice" r:id="rId3" imgW="1536480" imgH="368280" progId="Equation.3">
              <p:embed/>
            </p:oleObj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71472" y="521495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Funkce </a:t>
            </a:r>
            <a:r>
              <a:rPr lang="cs-CZ" i="1" dirty="0" smtClean="0">
                <a:solidFill>
                  <a:srgbClr val="FF0000"/>
                </a:solidFill>
              </a:rPr>
              <a:t>ψ musí být </a:t>
            </a:r>
            <a:r>
              <a:rPr lang="cs-CZ" i="1" dirty="0" err="1" smtClean="0">
                <a:solidFill>
                  <a:srgbClr val="FF0000"/>
                </a:solidFill>
              </a:rPr>
              <a:t>Blochova</a:t>
            </a:r>
            <a:r>
              <a:rPr lang="cs-CZ" i="1" dirty="0" smtClean="0">
                <a:solidFill>
                  <a:srgbClr val="FF0000"/>
                </a:solidFill>
              </a:rPr>
              <a:t> funkce</a:t>
            </a:r>
            <a:r>
              <a:rPr lang="cs-CZ" dirty="0" smtClean="0"/>
              <a:t>. Snadno se dokáže, že ke splnění </a:t>
            </a:r>
            <a:r>
              <a:rPr lang="cs-CZ" dirty="0" err="1" smtClean="0"/>
              <a:t>Blochova</a:t>
            </a:r>
            <a:r>
              <a:rPr lang="cs-CZ" dirty="0" smtClean="0"/>
              <a:t> teorému </a:t>
            </a:r>
            <a:r>
              <a:rPr lang="cs-CZ" i="1" dirty="0" smtClean="0">
                <a:solidFill>
                  <a:srgbClr val="FF0000"/>
                </a:solidFill>
              </a:rPr>
              <a:t>stačí aby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  <a:r>
              <a:rPr lang="cs-CZ" dirty="0" smtClean="0"/>
              <a:t>(</a:t>
            </a:r>
            <a:r>
              <a:rPr lang="cs-CZ" i="1" dirty="0" smtClean="0"/>
              <a:t>N</a:t>
            </a:r>
            <a:r>
              <a:rPr lang="cs-CZ" dirty="0" smtClean="0"/>
              <a:t> je počet atomů v </a:t>
            </a:r>
            <a:r>
              <a:rPr lang="cs-CZ" dirty="0" err="1" smtClean="0"/>
              <a:t>BK</a:t>
            </a:r>
            <a:r>
              <a:rPr lang="cs-CZ" dirty="0" smtClean="0"/>
              <a:t> oblasti)</a:t>
            </a:r>
            <a:endParaRPr lang="cs-CZ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3357553" y="5857892"/>
          <a:ext cx="2017321" cy="620714"/>
        </p:xfrm>
        <a:graphic>
          <a:graphicData uri="http://schemas.openxmlformats.org/presentationml/2006/ole">
            <p:oleObj spid="_x0000_s44034" name="Rovnice" r:id="rId4" imgW="1320480" imgH="406080" progId="Equation.3">
              <p:embed/>
            </p:oleObj>
          </a:graphicData>
        </a:graphic>
      </p:graphicFrame>
      <p:sp>
        <p:nvSpPr>
          <p:cNvPr id="13" name="Tlačítko akce: Vlastní 12">
            <a:hlinkClick r:id="rId5" action="ppaction://hlinksldjump" highlightClick="1"/>
          </p:cNvPr>
          <p:cNvSpPr/>
          <p:nvPr/>
        </p:nvSpPr>
        <p:spPr>
          <a:xfrm>
            <a:off x="2928926" y="2928934"/>
            <a:ext cx="2571768" cy="285752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Úvod</a:t>
            </a:r>
            <a:r>
              <a:rPr lang="en-US" dirty="0" smtClean="0"/>
              <a:t> k </a:t>
            </a:r>
            <a:r>
              <a:rPr lang="en-US" dirty="0" err="1" smtClean="0"/>
              <a:t>LCAO</a:t>
            </a:r>
            <a:r>
              <a:rPr lang="en-US" dirty="0" smtClean="0"/>
              <a:t> </a:t>
            </a:r>
            <a:r>
              <a:rPr lang="cs-CZ" dirty="0" smtClean="0"/>
              <a:t> v dodatku</a:t>
            </a:r>
            <a:endParaRPr lang="cs-CZ" dirty="0"/>
          </a:p>
        </p:txBody>
      </p:sp>
      <p:sp>
        <p:nvSpPr>
          <p:cNvPr id="14" name="Tlačítko akce: Vlastní 13">
            <a:hlinkClick r:id="rId6" action="ppaction://program" highlightClick="1"/>
          </p:cNvPr>
          <p:cNvSpPr/>
          <p:nvPr/>
        </p:nvSpPr>
        <p:spPr>
          <a:xfrm>
            <a:off x="7286644" y="2357430"/>
            <a:ext cx="1332000" cy="214314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Vázané stavy (jar)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572132" y="285728"/>
            <a:ext cx="3286148" cy="369332"/>
          </a:xfrm>
          <a:prstGeom prst="rect">
            <a:avLst/>
          </a:prstGeom>
          <a:solidFill>
            <a:srgbClr val="008000"/>
          </a:solidFill>
          <a:ln>
            <a:solidFill>
              <a:srgbClr val="CEFED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Metoda</a:t>
            </a:r>
            <a:r>
              <a:rPr lang="en-US" dirty="0" smtClean="0">
                <a:solidFill>
                  <a:schemeClr val="bg1"/>
                </a:solidFill>
              </a:rPr>
              <a:t> t</a:t>
            </a:r>
            <a:r>
              <a:rPr lang="cs-CZ" dirty="0" err="1" smtClean="0">
                <a:solidFill>
                  <a:schemeClr val="bg1"/>
                </a:solidFill>
              </a:rPr>
              <a:t>ěsné</a:t>
            </a:r>
            <a:r>
              <a:rPr lang="cs-CZ" dirty="0" smtClean="0">
                <a:solidFill>
                  <a:schemeClr val="bg1"/>
                </a:solidFill>
              </a:rPr>
              <a:t> vazby  (</a:t>
            </a:r>
            <a:r>
              <a:rPr lang="cs-CZ" dirty="0" err="1" smtClean="0">
                <a:solidFill>
                  <a:schemeClr val="bg1"/>
                </a:solidFill>
              </a:rPr>
              <a:t>LCAO</a:t>
            </a:r>
            <a:r>
              <a:rPr lang="cs-CZ" dirty="0" smtClean="0">
                <a:solidFill>
                  <a:schemeClr val="bg1"/>
                </a:solidFill>
              </a:rPr>
              <a:t>) - </a:t>
            </a:r>
            <a:r>
              <a:rPr lang="cs-CZ" i="1" dirty="0" smtClean="0">
                <a:solidFill>
                  <a:schemeClr val="bg1"/>
                </a:solidFill>
              </a:rPr>
              <a:t>2</a:t>
            </a:r>
            <a:endParaRPr lang="cs-CZ" i="1" dirty="0">
              <a:solidFill>
                <a:schemeClr val="bg1"/>
              </a:solidFill>
            </a:endParaRPr>
          </a:p>
        </p:txBody>
      </p:sp>
      <p:grpSp>
        <p:nvGrpSpPr>
          <p:cNvPr id="40" name="Skupina 39"/>
          <p:cNvGrpSpPr/>
          <p:nvPr/>
        </p:nvGrpSpPr>
        <p:grpSpPr>
          <a:xfrm>
            <a:off x="714348" y="785794"/>
            <a:ext cx="5429288" cy="1117619"/>
            <a:chOff x="714348" y="785794"/>
            <a:chExt cx="5429288" cy="1117619"/>
          </a:xfrm>
        </p:grpSpPr>
        <p:sp>
          <p:nvSpPr>
            <p:cNvPr id="7" name="TextovéPole 6"/>
            <p:cNvSpPr txBox="1"/>
            <p:nvPr/>
          </p:nvSpPr>
          <p:spPr>
            <a:xfrm>
              <a:off x="714348" y="785794"/>
              <a:ext cx="5429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>
                  <a:solidFill>
                    <a:srgbClr val="FF0000"/>
                  </a:solidFill>
                </a:rPr>
                <a:t>Blochovu</a:t>
              </a:r>
              <a:r>
                <a:rPr lang="cs-CZ" dirty="0" smtClean="0">
                  <a:solidFill>
                    <a:srgbClr val="FF0000"/>
                  </a:solidFill>
                </a:rPr>
                <a:t> vlnovou funkci </a:t>
              </a:r>
              <a:r>
                <a:rPr lang="cs-CZ" dirty="0" smtClean="0"/>
                <a:t>budeme tedy </a:t>
              </a:r>
              <a:r>
                <a:rPr lang="cs-CZ" i="1" dirty="0" smtClean="0">
                  <a:solidFill>
                    <a:srgbClr val="FF0000"/>
                  </a:solidFill>
                </a:rPr>
                <a:t>hledat ve tvaru</a:t>
              </a:r>
              <a:endParaRPr lang="cs-CZ" i="1" dirty="0">
                <a:solidFill>
                  <a:srgbClr val="FF0000"/>
                </a:solidFill>
              </a:endParaRPr>
            </a:p>
          </p:txBody>
        </p:sp>
        <p:grpSp>
          <p:nvGrpSpPr>
            <p:cNvPr id="39" name="Skupina 38"/>
            <p:cNvGrpSpPr/>
            <p:nvPr/>
          </p:nvGrpSpPr>
          <p:grpSpPr>
            <a:xfrm>
              <a:off x="2357422" y="1260459"/>
              <a:ext cx="3449653" cy="642954"/>
              <a:chOff x="2357422" y="1268926"/>
              <a:chExt cx="3449653" cy="642954"/>
            </a:xfrm>
          </p:grpSpPr>
          <p:sp>
            <p:nvSpPr>
              <p:cNvPr id="38" name="Zaoblený obdélník 37"/>
              <p:cNvSpPr/>
              <p:nvPr/>
            </p:nvSpPr>
            <p:spPr>
              <a:xfrm>
                <a:off x="2357422" y="1268926"/>
                <a:ext cx="3429024" cy="64294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8" name="Objekt 7"/>
              <p:cNvGraphicFramePr>
                <a:graphicFrameLocks noChangeAspect="1"/>
              </p:cNvGraphicFramePr>
              <p:nvPr/>
            </p:nvGraphicFramePr>
            <p:xfrm>
              <a:off x="2446338" y="1268942"/>
              <a:ext cx="3360737" cy="642938"/>
            </p:xfrm>
            <a:graphic>
              <a:graphicData uri="http://schemas.openxmlformats.org/presentationml/2006/ole">
                <p:oleObj spid="_x0000_s52226" name="Rovnice" r:id="rId3" imgW="2323800" imgH="444240" progId="Equation.3">
                  <p:embed/>
                </p:oleObj>
              </a:graphicData>
            </a:graphic>
          </p:graphicFrame>
        </p:grpSp>
      </p:grpSp>
      <p:grpSp>
        <p:nvGrpSpPr>
          <p:cNvPr id="21" name="Skupina 20"/>
          <p:cNvGrpSpPr/>
          <p:nvPr/>
        </p:nvGrpSpPr>
        <p:grpSpPr>
          <a:xfrm>
            <a:off x="651376" y="1953671"/>
            <a:ext cx="6582861" cy="975267"/>
            <a:chOff x="785786" y="1928802"/>
            <a:chExt cx="5976781" cy="975267"/>
          </a:xfrm>
        </p:grpSpPr>
        <p:sp>
          <p:nvSpPr>
            <p:cNvPr id="9" name="TextovéPole 8"/>
            <p:cNvSpPr txBox="1"/>
            <p:nvPr/>
          </p:nvSpPr>
          <p:spPr>
            <a:xfrm>
              <a:off x="785786" y="1928802"/>
              <a:ext cx="570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Korekci </a:t>
              </a:r>
              <a:r>
                <a:rPr lang="cs-CZ" dirty="0" err="1" smtClean="0">
                  <a:solidFill>
                    <a:srgbClr val="0000FF"/>
                  </a:solidFill>
                </a:rPr>
                <a:t>1.řádu</a:t>
              </a:r>
              <a:r>
                <a:rPr lang="cs-CZ" dirty="0" smtClean="0">
                  <a:solidFill>
                    <a:srgbClr val="0000FF"/>
                  </a:solidFill>
                </a:rPr>
                <a:t> k atomové hladině </a:t>
              </a:r>
              <a:r>
                <a:rPr lang="el-GR" i="1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>ε</a:t>
              </a:r>
              <a:r>
                <a:rPr lang="cs-CZ" sz="2000" i="1" baseline="-25000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>i</a:t>
              </a:r>
              <a:r>
                <a:rPr lang="cs-CZ" dirty="0" smtClean="0">
                  <a:solidFill>
                    <a:srgbClr val="0000FF"/>
                  </a:solidFill>
                </a:rPr>
                <a:t>  </a:t>
              </a:r>
              <a:r>
                <a:rPr lang="cs-CZ" dirty="0" smtClean="0"/>
                <a:t>získáme výpočtem veličiny</a:t>
              </a:r>
              <a:r>
                <a:rPr lang="en-US" dirty="0" smtClean="0"/>
                <a:t> </a:t>
              </a:r>
              <a:endParaRPr lang="cs-CZ" dirty="0"/>
            </a:p>
          </p:txBody>
        </p:sp>
        <p:graphicFrame>
          <p:nvGraphicFramePr>
            <p:cNvPr id="10" name="Objekt 9"/>
            <p:cNvGraphicFramePr>
              <a:graphicFrameLocks noChangeAspect="1"/>
            </p:cNvGraphicFramePr>
            <p:nvPr/>
          </p:nvGraphicFramePr>
          <p:xfrm>
            <a:off x="1654459" y="2297644"/>
            <a:ext cx="5108108" cy="606425"/>
          </p:xfrm>
          <a:graphic>
            <a:graphicData uri="http://schemas.openxmlformats.org/presentationml/2006/ole">
              <p:oleObj spid="_x0000_s52228" name="Rovnice" r:id="rId4" imgW="3746160" imgH="444240" progId="Equation.3">
                <p:embed/>
              </p:oleObj>
            </a:graphicData>
          </a:graphic>
        </p:graphicFrame>
      </p:grpSp>
      <p:grpSp>
        <p:nvGrpSpPr>
          <p:cNvPr id="22" name="Skupina 21"/>
          <p:cNvGrpSpPr/>
          <p:nvPr/>
        </p:nvGrpSpPr>
        <p:grpSpPr>
          <a:xfrm>
            <a:off x="647691" y="3071810"/>
            <a:ext cx="6584959" cy="1071565"/>
            <a:chOff x="642910" y="2928934"/>
            <a:chExt cx="6584959" cy="1071565"/>
          </a:xfrm>
        </p:grpSpPr>
        <p:grpSp>
          <p:nvGrpSpPr>
            <p:cNvPr id="15" name="Skupina 14"/>
            <p:cNvGrpSpPr/>
            <p:nvPr/>
          </p:nvGrpSpPr>
          <p:grpSpPr>
            <a:xfrm>
              <a:off x="642910" y="2928934"/>
              <a:ext cx="6584959" cy="369332"/>
              <a:chOff x="857224" y="3214686"/>
              <a:chExt cx="6584959" cy="369332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857224" y="3214686"/>
                <a:ext cx="5572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Integrál </a:t>
                </a:r>
                <a:r>
                  <a:rPr lang="cs-CZ" i="1" dirty="0" smtClean="0">
                    <a:solidFill>
                      <a:srgbClr val="0000FF"/>
                    </a:solidFill>
                  </a:rPr>
                  <a:t>závisí jen na vzájemné poloze  atomů</a:t>
                </a:r>
                <a:r>
                  <a:rPr lang="cs-CZ" dirty="0" smtClean="0"/>
                  <a:t>. Označíme-li</a:t>
                </a:r>
                <a:endParaRPr lang="cs-CZ" dirty="0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6408721" y="3263901"/>
              <a:ext cx="1033462" cy="288925"/>
            </p:xfrm>
            <a:graphic>
              <a:graphicData uri="http://schemas.openxmlformats.org/presentationml/2006/ole">
                <p:oleObj spid="_x0000_s52229" name="Rovnice" r:id="rId5" imgW="774360" imgH="215640" progId="Equation.3">
                  <p:embed/>
                </p:oleObj>
              </a:graphicData>
            </a:graphic>
          </p:graphicFrame>
        </p:grpSp>
        <p:graphicFrame>
          <p:nvGraphicFramePr>
            <p:cNvPr id="14" name="Objekt 13"/>
            <p:cNvGraphicFramePr>
              <a:graphicFrameLocks noChangeAspect="1"/>
            </p:cNvGraphicFramePr>
            <p:nvPr/>
          </p:nvGraphicFramePr>
          <p:xfrm>
            <a:off x="2151044" y="3397249"/>
            <a:ext cx="4479925" cy="603250"/>
          </p:xfrm>
          <a:graphic>
            <a:graphicData uri="http://schemas.openxmlformats.org/presentationml/2006/ole">
              <p:oleObj spid="_x0000_s52230" name="Rovnice" r:id="rId6" imgW="2920680" imgH="393480" progId="Equation.3">
                <p:embed/>
              </p:oleObj>
            </a:graphicData>
          </a:graphic>
        </p:graphicFrame>
      </p:grpSp>
      <p:grpSp>
        <p:nvGrpSpPr>
          <p:cNvPr id="31" name="Skupina 30"/>
          <p:cNvGrpSpPr/>
          <p:nvPr/>
        </p:nvGrpSpPr>
        <p:grpSpPr>
          <a:xfrm>
            <a:off x="571472" y="4357694"/>
            <a:ext cx="8072494" cy="1863719"/>
            <a:chOff x="571472" y="4357694"/>
            <a:chExt cx="8072494" cy="1863719"/>
          </a:xfrm>
        </p:grpSpPr>
        <p:sp>
          <p:nvSpPr>
            <p:cNvPr id="32" name="TextovéPole 31"/>
            <p:cNvSpPr txBox="1"/>
            <p:nvPr/>
          </p:nvSpPr>
          <p:spPr>
            <a:xfrm>
              <a:off x="571472" y="4357694"/>
              <a:ext cx="8072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V sumě ponecháme jen integrály pro </a:t>
              </a:r>
              <a:r>
                <a:rPr lang="el-GR" b="1" i="1" dirty="0" smtClean="0">
                  <a:latin typeface="Cambria Math"/>
                  <a:ea typeface="Cambria Math"/>
                </a:rPr>
                <a:t>ρ</a:t>
              </a:r>
              <a:r>
                <a:rPr lang="cs-CZ" b="1" i="1" baseline="-25000" dirty="0" smtClean="0">
                  <a:latin typeface="+mj-lt"/>
                  <a:ea typeface="Cambria Math"/>
                </a:rPr>
                <a:t>m</a:t>
              </a:r>
              <a:r>
                <a:rPr lang="cs-CZ" dirty="0" smtClean="0"/>
                <a:t>=0  a </a:t>
              </a:r>
              <a:r>
                <a:rPr lang="el-GR" b="1" i="1" dirty="0" smtClean="0">
                  <a:latin typeface="Cambria Math"/>
                  <a:ea typeface="Cambria Math"/>
                </a:rPr>
                <a:t>ρ</a:t>
              </a:r>
              <a:r>
                <a:rPr lang="cs-CZ" b="1" i="1" baseline="-25000" dirty="0" smtClean="0">
                  <a:latin typeface="+mj-lt"/>
                  <a:ea typeface="Cambria Math"/>
                </a:rPr>
                <a:t>m</a:t>
              </a:r>
              <a:r>
                <a:rPr lang="cs-CZ" dirty="0" smtClean="0"/>
                <a:t>=</a:t>
              </a:r>
              <a:r>
                <a:rPr lang="el-GR" b="1" i="1" dirty="0" smtClean="0">
                  <a:latin typeface="Cambria Math"/>
                  <a:ea typeface="Cambria Math"/>
                </a:rPr>
                <a:t> ρ</a:t>
              </a:r>
              <a:r>
                <a:rPr lang="cs-CZ" b="1" i="1" dirty="0" smtClean="0">
                  <a:latin typeface="Cambria Math"/>
                  <a:ea typeface="Cambria Math"/>
                </a:rPr>
                <a:t> </a:t>
              </a:r>
              <a:r>
                <a:rPr lang="cs-CZ" dirty="0" smtClean="0"/>
                <a:t> směřující k nejbližším sousedům.</a:t>
              </a:r>
            </a:p>
            <a:p>
              <a:r>
                <a:rPr lang="cs-CZ" dirty="0" smtClean="0"/>
                <a:t>Označíme-li</a:t>
              </a:r>
              <a:endParaRPr lang="cs-CZ" dirty="0"/>
            </a:p>
          </p:txBody>
        </p:sp>
        <p:graphicFrame>
          <p:nvGraphicFramePr>
            <p:cNvPr id="33" name="Objekt 32"/>
            <p:cNvGraphicFramePr>
              <a:graphicFrameLocks noChangeAspect="1"/>
            </p:cNvGraphicFramePr>
            <p:nvPr/>
          </p:nvGraphicFramePr>
          <p:xfrm>
            <a:off x="2000232" y="4902201"/>
            <a:ext cx="4748290" cy="455625"/>
          </p:xfrm>
          <a:graphic>
            <a:graphicData uri="http://schemas.openxmlformats.org/presentationml/2006/ole">
              <p:oleObj spid="_x0000_s52234" name="Rovnice" r:id="rId7" imgW="3174840" imgH="304560" progId="Equation.3">
                <p:embed/>
              </p:oleObj>
            </a:graphicData>
          </a:graphic>
        </p:graphicFrame>
        <p:sp>
          <p:nvSpPr>
            <p:cNvPr id="34" name="TextovéPole 33"/>
            <p:cNvSpPr txBox="1"/>
            <p:nvPr/>
          </p:nvSpPr>
          <p:spPr>
            <a:xfrm>
              <a:off x="571472" y="514351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bude</a:t>
              </a:r>
              <a:endParaRPr lang="cs-CZ" dirty="0"/>
            </a:p>
          </p:txBody>
        </p:sp>
        <p:grpSp>
          <p:nvGrpSpPr>
            <p:cNvPr id="35" name="Skupina 28"/>
            <p:cNvGrpSpPr/>
            <p:nvPr/>
          </p:nvGrpSpPr>
          <p:grpSpPr>
            <a:xfrm>
              <a:off x="2000232" y="5572140"/>
              <a:ext cx="4357718" cy="649273"/>
              <a:chOff x="2000232" y="5572140"/>
              <a:chExt cx="4357718" cy="649273"/>
            </a:xfrm>
          </p:grpSpPr>
          <p:sp>
            <p:nvSpPr>
              <p:cNvPr id="36" name="Zaoblený obdélník 35"/>
              <p:cNvSpPr/>
              <p:nvPr/>
            </p:nvSpPr>
            <p:spPr>
              <a:xfrm>
                <a:off x="2000232" y="5572140"/>
                <a:ext cx="4357718" cy="648000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37" name="Objekt 36"/>
              <p:cNvGraphicFramePr>
                <a:graphicFrameLocks noChangeAspect="1"/>
              </p:cNvGraphicFramePr>
              <p:nvPr/>
            </p:nvGraphicFramePr>
            <p:xfrm>
              <a:off x="2563813" y="5622925"/>
              <a:ext cx="3240087" cy="598488"/>
            </p:xfrm>
            <a:graphic>
              <a:graphicData uri="http://schemas.openxmlformats.org/presentationml/2006/ole">
                <p:oleObj spid="_x0000_s52235" name="Rovnice" r:id="rId8" imgW="1993680" imgH="368280" progId="Equation.3">
                  <p:embed/>
                </p:oleObj>
              </a:graphicData>
            </a:graphic>
          </p:graphicFrame>
        </p:grpSp>
      </p:grpSp>
      <p:sp>
        <p:nvSpPr>
          <p:cNvPr id="25" name="Tlačítko akce: Vlastní 24">
            <a:hlinkClick r:id="rId9" action="ppaction://hlinksldjump" highlightClick="1"/>
          </p:cNvPr>
          <p:cNvSpPr/>
          <p:nvPr/>
        </p:nvSpPr>
        <p:spPr>
          <a:xfrm>
            <a:off x="7643834" y="2428868"/>
            <a:ext cx="1357322" cy="35719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Podrobné odvození</a:t>
            </a:r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572132" y="285728"/>
            <a:ext cx="3286148" cy="369332"/>
          </a:xfrm>
          <a:prstGeom prst="rect">
            <a:avLst/>
          </a:prstGeom>
          <a:solidFill>
            <a:srgbClr val="008000"/>
          </a:solidFill>
          <a:ln>
            <a:solidFill>
              <a:srgbClr val="CEFED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Metoda</a:t>
            </a:r>
            <a:r>
              <a:rPr lang="en-US" dirty="0" smtClean="0">
                <a:solidFill>
                  <a:schemeClr val="bg1"/>
                </a:solidFill>
              </a:rPr>
              <a:t> t</a:t>
            </a:r>
            <a:r>
              <a:rPr lang="cs-CZ" dirty="0" err="1" smtClean="0">
                <a:solidFill>
                  <a:schemeClr val="bg1"/>
                </a:solidFill>
              </a:rPr>
              <a:t>ěsné</a:t>
            </a:r>
            <a:r>
              <a:rPr lang="cs-CZ" dirty="0" smtClean="0">
                <a:solidFill>
                  <a:schemeClr val="bg1"/>
                </a:solidFill>
              </a:rPr>
              <a:t> vazby  (</a:t>
            </a:r>
            <a:r>
              <a:rPr lang="cs-CZ" dirty="0" err="1" smtClean="0">
                <a:solidFill>
                  <a:schemeClr val="bg1"/>
                </a:solidFill>
              </a:rPr>
              <a:t>LCAO</a:t>
            </a:r>
            <a:r>
              <a:rPr lang="cs-CZ" dirty="0" smtClean="0">
                <a:solidFill>
                  <a:schemeClr val="bg1"/>
                </a:solidFill>
              </a:rPr>
              <a:t>) - </a:t>
            </a:r>
            <a:r>
              <a:rPr lang="cs-CZ" i="1" dirty="0" smtClean="0">
                <a:solidFill>
                  <a:schemeClr val="bg1"/>
                </a:solidFill>
              </a:rPr>
              <a:t>3</a:t>
            </a:r>
            <a:endParaRPr lang="cs-CZ" i="1" dirty="0">
              <a:solidFill>
                <a:schemeClr val="bg1"/>
              </a:solidFill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500034" y="857232"/>
            <a:ext cx="6500858" cy="752628"/>
            <a:chOff x="500034" y="928670"/>
            <a:chExt cx="6500858" cy="752628"/>
          </a:xfrm>
        </p:grpSpPr>
        <p:sp>
          <p:nvSpPr>
            <p:cNvPr id="7" name="TextovéPole 6"/>
            <p:cNvSpPr txBox="1"/>
            <p:nvPr/>
          </p:nvSpPr>
          <p:spPr>
            <a:xfrm>
              <a:off x="500034" y="928670"/>
              <a:ext cx="650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FF0000"/>
                  </a:solidFill>
                </a:rPr>
                <a:t>Aplikace na jednoduchou kubickou mříž </a:t>
              </a:r>
              <a:r>
                <a:rPr lang="cs-CZ" dirty="0" smtClean="0"/>
                <a:t>s nejbližšími sousedy</a:t>
              </a:r>
              <a:endParaRPr lang="cs-CZ" dirty="0"/>
            </a:p>
          </p:txBody>
        </p:sp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2571736" y="1357298"/>
            <a:ext cx="3030353" cy="324000"/>
          </p:xfrm>
          <a:graphic>
            <a:graphicData uri="http://schemas.openxmlformats.org/presentationml/2006/ole">
              <p:oleObj spid="_x0000_s53250" name="Rovnice" r:id="rId3" imgW="2019240" imgH="215640" progId="Equation.3">
                <p:embed/>
              </p:oleObj>
            </a:graphicData>
          </a:graphic>
        </p:graphicFrame>
      </p:grpSp>
      <p:grpSp>
        <p:nvGrpSpPr>
          <p:cNvPr id="16" name="Skupina 15"/>
          <p:cNvGrpSpPr/>
          <p:nvPr/>
        </p:nvGrpSpPr>
        <p:grpSpPr>
          <a:xfrm>
            <a:off x="500034" y="1785926"/>
            <a:ext cx="7786742" cy="2143140"/>
            <a:chOff x="500034" y="1785926"/>
            <a:chExt cx="7786742" cy="2143140"/>
          </a:xfrm>
        </p:grpSpPr>
        <p:sp>
          <p:nvSpPr>
            <p:cNvPr id="9" name="TextovéPole 8"/>
            <p:cNvSpPr txBox="1"/>
            <p:nvPr/>
          </p:nvSpPr>
          <p:spPr>
            <a:xfrm>
              <a:off x="500034" y="1785926"/>
              <a:ext cx="7072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Po dosazení a úpravě (</a:t>
              </a:r>
              <a:r>
                <a:rPr lang="el-GR" i="1" dirty="0" smtClean="0">
                  <a:latin typeface="Cambria Math"/>
                  <a:ea typeface="Cambria Math"/>
                </a:rPr>
                <a:t>ε</a:t>
              </a:r>
              <a:r>
                <a:rPr lang="cs-CZ" sz="2000" i="1" baseline="-25000" dirty="0" smtClean="0">
                  <a:latin typeface="Cambria Math"/>
                  <a:ea typeface="Cambria Math"/>
                </a:rPr>
                <a:t>i  </a:t>
              </a:r>
              <a:r>
                <a:rPr lang="cs-CZ" dirty="0" smtClean="0"/>
                <a:t>je atomová hladina ke stavu </a:t>
              </a:r>
              <a:r>
                <a:rPr lang="el-GR" i="1" dirty="0" smtClean="0">
                  <a:latin typeface="Cambria Math"/>
                  <a:ea typeface="Cambria Math"/>
                </a:rPr>
                <a:t>φ</a:t>
              </a:r>
              <a:r>
                <a:rPr lang="cs-CZ" i="1" baseline="-25000" dirty="0" smtClean="0">
                  <a:latin typeface="Cambria Math"/>
                  <a:ea typeface="Cambria Math"/>
                </a:rPr>
                <a:t>i </a:t>
              </a:r>
              <a:r>
                <a:rPr lang="cs-CZ" dirty="0" smtClean="0"/>
                <a:t>)</a:t>
              </a:r>
              <a:endParaRPr lang="cs-CZ" i="1" baseline="-25000" dirty="0"/>
            </a:p>
          </p:txBody>
        </p:sp>
        <p:grpSp>
          <p:nvGrpSpPr>
            <p:cNvPr id="15" name="Skupina 14"/>
            <p:cNvGrpSpPr/>
            <p:nvPr/>
          </p:nvGrpSpPr>
          <p:grpSpPr>
            <a:xfrm>
              <a:off x="1571604" y="2214554"/>
              <a:ext cx="5786478" cy="642942"/>
              <a:chOff x="1571604" y="2214554"/>
              <a:chExt cx="5786478" cy="642942"/>
            </a:xfrm>
          </p:grpSpPr>
          <p:sp>
            <p:nvSpPr>
              <p:cNvPr id="14" name="Zaoblený obdélník 13"/>
              <p:cNvSpPr/>
              <p:nvPr/>
            </p:nvSpPr>
            <p:spPr>
              <a:xfrm>
                <a:off x="1571604" y="2214554"/>
                <a:ext cx="5786478" cy="6429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0" name="Objekt 9"/>
              <p:cNvGraphicFramePr>
                <a:graphicFrameLocks noChangeAspect="1"/>
              </p:cNvGraphicFramePr>
              <p:nvPr/>
            </p:nvGraphicFramePr>
            <p:xfrm>
              <a:off x="1689118" y="2357438"/>
              <a:ext cx="5526088" cy="428625"/>
            </p:xfrm>
            <a:graphic>
              <a:graphicData uri="http://schemas.openxmlformats.org/presentationml/2006/ole">
                <p:oleObj spid="_x0000_s53251" name="Rovnice" r:id="rId4" imgW="3111480" imgH="241200" progId="Equation.3">
                  <p:embed/>
                </p:oleObj>
              </a:graphicData>
            </a:graphic>
          </p:graphicFrame>
        </p:grpSp>
        <p:sp>
          <p:nvSpPr>
            <p:cNvPr id="11" name="TextovéPole 10"/>
            <p:cNvSpPr txBox="1"/>
            <p:nvPr/>
          </p:nvSpPr>
          <p:spPr>
            <a:xfrm>
              <a:off x="500034" y="3005736"/>
              <a:ext cx="7786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Hladiny energie tedy leží v </a:t>
              </a:r>
              <a:r>
                <a:rPr lang="cs-CZ" dirty="0" smtClean="0">
                  <a:solidFill>
                    <a:srgbClr val="0000FF"/>
                  </a:solidFill>
                </a:rPr>
                <a:t>pásu šířky 12</a:t>
              </a:r>
              <a:r>
                <a:rPr lang="el-GR" i="1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>γ</a:t>
              </a:r>
              <a:r>
                <a:rPr lang="cs-CZ" i="1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> </a:t>
              </a:r>
              <a:r>
                <a:rPr lang="cs-CZ" i="1" dirty="0" smtClean="0">
                  <a:latin typeface="Cambria Math"/>
                  <a:ea typeface="Cambria Math"/>
                </a:rPr>
                <a:t>.</a:t>
              </a:r>
              <a:br>
                <a:rPr lang="cs-CZ" i="1" dirty="0" smtClean="0">
                  <a:latin typeface="Cambria Math"/>
                  <a:ea typeface="Cambria Math"/>
                </a:rPr>
              </a:br>
              <a:r>
                <a:rPr lang="cs-CZ" dirty="0" smtClean="0"/>
                <a:t>Čím </a:t>
              </a:r>
              <a:r>
                <a:rPr lang="cs-CZ" i="1" dirty="0" smtClean="0">
                  <a:solidFill>
                    <a:srgbClr val="0000FF"/>
                  </a:solidFill>
                </a:rPr>
                <a:t>menší </a:t>
              </a:r>
              <a:r>
                <a:rPr lang="cs-CZ" dirty="0" smtClean="0"/>
                <a:t>je </a:t>
              </a:r>
              <a:r>
                <a:rPr lang="cs-CZ" i="1" dirty="0" smtClean="0">
                  <a:solidFill>
                    <a:srgbClr val="0000FF"/>
                  </a:solidFill>
                </a:rPr>
                <a:t>překrytí vlnových funkcí </a:t>
              </a:r>
              <a:r>
                <a:rPr lang="cs-CZ" dirty="0" smtClean="0">
                  <a:solidFill>
                    <a:srgbClr val="0000FF"/>
                  </a:solidFill>
                </a:rPr>
                <a:t>sousedů</a:t>
              </a:r>
              <a:r>
                <a:rPr lang="cs-CZ" dirty="0" smtClean="0"/>
                <a:t>, </a:t>
              </a:r>
              <a:r>
                <a:rPr lang="cs-CZ" dirty="0" err="1" smtClean="0"/>
                <a:t>tim</a:t>
              </a:r>
              <a:r>
                <a:rPr lang="cs-CZ" dirty="0" smtClean="0"/>
                <a:t> menší je </a:t>
              </a:r>
              <a:r>
                <a:rPr lang="cs-CZ" i="1" dirty="0" smtClean="0">
                  <a:solidFill>
                    <a:srgbClr val="FF0000"/>
                  </a:solidFill>
                </a:rPr>
                <a:t>překryvový integrál </a:t>
              </a:r>
              <a:r>
                <a:rPr lang="el-GR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γ</a:t>
              </a:r>
              <a:r>
                <a:rPr lang="cs-CZ" i="1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/>
              </a:r>
              <a:br>
                <a:rPr lang="cs-CZ" i="1" dirty="0" smtClean="0">
                  <a:solidFill>
                    <a:srgbClr val="0000FF"/>
                  </a:solidFill>
                  <a:latin typeface="Cambria Math"/>
                  <a:ea typeface="Cambria Math"/>
                </a:rPr>
              </a:br>
              <a:r>
                <a:rPr lang="cs-CZ" dirty="0" smtClean="0"/>
                <a:t>a tím </a:t>
              </a:r>
              <a:r>
                <a:rPr lang="cs-CZ" i="1" dirty="0" smtClean="0">
                  <a:solidFill>
                    <a:srgbClr val="0000FF"/>
                  </a:solidFill>
                </a:rPr>
                <a:t>užší</a:t>
              </a:r>
              <a:r>
                <a:rPr lang="cs-CZ" i="1" dirty="0" smtClean="0"/>
                <a:t> je </a:t>
              </a:r>
              <a:r>
                <a:rPr lang="cs-CZ" i="1" dirty="0" err="1" smtClean="0">
                  <a:solidFill>
                    <a:srgbClr val="0000FF"/>
                  </a:solidFill>
                </a:rPr>
                <a:t>energiový</a:t>
              </a:r>
              <a:r>
                <a:rPr lang="cs-CZ" i="1" dirty="0" smtClean="0">
                  <a:solidFill>
                    <a:srgbClr val="0000FF"/>
                  </a:solidFill>
                </a:rPr>
                <a:t> pás</a:t>
              </a:r>
              <a:r>
                <a:rPr lang="cs-CZ" dirty="0" smtClean="0"/>
                <a:t>. </a:t>
              </a:r>
              <a:endParaRPr lang="cs-CZ" i="1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500034" y="4063629"/>
            <a:ext cx="5072098" cy="571504"/>
            <a:chOff x="500034" y="4071942"/>
            <a:chExt cx="5072098" cy="571504"/>
          </a:xfrm>
        </p:grpSpPr>
        <p:sp>
          <p:nvSpPr>
            <p:cNvPr id="12" name="TextovéPole 11"/>
            <p:cNvSpPr txBox="1"/>
            <p:nvPr/>
          </p:nvSpPr>
          <p:spPr>
            <a:xfrm>
              <a:off x="500034" y="4131238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Pro </a:t>
              </a:r>
              <a:r>
                <a:rPr lang="cs-CZ" i="1" dirty="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ka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≪ 1</a:t>
              </a:r>
              <a:endParaRPr lang="cs-CZ" dirty="0">
                <a:solidFill>
                  <a:srgbClr val="FF0000"/>
                </a:solidFill>
              </a:endParaRPr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2500298" y="4071942"/>
              <a:ext cx="3071834" cy="571504"/>
              <a:chOff x="2500298" y="4071942"/>
              <a:chExt cx="3071834" cy="571504"/>
            </a:xfrm>
          </p:grpSpPr>
          <p:sp>
            <p:nvSpPr>
              <p:cNvPr id="18" name="Zaoblený obdélník 17"/>
              <p:cNvSpPr/>
              <p:nvPr/>
            </p:nvSpPr>
            <p:spPr>
              <a:xfrm>
                <a:off x="2500298" y="4071942"/>
                <a:ext cx="3071834" cy="571504"/>
              </a:xfrm>
              <a:prstGeom prst="roundRect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3" name="Objekt 12"/>
              <p:cNvGraphicFramePr>
                <a:graphicFrameLocks noChangeAspect="1"/>
              </p:cNvGraphicFramePr>
              <p:nvPr/>
            </p:nvGraphicFramePr>
            <p:xfrm>
              <a:off x="2617794" y="4164388"/>
              <a:ext cx="2882900" cy="419100"/>
            </p:xfrm>
            <a:graphic>
              <a:graphicData uri="http://schemas.openxmlformats.org/presentationml/2006/ole">
                <p:oleObj spid="_x0000_s53252" name="Rovnice" r:id="rId5" imgW="1663560" imgH="241200" progId="Equation.3">
                  <p:embed/>
                </p:oleObj>
              </a:graphicData>
            </a:graphic>
          </p:graphicFrame>
        </p:grpSp>
      </p:grpSp>
      <p:grpSp>
        <p:nvGrpSpPr>
          <p:cNvPr id="25" name="Skupina 24"/>
          <p:cNvGrpSpPr/>
          <p:nvPr/>
        </p:nvGrpSpPr>
        <p:grpSpPr>
          <a:xfrm>
            <a:off x="428596" y="4881936"/>
            <a:ext cx="8124827" cy="1547439"/>
            <a:chOff x="500034" y="4786322"/>
            <a:chExt cx="8124827" cy="1547439"/>
          </a:xfrm>
        </p:grpSpPr>
        <p:graphicFrame>
          <p:nvGraphicFramePr>
            <p:cNvPr id="21" name="Objekt 20"/>
            <p:cNvGraphicFramePr>
              <a:graphicFrameLocks noChangeAspect="1"/>
            </p:cNvGraphicFramePr>
            <p:nvPr/>
          </p:nvGraphicFramePr>
          <p:xfrm>
            <a:off x="2378076" y="5139961"/>
            <a:ext cx="4491037" cy="360363"/>
          </p:xfrm>
          <a:graphic>
            <a:graphicData uri="http://schemas.openxmlformats.org/presentationml/2006/ole">
              <p:oleObj spid="_x0000_s53254" name="Rovnice" r:id="rId6" imgW="3009600" imgH="241200" progId="Equation.3">
                <p:embed/>
              </p:oleObj>
            </a:graphicData>
          </a:graphic>
        </p:graphicFrame>
        <p:sp>
          <p:nvSpPr>
            <p:cNvPr id="22" name="TextovéPole 21"/>
            <p:cNvSpPr txBox="1"/>
            <p:nvPr/>
          </p:nvSpPr>
          <p:spPr>
            <a:xfrm>
              <a:off x="500034" y="4786322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Pro</a:t>
              </a:r>
              <a:r>
                <a:rPr lang="cs-CZ" smtClean="0">
                  <a:solidFill>
                    <a:srgbClr val="FF0000"/>
                  </a:solidFill>
                </a:rPr>
                <a:t> BCC</a:t>
              </a:r>
              <a:r>
                <a:rPr lang="cs-CZ" smtClean="0"/>
                <a:t> </a:t>
              </a:r>
              <a:r>
                <a:rPr lang="cs-CZ" dirty="0" smtClean="0"/>
                <a:t>– 8 sousedů:</a:t>
              </a:r>
              <a:endParaRPr lang="cs-CZ" dirty="0"/>
            </a:p>
          </p:txBody>
        </p:sp>
        <p:graphicFrame>
          <p:nvGraphicFramePr>
            <p:cNvPr id="23" name="Objekt 22"/>
            <p:cNvGraphicFramePr>
              <a:graphicFrameLocks noChangeAspect="1"/>
            </p:cNvGraphicFramePr>
            <p:nvPr/>
          </p:nvGraphicFramePr>
          <p:xfrm>
            <a:off x="857224" y="5973399"/>
            <a:ext cx="7767637" cy="360362"/>
          </p:xfrm>
          <a:graphic>
            <a:graphicData uri="http://schemas.openxmlformats.org/presentationml/2006/ole">
              <p:oleObj spid="_x0000_s53255" name="Rovnice" r:id="rId7" imgW="5206680" imgH="241200" progId="Equation.3">
                <p:embed/>
              </p:oleObj>
            </a:graphicData>
          </a:graphic>
        </p:graphicFrame>
        <p:sp>
          <p:nvSpPr>
            <p:cNvPr id="24" name="TextovéPole 23"/>
            <p:cNvSpPr txBox="1"/>
            <p:nvPr/>
          </p:nvSpPr>
          <p:spPr>
            <a:xfrm>
              <a:off x="500034" y="5488560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Pro </a:t>
              </a:r>
              <a:r>
                <a:rPr lang="cs-CZ" smtClean="0">
                  <a:solidFill>
                    <a:srgbClr val="FF0000"/>
                  </a:solidFill>
                </a:rPr>
                <a:t>FCC</a:t>
              </a:r>
              <a:r>
                <a:rPr lang="cs-CZ" smtClean="0"/>
                <a:t> </a:t>
              </a:r>
              <a:r>
                <a:rPr lang="cs-CZ" dirty="0" smtClean="0"/>
                <a:t>– 12 sousedů:</a:t>
              </a:r>
              <a:endParaRPr lang="cs-CZ" dirty="0"/>
            </a:p>
          </p:txBody>
        </p:sp>
      </p:grpSp>
      <p:cxnSp>
        <p:nvCxnSpPr>
          <p:cNvPr id="27" name="Přímá spojovací čára 26"/>
          <p:cNvCxnSpPr/>
          <p:nvPr/>
        </p:nvCxnSpPr>
        <p:spPr>
          <a:xfrm>
            <a:off x="428596" y="4857760"/>
            <a:ext cx="8215370" cy="0"/>
          </a:xfrm>
          <a:prstGeom prst="line">
            <a:avLst/>
          </a:prstGeom>
          <a:ln w="285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143504" y="285728"/>
            <a:ext cx="335758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Kovy, polovodiče, izolátory - </a:t>
            </a:r>
            <a:r>
              <a:rPr lang="cs-CZ" i="1" dirty="0" smtClean="0">
                <a:solidFill>
                  <a:schemeClr val="bg1"/>
                </a:solidFill>
              </a:rPr>
              <a:t>1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85786" y="578645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Schematické znázornění  pásové struktury jednotlivých typů látek.</a:t>
            </a:r>
            <a:r>
              <a:rPr lang="en-US" sz="1400" dirty="0" smtClean="0"/>
              <a:t> </a:t>
            </a:r>
            <a:r>
              <a:rPr lang="en-US" sz="1400" dirty="0" err="1" smtClean="0"/>
              <a:t>Rozd</a:t>
            </a:r>
            <a:r>
              <a:rPr lang="cs-CZ" sz="1400" dirty="0" smtClean="0"/>
              <a:t>í</a:t>
            </a:r>
            <a:r>
              <a:rPr lang="en-US" sz="1400" dirty="0" smtClean="0"/>
              <a:t>l </a:t>
            </a:r>
            <a:r>
              <a:rPr lang="en-US" sz="1400" dirty="0" err="1" smtClean="0"/>
              <a:t>mezi</a:t>
            </a:r>
            <a:r>
              <a:rPr lang="en-US" sz="1400" dirty="0" smtClean="0"/>
              <a:t> </a:t>
            </a:r>
            <a:r>
              <a:rPr lang="en-US" sz="1400" dirty="0" err="1" smtClean="0"/>
              <a:t>izol</a:t>
            </a:r>
            <a:r>
              <a:rPr lang="cs-CZ" sz="1400" dirty="0" smtClean="0"/>
              <a:t>á</a:t>
            </a:r>
            <a:r>
              <a:rPr lang="en-US" sz="1400" dirty="0" err="1" smtClean="0"/>
              <a:t>torem</a:t>
            </a:r>
            <a:r>
              <a:rPr lang="en-US" sz="1400" dirty="0" smtClean="0"/>
              <a:t> a </a:t>
            </a:r>
            <a:r>
              <a:rPr lang="en-US" sz="1400" dirty="0" err="1" smtClean="0"/>
              <a:t>polovodi</a:t>
            </a:r>
            <a:r>
              <a:rPr lang="cs-CZ" sz="1400" dirty="0" smtClean="0"/>
              <a:t>č</a:t>
            </a:r>
            <a:r>
              <a:rPr lang="en-US" sz="1400" dirty="0" err="1" smtClean="0"/>
              <a:t>em</a:t>
            </a:r>
            <a:r>
              <a:rPr lang="en-US" sz="1400" dirty="0" smtClean="0"/>
              <a:t> je</a:t>
            </a:r>
            <a:r>
              <a:rPr lang="cs-CZ" sz="1400" dirty="0" smtClean="0"/>
              <a:t> v šířce zakázaného pásu </a:t>
            </a:r>
            <a:r>
              <a:rPr lang="cs-CZ" sz="1400" i="1" dirty="0" smtClean="0"/>
              <a:t>E</a:t>
            </a:r>
            <a:r>
              <a:rPr lang="cs-CZ" sz="1600" baseline="-25000" dirty="0" smtClean="0"/>
              <a:t>g</a:t>
            </a:r>
            <a:r>
              <a:rPr lang="en-US" sz="1400" dirty="0" smtClean="0"/>
              <a:t> 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grpSp>
        <p:nvGrpSpPr>
          <p:cNvPr id="37" name="Skupina 36"/>
          <p:cNvGrpSpPr/>
          <p:nvPr/>
        </p:nvGrpSpPr>
        <p:grpSpPr>
          <a:xfrm>
            <a:off x="1164536" y="785794"/>
            <a:ext cx="6526878" cy="4936366"/>
            <a:chOff x="1164536" y="785794"/>
            <a:chExt cx="6526878" cy="4936366"/>
          </a:xfrm>
        </p:grpSpPr>
        <p:grpSp>
          <p:nvGrpSpPr>
            <p:cNvPr id="38" name="Skupina 25"/>
            <p:cNvGrpSpPr/>
            <p:nvPr/>
          </p:nvGrpSpPr>
          <p:grpSpPr>
            <a:xfrm>
              <a:off x="1214414" y="785794"/>
              <a:ext cx="6477000" cy="4936366"/>
              <a:chOff x="1333500" y="1114425"/>
              <a:chExt cx="6477000" cy="4936366"/>
            </a:xfrm>
          </p:grpSpPr>
          <p:grpSp>
            <p:nvGrpSpPr>
              <p:cNvPr id="47" name="Skupina 15"/>
              <p:cNvGrpSpPr/>
              <p:nvPr/>
            </p:nvGrpSpPr>
            <p:grpSpPr>
              <a:xfrm>
                <a:off x="1333500" y="1114425"/>
                <a:ext cx="6477000" cy="4629150"/>
                <a:chOff x="1333500" y="1114425"/>
                <a:chExt cx="6477000" cy="4629150"/>
              </a:xfrm>
            </p:grpSpPr>
            <p:pic>
              <p:nvPicPr>
                <p:cNvPr id="4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333500" y="1114425"/>
                  <a:ext cx="6477000" cy="462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" name="TextovéPole 49"/>
                <p:cNvSpPr txBox="1"/>
                <p:nvPr/>
              </p:nvSpPr>
              <p:spPr>
                <a:xfrm>
                  <a:off x="1643042" y="4000504"/>
                  <a:ext cx="1214446" cy="288147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cs-CZ" sz="1400" dirty="0" smtClean="0"/>
                    <a:t> </a:t>
                  </a:r>
                  <a:r>
                    <a:rPr lang="cs-CZ" sz="1200" dirty="0" smtClean="0"/>
                    <a:t>Vodivostní pás</a:t>
                  </a:r>
                  <a:endParaRPr lang="cs-CZ" sz="1600" dirty="0"/>
                </a:p>
              </p:txBody>
            </p:sp>
            <p:sp>
              <p:nvSpPr>
                <p:cNvPr id="51" name="TextovéPole 50"/>
                <p:cNvSpPr txBox="1"/>
                <p:nvPr/>
              </p:nvSpPr>
              <p:spPr>
                <a:xfrm>
                  <a:off x="3786182" y="3998109"/>
                  <a:ext cx="1214446" cy="288147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cs-CZ" sz="1400" dirty="0" smtClean="0"/>
                    <a:t> </a:t>
                  </a:r>
                  <a:r>
                    <a:rPr lang="cs-CZ" sz="1200" dirty="0" smtClean="0"/>
                    <a:t>Vodivostní pás</a:t>
                  </a:r>
                  <a:endParaRPr lang="cs-CZ" sz="1600" dirty="0"/>
                </a:p>
              </p:txBody>
            </p:sp>
            <p:sp>
              <p:nvSpPr>
                <p:cNvPr id="52" name="TextovéPole 51"/>
                <p:cNvSpPr txBox="1"/>
                <p:nvPr/>
              </p:nvSpPr>
              <p:spPr>
                <a:xfrm>
                  <a:off x="5929322" y="4283861"/>
                  <a:ext cx="1214446" cy="288147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cs-CZ" sz="1400" dirty="0" smtClean="0"/>
                    <a:t> </a:t>
                  </a:r>
                  <a:r>
                    <a:rPr lang="cs-CZ" sz="1200" dirty="0" smtClean="0"/>
                    <a:t>Vodivostní pás</a:t>
                  </a:r>
                  <a:endParaRPr lang="cs-CZ" sz="1600" dirty="0"/>
                </a:p>
              </p:txBody>
            </p:sp>
            <p:sp>
              <p:nvSpPr>
                <p:cNvPr id="53" name="TextovéPole 52"/>
                <p:cNvSpPr txBox="1"/>
                <p:nvPr/>
              </p:nvSpPr>
              <p:spPr>
                <a:xfrm>
                  <a:off x="1643042" y="5000636"/>
                  <a:ext cx="1214446" cy="288147"/>
                </a:xfrm>
                <a:prstGeom prst="rect">
                  <a:avLst/>
                </a:prstGeom>
                <a:solidFill>
                  <a:srgbClr val="CCECFF"/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cs-CZ" sz="1400" dirty="0" smtClean="0"/>
                    <a:t> </a:t>
                  </a:r>
                  <a:r>
                    <a:rPr lang="cs-CZ" sz="1200" dirty="0" smtClean="0"/>
                    <a:t>Valenční pás</a:t>
                  </a:r>
                  <a:endParaRPr lang="cs-CZ" sz="1600" dirty="0"/>
                </a:p>
              </p:txBody>
            </p:sp>
            <p:sp>
              <p:nvSpPr>
                <p:cNvPr id="54" name="TextovéPole 53"/>
                <p:cNvSpPr txBox="1"/>
                <p:nvPr/>
              </p:nvSpPr>
              <p:spPr>
                <a:xfrm>
                  <a:off x="3816055" y="5000636"/>
                  <a:ext cx="1214446" cy="288147"/>
                </a:xfrm>
                <a:prstGeom prst="rect">
                  <a:avLst/>
                </a:prstGeom>
                <a:solidFill>
                  <a:srgbClr val="CCECFF"/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cs-CZ" sz="1400" dirty="0" smtClean="0"/>
                    <a:t> </a:t>
                  </a:r>
                  <a:r>
                    <a:rPr lang="cs-CZ" sz="1200" dirty="0" smtClean="0"/>
                    <a:t>Valenční pás</a:t>
                  </a:r>
                  <a:endParaRPr lang="cs-CZ" sz="1600" dirty="0"/>
                </a:p>
              </p:txBody>
            </p:sp>
            <p:sp>
              <p:nvSpPr>
                <p:cNvPr id="55" name="TextovéPole 54"/>
                <p:cNvSpPr txBox="1"/>
                <p:nvPr/>
              </p:nvSpPr>
              <p:spPr>
                <a:xfrm>
                  <a:off x="5912696" y="5000636"/>
                  <a:ext cx="1214446" cy="288147"/>
                </a:xfrm>
                <a:prstGeom prst="rect">
                  <a:avLst/>
                </a:prstGeom>
                <a:solidFill>
                  <a:srgbClr val="CCECFF"/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cs-CZ" sz="1400" dirty="0" smtClean="0"/>
                    <a:t> </a:t>
                  </a:r>
                  <a:r>
                    <a:rPr lang="cs-CZ" sz="1200" dirty="0" smtClean="0"/>
                    <a:t>Valenční pás</a:t>
                  </a:r>
                  <a:endParaRPr lang="cs-CZ" sz="1600" dirty="0"/>
                </a:p>
              </p:txBody>
            </p:sp>
          </p:grpSp>
          <p:sp>
            <p:nvSpPr>
              <p:cNvPr id="48" name="TextovéPole 47"/>
              <p:cNvSpPr txBox="1"/>
              <p:nvPr/>
            </p:nvSpPr>
            <p:spPr>
              <a:xfrm>
                <a:off x="1500166" y="5547201"/>
                <a:ext cx="6072230" cy="5035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36000" rIns="0" bIns="36000" rtlCol="0">
                <a:spAutoFit/>
              </a:bodyPr>
              <a:lstStyle/>
              <a:p>
                <a:r>
                  <a:rPr lang="cs-CZ" sz="1400" dirty="0" smtClean="0"/>
                  <a:t>         Izolátor                                                  Kov                                         Kov</a:t>
                </a:r>
              </a:p>
              <a:p>
                <a:r>
                  <a:rPr lang="cs-CZ" sz="1400" dirty="0" smtClean="0"/>
                  <a:t>       Polovodič                                                                                             (Polokov)</a:t>
                </a:r>
                <a:endParaRPr lang="cs-CZ" sz="1400" dirty="0"/>
              </a:p>
            </p:txBody>
          </p:sp>
        </p:grpSp>
        <p:grpSp>
          <p:nvGrpSpPr>
            <p:cNvPr id="39" name="Skupina 23"/>
            <p:cNvGrpSpPr/>
            <p:nvPr/>
          </p:nvGrpSpPr>
          <p:grpSpPr>
            <a:xfrm>
              <a:off x="1164536" y="1928802"/>
              <a:ext cx="1761253" cy="642942"/>
              <a:chOff x="1164536" y="1928802"/>
              <a:chExt cx="1761253" cy="642942"/>
            </a:xfrm>
          </p:grpSpPr>
          <p:grpSp>
            <p:nvGrpSpPr>
              <p:cNvPr id="40" name="Skupina 21"/>
              <p:cNvGrpSpPr/>
              <p:nvPr/>
            </p:nvGrpSpPr>
            <p:grpSpPr>
              <a:xfrm>
                <a:off x="1192613" y="1928802"/>
                <a:ext cx="1733176" cy="642942"/>
                <a:chOff x="1192613" y="1928802"/>
                <a:chExt cx="1733176" cy="642942"/>
              </a:xfrm>
            </p:grpSpPr>
            <p:grpSp>
              <p:nvGrpSpPr>
                <p:cNvPr id="42" name="Skupina 17"/>
                <p:cNvGrpSpPr/>
                <p:nvPr/>
              </p:nvGrpSpPr>
              <p:grpSpPr>
                <a:xfrm>
                  <a:off x="1192613" y="2109863"/>
                  <a:ext cx="1733176" cy="289132"/>
                  <a:chOff x="1192613" y="2109863"/>
                  <a:chExt cx="1733176" cy="289132"/>
                </a:xfrm>
              </p:grpSpPr>
              <p:cxnSp>
                <p:nvCxnSpPr>
                  <p:cNvPr id="45" name="Přímá spojovací čára 44"/>
                  <p:cNvCxnSpPr/>
                  <p:nvPr/>
                </p:nvCxnSpPr>
                <p:spPr>
                  <a:xfrm rot="10800000">
                    <a:off x="1192613" y="2109863"/>
                    <a:ext cx="1728000" cy="0"/>
                  </a:xfrm>
                  <a:prstGeom prst="line">
                    <a:avLst/>
                  </a:prstGeom>
                  <a:ln w="12700"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Přímá spojovací čára 45"/>
                  <p:cNvCxnSpPr/>
                  <p:nvPr/>
                </p:nvCxnSpPr>
                <p:spPr>
                  <a:xfrm rot="10800000">
                    <a:off x="1197789" y="2398995"/>
                    <a:ext cx="1728000" cy="0"/>
                  </a:xfrm>
                  <a:prstGeom prst="line">
                    <a:avLst/>
                  </a:prstGeom>
                  <a:ln w="12700"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Přímá spojovací šipka 42"/>
                <p:cNvCxnSpPr/>
                <p:nvPr/>
              </p:nvCxnSpPr>
              <p:spPr>
                <a:xfrm rot="5400000">
                  <a:off x="1125208" y="2018802"/>
                  <a:ext cx="18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Přímá spojovací šipka 43"/>
                <p:cNvCxnSpPr/>
                <p:nvPr/>
              </p:nvCxnSpPr>
              <p:spPr>
                <a:xfrm rot="16200000" flipV="1">
                  <a:off x="1124414" y="2481744"/>
                  <a:ext cx="18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ovéPole 40"/>
              <p:cNvSpPr txBox="1"/>
              <p:nvPr/>
            </p:nvSpPr>
            <p:spPr>
              <a:xfrm>
                <a:off x="1164536" y="2102896"/>
                <a:ext cx="21431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</a:t>
                </a:r>
                <a:r>
                  <a:rPr lang="cs-CZ" baseline="-25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g</a:t>
                </a:r>
                <a:endParaRPr lang="cs-CZ" sz="1600" baseline="-25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43504" y="285728"/>
            <a:ext cx="335758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Kovy, polovodiče, izolátory - </a:t>
            </a:r>
            <a:r>
              <a:rPr lang="cs-CZ" i="1" dirty="0" smtClean="0">
                <a:solidFill>
                  <a:schemeClr val="bg1"/>
                </a:solidFill>
              </a:rPr>
              <a:t>2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0628" y="276290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Pásové spektrum a hustota </a:t>
            </a:r>
            <a:r>
              <a:rPr lang="cs-CZ" sz="1400" dirty="0" err="1" smtClean="0"/>
              <a:t>energiových</a:t>
            </a:r>
            <a:r>
              <a:rPr lang="cs-CZ" sz="1400" dirty="0" smtClean="0"/>
              <a:t> stavů pro </a:t>
            </a:r>
            <a:r>
              <a:rPr lang="cs-CZ" sz="1400" dirty="0" err="1" smtClean="0"/>
              <a:t>Ge</a:t>
            </a:r>
            <a:r>
              <a:rPr lang="cs-CZ" sz="1400" dirty="0" smtClean="0"/>
              <a:t> ( </a:t>
            </a:r>
            <a:r>
              <a:rPr lang="cs-CZ" sz="1400" i="1" dirty="0" smtClean="0">
                <a:solidFill>
                  <a:srgbClr val="6666FF"/>
                </a:solidFill>
              </a:rPr>
              <a:t>E</a:t>
            </a:r>
            <a:r>
              <a:rPr lang="cs-CZ" sz="1600" baseline="-25000" dirty="0" smtClean="0">
                <a:solidFill>
                  <a:srgbClr val="6666FF"/>
                </a:solidFill>
              </a:rPr>
              <a:t>g </a:t>
            </a:r>
            <a:r>
              <a:rPr lang="cs-CZ" sz="1400" dirty="0" smtClean="0">
                <a:solidFill>
                  <a:srgbClr val="6666FF"/>
                </a:solidFill>
              </a:rPr>
              <a:t>= 0,67 </a:t>
            </a:r>
            <a:r>
              <a:rPr lang="cs-CZ" sz="1400" dirty="0" err="1" smtClean="0">
                <a:solidFill>
                  <a:srgbClr val="6666FF"/>
                </a:solidFill>
              </a:rPr>
              <a:t>eV</a:t>
            </a:r>
            <a:r>
              <a:rPr lang="cs-CZ" sz="1400" dirty="0" smtClean="0">
                <a:solidFill>
                  <a:srgbClr val="6666FF"/>
                </a:solidFill>
              </a:rPr>
              <a:t> při 300 K</a:t>
            </a:r>
            <a:r>
              <a:rPr lang="cs-CZ" sz="1400" dirty="0" smtClean="0"/>
              <a:t>) </a:t>
            </a:r>
            <a:r>
              <a:rPr lang="en-US" sz="1400" dirty="0" smtClean="0"/>
              <a:t>.</a:t>
            </a:r>
            <a:endParaRPr lang="cs-CZ" baseline="-25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214282" y="561976"/>
            <a:ext cx="4514850" cy="3221300"/>
            <a:chOff x="214282" y="561976"/>
            <a:chExt cx="4514850" cy="3221300"/>
          </a:xfrm>
        </p:grpSpPr>
        <p:pic>
          <p:nvPicPr>
            <p:cNvPr id="573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561976"/>
              <a:ext cx="4514850" cy="300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ovéPole 7"/>
            <p:cNvSpPr txBox="1"/>
            <p:nvPr/>
          </p:nvSpPr>
          <p:spPr>
            <a:xfrm>
              <a:off x="857224" y="3475499"/>
              <a:ext cx="3429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DOS </a:t>
              </a:r>
              <a:r>
                <a:rPr lang="en-US" sz="1200" dirty="0" smtClean="0"/>
                <a:t>[</a:t>
              </a:r>
              <a:r>
                <a:rPr lang="en-US" sz="1200" dirty="0" err="1" smtClean="0"/>
                <a:t>eV</a:t>
              </a:r>
              <a:r>
                <a:rPr lang="en-US" sz="1200" dirty="0" smtClean="0"/>
                <a:t> </a:t>
              </a:r>
              <a:r>
                <a:rPr lang="en-US" sz="1400" baseline="30000" dirty="0" smtClean="0"/>
                <a:t>-1</a:t>
              </a:r>
              <a:r>
                <a:rPr lang="en-US" sz="1200" dirty="0" smtClean="0"/>
                <a:t>]                                      </a:t>
              </a:r>
              <a:r>
                <a:rPr lang="en-US" sz="1400" i="1" dirty="0" smtClean="0"/>
                <a:t>k</a:t>
              </a:r>
              <a:endParaRPr lang="cs-CZ" sz="1200" i="1" dirty="0"/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1428728" y="550070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Pásové spektrum pro </a:t>
            </a:r>
            <a:r>
              <a:rPr lang="en-US" sz="1400" dirty="0" err="1" smtClean="0"/>
              <a:t>NaCl</a:t>
            </a:r>
            <a:r>
              <a:rPr lang="cs-CZ" sz="1400" dirty="0" smtClean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cs-CZ" sz="1400" dirty="0" smtClean="0"/>
              <a:t>( </a:t>
            </a:r>
            <a:r>
              <a:rPr lang="cs-CZ" sz="1400" i="1" dirty="0" smtClean="0">
                <a:solidFill>
                  <a:srgbClr val="6666FF"/>
                </a:solidFill>
              </a:rPr>
              <a:t>E</a:t>
            </a:r>
            <a:r>
              <a:rPr lang="cs-CZ" sz="1600" baseline="-25000" dirty="0" smtClean="0">
                <a:solidFill>
                  <a:srgbClr val="6666FF"/>
                </a:solidFill>
              </a:rPr>
              <a:t>g </a:t>
            </a:r>
            <a:r>
              <a:rPr lang="cs-CZ" sz="1400" dirty="0" smtClean="0">
                <a:solidFill>
                  <a:srgbClr val="6666FF"/>
                </a:solidFill>
              </a:rPr>
              <a:t>=  </a:t>
            </a:r>
            <a:r>
              <a:rPr lang="en-US" sz="1400" dirty="0" smtClean="0">
                <a:solidFill>
                  <a:srgbClr val="6666FF"/>
                </a:solidFill>
              </a:rPr>
              <a:t>8.97 </a:t>
            </a:r>
            <a:r>
              <a:rPr lang="en-US" sz="1400" dirty="0" err="1" smtClean="0">
                <a:solidFill>
                  <a:srgbClr val="6666FF"/>
                </a:solidFill>
              </a:rPr>
              <a:t>eV</a:t>
            </a:r>
            <a:r>
              <a:rPr lang="en-US" sz="1400" dirty="0" smtClean="0">
                <a:solidFill>
                  <a:srgbClr val="6666FF"/>
                </a:solidFill>
              </a:rPr>
              <a:t> </a:t>
            </a:r>
            <a:r>
              <a:rPr lang="cs-CZ" sz="1400" dirty="0" smtClean="0">
                <a:solidFill>
                  <a:srgbClr val="6666FF"/>
                </a:solidFill>
              </a:rPr>
              <a:t>při </a:t>
            </a:r>
            <a:r>
              <a:rPr lang="en-US" sz="1400" dirty="0" smtClean="0">
                <a:solidFill>
                  <a:srgbClr val="6666FF"/>
                </a:solidFill>
              </a:rPr>
              <a:t>77</a:t>
            </a:r>
            <a:r>
              <a:rPr lang="cs-CZ" sz="1400" dirty="0" smtClean="0">
                <a:solidFill>
                  <a:srgbClr val="6666FF"/>
                </a:solidFill>
              </a:rPr>
              <a:t> K</a:t>
            </a:r>
            <a:r>
              <a:rPr lang="cs-CZ" sz="1400" dirty="0" smtClean="0"/>
              <a:t>)</a:t>
            </a:r>
            <a:r>
              <a:rPr lang="en-US" sz="1400" dirty="0" smtClean="0"/>
              <a:t>  </a:t>
            </a:r>
            <a:r>
              <a:rPr lang="cs-CZ" sz="1200" dirty="0" err="1" smtClean="0">
                <a:hlinkClick r:id="rId3"/>
              </a:rPr>
              <a:t>Crystal</a:t>
            </a:r>
            <a:r>
              <a:rPr lang="cs-CZ" sz="1200" dirty="0" smtClean="0">
                <a:hlinkClick r:id="rId3"/>
              </a:rPr>
              <a:t> Data</a:t>
            </a:r>
            <a:endParaRPr lang="cs-CZ" sz="1200" dirty="0" smtClean="0"/>
          </a:p>
        </p:txBody>
      </p:sp>
      <p:grpSp>
        <p:nvGrpSpPr>
          <p:cNvPr id="15" name="Skupina 14"/>
          <p:cNvGrpSpPr/>
          <p:nvPr/>
        </p:nvGrpSpPr>
        <p:grpSpPr>
          <a:xfrm>
            <a:off x="4390939" y="3714752"/>
            <a:ext cx="4395903" cy="2560584"/>
            <a:chOff x="4390939" y="3714752"/>
            <a:chExt cx="4395903" cy="2560584"/>
          </a:xfrm>
        </p:grpSpPr>
        <p:pic>
          <p:nvPicPr>
            <p:cNvPr id="6" name="Obrázek 5" descr="NaCl_DZ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5672" y="3714752"/>
              <a:ext cx="4261170" cy="2560584"/>
            </a:xfrm>
            <a:prstGeom prst="rect">
              <a:avLst/>
            </a:prstGeom>
          </p:spPr>
        </p:pic>
        <p:cxnSp>
          <p:nvCxnSpPr>
            <p:cNvPr id="12" name="Přímá spojovací čára 11"/>
            <p:cNvCxnSpPr/>
            <p:nvPr/>
          </p:nvCxnSpPr>
          <p:spPr>
            <a:xfrm rot="10800000">
              <a:off x="4390939" y="4756449"/>
              <a:ext cx="2500330" cy="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10800000">
              <a:off x="4399252" y="5391077"/>
              <a:ext cx="2500330" cy="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bdélník 13"/>
            <p:cNvSpPr/>
            <p:nvPr/>
          </p:nvSpPr>
          <p:spPr>
            <a:xfrm>
              <a:off x="4445750" y="4764762"/>
              <a:ext cx="71438" cy="61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43504" y="285728"/>
            <a:ext cx="335758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Kovy, polovodiče, izolátory - </a:t>
            </a:r>
            <a:r>
              <a:rPr lang="cs-CZ" i="1" dirty="0" smtClean="0">
                <a:solidFill>
                  <a:schemeClr val="bg1"/>
                </a:solidFill>
              </a:rPr>
              <a:t>3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6314" y="2643182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Pásové spektrum a hustota </a:t>
            </a:r>
            <a:r>
              <a:rPr lang="cs-CZ" sz="1400" dirty="0" err="1" smtClean="0"/>
              <a:t>energiových</a:t>
            </a:r>
            <a:r>
              <a:rPr lang="cs-CZ" sz="1400" dirty="0" smtClean="0"/>
              <a:t> stavů</a:t>
            </a:r>
            <a:r>
              <a:rPr lang="en-US" sz="1400" dirty="0" smtClean="0"/>
              <a:t> Al .</a:t>
            </a:r>
            <a:r>
              <a:rPr lang="cs-CZ" sz="1400" dirty="0" smtClean="0"/>
              <a:t> </a:t>
            </a:r>
            <a:endParaRPr lang="cs-CZ" baseline="-25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2910" y="5907305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Pásové spektrum a hustota </a:t>
            </a:r>
            <a:r>
              <a:rPr lang="cs-CZ" sz="1400" dirty="0" err="1" smtClean="0"/>
              <a:t>energiových</a:t>
            </a:r>
            <a:r>
              <a:rPr lang="cs-CZ" sz="1400" dirty="0" smtClean="0"/>
              <a:t> stavů</a:t>
            </a:r>
            <a:r>
              <a:rPr lang="en-US" sz="1400" dirty="0" smtClean="0"/>
              <a:t> Cu .</a:t>
            </a:r>
            <a:r>
              <a:rPr lang="cs-CZ" sz="1400" dirty="0" smtClean="0"/>
              <a:t> </a:t>
            </a:r>
            <a:endParaRPr lang="cs-CZ" baseline="-250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142844" y="142852"/>
            <a:ext cx="4572032" cy="3267512"/>
            <a:chOff x="142844" y="285728"/>
            <a:chExt cx="4572032" cy="3267512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2896" r="4439" b="20956"/>
            <a:stretch>
              <a:fillRect/>
            </a:stretch>
          </p:blipFill>
          <p:spPr bwMode="auto">
            <a:xfrm>
              <a:off x="142844" y="285728"/>
              <a:ext cx="4572032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ovéPole 9"/>
            <p:cNvSpPr txBox="1"/>
            <p:nvPr/>
          </p:nvSpPr>
          <p:spPr>
            <a:xfrm>
              <a:off x="533286" y="3214686"/>
              <a:ext cx="38576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-25000" dirty="0" smtClean="0"/>
                <a:t>                                     </a:t>
              </a:r>
              <a:r>
                <a:rPr lang="en-US" sz="1600" i="1" dirty="0" smtClean="0"/>
                <a:t>k                                   </a:t>
              </a:r>
              <a:r>
                <a:rPr lang="en-US" sz="1200" dirty="0" smtClean="0"/>
                <a:t>DOS [</a:t>
              </a:r>
              <a:r>
                <a:rPr lang="en-US" sz="1200" dirty="0" err="1" smtClean="0"/>
                <a:t>eV</a:t>
              </a:r>
              <a:r>
                <a:rPr lang="en-US" sz="1400" baseline="30000" dirty="0" smtClean="0"/>
                <a:t>-1</a:t>
              </a:r>
              <a:r>
                <a:rPr lang="en-US" sz="1200" dirty="0" smtClean="0"/>
                <a:t>]</a:t>
              </a:r>
              <a:endParaRPr lang="cs-CZ" baseline="-25000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500562" y="3326784"/>
            <a:ext cx="4500594" cy="3316926"/>
            <a:chOff x="4500562" y="3000372"/>
            <a:chExt cx="4500594" cy="3316926"/>
          </a:xfrm>
        </p:grpSpPr>
        <p:pic>
          <p:nvPicPr>
            <p:cNvPr id="614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255" r="4352" b="19620"/>
            <a:stretch>
              <a:fillRect/>
            </a:stretch>
          </p:blipFill>
          <p:spPr bwMode="auto">
            <a:xfrm>
              <a:off x="4500562" y="3000372"/>
              <a:ext cx="4500594" cy="3024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10"/>
            <p:cNvSpPr txBox="1"/>
            <p:nvPr/>
          </p:nvSpPr>
          <p:spPr>
            <a:xfrm>
              <a:off x="5000628" y="6009521"/>
              <a:ext cx="2643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-25000" dirty="0" smtClean="0"/>
                <a:t>     </a:t>
              </a:r>
              <a:r>
                <a:rPr lang="en-US" sz="1200" dirty="0" smtClean="0"/>
                <a:t>DOS [</a:t>
              </a:r>
              <a:r>
                <a:rPr lang="en-US" sz="1200" dirty="0" err="1" smtClean="0"/>
                <a:t>eV</a:t>
              </a:r>
              <a:r>
                <a:rPr lang="en-US" sz="1400" baseline="30000" dirty="0" smtClean="0"/>
                <a:t>-1</a:t>
              </a:r>
              <a:r>
                <a:rPr lang="en-US" sz="1200" dirty="0" smtClean="0"/>
                <a:t>]                                      </a:t>
              </a:r>
              <a:r>
                <a:rPr lang="en-US" sz="1400" i="1" dirty="0" smtClean="0"/>
                <a:t>k</a:t>
              </a:r>
              <a:endParaRPr lang="cs-CZ" i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286512" y="214290"/>
            <a:ext cx="2428892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Blochův</a:t>
            </a:r>
            <a:r>
              <a:rPr lang="cs-CZ" dirty="0" smtClean="0">
                <a:solidFill>
                  <a:schemeClr val="bg1"/>
                </a:solidFill>
              </a:rPr>
              <a:t> teorém</a:t>
            </a:r>
            <a:endParaRPr lang="cs-CZ" i="1" dirty="0">
              <a:solidFill>
                <a:schemeClr val="bg1"/>
              </a:solidFill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785786" y="928670"/>
            <a:ext cx="5500726" cy="928694"/>
            <a:chOff x="785786" y="928670"/>
            <a:chExt cx="5500726" cy="928694"/>
          </a:xfrm>
        </p:grpSpPr>
        <p:sp>
          <p:nvSpPr>
            <p:cNvPr id="5" name="TextovéPole 4"/>
            <p:cNvSpPr txBox="1"/>
            <p:nvPr/>
          </p:nvSpPr>
          <p:spPr>
            <a:xfrm>
              <a:off x="785786" y="928670"/>
              <a:ext cx="5500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FF0000"/>
                  </a:solidFill>
                </a:rPr>
                <a:t>Rovnost hustot pravděpodobnosti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r>
                <a:rPr lang="cs-CZ" dirty="0" smtClean="0">
                  <a:solidFill>
                    <a:schemeClr val="accent1">
                      <a:lumMod val="75000"/>
                    </a:schemeClr>
                  </a:solidFill>
                </a:rPr>
                <a:t>je možné splnit takto </a:t>
              </a:r>
              <a:r>
                <a:rPr lang="cs-CZ" dirty="0" smtClean="0"/>
                <a:t>:</a:t>
              </a:r>
              <a:endParaRPr lang="cs-CZ" dirty="0"/>
            </a:p>
          </p:txBody>
        </p:sp>
        <p:graphicFrame>
          <p:nvGraphicFramePr>
            <p:cNvPr id="6" name="Objekt 5"/>
            <p:cNvGraphicFramePr>
              <a:graphicFrameLocks noChangeAspect="1"/>
            </p:cNvGraphicFramePr>
            <p:nvPr/>
          </p:nvGraphicFramePr>
          <p:xfrm>
            <a:off x="2786050" y="1428736"/>
            <a:ext cx="2319634" cy="428628"/>
          </p:xfrm>
          <a:graphic>
            <a:graphicData uri="http://schemas.openxmlformats.org/presentationml/2006/ole">
              <p:oleObj spid="_x0000_s2050" name="Rovnice" r:id="rId4" imgW="1168200" imgH="215640" progId="Equation.3">
                <p:embed/>
              </p:oleObj>
            </a:graphicData>
          </a:graphic>
        </p:graphicFrame>
      </p:grpSp>
      <p:grpSp>
        <p:nvGrpSpPr>
          <p:cNvPr id="18" name="Skupina 17"/>
          <p:cNvGrpSpPr/>
          <p:nvPr/>
        </p:nvGrpSpPr>
        <p:grpSpPr>
          <a:xfrm>
            <a:off x="795310" y="1988098"/>
            <a:ext cx="7286676" cy="940836"/>
            <a:chOff x="795310" y="1988098"/>
            <a:chExt cx="7286676" cy="940836"/>
          </a:xfrm>
        </p:grpSpPr>
        <p:sp>
          <p:nvSpPr>
            <p:cNvPr id="7" name="TextovéPole 6"/>
            <p:cNvSpPr txBox="1"/>
            <p:nvPr/>
          </p:nvSpPr>
          <p:spPr>
            <a:xfrm>
              <a:off x="795310" y="1988098"/>
              <a:ext cx="7286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Pro </a:t>
              </a:r>
              <a:r>
                <a:rPr lang="cs-CZ" i="1" dirty="0" smtClean="0">
                  <a:solidFill>
                    <a:srgbClr val="FF0000"/>
                  </a:solidFill>
                </a:rPr>
                <a:t>fázový faktor </a:t>
              </a:r>
              <a:r>
                <a:rPr lang="cs-CZ" i="1" dirty="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cs-CZ" b="1" baseline="-25000" dirty="0" err="1" smtClean="0">
                  <a:solidFill>
                    <a:srgbClr val="FF0000"/>
                  </a:solidFill>
                </a:rPr>
                <a:t>n</a:t>
              </a:r>
              <a:r>
                <a:rPr lang="cs-CZ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cs-CZ" dirty="0" smtClean="0"/>
                <a:t>musí platit  (</a:t>
              </a:r>
              <a:r>
                <a:rPr lang="cs-CZ" sz="1600" dirty="0" smtClean="0"/>
                <a:t>uvažte :  </a:t>
              </a:r>
              <a:r>
                <a:rPr lang="cs-CZ" b="1" i="1" dirty="0" err="1" smtClean="0"/>
                <a:t>T</a:t>
              </a:r>
              <a:r>
                <a:rPr lang="cs-CZ" sz="2000" b="1" i="1" baseline="-25000" dirty="0" err="1" smtClean="0"/>
                <a:t>m</a:t>
              </a:r>
              <a:r>
                <a:rPr lang="cs-CZ" sz="2000" baseline="-25000" dirty="0" smtClean="0"/>
                <a:t>+</a:t>
              </a:r>
              <a:r>
                <a:rPr lang="cs-CZ" sz="2000" b="1" i="1" baseline="-25000" dirty="0" smtClean="0"/>
                <a:t>n </a:t>
              </a:r>
              <a:r>
                <a:rPr lang="cs-CZ" dirty="0" smtClean="0"/>
                <a:t>= </a:t>
              </a:r>
              <a:r>
                <a:rPr lang="cs-CZ" b="1" i="1" dirty="0" err="1" smtClean="0"/>
                <a:t>T</a:t>
              </a:r>
              <a:r>
                <a:rPr lang="cs-CZ" sz="2000" b="1" i="1" baseline="-25000" dirty="0" err="1" smtClean="0"/>
                <a:t>m</a:t>
              </a:r>
              <a:r>
                <a:rPr lang="cs-CZ" dirty="0" smtClean="0"/>
                <a:t>+</a:t>
              </a:r>
              <a:r>
                <a:rPr lang="cs-CZ" b="1" i="1" dirty="0" err="1" smtClean="0"/>
                <a:t>T</a:t>
              </a:r>
              <a:r>
                <a:rPr lang="cs-CZ" sz="2000" b="1" i="1" baseline="-25000" dirty="0" err="1" smtClean="0"/>
                <a:t>n</a:t>
              </a:r>
              <a:r>
                <a:rPr lang="cs-CZ" dirty="0" smtClean="0"/>
                <a:t>):</a:t>
              </a:r>
              <a:endParaRPr lang="cs-CZ" dirty="0"/>
            </a:p>
          </p:txBody>
        </p:sp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2571736" y="2500306"/>
            <a:ext cx="3000396" cy="428628"/>
          </p:xfrm>
          <a:graphic>
            <a:graphicData uri="http://schemas.openxmlformats.org/presentationml/2006/ole">
              <p:oleObj spid="_x0000_s2051" name="Rovnice" r:id="rId5" imgW="1955520" imgH="279360" progId="Equation.3">
                <p:embed/>
              </p:oleObj>
            </a:graphicData>
          </a:graphic>
        </p:graphicFrame>
      </p:grpSp>
      <p:grpSp>
        <p:nvGrpSpPr>
          <p:cNvPr id="16" name="Skupina 15"/>
          <p:cNvGrpSpPr/>
          <p:nvPr/>
        </p:nvGrpSpPr>
        <p:grpSpPr>
          <a:xfrm>
            <a:off x="785786" y="2988230"/>
            <a:ext cx="8293075" cy="1227150"/>
            <a:chOff x="785786" y="2988230"/>
            <a:chExt cx="8293075" cy="1227150"/>
          </a:xfrm>
        </p:grpSpPr>
        <p:sp>
          <p:nvSpPr>
            <p:cNvPr id="9" name="TextovéPole 8"/>
            <p:cNvSpPr txBox="1"/>
            <p:nvPr/>
          </p:nvSpPr>
          <p:spPr>
            <a:xfrm>
              <a:off x="785786" y="2988230"/>
              <a:ext cx="7286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To je možné splnit </a:t>
              </a:r>
              <a:r>
                <a:rPr lang="cs-CZ" dirty="0" smtClean="0">
                  <a:solidFill>
                    <a:srgbClr val="FF0000"/>
                  </a:solidFill>
                </a:rPr>
                <a:t>lineární funkcí  </a:t>
              </a:r>
              <a:r>
                <a:rPr lang="cs-CZ" b="1" i="1" dirty="0" err="1" smtClean="0">
                  <a:solidFill>
                    <a:srgbClr val="FF0000"/>
                  </a:solidFill>
                </a:rPr>
                <a:t>T</a:t>
              </a:r>
              <a:r>
                <a:rPr lang="cs-CZ" sz="2000" b="1" i="1" baseline="-25000" dirty="0" err="1" smtClean="0">
                  <a:solidFill>
                    <a:srgbClr val="FF0000"/>
                  </a:solidFill>
                </a:rPr>
                <a:t>n</a:t>
              </a:r>
              <a:r>
                <a:rPr lang="cs-CZ" sz="2000" b="1" i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cs-CZ" dirty="0" smtClean="0"/>
                <a:t>:</a:t>
              </a:r>
              <a:endParaRPr lang="cs-CZ" dirty="0"/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2857488" y="3495380"/>
              <a:ext cx="6221373" cy="720000"/>
              <a:chOff x="2857488" y="3366893"/>
              <a:chExt cx="6221373" cy="720000"/>
            </a:xfrm>
          </p:grpSpPr>
          <p:sp>
            <p:nvSpPr>
              <p:cNvPr id="14" name="Zaoblený obdélník 13"/>
              <p:cNvSpPr/>
              <p:nvPr/>
            </p:nvSpPr>
            <p:spPr>
              <a:xfrm>
                <a:off x="2857488" y="3366893"/>
                <a:ext cx="1548000" cy="720000"/>
              </a:xfrm>
              <a:prstGeom prst="roundRect">
                <a:avLst/>
              </a:prstGeom>
              <a:solidFill>
                <a:srgbClr val="CCFFCC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5" name="Objekt 14"/>
              <p:cNvGraphicFramePr>
                <a:graphicFrameLocks noChangeAspect="1"/>
              </p:cNvGraphicFramePr>
              <p:nvPr/>
            </p:nvGraphicFramePr>
            <p:xfrm>
              <a:off x="3013075" y="3486251"/>
              <a:ext cx="6065786" cy="432000"/>
            </p:xfrm>
            <a:graphic>
              <a:graphicData uri="http://schemas.openxmlformats.org/presentationml/2006/ole">
                <p:oleObj spid="_x0000_s2053" name="Rovnice" r:id="rId6" imgW="3213000" imgH="228600" progId="Equation.3">
                  <p:embed/>
                </p:oleObj>
              </a:graphicData>
            </a:graphic>
          </p:graphicFrame>
        </p:grpSp>
      </p:grpSp>
      <p:grpSp>
        <p:nvGrpSpPr>
          <p:cNvPr id="23" name="Skupina 22"/>
          <p:cNvGrpSpPr/>
          <p:nvPr/>
        </p:nvGrpSpPr>
        <p:grpSpPr>
          <a:xfrm>
            <a:off x="1785918" y="4786322"/>
            <a:ext cx="5143536" cy="1785950"/>
            <a:chOff x="1785918" y="4500570"/>
            <a:chExt cx="5143536" cy="1785950"/>
          </a:xfrm>
        </p:grpSpPr>
        <p:sp>
          <p:nvSpPr>
            <p:cNvPr id="19" name="TextovéPole 18"/>
            <p:cNvSpPr txBox="1"/>
            <p:nvPr/>
          </p:nvSpPr>
          <p:spPr>
            <a:xfrm>
              <a:off x="2857488" y="4500570"/>
              <a:ext cx="2786082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 err="1" smtClean="0">
                  <a:solidFill>
                    <a:srgbClr val="FF0000"/>
                  </a:solidFill>
                  <a:latin typeface="Comic Sans MS" pitchFamily="66" charset="0"/>
                </a:rPr>
                <a:t>Blochův</a:t>
              </a:r>
              <a:r>
                <a:rPr lang="cs-CZ" sz="2800" dirty="0" smtClean="0">
                  <a:solidFill>
                    <a:srgbClr val="FF0000"/>
                  </a:solidFill>
                  <a:latin typeface="Comic Sans MS" pitchFamily="66" charset="0"/>
                </a:rPr>
                <a:t> teorém</a:t>
              </a:r>
              <a:endParaRPr lang="cs-CZ" sz="2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grpSp>
          <p:nvGrpSpPr>
            <p:cNvPr id="22" name="Skupina 21"/>
            <p:cNvGrpSpPr/>
            <p:nvPr/>
          </p:nvGrpSpPr>
          <p:grpSpPr>
            <a:xfrm>
              <a:off x="1785918" y="5143512"/>
              <a:ext cx="5143536" cy="1143008"/>
              <a:chOff x="1785918" y="5143512"/>
              <a:chExt cx="5143536" cy="1143008"/>
            </a:xfrm>
          </p:grpSpPr>
          <p:sp>
            <p:nvSpPr>
              <p:cNvPr id="21" name="Zaoblený obdélník 20"/>
              <p:cNvSpPr/>
              <p:nvPr/>
            </p:nvSpPr>
            <p:spPr>
              <a:xfrm>
                <a:off x="1785918" y="5143512"/>
                <a:ext cx="5143536" cy="1143008"/>
              </a:xfrm>
              <a:prstGeom prst="roundRect">
                <a:avLst/>
              </a:prstGeom>
              <a:solidFill>
                <a:srgbClr val="FFCC66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20" name="Objekt 19"/>
              <p:cNvGraphicFramePr>
                <a:graphicFrameLocks noChangeAspect="1"/>
              </p:cNvGraphicFramePr>
              <p:nvPr/>
            </p:nvGraphicFramePr>
            <p:xfrm>
              <a:off x="2038341" y="5272102"/>
              <a:ext cx="4533923" cy="800104"/>
            </p:xfrm>
            <a:graphic>
              <a:graphicData uri="http://schemas.openxmlformats.org/presentationml/2006/ole">
                <p:oleObj spid="_x0000_s2054" name="Rovnice" r:id="rId7" imgW="1295280" imgH="228600" progId="Equation.3">
                  <p:embed/>
                </p:oleObj>
              </a:graphicData>
            </a:graphic>
          </p:graphicFrame>
        </p:grpSp>
      </p:grpSp>
      <p:grpSp>
        <p:nvGrpSpPr>
          <p:cNvPr id="26" name="Skupina 25"/>
          <p:cNvGrpSpPr/>
          <p:nvPr/>
        </p:nvGrpSpPr>
        <p:grpSpPr>
          <a:xfrm>
            <a:off x="6786578" y="857232"/>
            <a:ext cx="1928826" cy="2522355"/>
            <a:chOff x="6643702" y="857232"/>
            <a:chExt cx="1928826" cy="2522355"/>
          </a:xfrm>
        </p:grpSpPr>
        <p:pic>
          <p:nvPicPr>
            <p:cNvPr id="24" name="Obrázek 23" descr="bloch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46214" y="857232"/>
              <a:ext cx="1512000" cy="2180082"/>
            </a:xfrm>
            <a:prstGeom prst="rect">
              <a:avLst/>
            </a:prstGeom>
          </p:spPr>
        </p:pic>
        <p:sp>
          <p:nvSpPr>
            <p:cNvPr id="25" name="TextovéPole 24"/>
            <p:cNvSpPr txBox="1"/>
            <p:nvPr/>
          </p:nvSpPr>
          <p:spPr>
            <a:xfrm>
              <a:off x="6643702" y="3071810"/>
              <a:ext cx="1928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Felix </a:t>
              </a:r>
              <a:r>
                <a:rPr lang="cs-CZ" sz="1400" dirty="0" err="1" smtClean="0"/>
                <a:t>Bloch</a:t>
              </a:r>
              <a:r>
                <a:rPr lang="cs-CZ" sz="1400" dirty="0" smtClean="0"/>
                <a:t> (1905-1983)</a:t>
              </a:r>
              <a:endParaRPr lang="cs-CZ" sz="1200" dirty="0"/>
            </a:p>
          </p:txBody>
        </p:sp>
      </p:grp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29256" y="285728"/>
            <a:ext cx="335758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Kovy, polovodiče, izolátory - </a:t>
            </a:r>
            <a:r>
              <a:rPr lang="en-US" i="1" dirty="0" smtClean="0">
                <a:solidFill>
                  <a:schemeClr val="bg1"/>
                </a:solidFill>
              </a:rPr>
              <a:t>4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14348" y="559338"/>
            <a:ext cx="300039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cs-CZ" dirty="0" err="1" smtClean="0"/>
              <a:t>římé</a:t>
            </a:r>
            <a:r>
              <a:rPr lang="cs-CZ" dirty="0" smtClean="0"/>
              <a:t> a nepřímé přechody</a:t>
            </a:r>
            <a:endParaRPr lang="cs-CZ" dirty="0"/>
          </a:p>
        </p:txBody>
      </p:sp>
      <p:pic>
        <p:nvPicPr>
          <p:cNvPr id="8" name="Obrázek 7" descr="Precho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1214423"/>
            <a:ext cx="3348000" cy="4438491"/>
          </a:xfrm>
          <a:prstGeom prst="rect">
            <a:avLst/>
          </a:prstGeom>
        </p:spPr>
      </p:pic>
      <p:pic>
        <p:nvPicPr>
          <p:cNvPr id="9" name="Obrázek 8" descr="Si_Ga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285860"/>
            <a:ext cx="5492634" cy="3714776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3571868" y="5479142"/>
            <a:ext cx="5143536" cy="664502"/>
            <a:chOff x="3643306" y="5121952"/>
            <a:chExt cx="5143536" cy="664502"/>
          </a:xfrm>
        </p:grpSpPr>
        <p:grpSp>
          <p:nvGrpSpPr>
            <p:cNvPr id="17" name="Skupina 16"/>
            <p:cNvGrpSpPr/>
            <p:nvPr/>
          </p:nvGrpSpPr>
          <p:grpSpPr>
            <a:xfrm>
              <a:off x="3786182" y="5357826"/>
              <a:ext cx="4321878" cy="428628"/>
              <a:chOff x="3786182" y="5357826"/>
              <a:chExt cx="4321878" cy="428628"/>
            </a:xfrm>
          </p:grpSpPr>
          <p:sp>
            <p:nvSpPr>
              <p:cNvPr id="10" name="TextovéPole 9"/>
              <p:cNvSpPr txBox="1"/>
              <p:nvPr/>
            </p:nvSpPr>
            <p:spPr>
              <a:xfrm>
                <a:off x="3786182" y="5407239"/>
                <a:ext cx="29289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smtClean="0"/>
                  <a:t>Energie fotonu a vlnová délka světla :  </a:t>
                </a:r>
                <a:endParaRPr lang="cs-CZ" sz="1400"/>
              </a:p>
            </p:txBody>
          </p:sp>
          <p:graphicFrame>
            <p:nvGraphicFramePr>
              <p:cNvPr id="14" name="Objekt 13"/>
              <p:cNvGraphicFramePr>
                <a:graphicFrameLocks noChangeAspect="1"/>
              </p:cNvGraphicFramePr>
              <p:nvPr/>
            </p:nvGraphicFramePr>
            <p:xfrm>
              <a:off x="6794523" y="5357826"/>
              <a:ext cx="1313537" cy="428628"/>
            </p:xfrm>
            <a:graphic>
              <a:graphicData uri="http://schemas.openxmlformats.org/presentationml/2006/ole">
                <p:oleObj spid="_x0000_s60418" name="Rovnice" r:id="rId5" imgW="1206360" imgH="393480" progId="Equation.3">
                  <p:embed/>
                </p:oleObj>
              </a:graphicData>
            </a:graphic>
          </p:graphicFrame>
        </p:grpSp>
        <p:grpSp>
          <p:nvGrpSpPr>
            <p:cNvPr id="16" name="Skupina 15"/>
            <p:cNvGrpSpPr/>
            <p:nvPr/>
          </p:nvGrpSpPr>
          <p:grpSpPr>
            <a:xfrm>
              <a:off x="3643306" y="5121952"/>
              <a:ext cx="5143536" cy="169277"/>
              <a:chOff x="3643306" y="5121952"/>
              <a:chExt cx="5143536" cy="169277"/>
            </a:xfrm>
          </p:grpSpPr>
          <p:cxnSp>
            <p:nvCxnSpPr>
              <p:cNvPr id="12" name="Přímá spojovací čára 11"/>
              <p:cNvCxnSpPr/>
              <p:nvPr/>
            </p:nvCxnSpPr>
            <p:spPr>
              <a:xfrm>
                <a:off x="3643306" y="5214950"/>
                <a:ext cx="5143536" cy="0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ovéPole 14"/>
              <p:cNvSpPr txBox="1"/>
              <p:nvPr/>
            </p:nvSpPr>
            <p:spPr>
              <a:xfrm>
                <a:off x="4000496" y="5121952"/>
                <a:ext cx="792000" cy="169277"/>
              </a:xfrm>
              <a:prstGeom prst="rect">
                <a:avLst/>
              </a:prstGeom>
              <a:solidFill>
                <a:schemeClr val="bg1">
                  <a:alpha val="71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cs-CZ" sz="1100" b="1" smtClean="0">
                    <a:solidFill>
                      <a:srgbClr val="006600"/>
                    </a:solidFill>
                  </a:rPr>
                  <a:t>Připomenutí</a:t>
                </a:r>
                <a:endParaRPr lang="cs-CZ" sz="1200" b="1">
                  <a:solidFill>
                    <a:srgbClr val="0066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500826" y="214290"/>
            <a:ext cx="2214578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rgbClr val="008000"/>
                </a:solidFill>
              </a:rPr>
              <a:t>Fermiho</a:t>
            </a:r>
            <a:r>
              <a:rPr lang="cs-CZ" dirty="0" smtClean="0">
                <a:solidFill>
                  <a:srgbClr val="008000"/>
                </a:solidFill>
              </a:rPr>
              <a:t> plocha - </a:t>
            </a:r>
            <a:r>
              <a:rPr lang="cs-CZ" i="1" dirty="0" smtClean="0">
                <a:solidFill>
                  <a:srgbClr val="008000"/>
                </a:solidFill>
              </a:rPr>
              <a:t>1</a:t>
            </a:r>
            <a:endParaRPr lang="cs-CZ" i="1" dirty="0">
              <a:solidFill>
                <a:srgbClr val="008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752" t="6074" r="8993" b="26079"/>
          <a:stretch>
            <a:fillRect/>
          </a:stretch>
        </p:blipFill>
        <p:spPr bwMode="auto">
          <a:xfrm>
            <a:off x="1142976" y="928670"/>
            <a:ext cx="69294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85786" y="550070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Fermiho</a:t>
            </a:r>
            <a:r>
              <a:rPr lang="cs-CZ" sz="1200" dirty="0" smtClean="0"/>
              <a:t> plocha pro volné elektrony ve čtvercové mříži. V levém horním rohu je </a:t>
            </a:r>
            <a:r>
              <a:rPr lang="cs-CZ" sz="1200" dirty="0" err="1" smtClean="0"/>
              <a:t>disperní</a:t>
            </a:r>
            <a:r>
              <a:rPr lang="cs-CZ" sz="1200" dirty="0" smtClean="0"/>
              <a:t> závislost s vyznačenými dvěma hodnotami </a:t>
            </a:r>
            <a:r>
              <a:rPr lang="cs-CZ" sz="1200" dirty="0" err="1" smtClean="0"/>
              <a:t>Fermiho</a:t>
            </a:r>
            <a:r>
              <a:rPr lang="cs-CZ" sz="1200" dirty="0" smtClean="0"/>
              <a:t> energie A,B. </a:t>
            </a:r>
            <a:r>
              <a:rPr lang="cs-CZ" sz="1200" dirty="0" err="1" smtClean="0"/>
              <a:t>Fermiho</a:t>
            </a:r>
            <a:r>
              <a:rPr lang="cs-CZ" sz="1200" dirty="0" smtClean="0"/>
              <a:t> plocha (zde kružnice) pro </a:t>
            </a:r>
            <a:r>
              <a:rPr lang="cs-CZ" sz="1200" dirty="0" err="1" smtClean="0"/>
              <a:t>E</a:t>
            </a:r>
            <a:r>
              <a:rPr lang="cs-CZ" sz="1200" baseline="-25000" dirty="0" err="1" smtClean="0"/>
              <a:t>B</a:t>
            </a:r>
            <a:r>
              <a:rPr lang="cs-CZ" sz="1200" dirty="0" smtClean="0"/>
              <a:t> leží v </a:t>
            </a:r>
            <a:r>
              <a:rPr lang="cs-CZ" sz="1200" dirty="0" err="1" smtClean="0"/>
              <a:t>1.BZ</a:t>
            </a:r>
            <a:r>
              <a:rPr lang="cs-CZ" sz="1200" dirty="0" smtClean="0"/>
              <a:t>, plocha pro </a:t>
            </a:r>
            <a:r>
              <a:rPr lang="cs-CZ" sz="1200" dirty="0" err="1" smtClean="0"/>
              <a:t>E</a:t>
            </a:r>
            <a:r>
              <a:rPr lang="cs-CZ" sz="1200" baseline="-25000" dirty="0" err="1" smtClean="0"/>
              <a:t>A</a:t>
            </a:r>
            <a:r>
              <a:rPr lang="cs-CZ" sz="1200" dirty="0" smtClean="0"/>
              <a:t> prochází 1.-</a:t>
            </a:r>
            <a:r>
              <a:rPr lang="cs-CZ" sz="1200" dirty="0" err="1" smtClean="0"/>
              <a:t>3.BZ</a:t>
            </a:r>
            <a:r>
              <a:rPr lang="cs-CZ" sz="1200" dirty="0" smtClean="0"/>
              <a:t>.</a:t>
            </a:r>
            <a:br>
              <a:rPr lang="cs-CZ" sz="1200" dirty="0" smtClean="0"/>
            </a:br>
            <a:r>
              <a:rPr lang="cs-CZ" sz="1200" dirty="0" smtClean="0"/>
              <a:t>V pravém horním rohu jsou všechny části </a:t>
            </a:r>
            <a:r>
              <a:rPr lang="cs-CZ" sz="1200" dirty="0" err="1" smtClean="0"/>
              <a:t>Fermiho</a:t>
            </a:r>
            <a:r>
              <a:rPr lang="cs-CZ" sz="1200" dirty="0" smtClean="0"/>
              <a:t> plochy redukovány do </a:t>
            </a:r>
            <a:r>
              <a:rPr lang="cs-CZ" sz="1200" dirty="0" err="1" smtClean="0"/>
              <a:t>1.BZ</a:t>
            </a:r>
            <a:r>
              <a:rPr lang="cs-CZ" sz="1200" dirty="0" smtClean="0"/>
              <a:t>, dole je totéž v periodickém zobrazení BZ.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58016" y="6286520"/>
            <a:ext cx="1357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>
                <a:hlinkClick r:id="rId3"/>
              </a:rPr>
              <a:t>R. Gross, </a:t>
            </a:r>
            <a:r>
              <a:rPr lang="cs-CZ" sz="900" dirty="0" err="1" smtClean="0">
                <a:hlinkClick r:id="rId3"/>
              </a:rPr>
              <a:t>WMI</a:t>
            </a:r>
            <a:r>
              <a:rPr lang="cs-CZ" sz="900" dirty="0" smtClean="0">
                <a:hlinkClick r:id="rId3"/>
              </a:rPr>
              <a:t>, M</a:t>
            </a:r>
            <a:r>
              <a:rPr lang="hu-HU" sz="900" dirty="0" smtClean="0">
                <a:latin typeface="Calibri"/>
                <a:hlinkClick r:id="rId3"/>
              </a:rPr>
              <a:t>űnchen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500826" y="214290"/>
            <a:ext cx="2214578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rgbClr val="008000"/>
                </a:solidFill>
              </a:rPr>
              <a:t>Fermiho</a:t>
            </a:r>
            <a:r>
              <a:rPr lang="cs-CZ" dirty="0" smtClean="0">
                <a:solidFill>
                  <a:srgbClr val="008000"/>
                </a:solidFill>
              </a:rPr>
              <a:t> plocha - </a:t>
            </a:r>
            <a:r>
              <a:rPr lang="cs-CZ" i="1" dirty="0" smtClean="0">
                <a:solidFill>
                  <a:srgbClr val="008000"/>
                </a:solidFill>
              </a:rPr>
              <a:t>2</a:t>
            </a:r>
            <a:endParaRPr lang="cs-CZ" i="1" dirty="0">
              <a:solidFill>
                <a:srgbClr val="008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121" t="4000" r="11337" b="20000"/>
          <a:stretch>
            <a:fillRect/>
          </a:stretch>
        </p:blipFill>
        <p:spPr bwMode="auto">
          <a:xfrm>
            <a:off x="857224" y="785794"/>
            <a:ext cx="7286676" cy="469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142976" y="5681979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Schematické znázornění vlivu nenulového periodického potenciálového pole na </a:t>
            </a:r>
            <a:r>
              <a:rPr lang="cs-CZ" sz="1200" dirty="0" err="1" smtClean="0"/>
              <a:t>Fermiho</a:t>
            </a:r>
            <a:r>
              <a:rPr lang="cs-CZ" sz="1200" dirty="0" smtClean="0"/>
              <a:t> </a:t>
            </a:r>
            <a:r>
              <a:rPr lang="en-US" sz="1200" dirty="0" smtClean="0"/>
              <a:t>p</a:t>
            </a:r>
            <a:r>
              <a:rPr lang="cs-CZ" sz="1200" dirty="0" smtClean="0"/>
              <a:t>lochu a vznik zakázaného </a:t>
            </a:r>
            <a:r>
              <a:rPr lang="cs-CZ" sz="1200" dirty="0" err="1" smtClean="0"/>
              <a:t>energiového</a:t>
            </a:r>
            <a:r>
              <a:rPr lang="cs-CZ" sz="1200" dirty="0" smtClean="0"/>
              <a:t> pásu. 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58016" y="6286520"/>
            <a:ext cx="1357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>
                <a:hlinkClick r:id="rId3"/>
              </a:rPr>
              <a:t>R. Gross, </a:t>
            </a:r>
            <a:r>
              <a:rPr lang="cs-CZ" sz="900" dirty="0" err="1" smtClean="0">
                <a:hlinkClick r:id="rId3"/>
              </a:rPr>
              <a:t>WMI</a:t>
            </a:r>
            <a:r>
              <a:rPr lang="cs-CZ" sz="900" dirty="0" smtClean="0">
                <a:hlinkClick r:id="rId3"/>
              </a:rPr>
              <a:t>, M</a:t>
            </a:r>
            <a:r>
              <a:rPr lang="hu-HU" sz="900" dirty="0" smtClean="0">
                <a:latin typeface="Calibri"/>
                <a:hlinkClick r:id="rId3"/>
              </a:rPr>
              <a:t>űnchen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b="12308"/>
          <a:stretch>
            <a:fillRect/>
          </a:stretch>
        </p:blipFill>
        <p:spPr bwMode="auto">
          <a:xfrm>
            <a:off x="344565" y="1071547"/>
            <a:ext cx="8326765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500826" y="214290"/>
            <a:ext cx="2214578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rgbClr val="008000"/>
                </a:solidFill>
              </a:rPr>
              <a:t>Fermiho</a:t>
            </a:r>
            <a:r>
              <a:rPr lang="cs-CZ" dirty="0" smtClean="0">
                <a:solidFill>
                  <a:srgbClr val="008000"/>
                </a:solidFill>
              </a:rPr>
              <a:t> plocha - </a:t>
            </a:r>
            <a:r>
              <a:rPr lang="cs-CZ" i="1" dirty="0" smtClean="0">
                <a:solidFill>
                  <a:srgbClr val="008000"/>
                </a:solidFill>
              </a:rPr>
              <a:t>3</a:t>
            </a:r>
            <a:endParaRPr lang="cs-CZ" i="1" dirty="0">
              <a:solidFill>
                <a:srgbClr val="008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2910" y="5286388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Fermiho</a:t>
            </a:r>
            <a:r>
              <a:rPr lang="cs-CZ" sz="1600" dirty="0" smtClean="0"/>
              <a:t> plochy pro jednoduché kovy. </a:t>
            </a:r>
            <a:r>
              <a:rPr lang="cs-CZ" sz="1400" dirty="0" smtClean="0"/>
              <a:t>Mřížky:  </a:t>
            </a:r>
            <a:r>
              <a:rPr lang="cs-CZ" sz="1400" dirty="0" err="1" smtClean="0">
                <a:solidFill>
                  <a:srgbClr val="0000FF"/>
                </a:solidFill>
              </a:rPr>
              <a:t>BCC</a:t>
            </a:r>
            <a:r>
              <a:rPr lang="cs-CZ" sz="1400" dirty="0" smtClean="0"/>
              <a:t> – Li, Na, K, </a:t>
            </a:r>
            <a:r>
              <a:rPr lang="cs-CZ" sz="1400" dirty="0" err="1" smtClean="0"/>
              <a:t>Rb</a:t>
            </a:r>
            <a:r>
              <a:rPr lang="cs-CZ" sz="1400" dirty="0" smtClean="0"/>
              <a:t>, </a:t>
            </a:r>
            <a:r>
              <a:rPr lang="cs-CZ" sz="1400" dirty="0" err="1" smtClean="0"/>
              <a:t>Cs</a:t>
            </a:r>
            <a:r>
              <a:rPr lang="cs-CZ" sz="1400" dirty="0" smtClean="0"/>
              <a:t>  , </a:t>
            </a:r>
            <a:r>
              <a:rPr lang="cs-CZ" sz="1400" dirty="0" err="1" smtClean="0">
                <a:solidFill>
                  <a:srgbClr val="0000FF"/>
                </a:solidFill>
              </a:rPr>
              <a:t>FCC</a:t>
            </a:r>
            <a:r>
              <a:rPr lang="cs-CZ" sz="1400" dirty="0" smtClean="0"/>
              <a:t> – </a:t>
            </a:r>
            <a:r>
              <a:rPr lang="cs-CZ" sz="1400" dirty="0" err="1" smtClean="0"/>
              <a:t>Cu</a:t>
            </a:r>
            <a:r>
              <a:rPr lang="cs-CZ" sz="1400" dirty="0" smtClean="0"/>
              <a:t>, </a:t>
            </a:r>
            <a:r>
              <a:rPr lang="cs-CZ" sz="1400" dirty="0" err="1" smtClean="0"/>
              <a:t>Ag</a:t>
            </a:r>
            <a:r>
              <a:rPr lang="cs-CZ" sz="1400" dirty="0" smtClean="0"/>
              <a:t>, Au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29322" y="5857892"/>
            <a:ext cx="24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 err="1" smtClean="0">
                <a:hlinkClick r:id="rId3"/>
              </a:rPr>
              <a:t>The</a:t>
            </a:r>
            <a:r>
              <a:rPr lang="cs-CZ" sz="1050" dirty="0" smtClean="0">
                <a:hlinkClick r:id="rId3"/>
              </a:rPr>
              <a:t> </a:t>
            </a:r>
            <a:r>
              <a:rPr lang="cs-CZ" sz="1050" dirty="0" err="1" smtClean="0">
                <a:hlinkClick r:id="rId3"/>
              </a:rPr>
              <a:t>Fermi</a:t>
            </a:r>
            <a:r>
              <a:rPr lang="cs-CZ" sz="1050" dirty="0" smtClean="0">
                <a:hlinkClick r:id="rId3"/>
              </a:rPr>
              <a:t> </a:t>
            </a:r>
            <a:r>
              <a:rPr lang="cs-CZ" sz="1050" dirty="0" err="1" smtClean="0">
                <a:hlinkClick r:id="rId3"/>
              </a:rPr>
              <a:t>Surface</a:t>
            </a:r>
            <a:r>
              <a:rPr lang="cs-CZ" sz="1050" dirty="0" smtClean="0">
                <a:hlinkClick r:id="rId3"/>
              </a:rPr>
              <a:t> </a:t>
            </a:r>
            <a:r>
              <a:rPr lang="cs-CZ" sz="1050" dirty="0" err="1" smtClean="0">
                <a:hlinkClick r:id="rId3"/>
              </a:rPr>
              <a:t>Database</a:t>
            </a:r>
            <a:r>
              <a:rPr lang="cs-CZ" sz="1050" dirty="0" smtClean="0"/>
              <a:t> (www)</a:t>
            </a:r>
            <a:endParaRPr lang="cs-CZ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429256" y="285728"/>
            <a:ext cx="3214710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Hustota </a:t>
            </a:r>
            <a:r>
              <a:rPr lang="cs-CZ" dirty="0" err="1" smtClean="0"/>
              <a:t>energiových</a:t>
            </a:r>
            <a:r>
              <a:rPr lang="cs-CZ" dirty="0" smtClean="0"/>
              <a:t> stavů - </a:t>
            </a:r>
            <a:r>
              <a:rPr lang="cs-CZ" i="1" dirty="0" smtClean="0"/>
              <a:t>1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034" y="928670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 kapitoly o volných elektronech</a:t>
            </a:r>
            <a:r>
              <a:rPr lang="cs-CZ" sz="1600" dirty="0" smtClean="0"/>
              <a:t>:</a:t>
            </a:r>
          </a:p>
          <a:p>
            <a:r>
              <a:rPr lang="cs-CZ" sz="400" dirty="0" smtClean="0"/>
              <a:t>?</a:t>
            </a:r>
            <a:endParaRPr lang="cs-CZ" sz="500" dirty="0" smtClean="0"/>
          </a:p>
          <a:p>
            <a:r>
              <a:rPr lang="cs-CZ" i="1" dirty="0" smtClean="0">
                <a:solidFill>
                  <a:srgbClr val="6666FF"/>
                </a:solidFill>
                <a:latin typeface="Cambria Math" pitchFamily="18" charset="0"/>
                <a:ea typeface="Cambria Math" pitchFamily="18" charset="0"/>
              </a:rPr>
              <a:t>D(E)</a:t>
            </a:r>
            <a:r>
              <a:rPr lang="cs-CZ" i="1" dirty="0" err="1" smtClean="0">
                <a:solidFill>
                  <a:srgbClr val="6666FF"/>
                </a:solidFill>
                <a:latin typeface="Cambria Math" pitchFamily="18" charset="0"/>
                <a:ea typeface="Cambria Math" pitchFamily="18" charset="0"/>
              </a:rPr>
              <a:t>dE</a:t>
            </a:r>
            <a:r>
              <a:rPr lang="cs-CZ" dirty="0" smtClean="0">
                <a:solidFill>
                  <a:srgbClr val="6666FF"/>
                </a:solidFill>
              </a:rPr>
              <a:t>  dává počet </a:t>
            </a:r>
            <a:r>
              <a:rPr lang="cs-CZ" dirty="0" err="1" smtClean="0">
                <a:solidFill>
                  <a:srgbClr val="6666FF"/>
                </a:solidFill>
              </a:rPr>
              <a:t>energiových</a:t>
            </a:r>
            <a:r>
              <a:rPr lang="cs-CZ" dirty="0" smtClean="0">
                <a:solidFill>
                  <a:srgbClr val="6666FF"/>
                </a:solidFill>
              </a:rPr>
              <a:t> stavů v intervalu </a:t>
            </a:r>
            <a:r>
              <a:rPr lang="en-US" dirty="0" smtClean="0">
                <a:solidFill>
                  <a:srgbClr val="6666FF"/>
                </a:solidFill>
              </a:rPr>
              <a:t>&lt;</a:t>
            </a:r>
            <a:r>
              <a:rPr lang="en-US" i="1" dirty="0" smtClean="0">
                <a:solidFill>
                  <a:srgbClr val="6666FF"/>
                </a:solidFill>
                <a:latin typeface="Cambria Math" pitchFamily="18" charset="0"/>
                <a:ea typeface="Cambria Math" pitchFamily="18" charset="0"/>
              </a:rPr>
              <a:t>E ,E </a:t>
            </a:r>
            <a:r>
              <a:rPr lang="en-US" dirty="0" smtClean="0">
                <a:solidFill>
                  <a:srgbClr val="6666FF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i="1" dirty="0" err="1" smtClean="0">
                <a:solidFill>
                  <a:srgbClr val="6666FF"/>
                </a:solidFill>
                <a:latin typeface="Cambria Math" pitchFamily="18" charset="0"/>
                <a:ea typeface="Cambria Math" pitchFamily="18" charset="0"/>
              </a:rPr>
              <a:t>dE</a:t>
            </a:r>
            <a:r>
              <a:rPr lang="en-US" dirty="0" smtClean="0">
                <a:solidFill>
                  <a:srgbClr val="6666FF"/>
                </a:solidFill>
              </a:rPr>
              <a:t>&gt; v </a:t>
            </a:r>
            <a:r>
              <a:rPr lang="en-US" dirty="0" err="1" smtClean="0">
                <a:solidFill>
                  <a:srgbClr val="6666FF"/>
                </a:solidFill>
              </a:rPr>
              <a:t>jednotkov</a:t>
            </a:r>
            <a:r>
              <a:rPr lang="cs-CZ" dirty="0" err="1" smtClean="0">
                <a:solidFill>
                  <a:srgbClr val="6666FF"/>
                </a:solidFill>
              </a:rPr>
              <a:t>ém</a:t>
            </a:r>
            <a:r>
              <a:rPr lang="cs-CZ" dirty="0" smtClean="0">
                <a:solidFill>
                  <a:srgbClr val="6666FF"/>
                </a:solidFill>
              </a:rPr>
              <a:t> </a:t>
            </a:r>
            <a:r>
              <a:rPr lang="cs-CZ" smtClean="0">
                <a:solidFill>
                  <a:srgbClr val="6666FF"/>
                </a:solidFill>
              </a:rPr>
              <a:t>objemu.</a:t>
            </a:r>
          </a:p>
          <a:p>
            <a:r>
              <a:rPr lang="cs-CZ" sz="400" smtClean="0">
                <a:solidFill>
                  <a:srgbClr val="6666FF"/>
                </a:solidFill>
              </a:rPr>
              <a:t> </a:t>
            </a:r>
            <a:r>
              <a:rPr lang="cs-CZ" sz="100" smtClean="0">
                <a:solidFill>
                  <a:srgbClr val="6666FF"/>
                </a:solidFill>
              </a:rPr>
              <a:t> </a:t>
            </a:r>
            <a:endParaRPr lang="cs-CZ" dirty="0" smtClean="0">
              <a:solidFill>
                <a:srgbClr val="6666FF"/>
              </a:solidFill>
            </a:endParaRPr>
          </a:p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Postup, který jsme tam použili (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ekvienergiové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plochy byly kružnice a koule) obecně zapíšeme takto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2000232" y="2357430"/>
            <a:ext cx="4500594" cy="857256"/>
            <a:chOff x="2000232" y="2428868"/>
            <a:chExt cx="4500594" cy="857256"/>
          </a:xfrm>
        </p:grpSpPr>
        <p:sp>
          <p:nvSpPr>
            <p:cNvPr id="10" name="Zaoblený obdélník 9"/>
            <p:cNvSpPr/>
            <p:nvPr/>
          </p:nvSpPr>
          <p:spPr>
            <a:xfrm>
              <a:off x="2000232" y="2428868"/>
              <a:ext cx="4500594" cy="85725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2214546" y="2500306"/>
            <a:ext cx="3993117" cy="785818"/>
          </p:xfrm>
          <a:graphic>
            <a:graphicData uri="http://schemas.openxmlformats.org/presentationml/2006/ole">
              <p:oleObj spid="_x0000_s55297" name="Rovnice" r:id="rId4" imgW="2323800" imgH="457200" progId="Equation.3">
                <p:embed/>
              </p:oleObj>
            </a:graphicData>
          </a:graphic>
        </p:graphicFrame>
      </p:grpSp>
      <p:sp>
        <p:nvSpPr>
          <p:cNvPr id="9" name="TextovéPole 8"/>
          <p:cNvSpPr txBox="1"/>
          <p:nvPr/>
        </p:nvSpPr>
        <p:spPr>
          <a:xfrm>
            <a:off x="714348" y="3443117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Integrál představuje objem </a:t>
            </a:r>
            <a:r>
              <a:rPr lang="cs-CZ" b="1" i="1" dirty="0" smtClean="0"/>
              <a:t>k</a:t>
            </a:r>
            <a:r>
              <a:rPr lang="cs-CZ" dirty="0" smtClean="0"/>
              <a:t>-prostoru mezi </a:t>
            </a:r>
            <a:r>
              <a:rPr lang="cs-CZ" dirty="0" err="1" smtClean="0"/>
              <a:t>ekvienergiovými</a:t>
            </a:r>
            <a:r>
              <a:rPr lang="cs-CZ" dirty="0" smtClean="0"/>
              <a:t> plochami pro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dirty="0" smtClean="0"/>
              <a:t> ,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cs-CZ" i="1" dirty="0" err="1" smtClean="0">
                <a:latin typeface="Cambria Math" pitchFamily="18" charset="0"/>
                <a:ea typeface="Cambria Math" pitchFamily="18" charset="0"/>
              </a:rPr>
              <a:t>dE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 . </a:t>
            </a:r>
            <a:r>
              <a:rPr lang="cs-CZ" dirty="0" smtClean="0"/>
              <a:t>Zlomek před ním je hustota </a:t>
            </a:r>
            <a:r>
              <a:rPr lang="cs-CZ" b="1" i="1" dirty="0" smtClean="0"/>
              <a:t>k</a:t>
            </a:r>
            <a:r>
              <a:rPr lang="cs-CZ" dirty="0" smtClean="0"/>
              <a:t>-bodů (předpokládáme jednotkový objem) a úvodní 2 vyjadřuje spinovou degeneraci (na každé hladině mohou být dva  elektrony).</a:t>
            </a:r>
            <a:endParaRPr lang="cs-CZ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85786" y="4934562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Formule je názorná ale pro praktické počítání i teoretické </a:t>
            </a:r>
            <a:r>
              <a:rPr lang="cs-CZ" dirty="0" err="1" smtClean="0"/>
              <a:t>analýzi</a:t>
            </a:r>
            <a:r>
              <a:rPr lang="cs-CZ" dirty="0" smtClean="0"/>
              <a:t>  vlastností hustoty stavů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D(E)  </a:t>
            </a:r>
            <a:r>
              <a:rPr lang="cs-CZ" dirty="0" smtClean="0"/>
              <a:t>příliš vhodná není. </a:t>
            </a:r>
          </a:p>
          <a:p>
            <a:r>
              <a:rPr lang="cs-CZ" dirty="0" smtClean="0"/>
              <a:t>Odvodíme proto výhodnější vyjádření  pro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D(E) 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29256" y="285728"/>
            <a:ext cx="3214710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Hustota </a:t>
            </a:r>
            <a:r>
              <a:rPr lang="cs-CZ" dirty="0" err="1" smtClean="0"/>
              <a:t>energiových</a:t>
            </a:r>
            <a:r>
              <a:rPr lang="cs-CZ" dirty="0" smtClean="0"/>
              <a:t> stavů - </a:t>
            </a:r>
            <a:r>
              <a:rPr lang="cs-CZ" i="1" dirty="0" smtClean="0"/>
              <a:t>2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143372" y="1214422"/>
            <a:ext cx="44291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Počítejme </a:t>
            </a:r>
            <a:r>
              <a:rPr lang="cs-CZ" sz="1600" dirty="0" smtClean="0">
                <a:solidFill>
                  <a:srgbClr val="0000FF"/>
                </a:solidFill>
              </a:rPr>
              <a:t>hustotu stavů v </a:t>
            </a:r>
            <a:r>
              <a:rPr lang="cs-CZ" sz="1600" i="1" dirty="0" smtClean="0">
                <a:solidFill>
                  <a:srgbClr val="0000FF"/>
                </a:solidFill>
              </a:rPr>
              <a:t>n</a:t>
            </a:r>
            <a:r>
              <a:rPr lang="cs-CZ" sz="1600" dirty="0" smtClean="0">
                <a:solidFill>
                  <a:srgbClr val="0000FF"/>
                </a:solidFill>
              </a:rPr>
              <a:t>-</a:t>
            </a:r>
            <a:r>
              <a:rPr lang="cs-CZ" sz="1600" dirty="0" err="1" smtClean="0">
                <a:solidFill>
                  <a:srgbClr val="0000FF"/>
                </a:solidFill>
              </a:rPr>
              <a:t>tém</a:t>
            </a:r>
            <a:r>
              <a:rPr lang="cs-CZ" sz="1600" dirty="0" smtClean="0">
                <a:solidFill>
                  <a:srgbClr val="0000FF"/>
                </a:solidFill>
              </a:rPr>
              <a:t> pásu</a:t>
            </a:r>
            <a:r>
              <a:rPr lang="cs-CZ" sz="1600" dirty="0" smtClean="0"/>
              <a:t> s disperzní závislostí 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sz="11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1600" baseline="-25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z="1600" dirty="0" smtClean="0"/>
              <a:t>(</a:t>
            </a:r>
            <a:r>
              <a:rPr lang="cs-CZ" sz="1600" b="1" i="1" dirty="0" smtClean="0"/>
              <a:t>k</a:t>
            </a:r>
            <a:r>
              <a:rPr lang="cs-CZ" sz="1600" dirty="0" smtClean="0"/>
              <a:t>).  </a:t>
            </a:r>
          </a:p>
          <a:p>
            <a:r>
              <a:rPr lang="cs-CZ" sz="1600" dirty="0" smtClean="0"/>
              <a:t>Nad elementem </a:t>
            </a:r>
            <a:r>
              <a:rPr lang="cs-CZ" sz="1600" i="1" dirty="0" err="1" smtClean="0">
                <a:latin typeface="Cambria Math" pitchFamily="18" charset="0"/>
                <a:ea typeface="Cambria Math" pitchFamily="18" charset="0"/>
              </a:rPr>
              <a:t>dS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1600" dirty="0" smtClean="0"/>
              <a:t> plochy 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sz="11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1600" baseline="-25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z="1600" dirty="0" smtClean="0"/>
              <a:t>(</a:t>
            </a:r>
            <a:r>
              <a:rPr lang="cs-CZ" sz="1600" b="1" i="1" dirty="0" smtClean="0"/>
              <a:t>k</a:t>
            </a:r>
            <a:r>
              <a:rPr lang="cs-CZ" sz="1600" dirty="0" smtClean="0"/>
              <a:t>) zkonstruujeme válec výšky </a:t>
            </a:r>
            <a:r>
              <a:rPr lang="cs-CZ" sz="1600" i="1" dirty="0" err="1" smtClean="0">
                <a:latin typeface="Cambria Math" pitchFamily="18" charset="0"/>
                <a:ea typeface="Cambria Math" pitchFamily="18" charset="0"/>
              </a:rPr>
              <a:t>dk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 . </a:t>
            </a:r>
            <a:r>
              <a:rPr lang="cs-CZ" sz="1600" dirty="0" smtClean="0"/>
              <a:t>Počet </a:t>
            </a:r>
            <a:r>
              <a:rPr lang="cs-CZ" sz="1600" b="1" i="1" dirty="0" smtClean="0"/>
              <a:t>k</a:t>
            </a:r>
            <a:r>
              <a:rPr lang="cs-CZ" sz="1600" dirty="0" smtClean="0"/>
              <a:t>-bodů v tomto objemu je</a:t>
            </a:r>
          </a:p>
          <a:p>
            <a:pPr algn="ctr"/>
            <a:r>
              <a:rPr lang="cs-CZ" sz="1600" i="1" dirty="0" err="1" smtClean="0">
                <a:latin typeface="Cambria Math" pitchFamily="18" charset="0"/>
                <a:ea typeface="Cambria Math" pitchFamily="18" charset="0"/>
              </a:rPr>
              <a:t>dk.dS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/</a:t>
            </a:r>
            <a:r>
              <a:rPr lang="en-US" sz="16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8</a:t>
            </a:r>
            <a:r>
              <a:rPr lang="el-GR" sz="1600" dirty="0" smtClean="0">
                <a:latin typeface="Cambria Math"/>
                <a:ea typeface="Cambria Math"/>
              </a:rPr>
              <a:t>π</a:t>
            </a:r>
            <a:r>
              <a:rPr lang="en-US" sz="1600" baseline="30000" dirty="0" smtClean="0">
                <a:latin typeface="Cambria Math"/>
                <a:ea typeface="Cambria Math"/>
              </a:rPr>
              <a:t>3 </a:t>
            </a:r>
            <a:r>
              <a:rPr lang="en-US" dirty="0" smtClean="0"/>
              <a:t>.</a:t>
            </a:r>
          </a:p>
          <a:p>
            <a:r>
              <a:rPr lang="en-US" sz="1600" dirty="0" err="1" smtClean="0"/>
              <a:t>Sm</a:t>
            </a:r>
            <a:r>
              <a:rPr lang="cs-CZ" sz="1600" dirty="0" err="1" smtClean="0"/>
              <a:t>ěr</a:t>
            </a:r>
            <a:r>
              <a:rPr lang="cs-CZ" sz="1600" dirty="0" smtClean="0"/>
              <a:t> kolmý k </a:t>
            </a:r>
            <a:r>
              <a:rPr lang="cs-CZ" sz="1600" dirty="0" err="1" smtClean="0"/>
              <a:t>ekvienergiové</a:t>
            </a:r>
            <a:r>
              <a:rPr lang="cs-CZ" sz="1600" dirty="0" smtClean="0"/>
              <a:t> ploše </a:t>
            </a:r>
            <a:r>
              <a:rPr lang="cs-CZ" sz="1600" i="1" dirty="0" err="1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z="1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1600" dirty="0" smtClean="0"/>
              <a:t>(</a:t>
            </a:r>
            <a:r>
              <a:rPr lang="cs-CZ" sz="1600" b="1" i="1" dirty="0" smtClean="0"/>
              <a:t>k</a:t>
            </a:r>
            <a:r>
              <a:rPr lang="cs-CZ" sz="1600" dirty="0" smtClean="0"/>
              <a:t>)=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E  </a:t>
            </a:r>
            <a:r>
              <a:rPr lang="cs-CZ" sz="1600" dirty="0" smtClean="0"/>
              <a:t>je dán gradientem </a:t>
            </a:r>
            <a:endParaRPr lang="cs-CZ" sz="1600" i="1" baseline="30000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4581024" y="3143248"/>
          <a:ext cx="3420000" cy="657693"/>
        </p:xfrm>
        <a:graphic>
          <a:graphicData uri="http://schemas.openxmlformats.org/presentationml/2006/ole">
            <p:oleObj spid="_x0000_s62468" name="Rovnice" r:id="rId4" imgW="2641320" imgH="507960" progId="Equation.3">
              <p:embed/>
            </p:oleObj>
          </a:graphicData>
        </a:graphic>
      </p:graphicFrame>
      <p:grpSp>
        <p:nvGrpSpPr>
          <p:cNvPr id="17" name="Skupina 16"/>
          <p:cNvGrpSpPr/>
          <p:nvPr/>
        </p:nvGrpSpPr>
        <p:grpSpPr>
          <a:xfrm>
            <a:off x="714348" y="4000504"/>
            <a:ext cx="5429288" cy="357184"/>
            <a:chOff x="571472" y="4000504"/>
            <a:chExt cx="5429288" cy="357184"/>
          </a:xfrm>
        </p:grpSpPr>
        <p:sp>
          <p:nvSpPr>
            <p:cNvPr id="11" name="TextovéPole 10"/>
            <p:cNvSpPr txBox="1"/>
            <p:nvPr/>
          </p:nvSpPr>
          <p:spPr>
            <a:xfrm>
              <a:off x="571472" y="4000504"/>
              <a:ext cx="571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Platí</a:t>
              </a:r>
              <a:endParaRPr lang="cs-CZ" dirty="0"/>
            </a:p>
          </p:txBody>
        </p:sp>
        <p:graphicFrame>
          <p:nvGraphicFramePr>
            <p:cNvPr id="12" name="Objekt 11"/>
            <p:cNvGraphicFramePr>
              <a:graphicFrameLocks noChangeAspect="1"/>
            </p:cNvGraphicFramePr>
            <p:nvPr/>
          </p:nvGraphicFramePr>
          <p:xfrm>
            <a:off x="1251091" y="4000504"/>
            <a:ext cx="4749669" cy="357184"/>
          </p:xfrm>
          <a:graphic>
            <a:graphicData uri="http://schemas.openxmlformats.org/presentationml/2006/ole">
              <p:oleObj spid="_x0000_s62469" name="Rovnice" r:id="rId5" imgW="3377880" imgH="253800" progId="Equation.3">
                <p:embed/>
              </p:oleObj>
            </a:graphicData>
          </a:graphic>
        </p:graphicFrame>
      </p:grpSp>
      <p:grpSp>
        <p:nvGrpSpPr>
          <p:cNvPr id="20" name="Skupina 19"/>
          <p:cNvGrpSpPr/>
          <p:nvPr/>
        </p:nvGrpSpPr>
        <p:grpSpPr>
          <a:xfrm>
            <a:off x="714348" y="4500570"/>
            <a:ext cx="7652179" cy="936000"/>
            <a:chOff x="714348" y="4500570"/>
            <a:chExt cx="7652179" cy="936000"/>
          </a:xfrm>
        </p:grpSpPr>
        <p:sp>
          <p:nvSpPr>
            <p:cNvPr id="13" name="TextovéPole 12"/>
            <p:cNvSpPr txBox="1"/>
            <p:nvPr/>
          </p:nvSpPr>
          <p:spPr>
            <a:xfrm>
              <a:off x="714348" y="4662082"/>
              <a:ext cx="435771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FF0000"/>
                  </a:solidFill>
                </a:rPr>
                <a:t>Příspěvek n-</a:t>
              </a:r>
              <a:r>
                <a:rPr lang="cs-CZ" i="1" dirty="0" err="1" smtClean="0">
                  <a:solidFill>
                    <a:srgbClr val="FF0000"/>
                  </a:solidFill>
                </a:rPr>
                <a:t>tého</a:t>
              </a:r>
              <a:r>
                <a:rPr lang="cs-CZ" i="1" dirty="0" smtClean="0">
                  <a:solidFill>
                    <a:srgbClr val="FF0000"/>
                  </a:solidFill>
                </a:rPr>
                <a:t> pásu do hustoty stavů </a:t>
              </a:r>
              <a:r>
                <a:rPr lang="cs-CZ" dirty="0" smtClean="0"/>
                <a:t>je</a:t>
              </a:r>
              <a:r>
                <a:rPr lang="cs-CZ" sz="1600" dirty="0" smtClean="0"/>
                <a:t/>
              </a:r>
              <a:br>
                <a:rPr lang="cs-CZ" sz="1600" dirty="0" smtClean="0"/>
              </a:br>
              <a:r>
                <a:rPr lang="cs-CZ" sz="1400" dirty="0" smtClean="0"/>
                <a:t>(</a:t>
              </a:r>
              <a:r>
                <a:rPr lang="en-US" sz="1400" dirty="0" smtClean="0"/>
                <a:t> </a:t>
              </a:r>
              <a:r>
                <a:rPr lang="cs-CZ" sz="1400" dirty="0" smtClean="0"/>
                <a:t>integrace je přes </a:t>
              </a:r>
              <a:r>
                <a:rPr lang="cs-CZ" sz="1400" dirty="0" err="1" smtClean="0"/>
                <a:t>ekvienergiovou</a:t>
              </a:r>
              <a:r>
                <a:rPr lang="cs-CZ" sz="1400" dirty="0" smtClean="0"/>
                <a:t> plochu </a:t>
              </a:r>
              <a:r>
                <a:rPr lang="cs-CZ" sz="1600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S</a:t>
              </a:r>
              <a:r>
                <a:rPr lang="cs-CZ" sz="1600" dirty="0" smtClean="0">
                  <a:solidFill>
                    <a:srgbClr val="0000FF"/>
                  </a:solidFill>
                </a:rPr>
                <a:t> : </a:t>
              </a:r>
              <a:r>
                <a:rPr lang="cs-CZ" sz="1600" i="1" dirty="0" err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E</a:t>
              </a:r>
              <a:r>
                <a:rPr lang="cs-CZ" baseline="-25000" dirty="0" err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en-US" sz="1600" dirty="0" smtClean="0">
                  <a:solidFill>
                    <a:srgbClr val="0000FF"/>
                  </a:solidFill>
                </a:rPr>
                <a:t>(</a:t>
              </a:r>
              <a:r>
                <a:rPr lang="en-US" sz="1600" b="1" i="1" dirty="0" smtClean="0">
                  <a:solidFill>
                    <a:srgbClr val="0000FF"/>
                  </a:solidFill>
                </a:rPr>
                <a:t>k</a:t>
              </a:r>
              <a:r>
                <a:rPr lang="en-US" sz="1600" dirty="0" smtClean="0">
                  <a:solidFill>
                    <a:srgbClr val="0000FF"/>
                  </a:solidFill>
                </a:rPr>
                <a:t>) = </a:t>
              </a:r>
              <a:r>
                <a:rPr lang="en-US" sz="1600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E</a:t>
              </a:r>
              <a:r>
                <a:rPr lang="en-US" sz="1600" dirty="0" smtClean="0">
                  <a:solidFill>
                    <a:srgbClr val="0000FF"/>
                  </a:solidFill>
                </a:rPr>
                <a:t> </a:t>
              </a:r>
              <a:r>
                <a:rPr lang="en-US" sz="1050" dirty="0" smtClean="0">
                  <a:solidFill>
                    <a:srgbClr val="0000FF"/>
                  </a:solidFill>
                </a:rPr>
                <a:t> </a:t>
              </a:r>
              <a:r>
                <a:rPr lang="en-US" sz="1400" dirty="0" smtClean="0"/>
                <a:t>)</a:t>
              </a:r>
              <a:endParaRPr lang="cs-CZ" sz="1600" dirty="0"/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5151817" y="4500570"/>
              <a:ext cx="3214710" cy="936000"/>
              <a:chOff x="5151817" y="4500570"/>
              <a:chExt cx="3214710" cy="936000"/>
            </a:xfrm>
          </p:grpSpPr>
          <p:sp>
            <p:nvSpPr>
              <p:cNvPr id="18" name="Zaoblený obdélník 17"/>
              <p:cNvSpPr/>
              <p:nvPr/>
            </p:nvSpPr>
            <p:spPr>
              <a:xfrm>
                <a:off x="5151817" y="4500570"/>
                <a:ext cx="3214710" cy="936000"/>
              </a:xfrm>
              <a:prstGeom prst="roundRect">
                <a:avLst/>
              </a:prstGeom>
              <a:solidFill>
                <a:srgbClr val="FFFFC1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4" name="Objekt 13"/>
              <p:cNvGraphicFramePr>
                <a:graphicFrameLocks noChangeAspect="1"/>
              </p:cNvGraphicFramePr>
              <p:nvPr/>
            </p:nvGraphicFramePr>
            <p:xfrm>
              <a:off x="5286380" y="4572008"/>
              <a:ext cx="2963656" cy="785818"/>
            </p:xfrm>
            <a:graphic>
              <a:graphicData uri="http://schemas.openxmlformats.org/presentationml/2006/ole">
                <p:oleObj spid="_x0000_s62470" name="Rovnice" r:id="rId6" imgW="1676160" imgH="444240" progId="Equation.3">
                  <p:embed/>
                </p:oleObj>
              </a:graphicData>
            </a:graphic>
          </p:graphicFrame>
        </p:grpSp>
      </p:grpSp>
      <p:grpSp>
        <p:nvGrpSpPr>
          <p:cNvPr id="23" name="Skupina 22"/>
          <p:cNvGrpSpPr/>
          <p:nvPr/>
        </p:nvGrpSpPr>
        <p:grpSpPr>
          <a:xfrm>
            <a:off x="1214414" y="5715016"/>
            <a:ext cx="6072230" cy="684000"/>
            <a:chOff x="1214414" y="5715016"/>
            <a:chExt cx="6072230" cy="684000"/>
          </a:xfrm>
        </p:grpSpPr>
        <p:sp>
          <p:nvSpPr>
            <p:cNvPr id="15" name="TextovéPole 14"/>
            <p:cNvSpPr txBox="1"/>
            <p:nvPr/>
          </p:nvSpPr>
          <p:spPr>
            <a:xfrm>
              <a:off x="1214414" y="5857892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FF0000"/>
                  </a:solidFill>
                </a:rPr>
                <a:t>V</a:t>
              </a:r>
              <a:r>
                <a:rPr lang="cs-CZ" i="1" dirty="0" err="1" smtClean="0">
                  <a:solidFill>
                    <a:srgbClr val="FF0000"/>
                  </a:solidFill>
                </a:rPr>
                <a:t>ýsledná</a:t>
              </a:r>
              <a:r>
                <a:rPr lang="cs-CZ" i="1" dirty="0" smtClean="0">
                  <a:solidFill>
                    <a:srgbClr val="FF0000"/>
                  </a:solidFill>
                </a:rPr>
                <a:t> hustota </a:t>
              </a:r>
              <a:r>
                <a:rPr lang="cs-CZ" i="1" dirty="0" err="1" smtClean="0">
                  <a:solidFill>
                    <a:srgbClr val="FF0000"/>
                  </a:solidFill>
                </a:rPr>
                <a:t>energiových</a:t>
              </a:r>
              <a:r>
                <a:rPr lang="cs-CZ" i="1" dirty="0" smtClean="0">
                  <a:solidFill>
                    <a:srgbClr val="FF0000"/>
                  </a:solidFill>
                </a:rPr>
                <a:t> stavů</a:t>
              </a:r>
              <a:endParaRPr lang="cs-CZ" dirty="0"/>
            </a:p>
          </p:txBody>
        </p:sp>
        <p:grpSp>
          <p:nvGrpSpPr>
            <p:cNvPr id="22" name="Skupina 21"/>
            <p:cNvGrpSpPr/>
            <p:nvPr/>
          </p:nvGrpSpPr>
          <p:grpSpPr>
            <a:xfrm>
              <a:off x="5214942" y="5715016"/>
              <a:ext cx="2071702" cy="684000"/>
              <a:chOff x="5214942" y="5715016"/>
              <a:chExt cx="2071702" cy="684000"/>
            </a:xfrm>
          </p:grpSpPr>
          <p:sp>
            <p:nvSpPr>
              <p:cNvPr id="21" name="Zaoblený obdélník 20"/>
              <p:cNvSpPr/>
              <p:nvPr/>
            </p:nvSpPr>
            <p:spPr>
              <a:xfrm>
                <a:off x="5214942" y="5715016"/>
                <a:ext cx="2071702" cy="684000"/>
              </a:xfrm>
              <a:prstGeom prst="roundRect">
                <a:avLst/>
              </a:prstGeom>
              <a:solidFill>
                <a:srgbClr val="FFFFC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6" name="Objekt 15"/>
              <p:cNvGraphicFramePr>
                <a:graphicFrameLocks noChangeAspect="1"/>
              </p:cNvGraphicFramePr>
              <p:nvPr/>
            </p:nvGraphicFramePr>
            <p:xfrm>
              <a:off x="5337846" y="5790271"/>
              <a:ext cx="1877360" cy="576000"/>
            </p:xfrm>
            <a:graphic>
              <a:graphicData uri="http://schemas.openxmlformats.org/presentationml/2006/ole">
                <p:oleObj spid="_x0000_s62471" name="Rovnice" r:id="rId7" imgW="1117440" imgH="342720" progId="Equation.3">
                  <p:embed/>
                </p:oleObj>
              </a:graphicData>
            </a:graphic>
          </p:graphicFrame>
        </p:grpSp>
      </p:grpSp>
      <p:pic>
        <p:nvPicPr>
          <p:cNvPr id="24" name="Obrázek 23" descr="Obr12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617628"/>
            <a:ext cx="3531817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29256" y="285728"/>
            <a:ext cx="3214710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Hustota </a:t>
            </a:r>
            <a:r>
              <a:rPr lang="cs-CZ" dirty="0" err="1" smtClean="0"/>
              <a:t>energiových</a:t>
            </a:r>
            <a:r>
              <a:rPr lang="cs-CZ" dirty="0" smtClean="0"/>
              <a:t> stavů - </a:t>
            </a:r>
            <a:r>
              <a:rPr lang="cs-CZ" i="1" dirty="0" smtClean="0"/>
              <a:t>3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0034" y="785794"/>
            <a:ext cx="457203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Kritické body hustoty </a:t>
            </a:r>
            <a:r>
              <a:rPr lang="cs-CZ" dirty="0" err="1" smtClean="0">
                <a:solidFill>
                  <a:schemeClr val="bg1"/>
                </a:solidFill>
              </a:rPr>
              <a:t>energiových</a:t>
            </a:r>
            <a:r>
              <a:rPr lang="cs-CZ" dirty="0" smtClean="0">
                <a:solidFill>
                  <a:schemeClr val="bg1"/>
                </a:solidFill>
              </a:rPr>
              <a:t> stavů </a:t>
            </a:r>
            <a:r>
              <a:rPr lang="cs-CZ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 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49912" y="1214422"/>
            <a:ext cx="6791934" cy="500066"/>
            <a:chOff x="549912" y="1437049"/>
            <a:chExt cx="6791934" cy="500066"/>
          </a:xfrm>
        </p:grpSpPr>
        <p:sp>
          <p:nvSpPr>
            <p:cNvPr id="8" name="TextovéPole 7"/>
            <p:cNvSpPr txBox="1"/>
            <p:nvPr/>
          </p:nvSpPr>
          <p:spPr>
            <a:xfrm>
              <a:off x="549912" y="1471406"/>
              <a:ext cx="46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>
                  <a:solidFill>
                    <a:srgbClr val="0000FF"/>
                  </a:solidFill>
                </a:rPr>
                <a:t>Integrand</a:t>
              </a:r>
              <a:r>
                <a:rPr lang="cs-CZ" dirty="0" smtClean="0">
                  <a:solidFill>
                    <a:srgbClr val="0000FF"/>
                  </a:solidFill>
                </a:rPr>
                <a:t> má singularity v bodech  </a:t>
              </a:r>
              <a:r>
                <a:rPr lang="cs-CZ" b="1" i="1" dirty="0" err="1" smtClean="0">
                  <a:solidFill>
                    <a:srgbClr val="0000FF"/>
                  </a:solidFill>
                </a:rPr>
                <a:t>k</a:t>
              </a:r>
              <a:r>
                <a:rPr lang="cs-CZ" sz="2000" i="1" baseline="-25000" dirty="0" err="1" smtClean="0">
                  <a:solidFill>
                    <a:srgbClr val="0000FF"/>
                  </a:solidFill>
                </a:rPr>
                <a:t>i</a:t>
              </a:r>
              <a:r>
                <a:rPr lang="cs-CZ" sz="2000" i="1" baseline="-25000" dirty="0" smtClean="0">
                  <a:solidFill>
                    <a:srgbClr val="0000FF"/>
                  </a:solidFill>
                </a:rPr>
                <a:t> </a:t>
              </a:r>
              <a:r>
                <a:rPr lang="cs-CZ" dirty="0" smtClean="0">
                  <a:solidFill>
                    <a:srgbClr val="0000FF"/>
                  </a:solidFill>
                </a:rPr>
                <a:t> </a:t>
              </a:r>
              <a:r>
                <a:rPr lang="cs-CZ" dirty="0" smtClean="0"/>
                <a:t>pro které</a:t>
              </a:r>
              <a:endParaRPr lang="cs-CZ" i="1" baseline="-25000" dirty="0"/>
            </a:p>
          </p:txBody>
        </p:sp>
        <p:graphicFrame>
          <p:nvGraphicFramePr>
            <p:cNvPr id="9" name="Objekt 8"/>
            <p:cNvGraphicFramePr>
              <a:graphicFrameLocks noChangeAspect="1"/>
            </p:cNvGraphicFramePr>
            <p:nvPr/>
          </p:nvGraphicFramePr>
          <p:xfrm>
            <a:off x="5500694" y="1437049"/>
            <a:ext cx="1841152" cy="500066"/>
          </p:xfrm>
          <a:graphic>
            <a:graphicData uri="http://schemas.openxmlformats.org/presentationml/2006/ole">
              <p:oleObj spid="_x0000_s63490" name="Rovnice" r:id="rId4" imgW="1028520" imgH="279360" progId="Equation.3">
                <p:embed/>
              </p:oleObj>
            </a:graphicData>
          </a:graphic>
        </p:graphicFrame>
      </p:grpSp>
      <p:sp>
        <p:nvSpPr>
          <p:cNvPr id="11" name="TextovéPole 10"/>
          <p:cNvSpPr txBox="1"/>
          <p:nvPr/>
        </p:nvSpPr>
        <p:spPr>
          <a:xfrm>
            <a:off x="571472" y="1785926"/>
            <a:ext cx="5929354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Body </a:t>
            </a:r>
            <a:r>
              <a:rPr lang="cs-CZ" b="1" i="1" dirty="0" err="1" smtClean="0">
                <a:solidFill>
                  <a:srgbClr val="FF0000"/>
                </a:solidFill>
              </a:rPr>
              <a:t>k</a:t>
            </a:r>
            <a:r>
              <a:rPr lang="cs-CZ" sz="2000" i="1" baseline="-25000" dirty="0" err="1" smtClean="0">
                <a:solidFill>
                  <a:srgbClr val="FF0000"/>
                </a:solidFill>
              </a:rPr>
              <a:t>i</a:t>
            </a:r>
            <a:r>
              <a:rPr lang="cs-CZ" dirty="0" smtClean="0">
                <a:solidFill>
                  <a:srgbClr val="FF0000"/>
                </a:solidFill>
              </a:rPr>
              <a:t> jsou  </a:t>
            </a:r>
            <a:r>
              <a:rPr lang="cs-CZ" i="1" dirty="0" smtClean="0">
                <a:solidFill>
                  <a:srgbClr val="FF0000"/>
                </a:solidFill>
              </a:rPr>
              <a:t>kritické body</a:t>
            </a:r>
            <a:r>
              <a:rPr lang="cs-CZ" dirty="0" smtClean="0">
                <a:solidFill>
                  <a:srgbClr val="FF0000"/>
                </a:solidFill>
              </a:rPr>
              <a:t> hustoty </a:t>
            </a:r>
            <a:r>
              <a:rPr lang="cs-CZ" dirty="0" err="1" smtClean="0">
                <a:solidFill>
                  <a:srgbClr val="FF0000"/>
                </a:solidFill>
              </a:rPr>
              <a:t>energiových</a:t>
            </a:r>
            <a:r>
              <a:rPr lang="cs-CZ" dirty="0" smtClean="0">
                <a:solidFill>
                  <a:srgbClr val="FF0000"/>
                </a:solidFill>
              </a:rPr>
              <a:t> stavů</a:t>
            </a:r>
            <a:r>
              <a:rPr lang="cs-CZ" dirty="0" smtClean="0"/>
              <a:t>. </a:t>
            </a:r>
          </a:p>
          <a:p>
            <a:r>
              <a:rPr lang="cs-CZ" sz="1600" dirty="0" smtClean="0"/>
              <a:t>Mohou být 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1600" i="1" dirty="0" smtClean="0">
                <a:solidFill>
                  <a:srgbClr val="0000FF"/>
                </a:solidFill>
              </a:rPr>
              <a:t>analytické</a:t>
            </a:r>
            <a:r>
              <a:rPr lang="cs-CZ" dirty="0" smtClean="0"/>
              <a:t>      </a:t>
            </a:r>
            <a:r>
              <a:rPr lang="cs-CZ" sz="1600" dirty="0" smtClean="0"/>
              <a:t>(v jejich okolí je možné provést </a:t>
            </a:r>
            <a:r>
              <a:rPr lang="cs-CZ" sz="1600" dirty="0" err="1" smtClean="0"/>
              <a:t>Taylorův</a:t>
            </a:r>
            <a:r>
              <a:rPr lang="cs-CZ" sz="1600" dirty="0" smtClean="0"/>
              <a:t> rozvoj),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1600" i="1" dirty="0" smtClean="0">
                <a:solidFill>
                  <a:srgbClr val="0000FF"/>
                </a:solidFill>
              </a:rPr>
              <a:t>neanalytické</a:t>
            </a:r>
            <a:r>
              <a:rPr lang="cs-CZ" dirty="0" smtClean="0"/>
              <a:t>  </a:t>
            </a:r>
            <a:r>
              <a:rPr lang="cs-CZ" sz="1600" dirty="0" smtClean="0"/>
              <a:t>(nemají okolí v němž by šel provést </a:t>
            </a:r>
            <a:r>
              <a:rPr lang="cs-CZ" sz="1600" dirty="0" err="1" smtClean="0"/>
              <a:t>Taylorův</a:t>
            </a:r>
            <a:r>
              <a:rPr lang="cs-CZ" sz="1600" dirty="0" smtClean="0"/>
              <a:t> rozvoj).</a:t>
            </a:r>
            <a:endParaRPr lang="cs-CZ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500034" y="3214686"/>
            <a:ext cx="7715304" cy="1428760"/>
            <a:chOff x="500034" y="3214686"/>
            <a:chExt cx="7715304" cy="1428760"/>
          </a:xfrm>
        </p:grpSpPr>
        <p:sp>
          <p:nvSpPr>
            <p:cNvPr id="12" name="TextovéPole 11"/>
            <p:cNvSpPr txBox="1"/>
            <p:nvPr/>
          </p:nvSpPr>
          <p:spPr>
            <a:xfrm>
              <a:off x="500034" y="3214686"/>
              <a:ext cx="7715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err="1" smtClean="0">
                  <a:solidFill>
                    <a:srgbClr val="FF0000"/>
                  </a:solidFill>
                </a:rPr>
                <a:t>Taylorův</a:t>
              </a:r>
              <a:r>
                <a:rPr lang="cs-CZ" i="1" dirty="0" smtClean="0">
                  <a:solidFill>
                    <a:srgbClr val="FF0000"/>
                  </a:solidFill>
                </a:rPr>
                <a:t> rozvoj</a:t>
              </a:r>
              <a:r>
                <a:rPr lang="cs-CZ" dirty="0" smtClean="0">
                  <a:solidFill>
                    <a:srgbClr val="FF0000"/>
                  </a:solidFill>
                </a:rPr>
                <a:t> v okolí analytického kritického bodu </a:t>
              </a:r>
              <a:r>
                <a:rPr lang="cs-CZ" b="1" i="1" dirty="0" err="1" smtClean="0">
                  <a:solidFill>
                    <a:srgbClr val="FF0000"/>
                  </a:solidFill>
                </a:rPr>
                <a:t>k</a:t>
              </a:r>
              <a:r>
                <a:rPr lang="cs-CZ" sz="2000" baseline="-25000" dirty="0" err="1" smtClean="0">
                  <a:solidFill>
                    <a:srgbClr val="FF0000"/>
                  </a:solidFill>
                </a:rPr>
                <a:t>c</a:t>
              </a:r>
              <a:r>
                <a:rPr lang="cs-CZ" sz="2000" baseline="-25000" dirty="0" smtClean="0">
                  <a:solidFill>
                    <a:srgbClr val="FF0000"/>
                  </a:solidFill>
                </a:rPr>
                <a:t> </a:t>
              </a:r>
              <a:r>
                <a:rPr lang="cs-CZ" dirty="0" smtClean="0"/>
                <a:t>(lineární člen je roven 0) </a:t>
              </a:r>
              <a:endParaRPr lang="cs-CZ" dirty="0"/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1357290" y="3643314"/>
              <a:ext cx="6000792" cy="1000132"/>
              <a:chOff x="1357290" y="3643314"/>
              <a:chExt cx="6000792" cy="1000132"/>
            </a:xfrm>
          </p:grpSpPr>
          <p:sp>
            <p:nvSpPr>
              <p:cNvPr id="16" name="Zaoblený obdélník 15"/>
              <p:cNvSpPr/>
              <p:nvPr/>
            </p:nvSpPr>
            <p:spPr>
              <a:xfrm>
                <a:off x="1357290" y="3643314"/>
                <a:ext cx="6000792" cy="10001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3" name="Objekt 12"/>
              <p:cNvGraphicFramePr>
                <a:graphicFrameLocks noChangeAspect="1"/>
              </p:cNvGraphicFramePr>
              <p:nvPr/>
            </p:nvGraphicFramePr>
            <p:xfrm>
              <a:off x="1508479" y="3810443"/>
              <a:ext cx="5725715" cy="720000"/>
            </p:xfrm>
            <a:graphic>
              <a:graphicData uri="http://schemas.openxmlformats.org/presentationml/2006/ole">
                <p:oleObj spid="_x0000_s63491" name="Rovnice" r:id="rId5" imgW="4241520" imgH="533160" progId="Equation.3">
                  <p:embed/>
                </p:oleObj>
              </a:graphicData>
            </a:graphic>
          </p:graphicFrame>
        </p:grpSp>
      </p:grpSp>
      <p:grpSp>
        <p:nvGrpSpPr>
          <p:cNvPr id="21" name="Skupina 20"/>
          <p:cNvGrpSpPr/>
          <p:nvPr/>
        </p:nvGrpSpPr>
        <p:grpSpPr>
          <a:xfrm>
            <a:off x="571472" y="4844489"/>
            <a:ext cx="7072362" cy="1584907"/>
            <a:chOff x="500034" y="4844489"/>
            <a:chExt cx="7072362" cy="1584907"/>
          </a:xfrm>
        </p:grpSpPr>
        <p:sp>
          <p:nvSpPr>
            <p:cNvPr id="14" name="TextovéPole 13"/>
            <p:cNvSpPr txBox="1"/>
            <p:nvPr/>
          </p:nvSpPr>
          <p:spPr>
            <a:xfrm>
              <a:off x="500034" y="4844489"/>
              <a:ext cx="707236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Přesunutím počátku do kritického bodu a vhodným otočením souřadné soustavy</a:t>
              </a:r>
            </a:p>
            <a:p>
              <a:r>
                <a:rPr lang="cs-CZ" dirty="0" smtClean="0">
                  <a:solidFill>
                    <a:srgbClr val="FF0000"/>
                  </a:solidFill>
                </a:rPr>
                <a:t>je vždy možné převést tento rozvoj na tvar</a:t>
              </a:r>
              <a:r>
                <a:rPr lang="cs-CZ" sz="1600" dirty="0" smtClean="0">
                  <a:solidFill>
                    <a:srgbClr val="FF0000"/>
                  </a:solidFill>
                </a:rPr>
                <a:t> </a:t>
              </a:r>
              <a:endParaRPr lang="cs-CZ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1285852" y="5572140"/>
              <a:ext cx="5929354" cy="857256"/>
              <a:chOff x="1285852" y="5572140"/>
              <a:chExt cx="5929354" cy="857256"/>
            </a:xfrm>
          </p:grpSpPr>
          <p:sp>
            <p:nvSpPr>
              <p:cNvPr id="19" name="Zaoblený obdélník 18"/>
              <p:cNvSpPr/>
              <p:nvPr/>
            </p:nvSpPr>
            <p:spPr>
              <a:xfrm>
                <a:off x="1285852" y="5572140"/>
                <a:ext cx="5929354" cy="857256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5" name="Objekt 14"/>
              <p:cNvGraphicFramePr>
                <a:graphicFrameLocks noChangeAspect="1"/>
              </p:cNvGraphicFramePr>
              <p:nvPr/>
            </p:nvGraphicFramePr>
            <p:xfrm>
              <a:off x="1604962" y="5759450"/>
              <a:ext cx="5356225" cy="479425"/>
            </p:xfrm>
            <a:graphic>
              <a:graphicData uri="http://schemas.openxmlformats.org/presentationml/2006/ole">
                <p:oleObj spid="_x0000_s63492" name="Rovnice" r:id="rId6" imgW="2831760" imgH="25380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29256" y="285728"/>
            <a:ext cx="3214710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Hustota </a:t>
            </a:r>
            <a:r>
              <a:rPr lang="cs-CZ" dirty="0" err="1" smtClean="0"/>
              <a:t>energiových</a:t>
            </a:r>
            <a:r>
              <a:rPr lang="cs-CZ" dirty="0" smtClean="0"/>
              <a:t> stavů - </a:t>
            </a:r>
            <a:r>
              <a:rPr lang="cs-CZ" i="1" dirty="0" smtClean="0"/>
              <a:t>4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4348" y="785794"/>
            <a:ext cx="642942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Podle znamének </a:t>
            </a:r>
            <a:r>
              <a:rPr lang="cs-CZ" dirty="0" smtClean="0">
                <a:solidFill>
                  <a:srgbClr val="FF0000"/>
                </a:solidFill>
              </a:rPr>
              <a:t>konstant  </a:t>
            </a:r>
            <a:r>
              <a:rPr lang="el-GR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>α</a:t>
            </a:r>
            <a:r>
              <a:rPr lang="cs-CZ" sz="900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cs-CZ" sz="2000" b="1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i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bude v kritickém bodě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i="1" dirty="0" smtClean="0">
                <a:solidFill>
                  <a:srgbClr val="0000FF"/>
                </a:solidFill>
              </a:rPr>
              <a:t>minimum</a:t>
            </a:r>
            <a:r>
              <a:rPr lang="cs-CZ" dirty="0" smtClean="0"/>
              <a:t> (</a:t>
            </a:r>
            <a:r>
              <a:rPr lang="el-GR" i="1" dirty="0" smtClean="0">
                <a:latin typeface="Cambria Math"/>
                <a:ea typeface="Cambria Math"/>
              </a:rPr>
              <a:t>α</a:t>
            </a:r>
            <a:r>
              <a:rPr lang="cs-CZ" sz="900" i="1" dirty="0" smtClean="0">
                <a:latin typeface="Cambria Math"/>
                <a:ea typeface="Cambria Math"/>
              </a:rPr>
              <a:t> </a:t>
            </a:r>
            <a:r>
              <a:rPr lang="cs-CZ" sz="2000" baseline="-25000" dirty="0" smtClean="0">
                <a:latin typeface="Cambria Math"/>
                <a:ea typeface="Cambria Math"/>
              </a:rPr>
              <a:t>i </a:t>
            </a:r>
            <a:r>
              <a:rPr lang="en-US" dirty="0" smtClean="0"/>
              <a:t>&gt; 0 pro v</a:t>
            </a:r>
            <a:r>
              <a:rPr lang="cs-CZ" dirty="0" err="1" smtClean="0"/>
              <a:t>šechna</a:t>
            </a:r>
            <a:r>
              <a:rPr lang="cs-CZ" dirty="0" smtClean="0"/>
              <a:t>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cs-CZ" dirty="0" smtClean="0"/>
              <a:t> ),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i="1" dirty="0" smtClean="0">
                <a:solidFill>
                  <a:srgbClr val="0000FF"/>
                </a:solidFill>
              </a:rPr>
              <a:t>sedlový bod </a:t>
            </a:r>
            <a:r>
              <a:rPr lang="cs-CZ" i="1" dirty="0" err="1" smtClean="0">
                <a:solidFill>
                  <a:srgbClr val="0000FF"/>
                </a:solidFill>
              </a:rPr>
              <a:t>1.druhu</a:t>
            </a:r>
            <a:r>
              <a:rPr lang="cs-CZ" dirty="0" smtClean="0"/>
              <a:t> (jedno </a:t>
            </a:r>
            <a:r>
              <a:rPr lang="el-GR" i="1" dirty="0" smtClean="0">
                <a:latin typeface="Cambria Math"/>
                <a:ea typeface="Cambria Math"/>
              </a:rPr>
              <a:t>α</a:t>
            </a:r>
            <a:r>
              <a:rPr lang="cs-CZ" sz="900" i="1" dirty="0" smtClean="0">
                <a:latin typeface="Cambria Math"/>
                <a:ea typeface="Cambria Math"/>
              </a:rPr>
              <a:t> </a:t>
            </a:r>
            <a:r>
              <a:rPr lang="cs-CZ" sz="2000" baseline="-25000" dirty="0" smtClean="0">
                <a:latin typeface="Cambria Math"/>
                <a:ea typeface="Cambria Math"/>
              </a:rPr>
              <a:t>i </a:t>
            </a:r>
            <a:r>
              <a:rPr lang="cs-CZ" dirty="0" smtClean="0"/>
              <a:t>záporné a zbývající dvě kladná),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i="1" dirty="0" smtClean="0">
                <a:solidFill>
                  <a:srgbClr val="0000FF"/>
                </a:solidFill>
              </a:rPr>
              <a:t>sedlový bod </a:t>
            </a:r>
            <a:r>
              <a:rPr lang="cs-CZ" i="1" dirty="0" err="1" smtClean="0">
                <a:solidFill>
                  <a:srgbClr val="0000FF"/>
                </a:solidFill>
              </a:rPr>
              <a:t>2.druhu</a:t>
            </a:r>
            <a:r>
              <a:rPr lang="cs-CZ" dirty="0" smtClean="0"/>
              <a:t> (jedno </a:t>
            </a:r>
            <a:r>
              <a:rPr lang="el-GR" i="1" dirty="0" smtClean="0">
                <a:latin typeface="Cambria Math"/>
                <a:ea typeface="Cambria Math"/>
              </a:rPr>
              <a:t>α</a:t>
            </a:r>
            <a:r>
              <a:rPr lang="cs-CZ" sz="900" i="1" dirty="0" smtClean="0">
                <a:latin typeface="Cambria Math"/>
                <a:ea typeface="Cambria Math"/>
              </a:rPr>
              <a:t> </a:t>
            </a:r>
            <a:r>
              <a:rPr lang="cs-CZ" sz="2000" baseline="-25000" dirty="0" smtClean="0">
                <a:latin typeface="Cambria Math"/>
                <a:ea typeface="Cambria Math"/>
              </a:rPr>
              <a:t>i </a:t>
            </a:r>
            <a:r>
              <a:rPr lang="cs-CZ" dirty="0" smtClean="0"/>
              <a:t>kladné a zbývající dvě záporná),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i="1" dirty="0" smtClean="0">
                <a:solidFill>
                  <a:srgbClr val="0000FF"/>
                </a:solidFill>
              </a:rPr>
              <a:t>m</a:t>
            </a:r>
            <a:r>
              <a:rPr lang="en-US" i="1" dirty="0" err="1" smtClean="0">
                <a:solidFill>
                  <a:srgbClr val="0000FF"/>
                </a:solidFill>
              </a:rPr>
              <a:t>axi</a:t>
            </a:r>
            <a:r>
              <a:rPr lang="cs-CZ" i="1" dirty="0" err="1" smtClean="0">
                <a:solidFill>
                  <a:srgbClr val="0000FF"/>
                </a:solidFill>
              </a:rPr>
              <a:t>mum</a:t>
            </a:r>
            <a:r>
              <a:rPr lang="cs-CZ" dirty="0" smtClean="0"/>
              <a:t> (</a:t>
            </a:r>
            <a:r>
              <a:rPr lang="el-GR" i="1" dirty="0" smtClean="0">
                <a:latin typeface="Cambria Math"/>
                <a:ea typeface="Cambria Math"/>
              </a:rPr>
              <a:t>α</a:t>
            </a:r>
            <a:r>
              <a:rPr lang="cs-CZ" sz="900" i="1" dirty="0" smtClean="0">
                <a:latin typeface="Cambria Math"/>
                <a:ea typeface="Cambria Math"/>
              </a:rPr>
              <a:t> </a:t>
            </a:r>
            <a:r>
              <a:rPr lang="cs-CZ" sz="2000" baseline="-25000" dirty="0" smtClean="0">
                <a:latin typeface="Cambria Math"/>
                <a:ea typeface="Cambria Math"/>
              </a:rPr>
              <a:t>i </a:t>
            </a:r>
            <a:r>
              <a:rPr lang="en-US" dirty="0" smtClean="0"/>
              <a:t>&lt; 0 pro v</a:t>
            </a:r>
            <a:r>
              <a:rPr lang="cs-CZ" dirty="0" err="1" smtClean="0"/>
              <a:t>šechna</a:t>
            </a:r>
            <a:r>
              <a:rPr lang="cs-CZ" dirty="0" smtClean="0"/>
              <a:t>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cs-CZ" dirty="0" smtClean="0"/>
              <a:t> )</a:t>
            </a:r>
            <a:r>
              <a:rPr lang="en-US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85786" y="2643182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</a:t>
            </a:r>
            <a:r>
              <a:rPr lang="cs-CZ" dirty="0" err="1" smtClean="0"/>
              <a:t>ždý</a:t>
            </a:r>
            <a:r>
              <a:rPr lang="cs-CZ" dirty="0" smtClean="0"/>
              <a:t> z uvedených kritických bodů vnáší </a:t>
            </a:r>
            <a:r>
              <a:rPr lang="cs-CZ" dirty="0" err="1" smtClean="0"/>
              <a:t>charakeristický</a:t>
            </a:r>
            <a:r>
              <a:rPr lang="cs-CZ" dirty="0" smtClean="0"/>
              <a:t> příspěvek – singularitu-- do hustoty </a:t>
            </a:r>
            <a:r>
              <a:rPr lang="cs-CZ" dirty="0" err="1" smtClean="0"/>
              <a:t>energiových</a:t>
            </a:r>
            <a:r>
              <a:rPr lang="cs-CZ" dirty="0" smtClean="0"/>
              <a:t> stavů.</a:t>
            </a:r>
            <a:endParaRPr lang="cs-CZ" dirty="0"/>
          </a:p>
        </p:txBody>
      </p:sp>
      <p:pic>
        <p:nvPicPr>
          <p:cNvPr id="10" name="Obrázek 9" descr="Obr13.emf"/>
          <p:cNvPicPr>
            <a:picLocks noChangeAspect="1"/>
          </p:cNvPicPr>
          <p:nvPr/>
        </p:nvPicPr>
        <p:blipFill>
          <a:blip r:embed="rId3" cstate="print"/>
          <a:srcRect l="23542" t="32292" r="16131" b="43750"/>
          <a:stretch>
            <a:fillRect/>
          </a:stretch>
        </p:blipFill>
        <p:spPr>
          <a:xfrm>
            <a:off x="357158" y="3444206"/>
            <a:ext cx="4877220" cy="2736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357818" y="4114578"/>
            <a:ext cx="33575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Příspěvky okolí kritických bodů do </a:t>
            </a:r>
            <a:r>
              <a:rPr lang="cs-CZ" sz="1400" i="1" dirty="0" smtClean="0">
                <a:latin typeface="Cambria Math" pitchFamily="18" charset="0"/>
                <a:ea typeface="Cambria Math" pitchFamily="18" charset="0"/>
              </a:rPr>
              <a:t>D(E)</a:t>
            </a:r>
            <a:r>
              <a:rPr lang="cs-CZ" sz="1400" dirty="0" smtClean="0"/>
              <a:t> </a:t>
            </a:r>
          </a:p>
          <a:p>
            <a:pPr marL="342900" indent="-342900">
              <a:buAutoNum type="alphaLcParenBoth"/>
            </a:pPr>
            <a:r>
              <a:rPr lang="cs-CZ" sz="1400" dirty="0" smtClean="0"/>
              <a:t>absolutní minimum,</a:t>
            </a:r>
          </a:p>
          <a:p>
            <a:pPr marL="342900" indent="-342900">
              <a:buAutoNum type="alphaLcParenBoth"/>
            </a:pPr>
            <a:r>
              <a:rPr lang="cs-CZ" sz="1400" dirty="0" smtClean="0"/>
              <a:t>lokální minimum,</a:t>
            </a:r>
          </a:p>
          <a:p>
            <a:pPr marL="342900" indent="-342900">
              <a:buAutoNum type="alphaLcParenBoth"/>
            </a:pPr>
            <a:r>
              <a:rPr lang="cs-CZ" sz="1400" dirty="0" smtClean="0"/>
              <a:t>sedlový bod </a:t>
            </a:r>
            <a:r>
              <a:rPr lang="cs-CZ" sz="1400" dirty="0" err="1" smtClean="0"/>
              <a:t>1.typu</a:t>
            </a:r>
            <a:r>
              <a:rPr lang="cs-CZ" sz="1400" dirty="0" smtClean="0"/>
              <a:t>,</a:t>
            </a:r>
          </a:p>
          <a:p>
            <a:pPr marL="342900" indent="-342900">
              <a:buAutoNum type="alphaLcParenBoth"/>
            </a:pPr>
            <a:r>
              <a:rPr lang="cs-CZ" sz="1400" dirty="0" smtClean="0"/>
              <a:t>sedlový bod </a:t>
            </a:r>
            <a:r>
              <a:rPr lang="cs-CZ" sz="1400" dirty="0" err="1" smtClean="0"/>
              <a:t>2.typu</a:t>
            </a:r>
            <a:r>
              <a:rPr lang="cs-CZ" sz="1400" dirty="0" smtClean="0"/>
              <a:t>,</a:t>
            </a:r>
          </a:p>
          <a:p>
            <a:pPr marL="342900" indent="-342900">
              <a:buAutoNum type="alphaLcParenBoth"/>
            </a:pPr>
            <a:r>
              <a:rPr lang="cs-CZ" sz="1400" dirty="0" smtClean="0"/>
              <a:t>lokální maximum,</a:t>
            </a:r>
          </a:p>
          <a:p>
            <a:pPr marL="342900" indent="-342900">
              <a:buAutoNum type="alphaLcParenBoth"/>
            </a:pPr>
            <a:r>
              <a:rPr lang="cs-CZ" sz="1400" dirty="0" smtClean="0"/>
              <a:t>absolutní maximum .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29256" y="285728"/>
            <a:ext cx="3214710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Hustota </a:t>
            </a:r>
            <a:r>
              <a:rPr lang="cs-CZ" dirty="0" err="1" smtClean="0"/>
              <a:t>energiových</a:t>
            </a:r>
            <a:r>
              <a:rPr lang="cs-CZ" dirty="0" smtClean="0"/>
              <a:t> stavů - </a:t>
            </a:r>
            <a:r>
              <a:rPr lang="cs-CZ" i="1" dirty="0" smtClean="0"/>
              <a:t>5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85786" y="785794"/>
            <a:ext cx="6858048" cy="1138773"/>
          </a:xfrm>
          <a:prstGeom prst="rect">
            <a:avLst/>
          </a:prstGeom>
          <a:solidFill>
            <a:srgbClr val="FFFFEF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Jak </a:t>
            </a:r>
            <a:r>
              <a:rPr lang="cs-CZ" dirty="0" smtClean="0">
                <a:solidFill>
                  <a:srgbClr val="FF0000"/>
                </a:solidFill>
              </a:rPr>
              <a:t>ukázal </a:t>
            </a:r>
            <a:r>
              <a:rPr lang="cs-CZ" cap="small" dirty="0" smtClean="0">
                <a:solidFill>
                  <a:srgbClr val="FF0000"/>
                </a:solidFill>
              </a:rPr>
              <a:t>van </a:t>
            </a:r>
            <a:r>
              <a:rPr lang="cs-CZ" cap="small" dirty="0" err="1" smtClean="0">
                <a:solidFill>
                  <a:srgbClr val="FF0000"/>
                </a:solidFill>
              </a:rPr>
              <a:t>Hove</a:t>
            </a:r>
            <a:r>
              <a:rPr lang="cs-CZ" cap="small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pomocí Morseho věty známé z topologie,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musí každá </a:t>
            </a:r>
            <a:r>
              <a:rPr lang="cs-CZ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D(E) </a:t>
            </a:r>
            <a:r>
              <a:rPr lang="cs-CZ" dirty="0" smtClean="0">
                <a:solidFill>
                  <a:srgbClr val="FF0000"/>
                </a:solidFill>
              </a:rPr>
              <a:t>obsahovat určitý minimální počet takových singularit</a:t>
            </a:r>
            <a:r>
              <a:rPr lang="cs-CZ" dirty="0" smtClean="0"/>
              <a:t>. </a:t>
            </a:r>
          </a:p>
          <a:p>
            <a:r>
              <a:rPr lang="cs-CZ" sz="1600" dirty="0" smtClean="0"/>
              <a:t>Samozřejmě, že každá skutečná 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D(E)</a:t>
            </a:r>
            <a:r>
              <a:rPr lang="cs-CZ" sz="1600" dirty="0" smtClean="0"/>
              <a:t>  může kromě těchto příspěvků </a:t>
            </a:r>
          </a:p>
          <a:p>
            <a:r>
              <a:rPr lang="cs-CZ" sz="1600" dirty="0" smtClean="0"/>
              <a:t>(plynoucích z periodicity a symetrie) obsahovat řadu dalších singularit.</a:t>
            </a:r>
            <a:endParaRPr lang="cs-CZ" sz="1600" cap="small" dirty="0"/>
          </a:p>
        </p:txBody>
      </p:sp>
      <p:pic>
        <p:nvPicPr>
          <p:cNvPr id="8" name="Obrázek 7" descr="Obr14a.emf"/>
          <p:cNvPicPr>
            <a:picLocks noChangeAspect="1"/>
          </p:cNvPicPr>
          <p:nvPr/>
        </p:nvPicPr>
        <p:blipFill>
          <a:blip r:embed="rId3" cstate="print"/>
          <a:srcRect l="16185" t="35417" r="35259" b="42708"/>
          <a:stretch>
            <a:fillRect/>
          </a:stretch>
        </p:blipFill>
        <p:spPr>
          <a:xfrm>
            <a:off x="285719" y="2071678"/>
            <a:ext cx="3507424" cy="2232000"/>
          </a:xfrm>
          <a:prstGeom prst="rect">
            <a:avLst/>
          </a:prstGeom>
        </p:spPr>
      </p:pic>
      <p:pic>
        <p:nvPicPr>
          <p:cNvPr id="9" name="Picture 5" descr="real_dos"/>
          <p:cNvPicPr>
            <a:picLocks noChangeAspect="1" noChangeArrowheads="1"/>
          </p:cNvPicPr>
          <p:nvPr/>
        </p:nvPicPr>
        <p:blipFill>
          <a:blip r:embed="rId4" cstate="print"/>
          <a:srcRect l="4651" r="4651" b="64345"/>
          <a:stretch>
            <a:fillRect/>
          </a:stretch>
        </p:blipFill>
        <p:spPr bwMode="auto">
          <a:xfrm>
            <a:off x="405048" y="4989396"/>
            <a:ext cx="459558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Obr14b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4214" y="2000240"/>
            <a:ext cx="3384000" cy="217992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14348" y="4181781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Schematické znázornění minimálního počtu singularit pro mřížku </a:t>
            </a:r>
            <a:r>
              <a:rPr lang="cs-CZ" sz="1200" dirty="0" err="1" smtClean="0"/>
              <a:t>FCC</a:t>
            </a:r>
            <a:r>
              <a:rPr lang="cs-CZ" sz="1200" dirty="0" smtClean="0"/>
              <a:t> (viz předchozí obrázek).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857752" y="4294569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Hustota </a:t>
            </a:r>
            <a:r>
              <a:rPr lang="cs-CZ" sz="1200" dirty="0" err="1" smtClean="0"/>
              <a:t>energiových</a:t>
            </a:r>
            <a:r>
              <a:rPr lang="cs-CZ" sz="1200" dirty="0" smtClean="0"/>
              <a:t> stavů ve valenčním pásu Si</a:t>
            </a:r>
            <a:br>
              <a:rPr lang="cs-CZ" sz="1200" dirty="0" smtClean="0"/>
            </a:br>
            <a:r>
              <a:rPr lang="cs-CZ" sz="1200" dirty="0" smtClean="0"/>
              <a:t>(</a:t>
            </a:r>
            <a:r>
              <a:rPr lang="cs-CZ" sz="1200" dirty="0" err="1" smtClean="0"/>
              <a:t>Stukel</a:t>
            </a:r>
            <a:r>
              <a:rPr lang="cs-CZ" sz="1200" dirty="0" smtClean="0"/>
              <a:t> D. : </a:t>
            </a:r>
            <a:r>
              <a:rPr lang="cs-CZ" sz="1200" dirty="0" err="1" smtClean="0"/>
              <a:t>Phys.Rev</a:t>
            </a:r>
            <a:r>
              <a:rPr lang="cs-CZ" sz="1200" dirty="0" smtClean="0"/>
              <a:t>. B</a:t>
            </a:r>
            <a:r>
              <a:rPr lang="en-US" sz="1200" dirty="0" smtClean="0"/>
              <a:t>3 (1971)3347) 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143504" y="5938083"/>
            <a:ext cx="321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Hustota</a:t>
            </a:r>
            <a:r>
              <a:rPr lang="en-US" sz="1200" dirty="0" smtClean="0"/>
              <a:t> </a:t>
            </a:r>
            <a:r>
              <a:rPr lang="en-US" sz="1200" dirty="0" err="1" smtClean="0"/>
              <a:t>stav</a:t>
            </a:r>
            <a:r>
              <a:rPr lang="cs-CZ" sz="1200" dirty="0" smtClean="0"/>
              <a:t>ů pro valenční a vodivostní pás Si.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28794" y="2571744"/>
            <a:ext cx="51578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Dodatky</a:t>
            </a:r>
            <a:endParaRPr lang="cs-CZ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kupina 29"/>
          <p:cNvGrpSpPr/>
          <p:nvPr/>
        </p:nvGrpSpPr>
        <p:grpSpPr>
          <a:xfrm>
            <a:off x="785786" y="1018744"/>
            <a:ext cx="7215238" cy="1695876"/>
            <a:chOff x="785786" y="857232"/>
            <a:chExt cx="7215238" cy="1695876"/>
          </a:xfrm>
        </p:grpSpPr>
        <p:sp>
          <p:nvSpPr>
            <p:cNvPr id="5" name="TextovéPole 4"/>
            <p:cNvSpPr txBox="1"/>
            <p:nvPr/>
          </p:nvSpPr>
          <p:spPr>
            <a:xfrm>
              <a:off x="785786" y="857232"/>
              <a:ext cx="721523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 smtClean="0">
                  <a:solidFill>
                    <a:srgbClr val="FF0000"/>
                  </a:solidFill>
                </a:rPr>
                <a:t>Blochovskou</a:t>
              </a:r>
              <a:r>
                <a:rPr lang="en-US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FF0000"/>
                  </a:solidFill>
                </a:rPr>
                <a:t>funkci</a:t>
              </a:r>
              <a:r>
                <a:rPr lang="en-US" b="1" dirty="0" smtClean="0">
                  <a:solidFill>
                    <a:srgbClr val="FF0000"/>
                  </a:solidFill>
                </a:rPr>
                <a:t>  </a:t>
              </a:r>
              <a:r>
                <a:rPr lang="el-GR" b="1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φ</a:t>
              </a:r>
              <a:r>
                <a:rPr lang="en-US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(</a:t>
              </a:r>
              <a:r>
                <a:rPr lang="en-US" b="1" i="1" dirty="0" smtClean="0">
                  <a:solidFill>
                    <a:srgbClr val="FF0000"/>
                  </a:solidFill>
                  <a:latin typeface="+mj-lt"/>
                  <a:ea typeface="Cambria Math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) </a:t>
              </a:r>
              <a:r>
                <a:rPr lang="en-US" b="1" i="1" dirty="0" smtClean="0">
                  <a:solidFill>
                    <a:srgbClr val="FF0000"/>
                  </a:solidFill>
                  <a:latin typeface="+mj-lt"/>
                  <a:ea typeface="Cambria Math"/>
                </a:rPr>
                <a:t>je mo</a:t>
              </a:r>
              <a:r>
                <a:rPr lang="cs-CZ" b="1" i="1" dirty="0" err="1" smtClean="0">
                  <a:solidFill>
                    <a:srgbClr val="FF0000"/>
                  </a:solidFill>
                  <a:latin typeface="+mj-lt"/>
                  <a:ea typeface="Cambria Math"/>
                </a:rPr>
                <a:t>žné</a:t>
              </a:r>
              <a:r>
                <a:rPr lang="cs-CZ" b="1" i="1" dirty="0" smtClean="0">
                  <a:solidFill>
                    <a:srgbClr val="FF0000"/>
                  </a:solidFill>
                  <a:latin typeface="+mj-lt"/>
                  <a:ea typeface="Cambria Math"/>
                </a:rPr>
                <a:t> psát</a:t>
              </a:r>
              <a:r>
                <a:rPr lang="cs-CZ" dirty="0" smtClean="0">
                  <a:latin typeface="+mj-lt"/>
                  <a:ea typeface="Cambria Math"/>
                </a:rPr>
                <a:t>  jako </a:t>
              </a:r>
              <a:r>
                <a:rPr lang="en-US" i="1" dirty="0" err="1" smtClean="0">
                  <a:solidFill>
                    <a:srgbClr val="0000FF"/>
                  </a:solidFill>
                  <a:latin typeface="+mj-lt"/>
                  <a:ea typeface="Cambria Math"/>
                </a:rPr>
                <a:t>modulovanou</a:t>
              </a:r>
              <a:r>
                <a:rPr lang="en-US" i="1" dirty="0" smtClean="0">
                  <a:solidFill>
                    <a:srgbClr val="0000FF"/>
                  </a:solidFill>
                  <a:latin typeface="+mj-lt"/>
                  <a:ea typeface="Cambria Math"/>
                </a:rPr>
                <a:t> </a:t>
              </a:r>
              <a:r>
                <a:rPr lang="en-US" i="1" dirty="0" err="1" smtClean="0">
                  <a:solidFill>
                    <a:srgbClr val="0000FF"/>
                  </a:solidFill>
                  <a:latin typeface="+mj-lt"/>
                  <a:ea typeface="Cambria Math"/>
                </a:rPr>
                <a:t>rovinnou</a:t>
              </a:r>
              <a:r>
                <a:rPr lang="en-US" i="1" dirty="0" smtClean="0">
                  <a:solidFill>
                    <a:srgbClr val="0000FF"/>
                  </a:solidFill>
                  <a:latin typeface="+mj-lt"/>
                  <a:ea typeface="Cambria Math"/>
                </a:rPr>
                <a:t> </a:t>
              </a:r>
              <a:r>
                <a:rPr lang="en-US" i="1" dirty="0" err="1" smtClean="0">
                  <a:solidFill>
                    <a:srgbClr val="0000FF"/>
                  </a:solidFill>
                  <a:latin typeface="+mj-lt"/>
                  <a:ea typeface="Cambria Math"/>
                </a:rPr>
                <a:t>vlnu</a:t>
              </a:r>
              <a:endParaRPr lang="en-US" i="1" dirty="0" smtClean="0">
                <a:solidFill>
                  <a:srgbClr val="0000FF"/>
                </a:solidFill>
                <a:latin typeface="+mj-lt"/>
                <a:ea typeface="Cambria Math"/>
              </a:endParaRPr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928662" y="2214554"/>
              <a:ext cx="7072362" cy="338554"/>
              <a:chOff x="785786" y="2661818"/>
              <a:chExt cx="7072362" cy="338554"/>
            </a:xfrm>
          </p:grpSpPr>
          <p:graphicFrame>
            <p:nvGraphicFramePr>
              <p:cNvPr id="10" name="Objekt 9"/>
              <p:cNvGraphicFramePr>
                <a:graphicFrameLocks noChangeAspect="1"/>
              </p:cNvGraphicFramePr>
              <p:nvPr/>
            </p:nvGraphicFramePr>
            <p:xfrm>
              <a:off x="1500166" y="2671175"/>
              <a:ext cx="5884079" cy="300038"/>
            </p:xfrm>
            <a:graphic>
              <a:graphicData uri="http://schemas.openxmlformats.org/presentationml/2006/ole">
                <p:oleObj spid="_x0000_s16388" name="Rovnice" r:id="rId4" imgW="4483080" imgH="228600" progId="Equation.3">
                  <p:embed/>
                </p:oleObj>
              </a:graphicData>
            </a:graphic>
          </p:graphicFrame>
          <p:sp>
            <p:nvSpPr>
              <p:cNvPr id="11" name="TextovéPole 10"/>
              <p:cNvSpPr txBox="1"/>
              <p:nvPr/>
            </p:nvSpPr>
            <p:spPr>
              <a:xfrm>
                <a:off x="785786" y="2661818"/>
                <a:ext cx="70723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 ( platí :                                                                                                                                   )</a:t>
                </a:r>
                <a:endParaRPr lang="cs-CZ" dirty="0"/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1785918" y="1428736"/>
              <a:ext cx="5357850" cy="642942"/>
              <a:chOff x="2000232" y="1428736"/>
              <a:chExt cx="5357850" cy="642942"/>
            </a:xfrm>
          </p:grpSpPr>
          <p:grpSp>
            <p:nvGrpSpPr>
              <p:cNvPr id="23" name="Skupina 19"/>
              <p:cNvGrpSpPr/>
              <p:nvPr/>
            </p:nvGrpSpPr>
            <p:grpSpPr>
              <a:xfrm>
                <a:off x="2000232" y="1428736"/>
                <a:ext cx="2071702" cy="642942"/>
                <a:chOff x="2000232" y="1428736"/>
                <a:chExt cx="2071702" cy="642942"/>
              </a:xfrm>
            </p:grpSpPr>
            <p:sp>
              <p:nvSpPr>
                <p:cNvPr id="28" name="Zaoblený obdélník 27"/>
                <p:cNvSpPr/>
                <p:nvPr/>
              </p:nvSpPr>
              <p:spPr>
                <a:xfrm>
                  <a:off x="2000232" y="1428736"/>
                  <a:ext cx="2071702" cy="642942"/>
                </a:xfrm>
                <a:prstGeom prst="roundRect">
                  <a:avLst/>
                </a:prstGeom>
                <a:solidFill>
                  <a:srgbClr val="FFFFCC"/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29" name="Objekt 28"/>
                <p:cNvGraphicFramePr>
                  <a:graphicFrameLocks noChangeAspect="1"/>
                </p:cNvGraphicFramePr>
                <p:nvPr/>
              </p:nvGraphicFramePr>
              <p:xfrm>
                <a:off x="2143108" y="1509505"/>
                <a:ext cx="1833575" cy="428628"/>
              </p:xfrm>
              <a:graphic>
                <a:graphicData uri="http://schemas.openxmlformats.org/presentationml/2006/ole">
                  <p:oleObj spid="_x0000_s16389" name="Rovnice" r:id="rId5" imgW="977760" imgH="228600" progId="Equation.3">
                    <p:embed/>
                  </p:oleObj>
                </a:graphicData>
              </a:graphic>
            </p:graphicFrame>
          </p:grpSp>
          <p:sp>
            <p:nvSpPr>
              <p:cNvPr id="24" name="TextovéPole 23"/>
              <p:cNvSpPr txBox="1"/>
              <p:nvPr/>
            </p:nvSpPr>
            <p:spPr>
              <a:xfrm>
                <a:off x="4429124" y="1562281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kde</a:t>
                </a:r>
                <a:endParaRPr lang="cs-CZ" dirty="0"/>
              </a:p>
            </p:txBody>
          </p:sp>
          <p:grpSp>
            <p:nvGrpSpPr>
              <p:cNvPr id="25" name="Skupina 15"/>
              <p:cNvGrpSpPr/>
              <p:nvPr/>
            </p:nvGrpSpPr>
            <p:grpSpPr>
              <a:xfrm>
                <a:off x="5286380" y="1428736"/>
                <a:ext cx="2071702" cy="642942"/>
                <a:chOff x="5062735" y="1428736"/>
                <a:chExt cx="2071702" cy="642942"/>
              </a:xfrm>
            </p:grpSpPr>
            <p:sp>
              <p:nvSpPr>
                <p:cNvPr id="26" name="Zaoblený obdélník 25"/>
                <p:cNvSpPr/>
                <p:nvPr/>
              </p:nvSpPr>
              <p:spPr>
                <a:xfrm>
                  <a:off x="5062735" y="1428736"/>
                  <a:ext cx="2071702" cy="642942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27" name="Objekt 26"/>
                <p:cNvGraphicFramePr>
                  <a:graphicFrameLocks noChangeAspect="1"/>
                </p:cNvGraphicFramePr>
                <p:nvPr/>
              </p:nvGraphicFramePr>
              <p:xfrm>
                <a:off x="5295711" y="1552950"/>
                <a:ext cx="1617860" cy="357190"/>
              </p:xfrm>
              <a:graphic>
                <a:graphicData uri="http://schemas.openxmlformats.org/presentationml/2006/ole">
                  <p:oleObj spid="_x0000_s16390" name="Rovnice" r:id="rId6" imgW="977760" imgH="215640" progId="Equation.3">
                    <p:embed/>
                  </p:oleObj>
                </a:graphicData>
              </a:graphic>
            </p:graphicFrame>
          </p:grpSp>
        </p:grpSp>
      </p:grpSp>
      <p:grpSp>
        <p:nvGrpSpPr>
          <p:cNvPr id="40" name="Skupina 39"/>
          <p:cNvGrpSpPr/>
          <p:nvPr/>
        </p:nvGrpSpPr>
        <p:grpSpPr>
          <a:xfrm>
            <a:off x="500034" y="3028365"/>
            <a:ext cx="8215370" cy="2972403"/>
            <a:chOff x="500034" y="2857496"/>
            <a:chExt cx="8215370" cy="2972403"/>
          </a:xfrm>
        </p:grpSpPr>
        <p:sp>
          <p:nvSpPr>
            <p:cNvPr id="31" name="TextovéPole 30"/>
            <p:cNvSpPr txBox="1"/>
            <p:nvPr/>
          </p:nvSpPr>
          <p:spPr>
            <a:xfrm>
              <a:off x="500034" y="2857496"/>
              <a:ext cx="821537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cs-CZ" i="1" dirty="0" smtClean="0">
                  <a:solidFill>
                    <a:srgbClr val="FF0000"/>
                  </a:solidFill>
                </a:rPr>
                <a:t>Vlnový vektor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r>
                <a:rPr lang="cs-CZ" b="1" i="1" dirty="0" smtClean="0">
                  <a:solidFill>
                    <a:srgbClr val="FF0000"/>
                  </a:solidFill>
                </a:rPr>
                <a:t>k</a:t>
              </a:r>
              <a:r>
                <a:rPr lang="cs-CZ" b="1" i="1" dirty="0" smtClean="0"/>
                <a:t> </a:t>
              </a:r>
              <a:r>
                <a:rPr lang="cs-CZ" dirty="0" smtClean="0"/>
                <a:t> charakterizuje translační vlastnosti vlnové funkce a je proto možné ho </a:t>
              </a:r>
              <a:r>
                <a:rPr lang="cs-CZ" i="1" dirty="0" smtClean="0">
                  <a:solidFill>
                    <a:srgbClr val="0000FF"/>
                  </a:solidFill>
                </a:rPr>
                <a:t>použít jako kvantové číslo</a:t>
              </a:r>
              <a:r>
                <a:rPr lang="cs-CZ" dirty="0" smtClean="0"/>
                <a:t> (přesněji: tři kvantová čísla </a:t>
              </a:r>
              <a:r>
                <a:rPr lang="cs-CZ" i="1" dirty="0" err="1" smtClean="0"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cs-CZ" sz="2000" baseline="-25000" dirty="0" err="1" smtClean="0"/>
                <a:t>x</a:t>
              </a:r>
              <a:r>
                <a:rPr lang="cs-CZ" dirty="0" smtClean="0"/>
                <a:t>, </a:t>
              </a:r>
              <a:r>
                <a:rPr lang="cs-CZ" i="1" dirty="0" err="1" smtClean="0"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cs-CZ" sz="2000" baseline="-25000" dirty="0" err="1" smtClean="0"/>
                <a:t>y</a:t>
              </a:r>
              <a:r>
                <a:rPr lang="cs-CZ" dirty="0" smtClean="0"/>
                <a:t>, </a:t>
              </a:r>
              <a:r>
                <a:rPr lang="cs-CZ" i="1" dirty="0" err="1" smtClean="0"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cs-CZ" sz="2000" baseline="-25000" dirty="0" err="1" smtClean="0"/>
                <a:t>z</a:t>
              </a:r>
              <a:r>
                <a:rPr lang="cs-CZ" dirty="0" smtClean="0"/>
                <a:t>).</a:t>
              </a:r>
            </a:p>
            <a:p>
              <a:pPr>
                <a:spcAft>
                  <a:spcPts val="600"/>
                </a:spcAft>
              </a:pPr>
              <a:r>
                <a:rPr lang="cs-CZ" dirty="0" smtClean="0">
                  <a:solidFill>
                    <a:srgbClr val="FF0000"/>
                  </a:solidFill>
                </a:rPr>
                <a:t>Stav částice </a:t>
              </a:r>
              <a:r>
                <a:rPr lang="cs-CZ" dirty="0" smtClean="0"/>
                <a:t>v periodickém potenciálu však </a:t>
              </a:r>
              <a:r>
                <a:rPr lang="cs-CZ" i="1" dirty="0" smtClean="0">
                  <a:solidFill>
                    <a:srgbClr val="0000FF"/>
                  </a:solidFill>
                </a:rPr>
                <a:t>nemusí být zadáním </a:t>
              </a:r>
              <a:r>
                <a:rPr lang="cs-CZ" b="1" i="1" dirty="0" smtClean="0">
                  <a:solidFill>
                    <a:srgbClr val="0000FF"/>
                  </a:solidFill>
                </a:rPr>
                <a:t>k  </a:t>
              </a:r>
              <a:r>
                <a:rPr lang="cs-CZ" i="1" dirty="0" smtClean="0">
                  <a:solidFill>
                    <a:srgbClr val="0000FF"/>
                  </a:solidFill>
                </a:rPr>
                <a:t>plně určen</a:t>
              </a:r>
              <a:r>
                <a:rPr lang="cs-CZ" i="1" dirty="0" smtClean="0"/>
                <a:t> </a:t>
              </a:r>
              <a:r>
                <a:rPr lang="cs-CZ" dirty="0" smtClean="0"/>
                <a:t>(spin</a:t>
              </a:r>
              <a:r>
                <a:rPr lang="en-US" dirty="0" smtClean="0"/>
                <a:t>!</a:t>
              </a:r>
              <a:r>
                <a:rPr lang="cs-CZ" dirty="0" smtClean="0"/>
                <a:t>).</a:t>
              </a:r>
            </a:p>
            <a:p>
              <a:pPr>
                <a:spcAft>
                  <a:spcPts val="600"/>
                </a:spcAft>
              </a:pPr>
              <a:r>
                <a:rPr lang="cs-CZ" i="1" dirty="0" smtClean="0">
                  <a:solidFill>
                    <a:srgbClr val="0000FF"/>
                  </a:solidFill>
                </a:rPr>
                <a:t>Zbývající kvantová čísla </a:t>
              </a:r>
              <a:r>
                <a:rPr lang="cs-CZ" dirty="0" smtClean="0"/>
                <a:t>nutná k jednoznačnému určení stavu </a:t>
              </a:r>
              <a:r>
                <a:rPr lang="cs-CZ" i="1" dirty="0" smtClean="0">
                  <a:solidFill>
                    <a:srgbClr val="0000FF"/>
                  </a:solidFill>
                </a:rPr>
                <a:t>označíme</a:t>
              </a:r>
              <a:r>
                <a:rPr lang="cs-CZ" dirty="0" smtClean="0"/>
                <a:t> zatím </a:t>
              </a:r>
              <a:r>
                <a:rPr lang="el-GR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λ</a:t>
              </a:r>
              <a:r>
                <a:rPr lang="cs-CZ" dirty="0" smtClean="0">
                  <a:latin typeface="Cambria Math"/>
                  <a:ea typeface="Cambria Math"/>
                </a:rPr>
                <a:t>.</a:t>
              </a:r>
            </a:p>
            <a:p>
              <a:pPr>
                <a:spcAft>
                  <a:spcPts val="600"/>
                </a:spcAft>
              </a:pPr>
              <a:endParaRPr lang="cs-CZ" sz="900" dirty="0" smtClean="0">
                <a:latin typeface="+mj-lt"/>
                <a:ea typeface="Cambria Math"/>
              </a:endParaRPr>
            </a:p>
            <a:p>
              <a:pPr>
                <a:spcAft>
                  <a:spcPts val="600"/>
                </a:spcAft>
              </a:pPr>
              <a:r>
                <a:rPr lang="cs-CZ" sz="2000" i="1" dirty="0" smtClean="0">
                  <a:solidFill>
                    <a:srgbClr val="FF0000"/>
                  </a:solidFill>
                  <a:latin typeface="+mj-lt"/>
                  <a:ea typeface="Cambria Math"/>
                </a:rPr>
                <a:t>Budeme proto psát</a:t>
              </a:r>
              <a:endParaRPr lang="cs-CZ" i="1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39" name="Skupina 38"/>
            <p:cNvGrpSpPr/>
            <p:nvPr/>
          </p:nvGrpSpPr>
          <p:grpSpPr>
            <a:xfrm>
              <a:off x="642910" y="5000636"/>
              <a:ext cx="7625288" cy="829263"/>
              <a:chOff x="571472" y="5000636"/>
              <a:chExt cx="7625288" cy="829263"/>
            </a:xfrm>
          </p:grpSpPr>
          <p:grpSp>
            <p:nvGrpSpPr>
              <p:cNvPr id="36" name="Skupina 35"/>
              <p:cNvGrpSpPr/>
              <p:nvPr/>
            </p:nvGrpSpPr>
            <p:grpSpPr>
              <a:xfrm>
                <a:off x="571472" y="5000636"/>
                <a:ext cx="3132000" cy="828000"/>
                <a:chOff x="785786" y="4857760"/>
                <a:chExt cx="3132000" cy="828000"/>
              </a:xfrm>
            </p:grpSpPr>
            <p:sp>
              <p:nvSpPr>
                <p:cNvPr id="35" name="Zaoblený obdélník 34"/>
                <p:cNvSpPr/>
                <p:nvPr/>
              </p:nvSpPr>
              <p:spPr>
                <a:xfrm>
                  <a:off x="785786" y="4857760"/>
                  <a:ext cx="3132000" cy="828000"/>
                </a:xfrm>
                <a:prstGeom prst="roundRect">
                  <a:avLst/>
                </a:prstGeom>
                <a:solidFill>
                  <a:srgbClr val="FFFFCC"/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32" name="Objekt 31"/>
                <p:cNvGraphicFramePr>
                  <a:graphicFrameLocks noChangeAspect="1"/>
                </p:cNvGraphicFramePr>
                <p:nvPr/>
              </p:nvGraphicFramePr>
              <p:xfrm>
                <a:off x="910000" y="4970281"/>
                <a:ext cx="2933712" cy="611190"/>
              </p:xfrm>
              <a:graphic>
                <a:graphicData uri="http://schemas.openxmlformats.org/presentationml/2006/ole">
                  <p:oleObj spid="_x0000_s16391" name="Rovnice" r:id="rId7" imgW="1218960" imgH="253800" progId="Equation.3">
                    <p:embed/>
                  </p:oleObj>
                </a:graphicData>
              </a:graphic>
            </p:graphicFrame>
          </p:grpSp>
          <p:grpSp>
            <p:nvGrpSpPr>
              <p:cNvPr id="38" name="Skupina 37"/>
              <p:cNvGrpSpPr/>
              <p:nvPr/>
            </p:nvGrpSpPr>
            <p:grpSpPr>
              <a:xfrm>
                <a:off x="6000760" y="5001899"/>
                <a:ext cx="2196000" cy="828000"/>
                <a:chOff x="5929322" y="4958454"/>
                <a:chExt cx="2196000" cy="828000"/>
              </a:xfrm>
            </p:grpSpPr>
            <p:sp>
              <p:nvSpPr>
                <p:cNvPr id="37" name="Zaoblený obdélník 36"/>
                <p:cNvSpPr/>
                <p:nvPr/>
              </p:nvSpPr>
              <p:spPr>
                <a:xfrm>
                  <a:off x="5929322" y="4958454"/>
                  <a:ext cx="2196000" cy="8280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33" name="Objekt 32"/>
                <p:cNvGraphicFramePr>
                  <a:graphicFrameLocks noChangeAspect="1"/>
                </p:cNvGraphicFramePr>
                <p:nvPr/>
              </p:nvGraphicFramePr>
              <p:xfrm>
                <a:off x="6013096" y="5087526"/>
                <a:ext cx="1987928" cy="590166"/>
              </p:xfrm>
              <a:graphic>
                <a:graphicData uri="http://schemas.openxmlformats.org/presentationml/2006/ole">
                  <p:oleObj spid="_x0000_s16392" name="Rovnice" r:id="rId8" imgW="812520" imgH="241200" progId="Equation.3">
                    <p:embed/>
                  </p:oleObj>
                </a:graphicData>
              </a:graphic>
            </p:graphicFrame>
          </p:grpSp>
          <p:sp>
            <p:nvSpPr>
              <p:cNvPr id="34" name="TextovéPole 33"/>
              <p:cNvSpPr txBox="1"/>
              <p:nvPr/>
            </p:nvSpPr>
            <p:spPr>
              <a:xfrm>
                <a:off x="3795513" y="5214950"/>
                <a:ext cx="20002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smtClean="0"/>
                  <a:t>a odpovídající energii</a:t>
                </a:r>
                <a:endParaRPr lang="cs-CZ" sz="1600" dirty="0"/>
              </a:p>
            </p:txBody>
          </p:sp>
        </p:grpSp>
      </p:grpSp>
      <p:sp>
        <p:nvSpPr>
          <p:cNvPr id="41" name="TextovéPole 40"/>
          <p:cNvSpPr txBox="1"/>
          <p:nvPr/>
        </p:nvSpPr>
        <p:spPr>
          <a:xfrm>
            <a:off x="6429388" y="214290"/>
            <a:ext cx="2357454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Blochovy</a:t>
            </a:r>
            <a:r>
              <a:rPr lang="cs-CZ" dirty="0" smtClean="0">
                <a:solidFill>
                  <a:schemeClr val="bg1"/>
                </a:solidFill>
              </a:rPr>
              <a:t> funkce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42" name="Zástupný symbol pro číslo snímku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357554" y="357166"/>
            <a:ext cx="550072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Stacionární p</a:t>
            </a:r>
            <a:r>
              <a:rPr lang="en-US" dirty="0" err="1" smtClean="0"/>
              <a:t>oruchov</a:t>
            </a:r>
            <a:r>
              <a:rPr lang="cs-CZ" dirty="0" smtClean="0"/>
              <a:t>ý počet v kvantové mechanice - </a:t>
            </a:r>
            <a:r>
              <a:rPr lang="cs-CZ" i="1" dirty="0" smtClean="0"/>
              <a:t>1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7158" y="100010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Mějme vyřešený </a:t>
            </a:r>
            <a:r>
              <a:rPr lang="cs-CZ" dirty="0" smtClean="0"/>
              <a:t>problém se stacionární </a:t>
            </a:r>
            <a:r>
              <a:rPr lang="cs-CZ" dirty="0" err="1" smtClean="0"/>
              <a:t>Schrödingerovou</a:t>
            </a:r>
            <a:r>
              <a:rPr lang="cs-CZ" dirty="0" smtClean="0"/>
              <a:t> rovnicí </a:t>
            </a: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2654300" y="1419225"/>
          <a:ext cx="2132013" cy="454025"/>
        </p:xfrm>
        <a:graphic>
          <a:graphicData uri="http://schemas.openxmlformats.org/presentationml/2006/ole">
            <p:oleObj spid="_x0000_s31746" name="Rovnice" r:id="rId4" imgW="1130040" imgH="241200" progId="Equation.3">
              <p:embed/>
            </p:oleObj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57158" y="192880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takže </a:t>
            </a: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známe všechny vlastní hodnoty a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odpovídající </a:t>
            </a: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vlastní funkce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0000FF"/>
                </a:solidFill>
              </a:rPr>
              <a:t>předpokládáme zatím, že </a:t>
            </a:r>
            <a:r>
              <a:rPr lang="cs-CZ" i="1" dirty="0" smtClean="0">
                <a:solidFill>
                  <a:srgbClr val="0000FF"/>
                </a:solidFill>
              </a:rPr>
              <a:t>vlastní hodnoty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i="1" dirty="0" smtClean="0">
                <a:solidFill>
                  <a:srgbClr val="0000FF"/>
                </a:solidFill>
              </a:rPr>
              <a:t>jsou nedegenerované</a:t>
            </a:r>
            <a:r>
              <a:rPr lang="cs-CZ" dirty="0" smtClean="0"/>
              <a:t>) :</a:t>
            </a:r>
            <a:endParaRPr lang="cs-CZ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2757488" y="2654300"/>
          <a:ext cx="2319337" cy="417513"/>
        </p:xfrm>
        <a:graphic>
          <a:graphicData uri="http://schemas.openxmlformats.org/presentationml/2006/ole">
            <p:oleObj spid="_x0000_s31747" name="Rovnice" r:id="rId5" imgW="1333440" imgH="241200" progId="Equation.3">
              <p:embed/>
            </p:oleObj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28596" y="322118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 tomuto problému přidejme </a:t>
            </a:r>
            <a:r>
              <a:rPr lang="cs-CZ" i="1" dirty="0" smtClean="0">
                <a:solidFill>
                  <a:srgbClr val="0000FF"/>
                </a:solidFill>
              </a:rPr>
              <a:t>malý poruchový potenciál  </a:t>
            </a:r>
            <a:r>
              <a:rPr lang="cs-CZ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cs-CZ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cs-CZ" dirty="0" smtClean="0">
                <a:latin typeface="+mj-lt"/>
                <a:ea typeface="Cambria Math" pitchFamily="18" charset="0"/>
              </a:rPr>
              <a:t>(nezávisí na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cs-CZ" dirty="0" smtClean="0">
                <a:latin typeface="+mj-lt"/>
                <a:ea typeface="Cambria Math" pitchFamily="18" charset="0"/>
              </a:rPr>
              <a:t>) a </a:t>
            </a:r>
          </a:p>
          <a:p>
            <a:endParaRPr lang="cs-CZ" sz="400" dirty="0" smtClean="0">
              <a:latin typeface="+mj-lt"/>
              <a:ea typeface="Cambria Math" pitchFamily="18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+mj-lt"/>
                <a:ea typeface="Cambria Math" pitchFamily="18" charset="0"/>
              </a:rPr>
              <a:t>hledejme řešení problému s </a:t>
            </a:r>
            <a:r>
              <a:rPr lang="cs-CZ" dirty="0" err="1" smtClean="0">
                <a:solidFill>
                  <a:srgbClr val="FF0000"/>
                </a:solidFill>
                <a:latin typeface="+mj-lt"/>
                <a:ea typeface="Cambria Math" pitchFamily="18" charset="0"/>
              </a:rPr>
              <a:t>hamiltoniánem</a:t>
            </a:r>
            <a:r>
              <a:rPr lang="cs-CZ" dirty="0" smtClean="0">
                <a:solidFill>
                  <a:srgbClr val="FF0000"/>
                </a:solidFill>
                <a:latin typeface="+mj-lt"/>
                <a:ea typeface="Cambria Math" pitchFamily="18" charset="0"/>
              </a:rPr>
              <a:t>  </a:t>
            </a:r>
            <a:r>
              <a:rPr lang="cs-CZ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 = </a:t>
            </a:r>
            <a:r>
              <a:rPr lang="cs-CZ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</a:t>
            </a:r>
            <a:r>
              <a:rPr lang="cs-CZ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cs-CZ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+ V</a:t>
            </a:r>
            <a:endParaRPr lang="cs-CZ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748" name="Rovnice" r:id="rId6" imgW="114120" imgH="215640" progId="Equation.3">
              <p:embed/>
            </p:oleObj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2857488" y="4071942"/>
          <a:ext cx="1928826" cy="428628"/>
        </p:xfrm>
        <a:graphic>
          <a:graphicData uri="http://schemas.openxmlformats.org/presentationml/2006/ole">
            <p:oleObj spid="_x0000_s31749" name="Rovnice" r:id="rId7" imgW="1028520" imgH="228600" progId="Equation.3">
              <p:embed/>
            </p:oleObj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500034" y="4783921"/>
            <a:ext cx="8215370" cy="1431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>
                <a:solidFill>
                  <a:srgbClr val="0000FF"/>
                </a:solidFill>
              </a:rPr>
              <a:t>O poruchovém potenciálu  </a:t>
            </a:r>
            <a:r>
              <a:rPr lang="cs-CZ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cs-CZ" dirty="0" smtClean="0">
                <a:solidFill>
                  <a:srgbClr val="0000FF"/>
                </a:solidFill>
              </a:rPr>
              <a:t>  předpokládáme </a:t>
            </a:r>
            <a:r>
              <a:rPr lang="cs-CZ" dirty="0" smtClean="0"/>
              <a:t>: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 smtClean="0"/>
              <a:t>  představuje potenciální energii značně menší než </a:t>
            </a:r>
            <a:r>
              <a:rPr lang="cs-CZ" dirty="0" err="1" smtClean="0"/>
              <a:t>hamiltonián</a:t>
            </a:r>
            <a:r>
              <a:rPr lang="cs-CZ" dirty="0" smtClean="0"/>
              <a:t> </a:t>
            </a:r>
            <a:r>
              <a:rPr lang="cs-CZ" dirty="0" err="1" smtClean="0">
                <a:latin typeface="Cambria Math" pitchFamily="18" charset="0"/>
                <a:ea typeface="Cambria Math" pitchFamily="18" charset="0"/>
              </a:rPr>
              <a:t>H</a:t>
            </a:r>
            <a:r>
              <a:rPr lang="cs-CZ" baseline="-25000" dirty="0" err="1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cs-CZ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dirty="0" smtClean="0"/>
              <a:t>,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baseline="-250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cs-CZ" dirty="0" smtClean="0"/>
              <a:t>nezpůsobí zásadní změnu struktury </a:t>
            </a:r>
            <a:r>
              <a:rPr lang="cs-CZ" dirty="0" err="1" smtClean="0"/>
              <a:t>energiového</a:t>
            </a:r>
            <a:r>
              <a:rPr lang="cs-CZ" dirty="0" smtClean="0"/>
              <a:t> spektra neporušeného problému,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baseline="-250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cs-CZ" dirty="0" smtClean="0"/>
              <a:t>povede jen k malým posunům </a:t>
            </a:r>
            <a:r>
              <a:rPr lang="cs-CZ" dirty="0" err="1" smtClean="0"/>
              <a:t>energiových</a:t>
            </a:r>
            <a:r>
              <a:rPr lang="cs-CZ" dirty="0" smtClean="0"/>
              <a:t> hladin a může sejmout jejich degeneraci.</a:t>
            </a:r>
            <a:endParaRPr lang="cs-CZ" baseline="-25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357554" y="273586"/>
            <a:ext cx="550072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Stacionární p</a:t>
            </a:r>
            <a:r>
              <a:rPr lang="en-US" dirty="0" err="1" smtClean="0"/>
              <a:t>oruchov</a:t>
            </a:r>
            <a:r>
              <a:rPr lang="cs-CZ" dirty="0" smtClean="0"/>
              <a:t>ý počet v kvantové mechanice - </a:t>
            </a:r>
            <a:r>
              <a:rPr lang="cs-CZ" i="1" dirty="0" smtClean="0"/>
              <a:t>2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2910" y="92867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poruchovém počtu se změny vlastních funkcí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φ</a:t>
            </a:r>
            <a:r>
              <a:rPr lang="en-US" sz="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aseline="30000" dirty="0" smtClean="0"/>
              <a:t>(0)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dirty="0" smtClean="0"/>
              <a:t> a energií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E </a:t>
            </a:r>
            <a:r>
              <a:rPr lang="cs-CZ" baseline="30000" dirty="0" smtClean="0"/>
              <a:t>(0)</a:t>
            </a:r>
            <a:r>
              <a:rPr lang="cs-CZ" dirty="0" smtClean="0"/>
              <a:t>  vyjadřují  jako</a:t>
            </a:r>
          </a:p>
          <a:p>
            <a:r>
              <a:rPr lang="cs-CZ" dirty="0" smtClean="0"/>
              <a:t>korekce 1., 2., … řádu k řešení neporušené úlohy. Budeme se zajímat jen o energii.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14348" y="177378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Energie </a:t>
            </a:r>
            <a:r>
              <a:rPr lang="cs-CZ" i="1" dirty="0" err="1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i="1" baseline="-25000" dirty="0" err="1" smtClean="0"/>
              <a:t>n</a:t>
            </a:r>
            <a:r>
              <a:rPr lang="cs-CZ" dirty="0" smtClean="0"/>
              <a:t> s korekčními  členy </a:t>
            </a:r>
            <a:r>
              <a:rPr lang="en-US" dirty="0" smtClean="0"/>
              <a:t>1. a 2. </a:t>
            </a:r>
            <a:r>
              <a:rPr lang="cs-CZ" dirty="0" smtClean="0"/>
              <a:t>řádu : </a:t>
            </a:r>
            <a:endParaRPr lang="cs-CZ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5000628" y="1744361"/>
          <a:ext cx="2729684" cy="428628"/>
        </p:xfrm>
        <a:graphic>
          <a:graphicData uri="http://schemas.openxmlformats.org/presentationml/2006/ole">
            <p:oleObj spid="_x0000_s32770" name="Rovnice" r:id="rId4" imgW="1536480" imgH="241200" progId="Equation.3">
              <p:embed/>
            </p:oleObj>
          </a:graphicData>
        </a:graphic>
      </p:graphicFrame>
      <p:grpSp>
        <p:nvGrpSpPr>
          <p:cNvPr id="23" name="Skupina 22"/>
          <p:cNvGrpSpPr/>
          <p:nvPr/>
        </p:nvGrpSpPr>
        <p:grpSpPr>
          <a:xfrm>
            <a:off x="3071802" y="2348963"/>
            <a:ext cx="4572032" cy="684000"/>
            <a:chOff x="3071802" y="2348963"/>
            <a:chExt cx="4572032" cy="684000"/>
          </a:xfrm>
        </p:grpSpPr>
        <p:sp>
          <p:nvSpPr>
            <p:cNvPr id="21" name="Zaoblený obdélník 20"/>
            <p:cNvSpPr/>
            <p:nvPr/>
          </p:nvSpPr>
          <p:spPr>
            <a:xfrm>
              <a:off x="3071802" y="2348963"/>
              <a:ext cx="4572032" cy="684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3232150" y="2428875"/>
            <a:ext cx="4124325" cy="523875"/>
          </p:xfrm>
          <a:graphic>
            <a:graphicData uri="http://schemas.openxmlformats.org/presentationml/2006/ole">
              <p:oleObj spid="_x0000_s32771" name="Rovnice" r:id="rId5" imgW="2400120" imgH="304560" progId="Equation.3">
                <p:embed/>
              </p:oleObj>
            </a:graphicData>
          </a:graphic>
        </p:graphicFrame>
      </p:grpSp>
      <p:sp>
        <p:nvSpPr>
          <p:cNvPr id="9" name="TextovéPole 8"/>
          <p:cNvSpPr txBox="1"/>
          <p:nvPr/>
        </p:nvSpPr>
        <p:spPr>
          <a:xfrm>
            <a:off x="714348" y="25003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Korekce </a:t>
            </a:r>
            <a:r>
              <a:rPr lang="cs-CZ" dirty="0" err="1" smtClean="0">
                <a:solidFill>
                  <a:srgbClr val="FF0000"/>
                </a:solidFill>
              </a:rPr>
              <a:t>1.řádu</a:t>
            </a:r>
            <a:r>
              <a:rPr lang="cs-CZ" dirty="0" smtClean="0"/>
              <a:t>:</a:t>
            </a:r>
            <a:endParaRPr lang="cs-CZ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3143240" y="3214686"/>
            <a:ext cx="5184000" cy="857256"/>
            <a:chOff x="3143240" y="3214686"/>
            <a:chExt cx="5184000" cy="857256"/>
          </a:xfrm>
        </p:grpSpPr>
        <p:sp>
          <p:nvSpPr>
            <p:cNvPr id="22" name="Zaoblený obdélník 21"/>
            <p:cNvSpPr/>
            <p:nvPr/>
          </p:nvSpPr>
          <p:spPr>
            <a:xfrm>
              <a:off x="3143240" y="3214686"/>
              <a:ext cx="5184000" cy="85725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10" name="Objekt 9"/>
            <p:cNvGraphicFramePr>
              <a:graphicFrameLocks noChangeAspect="1"/>
            </p:cNvGraphicFramePr>
            <p:nvPr/>
          </p:nvGraphicFramePr>
          <p:xfrm>
            <a:off x="3179763" y="3214688"/>
            <a:ext cx="4995862" cy="820737"/>
          </p:xfrm>
          <a:graphic>
            <a:graphicData uri="http://schemas.openxmlformats.org/presentationml/2006/ole">
              <p:oleObj spid="_x0000_s32772" name="Rovnice" r:id="rId6" imgW="2933640" imgH="482400" progId="Equation.3">
                <p:embed/>
              </p:oleObj>
            </a:graphicData>
          </a:graphic>
        </p:graphicFrame>
      </p:grpSp>
      <p:sp>
        <p:nvSpPr>
          <p:cNvPr id="11" name="TextovéPole 10"/>
          <p:cNvSpPr txBox="1"/>
          <p:nvPr/>
        </p:nvSpPr>
        <p:spPr>
          <a:xfrm>
            <a:off x="714348" y="342900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Korekce </a:t>
            </a:r>
            <a:r>
              <a:rPr lang="cs-CZ" dirty="0" err="1" smtClean="0">
                <a:solidFill>
                  <a:srgbClr val="FF0000"/>
                </a:solidFill>
              </a:rPr>
              <a:t>2.řádu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357686" y="421481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 integrálech </a:t>
            </a:r>
            <a:r>
              <a:rPr lang="cs-CZ" sz="1400" i="1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cs-CZ" sz="1400" i="1" baseline="-25000" dirty="0" err="1" smtClean="0">
                <a:latin typeface="Cambria Math" pitchFamily="18" charset="0"/>
                <a:ea typeface="Cambria Math" pitchFamily="18" charset="0"/>
              </a:rPr>
              <a:t>nn</a:t>
            </a:r>
            <a:r>
              <a:rPr lang="cs-CZ" sz="1400" i="1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1400" dirty="0" smtClean="0"/>
              <a:t>, </a:t>
            </a:r>
            <a:r>
              <a:rPr lang="cs-CZ" sz="1400" i="1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cs-CZ" sz="1400" i="1" baseline="-25000" dirty="0" err="1" smtClean="0">
                <a:latin typeface="Cambria Math" pitchFamily="18" charset="0"/>
                <a:ea typeface="Cambria Math" pitchFamily="18" charset="0"/>
              </a:rPr>
              <a:t>mn</a:t>
            </a:r>
            <a:r>
              <a:rPr lang="cs-CZ" sz="1400" dirty="0" smtClean="0"/>
              <a:t> se integruje přes všechny prostorové proměnné a celou definiční oblast vlastních funkcí  </a:t>
            </a:r>
            <a:r>
              <a:rPr lang="cs-CZ" sz="1400" i="1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14348" y="534568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Korekce </a:t>
            </a:r>
            <a:r>
              <a:rPr lang="cs-CZ" dirty="0" err="1" smtClean="0"/>
              <a:t>2.řádu</a:t>
            </a:r>
            <a:r>
              <a:rPr lang="cs-CZ" dirty="0" smtClean="0"/>
              <a:t> bude malá (musí být, jde o korekci </a:t>
            </a:r>
            <a:r>
              <a:rPr lang="en-US" dirty="0" smtClean="0"/>
              <a:t>!</a:t>
            </a:r>
            <a:r>
              <a:rPr lang="cs-CZ" dirty="0" smtClean="0"/>
              <a:t>) jestliže bude</a:t>
            </a:r>
            <a:endParaRPr lang="cs-CZ" i="1" baseline="-25000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3071802" y="5857892"/>
          <a:ext cx="2108974" cy="500066"/>
        </p:xfrm>
        <a:graphic>
          <a:graphicData uri="http://schemas.openxmlformats.org/presentationml/2006/ole">
            <p:oleObj spid="_x0000_s32773" name="Rovnice" r:id="rId7" imgW="1231560" imgH="291960" progId="Equation.3">
              <p:embed/>
            </p:oleObj>
          </a:graphicData>
        </a:graphic>
      </p:graphicFrame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41</a:t>
            </a:fld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714348" y="4845618"/>
            <a:ext cx="6357982" cy="369332"/>
            <a:chOff x="714348" y="4845618"/>
            <a:chExt cx="6357982" cy="369332"/>
          </a:xfrm>
        </p:grpSpPr>
        <p:sp>
          <p:nvSpPr>
            <p:cNvPr id="13" name="TextovéPole 12"/>
            <p:cNvSpPr txBox="1"/>
            <p:nvPr/>
          </p:nvSpPr>
          <p:spPr>
            <a:xfrm>
              <a:off x="714348" y="4845618"/>
              <a:ext cx="6357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Korekce </a:t>
              </a:r>
              <a:r>
                <a:rPr lang="cs-CZ" dirty="0" err="1" smtClean="0"/>
                <a:t>1.řádu</a:t>
              </a:r>
              <a:r>
                <a:rPr lang="cs-CZ" dirty="0" smtClean="0"/>
                <a:t> je prostě střední hodnota poruchy ve stavu</a:t>
              </a:r>
              <a:r>
                <a:rPr lang="en-US" dirty="0" smtClean="0"/>
                <a:t> </a:t>
              </a:r>
              <a:r>
                <a:rPr lang="cs-CZ" dirty="0" smtClean="0"/>
                <a:t> </a:t>
              </a:r>
              <a:r>
                <a:rPr lang="en-US" dirty="0" smtClean="0"/>
                <a:t>     </a:t>
              </a:r>
              <a:r>
                <a:rPr lang="cs-CZ" dirty="0" smtClean="0"/>
                <a:t>.</a:t>
              </a:r>
              <a:endParaRPr lang="cs-CZ" i="1" baseline="-25000" dirty="0">
                <a:latin typeface="Cambria Math" pitchFamily="18" charset="0"/>
                <a:ea typeface="Cambria Math" pitchFamily="18" charset="0"/>
              </a:endParaRPr>
            </a:p>
          </p:txBody>
        </p:sp>
        <p:graphicFrame>
          <p:nvGraphicFramePr>
            <p:cNvPr id="18" name="Objekt 17"/>
            <p:cNvGraphicFramePr>
              <a:graphicFrameLocks noChangeAspect="1"/>
            </p:cNvGraphicFramePr>
            <p:nvPr/>
          </p:nvGraphicFramePr>
          <p:xfrm>
            <a:off x="6241044" y="4847708"/>
            <a:ext cx="397893" cy="360000"/>
          </p:xfrm>
          <a:graphic>
            <a:graphicData uri="http://schemas.openxmlformats.org/presentationml/2006/ole">
              <p:oleObj spid="_x0000_s32774" name="Rovnice" r:id="rId8" imgW="266400" imgH="241200" progId="Equation.3">
                <p:embed/>
              </p:oleObj>
            </a:graphicData>
          </a:graphic>
        </p:graphicFrame>
      </p:grpSp>
      <p:sp>
        <p:nvSpPr>
          <p:cNvPr id="20" name="Tlačítko akce: Vlastní 19">
            <a:hlinkClick r:id="rId9" action="ppaction://hlinksldjump" highlightClick="1"/>
          </p:cNvPr>
          <p:cNvSpPr/>
          <p:nvPr/>
        </p:nvSpPr>
        <p:spPr>
          <a:xfrm>
            <a:off x="7500958" y="6072206"/>
            <a:ext cx="785818" cy="285752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Zpět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357554" y="273586"/>
            <a:ext cx="550072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Stacionární p</a:t>
            </a:r>
            <a:r>
              <a:rPr lang="en-US" dirty="0" err="1" smtClean="0"/>
              <a:t>oruchov</a:t>
            </a:r>
            <a:r>
              <a:rPr lang="cs-CZ" dirty="0" smtClean="0"/>
              <a:t>ý počet v kvantové mechanice - </a:t>
            </a:r>
            <a:r>
              <a:rPr lang="cs-CZ" i="1" dirty="0" smtClean="0"/>
              <a:t>3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0034" y="92867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Co dělat když poslední podmínka není splněná (</a:t>
            </a:r>
            <a:r>
              <a:rPr lang="cs-CZ" dirty="0" smtClean="0">
                <a:solidFill>
                  <a:srgbClr val="FF0000"/>
                </a:solidFill>
              </a:rPr>
              <a:t>degenerace </a:t>
            </a:r>
            <a:r>
              <a:rPr lang="cs-CZ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i="1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baseline="30000" dirty="0" smtClean="0">
                <a:solidFill>
                  <a:srgbClr val="FF0000"/>
                </a:solidFill>
              </a:rPr>
              <a:t>(0)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nebo blízké hladiny)</a:t>
            </a:r>
            <a:r>
              <a:rPr lang="en-US" dirty="0" smtClean="0"/>
              <a:t>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0034" y="142873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cs-CZ" dirty="0" smtClean="0"/>
              <a:t>ř</a:t>
            </a:r>
            <a:r>
              <a:rPr lang="en-US" dirty="0" err="1" smtClean="0"/>
              <a:t>edpokl</a:t>
            </a:r>
            <a:r>
              <a:rPr lang="cs-CZ" dirty="0" smtClean="0"/>
              <a:t>á</a:t>
            </a:r>
            <a:r>
              <a:rPr lang="en-US" dirty="0" err="1" smtClean="0"/>
              <a:t>dejme</a:t>
            </a:r>
            <a:r>
              <a:rPr lang="en-US" dirty="0" smtClean="0"/>
              <a:t> pro</a:t>
            </a:r>
            <a:r>
              <a:rPr lang="cs-CZ" dirty="0" smtClean="0"/>
              <a:t> jednoduchost  </a:t>
            </a:r>
            <a:r>
              <a:rPr lang="cs-CZ" i="1" dirty="0" smtClean="0">
                <a:solidFill>
                  <a:srgbClr val="0000FF"/>
                </a:solidFill>
              </a:rPr>
              <a:t>dvojnásobnou degeneraci</a:t>
            </a:r>
            <a:r>
              <a:rPr lang="cs-CZ" dirty="0" smtClean="0"/>
              <a:t>:</a:t>
            </a:r>
            <a:endParaRPr lang="cs-CZ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2647950" y="1857375"/>
          <a:ext cx="3128963" cy="407988"/>
        </p:xfrm>
        <a:graphic>
          <a:graphicData uri="http://schemas.openxmlformats.org/presentationml/2006/ole">
            <p:oleObj spid="_x0000_s33794" name="Rovnice" r:id="rId4" imgW="1854000" imgH="241200" progId="Equation.3">
              <p:embed/>
            </p:oleObj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71472" y="2285992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Sumace</a:t>
            </a:r>
            <a:r>
              <a:rPr lang="cs-CZ" sz="1600" dirty="0" smtClean="0"/>
              <a:t> v korekci </a:t>
            </a:r>
            <a:r>
              <a:rPr lang="cs-CZ" sz="1600" dirty="0" err="1" smtClean="0"/>
              <a:t>2.řádu</a:t>
            </a:r>
            <a:r>
              <a:rPr lang="cs-CZ" sz="1600" dirty="0" smtClean="0"/>
              <a:t> se provádí </a:t>
            </a:r>
            <a:r>
              <a:rPr lang="cs-CZ" sz="1600" i="1" dirty="0" smtClean="0">
                <a:solidFill>
                  <a:srgbClr val="0000FF"/>
                </a:solidFill>
              </a:rPr>
              <a:t>přes stavy</a:t>
            </a:r>
            <a:r>
              <a:rPr lang="en-US" sz="1600" dirty="0" smtClean="0"/>
              <a:t>, </a:t>
            </a:r>
            <a:r>
              <a:rPr lang="en-US" sz="1600" dirty="0" err="1" smtClean="0"/>
              <a:t>tak</a:t>
            </a:r>
            <a:r>
              <a:rPr lang="cs-CZ" sz="1600" dirty="0" smtClean="0"/>
              <a:t>že v sumě by byly dva členy</a:t>
            </a:r>
            <a:endParaRPr lang="cs-CZ" sz="1600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2428860" y="2706686"/>
          <a:ext cx="3840168" cy="650876"/>
        </p:xfrm>
        <a:graphic>
          <a:graphicData uri="http://schemas.openxmlformats.org/presentationml/2006/ole">
            <p:oleObj spid="_x0000_s33796" name="Rovnice" r:id="rId5" imgW="2997000" imgH="507960" progId="Equation.3">
              <p:embed/>
            </p:oleObj>
          </a:graphicData>
        </a:graphic>
      </p:graphicFrame>
      <p:grpSp>
        <p:nvGrpSpPr>
          <p:cNvPr id="16" name="Skupina 15"/>
          <p:cNvGrpSpPr/>
          <p:nvPr/>
        </p:nvGrpSpPr>
        <p:grpSpPr>
          <a:xfrm>
            <a:off x="571472" y="3429000"/>
            <a:ext cx="7572428" cy="390629"/>
            <a:chOff x="571472" y="3413962"/>
            <a:chExt cx="7572428" cy="390629"/>
          </a:xfrm>
        </p:grpSpPr>
        <p:sp>
          <p:nvSpPr>
            <p:cNvPr id="14" name="TextovéPole 13"/>
            <p:cNvSpPr txBox="1"/>
            <p:nvPr/>
          </p:nvSpPr>
          <p:spPr>
            <a:xfrm>
              <a:off x="571472" y="3447636"/>
              <a:ext cx="4714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Protože pro hermitovský operátor (</a:t>
              </a:r>
              <a:r>
                <a:rPr lang="cs-CZ" sz="1600" dirty="0" err="1" smtClean="0"/>
                <a:t>hamiltonián</a:t>
              </a:r>
              <a:r>
                <a:rPr lang="cs-CZ" sz="1600" dirty="0" smtClean="0"/>
                <a:t> H) platí                        </a:t>
              </a:r>
              <a:endParaRPr lang="cs-CZ" sz="1600" dirty="0"/>
            </a:p>
          </p:txBody>
        </p:sp>
        <p:graphicFrame>
          <p:nvGraphicFramePr>
            <p:cNvPr id="15" name="Objekt 14"/>
            <p:cNvGraphicFramePr>
              <a:graphicFrameLocks noChangeAspect="1"/>
            </p:cNvGraphicFramePr>
            <p:nvPr/>
          </p:nvGraphicFramePr>
          <p:xfrm>
            <a:off x="5407900" y="3413962"/>
            <a:ext cx="2736000" cy="390629"/>
          </p:xfrm>
          <a:graphic>
            <a:graphicData uri="http://schemas.openxmlformats.org/presentationml/2006/ole">
              <p:oleObj spid="_x0000_s33797" name="Rovnice" r:id="rId6" imgW="2133360" imgH="304560" progId="Equation.3">
                <p:embed/>
              </p:oleObj>
            </a:graphicData>
          </a:graphic>
        </p:graphicFrame>
      </p:grpSp>
      <p:sp>
        <p:nvSpPr>
          <p:cNvPr id="18" name="TextovéPole 17"/>
          <p:cNvSpPr txBox="1"/>
          <p:nvPr/>
        </p:nvSpPr>
        <p:spPr>
          <a:xfrm>
            <a:off x="571472" y="3876264"/>
            <a:ext cx="792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Problém by zmizel, kdyby čitatelé ve zlomcích byly rovny nule (lze dokázat, že potom je zlomek roven nule).</a:t>
            </a:r>
            <a:endParaRPr lang="cs-CZ" sz="1400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571472" y="4362262"/>
            <a:ext cx="7580741" cy="1995676"/>
            <a:chOff x="563159" y="4282867"/>
            <a:chExt cx="7580741" cy="1995676"/>
          </a:xfrm>
        </p:grpSpPr>
        <p:grpSp>
          <p:nvGrpSpPr>
            <p:cNvPr id="22" name="Skupina 21"/>
            <p:cNvGrpSpPr/>
            <p:nvPr/>
          </p:nvGrpSpPr>
          <p:grpSpPr>
            <a:xfrm>
              <a:off x="571472" y="4282867"/>
              <a:ext cx="7572428" cy="1424192"/>
              <a:chOff x="571472" y="4282867"/>
              <a:chExt cx="7572428" cy="1424192"/>
            </a:xfrm>
          </p:grpSpPr>
          <p:sp>
            <p:nvSpPr>
              <p:cNvPr id="10" name="TextovéPole 9"/>
              <p:cNvSpPr txBox="1"/>
              <p:nvPr/>
            </p:nvSpPr>
            <p:spPr>
              <a:xfrm>
                <a:off x="571472" y="4282867"/>
                <a:ext cx="7572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Místo vlnových funkcí 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          </a:t>
                </a:r>
                <a:r>
                  <a:rPr lang="cs-CZ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můžeme použít  jiné funkce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          </a:t>
                </a:r>
                <a:r>
                  <a:rPr lang="en-US" dirty="0" smtClean="0"/>
                  <a:t>, </a:t>
                </a:r>
                <a:endParaRPr lang="cs-CZ" dirty="0" smtClean="0"/>
              </a:p>
              <a:p>
                <a:r>
                  <a:rPr lang="en-US" i="1" dirty="0" err="1" smtClean="0"/>
                  <a:t>kter</a:t>
                </a:r>
                <a:r>
                  <a:rPr lang="cs-CZ" i="1" dirty="0" smtClean="0"/>
                  <a:t>é jsou jejich lineární kombinací  </a:t>
                </a:r>
                <a:r>
                  <a:rPr lang="cs-CZ" dirty="0" smtClean="0"/>
                  <a:t>(princip superpozice, přísluší opět </a:t>
                </a:r>
                <a:r>
                  <a:rPr lang="cs-CZ" i="1" dirty="0" err="1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cs-CZ" i="1" baseline="-25000" dirty="0" err="1" smtClean="0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cs-CZ" baseline="30000" dirty="0" smtClean="0"/>
                  <a:t>(0)</a:t>
                </a:r>
                <a:r>
                  <a:rPr lang="cs-CZ" dirty="0" smtClean="0"/>
                  <a:t>): </a:t>
                </a:r>
                <a:endParaRPr lang="cs-CZ" dirty="0"/>
              </a:p>
            </p:txBody>
          </p:sp>
          <p:graphicFrame>
            <p:nvGraphicFramePr>
              <p:cNvPr id="11" name="Objekt 10"/>
              <p:cNvGraphicFramePr>
                <a:graphicFrameLocks noChangeAspect="1"/>
              </p:cNvGraphicFramePr>
              <p:nvPr/>
            </p:nvGraphicFramePr>
            <p:xfrm>
              <a:off x="3066138" y="4951059"/>
              <a:ext cx="2069053" cy="756000"/>
            </p:xfrm>
            <a:graphic>
              <a:graphicData uri="http://schemas.openxmlformats.org/presentationml/2006/ole">
                <p:oleObj spid="_x0000_s33795" name="Rovnice" r:id="rId7" imgW="1320480" imgH="482400" progId="Equation.3">
                  <p:embed/>
                </p:oleObj>
              </a:graphicData>
            </a:graphic>
          </p:graphicFrame>
        </p:grpSp>
        <p:grpSp>
          <p:nvGrpSpPr>
            <p:cNvPr id="21" name="Skupina 20"/>
            <p:cNvGrpSpPr/>
            <p:nvPr/>
          </p:nvGrpSpPr>
          <p:grpSpPr>
            <a:xfrm>
              <a:off x="563159" y="5830868"/>
              <a:ext cx="5429288" cy="447675"/>
              <a:chOff x="563159" y="5830868"/>
              <a:chExt cx="5429288" cy="447675"/>
            </a:xfrm>
          </p:grpSpPr>
          <p:sp>
            <p:nvSpPr>
              <p:cNvPr id="19" name="TextovéPole 18"/>
              <p:cNvSpPr txBox="1"/>
              <p:nvPr/>
            </p:nvSpPr>
            <p:spPr>
              <a:xfrm>
                <a:off x="563159" y="5857892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Koeficienty  </a:t>
                </a:r>
                <a:r>
                  <a:rPr lang="cs-CZ" i="1" dirty="0" smtClean="0">
                    <a:latin typeface="Cambria Math" pitchFamily="18" charset="0"/>
                    <a:ea typeface="Cambria Math" pitchFamily="18" charset="0"/>
                  </a:rPr>
                  <a:t>c </a:t>
                </a:r>
                <a:r>
                  <a:rPr lang="cs-CZ" sz="2000" i="1" baseline="-25000" dirty="0" err="1" smtClean="0">
                    <a:latin typeface="Cambria Math" pitchFamily="18" charset="0"/>
                    <a:ea typeface="Cambria Math" pitchFamily="18" charset="0"/>
                  </a:rPr>
                  <a:t>ij</a:t>
                </a:r>
                <a:r>
                  <a:rPr lang="cs-CZ" i="1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cs-CZ" dirty="0" smtClean="0"/>
                  <a:t>určíme tak, aby</a:t>
                </a:r>
                <a:endParaRPr lang="cs-CZ" dirty="0"/>
              </a:p>
            </p:txBody>
          </p:sp>
          <p:graphicFrame>
            <p:nvGraphicFramePr>
              <p:cNvPr id="20" name="Objekt 19"/>
              <p:cNvGraphicFramePr>
                <a:graphicFrameLocks noChangeAspect="1"/>
              </p:cNvGraphicFramePr>
              <p:nvPr/>
            </p:nvGraphicFramePr>
            <p:xfrm>
              <a:off x="3682634" y="5830868"/>
              <a:ext cx="2309813" cy="447675"/>
            </p:xfrm>
            <a:graphic>
              <a:graphicData uri="http://schemas.openxmlformats.org/presentationml/2006/ole">
                <p:oleObj spid="_x0000_s33798" name="Rovnice" r:id="rId8" imgW="1574640" imgH="304560" progId="Equation.3">
                  <p:embed/>
                </p:oleObj>
              </a:graphicData>
            </a:graphic>
          </p:graphicFrame>
        </p:grpSp>
      </p:grpSp>
      <p:graphicFrame>
        <p:nvGraphicFramePr>
          <p:cNvPr id="24" name="Objekt 23"/>
          <p:cNvGraphicFramePr>
            <a:graphicFrameLocks noChangeAspect="1"/>
          </p:cNvGraphicFramePr>
          <p:nvPr/>
        </p:nvGraphicFramePr>
        <p:xfrm>
          <a:off x="2742227" y="4385520"/>
          <a:ext cx="733264" cy="324000"/>
        </p:xfrm>
        <a:graphic>
          <a:graphicData uri="http://schemas.openxmlformats.org/presentationml/2006/ole">
            <p:oleObj spid="_x0000_s33799" name="Rovnice" r:id="rId9" imgW="545760" imgH="241200" progId="Equation.3">
              <p:embed/>
            </p:oleObj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/>
        </p:nvGraphicFramePr>
        <p:xfrm>
          <a:off x="6161188" y="4385520"/>
          <a:ext cx="699157" cy="324000"/>
        </p:xfrm>
        <a:graphic>
          <a:graphicData uri="http://schemas.openxmlformats.org/presentationml/2006/ole">
            <p:oleObj spid="_x0000_s33800" name="Rovnice" r:id="rId10" imgW="520560" imgH="241200" progId="Equation.3">
              <p:embed/>
            </p:oleObj>
          </a:graphicData>
        </a:graphic>
      </p:graphicFrame>
      <p:sp>
        <p:nvSpPr>
          <p:cNvPr id="26" name="Zástupný symbol pro číslo snímku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357554" y="273586"/>
            <a:ext cx="550072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Stacionární p</a:t>
            </a:r>
            <a:r>
              <a:rPr lang="en-US" dirty="0" err="1" smtClean="0"/>
              <a:t>oruchov</a:t>
            </a:r>
            <a:r>
              <a:rPr lang="cs-CZ" dirty="0" smtClean="0"/>
              <a:t>ý počet v kvantové mechanice - </a:t>
            </a:r>
            <a:r>
              <a:rPr lang="cs-CZ" i="1" dirty="0" smtClean="0"/>
              <a:t>4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5786" y="1000108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Dá se dokázat, že ke splnění předchozího požadavku je třeba najít vlastní hodnoty a </a:t>
            </a:r>
          </a:p>
          <a:p>
            <a:endParaRPr lang="cs-CZ" dirty="0" smtClean="0"/>
          </a:p>
          <a:p>
            <a:r>
              <a:rPr lang="cs-CZ" dirty="0" smtClean="0"/>
              <a:t>vlastní vektory matice</a:t>
            </a:r>
            <a:endParaRPr lang="cs-CZ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1420813"/>
            <a:ext cx="1749425" cy="67151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85786" y="241672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Vlastní hodnoty získáme řešením rovnice</a:t>
            </a:r>
            <a:endParaRPr lang="cs-CZ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113" y="2214563"/>
            <a:ext cx="2695575" cy="75406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857224" y="3214686"/>
            <a:ext cx="7429552" cy="646331"/>
          </a:xfrm>
          <a:prstGeom prst="rect">
            <a:avLst/>
          </a:prstGeom>
          <a:solidFill>
            <a:srgbClr val="FFFFC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Vlastní hodnoty                   jsou nové hodnoty energie v aproximaci  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1.řádu</a:t>
            </a:r>
            <a:endParaRPr lang="cs-CZ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dirty="0" smtClean="0"/>
              <a:t>(sejme se degenerace) a požadované koeficienty dávají vlastní vektory </a:t>
            </a:r>
            <a:r>
              <a:rPr lang="en-US" b="1" i="1" dirty="0" err="1" smtClean="0"/>
              <a:t>c</a:t>
            </a:r>
            <a:r>
              <a:rPr lang="en-US" sz="2000" baseline="-25000" dirty="0" err="1" smtClean="0"/>
              <a:t>1</a:t>
            </a:r>
            <a:r>
              <a:rPr lang="en-US" dirty="0" smtClean="0"/>
              <a:t>, </a:t>
            </a:r>
            <a:r>
              <a:rPr lang="en-US" b="1" i="1" dirty="0" err="1" smtClean="0"/>
              <a:t>c</a:t>
            </a:r>
            <a:r>
              <a:rPr lang="en-US" sz="2000" baseline="-25000" dirty="0" err="1" smtClean="0"/>
              <a:t>2</a:t>
            </a:r>
            <a:r>
              <a:rPr lang="en-US" sz="2000" baseline="-25000" dirty="0" smtClean="0"/>
              <a:t> 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3230563"/>
            <a:ext cx="774700" cy="325437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928662" y="392906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Rovnice</a:t>
            </a:r>
            <a:r>
              <a:rPr lang="en-US" dirty="0" smtClean="0"/>
              <a:t> d</a:t>
            </a:r>
            <a:r>
              <a:rPr lang="cs-CZ" dirty="0" smtClean="0"/>
              <a:t>á kvadratickou rovnici s kořeny</a:t>
            </a:r>
            <a:endParaRPr lang="cs-CZ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928662" y="4500570"/>
            <a:ext cx="7286676" cy="785818"/>
            <a:chOff x="1142976" y="4429132"/>
            <a:chExt cx="7286676" cy="785818"/>
          </a:xfrm>
        </p:grpSpPr>
        <p:sp>
          <p:nvSpPr>
            <p:cNvPr id="13" name="Zaoblený obdélník 12"/>
            <p:cNvSpPr/>
            <p:nvPr/>
          </p:nvSpPr>
          <p:spPr>
            <a:xfrm>
              <a:off x="1142976" y="4429132"/>
              <a:ext cx="7286676" cy="78581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358214" y="6356350"/>
            <a:ext cx="428628" cy="365125"/>
          </a:xfrm>
        </p:spPr>
        <p:txBody>
          <a:bodyPr/>
          <a:lstStyle/>
          <a:p>
            <a:fld id="{A08C2DE8-ACC6-49BF-AE50-683AD753796C}" type="slidenum">
              <a:rPr lang="cs-CZ" smtClean="0"/>
              <a:pPr/>
              <a:t>43</a:t>
            </a:fld>
            <a:endParaRPr lang="cs-CZ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3163" y="4572000"/>
            <a:ext cx="6699250" cy="642938"/>
          </a:xfrm>
          <a:prstGeom prst="rect">
            <a:avLst/>
          </a:prstGeom>
          <a:noFill/>
        </p:spPr>
      </p:pic>
      <p:sp>
        <p:nvSpPr>
          <p:cNvPr id="17" name="Tlačítko akce: Vlastní 16">
            <a:hlinkClick r:id="rId7" action="ppaction://hlinksldjump" highlightClick="1"/>
          </p:cNvPr>
          <p:cNvSpPr/>
          <p:nvPr/>
        </p:nvSpPr>
        <p:spPr>
          <a:xfrm>
            <a:off x="7358082" y="6215082"/>
            <a:ext cx="785818" cy="285752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Zpět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57884" y="285728"/>
            <a:ext cx="2786082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Úvod k metodě </a:t>
            </a:r>
            <a:r>
              <a:rPr lang="cs-CZ" dirty="0" err="1" smtClean="0"/>
              <a:t>LCAO</a:t>
            </a:r>
            <a:r>
              <a:rPr lang="cs-CZ" dirty="0" smtClean="0"/>
              <a:t> - </a:t>
            </a:r>
            <a:r>
              <a:rPr lang="cs-CZ" i="1" dirty="0" smtClean="0"/>
              <a:t>1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57224" y="1142984"/>
            <a:ext cx="7286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rgbClr val="0000FF"/>
                </a:solidFill>
              </a:rPr>
              <a:t>Elektrony ve vodivostních pásech</a:t>
            </a:r>
            <a:r>
              <a:rPr lang="cs-CZ" sz="1600" dirty="0" smtClean="0"/>
              <a:t> jsou </a:t>
            </a:r>
            <a:r>
              <a:rPr lang="cs-CZ" sz="1600" i="1" dirty="0" err="1" smtClean="0">
                <a:solidFill>
                  <a:srgbClr val="0000FF"/>
                </a:solidFill>
              </a:rPr>
              <a:t>delokalizované</a:t>
            </a:r>
            <a:r>
              <a:rPr lang="cs-CZ" sz="1600" dirty="0" smtClean="0"/>
              <a:t> a mohou být proto dobře aproximovány téměř volnými elektrony.</a:t>
            </a:r>
          </a:p>
          <a:p>
            <a:r>
              <a:rPr lang="cs-CZ" sz="1600" i="1" dirty="0" smtClean="0">
                <a:solidFill>
                  <a:srgbClr val="FF0000"/>
                </a:solidFill>
              </a:rPr>
              <a:t>Elektrony ve valenčních pásech </a:t>
            </a:r>
            <a:r>
              <a:rPr lang="cs-CZ" sz="1600" dirty="0" smtClean="0"/>
              <a:t>jsou především soustředěny </a:t>
            </a:r>
            <a:r>
              <a:rPr lang="cs-CZ" sz="1600" i="1" dirty="0" smtClean="0">
                <a:solidFill>
                  <a:srgbClr val="FF0000"/>
                </a:solidFill>
              </a:rPr>
              <a:t>ve vazbách</a:t>
            </a:r>
            <a:r>
              <a:rPr lang="cs-CZ" sz="1600" dirty="0" smtClean="0"/>
              <a:t> a jejich vlnové funkce</a:t>
            </a:r>
            <a:r>
              <a:rPr lang="en-US" sz="1600" dirty="0" smtClean="0"/>
              <a:t> </a:t>
            </a:r>
            <a:r>
              <a:rPr lang="en-US" sz="1600" dirty="0" err="1" smtClean="0"/>
              <a:t>tedy</a:t>
            </a:r>
            <a:r>
              <a:rPr lang="en-US" sz="1600" dirty="0" smtClean="0"/>
              <a:t> b</a:t>
            </a:r>
            <a:r>
              <a:rPr lang="cs-CZ" sz="1600" dirty="0" err="1" smtClean="0"/>
              <a:t>udou</a:t>
            </a:r>
            <a:r>
              <a:rPr lang="cs-CZ" sz="1600" dirty="0" smtClean="0"/>
              <a:t> blízké vazebním orbitalům v molekulách.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lačítko akce: Vlastní 7">
            <a:hlinkClick r:id="rId2" action="ppaction://program" highlightClick="1"/>
          </p:cNvPr>
          <p:cNvSpPr/>
          <p:nvPr/>
        </p:nvSpPr>
        <p:spPr>
          <a:xfrm>
            <a:off x="5429256" y="5857892"/>
            <a:ext cx="1571636" cy="214314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/>
              <a:t>Dv</a:t>
            </a:r>
            <a:r>
              <a:rPr lang="en-US" sz="1400" dirty="0" smtClean="0"/>
              <a:t>a atomy H</a:t>
            </a:r>
            <a:endParaRPr lang="cs-CZ" dirty="0"/>
          </a:p>
        </p:txBody>
      </p:sp>
      <p:sp>
        <p:nvSpPr>
          <p:cNvPr id="10" name="Tlačítko akce: Vlastní 9">
            <a:hlinkClick r:id="rId3" action="ppaction://program" highlightClick="1"/>
          </p:cNvPr>
          <p:cNvSpPr/>
          <p:nvPr/>
        </p:nvSpPr>
        <p:spPr>
          <a:xfrm>
            <a:off x="1285852" y="5786454"/>
            <a:ext cx="2071702" cy="2520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Molekulové  orbitaly (PF)</a:t>
            </a:r>
            <a:endParaRPr lang="cs-CZ" sz="1600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1071538" y="2727320"/>
            <a:ext cx="6715172" cy="1987564"/>
            <a:chOff x="1071538" y="2727320"/>
            <a:chExt cx="6715172" cy="1987564"/>
          </a:xfrm>
        </p:grpSpPr>
        <p:grpSp>
          <p:nvGrpSpPr>
            <p:cNvPr id="15" name="Skupina 15"/>
            <p:cNvGrpSpPr/>
            <p:nvPr/>
          </p:nvGrpSpPr>
          <p:grpSpPr>
            <a:xfrm>
              <a:off x="1071538" y="2857496"/>
              <a:ext cx="6715172" cy="1857388"/>
              <a:chOff x="1071538" y="2857496"/>
              <a:chExt cx="6715172" cy="1857388"/>
            </a:xfrm>
          </p:grpSpPr>
          <p:pic>
            <p:nvPicPr>
              <p:cNvPr id="17" name="Obrázek 16" descr="LCAO_sOrbitaly.emf"/>
              <p:cNvPicPr>
                <a:picLocks noChangeAspect="1"/>
              </p:cNvPicPr>
              <p:nvPr/>
            </p:nvPicPr>
            <p:blipFill>
              <a:blip r:embed="rId4" cstate="print"/>
              <a:srcRect l="18575" t="35400" r="14161" b="1554"/>
              <a:stretch>
                <a:fillRect/>
              </a:stretch>
            </p:blipFill>
            <p:spPr>
              <a:xfrm rot="5400000">
                <a:off x="3138645" y="1101917"/>
                <a:ext cx="1606601" cy="5117760"/>
              </a:xfrm>
              <a:prstGeom prst="rect">
                <a:avLst/>
              </a:prstGeom>
            </p:spPr>
          </p:pic>
          <p:sp>
            <p:nvSpPr>
              <p:cNvPr id="25" name="TextovéPole 24"/>
              <p:cNvSpPr txBox="1"/>
              <p:nvPr/>
            </p:nvSpPr>
            <p:spPr>
              <a:xfrm>
                <a:off x="1071538" y="4437885"/>
                <a:ext cx="67151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</a:t>
                </a:r>
                <a:r>
                  <a:rPr lang="cs-CZ" sz="1200" dirty="0" err="1" smtClean="0"/>
                  <a:t>řekryvem</a:t>
                </a:r>
                <a:r>
                  <a:rPr lang="cs-CZ" sz="1200" dirty="0" smtClean="0"/>
                  <a:t> (superpozicí) dvou </a:t>
                </a:r>
                <a:r>
                  <a:rPr lang="cs-CZ" sz="1200" i="1" dirty="0" smtClean="0"/>
                  <a:t>s</a:t>
                </a:r>
                <a:r>
                  <a:rPr lang="cs-CZ" sz="1200" dirty="0" smtClean="0"/>
                  <a:t>-orbitalů se vytvoří vazební (</a:t>
                </a:r>
                <a:r>
                  <a:rPr lang="el-GR" sz="1200" dirty="0" smtClean="0">
                    <a:latin typeface="Cambria Math"/>
                    <a:ea typeface="Cambria Math"/>
                  </a:rPr>
                  <a:t>σ</a:t>
                </a:r>
                <a:r>
                  <a:rPr lang="cs-CZ" sz="1200" baseline="-25000" dirty="0" smtClean="0">
                    <a:latin typeface="Cambria Math"/>
                    <a:ea typeface="Cambria Math"/>
                  </a:rPr>
                  <a:t>g</a:t>
                </a:r>
                <a:r>
                  <a:rPr lang="cs-CZ" sz="1200" dirty="0" smtClean="0">
                    <a:latin typeface="Cambria Math"/>
                    <a:ea typeface="Cambria Math"/>
                  </a:rPr>
                  <a:t>) a </a:t>
                </a:r>
                <a:r>
                  <a:rPr lang="cs-CZ" sz="1200" dirty="0" err="1" smtClean="0">
                    <a:latin typeface="Cambria Math"/>
                    <a:ea typeface="Cambria Math"/>
                  </a:rPr>
                  <a:t>antivazební</a:t>
                </a:r>
                <a:r>
                  <a:rPr lang="cs-CZ" sz="1200" dirty="0" smtClean="0">
                    <a:latin typeface="Cambria Math"/>
                    <a:ea typeface="Cambria Math"/>
                  </a:rPr>
                  <a:t> </a:t>
                </a:r>
                <a:r>
                  <a:rPr lang="cs-CZ" sz="1200" dirty="0" smtClean="0"/>
                  <a:t>(</a:t>
                </a:r>
                <a:r>
                  <a:rPr lang="el-GR" sz="1200" dirty="0" smtClean="0">
                    <a:latin typeface="Cambria Math"/>
                    <a:ea typeface="Cambria Math"/>
                  </a:rPr>
                  <a:t>σ</a:t>
                </a:r>
                <a:r>
                  <a:rPr lang="cs-CZ" sz="1200" baseline="-25000" dirty="0" smtClean="0">
                    <a:latin typeface="Cambria Math"/>
                    <a:ea typeface="Cambria Math"/>
                  </a:rPr>
                  <a:t>u</a:t>
                </a:r>
                <a:r>
                  <a:rPr lang="cs-CZ" sz="1200" dirty="0" smtClean="0">
                    <a:latin typeface="Cambria Math"/>
                    <a:ea typeface="Cambria Math"/>
                  </a:rPr>
                  <a:t>) molekulový orbital. </a:t>
                </a:r>
                <a:endParaRPr lang="cs-CZ" sz="1100" dirty="0"/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6072198" y="3071810"/>
                <a:ext cx="142876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 smtClean="0">
                    <a:latin typeface="Cambria Math"/>
                    <a:ea typeface="Cambria Math"/>
                  </a:rPr>
                  <a:t>σ</a:t>
                </a:r>
                <a:r>
                  <a:rPr lang="cs-CZ" sz="1600" baseline="-25000" dirty="0" smtClean="0">
                    <a:latin typeface="Cambria Math"/>
                    <a:ea typeface="Cambria Math"/>
                  </a:rPr>
                  <a:t>g  </a:t>
                </a:r>
                <a:r>
                  <a:rPr lang="cs-CZ" sz="2000" dirty="0" smtClean="0"/>
                  <a:t>- </a:t>
                </a:r>
                <a:r>
                  <a:rPr lang="cs-CZ" sz="1400" dirty="0" smtClean="0"/>
                  <a:t>vazební</a:t>
                </a:r>
                <a:endParaRPr lang="cs-CZ" sz="1600" dirty="0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6215074" y="3743270"/>
                <a:ext cx="142876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 smtClean="0">
                    <a:latin typeface="Cambria Math"/>
                    <a:ea typeface="Cambria Math"/>
                  </a:rPr>
                  <a:t>σ</a:t>
                </a:r>
                <a:r>
                  <a:rPr lang="cs-CZ" sz="1600" baseline="-25000" dirty="0" smtClean="0">
                    <a:latin typeface="Cambria Math"/>
                    <a:ea typeface="Cambria Math"/>
                  </a:rPr>
                  <a:t>u  </a:t>
                </a:r>
                <a:r>
                  <a:rPr lang="cs-CZ" sz="2000" dirty="0" smtClean="0"/>
                  <a:t>- </a:t>
                </a:r>
                <a:r>
                  <a:rPr lang="cs-CZ" sz="1400" dirty="0" err="1" smtClean="0"/>
                  <a:t>antivazební</a:t>
                </a:r>
                <a:endParaRPr lang="cs-CZ" sz="1600" dirty="0"/>
              </a:p>
            </p:txBody>
          </p:sp>
        </p:grpSp>
        <p:sp>
          <p:nvSpPr>
            <p:cNvPr id="16" name="TextovéPole 15"/>
            <p:cNvSpPr txBox="1"/>
            <p:nvPr/>
          </p:nvSpPr>
          <p:spPr>
            <a:xfrm>
              <a:off x="1500166" y="2727320"/>
              <a:ext cx="3429024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700" dirty="0" smtClean="0"/>
                <a:t> </a:t>
              </a:r>
              <a:endParaRPr lang="cs-CZ" sz="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57884" y="285728"/>
            <a:ext cx="2786082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Úvod k metodě </a:t>
            </a:r>
            <a:r>
              <a:rPr lang="cs-CZ" dirty="0" err="1" smtClean="0"/>
              <a:t>LCAO</a:t>
            </a:r>
            <a:r>
              <a:rPr lang="cs-CZ" dirty="0" smtClean="0"/>
              <a:t> - </a:t>
            </a:r>
            <a:r>
              <a:rPr lang="en-US" i="1" dirty="0" smtClean="0"/>
              <a:t>2</a:t>
            </a:r>
            <a:endParaRPr lang="cs-CZ" i="1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1000100" y="928670"/>
            <a:ext cx="7500990" cy="5099218"/>
            <a:chOff x="1000100" y="857232"/>
            <a:chExt cx="7500990" cy="5099218"/>
          </a:xfrm>
        </p:grpSpPr>
        <p:pic>
          <p:nvPicPr>
            <p:cNvPr id="9" name="Obrázek 8" descr="LCAO_pOrbitaly.emf"/>
            <p:cNvPicPr>
              <a:picLocks noChangeAspect="1"/>
            </p:cNvPicPr>
            <p:nvPr/>
          </p:nvPicPr>
          <p:blipFill>
            <a:blip r:embed="rId2" cstate="print"/>
            <a:srcRect l="2294" t="2083" r="10245" b="1041"/>
            <a:stretch>
              <a:fillRect/>
            </a:stretch>
          </p:blipFill>
          <p:spPr>
            <a:xfrm rot="5400000">
              <a:off x="2178826" y="-107180"/>
              <a:ext cx="4714910" cy="6643734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1000100" y="2420397"/>
              <a:ext cx="7500990" cy="52322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</a:t>
              </a:r>
              <a:r>
                <a:rPr lang="cs-CZ" sz="1400" dirty="0" err="1" smtClean="0"/>
                <a:t>řekrytím</a:t>
              </a:r>
              <a:r>
                <a:rPr lang="cs-CZ" sz="1400" dirty="0" smtClean="0"/>
                <a:t> dvou </a:t>
              </a:r>
              <a:r>
                <a:rPr lang="cs-CZ" sz="1400" i="1" dirty="0" err="1" smtClean="0">
                  <a:solidFill>
                    <a:srgbClr val="0000FF"/>
                  </a:solidFill>
                </a:rPr>
                <a:t>p</a:t>
              </a:r>
              <a:r>
                <a:rPr lang="cs-CZ" sz="1600" baseline="-25000" dirty="0" err="1" smtClean="0">
                  <a:solidFill>
                    <a:srgbClr val="0000FF"/>
                  </a:solidFill>
                </a:rPr>
                <a:t>x</a:t>
              </a:r>
              <a:r>
                <a:rPr lang="cs-CZ" sz="1400" dirty="0" smtClean="0">
                  <a:solidFill>
                    <a:srgbClr val="0000FF"/>
                  </a:solidFill>
                </a:rPr>
                <a:t>-orbitalů</a:t>
              </a:r>
              <a:r>
                <a:rPr lang="cs-CZ" sz="1400" dirty="0" smtClean="0"/>
                <a:t> podél osy </a:t>
              </a:r>
              <a:r>
                <a:rPr lang="cs-CZ" sz="1400" i="1" dirty="0" smtClean="0"/>
                <a:t>x</a:t>
              </a:r>
              <a:r>
                <a:rPr lang="cs-CZ" sz="1400" dirty="0" smtClean="0"/>
                <a:t> vznikne vazební a </a:t>
              </a:r>
              <a:r>
                <a:rPr lang="cs-CZ" sz="1400" dirty="0" err="1" smtClean="0"/>
                <a:t>antivazební</a:t>
              </a:r>
              <a:r>
                <a:rPr lang="cs-CZ" sz="1400" dirty="0" smtClean="0"/>
                <a:t> </a:t>
              </a:r>
              <a:r>
                <a:rPr lang="el-GR" sz="14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σ</a:t>
              </a:r>
              <a:r>
                <a:rPr lang="cs-CZ" sz="1400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cs-CZ" sz="14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-</a:t>
              </a:r>
              <a:r>
                <a:rPr lang="cs-CZ" sz="1400" dirty="0" smtClean="0">
                  <a:solidFill>
                    <a:srgbClr val="FF0000"/>
                  </a:solidFill>
                </a:rPr>
                <a:t>orbital</a:t>
              </a:r>
              <a:r>
                <a:rPr lang="cs-CZ" sz="1400" dirty="0" smtClean="0">
                  <a:latin typeface="Cambria Math"/>
                  <a:ea typeface="Cambria Math"/>
                </a:rPr>
                <a:t>.</a:t>
              </a:r>
            </a:p>
            <a:p>
              <a:pPr algn="ctr"/>
              <a:r>
                <a:rPr lang="cs-CZ" sz="1400" dirty="0" smtClean="0">
                  <a:latin typeface="Cambria Math"/>
                  <a:ea typeface="Cambria Math"/>
                </a:rPr>
                <a:t> </a:t>
              </a:r>
              <a:r>
                <a:rPr lang="cs-CZ" sz="1400" dirty="0" smtClean="0"/>
                <a:t>Při </a:t>
              </a:r>
              <a:r>
                <a:rPr lang="cs-CZ" sz="1400" i="1" dirty="0" smtClean="0"/>
                <a:t>překrytí</a:t>
              </a:r>
              <a:r>
                <a:rPr lang="cs-CZ" sz="1400" dirty="0" smtClean="0"/>
                <a:t> </a:t>
              </a:r>
              <a:r>
                <a:rPr lang="cs-CZ" sz="1400" i="1" dirty="0" smtClean="0"/>
                <a:t>p</a:t>
              </a:r>
              <a:r>
                <a:rPr lang="cs-CZ" sz="1400" dirty="0" smtClean="0"/>
                <a:t>-orbitalů </a:t>
              </a:r>
              <a:r>
                <a:rPr lang="cs-CZ" sz="1400" i="1" dirty="0" smtClean="0"/>
                <a:t>podél jejich osy</a:t>
              </a:r>
              <a:r>
                <a:rPr lang="cs-CZ" sz="1400" dirty="0" smtClean="0"/>
                <a:t> vznikne </a:t>
              </a:r>
              <a:r>
                <a:rPr lang="el-GR" sz="1400" dirty="0" smtClean="0">
                  <a:latin typeface="Cambria Math"/>
                  <a:ea typeface="Cambria Math"/>
                </a:rPr>
                <a:t>σ</a:t>
              </a:r>
              <a:r>
                <a:rPr lang="cs-CZ" sz="1400" dirty="0" smtClean="0">
                  <a:latin typeface="Cambria Math"/>
                  <a:ea typeface="Cambria Math"/>
                </a:rPr>
                <a:t>–</a:t>
              </a:r>
              <a:r>
                <a:rPr lang="cs-CZ" sz="1400" dirty="0" smtClean="0"/>
                <a:t>orbital, překrytím </a:t>
              </a:r>
              <a:r>
                <a:rPr lang="cs-CZ" sz="1400" i="1" dirty="0" smtClean="0"/>
                <a:t>ve směru kolmém</a:t>
              </a:r>
              <a:r>
                <a:rPr lang="cs-CZ" sz="1400" dirty="0" smtClean="0"/>
                <a:t> </a:t>
              </a:r>
              <a:r>
                <a:rPr lang="el-GR" sz="1400" dirty="0" smtClean="0">
                  <a:latin typeface="Cambria Math"/>
                  <a:ea typeface="Cambria Math"/>
                </a:rPr>
                <a:t>π</a:t>
              </a:r>
              <a:r>
                <a:rPr lang="cs-CZ" sz="1400" dirty="0" smtClean="0">
                  <a:latin typeface="Cambria Math"/>
                  <a:ea typeface="Cambria Math"/>
                </a:rPr>
                <a:t>–</a:t>
              </a:r>
              <a:r>
                <a:rPr lang="cs-CZ" sz="1400" dirty="0" smtClean="0"/>
                <a:t>orbital. </a:t>
              </a:r>
              <a:endParaRPr lang="cs-CZ" sz="14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000100" y="5648673"/>
              <a:ext cx="7500990" cy="307777"/>
            </a:xfrm>
            <a:prstGeom prst="rect">
              <a:avLst/>
            </a:prstGeom>
            <a:solidFill>
              <a:srgbClr val="FFFFC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</a:t>
              </a:r>
              <a:r>
                <a:rPr lang="cs-CZ" sz="1400" dirty="0" err="1" smtClean="0"/>
                <a:t>řekrytím</a:t>
              </a:r>
              <a:r>
                <a:rPr lang="cs-CZ" sz="1400" dirty="0" smtClean="0"/>
                <a:t> dvou </a:t>
              </a:r>
              <a:r>
                <a:rPr lang="cs-CZ" sz="1400" i="1" dirty="0" err="1" smtClean="0">
                  <a:solidFill>
                    <a:srgbClr val="0000FF"/>
                  </a:solidFill>
                </a:rPr>
                <a:t>p</a:t>
              </a:r>
              <a:r>
                <a:rPr lang="cs-CZ" sz="1600" baseline="-25000" dirty="0" err="1" smtClean="0">
                  <a:solidFill>
                    <a:srgbClr val="0000FF"/>
                  </a:solidFill>
                </a:rPr>
                <a:t>y</a:t>
              </a:r>
              <a:r>
                <a:rPr lang="cs-CZ" sz="1400" dirty="0" smtClean="0">
                  <a:solidFill>
                    <a:srgbClr val="0000FF"/>
                  </a:solidFill>
                </a:rPr>
                <a:t>-orbitalů</a:t>
              </a:r>
              <a:r>
                <a:rPr lang="cs-CZ" sz="1400" dirty="0" smtClean="0"/>
                <a:t> vznikne vazební a </a:t>
              </a:r>
              <a:r>
                <a:rPr lang="cs-CZ" sz="1400" dirty="0" err="1" smtClean="0"/>
                <a:t>antivazební</a:t>
              </a:r>
              <a:r>
                <a:rPr lang="cs-CZ" sz="1400" dirty="0" smtClean="0"/>
                <a:t>  </a:t>
              </a:r>
              <a:r>
                <a:rPr lang="el-GR" sz="14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π</a:t>
              </a:r>
              <a:r>
                <a:rPr lang="cs-CZ" sz="1400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cs-CZ" sz="14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-orbital</a:t>
              </a:r>
              <a:r>
                <a:rPr lang="cs-CZ" sz="1400" dirty="0" smtClean="0">
                  <a:latin typeface="Cambria Math"/>
                  <a:ea typeface="Cambria Math"/>
                </a:rPr>
                <a:t>. </a:t>
              </a:r>
              <a:r>
                <a:rPr lang="cs-CZ" sz="1400" dirty="0" smtClean="0"/>
                <a:t>Obdobně se chovají </a:t>
              </a:r>
              <a:r>
                <a:rPr lang="cs-CZ" sz="1400" i="1" dirty="0" err="1" smtClean="0">
                  <a:solidFill>
                    <a:srgbClr val="0000FF"/>
                  </a:solidFill>
                </a:rPr>
                <a:t>p</a:t>
              </a:r>
              <a:r>
                <a:rPr lang="cs-CZ" baseline="-25000" dirty="0" err="1" smtClean="0">
                  <a:solidFill>
                    <a:srgbClr val="0000FF"/>
                  </a:solidFill>
                </a:rPr>
                <a:t>z</a:t>
              </a:r>
              <a:r>
                <a:rPr lang="cs-CZ" sz="1400" dirty="0" smtClean="0">
                  <a:solidFill>
                    <a:srgbClr val="0000FF"/>
                  </a:solidFill>
                </a:rPr>
                <a:t>- orbitaly</a:t>
              </a:r>
              <a:r>
                <a:rPr lang="cs-CZ" sz="1400" dirty="0" smtClean="0"/>
                <a:t>.  </a:t>
              </a:r>
              <a:endParaRPr lang="cs-CZ" sz="1400" dirty="0"/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3743847" y="6349491"/>
            <a:ext cx="4500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 </a:t>
            </a:r>
            <a:r>
              <a:rPr lang="cs-CZ" sz="1100" dirty="0" err="1" smtClean="0"/>
              <a:t>P.Y</a:t>
            </a:r>
            <a:r>
              <a:rPr lang="cs-CZ" sz="1100" dirty="0" smtClean="0"/>
              <a:t>. </a:t>
            </a:r>
            <a:r>
              <a:rPr lang="cs-CZ" sz="1100" dirty="0" err="1" smtClean="0"/>
              <a:t>Yu</a:t>
            </a:r>
            <a:r>
              <a:rPr lang="cs-CZ" sz="1100" dirty="0" smtClean="0"/>
              <a:t>, M. </a:t>
            </a:r>
            <a:r>
              <a:rPr lang="cs-CZ" sz="1100" dirty="0" err="1" smtClean="0"/>
              <a:t>Cardona</a:t>
            </a:r>
            <a:r>
              <a:rPr lang="cs-CZ" sz="1100" dirty="0" smtClean="0"/>
              <a:t> : </a:t>
            </a:r>
            <a:r>
              <a:rPr lang="cs-CZ" sz="1100" i="1" dirty="0" smtClean="0"/>
              <a:t>Fundamentals </a:t>
            </a:r>
            <a:r>
              <a:rPr lang="cs-CZ" sz="1100" i="1" dirty="0" err="1" smtClean="0"/>
              <a:t>of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Semiconductors</a:t>
            </a:r>
            <a:r>
              <a:rPr lang="cs-CZ" sz="1100" i="1" dirty="0" smtClean="0"/>
              <a:t>, </a:t>
            </a:r>
            <a:r>
              <a:rPr lang="cs-CZ" sz="1100" dirty="0" err="1" smtClean="0"/>
              <a:t>Springer</a:t>
            </a:r>
            <a:r>
              <a:rPr lang="cs-CZ" sz="1100" dirty="0" smtClean="0"/>
              <a:t> 1996</a:t>
            </a:r>
            <a:r>
              <a:rPr lang="cs-CZ" sz="1100" i="1" dirty="0" smtClean="0"/>
              <a:t> </a:t>
            </a:r>
            <a:endParaRPr lang="cs-CZ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786446" y="285728"/>
            <a:ext cx="2786082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Úvod k metodě </a:t>
            </a:r>
            <a:r>
              <a:rPr lang="cs-CZ" dirty="0" err="1" smtClean="0"/>
              <a:t>LCAO</a:t>
            </a:r>
            <a:r>
              <a:rPr lang="cs-CZ" dirty="0" smtClean="0"/>
              <a:t> - </a:t>
            </a:r>
            <a:r>
              <a:rPr lang="cs-CZ" i="1" dirty="0" smtClean="0"/>
              <a:t>3</a:t>
            </a:r>
            <a:endParaRPr lang="cs-CZ" i="1" dirty="0"/>
          </a:p>
        </p:txBody>
      </p:sp>
      <p:grpSp>
        <p:nvGrpSpPr>
          <p:cNvPr id="118" name="Skupina 117"/>
          <p:cNvGrpSpPr/>
          <p:nvPr/>
        </p:nvGrpSpPr>
        <p:grpSpPr>
          <a:xfrm>
            <a:off x="437063" y="1000108"/>
            <a:ext cx="8278341" cy="3462892"/>
            <a:chOff x="437063" y="785794"/>
            <a:chExt cx="8278341" cy="3462892"/>
          </a:xfrm>
        </p:grpSpPr>
        <p:grpSp>
          <p:nvGrpSpPr>
            <p:cNvPr id="116" name="Skupina 115"/>
            <p:cNvGrpSpPr/>
            <p:nvPr/>
          </p:nvGrpSpPr>
          <p:grpSpPr>
            <a:xfrm>
              <a:off x="437063" y="785794"/>
              <a:ext cx="4558800" cy="3462892"/>
              <a:chOff x="437063" y="785794"/>
              <a:chExt cx="4558800" cy="3462892"/>
            </a:xfrm>
          </p:grpSpPr>
          <p:grpSp>
            <p:nvGrpSpPr>
              <p:cNvPr id="72" name="Skupina 71"/>
              <p:cNvGrpSpPr/>
              <p:nvPr/>
            </p:nvGrpSpPr>
            <p:grpSpPr>
              <a:xfrm>
                <a:off x="437063" y="785794"/>
                <a:ext cx="3563433" cy="3366053"/>
                <a:chOff x="500034" y="642918"/>
                <a:chExt cx="3563433" cy="3366053"/>
              </a:xfrm>
            </p:grpSpPr>
            <p:grpSp>
              <p:nvGrpSpPr>
                <p:cNvPr id="73" name="Skupina 48"/>
                <p:cNvGrpSpPr/>
                <p:nvPr/>
              </p:nvGrpSpPr>
              <p:grpSpPr>
                <a:xfrm>
                  <a:off x="785786" y="992435"/>
                  <a:ext cx="3214710" cy="1070776"/>
                  <a:chOff x="785786" y="992435"/>
                  <a:chExt cx="3214710" cy="1070776"/>
                </a:xfrm>
              </p:grpSpPr>
              <p:grpSp>
                <p:nvGrpSpPr>
                  <p:cNvPr id="95" name="Skupina 40"/>
                  <p:cNvGrpSpPr/>
                  <p:nvPr/>
                </p:nvGrpSpPr>
                <p:grpSpPr>
                  <a:xfrm>
                    <a:off x="785786" y="992435"/>
                    <a:ext cx="3214710" cy="1070776"/>
                    <a:chOff x="785786" y="992435"/>
                    <a:chExt cx="3214710" cy="1070776"/>
                  </a:xfrm>
                </p:grpSpPr>
                <p:grpSp>
                  <p:nvGrpSpPr>
                    <p:cNvPr id="98" name="Skupina 21"/>
                    <p:cNvGrpSpPr/>
                    <p:nvPr/>
                  </p:nvGrpSpPr>
                  <p:grpSpPr>
                    <a:xfrm>
                      <a:off x="785786" y="1000108"/>
                      <a:ext cx="3214710" cy="1054636"/>
                      <a:chOff x="785786" y="1000108"/>
                      <a:chExt cx="3214710" cy="1054636"/>
                    </a:xfrm>
                  </p:grpSpPr>
                  <p:grpSp>
                    <p:nvGrpSpPr>
                      <p:cNvPr id="101" name="Skupina 12"/>
                      <p:cNvGrpSpPr/>
                      <p:nvPr/>
                    </p:nvGrpSpPr>
                    <p:grpSpPr>
                      <a:xfrm>
                        <a:off x="785786" y="1500174"/>
                        <a:ext cx="3214710" cy="46037"/>
                        <a:chOff x="785786" y="1500174"/>
                        <a:chExt cx="3214710" cy="46037"/>
                      </a:xfrm>
                    </p:grpSpPr>
                    <p:grpSp>
                      <p:nvGrpSpPr>
                        <p:cNvPr id="108" name="Skupina 11"/>
                        <p:cNvGrpSpPr/>
                        <p:nvPr/>
                      </p:nvGrpSpPr>
                      <p:grpSpPr>
                        <a:xfrm>
                          <a:off x="785786" y="1500174"/>
                          <a:ext cx="642942" cy="46037"/>
                          <a:chOff x="785786" y="1500174"/>
                          <a:chExt cx="642942" cy="46037"/>
                        </a:xfrm>
                      </p:grpSpPr>
                      <p:cxnSp>
                        <p:nvCxnSpPr>
                          <p:cNvPr id="110" name="Přímá spojovací čára 109"/>
                          <p:cNvCxnSpPr/>
                          <p:nvPr/>
                        </p:nvCxnSpPr>
                        <p:spPr>
                          <a:xfrm>
                            <a:off x="785786" y="1500174"/>
                            <a:ext cx="642942" cy="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1" name="Přímá spojovací čára 110"/>
                          <p:cNvCxnSpPr/>
                          <p:nvPr/>
                        </p:nvCxnSpPr>
                        <p:spPr>
                          <a:xfrm>
                            <a:off x="785786" y="1546211"/>
                            <a:ext cx="642942" cy="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09" name="Přímá spojovací čára 108"/>
                        <p:cNvCxnSpPr/>
                        <p:nvPr/>
                      </p:nvCxnSpPr>
                      <p:spPr>
                        <a:xfrm>
                          <a:off x="1500166" y="1525575"/>
                          <a:ext cx="2500330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prstDash val="sys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02" name="Skupina 16"/>
                      <p:cNvGrpSpPr/>
                      <p:nvPr/>
                    </p:nvGrpSpPr>
                    <p:grpSpPr>
                      <a:xfrm>
                        <a:off x="2214546" y="1000108"/>
                        <a:ext cx="1714512" cy="1054636"/>
                        <a:chOff x="2214546" y="1000108"/>
                        <a:chExt cx="1714512" cy="1054636"/>
                      </a:xfrm>
                    </p:grpSpPr>
                    <p:cxnSp>
                      <p:nvCxnSpPr>
                        <p:cNvPr id="106" name="Přímá spojovací čára 105"/>
                        <p:cNvCxnSpPr/>
                        <p:nvPr/>
                      </p:nvCxnSpPr>
                      <p:spPr>
                        <a:xfrm>
                          <a:off x="2214546" y="1000108"/>
                          <a:ext cx="1714512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" name="Přímá spojovací čára 106"/>
                        <p:cNvCxnSpPr/>
                        <p:nvPr/>
                      </p:nvCxnSpPr>
                      <p:spPr>
                        <a:xfrm flipV="1">
                          <a:off x="2214546" y="2054744"/>
                          <a:ext cx="1714512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03" name="Skupina 20"/>
                      <p:cNvGrpSpPr/>
                      <p:nvPr/>
                    </p:nvGrpSpPr>
                    <p:grpSpPr>
                      <a:xfrm>
                        <a:off x="1428728" y="1000108"/>
                        <a:ext cx="785818" cy="1054636"/>
                        <a:chOff x="1428728" y="1000108"/>
                        <a:chExt cx="785818" cy="1054636"/>
                      </a:xfrm>
                    </p:grpSpPr>
                    <p:cxnSp>
                      <p:nvCxnSpPr>
                        <p:cNvPr id="104" name="Přímá spojovací čára 103"/>
                        <p:cNvCxnSpPr/>
                        <p:nvPr/>
                      </p:nvCxnSpPr>
                      <p:spPr>
                        <a:xfrm flipV="1">
                          <a:off x="1428728" y="1000108"/>
                          <a:ext cx="785818" cy="500066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5" name="Přímá spojovací čára 104"/>
                        <p:cNvCxnSpPr/>
                        <p:nvPr/>
                      </p:nvCxnSpPr>
                      <p:spPr>
                        <a:xfrm>
                          <a:off x="1428728" y="1554678"/>
                          <a:ext cx="785818" cy="500066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99" name="Přímá spojovací šipka 98"/>
                    <p:cNvCxnSpPr/>
                    <p:nvPr/>
                  </p:nvCxnSpPr>
                  <p:spPr>
                    <a:xfrm rot="5400000">
                      <a:off x="2731158" y="1261641"/>
                      <a:ext cx="540000" cy="1588"/>
                    </a:xfrm>
                    <a:prstGeom prst="straightConnector1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  <a:headEnd type="arrow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Přímá spojovací šipka 99"/>
                    <p:cNvCxnSpPr/>
                    <p:nvPr/>
                  </p:nvCxnSpPr>
                  <p:spPr>
                    <a:xfrm rot="5400000">
                      <a:off x="2731158" y="1792417"/>
                      <a:ext cx="540000" cy="1588"/>
                    </a:xfrm>
                    <a:prstGeom prst="straightConnector1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  <a:headEnd type="arrow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6" name="TextovéPole 95"/>
                  <p:cNvSpPr txBox="1"/>
                  <p:nvPr/>
                </p:nvSpPr>
                <p:spPr>
                  <a:xfrm>
                    <a:off x="3071802" y="1033298"/>
                    <a:ext cx="252000" cy="324000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r>
                      <a:rPr lang="cs-CZ" sz="2000" i="1" dirty="0" smtClean="0">
                        <a:latin typeface="Cambria Math" pitchFamily="18" charset="0"/>
                        <a:ea typeface="Cambria Math" pitchFamily="18" charset="0"/>
                      </a:rPr>
                      <a:t>v</a:t>
                    </a:r>
                    <a:endParaRPr lang="cs-CZ" i="1" dirty="0"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  <p:sp>
                <p:nvSpPr>
                  <p:cNvPr id="97" name="TextovéPole 96"/>
                  <p:cNvSpPr txBox="1"/>
                  <p:nvPr/>
                </p:nvSpPr>
                <p:spPr>
                  <a:xfrm>
                    <a:off x="3063335" y="1571612"/>
                    <a:ext cx="252000" cy="324000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r>
                      <a:rPr lang="cs-CZ" sz="2000" i="1" dirty="0" smtClean="0">
                        <a:latin typeface="Cambria Math" pitchFamily="18" charset="0"/>
                        <a:ea typeface="Cambria Math" pitchFamily="18" charset="0"/>
                      </a:rPr>
                      <a:t>v</a:t>
                    </a:r>
                    <a:endParaRPr lang="cs-CZ" i="1" dirty="0"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</p:grpSp>
            <p:grpSp>
              <p:nvGrpSpPr>
                <p:cNvPr id="74" name="Skupina 67"/>
                <p:cNvGrpSpPr/>
                <p:nvPr/>
              </p:nvGrpSpPr>
              <p:grpSpPr>
                <a:xfrm>
                  <a:off x="785786" y="2639755"/>
                  <a:ext cx="3277681" cy="1369216"/>
                  <a:chOff x="785786" y="2639755"/>
                  <a:chExt cx="3277681" cy="1369216"/>
                </a:xfrm>
              </p:grpSpPr>
              <p:grpSp>
                <p:nvGrpSpPr>
                  <p:cNvPr id="77" name="Skupina 50"/>
                  <p:cNvGrpSpPr/>
                  <p:nvPr/>
                </p:nvGrpSpPr>
                <p:grpSpPr>
                  <a:xfrm>
                    <a:off x="785786" y="2639755"/>
                    <a:ext cx="3214710" cy="1369216"/>
                    <a:chOff x="785786" y="2639755"/>
                    <a:chExt cx="3214710" cy="1369216"/>
                  </a:xfrm>
                </p:grpSpPr>
                <p:grpSp>
                  <p:nvGrpSpPr>
                    <p:cNvPr id="80" name="Skupina 43"/>
                    <p:cNvGrpSpPr/>
                    <p:nvPr/>
                  </p:nvGrpSpPr>
                  <p:grpSpPr>
                    <a:xfrm>
                      <a:off x="785786" y="2639755"/>
                      <a:ext cx="3214710" cy="1369216"/>
                      <a:chOff x="785786" y="2639755"/>
                      <a:chExt cx="3214710" cy="1369216"/>
                    </a:xfrm>
                  </p:grpSpPr>
                  <p:grpSp>
                    <p:nvGrpSpPr>
                      <p:cNvPr id="83" name="Skupina 36"/>
                      <p:cNvGrpSpPr/>
                      <p:nvPr/>
                    </p:nvGrpSpPr>
                    <p:grpSpPr>
                      <a:xfrm>
                        <a:off x="785786" y="2643182"/>
                        <a:ext cx="3214710" cy="1357322"/>
                        <a:chOff x="785786" y="2643182"/>
                        <a:chExt cx="3214710" cy="1357322"/>
                      </a:xfrm>
                    </p:grpSpPr>
                    <p:cxnSp>
                      <p:nvCxnSpPr>
                        <p:cNvPr id="86" name="Přímá spojovací čára 85"/>
                        <p:cNvCxnSpPr/>
                        <p:nvPr/>
                      </p:nvCxnSpPr>
                      <p:spPr>
                        <a:xfrm>
                          <a:off x="1500166" y="3328459"/>
                          <a:ext cx="2500330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prstDash val="sys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87" name="Skupina 34"/>
                        <p:cNvGrpSpPr/>
                        <p:nvPr/>
                      </p:nvGrpSpPr>
                      <p:grpSpPr>
                        <a:xfrm>
                          <a:off x="785786" y="2643182"/>
                          <a:ext cx="3143272" cy="500066"/>
                          <a:chOff x="785786" y="2802992"/>
                          <a:chExt cx="3143272" cy="500066"/>
                        </a:xfrm>
                      </p:grpSpPr>
                      <p:cxnSp>
                        <p:nvCxnSpPr>
                          <p:cNvPr id="92" name="Přímá spojovací čára 91"/>
                          <p:cNvCxnSpPr/>
                          <p:nvPr/>
                        </p:nvCxnSpPr>
                        <p:spPr>
                          <a:xfrm>
                            <a:off x="785786" y="3303058"/>
                            <a:ext cx="642942" cy="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3" name="Přímá spojovací čára 92"/>
                          <p:cNvCxnSpPr/>
                          <p:nvPr/>
                        </p:nvCxnSpPr>
                        <p:spPr>
                          <a:xfrm>
                            <a:off x="2214546" y="2802992"/>
                            <a:ext cx="1714512" cy="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4" name="Přímá spojovací čára 93"/>
                          <p:cNvCxnSpPr/>
                          <p:nvPr/>
                        </p:nvCxnSpPr>
                        <p:spPr>
                          <a:xfrm flipV="1">
                            <a:off x="1428728" y="2802992"/>
                            <a:ext cx="785818" cy="500066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8" name="Skupina 35"/>
                        <p:cNvGrpSpPr/>
                        <p:nvPr/>
                      </p:nvGrpSpPr>
                      <p:grpSpPr>
                        <a:xfrm>
                          <a:off x="785786" y="3491971"/>
                          <a:ext cx="3143272" cy="508533"/>
                          <a:chOff x="785786" y="3349095"/>
                          <a:chExt cx="3143272" cy="508533"/>
                        </a:xfrm>
                      </p:grpSpPr>
                      <p:cxnSp>
                        <p:nvCxnSpPr>
                          <p:cNvPr id="89" name="Přímá spojovací čára 88"/>
                          <p:cNvCxnSpPr/>
                          <p:nvPr/>
                        </p:nvCxnSpPr>
                        <p:spPr>
                          <a:xfrm>
                            <a:off x="785786" y="3349095"/>
                            <a:ext cx="642942" cy="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0" name="Přímá spojovací čára 89"/>
                          <p:cNvCxnSpPr/>
                          <p:nvPr/>
                        </p:nvCxnSpPr>
                        <p:spPr>
                          <a:xfrm flipV="1">
                            <a:off x="2214546" y="3857628"/>
                            <a:ext cx="1714512" cy="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1" name="Přímá spojovací čára 90"/>
                          <p:cNvCxnSpPr/>
                          <p:nvPr/>
                        </p:nvCxnSpPr>
                        <p:spPr>
                          <a:xfrm>
                            <a:off x="1428728" y="3357562"/>
                            <a:ext cx="785818" cy="500066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84" name="Přímá spojovací šipka 83"/>
                      <p:cNvCxnSpPr/>
                      <p:nvPr/>
                    </p:nvCxnSpPr>
                    <p:spPr>
                      <a:xfrm rot="5400000">
                        <a:off x="2659158" y="2980961"/>
                        <a:ext cx="684000" cy="158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accent4">
                            <a:lumMod val="75000"/>
                          </a:schemeClr>
                        </a:solidFill>
                        <a:headEnd type="arrow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Přímá spojovací šipka 84"/>
                      <p:cNvCxnSpPr/>
                      <p:nvPr/>
                    </p:nvCxnSpPr>
                    <p:spPr>
                      <a:xfrm rot="5400000">
                        <a:off x="2659158" y="3666177"/>
                        <a:ext cx="684000" cy="158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accent4">
                            <a:lumMod val="75000"/>
                          </a:schemeClr>
                        </a:solidFill>
                        <a:headEnd type="arrow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1" name="TextovéPole 80"/>
                    <p:cNvSpPr txBox="1"/>
                    <p:nvPr/>
                  </p:nvSpPr>
                  <p:spPr>
                    <a:xfrm>
                      <a:off x="823356" y="3139179"/>
                      <a:ext cx="428628" cy="3189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>
                      <a:spAutoFit/>
                    </a:bodyPr>
                    <a:lstStyle/>
                    <a:p>
                      <a:r>
                        <a:rPr lang="cs-CZ" sz="1600" dirty="0" smtClean="0">
                          <a:latin typeface="Cambria Math"/>
                          <a:ea typeface="Cambria Math"/>
                        </a:rPr>
                        <a:t>2</a:t>
                      </a:r>
                      <a:r>
                        <a:rPr lang="el-GR" sz="1600" i="1" dirty="0" smtClean="0">
                          <a:latin typeface="Cambria Math"/>
                          <a:ea typeface="Cambria Math"/>
                        </a:rPr>
                        <a:t>Δ</a:t>
                      </a:r>
                      <a:r>
                        <a:rPr lang="cs-CZ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E</a:t>
                      </a:r>
                      <a:endParaRPr lang="cs-CZ" i="1" dirty="0">
                        <a:latin typeface="Cambria Math" pitchFamily="18" charset="0"/>
                        <a:ea typeface="Cambria Math" pitchFamily="18" charset="0"/>
                      </a:endParaRPr>
                    </a:p>
                  </p:txBody>
                </p:sp>
                <p:cxnSp>
                  <p:nvCxnSpPr>
                    <p:cNvPr id="82" name="Přímá spojovací šipka 81"/>
                    <p:cNvCxnSpPr/>
                    <p:nvPr/>
                  </p:nvCxnSpPr>
                  <p:spPr>
                    <a:xfrm rot="5400000">
                      <a:off x="1132047" y="3310615"/>
                      <a:ext cx="360000" cy="1588"/>
                    </a:xfrm>
                    <a:prstGeom prst="straightConnector1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  <a:headEnd type="arrow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aphicFrame>
                <p:nvGraphicFramePr>
                  <p:cNvPr id="78" name="Objekt 77"/>
                  <p:cNvGraphicFramePr>
                    <a:graphicFrameLocks noChangeAspect="1"/>
                  </p:cNvGraphicFramePr>
                  <p:nvPr/>
                </p:nvGraphicFramePr>
                <p:xfrm>
                  <a:off x="3071802" y="2857496"/>
                  <a:ext cx="957273" cy="324000"/>
                </p:xfrm>
                <a:graphic>
                  <a:graphicData uri="http://schemas.openxmlformats.org/presentationml/2006/ole">
                    <p:oleObj spid="_x0000_s73732" name="Rovnice" r:id="rId3" imgW="825480" imgH="27936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79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3106204" y="3462340"/>
                  <a:ext cx="957263" cy="323850"/>
                </p:xfrm>
                <a:graphic>
                  <a:graphicData uri="http://schemas.openxmlformats.org/presentationml/2006/ole">
                    <p:oleObj spid="_x0000_s73733" name="Rovnice" r:id="rId4" imgW="825480" imgH="279360" progId="Equation.3">
                      <p:embed/>
                    </p:oleObj>
                  </a:graphicData>
                </a:graphic>
              </p:graphicFrame>
            </p:grpSp>
            <p:sp>
              <p:nvSpPr>
                <p:cNvPr id="75" name="TextovéPole 74"/>
                <p:cNvSpPr txBox="1"/>
                <p:nvPr/>
              </p:nvSpPr>
              <p:spPr>
                <a:xfrm>
                  <a:off x="500034" y="642918"/>
                  <a:ext cx="221457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err="1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Homopolární</a:t>
                  </a:r>
                  <a:r>
                    <a:rPr lang="cs-CZ" sz="16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 molekula</a:t>
                  </a:r>
                  <a:endParaRPr lang="cs-CZ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6" name="TextovéPole 75"/>
                <p:cNvSpPr txBox="1"/>
                <p:nvPr/>
              </p:nvSpPr>
              <p:spPr>
                <a:xfrm>
                  <a:off x="500034" y="2207789"/>
                  <a:ext cx="221457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err="1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Heteropolární</a:t>
                  </a:r>
                  <a:r>
                    <a:rPr lang="cs-CZ" sz="1600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 molekula</a:t>
                  </a:r>
                  <a:endParaRPr lang="cs-CZ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112" name="TextovéPole 111"/>
              <p:cNvSpPr txBox="1"/>
              <p:nvPr/>
            </p:nvSpPr>
            <p:spPr>
              <a:xfrm>
                <a:off x="3852855" y="2015785"/>
                <a:ext cx="928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i="1" dirty="0" smtClean="0">
                    <a:solidFill>
                      <a:srgbClr val="0000FF"/>
                    </a:solidFill>
                  </a:rPr>
                  <a:t>vazební</a:t>
                </a:r>
                <a:endParaRPr lang="cs-CZ" sz="1600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3" name="TextovéPole 112"/>
              <p:cNvSpPr txBox="1"/>
              <p:nvPr/>
            </p:nvSpPr>
            <p:spPr>
              <a:xfrm>
                <a:off x="3827454" y="3940909"/>
                <a:ext cx="928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i="1" dirty="0" smtClean="0">
                    <a:solidFill>
                      <a:srgbClr val="0000FF"/>
                    </a:solidFill>
                  </a:rPr>
                  <a:t>vazební</a:t>
                </a:r>
                <a:endParaRPr lang="cs-CZ" sz="1600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4" name="TextovéPole 113"/>
              <p:cNvSpPr txBox="1"/>
              <p:nvPr/>
            </p:nvSpPr>
            <p:spPr>
              <a:xfrm>
                <a:off x="3852855" y="955128"/>
                <a:ext cx="1143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i="1" dirty="0" err="1" smtClean="0">
                    <a:solidFill>
                      <a:srgbClr val="0000FF"/>
                    </a:solidFill>
                  </a:rPr>
                  <a:t>antivazební</a:t>
                </a:r>
                <a:endParaRPr lang="cs-CZ" sz="1600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5" name="TextovéPole 114"/>
              <p:cNvSpPr txBox="1"/>
              <p:nvPr/>
            </p:nvSpPr>
            <p:spPr>
              <a:xfrm>
                <a:off x="3794649" y="2604223"/>
                <a:ext cx="1143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i="1" dirty="0" err="1" smtClean="0">
                    <a:solidFill>
                      <a:srgbClr val="0000FF"/>
                    </a:solidFill>
                  </a:rPr>
                  <a:t>antivazební</a:t>
                </a:r>
                <a:endParaRPr lang="cs-CZ" sz="1600" i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17" name="TextovéPole 116"/>
            <p:cNvSpPr txBox="1"/>
            <p:nvPr/>
          </p:nvSpPr>
          <p:spPr>
            <a:xfrm>
              <a:off x="4929190" y="1285860"/>
              <a:ext cx="3786214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Schematické znázornění vlivu překrytí atomových orbitalů na </a:t>
              </a:r>
              <a:r>
                <a:rPr lang="cs-CZ" sz="1600" dirty="0" err="1" smtClean="0"/>
                <a:t>energiové</a:t>
              </a:r>
              <a:r>
                <a:rPr lang="cs-CZ" sz="1600" dirty="0" smtClean="0"/>
                <a:t> hladiny pro </a:t>
              </a:r>
              <a:r>
                <a:rPr lang="cs-CZ" sz="1600" dirty="0" err="1" smtClean="0"/>
                <a:t>homopolární</a:t>
              </a:r>
              <a:r>
                <a:rPr lang="cs-CZ" sz="1600" dirty="0" smtClean="0"/>
                <a:t> a </a:t>
              </a:r>
              <a:r>
                <a:rPr lang="cs-CZ" sz="1600" dirty="0" err="1" smtClean="0"/>
                <a:t>heteropolární</a:t>
              </a:r>
              <a:r>
                <a:rPr lang="cs-CZ" sz="1600" dirty="0" smtClean="0"/>
                <a:t> molekulu.</a:t>
              </a:r>
            </a:p>
            <a:p>
              <a:r>
                <a:rPr lang="cs-CZ" sz="1600" dirty="0" smtClean="0"/>
                <a:t/>
              </a:r>
              <a:br>
                <a:rPr lang="cs-CZ" sz="1600" dirty="0" smtClean="0"/>
              </a:br>
              <a:r>
                <a:rPr lang="cs-CZ" sz="1600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V </a:t>
              </a:r>
              <a:r>
                <a:rPr lang="cs-CZ" sz="1600" i="1" dirty="0" smtClean="0"/>
                <a:t> </a:t>
              </a:r>
              <a:r>
                <a:rPr lang="cs-CZ" sz="1600" dirty="0" smtClean="0"/>
                <a:t>je maticový element interakčního </a:t>
              </a:r>
              <a:r>
                <a:rPr lang="cs-CZ" sz="1600" dirty="0" err="1" smtClean="0"/>
                <a:t>hamiltoniánu</a:t>
              </a:r>
              <a:r>
                <a:rPr lang="cs-CZ" sz="1600" dirty="0" smtClean="0"/>
                <a:t>  mezi atomovými orbitaly --</a:t>
              </a:r>
            </a:p>
            <a:p>
              <a:r>
                <a:rPr lang="cs-CZ" sz="1600" i="1" dirty="0" smtClean="0">
                  <a:solidFill>
                    <a:srgbClr val="0000FF"/>
                  </a:solidFill>
                </a:rPr>
                <a:t>překryvový parametr </a:t>
              </a:r>
              <a:r>
                <a:rPr lang="cs-CZ" sz="1600" i="1" dirty="0" smtClean="0"/>
                <a:t>.</a:t>
              </a:r>
            </a:p>
            <a:p>
              <a:endParaRPr lang="cs-CZ" sz="1600" i="1" dirty="0" smtClean="0"/>
            </a:p>
            <a:p>
              <a:r>
                <a:rPr lang="cs-CZ" sz="1400" dirty="0" smtClean="0"/>
                <a:t>Překryvových parametrů může být více.</a:t>
              </a:r>
            </a:p>
            <a:p>
              <a:r>
                <a:rPr lang="cs-CZ" sz="1400" dirty="0" smtClean="0"/>
                <a:t>Např. </a:t>
              </a:r>
              <a:r>
                <a:rPr lang="cs-CZ" sz="1400" dirty="0" err="1" smtClean="0"/>
                <a:t>homopolární</a:t>
              </a:r>
              <a:r>
                <a:rPr lang="cs-CZ" sz="1400" dirty="0" smtClean="0"/>
                <a:t> molekula, která má jen </a:t>
              </a:r>
              <a:br>
                <a:rPr lang="cs-CZ" sz="1400" dirty="0" smtClean="0"/>
              </a:br>
              <a:r>
                <a:rPr lang="cs-CZ" sz="1400" i="1" dirty="0" smtClean="0"/>
                <a:t>s</a:t>
              </a:r>
              <a:r>
                <a:rPr lang="cs-CZ" sz="1400" dirty="0" smtClean="0"/>
                <a:t> a </a:t>
              </a:r>
              <a:r>
                <a:rPr lang="cs-CZ" sz="1400" i="1" dirty="0" smtClean="0"/>
                <a:t>p</a:t>
              </a:r>
              <a:r>
                <a:rPr lang="cs-CZ" sz="1400" dirty="0" smtClean="0"/>
                <a:t> elektrony  má 4 nenulové parametry.</a:t>
              </a:r>
              <a:endParaRPr lang="cs-CZ" sz="1200" dirty="0"/>
            </a:p>
          </p:txBody>
        </p:sp>
      </p:grpSp>
      <p:sp>
        <p:nvSpPr>
          <p:cNvPr id="119" name="TextovéPole 118"/>
          <p:cNvSpPr txBox="1"/>
          <p:nvPr/>
        </p:nvSpPr>
        <p:spPr>
          <a:xfrm>
            <a:off x="428596" y="492919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Koncepce vazebních a </a:t>
            </a:r>
            <a:r>
              <a:rPr lang="cs-CZ" dirty="0" err="1" smtClean="0"/>
              <a:t>antivazebních</a:t>
            </a:r>
            <a:r>
              <a:rPr lang="cs-CZ" dirty="0" smtClean="0"/>
              <a:t> orbitalů může být snadno rozšířena na krystaly jestliže předpokládáme, že překrytí atomových orbitalů nastává jen mezi </a:t>
            </a:r>
            <a:r>
              <a:rPr lang="cs-CZ" dirty="0" err="1" smtClean="0"/>
              <a:t>nejblžšími</a:t>
            </a:r>
            <a:r>
              <a:rPr lang="cs-CZ" dirty="0" smtClean="0"/>
              <a:t> sousedy. Pro většinu krystalů je to rozumný předpoklad.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786446" y="285728"/>
            <a:ext cx="2786082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Úvod k metodě </a:t>
            </a:r>
            <a:r>
              <a:rPr lang="cs-CZ" dirty="0" err="1" smtClean="0"/>
              <a:t>LCAO</a:t>
            </a:r>
            <a:r>
              <a:rPr lang="cs-CZ" dirty="0" smtClean="0"/>
              <a:t> - </a:t>
            </a:r>
            <a:r>
              <a:rPr lang="cs-CZ" i="1" dirty="0" smtClean="0"/>
              <a:t>4</a:t>
            </a:r>
            <a:endParaRPr lang="cs-CZ" i="1" dirty="0"/>
          </a:p>
        </p:txBody>
      </p:sp>
      <p:pic>
        <p:nvPicPr>
          <p:cNvPr id="7" name="Obrázek 6" descr="LCAO_stepen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93528" y="-778298"/>
            <a:ext cx="4429156" cy="84145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571868" y="6167786"/>
            <a:ext cx="4500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 </a:t>
            </a:r>
            <a:r>
              <a:rPr lang="cs-CZ" sz="1100" dirty="0" err="1" smtClean="0"/>
              <a:t>P.Y</a:t>
            </a:r>
            <a:r>
              <a:rPr lang="cs-CZ" sz="1100" dirty="0" smtClean="0"/>
              <a:t>. </a:t>
            </a:r>
            <a:r>
              <a:rPr lang="cs-CZ" sz="1100" dirty="0" err="1" smtClean="0"/>
              <a:t>Yu</a:t>
            </a:r>
            <a:r>
              <a:rPr lang="cs-CZ" sz="1100" dirty="0" smtClean="0"/>
              <a:t>, M. </a:t>
            </a:r>
            <a:r>
              <a:rPr lang="cs-CZ" sz="1100" dirty="0" err="1" smtClean="0"/>
              <a:t>Cardona</a:t>
            </a:r>
            <a:r>
              <a:rPr lang="cs-CZ" sz="1100" dirty="0" smtClean="0"/>
              <a:t> : </a:t>
            </a:r>
            <a:r>
              <a:rPr lang="cs-CZ" sz="1100" i="1" dirty="0" smtClean="0"/>
              <a:t>Fundamentals </a:t>
            </a:r>
            <a:r>
              <a:rPr lang="cs-CZ" sz="1100" i="1" dirty="0" err="1" smtClean="0"/>
              <a:t>of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Semiconductors</a:t>
            </a:r>
            <a:r>
              <a:rPr lang="cs-CZ" sz="1100" i="1" dirty="0" smtClean="0"/>
              <a:t>, </a:t>
            </a:r>
            <a:r>
              <a:rPr lang="cs-CZ" sz="1100" dirty="0" err="1" smtClean="0"/>
              <a:t>Springer</a:t>
            </a:r>
            <a:r>
              <a:rPr lang="cs-CZ" sz="1100" dirty="0" smtClean="0"/>
              <a:t> 1996</a:t>
            </a:r>
            <a:r>
              <a:rPr lang="cs-CZ" sz="1100" i="1" dirty="0" smtClean="0"/>
              <a:t> </a:t>
            </a:r>
            <a:endParaRPr lang="cs-CZ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CAO1_SiGeS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2330" y="216263"/>
            <a:ext cx="5400000" cy="6063631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786446" y="285728"/>
            <a:ext cx="2786082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Úvod k metodě </a:t>
            </a:r>
            <a:r>
              <a:rPr lang="cs-CZ" dirty="0" err="1" smtClean="0"/>
              <a:t>LCAO</a:t>
            </a:r>
            <a:r>
              <a:rPr lang="cs-CZ" dirty="0" smtClean="0"/>
              <a:t> - </a:t>
            </a:r>
            <a:r>
              <a:rPr lang="cs-CZ" i="1" dirty="0" smtClean="0"/>
              <a:t>5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43847" y="6349491"/>
            <a:ext cx="4500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 </a:t>
            </a:r>
            <a:r>
              <a:rPr lang="cs-CZ" sz="1100" dirty="0" err="1" smtClean="0"/>
              <a:t>P.Y</a:t>
            </a:r>
            <a:r>
              <a:rPr lang="cs-CZ" sz="1100" dirty="0" smtClean="0"/>
              <a:t>. </a:t>
            </a:r>
            <a:r>
              <a:rPr lang="cs-CZ" sz="1100" dirty="0" err="1" smtClean="0"/>
              <a:t>Yu</a:t>
            </a:r>
            <a:r>
              <a:rPr lang="cs-CZ" sz="1100" dirty="0" smtClean="0"/>
              <a:t>, M. </a:t>
            </a:r>
            <a:r>
              <a:rPr lang="cs-CZ" sz="1100" dirty="0" err="1" smtClean="0"/>
              <a:t>Cardona</a:t>
            </a:r>
            <a:r>
              <a:rPr lang="cs-CZ" sz="1100" dirty="0" smtClean="0"/>
              <a:t> : </a:t>
            </a:r>
            <a:r>
              <a:rPr lang="cs-CZ" sz="1100" i="1" dirty="0" smtClean="0"/>
              <a:t>Fundamentals </a:t>
            </a:r>
            <a:r>
              <a:rPr lang="cs-CZ" sz="1100" i="1" dirty="0" err="1" smtClean="0"/>
              <a:t>of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Semiconductors</a:t>
            </a:r>
            <a:r>
              <a:rPr lang="cs-CZ" sz="1100" i="1" dirty="0" smtClean="0"/>
              <a:t>, </a:t>
            </a:r>
            <a:r>
              <a:rPr lang="cs-CZ" sz="1100" dirty="0" err="1" smtClean="0"/>
              <a:t>Springer</a:t>
            </a:r>
            <a:r>
              <a:rPr lang="cs-CZ" sz="1100" dirty="0" smtClean="0"/>
              <a:t> 1996</a:t>
            </a:r>
            <a:r>
              <a:rPr lang="cs-CZ" sz="1100" i="1" dirty="0" smtClean="0"/>
              <a:t> </a:t>
            </a:r>
            <a:endParaRPr lang="cs-CZ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786446" y="285728"/>
            <a:ext cx="2786082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Úvod k metodě </a:t>
            </a:r>
            <a:r>
              <a:rPr lang="cs-CZ" dirty="0" err="1" smtClean="0"/>
              <a:t>LCAO</a:t>
            </a:r>
            <a:r>
              <a:rPr lang="cs-CZ" dirty="0" smtClean="0"/>
              <a:t> - </a:t>
            </a:r>
            <a:r>
              <a:rPr lang="cs-CZ" i="1" dirty="0" smtClean="0"/>
              <a:t>6</a:t>
            </a:r>
            <a:endParaRPr lang="cs-CZ" i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500034" y="857232"/>
            <a:ext cx="7429552" cy="4857784"/>
            <a:chOff x="500034" y="857232"/>
            <a:chExt cx="7429552" cy="4857784"/>
          </a:xfrm>
        </p:grpSpPr>
        <p:pic>
          <p:nvPicPr>
            <p:cNvPr id="7" name="Obrázek 6" descr="LCAO_Si.emf"/>
            <p:cNvPicPr>
              <a:picLocks noChangeAspect="1"/>
            </p:cNvPicPr>
            <p:nvPr/>
          </p:nvPicPr>
          <p:blipFill>
            <a:blip r:embed="rId2" cstate="print"/>
            <a:srcRect l="1399" t="934" r="3464" b="1869"/>
            <a:stretch>
              <a:fillRect/>
            </a:stretch>
          </p:blipFill>
          <p:spPr>
            <a:xfrm rot="5400000">
              <a:off x="1785918" y="-428652"/>
              <a:ext cx="4857784" cy="7429552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3214678" y="5417095"/>
              <a:ext cx="3857652" cy="2210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36000" rtlCol="0">
              <a:spAutoFit/>
            </a:bodyPr>
            <a:lstStyle/>
            <a:p>
              <a:r>
                <a:rPr lang="en-US" sz="1200" dirty="0" smtClean="0"/>
                <a:t>[ </a:t>
              </a:r>
              <a:r>
                <a:rPr lang="cs-CZ" sz="1200" dirty="0" err="1" smtClean="0"/>
                <a:t>D.J</a:t>
              </a:r>
              <a:r>
                <a:rPr lang="cs-CZ" sz="1200" dirty="0" smtClean="0"/>
                <a:t>. </a:t>
              </a:r>
              <a:r>
                <a:rPr lang="cs-CZ" sz="1200" dirty="0" err="1" smtClean="0"/>
                <a:t>Chadi</a:t>
              </a:r>
              <a:r>
                <a:rPr lang="cs-CZ" sz="1200" dirty="0" smtClean="0"/>
                <a:t>, M.L. </a:t>
              </a:r>
              <a:r>
                <a:rPr lang="cs-CZ" sz="1200" dirty="0" err="1" smtClean="0"/>
                <a:t>Cohen</a:t>
              </a:r>
              <a:r>
                <a:rPr lang="cs-CZ" sz="1200" dirty="0" smtClean="0"/>
                <a:t>: </a:t>
              </a:r>
              <a:r>
                <a:rPr lang="cs-CZ" sz="1200" dirty="0" err="1" smtClean="0"/>
                <a:t>Phys</a:t>
              </a:r>
              <a:r>
                <a:rPr lang="cs-CZ" sz="1200" dirty="0" smtClean="0"/>
                <a:t>. </a:t>
              </a:r>
              <a:r>
                <a:rPr lang="cs-CZ" sz="1200" dirty="0" err="1" smtClean="0"/>
                <a:t>Stat</a:t>
              </a:r>
              <a:r>
                <a:rPr lang="cs-CZ" sz="1200" dirty="0" smtClean="0"/>
                <a:t>. </a:t>
              </a:r>
              <a:r>
                <a:rPr lang="cs-CZ" sz="1200" dirty="0" err="1" smtClean="0"/>
                <a:t>Solidi</a:t>
              </a:r>
              <a:r>
                <a:rPr lang="cs-CZ" sz="1200" dirty="0" smtClean="0"/>
                <a:t> </a:t>
              </a:r>
              <a:r>
                <a:rPr lang="cs-CZ" sz="1200" dirty="0" err="1" smtClean="0"/>
                <a:t>B68</a:t>
              </a:r>
              <a:r>
                <a:rPr lang="cs-CZ" sz="1200" dirty="0" smtClean="0"/>
                <a:t>,405 (1975)</a:t>
              </a:r>
              <a:r>
                <a:rPr lang="en-US" sz="1200" dirty="0" smtClean="0"/>
                <a:t> ]</a:t>
              </a:r>
              <a:endParaRPr lang="cs-CZ" sz="1200" dirty="0"/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3743847" y="5857892"/>
            <a:ext cx="4500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 </a:t>
            </a:r>
            <a:r>
              <a:rPr lang="cs-CZ" sz="1100" dirty="0" err="1" smtClean="0"/>
              <a:t>P.Y</a:t>
            </a:r>
            <a:r>
              <a:rPr lang="cs-CZ" sz="1100" dirty="0" smtClean="0"/>
              <a:t>. </a:t>
            </a:r>
            <a:r>
              <a:rPr lang="cs-CZ" sz="1100" dirty="0" err="1" smtClean="0"/>
              <a:t>Yu</a:t>
            </a:r>
            <a:r>
              <a:rPr lang="cs-CZ" sz="1100" dirty="0" smtClean="0"/>
              <a:t>, M. </a:t>
            </a:r>
            <a:r>
              <a:rPr lang="cs-CZ" sz="1100" dirty="0" err="1" smtClean="0"/>
              <a:t>Cardona</a:t>
            </a:r>
            <a:r>
              <a:rPr lang="cs-CZ" sz="1100" dirty="0" smtClean="0"/>
              <a:t> : </a:t>
            </a:r>
            <a:r>
              <a:rPr lang="cs-CZ" sz="1100" i="1" dirty="0" smtClean="0"/>
              <a:t>Fundamentals </a:t>
            </a:r>
            <a:r>
              <a:rPr lang="cs-CZ" sz="1100" i="1" dirty="0" err="1" smtClean="0"/>
              <a:t>of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Semiconductors</a:t>
            </a:r>
            <a:r>
              <a:rPr lang="cs-CZ" sz="1100" i="1" dirty="0" smtClean="0"/>
              <a:t>, </a:t>
            </a:r>
            <a:r>
              <a:rPr lang="cs-CZ" sz="1100" dirty="0" err="1" smtClean="0"/>
              <a:t>Springer</a:t>
            </a:r>
            <a:r>
              <a:rPr lang="cs-CZ" sz="1100" dirty="0" smtClean="0"/>
              <a:t> 1996</a:t>
            </a:r>
            <a:r>
              <a:rPr lang="cs-CZ" sz="1100" i="1" dirty="0" smtClean="0"/>
              <a:t> </a:t>
            </a:r>
            <a:endParaRPr lang="cs-CZ" sz="1100" i="1" dirty="0"/>
          </a:p>
        </p:txBody>
      </p:sp>
      <p:sp>
        <p:nvSpPr>
          <p:cNvPr id="11" name="Tlačítko akce: Vlastní 10">
            <a:hlinkClick r:id="rId3" action="ppaction://hlinksldjump" highlightClick="1"/>
          </p:cNvPr>
          <p:cNvSpPr/>
          <p:nvPr/>
        </p:nvSpPr>
        <p:spPr>
          <a:xfrm>
            <a:off x="6643702" y="6429396"/>
            <a:ext cx="792000" cy="214314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Zp</a:t>
            </a:r>
            <a:r>
              <a:rPr lang="cs-CZ" sz="1400" dirty="0" err="1" smtClean="0"/>
              <a:t>ět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29124" y="142852"/>
            <a:ext cx="428628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76200" dist="63500" dir="312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Bornovy</a:t>
            </a:r>
            <a:r>
              <a:rPr lang="en-US" dirty="0" smtClean="0">
                <a:solidFill>
                  <a:schemeClr val="bg1"/>
                </a:solidFill>
              </a:rPr>
              <a:t>-K</a:t>
            </a:r>
            <a:r>
              <a:rPr lang="cs-CZ" dirty="0" smtClean="0">
                <a:solidFill>
                  <a:schemeClr val="bg1"/>
                </a:solidFill>
              </a:rPr>
              <a:t>á</a:t>
            </a:r>
            <a:r>
              <a:rPr lang="en-US" dirty="0" err="1" smtClean="0">
                <a:solidFill>
                  <a:schemeClr val="bg1"/>
                </a:solidFill>
              </a:rPr>
              <a:t>rm</a:t>
            </a:r>
            <a:r>
              <a:rPr lang="cs-CZ" dirty="0" smtClean="0">
                <a:solidFill>
                  <a:schemeClr val="bg1"/>
                </a:solidFill>
              </a:rPr>
              <a:t>á</a:t>
            </a:r>
            <a:r>
              <a:rPr lang="en-US" dirty="0" err="1" smtClean="0">
                <a:solidFill>
                  <a:schemeClr val="bg1"/>
                </a:solidFill>
              </a:rPr>
              <a:t>novy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okrajov</a:t>
            </a:r>
            <a:r>
              <a:rPr lang="cs-CZ" dirty="0" smtClean="0">
                <a:solidFill>
                  <a:schemeClr val="bg1"/>
                </a:solidFill>
              </a:rPr>
              <a:t>é podmínky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14" name="Skupina 413"/>
          <p:cNvGrpSpPr/>
          <p:nvPr/>
        </p:nvGrpSpPr>
        <p:grpSpPr>
          <a:xfrm>
            <a:off x="7000892" y="928670"/>
            <a:ext cx="2071702" cy="5214974"/>
            <a:chOff x="6929454" y="1000108"/>
            <a:chExt cx="2071702" cy="5214974"/>
          </a:xfrm>
        </p:grpSpPr>
        <p:grpSp>
          <p:nvGrpSpPr>
            <p:cNvPr id="413" name="Skupina 412"/>
            <p:cNvGrpSpPr/>
            <p:nvPr/>
          </p:nvGrpSpPr>
          <p:grpSpPr>
            <a:xfrm>
              <a:off x="6967554" y="1000108"/>
              <a:ext cx="1785950" cy="2581252"/>
              <a:chOff x="5003838" y="785794"/>
              <a:chExt cx="1785950" cy="2581252"/>
            </a:xfrm>
          </p:grpSpPr>
          <p:pic>
            <p:nvPicPr>
              <p:cNvPr id="5" name="Obrázek 4" descr="born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30442" y="785794"/>
                <a:ext cx="1692000" cy="2273744"/>
              </a:xfrm>
              <a:prstGeom prst="rect">
                <a:avLst/>
              </a:prstGeom>
            </p:spPr>
          </p:pic>
          <p:sp>
            <p:nvSpPr>
              <p:cNvPr id="7" name="TextovéPole 6"/>
              <p:cNvSpPr txBox="1"/>
              <p:nvPr/>
            </p:nvSpPr>
            <p:spPr>
              <a:xfrm>
                <a:off x="5003838" y="3059269"/>
                <a:ext cx="1785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/>
                  <a:t>Max </a:t>
                </a:r>
                <a:r>
                  <a:rPr lang="cs-CZ" sz="1400" dirty="0" err="1" smtClean="0"/>
                  <a:t>Born</a:t>
                </a:r>
                <a:r>
                  <a:rPr lang="cs-CZ" sz="1400" dirty="0" smtClean="0"/>
                  <a:t>  </a:t>
                </a:r>
                <a:r>
                  <a:rPr lang="cs-CZ" sz="1200" dirty="0" smtClean="0"/>
                  <a:t>(1882-1970)</a:t>
                </a:r>
                <a:endParaRPr lang="cs-CZ" dirty="0"/>
              </a:p>
            </p:txBody>
          </p:sp>
        </p:grpSp>
        <p:grpSp>
          <p:nvGrpSpPr>
            <p:cNvPr id="412" name="Skupina 411"/>
            <p:cNvGrpSpPr/>
            <p:nvPr/>
          </p:nvGrpSpPr>
          <p:grpSpPr>
            <a:xfrm>
              <a:off x="6929454" y="3652494"/>
              <a:ext cx="2071702" cy="2562588"/>
              <a:chOff x="6929454" y="819910"/>
              <a:chExt cx="2071702" cy="2562588"/>
            </a:xfrm>
          </p:grpSpPr>
          <p:pic>
            <p:nvPicPr>
              <p:cNvPr id="6" name="Obrázek 5" descr="karman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014073" y="819910"/>
                <a:ext cx="1692000" cy="2241059"/>
              </a:xfrm>
              <a:prstGeom prst="rect">
                <a:avLst/>
              </a:prstGeom>
            </p:spPr>
          </p:pic>
          <p:sp>
            <p:nvSpPr>
              <p:cNvPr id="8" name="TextovéPole 7"/>
              <p:cNvSpPr txBox="1"/>
              <p:nvPr/>
            </p:nvSpPr>
            <p:spPr>
              <a:xfrm>
                <a:off x="6929454" y="3074721"/>
                <a:ext cx="20717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/>
                  <a:t>T. </a:t>
                </a:r>
                <a:r>
                  <a:rPr lang="cs-CZ" sz="1400" dirty="0" err="1" smtClean="0"/>
                  <a:t>von</a:t>
                </a:r>
                <a:r>
                  <a:rPr lang="cs-CZ" sz="1400" dirty="0" smtClean="0"/>
                  <a:t> </a:t>
                </a:r>
                <a:r>
                  <a:rPr lang="cs-CZ" sz="1400" dirty="0" err="1" smtClean="0"/>
                  <a:t>Kármán</a:t>
                </a:r>
                <a:r>
                  <a:rPr lang="cs-CZ" sz="1400" dirty="0" smtClean="0"/>
                  <a:t> </a:t>
                </a:r>
                <a:r>
                  <a:rPr lang="cs-CZ" sz="1200" dirty="0" smtClean="0"/>
                  <a:t>(1881-1963)</a:t>
                </a:r>
                <a:endParaRPr lang="cs-CZ" dirty="0"/>
              </a:p>
            </p:txBody>
          </p:sp>
        </p:grpSp>
      </p:grpSp>
      <p:grpSp>
        <p:nvGrpSpPr>
          <p:cNvPr id="268" name="Skupina 40"/>
          <p:cNvGrpSpPr>
            <a:grpSpLocks noChangeAspect="1"/>
          </p:cNvGrpSpPr>
          <p:nvPr/>
        </p:nvGrpSpPr>
        <p:grpSpPr>
          <a:xfrm rot="19680000">
            <a:off x="-77654790" y="-121122524"/>
            <a:ext cx="3115001" cy="686"/>
            <a:chOff x="770426" y="5018083"/>
            <a:chExt cx="4160762" cy="686"/>
          </a:xfrm>
        </p:grpSpPr>
        <p:cxnSp>
          <p:nvCxnSpPr>
            <p:cNvPr id="269" name="Přímá spojovací šipka 268"/>
            <p:cNvCxnSpPr/>
            <p:nvPr/>
          </p:nvCxnSpPr>
          <p:spPr>
            <a:xfrm>
              <a:off x="3073798" y="5018769"/>
              <a:ext cx="185739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Přímá spojovací čára 269"/>
            <p:cNvCxnSpPr/>
            <p:nvPr/>
          </p:nvCxnSpPr>
          <p:spPr>
            <a:xfrm>
              <a:off x="770426" y="5018083"/>
              <a:ext cx="1643077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Přímá spojovací čára 270"/>
            <p:cNvCxnSpPr/>
            <p:nvPr/>
          </p:nvCxnSpPr>
          <p:spPr>
            <a:xfrm>
              <a:off x="2488152" y="5018566"/>
              <a:ext cx="500067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9" name="Skupina 628"/>
          <p:cNvGrpSpPr/>
          <p:nvPr/>
        </p:nvGrpSpPr>
        <p:grpSpPr>
          <a:xfrm>
            <a:off x="142844" y="214290"/>
            <a:ext cx="6527987" cy="4699363"/>
            <a:chOff x="472905" y="323298"/>
            <a:chExt cx="6527987" cy="4699363"/>
          </a:xfrm>
        </p:grpSpPr>
        <p:grpSp>
          <p:nvGrpSpPr>
            <p:cNvPr id="630" name="Skupina 577"/>
            <p:cNvGrpSpPr/>
            <p:nvPr/>
          </p:nvGrpSpPr>
          <p:grpSpPr>
            <a:xfrm>
              <a:off x="472905" y="1053079"/>
              <a:ext cx="5170665" cy="3969582"/>
              <a:chOff x="472905" y="1053079"/>
              <a:chExt cx="5170665" cy="3969582"/>
            </a:xfrm>
          </p:grpSpPr>
          <p:sp>
            <p:nvSpPr>
              <p:cNvPr id="639" name="TextovéPole 638"/>
              <p:cNvSpPr txBox="1"/>
              <p:nvPr/>
            </p:nvSpPr>
            <p:spPr>
              <a:xfrm>
                <a:off x="4555066" y="4714884"/>
                <a:ext cx="5715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000" i="1" dirty="0" err="1" smtClean="0">
                    <a:solidFill>
                      <a:srgbClr val="0000FF"/>
                    </a:solidFill>
                  </a:rPr>
                  <a:t>N</a:t>
                </a:r>
                <a:r>
                  <a:rPr lang="cs-CZ" sz="2000" b="1" baseline="-25000" dirty="0" err="1" smtClean="0">
                    <a:solidFill>
                      <a:srgbClr val="0000FF"/>
                    </a:solidFill>
                  </a:rPr>
                  <a:t>1</a:t>
                </a:r>
                <a:r>
                  <a:rPr lang="cs-CZ" sz="2000" b="1" i="1" dirty="0" err="1" smtClean="0">
                    <a:solidFill>
                      <a:srgbClr val="0000FF"/>
                    </a:solidFill>
                  </a:rPr>
                  <a:t>a</a:t>
                </a:r>
                <a:r>
                  <a:rPr lang="cs-CZ" sz="2000" b="1" baseline="-25000" dirty="0" err="1" smtClean="0">
                    <a:solidFill>
                      <a:srgbClr val="0000FF"/>
                    </a:solidFill>
                  </a:rPr>
                  <a:t>1</a:t>
                </a:r>
                <a:endParaRPr lang="cs-CZ" b="1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40" name="TextovéPole 639"/>
              <p:cNvSpPr txBox="1"/>
              <p:nvPr/>
            </p:nvSpPr>
            <p:spPr>
              <a:xfrm>
                <a:off x="3000364" y="3286124"/>
                <a:ext cx="5715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000" i="1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sz="2000" b="1" baseline="-25000" dirty="0" smtClean="0">
                    <a:solidFill>
                      <a:srgbClr val="0000FF"/>
                    </a:solidFill>
                  </a:rPr>
                  <a:t>2</a:t>
                </a:r>
                <a:r>
                  <a:rPr lang="cs-CZ" sz="2000" b="1" i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20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cs-CZ" b="1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41" name="TextovéPole 640"/>
              <p:cNvSpPr txBox="1"/>
              <p:nvPr/>
            </p:nvSpPr>
            <p:spPr>
              <a:xfrm>
                <a:off x="773617" y="1546211"/>
                <a:ext cx="5715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000" i="1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sz="2000" b="1" baseline="-25000" dirty="0" smtClean="0">
                    <a:solidFill>
                      <a:srgbClr val="0000FF"/>
                    </a:solidFill>
                  </a:rPr>
                  <a:t>3</a:t>
                </a:r>
                <a:r>
                  <a:rPr lang="cs-CZ" sz="2000" b="1" i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20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cs-CZ" b="1" baseline="-25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642" name="Skupina 549"/>
              <p:cNvGrpSpPr/>
              <p:nvPr/>
            </p:nvGrpSpPr>
            <p:grpSpPr>
              <a:xfrm>
                <a:off x="472905" y="1053079"/>
                <a:ext cx="5170665" cy="3911098"/>
                <a:chOff x="472905" y="1053079"/>
                <a:chExt cx="5170665" cy="3911098"/>
              </a:xfrm>
            </p:grpSpPr>
            <p:grpSp>
              <p:nvGrpSpPr>
                <p:cNvPr id="643" name="Skupina 529"/>
                <p:cNvGrpSpPr/>
                <p:nvPr/>
              </p:nvGrpSpPr>
              <p:grpSpPr>
                <a:xfrm>
                  <a:off x="571472" y="1053079"/>
                  <a:ext cx="5072098" cy="3781686"/>
                  <a:chOff x="528609" y="1053079"/>
                  <a:chExt cx="5072098" cy="3781686"/>
                </a:xfrm>
              </p:grpSpPr>
              <p:grpSp>
                <p:nvGrpSpPr>
                  <p:cNvPr id="652" name="Skupina 498"/>
                  <p:cNvGrpSpPr/>
                  <p:nvPr/>
                </p:nvGrpSpPr>
                <p:grpSpPr>
                  <a:xfrm>
                    <a:off x="528609" y="1053079"/>
                    <a:ext cx="5072098" cy="3781686"/>
                    <a:chOff x="528609" y="1053079"/>
                    <a:chExt cx="5072098" cy="3781686"/>
                  </a:xfrm>
                </p:grpSpPr>
                <p:grpSp>
                  <p:nvGrpSpPr>
                    <p:cNvPr id="661" name="Skupina 406"/>
                    <p:cNvGrpSpPr/>
                    <p:nvPr/>
                  </p:nvGrpSpPr>
                  <p:grpSpPr>
                    <a:xfrm>
                      <a:off x="528609" y="1053079"/>
                      <a:ext cx="5072098" cy="3781686"/>
                      <a:chOff x="509365" y="847901"/>
                      <a:chExt cx="5072098" cy="3781686"/>
                    </a:xfrm>
                  </p:grpSpPr>
                  <p:cxnSp>
                    <p:nvCxnSpPr>
                      <p:cNvPr id="666" name="Přímá spojovací šipka 665"/>
                      <p:cNvCxnSpPr/>
                      <p:nvPr/>
                    </p:nvCxnSpPr>
                    <p:spPr>
                      <a:xfrm flipV="1">
                        <a:off x="680427" y="2624519"/>
                        <a:ext cx="3009534" cy="186049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bg2">
                            <a:lumMod val="50000"/>
                          </a:schemeClr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7" name="Přímá spojovací šipka 666"/>
                      <p:cNvCxnSpPr/>
                      <p:nvPr/>
                    </p:nvCxnSpPr>
                    <p:spPr>
                      <a:xfrm rot="5400000" flipH="1" flipV="1">
                        <a:off x="-900868" y="2362096"/>
                        <a:ext cx="3781686" cy="753296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bg2">
                            <a:lumMod val="50000"/>
                          </a:schemeClr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8" name="Přímá spojovací šipka 667"/>
                      <p:cNvCxnSpPr/>
                      <p:nvPr/>
                    </p:nvCxnSpPr>
                    <p:spPr>
                      <a:xfrm>
                        <a:off x="509365" y="4491238"/>
                        <a:ext cx="5072098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bg2">
                            <a:lumMod val="50000"/>
                          </a:schemeClr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62" name="Skupina 38"/>
                    <p:cNvGrpSpPr/>
                    <p:nvPr/>
                  </p:nvGrpSpPr>
                  <p:grpSpPr>
                    <a:xfrm>
                      <a:off x="676882" y="4695834"/>
                      <a:ext cx="4429155" cy="0"/>
                      <a:chOff x="996958" y="437959"/>
                      <a:chExt cx="4159637" cy="0"/>
                    </a:xfrm>
                  </p:grpSpPr>
                  <p:cxnSp>
                    <p:nvCxnSpPr>
                      <p:cNvPr id="663" name="Přímá spojovací šipka 662"/>
                      <p:cNvCxnSpPr/>
                      <p:nvPr/>
                    </p:nvCxnSpPr>
                    <p:spPr>
                      <a:xfrm>
                        <a:off x="3299207" y="437959"/>
                        <a:ext cx="185738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0000FF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" name="Přímá spojovací čára 663"/>
                      <p:cNvCxnSpPr/>
                      <p:nvPr/>
                    </p:nvCxnSpPr>
                    <p:spPr>
                      <a:xfrm>
                        <a:off x="996958" y="437959"/>
                        <a:ext cx="1643074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" name="Přímá spojovací čára 664"/>
                      <p:cNvCxnSpPr/>
                      <p:nvPr/>
                    </p:nvCxnSpPr>
                    <p:spPr>
                      <a:xfrm>
                        <a:off x="2749575" y="437959"/>
                        <a:ext cx="500066" cy="0"/>
                      </a:xfrm>
                      <a:prstGeom prst="line">
                        <a:avLst/>
                      </a:prstGeom>
                      <a:ln w="38100">
                        <a:solidFill>
                          <a:srgbClr val="0000FF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53" name="Skupina 514"/>
                  <p:cNvGrpSpPr/>
                  <p:nvPr/>
                </p:nvGrpSpPr>
                <p:grpSpPr>
                  <a:xfrm>
                    <a:off x="633385" y="3143248"/>
                    <a:ext cx="2581293" cy="1571636"/>
                    <a:chOff x="633385" y="3143248"/>
                    <a:chExt cx="2581293" cy="1571636"/>
                  </a:xfrm>
                </p:grpSpPr>
                <p:cxnSp>
                  <p:nvCxnSpPr>
                    <p:cNvPr id="658" name="Přímá spojovací čára 657"/>
                    <p:cNvCxnSpPr/>
                    <p:nvPr/>
                  </p:nvCxnSpPr>
                  <p:spPr>
                    <a:xfrm flipV="1">
                      <a:off x="633385" y="4071942"/>
                      <a:ext cx="1071570" cy="642942"/>
                    </a:xfrm>
                    <a:prstGeom prst="line">
                      <a:avLst/>
                    </a:prstGeom>
                    <a:ln w="28575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" name="Přímá spojovací čára 658"/>
                    <p:cNvCxnSpPr/>
                    <p:nvPr/>
                  </p:nvCxnSpPr>
                  <p:spPr>
                    <a:xfrm flipV="1">
                      <a:off x="1714480" y="3714752"/>
                      <a:ext cx="571504" cy="357190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0" name="Přímá spojovací šipka 659"/>
                    <p:cNvCxnSpPr/>
                    <p:nvPr/>
                  </p:nvCxnSpPr>
                  <p:spPr>
                    <a:xfrm flipV="1">
                      <a:off x="2285984" y="3143248"/>
                      <a:ext cx="928694" cy="571504"/>
                    </a:xfrm>
                    <a:prstGeom prst="straightConnector1">
                      <a:avLst/>
                    </a:prstGeom>
                    <a:ln w="28575"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4" name="Skupina 527"/>
                  <p:cNvGrpSpPr/>
                  <p:nvPr/>
                </p:nvGrpSpPr>
                <p:grpSpPr>
                  <a:xfrm>
                    <a:off x="642910" y="1357298"/>
                    <a:ext cx="701318" cy="3357586"/>
                    <a:chOff x="642910" y="1357298"/>
                    <a:chExt cx="701318" cy="3357586"/>
                  </a:xfrm>
                </p:grpSpPr>
                <p:cxnSp>
                  <p:nvCxnSpPr>
                    <p:cNvPr id="655" name="Přímá spojovací čára 654"/>
                    <p:cNvCxnSpPr/>
                    <p:nvPr/>
                  </p:nvCxnSpPr>
                  <p:spPr>
                    <a:xfrm rot="5400000" flipH="1" flipV="1">
                      <a:off x="107125" y="3893347"/>
                      <a:ext cx="1357322" cy="285752"/>
                    </a:xfrm>
                    <a:prstGeom prst="line">
                      <a:avLst/>
                    </a:prstGeom>
                    <a:ln w="28575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6" name="Přímá spojovací čára 655"/>
                    <p:cNvCxnSpPr/>
                    <p:nvPr/>
                  </p:nvCxnSpPr>
                  <p:spPr>
                    <a:xfrm rot="5400000" flipH="1" flipV="1">
                      <a:off x="678629" y="2964653"/>
                      <a:ext cx="642942" cy="142876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7" name="Přímá spojovací čára 656"/>
                    <p:cNvCxnSpPr/>
                    <p:nvPr/>
                  </p:nvCxnSpPr>
                  <p:spPr>
                    <a:xfrm rot="5400000" flipH="1" flipV="1">
                      <a:off x="522691" y="1893083"/>
                      <a:ext cx="1357322" cy="285752"/>
                    </a:xfrm>
                    <a:prstGeom prst="line">
                      <a:avLst/>
                    </a:prstGeom>
                    <a:ln w="28575">
                      <a:solidFill>
                        <a:srgbClr val="0000FF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4" name="Skupina 398"/>
                <p:cNvGrpSpPr/>
                <p:nvPr/>
              </p:nvGrpSpPr>
              <p:grpSpPr>
                <a:xfrm>
                  <a:off x="472905" y="3920599"/>
                  <a:ext cx="1161670" cy="1043578"/>
                  <a:chOff x="428596" y="3705420"/>
                  <a:chExt cx="1161670" cy="1043578"/>
                </a:xfrm>
              </p:grpSpPr>
              <p:sp>
                <p:nvSpPr>
                  <p:cNvPr id="645" name="TextovéPole 644"/>
                  <p:cNvSpPr txBox="1"/>
                  <p:nvPr/>
                </p:nvSpPr>
                <p:spPr>
                  <a:xfrm>
                    <a:off x="1000100" y="4441221"/>
                    <a:ext cx="285752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z="2000" b="1" i="1" dirty="0" err="1" smtClean="0">
                        <a:solidFill>
                          <a:srgbClr val="FF0000"/>
                        </a:solidFill>
                      </a:rPr>
                      <a:t>a</a:t>
                    </a:r>
                    <a:r>
                      <a:rPr lang="cs-CZ" sz="2000" b="1" baseline="-25000" dirty="0" err="1" smtClean="0">
                        <a:solidFill>
                          <a:srgbClr val="FF0000"/>
                        </a:solidFill>
                      </a:rPr>
                      <a:t>1</a:t>
                    </a:r>
                    <a:endParaRPr lang="cs-CZ" b="1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46" name="TextovéPole 645"/>
                  <p:cNvSpPr txBox="1"/>
                  <p:nvPr/>
                </p:nvSpPr>
                <p:spPr>
                  <a:xfrm>
                    <a:off x="1214414" y="4049917"/>
                    <a:ext cx="285752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z="2000" b="1" i="1" dirty="0" err="1" smtClean="0">
                        <a:solidFill>
                          <a:srgbClr val="FF0000"/>
                        </a:solidFill>
                      </a:rPr>
                      <a:t>a</a:t>
                    </a:r>
                    <a:r>
                      <a:rPr lang="cs-CZ" sz="2000" b="1" baseline="-25000" dirty="0" err="1" smtClean="0">
                        <a:solidFill>
                          <a:srgbClr val="FF0000"/>
                        </a:solidFill>
                      </a:rPr>
                      <a:t>2</a:t>
                    </a:r>
                    <a:endParaRPr lang="cs-CZ" b="1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47" name="TextovéPole 646"/>
                  <p:cNvSpPr txBox="1"/>
                  <p:nvPr/>
                </p:nvSpPr>
                <p:spPr>
                  <a:xfrm>
                    <a:off x="428596" y="3919735"/>
                    <a:ext cx="285752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z="2000" b="1" i="1" dirty="0" err="1" smtClean="0">
                        <a:solidFill>
                          <a:srgbClr val="FF0000"/>
                        </a:solidFill>
                      </a:rPr>
                      <a:t>a</a:t>
                    </a:r>
                    <a:r>
                      <a:rPr lang="cs-CZ" sz="2000" b="1" baseline="-25000" dirty="0" err="1" smtClean="0">
                        <a:solidFill>
                          <a:srgbClr val="FF0000"/>
                        </a:solidFill>
                      </a:rPr>
                      <a:t>3</a:t>
                    </a:r>
                    <a:endParaRPr lang="cs-CZ" b="1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648" name="Skupina 26"/>
                  <p:cNvGrpSpPr/>
                  <p:nvPr/>
                </p:nvGrpSpPr>
                <p:grpSpPr>
                  <a:xfrm>
                    <a:off x="646419" y="3705420"/>
                    <a:ext cx="943847" cy="785818"/>
                    <a:chOff x="857224" y="5500702"/>
                    <a:chExt cx="943847" cy="785818"/>
                  </a:xfrm>
                </p:grpSpPr>
                <p:cxnSp>
                  <p:nvCxnSpPr>
                    <p:cNvPr id="649" name="Přímá spojovací šipka 648"/>
                    <p:cNvCxnSpPr/>
                    <p:nvPr/>
                  </p:nvCxnSpPr>
                  <p:spPr>
                    <a:xfrm>
                      <a:off x="872377" y="6284932"/>
                      <a:ext cx="928694" cy="1588"/>
                    </a:xfrm>
                    <a:prstGeom prst="straightConnector1">
                      <a:avLst/>
                    </a:prstGeom>
                    <a:ln w="28575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0" name="Přímá spojovací šipka 649"/>
                    <p:cNvCxnSpPr/>
                    <p:nvPr/>
                  </p:nvCxnSpPr>
                  <p:spPr>
                    <a:xfrm rot="5400000" flipH="1" flipV="1">
                      <a:off x="542402" y="5819491"/>
                      <a:ext cx="776487" cy="138910"/>
                    </a:xfrm>
                    <a:prstGeom prst="straightConnector1">
                      <a:avLst/>
                    </a:prstGeom>
                    <a:ln w="28575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1" name="Přímá spojovací šipka 650"/>
                    <p:cNvCxnSpPr/>
                    <p:nvPr/>
                  </p:nvCxnSpPr>
                  <p:spPr>
                    <a:xfrm flipV="1">
                      <a:off x="857224" y="5708896"/>
                      <a:ext cx="928694" cy="569916"/>
                    </a:xfrm>
                    <a:prstGeom prst="straightConnector1">
                      <a:avLst/>
                    </a:prstGeom>
                    <a:ln w="28575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631" name="Skupina 626"/>
            <p:cNvGrpSpPr/>
            <p:nvPr/>
          </p:nvGrpSpPr>
          <p:grpSpPr>
            <a:xfrm>
              <a:off x="1142976" y="323298"/>
              <a:ext cx="5857916" cy="4463025"/>
              <a:chOff x="1142976" y="323298"/>
              <a:chExt cx="5857916" cy="4463025"/>
            </a:xfrm>
          </p:grpSpPr>
          <p:cxnSp>
            <p:nvCxnSpPr>
              <p:cNvPr id="632" name="Přímá spojovací čára 631"/>
              <p:cNvCxnSpPr/>
              <p:nvPr/>
            </p:nvCxnSpPr>
            <p:spPr>
              <a:xfrm flipV="1">
                <a:off x="2911992" y="3131079"/>
                <a:ext cx="3714776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Přímá spojovací čára 632"/>
              <p:cNvCxnSpPr/>
              <p:nvPr/>
            </p:nvCxnSpPr>
            <p:spPr>
              <a:xfrm>
                <a:off x="1142976" y="1357298"/>
                <a:ext cx="4929222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Přímá spojovací čára 633"/>
              <p:cNvCxnSpPr/>
              <p:nvPr/>
            </p:nvCxnSpPr>
            <p:spPr>
              <a:xfrm flipV="1">
                <a:off x="5072066" y="3571876"/>
                <a:ext cx="1928826" cy="1143008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Přímá spojovací čára 634"/>
              <p:cNvCxnSpPr/>
              <p:nvPr/>
            </p:nvCxnSpPr>
            <p:spPr>
              <a:xfrm flipV="1">
                <a:off x="1222881" y="323298"/>
                <a:ext cx="1928826" cy="1143008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Přímá spojovací čára 635"/>
              <p:cNvCxnSpPr/>
              <p:nvPr/>
            </p:nvCxnSpPr>
            <p:spPr>
              <a:xfrm rot="5400000" flipH="1" flipV="1">
                <a:off x="2035951" y="1535893"/>
                <a:ext cx="3000396" cy="64294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Přímá spojovací čára 636"/>
              <p:cNvCxnSpPr/>
              <p:nvPr/>
            </p:nvCxnSpPr>
            <p:spPr>
              <a:xfrm rot="5400000" flipH="1" flipV="1">
                <a:off x="3702044" y="2630481"/>
                <a:ext cx="3571900" cy="739783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Přímá spojovací čára 637"/>
              <p:cNvCxnSpPr/>
              <p:nvPr/>
            </p:nvCxnSpPr>
            <p:spPr>
              <a:xfrm flipV="1">
                <a:off x="5463124" y="714356"/>
                <a:ext cx="1420293" cy="857256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9" name="Skupina 688"/>
          <p:cNvGrpSpPr/>
          <p:nvPr/>
        </p:nvGrpSpPr>
        <p:grpSpPr>
          <a:xfrm>
            <a:off x="214282" y="4908589"/>
            <a:ext cx="6715172" cy="1670319"/>
            <a:chOff x="214282" y="4908589"/>
            <a:chExt cx="6715172" cy="1670319"/>
          </a:xfrm>
        </p:grpSpPr>
        <p:sp>
          <p:nvSpPr>
            <p:cNvPr id="690" name="TextovéPole 689"/>
            <p:cNvSpPr txBox="1"/>
            <p:nvPr/>
          </p:nvSpPr>
          <p:spPr>
            <a:xfrm>
              <a:off x="214282" y="4908589"/>
              <a:ext cx="5643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50000"/>
                    </a:schemeClr>
                  </a:solidFill>
                </a:rPr>
                <a:t>Zobecn</a:t>
              </a:r>
              <a:r>
                <a:rPr lang="cs-CZ" dirty="0" err="1" smtClean="0">
                  <a:solidFill>
                    <a:schemeClr val="accent6">
                      <a:lumMod val="50000"/>
                    </a:schemeClr>
                  </a:solidFill>
                </a:rPr>
                <a:t>ění</a:t>
              </a:r>
              <a:r>
                <a:rPr lang="cs-CZ" dirty="0" smtClean="0">
                  <a:solidFill>
                    <a:schemeClr val="accent6">
                      <a:lumMod val="50000"/>
                    </a:schemeClr>
                  </a:solidFill>
                </a:rPr>
                <a:t> B-K podmínek z kapitoly o volných elektronech :</a:t>
              </a:r>
              <a:r>
                <a:rPr lang="cs-CZ" dirty="0" smtClean="0"/>
                <a:t> </a:t>
              </a:r>
              <a:endParaRPr lang="cs-CZ" dirty="0"/>
            </a:p>
          </p:txBody>
        </p:sp>
        <p:grpSp>
          <p:nvGrpSpPr>
            <p:cNvPr id="691" name="Skupina 674"/>
            <p:cNvGrpSpPr/>
            <p:nvPr/>
          </p:nvGrpSpPr>
          <p:grpSpPr>
            <a:xfrm>
              <a:off x="2143108" y="5303322"/>
              <a:ext cx="3357586" cy="428628"/>
              <a:chOff x="1643042" y="5357826"/>
              <a:chExt cx="3357586" cy="428628"/>
            </a:xfrm>
          </p:grpSpPr>
          <p:sp>
            <p:nvSpPr>
              <p:cNvPr id="697" name="Zaoblený obdélník 696"/>
              <p:cNvSpPr/>
              <p:nvPr/>
            </p:nvSpPr>
            <p:spPr>
              <a:xfrm>
                <a:off x="1643042" y="5357826"/>
                <a:ext cx="3357586" cy="428628"/>
              </a:xfrm>
              <a:prstGeom prst="roundRect">
                <a:avLst/>
              </a:prstGeom>
              <a:solidFill>
                <a:srgbClr val="CCFFCC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698" name="Objekt 697"/>
              <p:cNvGraphicFramePr>
                <a:graphicFrameLocks noChangeAspect="1"/>
              </p:cNvGraphicFramePr>
              <p:nvPr/>
            </p:nvGraphicFramePr>
            <p:xfrm>
              <a:off x="1752593" y="5414978"/>
              <a:ext cx="3033721" cy="371476"/>
            </p:xfrm>
            <a:graphic>
              <a:graphicData uri="http://schemas.openxmlformats.org/presentationml/2006/ole">
                <p:oleObj spid="_x0000_s17413" name="Rovnice" r:id="rId6" imgW="1866600" imgH="228600" progId="Equation.3">
                  <p:embed/>
                </p:oleObj>
              </a:graphicData>
            </a:graphic>
          </p:graphicFrame>
        </p:grpSp>
        <p:sp>
          <p:nvSpPr>
            <p:cNvPr id="692" name="TextovéPole 691"/>
            <p:cNvSpPr txBox="1"/>
            <p:nvPr/>
          </p:nvSpPr>
          <p:spPr>
            <a:xfrm>
              <a:off x="214282" y="5845750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0000FF"/>
                  </a:solidFill>
                </a:rPr>
                <a:t>Objem B-K oblasti</a:t>
              </a:r>
              <a:r>
                <a:rPr lang="cs-CZ" dirty="0" smtClean="0"/>
                <a:t>:</a:t>
              </a:r>
              <a:endParaRPr lang="cs-CZ" dirty="0"/>
            </a:p>
          </p:txBody>
        </p:sp>
        <p:grpSp>
          <p:nvGrpSpPr>
            <p:cNvPr id="693" name="Skupina 686"/>
            <p:cNvGrpSpPr/>
            <p:nvPr/>
          </p:nvGrpSpPr>
          <p:grpSpPr>
            <a:xfrm>
              <a:off x="2143108" y="5857892"/>
              <a:ext cx="2714644" cy="369871"/>
              <a:chOff x="2143108" y="5857892"/>
              <a:chExt cx="2714644" cy="369871"/>
            </a:xfrm>
          </p:grpSpPr>
          <p:sp>
            <p:nvSpPr>
              <p:cNvPr id="695" name="Zaoblený obdélník 694"/>
              <p:cNvSpPr/>
              <p:nvPr/>
            </p:nvSpPr>
            <p:spPr>
              <a:xfrm>
                <a:off x="2143108" y="5857892"/>
                <a:ext cx="2714644" cy="357190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696" name="Objekt 695"/>
              <p:cNvGraphicFramePr>
                <a:graphicFrameLocks noChangeAspect="1"/>
              </p:cNvGraphicFramePr>
              <p:nvPr/>
            </p:nvGraphicFramePr>
            <p:xfrm>
              <a:off x="2224088" y="5888038"/>
              <a:ext cx="2587625" cy="339725"/>
            </p:xfrm>
            <a:graphic>
              <a:graphicData uri="http://schemas.openxmlformats.org/presentationml/2006/ole">
                <p:oleObj spid="_x0000_s17414" name="Rovnice" r:id="rId7" imgW="1739880" imgH="228600" progId="Equation.3">
                  <p:embed/>
                </p:oleObj>
              </a:graphicData>
            </a:graphic>
          </p:graphicFrame>
        </p:grpSp>
        <p:sp>
          <p:nvSpPr>
            <p:cNvPr id="694" name="TextovéPole 693"/>
            <p:cNvSpPr txBox="1"/>
            <p:nvPr/>
          </p:nvSpPr>
          <p:spPr>
            <a:xfrm>
              <a:off x="214282" y="6286520"/>
              <a:ext cx="6715172" cy="292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Ins="0" bIns="0" rtlCol="0">
              <a:spAutoFit/>
            </a:bodyPr>
            <a:lstStyle/>
            <a:p>
              <a:r>
                <a:rPr lang="cs-CZ" sz="1600" i="1" dirty="0" smtClean="0"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cs-CZ" sz="1600" i="1" dirty="0" smtClean="0"/>
                <a:t>  j</a:t>
              </a:r>
              <a:r>
                <a:rPr lang="cs-CZ" sz="1600" dirty="0" smtClean="0"/>
                <a:t>e</a:t>
              </a:r>
              <a:r>
                <a:rPr lang="cs-CZ" sz="1600" i="1" dirty="0" smtClean="0"/>
                <a:t> </a:t>
              </a:r>
              <a:r>
                <a:rPr lang="cs-CZ" sz="1600" dirty="0" smtClean="0"/>
                <a:t>celkový počet primitivních buněk objemu </a:t>
              </a:r>
              <a:r>
                <a:rPr lang="el-GR" sz="1600" dirty="0" smtClean="0">
                  <a:latin typeface="Cambria Math"/>
                  <a:ea typeface="Cambria Math"/>
                </a:rPr>
                <a:t>Ω</a:t>
              </a:r>
              <a:r>
                <a:rPr lang="cs-CZ" sz="1600" baseline="-25000" dirty="0" smtClean="0">
                  <a:latin typeface="Cambria Math"/>
                  <a:ea typeface="Cambria Math"/>
                </a:rPr>
                <a:t>0</a:t>
              </a:r>
              <a:r>
                <a:rPr lang="cs-CZ" sz="1600" dirty="0" smtClean="0">
                  <a:latin typeface="Cambria Math"/>
                  <a:ea typeface="Cambria Math"/>
                </a:rPr>
                <a:t> </a:t>
              </a:r>
              <a:r>
                <a:rPr lang="cs-CZ" sz="1600" dirty="0" smtClean="0">
                  <a:latin typeface="+mj-lt"/>
                  <a:ea typeface="Cambria Math"/>
                </a:rPr>
                <a:t>v </a:t>
              </a:r>
              <a:r>
                <a:rPr lang="cs-CZ" sz="1600" dirty="0" err="1" smtClean="0">
                  <a:latin typeface="+mj-lt"/>
                  <a:ea typeface="Cambria Math"/>
                </a:rPr>
                <a:t>Bornově</a:t>
              </a:r>
              <a:r>
                <a:rPr lang="cs-CZ" sz="1600" dirty="0" smtClean="0">
                  <a:latin typeface="+mj-lt"/>
                  <a:ea typeface="Cambria Math"/>
                </a:rPr>
                <a:t>-</a:t>
              </a:r>
              <a:r>
                <a:rPr lang="cs-CZ" sz="1600" dirty="0" err="1" smtClean="0">
                  <a:latin typeface="+mj-lt"/>
                  <a:ea typeface="Cambria Math"/>
                </a:rPr>
                <a:t>Kármánově</a:t>
              </a:r>
              <a:r>
                <a:rPr lang="cs-CZ" sz="1600" dirty="0" smtClean="0">
                  <a:latin typeface="+mj-lt"/>
                  <a:ea typeface="Cambria Math"/>
                </a:rPr>
                <a:t> oblasti.</a:t>
              </a:r>
              <a:endParaRPr lang="cs-CZ" sz="1600" dirty="0">
                <a:latin typeface="+mj-lt"/>
              </a:endParaRPr>
            </a:p>
          </p:txBody>
        </p:sp>
      </p:grpSp>
      <p:sp>
        <p:nvSpPr>
          <p:cNvPr id="64" name="Zástupný symbol pro číslo snímku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214942" y="285728"/>
            <a:ext cx="34290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 v</a:t>
            </a:r>
            <a:r>
              <a:rPr lang="cs-CZ" dirty="0" err="1" smtClean="0"/>
              <a:t>ýpočtu</a:t>
            </a:r>
            <a:r>
              <a:rPr lang="cs-CZ" dirty="0" smtClean="0"/>
              <a:t> </a:t>
            </a:r>
            <a:r>
              <a:rPr lang="cs-CZ" i="1" dirty="0" smtClean="0"/>
              <a:t>E</a:t>
            </a:r>
            <a:r>
              <a:rPr lang="cs-CZ" dirty="0" smtClean="0"/>
              <a:t>(</a:t>
            </a:r>
            <a:r>
              <a:rPr lang="cs-CZ" b="1" i="1" dirty="0" smtClean="0"/>
              <a:t>k</a:t>
            </a:r>
            <a:r>
              <a:rPr lang="cs-CZ" dirty="0" smtClean="0"/>
              <a:t>) v metodě </a:t>
            </a:r>
            <a:r>
              <a:rPr lang="cs-CZ" dirty="0" err="1" smtClean="0"/>
              <a:t>LCAO</a:t>
            </a:r>
            <a:r>
              <a:rPr lang="en-US" dirty="0" smtClean="0"/>
              <a:t> - </a:t>
            </a:r>
            <a:r>
              <a:rPr lang="en-US" i="1" dirty="0" smtClean="0"/>
              <a:t>1</a:t>
            </a:r>
            <a:endParaRPr lang="cs-CZ" i="1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42910" y="928670"/>
            <a:ext cx="7858180" cy="1420024"/>
            <a:chOff x="642910" y="928670"/>
            <a:chExt cx="7858180" cy="1420024"/>
          </a:xfrm>
        </p:grpSpPr>
        <p:sp>
          <p:nvSpPr>
            <p:cNvPr id="7" name="TextovéPole 6"/>
            <p:cNvSpPr txBox="1"/>
            <p:nvPr/>
          </p:nvSpPr>
          <p:spPr>
            <a:xfrm>
              <a:off x="642910" y="928670"/>
              <a:ext cx="78581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Stacion</a:t>
              </a:r>
              <a:r>
                <a:rPr lang="cs-CZ" sz="1600" dirty="0" err="1" smtClean="0"/>
                <a:t>ární</a:t>
              </a:r>
              <a:r>
                <a:rPr lang="cs-CZ" sz="1600" dirty="0" smtClean="0"/>
                <a:t> </a:t>
              </a:r>
              <a:r>
                <a:rPr lang="en-US" sz="1600" dirty="0" err="1" smtClean="0"/>
                <a:t>Schrö</a:t>
              </a:r>
              <a:r>
                <a:rPr lang="cs-CZ" sz="1600" dirty="0" err="1" smtClean="0"/>
                <a:t>dingerova</a:t>
              </a:r>
              <a:r>
                <a:rPr lang="cs-CZ" sz="1600" dirty="0" smtClean="0"/>
                <a:t> rovnice pro elektron v atomu lokalizovaném v mřížovém bodě </a:t>
              </a:r>
              <a:r>
                <a:rPr lang="cs-CZ" sz="1600" b="1" i="1" dirty="0" err="1" smtClean="0"/>
                <a:t>T</a:t>
              </a:r>
              <a:r>
                <a:rPr lang="cs-CZ" sz="1600" b="1" i="1" baseline="-25000" dirty="0" err="1" smtClean="0"/>
                <a:t>n</a:t>
              </a:r>
              <a:endParaRPr lang="cs-CZ" sz="1600" dirty="0"/>
            </a:p>
          </p:txBody>
        </p:sp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2947988" y="1357313"/>
            <a:ext cx="2975901" cy="360000"/>
          </p:xfrm>
          <a:graphic>
            <a:graphicData uri="http://schemas.openxmlformats.org/presentationml/2006/ole">
              <p:oleObj spid="_x0000_s89090" name="Rovnice" r:id="rId3" imgW="1892160" imgH="228600" progId="Equation.3">
                <p:embed/>
              </p:oleObj>
            </a:graphicData>
          </a:graphic>
        </p:graphicFrame>
        <p:sp>
          <p:nvSpPr>
            <p:cNvPr id="9" name="TextovéPole 8"/>
            <p:cNvSpPr txBox="1"/>
            <p:nvPr/>
          </p:nvSpPr>
          <p:spPr>
            <a:xfrm>
              <a:off x="642910" y="1876000"/>
              <a:ext cx="2071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</a:t>
              </a:r>
              <a:r>
                <a:rPr lang="cs-CZ" sz="1600" dirty="0" err="1" smtClean="0"/>
                <a:t>tomový</a:t>
              </a:r>
              <a:r>
                <a:rPr lang="cs-CZ" sz="1600" dirty="0" smtClean="0"/>
                <a:t> </a:t>
              </a:r>
              <a:r>
                <a:rPr lang="cs-CZ" sz="1600" dirty="0" err="1" smtClean="0"/>
                <a:t>hamiltonián</a:t>
              </a:r>
              <a:r>
                <a:rPr lang="cs-CZ" sz="1600" dirty="0" smtClean="0"/>
                <a:t>:</a:t>
              </a:r>
              <a:endParaRPr lang="cs-CZ" sz="1600" dirty="0"/>
            </a:p>
          </p:txBody>
        </p:sp>
        <p:graphicFrame>
          <p:nvGraphicFramePr>
            <p:cNvPr id="10" name="Objekt 9"/>
            <p:cNvGraphicFramePr>
              <a:graphicFrameLocks noChangeAspect="1"/>
            </p:cNvGraphicFramePr>
            <p:nvPr/>
          </p:nvGraphicFramePr>
          <p:xfrm>
            <a:off x="2954156" y="1772694"/>
            <a:ext cx="1972365" cy="576000"/>
          </p:xfrm>
          <a:graphic>
            <a:graphicData uri="http://schemas.openxmlformats.org/presentationml/2006/ole">
              <p:oleObj spid="_x0000_s89091" name="Rovnice" r:id="rId4" imgW="1434960" imgH="419040" progId="Equation.3">
                <p:embed/>
              </p:oleObj>
            </a:graphicData>
          </a:graphic>
        </p:graphicFrame>
      </p:grpSp>
      <p:grpSp>
        <p:nvGrpSpPr>
          <p:cNvPr id="21" name="Skupina 20"/>
          <p:cNvGrpSpPr/>
          <p:nvPr/>
        </p:nvGrpSpPr>
        <p:grpSpPr>
          <a:xfrm>
            <a:off x="634443" y="2500306"/>
            <a:ext cx="7215238" cy="1041407"/>
            <a:chOff x="634443" y="2500306"/>
            <a:chExt cx="7215238" cy="1041407"/>
          </a:xfrm>
        </p:grpSpPr>
        <p:sp>
          <p:nvSpPr>
            <p:cNvPr id="11" name="TextovéPole 10"/>
            <p:cNvSpPr txBox="1"/>
            <p:nvPr/>
          </p:nvSpPr>
          <p:spPr>
            <a:xfrm>
              <a:off x="634443" y="2500306"/>
              <a:ext cx="7215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Potenciální energie pro elektron v krystalové mříži (sumace přes </a:t>
              </a:r>
              <a:r>
                <a:rPr lang="cs-CZ" sz="1600" dirty="0" err="1" smtClean="0"/>
                <a:t>BK</a:t>
              </a:r>
              <a:r>
                <a:rPr lang="cs-CZ" sz="1600" dirty="0" smtClean="0"/>
                <a:t> oblast):</a:t>
              </a:r>
              <a:endParaRPr lang="cs-CZ" sz="1600" dirty="0"/>
            </a:p>
          </p:txBody>
        </p:sp>
        <p:graphicFrame>
          <p:nvGraphicFramePr>
            <p:cNvPr id="12" name="Objekt 11"/>
            <p:cNvGraphicFramePr>
              <a:graphicFrameLocks noChangeAspect="1"/>
            </p:cNvGraphicFramePr>
            <p:nvPr/>
          </p:nvGraphicFramePr>
          <p:xfrm>
            <a:off x="1336675" y="3000375"/>
            <a:ext cx="6103938" cy="541338"/>
          </p:xfrm>
          <a:graphic>
            <a:graphicData uri="http://schemas.openxmlformats.org/presentationml/2006/ole">
              <p:oleObj spid="_x0000_s89092" name="Rovnice" r:id="rId5" imgW="4152600" imgH="368280" progId="Equation.3">
                <p:embed/>
              </p:oleObj>
            </a:graphicData>
          </a:graphic>
        </p:graphicFrame>
      </p:grpSp>
      <p:grpSp>
        <p:nvGrpSpPr>
          <p:cNvPr id="20" name="Skupina 19"/>
          <p:cNvGrpSpPr/>
          <p:nvPr/>
        </p:nvGrpSpPr>
        <p:grpSpPr>
          <a:xfrm>
            <a:off x="571472" y="3590512"/>
            <a:ext cx="4794214" cy="338554"/>
            <a:chOff x="571472" y="3590512"/>
            <a:chExt cx="4794214" cy="338554"/>
          </a:xfrm>
        </p:grpSpPr>
        <p:sp>
          <p:nvSpPr>
            <p:cNvPr id="15" name="TextovéPole 14"/>
            <p:cNvSpPr txBox="1"/>
            <p:nvPr/>
          </p:nvSpPr>
          <p:spPr>
            <a:xfrm>
              <a:off x="571472" y="3590512"/>
              <a:ext cx="38576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err="1" smtClean="0"/>
                <a:t>Hamiltonián</a:t>
              </a:r>
              <a:r>
                <a:rPr lang="cs-CZ" sz="1600" dirty="0" smtClean="0"/>
                <a:t> pro elektron v krystalové mříži:</a:t>
              </a:r>
              <a:endParaRPr lang="cs-CZ" sz="1600" dirty="0"/>
            </a:p>
          </p:txBody>
        </p:sp>
        <p:graphicFrame>
          <p:nvGraphicFramePr>
            <p:cNvPr id="16" name="Objekt 15"/>
            <p:cNvGraphicFramePr>
              <a:graphicFrameLocks noChangeAspect="1"/>
            </p:cNvGraphicFramePr>
            <p:nvPr/>
          </p:nvGraphicFramePr>
          <p:xfrm>
            <a:off x="4357686" y="3626380"/>
            <a:ext cx="1008000" cy="288000"/>
          </p:xfrm>
          <a:graphic>
            <a:graphicData uri="http://schemas.openxmlformats.org/presentationml/2006/ole">
              <p:oleObj spid="_x0000_s89094" name="Rovnice" r:id="rId6" imgW="711000" imgH="203040" progId="Equation.3">
                <p:embed/>
              </p:oleObj>
            </a:graphicData>
          </a:graphic>
        </p:graphicFrame>
      </p:grpSp>
      <p:grpSp>
        <p:nvGrpSpPr>
          <p:cNvPr id="19" name="Skupina 18"/>
          <p:cNvGrpSpPr/>
          <p:nvPr/>
        </p:nvGrpSpPr>
        <p:grpSpPr>
          <a:xfrm>
            <a:off x="516968" y="3987800"/>
            <a:ext cx="6029882" cy="625475"/>
            <a:chOff x="516968" y="3987800"/>
            <a:chExt cx="6029882" cy="625475"/>
          </a:xfrm>
        </p:grpSpPr>
        <p:sp>
          <p:nvSpPr>
            <p:cNvPr id="17" name="TextovéPole 16"/>
            <p:cNvSpPr txBox="1"/>
            <p:nvPr/>
          </p:nvSpPr>
          <p:spPr>
            <a:xfrm>
              <a:off x="516968" y="4090578"/>
              <a:ext cx="28405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 Předpokládanou vlnovou funkci</a:t>
              </a:r>
              <a:endParaRPr lang="cs-CZ" sz="1600" dirty="0"/>
            </a:p>
          </p:txBody>
        </p:sp>
        <p:graphicFrame>
          <p:nvGraphicFramePr>
            <p:cNvPr id="89095" name="Object 7"/>
            <p:cNvGraphicFramePr>
              <a:graphicFrameLocks noChangeAspect="1"/>
            </p:cNvGraphicFramePr>
            <p:nvPr/>
          </p:nvGraphicFramePr>
          <p:xfrm>
            <a:off x="3473450" y="3987800"/>
            <a:ext cx="3073400" cy="625475"/>
          </p:xfrm>
          <a:graphic>
            <a:graphicData uri="http://schemas.openxmlformats.org/presentationml/2006/ole">
              <p:oleObj spid="_x0000_s89095" name="Rovnice" r:id="rId7" imgW="2184120" imgH="444240" progId="Equation.3">
                <p:embed/>
              </p:oleObj>
            </a:graphicData>
          </a:graphic>
        </p:graphicFrame>
      </p:grpSp>
      <p:graphicFrame>
        <p:nvGraphicFramePr>
          <p:cNvPr id="27" name="Objekt 2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9098" name="Rovnice" r:id="rId8" imgW="114120" imgH="215640" progId="Equation.3">
              <p:embed/>
            </p:oleObj>
          </a:graphicData>
        </a:graphic>
      </p:graphicFrame>
      <p:grpSp>
        <p:nvGrpSpPr>
          <p:cNvPr id="31" name="Skupina 30"/>
          <p:cNvGrpSpPr/>
          <p:nvPr/>
        </p:nvGrpSpPr>
        <p:grpSpPr>
          <a:xfrm>
            <a:off x="428596" y="4694248"/>
            <a:ext cx="8004204" cy="1381892"/>
            <a:chOff x="428596" y="4694248"/>
            <a:chExt cx="8004204" cy="1381892"/>
          </a:xfrm>
        </p:grpSpPr>
        <p:graphicFrame>
          <p:nvGraphicFramePr>
            <p:cNvPr id="23" name="Objekt 22"/>
            <p:cNvGraphicFramePr>
              <a:graphicFrameLocks noChangeAspect="1"/>
            </p:cNvGraphicFramePr>
            <p:nvPr/>
          </p:nvGraphicFramePr>
          <p:xfrm>
            <a:off x="629227" y="5572140"/>
            <a:ext cx="7657549" cy="504000"/>
          </p:xfrm>
          <a:graphic>
            <a:graphicData uri="http://schemas.openxmlformats.org/presentationml/2006/ole">
              <p:oleObj spid="_x0000_s89096" name="Rovnice" r:id="rId9" imgW="5981400" imgH="393480" progId="Equation.3">
                <p:embed/>
              </p:oleObj>
            </a:graphicData>
          </a:graphic>
        </p:graphicFrame>
        <p:sp>
          <p:nvSpPr>
            <p:cNvPr id="24" name="TextovéPole 23"/>
            <p:cNvSpPr txBox="1"/>
            <p:nvPr/>
          </p:nvSpPr>
          <p:spPr>
            <a:xfrm>
              <a:off x="525435" y="4694248"/>
              <a:ext cx="3420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 dosadíme do </a:t>
              </a:r>
              <a:r>
                <a:rPr lang="cs-CZ" sz="1600" dirty="0" err="1" smtClean="0"/>
                <a:t>Schrödingerovy</a:t>
              </a:r>
              <a:r>
                <a:rPr lang="cs-CZ" sz="1600" dirty="0" smtClean="0"/>
                <a:t> rovnice   </a:t>
              </a:r>
              <a:endParaRPr lang="cs-CZ" sz="1600" dirty="0"/>
            </a:p>
          </p:txBody>
        </p:sp>
        <p:graphicFrame>
          <p:nvGraphicFramePr>
            <p:cNvPr id="25" name="Objekt 24"/>
            <p:cNvGraphicFramePr>
              <a:graphicFrameLocks noChangeAspect="1"/>
            </p:cNvGraphicFramePr>
            <p:nvPr/>
          </p:nvGraphicFramePr>
          <p:xfrm>
            <a:off x="4041775" y="4714875"/>
            <a:ext cx="4391025" cy="323850"/>
          </p:xfrm>
          <a:graphic>
            <a:graphicData uri="http://schemas.openxmlformats.org/presentationml/2006/ole">
              <p:oleObj spid="_x0000_s89097" name="Rovnice" r:id="rId10" imgW="3441600" imgH="253800" progId="Equation.3">
                <p:embed/>
              </p:oleObj>
            </a:graphicData>
          </a:graphic>
        </p:graphicFrame>
        <p:grpSp>
          <p:nvGrpSpPr>
            <p:cNvPr id="30" name="Skupina 29"/>
            <p:cNvGrpSpPr/>
            <p:nvPr/>
          </p:nvGrpSpPr>
          <p:grpSpPr>
            <a:xfrm>
              <a:off x="428596" y="5044673"/>
              <a:ext cx="7572427" cy="357488"/>
              <a:chOff x="428596" y="5044673"/>
              <a:chExt cx="7572427" cy="357488"/>
            </a:xfrm>
          </p:grpSpPr>
          <p:sp>
            <p:nvSpPr>
              <p:cNvPr id="26" name="TextovéPole 25"/>
              <p:cNvSpPr txBox="1"/>
              <p:nvPr/>
            </p:nvSpPr>
            <p:spPr>
              <a:xfrm>
                <a:off x="428596" y="5044673"/>
                <a:ext cx="1785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600" dirty="0" smtClean="0"/>
                  <a:t> vynásobíme zleva </a:t>
                </a:r>
                <a:endParaRPr lang="cs-CZ" sz="1600" dirty="0"/>
              </a:p>
            </p:txBody>
          </p:sp>
          <p:graphicFrame>
            <p:nvGraphicFramePr>
              <p:cNvPr id="28" name="Objekt 27"/>
              <p:cNvGraphicFramePr>
                <a:graphicFrameLocks noChangeAspect="1"/>
              </p:cNvGraphicFramePr>
              <p:nvPr/>
            </p:nvGraphicFramePr>
            <p:xfrm>
              <a:off x="2260060" y="5087938"/>
              <a:ext cx="920750" cy="287337"/>
            </p:xfrm>
            <a:graphic>
              <a:graphicData uri="http://schemas.openxmlformats.org/presentationml/2006/ole">
                <p:oleObj spid="_x0000_s89099" name="Rovnice" r:id="rId11" imgW="812520" imgH="253800" progId="Equation.3">
                  <p:embed/>
                </p:oleObj>
              </a:graphicData>
            </a:graphic>
          </p:graphicFrame>
          <p:sp>
            <p:nvSpPr>
              <p:cNvPr id="29" name="TextovéPole 28"/>
              <p:cNvSpPr txBox="1"/>
              <p:nvPr/>
            </p:nvSpPr>
            <p:spPr>
              <a:xfrm>
                <a:off x="3172342" y="5063607"/>
                <a:ext cx="48286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integrujeme přes </a:t>
                </a:r>
                <a:r>
                  <a:rPr lang="cs-CZ" sz="1600" dirty="0" err="1" smtClean="0"/>
                  <a:t>BK</a:t>
                </a:r>
                <a:r>
                  <a:rPr lang="cs-CZ" sz="1600" dirty="0" smtClean="0"/>
                  <a:t> oblast a po úpravě dostaneme</a:t>
                </a:r>
                <a:endParaRPr lang="cs-CZ" sz="16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214942" y="285728"/>
            <a:ext cx="34290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 v</a:t>
            </a:r>
            <a:r>
              <a:rPr lang="cs-CZ" dirty="0" err="1" smtClean="0"/>
              <a:t>ýpočtu</a:t>
            </a:r>
            <a:r>
              <a:rPr lang="cs-CZ" dirty="0" smtClean="0"/>
              <a:t> </a:t>
            </a:r>
            <a:r>
              <a:rPr lang="cs-CZ" i="1" dirty="0" smtClean="0"/>
              <a:t>E</a:t>
            </a:r>
            <a:r>
              <a:rPr lang="cs-CZ" dirty="0" smtClean="0"/>
              <a:t>(</a:t>
            </a:r>
            <a:r>
              <a:rPr lang="cs-CZ" b="1" i="1" dirty="0" smtClean="0"/>
              <a:t>k</a:t>
            </a:r>
            <a:r>
              <a:rPr lang="cs-CZ" dirty="0" smtClean="0"/>
              <a:t>) v metodě </a:t>
            </a:r>
            <a:r>
              <a:rPr lang="cs-CZ" dirty="0" err="1" smtClean="0"/>
              <a:t>LCAO</a:t>
            </a:r>
            <a:r>
              <a:rPr lang="cs-CZ" dirty="0" smtClean="0"/>
              <a:t> - </a:t>
            </a:r>
            <a:r>
              <a:rPr lang="cs-CZ" i="1" dirty="0" smtClean="0"/>
              <a:t>2</a:t>
            </a:r>
            <a:endParaRPr lang="cs-CZ" i="1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785786" y="857232"/>
            <a:ext cx="7500990" cy="2111393"/>
            <a:chOff x="785786" y="857232"/>
            <a:chExt cx="7500990" cy="2111393"/>
          </a:xfrm>
        </p:grpSpPr>
        <p:sp>
          <p:nvSpPr>
            <p:cNvPr id="11" name="TextovéPole 10"/>
            <p:cNvSpPr txBox="1"/>
            <p:nvPr/>
          </p:nvSpPr>
          <p:spPr>
            <a:xfrm>
              <a:off x="785786" y="857232"/>
              <a:ext cx="75009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Na levé straně zachováme jen členy </a:t>
              </a:r>
              <a:r>
                <a:rPr lang="cs-CZ" sz="1600" b="1" i="1" dirty="0" smtClean="0"/>
                <a:t>m</a:t>
              </a:r>
              <a:r>
                <a:rPr lang="cs-CZ" sz="1600" dirty="0" smtClean="0"/>
                <a:t>=</a:t>
              </a:r>
              <a:r>
                <a:rPr lang="cs-CZ" sz="1600" b="1" i="1" dirty="0" smtClean="0"/>
                <a:t>n</a:t>
              </a:r>
              <a:r>
                <a:rPr lang="cs-CZ" sz="1600" dirty="0" smtClean="0"/>
                <a:t> (pro </a:t>
              </a:r>
              <a:r>
                <a:rPr lang="cs-CZ" sz="1600" b="1" i="1" dirty="0" smtClean="0"/>
                <a:t>m</a:t>
              </a:r>
              <a:r>
                <a:rPr lang="cs-CZ" sz="1600" dirty="0" smtClean="0"/>
                <a:t>≠</a:t>
              </a:r>
              <a:r>
                <a:rPr lang="cs-CZ" sz="1600" b="1" i="1" dirty="0" smtClean="0"/>
                <a:t>n</a:t>
              </a:r>
              <a:r>
                <a:rPr lang="cs-CZ" sz="1600" dirty="0" smtClean="0"/>
                <a:t> zanedbáme překrytí vlnových funkcí), takže dostaneme levou stranu (atomové vlnové funkce předpokládáme ortonormální) </a:t>
              </a:r>
              <a:endParaRPr lang="cs-CZ" dirty="0"/>
            </a:p>
          </p:txBody>
        </p:sp>
        <p:graphicFrame>
          <p:nvGraphicFramePr>
            <p:cNvPr id="12" name="Objekt 11"/>
            <p:cNvGraphicFramePr>
              <a:graphicFrameLocks noChangeAspect="1"/>
            </p:cNvGraphicFramePr>
            <p:nvPr/>
          </p:nvGraphicFramePr>
          <p:xfrm>
            <a:off x="2000232" y="1500174"/>
            <a:ext cx="4388186" cy="540000"/>
          </p:xfrm>
          <a:graphic>
            <a:graphicData uri="http://schemas.openxmlformats.org/presentationml/2006/ole">
              <p:oleObj spid="_x0000_s82951" name="Rovnice" r:id="rId3" imgW="3200400" imgH="393480" progId="Equation.3">
                <p:embed/>
              </p:oleObj>
            </a:graphicData>
          </a:graphic>
        </p:graphicFrame>
        <p:sp>
          <p:nvSpPr>
            <p:cNvPr id="13" name="TextovéPole 12"/>
            <p:cNvSpPr txBox="1"/>
            <p:nvPr/>
          </p:nvSpPr>
          <p:spPr>
            <a:xfrm>
              <a:off x="857224" y="2059536"/>
              <a:ext cx="392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Pravou stranu rozložíme na dva sčítance</a:t>
              </a:r>
              <a:endParaRPr lang="cs-CZ" sz="1600" dirty="0"/>
            </a:p>
          </p:txBody>
        </p:sp>
        <p:graphicFrame>
          <p:nvGraphicFramePr>
            <p:cNvPr id="14" name="Objekt 13"/>
            <p:cNvGraphicFramePr>
              <a:graphicFrameLocks noChangeAspect="1"/>
            </p:cNvGraphicFramePr>
            <p:nvPr/>
          </p:nvGraphicFramePr>
          <p:xfrm>
            <a:off x="1541463" y="2500313"/>
            <a:ext cx="6219825" cy="468312"/>
          </p:xfrm>
          <a:graphic>
            <a:graphicData uri="http://schemas.openxmlformats.org/presentationml/2006/ole">
              <p:oleObj spid="_x0000_s82952" name="Rovnice" r:id="rId4" imgW="5232240" imgH="393480" progId="Equation.3">
                <p:embed/>
              </p:oleObj>
            </a:graphicData>
          </a:graphic>
        </p:graphicFrame>
      </p:grpSp>
      <p:grpSp>
        <p:nvGrpSpPr>
          <p:cNvPr id="18" name="Skupina 17"/>
          <p:cNvGrpSpPr/>
          <p:nvPr/>
        </p:nvGrpSpPr>
        <p:grpSpPr>
          <a:xfrm>
            <a:off x="785786" y="3161884"/>
            <a:ext cx="7286676" cy="1838752"/>
            <a:chOff x="857224" y="3090446"/>
            <a:chExt cx="7286676" cy="1838752"/>
          </a:xfrm>
        </p:grpSpPr>
        <p:sp>
          <p:nvSpPr>
            <p:cNvPr id="15" name="TextovéPole 14"/>
            <p:cNvSpPr txBox="1"/>
            <p:nvPr/>
          </p:nvSpPr>
          <p:spPr>
            <a:xfrm>
              <a:off x="857224" y="3090446"/>
              <a:ext cx="72866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/>
                <a:t>Integrál v prvním členu </a:t>
              </a:r>
              <a:r>
                <a:rPr lang="cs-CZ" sz="1600" dirty="0" smtClean="0"/>
                <a:t>označíme  -</a:t>
              </a:r>
              <a:r>
                <a:rPr lang="el-GR" sz="1600" i="1" dirty="0" smtClean="0">
                  <a:latin typeface="Cambria Math"/>
                  <a:ea typeface="Cambria Math"/>
                </a:rPr>
                <a:t>α</a:t>
              </a:r>
              <a:r>
                <a:rPr lang="cs-CZ" sz="1600" i="1" dirty="0" smtClean="0">
                  <a:latin typeface="Cambria Math"/>
                  <a:ea typeface="Cambria Math"/>
                </a:rPr>
                <a:t>  </a:t>
              </a:r>
              <a:r>
                <a:rPr lang="cs-CZ" dirty="0" smtClean="0"/>
                <a:t>, </a:t>
              </a:r>
              <a:r>
                <a:rPr lang="cs-CZ" sz="1600" i="1" dirty="0" smtClean="0"/>
                <a:t>ve druhém </a:t>
              </a:r>
              <a:r>
                <a:rPr lang="cs-CZ" sz="1600" dirty="0" smtClean="0"/>
                <a:t>sčítanci zachováme </a:t>
              </a:r>
              <a:r>
                <a:rPr lang="cs-CZ" sz="1600" i="1" dirty="0" smtClean="0"/>
                <a:t>jen sumaci přes nejbližší sousedy</a:t>
              </a:r>
              <a:r>
                <a:rPr lang="cs-CZ" sz="1600" dirty="0" smtClean="0"/>
                <a:t>  a odpovídající </a:t>
              </a:r>
              <a:r>
                <a:rPr lang="cs-CZ" sz="1600" i="1" dirty="0" smtClean="0"/>
                <a:t>integrál označíme</a:t>
              </a:r>
              <a:r>
                <a:rPr lang="cs-CZ" sz="1600" dirty="0" smtClean="0"/>
                <a:t>  -</a:t>
              </a:r>
              <a:r>
                <a:rPr lang="el-GR" sz="1600" i="1" dirty="0" smtClean="0">
                  <a:latin typeface="Cambria Math"/>
                  <a:ea typeface="Cambria Math"/>
                </a:rPr>
                <a:t>γ</a:t>
              </a:r>
              <a:r>
                <a:rPr lang="cs-CZ" sz="1600" i="1" dirty="0" smtClean="0">
                  <a:latin typeface="Cambria Math"/>
                  <a:ea typeface="Cambria Math"/>
                </a:rPr>
                <a:t> .</a:t>
              </a:r>
              <a:br>
                <a:rPr lang="cs-CZ" sz="1600" i="1" dirty="0" smtClean="0">
                  <a:latin typeface="Cambria Math"/>
                  <a:ea typeface="Cambria Math"/>
                </a:rPr>
              </a:br>
              <a:endParaRPr lang="cs-CZ" sz="1600" i="1" dirty="0" smtClean="0">
                <a:latin typeface="Cambria Math"/>
                <a:ea typeface="Cambria Math"/>
              </a:endParaRPr>
            </a:p>
            <a:p>
              <a:r>
                <a:rPr lang="cs-CZ" sz="1600" i="1" dirty="0" smtClean="0">
                  <a:solidFill>
                    <a:srgbClr val="0000FF"/>
                  </a:solidFill>
                </a:rPr>
                <a:t>Disperzní závislost  </a:t>
              </a:r>
              <a:r>
                <a:rPr lang="cs-CZ" sz="1600" dirty="0" smtClean="0"/>
                <a:t>pak je</a:t>
              </a:r>
              <a:r>
                <a:rPr lang="en-US" sz="1600" dirty="0" smtClean="0"/>
                <a:t> (</a:t>
              </a:r>
              <a:r>
                <a:rPr lang="el-GR" sz="1600" b="1" i="1" dirty="0" smtClean="0">
                  <a:latin typeface="+mj-lt"/>
                  <a:ea typeface="Cambria Math"/>
                </a:rPr>
                <a:t>ρ</a:t>
              </a:r>
              <a:r>
                <a:rPr lang="en-US" b="1" i="1" baseline="-25000" dirty="0" smtClean="0">
                  <a:latin typeface="+mj-lt"/>
                  <a:ea typeface="Cambria Math"/>
                </a:rPr>
                <a:t>m</a:t>
              </a:r>
              <a:r>
                <a:rPr lang="en-US" b="1" i="1" baseline="-25000" dirty="0" smtClean="0">
                  <a:latin typeface="Cambria Math"/>
                  <a:ea typeface="Cambria Math"/>
                </a:rPr>
                <a:t>  </a:t>
              </a:r>
              <a:r>
                <a:rPr lang="en-US" sz="1600" dirty="0" smtClean="0"/>
                <a:t>- </a:t>
              </a:r>
              <a:r>
                <a:rPr lang="en-US" sz="1600" dirty="0" err="1" smtClean="0"/>
                <a:t>vektory</a:t>
              </a:r>
              <a:r>
                <a:rPr lang="en-US" sz="1600" dirty="0" smtClean="0"/>
                <a:t> </a:t>
              </a:r>
              <a:r>
                <a:rPr lang="cs-CZ" sz="1600" dirty="0" smtClean="0"/>
                <a:t>k nejbližším sousedům)</a:t>
              </a:r>
              <a:endParaRPr lang="cs-CZ" sz="1600" b="1" i="1" baseline="-25000" dirty="0"/>
            </a:p>
          </p:txBody>
        </p:sp>
        <p:graphicFrame>
          <p:nvGraphicFramePr>
            <p:cNvPr id="16" name="Objekt 15"/>
            <p:cNvGraphicFramePr>
              <a:graphicFrameLocks noChangeAspect="1"/>
            </p:cNvGraphicFramePr>
            <p:nvPr/>
          </p:nvGraphicFramePr>
          <p:xfrm>
            <a:off x="2936520" y="4353198"/>
            <a:ext cx="2421298" cy="576000"/>
          </p:xfrm>
          <a:graphic>
            <a:graphicData uri="http://schemas.openxmlformats.org/presentationml/2006/ole">
              <p:oleObj spid="_x0000_s82953" name="Rovnice" r:id="rId5" imgW="1549080" imgH="368280" progId="Equation.3">
                <p:embed/>
              </p:oleObj>
            </a:graphicData>
          </a:graphic>
        </p:graphicFrame>
      </p:grpSp>
      <p:sp>
        <p:nvSpPr>
          <p:cNvPr id="17" name="Tlačítko akce: Vlastní 16">
            <a:hlinkClick r:id="rId6" action="ppaction://hlinksldjump" highlightClick="1"/>
          </p:cNvPr>
          <p:cNvSpPr/>
          <p:nvPr/>
        </p:nvSpPr>
        <p:spPr>
          <a:xfrm>
            <a:off x="7500958" y="5572140"/>
            <a:ext cx="785818" cy="214314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Zpět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609600"/>
            <a:ext cx="82581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lačítko akce: Vlastní 5">
            <a:hlinkClick r:id="rId3" action="ppaction://hlinksldjump" highlightClick="1"/>
          </p:cNvPr>
          <p:cNvSpPr/>
          <p:nvPr/>
        </p:nvSpPr>
        <p:spPr>
          <a:xfrm>
            <a:off x="7358082" y="6429396"/>
            <a:ext cx="785818" cy="285752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Zpět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357950" y="159478"/>
            <a:ext cx="214314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Fourier</a:t>
            </a:r>
            <a:r>
              <a:rPr lang="cs-CZ" dirty="0" err="1" smtClean="0"/>
              <a:t>ův</a:t>
            </a:r>
            <a:r>
              <a:rPr lang="cs-CZ" dirty="0" smtClean="0"/>
              <a:t> rozvoj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000628" y="285728"/>
            <a:ext cx="385765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Laueovy</a:t>
            </a:r>
            <a:r>
              <a:rPr lang="cs-CZ" dirty="0" smtClean="0">
                <a:solidFill>
                  <a:schemeClr val="bg1"/>
                </a:solidFill>
              </a:rPr>
              <a:t> rovnice a </a:t>
            </a:r>
            <a:r>
              <a:rPr lang="cs-CZ" dirty="0" err="1" smtClean="0">
                <a:solidFill>
                  <a:schemeClr val="bg1"/>
                </a:solidFill>
              </a:rPr>
              <a:t>Braggova</a:t>
            </a:r>
            <a:r>
              <a:rPr lang="cs-CZ" dirty="0" smtClean="0">
                <a:solidFill>
                  <a:schemeClr val="bg1"/>
                </a:solidFill>
              </a:rPr>
              <a:t> rovnice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" name="Skupina 107"/>
          <p:cNvGrpSpPr/>
          <p:nvPr/>
        </p:nvGrpSpPr>
        <p:grpSpPr>
          <a:xfrm>
            <a:off x="214282" y="1142984"/>
            <a:ext cx="4840639" cy="1573903"/>
            <a:chOff x="214282" y="1214422"/>
            <a:chExt cx="4840639" cy="1573903"/>
          </a:xfrm>
        </p:grpSpPr>
        <p:grpSp>
          <p:nvGrpSpPr>
            <p:cNvPr id="3" name="Skupina 102"/>
            <p:cNvGrpSpPr/>
            <p:nvPr/>
          </p:nvGrpSpPr>
          <p:grpSpPr>
            <a:xfrm>
              <a:off x="214282" y="1214424"/>
              <a:ext cx="4840639" cy="1573903"/>
              <a:chOff x="714345" y="1913939"/>
              <a:chExt cx="4840639" cy="1573903"/>
            </a:xfrm>
          </p:grpSpPr>
          <p:grpSp>
            <p:nvGrpSpPr>
              <p:cNvPr id="5" name="Skupina 60"/>
              <p:cNvGrpSpPr/>
              <p:nvPr/>
            </p:nvGrpSpPr>
            <p:grpSpPr>
              <a:xfrm>
                <a:off x="714345" y="1913939"/>
                <a:ext cx="4840639" cy="1573903"/>
                <a:chOff x="714345" y="1913939"/>
                <a:chExt cx="4840639" cy="1573903"/>
              </a:xfrm>
            </p:grpSpPr>
            <p:grpSp>
              <p:nvGrpSpPr>
                <p:cNvPr id="6" name="Skupina 55"/>
                <p:cNvGrpSpPr/>
                <p:nvPr/>
              </p:nvGrpSpPr>
              <p:grpSpPr>
                <a:xfrm>
                  <a:off x="714345" y="1913939"/>
                  <a:ext cx="4840639" cy="1573903"/>
                  <a:chOff x="714345" y="1913939"/>
                  <a:chExt cx="4840639" cy="1573903"/>
                </a:xfrm>
              </p:grpSpPr>
              <p:grpSp>
                <p:nvGrpSpPr>
                  <p:cNvPr id="7" name="Skupina 50"/>
                  <p:cNvGrpSpPr/>
                  <p:nvPr/>
                </p:nvGrpSpPr>
                <p:grpSpPr>
                  <a:xfrm>
                    <a:off x="714345" y="1913939"/>
                    <a:ext cx="4840639" cy="1573903"/>
                    <a:chOff x="714345" y="1913939"/>
                    <a:chExt cx="4840639" cy="1573903"/>
                  </a:xfrm>
                </p:grpSpPr>
                <p:grpSp>
                  <p:nvGrpSpPr>
                    <p:cNvPr id="8" name="Skupina 46"/>
                    <p:cNvGrpSpPr/>
                    <p:nvPr/>
                  </p:nvGrpSpPr>
                  <p:grpSpPr>
                    <a:xfrm>
                      <a:off x="714345" y="1913939"/>
                      <a:ext cx="4840639" cy="1573903"/>
                      <a:chOff x="714345" y="1913939"/>
                      <a:chExt cx="4840639" cy="1573903"/>
                    </a:xfrm>
                  </p:grpSpPr>
                  <p:grpSp>
                    <p:nvGrpSpPr>
                      <p:cNvPr id="9" name="Skupina 40"/>
                      <p:cNvGrpSpPr/>
                      <p:nvPr/>
                    </p:nvGrpSpPr>
                    <p:grpSpPr>
                      <a:xfrm>
                        <a:off x="714345" y="1913939"/>
                        <a:ext cx="4840639" cy="1573903"/>
                        <a:chOff x="714345" y="1913939"/>
                        <a:chExt cx="4840639" cy="1573903"/>
                      </a:xfrm>
                    </p:grpSpPr>
                    <p:grpSp>
                      <p:nvGrpSpPr>
                        <p:cNvPr id="10" name="Skupina 34"/>
                        <p:cNvGrpSpPr/>
                        <p:nvPr/>
                      </p:nvGrpSpPr>
                      <p:grpSpPr>
                        <a:xfrm>
                          <a:off x="714345" y="1913939"/>
                          <a:ext cx="4840639" cy="1573903"/>
                          <a:chOff x="714345" y="1913939"/>
                          <a:chExt cx="4840639" cy="1573903"/>
                        </a:xfrm>
                      </p:grpSpPr>
                      <p:grpSp>
                        <p:nvGrpSpPr>
                          <p:cNvPr id="11" name="Skupina 29"/>
                          <p:cNvGrpSpPr>
                            <a:grpSpLocks noChangeAspect="1"/>
                          </p:cNvGrpSpPr>
                          <p:nvPr/>
                        </p:nvGrpSpPr>
                        <p:grpSpPr>
                          <a:xfrm>
                            <a:off x="714345" y="1913939"/>
                            <a:ext cx="4840639" cy="1573903"/>
                            <a:chOff x="1142976" y="1239823"/>
                            <a:chExt cx="4000528" cy="1300747"/>
                          </a:xfrm>
                        </p:grpSpPr>
                        <p:grpSp>
                          <p:nvGrpSpPr>
                            <p:cNvPr id="12" name="Skupina 22"/>
                            <p:cNvGrpSpPr/>
                            <p:nvPr/>
                          </p:nvGrpSpPr>
                          <p:grpSpPr>
                            <a:xfrm>
                              <a:off x="1142976" y="1954203"/>
                              <a:ext cx="4000528" cy="586367"/>
                              <a:chOff x="1142976" y="1954203"/>
                              <a:chExt cx="4000528" cy="586367"/>
                            </a:xfrm>
                            <a:solidFill>
                              <a:schemeClr val="bg2">
                                <a:lumMod val="50000"/>
                              </a:schemeClr>
                            </a:solidFill>
                          </p:grpSpPr>
                          <p:grpSp>
                            <p:nvGrpSpPr>
                              <p:cNvPr id="13" name="Skupina 16"/>
                              <p:cNvGrpSpPr/>
                              <p:nvPr/>
                            </p:nvGrpSpPr>
                            <p:grpSpPr>
                              <a:xfrm>
                                <a:off x="1142976" y="1954203"/>
                                <a:ext cx="4000528" cy="111702"/>
                                <a:chOff x="1142976" y="1954203"/>
                                <a:chExt cx="4000528" cy="111702"/>
                              </a:xfrm>
                              <a:grpFill/>
                            </p:grpSpPr>
                            <p:cxnSp>
                              <p:nvCxnSpPr>
                                <p:cNvPr id="150" name="Přímá spojovací čára 5"/>
                                <p:cNvCxnSpPr/>
                                <p:nvPr/>
                              </p:nvCxnSpPr>
                              <p:spPr>
                                <a:xfrm>
                                  <a:off x="1142976" y="2000240"/>
                                  <a:ext cx="4000528" cy="0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151" name="Elipsa 7"/>
                                <p:cNvSpPr/>
                                <p:nvPr/>
                              </p:nvSpPr>
                              <p:spPr>
                                <a:xfrm>
                                  <a:off x="2928926" y="1954203"/>
                                  <a:ext cx="108000" cy="108000"/>
                                </a:xfrm>
                                <a:prstGeom prst="ellipse">
                                  <a:avLst/>
                                </a:prstGeom>
                                <a:grpFill/>
                                <a:ln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152" name="Elipsa 8"/>
                                <p:cNvSpPr/>
                                <p:nvPr/>
                              </p:nvSpPr>
                              <p:spPr>
                                <a:xfrm>
                                  <a:off x="3963934" y="1957905"/>
                                  <a:ext cx="108000" cy="108000"/>
                                </a:xfrm>
                                <a:prstGeom prst="ellipse">
                                  <a:avLst/>
                                </a:prstGeom>
                                <a:grpFill/>
                                <a:ln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153" name="Elipsa 9"/>
                                <p:cNvSpPr/>
                                <p:nvPr/>
                              </p:nvSpPr>
                              <p:spPr>
                                <a:xfrm>
                                  <a:off x="1857356" y="1957905"/>
                                  <a:ext cx="108000" cy="108000"/>
                                </a:xfrm>
                                <a:prstGeom prst="ellipse">
                                  <a:avLst/>
                                </a:prstGeom>
                                <a:grpFill/>
                                <a:ln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4" name="Skupina 17"/>
                              <p:cNvGrpSpPr/>
                              <p:nvPr/>
                            </p:nvGrpSpPr>
                            <p:grpSpPr>
                              <a:xfrm>
                                <a:off x="1142976" y="2428868"/>
                                <a:ext cx="4000528" cy="111702"/>
                                <a:chOff x="1142976" y="1954203"/>
                                <a:chExt cx="4000528" cy="111702"/>
                              </a:xfrm>
                              <a:grpFill/>
                            </p:grpSpPr>
                            <p:cxnSp>
                              <p:nvCxnSpPr>
                                <p:cNvPr id="146" name="Přímá spojovací čára 18"/>
                                <p:cNvCxnSpPr/>
                                <p:nvPr/>
                              </p:nvCxnSpPr>
                              <p:spPr>
                                <a:xfrm>
                                  <a:off x="1142976" y="2000240"/>
                                  <a:ext cx="4000528" cy="0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147" name="Elipsa 19"/>
                                <p:cNvSpPr/>
                                <p:nvPr/>
                              </p:nvSpPr>
                              <p:spPr>
                                <a:xfrm>
                                  <a:off x="2928926" y="1954203"/>
                                  <a:ext cx="108000" cy="108000"/>
                                </a:xfrm>
                                <a:prstGeom prst="ellipse">
                                  <a:avLst/>
                                </a:prstGeom>
                                <a:grpFill/>
                                <a:ln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148" name="Elipsa 147"/>
                                <p:cNvSpPr/>
                                <p:nvPr/>
                              </p:nvSpPr>
                              <p:spPr>
                                <a:xfrm>
                                  <a:off x="3963934" y="1957905"/>
                                  <a:ext cx="108000" cy="108000"/>
                                </a:xfrm>
                                <a:prstGeom prst="ellipse">
                                  <a:avLst/>
                                </a:prstGeom>
                                <a:grpFill/>
                                <a:ln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149" name="Elipsa 148"/>
                                <p:cNvSpPr/>
                                <p:nvPr/>
                              </p:nvSpPr>
                              <p:spPr>
                                <a:xfrm>
                                  <a:off x="1857356" y="1957905"/>
                                  <a:ext cx="108000" cy="108000"/>
                                </a:xfrm>
                                <a:prstGeom prst="ellipse">
                                  <a:avLst/>
                                </a:prstGeom>
                                <a:grpFill/>
                                <a:ln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5" name="Skupina 28"/>
                            <p:cNvGrpSpPr/>
                            <p:nvPr/>
                          </p:nvGrpSpPr>
                          <p:grpSpPr>
                            <a:xfrm>
                              <a:off x="1957897" y="1239823"/>
                              <a:ext cx="2051513" cy="1242767"/>
                              <a:chOff x="1957897" y="1239823"/>
                              <a:chExt cx="2051513" cy="1242767"/>
                            </a:xfrm>
                          </p:grpSpPr>
                          <p:cxnSp>
                            <p:nvCxnSpPr>
                              <p:cNvPr id="140" name="Přímá spojovací šipka 139"/>
                              <p:cNvCxnSpPr/>
                              <p:nvPr/>
                            </p:nvCxnSpPr>
                            <p:spPr>
                              <a:xfrm>
                                <a:off x="2181796" y="1251741"/>
                                <a:ext cx="801634" cy="755597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solidFill>
                                  <a:srgbClr val="0000FF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41" name="Přímá spojovací šipka 140"/>
                              <p:cNvCxnSpPr>
                                <a:cxnSpLocks noChangeAspect="1"/>
                              </p:cNvCxnSpPr>
                              <p:nvPr/>
                            </p:nvCxnSpPr>
                            <p:spPr>
                              <a:xfrm>
                                <a:off x="1957897" y="1517108"/>
                                <a:ext cx="1024304" cy="965482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solidFill>
                                  <a:srgbClr val="0000FF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42" name="Přímá spojovací šipka 26"/>
                              <p:cNvCxnSpPr/>
                              <p:nvPr/>
                            </p:nvCxnSpPr>
                            <p:spPr>
                              <a:xfrm flipH="1">
                                <a:off x="2984548" y="1239823"/>
                                <a:ext cx="801634" cy="755597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solidFill>
                                  <a:srgbClr val="0000FF"/>
                                </a:solidFill>
                                <a:headEnd type="arrow" w="med" len="med"/>
                                <a:tailEnd type="none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43" name="Přímá spojovací šipka 27"/>
                              <p:cNvCxnSpPr>
                                <a:cxnSpLocks noChangeAspect="1"/>
                              </p:cNvCxnSpPr>
                              <p:nvPr/>
                            </p:nvCxnSpPr>
                            <p:spPr>
                              <a:xfrm flipH="1">
                                <a:off x="2985106" y="1512174"/>
                                <a:ext cx="1024304" cy="965483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solidFill>
                                  <a:srgbClr val="0000FF"/>
                                </a:solidFill>
                                <a:headEnd type="arrow" w="med" len="med"/>
                                <a:tailEnd type="none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16" name="Skupina 33"/>
                          <p:cNvGrpSpPr/>
                          <p:nvPr/>
                        </p:nvGrpSpPr>
                        <p:grpSpPr>
                          <a:xfrm>
                            <a:off x="2643174" y="2837248"/>
                            <a:ext cx="571504" cy="306000"/>
                            <a:chOff x="2643174" y="2837248"/>
                            <a:chExt cx="571504" cy="306000"/>
                          </a:xfrm>
                        </p:grpSpPr>
                        <p:cxnSp>
                          <p:nvCxnSpPr>
                            <p:cNvPr id="136" name="Přímá spojovací čára 135"/>
                            <p:cNvCxnSpPr/>
                            <p:nvPr/>
                          </p:nvCxnSpPr>
                          <p:spPr>
                            <a:xfrm flipH="1">
                              <a:off x="2643174" y="2837248"/>
                              <a:ext cx="285752" cy="30600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rgbClr val="FF0000"/>
                              </a:solidFill>
                              <a:prstDash val="sys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7" name="Přímá spojovací čára 136"/>
                            <p:cNvCxnSpPr/>
                            <p:nvPr/>
                          </p:nvCxnSpPr>
                          <p:spPr>
                            <a:xfrm>
                              <a:off x="2928926" y="2837248"/>
                              <a:ext cx="285752" cy="30600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rgbClr val="FF0000"/>
                              </a:solidFill>
                              <a:prstDash val="sys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grpSp>
                      <p:nvGrpSpPr>
                        <p:cNvPr id="17" name="Skupina 39"/>
                        <p:cNvGrpSpPr/>
                        <p:nvPr/>
                      </p:nvGrpSpPr>
                      <p:grpSpPr>
                        <a:xfrm>
                          <a:off x="2643167" y="3143246"/>
                          <a:ext cx="576736" cy="268083"/>
                          <a:chOff x="2643167" y="3143246"/>
                          <a:chExt cx="576736" cy="268083"/>
                        </a:xfrm>
                      </p:grpSpPr>
                      <p:cxnSp>
                        <p:nvCxnSpPr>
                          <p:cNvPr id="132" name="Přímá spojovací čára 131"/>
                          <p:cNvCxnSpPr>
                            <a:cxnSpLocks noChangeAspect="1"/>
                          </p:cNvCxnSpPr>
                          <p:nvPr/>
                        </p:nvCxnSpPr>
                        <p:spPr>
                          <a:xfrm>
                            <a:off x="2643167" y="3143246"/>
                            <a:ext cx="289005" cy="262856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3" name="Přímá spojovací čára 132"/>
                          <p:cNvCxnSpPr>
                            <a:cxnSpLocks noChangeAspect="1"/>
                          </p:cNvCxnSpPr>
                          <p:nvPr/>
                        </p:nvCxnSpPr>
                        <p:spPr>
                          <a:xfrm flipH="1">
                            <a:off x="2930898" y="3148473"/>
                            <a:ext cx="289005" cy="262856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18" name="Skupina 45"/>
                      <p:cNvGrpSpPr/>
                      <p:nvPr/>
                    </p:nvGrpSpPr>
                    <p:grpSpPr>
                      <a:xfrm>
                        <a:off x="2622274" y="2596172"/>
                        <a:ext cx="598326" cy="289146"/>
                        <a:chOff x="2622274" y="2596172"/>
                        <a:chExt cx="598326" cy="289146"/>
                      </a:xfrm>
                    </p:grpSpPr>
                    <p:sp>
                      <p:nvSpPr>
                        <p:cNvPr id="128" name="TextovéPole 127"/>
                        <p:cNvSpPr txBox="1"/>
                        <p:nvPr/>
                      </p:nvSpPr>
                      <p:spPr>
                        <a:xfrm>
                          <a:off x="2622274" y="2596172"/>
                          <a:ext cx="142876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rIns="0" rtlCol="0">
                          <a:spAutoFit/>
                        </a:bodyPr>
                        <a:lstStyle/>
                        <a:p>
                          <a:r>
                            <a:rPr lang="el-GR" sz="1200" i="1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Θ</a:t>
                          </a:r>
                          <a:endParaRPr lang="cs-CZ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p:txBody>
                    </p:sp>
                    <p:sp>
                      <p:nvSpPr>
                        <p:cNvPr id="129" name="TextovéPole 128"/>
                        <p:cNvSpPr txBox="1"/>
                        <p:nvPr/>
                      </p:nvSpPr>
                      <p:spPr>
                        <a:xfrm>
                          <a:off x="3077724" y="2608319"/>
                          <a:ext cx="142876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rIns="0" rtlCol="0">
                          <a:spAutoFit/>
                        </a:bodyPr>
                        <a:lstStyle/>
                        <a:p>
                          <a:r>
                            <a:rPr lang="el-GR" sz="1200" i="1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Θ</a:t>
                          </a:r>
                          <a:endParaRPr lang="cs-CZ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" name="Skupina 49"/>
                    <p:cNvGrpSpPr/>
                    <p:nvPr/>
                  </p:nvGrpSpPr>
                  <p:grpSpPr>
                    <a:xfrm>
                      <a:off x="2479398" y="2141419"/>
                      <a:ext cx="975719" cy="278696"/>
                      <a:chOff x="2479398" y="2141419"/>
                      <a:chExt cx="975719" cy="278696"/>
                    </a:xfrm>
                  </p:grpSpPr>
                  <p:sp>
                    <p:nvSpPr>
                      <p:cNvPr id="124" name="TextovéPole 123"/>
                      <p:cNvSpPr txBox="1"/>
                      <p:nvPr/>
                    </p:nvSpPr>
                    <p:spPr>
                      <a:xfrm>
                        <a:off x="2479398" y="2143116"/>
                        <a:ext cx="14287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rIns="0" rtlCol="0">
                        <a:spAutoFit/>
                      </a:bodyPr>
                      <a:lstStyle/>
                      <a:p>
                        <a:r>
                          <a:rPr lang="cs-CZ" sz="1200" b="1" i="1" dirty="0" smtClean="0">
                            <a:solidFill>
                              <a:srgbClr val="0000FF"/>
                            </a:solidFill>
                            <a:latin typeface="+mj-lt"/>
                            <a:ea typeface="Cambria Math" pitchFamily="18" charset="0"/>
                          </a:rPr>
                          <a:t>k</a:t>
                        </a:r>
                        <a:endParaRPr lang="cs-CZ" b="1" i="1" dirty="0">
                          <a:solidFill>
                            <a:srgbClr val="0000FF"/>
                          </a:solidFill>
                          <a:latin typeface="+mj-lt"/>
                          <a:ea typeface="Cambria Math" pitchFamily="18" charset="0"/>
                        </a:endParaRPr>
                      </a:p>
                    </p:txBody>
                  </p:sp>
                  <p:sp>
                    <p:nvSpPr>
                      <p:cNvPr id="125" name="TextovéPole 124"/>
                      <p:cNvSpPr txBox="1"/>
                      <p:nvPr/>
                    </p:nvSpPr>
                    <p:spPr>
                      <a:xfrm>
                        <a:off x="3312241" y="2141419"/>
                        <a:ext cx="14287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rIns="0" rtlCol="0">
                        <a:spAutoFit/>
                      </a:bodyPr>
                      <a:lstStyle/>
                      <a:p>
                        <a:r>
                          <a:rPr lang="cs-CZ" sz="1200" b="1" i="1" dirty="0" smtClean="0">
                            <a:solidFill>
                              <a:srgbClr val="0000FF"/>
                            </a:solidFill>
                            <a:latin typeface="+mj-lt"/>
                            <a:ea typeface="Cambria Math" pitchFamily="18" charset="0"/>
                          </a:rPr>
                          <a:t>k</a:t>
                        </a:r>
                        <a:r>
                          <a:rPr lang="en-US" sz="1200" b="1" i="1" dirty="0" smtClean="0">
                            <a:solidFill>
                              <a:srgbClr val="0000FF"/>
                            </a:solidFill>
                            <a:latin typeface="+mj-lt"/>
                            <a:ea typeface="Cambria Math" pitchFamily="18" charset="0"/>
                          </a:rPr>
                          <a:t>’</a:t>
                        </a:r>
                        <a:endParaRPr lang="cs-CZ" b="1" i="1" dirty="0">
                          <a:solidFill>
                            <a:srgbClr val="0000FF"/>
                          </a:solidFill>
                          <a:latin typeface="+mj-lt"/>
                          <a:ea typeface="Cambria Math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0" name="Skupina 54"/>
                  <p:cNvGrpSpPr/>
                  <p:nvPr/>
                </p:nvGrpSpPr>
                <p:grpSpPr>
                  <a:xfrm>
                    <a:off x="4892739" y="2833083"/>
                    <a:ext cx="322203" cy="576000"/>
                    <a:chOff x="4892739" y="2833083"/>
                    <a:chExt cx="322203" cy="576000"/>
                  </a:xfrm>
                </p:grpSpPr>
                <p:sp>
                  <p:nvSpPr>
                    <p:cNvPr id="120" name="TextovéPole 119"/>
                    <p:cNvSpPr txBox="1"/>
                    <p:nvPr/>
                  </p:nvSpPr>
                  <p:spPr>
                    <a:xfrm>
                      <a:off x="4989252" y="2937687"/>
                      <a:ext cx="22569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r>
                        <a:rPr lang="en-US" sz="1200" i="1" dirty="0" err="1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12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hkl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p:txBody>
                </p:sp>
                <p:cxnSp>
                  <p:nvCxnSpPr>
                    <p:cNvPr id="121" name="Přímá spojovací šipka 120"/>
                    <p:cNvCxnSpPr/>
                    <p:nvPr/>
                  </p:nvCxnSpPr>
                  <p:spPr>
                    <a:xfrm rot="5400000">
                      <a:off x="4605533" y="3120289"/>
                      <a:ext cx="576000" cy="1588"/>
                    </a:xfrm>
                    <a:prstGeom prst="straightConnector1">
                      <a:avLst/>
                    </a:prstGeom>
                    <a:ln>
                      <a:solidFill>
                        <a:schemeClr val="accent4">
                          <a:lumMod val="75000"/>
                        </a:schemeClr>
                      </a:solidFill>
                      <a:headEnd type="triangl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1" name="Skupina 58"/>
                <p:cNvGrpSpPr/>
                <p:nvPr/>
              </p:nvGrpSpPr>
              <p:grpSpPr>
                <a:xfrm>
                  <a:off x="2296434" y="3164148"/>
                  <a:ext cx="1317234" cy="237858"/>
                  <a:chOff x="2296434" y="3164148"/>
                  <a:chExt cx="1317234" cy="237858"/>
                </a:xfrm>
              </p:grpSpPr>
              <p:sp>
                <p:nvSpPr>
                  <p:cNvPr id="116" name="TextovéPole 115"/>
                  <p:cNvSpPr txBox="1"/>
                  <p:nvPr/>
                </p:nvSpPr>
                <p:spPr>
                  <a:xfrm>
                    <a:off x="2296434" y="3164148"/>
                    <a:ext cx="500066" cy="230832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r>
                      <a:rPr lang="en-US" sz="900" i="1" dirty="0" err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a:t>d</a:t>
                    </a:r>
                    <a:r>
                      <a:rPr lang="en-US" sz="1050" i="1" baseline="-25000" dirty="0" err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a:t>hkl</a:t>
                    </a:r>
                    <a:r>
                      <a:rPr lang="en-US" sz="1050" i="1" baseline="-25000" dirty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a:t>  </a:t>
                    </a:r>
                    <a:r>
                      <a:rPr lang="en-US" sz="800" dirty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a:t>sin</a:t>
                    </a:r>
                    <a:r>
                      <a:rPr lang="el-GR" sz="800" i="1" dirty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a:t>Θ</a:t>
                    </a:r>
                    <a:endParaRPr lang="cs-CZ" sz="800" i="1" baseline="-25000" dirty="0">
                      <a:solidFill>
                        <a:srgbClr val="FF0000"/>
                      </a:solidFill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  <p:sp>
                <p:nvSpPr>
                  <p:cNvPr id="117" name="TextovéPole 116"/>
                  <p:cNvSpPr txBox="1"/>
                  <p:nvPr/>
                </p:nvSpPr>
                <p:spPr>
                  <a:xfrm>
                    <a:off x="3113602" y="3171174"/>
                    <a:ext cx="500066" cy="230832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r>
                      <a:rPr lang="en-US" sz="900" i="1" dirty="0" err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a:t>d</a:t>
                    </a:r>
                    <a:r>
                      <a:rPr lang="en-US" sz="1050" i="1" baseline="-25000" dirty="0" err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a:t>hkl</a:t>
                    </a:r>
                    <a:r>
                      <a:rPr lang="en-US" sz="1050" i="1" baseline="-25000" dirty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a:t>  </a:t>
                    </a:r>
                    <a:r>
                      <a:rPr lang="en-US" sz="800" dirty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a:t>sin</a:t>
                    </a:r>
                    <a:r>
                      <a:rPr lang="el-GR" sz="800" i="1" dirty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a:t>Θ</a:t>
                    </a:r>
                    <a:endParaRPr lang="cs-CZ" sz="800" i="1" baseline="-25000" dirty="0">
                      <a:solidFill>
                        <a:srgbClr val="FF0000"/>
                      </a:solidFill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</p:grpSp>
          </p:grpSp>
          <p:sp>
            <p:nvSpPr>
              <p:cNvPr id="113" name="TextovéPole 112"/>
              <p:cNvSpPr txBox="1"/>
              <p:nvPr/>
            </p:nvSpPr>
            <p:spPr>
              <a:xfrm>
                <a:off x="2801949" y="2920080"/>
                <a:ext cx="142876" cy="2308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l-GR" sz="900" i="1" dirty="0" smtClean="0">
                    <a:latin typeface="Cambria Math" pitchFamily="18" charset="0"/>
                    <a:ea typeface="Cambria Math" pitchFamily="18" charset="0"/>
                  </a:rPr>
                  <a:t>Θ</a:t>
                </a:r>
                <a:endParaRPr lang="cs-CZ" sz="105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10" name="TextovéPole 109"/>
            <p:cNvSpPr txBox="1"/>
            <p:nvPr/>
          </p:nvSpPr>
          <p:spPr>
            <a:xfrm>
              <a:off x="2460664" y="2206603"/>
              <a:ext cx="142876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l-GR" sz="1000" i="1" dirty="0" smtClean="0">
                  <a:latin typeface="Cambria Math" pitchFamily="18" charset="0"/>
                  <a:ea typeface="Cambria Math" pitchFamily="18" charset="0"/>
                </a:rPr>
                <a:t>Θ</a:t>
              </a:r>
              <a:endParaRPr lang="cs-CZ" sz="1200" i="1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11" name="Přímá spojovací čára 110"/>
            <p:cNvCxnSpPr/>
            <p:nvPr/>
          </p:nvCxnSpPr>
          <p:spPr>
            <a:xfrm rot="10800000" flipV="1">
              <a:off x="2438890" y="2144160"/>
              <a:ext cx="0" cy="574345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Zástupný symbol pro číslo snímku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53</a:t>
            </a:fld>
            <a:endParaRPr lang="cs-CZ"/>
          </a:p>
        </p:txBody>
      </p:sp>
      <p:grpSp>
        <p:nvGrpSpPr>
          <p:cNvPr id="75" name="Skupina 74"/>
          <p:cNvGrpSpPr/>
          <p:nvPr/>
        </p:nvGrpSpPr>
        <p:grpSpPr>
          <a:xfrm>
            <a:off x="500034" y="3286124"/>
            <a:ext cx="7858180" cy="1025082"/>
            <a:chOff x="500034" y="3357562"/>
            <a:chExt cx="7858180" cy="1025082"/>
          </a:xfrm>
        </p:grpSpPr>
        <p:sp>
          <p:nvSpPr>
            <p:cNvPr id="62" name="TextovéPole 61"/>
            <p:cNvSpPr txBox="1"/>
            <p:nvPr/>
          </p:nvSpPr>
          <p:spPr>
            <a:xfrm>
              <a:off x="500034" y="3357562"/>
              <a:ext cx="7858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Vektor </a:t>
              </a:r>
              <a:r>
                <a:rPr lang="cs-CZ" b="1" i="1" dirty="0" smtClean="0"/>
                <a:t>G</a:t>
              </a:r>
              <a:r>
                <a:rPr lang="en-US" b="1" i="1" dirty="0" smtClean="0"/>
                <a:t> </a:t>
              </a:r>
              <a:r>
                <a:rPr lang="cs-CZ" dirty="0" smtClean="0"/>
                <a:t>=</a:t>
              </a:r>
              <a:r>
                <a:rPr lang="en-US" dirty="0" smtClean="0"/>
                <a:t>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h</a:t>
              </a:r>
              <a:r>
                <a:rPr lang="en-US" sz="800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b="1" i="1" dirty="0" smtClean="0"/>
                <a:t>b</a:t>
              </a:r>
              <a:r>
                <a:rPr lang="en-US" sz="2000" baseline="-25000" dirty="0" err="1" smtClean="0"/>
                <a:t>1</a:t>
              </a:r>
              <a:r>
                <a:rPr lang="en-US" dirty="0" err="1" smtClean="0"/>
                <a:t>+</a:t>
              </a:r>
              <a:r>
                <a:rPr lang="en-US" i="1" dirty="0" err="1" smtClean="0"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en-US" sz="800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b="1" i="1" dirty="0" err="1" smtClean="0"/>
                <a:t>b</a:t>
              </a:r>
              <a:r>
                <a:rPr lang="en-US" sz="2000" baseline="-25000" dirty="0" err="1" smtClean="0"/>
                <a:t>2</a:t>
              </a:r>
              <a:r>
                <a:rPr lang="en-US" dirty="0" err="1" smtClean="0"/>
                <a:t>+</a:t>
              </a:r>
              <a:r>
                <a:rPr lang="en-US" i="1" dirty="0" err="1" smtClean="0">
                  <a:latin typeface="Cambria Math" pitchFamily="18" charset="0"/>
                  <a:ea typeface="Cambria Math" pitchFamily="18" charset="0"/>
                </a:rPr>
                <a:t>l</a:t>
              </a:r>
              <a:r>
                <a:rPr lang="en-US" sz="500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b="1" i="1" dirty="0" err="1" smtClean="0"/>
                <a:t>b</a:t>
              </a:r>
              <a:r>
                <a:rPr lang="en-US" sz="2000" baseline="-25000" dirty="0" err="1" smtClean="0"/>
                <a:t>3</a:t>
              </a:r>
              <a:r>
                <a:rPr lang="en-US" sz="2000" baseline="-25000" dirty="0" smtClean="0"/>
                <a:t>  </a:t>
              </a:r>
              <a:r>
                <a:rPr lang="en-US" dirty="0" smtClean="0"/>
                <a:t>je </a:t>
              </a:r>
              <a:r>
                <a:rPr lang="en-US" dirty="0" err="1" smtClean="0"/>
                <a:t>kolm</a:t>
              </a:r>
              <a:r>
                <a:rPr lang="cs-CZ" dirty="0" smtClean="0"/>
                <a:t>ý k rovinám </a:t>
              </a:r>
              <a:r>
                <a:rPr lang="cs-CZ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cs-CZ" i="1" dirty="0" err="1" smtClean="0">
                  <a:latin typeface="Cambria Math" pitchFamily="18" charset="0"/>
                  <a:ea typeface="Cambria Math" pitchFamily="18" charset="0"/>
                </a:rPr>
                <a:t>hkl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dirty="0" smtClean="0">
                  <a:latin typeface="Cambria Math" pitchFamily="18" charset="0"/>
                  <a:ea typeface="Cambria Math" pitchFamily="18" charset="0"/>
                </a:rPr>
                <a:t>) </a:t>
              </a:r>
              <a:r>
                <a:rPr lang="cs-CZ" dirty="0" smtClean="0"/>
                <a:t>a vzdálenost těchto rovin je</a:t>
              </a:r>
              <a:endParaRPr lang="cs-CZ" baseline="-25000" dirty="0">
                <a:latin typeface="Cambria Math" pitchFamily="18" charset="0"/>
                <a:ea typeface="Cambria Math" pitchFamily="18" charset="0"/>
              </a:endParaRPr>
            </a:p>
          </p:txBody>
        </p:sp>
        <p:graphicFrame>
          <p:nvGraphicFramePr>
            <p:cNvPr id="63" name="Objekt 62"/>
            <p:cNvGraphicFramePr>
              <a:graphicFrameLocks noChangeAspect="1"/>
            </p:cNvGraphicFramePr>
            <p:nvPr/>
          </p:nvGraphicFramePr>
          <p:xfrm>
            <a:off x="3643306" y="3770318"/>
            <a:ext cx="857256" cy="612326"/>
          </p:xfrm>
          <a:graphic>
            <a:graphicData uri="http://schemas.openxmlformats.org/presentationml/2006/ole">
              <p:oleObj spid="_x0000_s74754" name="Rovnice" r:id="rId3" imgW="622080" imgH="444240" progId="Equation.3">
                <p:embed/>
              </p:oleObj>
            </a:graphicData>
          </a:graphic>
        </p:graphicFrame>
      </p:grpSp>
      <p:grpSp>
        <p:nvGrpSpPr>
          <p:cNvPr id="74" name="Skupina 73"/>
          <p:cNvGrpSpPr/>
          <p:nvPr/>
        </p:nvGrpSpPr>
        <p:grpSpPr>
          <a:xfrm>
            <a:off x="500034" y="4429132"/>
            <a:ext cx="7786742" cy="1571636"/>
            <a:chOff x="500034" y="4572008"/>
            <a:chExt cx="7786742" cy="1571636"/>
          </a:xfrm>
        </p:grpSpPr>
        <p:grpSp>
          <p:nvGrpSpPr>
            <p:cNvPr id="70" name="Skupina 69"/>
            <p:cNvGrpSpPr/>
            <p:nvPr/>
          </p:nvGrpSpPr>
          <p:grpSpPr>
            <a:xfrm>
              <a:off x="500034" y="4572008"/>
              <a:ext cx="7599390" cy="398462"/>
              <a:chOff x="642910" y="4559839"/>
              <a:chExt cx="7599390" cy="398462"/>
            </a:xfrm>
          </p:grpSpPr>
          <p:sp>
            <p:nvSpPr>
              <p:cNvPr id="64" name="TextovéPole 63"/>
              <p:cNvSpPr txBox="1"/>
              <p:nvPr/>
            </p:nvSpPr>
            <p:spPr>
              <a:xfrm>
                <a:off x="642910" y="4572008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Výraz  </a:t>
                </a:r>
                <a:endParaRPr lang="cs-CZ" dirty="0"/>
              </a:p>
            </p:txBody>
          </p:sp>
          <p:graphicFrame>
            <p:nvGraphicFramePr>
              <p:cNvPr id="65" name="Objekt 64"/>
              <p:cNvGraphicFramePr>
                <a:graphicFrameLocks noChangeAspect="1"/>
              </p:cNvGraphicFramePr>
              <p:nvPr/>
            </p:nvGraphicFramePr>
            <p:xfrm>
              <a:off x="1385421" y="4559839"/>
              <a:ext cx="972001" cy="396000"/>
            </p:xfrm>
            <a:graphic>
              <a:graphicData uri="http://schemas.openxmlformats.org/presentationml/2006/ole">
                <p:oleObj spid="_x0000_s74755" name="Rovnice" r:id="rId4" imgW="685800" imgH="279360" progId="Equation.3">
                  <p:embed/>
                </p:oleObj>
              </a:graphicData>
            </a:graphic>
          </p:graphicFrame>
          <p:sp>
            <p:nvSpPr>
              <p:cNvPr id="66" name="TextovéPole 65"/>
              <p:cNvSpPr txBox="1"/>
              <p:nvPr/>
            </p:nvSpPr>
            <p:spPr>
              <a:xfrm>
                <a:off x="2428860" y="4580475"/>
                <a:ext cx="2000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je pak možné psát    </a:t>
                </a:r>
                <a:endParaRPr lang="cs-CZ" dirty="0"/>
              </a:p>
            </p:txBody>
          </p:sp>
          <p:graphicFrame>
            <p:nvGraphicFramePr>
              <p:cNvPr id="67" name="Objekt 66"/>
              <p:cNvGraphicFramePr>
                <a:graphicFrameLocks noChangeAspect="1"/>
              </p:cNvGraphicFramePr>
              <p:nvPr/>
            </p:nvGraphicFramePr>
            <p:xfrm>
              <a:off x="4286248" y="4620693"/>
              <a:ext cx="2034000" cy="324000"/>
            </p:xfrm>
            <a:graphic>
              <a:graphicData uri="http://schemas.openxmlformats.org/presentationml/2006/ole">
                <p:oleObj spid="_x0000_s74756" name="Rovnice" r:id="rId5" imgW="1434960" imgH="228600" progId="Equation.3">
                  <p:embed/>
                </p:oleObj>
              </a:graphicData>
            </a:graphic>
          </p:graphicFrame>
          <p:sp>
            <p:nvSpPr>
              <p:cNvPr id="68" name="TextovéPole 67"/>
              <p:cNvSpPr txBox="1"/>
              <p:nvPr/>
            </p:nvSpPr>
            <p:spPr>
              <a:xfrm>
                <a:off x="6286512" y="4588969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nebo  </a:t>
                </a:r>
                <a:endParaRPr lang="cs-CZ" dirty="0"/>
              </a:p>
            </p:txBody>
          </p:sp>
          <p:graphicFrame>
            <p:nvGraphicFramePr>
              <p:cNvPr id="69" name="Objekt 68"/>
              <p:cNvGraphicFramePr>
                <a:graphicFrameLocks noChangeAspect="1"/>
              </p:cNvGraphicFramePr>
              <p:nvPr/>
            </p:nvGraphicFramePr>
            <p:xfrm>
              <a:off x="6892925" y="4625975"/>
              <a:ext cx="1349375" cy="323850"/>
            </p:xfrm>
            <a:graphic>
              <a:graphicData uri="http://schemas.openxmlformats.org/presentationml/2006/ole">
                <p:oleObj spid="_x0000_s74757" name="Rovnice" r:id="rId6" imgW="952200" imgH="228600" progId="Equation.3">
                  <p:embed/>
                </p:oleObj>
              </a:graphicData>
            </a:graphic>
          </p:graphicFrame>
        </p:grpSp>
        <p:grpSp>
          <p:nvGrpSpPr>
            <p:cNvPr id="73" name="Skupina 72"/>
            <p:cNvGrpSpPr/>
            <p:nvPr/>
          </p:nvGrpSpPr>
          <p:grpSpPr>
            <a:xfrm>
              <a:off x="500034" y="5072074"/>
              <a:ext cx="7786742" cy="1071570"/>
              <a:chOff x="500034" y="5072074"/>
              <a:chExt cx="7786742" cy="1071570"/>
            </a:xfrm>
          </p:grpSpPr>
          <p:sp>
            <p:nvSpPr>
              <p:cNvPr id="71" name="TextovéPole 70"/>
              <p:cNvSpPr txBox="1"/>
              <p:nvPr/>
            </p:nvSpPr>
            <p:spPr>
              <a:xfrm>
                <a:off x="500034" y="5072074"/>
                <a:ext cx="7786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Protože </a:t>
                </a:r>
                <a:r>
                  <a:rPr lang="cs-CZ" i="1" dirty="0" smtClean="0">
                    <a:latin typeface="Cambria Math" pitchFamily="18" charset="0"/>
                    <a:ea typeface="Cambria Math" pitchFamily="18" charset="0"/>
                  </a:rPr>
                  <a:t>h,k,l  </a:t>
                </a:r>
                <a:r>
                  <a:rPr lang="cs-CZ" dirty="0" smtClean="0"/>
                  <a:t>definující vektor </a:t>
                </a:r>
                <a:r>
                  <a:rPr lang="cs-CZ" b="1" i="1" dirty="0" smtClean="0"/>
                  <a:t>G</a:t>
                </a:r>
                <a:r>
                  <a:rPr lang="cs-CZ" dirty="0" smtClean="0"/>
                  <a:t> se mohou lišit od odpovídajících Millerových indexů o nějaký faktor </a:t>
                </a:r>
                <a:r>
                  <a:rPr lang="cs-CZ" i="1" dirty="0" smtClean="0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cs-CZ" dirty="0" smtClean="0"/>
                  <a:t> , dostáváme </a:t>
                </a:r>
                <a:r>
                  <a:rPr lang="cs-CZ" dirty="0" err="1" smtClean="0"/>
                  <a:t>Braggovu</a:t>
                </a:r>
                <a:r>
                  <a:rPr lang="cs-CZ" dirty="0" smtClean="0"/>
                  <a:t> rovnici </a:t>
                </a:r>
                <a:r>
                  <a:rPr lang="cs-CZ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cs-CZ" dirty="0" smtClean="0"/>
                  <a:t> </a:t>
                </a:r>
                <a:endParaRPr lang="cs-CZ" dirty="0"/>
              </a:p>
            </p:txBody>
          </p:sp>
          <p:graphicFrame>
            <p:nvGraphicFramePr>
              <p:cNvPr id="72" name="Objekt 71"/>
              <p:cNvGraphicFramePr>
                <a:graphicFrameLocks noChangeAspect="1"/>
              </p:cNvGraphicFramePr>
              <p:nvPr/>
            </p:nvGraphicFramePr>
            <p:xfrm>
              <a:off x="3571868" y="5819644"/>
              <a:ext cx="1596859" cy="324000"/>
            </p:xfrm>
            <a:graphic>
              <a:graphicData uri="http://schemas.openxmlformats.org/presentationml/2006/ole">
                <p:oleObj spid="_x0000_s74758" name="Rovnice" r:id="rId7" imgW="876240" imgH="177480" progId="Equation.3">
                  <p:embed/>
                </p:oleObj>
              </a:graphicData>
            </a:graphic>
          </p:graphicFrame>
        </p:grpSp>
      </p:grpSp>
      <p:grpSp>
        <p:nvGrpSpPr>
          <p:cNvPr id="86" name="Skupina 85"/>
          <p:cNvGrpSpPr/>
          <p:nvPr/>
        </p:nvGrpSpPr>
        <p:grpSpPr>
          <a:xfrm>
            <a:off x="6030915" y="1000108"/>
            <a:ext cx="1184291" cy="1831839"/>
            <a:chOff x="6030915" y="1366824"/>
            <a:chExt cx="1184291" cy="1831839"/>
          </a:xfrm>
        </p:grpSpPr>
        <p:sp>
          <p:nvSpPr>
            <p:cNvPr id="87" name="TextovéPole 86"/>
            <p:cNvSpPr txBox="1"/>
            <p:nvPr/>
          </p:nvSpPr>
          <p:spPr>
            <a:xfrm>
              <a:off x="6159507" y="2134649"/>
              <a:ext cx="33814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cs-CZ" sz="1400" i="1" dirty="0" smtClean="0">
                  <a:latin typeface="+mj-lt"/>
                  <a:ea typeface="Cambria Math" pitchFamily="18" charset="0"/>
                </a:rPr>
                <a:t>2</a:t>
              </a:r>
              <a:r>
                <a:rPr lang="el-GR" sz="1400" i="1" dirty="0" smtClean="0">
                  <a:latin typeface="+mj-lt"/>
                  <a:ea typeface="Cambria Math" pitchFamily="18" charset="0"/>
                </a:rPr>
                <a:t>Θ</a:t>
              </a:r>
              <a:endParaRPr lang="cs-CZ" i="1" dirty="0">
                <a:latin typeface="+mj-lt"/>
                <a:ea typeface="Cambria Math" pitchFamily="18" charset="0"/>
              </a:endParaRPr>
            </a:p>
          </p:txBody>
        </p:sp>
        <p:grpSp>
          <p:nvGrpSpPr>
            <p:cNvPr id="88" name="Skupina 76"/>
            <p:cNvGrpSpPr/>
            <p:nvPr/>
          </p:nvGrpSpPr>
          <p:grpSpPr>
            <a:xfrm>
              <a:off x="6030915" y="1366824"/>
              <a:ext cx="1184291" cy="1831839"/>
              <a:chOff x="6030915" y="1366824"/>
              <a:chExt cx="1184291" cy="1831839"/>
            </a:xfrm>
          </p:grpSpPr>
          <p:grpSp>
            <p:nvGrpSpPr>
              <p:cNvPr id="89" name="Skupina 159"/>
              <p:cNvGrpSpPr/>
              <p:nvPr/>
            </p:nvGrpSpPr>
            <p:grpSpPr>
              <a:xfrm>
                <a:off x="6030915" y="1366824"/>
                <a:ext cx="969977" cy="1831839"/>
                <a:chOff x="6030915" y="1366824"/>
                <a:chExt cx="969977" cy="1831839"/>
              </a:xfrm>
            </p:grpSpPr>
            <p:cxnSp>
              <p:nvCxnSpPr>
                <p:cNvPr id="92" name="Přímá spojovací šipka 26"/>
                <p:cNvCxnSpPr/>
                <p:nvPr/>
              </p:nvCxnSpPr>
              <p:spPr>
                <a:xfrm flipH="1">
                  <a:off x="6030915" y="1366824"/>
                  <a:ext cx="969977" cy="914272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Přímá spojovací šipka 92"/>
                <p:cNvCxnSpPr/>
                <p:nvPr/>
              </p:nvCxnSpPr>
              <p:spPr>
                <a:xfrm>
                  <a:off x="6030915" y="2284391"/>
                  <a:ext cx="969977" cy="914272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ovéPole 93"/>
                <p:cNvSpPr txBox="1"/>
                <p:nvPr/>
              </p:nvSpPr>
              <p:spPr>
                <a:xfrm>
                  <a:off x="6357950" y="2651935"/>
                  <a:ext cx="142876" cy="276999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r>
                    <a:rPr lang="cs-CZ" sz="1200" b="1" i="1" dirty="0" smtClean="0">
                      <a:solidFill>
                        <a:srgbClr val="0000FF"/>
                      </a:solidFill>
                      <a:latin typeface="+mj-lt"/>
                      <a:ea typeface="Cambria Math" pitchFamily="18" charset="0"/>
                    </a:rPr>
                    <a:t>k</a:t>
                  </a:r>
                  <a:endParaRPr lang="cs-CZ" b="1" i="1" dirty="0">
                    <a:solidFill>
                      <a:srgbClr val="0000FF"/>
                    </a:solidFill>
                    <a:latin typeface="+mj-lt"/>
                    <a:ea typeface="Cambria Math" pitchFamily="18" charset="0"/>
                  </a:endParaRPr>
                </a:p>
              </p:txBody>
            </p:sp>
            <p:sp>
              <p:nvSpPr>
                <p:cNvPr id="95" name="TextovéPole 94"/>
                <p:cNvSpPr txBox="1"/>
                <p:nvPr/>
              </p:nvSpPr>
              <p:spPr>
                <a:xfrm>
                  <a:off x="6357950" y="1627269"/>
                  <a:ext cx="142876" cy="276999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r>
                    <a:rPr lang="cs-CZ" sz="1200" b="1" i="1" dirty="0" smtClean="0">
                      <a:solidFill>
                        <a:srgbClr val="0000FF"/>
                      </a:solidFill>
                      <a:latin typeface="+mj-lt"/>
                      <a:ea typeface="Cambria Math" pitchFamily="18" charset="0"/>
                    </a:rPr>
                    <a:t>k</a:t>
                  </a:r>
                  <a:r>
                    <a:rPr lang="en-US" sz="1200" b="1" i="1" dirty="0" smtClean="0">
                      <a:solidFill>
                        <a:srgbClr val="0000FF"/>
                      </a:solidFill>
                      <a:latin typeface="+mj-lt"/>
                      <a:ea typeface="Cambria Math" pitchFamily="18" charset="0"/>
                    </a:rPr>
                    <a:t>’</a:t>
                  </a:r>
                  <a:endParaRPr lang="cs-CZ" b="1" i="1" dirty="0">
                    <a:solidFill>
                      <a:srgbClr val="0000FF"/>
                    </a:solidFill>
                    <a:latin typeface="+mj-lt"/>
                    <a:ea typeface="Cambria Math" pitchFamily="18" charset="0"/>
                  </a:endParaRPr>
                </a:p>
              </p:txBody>
            </p:sp>
          </p:grpSp>
          <p:cxnSp>
            <p:nvCxnSpPr>
              <p:cNvPr id="90" name="Přímá spojovací šipka 89"/>
              <p:cNvCxnSpPr/>
              <p:nvPr/>
            </p:nvCxnSpPr>
            <p:spPr>
              <a:xfrm rot="5400000" flipH="1" flipV="1">
                <a:off x="6118892" y="2284541"/>
                <a:ext cx="1764000" cy="1588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ovéPole 90"/>
              <p:cNvSpPr txBox="1"/>
              <p:nvPr/>
            </p:nvSpPr>
            <p:spPr>
              <a:xfrm>
                <a:off x="7072330" y="2008993"/>
                <a:ext cx="142876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cs-CZ" sz="1400" b="1" i="1" dirty="0" smtClean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ea typeface="Cambria Math" pitchFamily="18" charset="0"/>
                  </a:rPr>
                  <a:t>G</a:t>
                </a:r>
                <a:endParaRPr lang="cs-CZ" b="1" i="1" dirty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Cambria Math" pitchFamily="18" charset="0"/>
                </a:endParaRPr>
              </a:p>
            </p:txBody>
          </p:sp>
        </p:grpSp>
      </p:grpSp>
      <p:sp>
        <p:nvSpPr>
          <p:cNvPr id="96" name="Tlačítko akce: Vlastní 95">
            <a:hlinkClick r:id="rId8" action="ppaction://hlinksldjump" highlightClick="1"/>
          </p:cNvPr>
          <p:cNvSpPr/>
          <p:nvPr/>
        </p:nvSpPr>
        <p:spPr>
          <a:xfrm>
            <a:off x="8065718" y="6000768"/>
            <a:ext cx="864000" cy="214314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Z</a:t>
            </a:r>
            <a:r>
              <a:rPr lang="cs-CZ" sz="1600" dirty="0" smtClean="0"/>
              <a:t>pět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215074" y="6143644"/>
            <a:ext cx="2643206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cap="small" dirty="0" smtClean="0"/>
              <a:t>Jan </a:t>
            </a:r>
            <a:r>
              <a:rPr lang="en-US" sz="1200" cap="small" dirty="0" err="1" smtClean="0"/>
              <a:t>Cel</a:t>
            </a:r>
            <a:r>
              <a:rPr lang="cs-CZ" sz="1200" cap="small" dirty="0" smtClean="0"/>
              <a:t>ý</a:t>
            </a:r>
            <a:r>
              <a:rPr lang="cs-CZ" sz="1200" dirty="0" smtClean="0"/>
              <a:t>, poslední úprava: </a:t>
            </a:r>
            <a:r>
              <a:rPr lang="en-US" sz="1200" dirty="0" smtClean="0"/>
              <a:t>27.11.2009</a:t>
            </a:r>
            <a:endParaRPr lang="cs-CZ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aoblený obdélník 22"/>
          <p:cNvSpPr/>
          <p:nvPr/>
        </p:nvSpPr>
        <p:spPr>
          <a:xfrm>
            <a:off x="1142976" y="3857628"/>
            <a:ext cx="6072230" cy="8572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642910" y="5857892"/>
            <a:ext cx="8072494" cy="571504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643702" y="142852"/>
            <a:ext cx="207170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Reciproká mříž - </a:t>
            </a:r>
            <a:r>
              <a:rPr lang="cs-CZ" i="1" dirty="0" smtClean="0">
                <a:solidFill>
                  <a:schemeClr val="bg1"/>
                </a:solidFill>
              </a:rPr>
              <a:t>1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2910" y="862596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Aplikací </a:t>
            </a:r>
            <a:r>
              <a:rPr lang="cs-CZ" dirty="0" err="1" smtClean="0"/>
              <a:t>Blochova</a:t>
            </a:r>
            <a:r>
              <a:rPr lang="cs-CZ" dirty="0" smtClean="0"/>
              <a:t> teorému na </a:t>
            </a:r>
            <a:r>
              <a:rPr lang="cs-CZ" dirty="0" err="1" smtClean="0"/>
              <a:t>Bornov</a:t>
            </a:r>
            <a:r>
              <a:rPr lang="en-US" dirty="0" smtClean="0"/>
              <a:t>y</a:t>
            </a:r>
            <a:r>
              <a:rPr lang="cs-CZ" dirty="0" smtClean="0"/>
              <a:t>-</a:t>
            </a:r>
            <a:r>
              <a:rPr lang="cs-CZ" dirty="0" err="1" smtClean="0"/>
              <a:t>Kármánovy</a:t>
            </a:r>
            <a:r>
              <a:rPr lang="cs-CZ" dirty="0" smtClean="0"/>
              <a:t> okrajové podmínky :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2271713" y="1285875"/>
          <a:ext cx="4157662" cy="428625"/>
        </p:xfrm>
        <a:graphic>
          <a:graphicData uri="http://schemas.openxmlformats.org/presentationml/2006/ole">
            <p:oleObj spid="_x0000_s18434" name="Rovnice" r:id="rId4" imgW="2463480" imgH="253800" progId="Equation.3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714612" y="1878000"/>
          <a:ext cx="2357454" cy="411982"/>
        </p:xfrm>
        <a:graphic>
          <a:graphicData uri="http://schemas.openxmlformats.org/presentationml/2006/ole">
            <p:oleObj spid="_x0000_s18435" name="Rovnice" r:id="rId5" imgW="1307880" imgH="228600" progId="Equation.3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17509" y="192880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Musí tedy platit :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5976" y="2488164"/>
            <a:ext cx="351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Zaveďme </a:t>
            </a:r>
            <a:r>
              <a:rPr lang="cs-CZ" dirty="0" smtClean="0">
                <a:solidFill>
                  <a:srgbClr val="0000FF"/>
                </a:solidFill>
              </a:rPr>
              <a:t>vektory  </a:t>
            </a:r>
            <a:r>
              <a:rPr lang="cs-CZ" b="1" i="1" dirty="0" smtClean="0">
                <a:solidFill>
                  <a:srgbClr val="0000FF"/>
                </a:solidFill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</a:rPr>
              <a:t>1 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b="1" i="1" dirty="0" err="1" smtClean="0">
                <a:solidFill>
                  <a:srgbClr val="0000FF"/>
                </a:solidFill>
              </a:rPr>
              <a:t>b</a:t>
            </a:r>
            <a:r>
              <a:rPr lang="en-US" baseline="-25000" dirty="0" err="1" smtClean="0">
                <a:solidFill>
                  <a:srgbClr val="0000FF"/>
                </a:solidFill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b="1" i="1" dirty="0" err="1" smtClean="0">
                <a:solidFill>
                  <a:srgbClr val="0000FF"/>
                </a:solidFill>
              </a:rPr>
              <a:t>b</a:t>
            </a:r>
            <a:r>
              <a:rPr lang="en-US" baseline="-25000" dirty="0" err="1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dirty="0" err="1" smtClean="0">
                <a:solidFill>
                  <a:srgbClr val="0000FF"/>
                </a:solidFill>
              </a:rPr>
              <a:t>relac</a:t>
            </a:r>
            <a:r>
              <a:rPr lang="cs-CZ" dirty="0" smtClean="0">
                <a:solidFill>
                  <a:srgbClr val="0000FF"/>
                </a:solidFill>
              </a:rPr>
              <a:t>í </a:t>
            </a:r>
            <a:r>
              <a:rPr lang="cs-CZ" dirty="0" smtClean="0"/>
              <a:t>:</a:t>
            </a:r>
          </a:p>
        </p:txBody>
      </p:sp>
      <p:grpSp>
        <p:nvGrpSpPr>
          <p:cNvPr id="25" name="Skupina 24"/>
          <p:cNvGrpSpPr/>
          <p:nvPr/>
        </p:nvGrpSpPr>
        <p:grpSpPr>
          <a:xfrm>
            <a:off x="2357422" y="2928934"/>
            <a:ext cx="3500462" cy="571504"/>
            <a:chOff x="2214546" y="2928934"/>
            <a:chExt cx="3500462" cy="571504"/>
          </a:xfrm>
        </p:grpSpPr>
        <p:sp>
          <p:nvSpPr>
            <p:cNvPr id="24" name="Zaoblený obdélník 23"/>
            <p:cNvSpPr/>
            <p:nvPr/>
          </p:nvSpPr>
          <p:spPr>
            <a:xfrm>
              <a:off x="2214546" y="2928934"/>
              <a:ext cx="3500462" cy="571504"/>
            </a:xfrm>
            <a:prstGeom prst="roundRect">
              <a:avLst/>
            </a:prstGeom>
            <a:solidFill>
              <a:srgbClr val="CCECFF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10" name="Objekt 9"/>
            <p:cNvGraphicFramePr>
              <a:graphicFrameLocks noChangeAspect="1"/>
            </p:cNvGraphicFramePr>
            <p:nvPr/>
          </p:nvGraphicFramePr>
          <p:xfrm>
            <a:off x="2369733" y="3000372"/>
            <a:ext cx="3202399" cy="454027"/>
          </p:xfrm>
          <a:graphic>
            <a:graphicData uri="http://schemas.openxmlformats.org/presentationml/2006/ole">
              <p:oleObj spid="_x0000_s18436" name="Rovnice" r:id="rId6" imgW="1701720" imgH="241200" progId="Equation.3">
                <p:embed/>
              </p:oleObj>
            </a:graphicData>
          </a:graphic>
        </p:graphicFrame>
      </p:grpSp>
      <p:grpSp>
        <p:nvGrpSpPr>
          <p:cNvPr id="21" name="Skupina 20"/>
          <p:cNvGrpSpPr/>
          <p:nvPr/>
        </p:nvGrpSpPr>
        <p:grpSpPr>
          <a:xfrm>
            <a:off x="7215206" y="2571744"/>
            <a:ext cx="1857388" cy="928694"/>
            <a:chOff x="6929454" y="2786058"/>
            <a:chExt cx="1857388" cy="928694"/>
          </a:xfrm>
        </p:grpSpPr>
        <p:sp>
          <p:nvSpPr>
            <p:cNvPr id="20" name="Zaoblený obdélník 19"/>
            <p:cNvSpPr/>
            <p:nvPr/>
          </p:nvSpPr>
          <p:spPr>
            <a:xfrm>
              <a:off x="7072330" y="2786058"/>
              <a:ext cx="1500198" cy="9286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11" name="Objekt 10"/>
            <p:cNvGraphicFramePr>
              <a:graphicFrameLocks noChangeAspect="1"/>
            </p:cNvGraphicFramePr>
            <p:nvPr/>
          </p:nvGraphicFramePr>
          <p:xfrm>
            <a:off x="7196165" y="3089277"/>
            <a:ext cx="1233487" cy="625475"/>
          </p:xfrm>
          <a:graphic>
            <a:graphicData uri="http://schemas.openxmlformats.org/presentationml/2006/ole">
              <p:oleObj spid="_x0000_s18437" name="Rovnice" r:id="rId7" imgW="952200" imgH="482400" progId="Equation.3">
                <p:embed/>
              </p:oleObj>
            </a:graphicData>
          </a:graphic>
        </p:graphicFrame>
        <p:sp>
          <p:nvSpPr>
            <p:cNvPr id="12" name="TextovéPole 11"/>
            <p:cNvSpPr txBox="1"/>
            <p:nvPr/>
          </p:nvSpPr>
          <p:spPr>
            <a:xfrm>
              <a:off x="6929454" y="2786058"/>
              <a:ext cx="1857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solidFill>
                    <a:srgbClr val="0000FF"/>
                  </a:solidFill>
                </a:rPr>
                <a:t> </a:t>
              </a:r>
              <a:r>
                <a:rPr lang="cs-CZ" sz="1400" dirty="0" err="1" smtClean="0">
                  <a:solidFill>
                    <a:srgbClr val="0000FF"/>
                  </a:solidFill>
                </a:rPr>
                <a:t>Kroneckerovo</a:t>
              </a:r>
              <a:r>
                <a:rPr lang="cs-CZ" sz="1400" dirty="0" smtClean="0">
                  <a:solidFill>
                    <a:srgbClr val="0000FF"/>
                  </a:solidFill>
                </a:rPr>
                <a:t> delta :  </a:t>
              </a:r>
              <a:r>
                <a:rPr lang="cs-CZ" sz="1400" dirty="0" smtClean="0"/>
                <a:t>                                                                  </a:t>
              </a:r>
              <a:endParaRPr lang="cs-CZ" sz="1200" dirty="0"/>
            </a:p>
          </p:txBody>
        </p:sp>
      </p:grp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1357290" y="3925894"/>
          <a:ext cx="5761520" cy="717552"/>
        </p:xfrm>
        <a:graphic>
          <a:graphicData uri="http://schemas.openxmlformats.org/presentationml/2006/ole">
            <p:oleObj spid="_x0000_s18438" name="Rovnice" r:id="rId8" imgW="3466800" imgH="431640" progId="Equation.3">
              <p:embed/>
            </p:oleObj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642910" y="34882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Vztahu vyhovují vektory: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25976" y="4929198"/>
            <a:ext cx="8017990" cy="838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2000" dirty="0" smtClean="0"/>
              <a:t>Vektory  </a:t>
            </a:r>
            <a:r>
              <a:rPr lang="cs-CZ" sz="2000" b="1" i="1" dirty="0" smtClean="0">
                <a:solidFill>
                  <a:srgbClr val="FF0000"/>
                </a:solidFill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</a:rPr>
              <a:t>1 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2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 </a:t>
            </a:r>
            <a:r>
              <a:rPr lang="cs-CZ" sz="2000" dirty="0" smtClean="0"/>
              <a:t>použijeme jako </a:t>
            </a:r>
            <a:r>
              <a:rPr lang="cs-CZ" sz="2000" dirty="0" smtClean="0">
                <a:solidFill>
                  <a:srgbClr val="FF0000"/>
                </a:solidFill>
              </a:rPr>
              <a:t>základní translace pro </a:t>
            </a:r>
            <a:r>
              <a:rPr lang="cs-CZ" sz="2000" b="1" i="1" dirty="0" smtClean="0">
                <a:solidFill>
                  <a:srgbClr val="FF0000"/>
                </a:solidFill>
                <a:latin typeface="Trebuchet MS" pitchFamily="34" charset="0"/>
              </a:rPr>
              <a:t>reciprokou mříž</a:t>
            </a:r>
            <a:r>
              <a:rPr lang="cs-CZ" sz="2000" b="1" i="1" dirty="0" smtClean="0">
                <a:solidFill>
                  <a:srgbClr val="FF0000"/>
                </a:solidFill>
              </a:rPr>
              <a:t>.</a:t>
            </a:r>
          </a:p>
          <a:p>
            <a:endParaRPr lang="cs-CZ" sz="1050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 smtClean="0">
                <a:solidFill>
                  <a:srgbClr val="FF0066"/>
                </a:solidFill>
                <a:latin typeface="Trebuchet MS" pitchFamily="34" charset="0"/>
              </a:rPr>
              <a:t>Mřížové vektory reciproké mříže </a:t>
            </a:r>
            <a:r>
              <a:rPr lang="cs-CZ" dirty="0" smtClean="0">
                <a:solidFill>
                  <a:srgbClr val="FF0066"/>
                </a:solidFill>
                <a:latin typeface="Trebuchet MS" pitchFamily="34" charset="0"/>
              </a:rPr>
              <a:t>:</a:t>
            </a: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857224" y="5902344"/>
          <a:ext cx="7767082" cy="527052"/>
        </p:xfrm>
        <a:graphic>
          <a:graphicData uri="http://schemas.openxmlformats.org/presentationml/2006/ole">
            <p:oleObj spid="_x0000_s18439" name="Rovnice" r:id="rId9" imgW="3555720" imgH="241200" progId="Equation.3">
              <p:embed/>
            </p:oleObj>
          </a:graphicData>
        </a:graphic>
      </p:graphicFrame>
      <p:sp>
        <p:nvSpPr>
          <p:cNvPr id="26" name="Zástupný symbol pro číslo snímku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643702" y="142852"/>
            <a:ext cx="207170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Reciproká mříž - </a:t>
            </a:r>
            <a:r>
              <a:rPr lang="cs-CZ" i="1" dirty="0" smtClean="0">
                <a:solidFill>
                  <a:schemeClr val="bg1"/>
                </a:solidFill>
              </a:rPr>
              <a:t>2</a:t>
            </a:r>
            <a:endParaRPr lang="cs-CZ" i="1" dirty="0">
              <a:solidFill>
                <a:schemeClr val="bg1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000100" y="1214422"/>
            <a:ext cx="6786610" cy="4214842"/>
            <a:chOff x="928662" y="642918"/>
            <a:chExt cx="6786610" cy="385765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" name="Zaoblený obdélník 6"/>
            <p:cNvSpPr/>
            <p:nvPr/>
          </p:nvSpPr>
          <p:spPr>
            <a:xfrm>
              <a:off x="928662" y="642918"/>
              <a:ext cx="6786610" cy="3857652"/>
            </a:xfrm>
            <a:prstGeom prst="roundRect">
              <a:avLst>
                <a:gd name="adj" fmla="val 5474"/>
              </a:avLst>
            </a:prstGeom>
            <a:grpFill/>
            <a:ln w="12700">
              <a:solidFill>
                <a:srgbClr val="3795A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785918" y="829559"/>
              <a:ext cx="5214974" cy="16004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cs-CZ" sz="2000" dirty="0" smtClean="0">
                  <a:solidFill>
                    <a:srgbClr val="0000FF"/>
                  </a:solidFill>
                  <a:latin typeface="Comic Sans MS" pitchFamily="66" charset="0"/>
                </a:rPr>
                <a:t>Pro reciproké mříže platí </a:t>
              </a:r>
              <a:r>
                <a:rPr lang="cs-CZ" sz="2000" dirty="0" smtClean="0">
                  <a:latin typeface="Comic Sans MS" pitchFamily="66" charset="0"/>
                </a:rPr>
                <a:t>:</a:t>
              </a:r>
            </a:p>
            <a:p>
              <a:pPr algn="ctr">
                <a:spcAft>
                  <a:spcPts val="1200"/>
                </a:spcAft>
              </a:pPr>
              <a:r>
                <a:rPr lang="cs-CZ" sz="100" dirty="0" smtClean="0">
                  <a:latin typeface="Comic Sans MS" pitchFamily="66" charset="0"/>
                </a:rPr>
                <a:t> </a:t>
              </a:r>
              <a:endParaRPr lang="cs-CZ" dirty="0" smtClean="0">
                <a:latin typeface="Comic Sans MS" pitchFamily="66" charset="0"/>
              </a:endParaRPr>
            </a:p>
            <a:p>
              <a:pPr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cs-CZ" sz="2000" dirty="0" smtClean="0"/>
                <a:t>   </a:t>
              </a:r>
              <a:r>
                <a:rPr lang="cs-CZ" b="1" dirty="0" smtClean="0">
                  <a:solidFill>
                    <a:srgbClr val="0000FF"/>
                  </a:solidFill>
                  <a:latin typeface="Lucida Sans Unicode" pitchFamily="34" charset="0"/>
                  <a:cs typeface="Lucida Sans Unicode" pitchFamily="34" charset="0"/>
                </a:rPr>
                <a:t>patří k téže </a:t>
              </a:r>
              <a:r>
                <a:rPr lang="cs-CZ" b="1" dirty="0" err="1" smtClean="0">
                  <a:solidFill>
                    <a:srgbClr val="0000FF"/>
                  </a:solidFill>
                  <a:latin typeface="Lucida Sans Unicode" pitchFamily="34" charset="0"/>
                  <a:cs typeface="Lucida Sans Unicode" pitchFamily="34" charset="0"/>
                </a:rPr>
                <a:t>syngonii</a:t>
              </a:r>
              <a:r>
                <a:rPr lang="cs-CZ" dirty="0" smtClean="0">
                  <a:solidFill>
                    <a:schemeClr val="accent6">
                      <a:lumMod val="50000"/>
                    </a:schemeClr>
                  </a:solidFill>
                  <a:latin typeface="Lucida Sans Unicode" pitchFamily="34" charset="0"/>
                  <a:cs typeface="Lucida Sans Unicode" pitchFamily="34" charset="0"/>
                </a:rPr>
                <a:t> </a:t>
              </a:r>
              <a:r>
                <a:rPr lang="cs-CZ" dirty="0" smtClean="0">
                  <a:latin typeface="Lucida Sans Unicode" pitchFamily="34" charset="0"/>
                  <a:cs typeface="Lucida Sans Unicode" pitchFamily="34" charset="0"/>
                </a:rPr>
                <a:t> jako přímá mříž,</a:t>
              </a:r>
              <a:endParaRPr lang="cs-CZ" sz="2000" dirty="0" smtClean="0">
                <a:latin typeface="Lucida Sans Unicode" pitchFamily="34" charset="0"/>
                <a:cs typeface="Lucida Sans Unicode" pitchFamily="34" charset="0"/>
              </a:endParaRPr>
            </a:p>
            <a:p>
              <a:pPr>
                <a:spcAft>
                  <a:spcPts val="600"/>
                </a:spcAft>
              </a:pPr>
              <a:endParaRPr lang="cs-CZ" sz="400" dirty="0" smtClean="0"/>
            </a:p>
            <a:p>
              <a:pPr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cs-CZ" sz="2000" dirty="0" smtClean="0"/>
                <a:t>  </a:t>
              </a:r>
              <a:r>
                <a:rPr lang="cs-CZ" b="1" dirty="0" smtClean="0">
                  <a:solidFill>
                    <a:srgbClr val="0000FF"/>
                  </a:solidFill>
                  <a:latin typeface="Lucida Sans Unicode" pitchFamily="34" charset="0"/>
                  <a:cs typeface="Lucida Sans Unicode" pitchFamily="34" charset="0"/>
                </a:rPr>
                <a:t>přiřazení </a:t>
              </a:r>
              <a:r>
                <a:rPr lang="cs-CZ" b="1" dirty="0" err="1" smtClean="0">
                  <a:solidFill>
                    <a:srgbClr val="0000FF"/>
                  </a:solidFill>
                  <a:latin typeface="Lucida Sans Unicode" pitchFamily="34" charset="0"/>
                  <a:cs typeface="Lucida Sans Unicode" pitchFamily="34" charset="0"/>
                </a:rPr>
                <a:t>Bravaisových</a:t>
              </a:r>
              <a:r>
                <a:rPr lang="cs-CZ" b="1" dirty="0" smtClean="0">
                  <a:solidFill>
                    <a:srgbClr val="0000FF"/>
                  </a:solidFill>
                  <a:latin typeface="Lucida Sans Unicode" pitchFamily="34" charset="0"/>
                  <a:cs typeface="Lucida Sans Unicode" pitchFamily="34" charset="0"/>
                </a:rPr>
                <a:t> mříží</a:t>
              </a:r>
              <a:r>
                <a:rPr lang="cs-CZ" dirty="0" smtClean="0">
                  <a:solidFill>
                    <a:srgbClr val="0000FF"/>
                  </a:solidFill>
                </a:rPr>
                <a:t> :</a:t>
              </a:r>
            </a:p>
          </p:txBody>
        </p:sp>
      </p:grp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666876" y="3289312"/>
          <a:ext cx="5619768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9884"/>
                <a:gridCol w="28098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Přímá mříž;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Reciproká mříž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prostá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prostá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plošně centrovaná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prostorově centrovaná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prostorově centrovaná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plošně centrovaná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bazálně centrovaná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bazálně centrovaná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29322" y="202148"/>
            <a:ext cx="26432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Brillouinovy</a:t>
            </a:r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zóny - 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1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6534694" y="794261"/>
            <a:ext cx="2214578" cy="2808107"/>
            <a:chOff x="6000760" y="1214422"/>
            <a:chExt cx="2214578" cy="2808107"/>
          </a:xfrm>
        </p:grpSpPr>
        <p:pic>
          <p:nvPicPr>
            <p:cNvPr id="5" name="Obrázek 4" descr="brillouin_leon_a1.jpg"/>
            <p:cNvPicPr>
              <a:picLocks noChangeAspect="1"/>
            </p:cNvPicPr>
            <p:nvPr/>
          </p:nvPicPr>
          <p:blipFill>
            <a:blip r:embed="rId3" cstate="print"/>
            <a:srcRect b="10037"/>
            <a:stretch>
              <a:fillRect/>
            </a:stretch>
          </p:blipFill>
          <p:spPr>
            <a:xfrm>
              <a:off x="6101360" y="1214422"/>
              <a:ext cx="2012883" cy="2500330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6000760" y="3714752"/>
              <a:ext cx="221457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cs-CZ" sz="1400" dirty="0" err="1" smtClean="0"/>
                <a:t>Léon</a:t>
              </a:r>
              <a:r>
                <a:rPr lang="cs-CZ" sz="1400" dirty="0" smtClean="0"/>
                <a:t> </a:t>
              </a:r>
              <a:r>
                <a:rPr lang="cs-CZ" sz="1400" dirty="0" err="1" smtClean="0"/>
                <a:t>Brillouin</a:t>
              </a:r>
              <a:r>
                <a:rPr lang="cs-CZ" sz="1400" dirty="0" smtClean="0"/>
                <a:t>  (1889-1969)</a:t>
              </a:r>
              <a:endParaRPr lang="cs-CZ" dirty="0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500034" y="785794"/>
            <a:ext cx="5572164" cy="1431161"/>
          </a:xfrm>
          <a:prstGeom prst="rect">
            <a:avLst/>
          </a:prstGeom>
          <a:solidFill>
            <a:srgbClr val="EBFFFF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Podle </a:t>
            </a:r>
            <a:r>
              <a:rPr lang="cs-CZ" dirty="0" err="1" smtClean="0"/>
              <a:t>Blochova</a:t>
            </a:r>
            <a:r>
              <a:rPr lang="cs-CZ" dirty="0" smtClean="0"/>
              <a:t> teorému jsou </a:t>
            </a:r>
            <a:r>
              <a:rPr lang="cs-CZ" dirty="0" smtClean="0">
                <a:solidFill>
                  <a:srgbClr val="0000FF"/>
                </a:solidFill>
              </a:rPr>
              <a:t>vektory </a:t>
            </a:r>
            <a:r>
              <a:rPr lang="cs-CZ" b="1" i="1" dirty="0" smtClean="0">
                <a:solidFill>
                  <a:srgbClr val="0000FF"/>
                </a:solidFill>
              </a:rPr>
              <a:t>k</a:t>
            </a:r>
            <a:r>
              <a:rPr lang="cs-CZ" dirty="0" smtClean="0">
                <a:solidFill>
                  <a:srgbClr val="0000FF"/>
                </a:solidFill>
              </a:rPr>
              <a:t>, </a:t>
            </a:r>
            <a:r>
              <a:rPr lang="cs-CZ" b="1" i="1" dirty="0" err="1" smtClean="0">
                <a:solidFill>
                  <a:srgbClr val="0000FF"/>
                </a:solidFill>
              </a:rPr>
              <a:t>K</a:t>
            </a:r>
            <a:r>
              <a:rPr lang="cs-CZ" sz="2000" b="1" baseline="-25000" dirty="0" err="1" smtClean="0">
                <a:solidFill>
                  <a:srgbClr val="0000FF"/>
                </a:solidFill>
              </a:rPr>
              <a:t>q</a:t>
            </a:r>
            <a:r>
              <a:rPr lang="cs-CZ" sz="2000" b="1" baseline="-25000" dirty="0" smtClean="0">
                <a:solidFill>
                  <a:srgbClr val="0000FF"/>
                </a:solidFill>
              </a:rPr>
              <a:t>  </a:t>
            </a:r>
            <a:r>
              <a:rPr lang="cs-CZ" dirty="0" smtClean="0">
                <a:solidFill>
                  <a:srgbClr val="0000FF"/>
                </a:solidFill>
              </a:rPr>
              <a:t>ekvivalentní</a:t>
            </a:r>
            <a:r>
              <a:rPr lang="cs-CZ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Pro </a:t>
            </a:r>
            <a:r>
              <a:rPr lang="cs-CZ" i="1" dirty="0" smtClean="0">
                <a:solidFill>
                  <a:srgbClr val="0000FF"/>
                </a:solidFill>
              </a:rPr>
              <a:t>jednoznačné určení stavu </a:t>
            </a:r>
            <a:r>
              <a:rPr lang="cs-CZ" dirty="0" smtClean="0"/>
              <a:t>je třeba se omezit na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0000FF"/>
                </a:solidFill>
              </a:rPr>
              <a:t>maximální množinu vektorů </a:t>
            </a:r>
            <a:r>
              <a:rPr lang="cs-CZ" b="1" i="1" dirty="0" smtClean="0">
                <a:solidFill>
                  <a:srgbClr val="0000FF"/>
                </a:solidFill>
              </a:rPr>
              <a:t>k </a:t>
            </a:r>
            <a:r>
              <a:rPr lang="cs-CZ" dirty="0" smtClean="0">
                <a:solidFill>
                  <a:srgbClr val="0000FF"/>
                </a:solidFill>
              </a:rPr>
              <a:t>v níž rozdíl</a:t>
            </a:r>
            <a:r>
              <a:rPr lang="cs-CZ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žádných dvou vektorů </a:t>
            </a:r>
            <a:r>
              <a:rPr lang="cs-CZ" dirty="0" smtClean="0">
                <a:solidFill>
                  <a:srgbClr val="0000FF"/>
                </a:solidFill>
              </a:rPr>
              <a:t>není roven</a:t>
            </a:r>
            <a:r>
              <a:rPr lang="cs-CZ" dirty="0" smtClean="0"/>
              <a:t> nějakému </a:t>
            </a:r>
            <a:r>
              <a:rPr lang="cs-CZ" b="1" i="1" dirty="0" err="1" smtClean="0">
                <a:solidFill>
                  <a:srgbClr val="0000FF"/>
                </a:solidFill>
              </a:rPr>
              <a:t>K</a:t>
            </a:r>
            <a:r>
              <a:rPr lang="cs-CZ" sz="2000" b="1" baseline="-25000" dirty="0" err="1" smtClean="0">
                <a:solidFill>
                  <a:srgbClr val="0000FF"/>
                </a:solidFill>
              </a:rPr>
              <a:t>q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  <a:latin typeface="Cambria Math"/>
                <a:ea typeface="Cambria Math"/>
              </a:rPr>
              <a:t>≠ 0</a:t>
            </a:r>
            <a:r>
              <a:rPr lang="cs-CZ" dirty="0" smtClean="0">
                <a:latin typeface="Cambria Math"/>
                <a:ea typeface="Cambria Math"/>
              </a:rPr>
              <a:t>.</a:t>
            </a:r>
            <a:r>
              <a:rPr lang="cs-CZ" dirty="0" smtClean="0"/>
              <a:t> </a:t>
            </a:r>
            <a:endParaRPr lang="cs-CZ" b="1" baseline="-25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8597" y="2394560"/>
            <a:ext cx="5643602" cy="1677382"/>
          </a:xfrm>
          <a:prstGeom prst="rect">
            <a:avLst/>
          </a:prstGeom>
          <a:solidFill>
            <a:srgbClr val="FFFFEF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Takovou oblastí je </a:t>
            </a:r>
            <a:r>
              <a:rPr lang="cs-CZ" i="1" dirty="0" smtClean="0">
                <a:solidFill>
                  <a:schemeClr val="accent5">
                    <a:lumMod val="50000"/>
                  </a:schemeClr>
                </a:solidFill>
              </a:rPr>
              <a:t>např. primitivní buňka reciproké mříže</a:t>
            </a:r>
          </a:p>
          <a:p>
            <a:pPr>
              <a:spcAft>
                <a:spcPts val="600"/>
              </a:spcAft>
            </a:pPr>
            <a:r>
              <a:rPr lang="cs-CZ" sz="1600" dirty="0" smtClean="0"/>
              <a:t>(do množiny musí patřit vždy jen jedna z protilehlých stěn buňky).</a:t>
            </a:r>
          </a:p>
          <a:p>
            <a:pPr>
              <a:spcAft>
                <a:spcPts val="300"/>
              </a:spcAft>
            </a:pPr>
            <a:r>
              <a:rPr lang="cs-CZ" dirty="0" smtClean="0"/>
              <a:t>Z hlediska využití v teorii (výpočtech)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je žádoucí</a:t>
            </a:r>
            <a:r>
              <a:rPr lang="cs-CZ" dirty="0" smtClean="0"/>
              <a:t>, </a:t>
            </a:r>
          </a:p>
          <a:p>
            <a:pPr>
              <a:spcAft>
                <a:spcPts val="300"/>
              </a:spcAft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aby zvolená oblast měla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úplnou grupu symetrie </a:t>
            </a:r>
            <a:r>
              <a:rPr lang="cs-CZ" i="1" dirty="0" err="1" smtClean="0">
                <a:solidFill>
                  <a:schemeClr val="accent6">
                    <a:lumMod val="50000"/>
                  </a:schemeClr>
                </a:solidFill>
              </a:rPr>
              <a:t>syngonie</a:t>
            </a:r>
            <a:r>
              <a:rPr lang="cs-CZ" dirty="0" smtClean="0"/>
              <a:t>.</a:t>
            </a:r>
          </a:p>
          <a:p>
            <a:pPr>
              <a:spcAft>
                <a:spcPts val="300"/>
              </a:spcAft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Primitivní buňka</a:t>
            </a:r>
            <a:r>
              <a:rPr lang="cs-CZ" dirty="0" smtClean="0"/>
              <a:t> tuto vlastnost </a:t>
            </a:r>
            <a:r>
              <a:rPr lang="cs-CZ" dirty="0" smtClean="0">
                <a:solidFill>
                  <a:srgbClr val="843F06"/>
                </a:solidFill>
              </a:rPr>
              <a:t>obecně nemá</a:t>
            </a:r>
            <a:r>
              <a:rPr lang="cs-CZ" dirty="0" smtClean="0"/>
              <a:t>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57158" y="4429132"/>
            <a:ext cx="8501122" cy="2215991"/>
          </a:xfrm>
          <a:prstGeom prst="rect">
            <a:avLst/>
          </a:prstGeom>
          <a:solidFill>
            <a:srgbClr val="F0FFE1"/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Ins="0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Plnou symetrii mříže mají </a:t>
            </a:r>
            <a:r>
              <a:rPr lang="cs-CZ" b="1" i="1" dirty="0" err="1" smtClean="0">
                <a:solidFill>
                  <a:srgbClr val="FF0000"/>
                </a:solidFill>
                <a:latin typeface="Trebuchet MS" pitchFamily="34" charset="0"/>
              </a:rPr>
              <a:t>Brillouinovy</a:t>
            </a:r>
            <a:r>
              <a:rPr lang="cs-CZ" b="1" i="1" dirty="0" smtClean="0">
                <a:solidFill>
                  <a:srgbClr val="FF0000"/>
                </a:solidFill>
                <a:latin typeface="Trebuchet MS" pitchFamily="34" charset="0"/>
              </a:rPr>
              <a:t> zóny</a:t>
            </a:r>
            <a:r>
              <a:rPr lang="cs-CZ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cs-CZ" i="1" dirty="0" smtClean="0">
                <a:solidFill>
                  <a:srgbClr val="0000FF"/>
                </a:solidFill>
              </a:rPr>
              <a:t>Konstrukce</a:t>
            </a:r>
            <a:r>
              <a:rPr lang="cs-CZ" dirty="0" smtClean="0">
                <a:solidFill>
                  <a:srgbClr val="0000FF"/>
                </a:solidFill>
              </a:rPr>
              <a:t>: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 smtClean="0"/>
              <a:t>  v reciproké mříži zvolíme počátek a vyneseme z něho všechny mřížové vektory </a:t>
            </a:r>
            <a:r>
              <a:rPr lang="cs-CZ" b="1" i="1" dirty="0" err="1" smtClean="0"/>
              <a:t>K</a:t>
            </a:r>
            <a:r>
              <a:rPr lang="cs-CZ" sz="2000" b="1" baseline="-25000" dirty="0" err="1" smtClean="0"/>
              <a:t>q</a:t>
            </a:r>
            <a:r>
              <a:rPr lang="cs-CZ" dirty="0" smtClean="0"/>
              <a:t> ,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 smtClean="0"/>
              <a:t>  půlícími body vektorů </a:t>
            </a:r>
            <a:r>
              <a:rPr lang="cs-CZ" b="1" i="1" dirty="0" err="1" smtClean="0"/>
              <a:t>K</a:t>
            </a:r>
            <a:r>
              <a:rPr lang="cs-CZ" sz="2000" b="1" baseline="-25000" dirty="0" err="1" smtClean="0"/>
              <a:t>q</a:t>
            </a:r>
            <a:r>
              <a:rPr lang="cs-CZ" sz="2000" b="1" baseline="-25000" dirty="0" smtClean="0"/>
              <a:t>  </a:t>
            </a:r>
            <a:r>
              <a:rPr lang="cs-CZ" dirty="0" smtClean="0"/>
              <a:t>proložíme roviny normální ke </a:t>
            </a:r>
            <a:r>
              <a:rPr lang="cs-CZ" b="1" i="1" dirty="0" err="1" smtClean="0"/>
              <a:t>K</a:t>
            </a:r>
            <a:r>
              <a:rPr lang="cs-CZ" sz="2000" b="1" baseline="-25000" dirty="0" err="1" smtClean="0"/>
              <a:t>q</a:t>
            </a:r>
            <a:r>
              <a:rPr lang="cs-CZ" sz="2000" b="1" baseline="-25000" dirty="0" smtClean="0"/>
              <a:t> </a:t>
            </a:r>
            <a:r>
              <a:rPr lang="cs-CZ" dirty="0" smtClean="0"/>
              <a:t>,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 smtClean="0"/>
              <a:t>  nejmenší oblast vymezená těmito rovinami kolem počátku je 1. </a:t>
            </a:r>
            <a:r>
              <a:rPr lang="cs-CZ" dirty="0" err="1" smtClean="0"/>
              <a:t>Brillouinova</a:t>
            </a:r>
            <a:r>
              <a:rPr lang="cs-CZ" dirty="0" smtClean="0"/>
              <a:t> zóna (</a:t>
            </a:r>
            <a:r>
              <a:rPr lang="cs-CZ" dirty="0" err="1" smtClean="0"/>
              <a:t>1.BZ</a:t>
            </a:r>
            <a:r>
              <a:rPr lang="cs-CZ" dirty="0" smtClean="0"/>
              <a:t>),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 smtClean="0"/>
              <a:t>  touto konstrukcí vytvoříme celou posloupnost </a:t>
            </a:r>
            <a:r>
              <a:rPr lang="cs-CZ" dirty="0" err="1" smtClean="0"/>
              <a:t>Brillouinových</a:t>
            </a:r>
            <a:r>
              <a:rPr lang="cs-CZ" dirty="0" smtClean="0"/>
              <a:t> zón (</a:t>
            </a:r>
            <a:r>
              <a:rPr lang="cs-CZ" dirty="0" err="1" smtClean="0"/>
              <a:t>2.BZ</a:t>
            </a:r>
            <a:r>
              <a:rPr lang="cs-CZ" dirty="0" smtClean="0"/>
              <a:t>, </a:t>
            </a:r>
            <a:r>
              <a:rPr lang="cs-CZ" dirty="0" err="1" smtClean="0"/>
              <a:t>3BZ</a:t>
            </a:r>
            <a:r>
              <a:rPr lang="cs-CZ" dirty="0" smtClean="0"/>
              <a:t>,… ).</a:t>
            </a:r>
          </a:p>
          <a:p>
            <a:pPr>
              <a:spcAft>
                <a:spcPts val="600"/>
              </a:spcAft>
            </a:pPr>
            <a:r>
              <a:rPr lang="cs-CZ" sz="200" dirty="0" smtClean="0"/>
              <a:t> </a:t>
            </a:r>
            <a:endParaRPr lang="cs-CZ" dirty="0" smtClean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29322" y="202148"/>
            <a:ext cx="26432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1600" dist="50800" dir="240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Brillouinovy</a:t>
            </a:r>
            <a:r>
              <a:rPr lang="cs-CZ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 zóny - </a:t>
            </a:r>
            <a:r>
              <a:rPr lang="cs-CZ" i="1" dirty="0" smtClean="0">
                <a:solidFill>
                  <a:schemeClr val="bg1"/>
                </a:solidFill>
                <a:latin typeface="Cambria" pitchFamily="18" charset="0"/>
                <a:cs typeface="Lucida Sans Unicode" pitchFamily="34" charset="0"/>
              </a:rPr>
              <a:t>2</a:t>
            </a:r>
            <a:endParaRPr lang="cs-CZ" i="1" dirty="0">
              <a:solidFill>
                <a:schemeClr val="bg1"/>
              </a:solidFill>
              <a:latin typeface="Cambria" pitchFamily="18" charset="0"/>
              <a:cs typeface="Lucida Sans Unicode" pitchFamily="34" charset="0"/>
            </a:endParaRPr>
          </a:p>
        </p:txBody>
      </p:sp>
      <p:sp>
        <p:nvSpPr>
          <p:cNvPr id="122" name="TextovéPole 121"/>
          <p:cNvSpPr txBox="1"/>
          <p:nvPr/>
        </p:nvSpPr>
        <p:spPr>
          <a:xfrm>
            <a:off x="714348" y="450057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pSp>
        <p:nvGrpSpPr>
          <p:cNvPr id="126" name="Skupina 125"/>
          <p:cNvGrpSpPr/>
          <p:nvPr/>
        </p:nvGrpSpPr>
        <p:grpSpPr>
          <a:xfrm>
            <a:off x="428596" y="-71462"/>
            <a:ext cx="3983594" cy="6205791"/>
            <a:chOff x="642910" y="-71462"/>
            <a:chExt cx="3983594" cy="6205791"/>
          </a:xfrm>
        </p:grpSpPr>
        <p:grpSp>
          <p:nvGrpSpPr>
            <p:cNvPr id="127" name="Skupina 76"/>
            <p:cNvGrpSpPr/>
            <p:nvPr/>
          </p:nvGrpSpPr>
          <p:grpSpPr>
            <a:xfrm>
              <a:off x="642910" y="-71462"/>
              <a:ext cx="3983594" cy="6205791"/>
              <a:chOff x="983166" y="276413"/>
              <a:chExt cx="3983594" cy="6205791"/>
            </a:xfrm>
          </p:grpSpPr>
          <p:sp>
            <p:nvSpPr>
              <p:cNvPr id="132" name="Obdélník 131"/>
              <p:cNvSpPr/>
              <p:nvPr/>
            </p:nvSpPr>
            <p:spPr>
              <a:xfrm>
                <a:off x="983166" y="847917"/>
                <a:ext cx="3983594" cy="5634287"/>
              </a:xfrm>
              <a:prstGeom prst="rect">
                <a:avLst/>
              </a:prstGeom>
              <a:solidFill>
                <a:srgbClr val="FFFFC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33" name="Skupina 61"/>
              <p:cNvGrpSpPr/>
              <p:nvPr/>
            </p:nvGrpSpPr>
            <p:grpSpPr>
              <a:xfrm>
                <a:off x="1100637" y="276413"/>
                <a:ext cx="3336954" cy="4680000"/>
                <a:chOff x="1100637" y="276413"/>
                <a:chExt cx="3336954" cy="4680000"/>
              </a:xfrm>
            </p:grpSpPr>
            <p:sp>
              <p:nvSpPr>
                <p:cNvPr id="134" name="Elipsa 133"/>
                <p:cNvSpPr>
                  <a:spLocks noChangeAspect="1"/>
                </p:cNvSpPr>
                <p:nvPr/>
              </p:nvSpPr>
              <p:spPr>
                <a:xfrm>
                  <a:off x="1100637" y="4248686"/>
                  <a:ext cx="88583" cy="88583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35" name="Skupina 48"/>
                <p:cNvGrpSpPr/>
                <p:nvPr/>
              </p:nvGrpSpPr>
              <p:grpSpPr>
                <a:xfrm>
                  <a:off x="1126042" y="276413"/>
                  <a:ext cx="3311549" cy="4680000"/>
                  <a:chOff x="1126042" y="276413"/>
                  <a:chExt cx="3311549" cy="4680000"/>
                </a:xfrm>
              </p:grpSpPr>
              <p:sp>
                <p:nvSpPr>
                  <p:cNvPr id="136" name="TextovéPole 135"/>
                  <p:cNvSpPr txBox="1"/>
                  <p:nvPr/>
                </p:nvSpPr>
                <p:spPr>
                  <a:xfrm>
                    <a:off x="1142976" y="4281777"/>
                    <a:ext cx="285752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cs-CZ" baseline="-25000" dirty="0"/>
                  </a:p>
                </p:txBody>
              </p:sp>
              <p:grpSp>
                <p:nvGrpSpPr>
                  <p:cNvPr id="137" name="Skupina 37"/>
                  <p:cNvGrpSpPr/>
                  <p:nvPr/>
                </p:nvGrpSpPr>
                <p:grpSpPr>
                  <a:xfrm>
                    <a:off x="1126042" y="276413"/>
                    <a:ext cx="3311549" cy="4680000"/>
                    <a:chOff x="1126042" y="276413"/>
                    <a:chExt cx="3311549" cy="4680000"/>
                  </a:xfrm>
                </p:grpSpPr>
                <p:grpSp>
                  <p:nvGrpSpPr>
                    <p:cNvPr id="138" name="Skupina 24"/>
                    <p:cNvGrpSpPr/>
                    <p:nvPr/>
                  </p:nvGrpSpPr>
                  <p:grpSpPr>
                    <a:xfrm>
                      <a:off x="1126042" y="276413"/>
                      <a:ext cx="2588702" cy="4680000"/>
                      <a:chOff x="1126042" y="276413"/>
                      <a:chExt cx="2588702" cy="4680000"/>
                    </a:xfrm>
                  </p:grpSpPr>
                  <p:cxnSp>
                    <p:nvCxnSpPr>
                      <p:cNvPr id="144" name="Přímá spojovací šipka 143"/>
                      <p:cNvCxnSpPr/>
                      <p:nvPr/>
                    </p:nvCxnSpPr>
                    <p:spPr>
                      <a:xfrm rot="18835398">
                        <a:off x="411919" y="2615619"/>
                        <a:ext cx="4680000" cy="1588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bg2">
                            <a:lumMod val="25000"/>
                          </a:schemeClr>
                        </a:solidFill>
                        <a:headEnd type="none" w="med" len="med"/>
                        <a:tailEnd type="arrow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Přímá spojovací šipka 144"/>
                      <p:cNvCxnSpPr/>
                      <p:nvPr/>
                    </p:nvCxnSpPr>
                    <p:spPr>
                      <a:xfrm>
                        <a:off x="1300246" y="1224224"/>
                        <a:ext cx="2414498" cy="234765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headEnd type="none" w="med" len="med"/>
                        <a:tailEnd type="none" w="med" len="med"/>
                      </a:ln>
                      <a:effectLst>
                        <a:outerShdw blurRad="50800" dist="38100" dir="10800000" algn="r" rotWithShape="0">
                          <a:schemeClr val="accent3">
                            <a:lumMod val="60000"/>
                            <a:lumOff val="40000"/>
                            <a:alpha val="40000"/>
                          </a:schemeClr>
                        </a:outerShdw>
                      </a:effectLst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Přímá spojovací šipka 145"/>
                      <p:cNvCxnSpPr/>
                      <p:nvPr/>
                    </p:nvCxnSpPr>
                    <p:spPr>
                      <a:xfrm rot="5400000" flipH="1" flipV="1">
                        <a:off x="231216" y="2680752"/>
                        <a:ext cx="2520966" cy="731314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39" name="TextovéPole 138"/>
                    <p:cNvSpPr txBox="1"/>
                    <p:nvPr/>
                  </p:nvSpPr>
                  <p:spPr>
                    <a:xfrm>
                      <a:off x="4151839" y="1205955"/>
                      <a:ext cx="28575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b="1" i="1" dirty="0" err="1" smtClean="0"/>
                        <a:t>K</a:t>
                      </a:r>
                      <a:r>
                        <a:rPr lang="en-US" sz="2000" b="1" i="1" baseline="-25000" dirty="0" err="1" smtClean="0"/>
                        <a:t>q</a:t>
                      </a:r>
                      <a:endParaRPr lang="cs-CZ" b="1" i="1" baseline="-25000" dirty="0"/>
                    </a:p>
                  </p:txBody>
                </p:sp>
                <p:sp>
                  <p:nvSpPr>
                    <p:cNvPr id="140" name="TextovéPole 139"/>
                    <p:cNvSpPr txBox="1"/>
                    <p:nvPr/>
                  </p:nvSpPr>
                  <p:spPr>
                    <a:xfrm>
                      <a:off x="2214546" y="3294877"/>
                      <a:ext cx="42862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b="1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</a:t>
                      </a:r>
                      <a:r>
                        <a:rPr lang="en-US" sz="2000" b="1" i="1" baseline="-250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q</a:t>
                      </a:r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/2</a:t>
                      </a:r>
                      <a:endParaRPr lang="cs-CZ" b="1" i="1" baseline="-25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141" name="Přímá spojovací šipka 140"/>
                    <p:cNvCxnSpPr/>
                    <p:nvPr/>
                  </p:nvCxnSpPr>
                  <p:spPr>
                    <a:xfrm rot="5400000" flipH="1" flipV="1">
                      <a:off x="1107257" y="2678901"/>
                      <a:ext cx="1714512" cy="1643074"/>
                    </a:xfrm>
                    <a:prstGeom prst="straightConnector1">
                      <a:avLst/>
                    </a:prstGeom>
                    <a:ln w="285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2" name="TextovéPole 141"/>
                    <p:cNvSpPr txBox="1"/>
                    <p:nvPr/>
                  </p:nvSpPr>
                  <p:spPr>
                    <a:xfrm>
                      <a:off x="1411794" y="2651935"/>
                      <a:ext cx="28575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cs-CZ" b="1" i="1" baseline="-250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3" name="TextovéPole 142"/>
                    <p:cNvSpPr txBox="1"/>
                    <p:nvPr/>
                  </p:nvSpPr>
                  <p:spPr>
                    <a:xfrm>
                      <a:off x="1285852" y="1049521"/>
                      <a:ext cx="157163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rovina</a:t>
                      </a:r>
                      <a:r>
                        <a:rPr lang="en-US" sz="1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sz="1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</a:t>
                      </a:r>
                      <a:r>
                        <a:rPr lang="cs-CZ" sz="1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ěna</a:t>
                      </a:r>
                      <a:r>
                        <a:rPr lang="cs-CZ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BZ)</a:t>
                      </a:r>
                      <a:endParaRPr lang="cs-CZ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128" name="Skupina 120"/>
            <p:cNvGrpSpPr/>
            <p:nvPr/>
          </p:nvGrpSpPr>
          <p:grpSpPr>
            <a:xfrm>
              <a:off x="1739802" y="5000636"/>
              <a:ext cx="1617752" cy="682314"/>
              <a:chOff x="1811240" y="4643446"/>
              <a:chExt cx="1617752" cy="682314"/>
            </a:xfrm>
          </p:grpSpPr>
          <p:sp>
            <p:nvSpPr>
              <p:cNvPr id="130" name="Zaoblený obdélník 129"/>
              <p:cNvSpPr/>
              <p:nvPr/>
            </p:nvSpPr>
            <p:spPr>
              <a:xfrm>
                <a:off x="1811240" y="4643446"/>
                <a:ext cx="1617752" cy="68231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31" name="Objekt 130"/>
              <p:cNvGraphicFramePr>
                <a:graphicFrameLocks noChangeAspect="1"/>
              </p:cNvGraphicFramePr>
              <p:nvPr/>
            </p:nvGraphicFramePr>
            <p:xfrm>
              <a:off x="1936670" y="4714884"/>
              <a:ext cx="1420884" cy="512450"/>
            </p:xfrm>
            <a:graphic>
              <a:graphicData uri="http://schemas.openxmlformats.org/presentationml/2006/ole">
                <p:oleObj spid="_x0000_s19461" name="Rovnice" r:id="rId4" imgW="774360" imgH="279360" progId="Equation.3">
                  <p:embed/>
                </p:oleObj>
              </a:graphicData>
            </a:graphic>
          </p:graphicFrame>
        </p:grpSp>
        <p:sp>
          <p:nvSpPr>
            <p:cNvPr id="129" name="TextovéPole 128"/>
            <p:cNvSpPr txBox="1"/>
            <p:nvPr/>
          </p:nvSpPr>
          <p:spPr>
            <a:xfrm>
              <a:off x="785786" y="4500570"/>
              <a:ext cx="3643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Pro v</a:t>
              </a:r>
              <a:r>
                <a:rPr lang="en-US" sz="1600" dirty="0" err="1" smtClean="0"/>
                <a:t>ektory</a:t>
              </a:r>
              <a:r>
                <a:rPr lang="en-US" sz="1600" dirty="0" smtClean="0"/>
                <a:t> </a:t>
              </a:r>
              <a:r>
                <a:rPr lang="en-US" sz="1600" b="1" i="1" dirty="0" smtClean="0"/>
                <a:t>k</a:t>
              </a:r>
              <a:r>
                <a:rPr lang="cs-CZ" sz="1600" b="1" i="1" dirty="0" smtClean="0"/>
                <a:t> </a:t>
              </a:r>
              <a:r>
                <a:rPr lang="cs-CZ" sz="1600" dirty="0" smtClean="0"/>
                <a:t>na stěně </a:t>
              </a:r>
              <a:r>
                <a:rPr lang="cs-CZ" sz="1600" dirty="0" err="1" smtClean="0"/>
                <a:t>Brillouinovy</a:t>
              </a:r>
              <a:r>
                <a:rPr lang="cs-CZ" sz="1600" dirty="0" smtClean="0"/>
                <a:t> zóny :</a:t>
              </a:r>
              <a:r>
                <a:rPr lang="cs-CZ" sz="1600" b="1" i="1" dirty="0" smtClean="0"/>
                <a:t> </a:t>
              </a:r>
              <a:r>
                <a:rPr lang="en-US" sz="1600" b="1" i="1" dirty="0" smtClean="0"/>
                <a:t> </a:t>
              </a:r>
              <a:endParaRPr lang="cs-CZ" sz="1600" b="1" i="1" dirty="0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4853165" y="928670"/>
            <a:ext cx="4005115" cy="4236867"/>
            <a:chOff x="4853165" y="928670"/>
            <a:chExt cx="4005115" cy="4236867"/>
          </a:xfrm>
        </p:grpSpPr>
        <p:pic>
          <p:nvPicPr>
            <p:cNvPr id="25" name="Obrázek 24" descr="2dsquarecropped.em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3165" y="928670"/>
              <a:ext cx="4005115" cy="3994889"/>
            </a:xfrm>
            <a:prstGeom prst="rect">
              <a:avLst/>
            </a:prstGeom>
          </p:spPr>
        </p:pic>
        <p:sp>
          <p:nvSpPr>
            <p:cNvPr id="33" name="TextovéPole 32"/>
            <p:cNvSpPr txBox="1"/>
            <p:nvPr/>
          </p:nvSpPr>
          <p:spPr>
            <a:xfrm>
              <a:off x="5072066" y="4857760"/>
              <a:ext cx="3571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 smtClean="0"/>
                <a:t>Brillouinovy</a:t>
              </a:r>
              <a:r>
                <a:rPr lang="cs-CZ" sz="1400" dirty="0" smtClean="0"/>
                <a:t> zóny ve čtvercové mříži</a:t>
              </a:r>
              <a:endParaRPr lang="cs-CZ" sz="1400" dirty="0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4643438" y="5357826"/>
            <a:ext cx="4357718" cy="1189045"/>
            <a:chOff x="4643438" y="5357826"/>
            <a:chExt cx="4357718" cy="1189045"/>
          </a:xfrm>
        </p:grpSpPr>
        <p:cxnSp>
          <p:nvCxnSpPr>
            <p:cNvPr id="41" name="Přímá spojovací čára 40"/>
            <p:cNvCxnSpPr/>
            <p:nvPr/>
          </p:nvCxnSpPr>
          <p:spPr>
            <a:xfrm>
              <a:off x="4643438" y="5500702"/>
              <a:ext cx="435771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Skupina 35"/>
            <p:cNvGrpSpPr/>
            <p:nvPr/>
          </p:nvGrpSpPr>
          <p:grpSpPr>
            <a:xfrm>
              <a:off x="5055132" y="5357826"/>
              <a:ext cx="3588834" cy="1189045"/>
              <a:chOff x="5055132" y="5311789"/>
              <a:chExt cx="3588834" cy="1189045"/>
            </a:xfrm>
            <a:solidFill>
              <a:schemeClr val="bg2">
                <a:lumMod val="25000"/>
              </a:schemeClr>
            </a:solidFill>
          </p:grpSpPr>
          <p:grpSp>
            <p:nvGrpSpPr>
              <p:cNvPr id="43" name="Skupina 31"/>
              <p:cNvGrpSpPr/>
              <p:nvPr/>
            </p:nvGrpSpPr>
            <p:grpSpPr>
              <a:xfrm>
                <a:off x="5055132" y="5715016"/>
                <a:ext cx="3588834" cy="785818"/>
                <a:chOff x="4983694" y="5429264"/>
                <a:chExt cx="3588834" cy="785818"/>
              </a:xfrm>
              <a:grpFill/>
            </p:grpSpPr>
            <p:sp>
              <p:nvSpPr>
                <p:cNvPr id="45" name="Tlačítko akce: Vlastní 44">
                  <a:hlinkClick r:id="rId6" action="ppaction://program" highlightClick="1"/>
                </p:cNvPr>
                <p:cNvSpPr/>
                <p:nvPr/>
              </p:nvSpPr>
              <p:spPr>
                <a:xfrm>
                  <a:off x="4983694" y="5429264"/>
                  <a:ext cx="1071570" cy="285752"/>
                </a:xfrm>
                <a:prstGeom prst="actionButtonBlank">
                  <a:avLst/>
                </a:prstGeom>
                <a:grpFill/>
                <a:ln>
                  <a:solidFill>
                    <a:schemeClr val="bg2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/>
                    <a:t>2D_sq</a:t>
                  </a:r>
                  <a:endParaRPr lang="cs-CZ" dirty="0"/>
                </a:p>
              </p:txBody>
            </p:sp>
            <p:sp>
              <p:nvSpPr>
                <p:cNvPr id="46" name="Tlačítko akce: Vlastní 45">
                  <a:hlinkClick r:id="rId7" action="ppaction://program" highlightClick="1"/>
                </p:cNvPr>
                <p:cNvSpPr/>
                <p:nvPr/>
              </p:nvSpPr>
              <p:spPr>
                <a:xfrm>
                  <a:off x="6232008" y="5429264"/>
                  <a:ext cx="1071570" cy="285752"/>
                </a:xfrm>
                <a:prstGeom prst="actionButtonBlank">
                  <a:avLst/>
                </a:prstGeom>
                <a:grpFill/>
                <a:ln>
                  <a:solidFill>
                    <a:schemeClr val="bg2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/>
                    <a:t>2D_sq-1BZ</a:t>
                  </a:r>
                  <a:endParaRPr lang="cs-CZ" dirty="0"/>
                </a:p>
              </p:txBody>
            </p:sp>
            <p:sp>
              <p:nvSpPr>
                <p:cNvPr id="47" name="Tlačítko akce: Vlastní 46">
                  <a:hlinkClick r:id="rId8" action="ppaction://program" highlightClick="1"/>
                </p:cNvPr>
                <p:cNvSpPr/>
                <p:nvPr/>
              </p:nvSpPr>
              <p:spPr>
                <a:xfrm>
                  <a:off x="7500958" y="5429264"/>
                  <a:ext cx="1071570" cy="285752"/>
                </a:xfrm>
                <a:prstGeom prst="actionButtonBlank">
                  <a:avLst/>
                </a:prstGeom>
                <a:grpFill/>
                <a:ln>
                  <a:solidFill>
                    <a:schemeClr val="bg2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/>
                    <a:t>2D_hex</a:t>
                  </a:r>
                  <a:endParaRPr lang="cs-CZ" dirty="0"/>
                </a:p>
              </p:txBody>
            </p:sp>
            <p:sp>
              <p:nvSpPr>
                <p:cNvPr id="48" name="Tlačítko akce: Vlastní 47">
                  <a:hlinkClick r:id="rId9" action="ppaction://program" highlightClick="1"/>
                </p:cNvPr>
                <p:cNvSpPr/>
                <p:nvPr/>
              </p:nvSpPr>
              <p:spPr>
                <a:xfrm>
                  <a:off x="6223541" y="5929330"/>
                  <a:ext cx="1071570" cy="285752"/>
                </a:xfrm>
                <a:prstGeom prst="actionButtonBlank">
                  <a:avLst/>
                </a:prstGeom>
                <a:grpFill/>
                <a:ln>
                  <a:solidFill>
                    <a:schemeClr val="bg2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/>
                    <a:t>3D</a:t>
                  </a:r>
                  <a:r>
                    <a:rPr lang="en-US" sz="1400" dirty="0" smtClean="0"/>
                    <a:t>  BCC</a:t>
                  </a:r>
                  <a:endParaRPr lang="cs-CZ" dirty="0"/>
                </a:p>
              </p:txBody>
            </p:sp>
            <p:sp>
              <p:nvSpPr>
                <p:cNvPr id="49" name="Tlačítko akce: Vlastní 48">
                  <a:hlinkClick r:id="rId10" action="ppaction://program" highlightClick="1"/>
                </p:cNvPr>
                <p:cNvSpPr/>
                <p:nvPr/>
              </p:nvSpPr>
              <p:spPr>
                <a:xfrm>
                  <a:off x="7500958" y="5912396"/>
                  <a:ext cx="1071570" cy="285752"/>
                </a:xfrm>
                <a:prstGeom prst="actionButtonBlank">
                  <a:avLst/>
                </a:prstGeom>
                <a:grpFill/>
                <a:ln>
                  <a:solidFill>
                    <a:schemeClr val="bg2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/>
                    <a:t>3D</a:t>
                  </a:r>
                  <a:r>
                    <a:rPr lang="en-US" sz="1400" dirty="0" smtClean="0"/>
                    <a:t> FCC</a:t>
                  </a:r>
                  <a:endParaRPr lang="cs-CZ" dirty="0"/>
                </a:p>
              </p:txBody>
            </p:sp>
            <p:sp>
              <p:nvSpPr>
                <p:cNvPr id="50" name="Tlačítko akce: Vlastní 49">
                  <a:hlinkClick r:id="rId11" action="ppaction://program" highlightClick="1"/>
                </p:cNvPr>
                <p:cNvSpPr/>
                <p:nvPr/>
              </p:nvSpPr>
              <p:spPr>
                <a:xfrm>
                  <a:off x="5000628" y="5929330"/>
                  <a:ext cx="1071570" cy="285752"/>
                </a:xfrm>
                <a:prstGeom prst="actionButtonBlank">
                  <a:avLst/>
                </a:prstGeom>
                <a:grpFill/>
                <a:ln>
                  <a:solidFill>
                    <a:schemeClr val="bg2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/>
                    <a:t>3D</a:t>
                  </a:r>
                  <a:r>
                    <a:rPr lang="en-US" sz="1400" dirty="0" smtClean="0"/>
                    <a:t>  SC</a:t>
                  </a:r>
                  <a:endParaRPr lang="cs-CZ" dirty="0"/>
                </a:p>
              </p:txBody>
            </p:sp>
          </p:grpSp>
          <p:sp>
            <p:nvSpPr>
              <p:cNvPr id="44" name="TextovéPole 43"/>
              <p:cNvSpPr txBox="1"/>
              <p:nvPr/>
            </p:nvSpPr>
            <p:spPr>
              <a:xfrm>
                <a:off x="6000760" y="5311789"/>
                <a:ext cx="1500198" cy="2769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err="1" smtClean="0">
                    <a:solidFill>
                      <a:schemeClr val="bg2"/>
                    </a:solidFill>
                  </a:rPr>
                  <a:t>swf</a:t>
                </a:r>
                <a:r>
                  <a:rPr lang="cs-CZ" sz="1200" dirty="0" smtClean="0">
                    <a:solidFill>
                      <a:schemeClr val="bg2"/>
                    </a:solidFill>
                  </a:rPr>
                  <a:t> - prezentace </a:t>
                </a:r>
                <a:endParaRPr lang="cs-CZ" sz="1200" dirty="0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39" name="Zástupný symbol pro číslo snímku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2DE8-ACC6-49BF-AE50-683AD753796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4706</TotalTime>
  <Words>3513</Words>
  <Application>Microsoft Office PowerPoint</Application>
  <PresentationFormat>Předvádění na obrazovce (4:3)</PresentationFormat>
  <Paragraphs>548</Paragraphs>
  <Slides>54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6" baseType="lpstr">
      <vt:lpstr>Motiv sady Office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</vt:vector>
  </TitlesOfParts>
  <Company>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ÚFKL</dc:creator>
  <cp:lastModifiedBy>ÚFKL</cp:lastModifiedBy>
  <cp:revision>785</cp:revision>
  <dcterms:created xsi:type="dcterms:W3CDTF">2009-09-09T13:25:33Z</dcterms:created>
  <dcterms:modified xsi:type="dcterms:W3CDTF">2010-11-04T13:00:48Z</dcterms:modified>
</cp:coreProperties>
</file>