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4"/>
  </p:notesMasterIdLst>
  <p:sldIdLst>
    <p:sldId id="256" r:id="rId2"/>
    <p:sldId id="274" r:id="rId3"/>
    <p:sldId id="279" r:id="rId4"/>
    <p:sldId id="280" r:id="rId5"/>
    <p:sldId id="281" r:id="rId6"/>
    <p:sldId id="285" r:id="rId7"/>
    <p:sldId id="286" r:id="rId8"/>
    <p:sldId id="287" r:id="rId9"/>
    <p:sldId id="295" r:id="rId10"/>
    <p:sldId id="296" r:id="rId11"/>
    <p:sldId id="288" r:id="rId12"/>
    <p:sldId id="282" r:id="rId13"/>
    <p:sldId id="283" r:id="rId14"/>
    <p:sldId id="284" r:id="rId15"/>
    <p:sldId id="289" r:id="rId16"/>
    <p:sldId id="290" r:id="rId17"/>
    <p:sldId id="291" r:id="rId18"/>
    <p:sldId id="292" r:id="rId19"/>
    <p:sldId id="293" r:id="rId20"/>
    <p:sldId id="294" r:id="rId21"/>
    <p:sldId id="297" r:id="rId22"/>
    <p:sldId id="300" r:id="rId23"/>
    <p:sldId id="298" r:id="rId24"/>
    <p:sldId id="299" r:id="rId25"/>
    <p:sldId id="308" r:id="rId26"/>
    <p:sldId id="301" r:id="rId27"/>
    <p:sldId id="302" r:id="rId28"/>
    <p:sldId id="303" r:id="rId29"/>
    <p:sldId id="309" r:id="rId30"/>
    <p:sldId id="310" r:id="rId31"/>
    <p:sldId id="311" r:id="rId32"/>
    <p:sldId id="312" r:id="rId33"/>
    <p:sldId id="314" r:id="rId34"/>
    <p:sldId id="315" r:id="rId35"/>
    <p:sldId id="316" r:id="rId36"/>
    <p:sldId id="305" r:id="rId37"/>
    <p:sldId id="306" r:id="rId38"/>
    <p:sldId id="307" r:id="rId39"/>
    <p:sldId id="326" r:id="rId40"/>
    <p:sldId id="327" r:id="rId41"/>
    <p:sldId id="329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8" r:id="rId51"/>
    <p:sldId id="304" r:id="rId52"/>
    <p:sldId id="330" r:id="rId53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EDDDA"/>
    <a:srgbClr val="FFFF00"/>
    <a:srgbClr val="E5F5FF"/>
    <a:srgbClr val="E3FA98"/>
    <a:srgbClr val="FDB5AD"/>
    <a:srgbClr val="FEF2E8"/>
    <a:srgbClr val="DAFEF2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8" autoAdjust="0"/>
  </p:normalViewPr>
  <p:slideViewPr>
    <p:cSldViewPr>
      <p:cViewPr>
        <p:scale>
          <a:sx n="90" d="100"/>
          <a:sy n="90" d="100"/>
        </p:scale>
        <p:origin x="-2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64" y="-91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4" Type="http://schemas.openxmlformats.org/officeDocument/2006/relationships/image" Target="../media/image14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4" Type="http://schemas.openxmlformats.org/officeDocument/2006/relationships/image" Target="../media/image14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85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4" Type="http://schemas.openxmlformats.org/officeDocument/2006/relationships/image" Target="../media/image17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4" Type="http://schemas.openxmlformats.org/officeDocument/2006/relationships/image" Target="../media/image193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4" Type="http://schemas.openxmlformats.org/officeDocument/2006/relationships/image" Target="../media/image200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46711-2DE0-45A9-AB4F-B460562E69DB}" type="datetimeFigureOut">
              <a:rPr lang="cs-CZ" smtClean="0"/>
              <a:pPr/>
              <a:t>27.11.2009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1802B-CC7A-4D35-A69E-864009A5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1802B-CC7A-4D35-A69E-864009A5C29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1802B-CC7A-4D35-A69E-864009A5C29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1802B-CC7A-4D35-A69E-864009A5C292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BB65-CA2C-486D-9248-D46E3F37A48E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CF19-28E6-42AF-985A-98B84DD5A27B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59378-B84A-48E2-A060-B05472EBA329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5DEF-4FDB-426D-A96A-4EB6BEE73C0E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B7AA-5F15-4892-B5C4-AF71C753FB95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C36D-8561-43D9-A1E6-072C9725417C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C139-9F36-43A9-9381-A214F793CA40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79CB-F4D6-4A28-89AC-756ED6145231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4AB3-E35C-4254-8D33-78DBE266E3BB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C3F-80C0-41CE-86B2-C04B04E46B7B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C1A4-FCBE-4D76-B98C-740C998D8061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BEF8-53A1-436A-BA9F-22BAEA2DF858}" type="datetime1">
              <a:rPr lang="cs-CZ" smtClean="0"/>
              <a:pPr/>
              <a:t>27.11.2009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5825-6D24-4CCC-A59D-D07513454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hyperlink" Target="EnergySpectrumForAFinitePotentialWell.nbp" TargetMode="External"/><Relationship Id="rId4" Type="http://schemas.openxmlformats.org/officeDocument/2006/relationships/hyperlink" Target="bound-states_en.ja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12" Type="http://schemas.openxmlformats.org/officeDocument/2006/relationships/slide" Target="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slide" Target="slide45.xml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7.bin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7.png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Al.wrl" TargetMode="External"/><Relationship Id="rId3" Type="http://schemas.openxmlformats.org/officeDocument/2006/relationships/image" Target="../media/image103.jpeg"/><Relationship Id="rId7" Type="http://schemas.openxmlformats.org/officeDocument/2006/relationships/hyperlink" Target="Mg.wr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hyperlink" Target="Na.wrl" TargetMode="External"/><Relationship Id="rId5" Type="http://schemas.openxmlformats.org/officeDocument/2006/relationships/image" Target="../media/image104.png"/><Relationship Id="rId4" Type="http://schemas.openxmlformats.org/officeDocument/2006/relationships/oleObject" Target="../embeddings/oleObject9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25.jpeg"/><Relationship Id="rId7" Type="http://schemas.openxmlformats.org/officeDocument/2006/relationships/hyperlink" Target="BoseEinsteinFermiDiracAndMaxwellBoltzmannStatistics.nbp" TargetMode="External"/><Relationship Id="rId12" Type="http://schemas.openxmlformats.org/officeDocument/2006/relationships/slide" Target="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hyperlink" Target="PlotsOfTheFermiDiracDistribution.nbp" TargetMode="External"/><Relationship Id="rId11" Type="http://schemas.openxmlformats.org/officeDocument/2006/relationships/image" Target="../media/image110.jpeg"/><Relationship Id="rId5" Type="http://schemas.openxmlformats.org/officeDocument/2006/relationships/image" Target="../media/image107.jpeg"/><Relationship Id="rId10" Type="http://schemas.openxmlformats.org/officeDocument/2006/relationships/image" Target="../media/image109.jpeg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9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10" Type="http://schemas.openxmlformats.org/officeDocument/2006/relationships/hyperlink" Target="/Vyuka/SSS/winbin/sommer.exe" TargetMode="External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all-effect.swf" TargetMode="External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26.jpeg"/><Relationship Id="rId4" Type="http://schemas.openxmlformats.org/officeDocument/2006/relationships/oleObject" Target="../embeddings/oleObject11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ProbabilityDensityInAnInfiniteSquareWell.nbp" TargetMode="External"/><Relationship Id="rId3" Type="http://schemas.openxmlformats.org/officeDocument/2006/relationships/notesSlide" Target="../notesSlides/notesSlide2.xml"/><Relationship Id="rId7" Type="http://schemas.openxmlformats.org/officeDocument/2006/relationships/slide" Target="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03.jpeg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SphericalHarmonics.nbp" TargetMode="External"/><Relationship Id="rId3" Type="http://schemas.openxmlformats.org/officeDocument/2006/relationships/oleObject" Target="../embeddings/oleObject128.bin"/><Relationship Id="rId7" Type="http://schemas.openxmlformats.org/officeDocument/2006/relationships/hyperlink" Target="HydrogenOrbitals.nb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Relationship Id="rId9" Type="http://schemas.openxmlformats.org/officeDocument/2006/relationships/hyperlink" Target="VisualizingAtomicOrbitals.nbp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WavepacketForAFreeParticle.nbp" TargetMode="External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8.jpeg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EvolutionOfAGaussianWavePacket.nbp" TargetMode="External"/><Relationship Id="rId3" Type="http://schemas.openxmlformats.org/officeDocument/2006/relationships/image" Target="../media/image153.jpeg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Relationship Id="rId9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42.bin"/><Relationship Id="rId5" Type="http://schemas.openxmlformats.org/officeDocument/2006/relationships/oleObject" Target="../embeddings/oleObject141.bin"/><Relationship Id="rId4" Type="http://schemas.openxmlformats.org/officeDocument/2006/relationships/oleObject" Target="../embeddings/oleObject140.bin"/><Relationship Id="rId9" Type="http://schemas.openxmlformats.org/officeDocument/2006/relationships/oleObject" Target="../embeddings/oleObject14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8.bin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slide" Target="slide22.xml"/><Relationship Id="rId5" Type="http://schemas.openxmlformats.org/officeDocument/2006/relationships/oleObject" Target="../embeddings/oleObject152.bin"/><Relationship Id="rId4" Type="http://schemas.openxmlformats.org/officeDocument/2006/relationships/oleObject" Target="../embeddings/oleObject15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56.bin"/><Relationship Id="rId5" Type="http://schemas.openxmlformats.org/officeDocument/2006/relationships/oleObject" Target="../embeddings/oleObject155.bin"/><Relationship Id="rId4" Type="http://schemas.openxmlformats.org/officeDocument/2006/relationships/oleObject" Target="../embeddings/oleObject15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61.bin"/><Relationship Id="rId5" Type="http://schemas.openxmlformats.org/officeDocument/2006/relationships/oleObject" Target="../embeddings/oleObject160.bin"/><Relationship Id="rId4" Type="http://schemas.openxmlformats.org/officeDocument/2006/relationships/oleObject" Target="../embeddings/oleObject15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66.bin"/><Relationship Id="rId5" Type="http://schemas.openxmlformats.org/officeDocument/2006/relationships/oleObject" Target="../embeddings/oleObject165.bin"/><Relationship Id="rId4" Type="http://schemas.openxmlformats.org/officeDocument/2006/relationships/oleObject" Target="../embeddings/oleObject16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9.bin"/><Relationship Id="rId5" Type="http://schemas.openxmlformats.org/officeDocument/2006/relationships/oleObject" Target="../embeddings/oleObject168.bin"/><Relationship Id="rId4" Type="http://schemas.openxmlformats.org/officeDocument/2006/relationships/oleObject" Target="../embeddings/oleObject16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172.bin"/><Relationship Id="rId4" Type="http://schemas.openxmlformats.org/officeDocument/2006/relationships/oleObject" Target="../embeddings/oleObject17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76.bin"/><Relationship Id="rId5" Type="http://schemas.openxmlformats.org/officeDocument/2006/relationships/oleObject" Target="../embeddings/oleObject175.bin"/><Relationship Id="rId4" Type="http://schemas.openxmlformats.org/officeDocument/2006/relationships/oleObject" Target="../embeddings/oleObject17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79.bin"/><Relationship Id="rId5" Type="http://schemas.openxmlformats.org/officeDocument/2006/relationships/oleObject" Target="../embeddings/oleObject178.bin"/><Relationship Id="rId4" Type="http://schemas.openxmlformats.org/officeDocument/2006/relationships/oleObject" Target="../embeddings/oleObject17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83.bin"/><Relationship Id="rId5" Type="http://schemas.openxmlformats.org/officeDocument/2006/relationships/oleObject" Target="../embeddings/oleObject182.bin"/><Relationship Id="rId4" Type="http://schemas.openxmlformats.org/officeDocument/2006/relationships/oleObject" Target="../embeddings/oleObject18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87.bin"/><Relationship Id="rId5" Type="http://schemas.openxmlformats.org/officeDocument/2006/relationships/oleObject" Target="../embeddings/oleObject186.bin"/><Relationship Id="rId4" Type="http://schemas.openxmlformats.org/officeDocument/2006/relationships/oleObject" Target="../embeddings/oleObject18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slide" Target="slide16.xml"/><Relationship Id="rId4" Type="http://schemas.openxmlformats.org/officeDocument/2006/relationships/hyperlink" Target="file:///F:\Vyuka\PARDUBICE\VolneElektrony2\WaveFunctionsOfIdenticalParticles.nb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hyperlink" Target="QuantumParticlesInAnInfiniteSquarePotentialWell.nb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hyperlink" Target="file:///F:\Vyuka\PARDUBICE\VolneElektrony2\RepresentationsOfTheDiracDeltafunction.nbp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slide" Target="slide23.xml"/><Relationship Id="rId4" Type="http://schemas.openxmlformats.org/officeDocument/2006/relationships/oleObject" Target="../embeddings/oleObject189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8.jpeg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17397" y="2643182"/>
            <a:ext cx="8547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Voln</a:t>
            </a:r>
            <a:r>
              <a:rPr lang="cs-CZ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é elektrony v kovu</a:t>
            </a:r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</a:t>
            </a:r>
            <a:endParaRPr lang="cs-CZ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488" y="378619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 smtClean="0">
                <a:solidFill>
                  <a:srgbClr val="0000FF"/>
                </a:solidFill>
              </a:rPr>
              <a:t>Sommerfeldova</a:t>
            </a:r>
            <a:r>
              <a:rPr lang="en-US" sz="2800" smtClean="0">
                <a:solidFill>
                  <a:srgbClr val="0000FF"/>
                </a:solidFill>
              </a:rPr>
              <a:t> </a:t>
            </a:r>
            <a:r>
              <a:rPr lang="en-US" sz="2800" err="1" smtClean="0">
                <a:solidFill>
                  <a:srgbClr val="0000FF"/>
                </a:solidFill>
              </a:rPr>
              <a:t>teorie</a:t>
            </a:r>
            <a:endParaRPr lang="cs-CZ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86116" y="214290"/>
            <a:ext cx="557216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err="1" smtClean="0"/>
              <a:t>Bornovy</a:t>
            </a:r>
            <a:r>
              <a:rPr lang="cs-CZ" smtClean="0"/>
              <a:t> – </a:t>
            </a:r>
            <a:r>
              <a:rPr lang="cs-CZ" err="1" smtClean="0"/>
              <a:t>Kármánovy</a:t>
            </a:r>
            <a:r>
              <a:rPr lang="cs-CZ" smtClean="0"/>
              <a:t> (periodické) okrajové podmínky - </a:t>
            </a:r>
            <a:r>
              <a:rPr lang="cs-CZ" i="1" smtClean="0"/>
              <a:t>2</a:t>
            </a:r>
            <a:endParaRPr lang="cs-CZ" i="1"/>
          </a:p>
        </p:txBody>
      </p:sp>
      <p:grpSp>
        <p:nvGrpSpPr>
          <p:cNvPr id="22" name="Skupina 21"/>
          <p:cNvGrpSpPr/>
          <p:nvPr/>
        </p:nvGrpSpPr>
        <p:grpSpPr>
          <a:xfrm>
            <a:off x="910556" y="785794"/>
            <a:ext cx="5804584" cy="1536708"/>
            <a:chOff x="910556" y="892160"/>
            <a:chExt cx="5804584" cy="1536708"/>
          </a:xfrm>
        </p:grpSpPr>
        <p:grpSp>
          <p:nvGrpSpPr>
            <p:cNvPr id="21" name="Skupina 20"/>
            <p:cNvGrpSpPr/>
            <p:nvPr/>
          </p:nvGrpSpPr>
          <p:grpSpPr>
            <a:xfrm>
              <a:off x="2285984" y="1000108"/>
              <a:ext cx="4429156" cy="1428760"/>
              <a:chOff x="2285984" y="1000108"/>
              <a:chExt cx="4429156" cy="1428760"/>
            </a:xfrm>
          </p:grpSpPr>
          <p:sp>
            <p:nvSpPr>
              <p:cNvPr id="20" name="Zaoblený obdélník 19"/>
              <p:cNvSpPr/>
              <p:nvPr/>
            </p:nvSpPr>
            <p:spPr>
              <a:xfrm>
                <a:off x="2285984" y="1000108"/>
                <a:ext cx="4429156" cy="1428760"/>
              </a:xfrm>
              <a:prstGeom prst="roundRect">
                <a:avLst>
                  <a:gd name="adj" fmla="val 1033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" name="Objekt 5"/>
              <p:cNvGraphicFramePr>
                <a:graphicFrameLocks noChangeAspect="1"/>
              </p:cNvGraphicFramePr>
              <p:nvPr/>
            </p:nvGraphicFramePr>
            <p:xfrm>
              <a:off x="2439991" y="1116012"/>
              <a:ext cx="4132273" cy="1169980"/>
            </p:xfrm>
            <a:graphic>
              <a:graphicData uri="http://schemas.openxmlformats.org/presentationml/2006/ole">
                <p:oleObj spid="_x0000_s78849" name="Rovnice" r:id="rId4" imgW="2298600" imgH="698400" progId="Equation.3">
                  <p:embed/>
                </p:oleObj>
              </a:graphicData>
            </a:graphic>
          </p:graphicFrame>
        </p:grpSp>
        <p:sp>
          <p:nvSpPr>
            <p:cNvPr id="12" name="TextovéPole 11"/>
            <p:cNvSpPr txBox="1"/>
            <p:nvPr/>
          </p:nvSpPr>
          <p:spPr>
            <a:xfrm>
              <a:off x="910556" y="892160"/>
              <a:ext cx="1227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Musí platit</a:t>
              </a:r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928662" y="2500306"/>
            <a:ext cx="7484736" cy="1108080"/>
            <a:chOff x="785786" y="2678110"/>
            <a:chExt cx="7484736" cy="1108080"/>
          </a:xfrm>
        </p:grpSpPr>
        <p:sp>
          <p:nvSpPr>
            <p:cNvPr id="29" name="TextovéPole 28"/>
            <p:cNvSpPr txBox="1"/>
            <p:nvPr/>
          </p:nvSpPr>
          <p:spPr>
            <a:xfrm>
              <a:off x="785786" y="2678110"/>
              <a:ext cx="585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err="1" smtClean="0"/>
                <a:t>Bornovy</a:t>
              </a:r>
              <a:r>
                <a:rPr lang="cs-CZ" smtClean="0"/>
                <a:t>-</a:t>
              </a:r>
              <a:r>
                <a:rPr lang="cs-CZ" err="1" smtClean="0"/>
                <a:t>Kármánovy</a:t>
              </a:r>
              <a:r>
                <a:rPr lang="cs-CZ" smtClean="0"/>
                <a:t> okrajové 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podmínky 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Cambria Math" pitchFamily="18" charset="0"/>
                </a:rPr>
                <a:t>budou splněny když</a:t>
              </a:r>
              <a:endParaRPr lang="cs-CZ" i="1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30" name="Skupina 24"/>
            <p:cNvGrpSpPr/>
            <p:nvPr/>
          </p:nvGrpSpPr>
          <p:grpSpPr>
            <a:xfrm>
              <a:off x="2143108" y="3143248"/>
              <a:ext cx="3357586" cy="642942"/>
              <a:chOff x="2143108" y="3143248"/>
              <a:chExt cx="3357586" cy="642942"/>
            </a:xfrm>
          </p:grpSpPr>
          <p:sp>
            <p:nvSpPr>
              <p:cNvPr id="32" name="Zaoblený obdélník 31"/>
              <p:cNvSpPr/>
              <p:nvPr/>
            </p:nvSpPr>
            <p:spPr>
              <a:xfrm>
                <a:off x="2143108" y="3143248"/>
                <a:ext cx="3357586" cy="64294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33" name="Objekt 32"/>
              <p:cNvGraphicFramePr>
                <a:graphicFrameLocks noChangeAspect="1"/>
              </p:cNvGraphicFramePr>
              <p:nvPr/>
            </p:nvGraphicFramePr>
            <p:xfrm>
              <a:off x="2311333" y="3249614"/>
              <a:ext cx="3090917" cy="465138"/>
            </p:xfrm>
            <a:graphic>
              <a:graphicData uri="http://schemas.openxmlformats.org/presentationml/2006/ole">
                <p:oleObj spid="_x0000_s78853" name="Rovnice" r:id="rId5" imgW="1434960" imgH="215640" progId="Equation.3">
                  <p:embed/>
                </p:oleObj>
              </a:graphicData>
            </a:graphic>
          </p:graphicFrame>
        </p:grpSp>
        <p:graphicFrame>
          <p:nvGraphicFramePr>
            <p:cNvPr id="31" name="Objekt 30"/>
            <p:cNvGraphicFramePr>
              <a:graphicFrameLocks noChangeAspect="1"/>
            </p:cNvGraphicFramePr>
            <p:nvPr/>
          </p:nvGraphicFramePr>
          <p:xfrm>
            <a:off x="6215074" y="3286124"/>
            <a:ext cx="2055448" cy="342575"/>
          </p:xfrm>
          <a:graphic>
            <a:graphicData uri="http://schemas.openxmlformats.org/presentationml/2006/ole">
              <p:oleObj spid="_x0000_s78854" name="Rovnice" r:id="rId6" imgW="1371600" imgH="228600" progId="Equation.3">
                <p:embed/>
              </p:oleObj>
            </a:graphicData>
          </a:graphic>
        </p:graphicFrame>
      </p:grpSp>
      <p:grpSp>
        <p:nvGrpSpPr>
          <p:cNvPr id="35" name="Skupina 34"/>
          <p:cNvGrpSpPr/>
          <p:nvPr/>
        </p:nvGrpSpPr>
        <p:grpSpPr>
          <a:xfrm>
            <a:off x="857224" y="3929066"/>
            <a:ext cx="7286676" cy="1626698"/>
            <a:chOff x="357158" y="4445508"/>
            <a:chExt cx="7286676" cy="1626698"/>
          </a:xfrm>
        </p:grpSpPr>
        <p:grpSp>
          <p:nvGrpSpPr>
            <p:cNvPr id="11" name="Skupina 10"/>
            <p:cNvGrpSpPr/>
            <p:nvPr/>
          </p:nvGrpSpPr>
          <p:grpSpPr>
            <a:xfrm>
              <a:off x="1634082" y="4885892"/>
              <a:ext cx="6009752" cy="1186314"/>
              <a:chOff x="1357290" y="2071678"/>
              <a:chExt cx="5792860" cy="9720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Zaoblený obdélník 9"/>
              <p:cNvSpPr/>
              <p:nvPr/>
            </p:nvSpPr>
            <p:spPr>
              <a:xfrm>
                <a:off x="1357290" y="2071678"/>
                <a:ext cx="5724000" cy="972000"/>
              </a:xfrm>
              <a:prstGeom prst="roundRect">
                <a:avLst/>
              </a:prstGeom>
              <a:solidFill>
                <a:srgbClr val="FEF2E8"/>
              </a:solidFill>
              <a:ln>
                <a:solidFill>
                  <a:srgbClr val="FC5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1540411" y="2215111"/>
              <a:ext cx="5609739" cy="714090"/>
            </p:xfrm>
            <a:graphic>
              <a:graphicData uri="http://schemas.openxmlformats.org/presentationml/2006/ole">
                <p:oleObj spid="_x0000_s78850" name="Rovnice" r:id="rId7" imgW="3390840" imgH="431640" progId="Equation.3">
                  <p:embed/>
                </p:oleObj>
              </a:graphicData>
            </a:graphic>
          </p:graphicFrame>
        </p:grpSp>
        <p:sp>
          <p:nvSpPr>
            <p:cNvPr id="34" name="TextovéPole 33"/>
            <p:cNvSpPr txBox="1"/>
            <p:nvPr/>
          </p:nvSpPr>
          <p:spPr>
            <a:xfrm>
              <a:off x="357158" y="4445508"/>
              <a:ext cx="4071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smtClean="0">
                  <a:solidFill>
                    <a:srgbClr val="FF0000"/>
                  </a:solidFill>
                </a:rPr>
                <a:t>Pro složky vektoru  </a:t>
              </a:r>
              <a:r>
                <a:rPr lang="cs-CZ" sz="2000" b="1" i="1" smtClean="0">
                  <a:solidFill>
                    <a:srgbClr val="FF0000"/>
                  </a:solidFill>
                </a:rPr>
                <a:t>k  </a:t>
              </a:r>
              <a:r>
                <a:rPr lang="cs-CZ" sz="2000" smtClean="0">
                  <a:solidFill>
                    <a:srgbClr val="FF0000"/>
                  </a:solidFill>
                </a:rPr>
                <a:t>musí tedy platit</a:t>
              </a:r>
              <a:endParaRPr lang="cs-CZ" sz="20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428596" y="6058935"/>
            <a:ext cx="835824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err="1" smtClean="0">
                <a:latin typeface="Comic Sans MS" pitchFamily="66" charset="0"/>
              </a:rPr>
              <a:t>Bornovy</a:t>
            </a:r>
            <a:r>
              <a:rPr lang="cs-CZ" sz="1600" smtClean="0">
                <a:latin typeface="Comic Sans MS" pitchFamily="66" charset="0"/>
              </a:rPr>
              <a:t>-</a:t>
            </a:r>
            <a:r>
              <a:rPr lang="cs-CZ" sz="1600" err="1" smtClean="0">
                <a:latin typeface="Comic Sans MS" pitchFamily="66" charset="0"/>
              </a:rPr>
              <a:t>Kármánovy</a:t>
            </a:r>
            <a:r>
              <a:rPr lang="cs-CZ" sz="1600" smtClean="0">
                <a:latin typeface="Comic Sans MS" pitchFamily="66" charset="0"/>
              </a:rPr>
              <a:t> okrajové podmínky se ve fyzice pevných látek standardně užívají.</a:t>
            </a:r>
          </a:p>
          <a:p>
            <a:r>
              <a:rPr lang="cs-CZ" sz="1600" smtClean="0">
                <a:latin typeface="Comic Sans MS" pitchFamily="66" charset="0"/>
              </a:rPr>
              <a:t>V dalším výkladu je budeme prakticky výhradně používat také.</a:t>
            </a:r>
            <a:endParaRPr lang="cs-CZ" sz="1600">
              <a:latin typeface="Comic Sans MS" pitchFamily="66" charset="0"/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Zaoblený obdélník 99"/>
          <p:cNvSpPr/>
          <p:nvPr/>
        </p:nvSpPr>
        <p:spPr>
          <a:xfrm>
            <a:off x="4350066" y="5639644"/>
            <a:ext cx="4429156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Zaoblený obdélník 98"/>
          <p:cNvSpPr/>
          <p:nvPr/>
        </p:nvSpPr>
        <p:spPr>
          <a:xfrm>
            <a:off x="4857752" y="4357694"/>
            <a:ext cx="2928958" cy="571504"/>
          </a:xfrm>
          <a:prstGeom prst="roundRect">
            <a:avLst/>
          </a:prstGeom>
          <a:solidFill>
            <a:srgbClr val="FFFFDD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0034" y="345024"/>
            <a:ext cx="3000396" cy="369332"/>
          </a:xfrm>
          <a:prstGeom prst="rect">
            <a:avLst/>
          </a:prstGeom>
          <a:solidFill>
            <a:srgbClr val="FFFFDD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Prostor vektorů</a:t>
            </a:r>
            <a:r>
              <a:rPr lang="cs-CZ" b="1" i="1" smtClean="0">
                <a:solidFill>
                  <a:srgbClr val="FF0000"/>
                </a:solidFill>
              </a:rPr>
              <a:t> k  </a:t>
            </a:r>
            <a:r>
              <a:rPr lang="cs-CZ" smtClean="0"/>
              <a:t>(</a:t>
            </a:r>
            <a:r>
              <a:rPr lang="cs-CZ" b="1" i="1" smtClean="0">
                <a:solidFill>
                  <a:srgbClr val="0A13FF"/>
                </a:solidFill>
              </a:rPr>
              <a:t>k</a:t>
            </a:r>
            <a:r>
              <a:rPr lang="cs-CZ" i="1" smtClean="0">
                <a:solidFill>
                  <a:srgbClr val="0A13FF"/>
                </a:solidFill>
              </a:rPr>
              <a:t>–</a:t>
            </a:r>
            <a:r>
              <a:rPr lang="cs-CZ" smtClean="0">
                <a:solidFill>
                  <a:srgbClr val="0A13FF"/>
                </a:solidFill>
              </a:rPr>
              <a:t>prostor</a:t>
            </a:r>
            <a:r>
              <a:rPr lang="cs-CZ" smtClean="0"/>
              <a:t>)</a:t>
            </a:r>
            <a:r>
              <a:rPr lang="cs-CZ" b="1" i="1" smtClean="0"/>
              <a:t>  </a:t>
            </a:r>
            <a:endParaRPr lang="cs-CZ" b="1" i="1"/>
          </a:p>
        </p:txBody>
      </p:sp>
      <p:grpSp>
        <p:nvGrpSpPr>
          <p:cNvPr id="51" name="Skupina 50"/>
          <p:cNvGrpSpPr/>
          <p:nvPr/>
        </p:nvGrpSpPr>
        <p:grpSpPr>
          <a:xfrm>
            <a:off x="285720" y="4357688"/>
            <a:ext cx="3571900" cy="1785956"/>
            <a:chOff x="285720" y="4500564"/>
            <a:chExt cx="3571900" cy="1785956"/>
          </a:xfrm>
        </p:grpSpPr>
        <p:sp>
          <p:nvSpPr>
            <p:cNvPr id="40" name="Zaoblený obdélník 39"/>
            <p:cNvSpPr/>
            <p:nvPr/>
          </p:nvSpPr>
          <p:spPr>
            <a:xfrm>
              <a:off x="2071670" y="4500570"/>
              <a:ext cx="1785950" cy="559335"/>
            </a:xfrm>
            <a:prstGeom prst="roundRect">
              <a:avLst/>
            </a:prstGeom>
            <a:solidFill>
              <a:srgbClr val="FFFFDD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3" name="Skupina 42"/>
            <p:cNvGrpSpPr/>
            <p:nvPr/>
          </p:nvGrpSpPr>
          <p:grpSpPr>
            <a:xfrm>
              <a:off x="285720" y="4500564"/>
              <a:ext cx="3533805" cy="1785956"/>
              <a:chOff x="285720" y="4500564"/>
              <a:chExt cx="3533805" cy="1785956"/>
            </a:xfrm>
          </p:grpSpPr>
          <p:sp>
            <p:nvSpPr>
              <p:cNvPr id="44" name="Zaoblený obdélník 43"/>
              <p:cNvSpPr/>
              <p:nvPr/>
            </p:nvSpPr>
            <p:spPr>
              <a:xfrm>
                <a:off x="563005" y="5786454"/>
                <a:ext cx="3143272" cy="50006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5" name="Skupina 38"/>
              <p:cNvGrpSpPr/>
              <p:nvPr/>
            </p:nvGrpSpPr>
            <p:grpSpPr>
              <a:xfrm>
                <a:off x="285720" y="4500564"/>
                <a:ext cx="3533805" cy="1741504"/>
                <a:chOff x="285720" y="4500564"/>
                <a:chExt cx="3533805" cy="1741504"/>
              </a:xfrm>
            </p:grpSpPr>
            <p:sp>
              <p:nvSpPr>
                <p:cNvPr id="46" name="TextovéPole 45"/>
                <p:cNvSpPr txBox="1"/>
                <p:nvPr/>
              </p:nvSpPr>
              <p:spPr>
                <a:xfrm>
                  <a:off x="357158" y="4559866"/>
                  <a:ext cx="17145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i="1" smtClean="0">
                      <a:solidFill>
                        <a:srgbClr val="FF0000"/>
                      </a:solidFill>
                    </a:rPr>
                    <a:t>Bázové vektory </a:t>
                  </a:r>
                  <a:r>
                    <a:rPr lang="cs-CZ" smtClean="0"/>
                    <a:t>:</a:t>
                  </a:r>
                  <a:endParaRPr lang="cs-CZ"/>
                </a:p>
              </p:txBody>
            </p:sp>
            <p:graphicFrame>
              <p:nvGraphicFramePr>
                <p:cNvPr id="47" name="Objekt 46"/>
                <p:cNvGraphicFramePr>
                  <a:graphicFrameLocks noChangeAspect="1"/>
                </p:cNvGraphicFramePr>
                <p:nvPr/>
              </p:nvGraphicFramePr>
              <p:xfrm>
                <a:off x="2141538" y="4500564"/>
                <a:ext cx="1677987" cy="587375"/>
              </p:xfrm>
              <a:graphic>
                <a:graphicData uri="http://schemas.openxmlformats.org/presentationml/2006/ole">
                  <p:oleObj spid="_x0000_s68612" name="Rovnice" r:id="rId4" imgW="1269720" imgH="444240" progId="Equation.3">
                    <p:embed/>
                  </p:oleObj>
                </a:graphicData>
              </a:graphic>
            </p:graphicFrame>
            <p:sp>
              <p:nvSpPr>
                <p:cNvPr id="48" name="TextovéPole 47"/>
                <p:cNvSpPr txBox="1"/>
                <p:nvPr/>
              </p:nvSpPr>
              <p:spPr>
                <a:xfrm>
                  <a:off x="428596" y="5072074"/>
                  <a:ext cx="335758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smtClean="0"/>
                    <a:t>(</a:t>
                  </a:r>
                  <a:r>
                    <a:rPr lang="cs-CZ" sz="1400" b="1" i="1" smtClean="0"/>
                    <a:t>i, j </a:t>
                  </a:r>
                  <a:r>
                    <a:rPr lang="cs-CZ" sz="1400" i="1" smtClean="0"/>
                    <a:t>– </a:t>
                  </a:r>
                  <a:r>
                    <a:rPr lang="cs-CZ" sz="1400" smtClean="0"/>
                    <a:t>jednotkové vektory ve směrech</a:t>
                  </a:r>
                  <a:r>
                    <a:rPr lang="cs-CZ" sz="1400" i="1" smtClean="0"/>
                    <a:t> </a:t>
                  </a:r>
                  <a:r>
                    <a:rPr lang="cs-CZ" sz="1400" i="1" err="1" smtClean="0">
                      <a:latin typeface="Cambria Math" pitchFamily="18" charset="0"/>
                      <a:ea typeface="Cambria Math" pitchFamily="18" charset="0"/>
                    </a:rPr>
                    <a:t>k</a:t>
                  </a:r>
                  <a:r>
                    <a:rPr lang="cs-CZ" sz="1400" i="1" baseline="-25000" err="1" smtClean="0">
                      <a:latin typeface="Cambria Math" pitchFamily="18" charset="0"/>
                      <a:ea typeface="Cambria Math" pitchFamily="18" charset="0"/>
                    </a:rPr>
                    <a:t>x</a:t>
                  </a:r>
                  <a:r>
                    <a:rPr lang="cs-CZ" sz="1400" i="1" baseline="-25000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cs-CZ" sz="1400" i="1" smtClean="0">
                      <a:latin typeface="Cambria Math" pitchFamily="18" charset="0"/>
                      <a:ea typeface="Cambria Math" pitchFamily="18" charset="0"/>
                    </a:rPr>
                    <a:t>,</a:t>
                  </a:r>
                  <a:r>
                    <a:rPr lang="cs-CZ" sz="1400" i="1" err="1" smtClean="0">
                      <a:latin typeface="Cambria Math" pitchFamily="18" charset="0"/>
                      <a:ea typeface="Cambria Math" pitchFamily="18" charset="0"/>
                    </a:rPr>
                    <a:t>k</a:t>
                  </a:r>
                  <a:r>
                    <a:rPr lang="cs-CZ" sz="1400" i="1" baseline="-25000" err="1" smtClean="0">
                      <a:latin typeface="Cambria Math" pitchFamily="18" charset="0"/>
                      <a:ea typeface="Cambria Math" pitchFamily="18" charset="0"/>
                    </a:rPr>
                    <a:t>y</a:t>
                  </a:r>
                  <a:r>
                    <a:rPr lang="en-US" sz="1400" i="1" baseline="-25000" smtClean="0">
                      <a:latin typeface="Cambria Math" pitchFamily="18" charset="0"/>
                      <a:ea typeface="Cambria Math" pitchFamily="18" charset="0"/>
                    </a:rPr>
                    <a:t>  </a:t>
                  </a:r>
                  <a:r>
                    <a:rPr lang="en-US" sz="1200" smtClean="0"/>
                    <a:t>)</a:t>
                  </a:r>
                  <a:endParaRPr lang="cs-CZ" sz="1400" baseline="-250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49" name="TextovéPole 48"/>
                <p:cNvSpPr txBox="1"/>
                <p:nvPr/>
              </p:nvSpPr>
              <p:spPr>
                <a:xfrm>
                  <a:off x="285720" y="5357826"/>
                  <a:ext cx="1857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i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Mřížové vektory </a:t>
                  </a:r>
                  <a:r>
                    <a:rPr lang="cs-CZ" smtClean="0"/>
                    <a:t>:</a:t>
                  </a:r>
                  <a:endParaRPr lang="cs-CZ"/>
                </a:p>
              </p:txBody>
            </p:sp>
            <p:graphicFrame>
              <p:nvGraphicFramePr>
                <p:cNvPr id="50" name="Objekt 49"/>
                <p:cNvGraphicFramePr>
                  <a:graphicFrameLocks noChangeAspect="1"/>
                </p:cNvGraphicFramePr>
                <p:nvPr/>
              </p:nvGraphicFramePr>
              <p:xfrm>
                <a:off x="642910" y="5857892"/>
                <a:ext cx="2911650" cy="384176"/>
              </p:xfrm>
              <a:graphic>
                <a:graphicData uri="http://schemas.openxmlformats.org/presentationml/2006/ole">
                  <p:oleObj spid="_x0000_s68613" name="Rovnice" r:id="rId5" imgW="1828800" imgH="241200" progId="Equation.3">
                    <p:embed/>
                  </p:oleObj>
                </a:graphicData>
              </a:graphic>
            </p:graphicFrame>
          </p:grpSp>
        </p:grpSp>
      </p:grpSp>
      <p:sp>
        <p:nvSpPr>
          <p:cNvPr id="52" name="Obdélník 51"/>
          <p:cNvSpPr/>
          <p:nvPr/>
        </p:nvSpPr>
        <p:spPr>
          <a:xfrm>
            <a:off x="428596" y="857232"/>
            <a:ext cx="5341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2D</a:t>
            </a:r>
            <a:endParaRPr lang="cs-CZ" sz="2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4180754" y="928670"/>
            <a:ext cx="534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2400" b="1" cap="none" spc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</a:t>
            </a:r>
            <a:endParaRPr lang="cs-CZ" sz="2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94" name="Objekt 93"/>
          <p:cNvGraphicFramePr>
            <a:graphicFrameLocks noChangeAspect="1"/>
          </p:cNvGraphicFramePr>
          <p:nvPr/>
        </p:nvGraphicFramePr>
        <p:xfrm>
          <a:off x="5064125" y="4357688"/>
          <a:ext cx="2566988" cy="587375"/>
        </p:xfrm>
        <a:graphic>
          <a:graphicData uri="http://schemas.openxmlformats.org/presentationml/2006/ole">
            <p:oleObj spid="_x0000_s68615" name="Rovnice" r:id="rId6" imgW="1942920" imgH="444240" progId="Equation.3">
              <p:embed/>
            </p:oleObj>
          </a:graphicData>
        </a:graphic>
      </p:graphicFrame>
      <p:sp>
        <p:nvSpPr>
          <p:cNvPr id="95" name="TextovéPole 94"/>
          <p:cNvSpPr txBox="1"/>
          <p:nvPr/>
        </p:nvSpPr>
        <p:spPr>
          <a:xfrm>
            <a:off x="4643438" y="4978611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(</a:t>
            </a:r>
            <a:r>
              <a:rPr lang="cs-CZ" sz="1400" b="1" i="1" smtClean="0"/>
              <a:t>i, j</a:t>
            </a:r>
            <a:r>
              <a:rPr lang="en-US" sz="1400" b="1" i="1" smtClean="0"/>
              <a:t>,k</a:t>
            </a:r>
            <a:r>
              <a:rPr lang="cs-CZ" sz="1400" b="1" i="1" smtClean="0"/>
              <a:t> </a:t>
            </a:r>
            <a:r>
              <a:rPr lang="cs-CZ" sz="1400" i="1" smtClean="0"/>
              <a:t>– </a:t>
            </a:r>
            <a:r>
              <a:rPr lang="cs-CZ" sz="1400" smtClean="0"/>
              <a:t>jednotkové vektory ve směrech</a:t>
            </a:r>
            <a:r>
              <a:rPr lang="cs-CZ" sz="1400" i="1" smtClean="0"/>
              <a:t> </a:t>
            </a:r>
            <a:r>
              <a:rPr lang="cs-CZ" sz="1400" i="1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sz="1400" i="1" baseline="-25000" err="1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cs-CZ" sz="1400" i="1" baseline="-2500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1400" i="1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cs-CZ" sz="1400" i="1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sz="1400" i="1" baseline="-25000" err="1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1400" i="1" baseline="-2500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1400" i="1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cs-CZ" sz="1400" i="1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sz="1400" i="1" baseline="-25000" err="1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1400" i="1" baseline="-2500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200" smtClean="0"/>
              <a:t>)</a:t>
            </a:r>
            <a:endParaRPr lang="cs-CZ" sz="1400" baseline="-2500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96" name="Objekt 95"/>
          <p:cNvGraphicFramePr>
            <a:graphicFrameLocks noChangeAspect="1"/>
          </p:cNvGraphicFramePr>
          <p:nvPr/>
        </p:nvGraphicFramePr>
        <p:xfrm>
          <a:off x="4451683" y="5699338"/>
          <a:ext cx="4192283" cy="421446"/>
        </p:xfrm>
        <a:graphic>
          <a:graphicData uri="http://schemas.openxmlformats.org/presentationml/2006/ole">
            <p:oleObj spid="_x0000_s68616" name="Rovnice" r:id="rId7" imgW="2400120" imgH="241200" progId="Equation.3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2786050" y="6317834"/>
          <a:ext cx="2643206" cy="325876"/>
        </p:xfrm>
        <a:graphic>
          <a:graphicData uri="http://schemas.openxmlformats.org/presentationml/2006/ole">
            <p:oleObj spid="_x0000_s68617" name="Rovnice" r:id="rId8" imgW="1854000" imgH="228600" progId="Equation.3">
              <p:embed/>
            </p:oleObj>
          </a:graphicData>
        </a:graphic>
      </p:graphicFrame>
      <p:grpSp>
        <p:nvGrpSpPr>
          <p:cNvPr id="129" name="Skupina 128"/>
          <p:cNvGrpSpPr/>
          <p:nvPr/>
        </p:nvGrpSpPr>
        <p:grpSpPr>
          <a:xfrm>
            <a:off x="500034" y="1000109"/>
            <a:ext cx="3143272" cy="3143272"/>
            <a:chOff x="500034" y="1000109"/>
            <a:chExt cx="3143272" cy="3143272"/>
          </a:xfrm>
        </p:grpSpPr>
        <p:sp>
          <p:nvSpPr>
            <p:cNvPr id="130" name="TextovéPole 129"/>
            <p:cNvSpPr txBox="1"/>
            <p:nvPr/>
          </p:nvSpPr>
          <p:spPr>
            <a:xfrm>
              <a:off x="3330462" y="2707000"/>
              <a:ext cx="2857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i="1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cs-CZ" i="1" baseline="-25000" err="1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i="1" baseline="-2500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31" name="TextovéPole 130"/>
            <p:cNvSpPr txBox="1"/>
            <p:nvPr/>
          </p:nvSpPr>
          <p:spPr>
            <a:xfrm>
              <a:off x="1484926" y="1182515"/>
              <a:ext cx="2857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i="1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cs-CZ" i="1" baseline="-25000" err="1" smtClean="0">
                  <a:latin typeface="Cambria Math" pitchFamily="18" charset="0"/>
                  <a:ea typeface="Cambria Math" pitchFamily="18" charset="0"/>
                </a:rPr>
                <a:t>y</a:t>
              </a:r>
              <a:endParaRPr lang="cs-CZ" i="1" baseline="-2500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32" name="TextovéPole 131"/>
            <p:cNvSpPr txBox="1"/>
            <p:nvPr/>
          </p:nvSpPr>
          <p:spPr>
            <a:xfrm>
              <a:off x="1887836" y="3003230"/>
              <a:ext cx="2857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b="1" i="1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Cambria Math" pitchFamily="18" charset="0"/>
                </a:rPr>
                <a:t>b</a:t>
              </a:r>
              <a:r>
                <a:rPr lang="cs-CZ" i="1" baseline="-2500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x</a:t>
              </a:r>
              <a:endParaRPr lang="cs-CZ" i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33" name="TextovéPole 132"/>
            <p:cNvSpPr txBox="1"/>
            <p:nvPr/>
          </p:nvSpPr>
          <p:spPr>
            <a:xfrm>
              <a:off x="1492546" y="2564124"/>
              <a:ext cx="2857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b="1" i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Cambria Math" pitchFamily="18" charset="0"/>
                </a:rPr>
                <a:t>b</a:t>
              </a:r>
              <a:r>
                <a:rPr lang="cs-CZ" i="1" baseline="-250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y</a:t>
              </a:r>
              <a:endParaRPr lang="cs-CZ" i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134" name="Přímá spojovací čára 133"/>
            <p:cNvCxnSpPr/>
            <p:nvPr/>
          </p:nvCxnSpPr>
          <p:spPr>
            <a:xfrm>
              <a:off x="571472" y="1737348"/>
              <a:ext cx="2916000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ovéPole 134"/>
            <p:cNvSpPr txBox="1"/>
            <p:nvPr/>
          </p:nvSpPr>
          <p:spPr>
            <a:xfrm>
              <a:off x="3345172" y="1791642"/>
              <a:ext cx="2857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b="1" i="1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Cambria Math" pitchFamily="18" charset="0"/>
                </a:rPr>
                <a:t>k</a:t>
              </a:r>
              <a:r>
                <a:rPr lang="en-US" sz="1600" i="1" baseline="-25000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Cambria Math" pitchFamily="18" charset="0"/>
                </a:rPr>
                <a:t>3,2</a:t>
              </a:r>
              <a:endParaRPr lang="cs-CZ" i="1" baseline="-2500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36" name="TextovéPole 135"/>
            <p:cNvSpPr txBox="1"/>
            <p:nvPr/>
          </p:nvSpPr>
          <p:spPr>
            <a:xfrm>
              <a:off x="785786" y="3620454"/>
              <a:ext cx="50006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b="1" i="1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Cambria Math" pitchFamily="18" charset="0"/>
                </a:rPr>
                <a:t>k</a:t>
              </a:r>
              <a:r>
                <a:rPr lang="en-US" sz="1600" i="1" baseline="-25000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Cambria Math" pitchFamily="18" charset="0"/>
                </a:rPr>
                <a:t>-2,-1</a:t>
              </a:r>
              <a:endParaRPr lang="cs-CZ" i="1" baseline="-2500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37" name="Skupina 109"/>
            <p:cNvGrpSpPr/>
            <p:nvPr/>
          </p:nvGrpSpPr>
          <p:grpSpPr>
            <a:xfrm>
              <a:off x="500034" y="1000109"/>
              <a:ext cx="3143272" cy="3143272"/>
              <a:chOff x="500034" y="1000109"/>
              <a:chExt cx="3143272" cy="3143272"/>
            </a:xfrm>
          </p:grpSpPr>
          <p:grpSp>
            <p:nvGrpSpPr>
              <p:cNvPr id="138" name="Skupina 77"/>
              <p:cNvGrpSpPr/>
              <p:nvPr/>
            </p:nvGrpSpPr>
            <p:grpSpPr>
              <a:xfrm>
                <a:off x="500034" y="1000109"/>
                <a:ext cx="3143272" cy="3143272"/>
                <a:chOff x="571472" y="1374822"/>
                <a:chExt cx="3143272" cy="3143272"/>
              </a:xfrm>
            </p:grpSpPr>
            <p:grpSp>
              <p:nvGrpSpPr>
                <p:cNvPr id="145" name="Skupina 8"/>
                <p:cNvGrpSpPr/>
                <p:nvPr/>
              </p:nvGrpSpPr>
              <p:grpSpPr>
                <a:xfrm>
                  <a:off x="571472" y="1374822"/>
                  <a:ext cx="3143272" cy="3143272"/>
                  <a:chOff x="571472" y="1374823"/>
                  <a:chExt cx="3143272" cy="3143272"/>
                </a:xfrm>
              </p:grpSpPr>
              <p:cxnSp>
                <p:nvCxnSpPr>
                  <p:cNvPr id="153" name="Přímá spojovací šipka 152"/>
                  <p:cNvCxnSpPr/>
                  <p:nvPr/>
                </p:nvCxnSpPr>
                <p:spPr>
                  <a:xfrm>
                    <a:off x="571472" y="3355975"/>
                    <a:ext cx="3143272" cy="1588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Přímá spojovací šipka 153"/>
                  <p:cNvCxnSpPr/>
                  <p:nvPr/>
                </p:nvCxnSpPr>
                <p:spPr>
                  <a:xfrm rot="16200000">
                    <a:off x="213487" y="2945665"/>
                    <a:ext cx="3143272" cy="1588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6" name="Přímá spojovací čára 145"/>
                <p:cNvCxnSpPr/>
                <p:nvPr/>
              </p:nvCxnSpPr>
              <p:spPr>
                <a:xfrm>
                  <a:off x="576810" y="2732143"/>
                  <a:ext cx="2916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Přímá spojovací čára 146"/>
                <p:cNvCxnSpPr/>
                <p:nvPr/>
              </p:nvCxnSpPr>
              <p:spPr>
                <a:xfrm>
                  <a:off x="571472" y="4018027"/>
                  <a:ext cx="2916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Přímá spojovací čára 147"/>
                <p:cNvCxnSpPr/>
                <p:nvPr/>
              </p:nvCxnSpPr>
              <p:spPr>
                <a:xfrm rot="16200000">
                  <a:off x="827983" y="3029613"/>
                  <a:ext cx="2916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Přímá spojovací čára 148"/>
                <p:cNvCxnSpPr/>
                <p:nvPr/>
              </p:nvCxnSpPr>
              <p:spPr>
                <a:xfrm rot="16200000">
                  <a:off x="1399489" y="3029613"/>
                  <a:ext cx="2916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Přímá spojovací čára 149"/>
                <p:cNvCxnSpPr/>
                <p:nvPr/>
              </p:nvCxnSpPr>
              <p:spPr>
                <a:xfrm rot="16200000">
                  <a:off x="1916489" y="2958175"/>
                  <a:ext cx="2916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Přímá spojovací čára 150"/>
                <p:cNvCxnSpPr/>
                <p:nvPr/>
              </p:nvCxnSpPr>
              <p:spPr>
                <a:xfrm rot="16200000">
                  <a:off x="-197549" y="3029613"/>
                  <a:ext cx="2916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Přímá spojovací čára 151"/>
                <p:cNvCxnSpPr/>
                <p:nvPr/>
              </p:nvCxnSpPr>
              <p:spPr>
                <a:xfrm rot="16200000">
                  <a:off x="-735184" y="3029612"/>
                  <a:ext cx="2916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Skupina 107"/>
              <p:cNvGrpSpPr/>
              <p:nvPr/>
            </p:nvGrpSpPr>
            <p:grpSpPr>
              <a:xfrm>
                <a:off x="642910" y="1714488"/>
                <a:ext cx="2676206" cy="1928826"/>
                <a:chOff x="706728" y="1740206"/>
                <a:chExt cx="2676206" cy="1928826"/>
              </a:xfrm>
            </p:grpSpPr>
            <p:cxnSp>
              <p:nvCxnSpPr>
                <p:cNvPr id="140" name="Přímá spojovací šipka 139"/>
                <p:cNvCxnSpPr/>
                <p:nvPr/>
              </p:nvCxnSpPr>
              <p:spPr>
                <a:xfrm rot="10800000" flipV="1">
                  <a:off x="706728" y="3026090"/>
                  <a:ext cx="1071570" cy="642942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Přímá spojovací šipka 140"/>
                <p:cNvCxnSpPr/>
                <p:nvPr/>
              </p:nvCxnSpPr>
              <p:spPr>
                <a:xfrm flipV="1">
                  <a:off x="1798934" y="1740206"/>
                  <a:ext cx="1584000" cy="1286941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2" name="Skupina 106"/>
                <p:cNvGrpSpPr/>
                <p:nvPr/>
              </p:nvGrpSpPr>
              <p:grpSpPr>
                <a:xfrm>
                  <a:off x="1785918" y="2357431"/>
                  <a:ext cx="507470" cy="648000"/>
                  <a:chOff x="1785918" y="2357431"/>
                  <a:chExt cx="507470" cy="648000"/>
                </a:xfrm>
              </p:grpSpPr>
              <p:cxnSp>
                <p:nvCxnSpPr>
                  <p:cNvPr id="143" name="Přímá spojovací šipka 142"/>
                  <p:cNvCxnSpPr/>
                  <p:nvPr/>
                </p:nvCxnSpPr>
                <p:spPr>
                  <a:xfrm rot="16200000">
                    <a:off x="1462712" y="2680637"/>
                    <a:ext cx="648000" cy="1588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Přímá spojovací šipka 143"/>
                  <p:cNvCxnSpPr/>
                  <p:nvPr/>
                </p:nvCxnSpPr>
                <p:spPr>
                  <a:xfrm>
                    <a:off x="1793322" y="2998784"/>
                    <a:ext cx="500066" cy="1588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94" name="Skupina 193"/>
          <p:cNvGrpSpPr/>
          <p:nvPr/>
        </p:nvGrpSpPr>
        <p:grpSpPr>
          <a:xfrm>
            <a:off x="5000628" y="1214422"/>
            <a:ext cx="2857520" cy="2505555"/>
            <a:chOff x="5000628" y="1214422"/>
            <a:chExt cx="2857520" cy="2505555"/>
          </a:xfrm>
        </p:grpSpPr>
        <p:sp>
          <p:nvSpPr>
            <p:cNvPr id="195" name="TextovéPole 194"/>
            <p:cNvSpPr txBox="1"/>
            <p:nvPr/>
          </p:nvSpPr>
          <p:spPr>
            <a:xfrm>
              <a:off x="6008380" y="3030852"/>
              <a:ext cx="2857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b="1" i="1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Cambria Math" pitchFamily="18" charset="0"/>
                </a:rPr>
                <a:t>b</a:t>
              </a:r>
              <a:r>
                <a:rPr lang="cs-CZ" sz="1400" i="1" baseline="-2500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1400" i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6727522" y="2717478"/>
              <a:ext cx="2857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b="1" i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Cambria Math" pitchFamily="18" charset="0"/>
                </a:rPr>
                <a:t>b</a:t>
              </a:r>
              <a:r>
                <a:rPr lang="en-US" sz="1400" i="1" baseline="-250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y</a:t>
              </a:r>
              <a:endParaRPr lang="cs-CZ" sz="1400" i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97" name="TextovéPole 196"/>
            <p:cNvSpPr txBox="1"/>
            <p:nvPr/>
          </p:nvSpPr>
          <p:spPr>
            <a:xfrm>
              <a:off x="6196976" y="2507926"/>
              <a:ext cx="2857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b="1" i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Cambria Math" pitchFamily="18" charset="0"/>
                </a:rPr>
                <a:t>b</a:t>
              </a:r>
              <a:r>
                <a:rPr lang="en-US" sz="1400" i="1" baseline="-250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z</a:t>
              </a:r>
              <a:endParaRPr lang="cs-CZ" sz="1400" i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98" name="TextovéPole 197"/>
            <p:cNvSpPr txBox="1"/>
            <p:nvPr/>
          </p:nvSpPr>
          <p:spPr>
            <a:xfrm>
              <a:off x="5143504" y="1896895"/>
              <a:ext cx="50006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b="1" i="1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Cambria Math" pitchFamily="18" charset="0"/>
                </a:rPr>
                <a:t>k</a:t>
              </a:r>
              <a:r>
                <a:rPr lang="en-US" sz="1600" i="1" baseline="-25000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Cambria Math" pitchFamily="18" charset="0"/>
                </a:rPr>
                <a:t>-1,-1,1</a:t>
              </a:r>
              <a:endParaRPr lang="cs-CZ" i="1" baseline="-2500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99" name="Skupina 171"/>
            <p:cNvGrpSpPr/>
            <p:nvPr/>
          </p:nvGrpSpPr>
          <p:grpSpPr>
            <a:xfrm>
              <a:off x="5000628" y="1214422"/>
              <a:ext cx="2857520" cy="2505555"/>
              <a:chOff x="5072066" y="1214422"/>
              <a:chExt cx="2857520" cy="2505555"/>
            </a:xfrm>
          </p:grpSpPr>
          <p:grpSp>
            <p:nvGrpSpPr>
              <p:cNvPr id="200" name="Skupina 169"/>
              <p:cNvGrpSpPr/>
              <p:nvPr/>
            </p:nvGrpSpPr>
            <p:grpSpPr>
              <a:xfrm>
                <a:off x="5072066" y="1214422"/>
                <a:ext cx="2857520" cy="2505555"/>
                <a:chOff x="5072066" y="1214422"/>
                <a:chExt cx="2857520" cy="2505555"/>
              </a:xfrm>
            </p:grpSpPr>
            <p:grpSp>
              <p:nvGrpSpPr>
                <p:cNvPr id="204" name="Skupina 154"/>
                <p:cNvGrpSpPr/>
                <p:nvPr/>
              </p:nvGrpSpPr>
              <p:grpSpPr>
                <a:xfrm>
                  <a:off x="5072066" y="1214422"/>
                  <a:ext cx="2857520" cy="2505555"/>
                  <a:chOff x="5214942" y="1285860"/>
                  <a:chExt cx="2857520" cy="2505555"/>
                </a:xfrm>
              </p:grpSpPr>
              <p:grpSp>
                <p:nvGrpSpPr>
                  <p:cNvPr id="206" name="Skupina 66"/>
                  <p:cNvGrpSpPr/>
                  <p:nvPr/>
                </p:nvGrpSpPr>
                <p:grpSpPr>
                  <a:xfrm>
                    <a:off x="5214942" y="1285860"/>
                    <a:ext cx="2857520" cy="2505555"/>
                    <a:chOff x="5214942" y="1285860"/>
                    <a:chExt cx="2857520" cy="2505555"/>
                  </a:xfrm>
                </p:grpSpPr>
                <p:grpSp>
                  <p:nvGrpSpPr>
                    <p:cNvPr id="210" name="Skupina 57"/>
                    <p:cNvGrpSpPr/>
                    <p:nvPr/>
                  </p:nvGrpSpPr>
                  <p:grpSpPr>
                    <a:xfrm>
                      <a:off x="5214942" y="2214554"/>
                      <a:ext cx="2289529" cy="1576861"/>
                      <a:chOff x="5214942" y="2214554"/>
                      <a:chExt cx="2289529" cy="1576861"/>
                    </a:xfrm>
                  </p:grpSpPr>
                  <p:sp>
                    <p:nvSpPr>
                      <p:cNvPr id="216" name="Krychle 215"/>
                      <p:cNvSpPr/>
                      <p:nvPr/>
                    </p:nvSpPr>
                    <p:spPr>
                      <a:xfrm>
                        <a:off x="5214942" y="3000372"/>
                        <a:ext cx="1143008" cy="785818"/>
                      </a:xfrm>
                      <a:prstGeom prst="cube">
                        <a:avLst>
                          <a:gd name="adj" fmla="val 36852"/>
                        </a:avLst>
                      </a:prstGeom>
                      <a:noFill/>
                      <a:ln w="635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217" name="Krychle 216"/>
                      <p:cNvSpPr/>
                      <p:nvPr/>
                    </p:nvSpPr>
                    <p:spPr>
                      <a:xfrm>
                        <a:off x="5504660" y="2214554"/>
                        <a:ext cx="1143008" cy="785818"/>
                      </a:xfrm>
                      <a:prstGeom prst="cube">
                        <a:avLst>
                          <a:gd name="adj" fmla="val 36852"/>
                        </a:avLst>
                      </a:prstGeom>
                      <a:noFill/>
                      <a:ln w="635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218" name="Krychle 217"/>
                      <p:cNvSpPr/>
                      <p:nvPr/>
                    </p:nvSpPr>
                    <p:spPr>
                      <a:xfrm>
                        <a:off x="6361463" y="2714620"/>
                        <a:ext cx="1143008" cy="785818"/>
                      </a:xfrm>
                      <a:prstGeom prst="cube">
                        <a:avLst>
                          <a:gd name="adj" fmla="val 36852"/>
                        </a:avLst>
                      </a:prstGeom>
                      <a:noFill/>
                      <a:ln w="635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219" name="Krychle 218"/>
                      <p:cNvSpPr/>
                      <p:nvPr/>
                    </p:nvSpPr>
                    <p:spPr>
                      <a:xfrm>
                        <a:off x="6066973" y="3005597"/>
                        <a:ext cx="1143008" cy="785818"/>
                      </a:xfrm>
                      <a:prstGeom prst="cube">
                        <a:avLst>
                          <a:gd name="adj" fmla="val 36852"/>
                        </a:avLst>
                      </a:prstGeom>
                      <a:noFill/>
                      <a:ln w="635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  <p:cxnSp>
                  <p:nvCxnSpPr>
                    <p:cNvPr id="211" name="Přímá spojovací šipka 210"/>
                    <p:cNvCxnSpPr/>
                    <p:nvPr/>
                  </p:nvCxnSpPr>
                  <p:spPr>
                    <a:xfrm>
                      <a:off x="6357950" y="3005597"/>
                      <a:ext cx="1714512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Přímá spojovací šipka 211"/>
                    <p:cNvCxnSpPr/>
                    <p:nvPr/>
                  </p:nvCxnSpPr>
                  <p:spPr>
                    <a:xfrm rot="5400000">
                      <a:off x="5714214" y="2999578"/>
                      <a:ext cx="644530" cy="64294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Přímá spojovací šipka 212"/>
                    <p:cNvCxnSpPr/>
                    <p:nvPr/>
                  </p:nvCxnSpPr>
                  <p:spPr>
                    <a:xfrm rot="16200000">
                      <a:off x="5499900" y="2142322"/>
                      <a:ext cx="1714512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4" name="Krychle 213"/>
                    <p:cNvSpPr/>
                    <p:nvPr/>
                  </p:nvSpPr>
                  <p:spPr>
                    <a:xfrm>
                      <a:off x="6363175" y="2214554"/>
                      <a:ext cx="1143008" cy="785818"/>
                    </a:xfrm>
                    <a:prstGeom prst="cube">
                      <a:avLst>
                        <a:gd name="adj" fmla="val 36852"/>
                      </a:avLst>
                    </a:prstGeom>
                    <a:noFill/>
                    <a:ln w="635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215" name="Krychle 214"/>
                    <p:cNvSpPr/>
                    <p:nvPr/>
                  </p:nvSpPr>
                  <p:spPr>
                    <a:xfrm>
                      <a:off x="5220167" y="2505531"/>
                      <a:ext cx="1143008" cy="785818"/>
                    </a:xfrm>
                    <a:prstGeom prst="cube">
                      <a:avLst>
                        <a:gd name="adj" fmla="val 36852"/>
                      </a:avLst>
                    </a:prstGeom>
                    <a:noFill/>
                    <a:ln w="635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sp>
                <p:nvSpPr>
                  <p:cNvPr id="207" name="TextovéPole 206"/>
                  <p:cNvSpPr txBox="1"/>
                  <p:nvPr/>
                </p:nvSpPr>
                <p:spPr>
                  <a:xfrm>
                    <a:off x="5500694" y="3397093"/>
                    <a:ext cx="285752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600" i="1" err="1" smtClean="0">
                        <a:latin typeface="Cambria Math" pitchFamily="18" charset="0"/>
                        <a:ea typeface="Cambria Math" pitchFamily="18" charset="0"/>
                      </a:rPr>
                      <a:t>k</a:t>
                    </a:r>
                    <a:r>
                      <a:rPr lang="cs-CZ" i="1" baseline="-25000" err="1" smtClean="0">
                        <a:latin typeface="Cambria Math" pitchFamily="18" charset="0"/>
                        <a:ea typeface="Cambria Math" pitchFamily="18" charset="0"/>
                      </a:rPr>
                      <a:t>x</a:t>
                    </a:r>
                    <a:endParaRPr lang="cs-CZ" i="1" baseline="-2500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  <p:sp>
                <p:nvSpPr>
                  <p:cNvPr id="208" name="TextovéPole 207"/>
                  <p:cNvSpPr txBox="1"/>
                  <p:nvPr/>
                </p:nvSpPr>
                <p:spPr>
                  <a:xfrm>
                    <a:off x="7715272" y="2714620"/>
                    <a:ext cx="285752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600" i="1" smtClean="0">
                        <a:latin typeface="Cambria Math" pitchFamily="18" charset="0"/>
                        <a:ea typeface="Cambria Math" pitchFamily="18" charset="0"/>
                      </a:rPr>
                      <a:t>k</a:t>
                    </a:r>
                    <a:r>
                      <a:rPr lang="en-US" i="1" baseline="-25000" smtClean="0">
                        <a:latin typeface="Cambria Math" pitchFamily="18" charset="0"/>
                        <a:ea typeface="Cambria Math" pitchFamily="18" charset="0"/>
                      </a:rPr>
                      <a:t>y</a:t>
                    </a:r>
                    <a:endParaRPr lang="cs-CZ" i="1" baseline="-2500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  <p:sp>
                <p:nvSpPr>
                  <p:cNvPr id="209" name="TextovéPole 208"/>
                  <p:cNvSpPr txBox="1"/>
                  <p:nvPr/>
                </p:nvSpPr>
                <p:spPr>
                  <a:xfrm>
                    <a:off x="6386521" y="1400158"/>
                    <a:ext cx="285752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600" i="1" smtClean="0">
                        <a:latin typeface="Cambria Math" pitchFamily="18" charset="0"/>
                        <a:ea typeface="Cambria Math" pitchFamily="18" charset="0"/>
                      </a:rPr>
                      <a:t>k</a:t>
                    </a:r>
                    <a:r>
                      <a:rPr lang="en-US" i="1" baseline="-25000" smtClean="0">
                        <a:latin typeface="Cambria Math" pitchFamily="18" charset="0"/>
                        <a:ea typeface="Cambria Math" pitchFamily="18" charset="0"/>
                      </a:rPr>
                      <a:t>z</a:t>
                    </a:r>
                    <a:endParaRPr lang="cs-CZ" i="1" baseline="-25000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p:grpSp>
            <p:cxnSp>
              <p:nvCxnSpPr>
                <p:cNvPr id="205" name="Přímá spojovací šipka 204"/>
                <p:cNvCxnSpPr/>
                <p:nvPr/>
              </p:nvCxnSpPr>
              <p:spPr>
                <a:xfrm>
                  <a:off x="6217932" y="2934967"/>
                  <a:ext cx="857256" cy="1588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Přímá spojovací šipka 200"/>
              <p:cNvCxnSpPr/>
              <p:nvPr/>
            </p:nvCxnSpPr>
            <p:spPr>
              <a:xfrm rot="5400000" flipH="1" flipV="1">
                <a:off x="5967899" y="2686523"/>
                <a:ext cx="500067" cy="158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Přímá spojovací šipka 201"/>
              <p:cNvCxnSpPr/>
              <p:nvPr/>
            </p:nvCxnSpPr>
            <p:spPr>
              <a:xfrm rot="5400000">
                <a:off x="5932180" y="2936555"/>
                <a:ext cx="285752" cy="28575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Přímá spojovací šipka 202"/>
              <p:cNvCxnSpPr/>
              <p:nvPr/>
            </p:nvCxnSpPr>
            <p:spPr>
              <a:xfrm rot="16200000" flipV="1">
                <a:off x="5539271" y="2257894"/>
                <a:ext cx="785818" cy="571504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TextovéPole 73"/>
          <p:cNvSpPr txBox="1"/>
          <p:nvPr/>
        </p:nvSpPr>
        <p:spPr>
          <a:xfrm>
            <a:off x="3857620" y="214290"/>
            <a:ext cx="507209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err="1" smtClean="0"/>
              <a:t>Bornovy</a:t>
            </a:r>
            <a:r>
              <a:rPr lang="cs-CZ" smtClean="0"/>
              <a:t> – </a:t>
            </a:r>
            <a:r>
              <a:rPr lang="cs-CZ" err="1" smtClean="0"/>
              <a:t>Kármánovy</a:t>
            </a:r>
            <a:r>
              <a:rPr lang="cs-CZ" smtClean="0"/>
              <a:t> okrajové podmínky - </a:t>
            </a:r>
            <a:r>
              <a:rPr lang="cs-CZ" i="1" smtClean="0"/>
              <a:t>3</a:t>
            </a:r>
            <a:endParaRPr lang="cs-CZ" i="1"/>
          </a:p>
        </p:txBody>
      </p:sp>
      <p:sp>
        <p:nvSpPr>
          <p:cNvPr id="75" name="Zástupný symbol pro číslo snímku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14744" y="202148"/>
            <a:ext cx="5214974" cy="369332"/>
          </a:xfrm>
          <a:prstGeom prst="rect">
            <a:avLst/>
          </a:prstGeom>
          <a:solidFill>
            <a:srgbClr val="D5F1F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err="1" smtClean="0">
                <a:solidFill>
                  <a:srgbClr val="0A13FF"/>
                </a:solidFill>
              </a:rPr>
              <a:t>Energiové</a:t>
            </a:r>
            <a:r>
              <a:rPr lang="cs-CZ" smtClean="0">
                <a:solidFill>
                  <a:srgbClr val="0A13FF"/>
                </a:solidFill>
              </a:rPr>
              <a:t> hladiny elektronu v potenciálové jámě - </a:t>
            </a:r>
            <a:r>
              <a:rPr lang="en-US" i="1" smtClean="0">
                <a:solidFill>
                  <a:srgbClr val="0A13FF"/>
                </a:solidFill>
              </a:rPr>
              <a:t>8</a:t>
            </a:r>
            <a:endParaRPr lang="cs-CZ" i="1">
              <a:solidFill>
                <a:srgbClr val="0A13FF"/>
              </a:solidFill>
            </a:endParaRPr>
          </a:p>
        </p:txBody>
      </p:sp>
      <p:grpSp>
        <p:nvGrpSpPr>
          <p:cNvPr id="50" name="Skupina 49"/>
          <p:cNvGrpSpPr/>
          <p:nvPr/>
        </p:nvGrpSpPr>
        <p:grpSpPr>
          <a:xfrm>
            <a:off x="5022250" y="1000108"/>
            <a:ext cx="3869898" cy="4125209"/>
            <a:chOff x="5022250" y="2302926"/>
            <a:chExt cx="3869898" cy="4125209"/>
          </a:xfrm>
        </p:grpSpPr>
        <p:grpSp>
          <p:nvGrpSpPr>
            <p:cNvPr id="51" name="Skupina 28"/>
            <p:cNvGrpSpPr/>
            <p:nvPr/>
          </p:nvGrpSpPr>
          <p:grpSpPr>
            <a:xfrm>
              <a:off x="5072066" y="2302927"/>
              <a:ext cx="3820082" cy="4125208"/>
              <a:chOff x="5072066" y="2302927"/>
              <a:chExt cx="3820082" cy="4125208"/>
            </a:xfrm>
          </p:grpSpPr>
          <p:grpSp>
            <p:nvGrpSpPr>
              <p:cNvPr id="53" name="Skupina 5"/>
              <p:cNvGrpSpPr/>
              <p:nvPr/>
            </p:nvGrpSpPr>
            <p:grpSpPr>
              <a:xfrm>
                <a:off x="5101168" y="2302927"/>
                <a:ext cx="3764942" cy="4125208"/>
                <a:chOff x="4730461" y="2239108"/>
                <a:chExt cx="4270695" cy="4393554"/>
              </a:xfrm>
            </p:grpSpPr>
            <p:cxnSp>
              <p:nvCxnSpPr>
                <p:cNvPr id="56" name="Přímá spojovací šipka 55"/>
                <p:cNvCxnSpPr/>
                <p:nvPr/>
              </p:nvCxnSpPr>
              <p:spPr>
                <a:xfrm>
                  <a:off x="4786314" y="6278569"/>
                  <a:ext cx="4214842" cy="1588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Skupina 36"/>
                <p:cNvGrpSpPr/>
                <p:nvPr/>
              </p:nvGrpSpPr>
              <p:grpSpPr>
                <a:xfrm>
                  <a:off x="4730461" y="2239108"/>
                  <a:ext cx="4199257" cy="4393554"/>
                  <a:chOff x="3873205" y="2239108"/>
                  <a:chExt cx="4199257" cy="4393554"/>
                </a:xfrm>
              </p:grpSpPr>
              <p:cxnSp>
                <p:nvCxnSpPr>
                  <p:cNvPr id="58" name="Přímá spojovací čára 57"/>
                  <p:cNvCxnSpPr/>
                  <p:nvPr/>
                </p:nvCxnSpPr>
                <p:spPr>
                  <a:xfrm>
                    <a:off x="4468758" y="6270497"/>
                    <a:ext cx="2952000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9" name="Skupina 66"/>
                  <p:cNvGrpSpPr/>
                  <p:nvPr/>
                </p:nvGrpSpPr>
                <p:grpSpPr>
                  <a:xfrm>
                    <a:off x="3873205" y="2239108"/>
                    <a:ext cx="4199257" cy="4393554"/>
                    <a:chOff x="3873205" y="2239108"/>
                    <a:chExt cx="4199257" cy="4393554"/>
                  </a:xfrm>
                </p:grpSpPr>
                <p:sp>
                  <p:nvSpPr>
                    <p:cNvPr id="60" name="TextovéPole 59"/>
                    <p:cNvSpPr txBox="1"/>
                    <p:nvPr/>
                  </p:nvSpPr>
                  <p:spPr>
                    <a:xfrm>
                      <a:off x="4429124" y="6294108"/>
                      <a:ext cx="42862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6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cs-CZ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p:txBody>
                </p:sp>
                <p:grpSp>
                  <p:nvGrpSpPr>
                    <p:cNvPr id="61" name="Skupina 28"/>
                    <p:cNvGrpSpPr/>
                    <p:nvPr/>
                  </p:nvGrpSpPr>
                  <p:grpSpPr>
                    <a:xfrm>
                      <a:off x="3873205" y="2239108"/>
                      <a:ext cx="4199257" cy="4379395"/>
                      <a:chOff x="3873205" y="2239108"/>
                      <a:chExt cx="4199257" cy="4379395"/>
                    </a:xfrm>
                  </p:grpSpPr>
                  <p:grpSp>
                    <p:nvGrpSpPr>
                      <p:cNvPr id="62" name="Skupina 25"/>
                      <p:cNvGrpSpPr/>
                      <p:nvPr/>
                    </p:nvGrpSpPr>
                    <p:grpSpPr>
                      <a:xfrm>
                        <a:off x="4488469" y="2239108"/>
                        <a:ext cx="3583993" cy="4379395"/>
                        <a:chOff x="4488469" y="2241787"/>
                        <a:chExt cx="3583993" cy="4478660"/>
                      </a:xfrm>
                    </p:grpSpPr>
                    <p:grpSp>
                      <p:nvGrpSpPr>
                        <p:cNvPr id="64" name="Skupina 20"/>
                        <p:cNvGrpSpPr/>
                        <p:nvPr/>
                      </p:nvGrpSpPr>
                      <p:grpSpPr>
                        <a:xfrm>
                          <a:off x="4572000" y="2241787"/>
                          <a:ext cx="2857520" cy="4212207"/>
                          <a:chOff x="4572000" y="2241787"/>
                          <a:chExt cx="2857520" cy="4212207"/>
                        </a:xfrm>
                      </p:grpSpPr>
                      <p:cxnSp>
                        <p:nvCxnSpPr>
                          <p:cNvPr id="68" name="Přímá spojovací šipka 67"/>
                          <p:cNvCxnSpPr/>
                          <p:nvPr/>
                        </p:nvCxnSpPr>
                        <p:spPr>
                          <a:xfrm rot="5400000" flipH="1" flipV="1">
                            <a:off x="2524621" y="4300358"/>
                            <a:ext cx="4117141" cy="0"/>
                          </a:xfrm>
                          <a:prstGeom prst="straightConnector1">
                            <a:avLst/>
                          </a:prstGeom>
                          <a:ln w="19050">
                            <a:tailEnd type="arrow"/>
                          </a:ln>
                        </p:spPr>
                        <p:style>
                          <a:lnRef idx="1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" name="Přímá spojovací čára 68"/>
                          <p:cNvCxnSpPr/>
                          <p:nvPr/>
                        </p:nvCxnSpPr>
                        <p:spPr>
                          <a:xfrm rot="5400000">
                            <a:off x="2878465" y="4760459"/>
                            <a:ext cx="3387070" cy="0"/>
                          </a:xfrm>
                          <a:prstGeom prst="line">
                            <a:avLst/>
                          </a:prstGeom>
                          <a:ln w="381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" name="Přímá spojovací čára 69"/>
                          <p:cNvCxnSpPr/>
                          <p:nvPr/>
                        </p:nvCxnSpPr>
                        <p:spPr>
                          <a:xfrm rot="16200000" flipH="1">
                            <a:off x="5735985" y="4744196"/>
                            <a:ext cx="3387070" cy="0"/>
                          </a:xfrm>
                          <a:prstGeom prst="line">
                            <a:avLst/>
                          </a:prstGeom>
                          <a:ln w="3810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65" name="TextovéPole 64"/>
                        <p:cNvSpPr txBox="1"/>
                        <p:nvPr/>
                      </p:nvSpPr>
                      <p:spPr>
                        <a:xfrm>
                          <a:off x="4488469" y="2301152"/>
                          <a:ext cx="71438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cs-CZ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a:t>V(x)</a:t>
                          </a:r>
                          <a:endParaRPr lang="cs-CZ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p:txBody>
                    </p:sp>
                    <p:sp>
                      <p:nvSpPr>
                        <p:cNvPr id="66" name="TextovéPole 65"/>
                        <p:cNvSpPr txBox="1"/>
                        <p:nvPr/>
                      </p:nvSpPr>
                      <p:spPr>
                        <a:xfrm>
                          <a:off x="7715272" y="6059102"/>
                          <a:ext cx="357190" cy="34622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cs-CZ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a:t>x</a:t>
                          </a:r>
                          <a:endParaRPr lang="cs-CZ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p:txBody>
                    </p:sp>
                    <p:sp>
                      <p:nvSpPr>
                        <p:cNvPr id="67" name="TextovéPole 66"/>
                        <p:cNvSpPr txBox="1"/>
                        <p:nvPr/>
                      </p:nvSpPr>
                      <p:spPr>
                        <a:xfrm>
                          <a:off x="7262912" y="6374219"/>
                          <a:ext cx="317435" cy="34622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cs-CZ" sz="1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a:t>L</a:t>
                          </a:r>
                          <a:endParaRPr lang="cs-CZ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3" name="TextovéPole 62"/>
                      <p:cNvSpPr txBox="1"/>
                      <p:nvPr/>
                    </p:nvSpPr>
                    <p:spPr>
                      <a:xfrm>
                        <a:off x="3873205" y="5977036"/>
                        <a:ext cx="785818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a:t>V </a:t>
                        </a:r>
                        <a:r>
                          <a:rPr lang="cs-CZ" sz="1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a:t>=</a:t>
                        </a:r>
                        <a:r>
                          <a:rPr lang="cs-CZ" sz="105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a:t> </a:t>
                        </a:r>
                        <a:r>
                          <a:rPr lang="cs-CZ" sz="1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a:t>0</a:t>
                        </a:r>
                        <a:endParaRPr lang="cs-CZ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54" name="Přímá spojovací čára 53"/>
              <p:cNvCxnSpPr/>
              <p:nvPr/>
            </p:nvCxnSpPr>
            <p:spPr>
              <a:xfrm rot="10800000">
                <a:off x="5072066" y="3088744"/>
                <a:ext cx="64294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ovací čára 54"/>
              <p:cNvCxnSpPr/>
              <p:nvPr/>
            </p:nvCxnSpPr>
            <p:spPr>
              <a:xfrm rot="10800000">
                <a:off x="8249206" y="3063337"/>
                <a:ext cx="64294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ovéPole 51"/>
            <p:cNvSpPr txBox="1"/>
            <p:nvPr/>
          </p:nvSpPr>
          <p:spPr>
            <a:xfrm>
              <a:off x="5022250" y="2786058"/>
              <a:ext cx="764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smtClean="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V </a:t>
              </a:r>
              <a:r>
                <a:rPr lang="cs-CZ" sz="1600" smtClean="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=</a:t>
              </a:r>
              <a:r>
                <a:rPr lang="cs-CZ" sz="1050" i="1" smtClean="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sz="1600" i="1" err="1" smtClean="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V</a:t>
              </a:r>
              <a:r>
                <a:rPr lang="cs-CZ" sz="1600" baseline="-25000" err="1" smtClean="0">
                  <a:solidFill>
                    <a:schemeClr val="accent2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0</a:t>
              </a:r>
              <a:endParaRPr lang="cs-CZ" baseline="-2500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285720" y="987966"/>
            <a:ext cx="4643470" cy="2583910"/>
            <a:chOff x="214282" y="1559470"/>
            <a:chExt cx="4643470" cy="2583910"/>
          </a:xfrm>
        </p:grpSpPr>
        <p:grpSp>
          <p:nvGrpSpPr>
            <p:cNvPr id="76" name="Skupina 72"/>
            <p:cNvGrpSpPr/>
            <p:nvPr/>
          </p:nvGrpSpPr>
          <p:grpSpPr>
            <a:xfrm>
              <a:off x="214282" y="1559470"/>
              <a:ext cx="4643470" cy="2583910"/>
              <a:chOff x="214282" y="1273718"/>
              <a:chExt cx="4643470" cy="2583910"/>
            </a:xfrm>
          </p:grpSpPr>
          <p:sp>
            <p:nvSpPr>
              <p:cNvPr id="78" name="TextovéPole 77"/>
              <p:cNvSpPr txBox="1"/>
              <p:nvPr/>
            </p:nvSpPr>
            <p:spPr>
              <a:xfrm>
                <a:off x="214282" y="1273718"/>
                <a:ext cx="4214842" cy="36933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mtClean="0">
                    <a:solidFill>
                      <a:srgbClr val="EFFFFA"/>
                    </a:solidFill>
                  </a:rPr>
                  <a:t>Potenciálová jáma s konečnou hloubkou </a:t>
                </a:r>
                <a:r>
                  <a:rPr lang="cs-CZ" i="1" err="1" smtClean="0">
                    <a:solidFill>
                      <a:srgbClr val="EFFFFA"/>
                    </a:solidFill>
                    <a:latin typeface="Cambria Math" pitchFamily="18" charset="0"/>
                    <a:ea typeface="Cambria Math" pitchFamily="18" charset="0"/>
                  </a:rPr>
                  <a:t>V</a:t>
                </a:r>
                <a:r>
                  <a:rPr lang="cs-CZ" baseline="-25000" err="1" smtClean="0">
                    <a:solidFill>
                      <a:srgbClr val="EFFFFA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cs-CZ" smtClean="0">
                    <a:solidFill>
                      <a:srgbClr val="EFFFFA"/>
                    </a:solidFill>
                  </a:rPr>
                  <a:t> </a:t>
                </a:r>
                <a:endParaRPr lang="cs-CZ">
                  <a:solidFill>
                    <a:srgbClr val="EFFFFA"/>
                  </a:solidFill>
                </a:endParaRPr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214282" y="2010969"/>
                <a:ext cx="4643470" cy="1846659"/>
              </a:xfrm>
              <a:prstGeom prst="rect">
                <a:avLst/>
              </a:prstGeom>
              <a:solidFill>
                <a:srgbClr val="FEF2E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i="1" smtClean="0">
                    <a:solidFill>
                      <a:srgbClr val="0A13FF"/>
                    </a:solidFill>
                  </a:rPr>
                  <a:t>Změny</a:t>
                </a:r>
                <a:r>
                  <a:rPr lang="cs-CZ" smtClean="0"/>
                  <a:t> proti nekonečně hluboké jámě :</a:t>
                </a:r>
              </a:p>
              <a:p>
                <a:pPr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cs-CZ" smtClean="0"/>
                  <a:t>  </a:t>
                </a:r>
                <a:r>
                  <a:rPr lang="cs-CZ" i="1" smtClean="0">
                    <a:solidFill>
                      <a:srgbClr val="FF0000"/>
                    </a:solidFill>
                  </a:rPr>
                  <a:t>konečný počet hladin</a:t>
                </a:r>
                <a:r>
                  <a:rPr lang="cs-CZ" smtClean="0"/>
                  <a:t> (</a:t>
                </a:r>
                <a:r>
                  <a:rPr lang="cs-CZ" i="1" smtClean="0"/>
                  <a:t>vázaných stavů</a:t>
                </a:r>
                <a:r>
                  <a:rPr lang="cs-CZ" smtClean="0"/>
                  <a:t>) </a:t>
                </a:r>
                <a:r>
                  <a:rPr lang="cs-CZ" i="1" smtClean="0">
                    <a:solidFill>
                      <a:srgbClr val="FF0000"/>
                    </a:solidFill>
                  </a:rPr>
                  <a:t>v jámě</a:t>
                </a:r>
                <a:r>
                  <a:rPr lang="cs-CZ" smtClean="0"/>
                  <a:t/>
                </a:r>
                <a:br>
                  <a:rPr lang="cs-CZ" smtClean="0"/>
                </a:br>
                <a:r>
                  <a:rPr lang="cs-CZ" smtClean="0"/>
                  <a:t>   </a:t>
                </a:r>
                <a:r>
                  <a:rPr lang="cs-CZ" sz="1600" smtClean="0"/>
                  <a:t>(závisí na </a:t>
                </a:r>
                <a:r>
                  <a:rPr lang="cs-CZ" sz="1600" i="1" smtClean="0">
                    <a:latin typeface="Cambria Math" pitchFamily="18" charset="0"/>
                    <a:ea typeface="Cambria Math" pitchFamily="18" charset="0"/>
                  </a:rPr>
                  <a:t>L</a:t>
                </a:r>
                <a:r>
                  <a:rPr lang="cs-CZ" sz="1600" smtClean="0"/>
                  <a:t> a </a:t>
                </a:r>
                <a:r>
                  <a:rPr lang="cs-CZ" sz="1600" i="1" err="1" smtClean="0">
                    <a:latin typeface="Cambria Math" pitchFamily="18" charset="0"/>
                    <a:ea typeface="Cambria Math" pitchFamily="18" charset="0"/>
                  </a:rPr>
                  <a:t>V</a:t>
                </a:r>
                <a:r>
                  <a:rPr lang="cs-CZ" sz="1600" baseline="-25000" err="1" smtClean="0"/>
                  <a:t>0</a:t>
                </a:r>
                <a:r>
                  <a:rPr lang="cs-CZ" sz="1600" baseline="-25000" smtClean="0"/>
                  <a:t> </a:t>
                </a:r>
                <a:r>
                  <a:rPr lang="cs-CZ" sz="1600" smtClean="0"/>
                  <a:t>)</a:t>
                </a:r>
                <a:r>
                  <a:rPr lang="cs-CZ" smtClean="0"/>
                  <a:t>,</a:t>
                </a:r>
                <a:r>
                  <a:rPr lang="cs-CZ" sz="2000" smtClean="0"/>
                  <a:t> </a:t>
                </a:r>
                <a:endParaRPr lang="cs-CZ" smtClean="0"/>
              </a:p>
              <a:p>
                <a:pPr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cs-CZ" smtClean="0"/>
                  <a:t>  </a:t>
                </a:r>
                <a:r>
                  <a:rPr lang="cs-CZ" i="1" smtClean="0">
                    <a:solidFill>
                      <a:srgbClr val="FF0000"/>
                    </a:solidFill>
                  </a:rPr>
                  <a:t>exponenciální pokles funkce </a:t>
                </a:r>
                <a:r>
                  <a:rPr lang="el-GR" i="1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φ</a:t>
                </a:r>
                <a:r>
                  <a:rPr lang="cs-CZ" i="1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(x) </a:t>
                </a:r>
                <a:r>
                  <a:rPr lang="cs-CZ" i="1" smtClean="0">
                    <a:solidFill>
                      <a:srgbClr val="FF0000"/>
                    </a:solidFill>
                    <a:latin typeface="+mj-lt"/>
                    <a:ea typeface="Cambria Math"/>
                  </a:rPr>
                  <a:t>vně jámy </a:t>
                </a:r>
                <a:br>
                  <a:rPr lang="cs-CZ" i="1" smtClean="0">
                    <a:solidFill>
                      <a:srgbClr val="FF0000"/>
                    </a:solidFill>
                    <a:latin typeface="+mj-lt"/>
                    <a:ea typeface="Cambria Math"/>
                  </a:rPr>
                </a:br>
                <a:r>
                  <a:rPr lang="cs-CZ" i="1" smtClean="0">
                    <a:solidFill>
                      <a:srgbClr val="FF0000"/>
                    </a:solidFill>
                    <a:latin typeface="+mj-lt"/>
                    <a:ea typeface="Cambria Math"/>
                  </a:rPr>
                  <a:t>   </a:t>
                </a:r>
                <a:r>
                  <a:rPr lang="cs-CZ" smtClean="0">
                    <a:latin typeface="+mj-lt"/>
                    <a:ea typeface="Cambria Math"/>
                  </a:rPr>
                  <a:t>(                                                             )</a:t>
                </a:r>
              </a:p>
              <a:p>
                <a:pPr>
                  <a:spcAft>
                    <a:spcPts val="600"/>
                  </a:spcAft>
                </a:pPr>
                <a:endParaRPr lang="cs-CZ" sz="300" smtClean="0"/>
              </a:p>
            </p:txBody>
          </p:sp>
        </p:grpSp>
        <p:graphicFrame>
          <p:nvGraphicFramePr>
            <p:cNvPr id="77" name="Objekt 76"/>
            <p:cNvGraphicFramePr>
              <a:graphicFrameLocks noChangeAspect="1"/>
            </p:cNvGraphicFramePr>
            <p:nvPr/>
          </p:nvGraphicFramePr>
          <p:xfrm>
            <a:off x="592637" y="3614211"/>
            <a:ext cx="3079772" cy="285752"/>
          </p:xfrm>
          <a:graphic>
            <a:graphicData uri="http://schemas.openxmlformats.org/presentationml/2006/ole">
              <p:oleObj spid="_x0000_s53251" name="Rovnice" r:id="rId3" imgW="2463480" imgH="228600" progId="Equation.3">
                <p:embed/>
              </p:oleObj>
            </a:graphicData>
          </a:graphic>
        </p:graphicFrame>
      </p:grpSp>
      <p:sp>
        <p:nvSpPr>
          <p:cNvPr id="80" name="Tlačítko akce: Vlastní 79">
            <a:hlinkClick r:id="rId4" action="ppaction://program" highlightClick="1"/>
          </p:cNvPr>
          <p:cNvSpPr/>
          <p:nvPr/>
        </p:nvSpPr>
        <p:spPr>
          <a:xfrm>
            <a:off x="500034" y="4929198"/>
            <a:ext cx="1571636" cy="500066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smtClean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cs-CZ" sz="1050" smtClean="0">
                <a:solidFill>
                  <a:schemeClr val="accent2">
                    <a:lumMod val="50000"/>
                  </a:schemeClr>
                </a:solidFill>
              </a:rPr>
              <a:t>á</a:t>
            </a:r>
            <a:r>
              <a:rPr lang="en-US" sz="1050" err="1" smtClean="0">
                <a:solidFill>
                  <a:schemeClr val="accent2">
                    <a:lumMod val="50000"/>
                  </a:schemeClr>
                </a:solidFill>
              </a:rPr>
              <a:t>zan</a:t>
            </a:r>
            <a:r>
              <a:rPr lang="cs-CZ" sz="1050" smtClean="0">
                <a:solidFill>
                  <a:schemeClr val="accent2">
                    <a:lumMod val="50000"/>
                  </a:schemeClr>
                </a:solidFill>
              </a:rPr>
              <a:t>é stavy</a:t>
            </a:r>
          </a:p>
          <a:p>
            <a:pPr algn="ctr"/>
            <a:r>
              <a:rPr lang="cs-CZ" sz="1050" smtClean="0">
                <a:solidFill>
                  <a:schemeClr val="accent2">
                    <a:lumMod val="50000"/>
                  </a:schemeClr>
                </a:solidFill>
              </a:rPr>
              <a:t>(jar)</a:t>
            </a:r>
            <a:endParaRPr lang="cs-CZ" sz="9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lačítko akce: Vlastní 29">
            <a:hlinkClick r:id="rId5" action="ppaction://program" highlightClick="1"/>
          </p:cNvPr>
          <p:cNvSpPr/>
          <p:nvPr/>
        </p:nvSpPr>
        <p:spPr>
          <a:xfrm>
            <a:off x="2857488" y="4929198"/>
            <a:ext cx="1571636" cy="500066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err="1" smtClean="0">
                <a:solidFill>
                  <a:schemeClr val="accent2">
                    <a:lumMod val="50000"/>
                  </a:schemeClr>
                </a:solidFill>
              </a:rPr>
              <a:t>Kone</a:t>
            </a:r>
            <a:r>
              <a:rPr lang="cs-CZ" sz="1050" err="1" smtClean="0">
                <a:solidFill>
                  <a:schemeClr val="accent2">
                    <a:lumMod val="50000"/>
                  </a:schemeClr>
                </a:solidFill>
              </a:rPr>
              <a:t>čná</a:t>
            </a:r>
            <a:r>
              <a:rPr lang="cs-CZ" sz="1050" smtClean="0">
                <a:solidFill>
                  <a:schemeClr val="accent2">
                    <a:lumMod val="50000"/>
                  </a:schemeClr>
                </a:solidFill>
              </a:rPr>
              <a:t> potenciálová</a:t>
            </a:r>
          </a:p>
          <a:p>
            <a:pPr algn="ctr"/>
            <a:r>
              <a:rPr lang="cs-CZ" sz="1050" smtClean="0">
                <a:solidFill>
                  <a:schemeClr val="accent2">
                    <a:lumMod val="50000"/>
                  </a:schemeClr>
                </a:solidFill>
              </a:rPr>
              <a:t>jáma (</a:t>
            </a:r>
            <a:r>
              <a:rPr lang="cs-CZ" sz="1050" err="1" smtClean="0">
                <a:solidFill>
                  <a:schemeClr val="accent2">
                    <a:lumMod val="50000"/>
                  </a:schemeClr>
                </a:solidFill>
              </a:rPr>
              <a:t>WD</a:t>
            </a:r>
            <a:r>
              <a:rPr lang="cs-CZ" sz="105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cs-CZ" sz="9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72198" y="202148"/>
            <a:ext cx="271464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Soustavy stejných částic - </a:t>
            </a:r>
            <a:r>
              <a:rPr lang="cs-CZ" i="1" smtClean="0"/>
              <a:t>1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54538" y="885750"/>
            <a:ext cx="6446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>
                <a:solidFill>
                  <a:srgbClr val="007033"/>
                </a:solidFill>
              </a:rPr>
              <a:t>Mějme soustavu  </a:t>
            </a:r>
            <a:r>
              <a:rPr lang="cs-CZ" sz="2000" i="1" smtClean="0">
                <a:solidFill>
                  <a:srgbClr val="007033"/>
                </a:solidFill>
                <a:latin typeface="Cambria" pitchFamily="18" charset="0"/>
              </a:rPr>
              <a:t>N</a:t>
            </a:r>
            <a:r>
              <a:rPr lang="cs-CZ" sz="2000" i="1" smtClean="0">
                <a:solidFill>
                  <a:srgbClr val="007033"/>
                </a:solidFill>
              </a:rPr>
              <a:t> stejných částic </a:t>
            </a:r>
            <a:r>
              <a:rPr lang="cs-CZ" smtClean="0"/>
              <a:t>(elektronů, protonů apod.)</a:t>
            </a:r>
            <a:endParaRPr lang="cs-CZ" sz="2000"/>
          </a:p>
        </p:txBody>
      </p:sp>
      <p:sp>
        <p:nvSpPr>
          <p:cNvPr id="6" name="TextovéPole 5"/>
          <p:cNvSpPr txBox="1"/>
          <p:nvPr/>
        </p:nvSpPr>
        <p:spPr>
          <a:xfrm>
            <a:off x="571472" y="1928802"/>
            <a:ext cx="7715304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Přístup </a:t>
            </a:r>
            <a:r>
              <a:rPr lang="cs-CZ" b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klasické mechaniky</a:t>
            </a:r>
            <a:r>
              <a:rPr lang="cs-CZ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sz="2000" i="1" smtClean="0">
                <a:solidFill>
                  <a:srgbClr val="FF0000"/>
                </a:solidFill>
                <a:latin typeface="Corbel" pitchFamily="34" charset="0"/>
              </a:rPr>
              <a:t>částice jsou</a:t>
            </a:r>
            <a:r>
              <a:rPr lang="cs-CZ" sz="2000" b="1" i="1" smtClean="0">
                <a:solidFill>
                  <a:srgbClr val="FF0000"/>
                </a:solidFill>
                <a:latin typeface="Corbel" pitchFamily="34" charset="0"/>
              </a:rPr>
              <a:t> rozlišitelné</a:t>
            </a:r>
            <a:endParaRPr lang="cs-CZ" b="1" i="1" smtClean="0">
              <a:solidFill>
                <a:srgbClr val="FF0000"/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</a:pPr>
            <a:r>
              <a:rPr lang="cs-CZ" smtClean="0"/>
              <a:t>I když mají vlastnosti (hmotnost, náboj atd.) stejné, můžeme je </a:t>
            </a:r>
            <a:r>
              <a:rPr lang="en-US" smtClean="0"/>
              <a:t>“o</a:t>
            </a:r>
            <a:r>
              <a:rPr lang="cs-CZ" smtClean="0"/>
              <a:t>číslovat</a:t>
            </a:r>
            <a:r>
              <a:rPr lang="en-US" smtClean="0"/>
              <a:t>“</a:t>
            </a:r>
            <a:endParaRPr lang="cs-CZ" smtClean="0"/>
          </a:p>
          <a:p>
            <a:pPr>
              <a:spcBef>
                <a:spcPts val="600"/>
              </a:spcBef>
            </a:pPr>
            <a:r>
              <a:rPr lang="cs-CZ" sz="1600" smtClean="0">
                <a:latin typeface="Corbel" pitchFamily="34" charset="0"/>
              </a:rPr>
              <a:t>(např. pomocí jejich trajektorií, které jsou řešením klasických pohybových rovnic)</a:t>
            </a:r>
            <a:r>
              <a:rPr lang="cs-CZ" smtClean="0"/>
              <a:t>.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6237" y="4105825"/>
            <a:ext cx="7715304" cy="1400383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Přístup </a:t>
            </a:r>
            <a:r>
              <a:rPr lang="cs-CZ" b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kvantové mechaniky </a:t>
            </a:r>
            <a:r>
              <a:rPr lang="cs-CZ" sz="200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cs-CZ" sz="2000" smtClean="0">
                <a:solidFill>
                  <a:srgbClr val="FF0000"/>
                </a:solidFill>
              </a:rPr>
              <a:t> </a:t>
            </a:r>
            <a:r>
              <a:rPr lang="cs-CZ" sz="2000" i="1" smtClean="0">
                <a:solidFill>
                  <a:srgbClr val="FF0000"/>
                </a:solidFill>
                <a:latin typeface="Corbel" pitchFamily="34" charset="0"/>
              </a:rPr>
              <a:t>částice jsou</a:t>
            </a:r>
            <a:r>
              <a:rPr lang="cs-CZ" sz="2000" b="1" i="1" smtClean="0">
                <a:solidFill>
                  <a:srgbClr val="FF0000"/>
                </a:solidFill>
                <a:latin typeface="Corbel" pitchFamily="34" charset="0"/>
              </a:rPr>
              <a:t> nerozlišitelné</a:t>
            </a:r>
            <a:endParaRPr lang="cs-CZ" b="1" i="1" smtClean="0">
              <a:solidFill>
                <a:srgbClr val="FF0000"/>
              </a:solidFill>
              <a:latin typeface="Corbe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mtClean="0"/>
              <a:t>Kvantová mechanika to formuluje jako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b="1" smtClean="0">
                <a:solidFill>
                  <a:srgbClr val="0A13FF"/>
                </a:solidFill>
                <a:latin typeface="Corbel" pitchFamily="34" charset="0"/>
              </a:rPr>
              <a:t>princip nerozlišitelnosti stejných částic </a:t>
            </a:r>
            <a:r>
              <a:rPr lang="cs-CZ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1600" smtClean="0">
                <a:latin typeface="Corbel" pitchFamily="34" charset="0"/>
              </a:rPr>
              <a:t>Vlnové funkce se překrývají a v oblasti překrytí je možné s nenulovou pravděpodobností </a:t>
            </a:r>
            <a:endParaRPr lang="en-US" sz="160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600" smtClean="0">
                <a:latin typeface="Corbel" pitchFamily="34" charset="0"/>
              </a:rPr>
              <a:t>najít  kteroukoliv  z nich.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72198" y="202148"/>
            <a:ext cx="271464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Soustavy stejných částic - </a:t>
            </a:r>
            <a:r>
              <a:rPr lang="cs-CZ" i="1" smtClean="0"/>
              <a:t>2</a:t>
            </a:r>
            <a:endParaRPr lang="cs-CZ" i="1"/>
          </a:p>
        </p:txBody>
      </p:sp>
      <p:grpSp>
        <p:nvGrpSpPr>
          <p:cNvPr id="23" name="Skupina 22"/>
          <p:cNvGrpSpPr/>
          <p:nvPr/>
        </p:nvGrpSpPr>
        <p:grpSpPr>
          <a:xfrm>
            <a:off x="571472" y="785794"/>
            <a:ext cx="7929618" cy="1077218"/>
            <a:chOff x="571472" y="785794"/>
            <a:chExt cx="7929618" cy="1077218"/>
          </a:xfrm>
        </p:grpSpPr>
        <p:sp>
          <p:nvSpPr>
            <p:cNvPr id="24" name="TextovéPole 23"/>
            <p:cNvSpPr txBox="1"/>
            <p:nvPr/>
          </p:nvSpPr>
          <p:spPr>
            <a:xfrm>
              <a:off x="571472" y="785794"/>
              <a:ext cx="7929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i="1" smtClean="0">
                  <a:solidFill>
                    <a:srgbClr val="FF0000"/>
                  </a:solidFill>
                </a:rPr>
                <a:t>Prostorová část vlnová funkce</a:t>
              </a:r>
              <a:r>
                <a:rPr lang="cs-CZ" smtClean="0"/>
                <a:t> záleží na souřadnicích všech </a:t>
              </a:r>
              <a:r>
                <a:rPr lang="cs-CZ" i="1" smtClean="0">
                  <a:latin typeface="Cambria" pitchFamily="18" charset="0"/>
                </a:rPr>
                <a:t>N</a:t>
              </a:r>
              <a:r>
                <a:rPr lang="cs-CZ" smtClean="0"/>
                <a:t> částic :</a:t>
              </a:r>
            </a:p>
            <a:p>
              <a:r>
                <a:rPr lang="cs-CZ" b="1" err="1" smtClean="0">
                  <a:solidFill>
                    <a:schemeClr val="accent3">
                      <a:lumMod val="75000"/>
                    </a:schemeClr>
                  </a:solidFill>
                </a:rPr>
                <a:t>1D</a:t>
              </a:r>
              <a:r>
                <a:rPr lang="cs-CZ" b="1" smtClean="0">
                  <a:solidFill>
                    <a:schemeClr val="accent3">
                      <a:lumMod val="75000"/>
                    </a:schemeClr>
                  </a:solidFill>
                </a:rPr>
                <a:t> :</a:t>
              </a:r>
              <a:r>
                <a:rPr lang="cs-CZ" smtClean="0"/>
                <a:t>                                                ,               </a:t>
              </a:r>
              <a:r>
                <a:rPr lang="cs-CZ" b="1" err="1" smtClean="0">
                  <a:solidFill>
                    <a:schemeClr val="accent6">
                      <a:lumMod val="75000"/>
                    </a:schemeClr>
                  </a:solidFill>
                </a:rPr>
                <a:t>3D</a:t>
              </a:r>
              <a:r>
                <a:rPr lang="cs-CZ" b="1" smtClean="0">
                  <a:solidFill>
                    <a:schemeClr val="accent6">
                      <a:lumMod val="75000"/>
                    </a:schemeClr>
                  </a:solidFill>
                </a:rPr>
                <a:t> :</a:t>
              </a:r>
              <a:r>
                <a:rPr lang="cs-CZ" smtClean="0"/>
                <a:t>                                           </a:t>
              </a:r>
            </a:p>
            <a:p>
              <a:pPr>
                <a:spcBef>
                  <a:spcPts val="600"/>
                </a:spcBef>
              </a:pPr>
              <a:r>
                <a:rPr lang="cs-CZ" smtClean="0"/>
                <a:t>a </a:t>
              </a:r>
              <a:r>
                <a:rPr lang="cs-CZ" i="1" smtClean="0">
                  <a:solidFill>
                    <a:srgbClr val="FF0000"/>
                  </a:solidFill>
                </a:rPr>
                <a:t>je řešením stacionární </a:t>
              </a:r>
              <a:r>
                <a:rPr lang="cs-CZ" i="1" err="1" smtClean="0">
                  <a:solidFill>
                    <a:srgbClr val="FF0000"/>
                  </a:solidFill>
                </a:rPr>
                <a:t>Schrödingerovy</a:t>
              </a:r>
              <a:r>
                <a:rPr lang="cs-CZ" i="1" smtClean="0">
                  <a:solidFill>
                    <a:srgbClr val="FF0000"/>
                  </a:solidFill>
                </a:rPr>
                <a:t> rovnice </a:t>
              </a:r>
              <a:r>
                <a:rPr lang="en-US" smtClean="0"/>
                <a:t>(r</a:t>
              </a:r>
              <a:r>
                <a:rPr lang="cs-CZ" err="1" smtClean="0"/>
                <a:t>ůzné</a:t>
              </a:r>
              <a:r>
                <a:rPr lang="cs-CZ" smtClean="0"/>
                <a:t> tvary zápisu):</a:t>
              </a:r>
            </a:p>
          </p:txBody>
        </p:sp>
        <p:graphicFrame>
          <p:nvGraphicFramePr>
            <p:cNvPr id="25" name="Objekt 24"/>
            <p:cNvGraphicFramePr>
              <a:graphicFrameLocks noChangeAspect="1"/>
            </p:cNvGraphicFramePr>
            <p:nvPr/>
          </p:nvGraphicFramePr>
          <p:xfrm>
            <a:off x="1267592" y="1142984"/>
            <a:ext cx="2202672" cy="357190"/>
          </p:xfrm>
          <a:graphic>
            <a:graphicData uri="http://schemas.openxmlformats.org/presentationml/2006/ole">
              <p:oleObj spid="_x0000_s54285" name="Rovnice" r:id="rId3" imgW="1409400" imgH="228600" progId="Equation.3">
                <p:embed/>
              </p:oleObj>
            </a:graphicData>
          </a:graphic>
        </p:graphicFrame>
        <p:graphicFrame>
          <p:nvGraphicFramePr>
            <p:cNvPr id="26" name="Objekt 25"/>
            <p:cNvGraphicFramePr>
              <a:graphicFrameLocks noChangeAspect="1"/>
            </p:cNvGraphicFramePr>
            <p:nvPr/>
          </p:nvGraphicFramePr>
          <p:xfrm>
            <a:off x="4984776" y="1143000"/>
            <a:ext cx="3373438" cy="358775"/>
          </p:xfrm>
          <a:graphic>
            <a:graphicData uri="http://schemas.openxmlformats.org/presentationml/2006/ole">
              <p:oleObj spid="_x0000_s54286" name="Rovnice" r:id="rId4" imgW="2158920" imgH="228600" progId="Equation.3">
                <p:embed/>
              </p:oleObj>
            </a:graphicData>
          </a:graphic>
        </p:graphicFrame>
      </p:grpSp>
      <p:grpSp>
        <p:nvGrpSpPr>
          <p:cNvPr id="28" name="Skupina 27"/>
          <p:cNvGrpSpPr/>
          <p:nvPr/>
        </p:nvGrpSpPr>
        <p:grpSpPr>
          <a:xfrm>
            <a:off x="247620" y="2000240"/>
            <a:ext cx="8643998" cy="1643074"/>
            <a:chOff x="247620" y="2071678"/>
            <a:chExt cx="8643998" cy="1643074"/>
          </a:xfrm>
        </p:grpSpPr>
        <p:sp>
          <p:nvSpPr>
            <p:cNvPr id="29" name="Zaoblený obdélník 28"/>
            <p:cNvSpPr/>
            <p:nvPr/>
          </p:nvSpPr>
          <p:spPr>
            <a:xfrm>
              <a:off x="247620" y="2071678"/>
              <a:ext cx="8643998" cy="1643074"/>
            </a:xfrm>
            <a:prstGeom prst="roundRect">
              <a:avLst>
                <a:gd name="adj" fmla="val 1295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30" name="Objekt 29"/>
            <p:cNvGraphicFramePr>
              <a:graphicFrameLocks noChangeAspect="1"/>
            </p:cNvGraphicFramePr>
            <p:nvPr/>
          </p:nvGraphicFramePr>
          <p:xfrm>
            <a:off x="428596" y="2143116"/>
            <a:ext cx="4015568" cy="571504"/>
          </p:xfrm>
          <a:graphic>
            <a:graphicData uri="http://schemas.openxmlformats.org/presentationml/2006/ole">
              <p:oleObj spid="_x0000_s54287" name="Rovnice" r:id="rId5" imgW="3390840" imgH="482400" progId="Equation.3">
                <p:embed/>
              </p:oleObj>
            </a:graphicData>
          </a:graphic>
        </p:graphicFrame>
        <p:graphicFrame>
          <p:nvGraphicFramePr>
            <p:cNvPr id="31" name="Objekt 30"/>
            <p:cNvGraphicFramePr>
              <a:graphicFrameLocks noChangeAspect="1"/>
            </p:cNvGraphicFramePr>
            <p:nvPr/>
          </p:nvGraphicFramePr>
          <p:xfrm>
            <a:off x="4786314" y="2143116"/>
            <a:ext cx="3983636" cy="579438"/>
          </p:xfrm>
          <a:graphic>
            <a:graphicData uri="http://schemas.openxmlformats.org/presentationml/2006/ole">
              <p:oleObj spid="_x0000_s54288" name="Rovnice" r:id="rId6" imgW="3492360" imgH="507960" progId="Equation.3">
                <p:embed/>
              </p:oleObj>
            </a:graphicData>
          </a:graphic>
        </p:graphicFrame>
        <p:graphicFrame>
          <p:nvGraphicFramePr>
            <p:cNvPr id="32" name="Objekt 31"/>
            <p:cNvGraphicFramePr>
              <a:graphicFrameLocks noChangeAspect="1"/>
            </p:cNvGraphicFramePr>
            <p:nvPr/>
          </p:nvGraphicFramePr>
          <p:xfrm>
            <a:off x="1500166" y="3000372"/>
            <a:ext cx="5583444" cy="642942"/>
          </p:xfrm>
          <a:graphic>
            <a:graphicData uri="http://schemas.openxmlformats.org/presentationml/2006/ole">
              <p:oleObj spid="_x0000_s54289" name="Rovnice" r:id="rId7" imgW="4190760" imgH="482400" progId="Equation.3">
                <p:embed/>
              </p:oleObj>
            </a:graphicData>
          </a:graphic>
        </p:graphicFrame>
      </p:grpSp>
      <p:grpSp>
        <p:nvGrpSpPr>
          <p:cNvPr id="34" name="Skupina 33"/>
          <p:cNvGrpSpPr/>
          <p:nvPr/>
        </p:nvGrpSpPr>
        <p:grpSpPr>
          <a:xfrm>
            <a:off x="142844" y="3857628"/>
            <a:ext cx="8786874" cy="2428892"/>
            <a:chOff x="142844" y="3929066"/>
            <a:chExt cx="8786874" cy="2428892"/>
          </a:xfrm>
        </p:grpSpPr>
        <p:sp>
          <p:nvSpPr>
            <p:cNvPr id="35" name="Zaoblený obdélník 34"/>
            <p:cNvSpPr/>
            <p:nvPr/>
          </p:nvSpPr>
          <p:spPr>
            <a:xfrm>
              <a:off x="142844" y="3929066"/>
              <a:ext cx="8786874" cy="2428892"/>
            </a:xfrm>
            <a:prstGeom prst="roundRect">
              <a:avLst>
                <a:gd name="adj" fmla="val 11647"/>
              </a:avLst>
            </a:prstGeom>
            <a:solidFill>
              <a:srgbClr val="FFFFDD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36" name="Objekt 35"/>
            <p:cNvGraphicFramePr>
              <a:graphicFrameLocks noChangeAspect="1"/>
            </p:cNvGraphicFramePr>
            <p:nvPr/>
          </p:nvGraphicFramePr>
          <p:xfrm>
            <a:off x="214282" y="4200084"/>
            <a:ext cx="4877053" cy="514800"/>
          </p:xfrm>
          <a:graphic>
            <a:graphicData uri="http://schemas.openxmlformats.org/presentationml/2006/ole">
              <p:oleObj spid="_x0000_s54290" name="Rovnice" r:id="rId8" imgW="4572000" imgH="482400" progId="Equation.3">
                <p:embed/>
              </p:oleObj>
            </a:graphicData>
          </a:graphic>
        </p:graphicFrame>
        <p:graphicFrame>
          <p:nvGraphicFramePr>
            <p:cNvPr id="37" name="Objekt 36"/>
            <p:cNvGraphicFramePr>
              <a:graphicFrameLocks noChangeAspect="1"/>
            </p:cNvGraphicFramePr>
            <p:nvPr/>
          </p:nvGraphicFramePr>
          <p:xfrm>
            <a:off x="5355926" y="4215770"/>
            <a:ext cx="3471874" cy="514354"/>
          </p:xfrm>
          <a:graphic>
            <a:graphicData uri="http://schemas.openxmlformats.org/presentationml/2006/ole">
              <p:oleObj spid="_x0000_s54291" name="Rovnice" r:id="rId9" imgW="3429000" imgH="507960" progId="Equation.3">
                <p:embed/>
              </p:oleObj>
            </a:graphicData>
          </a:graphic>
        </p:graphicFrame>
        <p:graphicFrame>
          <p:nvGraphicFramePr>
            <p:cNvPr id="38" name="Objekt 37"/>
            <p:cNvGraphicFramePr>
              <a:graphicFrameLocks noChangeAspect="1"/>
            </p:cNvGraphicFramePr>
            <p:nvPr/>
          </p:nvGraphicFramePr>
          <p:xfrm>
            <a:off x="1801813" y="4929188"/>
            <a:ext cx="5007882" cy="642952"/>
          </p:xfrm>
          <a:graphic>
            <a:graphicData uri="http://schemas.openxmlformats.org/presentationml/2006/ole">
              <p:oleObj spid="_x0000_s54292" name="Rovnice" r:id="rId10" imgW="3759120" imgH="482400" progId="Equation.3">
                <p:embed/>
              </p:oleObj>
            </a:graphicData>
          </a:graphic>
        </p:graphicFrame>
        <p:graphicFrame>
          <p:nvGraphicFramePr>
            <p:cNvPr id="39" name="Objekt 38"/>
            <p:cNvGraphicFramePr>
              <a:graphicFrameLocks noChangeAspect="1"/>
            </p:cNvGraphicFramePr>
            <p:nvPr/>
          </p:nvGraphicFramePr>
          <p:xfrm>
            <a:off x="2841613" y="5715016"/>
            <a:ext cx="1658949" cy="574252"/>
          </p:xfrm>
          <a:graphic>
            <a:graphicData uri="http://schemas.openxmlformats.org/presentationml/2006/ole">
              <p:oleObj spid="_x0000_s54293" name="Rovnice" r:id="rId11" imgW="1320480" imgH="457200" progId="Equation.3">
                <p:embed/>
              </p:oleObj>
            </a:graphicData>
          </a:graphic>
        </p:graphicFrame>
        <p:sp>
          <p:nvSpPr>
            <p:cNvPr id="40" name="TextovéPole 39"/>
            <p:cNvSpPr txBox="1"/>
            <p:nvPr/>
          </p:nvSpPr>
          <p:spPr>
            <a:xfrm>
              <a:off x="4643438" y="5873132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smtClean="0"/>
                <a:t>( </a:t>
              </a:r>
              <a:r>
                <a:rPr lang="cs-CZ" sz="1200" err="1" smtClean="0"/>
                <a:t>Laplaceův</a:t>
              </a:r>
              <a:r>
                <a:rPr lang="cs-CZ" sz="1200" smtClean="0"/>
                <a:t> operátor )</a:t>
              </a:r>
              <a:endParaRPr lang="cs-CZ" sz="110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0" name="Tlačítko akce: Vlastní 19">
            <a:hlinkClick r:id="rId12" action="ppaction://hlinksldjump" highlightClick="1"/>
          </p:cNvPr>
          <p:cNvSpPr/>
          <p:nvPr/>
        </p:nvSpPr>
        <p:spPr>
          <a:xfrm>
            <a:off x="5429256" y="6429396"/>
            <a:ext cx="2571768" cy="214314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Oper</a:t>
            </a:r>
            <a:r>
              <a:rPr lang="cs-CZ" sz="1200" dirty="0" err="1" smtClean="0"/>
              <a:t>átory</a:t>
            </a:r>
            <a:r>
              <a:rPr lang="cs-CZ" sz="1200" dirty="0" smtClean="0"/>
              <a:t>, vlastní funkce a hodnoty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72198" y="202148"/>
            <a:ext cx="271464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Soustavy stejných částic - </a:t>
            </a:r>
            <a:r>
              <a:rPr lang="cs-CZ" i="1" smtClean="0"/>
              <a:t>3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357158" y="285728"/>
            <a:ext cx="49292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  <a:latin typeface="Comic Sans MS" pitchFamily="66" charset="0"/>
              </a:rPr>
              <a:t>2 stejné částice</a:t>
            </a:r>
            <a:r>
              <a:rPr lang="cs-CZ" smtClean="0">
                <a:solidFill>
                  <a:srgbClr val="C00000"/>
                </a:solidFill>
                <a:latin typeface="Comic Sans MS" pitchFamily="66" charset="0"/>
              </a:rPr>
              <a:t>: interpretace vlnové funkce</a:t>
            </a:r>
            <a:endParaRPr lang="cs-CZ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44" name="Skupina 43"/>
          <p:cNvGrpSpPr/>
          <p:nvPr/>
        </p:nvGrpSpPr>
        <p:grpSpPr>
          <a:xfrm>
            <a:off x="2413618" y="857232"/>
            <a:ext cx="3801456" cy="3812774"/>
            <a:chOff x="3936678" y="2187996"/>
            <a:chExt cx="3801456" cy="3812774"/>
          </a:xfrm>
        </p:grpSpPr>
        <p:sp>
          <p:nvSpPr>
            <p:cNvPr id="45" name="Krychle 44"/>
            <p:cNvSpPr/>
            <p:nvPr/>
          </p:nvSpPr>
          <p:spPr>
            <a:xfrm>
              <a:off x="4214810" y="3562107"/>
              <a:ext cx="464347" cy="509835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6" name="Skupina 8"/>
            <p:cNvGrpSpPr/>
            <p:nvPr/>
          </p:nvGrpSpPr>
          <p:grpSpPr>
            <a:xfrm>
              <a:off x="4000491" y="2187990"/>
              <a:ext cx="3737633" cy="3812769"/>
              <a:chOff x="5929322" y="4000505"/>
              <a:chExt cx="2875104" cy="2671227"/>
            </a:xfrm>
          </p:grpSpPr>
          <p:sp>
            <p:nvSpPr>
              <p:cNvPr id="52" name="TextovéPole 51"/>
              <p:cNvSpPr txBox="1"/>
              <p:nvPr/>
            </p:nvSpPr>
            <p:spPr>
              <a:xfrm>
                <a:off x="6093811" y="6394733"/>
                <a:ext cx="214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mtClean="0"/>
                  <a:t>x</a:t>
                </a:r>
                <a:endParaRPr lang="cs-CZ"/>
              </a:p>
            </p:txBody>
          </p:sp>
          <p:sp>
            <p:nvSpPr>
              <p:cNvPr id="53" name="TextovéPole 52"/>
              <p:cNvSpPr txBox="1"/>
              <p:nvPr/>
            </p:nvSpPr>
            <p:spPr>
              <a:xfrm>
                <a:off x="8590112" y="5978322"/>
                <a:ext cx="214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grpSp>
            <p:nvGrpSpPr>
              <p:cNvPr id="54" name="Skupina 73"/>
              <p:cNvGrpSpPr/>
              <p:nvPr/>
            </p:nvGrpSpPr>
            <p:grpSpPr>
              <a:xfrm>
                <a:off x="5929322" y="4000505"/>
                <a:ext cx="2857520" cy="2500329"/>
                <a:chOff x="5929322" y="4000505"/>
                <a:chExt cx="2857520" cy="2500329"/>
              </a:xfrm>
            </p:grpSpPr>
            <p:grpSp>
              <p:nvGrpSpPr>
                <p:cNvPr id="55" name="Skupina 26"/>
                <p:cNvGrpSpPr/>
                <p:nvPr/>
              </p:nvGrpSpPr>
              <p:grpSpPr>
                <a:xfrm>
                  <a:off x="5929322" y="4000505"/>
                  <a:ext cx="2857520" cy="2500329"/>
                  <a:chOff x="5929322" y="4000505"/>
                  <a:chExt cx="2857520" cy="2500329"/>
                </a:xfrm>
              </p:grpSpPr>
              <p:grpSp>
                <p:nvGrpSpPr>
                  <p:cNvPr id="61" name="Skupina 22"/>
                  <p:cNvGrpSpPr/>
                  <p:nvPr/>
                </p:nvGrpSpPr>
                <p:grpSpPr>
                  <a:xfrm>
                    <a:off x="5929322" y="4000505"/>
                    <a:ext cx="2857520" cy="2500329"/>
                    <a:chOff x="5929322" y="4000505"/>
                    <a:chExt cx="2857520" cy="2500329"/>
                  </a:xfrm>
                </p:grpSpPr>
                <p:grpSp>
                  <p:nvGrpSpPr>
                    <p:cNvPr id="63" name="Skupina 20"/>
                    <p:cNvGrpSpPr/>
                    <p:nvPr/>
                  </p:nvGrpSpPr>
                  <p:grpSpPr>
                    <a:xfrm>
                      <a:off x="5929322" y="4000505"/>
                      <a:ext cx="2857520" cy="2500329"/>
                      <a:chOff x="5500694" y="4000505"/>
                      <a:chExt cx="2857520" cy="2500329"/>
                    </a:xfrm>
                  </p:grpSpPr>
                  <p:cxnSp>
                    <p:nvCxnSpPr>
                      <p:cNvPr id="65" name="Přímá spojovací šipka 64"/>
                      <p:cNvCxnSpPr/>
                      <p:nvPr/>
                    </p:nvCxnSpPr>
                    <p:spPr>
                      <a:xfrm>
                        <a:off x="6643702" y="6000768"/>
                        <a:ext cx="1714512" cy="1588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Přímá spojovací šipka 65"/>
                      <p:cNvCxnSpPr/>
                      <p:nvPr/>
                    </p:nvCxnSpPr>
                    <p:spPr>
                      <a:xfrm rot="16200000">
                        <a:off x="5644365" y="4999843"/>
                        <a:ext cx="2000264" cy="1588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Přímá spojovací šipka 66"/>
                      <p:cNvCxnSpPr/>
                      <p:nvPr/>
                    </p:nvCxnSpPr>
                    <p:spPr>
                      <a:xfrm rot="10800000" flipV="1">
                        <a:off x="5500694" y="6000768"/>
                        <a:ext cx="1154008" cy="500066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4" name="Krychle 63"/>
                    <p:cNvSpPr/>
                    <p:nvPr/>
                  </p:nvSpPr>
                  <p:spPr>
                    <a:xfrm>
                      <a:off x="7929586" y="4643446"/>
                      <a:ext cx="357190" cy="357190"/>
                    </a:xfrm>
                    <a:prstGeom prst="cub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cxnSp>
                <p:nvCxnSpPr>
                  <p:cNvPr id="62" name="Přímá spojovací šipka 61"/>
                  <p:cNvCxnSpPr/>
                  <p:nvPr/>
                </p:nvCxnSpPr>
                <p:spPr>
                  <a:xfrm rot="5400000" flipH="1" flipV="1">
                    <a:off x="7000892" y="4929198"/>
                    <a:ext cx="1143008" cy="1000132"/>
                  </a:xfrm>
                  <a:prstGeom prst="straightConnector1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TextovéPole 55"/>
                <p:cNvSpPr txBox="1"/>
                <p:nvPr/>
              </p:nvSpPr>
              <p:spPr>
                <a:xfrm>
                  <a:off x="7119913" y="4042410"/>
                  <a:ext cx="21431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mtClean="0"/>
                    <a:t>z</a:t>
                  </a:r>
                  <a:endParaRPr lang="cs-CZ"/>
                </a:p>
              </p:txBody>
            </p:sp>
            <p:sp>
              <p:nvSpPr>
                <p:cNvPr id="57" name="TextovéPole 56"/>
                <p:cNvSpPr txBox="1"/>
                <p:nvPr/>
              </p:nvSpPr>
              <p:spPr>
                <a:xfrm>
                  <a:off x="8257102" y="4863220"/>
                  <a:ext cx="285752" cy="1509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400" i="1" err="1" smtClean="0">
                      <a:solidFill>
                        <a:schemeClr val="accent4">
                          <a:lumMod val="50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dx</a:t>
                  </a:r>
                  <a:r>
                    <a:rPr lang="en-US" sz="1400" baseline="-25000" smtClean="0">
                      <a:solidFill>
                        <a:schemeClr val="accent4">
                          <a:lumMod val="50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1</a:t>
                  </a:r>
                  <a:endParaRPr lang="cs-CZ" sz="1400" baseline="-25000">
                    <a:solidFill>
                      <a:schemeClr val="accent4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58" name="TextovéPole 57"/>
                <p:cNvSpPr txBox="1"/>
                <p:nvPr/>
              </p:nvSpPr>
              <p:spPr>
                <a:xfrm>
                  <a:off x="8049016" y="4469557"/>
                  <a:ext cx="285752" cy="1509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400" i="1" err="1" smtClean="0">
                      <a:solidFill>
                        <a:schemeClr val="accent4">
                          <a:lumMod val="50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dy</a:t>
                  </a:r>
                  <a:r>
                    <a:rPr lang="en-US" sz="1400" baseline="-25000" smtClean="0">
                      <a:solidFill>
                        <a:schemeClr val="accent4">
                          <a:lumMod val="50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1</a:t>
                  </a:r>
                  <a:endParaRPr lang="cs-CZ" sz="1400" baseline="-25000">
                    <a:solidFill>
                      <a:schemeClr val="accent4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59" name="TextovéPole 58"/>
                <p:cNvSpPr txBox="1"/>
                <p:nvPr/>
              </p:nvSpPr>
              <p:spPr>
                <a:xfrm>
                  <a:off x="7742746" y="4769061"/>
                  <a:ext cx="285752" cy="1509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400" i="1" err="1" smtClean="0">
                      <a:solidFill>
                        <a:schemeClr val="accent4">
                          <a:lumMod val="50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dz</a:t>
                  </a:r>
                  <a:r>
                    <a:rPr lang="en-US" sz="1400" baseline="-25000" smtClean="0">
                      <a:solidFill>
                        <a:schemeClr val="accent4">
                          <a:lumMod val="50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1</a:t>
                  </a:r>
                  <a:endParaRPr lang="cs-CZ" sz="1400" baseline="-25000">
                    <a:solidFill>
                      <a:schemeClr val="accent4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60" name="TextovéPole 59"/>
                <p:cNvSpPr txBox="1"/>
                <p:nvPr/>
              </p:nvSpPr>
              <p:spPr>
                <a:xfrm>
                  <a:off x="7467985" y="5152264"/>
                  <a:ext cx="285752" cy="2156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2000" b="1" i="1" err="1" smtClean="0">
                      <a:solidFill>
                        <a:schemeClr val="accent4">
                          <a:lumMod val="50000"/>
                        </a:schemeClr>
                      </a:solidFill>
                      <a:latin typeface="+mj-lt"/>
                      <a:ea typeface="Cambria Math" pitchFamily="18" charset="0"/>
                    </a:rPr>
                    <a:t>r</a:t>
                  </a:r>
                  <a:r>
                    <a:rPr lang="cs-CZ" sz="2000" baseline="-25000" err="1" smtClean="0">
                      <a:solidFill>
                        <a:schemeClr val="accent4">
                          <a:lumMod val="50000"/>
                        </a:schemeClr>
                      </a:solidFill>
                      <a:latin typeface="+mj-lt"/>
                      <a:ea typeface="Cambria Math" pitchFamily="18" charset="0"/>
                    </a:rPr>
                    <a:t>1</a:t>
                  </a:r>
                  <a:endParaRPr lang="cs-CZ" sz="1400" baseline="-25000">
                    <a:solidFill>
                      <a:schemeClr val="accent4">
                        <a:lumMod val="50000"/>
                      </a:schemeClr>
                    </a:solidFill>
                    <a:latin typeface="+mj-lt"/>
                    <a:ea typeface="Cambria Math" pitchFamily="18" charset="0"/>
                  </a:endParaRPr>
                </a:p>
              </p:txBody>
            </p:sp>
          </p:grpSp>
        </p:grpSp>
        <p:cxnSp>
          <p:nvCxnSpPr>
            <p:cNvPr id="47" name="Přímá spojovací šipka 46"/>
            <p:cNvCxnSpPr/>
            <p:nvPr/>
          </p:nvCxnSpPr>
          <p:spPr>
            <a:xfrm rot="16200000" flipV="1">
              <a:off x="4378165" y="3923827"/>
              <a:ext cx="1143008" cy="107157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ovéPole 47"/>
            <p:cNvSpPr txBox="1"/>
            <p:nvPr/>
          </p:nvSpPr>
          <p:spPr>
            <a:xfrm>
              <a:off x="4365306" y="3284994"/>
              <a:ext cx="3714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i="1" err="1" smtClean="0">
                  <a:solidFill>
                    <a:schemeClr val="accent4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dy</a:t>
              </a:r>
              <a:r>
                <a:rPr lang="en-US" sz="1400" baseline="-25000" smtClean="0">
                  <a:solidFill>
                    <a:schemeClr val="accent4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endParaRPr lang="cs-CZ" sz="1400" baseline="-2500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936678" y="3721242"/>
              <a:ext cx="3714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i="1" err="1" smtClean="0">
                  <a:solidFill>
                    <a:schemeClr val="accent4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dz</a:t>
              </a:r>
              <a:r>
                <a:rPr lang="en-US" sz="1400" baseline="-25000" smtClean="0">
                  <a:solidFill>
                    <a:schemeClr val="accent4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endParaRPr lang="cs-CZ" sz="1400" baseline="-2500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676776" y="3871738"/>
              <a:ext cx="3714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i="1" err="1" smtClean="0">
                  <a:solidFill>
                    <a:schemeClr val="accent4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dx</a:t>
              </a:r>
              <a:r>
                <a:rPr lang="en-US" sz="1400" baseline="-25000" smtClean="0">
                  <a:solidFill>
                    <a:schemeClr val="accent4">
                      <a:lumMod val="5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endParaRPr lang="cs-CZ" sz="1400" baseline="-2500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978720" y="4152133"/>
              <a:ext cx="37147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2000" b="1" i="1" smtClean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 Math" pitchFamily="18" charset="0"/>
                </a:rPr>
                <a:t>r</a:t>
              </a:r>
              <a:r>
                <a:rPr lang="en-US" sz="2000" baseline="-25000" smtClean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Cambria Math" pitchFamily="18" charset="0"/>
                </a:rPr>
                <a:t>2</a:t>
              </a:r>
              <a:endParaRPr lang="cs-CZ" sz="1400" baseline="-25000">
                <a:solidFill>
                  <a:schemeClr val="accent4">
                    <a:lumMod val="50000"/>
                  </a:schemeClr>
                </a:solidFill>
                <a:latin typeface="+mj-lt"/>
                <a:ea typeface="Cambria Math" pitchFamily="18" charset="0"/>
              </a:endParaRPr>
            </a:p>
          </p:txBody>
        </p:sp>
      </p:grpSp>
      <p:grpSp>
        <p:nvGrpSpPr>
          <p:cNvPr id="88" name="Skupina 87"/>
          <p:cNvGrpSpPr/>
          <p:nvPr/>
        </p:nvGrpSpPr>
        <p:grpSpPr>
          <a:xfrm>
            <a:off x="571472" y="4746508"/>
            <a:ext cx="7858180" cy="1785104"/>
            <a:chOff x="571472" y="4746508"/>
            <a:chExt cx="7858180" cy="1785104"/>
          </a:xfrm>
          <a:effectLst/>
        </p:grpSpPr>
        <p:sp>
          <p:nvSpPr>
            <p:cNvPr id="89" name="TextovéPole 88"/>
            <p:cNvSpPr txBox="1"/>
            <p:nvPr/>
          </p:nvSpPr>
          <p:spPr>
            <a:xfrm>
              <a:off x="571472" y="4746508"/>
              <a:ext cx="7858180" cy="1785104"/>
            </a:xfrm>
            <a:prstGeom prst="rect">
              <a:avLst/>
            </a:prstGeom>
            <a:solidFill>
              <a:srgbClr val="FFFFDD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V</a:t>
              </a:r>
              <a:r>
                <a:rPr lang="cs-CZ" err="1" smtClean="0"/>
                <a:t>ýraz</a:t>
              </a:r>
              <a:endParaRPr lang="cs-CZ" smtClean="0"/>
            </a:p>
            <a:p>
              <a:endParaRPr lang="cs-CZ" smtClean="0"/>
            </a:p>
            <a:p>
              <a:endParaRPr lang="cs-CZ" smtClean="0"/>
            </a:p>
            <a:p>
              <a:r>
                <a:rPr lang="cs-CZ" smtClean="0"/>
                <a:t>dává </a:t>
              </a:r>
              <a:r>
                <a:rPr lang="cs-CZ" smtClean="0">
                  <a:solidFill>
                    <a:srgbClr val="0A13FF"/>
                  </a:solidFill>
                </a:rPr>
                <a:t>pravděpodobnost</a:t>
              </a:r>
              <a:r>
                <a:rPr lang="cs-CZ" smtClean="0"/>
                <a:t>, že </a:t>
              </a:r>
              <a:r>
                <a:rPr lang="cs-CZ" smtClean="0">
                  <a:solidFill>
                    <a:srgbClr val="FF0000"/>
                  </a:solidFill>
                </a:rPr>
                <a:t>v čase </a:t>
              </a:r>
              <a:r>
                <a:rPr lang="cs-CZ" i="1" smtClean="0">
                  <a:solidFill>
                    <a:srgbClr val="FF0000"/>
                  </a:solidFill>
                </a:rPr>
                <a:t>t</a:t>
              </a:r>
              <a:r>
                <a:rPr lang="cs-CZ" smtClean="0"/>
                <a:t> bude </a:t>
              </a:r>
              <a:r>
                <a:rPr lang="cs-CZ" i="1" smtClean="0">
                  <a:solidFill>
                    <a:srgbClr val="FF0000"/>
                  </a:solidFill>
                </a:rPr>
                <a:t>jedna z částic v</a:t>
              </a:r>
              <a:r>
                <a:rPr lang="cs-CZ" smtClean="0"/>
                <a:t> prostorovém elementu</a:t>
              </a:r>
            </a:p>
            <a:p>
              <a:r>
                <a:rPr lang="cs-CZ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dx</a:t>
              </a:r>
              <a:r>
                <a:rPr lang="en-US" baseline="-2500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dy</a:t>
              </a:r>
              <a:r>
                <a:rPr lang="en-US" baseline="-2500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dz</a:t>
              </a:r>
              <a:r>
                <a:rPr lang="en-US" baseline="-2500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smtClean="0"/>
                <a:t>  v</a:t>
              </a:r>
              <a:r>
                <a:rPr lang="cs-CZ" smtClean="0"/>
                <a:t> místě </a:t>
              </a:r>
              <a:r>
                <a:rPr lang="cs-CZ" err="1" smtClean="0"/>
                <a:t>určenem</a:t>
              </a:r>
              <a:r>
                <a:rPr lang="cs-CZ" smtClean="0"/>
                <a:t> polohovým vektorem </a:t>
              </a:r>
              <a:r>
                <a:rPr lang="cs-CZ" b="1" i="1" err="1" smtClean="0">
                  <a:solidFill>
                    <a:schemeClr val="accent6">
                      <a:lumMod val="50000"/>
                    </a:schemeClr>
                  </a:solidFill>
                </a:rPr>
                <a:t>r</a:t>
              </a:r>
              <a:r>
                <a:rPr lang="cs-CZ" baseline="-25000" err="1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r>
                <a:rPr lang="cs-CZ" smtClean="0"/>
                <a:t> </a:t>
              </a:r>
              <a:r>
                <a:rPr lang="cs-CZ" smtClean="0">
                  <a:solidFill>
                    <a:srgbClr val="0A13FF"/>
                  </a:solidFill>
                </a:rPr>
                <a:t>a současně</a:t>
              </a:r>
              <a:r>
                <a:rPr lang="cs-CZ" smtClean="0"/>
                <a:t> bude </a:t>
              </a:r>
              <a:r>
                <a:rPr lang="cs-CZ" i="1" smtClean="0">
                  <a:solidFill>
                    <a:srgbClr val="FF0000"/>
                  </a:solidFill>
                </a:rPr>
                <a:t>druhá</a:t>
              </a:r>
              <a:endParaRPr lang="en-US" i="1" smtClean="0">
                <a:solidFill>
                  <a:srgbClr val="FF0000"/>
                </a:solidFill>
              </a:endParaRPr>
            </a:p>
            <a:p>
              <a:r>
                <a:rPr lang="en-US" i="1" smtClean="0">
                  <a:solidFill>
                    <a:srgbClr val="FF0000"/>
                  </a:solidFill>
                </a:rPr>
                <a:t>z </a:t>
              </a:r>
              <a:r>
                <a:rPr lang="en-US" i="1" err="1" smtClean="0">
                  <a:solidFill>
                    <a:srgbClr val="FF0000"/>
                  </a:solidFill>
                </a:rPr>
                <a:t>nich</a:t>
              </a:r>
              <a:r>
                <a:rPr lang="en-US" smtClean="0"/>
                <a:t> </a:t>
              </a:r>
              <a:r>
                <a:rPr lang="en-US" err="1" smtClean="0">
                  <a:solidFill>
                    <a:srgbClr val="FF0000"/>
                  </a:solidFill>
                </a:rPr>
                <a:t>bude</a:t>
              </a:r>
              <a:r>
                <a:rPr lang="en-US" smtClean="0">
                  <a:solidFill>
                    <a:srgbClr val="FF0000"/>
                  </a:solidFill>
                </a:rPr>
                <a:t> </a:t>
              </a:r>
              <a:r>
                <a:rPr lang="cs-CZ" smtClean="0">
                  <a:solidFill>
                    <a:srgbClr val="FF0000"/>
                  </a:solidFill>
                </a:rPr>
                <a:t>v</a:t>
              </a:r>
              <a:r>
                <a:rPr lang="cs-CZ" smtClean="0"/>
                <a:t> elementu </a:t>
              </a:r>
              <a:r>
                <a:rPr lang="cs-CZ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dx</a:t>
              </a:r>
              <a:r>
                <a:rPr lang="en-US" baseline="-2500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dy</a:t>
              </a:r>
              <a:r>
                <a:rPr lang="en-US" baseline="-2500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dz</a:t>
              </a:r>
              <a:r>
                <a:rPr lang="en-US" baseline="-2500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cs-CZ" smtClean="0">
                  <a:solidFill>
                    <a:srgbClr val="FF0000"/>
                  </a:solidFill>
                </a:rPr>
                <a:t> </a:t>
              </a:r>
              <a:r>
                <a:rPr lang="en-US" smtClean="0"/>
                <a:t>s </a:t>
              </a:r>
              <a:r>
                <a:rPr lang="en-US" err="1" smtClean="0"/>
                <a:t>polohou</a:t>
              </a:r>
              <a:r>
                <a:rPr lang="en-US" smtClean="0"/>
                <a:t> </a:t>
              </a:r>
              <a:r>
                <a:rPr lang="en-US" err="1" smtClean="0"/>
                <a:t>zadanou</a:t>
              </a:r>
              <a:r>
                <a:rPr lang="en-US" smtClean="0"/>
                <a:t>  </a:t>
              </a:r>
              <a:r>
                <a:rPr lang="en-US" err="1" smtClean="0"/>
                <a:t>vektorem</a:t>
              </a:r>
              <a:r>
                <a:rPr lang="en-US" smtClean="0"/>
                <a:t> </a:t>
              </a:r>
              <a:r>
                <a:rPr lang="en-US" b="1" i="1" err="1" smtClean="0">
                  <a:solidFill>
                    <a:schemeClr val="accent6">
                      <a:lumMod val="50000"/>
                    </a:schemeClr>
                  </a:solidFill>
                </a:rPr>
                <a:t>r</a:t>
              </a:r>
              <a:r>
                <a:rPr lang="en-US" baseline="-25000" err="1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r>
                <a:rPr lang="en-US" smtClean="0"/>
                <a:t>.</a:t>
              </a:r>
              <a:r>
                <a:rPr lang="cs-CZ" smtClean="0"/>
                <a:t> </a:t>
              </a:r>
              <a:endParaRPr lang="cs-CZ"/>
            </a:p>
          </p:txBody>
        </p:sp>
        <p:grpSp>
          <p:nvGrpSpPr>
            <p:cNvPr id="90" name="Skupina 85"/>
            <p:cNvGrpSpPr/>
            <p:nvPr/>
          </p:nvGrpSpPr>
          <p:grpSpPr>
            <a:xfrm>
              <a:off x="1643042" y="4903480"/>
              <a:ext cx="5715040" cy="642942"/>
              <a:chOff x="1643042" y="4903480"/>
              <a:chExt cx="5715040" cy="642942"/>
            </a:xfrm>
          </p:grpSpPr>
          <p:sp>
            <p:nvSpPr>
              <p:cNvPr id="91" name="Zaoblený obdélník 90"/>
              <p:cNvSpPr/>
              <p:nvPr/>
            </p:nvSpPr>
            <p:spPr>
              <a:xfrm>
                <a:off x="1643042" y="4903480"/>
                <a:ext cx="5715040" cy="64294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2" name="Objekt 91"/>
              <p:cNvGraphicFramePr>
                <a:graphicFrameLocks noChangeAspect="1"/>
              </p:cNvGraphicFramePr>
              <p:nvPr/>
            </p:nvGraphicFramePr>
            <p:xfrm>
              <a:off x="1801831" y="5008256"/>
              <a:ext cx="5413375" cy="428625"/>
            </p:xfrm>
            <a:graphic>
              <a:graphicData uri="http://schemas.openxmlformats.org/presentationml/2006/ole">
                <p:oleObj spid="_x0000_s71686" name="Rovnice" r:id="rId4" imgW="3530520" imgH="279360" progId="Equation.3">
                  <p:embed/>
                </p:oleObj>
              </a:graphicData>
            </a:graphic>
          </p:graphicFrame>
        </p:grpSp>
      </p:grpSp>
      <p:sp>
        <p:nvSpPr>
          <p:cNvPr id="33" name="Zástupný symbol pro číslo snímku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72198" y="202148"/>
            <a:ext cx="271464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Soustavy stejných částic - </a:t>
            </a:r>
            <a:r>
              <a:rPr lang="en-US" i="1" smtClean="0"/>
              <a:t>4</a:t>
            </a:r>
            <a:endParaRPr lang="cs-CZ" i="1"/>
          </a:p>
        </p:txBody>
      </p:sp>
      <p:grpSp>
        <p:nvGrpSpPr>
          <p:cNvPr id="23" name="Skupina 22"/>
          <p:cNvGrpSpPr/>
          <p:nvPr/>
        </p:nvGrpSpPr>
        <p:grpSpPr>
          <a:xfrm>
            <a:off x="500034" y="5208172"/>
            <a:ext cx="4786346" cy="1292662"/>
            <a:chOff x="571472" y="5072074"/>
            <a:chExt cx="4786346" cy="1292662"/>
          </a:xfrm>
          <a:solidFill>
            <a:schemeClr val="bg1">
              <a:lumMod val="95000"/>
            </a:schemeClr>
          </a:solidFill>
        </p:grpSpPr>
        <p:sp>
          <p:nvSpPr>
            <p:cNvPr id="24" name="TextovéPole 23"/>
            <p:cNvSpPr txBox="1"/>
            <p:nvPr/>
          </p:nvSpPr>
          <p:spPr>
            <a:xfrm>
              <a:off x="571472" y="5072074"/>
              <a:ext cx="4786346" cy="1292662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mtClean="0"/>
                <a:t>Pro </a:t>
              </a:r>
              <a:r>
                <a:rPr lang="cs-CZ" i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smtClean="0">
                  <a:solidFill>
                    <a:srgbClr val="0A13FF"/>
                  </a:solidFill>
                </a:rPr>
                <a:t> stejných částic</a:t>
              </a:r>
            </a:p>
            <a:p>
              <a:endParaRPr lang="cs-CZ" smtClean="0"/>
            </a:p>
            <a:p>
              <a:endParaRPr lang="cs-CZ" smtClean="0"/>
            </a:p>
            <a:p>
              <a:r>
                <a:rPr lang="cs-CZ" smtClean="0"/>
                <a:t>pro všechny dvojice 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i,</a:t>
              </a:r>
              <a:r>
                <a:rPr lang="en-US" sz="700" i="1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j</a:t>
              </a:r>
              <a:r>
                <a:rPr lang="en-US" i="1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smtClean="0">
                  <a:latin typeface="Cambria Math" pitchFamily="18" charset="0"/>
                  <a:ea typeface="Cambria Math" pitchFamily="18" charset="0"/>
                </a:rPr>
                <a:t>=</a:t>
              </a:r>
              <a:r>
                <a:rPr lang="en-US" smtClean="0">
                  <a:latin typeface="Cambria Math" pitchFamily="18" charset="0"/>
                  <a:ea typeface="Cambria Math" pitchFamily="18" charset="0"/>
                </a:rPr>
                <a:t>1,2,…,</a:t>
              </a:r>
              <a:r>
                <a:rPr lang="en-US" i="1" smtClean="0">
                  <a:latin typeface="Cambria Math" pitchFamily="18" charset="0"/>
                  <a:ea typeface="Cambria Math" pitchFamily="18" charset="0"/>
                </a:rPr>
                <a:t>N .</a:t>
              </a:r>
              <a:endParaRPr lang="en-US" smtClean="0"/>
            </a:p>
            <a:p>
              <a:endParaRPr lang="en-US" sz="500" i="1" smtClean="0"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25" name="Objekt 24"/>
            <p:cNvGraphicFramePr>
              <a:graphicFrameLocks noChangeAspect="1"/>
            </p:cNvGraphicFramePr>
            <p:nvPr/>
          </p:nvGraphicFramePr>
          <p:xfrm>
            <a:off x="785786" y="5500702"/>
            <a:ext cx="4474275" cy="357190"/>
          </p:xfrm>
          <a:graphic>
            <a:graphicData uri="http://schemas.openxmlformats.org/presentationml/2006/ole">
              <p:oleObj spid="_x0000_s72717" name="Rovnice" r:id="rId3" imgW="3022560" imgH="241200" progId="Equation.3">
                <p:embed/>
              </p:oleObj>
            </a:graphicData>
          </a:graphic>
        </p:graphicFrame>
      </p:grpSp>
      <p:grpSp>
        <p:nvGrpSpPr>
          <p:cNvPr id="71" name="Skupina 70"/>
          <p:cNvGrpSpPr/>
          <p:nvPr/>
        </p:nvGrpSpPr>
        <p:grpSpPr>
          <a:xfrm>
            <a:off x="357158" y="226852"/>
            <a:ext cx="5072098" cy="4536000"/>
            <a:chOff x="357158" y="226852"/>
            <a:chExt cx="5072098" cy="4536000"/>
          </a:xfrm>
        </p:grpSpPr>
        <p:grpSp>
          <p:nvGrpSpPr>
            <p:cNvPr id="72" name="Skupina 67"/>
            <p:cNvGrpSpPr/>
            <p:nvPr/>
          </p:nvGrpSpPr>
          <p:grpSpPr>
            <a:xfrm>
              <a:off x="357158" y="226852"/>
              <a:ext cx="5072098" cy="4536000"/>
              <a:chOff x="357158" y="584042"/>
              <a:chExt cx="5072098" cy="4536000"/>
            </a:xfrm>
          </p:grpSpPr>
          <p:sp>
            <p:nvSpPr>
              <p:cNvPr id="74" name="TextovéPole 73"/>
              <p:cNvSpPr txBox="1"/>
              <p:nvPr/>
            </p:nvSpPr>
            <p:spPr>
              <a:xfrm>
                <a:off x="357158" y="584042"/>
                <a:ext cx="5072098" cy="4536000"/>
              </a:xfrm>
              <a:prstGeom prst="rect">
                <a:avLst/>
              </a:prstGeom>
              <a:solidFill>
                <a:srgbClr val="FFFFDD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i="1" smtClean="0">
                  <a:solidFill>
                    <a:srgbClr val="0A13FF"/>
                  </a:solidFill>
                </a:endParaRPr>
              </a:p>
              <a:p>
                <a:r>
                  <a:rPr lang="cs-CZ" i="1" smtClean="0">
                    <a:solidFill>
                      <a:srgbClr val="0A13FF"/>
                    </a:solidFill>
                  </a:rPr>
                  <a:t>Pro</a:t>
                </a:r>
                <a:r>
                  <a:rPr lang="cs-CZ" i="1" smtClean="0"/>
                  <a:t> </a:t>
                </a:r>
                <a:r>
                  <a:rPr lang="cs-CZ" i="1" smtClean="0">
                    <a:solidFill>
                      <a:srgbClr val="0A13FF"/>
                    </a:solidFill>
                  </a:rPr>
                  <a:t>stacionární úlohy </a:t>
                </a:r>
                <a:r>
                  <a:rPr lang="cs-CZ" smtClean="0"/>
                  <a:t>je</a:t>
                </a:r>
              </a:p>
              <a:p>
                <a:endParaRPr lang="cs-CZ" smtClean="0"/>
              </a:p>
              <a:p>
                <a:endParaRPr lang="cs-CZ" smtClean="0"/>
              </a:p>
              <a:p>
                <a:r>
                  <a:rPr lang="en-US" i="1" smtClean="0">
                    <a:solidFill>
                      <a:srgbClr val="FF0000"/>
                    </a:solidFill>
                  </a:rPr>
                  <a:t>D</a:t>
                </a:r>
                <a:r>
                  <a:rPr lang="cs-CZ" i="1" smtClean="0">
                    <a:solidFill>
                      <a:srgbClr val="FF0000"/>
                    </a:solidFill>
                  </a:rPr>
                  <a:t>ů</a:t>
                </a:r>
                <a:r>
                  <a:rPr lang="en-US" i="1" err="1" smtClean="0">
                    <a:solidFill>
                      <a:srgbClr val="FF0000"/>
                    </a:solidFill>
                  </a:rPr>
                  <a:t>sledek</a:t>
                </a:r>
                <a:r>
                  <a:rPr lang="cs-CZ" i="1" smtClean="0">
                    <a:solidFill>
                      <a:srgbClr val="FF0000"/>
                    </a:solidFill>
                  </a:rPr>
                  <a:t> principu nerozlišitelnosti:</a:t>
                </a:r>
              </a:p>
              <a:p>
                <a:endParaRPr lang="cs-CZ" smtClean="0"/>
              </a:p>
              <a:p>
                <a:endParaRPr lang="cs-CZ" smtClean="0"/>
              </a:p>
              <a:p>
                <a:endParaRPr lang="cs-CZ" sz="300" smtClean="0"/>
              </a:p>
              <a:p>
                <a:r>
                  <a:rPr lang="cs-CZ" smtClean="0"/>
                  <a:t>tj. </a:t>
                </a:r>
                <a:r>
                  <a:rPr lang="cs-CZ" i="1" smtClean="0">
                    <a:solidFill>
                      <a:srgbClr val="0A13FF"/>
                    </a:solidFill>
                  </a:rPr>
                  <a:t>hustota pravděpodobnosti </a:t>
                </a:r>
                <a:r>
                  <a:rPr lang="cs-CZ" smtClean="0"/>
                  <a:t>musí být </a:t>
                </a:r>
                <a:r>
                  <a:rPr lang="cs-CZ" smtClean="0">
                    <a:solidFill>
                      <a:srgbClr val="FF0000"/>
                    </a:solidFill>
                  </a:rPr>
                  <a:t>invariantní </a:t>
                </a:r>
              </a:p>
              <a:p>
                <a:r>
                  <a:rPr lang="cs-CZ" smtClean="0">
                    <a:solidFill>
                      <a:srgbClr val="FF0000"/>
                    </a:solidFill>
                  </a:rPr>
                  <a:t>k záměně (transpozici) souřadnic.</a:t>
                </a:r>
              </a:p>
              <a:p>
                <a:r>
                  <a:rPr lang="cs-CZ" smtClean="0"/>
                  <a:t>Samotné funkce se mohou lišit jen o fázový faktor </a:t>
                </a:r>
                <a:r>
                  <a:rPr lang="cs-CZ" i="1" smtClean="0">
                    <a:latin typeface="Cambria Math" pitchFamily="18" charset="0"/>
                    <a:ea typeface="Cambria Math" pitchFamily="18" charset="0"/>
                  </a:rPr>
                  <a:t>C</a:t>
                </a:r>
              </a:p>
              <a:p>
                <a:r>
                  <a:rPr lang="cs-CZ" smtClean="0"/>
                  <a:t>takový, že</a:t>
                </a:r>
              </a:p>
              <a:p>
                <a:endParaRPr lang="cs-CZ" smtClean="0"/>
              </a:p>
              <a:p>
                <a:r>
                  <a:rPr lang="cs-CZ" i="1" smtClean="0">
                    <a:solidFill>
                      <a:srgbClr val="FF0000"/>
                    </a:solidFill>
                  </a:rPr>
                  <a:t>Závěr:</a:t>
                </a:r>
                <a:endParaRPr lang="en-US" i="1" smtClean="0">
                  <a:solidFill>
                    <a:srgbClr val="FF0000"/>
                  </a:solidFill>
                </a:endParaRPr>
              </a:p>
              <a:p>
                <a:endParaRPr lang="en-US" smtClean="0"/>
              </a:p>
              <a:p>
                <a:endParaRPr lang="en-US" sz="800" smtClean="0"/>
              </a:p>
              <a:p>
                <a:endParaRPr lang="en-US" smtClean="0"/>
              </a:p>
            </p:txBody>
          </p:sp>
          <p:grpSp>
            <p:nvGrpSpPr>
              <p:cNvPr id="75" name="Skupina 65"/>
              <p:cNvGrpSpPr/>
              <p:nvPr/>
            </p:nvGrpSpPr>
            <p:grpSpPr>
              <a:xfrm>
                <a:off x="1285852" y="1214422"/>
                <a:ext cx="3326153" cy="3635718"/>
                <a:chOff x="1317285" y="1041190"/>
                <a:chExt cx="3326153" cy="3635718"/>
              </a:xfrm>
            </p:grpSpPr>
            <p:grpSp>
              <p:nvGrpSpPr>
                <p:cNvPr id="76" name="Skupina 43"/>
                <p:cNvGrpSpPr/>
                <p:nvPr/>
              </p:nvGrpSpPr>
              <p:grpSpPr>
                <a:xfrm>
                  <a:off x="1317285" y="1041190"/>
                  <a:ext cx="3326153" cy="2857520"/>
                  <a:chOff x="1428728" y="928670"/>
                  <a:chExt cx="3326153" cy="2857520"/>
                </a:xfrm>
              </p:grpSpPr>
              <p:graphicFrame>
                <p:nvGraphicFramePr>
                  <p:cNvPr id="78" name="Objekt 77"/>
                  <p:cNvGraphicFramePr>
                    <a:graphicFrameLocks noChangeAspect="1"/>
                  </p:cNvGraphicFramePr>
                  <p:nvPr/>
                </p:nvGraphicFramePr>
                <p:xfrm>
                  <a:off x="2000232" y="1776309"/>
                  <a:ext cx="2071702" cy="438245"/>
                </p:xfrm>
                <a:graphic>
                  <a:graphicData uri="http://schemas.openxmlformats.org/presentationml/2006/ole">
                    <p:oleObj spid="_x0000_s72730" name="Rovnice" r:id="rId4" imgW="1320480" imgH="27936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79" name="Objekt 78"/>
                  <p:cNvGraphicFramePr>
                    <a:graphicFrameLocks noChangeAspect="1"/>
                  </p:cNvGraphicFramePr>
                  <p:nvPr/>
                </p:nvGraphicFramePr>
                <p:xfrm>
                  <a:off x="1428728" y="928670"/>
                  <a:ext cx="3326153" cy="428628"/>
                </p:xfrm>
                <a:graphic>
                  <a:graphicData uri="http://schemas.openxmlformats.org/presentationml/2006/ole">
                    <p:oleObj spid="_x0000_s72731" name="Rovnice" r:id="rId5" imgW="2463480" imgH="31716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80" name="Objekt 79"/>
                  <p:cNvGraphicFramePr>
                    <a:graphicFrameLocks noChangeAspect="1"/>
                  </p:cNvGraphicFramePr>
                  <p:nvPr/>
                </p:nvGraphicFramePr>
                <p:xfrm>
                  <a:off x="1500166" y="3429000"/>
                  <a:ext cx="2857520" cy="357190"/>
                </p:xfrm>
                <a:graphic>
                  <a:graphicData uri="http://schemas.openxmlformats.org/presentationml/2006/ole">
                    <p:oleObj spid="_x0000_s72732" name="Rovnice" r:id="rId6" imgW="2234880" imgH="279360" progId="Equation.3">
                      <p:embed/>
                    </p:oleObj>
                  </a:graphicData>
                </a:graphic>
              </p:graphicFrame>
            </p:grpSp>
            <p:graphicFrame>
              <p:nvGraphicFramePr>
                <p:cNvPr id="77" name="Objekt 76"/>
                <p:cNvGraphicFramePr>
                  <a:graphicFrameLocks noChangeAspect="1"/>
                </p:cNvGraphicFramePr>
                <p:nvPr/>
              </p:nvGraphicFramePr>
              <p:xfrm>
                <a:off x="1773311" y="4248280"/>
                <a:ext cx="2370061" cy="428628"/>
              </p:xfrm>
              <a:graphic>
                <a:graphicData uri="http://schemas.openxmlformats.org/presentationml/2006/ole">
                  <p:oleObj spid="_x0000_s72733" name="Rovnice" r:id="rId7" imgW="1193760" imgH="215640" progId="Equation.3">
                    <p:embed/>
                  </p:oleObj>
                </a:graphicData>
              </a:graphic>
            </p:graphicFrame>
          </p:grpSp>
        </p:grpSp>
        <p:sp>
          <p:nvSpPr>
            <p:cNvPr id="73" name="Zaoblený obdélník 72"/>
            <p:cNvSpPr/>
            <p:nvPr/>
          </p:nvSpPr>
          <p:spPr>
            <a:xfrm>
              <a:off x="1627802" y="4033842"/>
              <a:ext cx="2643206" cy="500066"/>
            </a:xfrm>
            <a:prstGeom prst="roundRect">
              <a:avLst/>
            </a:prstGeom>
            <a:solidFill>
              <a:srgbClr val="FFC000">
                <a:alpha val="9000"/>
              </a:srgbClr>
            </a:solidFill>
            <a:ln cmpd="dbl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5715008" y="714356"/>
            <a:ext cx="3132000" cy="2269852"/>
            <a:chOff x="5715008" y="1214422"/>
            <a:chExt cx="3143272" cy="2269852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28" name="Skupina 82"/>
            <p:cNvGrpSpPr/>
            <p:nvPr/>
          </p:nvGrpSpPr>
          <p:grpSpPr>
            <a:xfrm>
              <a:off x="5715008" y="1214422"/>
              <a:ext cx="3143272" cy="2269852"/>
              <a:chOff x="5715008" y="1000108"/>
              <a:chExt cx="3143272" cy="2269852"/>
            </a:xfrm>
            <a:grpFill/>
          </p:grpSpPr>
          <p:sp>
            <p:nvSpPr>
              <p:cNvPr id="30" name="TextovéPole 29"/>
              <p:cNvSpPr txBox="1"/>
              <p:nvPr/>
            </p:nvSpPr>
            <p:spPr>
              <a:xfrm>
                <a:off x="5715008" y="1000108"/>
                <a:ext cx="3143272" cy="2269852"/>
              </a:xfrm>
              <a:prstGeom prst="rect">
                <a:avLst/>
              </a:prstGeom>
              <a:grpFill/>
              <a:ln w="19050"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err="1" smtClean="0">
                    <a:solidFill>
                      <a:schemeClr val="accent6">
                        <a:lumMod val="75000"/>
                      </a:schemeClr>
                    </a:solidFill>
                    <a:latin typeface="Verdana" pitchFamily="34" charset="0"/>
                  </a:rPr>
                  <a:t>Bosony</a:t>
                </a:r>
                <a:endParaRPr lang="en-US" smtClean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</a:endParaRPr>
              </a:p>
              <a:p>
                <a:endParaRPr lang="en-US" sz="1050" smtClean="0"/>
              </a:p>
              <a:p>
                <a:endParaRPr lang="en-US" sz="1400" smtClean="0"/>
              </a:p>
              <a:p>
                <a:endParaRPr lang="cs-CZ" sz="700" smtClean="0"/>
              </a:p>
              <a:p>
                <a:r>
                  <a:rPr lang="en-US" sz="1400" smtClean="0"/>
                  <a:t>(</a:t>
                </a:r>
                <a:r>
                  <a:rPr lang="en-US" sz="1400" err="1" smtClean="0"/>
                  <a:t>fotony</a:t>
                </a:r>
                <a:r>
                  <a:rPr lang="en-US" sz="1400" smtClean="0"/>
                  <a:t>, </a:t>
                </a:r>
                <a:r>
                  <a:rPr lang="en-US" sz="1400" err="1" smtClean="0"/>
                  <a:t>slo</a:t>
                </a:r>
                <a:r>
                  <a:rPr lang="cs-CZ" sz="1400" err="1" smtClean="0"/>
                  <a:t>žené</a:t>
                </a:r>
                <a:r>
                  <a:rPr lang="cs-CZ" sz="1400" smtClean="0"/>
                  <a:t> částice, kvazičástice</a:t>
                </a:r>
                <a:r>
                  <a:rPr lang="en-US" sz="1400" smtClean="0"/>
                  <a:t>)</a:t>
                </a:r>
                <a:endParaRPr lang="cs-CZ" sz="1400" smtClean="0"/>
              </a:p>
              <a:p>
                <a:endParaRPr lang="cs-CZ" sz="700" smtClean="0"/>
              </a:p>
              <a:p>
                <a:pPr algn="ctr"/>
                <a:r>
                  <a:rPr lang="cs-CZ" smtClean="0">
                    <a:solidFill>
                      <a:schemeClr val="accent6">
                        <a:lumMod val="50000"/>
                      </a:schemeClr>
                    </a:solidFill>
                  </a:rPr>
                  <a:t>celočíselný spin</a:t>
                </a:r>
                <a:endParaRPr lang="en-US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cs-CZ" sz="800" smtClean="0"/>
              </a:p>
              <a:p>
                <a:r>
                  <a:rPr lang="cs-CZ" sz="1600" smtClean="0"/>
                  <a:t>Pro bosony platí :</a:t>
                </a:r>
                <a:endParaRPr lang="cs-CZ" sz="1400" smtClean="0"/>
              </a:p>
              <a:p>
                <a:pPr algn="ctr"/>
                <a:r>
                  <a:rPr lang="cs-CZ" err="1" smtClean="0">
                    <a:solidFill>
                      <a:schemeClr val="accent6">
                        <a:lumMod val="50000"/>
                      </a:schemeClr>
                    </a:solidFill>
                  </a:rPr>
                  <a:t>Boseho</a:t>
                </a:r>
                <a:r>
                  <a:rPr lang="cs-CZ" smtClean="0">
                    <a:solidFill>
                      <a:schemeClr val="accent6">
                        <a:lumMod val="50000"/>
                      </a:schemeClr>
                    </a:solidFill>
                  </a:rPr>
                  <a:t>-Einsteinova statistika</a:t>
                </a:r>
              </a:p>
              <a:p>
                <a:endParaRPr lang="cs-CZ" sz="900"/>
              </a:p>
            </p:txBody>
          </p:sp>
          <p:graphicFrame>
            <p:nvGraphicFramePr>
              <p:cNvPr id="31" name="Objekt 30"/>
              <p:cNvGraphicFramePr>
                <a:graphicFrameLocks noChangeAspect="1"/>
              </p:cNvGraphicFramePr>
              <p:nvPr/>
            </p:nvGraphicFramePr>
            <p:xfrm>
              <a:off x="6122260" y="1314963"/>
              <a:ext cx="2378830" cy="430214"/>
            </p:xfrm>
            <a:graphic>
              <a:graphicData uri="http://schemas.openxmlformats.org/presentationml/2006/ole">
                <p:oleObj spid="_x0000_s72736" name="Rovnice" r:id="rId8" imgW="1193760" imgH="215640" progId="Equation.3">
                  <p:embed/>
                </p:oleObj>
              </a:graphicData>
            </a:graphic>
          </p:graphicFrame>
        </p:grpSp>
        <p:sp>
          <p:nvSpPr>
            <p:cNvPr id="29" name="Plus 28"/>
            <p:cNvSpPr/>
            <p:nvPr/>
          </p:nvSpPr>
          <p:spPr>
            <a:xfrm>
              <a:off x="7358082" y="1658921"/>
              <a:ext cx="180000" cy="180000"/>
            </a:xfrm>
            <a:prstGeom prst="mathPlus">
              <a:avLst/>
            </a:prstGeom>
            <a:solidFill>
              <a:schemeClr val="accent2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5715008" y="3214686"/>
            <a:ext cx="3132000" cy="2808000"/>
            <a:chOff x="5715008" y="3500438"/>
            <a:chExt cx="3132000" cy="2808000"/>
          </a:xfrm>
          <a:solidFill>
            <a:srgbClr val="D5F1FF"/>
          </a:solidFill>
        </p:grpSpPr>
        <p:grpSp>
          <p:nvGrpSpPr>
            <p:cNvPr id="84" name="Skupina 83"/>
            <p:cNvGrpSpPr/>
            <p:nvPr/>
          </p:nvGrpSpPr>
          <p:grpSpPr>
            <a:xfrm>
              <a:off x="5715008" y="3500438"/>
              <a:ext cx="3132000" cy="2808000"/>
              <a:chOff x="5715008" y="1000108"/>
              <a:chExt cx="3132000" cy="2808000"/>
            </a:xfrm>
            <a:grpFill/>
          </p:grpSpPr>
          <p:sp>
            <p:nvSpPr>
              <p:cNvPr id="85" name="TextovéPole 84"/>
              <p:cNvSpPr txBox="1"/>
              <p:nvPr/>
            </p:nvSpPr>
            <p:spPr>
              <a:xfrm>
                <a:off x="5715008" y="1000108"/>
                <a:ext cx="3132000" cy="2808000"/>
              </a:xfrm>
              <a:prstGeom prst="rect">
                <a:avLst/>
              </a:prstGeom>
              <a:grpFill/>
              <a:ln w="19050">
                <a:solidFill>
                  <a:srgbClr val="0A13F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err="1" smtClean="0">
                    <a:solidFill>
                      <a:srgbClr val="0A13FF"/>
                    </a:solidFill>
                    <a:latin typeface="Verdana" pitchFamily="34" charset="0"/>
                  </a:rPr>
                  <a:t>Fermiony</a:t>
                </a:r>
                <a:endParaRPr lang="en-US" smtClean="0">
                  <a:solidFill>
                    <a:srgbClr val="0A13FF"/>
                  </a:solidFill>
                  <a:latin typeface="Verdana" pitchFamily="34" charset="0"/>
                </a:endParaRPr>
              </a:p>
              <a:p>
                <a:pPr algn="ctr"/>
                <a:endParaRPr lang="en-US" smtClean="0">
                  <a:solidFill>
                    <a:srgbClr val="0A13FF"/>
                  </a:solidFill>
                  <a:latin typeface="Verdana" pitchFamily="34" charset="0"/>
                </a:endParaRPr>
              </a:p>
              <a:p>
                <a:pPr algn="ctr"/>
                <a:endParaRPr lang="en-US" smtClean="0">
                  <a:solidFill>
                    <a:srgbClr val="0A13FF"/>
                  </a:solidFill>
                  <a:latin typeface="Verdana" pitchFamily="34" charset="0"/>
                </a:endParaRPr>
              </a:p>
              <a:p>
                <a:endParaRPr lang="en-US" sz="900" smtClean="0">
                  <a:solidFill>
                    <a:srgbClr val="0A13FF"/>
                  </a:solidFill>
                  <a:latin typeface="Verdana" pitchFamily="34" charset="0"/>
                </a:endParaRPr>
              </a:p>
              <a:p>
                <a:r>
                  <a:rPr lang="cs-CZ" sz="1600" smtClean="0">
                    <a:latin typeface="+mj-lt"/>
                  </a:rPr>
                  <a:t>(elektrony, protony, neutrony,…)</a:t>
                </a:r>
              </a:p>
              <a:p>
                <a:endParaRPr lang="cs-CZ" sz="800" smtClean="0">
                  <a:latin typeface="+mj-lt"/>
                </a:endParaRPr>
              </a:p>
              <a:p>
                <a:pPr algn="ctr"/>
                <a:r>
                  <a:rPr lang="cs-CZ" err="1" smtClean="0">
                    <a:solidFill>
                      <a:srgbClr val="0A13FF"/>
                    </a:solidFill>
                  </a:rPr>
                  <a:t>polovinový</a:t>
                </a:r>
                <a:r>
                  <a:rPr lang="cs-CZ" smtClean="0">
                    <a:solidFill>
                      <a:srgbClr val="0A13FF"/>
                    </a:solidFill>
                  </a:rPr>
                  <a:t> spin </a:t>
                </a:r>
              </a:p>
              <a:p>
                <a:endParaRPr lang="cs-CZ" sz="900" smtClean="0"/>
              </a:p>
              <a:p>
                <a:r>
                  <a:rPr lang="cs-CZ" sz="1600" smtClean="0"/>
                  <a:t>Pro fermiony platí</a:t>
                </a:r>
                <a:endParaRPr lang="cs-CZ" sz="1400" smtClean="0"/>
              </a:p>
              <a:p>
                <a:pPr algn="ctr"/>
                <a:r>
                  <a:rPr lang="cs-CZ" sz="2000" err="1" smtClean="0">
                    <a:solidFill>
                      <a:srgbClr val="0A13FF"/>
                    </a:solidFill>
                  </a:rPr>
                  <a:t>Pauliho</a:t>
                </a:r>
                <a:r>
                  <a:rPr lang="cs-CZ" sz="2000" smtClean="0">
                    <a:solidFill>
                      <a:srgbClr val="0A13FF"/>
                    </a:solidFill>
                  </a:rPr>
                  <a:t> princip</a:t>
                </a:r>
                <a:endParaRPr lang="en-US" sz="2000" smtClean="0">
                  <a:solidFill>
                    <a:srgbClr val="0A13FF"/>
                  </a:solidFill>
                </a:endParaRPr>
              </a:p>
              <a:p>
                <a:pPr algn="ctr"/>
                <a:r>
                  <a:rPr lang="cs-CZ" err="1" smtClean="0">
                    <a:solidFill>
                      <a:srgbClr val="0A13FF"/>
                    </a:solidFill>
                  </a:rPr>
                  <a:t>Fermiho</a:t>
                </a:r>
                <a:r>
                  <a:rPr lang="cs-CZ" smtClean="0">
                    <a:solidFill>
                      <a:srgbClr val="0A13FF"/>
                    </a:solidFill>
                  </a:rPr>
                  <a:t>-</a:t>
                </a:r>
                <a:r>
                  <a:rPr lang="cs-CZ" err="1" smtClean="0">
                    <a:solidFill>
                      <a:srgbClr val="0A13FF"/>
                    </a:solidFill>
                  </a:rPr>
                  <a:t>Diracova</a:t>
                </a:r>
                <a:r>
                  <a:rPr lang="cs-CZ" smtClean="0">
                    <a:solidFill>
                      <a:srgbClr val="0A13FF"/>
                    </a:solidFill>
                  </a:rPr>
                  <a:t> statistika</a:t>
                </a:r>
              </a:p>
            </p:txBody>
          </p:sp>
          <p:graphicFrame>
            <p:nvGraphicFramePr>
              <p:cNvPr id="86" name="Objekt 85"/>
              <p:cNvGraphicFramePr>
                <a:graphicFrameLocks noChangeAspect="1"/>
              </p:cNvGraphicFramePr>
              <p:nvPr/>
            </p:nvGraphicFramePr>
            <p:xfrm>
              <a:off x="6193698" y="1498588"/>
              <a:ext cx="2378830" cy="430214"/>
            </p:xfrm>
            <a:graphic>
              <a:graphicData uri="http://schemas.openxmlformats.org/presentationml/2006/ole">
                <p:oleObj spid="_x0000_s72735" name="Rovnice" r:id="rId9" imgW="1193760" imgH="215640" progId="Equation.3">
                  <p:embed/>
                </p:oleObj>
              </a:graphicData>
            </a:graphic>
          </p:graphicFrame>
        </p:grpSp>
        <p:sp>
          <p:nvSpPr>
            <p:cNvPr id="32" name="Mínus 31"/>
            <p:cNvSpPr/>
            <p:nvPr/>
          </p:nvSpPr>
          <p:spPr>
            <a:xfrm>
              <a:off x="7429520" y="4214818"/>
              <a:ext cx="180000" cy="108000"/>
            </a:xfrm>
            <a:prstGeom prst="mathMinus">
              <a:avLst/>
            </a:prstGeom>
            <a:grpFill/>
            <a:ln w="19050">
              <a:solidFill>
                <a:srgbClr val="0A13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4" name="Tlačítko akce: Vlastní 33">
            <a:hlinkClick r:id="rId10" action="ppaction://hlinksldjump" highlightClick="1"/>
          </p:cNvPr>
          <p:cNvSpPr/>
          <p:nvPr/>
        </p:nvSpPr>
        <p:spPr>
          <a:xfrm>
            <a:off x="6500826" y="6215082"/>
            <a:ext cx="1296000" cy="28575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smtClean="0"/>
              <a:t>Dodatek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786314" y="202148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volných elektronů v kovu  - </a:t>
            </a:r>
            <a:r>
              <a:rPr lang="cs-CZ" i="1" smtClean="0"/>
              <a:t>1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71472" y="71435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rgbClr val="0A13FF"/>
                </a:solidFill>
              </a:rPr>
              <a:t>Elektrony jsou nezávislé</a:t>
            </a:r>
            <a:r>
              <a:rPr lang="cs-CZ" smtClean="0">
                <a:solidFill>
                  <a:srgbClr val="0A13FF"/>
                </a:solidFill>
              </a:rPr>
              <a:t> </a:t>
            </a:r>
            <a:r>
              <a:rPr lang="cs-CZ" smtClean="0"/>
              <a:t>takže </a:t>
            </a:r>
            <a:r>
              <a:rPr lang="cs-CZ" i="1" smtClean="0">
                <a:solidFill>
                  <a:srgbClr val="FF0000"/>
                </a:solidFill>
              </a:rPr>
              <a:t>stacionární </a:t>
            </a:r>
            <a:r>
              <a:rPr lang="cs-CZ" i="1" err="1" smtClean="0">
                <a:solidFill>
                  <a:srgbClr val="FF0000"/>
                </a:solidFill>
              </a:rPr>
              <a:t>Schrödingerova</a:t>
            </a:r>
            <a:r>
              <a:rPr lang="cs-CZ" i="1" smtClean="0">
                <a:solidFill>
                  <a:srgbClr val="FF0000"/>
                </a:solidFill>
              </a:rPr>
              <a:t> rovnice soustavy</a:t>
            </a:r>
            <a:r>
              <a:rPr lang="cs-CZ" smtClean="0"/>
              <a:t> je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08501" y="3429000"/>
            <a:ext cx="7643866" cy="1169551"/>
          </a:xfrm>
          <a:prstGeom prst="rect">
            <a:avLst/>
          </a:prstGeom>
          <a:solidFill>
            <a:srgbClr val="DAFEF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mtClean="0"/>
              <a:t>V rovnici </a:t>
            </a:r>
            <a:r>
              <a:rPr lang="cs-CZ" i="1" smtClean="0">
                <a:solidFill>
                  <a:srgbClr val="FF0000"/>
                </a:solidFill>
              </a:rPr>
              <a:t>lze provést separaci všech proměnných</a:t>
            </a:r>
            <a:r>
              <a:rPr lang="cs-CZ" smtClean="0"/>
              <a:t>, takže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smtClean="0"/>
              <a:t>  </a:t>
            </a:r>
            <a:r>
              <a:rPr lang="cs-CZ" i="1" smtClean="0">
                <a:solidFill>
                  <a:srgbClr val="0A13FF"/>
                </a:solidFill>
              </a:rPr>
              <a:t>vlnová funkce soustavy bude součinem</a:t>
            </a:r>
            <a:r>
              <a:rPr lang="cs-CZ" smtClean="0"/>
              <a:t> vlnových funkcí jednotlivých elektronů,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smtClean="0"/>
              <a:t>  </a:t>
            </a:r>
            <a:r>
              <a:rPr lang="cs-CZ" i="1" smtClean="0">
                <a:solidFill>
                  <a:srgbClr val="0A13FF"/>
                </a:solidFill>
              </a:rPr>
              <a:t>celková energie soustavy bude součtem</a:t>
            </a:r>
            <a:r>
              <a:rPr lang="cs-CZ" smtClean="0"/>
              <a:t> energií jednotlivých elektronů.</a:t>
            </a:r>
          </a:p>
          <a:p>
            <a:pPr>
              <a:spcAft>
                <a:spcPts val="600"/>
              </a:spcAft>
            </a:pPr>
            <a:r>
              <a:rPr lang="cs-CZ" sz="100" smtClean="0"/>
              <a:t> </a:t>
            </a:r>
            <a:endParaRPr lang="cs-CZ" sz="1400" smtClean="0"/>
          </a:p>
        </p:txBody>
      </p:sp>
      <p:grpSp>
        <p:nvGrpSpPr>
          <p:cNvPr id="21" name="Skupina 20"/>
          <p:cNvGrpSpPr/>
          <p:nvPr/>
        </p:nvGrpSpPr>
        <p:grpSpPr>
          <a:xfrm>
            <a:off x="428596" y="1214422"/>
            <a:ext cx="7786742" cy="2071702"/>
            <a:chOff x="428596" y="1357298"/>
            <a:chExt cx="7786742" cy="2071702"/>
          </a:xfrm>
        </p:grpSpPr>
        <p:sp>
          <p:nvSpPr>
            <p:cNvPr id="16" name="Zaoblený obdélník 15"/>
            <p:cNvSpPr/>
            <p:nvPr/>
          </p:nvSpPr>
          <p:spPr>
            <a:xfrm>
              <a:off x="428596" y="1357298"/>
              <a:ext cx="7786742" cy="2071702"/>
            </a:xfrm>
            <a:prstGeom prst="roundRect">
              <a:avLst>
                <a:gd name="adj" fmla="val 9311"/>
              </a:avLst>
            </a:prstGeom>
            <a:solidFill>
              <a:srgbClr val="EBF6F9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785786" y="1571612"/>
              <a:ext cx="7232396" cy="1643074"/>
              <a:chOff x="785786" y="1571612"/>
              <a:chExt cx="7232396" cy="1643074"/>
            </a:xfrm>
          </p:grpSpPr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785786" y="1571612"/>
              <a:ext cx="7232396" cy="714380"/>
            </p:xfrm>
            <a:graphic>
              <a:graphicData uri="http://schemas.openxmlformats.org/presentationml/2006/ole">
                <p:oleObj spid="_x0000_s73732" name="Rovnice" r:id="rId3" imgW="5143320" imgH="507960" progId="Equation.3">
                  <p:embed/>
                </p:oleObj>
              </a:graphicData>
            </a:graphic>
          </p:graphicFrame>
          <p:graphicFrame>
            <p:nvGraphicFramePr>
              <p:cNvPr id="13" name="Objekt 12"/>
              <p:cNvGraphicFramePr>
                <a:graphicFrameLocks noChangeAspect="1"/>
              </p:cNvGraphicFramePr>
              <p:nvPr/>
            </p:nvGraphicFramePr>
            <p:xfrm>
              <a:off x="3210918" y="2571744"/>
              <a:ext cx="3789974" cy="642942"/>
            </p:xfrm>
            <a:graphic>
              <a:graphicData uri="http://schemas.openxmlformats.org/presentationml/2006/ole">
                <p:oleObj spid="_x0000_s73733" name="Rovnice" r:id="rId4" imgW="2844720" imgH="482400" progId="Equation.3">
                  <p:embed/>
                </p:oleObj>
              </a:graphicData>
            </a:graphic>
          </p:graphicFrame>
          <p:sp>
            <p:nvSpPr>
              <p:cNvPr id="14" name="TextovéPole 13"/>
              <p:cNvSpPr txBox="1"/>
              <p:nvPr/>
            </p:nvSpPr>
            <p:spPr>
              <a:xfrm>
                <a:off x="857224" y="2786058"/>
                <a:ext cx="17145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smtClean="0"/>
                  <a:t>ekvivalentní zápis je</a:t>
                </a:r>
                <a:endParaRPr lang="cs-CZ" sz="1400"/>
              </a:p>
            </p:txBody>
          </p:sp>
        </p:grpSp>
      </p:grpSp>
      <p:grpSp>
        <p:nvGrpSpPr>
          <p:cNvPr id="20" name="Skupina 19"/>
          <p:cNvGrpSpPr/>
          <p:nvPr/>
        </p:nvGrpSpPr>
        <p:grpSpPr>
          <a:xfrm>
            <a:off x="2000232" y="5779710"/>
            <a:ext cx="4608000" cy="864000"/>
            <a:chOff x="2000232" y="5786454"/>
            <a:chExt cx="4608000" cy="864000"/>
          </a:xfrm>
        </p:grpSpPr>
        <p:sp>
          <p:nvSpPr>
            <p:cNvPr id="19" name="Zaoblený obdélník 18"/>
            <p:cNvSpPr/>
            <p:nvPr/>
          </p:nvSpPr>
          <p:spPr>
            <a:xfrm>
              <a:off x="2000232" y="5786454"/>
              <a:ext cx="4608000" cy="864000"/>
            </a:xfrm>
            <a:prstGeom prst="roundRect">
              <a:avLst/>
            </a:prstGeom>
            <a:solidFill>
              <a:srgbClr val="FFFFDD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73735" name="Object 7"/>
            <p:cNvGraphicFramePr>
              <a:graphicFrameLocks noChangeAspect="1"/>
            </p:cNvGraphicFramePr>
            <p:nvPr/>
          </p:nvGraphicFramePr>
          <p:xfrm>
            <a:off x="2173288" y="5866207"/>
            <a:ext cx="4332287" cy="714375"/>
          </p:xfrm>
          <a:graphic>
            <a:graphicData uri="http://schemas.openxmlformats.org/presentationml/2006/ole">
              <p:oleObj spid="_x0000_s73735" name="Rovnice" r:id="rId5" imgW="2616120" imgH="431640" progId="Equation.3">
                <p:embed/>
              </p:oleObj>
            </a:graphicData>
          </a:graphic>
        </p:graphicFrame>
      </p:grpSp>
      <p:sp>
        <p:nvSpPr>
          <p:cNvPr id="22" name="TextovéPole 21"/>
          <p:cNvSpPr txBox="1"/>
          <p:nvPr/>
        </p:nvSpPr>
        <p:spPr>
          <a:xfrm>
            <a:off x="214282" y="4643446"/>
            <a:ext cx="8429684" cy="1046440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smtClean="0"/>
              <a:t>K zápisu těchto závěrů potřebujeme údaje – </a:t>
            </a:r>
            <a:r>
              <a:rPr lang="cs-CZ" sz="1600" b="1" smtClean="0">
                <a:solidFill>
                  <a:srgbClr val="FF0000"/>
                </a:solidFill>
              </a:rPr>
              <a:t>kvantová čísla</a:t>
            </a:r>
            <a:r>
              <a:rPr lang="cs-CZ" sz="1600" smtClean="0"/>
              <a:t> – pro rozlišení možných stavů elektronu.</a:t>
            </a:r>
          </a:p>
          <a:p>
            <a:pPr>
              <a:spcAft>
                <a:spcPts val="600"/>
              </a:spcAft>
            </a:pPr>
            <a:r>
              <a:rPr lang="cs-CZ" smtClean="0"/>
              <a:t>Z předchozího je zřejmé, že </a:t>
            </a:r>
            <a:r>
              <a:rPr lang="cs-CZ" smtClean="0">
                <a:solidFill>
                  <a:srgbClr val="FF0000"/>
                </a:solidFill>
              </a:rPr>
              <a:t>stavy je možné rozlišovat pomocí </a:t>
            </a:r>
            <a:r>
              <a:rPr lang="cs-CZ" b="1" i="1" smtClean="0">
                <a:solidFill>
                  <a:srgbClr val="FF0000"/>
                </a:solidFill>
              </a:rPr>
              <a:t>k  </a:t>
            </a:r>
            <a:r>
              <a:rPr lang="cs-CZ" smtClean="0">
                <a:solidFill>
                  <a:srgbClr val="FF0000"/>
                </a:solidFill>
              </a:rPr>
              <a:t>vektorů</a:t>
            </a:r>
            <a:r>
              <a:rPr lang="cs-CZ" sz="1600" smtClean="0"/>
              <a:t> .</a:t>
            </a:r>
          </a:p>
          <a:p>
            <a:pPr>
              <a:spcAft>
                <a:spcPts val="600"/>
              </a:spcAft>
            </a:pPr>
            <a:r>
              <a:rPr lang="cs-CZ" sz="1600" smtClean="0"/>
              <a:t>Vlnovou funkci a energii jednoho elektronu budeme psát</a:t>
            </a:r>
            <a:endParaRPr lang="cs-CZ" sz="1600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786314" y="202148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volných elektronů v kovu  - </a:t>
            </a:r>
            <a:r>
              <a:rPr lang="cs-CZ" i="1" smtClean="0"/>
              <a:t>2</a:t>
            </a:r>
            <a:endParaRPr lang="cs-CZ" i="1"/>
          </a:p>
        </p:txBody>
      </p:sp>
      <p:grpSp>
        <p:nvGrpSpPr>
          <p:cNvPr id="13" name="Skupina 12"/>
          <p:cNvGrpSpPr/>
          <p:nvPr/>
        </p:nvGrpSpPr>
        <p:grpSpPr>
          <a:xfrm>
            <a:off x="357158" y="777327"/>
            <a:ext cx="7929618" cy="1508665"/>
            <a:chOff x="357158" y="777327"/>
            <a:chExt cx="7929618" cy="1508665"/>
          </a:xfrm>
        </p:grpSpPr>
        <p:sp>
          <p:nvSpPr>
            <p:cNvPr id="5" name="TextovéPole 4"/>
            <p:cNvSpPr txBox="1"/>
            <p:nvPr/>
          </p:nvSpPr>
          <p:spPr>
            <a:xfrm>
              <a:off x="357158" y="785794"/>
              <a:ext cx="5857916" cy="1492716"/>
            </a:xfrm>
            <a:prstGeom prst="rect">
              <a:avLst/>
            </a:prstGeom>
            <a:solidFill>
              <a:srgbClr val="EBF6F9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smtClean="0"/>
                <a:t>Elektron má však ještě </a:t>
              </a:r>
              <a:r>
                <a:rPr lang="cs-CZ" smtClean="0">
                  <a:solidFill>
                    <a:srgbClr val="0A13FF"/>
                  </a:solidFill>
                </a:rPr>
                <a:t>vlastní moment hybnosti</a:t>
              </a:r>
              <a:r>
                <a:rPr lang="cs-CZ" smtClean="0">
                  <a:solidFill>
                    <a:srgbClr val="FF0000"/>
                  </a:solidFill>
                </a:rPr>
                <a:t> – </a:t>
              </a:r>
              <a:r>
                <a:rPr lang="cs-CZ" sz="2000" b="1" smtClean="0">
                  <a:solidFill>
                    <a:srgbClr val="FF0000"/>
                  </a:solidFill>
                </a:rPr>
                <a:t>spin</a:t>
              </a:r>
              <a:r>
                <a:rPr lang="en-US" sz="2000" b="1" smtClean="0">
                  <a:solidFill>
                    <a:srgbClr val="FF0000"/>
                  </a:solidFill>
                </a:rPr>
                <a:t> </a:t>
              </a:r>
              <a:r>
                <a:rPr lang="cs-CZ" sz="2000" smtClean="0">
                  <a:solidFill>
                    <a:srgbClr val="FF0000"/>
                  </a:solidFill>
                </a:rPr>
                <a:t>–</a:t>
              </a:r>
              <a:r>
                <a:rPr lang="en-US" sz="2000" smtClean="0">
                  <a:solidFill>
                    <a:srgbClr val="FF0000"/>
                  </a:solidFill>
                </a:rPr>
                <a:t> </a:t>
              </a:r>
              <a:r>
                <a:rPr lang="en-US" sz="2000" b="1" i="1" smtClean="0">
                  <a:solidFill>
                    <a:srgbClr val="FF0000"/>
                  </a:solidFill>
                </a:rPr>
                <a:t>S</a:t>
              </a:r>
              <a:r>
                <a:rPr lang="en-US" sz="2000" b="1" smtClean="0">
                  <a:solidFill>
                    <a:srgbClr val="FF0000"/>
                  </a:solidFill>
                </a:rPr>
                <a:t> </a:t>
              </a:r>
              <a:r>
                <a:rPr lang="cs-CZ" smtClean="0"/>
                <a:t>.</a:t>
              </a:r>
            </a:p>
            <a:p>
              <a:pPr>
                <a:spcAft>
                  <a:spcPts val="600"/>
                </a:spcAft>
              </a:pPr>
              <a:r>
                <a:rPr lang="cs-CZ" smtClean="0"/>
                <a:t>Jeho </a:t>
              </a:r>
              <a:r>
                <a:rPr lang="cs-CZ" smtClean="0">
                  <a:solidFill>
                    <a:srgbClr val="0A13FF"/>
                  </a:solidFill>
                </a:rPr>
                <a:t>průmět do zvolené osy</a:t>
              </a:r>
              <a:r>
                <a:rPr lang="cs-CZ" smtClean="0"/>
                <a:t> </a:t>
              </a:r>
              <a:r>
                <a:rPr lang="cs-CZ" b="1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s</a:t>
              </a:r>
              <a:r>
                <a:rPr lang="cs-CZ" b="1" baseline="-2500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z</a:t>
              </a:r>
              <a:r>
                <a:rPr lang="cs-CZ" smtClean="0"/>
                <a:t> může nabývat dvou hodnot. </a:t>
              </a:r>
            </a:p>
            <a:p>
              <a:pPr>
                <a:spcAft>
                  <a:spcPts val="600"/>
                </a:spcAft>
              </a:pPr>
              <a:r>
                <a:rPr lang="cs-CZ" smtClean="0">
                  <a:solidFill>
                    <a:srgbClr val="0A13FF"/>
                  </a:solidFill>
                </a:rPr>
                <a:t>Kvantové číslo </a:t>
              </a:r>
              <a:r>
                <a:rPr lang="cs-CZ" smtClean="0"/>
                <a:t>(vektor) </a:t>
              </a:r>
              <a:r>
                <a:rPr lang="cs-CZ" b="1" i="1" smtClean="0">
                  <a:solidFill>
                    <a:srgbClr val="0A13FF"/>
                  </a:solidFill>
                </a:rPr>
                <a:t>k</a:t>
              </a:r>
              <a:r>
                <a:rPr lang="cs-CZ" b="1" i="1" smtClean="0"/>
                <a:t> </a:t>
              </a:r>
              <a:r>
                <a:rPr lang="cs-CZ" smtClean="0"/>
                <a:t>musíme proto </a:t>
              </a:r>
              <a:r>
                <a:rPr lang="cs-CZ" smtClean="0">
                  <a:solidFill>
                    <a:srgbClr val="0A13FF"/>
                  </a:solidFill>
                </a:rPr>
                <a:t>doplnit o</a:t>
              </a:r>
            </a:p>
            <a:p>
              <a:pPr algn="ctr">
                <a:spcAft>
                  <a:spcPts val="600"/>
                </a:spcAft>
              </a:pPr>
              <a:r>
                <a:rPr lang="cs-CZ" smtClean="0">
                  <a:solidFill>
                    <a:srgbClr val="FF0000"/>
                  </a:solidFill>
                </a:rPr>
                <a:t>spinové kvantové číslo  </a:t>
              </a:r>
              <a:r>
                <a:rPr lang="en-US" sz="2000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s</a:t>
              </a:r>
              <a:r>
                <a:rPr lang="cs-CZ" sz="2000" b="1" i="1" smtClean="0">
                  <a:solidFill>
                    <a:srgbClr val="FF0000"/>
                  </a:solidFill>
                </a:rPr>
                <a:t> .</a:t>
              </a:r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6429388" y="777327"/>
              <a:ext cx="1857388" cy="1508665"/>
              <a:chOff x="6429388" y="777327"/>
              <a:chExt cx="1857388" cy="1508665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6429388" y="777327"/>
                <a:ext cx="1214446" cy="651409"/>
                <a:chOff x="6357950" y="991640"/>
                <a:chExt cx="1214446" cy="651409"/>
              </a:xfrm>
            </p:grpSpPr>
            <p:sp>
              <p:nvSpPr>
                <p:cNvPr id="7" name="Zaoblený obdélník 6"/>
                <p:cNvSpPr/>
                <p:nvPr/>
              </p:nvSpPr>
              <p:spPr>
                <a:xfrm>
                  <a:off x="6357950" y="991640"/>
                  <a:ext cx="1214446" cy="651409"/>
                </a:xfrm>
                <a:prstGeom prst="roundRect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6" name="Objekt 5"/>
                <p:cNvGraphicFramePr>
                  <a:graphicFrameLocks noChangeAspect="1"/>
                </p:cNvGraphicFramePr>
                <p:nvPr/>
              </p:nvGraphicFramePr>
              <p:xfrm>
                <a:off x="6492359" y="1017042"/>
                <a:ext cx="959821" cy="606972"/>
              </p:xfrm>
              <a:graphic>
                <a:graphicData uri="http://schemas.openxmlformats.org/presentationml/2006/ole">
                  <p:oleObj spid="_x0000_s74754" name="Rovnice" r:id="rId3" imgW="622080" imgH="393480" progId="Equation.3">
                    <p:embed/>
                  </p:oleObj>
                </a:graphicData>
              </a:graphic>
            </p:graphicFrame>
          </p:grpSp>
          <p:grpSp>
            <p:nvGrpSpPr>
              <p:cNvPr id="11" name="Skupina 10"/>
              <p:cNvGrpSpPr/>
              <p:nvPr/>
            </p:nvGrpSpPr>
            <p:grpSpPr>
              <a:xfrm>
                <a:off x="6429388" y="1571612"/>
                <a:ext cx="1857388" cy="714380"/>
                <a:chOff x="6429388" y="1571612"/>
                <a:chExt cx="1857388" cy="714380"/>
              </a:xfrm>
            </p:grpSpPr>
            <p:sp>
              <p:nvSpPr>
                <p:cNvPr id="10" name="Zaoblený obdélník 9"/>
                <p:cNvSpPr/>
                <p:nvPr/>
              </p:nvSpPr>
              <p:spPr>
                <a:xfrm>
                  <a:off x="6429388" y="1571612"/>
                  <a:ext cx="1857388" cy="714380"/>
                </a:xfrm>
                <a:prstGeom prst="roundRect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9" name="Objekt 8"/>
                <p:cNvGraphicFramePr>
                  <a:graphicFrameLocks noChangeAspect="1"/>
                </p:cNvGraphicFramePr>
                <p:nvPr/>
              </p:nvGraphicFramePr>
              <p:xfrm>
                <a:off x="6567488" y="1643063"/>
                <a:ext cx="1566862" cy="571500"/>
              </p:xfrm>
              <a:graphic>
                <a:graphicData uri="http://schemas.openxmlformats.org/presentationml/2006/ole">
                  <p:oleObj spid="_x0000_s74755" name="Rovnice" r:id="rId4" imgW="1079280" imgH="393480" progId="Equation.3">
                    <p:embed/>
                  </p:oleObj>
                </a:graphicData>
              </a:graphic>
            </p:graphicFrame>
          </p:grpSp>
        </p:grpSp>
      </p:grpSp>
      <p:sp>
        <p:nvSpPr>
          <p:cNvPr id="14" name="TextovéPole 13"/>
          <p:cNvSpPr txBox="1"/>
          <p:nvPr/>
        </p:nvSpPr>
        <p:spPr>
          <a:xfrm>
            <a:off x="6000760" y="85723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`</a:t>
            </a: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285852" y="2571744"/>
            <a:ext cx="6048000" cy="400110"/>
          </a:xfrm>
          <a:prstGeom prst="rect">
            <a:avLst/>
          </a:prstGeom>
          <a:solidFill>
            <a:srgbClr val="FFFFDD"/>
          </a:solidFill>
          <a:ln w="127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S</a:t>
            </a:r>
            <a:r>
              <a:rPr lang="en-US" err="1" smtClean="0">
                <a:solidFill>
                  <a:srgbClr val="FF0000"/>
                </a:solidFill>
              </a:rPr>
              <a:t>tav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elektronu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v </a:t>
            </a:r>
            <a:r>
              <a:rPr lang="en-US" err="1" smtClean="0"/>
              <a:t>na</a:t>
            </a:r>
            <a:r>
              <a:rPr lang="cs-CZ" err="1" smtClean="0"/>
              <a:t>šem</a:t>
            </a:r>
            <a:r>
              <a:rPr lang="cs-CZ" smtClean="0"/>
              <a:t> modelu </a:t>
            </a:r>
            <a:r>
              <a:rPr lang="en-US" err="1" smtClean="0"/>
              <a:t>bude</a:t>
            </a:r>
            <a:r>
              <a:rPr lang="en-US" smtClean="0"/>
              <a:t> </a:t>
            </a:r>
            <a:r>
              <a:rPr lang="en-US" err="1" smtClean="0">
                <a:solidFill>
                  <a:srgbClr val="FF0000"/>
                </a:solidFill>
              </a:rPr>
              <a:t>pln</a:t>
            </a:r>
            <a:r>
              <a:rPr lang="cs-CZ" smtClean="0">
                <a:solidFill>
                  <a:srgbClr val="FF0000"/>
                </a:solidFill>
              </a:rPr>
              <a:t>ě určen</a:t>
            </a:r>
            <a:r>
              <a:rPr lang="cs-CZ" smtClean="0"/>
              <a:t> dvojicí </a:t>
            </a:r>
            <a:r>
              <a:rPr lang="cs-CZ" sz="2000" smtClean="0">
                <a:solidFill>
                  <a:srgbClr val="FF0000"/>
                </a:solidFill>
              </a:rPr>
              <a:t>(</a:t>
            </a:r>
            <a:r>
              <a:rPr lang="cs-CZ" sz="2000" b="1" i="1" smtClean="0">
                <a:solidFill>
                  <a:srgbClr val="FF0000"/>
                </a:solidFill>
              </a:rPr>
              <a:t>k</a:t>
            </a:r>
            <a:r>
              <a:rPr lang="cs-CZ" sz="2000" smtClean="0">
                <a:solidFill>
                  <a:srgbClr val="FF0000"/>
                </a:solidFill>
              </a:rPr>
              <a:t>,</a:t>
            </a:r>
            <a:r>
              <a:rPr lang="cs-CZ" sz="20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cs-CZ" sz="12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2000" smtClean="0">
                <a:solidFill>
                  <a:srgbClr val="FF0000"/>
                </a:solidFill>
              </a:rPr>
              <a:t>).</a:t>
            </a:r>
          </a:p>
        </p:txBody>
      </p:sp>
      <p:grpSp>
        <p:nvGrpSpPr>
          <p:cNvPr id="30" name="Skupina 29"/>
          <p:cNvGrpSpPr/>
          <p:nvPr/>
        </p:nvGrpSpPr>
        <p:grpSpPr>
          <a:xfrm>
            <a:off x="357158" y="3174752"/>
            <a:ext cx="8286808" cy="612567"/>
            <a:chOff x="357158" y="3174752"/>
            <a:chExt cx="8286808" cy="612567"/>
          </a:xfrm>
        </p:grpSpPr>
        <p:grpSp>
          <p:nvGrpSpPr>
            <p:cNvPr id="29" name="Skupina 28"/>
            <p:cNvGrpSpPr/>
            <p:nvPr/>
          </p:nvGrpSpPr>
          <p:grpSpPr>
            <a:xfrm>
              <a:off x="5500694" y="3174752"/>
              <a:ext cx="3143272" cy="540000"/>
              <a:chOff x="5500694" y="3174752"/>
              <a:chExt cx="3143272" cy="540000"/>
            </a:xfrm>
          </p:grpSpPr>
          <p:sp>
            <p:nvSpPr>
              <p:cNvPr id="28" name="Zaoblený obdélník 27"/>
              <p:cNvSpPr/>
              <p:nvPr/>
            </p:nvSpPr>
            <p:spPr>
              <a:xfrm>
                <a:off x="5500694" y="3174752"/>
                <a:ext cx="3143272" cy="540000"/>
              </a:xfrm>
              <a:prstGeom prst="roundRect">
                <a:avLst/>
              </a:prstGeom>
              <a:solidFill>
                <a:srgbClr val="D5F1FF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6" name="Objekt 15"/>
              <p:cNvGraphicFramePr>
                <a:graphicFrameLocks noChangeAspect="1"/>
              </p:cNvGraphicFramePr>
              <p:nvPr/>
            </p:nvGraphicFramePr>
            <p:xfrm>
              <a:off x="5618719" y="3277660"/>
              <a:ext cx="2865437" cy="428625"/>
            </p:xfrm>
            <a:graphic>
              <a:graphicData uri="http://schemas.openxmlformats.org/presentationml/2006/ole">
                <p:oleObj spid="_x0000_s74756" name="Rovnice" r:id="rId5" imgW="1612800" imgH="241200" progId="Equation.3">
                  <p:embed/>
                </p:oleObj>
              </a:graphicData>
            </a:graphic>
          </p:graphicFrame>
        </p:grpSp>
        <p:sp>
          <p:nvSpPr>
            <p:cNvPr id="17" name="TextovéPole 16"/>
            <p:cNvSpPr txBox="1"/>
            <p:nvPr/>
          </p:nvSpPr>
          <p:spPr>
            <a:xfrm>
              <a:off x="357158" y="3202544"/>
              <a:ext cx="4857784" cy="584775"/>
            </a:xfrm>
            <a:prstGeom prst="rect">
              <a:avLst/>
            </a:prstGeom>
            <a:solidFill>
              <a:srgbClr val="D5F1FF"/>
            </a:solidFill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Stacionární </a:t>
              </a:r>
              <a:r>
                <a:rPr lang="cs-CZ" smtClean="0">
                  <a:solidFill>
                    <a:srgbClr val="FF0000"/>
                  </a:solidFill>
                </a:rPr>
                <a:t>vlnová funkce</a:t>
              </a:r>
              <a:r>
                <a:rPr lang="cs-CZ" smtClean="0"/>
                <a:t> a odpovídající </a:t>
              </a:r>
              <a:r>
                <a:rPr lang="cs-CZ" smtClean="0">
                  <a:solidFill>
                    <a:srgbClr val="FF0000"/>
                  </a:solidFill>
                </a:rPr>
                <a:t>energie</a:t>
              </a:r>
              <a:r>
                <a:rPr lang="cs-CZ" smtClean="0"/>
                <a:t>:</a:t>
              </a:r>
            </a:p>
            <a:p>
              <a:r>
                <a:rPr lang="cs-CZ" sz="1400" smtClean="0"/>
                <a:t>(</a:t>
              </a:r>
              <a:r>
                <a:rPr lang="el-GR" sz="1400" i="1" smtClean="0"/>
                <a:t>σ</a:t>
              </a:r>
              <a:r>
                <a:rPr lang="cs-CZ" sz="1400" smtClean="0"/>
                <a:t> je spinová proměnná, zatím nás nezajímá)</a:t>
              </a:r>
              <a:endParaRPr lang="cs-CZ" smtClean="0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357157" y="3857628"/>
            <a:ext cx="8001057" cy="504000"/>
            <a:chOff x="357157" y="3857628"/>
            <a:chExt cx="8001057" cy="5040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357157" y="3954467"/>
              <a:ext cx="5667415" cy="369332"/>
            </a:xfrm>
            <a:prstGeom prst="rect">
              <a:avLst/>
            </a:prstGeom>
            <a:solidFill>
              <a:srgbClr val="DAFEF2"/>
            </a:solidFill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V našem modelu volných elektronů </a:t>
              </a:r>
              <a:r>
                <a:rPr lang="cs-CZ" smtClean="0">
                  <a:solidFill>
                    <a:srgbClr val="FF0000"/>
                  </a:solidFill>
                </a:rPr>
                <a:t>energie </a:t>
              </a:r>
              <a:r>
                <a:rPr lang="cs-CZ" i="1" smtClean="0">
                  <a:solidFill>
                    <a:srgbClr val="FF0000"/>
                  </a:solidFill>
                </a:rPr>
                <a:t>nezávisí</a:t>
              </a:r>
              <a:r>
                <a:rPr lang="cs-CZ" smtClean="0">
                  <a:solidFill>
                    <a:srgbClr val="FF0000"/>
                  </a:solidFill>
                </a:rPr>
                <a:t> na </a:t>
              </a:r>
              <a:r>
                <a:rPr lang="cs-CZ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s</a:t>
              </a:r>
              <a:endParaRPr lang="cs-CZ" i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32" name="Skupina 31"/>
            <p:cNvGrpSpPr/>
            <p:nvPr/>
          </p:nvGrpSpPr>
          <p:grpSpPr>
            <a:xfrm>
              <a:off x="6143636" y="3857628"/>
              <a:ext cx="2214578" cy="504000"/>
              <a:chOff x="6143636" y="3857628"/>
              <a:chExt cx="2214578" cy="504000"/>
            </a:xfrm>
          </p:grpSpPr>
          <p:sp>
            <p:nvSpPr>
              <p:cNvPr id="31" name="Zaoblený obdélník 30"/>
              <p:cNvSpPr/>
              <p:nvPr/>
            </p:nvSpPr>
            <p:spPr>
              <a:xfrm>
                <a:off x="6143636" y="3857628"/>
                <a:ext cx="2214578" cy="504000"/>
              </a:xfrm>
              <a:prstGeom prst="roundRect">
                <a:avLst/>
              </a:prstGeom>
              <a:solidFill>
                <a:srgbClr val="DAFEF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21" name="Objekt 20"/>
              <p:cNvGraphicFramePr>
                <a:graphicFrameLocks noChangeAspect="1"/>
              </p:cNvGraphicFramePr>
              <p:nvPr/>
            </p:nvGraphicFramePr>
            <p:xfrm>
              <a:off x="6307943" y="3929066"/>
              <a:ext cx="1907395" cy="428628"/>
            </p:xfrm>
            <a:graphic>
              <a:graphicData uri="http://schemas.openxmlformats.org/presentationml/2006/ole">
                <p:oleObj spid="_x0000_s74758" name="Rovnice" r:id="rId6" imgW="1130040" imgH="253800" progId="Equation.3">
                  <p:embed/>
                </p:oleObj>
              </a:graphicData>
            </a:graphic>
          </p:graphicFrame>
        </p:grpSp>
      </p:grpSp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4760" name="Rovnice" r:id="rId7" imgW="114120" imgH="215640" progId="Equation.3">
              <p:embed/>
            </p:oleObj>
          </a:graphicData>
        </a:graphic>
      </p:graphicFrame>
      <p:grpSp>
        <p:nvGrpSpPr>
          <p:cNvPr id="40" name="Skupina 39"/>
          <p:cNvGrpSpPr/>
          <p:nvPr/>
        </p:nvGrpSpPr>
        <p:grpSpPr>
          <a:xfrm>
            <a:off x="285720" y="4643446"/>
            <a:ext cx="8572560" cy="2071702"/>
            <a:chOff x="285720" y="4643446"/>
            <a:chExt cx="8572560" cy="2071702"/>
          </a:xfrm>
        </p:grpSpPr>
        <p:grpSp>
          <p:nvGrpSpPr>
            <p:cNvPr id="41" name="Skupina 35"/>
            <p:cNvGrpSpPr/>
            <p:nvPr/>
          </p:nvGrpSpPr>
          <p:grpSpPr>
            <a:xfrm>
              <a:off x="500034" y="4670454"/>
              <a:ext cx="8072494" cy="2044694"/>
              <a:chOff x="500034" y="4670454"/>
              <a:chExt cx="8072494" cy="2044694"/>
            </a:xfrm>
          </p:grpSpPr>
          <p:sp>
            <p:nvSpPr>
              <p:cNvPr id="43" name="TextovéPole 42"/>
              <p:cNvSpPr txBox="1"/>
              <p:nvPr/>
            </p:nvSpPr>
            <p:spPr>
              <a:xfrm>
                <a:off x="500034" y="4670454"/>
                <a:ext cx="807249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i="1" smtClean="0">
                    <a:solidFill>
                      <a:schemeClr val="accent1">
                        <a:lumMod val="75000"/>
                      </a:schemeClr>
                    </a:solidFill>
                    <a:latin typeface="Candara" pitchFamily="34" charset="0"/>
                  </a:rPr>
                  <a:t>Poznámky</a:t>
                </a:r>
                <a:r>
                  <a:rPr lang="cs-CZ" i="1" smtClean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cs-CZ" i="1" smtClean="0"/>
                  <a:t>  </a:t>
                </a:r>
                <a:r>
                  <a:rPr lang="en-US" i="1" smtClean="0"/>
                  <a:t> </a:t>
                </a:r>
                <a:r>
                  <a:rPr lang="en-US" smtClean="0"/>
                  <a:t>v</a:t>
                </a:r>
                <a:r>
                  <a:rPr lang="cs-CZ" smtClean="0"/>
                  <a:t> posledním vztahu jsme použili běžné označení : </a:t>
                </a:r>
                <a:r>
                  <a:rPr lang="cs-CZ" b="1" smtClean="0">
                    <a:solidFill>
                      <a:srgbClr val="0A13FF"/>
                    </a:solidFill>
                    <a:latin typeface="Cambria Math" pitchFamily="18" charset="0"/>
                    <a:ea typeface="Cambria Math" pitchFamily="18" charset="0"/>
                  </a:rPr>
                  <a:t>↑</a:t>
                </a:r>
                <a:r>
                  <a:rPr lang="cs-CZ" smtClean="0"/>
                  <a:t> pro </a:t>
                </a:r>
                <a:r>
                  <a:rPr lang="cs-CZ" i="1" smtClean="0">
                    <a:solidFill>
                      <a:srgbClr val="0A13FF"/>
                    </a:solidFill>
                    <a:latin typeface="Cambria Math" pitchFamily="18" charset="0"/>
                    <a:ea typeface="Cambria Math" pitchFamily="18" charset="0"/>
                  </a:rPr>
                  <a:t>s</a:t>
                </a:r>
                <a:r>
                  <a:rPr lang="en-US" i="1" smtClean="0">
                    <a:solidFill>
                      <a:srgbClr val="0A13FF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mtClean="0">
                    <a:solidFill>
                      <a:srgbClr val="0A13FF"/>
                    </a:solidFill>
                  </a:rPr>
                  <a:t>=+</a:t>
                </a:r>
                <a:r>
                  <a:rPr lang="en-US" sz="2000" smtClean="0">
                    <a:solidFill>
                      <a:srgbClr val="0A13FF"/>
                    </a:solidFill>
                  </a:rPr>
                  <a:t>½</a:t>
                </a:r>
                <a:r>
                  <a:rPr lang="en-US" smtClean="0"/>
                  <a:t> , </a:t>
                </a:r>
                <a:r>
                  <a:rPr lang="en-US" b="1" smtClean="0">
                    <a:solidFill>
                      <a:schemeClr val="accent3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↓</a:t>
                </a:r>
                <a:r>
                  <a:rPr lang="en-US" smtClean="0"/>
                  <a:t> pro </a:t>
                </a:r>
                <a:r>
                  <a:rPr lang="cs-CZ" i="1" smtClean="0">
                    <a:solidFill>
                      <a:schemeClr val="accent3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s</a:t>
                </a:r>
                <a:r>
                  <a:rPr lang="en-US" i="1" smtClean="0">
                    <a:solidFill>
                      <a:schemeClr val="accent3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mtClean="0">
                    <a:solidFill>
                      <a:schemeClr val="accent3">
                        <a:lumMod val="50000"/>
                      </a:schemeClr>
                    </a:solidFill>
                  </a:rPr>
                  <a:t>=-</a:t>
                </a:r>
                <a:r>
                  <a:rPr lang="en-US" sz="2000" smtClean="0">
                    <a:solidFill>
                      <a:schemeClr val="accent3">
                        <a:lumMod val="50000"/>
                      </a:schemeClr>
                    </a:solidFill>
                  </a:rPr>
                  <a:t>½</a:t>
                </a:r>
                <a:r>
                  <a:rPr lang="en-US" sz="2000" smtClean="0"/>
                  <a:t> ,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000" smtClean="0"/>
                  <a:t>  </a:t>
                </a:r>
                <a:r>
                  <a:rPr lang="en-US" smtClean="0"/>
                  <a:t>se </a:t>
                </a:r>
                <a:r>
                  <a:rPr lang="en-US" err="1" smtClean="0"/>
                  <a:t>spinem</a:t>
                </a:r>
                <a:r>
                  <a:rPr lang="en-US" smtClean="0"/>
                  <a:t> je </a:t>
                </a:r>
                <a:r>
                  <a:rPr lang="en-US" err="1" smtClean="0"/>
                  <a:t>spojen</a:t>
                </a:r>
                <a:r>
                  <a:rPr lang="en-US" smtClean="0"/>
                  <a:t>  </a:t>
                </a:r>
                <a:r>
                  <a:rPr lang="en-US" err="1" smtClean="0"/>
                  <a:t>magnetick</a:t>
                </a:r>
                <a:r>
                  <a:rPr lang="cs-CZ" smtClean="0"/>
                  <a:t>ý moment </a:t>
                </a:r>
                <a:r>
                  <a:rPr lang="el-GR" b="1" i="1" smtClean="0"/>
                  <a:t>μ</a:t>
                </a:r>
                <a:r>
                  <a:rPr lang="cs-CZ" i="1" baseline="-25000" smtClean="0"/>
                  <a:t>s</a:t>
                </a:r>
                <a:r>
                  <a:rPr lang="en-US" sz="2000" smtClean="0"/>
                  <a:t> </a:t>
                </a:r>
                <a:r>
                  <a:rPr lang="cs-CZ" sz="2000" smtClean="0"/>
                  <a:t>, </a:t>
                </a:r>
                <a:r>
                  <a:rPr lang="cs-CZ" smtClean="0"/>
                  <a:t>který se projeví v magnetickém poli,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mtClean="0"/>
                  <a:t>   </a:t>
                </a:r>
                <a:r>
                  <a:rPr lang="cs-CZ" i="1" smtClean="0">
                    <a:latin typeface="Cambria Math" pitchFamily="18" charset="0"/>
                    <a:ea typeface="Cambria Math" pitchFamily="18" charset="0"/>
                  </a:rPr>
                  <a:t>z-</a:t>
                </a:r>
                <a:r>
                  <a:rPr lang="cs-CZ" smtClean="0"/>
                  <a:t> složka magnetického momentu (g-faktor </a:t>
                </a:r>
                <a:r>
                  <a:rPr lang="cs-CZ" i="1" smtClean="0">
                    <a:latin typeface="Cambria Math" pitchFamily="18" charset="0"/>
                    <a:ea typeface="Cambria Math" pitchFamily="18" charset="0"/>
                  </a:rPr>
                  <a:t>g </a:t>
                </a:r>
                <a:r>
                  <a:rPr lang="cs-CZ" smtClean="0"/>
                  <a:t>=</a:t>
                </a:r>
                <a:r>
                  <a:rPr lang="en-US" smtClean="0"/>
                  <a:t>2.00232</a:t>
                </a:r>
                <a:r>
                  <a:rPr lang="cs-CZ" smtClean="0"/>
                  <a:t>, </a:t>
                </a:r>
                <a:r>
                  <a:rPr lang="el-GR" i="1" smtClean="0">
                    <a:latin typeface="Cambria Math" pitchFamily="18" charset="0"/>
                    <a:ea typeface="Cambria Math" pitchFamily="18" charset="0"/>
                  </a:rPr>
                  <a:t>μ</a:t>
                </a:r>
                <a:r>
                  <a:rPr lang="cs-CZ" baseline="-25000" smtClean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en-US" smtClean="0"/>
                  <a:t> </a:t>
                </a:r>
                <a:r>
                  <a:rPr lang="cs-CZ" smtClean="0"/>
                  <a:t>je </a:t>
                </a:r>
                <a:r>
                  <a:rPr lang="cs-CZ" err="1" smtClean="0"/>
                  <a:t>Bohrův</a:t>
                </a:r>
                <a:r>
                  <a:rPr lang="cs-CZ" smtClean="0"/>
                  <a:t> magneton)</a:t>
                </a:r>
                <a:endParaRPr lang="cs-CZ" i="1"/>
              </a:p>
            </p:txBody>
          </p:sp>
          <p:grpSp>
            <p:nvGrpSpPr>
              <p:cNvPr id="44" name="Skupina 34"/>
              <p:cNvGrpSpPr/>
              <p:nvPr/>
            </p:nvGrpSpPr>
            <p:grpSpPr>
              <a:xfrm>
                <a:off x="2143108" y="6000768"/>
                <a:ext cx="4000528" cy="714380"/>
                <a:chOff x="2143108" y="6000768"/>
                <a:chExt cx="4000528" cy="714380"/>
              </a:xfrm>
            </p:grpSpPr>
            <p:sp>
              <p:nvSpPr>
                <p:cNvPr id="45" name="Zaoblený obdélník 44"/>
                <p:cNvSpPr/>
                <p:nvPr/>
              </p:nvSpPr>
              <p:spPr>
                <a:xfrm>
                  <a:off x="2143108" y="6000768"/>
                  <a:ext cx="4000528" cy="714380"/>
                </a:xfrm>
                <a:prstGeom prst="roundRect">
                  <a:avLst/>
                </a:prstGeom>
                <a:solidFill>
                  <a:srgbClr val="FEF2E8"/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46" name="Objekt 45"/>
                <p:cNvGraphicFramePr>
                  <a:graphicFrameLocks noChangeAspect="1"/>
                </p:cNvGraphicFramePr>
                <p:nvPr/>
              </p:nvGraphicFramePr>
              <p:xfrm>
                <a:off x="2251085" y="6073797"/>
                <a:ext cx="3749675" cy="569913"/>
              </p:xfrm>
              <a:graphic>
                <a:graphicData uri="http://schemas.openxmlformats.org/presentationml/2006/ole">
                  <p:oleObj spid="_x0000_s74762" name="Rovnice" r:id="rId8" imgW="2844720" imgH="431640" progId="Equation.3">
                    <p:embed/>
                  </p:oleObj>
                </a:graphicData>
              </a:graphic>
            </p:graphicFrame>
          </p:grpSp>
        </p:grpSp>
        <p:cxnSp>
          <p:nvCxnSpPr>
            <p:cNvPr id="42" name="Přímá spojovací čára 41"/>
            <p:cNvCxnSpPr/>
            <p:nvPr/>
          </p:nvCxnSpPr>
          <p:spPr>
            <a:xfrm flipV="1">
              <a:off x="285720" y="4643446"/>
              <a:ext cx="857256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Zástupný symbol pro číslo snímku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786314" y="202148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volných elektronů v kovu  - </a:t>
            </a:r>
            <a:r>
              <a:rPr lang="cs-CZ" i="1" smtClean="0"/>
              <a:t>3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142844" y="785794"/>
            <a:ext cx="8786874" cy="646331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solidFill>
                  <a:srgbClr val="FF0000"/>
                </a:solidFill>
              </a:rPr>
              <a:t>Hustota </a:t>
            </a:r>
            <a:r>
              <a:rPr lang="cs-CZ" err="1" smtClean="0">
                <a:solidFill>
                  <a:srgbClr val="FF0000"/>
                </a:solidFill>
              </a:rPr>
              <a:t>energiových</a:t>
            </a:r>
            <a:r>
              <a:rPr lang="cs-CZ" smtClean="0">
                <a:solidFill>
                  <a:srgbClr val="FF0000"/>
                </a:solidFill>
              </a:rPr>
              <a:t> stavů </a:t>
            </a:r>
            <a:r>
              <a:rPr lang="cs-CZ" i="1" smtClean="0">
                <a:solidFill>
                  <a:srgbClr val="FF0000"/>
                </a:solidFill>
                <a:latin typeface="Cambria Math"/>
                <a:ea typeface="Cambria Math"/>
              </a:rPr>
              <a:t>D</a:t>
            </a:r>
            <a:r>
              <a:rPr lang="cs-CZ" smtClean="0">
                <a:solidFill>
                  <a:srgbClr val="FF0000"/>
                </a:solidFill>
                <a:latin typeface="Cambria Math"/>
                <a:ea typeface="Cambria Math"/>
              </a:rPr>
              <a:t>(</a:t>
            </a:r>
            <a:r>
              <a:rPr lang="cs-CZ" i="1" smtClean="0">
                <a:solidFill>
                  <a:srgbClr val="FF0000"/>
                </a:solidFill>
                <a:latin typeface="Cambria Math"/>
                <a:ea typeface="Cambria Math"/>
              </a:rPr>
              <a:t>E </a:t>
            </a:r>
            <a:r>
              <a:rPr lang="cs-CZ" smtClean="0">
                <a:solidFill>
                  <a:srgbClr val="FF0000"/>
                </a:solidFill>
                <a:latin typeface="Cambria Math"/>
                <a:ea typeface="Cambria Math"/>
              </a:rPr>
              <a:t>) </a:t>
            </a:r>
            <a:r>
              <a:rPr lang="cs-CZ" smtClean="0">
                <a:latin typeface="Cambria Math"/>
                <a:ea typeface="Cambria Math"/>
              </a:rPr>
              <a:t>:</a:t>
            </a:r>
          </a:p>
          <a:p>
            <a:pPr algn="ctr"/>
            <a:r>
              <a:rPr lang="cs-CZ" i="1" smtClean="0">
                <a:solidFill>
                  <a:srgbClr val="0A13FF"/>
                </a:solidFill>
                <a:latin typeface="Cambria Math"/>
                <a:ea typeface="Cambria Math"/>
              </a:rPr>
              <a:t>D</a:t>
            </a:r>
            <a:r>
              <a:rPr lang="cs-CZ" smtClean="0">
                <a:solidFill>
                  <a:srgbClr val="0A13FF"/>
                </a:solidFill>
                <a:latin typeface="Cambria Math"/>
                <a:ea typeface="Cambria Math"/>
              </a:rPr>
              <a:t>(</a:t>
            </a:r>
            <a:r>
              <a:rPr lang="cs-CZ" i="1" smtClean="0">
                <a:solidFill>
                  <a:srgbClr val="0A13FF"/>
                </a:solidFill>
                <a:latin typeface="Cambria Math"/>
                <a:ea typeface="Cambria Math"/>
              </a:rPr>
              <a:t>E </a:t>
            </a:r>
            <a:r>
              <a:rPr lang="cs-CZ" smtClean="0">
                <a:solidFill>
                  <a:srgbClr val="0A13FF"/>
                </a:solidFill>
                <a:latin typeface="Cambria Math"/>
                <a:ea typeface="Cambria Math"/>
              </a:rPr>
              <a:t>)</a:t>
            </a:r>
            <a:r>
              <a:rPr lang="cs-CZ" i="1" err="1" smtClean="0">
                <a:solidFill>
                  <a:srgbClr val="0A13FF"/>
                </a:solidFill>
                <a:latin typeface="Cambria Math"/>
                <a:ea typeface="Cambria Math"/>
              </a:rPr>
              <a:t>dE</a:t>
            </a:r>
            <a:r>
              <a:rPr lang="cs-CZ" i="1" smtClean="0">
                <a:solidFill>
                  <a:srgbClr val="0A13FF"/>
                </a:solidFill>
                <a:latin typeface="Cambria Math"/>
                <a:ea typeface="Cambria Math"/>
              </a:rPr>
              <a:t>  </a:t>
            </a:r>
            <a:r>
              <a:rPr lang="cs-CZ" smtClean="0">
                <a:latin typeface="+mj-lt"/>
                <a:ea typeface="Cambria Math"/>
              </a:rPr>
              <a:t>je počet možných </a:t>
            </a:r>
            <a:r>
              <a:rPr lang="cs-CZ" err="1" smtClean="0">
                <a:latin typeface="+mj-lt"/>
                <a:ea typeface="Cambria Math"/>
              </a:rPr>
              <a:t>energiových</a:t>
            </a:r>
            <a:r>
              <a:rPr lang="cs-CZ" smtClean="0">
                <a:latin typeface="+mj-lt"/>
                <a:ea typeface="Cambria Math"/>
              </a:rPr>
              <a:t> </a:t>
            </a:r>
            <a:r>
              <a:rPr lang="cs-CZ" smtClean="0">
                <a:solidFill>
                  <a:srgbClr val="0A13FF"/>
                </a:solidFill>
                <a:latin typeface="+mj-lt"/>
                <a:ea typeface="Cambria Math"/>
              </a:rPr>
              <a:t>stavů v intervalu </a:t>
            </a:r>
            <a:r>
              <a:rPr lang="cs-CZ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i="1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E,E+</a:t>
            </a:r>
            <a:r>
              <a:rPr lang="cs-CZ" i="1" err="1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dE</a:t>
            </a:r>
            <a:r>
              <a:rPr lang="cs-CZ" i="1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cs-CZ" smtClean="0">
                <a:latin typeface="+mj-lt"/>
                <a:ea typeface="Cambria Math"/>
              </a:rPr>
              <a:t>v jednotkovém objemu.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14282" y="1714488"/>
            <a:ext cx="17859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Výpočet pro </a:t>
            </a:r>
            <a:r>
              <a:rPr lang="cs-CZ" sz="2000" b="1" err="1" smtClean="0">
                <a:solidFill>
                  <a:srgbClr val="FF0000"/>
                </a:solidFill>
              </a:rPr>
              <a:t>2D</a:t>
            </a:r>
            <a:r>
              <a:rPr lang="cs-CZ" smtClean="0"/>
              <a:t>: </a:t>
            </a:r>
            <a:endParaRPr lang="cs-CZ"/>
          </a:p>
        </p:txBody>
      </p:sp>
      <p:grpSp>
        <p:nvGrpSpPr>
          <p:cNvPr id="61" name="Skupina 60"/>
          <p:cNvGrpSpPr/>
          <p:nvPr/>
        </p:nvGrpSpPr>
        <p:grpSpPr>
          <a:xfrm>
            <a:off x="71406" y="2450743"/>
            <a:ext cx="3929090" cy="3835777"/>
            <a:chOff x="142844" y="2187016"/>
            <a:chExt cx="3929090" cy="3835777"/>
          </a:xfrm>
        </p:grpSpPr>
        <p:grpSp>
          <p:nvGrpSpPr>
            <p:cNvPr id="56" name="Skupina 55"/>
            <p:cNvGrpSpPr/>
            <p:nvPr/>
          </p:nvGrpSpPr>
          <p:grpSpPr>
            <a:xfrm>
              <a:off x="142844" y="2187016"/>
              <a:ext cx="3929090" cy="3835777"/>
              <a:chOff x="142844" y="2187016"/>
              <a:chExt cx="3929090" cy="3835777"/>
            </a:xfrm>
          </p:grpSpPr>
          <p:grpSp>
            <p:nvGrpSpPr>
              <p:cNvPr id="39" name="Skupina 38"/>
              <p:cNvGrpSpPr/>
              <p:nvPr/>
            </p:nvGrpSpPr>
            <p:grpSpPr>
              <a:xfrm>
                <a:off x="388632" y="2187016"/>
                <a:ext cx="3435720" cy="3528000"/>
                <a:chOff x="388632" y="2187016"/>
                <a:chExt cx="3435720" cy="3528000"/>
              </a:xfrm>
            </p:grpSpPr>
            <p:grpSp>
              <p:nvGrpSpPr>
                <p:cNvPr id="40" name="Skupina 13"/>
                <p:cNvGrpSpPr/>
                <p:nvPr/>
              </p:nvGrpSpPr>
              <p:grpSpPr>
                <a:xfrm>
                  <a:off x="388632" y="2187016"/>
                  <a:ext cx="3384000" cy="3528000"/>
                  <a:chOff x="388632" y="2187016"/>
                  <a:chExt cx="3384000" cy="3528000"/>
                </a:xfrm>
              </p:grpSpPr>
              <p:sp>
                <p:nvSpPr>
                  <p:cNvPr id="49" name="Elipsa 48"/>
                  <p:cNvSpPr/>
                  <p:nvPr/>
                </p:nvSpPr>
                <p:spPr>
                  <a:xfrm>
                    <a:off x="891092" y="3000372"/>
                    <a:ext cx="2214578" cy="2214578"/>
                  </a:xfrm>
                  <a:prstGeom prst="ellipse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grpSp>
                <p:nvGrpSpPr>
                  <p:cNvPr id="50" name="Skupina 9"/>
                  <p:cNvGrpSpPr/>
                  <p:nvPr/>
                </p:nvGrpSpPr>
                <p:grpSpPr>
                  <a:xfrm>
                    <a:off x="388632" y="2187016"/>
                    <a:ext cx="3384000" cy="3528000"/>
                    <a:chOff x="388632" y="2187016"/>
                    <a:chExt cx="3384000" cy="3528000"/>
                  </a:xfrm>
                </p:grpSpPr>
                <p:cxnSp>
                  <p:nvCxnSpPr>
                    <p:cNvPr id="52" name="Přímá spojovací šipka 51"/>
                    <p:cNvCxnSpPr/>
                    <p:nvPr/>
                  </p:nvCxnSpPr>
                  <p:spPr>
                    <a:xfrm rot="16200000">
                      <a:off x="236232" y="3951016"/>
                      <a:ext cx="3528000" cy="0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Přímá spojovací šipka 52"/>
                    <p:cNvCxnSpPr/>
                    <p:nvPr/>
                  </p:nvCxnSpPr>
                  <p:spPr>
                    <a:xfrm>
                      <a:off x="388632" y="4103416"/>
                      <a:ext cx="3384000" cy="0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1" name="Elipsa 12"/>
                  <p:cNvSpPr>
                    <a:spLocks noChangeAspect="1"/>
                  </p:cNvSpPr>
                  <p:nvPr/>
                </p:nvSpPr>
                <p:spPr>
                  <a:xfrm>
                    <a:off x="785785" y="2896122"/>
                    <a:ext cx="2429765" cy="2429765"/>
                  </a:xfrm>
                  <a:prstGeom prst="ellipse">
                    <a:avLst/>
                  </a:prstGeom>
                  <a:noFill/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41" name="TextovéPole 40"/>
                <p:cNvSpPr txBox="1"/>
                <p:nvPr/>
              </p:nvSpPr>
              <p:spPr>
                <a:xfrm>
                  <a:off x="960862" y="2743226"/>
                  <a:ext cx="642942" cy="31892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E</a:t>
                  </a:r>
                  <a:r>
                    <a:rPr lang="cs-CZ" sz="1600" smtClean="0">
                      <a:latin typeface="Cambria Math" pitchFamily="18" charset="0"/>
                      <a:ea typeface="Cambria Math" pitchFamily="18" charset="0"/>
                    </a:rPr>
                    <a:t>+</a:t>
                  </a:r>
                  <a:r>
                    <a:rPr lang="cs-CZ" sz="1600" i="1" err="1" smtClean="0">
                      <a:latin typeface="Cambria Math" pitchFamily="18" charset="0"/>
                      <a:ea typeface="Cambria Math" pitchFamily="18" charset="0"/>
                    </a:rPr>
                    <a:t>dE</a:t>
                  </a:r>
                  <a:endParaRPr lang="cs-CZ" sz="1600" i="1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42" name="TextovéPole 41"/>
                <p:cNvSpPr txBox="1"/>
                <p:nvPr/>
              </p:nvSpPr>
              <p:spPr>
                <a:xfrm>
                  <a:off x="2646667" y="3346089"/>
                  <a:ext cx="236222" cy="31892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E</a:t>
                  </a:r>
                  <a:endParaRPr lang="cs-CZ" sz="1600" i="1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43" name="Obdélník 42"/>
                <p:cNvSpPr/>
                <p:nvPr/>
              </p:nvSpPr>
              <p:spPr>
                <a:xfrm>
                  <a:off x="3466562" y="4065177"/>
                  <a:ext cx="35779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z="1600" i="1" err="1" smtClean="0">
                      <a:solidFill>
                        <a:schemeClr val="accent1">
                          <a:lumMod val="75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k</a:t>
                  </a:r>
                  <a:r>
                    <a:rPr lang="cs-CZ" sz="1600" i="1" baseline="-25000" err="1" smtClean="0">
                      <a:solidFill>
                        <a:schemeClr val="accent1">
                          <a:lumMod val="75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x</a:t>
                  </a:r>
                  <a:endParaRPr lang="cs-CZ" sz="1600" baseline="-250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44" name="Obdélník 43"/>
                <p:cNvSpPr/>
                <p:nvPr/>
              </p:nvSpPr>
              <p:spPr>
                <a:xfrm>
                  <a:off x="1957897" y="2214554"/>
                  <a:ext cx="35779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z="1600" i="1" err="1" smtClean="0">
                      <a:solidFill>
                        <a:schemeClr val="accent1">
                          <a:lumMod val="75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k</a:t>
                  </a:r>
                  <a:r>
                    <a:rPr lang="cs-CZ" sz="1600" i="1" baseline="-25000" err="1" smtClean="0">
                      <a:solidFill>
                        <a:schemeClr val="accent1">
                          <a:lumMod val="75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y</a:t>
                  </a:r>
                  <a:endParaRPr lang="cs-CZ" sz="1600" baseline="-250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45" name="Přímá spojovací šipka 44"/>
                <p:cNvCxnSpPr/>
                <p:nvPr/>
              </p:nvCxnSpPr>
              <p:spPr>
                <a:xfrm flipV="1">
                  <a:off x="2000232" y="3571876"/>
                  <a:ext cx="972000" cy="540000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bdélník 45"/>
                <p:cNvSpPr/>
                <p:nvPr/>
              </p:nvSpPr>
              <p:spPr>
                <a:xfrm>
                  <a:off x="1150596" y="3414595"/>
                  <a:ext cx="71438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k+</a:t>
                  </a:r>
                  <a:r>
                    <a:rPr lang="cs-CZ" sz="1600" i="1" err="1" smtClean="0">
                      <a:latin typeface="Cambria Math" pitchFamily="18" charset="0"/>
                      <a:ea typeface="Cambria Math" pitchFamily="18" charset="0"/>
                    </a:rPr>
                    <a:t>dk</a:t>
                  </a:r>
                  <a:endParaRPr lang="cs-CZ" sz="1400" baseline="-250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cxnSp>
              <p:nvCxnSpPr>
                <p:cNvPr id="47" name="Přímá spojovací šipka 46"/>
                <p:cNvCxnSpPr/>
                <p:nvPr/>
              </p:nvCxnSpPr>
              <p:spPr>
                <a:xfrm rot="16200000" flipV="1">
                  <a:off x="1227918" y="3315078"/>
                  <a:ext cx="1116000" cy="428628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bdélník 47"/>
                <p:cNvSpPr/>
                <p:nvPr/>
              </p:nvSpPr>
              <p:spPr>
                <a:xfrm>
                  <a:off x="2178176" y="3594736"/>
                  <a:ext cx="29898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k</a:t>
                  </a:r>
                  <a:endParaRPr lang="cs-CZ" sz="1600" baseline="-250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  <p:sp>
            <p:nvSpPr>
              <p:cNvPr id="55" name="TextovéPole 54"/>
              <p:cNvSpPr txBox="1"/>
              <p:nvPr/>
            </p:nvSpPr>
            <p:spPr>
              <a:xfrm>
                <a:off x="142844" y="5715016"/>
                <a:ext cx="39290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err="1" smtClean="0"/>
                  <a:t>Ekvienergiové</a:t>
                </a:r>
                <a:r>
                  <a:rPr lang="cs-CZ" sz="1400" smtClean="0"/>
                  <a:t> plochy pro </a:t>
                </a:r>
                <a:r>
                  <a:rPr lang="cs-CZ" sz="1400" i="1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1400" i="1" smtClean="0">
                    <a:latin typeface="Cambria Math" pitchFamily="18" charset="0"/>
                    <a:ea typeface="Cambria Math" pitchFamily="18" charset="0"/>
                  </a:rPr>
                  <a:t>(k)=E</a:t>
                </a:r>
                <a:r>
                  <a:rPr lang="en-US" sz="1400" smtClean="0"/>
                  <a:t>, </a:t>
                </a:r>
                <a:r>
                  <a:rPr lang="en-US" sz="1400" i="1" smtClean="0">
                    <a:latin typeface="Cambria Math" pitchFamily="18" charset="0"/>
                    <a:ea typeface="Cambria Math" pitchFamily="18" charset="0"/>
                  </a:rPr>
                  <a:t>E(</a:t>
                </a:r>
                <a:r>
                  <a:rPr lang="en-US" sz="1400" i="1" err="1" smtClean="0">
                    <a:latin typeface="Cambria Math" pitchFamily="18" charset="0"/>
                    <a:ea typeface="Cambria Math" pitchFamily="18" charset="0"/>
                  </a:rPr>
                  <a:t>k+dk</a:t>
                </a:r>
                <a:r>
                  <a:rPr lang="en-US" sz="1400" i="1" smtClean="0">
                    <a:latin typeface="Cambria Math" pitchFamily="18" charset="0"/>
                    <a:ea typeface="Cambria Math" pitchFamily="18" charset="0"/>
                  </a:rPr>
                  <a:t>)=</a:t>
                </a:r>
                <a:r>
                  <a:rPr lang="en-US" sz="1400" i="1" err="1" smtClean="0">
                    <a:latin typeface="Cambria Math" pitchFamily="18" charset="0"/>
                    <a:ea typeface="Cambria Math" pitchFamily="18" charset="0"/>
                  </a:rPr>
                  <a:t>E+dE</a:t>
                </a:r>
                <a:endParaRPr lang="cs-CZ" i="1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cxnSp>
          <p:nvCxnSpPr>
            <p:cNvPr id="58" name="Přímá spojovací šipka 57"/>
            <p:cNvCxnSpPr/>
            <p:nvPr/>
          </p:nvCxnSpPr>
          <p:spPr>
            <a:xfrm rot="16200000" flipV="1">
              <a:off x="2071670" y="5350206"/>
              <a:ext cx="571504" cy="285752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ovací šipka 58"/>
            <p:cNvCxnSpPr/>
            <p:nvPr/>
          </p:nvCxnSpPr>
          <p:spPr>
            <a:xfrm rot="10800000">
              <a:off x="2714612" y="5072075"/>
              <a:ext cx="770578" cy="683901"/>
            </a:xfrm>
            <a:prstGeom prst="straightConnector1">
              <a:avLst/>
            </a:prstGeom>
            <a:ln w="127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Skupina 119"/>
          <p:cNvGrpSpPr/>
          <p:nvPr/>
        </p:nvGrpSpPr>
        <p:grpSpPr>
          <a:xfrm>
            <a:off x="4500562" y="1571612"/>
            <a:ext cx="4286280" cy="714380"/>
            <a:chOff x="4286248" y="1643050"/>
            <a:chExt cx="4286280" cy="714380"/>
          </a:xfrm>
        </p:grpSpPr>
        <p:grpSp>
          <p:nvGrpSpPr>
            <p:cNvPr id="119" name="Skupina 118"/>
            <p:cNvGrpSpPr/>
            <p:nvPr/>
          </p:nvGrpSpPr>
          <p:grpSpPr>
            <a:xfrm>
              <a:off x="4286248" y="1643050"/>
              <a:ext cx="2714644" cy="714380"/>
              <a:chOff x="4286248" y="1643050"/>
              <a:chExt cx="2714644" cy="714380"/>
            </a:xfrm>
          </p:grpSpPr>
          <p:sp>
            <p:nvSpPr>
              <p:cNvPr id="81" name="Zaoblený obdélník 80"/>
              <p:cNvSpPr/>
              <p:nvPr/>
            </p:nvSpPr>
            <p:spPr>
              <a:xfrm>
                <a:off x="4286248" y="1643050"/>
                <a:ext cx="2714644" cy="714380"/>
              </a:xfrm>
              <a:prstGeom prst="roundRect">
                <a:avLst/>
              </a:prstGeom>
              <a:solidFill>
                <a:srgbClr val="D5F1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54" name="Objekt 53"/>
              <p:cNvGraphicFramePr>
                <a:graphicFrameLocks noChangeAspect="1"/>
              </p:cNvGraphicFramePr>
              <p:nvPr/>
            </p:nvGraphicFramePr>
            <p:xfrm>
              <a:off x="4429124" y="1714488"/>
              <a:ext cx="2441881" cy="571504"/>
            </p:xfrm>
            <a:graphic>
              <a:graphicData uri="http://schemas.openxmlformats.org/presentationml/2006/ole">
                <p:oleObj spid="_x0000_s75778" name="Rovnice" r:id="rId3" imgW="1790640" imgH="419040" progId="Equation.3">
                  <p:embed/>
                </p:oleObj>
              </a:graphicData>
            </a:graphic>
          </p:graphicFrame>
        </p:grpSp>
        <p:sp>
          <p:nvSpPr>
            <p:cNvPr id="77" name="TextovéPole 76"/>
            <p:cNvSpPr txBox="1"/>
            <p:nvPr/>
          </p:nvSpPr>
          <p:spPr>
            <a:xfrm>
              <a:off x="7358082" y="1857364"/>
              <a:ext cx="1214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smtClean="0"/>
                <a:t>(sudá funkce)</a:t>
              </a:r>
              <a:endParaRPr lang="cs-CZ" sz="1200"/>
            </a:p>
          </p:txBody>
        </p:sp>
      </p:grpSp>
      <p:grpSp>
        <p:nvGrpSpPr>
          <p:cNvPr id="98" name="Skupina 97"/>
          <p:cNvGrpSpPr/>
          <p:nvPr/>
        </p:nvGrpSpPr>
        <p:grpSpPr>
          <a:xfrm>
            <a:off x="3857620" y="2420938"/>
            <a:ext cx="5143536" cy="3079764"/>
            <a:chOff x="3857620" y="2420938"/>
            <a:chExt cx="5143536" cy="3079764"/>
          </a:xfrm>
          <a:solidFill>
            <a:srgbClr val="FFFFDD"/>
          </a:solidFill>
        </p:grpSpPr>
        <p:sp>
          <p:nvSpPr>
            <p:cNvPr id="99" name="Obdélník 98"/>
            <p:cNvSpPr/>
            <p:nvPr/>
          </p:nvSpPr>
          <p:spPr>
            <a:xfrm>
              <a:off x="3857620" y="2428868"/>
              <a:ext cx="5143536" cy="3071834"/>
            </a:xfrm>
            <a:prstGeom prst="rect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00" name="Skupina 84"/>
            <p:cNvGrpSpPr/>
            <p:nvPr/>
          </p:nvGrpSpPr>
          <p:grpSpPr>
            <a:xfrm>
              <a:off x="3929058" y="2420938"/>
              <a:ext cx="5048255" cy="3070225"/>
              <a:chOff x="3929058" y="2420938"/>
              <a:chExt cx="5048255" cy="3070225"/>
            </a:xfrm>
            <a:grpFill/>
          </p:grpSpPr>
          <p:grpSp>
            <p:nvGrpSpPr>
              <p:cNvPr id="101" name="Skupina 82"/>
              <p:cNvGrpSpPr/>
              <p:nvPr/>
            </p:nvGrpSpPr>
            <p:grpSpPr>
              <a:xfrm>
                <a:off x="3929058" y="2420938"/>
                <a:ext cx="5048255" cy="876300"/>
                <a:chOff x="3929058" y="2420938"/>
                <a:chExt cx="5048255" cy="876300"/>
              </a:xfrm>
              <a:grpFill/>
            </p:grpSpPr>
            <p:sp>
              <p:nvSpPr>
                <p:cNvPr id="110" name="TextovéPole 109"/>
                <p:cNvSpPr txBox="1"/>
                <p:nvPr/>
              </p:nvSpPr>
              <p:spPr>
                <a:xfrm>
                  <a:off x="3929058" y="2500306"/>
                  <a:ext cx="2571768" cy="33855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err="1" smtClean="0"/>
                    <a:t>Hustota</a:t>
                  </a:r>
                  <a:r>
                    <a:rPr lang="en-US" sz="1600" smtClean="0"/>
                    <a:t> </a:t>
                  </a:r>
                  <a:r>
                    <a:rPr lang="en-US" sz="1600" err="1" smtClean="0"/>
                    <a:t>bod</a:t>
                  </a:r>
                  <a:r>
                    <a:rPr lang="cs-CZ" sz="1600" smtClean="0"/>
                    <a:t>ů v </a:t>
                  </a:r>
                  <a:r>
                    <a:rPr lang="cs-CZ" sz="1600" b="1" i="1" smtClean="0"/>
                    <a:t>k</a:t>
                  </a:r>
                  <a:r>
                    <a:rPr lang="cs-CZ" sz="1600" smtClean="0"/>
                    <a:t>-prostoru:</a:t>
                  </a:r>
                  <a:endParaRPr lang="cs-CZ"/>
                </a:p>
              </p:txBody>
            </p:sp>
            <p:graphicFrame>
              <p:nvGraphicFramePr>
                <p:cNvPr id="111" name="Objekt 110"/>
                <p:cNvGraphicFramePr>
                  <a:graphicFrameLocks noChangeAspect="1"/>
                </p:cNvGraphicFramePr>
                <p:nvPr/>
              </p:nvGraphicFramePr>
              <p:xfrm>
                <a:off x="6711950" y="2420938"/>
                <a:ext cx="2265363" cy="876300"/>
              </p:xfrm>
              <a:graphic>
                <a:graphicData uri="http://schemas.openxmlformats.org/presentationml/2006/ole">
                  <p:oleObj spid="_x0000_s75792" name="Rovnice" r:id="rId4" imgW="1676160" imgH="647640" progId="Equation.3">
                    <p:embed/>
                  </p:oleObj>
                </a:graphicData>
              </a:graphic>
            </p:graphicFrame>
          </p:grpSp>
          <p:sp>
            <p:nvSpPr>
              <p:cNvPr id="102" name="TextovéPole 101"/>
              <p:cNvSpPr txBox="1"/>
              <p:nvPr/>
            </p:nvSpPr>
            <p:spPr>
              <a:xfrm>
                <a:off x="4000496" y="3357562"/>
                <a:ext cx="2357454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cs-CZ" sz="1600" smtClean="0"/>
                  <a:t>Plocha mezikruží (</a:t>
                </a:r>
                <a:r>
                  <a:rPr lang="cs-CZ" sz="1600" i="1" err="1" smtClean="0">
                    <a:latin typeface="Cambria Math" pitchFamily="18" charset="0"/>
                    <a:ea typeface="Cambria Math" pitchFamily="18" charset="0"/>
                  </a:rPr>
                  <a:t>dk</a:t>
                </a:r>
                <a:r>
                  <a:rPr lang="cs-CZ" sz="1600" smtClean="0">
                    <a:latin typeface="Cambria Math"/>
                    <a:ea typeface="Cambria Math"/>
                  </a:rPr>
                  <a:t>→0)</a:t>
                </a:r>
                <a:r>
                  <a:rPr lang="cs-CZ" sz="1600" smtClean="0"/>
                  <a:t>:</a:t>
                </a:r>
                <a:endParaRPr lang="cs-CZ" sz="1600"/>
              </a:p>
            </p:txBody>
          </p:sp>
          <p:graphicFrame>
            <p:nvGraphicFramePr>
              <p:cNvPr id="103" name="Objekt 102"/>
              <p:cNvGraphicFramePr>
                <a:graphicFrameLocks noChangeAspect="1"/>
              </p:cNvGraphicFramePr>
              <p:nvPr/>
            </p:nvGraphicFramePr>
            <p:xfrm>
              <a:off x="6470650" y="3379788"/>
              <a:ext cx="2151063" cy="298450"/>
            </p:xfrm>
            <a:graphic>
              <a:graphicData uri="http://schemas.openxmlformats.org/presentationml/2006/ole">
                <p:oleObj spid="_x0000_s75793" name="Rovnice" r:id="rId5" imgW="1650960" imgH="228600" progId="Equation.3">
                  <p:embed/>
                </p:oleObj>
              </a:graphicData>
            </a:graphic>
          </p:graphicFrame>
          <p:sp>
            <p:nvSpPr>
              <p:cNvPr id="104" name="TextovéPole 103"/>
              <p:cNvSpPr txBox="1"/>
              <p:nvPr/>
            </p:nvSpPr>
            <p:spPr>
              <a:xfrm>
                <a:off x="4008116" y="3929066"/>
                <a:ext cx="221457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cs-CZ" sz="1600" smtClean="0"/>
                  <a:t>Počet stavů v mezikruží: </a:t>
                </a:r>
                <a:endParaRPr lang="cs-CZ" sz="1600"/>
              </a:p>
            </p:txBody>
          </p:sp>
          <p:graphicFrame>
            <p:nvGraphicFramePr>
              <p:cNvPr id="105" name="Objekt 104"/>
              <p:cNvGraphicFramePr>
                <a:graphicFrameLocks noChangeAspect="1"/>
              </p:cNvGraphicFramePr>
              <p:nvPr/>
            </p:nvGraphicFramePr>
            <p:xfrm>
              <a:off x="6430963" y="3879850"/>
              <a:ext cx="1485900" cy="465138"/>
            </p:xfrm>
            <a:graphic>
              <a:graphicData uri="http://schemas.openxmlformats.org/presentationml/2006/ole">
                <p:oleObj spid="_x0000_s75794" name="Rovnice" r:id="rId6" imgW="1257120" imgH="393480" progId="Equation.3">
                  <p:embed/>
                </p:oleObj>
              </a:graphicData>
            </a:graphic>
          </p:graphicFrame>
          <p:sp>
            <p:nvSpPr>
              <p:cNvPr id="106" name="TextovéPole 105"/>
              <p:cNvSpPr txBox="1"/>
              <p:nvPr/>
            </p:nvSpPr>
            <p:spPr>
              <a:xfrm>
                <a:off x="4071934" y="4500570"/>
                <a:ext cx="2000264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cs-CZ" sz="1600" smtClean="0"/>
                  <a:t>Z disperzní závislosti:</a:t>
                </a:r>
                <a:endParaRPr lang="cs-CZ"/>
              </a:p>
            </p:txBody>
          </p:sp>
          <p:graphicFrame>
            <p:nvGraphicFramePr>
              <p:cNvPr id="107" name="Objekt 106"/>
              <p:cNvGraphicFramePr>
                <a:graphicFrameLocks noChangeAspect="1"/>
              </p:cNvGraphicFramePr>
              <p:nvPr/>
            </p:nvGraphicFramePr>
            <p:xfrm>
              <a:off x="6557981" y="4436752"/>
              <a:ext cx="1022709" cy="503238"/>
            </p:xfrm>
            <a:graphic>
              <a:graphicData uri="http://schemas.openxmlformats.org/presentationml/2006/ole">
                <p:oleObj spid="_x0000_s75795" name="Rovnice" r:id="rId7" imgW="799920" imgH="393480" progId="Equation.3">
                  <p:embed/>
                </p:oleObj>
              </a:graphicData>
            </a:graphic>
          </p:graphicFrame>
          <p:sp>
            <p:nvSpPr>
              <p:cNvPr id="108" name="TextovéPole 107"/>
              <p:cNvSpPr txBox="1"/>
              <p:nvPr/>
            </p:nvSpPr>
            <p:spPr>
              <a:xfrm>
                <a:off x="4071934" y="5072074"/>
                <a:ext cx="2643206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cs-CZ" sz="1600" smtClean="0"/>
                  <a:t>Pro jednotkový objem (V=1) :</a:t>
                </a:r>
                <a:endParaRPr lang="cs-CZ" sz="1600"/>
              </a:p>
            </p:txBody>
          </p:sp>
          <p:graphicFrame>
            <p:nvGraphicFramePr>
              <p:cNvPr id="109" name="Objekt 108"/>
              <p:cNvGraphicFramePr>
                <a:graphicFrameLocks noChangeAspect="1"/>
              </p:cNvGraphicFramePr>
              <p:nvPr/>
            </p:nvGraphicFramePr>
            <p:xfrm>
              <a:off x="6891338" y="5000625"/>
              <a:ext cx="1382712" cy="490538"/>
            </p:xfrm>
            <a:graphic>
              <a:graphicData uri="http://schemas.openxmlformats.org/presentationml/2006/ole">
                <p:oleObj spid="_x0000_s75796" name="Rovnice" r:id="rId8" imgW="1180800" imgH="419040" progId="Equation.3">
                  <p:embed/>
                </p:oleObj>
              </a:graphicData>
            </a:graphic>
          </p:graphicFrame>
        </p:grpSp>
      </p:grpSp>
      <p:grpSp>
        <p:nvGrpSpPr>
          <p:cNvPr id="112" name="Skupina 111"/>
          <p:cNvGrpSpPr/>
          <p:nvPr/>
        </p:nvGrpSpPr>
        <p:grpSpPr>
          <a:xfrm>
            <a:off x="4286248" y="5638520"/>
            <a:ext cx="4500594" cy="1076628"/>
            <a:chOff x="4286248" y="5500702"/>
            <a:chExt cx="4500594" cy="1076628"/>
          </a:xfrm>
        </p:grpSpPr>
        <p:sp>
          <p:nvSpPr>
            <p:cNvPr id="113" name="TextovéPole 112"/>
            <p:cNvSpPr txBox="1"/>
            <p:nvPr/>
          </p:nvSpPr>
          <p:spPr>
            <a:xfrm>
              <a:off x="4286248" y="5500702"/>
              <a:ext cx="4500594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0A13FF"/>
                  </a:solidFill>
                </a:rPr>
                <a:t>V každém </a:t>
              </a:r>
              <a:r>
                <a:rPr lang="cs-CZ" b="1" i="1" smtClean="0">
                  <a:solidFill>
                    <a:srgbClr val="0A13FF"/>
                  </a:solidFill>
                </a:rPr>
                <a:t>k</a:t>
              </a:r>
              <a:r>
                <a:rPr lang="cs-CZ" smtClean="0">
                  <a:solidFill>
                    <a:srgbClr val="0A13FF"/>
                  </a:solidFill>
                </a:rPr>
                <a:t>-stavu</a:t>
              </a:r>
              <a:r>
                <a:rPr lang="en-US" smtClean="0">
                  <a:solidFill>
                    <a:srgbClr val="0A13FF"/>
                  </a:solidFill>
                </a:rPr>
                <a:t> </a:t>
              </a:r>
              <a:r>
                <a:rPr lang="en-US" err="1" smtClean="0">
                  <a:solidFill>
                    <a:srgbClr val="0A13FF"/>
                  </a:solidFill>
                </a:rPr>
                <a:t>mohou</a:t>
              </a:r>
              <a:r>
                <a:rPr lang="en-US" smtClean="0">
                  <a:solidFill>
                    <a:srgbClr val="0A13FF"/>
                  </a:solidFill>
                </a:rPr>
                <a:t> b</a:t>
              </a:r>
              <a:r>
                <a:rPr lang="cs-CZ" err="1" smtClean="0">
                  <a:solidFill>
                    <a:srgbClr val="0A13FF"/>
                  </a:solidFill>
                </a:rPr>
                <a:t>ýt</a:t>
              </a:r>
              <a:r>
                <a:rPr lang="cs-CZ" smtClean="0">
                  <a:solidFill>
                    <a:srgbClr val="0A13FF"/>
                  </a:solidFill>
                </a:rPr>
                <a:t> 2 elektrony</a:t>
              </a:r>
              <a:r>
                <a:rPr lang="en-US" smtClean="0">
                  <a:solidFill>
                    <a:srgbClr val="0A13FF"/>
                  </a:solidFill>
                </a:rPr>
                <a:t>  (</a:t>
              </a:r>
              <a:r>
                <a:rPr lang="en-US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↑↓) </a:t>
              </a:r>
              <a:r>
                <a:rPr lang="cs-CZ" smtClean="0">
                  <a:solidFill>
                    <a:srgbClr val="0A13FF"/>
                  </a:solidFill>
                </a:rPr>
                <a:t> </a:t>
              </a:r>
              <a:endParaRPr lang="cs-CZ">
                <a:solidFill>
                  <a:srgbClr val="0A13FF"/>
                </a:solidFill>
              </a:endParaRPr>
            </a:p>
          </p:txBody>
        </p:sp>
        <p:grpSp>
          <p:nvGrpSpPr>
            <p:cNvPr id="114" name="Skupina 75"/>
            <p:cNvGrpSpPr/>
            <p:nvPr/>
          </p:nvGrpSpPr>
          <p:grpSpPr>
            <a:xfrm>
              <a:off x="5500694" y="5929330"/>
              <a:ext cx="1500198" cy="648000"/>
              <a:chOff x="5500694" y="5929330"/>
              <a:chExt cx="1500198" cy="648000"/>
            </a:xfrm>
          </p:grpSpPr>
          <p:sp>
            <p:nvSpPr>
              <p:cNvPr id="116" name="Zaoblený obdélník 115"/>
              <p:cNvSpPr/>
              <p:nvPr/>
            </p:nvSpPr>
            <p:spPr>
              <a:xfrm>
                <a:off x="5500694" y="5929330"/>
                <a:ext cx="1500198" cy="6480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C5F2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7" name="Objekt 116"/>
              <p:cNvGraphicFramePr>
                <a:graphicFrameLocks noChangeAspect="1"/>
              </p:cNvGraphicFramePr>
              <p:nvPr/>
            </p:nvGraphicFramePr>
            <p:xfrm>
              <a:off x="5668963" y="5929607"/>
              <a:ext cx="1227137" cy="633413"/>
            </p:xfrm>
            <a:graphic>
              <a:graphicData uri="http://schemas.openxmlformats.org/presentationml/2006/ole">
                <p:oleObj spid="_x0000_s75797" name="Rovnice" r:id="rId9" imgW="812520" imgH="419040" progId="Equation.3">
                  <p:embed/>
                </p:oleObj>
              </a:graphicData>
            </a:graphic>
          </p:graphicFrame>
        </p:grpSp>
        <p:sp>
          <p:nvSpPr>
            <p:cNvPr id="115" name="TextovéPole 114"/>
            <p:cNvSpPr txBox="1"/>
            <p:nvPr/>
          </p:nvSpPr>
          <p:spPr>
            <a:xfrm>
              <a:off x="7429520" y="6152397"/>
              <a:ext cx="1214446" cy="2769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cs-CZ" sz="1200" smtClean="0"/>
                <a:t>(konstanta)</a:t>
              </a:r>
              <a:endParaRPr lang="cs-CZ" sz="1200"/>
            </a:p>
          </p:txBody>
        </p:sp>
      </p:grpSp>
      <p:sp>
        <p:nvSpPr>
          <p:cNvPr id="57" name="Zástupný symbol pro číslo snímku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6429388" y="1000108"/>
            <a:ext cx="2500330" cy="3143272"/>
            <a:chOff x="5857884" y="1038230"/>
            <a:chExt cx="2714644" cy="3484365"/>
          </a:xfrm>
        </p:grpSpPr>
        <p:sp>
          <p:nvSpPr>
            <p:cNvPr id="7" name="TextovéPole 6"/>
            <p:cNvSpPr txBox="1"/>
            <p:nvPr/>
          </p:nvSpPr>
          <p:spPr>
            <a:xfrm>
              <a:off x="5929322" y="4214818"/>
              <a:ext cx="2643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Arnold </a:t>
              </a:r>
              <a:r>
                <a:rPr lang="cs-CZ" sz="1400" err="1" smtClean="0"/>
                <a:t>Sommerfeld</a:t>
              </a:r>
              <a:r>
                <a:rPr lang="cs-CZ" sz="1400" smtClean="0"/>
                <a:t> 1868</a:t>
              </a:r>
              <a:r>
                <a:rPr lang="en-US" sz="1400" smtClean="0"/>
                <a:t>-1951</a:t>
              </a:r>
              <a:endParaRPr lang="cs-CZ" sz="1400"/>
            </a:p>
          </p:txBody>
        </p:sp>
        <p:pic>
          <p:nvPicPr>
            <p:cNvPr id="38914" name="Picture 2" descr="http://home.tiscali.nl/physis/HistoricPaper/Sommerfeld/Sommerfel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7884" y="1038230"/>
              <a:ext cx="2552700" cy="3105150"/>
            </a:xfrm>
            <a:prstGeom prst="rect">
              <a:avLst/>
            </a:prstGeom>
            <a:noFill/>
          </p:spPr>
        </p:pic>
      </p:grpSp>
      <p:sp>
        <p:nvSpPr>
          <p:cNvPr id="13" name="TextovéPole 12"/>
          <p:cNvSpPr txBox="1"/>
          <p:nvPr/>
        </p:nvSpPr>
        <p:spPr>
          <a:xfrm>
            <a:off x="357158" y="214290"/>
            <a:ext cx="8358246" cy="400110"/>
          </a:xfrm>
          <a:prstGeom prst="rect">
            <a:avLst/>
          </a:prstGeom>
          <a:solidFill>
            <a:srgbClr val="FFFFD9"/>
          </a:solidFill>
          <a:scene3d>
            <a:camera prst="obliqueTop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err="1" smtClean="0">
                <a:solidFill>
                  <a:srgbClr val="0070C0"/>
                </a:solidFill>
              </a:rPr>
              <a:t>Kvantověmechanický</a:t>
            </a:r>
            <a:r>
              <a:rPr lang="cs-CZ" sz="2000" smtClean="0">
                <a:solidFill>
                  <a:srgbClr val="0070C0"/>
                </a:solidFill>
              </a:rPr>
              <a:t>  model volných elektronů v kovech</a:t>
            </a:r>
            <a:r>
              <a:rPr lang="cs-CZ" sz="2000" smtClean="0"/>
              <a:t>     </a:t>
            </a:r>
            <a:r>
              <a:rPr lang="cs-CZ" sz="2000" err="1" smtClean="0"/>
              <a:t>Sommerfeld</a:t>
            </a:r>
            <a:r>
              <a:rPr lang="cs-CZ" sz="2000" smtClean="0"/>
              <a:t> 1927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28596" y="928670"/>
            <a:ext cx="48577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Na </a:t>
            </a:r>
            <a:r>
              <a:rPr lang="en-US" err="1" smtClean="0"/>
              <a:t>Drudeho</a:t>
            </a:r>
            <a:r>
              <a:rPr lang="en-US" smtClean="0"/>
              <a:t> model </a:t>
            </a:r>
            <a:endParaRPr lang="cs-CZ" smtClean="0"/>
          </a:p>
          <a:p>
            <a:r>
              <a:rPr lang="en-US" err="1" smtClean="0">
                <a:solidFill>
                  <a:srgbClr val="FF0000"/>
                </a:solidFill>
              </a:rPr>
              <a:t>aplikoval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kvantovou </a:t>
            </a:r>
            <a:r>
              <a:rPr lang="en-US" i="1" err="1" smtClean="0">
                <a:solidFill>
                  <a:srgbClr val="FF0000"/>
                </a:solidFill>
              </a:rPr>
              <a:t>Fermiho</a:t>
            </a:r>
            <a:r>
              <a:rPr lang="cs-CZ" i="1" smtClean="0">
                <a:solidFill>
                  <a:srgbClr val="FF0000"/>
                </a:solidFill>
              </a:rPr>
              <a:t>-</a:t>
            </a:r>
            <a:r>
              <a:rPr lang="cs-CZ" i="1" err="1" smtClean="0">
                <a:solidFill>
                  <a:srgbClr val="FF0000"/>
                </a:solidFill>
              </a:rPr>
              <a:t>Diracovu</a:t>
            </a:r>
            <a:r>
              <a:rPr lang="cs-CZ" i="1" smtClean="0">
                <a:solidFill>
                  <a:srgbClr val="FF0000"/>
                </a:solidFill>
              </a:rPr>
              <a:t> statistiku</a:t>
            </a:r>
          </a:p>
          <a:p>
            <a:r>
              <a:rPr lang="cs-CZ" sz="300" i="1" smtClean="0">
                <a:solidFill>
                  <a:srgbClr val="FF0000"/>
                </a:solidFill>
              </a:rPr>
              <a:t> </a:t>
            </a:r>
            <a:endParaRPr lang="cs-CZ" i="1" smtClean="0">
              <a:solidFill>
                <a:srgbClr val="FF0000"/>
              </a:solidFill>
            </a:endParaRPr>
          </a:p>
          <a:p>
            <a:r>
              <a:rPr lang="cs-CZ" sz="1600" smtClean="0"/>
              <a:t>(místo klasické </a:t>
            </a:r>
            <a:r>
              <a:rPr lang="cs-CZ" sz="1600" err="1" smtClean="0"/>
              <a:t>Boltzmannovy</a:t>
            </a:r>
            <a:r>
              <a:rPr lang="cs-CZ" sz="1600" smtClean="0"/>
              <a:t> statistiky).</a:t>
            </a:r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42844" y="2062641"/>
            <a:ext cx="6000792" cy="20005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A13FF"/>
                </a:solidFill>
                <a:latin typeface="Comic Sans MS" pitchFamily="66" charset="0"/>
              </a:rPr>
              <a:t>Z</a:t>
            </a:r>
            <a:r>
              <a:rPr lang="cs-CZ" sz="1600" dirty="0" err="1" smtClean="0">
                <a:solidFill>
                  <a:srgbClr val="0A13FF"/>
                </a:solidFill>
                <a:latin typeface="Comic Sans MS" pitchFamily="66" charset="0"/>
              </a:rPr>
              <a:t>ákladní</a:t>
            </a:r>
            <a:r>
              <a:rPr lang="cs-CZ" sz="1600" dirty="0" smtClean="0">
                <a:solidFill>
                  <a:srgbClr val="0A13FF"/>
                </a:solidFill>
                <a:latin typeface="Comic Sans MS" pitchFamily="66" charset="0"/>
              </a:rPr>
              <a:t> tvrzení rovnovážné statistické mechaniky</a:t>
            </a:r>
            <a:endParaRPr lang="cs-CZ" dirty="0" smtClean="0">
              <a:solidFill>
                <a:srgbClr val="0A13FF"/>
              </a:solidFill>
              <a:latin typeface="Comic Sans MS" pitchFamily="66" charset="0"/>
            </a:endParaRPr>
          </a:p>
          <a:p>
            <a:pPr algn="ctr"/>
            <a:endParaRPr lang="en-US" sz="400" dirty="0" smtClean="0">
              <a:solidFill>
                <a:srgbClr val="0A13FF"/>
              </a:solidFill>
              <a:latin typeface="Comic Sans MS" pitchFamily="66" charset="0"/>
            </a:endParaRPr>
          </a:p>
          <a:p>
            <a:endParaRPr lang="cs-CZ" sz="600" dirty="0" smtClean="0"/>
          </a:p>
          <a:p>
            <a:r>
              <a:rPr lang="cs-CZ" dirty="0" smtClean="0"/>
              <a:t>Jestliže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částice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může být v jednom z N stavů s energiemi</a:t>
            </a:r>
          </a:p>
          <a:p>
            <a:endParaRPr lang="cs-CZ" sz="5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cs-CZ" sz="2400" i="1" dirty="0" smtClean="0">
                <a:solidFill>
                  <a:srgbClr val="0A13FF"/>
                </a:solidFill>
                <a:latin typeface="Cambria" pitchFamily="18" charset="0"/>
              </a:rPr>
              <a:t>E</a:t>
            </a:r>
            <a:r>
              <a:rPr lang="en-US" sz="2800" baseline="-25000" dirty="0" smtClean="0">
                <a:solidFill>
                  <a:srgbClr val="0A13FF"/>
                </a:solidFill>
              </a:rPr>
              <a:t>0</a:t>
            </a:r>
            <a:r>
              <a:rPr lang="en-US" sz="2400" dirty="0" smtClean="0">
                <a:solidFill>
                  <a:srgbClr val="0A13FF"/>
                </a:solidFill>
              </a:rPr>
              <a:t>, </a:t>
            </a:r>
            <a:r>
              <a:rPr lang="en-US" sz="2400" i="1" dirty="0" err="1" smtClean="0">
                <a:solidFill>
                  <a:srgbClr val="0A13FF"/>
                </a:solidFill>
                <a:latin typeface="Cambria" pitchFamily="18" charset="0"/>
              </a:rPr>
              <a:t>E</a:t>
            </a:r>
            <a:r>
              <a:rPr lang="en-US" sz="2800" baseline="-25000" dirty="0" err="1" smtClean="0">
                <a:solidFill>
                  <a:srgbClr val="0A13FF"/>
                </a:solidFill>
              </a:rPr>
              <a:t>1</a:t>
            </a:r>
            <a:r>
              <a:rPr lang="en-US" sz="2400" dirty="0" smtClean="0">
                <a:solidFill>
                  <a:srgbClr val="0A13FF"/>
                </a:solidFill>
              </a:rPr>
              <a:t>, … , </a:t>
            </a:r>
            <a:r>
              <a:rPr lang="en-US" sz="2400" i="1" dirty="0" err="1" smtClean="0">
                <a:solidFill>
                  <a:srgbClr val="0A13FF"/>
                </a:solidFill>
                <a:latin typeface="Cambria" pitchFamily="18" charset="0"/>
              </a:rPr>
              <a:t>E</a:t>
            </a:r>
            <a:r>
              <a:rPr lang="en-US" sz="2800" i="1" baseline="-25000" dirty="0" err="1" smtClean="0">
                <a:solidFill>
                  <a:srgbClr val="0A13FF"/>
                </a:solidFill>
                <a:latin typeface="Cambria" pitchFamily="18" charset="0"/>
              </a:rPr>
              <a:t>i</a:t>
            </a:r>
            <a:r>
              <a:rPr lang="en-US" sz="2400" dirty="0" smtClean="0">
                <a:solidFill>
                  <a:srgbClr val="0A13FF"/>
                </a:solidFill>
              </a:rPr>
              <a:t>, … </a:t>
            </a:r>
            <a:r>
              <a:rPr lang="cs-CZ" sz="2400" dirty="0" smtClean="0">
                <a:solidFill>
                  <a:srgbClr val="0A13FF"/>
                </a:solidFill>
              </a:rPr>
              <a:t>, </a:t>
            </a:r>
            <a:r>
              <a:rPr lang="cs-CZ" sz="2400" i="1" dirty="0" err="1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2400" i="1" baseline="-25000" dirty="0" err="1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N</a:t>
            </a:r>
            <a:endParaRPr lang="en-US" sz="2400" i="1" baseline="-25000" dirty="0" smtClean="0">
              <a:solidFill>
                <a:srgbClr val="0A13FF"/>
              </a:solidFill>
              <a:latin typeface="Cambria Math" pitchFamily="18" charset="0"/>
              <a:ea typeface="Cambria Math" pitchFamily="18" charset="0"/>
            </a:endParaRPr>
          </a:p>
          <a:p>
            <a:endParaRPr lang="cs-CZ" sz="800" dirty="0" smtClean="0"/>
          </a:p>
          <a:p>
            <a:r>
              <a:rPr lang="cs-CZ" dirty="0" smtClean="0"/>
              <a:t>potom </a:t>
            </a:r>
            <a:r>
              <a:rPr lang="cs-CZ" b="1" dirty="0" smtClean="0">
                <a:solidFill>
                  <a:srgbClr val="FF0000"/>
                </a:solidFill>
              </a:rPr>
              <a:t>pravděpodobnost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cs-CZ" sz="2000" b="1" i="1" baseline="-25000" dirty="0" smtClean="0">
                <a:solidFill>
                  <a:srgbClr val="FF0000"/>
                </a:solidFill>
              </a:rPr>
              <a:t>n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, že</a:t>
            </a:r>
            <a:r>
              <a:rPr lang="cs-CZ" b="1" dirty="0" smtClean="0"/>
              <a:t> </a:t>
            </a:r>
            <a:r>
              <a:rPr lang="cs-CZ" dirty="0" smtClean="0"/>
              <a:t>v termodynamické rovnováze</a:t>
            </a:r>
          </a:p>
          <a:p>
            <a:endParaRPr lang="cs-CZ" sz="500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při teplotě </a:t>
            </a:r>
            <a:r>
              <a:rPr lang="cs-CZ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b="1" dirty="0" smtClean="0">
                <a:solidFill>
                  <a:srgbClr val="FF0000"/>
                </a:solidFill>
              </a:rPr>
              <a:t>,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bude ve stavu s energií 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E</a:t>
            </a:r>
            <a:r>
              <a:rPr lang="cs-CZ" sz="2000" b="1" i="1" baseline="-25000" dirty="0" smtClean="0">
                <a:solidFill>
                  <a:srgbClr val="FF0000"/>
                </a:solidFill>
                <a:latin typeface="Cambria" pitchFamily="18" charset="0"/>
              </a:rPr>
              <a:t>n  </a:t>
            </a:r>
            <a:r>
              <a:rPr lang="cs-CZ" dirty="0" smtClean="0"/>
              <a:t>je </a:t>
            </a:r>
            <a:endParaRPr lang="cs-CZ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1158999" y="4214818"/>
            <a:ext cx="5270389" cy="2428892"/>
            <a:chOff x="1158999" y="4214818"/>
            <a:chExt cx="5270389" cy="2428892"/>
          </a:xfrm>
        </p:grpSpPr>
        <p:sp>
          <p:nvSpPr>
            <p:cNvPr id="20" name="Zaoblený obdélník 19"/>
            <p:cNvSpPr/>
            <p:nvPr/>
          </p:nvSpPr>
          <p:spPr>
            <a:xfrm>
              <a:off x="1857356" y="4214818"/>
              <a:ext cx="2357454" cy="1214446"/>
            </a:xfrm>
            <a:prstGeom prst="roundRect">
              <a:avLst/>
            </a:prstGeom>
            <a:solidFill>
              <a:srgbClr val="FFE0C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8" name="Objekt 17"/>
            <p:cNvGraphicFramePr>
              <a:graphicFrameLocks noChangeAspect="1"/>
            </p:cNvGraphicFramePr>
            <p:nvPr/>
          </p:nvGraphicFramePr>
          <p:xfrm>
            <a:off x="1995488" y="4367213"/>
            <a:ext cx="2033587" cy="919162"/>
          </p:xfrm>
          <a:graphic>
            <a:graphicData uri="http://schemas.openxmlformats.org/presentationml/2006/ole">
              <p:oleObj spid="_x0000_s38920" name="Rovnice" r:id="rId4" imgW="927000" imgH="419040" progId="Equation.3">
                <p:embed/>
              </p:oleObj>
            </a:graphicData>
          </a:graphic>
        </p:graphicFrame>
        <p:grpSp>
          <p:nvGrpSpPr>
            <p:cNvPr id="25" name="Skupina 24"/>
            <p:cNvGrpSpPr/>
            <p:nvPr/>
          </p:nvGrpSpPr>
          <p:grpSpPr>
            <a:xfrm>
              <a:off x="1158999" y="5643578"/>
              <a:ext cx="5270389" cy="1000132"/>
              <a:chOff x="1158999" y="5643578"/>
              <a:chExt cx="5270389" cy="1000132"/>
            </a:xfrm>
          </p:grpSpPr>
          <p:sp>
            <p:nvSpPr>
              <p:cNvPr id="26" name="Zaoblený obdélník 25"/>
              <p:cNvSpPr/>
              <p:nvPr/>
            </p:nvSpPr>
            <p:spPr>
              <a:xfrm>
                <a:off x="1857356" y="5643578"/>
                <a:ext cx="1785950" cy="1000132"/>
              </a:xfrm>
              <a:prstGeom prst="roundRect">
                <a:avLst/>
              </a:prstGeom>
              <a:ln w="190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32" name="Objekt 31"/>
              <p:cNvGraphicFramePr>
                <a:graphicFrameLocks noChangeAspect="1"/>
              </p:cNvGraphicFramePr>
              <p:nvPr/>
            </p:nvGraphicFramePr>
            <p:xfrm>
              <a:off x="2024085" y="5786454"/>
              <a:ext cx="1428760" cy="693969"/>
            </p:xfrm>
            <a:graphic>
              <a:graphicData uri="http://schemas.openxmlformats.org/presentationml/2006/ole">
                <p:oleObj spid="_x0000_s38922" name="Rovnice" r:id="rId5" imgW="888840" imgH="431640" progId="Equation.3">
                  <p:embed/>
                </p:oleObj>
              </a:graphicData>
            </a:graphic>
          </p:graphicFrame>
          <p:sp>
            <p:nvSpPr>
              <p:cNvPr id="33" name="TextovéPole 32"/>
              <p:cNvSpPr txBox="1"/>
              <p:nvPr/>
            </p:nvSpPr>
            <p:spPr>
              <a:xfrm>
                <a:off x="1158999" y="5921379"/>
                <a:ext cx="6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kde</a:t>
                </a:r>
                <a:endParaRPr lang="cs-CZ"/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3857620" y="5917188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je tzv. </a:t>
                </a:r>
                <a:r>
                  <a:rPr lang="cs-CZ" i="1" smtClean="0">
                    <a:solidFill>
                      <a:schemeClr val="accent6">
                        <a:lumMod val="50000"/>
                      </a:schemeClr>
                    </a:solidFill>
                  </a:rPr>
                  <a:t>statistická suma</a:t>
                </a:r>
                <a:r>
                  <a:rPr lang="cs-CZ" i="1" smtClean="0"/>
                  <a:t>.</a:t>
                </a:r>
                <a:endParaRPr lang="cs-CZ" i="1"/>
              </a:p>
            </p:txBody>
          </p:sp>
        </p:grp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29190" y="202148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volných elektronů v kovu  - </a:t>
            </a:r>
            <a:r>
              <a:rPr lang="cs-CZ" i="1" smtClean="0"/>
              <a:t>4</a:t>
            </a:r>
            <a:endParaRPr lang="cs-CZ" i="1"/>
          </a:p>
        </p:txBody>
      </p:sp>
      <p:grpSp>
        <p:nvGrpSpPr>
          <p:cNvPr id="20" name="Skupina 19"/>
          <p:cNvGrpSpPr/>
          <p:nvPr/>
        </p:nvGrpSpPr>
        <p:grpSpPr>
          <a:xfrm>
            <a:off x="428596" y="1071546"/>
            <a:ext cx="8143932" cy="1434638"/>
            <a:chOff x="428596" y="1467137"/>
            <a:chExt cx="8143932" cy="1434638"/>
          </a:xfrm>
        </p:grpSpPr>
        <p:grpSp>
          <p:nvGrpSpPr>
            <p:cNvPr id="21" name="Skupina 17"/>
            <p:cNvGrpSpPr/>
            <p:nvPr/>
          </p:nvGrpSpPr>
          <p:grpSpPr>
            <a:xfrm>
              <a:off x="428596" y="1901643"/>
              <a:ext cx="8143932" cy="1000132"/>
              <a:chOff x="428596" y="1901643"/>
              <a:chExt cx="8143932" cy="1000132"/>
            </a:xfrm>
          </p:grpSpPr>
          <p:sp>
            <p:nvSpPr>
              <p:cNvPr id="26" name="Zaoblený obdélník 25"/>
              <p:cNvSpPr/>
              <p:nvPr/>
            </p:nvSpPr>
            <p:spPr>
              <a:xfrm>
                <a:off x="428596" y="1901643"/>
                <a:ext cx="8143932" cy="100013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27" name="Objekt 26"/>
              <p:cNvGraphicFramePr>
                <a:graphicFrameLocks noChangeAspect="1"/>
              </p:cNvGraphicFramePr>
              <p:nvPr/>
            </p:nvGraphicFramePr>
            <p:xfrm>
              <a:off x="3812355" y="2111673"/>
              <a:ext cx="1187310" cy="612000"/>
            </p:xfrm>
            <a:graphic>
              <a:graphicData uri="http://schemas.openxmlformats.org/presentationml/2006/ole">
                <p:oleObj spid="_x0000_s76806" name="Rovnice" r:id="rId3" imgW="812520" imgH="419040" progId="Equation.3">
                  <p:embed/>
                </p:oleObj>
              </a:graphicData>
            </a:graphic>
          </p:graphicFrame>
          <p:graphicFrame>
            <p:nvGraphicFramePr>
              <p:cNvPr id="28" name="Objekt 27"/>
              <p:cNvGraphicFramePr>
                <a:graphicFrameLocks noChangeAspect="1"/>
              </p:cNvGraphicFramePr>
              <p:nvPr/>
            </p:nvGraphicFramePr>
            <p:xfrm>
              <a:off x="571472" y="2057571"/>
              <a:ext cx="1880113" cy="684000"/>
            </p:xfrm>
            <a:graphic>
              <a:graphicData uri="http://schemas.openxmlformats.org/presentationml/2006/ole">
                <p:oleObj spid="_x0000_s76807" name="Rovnice" r:id="rId4" imgW="1257120" imgH="457200" progId="Equation.3">
                  <p:embed/>
                </p:oleObj>
              </a:graphicData>
            </a:graphic>
          </p:graphicFrame>
          <p:graphicFrame>
            <p:nvGraphicFramePr>
              <p:cNvPr id="29" name="Objekt 28"/>
              <p:cNvGraphicFramePr>
                <a:graphicFrameLocks noChangeAspect="1"/>
              </p:cNvGraphicFramePr>
              <p:nvPr/>
            </p:nvGraphicFramePr>
            <p:xfrm>
              <a:off x="6572264" y="1902468"/>
              <a:ext cx="1798245" cy="792000"/>
            </p:xfrm>
            <a:graphic>
              <a:graphicData uri="http://schemas.openxmlformats.org/presentationml/2006/ole">
                <p:oleObj spid="_x0000_s76808" name="Rovnice" r:id="rId5" imgW="1180800" imgH="520560" progId="Equation.3">
                  <p:embed/>
                </p:oleObj>
              </a:graphicData>
            </a:graphic>
          </p:graphicFrame>
        </p:grpSp>
        <p:grpSp>
          <p:nvGrpSpPr>
            <p:cNvPr id="22" name="Skupina 12"/>
            <p:cNvGrpSpPr/>
            <p:nvPr/>
          </p:nvGrpSpPr>
          <p:grpSpPr>
            <a:xfrm>
              <a:off x="1099287" y="1467137"/>
              <a:ext cx="6588232" cy="461665"/>
              <a:chOff x="1533399" y="1428736"/>
              <a:chExt cx="5720015" cy="461665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1533399" y="1428736"/>
                <a:ext cx="534121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cs-CZ" sz="2400" b="1" cap="none" spc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1D</a:t>
                </a:r>
                <a:endParaRPr lang="cs-CZ" sz="5400" b="1" cap="none" spc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4114299" y="1428736"/>
                <a:ext cx="53412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cs-CZ" sz="2400" b="1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2</a:t>
                </a:r>
                <a:r>
                  <a:rPr lang="cs-CZ" sz="2400" b="1" cap="none" spc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D</a:t>
                </a:r>
                <a:endParaRPr lang="cs-CZ" sz="5400" b="1" cap="none" spc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6719292" y="1428736"/>
                <a:ext cx="53412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cs-CZ" sz="2400" b="1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</a:t>
                </a:r>
                <a:r>
                  <a:rPr lang="cs-CZ" sz="2400" b="1" cap="none" spc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D</a:t>
                </a:r>
                <a:endParaRPr lang="cs-CZ" sz="5400" b="1" cap="none" spc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</p:grpSp>
      <p:grpSp>
        <p:nvGrpSpPr>
          <p:cNvPr id="31" name="Skupina 30"/>
          <p:cNvGrpSpPr/>
          <p:nvPr/>
        </p:nvGrpSpPr>
        <p:grpSpPr>
          <a:xfrm>
            <a:off x="500034" y="357166"/>
            <a:ext cx="4500594" cy="740023"/>
            <a:chOff x="500034" y="357166"/>
            <a:chExt cx="4500594" cy="740023"/>
          </a:xfrm>
        </p:grpSpPr>
        <p:sp>
          <p:nvSpPr>
            <p:cNvPr id="5" name="TextovéPole 4"/>
            <p:cNvSpPr txBox="1"/>
            <p:nvPr/>
          </p:nvSpPr>
          <p:spPr>
            <a:xfrm>
              <a:off x="571472" y="357166"/>
              <a:ext cx="3429024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2000" smtClean="0">
                  <a:solidFill>
                    <a:schemeClr val="bg1"/>
                  </a:solidFill>
                  <a:latin typeface="Comic Sans MS" pitchFamily="66" charset="0"/>
                </a:rPr>
                <a:t>Hustoty </a:t>
              </a:r>
              <a:r>
                <a:rPr lang="cs-CZ" sz="2000" err="1" smtClean="0">
                  <a:solidFill>
                    <a:schemeClr val="bg1"/>
                  </a:solidFill>
                  <a:latin typeface="Comic Sans MS" pitchFamily="66" charset="0"/>
                </a:rPr>
                <a:t>energiových</a:t>
              </a:r>
              <a:r>
                <a:rPr lang="cs-CZ" sz="2000" smtClean="0">
                  <a:solidFill>
                    <a:schemeClr val="bg1"/>
                  </a:solidFill>
                  <a:latin typeface="Comic Sans MS" pitchFamily="66" charset="0"/>
                </a:rPr>
                <a:t> stavů</a:t>
              </a:r>
              <a:endParaRPr lang="cs-CZ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00034" y="758635"/>
              <a:ext cx="45005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smtClean="0">
                  <a:solidFill>
                    <a:srgbClr val="FF0000"/>
                  </a:solidFill>
                </a:rPr>
                <a:t> </a:t>
              </a:r>
              <a:r>
                <a:rPr lang="cs-CZ" sz="1600" smtClean="0"/>
                <a:t>(pro  </a:t>
              </a:r>
              <a:r>
                <a:rPr lang="cs-CZ" sz="1600" err="1" smtClean="0"/>
                <a:t>1D</a:t>
              </a:r>
              <a:r>
                <a:rPr lang="cs-CZ" sz="1600" smtClean="0"/>
                <a:t> a </a:t>
              </a:r>
              <a:r>
                <a:rPr lang="cs-CZ" sz="1600" err="1" smtClean="0"/>
                <a:t>3D</a:t>
              </a:r>
              <a:r>
                <a:rPr lang="cs-CZ" sz="1600" smtClean="0"/>
                <a:t> se vypočtou analogickým postupem).</a:t>
              </a:r>
              <a:endParaRPr lang="cs-CZ" sz="1600"/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569884" y="2928934"/>
            <a:ext cx="7789918" cy="2603675"/>
            <a:chOff x="569884" y="2928934"/>
            <a:chExt cx="7789918" cy="2603675"/>
          </a:xfrm>
        </p:grpSpPr>
        <p:grpSp>
          <p:nvGrpSpPr>
            <p:cNvPr id="62" name="Skupina 61"/>
            <p:cNvGrpSpPr/>
            <p:nvPr/>
          </p:nvGrpSpPr>
          <p:grpSpPr>
            <a:xfrm>
              <a:off x="6250300" y="2937987"/>
              <a:ext cx="2109502" cy="2586221"/>
              <a:chOff x="6250300" y="2937987"/>
              <a:chExt cx="2109502" cy="2586221"/>
            </a:xfrm>
          </p:grpSpPr>
          <p:pic>
            <p:nvPicPr>
              <p:cNvPr id="63" name="Obrázek 62" descr="D_3D.png"/>
              <p:cNvPicPr>
                <a:picLocks noChangeAspect="1"/>
              </p:cNvPicPr>
              <p:nvPr/>
            </p:nvPicPr>
            <p:blipFill>
              <a:blip r:embed="rId6" cstate="print"/>
              <a:srcRect l="14523" t="16128" r="12951" b="12903"/>
              <a:stretch>
                <a:fillRect/>
              </a:stretch>
            </p:blipFill>
            <p:spPr>
              <a:xfrm>
                <a:off x="6250300" y="3741911"/>
                <a:ext cx="2000264" cy="1571636"/>
              </a:xfrm>
              <a:prstGeom prst="rect">
                <a:avLst/>
              </a:prstGeom>
            </p:spPr>
          </p:pic>
          <p:grpSp>
            <p:nvGrpSpPr>
              <p:cNvPr id="64" name="Skupina 48"/>
              <p:cNvGrpSpPr/>
              <p:nvPr/>
            </p:nvGrpSpPr>
            <p:grpSpPr>
              <a:xfrm>
                <a:off x="6286512" y="2937987"/>
                <a:ext cx="2073290" cy="2586221"/>
                <a:chOff x="569884" y="2946388"/>
                <a:chExt cx="2073290" cy="2586221"/>
              </a:xfrm>
            </p:grpSpPr>
            <p:cxnSp>
              <p:nvCxnSpPr>
                <p:cNvPr id="65" name="Přímá spojovací šipka 64"/>
                <p:cNvCxnSpPr/>
                <p:nvPr/>
              </p:nvCxnSpPr>
              <p:spPr>
                <a:xfrm>
                  <a:off x="571472" y="5286388"/>
                  <a:ext cx="2071702" cy="1588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Přímá spojovací šipka 65"/>
                <p:cNvCxnSpPr/>
                <p:nvPr/>
              </p:nvCxnSpPr>
              <p:spPr>
                <a:xfrm rot="16200000">
                  <a:off x="-599322" y="4115594"/>
                  <a:ext cx="2340000" cy="1588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ovéPole 66"/>
                <p:cNvSpPr txBox="1">
                  <a:spLocks noChangeAspect="1"/>
                </p:cNvSpPr>
                <p:nvPr/>
              </p:nvSpPr>
              <p:spPr>
                <a:xfrm>
                  <a:off x="642910" y="3071810"/>
                  <a:ext cx="571504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D</a:t>
                  </a:r>
                  <a:r>
                    <a:rPr lang="cs-CZ" sz="1100" i="1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cs-CZ" sz="1600" smtClean="0">
                      <a:latin typeface="Cambria Math" pitchFamily="18" charset="0"/>
                      <a:ea typeface="Cambria Math" pitchFamily="18" charset="0"/>
                    </a:rPr>
                    <a:t>(</a:t>
                  </a:r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E </a:t>
                  </a:r>
                  <a:r>
                    <a:rPr lang="cs-CZ" sz="1600" smtClean="0">
                      <a:latin typeface="Cambria Math" pitchFamily="18" charset="0"/>
                      <a:ea typeface="Cambria Math" pitchFamily="18" charset="0"/>
                    </a:rPr>
                    <a:t>)</a:t>
                  </a:r>
                  <a:endParaRPr lang="cs-CZ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68" name="TextovéPole 67"/>
                <p:cNvSpPr txBox="1">
                  <a:spLocks noChangeAspect="1"/>
                </p:cNvSpPr>
                <p:nvPr/>
              </p:nvSpPr>
              <p:spPr>
                <a:xfrm>
                  <a:off x="2285984" y="5286388"/>
                  <a:ext cx="285752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E </a:t>
                  </a:r>
                  <a:endParaRPr lang="cs-CZ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</p:grpSp>
        <p:grpSp>
          <p:nvGrpSpPr>
            <p:cNvPr id="69" name="Skupina 68"/>
            <p:cNvGrpSpPr/>
            <p:nvPr/>
          </p:nvGrpSpPr>
          <p:grpSpPr>
            <a:xfrm>
              <a:off x="3355966" y="2928934"/>
              <a:ext cx="2073290" cy="2586221"/>
              <a:chOff x="3355966" y="2928934"/>
              <a:chExt cx="2073290" cy="2586221"/>
            </a:xfrm>
          </p:grpSpPr>
          <p:grpSp>
            <p:nvGrpSpPr>
              <p:cNvPr id="70" name="Skupina 43"/>
              <p:cNvGrpSpPr/>
              <p:nvPr/>
            </p:nvGrpSpPr>
            <p:grpSpPr>
              <a:xfrm>
                <a:off x="3355966" y="2928934"/>
                <a:ext cx="2073290" cy="2586221"/>
                <a:chOff x="569884" y="2946388"/>
                <a:chExt cx="2073290" cy="2586221"/>
              </a:xfrm>
            </p:grpSpPr>
            <p:cxnSp>
              <p:nvCxnSpPr>
                <p:cNvPr id="72" name="Přímá spojovací šipka 71"/>
                <p:cNvCxnSpPr/>
                <p:nvPr/>
              </p:nvCxnSpPr>
              <p:spPr>
                <a:xfrm>
                  <a:off x="571472" y="5286388"/>
                  <a:ext cx="2071702" cy="1588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ovací šipka 72"/>
                <p:cNvCxnSpPr/>
                <p:nvPr/>
              </p:nvCxnSpPr>
              <p:spPr>
                <a:xfrm rot="16200000">
                  <a:off x="-599322" y="4115594"/>
                  <a:ext cx="2340000" cy="1588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ovéPole 73"/>
                <p:cNvSpPr txBox="1">
                  <a:spLocks noChangeAspect="1"/>
                </p:cNvSpPr>
                <p:nvPr/>
              </p:nvSpPr>
              <p:spPr>
                <a:xfrm>
                  <a:off x="642910" y="3071810"/>
                  <a:ext cx="571504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D</a:t>
                  </a:r>
                  <a:r>
                    <a:rPr lang="cs-CZ" sz="1100" i="1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cs-CZ" sz="1600" smtClean="0">
                      <a:latin typeface="Cambria Math" pitchFamily="18" charset="0"/>
                      <a:ea typeface="Cambria Math" pitchFamily="18" charset="0"/>
                    </a:rPr>
                    <a:t>(</a:t>
                  </a:r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E </a:t>
                  </a:r>
                  <a:r>
                    <a:rPr lang="cs-CZ" sz="1600" smtClean="0">
                      <a:latin typeface="Cambria Math" pitchFamily="18" charset="0"/>
                      <a:ea typeface="Cambria Math" pitchFamily="18" charset="0"/>
                    </a:rPr>
                    <a:t>)</a:t>
                  </a:r>
                  <a:endParaRPr lang="cs-CZ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75" name="TextovéPole 74"/>
                <p:cNvSpPr txBox="1">
                  <a:spLocks noChangeAspect="1"/>
                </p:cNvSpPr>
                <p:nvPr/>
              </p:nvSpPr>
              <p:spPr>
                <a:xfrm>
                  <a:off x="2285984" y="5286388"/>
                  <a:ext cx="285752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E </a:t>
                  </a:r>
                  <a:endParaRPr lang="cs-CZ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  <p:cxnSp>
            <p:nvCxnSpPr>
              <p:cNvPr id="71" name="Přímá spojovací čára 70"/>
              <p:cNvCxnSpPr/>
              <p:nvPr/>
            </p:nvCxnSpPr>
            <p:spPr>
              <a:xfrm>
                <a:off x="3357554" y="4429132"/>
                <a:ext cx="185738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Skupina 75"/>
            <p:cNvGrpSpPr/>
            <p:nvPr/>
          </p:nvGrpSpPr>
          <p:grpSpPr>
            <a:xfrm>
              <a:off x="569884" y="2946388"/>
              <a:ext cx="2073290" cy="2586221"/>
              <a:chOff x="569884" y="2946388"/>
              <a:chExt cx="2073290" cy="2586221"/>
            </a:xfrm>
          </p:grpSpPr>
          <p:grpSp>
            <p:nvGrpSpPr>
              <p:cNvPr id="77" name="Skupina 38"/>
              <p:cNvGrpSpPr/>
              <p:nvPr/>
            </p:nvGrpSpPr>
            <p:grpSpPr>
              <a:xfrm>
                <a:off x="569884" y="2946388"/>
                <a:ext cx="2073290" cy="2586221"/>
                <a:chOff x="569884" y="2946388"/>
                <a:chExt cx="2073290" cy="2586221"/>
              </a:xfrm>
            </p:grpSpPr>
            <p:cxnSp>
              <p:nvCxnSpPr>
                <p:cNvPr id="79" name="Přímá spojovací šipka 78"/>
                <p:cNvCxnSpPr/>
                <p:nvPr/>
              </p:nvCxnSpPr>
              <p:spPr>
                <a:xfrm>
                  <a:off x="571472" y="5286388"/>
                  <a:ext cx="2071702" cy="1588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Přímá spojovací šipka 79"/>
                <p:cNvCxnSpPr/>
                <p:nvPr/>
              </p:nvCxnSpPr>
              <p:spPr>
                <a:xfrm rot="16200000">
                  <a:off x="-599322" y="4115594"/>
                  <a:ext cx="2340000" cy="1588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ovéPole 80"/>
                <p:cNvSpPr txBox="1">
                  <a:spLocks noChangeAspect="1"/>
                </p:cNvSpPr>
                <p:nvPr/>
              </p:nvSpPr>
              <p:spPr>
                <a:xfrm>
                  <a:off x="642910" y="3071810"/>
                  <a:ext cx="571504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D</a:t>
                  </a:r>
                  <a:r>
                    <a:rPr lang="cs-CZ" sz="1100" i="1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cs-CZ" sz="1600" smtClean="0">
                      <a:latin typeface="Cambria Math" pitchFamily="18" charset="0"/>
                      <a:ea typeface="Cambria Math" pitchFamily="18" charset="0"/>
                    </a:rPr>
                    <a:t>(</a:t>
                  </a:r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E </a:t>
                  </a:r>
                  <a:r>
                    <a:rPr lang="cs-CZ" sz="1600" smtClean="0">
                      <a:latin typeface="Cambria Math" pitchFamily="18" charset="0"/>
                      <a:ea typeface="Cambria Math" pitchFamily="18" charset="0"/>
                    </a:rPr>
                    <a:t>)</a:t>
                  </a:r>
                  <a:endParaRPr lang="cs-CZ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82" name="TextovéPole 81"/>
                <p:cNvSpPr txBox="1">
                  <a:spLocks noChangeAspect="1"/>
                </p:cNvSpPr>
                <p:nvPr/>
              </p:nvSpPr>
              <p:spPr>
                <a:xfrm>
                  <a:off x="2285984" y="5286388"/>
                  <a:ext cx="28575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i="1" smtClean="0">
                      <a:latin typeface="Cambria Math" pitchFamily="18" charset="0"/>
                      <a:ea typeface="Cambria Math" pitchFamily="18" charset="0"/>
                    </a:rPr>
                    <a:t>E </a:t>
                  </a:r>
                  <a:endParaRPr lang="cs-CZ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  <p:pic>
            <p:nvPicPr>
              <p:cNvPr id="78" name="Obrázek 77" descr="D_1D.png"/>
              <p:cNvPicPr>
                <a:picLocks noChangeAspect="1"/>
              </p:cNvPicPr>
              <p:nvPr/>
            </p:nvPicPr>
            <p:blipFill>
              <a:blip r:embed="rId7" cstate="print"/>
              <a:srcRect l="13740" t="16666" r="14377" b="16667"/>
              <a:stretch>
                <a:fillRect/>
              </a:stretch>
            </p:blipFill>
            <p:spPr>
              <a:xfrm>
                <a:off x="642910" y="3500438"/>
                <a:ext cx="1785950" cy="1643074"/>
              </a:xfrm>
              <a:prstGeom prst="rect">
                <a:avLst/>
              </a:prstGeom>
            </p:spPr>
          </p:pic>
        </p:grpSp>
      </p:grpSp>
      <p:graphicFrame>
        <p:nvGraphicFramePr>
          <p:cNvPr id="85" name="Objekt 8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6809" name="Rovnice" r:id="rId8" imgW="114120" imgH="215640" progId="Equation.3">
              <p:embed/>
            </p:oleObj>
          </a:graphicData>
        </a:graphic>
      </p:graphicFrame>
      <p:sp>
        <p:nvSpPr>
          <p:cNvPr id="39" name="Zástupný symbol pro číslo snímku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29190" y="202148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volných elektronů v kovu  - </a:t>
            </a:r>
            <a:r>
              <a:rPr lang="cs-CZ" i="1" smtClean="0"/>
              <a:t>5</a:t>
            </a:r>
            <a:endParaRPr lang="cs-CZ" i="1"/>
          </a:p>
        </p:txBody>
      </p:sp>
      <p:grpSp>
        <p:nvGrpSpPr>
          <p:cNvPr id="7" name="Skupina 6"/>
          <p:cNvGrpSpPr/>
          <p:nvPr/>
        </p:nvGrpSpPr>
        <p:grpSpPr>
          <a:xfrm>
            <a:off x="428596" y="642918"/>
            <a:ext cx="8429684" cy="940836"/>
            <a:chOff x="428596" y="642918"/>
            <a:chExt cx="8429684" cy="940836"/>
          </a:xfrm>
        </p:grpSpPr>
        <p:sp>
          <p:nvSpPr>
            <p:cNvPr id="5" name="TextovéPole 4"/>
            <p:cNvSpPr txBox="1"/>
            <p:nvPr/>
          </p:nvSpPr>
          <p:spPr>
            <a:xfrm>
              <a:off x="428596" y="642918"/>
              <a:ext cx="2928958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err="1" smtClean="0">
                  <a:solidFill>
                    <a:schemeClr val="bg1"/>
                  </a:solidFill>
                  <a:latin typeface="Comic Sans MS" pitchFamily="66" charset="0"/>
                </a:rPr>
                <a:t>Pauliho</a:t>
              </a:r>
              <a:r>
                <a:rPr lang="cs-CZ" smtClean="0">
                  <a:solidFill>
                    <a:schemeClr val="bg1"/>
                  </a:solidFill>
                  <a:latin typeface="Comic Sans MS" pitchFamily="66" charset="0"/>
                </a:rPr>
                <a:t> vylučovací </a:t>
              </a:r>
              <a:r>
                <a:rPr lang="cs-CZ" err="1" smtClean="0">
                  <a:solidFill>
                    <a:schemeClr val="bg1"/>
                  </a:solidFill>
                  <a:latin typeface="Comic Sans MS" pitchFamily="66" charset="0"/>
                </a:rPr>
                <a:t>pricip</a:t>
              </a:r>
              <a:endParaRPr lang="cs-CZ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28596" y="1214422"/>
              <a:ext cx="842968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mtClean="0"/>
                <a:t>V souboru stejných fermionů nemohou být žádné dvě částice v témže kvantovém stavu. </a:t>
              </a:r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57158" y="1857364"/>
            <a:ext cx="8358246" cy="642942"/>
            <a:chOff x="357158" y="1857364"/>
            <a:chExt cx="8358246" cy="642942"/>
          </a:xfrm>
        </p:grpSpPr>
        <p:sp>
          <p:nvSpPr>
            <p:cNvPr id="8" name="TextovéPole 7"/>
            <p:cNvSpPr txBox="1"/>
            <p:nvPr/>
          </p:nvSpPr>
          <p:spPr>
            <a:xfrm>
              <a:off x="357158" y="1982134"/>
              <a:ext cx="5643602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V našem modelu </a:t>
              </a:r>
              <a:r>
                <a:rPr lang="cs-CZ" smtClean="0">
                  <a:solidFill>
                    <a:srgbClr val="0A13FF"/>
                  </a:solidFill>
                </a:rPr>
                <a:t>je kvantový stav určen</a:t>
              </a:r>
              <a:r>
                <a:rPr lang="cs-CZ" smtClean="0">
                  <a:solidFill>
                    <a:srgbClr val="FF0000"/>
                  </a:solidFill>
                </a:rPr>
                <a:t> </a:t>
              </a:r>
              <a:r>
                <a:rPr lang="cs-CZ" sz="2000" smtClean="0">
                  <a:solidFill>
                    <a:srgbClr val="FF0000"/>
                  </a:solidFill>
                </a:rPr>
                <a:t>kvantovými čísly</a:t>
              </a:r>
              <a:endParaRPr lang="cs-CZ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6000760" y="1857364"/>
              <a:ext cx="2714644" cy="642942"/>
              <a:chOff x="6000760" y="1857364"/>
              <a:chExt cx="2714644" cy="642942"/>
            </a:xfrm>
          </p:grpSpPr>
          <p:sp>
            <p:nvSpPr>
              <p:cNvPr id="10" name="Zaoblený obdélník 9"/>
              <p:cNvSpPr/>
              <p:nvPr/>
            </p:nvSpPr>
            <p:spPr>
              <a:xfrm>
                <a:off x="6000760" y="1857364"/>
                <a:ext cx="2714644" cy="64294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6143633" y="1973081"/>
              <a:ext cx="2500333" cy="500066"/>
            </p:xfrm>
            <a:graphic>
              <a:graphicData uri="http://schemas.openxmlformats.org/presentationml/2006/ole">
                <p:oleObj spid="_x0000_s81922" name="Rovnice" r:id="rId3" imgW="1206360" imgH="241200" progId="Equation.3">
                  <p:embed/>
                </p:oleObj>
              </a:graphicData>
            </a:graphic>
          </p:graphicFrame>
        </p:grpSp>
      </p:grpSp>
      <p:grpSp>
        <p:nvGrpSpPr>
          <p:cNvPr id="118" name="Skupina 117"/>
          <p:cNvGrpSpPr/>
          <p:nvPr/>
        </p:nvGrpSpPr>
        <p:grpSpPr>
          <a:xfrm>
            <a:off x="562419" y="2643182"/>
            <a:ext cx="2509383" cy="3456483"/>
            <a:chOff x="562419" y="2643182"/>
            <a:chExt cx="2509383" cy="3456483"/>
          </a:xfrm>
        </p:grpSpPr>
        <p:grpSp>
          <p:nvGrpSpPr>
            <p:cNvPr id="119" name="Skupina 77"/>
            <p:cNvGrpSpPr/>
            <p:nvPr/>
          </p:nvGrpSpPr>
          <p:grpSpPr>
            <a:xfrm>
              <a:off x="785786" y="2786852"/>
              <a:ext cx="1143008" cy="3214710"/>
              <a:chOff x="785786" y="2786852"/>
              <a:chExt cx="1143008" cy="3214710"/>
            </a:xfrm>
          </p:grpSpPr>
          <p:grpSp>
            <p:nvGrpSpPr>
              <p:cNvPr id="125" name="Skupina 44"/>
              <p:cNvGrpSpPr/>
              <p:nvPr/>
            </p:nvGrpSpPr>
            <p:grpSpPr>
              <a:xfrm>
                <a:off x="785786" y="2786852"/>
                <a:ext cx="1143008" cy="3214710"/>
                <a:chOff x="785786" y="2786852"/>
                <a:chExt cx="1143008" cy="3214710"/>
              </a:xfrm>
            </p:grpSpPr>
            <p:grpSp>
              <p:nvGrpSpPr>
                <p:cNvPr id="128" name="Skupina 23"/>
                <p:cNvGrpSpPr/>
                <p:nvPr/>
              </p:nvGrpSpPr>
              <p:grpSpPr>
                <a:xfrm>
                  <a:off x="785786" y="2786852"/>
                  <a:ext cx="1143008" cy="3214710"/>
                  <a:chOff x="785786" y="2786852"/>
                  <a:chExt cx="1143008" cy="3214710"/>
                </a:xfrm>
              </p:grpSpPr>
              <p:grpSp>
                <p:nvGrpSpPr>
                  <p:cNvPr id="147" name="Skupina 15"/>
                  <p:cNvGrpSpPr/>
                  <p:nvPr/>
                </p:nvGrpSpPr>
                <p:grpSpPr>
                  <a:xfrm>
                    <a:off x="927868" y="2786852"/>
                    <a:ext cx="972794" cy="3214710"/>
                    <a:chOff x="927868" y="2786852"/>
                    <a:chExt cx="972794" cy="3214710"/>
                  </a:xfrm>
                </p:grpSpPr>
                <p:cxnSp>
                  <p:nvCxnSpPr>
                    <p:cNvPr id="155" name="Přímá spojovací šipka 154"/>
                    <p:cNvCxnSpPr/>
                    <p:nvPr/>
                  </p:nvCxnSpPr>
                  <p:spPr>
                    <a:xfrm rot="5400000" flipH="1" flipV="1">
                      <a:off x="-678693" y="4393413"/>
                      <a:ext cx="3214710" cy="1588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Přímá spojovací šipka 155"/>
                    <p:cNvCxnSpPr/>
                    <p:nvPr/>
                  </p:nvCxnSpPr>
                  <p:spPr>
                    <a:xfrm rot="10800000" flipH="1" flipV="1">
                      <a:off x="928662" y="5999180"/>
                      <a:ext cx="972000" cy="1588"/>
                    </a:xfrm>
                    <a:prstGeom prst="straightConnector1">
                      <a:avLst/>
                    </a:prstGeom>
                    <a:ln w="19050"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8" name="Přímá spojovací šipka 147"/>
                  <p:cNvCxnSpPr/>
                  <p:nvPr/>
                </p:nvCxnSpPr>
                <p:spPr>
                  <a:xfrm rot="10800000" flipH="1" flipV="1">
                    <a:off x="937715" y="5856304"/>
                    <a:ext cx="972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5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Přímá spojovací šipka 148"/>
                  <p:cNvCxnSpPr/>
                  <p:nvPr/>
                </p:nvCxnSpPr>
                <p:spPr>
                  <a:xfrm rot="10800000" flipH="1" flipV="1">
                    <a:off x="928662" y="5641990"/>
                    <a:ext cx="972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5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Přímá spojovací šipka 149"/>
                  <p:cNvCxnSpPr/>
                  <p:nvPr/>
                </p:nvCxnSpPr>
                <p:spPr>
                  <a:xfrm rot="10800000" flipH="1" flipV="1">
                    <a:off x="928662" y="5420211"/>
                    <a:ext cx="972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5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Přímá spojovací šipka 150"/>
                  <p:cNvCxnSpPr/>
                  <p:nvPr/>
                </p:nvCxnSpPr>
                <p:spPr>
                  <a:xfrm rot="10800000" flipH="1" flipV="1">
                    <a:off x="928662" y="4357694"/>
                    <a:ext cx="972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5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Přímá spojovací šipka 151"/>
                  <p:cNvCxnSpPr/>
                  <p:nvPr/>
                </p:nvCxnSpPr>
                <p:spPr>
                  <a:xfrm rot="10800000" flipH="1" flipV="1">
                    <a:off x="928662" y="4143380"/>
                    <a:ext cx="972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5">
                        <a:lumMod val="60000"/>
                        <a:lumOff val="40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Přímá spojovací šipka 21"/>
                  <p:cNvCxnSpPr/>
                  <p:nvPr/>
                </p:nvCxnSpPr>
                <p:spPr>
                  <a:xfrm flipV="1">
                    <a:off x="785786" y="3973345"/>
                    <a:ext cx="1143008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Přímá spojovací šipka 153"/>
                  <p:cNvCxnSpPr/>
                  <p:nvPr/>
                </p:nvCxnSpPr>
                <p:spPr>
                  <a:xfrm rot="10800000" flipH="1" flipV="1">
                    <a:off x="928662" y="3813349"/>
                    <a:ext cx="972000" cy="1588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7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Skupina 27"/>
                <p:cNvGrpSpPr/>
                <p:nvPr/>
              </p:nvGrpSpPr>
              <p:grpSpPr>
                <a:xfrm>
                  <a:off x="1285852" y="5739483"/>
                  <a:ext cx="135882" cy="189847"/>
                  <a:chOff x="3142446" y="4491517"/>
                  <a:chExt cx="135882" cy="189847"/>
                </a:xfrm>
              </p:grpSpPr>
              <p:cxnSp>
                <p:nvCxnSpPr>
                  <p:cNvPr id="145" name="Přímá spojovací šipka 144"/>
                  <p:cNvCxnSpPr/>
                  <p:nvPr/>
                </p:nvCxnSpPr>
                <p:spPr>
                  <a:xfrm rot="5400000">
                    <a:off x="3053240" y="4590570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Přímá spojovací šipka 145"/>
                  <p:cNvCxnSpPr/>
                  <p:nvPr/>
                </p:nvCxnSpPr>
                <p:spPr>
                  <a:xfrm rot="16200000" flipV="1">
                    <a:off x="3187534" y="4580723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0" name="Skupina 28"/>
                <p:cNvGrpSpPr/>
                <p:nvPr/>
              </p:nvGrpSpPr>
              <p:grpSpPr>
                <a:xfrm>
                  <a:off x="1642056" y="5534222"/>
                  <a:ext cx="135882" cy="189847"/>
                  <a:chOff x="3142446" y="4491517"/>
                  <a:chExt cx="135882" cy="189847"/>
                </a:xfrm>
              </p:grpSpPr>
              <p:cxnSp>
                <p:nvCxnSpPr>
                  <p:cNvPr id="143" name="Přímá spojovací šipka 142"/>
                  <p:cNvCxnSpPr/>
                  <p:nvPr/>
                </p:nvCxnSpPr>
                <p:spPr>
                  <a:xfrm rot="5400000">
                    <a:off x="3053240" y="4590570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Přímá spojovací šipka 143"/>
                  <p:cNvCxnSpPr/>
                  <p:nvPr/>
                </p:nvCxnSpPr>
                <p:spPr>
                  <a:xfrm rot="16200000" flipV="1">
                    <a:off x="3187534" y="4580723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Skupina 31"/>
                <p:cNvGrpSpPr/>
                <p:nvPr/>
              </p:nvGrpSpPr>
              <p:grpSpPr>
                <a:xfrm>
                  <a:off x="1321078" y="5302788"/>
                  <a:ext cx="135882" cy="189847"/>
                  <a:chOff x="3142446" y="4491517"/>
                  <a:chExt cx="135882" cy="189847"/>
                </a:xfrm>
              </p:grpSpPr>
              <p:cxnSp>
                <p:nvCxnSpPr>
                  <p:cNvPr id="141" name="Přímá spojovací šipka 140"/>
                  <p:cNvCxnSpPr/>
                  <p:nvPr/>
                </p:nvCxnSpPr>
                <p:spPr>
                  <a:xfrm rot="5400000">
                    <a:off x="3053240" y="4590570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Přímá spojovací šipka 141"/>
                  <p:cNvCxnSpPr/>
                  <p:nvPr/>
                </p:nvCxnSpPr>
                <p:spPr>
                  <a:xfrm rot="16200000" flipV="1">
                    <a:off x="3187534" y="4580723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Skupina 34"/>
                <p:cNvGrpSpPr/>
                <p:nvPr/>
              </p:nvGrpSpPr>
              <p:grpSpPr>
                <a:xfrm>
                  <a:off x="1292846" y="4267164"/>
                  <a:ext cx="135882" cy="189847"/>
                  <a:chOff x="3142446" y="4491517"/>
                  <a:chExt cx="135882" cy="189847"/>
                </a:xfrm>
              </p:grpSpPr>
              <p:cxnSp>
                <p:nvCxnSpPr>
                  <p:cNvPr id="139" name="Přímá spojovací šipka 138"/>
                  <p:cNvCxnSpPr/>
                  <p:nvPr/>
                </p:nvCxnSpPr>
                <p:spPr>
                  <a:xfrm rot="5400000">
                    <a:off x="3053240" y="4590570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Přímá spojovací šipka 139"/>
                  <p:cNvCxnSpPr/>
                  <p:nvPr/>
                </p:nvCxnSpPr>
                <p:spPr>
                  <a:xfrm rot="16200000" flipV="1">
                    <a:off x="3187534" y="4580723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Skupina 37"/>
                <p:cNvGrpSpPr/>
                <p:nvPr/>
              </p:nvGrpSpPr>
              <p:grpSpPr>
                <a:xfrm>
                  <a:off x="1571604" y="4071942"/>
                  <a:ext cx="135882" cy="189847"/>
                  <a:chOff x="3142446" y="4491517"/>
                  <a:chExt cx="135882" cy="189847"/>
                </a:xfrm>
              </p:grpSpPr>
              <p:cxnSp>
                <p:nvCxnSpPr>
                  <p:cNvPr id="137" name="Přímá spojovací šipka 136"/>
                  <p:cNvCxnSpPr/>
                  <p:nvPr/>
                </p:nvCxnSpPr>
                <p:spPr>
                  <a:xfrm rot="5400000">
                    <a:off x="3053240" y="4590570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Přímá spojovací šipka 137"/>
                  <p:cNvCxnSpPr/>
                  <p:nvPr/>
                </p:nvCxnSpPr>
                <p:spPr>
                  <a:xfrm rot="16200000" flipV="1">
                    <a:off x="3187534" y="4580723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Skupina 40"/>
                <p:cNvGrpSpPr/>
                <p:nvPr/>
              </p:nvGrpSpPr>
              <p:grpSpPr>
                <a:xfrm>
                  <a:off x="1285852" y="3892854"/>
                  <a:ext cx="135882" cy="189847"/>
                  <a:chOff x="3142446" y="4491517"/>
                  <a:chExt cx="135882" cy="189847"/>
                </a:xfrm>
              </p:grpSpPr>
              <p:cxnSp>
                <p:nvCxnSpPr>
                  <p:cNvPr id="135" name="Přímá spojovací šipka 134"/>
                  <p:cNvCxnSpPr/>
                  <p:nvPr/>
                </p:nvCxnSpPr>
                <p:spPr>
                  <a:xfrm rot="5400000">
                    <a:off x="3053240" y="4590570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Přímá spojovací šipka 135"/>
                  <p:cNvCxnSpPr/>
                  <p:nvPr/>
                </p:nvCxnSpPr>
                <p:spPr>
                  <a:xfrm rot="16200000" flipV="1">
                    <a:off x="3187534" y="4580723"/>
                    <a:ext cx="180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6" name="Přímá spojovací šipka 125"/>
              <p:cNvCxnSpPr/>
              <p:nvPr/>
            </p:nvCxnSpPr>
            <p:spPr>
              <a:xfrm rot="10800000" flipH="1" flipV="1">
                <a:off x="928662" y="3695057"/>
                <a:ext cx="9720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Přímá spojovací šipka 126"/>
              <p:cNvCxnSpPr/>
              <p:nvPr/>
            </p:nvCxnSpPr>
            <p:spPr>
              <a:xfrm rot="10800000" flipH="1" flipV="1">
                <a:off x="945267" y="3589982"/>
                <a:ext cx="972000" cy="1588"/>
              </a:xfrm>
              <a:prstGeom prst="straightConnector1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ovéPole 119"/>
            <p:cNvSpPr txBox="1"/>
            <p:nvPr/>
          </p:nvSpPr>
          <p:spPr>
            <a:xfrm>
              <a:off x="1214414" y="2643182"/>
              <a:ext cx="1214446" cy="49244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600" smtClean="0"/>
                <a:t>Základní stav </a:t>
              </a:r>
              <a:r>
                <a:rPr lang="cs-CZ" sz="1600" i="1" smtClean="0"/>
                <a:t>T</a:t>
              </a:r>
              <a:r>
                <a:rPr lang="cs-CZ" sz="1600" smtClean="0"/>
                <a:t>= 0 K</a:t>
              </a:r>
              <a:endParaRPr lang="cs-CZ" sz="1600"/>
            </a:p>
          </p:txBody>
        </p:sp>
        <p:sp>
          <p:nvSpPr>
            <p:cNvPr id="121" name="TextovéPole 120"/>
            <p:cNvSpPr txBox="1"/>
            <p:nvPr/>
          </p:nvSpPr>
          <p:spPr>
            <a:xfrm>
              <a:off x="2000232" y="3856498"/>
              <a:ext cx="107157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b="1" err="1" smtClean="0">
                  <a:solidFill>
                    <a:srgbClr val="FF0000"/>
                  </a:solidFill>
                </a:rPr>
                <a:t>Fermiho</a:t>
              </a:r>
              <a:r>
                <a:rPr lang="cs-CZ" sz="1200" b="1" smtClean="0">
                  <a:solidFill>
                    <a:srgbClr val="FF0000"/>
                  </a:solidFill>
                </a:rPr>
                <a:t> energie</a:t>
              </a:r>
              <a:endParaRPr lang="cs-CZ" sz="1200" b="1">
                <a:solidFill>
                  <a:srgbClr val="FF0000"/>
                </a:solidFill>
              </a:endParaRPr>
            </a:p>
          </p:txBody>
        </p:sp>
        <p:sp>
          <p:nvSpPr>
            <p:cNvPr id="122" name="TextovéPole 121"/>
            <p:cNvSpPr txBox="1"/>
            <p:nvPr/>
          </p:nvSpPr>
          <p:spPr>
            <a:xfrm>
              <a:off x="562419" y="3785890"/>
              <a:ext cx="28575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b="1" i="1" err="1" smtClean="0">
                  <a:solidFill>
                    <a:srgbClr val="FF0000"/>
                  </a:solidFill>
                </a:rPr>
                <a:t>E</a:t>
              </a:r>
              <a:r>
                <a:rPr lang="cs-CZ" b="1" baseline="-25000" err="1" smtClean="0">
                  <a:solidFill>
                    <a:srgbClr val="FF0000"/>
                  </a:solidFill>
                </a:rPr>
                <a:t>F</a:t>
              </a:r>
              <a:endParaRPr lang="cs-CZ" sz="1600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123" name="TextovéPole 122"/>
            <p:cNvSpPr txBox="1"/>
            <p:nvPr/>
          </p:nvSpPr>
          <p:spPr>
            <a:xfrm>
              <a:off x="767680" y="2928934"/>
              <a:ext cx="21431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i="1" smtClean="0">
                  <a:solidFill>
                    <a:srgbClr val="0A13FF"/>
                  </a:solidFill>
                </a:rPr>
                <a:t>E</a:t>
              </a:r>
              <a:endParaRPr lang="cs-CZ" sz="1600" i="1">
                <a:solidFill>
                  <a:srgbClr val="0A13FF"/>
                </a:solidFill>
              </a:endParaRPr>
            </a:p>
          </p:txBody>
        </p:sp>
        <p:sp>
          <p:nvSpPr>
            <p:cNvPr id="124" name="TextovéPole 123"/>
            <p:cNvSpPr txBox="1"/>
            <p:nvPr/>
          </p:nvSpPr>
          <p:spPr>
            <a:xfrm>
              <a:off x="758627" y="5822666"/>
              <a:ext cx="21431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mtClean="0">
                  <a:solidFill>
                    <a:srgbClr val="0A13FF"/>
                  </a:solidFill>
                </a:rPr>
                <a:t>0</a:t>
              </a:r>
              <a:endParaRPr lang="cs-CZ" sz="1600">
                <a:solidFill>
                  <a:srgbClr val="0A13FF"/>
                </a:solidFill>
              </a:endParaRPr>
            </a:p>
          </p:txBody>
        </p:sp>
      </p:grpSp>
      <p:sp>
        <p:nvSpPr>
          <p:cNvPr id="157" name="TextovéPole 156"/>
          <p:cNvSpPr txBox="1"/>
          <p:nvPr/>
        </p:nvSpPr>
        <p:spPr>
          <a:xfrm>
            <a:off x="3786182" y="2928934"/>
            <a:ext cx="5072098" cy="923330"/>
          </a:xfrm>
          <a:prstGeom prst="rect">
            <a:avLst/>
          </a:prstGeom>
          <a:solidFill>
            <a:srgbClr val="D5F1FF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V souladu s tím se </a:t>
            </a:r>
            <a:r>
              <a:rPr lang="cs-CZ" smtClean="0">
                <a:solidFill>
                  <a:srgbClr val="FF0000"/>
                </a:solidFill>
              </a:rPr>
              <a:t>v základním stavu </a:t>
            </a:r>
            <a:r>
              <a:rPr lang="cs-CZ" smtClean="0"/>
              <a:t>(</a:t>
            </a:r>
            <a:r>
              <a:rPr lang="cs-CZ" i="1" smtClean="0"/>
              <a:t>T</a:t>
            </a:r>
            <a:r>
              <a:rPr lang="cs-CZ" smtClean="0"/>
              <a:t> = 0 K) musí našich </a:t>
            </a:r>
            <a:r>
              <a:rPr lang="cs-CZ" i="1" smtClean="0">
                <a:solidFill>
                  <a:srgbClr val="FF0000"/>
                </a:solidFill>
              </a:rPr>
              <a:t>N</a:t>
            </a:r>
            <a:r>
              <a:rPr lang="cs-CZ" smtClean="0">
                <a:solidFill>
                  <a:srgbClr val="FF0000"/>
                </a:solidFill>
              </a:rPr>
              <a:t> elektronů</a:t>
            </a:r>
            <a:r>
              <a:rPr lang="cs-CZ" smtClean="0"/>
              <a:t> rozmístit na dostupné </a:t>
            </a:r>
            <a:r>
              <a:rPr lang="cs-CZ" err="1" smtClean="0"/>
              <a:t>energiové</a:t>
            </a:r>
            <a:r>
              <a:rPr lang="cs-CZ" smtClean="0"/>
              <a:t> hladiny  </a:t>
            </a:r>
            <a:r>
              <a:rPr lang="cs-CZ" smtClean="0">
                <a:solidFill>
                  <a:srgbClr val="FF0000"/>
                </a:solidFill>
              </a:rPr>
              <a:t>od </a:t>
            </a:r>
            <a:r>
              <a:rPr lang="cs-CZ" b="1" smtClean="0">
                <a:solidFill>
                  <a:srgbClr val="FF0000"/>
                </a:solidFill>
              </a:rPr>
              <a:t>0</a:t>
            </a:r>
            <a:r>
              <a:rPr lang="cs-CZ" smtClean="0">
                <a:solidFill>
                  <a:srgbClr val="FF0000"/>
                </a:solidFill>
              </a:rPr>
              <a:t> do </a:t>
            </a:r>
            <a:r>
              <a:rPr lang="cs-CZ" b="1" i="1" err="1" smtClean="0">
                <a:solidFill>
                  <a:srgbClr val="FF0000"/>
                </a:solidFill>
              </a:rPr>
              <a:t>E</a:t>
            </a:r>
            <a:r>
              <a:rPr lang="cs-CZ" b="1" baseline="-25000" err="1" smtClean="0">
                <a:solidFill>
                  <a:srgbClr val="FF0000"/>
                </a:solidFill>
              </a:rPr>
              <a:t>F</a:t>
            </a:r>
            <a:r>
              <a:rPr lang="cs-CZ" smtClean="0"/>
              <a:t> (</a:t>
            </a:r>
            <a:r>
              <a:rPr lang="cs-CZ" i="1" err="1" smtClean="0">
                <a:solidFill>
                  <a:srgbClr val="0A13FF"/>
                </a:solidFill>
              </a:rPr>
              <a:t>Fermiho</a:t>
            </a:r>
            <a:r>
              <a:rPr lang="cs-CZ" i="1" smtClean="0">
                <a:solidFill>
                  <a:srgbClr val="0A13FF"/>
                </a:solidFill>
              </a:rPr>
              <a:t> energie</a:t>
            </a:r>
            <a:r>
              <a:rPr lang="cs-CZ" smtClean="0"/>
              <a:t>). </a:t>
            </a:r>
            <a:endParaRPr lang="cs-CZ"/>
          </a:p>
        </p:txBody>
      </p:sp>
      <p:grpSp>
        <p:nvGrpSpPr>
          <p:cNvPr id="166" name="Skupina 165"/>
          <p:cNvGrpSpPr/>
          <p:nvPr/>
        </p:nvGrpSpPr>
        <p:grpSpPr>
          <a:xfrm>
            <a:off x="3786182" y="4000504"/>
            <a:ext cx="4929222" cy="2643206"/>
            <a:chOff x="3786182" y="4000504"/>
            <a:chExt cx="4929222" cy="2643206"/>
          </a:xfrm>
        </p:grpSpPr>
        <p:sp>
          <p:nvSpPr>
            <p:cNvPr id="158" name="TextovéPole 157"/>
            <p:cNvSpPr txBox="1"/>
            <p:nvPr/>
          </p:nvSpPr>
          <p:spPr>
            <a:xfrm>
              <a:off x="3786182" y="4000504"/>
              <a:ext cx="4071966" cy="369332"/>
            </a:xfrm>
            <a:prstGeom prst="rect">
              <a:avLst/>
            </a:prstGeom>
            <a:solidFill>
              <a:srgbClr val="F8FA9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0A13FF"/>
                  </a:solidFill>
                </a:rPr>
                <a:t>Výpočet </a:t>
              </a:r>
              <a:r>
                <a:rPr lang="cs-CZ" i="1" err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cs-CZ" baseline="-25000" err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F</a:t>
              </a:r>
              <a:r>
                <a:rPr lang="cs-CZ" baseline="-25000" smtClean="0">
                  <a:solidFill>
                    <a:srgbClr val="0A13FF"/>
                  </a:solidFill>
                </a:rPr>
                <a:t> </a:t>
              </a:r>
              <a:r>
                <a:rPr lang="cs-CZ" smtClean="0">
                  <a:solidFill>
                    <a:srgbClr val="0A13FF"/>
                  </a:solidFill>
                </a:rPr>
                <a:t>pro </a:t>
              </a:r>
              <a:r>
                <a:rPr lang="cs-CZ" i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smtClean="0">
                  <a:solidFill>
                    <a:srgbClr val="0A13FF"/>
                  </a:solidFill>
                </a:rPr>
                <a:t>  elektronů v  objemu </a:t>
              </a:r>
              <a:r>
                <a:rPr lang="cs-CZ" i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V </a:t>
              </a:r>
              <a:r>
                <a:rPr lang="cs-CZ" smtClean="0">
                  <a:solidFill>
                    <a:srgbClr val="0A13FF"/>
                  </a:solidFill>
                </a:rPr>
                <a:t>:</a:t>
              </a:r>
              <a:endParaRPr lang="cs-CZ" baseline="-25000">
                <a:solidFill>
                  <a:srgbClr val="0A13FF"/>
                </a:solidFill>
              </a:endParaRPr>
            </a:p>
          </p:txBody>
        </p:sp>
        <p:grpSp>
          <p:nvGrpSpPr>
            <p:cNvPr id="164" name="Skupina 163"/>
            <p:cNvGrpSpPr/>
            <p:nvPr/>
          </p:nvGrpSpPr>
          <p:grpSpPr>
            <a:xfrm>
              <a:off x="3857620" y="4483450"/>
              <a:ext cx="4857784" cy="874376"/>
              <a:chOff x="3857620" y="4483450"/>
              <a:chExt cx="4857784" cy="874376"/>
            </a:xfrm>
          </p:grpSpPr>
          <p:sp>
            <p:nvSpPr>
              <p:cNvPr id="163" name="Zaoblený obdélník 162"/>
              <p:cNvSpPr/>
              <p:nvPr/>
            </p:nvSpPr>
            <p:spPr>
              <a:xfrm>
                <a:off x="3857620" y="4500570"/>
                <a:ext cx="4857784" cy="85725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59" name="Objekt 158"/>
              <p:cNvGraphicFramePr>
                <a:graphicFrameLocks noChangeAspect="1"/>
              </p:cNvGraphicFramePr>
              <p:nvPr/>
            </p:nvGraphicFramePr>
            <p:xfrm>
              <a:off x="3947164" y="4483450"/>
              <a:ext cx="4686311" cy="857252"/>
            </p:xfrm>
            <a:graphic>
              <a:graphicData uri="http://schemas.openxmlformats.org/presentationml/2006/ole">
                <p:oleObj spid="_x0000_s81923" name="Rovnice" r:id="rId4" imgW="3124080" imgH="571320" progId="Equation.3">
                  <p:embed/>
                </p:oleObj>
              </a:graphicData>
            </a:graphic>
          </p:graphicFrame>
        </p:grpSp>
        <p:grpSp>
          <p:nvGrpSpPr>
            <p:cNvPr id="162" name="Skupina 161"/>
            <p:cNvGrpSpPr/>
            <p:nvPr/>
          </p:nvGrpSpPr>
          <p:grpSpPr>
            <a:xfrm>
              <a:off x="4857752" y="5500702"/>
              <a:ext cx="2286016" cy="1143008"/>
              <a:chOff x="4786314" y="5429264"/>
              <a:chExt cx="2286016" cy="1143008"/>
            </a:xfrm>
          </p:grpSpPr>
          <p:sp>
            <p:nvSpPr>
              <p:cNvPr id="161" name="Zaoblený obdélník 160"/>
              <p:cNvSpPr/>
              <p:nvPr/>
            </p:nvSpPr>
            <p:spPr>
              <a:xfrm>
                <a:off x="4786314" y="5429264"/>
                <a:ext cx="2286016" cy="114300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60" name="Objekt 159"/>
              <p:cNvGraphicFramePr>
                <a:graphicFrameLocks noChangeAspect="1"/>
              </p:cNvGraphicFramePr>
              <p:nvPr/>
            </p:nvGraphicFramePr>
            <p:xfrm>
              <a:off x="4958889" y="5527861"/>
              <a:ext cx="1979618" cy="926630"/>
            </p:xfrm>
            <a:graphic>
              <a:graphicData uri="http://schemas.openxmlformats.org/presentationml/2006/ole">
                <p:oleObj spid="_x0000_s81925" name="Rovnice" r:id="rId5" imgW="1193760" imgH="558720" progId="Equation.3">
                  <p:embed/>
                </p:oleObj>
              </a:graphicData>
            </a:graphic>
          </p:graphicFrame>
        </p:grpSp>
      </p:grpSp>
      <p:sp>
        <p:nvSpPr>
          <p:cNvPr id="59" name="Zástupný symbol pro číslo snímku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29190" y="202148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cs-CZ" smtClean="0"/>
              <a:t> volných elektronů v kovu  - </a:t>
            </a:r>
            <a:r>
              <a:rPr lang="cs-CZ" i="1" smtClean="0"/>
              <a:t>6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642910" y="785794"/>
            <a:ext cx="500066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err="1" smtClean="0">
                <a:latin typeface="Comic Sans MS" pitchFamily="66" charset="0"/>
              </a:rPr>
              <a:t>Fermiho</a:t>
            </a:r>
            <a:r>
              <a:rPr lang="cs-CZ" smtClean="0">
                <a:latin typeface="Comic Sans MS" pitchFamily="66" charset="0"/>
              </a:rPr>
              <a:t> plocha, vektor</a:t>
            </a:r>
            <a:r>
              <a:rPr lang="en-US" smtClean="0">
                <a:latin typeface="Comic Sans MS" pitchFamily="66" charset="0"/>
              </a:rPr>
              <a:t>,</a:t>
            </a:r>
            <a:r>
              <a:rPr lang="cs-CZ" smtClean="0">
                <a:latin typeface="Comic Sans MS" pitchFamily="66" charset="0"/>
              </a:rPr>
              <a:t> teplota</a:t>
            </a:r>
            <a:r>
              <a:rPr lang="en-US" smtClean="0">
                <a:latin typeface="Comic Sans MS" pitchFamily="66" charset="0"/>
              </a:rPr>
              <a:t> a </a:t>
            </a:r>
            <a:r>
              <a:rPr lang="en-US" err="1" smtClean="0">
                <a:latin typeface="Comic Sans MS" pitchFamily="66" charset="0"/>
              </a:rPr>
              <a:t>rychlost</a:t>
            </a:r>
            <a:endParaRPr lang="cs-CZ">
              <a:latin typeface="Comic Sans MS" pitchFamily="66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000100" y="1357298"/>
            <a:ext cx="6660000" cy="864000"/>
            <a:chOff x="1000100" y="1357298"/>
            <a:chExt cx="6660000" cy="864000"/>
          </a:xfrm>
          <a:solidFill>
            <a:srgbClr val="DAFEF2"/>
          </a:solidFill>
        </p:grpSpPr>
        <p:sp>
          <p:nvSpPr>
            <p:cNvPr id="7" name="Zaoblený obdélník 6"/>
            <p:cNvSpPr/>
            <p:nvPr/>
          </p:nvSpPr>
          <p:spPr>
            <a:xfrm>
              <a:off x="1000100" y="1357298"/>
              <a:ext cx="6660000" cy="864000"/>
            </a:xfrm>
            <a:prstGeom prst="round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6" name="Objekt 5"/>
            <p:cNvGraphicFramePr>
              <a:graphicFrameLocks noChangeAspect="1"/>
            </p:cNvGraphicFramePr>
            <p:nvPr/>
          </p:nvGraphicFramePr>
          <p:xfrm>
            <a:off x="1023938" y="1436688"/>
            <a:ext cx="6556375" cy="714375"/>
          </p:xfrm>
          <a:graphic>
            <a:graphicData uri="http://schemas.openxmlformats.org/presentationml/2006/ole">
              <p:oleObj spid="_x0000_s83970" name="Rovnice" r:id="rId4" imgW="3962160" imgH="431640" progId="Equation.3">
                <p:embed/>
              </p:oleObj>
            </a:graphicData>
          </a:graphic>
        </p:graphicFrame>
      </p:grpSp>
      <p:grpSp>
        <p:nvGrpSpPr>
          <p:cNvPr id="23" name="Skupina 22"/>
          <p:cNvGrpSpPr/>
          <p:nvPr/>
        </p:nvGrpSpPr>
        <p:grpSpPr>
          <a:xfrm>
            <a:off x="357158" y="2428868"/>
            <a:ext cx="2190624" cy="2160000"/>
            <a:chOff x="452550" y="2500306"/>
            <a:chExt cx="2190624" cy="2160000"/>
          </a:xfrm>
        </p:grpSpPr>
        <p:grpSp>
          <p:nvGrpSpPr>
            <p:cNvPr id="24" name="Skupina 13"/>
            <p:cNvGrpSpPr/>
            <p:nvPr/>
          </p:nvGrpSpPr>
          <p:grpSpPr>
            <a:xfrm>
              <a:off x="452550" y="2500306"/>
              <a:ext cx="2160000" cy="2160000"/>
              <a:chOff x="452550" y="2500306"/>
              <a:chExt cx="2160000" cy="2160000"/>
            </a:xfrm>
          </p:grpSpPr>
          <p:sp>
            <p:nvSpPr>
              <p:cNvPr id="31" name="Elipsa 30"/>
              <p:cNvSpPr>
                <a:spLocks noChangeAspect="1"/>
              </p:cNvSpPr>
              <p:nvPr/>
            </p:nvSpPr>
            <p:spPr>
              <a:xfrm>
                <a:off x="589567" y="2913694"/>
                <a:ext cx="1541518" cy="1541518"/>
              </a:xfrm>
              <a:prstGeom prst="ellipse">
                <a:avLst/>
              </a:prstGeom>
              <a:solidFill>
                <a:srgbClr val="D5F1FF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2" name="Skupina 11"/>
              <p:cNvGrpSpPr/>
              <p:nvPr/>
            </p:nvGrpSpPr>
            <p:grpSpPr>
              <a:xfrm>
                <a:off x="452550" y="2500306"/>
                <a:ext cx="2160000" cy="2160000"/>
                <a:chOff x="452550" y="2627116"/>
                <a:chExt cx="2160000" cy="2160000"/>
              </a:xfrm>
            </p:grpSpPr>
            <p:cxnSp>
              <p:nvCxnSpPr>
                <p:cNvPr id="33" name="Přímá spojovací šipka 32"/>
                <p:cNvCxnSpPr/>
                <p:nvPr/>
              </p:nvCxnSpPr>
              <p:spPr>
                <a:xfrm rot="16200000" flipV="1">
                  <a:off x="277290" y="3706322"/>
                  <a:ext cx="2160000" cy="1588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ovací šipka 10"/>
                <p:cNvCxnSpPr/>
                <p:nvPr/>
              </p:nvCxnSpPr>
              <p:spPr>
                <a:xfrm flipV="1">
                  <a:off x="452550" y="3816670"/>
                  <a:ext cx="2160000" cy="1588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Skupina 17"/>
            <p:cNvGrpSpPr/>
            <p:nvPr/>
          </p:nvGrpSpPr>
          <p:grpSpPr>
            <a:xfrm>
              <a:off x="1364909" y="3116585"/>
              <a:ext cx="635323" cy="575308"/>
              <a:chOff x="1364909" y="3116585"/>
              <a:chExt cx="635323" cy="575308"/>
            </a:xfrm>
          </p:grpSpPr>
          <p:cxnSp>
            <p:nvCxnSpPr>
              <p:cNvPr id="29" name="Přímá spojovací šipka 28"/>
              <p:cNvCxnSpPr/>
              <p:nvPr/>
            </p:nvCxnSpPr>
            <p:spPr>
              <a:xfrm rot="5400000" flipH="1" flipV="1">
                <a:off x="1351278" y="3130216"/>
                <a:ext cx="575308" cy="548045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ovéPole 29"/>
              <p:cNvSpPr txBox="1"/>
              <p:nvPr/>
            </p:nvSpPr>
            <p:spPr>
              <a:xfrm>
                <a:off x="1714480" y="3325655"/>
                <a:ext cx="2857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b="1" i="1" err="1" smtClean="0">
                    <a:solidFill>
                      <a:schemeClr val="accent6">
                        <a:lumMod val="50000"/>
                      </a:schemeClr>
                    </a:solidFill>
                  </a:rPr>
                  <a:t>k</a:t>
                </a:r>
                <a:r>
                  <a:rPr lang="cs-CZ" sz="1600" baseline="-25000" err="1" smtClean="0">
                    <a:solidFill>
                      <a:schemeClr val="accent6">
                        <a:lumMod val="50000"/>
                      </a:schemeClr>
                    </a:solidFill>
                  </a:rPr>
                  <a:t>F</a:t>
                </a:r>
                <a:endParaRPr lang="cs-CZ" baseline="-2500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6" name="TextovéPole 25"/>
            <p:cNvSpPr txBox="1"/>
            <p:nvPr/>
          </p:nvSpPr>
          <p:spPr>
            <a:xfrm>
              <a:off x="1969752" y="3000372"/>
              <a:ext cx="50006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i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E=</a:t>
              </a:r>
              <a:r>
                <a:rPr lang="cs-CZ" sz="1400" i="1" err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cs-CZ" sz="1400" baseline="-25000" err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F</a:t>
              </a:r>
              <a:endParaRPr lang="cs-CZ" sz="1600" baseline="-2500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357422" y="3683142"/>
              <a:ext cx="28575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i="1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cs-CZ" sz="1400" i="1" baseline="-25000" err="1" smtClean="0"/>
                <a:t>x</a:t>
              </a:r>
              <a:endParaRPr lang="cs-CZ" baseline="-25000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375388" y="2627942"/>
              <a:ext cx="28575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i="1" err="1" smtClean="0"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cs-CZ" sz="1400" i="1" baseline="-25000" err="1" smtClean="0"/>
                <a:t>y</a:t>
              </a:r>
              <a:endParaRPr lang="cs-CZ" baseline="-25000"/>
            </a:p>
          </p:txBody>
        </p:sp>
      </p:grpSp>
      <p:graphicFrame>
        <p:nvGraphicFramePr>
          <p:cNvPr id="35" name="Tabulka 34"/>
          <p:cNvGraphicFramePr>
            <a:graphicFrameLocks noGrp="1"/>
          </p:cNvGraphicFramePr>
          <p:nvPr/>
        </p:nvGraphicFramePr>
        <p:xfrm>
          <a:off x="928662" y="5160350"/>
          <a:ext cx="720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/>
                <a:gridCol w="1224000"/>
                <a:gridCol w="1224000"/>
                <a:gridCol w="1224000"/>
                <a:gridCol w="1224000"/>
                <a:gridCol w="12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smtClean="0">
                          <a:latin typeface="Cambria Math" pitchFamily="18" charset="0"/>
                          <a:ea typeface="Cambria Math" pitchFamily="18" charset="0"/>
                        </a:rPr>
                        <a:t>Kov</a:t>
                      </a:r>
                      <a:endParaRPr lang="cs-CZ" sz="180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smtClean="0">
                          <a:latin typeface="Cambria Math" pitchFamily="18" charset="0"/>
                          <a:ea typeface="Cambria Math" pitchFamily="18" charset="0"/>
                        </a:rPr>
                        <a:t>n</a:t>
                      </a:r>
                      <a:r>
                        <a:rPr lang="cs-CZ" smtClean="0"/>
                        <a:t> </a:t>
                      </a:r>
                      <a:r>
                        <a:rPr lang="en-US" baseline="0" smtClean="0"/>
                        <a:t>  </a:t>
                      </a:r>
                      <a:r>
                        <a:rPr lang="en-US" sz="1600" baseline="0" smtClean="0"/>
                        <a:t>[cm</a:t>
                      </a:r>
                      <a:r>
                        <a:rPr lang="en-US" sz="1600" baseline="30000" smtClean="0"/>
                        <a:t>-3</a:t>
                      </a:r>
                      <a:r>
                        <a:rPr lang="en-US" sz="1600" smtClean="0"/>
                        <a:t>]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err="1" smtClean="0">
                          <a:latin typeface="Cambria Math" pitchFamily="18" charset="0"/>
                          <a:ea typeface="Cambria Math" pitchFamily="18" charset="0"/>
                        </a:rPr>
                        <a:t>E</a:t>
                      </a:r>
                      <a:r>
                        <a:rPr lang="en-US" i="1" baseline="-25000" err="1" smtClean="0">
                          <a:latin typeface="Cambria Math" pitchFamily="18" charset="0"/>
                          <a:ea typeface="Cambria Math" pitchFamily="18" charset="0"/>
                        </a:rPr>
                        <a:t>F</a:t>
                      </a:r>
                      <a:r>
                        <a:rPr lang="en-US" baseline="-25000" smtClean="0"/>
                        <a:t>   </a:t>
                      </a:r>
                      <a:r>
                        <a:rPr lang="en-US" sz="1600" smtClean="0"/>
                        <a:t>[</a:t>
                      </a:r>
                      <a:r>
                        <a:rPr lang="en-US" sz="1600" err="1" smtClean="0"/>
                        <a:t>eV</a:t>
                      </a:r>
                      <a:r>
                        <a:rPr lang="en-US" sz="1600" smtClean="0"/>
                        <a:t>]</a:t>
                      </a:r>
                      <a:endParaRPr lang="cs-CZ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err="1" smtClean="0">
                          <a:latin typeface="Cambria Math" pitchFamily="18" charset="0"/>
                          <a:ea typeface="Cambria Math" pitchFamily="18" charset="0"/>
                        </a:rPr>
                        <a:t>k</a:t>
                      </a:r>
                      <a:r>
                        <a:rPr lang="en-US" i="1" baseline="-25000" err="1" smtClean="0">
                          <a:latin typeface="Cambria Math" pitchFamily="18" charset="0"/>
                          <a:ea typeface="Cambria Math" pitchFamily="18" charset="0"/>
                        </a:rPr>
                        <a:t>F</a:t>
                      </a:r>
                      <a:r>
                        <a:rPr lang="en-US" smtClean="0"/>
                        <a:t>  </a:t>
                      </a:r>
                      <a:r>
                        <a:rPr lang="en-US" sz="1600" smtClean="0"/>
                        <a:t>[cm</a:t>
                      </a:r>
                      <a:r>
                        <a:rPr lang="en-US" sz="1600" baseline="30000" smtClean="0"/>
                        <a:t>-1</a:t>
                      </a:r>
                      <a:r>
                        <a:rPr lang="en-US" sz="1600" smtClean="0"/>
                        <a:t>]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err="1" smtClean="0">
                          <a:latin typeface="Cambria Math" pitchFamily="18" charset="0"/>
                          <a:ea typeface="Cambria Math" pitchFamily="18" charset="0"/>
                        </a:rPr>
                        <a:t>v</a:t>
                      </a:r>
                      <a:r>
                        <a:rPr lang="en-US" i="1" baseline="-25000" err="1" smtClean="0">
                          <a:latin typeface="Cambria Math" pitchFamily="18" charset="0"/>
                          <a:ea typeface="Cambria Math" pitchFamily="18" charset="0"/>
                        </a:rPr>
                        <a:t>F</a:t>
                      </a:r>
                      <a:r>
                        <a:rPr lang="en-US" smtClean="0"/>
                        <a:t>  </a:t>
                      </a:r>
                      <a:r>
                        <a:rPr lang="en-US" sz="1800" smtClean="0"/>
                        <a:t>[</a:t>
                      </a:r>
                      <a:r>
                        <a:rPr lang="en-US" sz="1800" err="1" smtClean="0"/>
                        <a:t>cm.s</a:t>
                      </a:r>
                      <a:r>
                        <a:rPr lang="en-US" sz="1800" baseline="30000" smtClean="0"/>
                        <a:t>-1</a:t>
                      </a:r>
                      <a:r>
                        <a:rPr lang="en-US" sz="1800" smtClean="0"/>
                        <a:t>]</a:t>
                      </a:r>
                      <a:endParaRPr lang="cs-CZ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err="1" smtClean="0">
                          <a:latin typeface="Cambria Math" pitchFamily="18" charset="0"/>
                          <a:ea typeface="Cambria Math" pitchFamily="18" charset="0"/>
                        </a:rPr>
                        <a:t>T</a:t>
                      </a:r>
                      <a:r>
                        <a:rPr lang="en-US" i="1" baseline="-25000" err="1" smtClean="0">
                          <a:latin typeface="Cambria Math" pitchFamily="18" charset="0"/>
                          <a:ea typeface="Cambria Math" pitchFamily="18" charset="0"/>
                        </a:rPr>
                        <a:t>F</a:t>
                      </a:r>
                      <a:r>
                        <a:rPr lang="en-US" smtClean="0"/>
                        <a:t>  </a:t>
                      </a:r>
                      <a:r>
                        <a:rPr lang="en-US" sz="1600" smtClean="0"/>
                        <a:t>[K]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Na </a:t>
                      </a:r>
                      <a:r>
                        <a:rPr lang="en-US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Cambria Math" pitchFamily="18" charset="0"/>
                        </a:rPr>
                        <a:t>(78 K)</a:t>
                      </a:r>
                      <a:endParaRPr lang="cs-CZ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2.65×10</a:t>
                      </a:r>
                      <a:r>
                        <a:rPr lang="en-US" baseline="30000" smtClean="0"/>
                        <a:t>22</a:t>
                      </a:r>
                      <a:endParaRPr lang="cs-CZ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3.23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0.92×10</a:t>
                      </a:r>
                      <a:r>
                        <a:rPr lang="en-US" baseline="30000" smtClean="0"/>
                        <a:t>8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1.08×10</a:t>
                      </a:r>
                      <a:r>
                        <a:rPr lang="en-US" baseline="30000" smtClean="0"/>
                        <a:t>8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37 500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Mg</a:t>
                      </a:r>
                      <a:endParaRPr lang="cs-CZ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8.6×10</a:t>
                      </a:r>
                      <a:r>
                        <a:rPr lang="en-US" baseline="30000" smtClean="0"/>
                        <a:t>22</a:t>
                      </a:r>
                      <a:endParaRPr lang="cs-CZ" baseline="30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7.13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1.37×10</a:t>
                      </a:r>
                      <a:r>
                        <a:rPr lang="en-US" baseline="30000" smtClean="0"/>
                        <a:t>8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1.58×10</a:t>
                      </a:r>
                      <a:r>
                        <a:rPr lang="en-US" baseline="30000" smtClean="0"/>
                        <a:t>8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82 700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Al</a:t>
                      </a:r>
                      <a:endParaRPr lang="cs-CZ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18.6×10</a:t>
                      </a:r>
                      <a:r>
                        <a:rPr lang="en-US" baseline="30000" smtClean="0"/>
                        <a:t>22</a:t>
                      </a:r>
                      <a:endParaRPr lang="cs-CZ" baseline="30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11.63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1.75×10</a:t>
                      </a:r>
                      <a:r>
                        <a:rPr lang="en-US" baseline="30000" smtClean="0"/>
                        <a:t>8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2.02×10</a:t>
                      </a:r>
                      <a:r>
                        <a:rPr lang="en-US" baseline="30000" smtClean="0"/>
                        <a:t>8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134 900</a:t>
                      </a:r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5" name="Skupina 54"/>
          <p:cNvGrpSpPr/>
          <p:nvPr/>
        </p:nvGrpSpPr>
        <p:grpSpPr>
          <a:xfrm>
            <a:off x="3003952" y="2357446"/>
            <a:ext cx="2068114" cy="2143124"/>
            <a:chOff x="3003952" y="2357446"/>
            <a:chExt cx="2068114" cy="2143124"/>
          </a:xfrm>
        </p:grpSpPr>
        <p:pic>
          <p:nvPicPr>
            <p:cNvPr id="56" name="Obrázek 55" descr="Fermi_energy_momentum_sv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3952" y="2357446"/>
              <a:ext cx="2068114" cy="2143124"/>
            </a:xfrm>
            <a:prstGeom prst="rect">
              <a:avLst/>
            </a:prstGeom>
          </p:spPr>
        </p:pic>
        <p:sp>
          <p:nvSpPr>
            <p:cNvPr id="57" name="TextovéPole 56"/>
            <p:cNvSpPr txBox="1"/>
            <p:nvPr/>
          </p:nvSpPr>
          <p:spPr>
            <a:xfrm>
              <a:off x="4152425" y="3443703"/>
              <a:ext cx="20526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b="1" i="1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k</a:t>
              </a:r>
              <a:r>
                <a:rPr lang="cs-CZ" sz="1600" baseline="-2500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F</a:t>
              </a:r>
              <a:endParaRPr lang="cs-CZ" baseline="-250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458090" y="3054128"/>
              <a:ext cx="5760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i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E=</a:t>
              </a:r>
              <a:r>
                <a:rPr lang="cs-CZ" sz="1400" i="1" err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cs-CZ" sz="1400" baseline="-25000" err="1" smtClean="0">
                  <a:solidFill>
                    <a:srgbClr val="0A13FF"/>
                  </a:solidFill>
                  <a:latin typeface="Cambria Math" pitchFamily="18" charset="0"/>
                  <a:ea typeface="Cambria Math" pitchFamily="18" charset="0"/>
                </a:rPr>
                <a:t>F</a:t>
              </a:r>
              <a:endParaRPr lang="cs-CZ" sz="1600" baseline="-2500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59" name="Přímá spojovací šipka 58"/>
            <p:cNvCxnSpPr/>
            <p:nvPr/>
          </p:nvCxnSpPr>
          <p:spPr>
            <a:xfrm flipV="1">
              <a:off x="3786182" y="3273710"/>
              <a:ext cx="648000" cy="43200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Skupina 66"/>
          <p:cNvGrpSpPr/>
          <p:nvPr/>
        </p:nvGrpSpPr>
        <p:grpSpPr>
          <a:xfrm>
            <a:off x="5715008" y="2549719"/>
            <a:ext cx="2214578" cy="1972411"/>
            <a:chOff x="5715008" y="2549719"/>
            <a:chExt cx="2214578" cy="1972411"/>
          </a:xfrm>
        </p:grpSpPr>
        <p:grpSp>
          <p:nvGrpSpPr>
            <p:cNvPr id="65" name="Skupina 64"/>
            <p:cNvGrpSpPr/>
            <p:nvPr/>
          </p:nvGrpSpPr>
          <p:grpSpPr>
            <a:xfrm>
              <a:off x="6349637" y="3071810"/>
              <a:ext cx="937007" cy="1450320"/>
              <a:chOff x="6206761" y="2928934"/>
              <a:chExt cx="937007" cy="1450320"/>
            </a:xfrm>
          </p:grpSpPr>
          <p:sp>
            <p:nvSpPr>
              <p:cNvPr id="61" name="Tlačítko akce: Vlastní 60">
                <a:hlinkClick r:id="rId6" action="ppaction://program" highlightClick="1"/>
              </p:cNvPr>
              <p:cNvSpPr/>
              <p:nvPr/>
            </p:nvSpPr>
            <p:spPr>
              <a:xfrm>
                <a:off x="6215074" y="2928934"/>
                <a:ext cx="928694" cy="285752"/>
              </a:xfrm>
              <a:prstGeom prst="actionButtonBlank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2">
                        <a:lumMod val="75000"/>
                      </a:schemeClr>
                    </a:solidFill>
                  </a:rPr>
                  <a:t>Na</a:t>
                </a:r>
                <a:endParaRPr lang="cs-CZ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Tlačítko akce: Vlastní 62">
                <a:hlinkClick r:id="rId7" action="ppaction://program" highlightClick="1"/>
              </p:cNvPr>
              <p:cNvSpPr/>
              <p:nvPr/>
            </p:nvSpPr>
            <p:spPr>
              <a:xfrm>
                <a:off x="6210140" y="3517064"/>
                <a:ext cx="928694" cy="285752"/>
              </a:xfrm>
              <a:prstGeom prst="actionButtonBlank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</a:rPr>
                  <a:t>Mg</a:t>
                </a:r>
                <a:endParaRPr lang="cs-CZ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Tlačítko akce: Vlastní 63">
                <a:hlinkClick r:id="rId8" action="ppaction://program" highlightClick="1"/>
              </p:cNvPr>
              <p:cNvSpPr/>
              <p:nvPr/>
            </p:nvSpPr>
            <p:spPr>
              <a:xfrm>
                <a:off x="6206761" y="4093502"/>
                <a:ext cx="928694" cy="285752"/>
              </a:xfrm>
              <a:prstGeom prst="actionButtonBlank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accent1">
                        <a:lumMod val="50000"/>
                      </a:schemeClr>
                    </a:solidFill>
                  </a:rPr>
                  <a:t>Al</a:t>
                </a:r>
                <a:endParaRPr lang="cs-CZ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6" name="TextovéPole 65"/>
            <p:cNvSpPr txBox="1"/>
            <p:nvPr/>
          </p:nvSpPr>
          <p:spPr>
            <a:xfrm>
              <a:off x="5715008" y="2549719"/>
              <a:ext cx="2214578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err="1" smtClean="0">
                  <a:solidFill>
                    <a:srgbClr val="0A13FF"/>
                  </a:solidFill>
                </a:rPr>
                <a:t>Vypo</a:t>
              </a:r>
              <a:r>
                <a:rPr lang="cs-CZ" sz="1400" smtClean="0">
                  <a:solidFill>
                    <a:srgbClr val="0A13FF"/>
                  </a:solidFill>
                </a:rPr>
                <a:t>čtené </a:t>
              </a:r>
              <a:r>
                <a:rPr lang="en-US" sz="1400" err="1" smtClean="0">
                  <a:solidFill>
                    <a:srgbClr val="0A13FF"/>
                  </a:solidFill>
                </a:rPr>
                <a:t>Fermiho</a:t>
              </a:r>
              <a:r>
                <a:rPr lang="en-US" sz="1400" smtClean="0">
                  <a:solidFill>
                    <a:srgbClr val="0A13FF"/>
                  </a:solidFill>
                </a:rPr>
                <a:t> </a:t>
              </a:r>
              <a:r>
                <a:rPr lang="en-US" sz="1400" err="1" smtClean="0">
                  <a:solidFill>
                    <a:srgbClr val="0A13FF"/>
                  </a:solidFill>
                </a:rPr>
                <a:t>plochy</a:t>
              </a:r>
              <a:endParaRPr lang="cs-CZ" sz="1400">
                <a:solidFill>
                  <a:srgbClr val="0A13FF"/>
                </a:solidFill>
              </a:endParaRPr>
            </a:p>
          </p:txBody>
        </p:sp>
      </p:grpSp>
      <p:sp>
        <p:nvSpPr>
          <p:cNvPr id="36" name="Zástupný symbol pro číslo snímku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929190" y="142852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volných elektronů v kovu  - </a:t>
            </a:r>
            <a:r>
              <a:rPr lang="cs-CZ" i="1" smtClean="0"/>
              <a:t>7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357158" y="285728"/>
            <a:ext cx="32861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err="1" smtClean="0">
                <a:latin typeface="Comic Sans MS" pitchFamily="66" charset="0"/>
              </a:rPr>
              <a:t>Fermiho</a:t>
            </a:r>
            <a:r>
              <a:rPr lang="en-US" smtClean="0">
                <a:latin typeface="Comic Sans MS" pitchFamily="66" charset="0"/>
              </a:rPr>
              <a:t> – </a:t>
            </a:r>
            <a:r>
              <a:rPr lang="en-US" err="1" smtClean="0">
                <a:latin typeface="Comic Sans MS" pitchFamily="66" charset="0"/>
              </a:rPr>
              <a:t>Diracovo</a:t>
            </a:r>
            <a:r>
              <a:rPr lang="en-US" smtClean="0">
                <a:latin typeface="Comic Sans MS" pitchFamily="66" charset="0"/>
              </a:rPr>
              <a:t> </a:t>
            </a:r>
            <a:r>
              <a:rPr lang="en-US" err="1" smtClean="0">
                <a:latin typeface="Comic Sans MS" pitchFamily="66" charset="0"/>
              </a:rPr>
              <a:t>rozd</a:t>
            </a:r>
            <a:r>
              <a:rPr lang="cs-CZ" err="1" smtClean="0">
                <a:latin typeface="Comic Sans MS" pitchFamily="66" charset="0"/>
              </a:rPr>
              <a:t>ělení</a:t>
            </a:r>
            <a:endParaRPr lang="cs-CZ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158" y="996719"/>
            <a:ext cx="49292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mtClean="0"/>
              <a:t>Pravděpodobnost, že </a:t>
            </a:r>
            <a:r>
              <a:rPr lang="cs-CZ" i="1" smtClean="0">
                <a:solidFill>
                  <a:srgbClr val="0A13FF"/>
                </a:solidFill>
              </a:rPr>
              <a:t>v soustavě stejných fermionů</a:t>
            </a:r>
            <a:endParaRPr lang="en-US" i="1" smtClean="0">
              <a:solidFill>
                <a:srgbClr val="0A13FF"/>
              </a:solidFill>
            </a:endParaRPr>
          </a:p>
          <a:p>
            <a:r>
              <a:rPr lang="cs-CZ" smtClean="0"/>
              <a:t> bude </a:t>
            </a:r>
            <a:r>
              <a:rPr lang="cs-CZ" smtClean="0">
                <a:solidFill>
                  <a:srgbClr val="FF0000"/>
                </a:solidFill>
              </a:rPr>
              <a:t>částice ve stavu s energií </a:t>
            </a:r>
            <a:r>
              <a:rPr lang="cs-CZ" i="1" smtClean="0">
                <a:solidFill>
                  <a:srgbClr val="FF0000"/>
                </a:solidFill>
              </a:rPr>
              <a:t>E</a:t>
            </a:r>
            <a:r>
              <a:rPr lang="cs-CZ" i="1" smtClean="0"/>
              <a:t> </a:t>
            </a:r>
            <a:r>
              <a:rPr lang="cs-CZ" smtClean="0"/>
              <a:t>:</a:t>
            </a:r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357158" y="1857364"/>
            <a:ext cx="3538535" cy="1214446"/>
            <a:chOff x="533399" y="1643050"/>
            <a:chExt cx="3297238" cy="1214446"/>
          </a:xfrm>
        </p:grpSpPr>
        <p:sp>
          <p:nvSpPr>
            <p:cNvPr id="11" name="Zaoblený obdélník 10"/>
            <p:cNvSpPr/>
            <p:nvPr/>
          </p:nvSpPr>
          <p:spPr>
            <a:xfrm>
              <a:off x="571472" y="1643050"/>
              <a:ext cx="3214710" cy="121444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533399" y="1714488"/>
            <a:ext cx="3297238" cy="928688"/>
          </p:xfrm>
          <a:graphic>
            <a:graphicData uri="http://schemas.openxmlformats.org/presentationml/2006/ole">
              <p:oleObj spid="_x0000_s82946" name="Rovnice" r:id="rId4" imgW="1396800" imgH="393480" progId="Equation.3">
                <p:embed/>
              </p:oleObj>
            </a:graphicData>
          </a:graphic>
        </p:graphicFrame>
      </p:grpSp>
      <p:grpSp>
        <p:nvGrpSpPr>
          <p:cNvPr id="16" name="Skupina 15"/>
          <p:cNvGrpSpPr/>
          <p:nvPr/>
        </p:nvGrpSpPr>
        <p:grpSpPr>
          <a:xfrm>
            <a:off x="357158" y="3850224"/>
            <a:ext cx="3786214" cy="1864792"/>
            <a:chOff x="357158" y="3350158"/>
            <a:chExt cx="3786214" cy="1864792"/>
          </a:xfrm>
        </p:grpSpPr>
        <p:pic>
          <p:nvPicPr>
            <p:cNvPr id="13" name="Obrázek 12" descr="fermiDirac.jpg"/>
            <p:cNvPicPr>
              <a:picLocks noChangeAspect="1"/>
            </p:cNvPicPr>
            <p:nvPr/>
          </p:nvPicPr>
          <p:blipFill>
            <a:blip r:embed="rId5" cstate="print"/>
            <a:srcRect t="13953" r="23865" b="19294"/>
            <a:stretch>
              <a:fillRect/>
            </a:stretch>
          </p:blipFill>
          <p:spPr>
            <a:xfrm>
              <a:off x="357158" y="3357562"/>
              <a:ext cx="3786214" cy="1857388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3866087" y="4856630"/>
              <a:ext cx="20584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i="1" smtClean="0">
                  <a:latin typeface="Cambria Math" pitchFamily="18" charset="0"/>
                  <a:ea typeface="Cambria Math" pitchFamily="18" charset="0"/>
                </a:rPr>
                <a:t>E</a:t>
              </a:r>
              <a:endParaRPr lang="cs-CZ" sz="1400" i="1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80480" y="3350158"/>
              <a:ext cx="35719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i="1" smtClean="0">
                  <a:latin typeface="Cambria Math" pitchFamily="18" charset="0"/>
                  <a:ea typeface="Cambria Math" pitchFamily="18" charset="0"/>
                </a:rPr>
                <a:t>f(E)</a:t>
              </a:r>
              <a:endParaRPr lang="cs-CZ" sz="1200" i="1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17" name="Tlačítko akce: Vlastní 16">
            <a:hlinkClick r:id="rId6" action="ppaction://program" highlightClick="1"/>
          </p:cNvPr>
          <p:cNvSpPr/>
          <p:nvPr/>
        </p:nvSpPr>
        <p:spPr>
          <a:xfrm>
            <a:off x="714348" y="5997958"/>
            <a:ext cx="1440000" cy="3600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Fermi-Di</a:t>
            </a:r>
            <a:r>
              <a:rPr lang="en-US" sz="1200" smtClean="0"/>
              <a:t>rac (WD)</a:t>
            </a:r>
            <a:endParaRPr lang="cs-CZ"/>
          </a:p>
        </p:txBody>
      </p:sp>
      <p:sp>
        <p:nvSpPr>
          <p:cNvPr id="18" name="Tlačítko akce: Vlastní 17">
            <a:hlinkClick r:id="rId7" action="ppaction://program" highlightClick="1"/>
          </p:cNvPr>
          <p:cNvSpPr/>
          <p:nvPr/>
        </p:nvSpPr>
        <p:spPr>
          <a:xfrm>
            <a:off x="2560496" y="5989491"/>
            <a:ext cx="1440000" cy="3600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B,  B-E, F-D (WD)</a:t>
            </a:r>
            <a:endParaRPr lang="cs-CZ" sz="1600"/>
          </a:p>
        </p:txBody>
      </p:sp>
      <p:grpSp>
        <p:nvGrpSpPr>
          <p:cNvPr id="33" name="Skupina 32"/>
          <p:cNvGrpSpPr/>
          <p:nvPr/>
        </p:nvGrpSpPr>
        <p:grpSpPr>
          <a:xfrm>
            <a:off x="5286380" y="3626796"/>
            <a:ext cx="3143272" cy="2319052"/>
            <a:chOff x="5286380" y="3143248"/>
            <a:chExt cx="3143272" cy="2319052"/>
          </a:xfrm>
        </p:grpSpPr>
        <p:grpSp>
          <p:nvGrpSpPr>
            <p:cNvPr id="25" name="Skupina 24"/>
            <p:cNvGrpSpPr/>
            <p:nvPr/>
          </p:nvGrpSpPr>
          <p:grpSpPr>
            <a:xfrm>
              <a:off x="5429256" y="3143248"/>
              <a:ext cx="2832000" cy="2124000"/>
              <a:chOff x="5429256" y="3286124"/>
              <a:chExt cx="2832000" cy="2124000"/>
            </a:xfrm>
          </p:grpSpPr>
          <p:pic>
            <p:nvPicPr>
              <p:cNvPr id="26" name="Obrázek 25" descr="FD2.emf"/>
              <p:cNvPicPr>
                <a:picLocks noChangeAspect="1"/>
              </p:cNvPicPr>
              <p:nvPr/>
            </p:nvPicPr>
            <p:blipFill>
              <a:blip r:embed="rId8" cstate="print"/>
              <a:srcRect l="10882" t="5904" r="2059"/>
              <a:stretch>
                <a:fillRect/>
              </a:stretch>
            </p:blipFill>
            <p:spPr>
              <a:xfrm>
                <a:off x="5429256" y="3286124"/>
                <a:ext cx="2832000" cy="2124000"/>
              </a:xfrm>
              <a:prstGeom prst="rect">
                <a:avLst/>
              </a:prstGeom>
            </p:spPr>
          </p:pic>
          <p:sp>
            <p:nvSpPr>
              <p:cNvPr id="27" name="TextovéPole 26"/>
              <p:cNvSpPr txBox="1"/>
              <p:nvPr/>
            </p:nvSpPr>
            <p:spPr>
              <a:xfrm>
                <a:off x="7929586" y="3433377"/>
                <a:ext cx="285752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i="1" smtClean="0">
                    <a:latin typeface="Cambria Math" pitchFamily="18" charset="0"/>
                    <a:ea typeface="Cambria Math" pitchFamily="18" charset="0"/>
                  </a:rPr>
                  <a:t>D(E)</a:t>
                </a:r>
                <a:endParaRPr lang="cs-CZ" i="1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5572132" y="3433377"/>
                <a:ext cx="35719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i="1" smtClean="0">
                    <a:latin typeface="Cambria Math" pitchFamily="18" charset="0"/>
                    <a:ea typeface="Cambria Math" pitchFamily="18" charset="0"/>
                  </a:rPr>
                  <a:t>n(</a:t>
                </a:r>
                <a:r>
                  <a:rPr lang="en-US" sz="900" i="1" err="1" smtClean="0">
                    <a:latin typeface="Cambria Math" pitchFamily="18" charset="0"/>
                    <a:ea typeface="Cambria Math" pitchFamily="18" charset="0"/>
                  </a:rPr>
                  <a:t>E,T</a:t>
                </a:r>
                <a:r>
                  <a:rPr lang="en-US" sz="900" i="1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cs-CZ" i="1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7934502" y="5241605"/>
                <a:ext cx="209398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i="1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endParaRPr lang="cs-CZ" i="1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7106742" y="5224782"/>
                <a:ext cx="179902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900" i="1" err="1" smtClean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900" baseline="-25000" err="1" smtClean="0">
                    <a:latin typeface="Cambria Math" pitchFamily="18" charset="0"/>
                    <a:ea typeface="Cambria Math" pitchFamily="18" charset="0"/>
                  </a:rPr>
                  <a:t>F</a:t>
                </a:r>
                <a:endParaRPr lang="cs-CZ" baseline="-2500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32" name="TextovéPole 31"/>
            <p:cNvSpPr txBox="1"/>
            <p:nvPr/>
          </p:nvSpPr>
          <p:spPr>
            <a:xfrm>
              <a:off x="5286380" y="5231468"/>
              <a:ext cx="3143272" cy="230832"/>
            </a:xfrm>
            <a:prstGeom prst="rect">
              <a:avLst/>
            </a:prstGeom>
            <a:solidFill>
              <a:srgbClr val="F3FDD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900" smtClean="0"/>
                <a:t>Počet elektronů </a:t>
              </a:r>
              <a:r>
                <a:rPr lang="cs-CZ" sz="900" i="1" smtClean="0">
                  <a:latin typeface="Cambria Math" pitchFamily="18" charset="0"/>
                  <a:ea typeface="Cambria Math" pitchFamily="18" charset="0"/>
                </a:rPr>
                <a:t>n(E,T)</a:t>
              </a:r>
              <a:r>
                <a:rPr lang="cs-CZ" sz="900" smtClean="0"/>
                <a:t>  na jednotku energie při teplotě </a:t>
              </a:r>
              <a:r>
                <a:rPr lang="cs-CZ" sz="900" i="1" smtClean="0">
                  <a:latin typeface="Cambria Math" pitchFamily="18" charset="0"/>
                  <a:ea typeface="Cambria Math" pitchFamily="18" charset="0"/>
                </a:rPr>
                <a:t>T  .</a:t>
              </a: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428596" y="3161884"/>
            <a:ext cx="5214942" cy="338554"/>
          </a:xfrm>
          <a:prstGeom prst="rect">
            <a:avLst/>
          </a:prstGeom>
          <a:solidFill>
            <a:srgbClr val="F8FA98"/>
          </a:solidFill>
        </p:spPr>
        <p:txBody>
          <a:bodyPr wrap="square" rtlCol="0">
            <a:spAutoFit/>
          </a:bodyPr>
          <a:lstStyle/>
          <a:p>
            <a:r>
              <a:rPr lang="el-GR" sz="1600" i="1" smtClean="0">
                <a:solidFill>
                  <a:srgbClr val="0A13FF"/>
                </a:solidFill>
              </a:rPr>
              <a:t>μ</a:t>
            </a:r>
            <a:r>
              <a:rPr lang="cs-CZ" sz="1600" i="1" smtClean="0"/>
              <a:t> </a:t>
            </a:r>
            <a:r>
              <a:rPr lang="cs-CZ" sz="1600" smtClean="0"/>
              <a:t>je </a:t>
            </a:r>
            <a:r>
              <a:rPr lang="cs-CZ" sz="1600" smtClean="0">
                <a:solidFill>
                  <a:srgbClr val="0A13FF"/>
                </a:solidFill>
              </a:rPr>
              <a:t>chemický </a:t>
            </a:r>
            <a:r>
              <a:rPr lang="cs-CZ" sz="1600" err="1" smtClean="0">
                <a:solidFill>
                  <a:srgbClr val="0A13FF"/>
                </a:solidFill>
              </a:rPr>
              <a:t>poteciál</a:t>
            </a:r>
            <a:r>
              <a:rPr lang="en-US" sz="1600" smtClean="0">
                <a:solidFill>
                  <a:srgbClr val="0A13FF"/>
                </a:solidFill>
              </a:rPr>
              <a:t> ; v</a:t>
            </a:r>
            <a:r>
              <a:rPr lang="cs-CZ" sz="1600" smtClean="0"/>
              <a:t> našem modelu při </a:t>
            </a:r>
            <a:r>
              <a:rPr lang="cs-CZ" sz="1600" i="1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sz="1600" smtClean="0"/>
              <a:t> = 0 K  je </a:t>
            </a:r>
            <a:r>
              <a:rPr lang="el-GR" sz="1600" b="1" i="1" smtClean="0">
                <a:solidFill>
                  <a:srgbClr val="FF0000"/>
                </a:solidFill>
              </a:rPr>
              <a:t>μ</a:t>
            </a:r>
            <a:r>
              <a:rPr lang="cs-CZ" sz="1600" b="1" i="1" smtClean="0">
                <a:solidFill>
                  <a:srgbClr val="FF0000"/>
                </a:solidFill>
              </a:rPr>
              <a:t> = </a:t>
            </a:r>
            <a:r>
              <a:rPr lang="cs-CZ" sz="1600" b="1" i="1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1600" b="1" i="1" baseline="-2500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F</a:t>
            </a:r>
            <a:r>
              <a:rPr lang="cs-CZ" sz="1600" b="1" smtClean="0">
                <a:solidFill>
                  <a:srgbClr val="FF0000"/>
                </a:solidFill>
              </a:rPr>
              <a:t> </a:t>
            </a:r>
            <a:endParaRPr lang="cs-CZ" sz="1600" b="1">
              <a:solidFill>
                <a:srgbClr val="FF0000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5715008" y="6143644"/>
            <a:ext cx="2357454" cy="432000"/>
            <a:chOff x="5715008" y="5786454"/>
            <a:chExt cx="2357454" cy="432000"/>
          </a:xfrm>
        </p:grpSpPr>
        <p:sp>
          <p:nvSpPr>
            <p:cNvPr id="24" name="Zaoblený obdélník 23"/>
            <p:cNvSpPr/>
            <p:nvPr/>
          </p:nvSpPr>
          <p:spPr>
            <a:xfrm>
              <a:off x="5715008" y="5786454"/>
              <a:ext cx="2357454" cy="432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23" name="Objekt 22"/>
            <p:cNvGraphicFramePr>
              <a:graphicFrameLocks noChangeAspect="1"/>
            </p:cNvGraphicFramePr>
            <p:nvPr/>
          </p:nvGraphicFramePr>
          <p:xfrm>
            <a:off x="5884882" y="5857892"/>
            <a:ext cx="2071702" cy="285752"/>
          </p:xfrm>
          <a:graphic>
            <a:graphicData uri="http://schemas.openxmlformats.org/presentationml/2006/ole">
              <p:oleObj spid="_x0000_s82947" name="Rovnice" r:id="rId9" imgW="1473120" imgH="203040" progId="Equation.3">
                <p:embed/>
              </p:oleObj>
            </a:graphicData>
          </a:graphic>
        </p:graphicFrame>
      </p:grpSp>
      <p:grpSp>
        <p:nvGrpSpPr>
          <p:cNvPr id="38" name="Skupina 37"/>
          <p:cNvGrpSpPr/>
          <p:nvPr/>
        </p:nvGrpSpPr>
        <p:grpSpPr>
          <a:xfrm>
            <a:off x="5429256" y="642918"/>
            <a:ext cx="3500462" cy="2287146"/>
            <a:chOff x="5429256" y="642918"/>
            <a:chExt cx="3500462" cy="2287146"/>
          </a:xfrm>
        </p:grpSpPr>
        <p:pic>
          <p:nvPicPr>
            <p:cNvPr id="34" name="Obrázek 33" descr="Fermi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7840" y="642918"/>
              <a:ext cx="1614490" cy="2005881"/>
            </a:xfrm>
            <a:prstGeom prst="rect">
              <a:avLst/>
            </a:prstGeom>
          </p:spPr>
        </p:pic>
        <p:pic>
          <p:nvPicPr>
            <p:cNvPr id="35" name="Obrázek 34" descr="Dirac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6280" y="642920"/>
              <a:ext cx="1512000" cy="2013017"/>
            </a:xfrm>
            <a:prstGeom prst="rect">
              <a:avLst/>
            </a:prstGeom>
          </p:spPr>
        </p:pic>
        <p:sp>
          <p:nvSpPr>
            <p:cNvPr id="36" name="TextovéPole 35"/>
            <p:cNvSpPr txBox="1"/>
            <p:nvPr/>
          </p:nvSpPr>
          <p:spPr>
            <a:xfrm>
              <a:off x="5429256" y="2714620"/>
              <a:ext cx="16430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err="1" smtClean="0"/>
                <a:t>Enrico</a:t>
              </a:r>
              <a:r>
                <a:rPr lang="en-US" sz="1400" smtClean="0"/>
                <a:t> Fermi </a:t>
              </a:r>
              <a:r>
                <a:rPr lang="en-US" sz="1100" smtClean="0"/>
                <a:t>(1901-1954)</a:t>
              </a:r>
              <a:endParaRPr lang="cs-CZ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7286644" y="2714620"/>
              <a:ext cx="164307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/>
                <a:t>Paul Dirac </a:t>
              </a:r>
              <a:r>
                <a:rPr lang="en-US" sz="1100" smtClean="0"/>
                <a:t>(1902-1984)</a:t>
              </a:r>
              <a:endParaRPr lang="cs-CZ"/>
            </a:p>
          </p:txBody>
        </p:sp>
      </p:grpSp>
      <p:sp>
        <p:nvSpPr>
          <p:cNvPr id="39" name="Tlačítko akce: Vlastní 38">
            <a:hlinkClick r:id="rId12" action="ppaction://hlinksldjump" highlightClick="1"/>
          </p:cNvPr>
          <p:cNvSpPr/>
          <p:nvPr/>
        </p:nvSpPr>
        <p:spPr>
          <a:xfrm>
            <a:off x="5929322" y="3214686"/>
            <a:ext cx="1000132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/>
              <a:t>Dodatek</a:t>
            </a:r>
            <a:endParaRPr lang="cs-CZ"/>
          </a:p>
        </p:txBody>
      </p:sp>
      <p:sp>
        <p:nvSpPr>
          <p:cNvPr id="40" name="Zástupný symbol pro číslo snímku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29190" y="202148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</a:t>
            </a:r>
            <a:r>
              <a:rPr lang="en-US" smtClean="0"/>
              <a:t> </a:t>
            </a:r>
            <a:r>
              <a:rPr lang="cs-CZ" smtClean="0"/>
              <a:t>volných elektronů v kovu  - </a:t>
            </a:r>
            <a:r>
              <a:rPr lang="cs-CZ" i="1" smtClean="0"/>
              <a:t>8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71472" y="500042"/>
            <a:ext cx="3744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omic Sans MS" pitchFamily="66" charset="0"/>
              </a:rPr>
              <a:t>M</a:t>
            </a:r>
            <a:r>
              <a:rPr lang="cs-CZ" err="1" smtClean="0">
                <a:latin typeface="Comic Sans MS" pitchFamily="66" charset="0"/>
              </a:rPr>
              <a:t>ěrné</a:t>
            </a:r>
            <a:r>
              <a:rPr lang="cs-CZ" smtClean="0">
                <a:latin typeface="Comic Sans MS" pitchFamily="66" charset="0"/>
              </a:rPr>
              <a:t> teplo elektronového plynu</a:t>
            </a:r>
            <a:endParaRPr lang="cs-CZ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910" y="1214422"/>
            <a:ext cx="7929618" cy="615553"/>
          </a:xfrm>
          <a:prstGeom prst="rect">
            <a:avLst/>
          </a:prstGeom>
          <a:solidFill>
            <a:srgbClr val="0A13FF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Tepelnou energii mohou přebírat pouze </a:t>
            </a:r>
            <a:r>
              <a:rPr lang="cs-CZ" i="1" smtClean="0">
                <a:solidFill>
                  <a:schemeClr val="bg1"/>
                </a:solidFill>
              </a:rPr>
              <a:t>elektrony v okolí </a:t>
            </a:r>
            <a:r>
              <a:rPr lang="cs-CZ" i="1" err="1" smtClean="0">
                <a:solidFill>
                  <a:schemeClr val="bg1"/>
                </a:solidFill>
              </a:rPr>
              <a:t>Fermiho</a:t>
            </a:r>
            <a:r>
              <a:rPr lang="cs-CZ" i="1" smtClean="0">
                <a:solidFill>
                  <a:schemeClr val="bg1"/>
                </a:solidFill>
              </a:rPr>
              <a:t> energie</a:t>
            </a:r>
            <a:r>
              <a:rPr lang="en-US" i="1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(</a:t>
            </a:r>
            <a:r>
              <a:rPr lang="en-US" err="1" smtClean="0">
                <a:solidFill>
                  <a:schemeClr val="bg1"/>
                </a:solidFill>
              </a:rPr>
              <a:t>plochy</a:t>
            </a:r>
            <a:r>
              <a:rPr lang="en-US" smtClean="0">
                <a:solidFill>
                  <a:schemeClr val="bg1"/>
                </a:solidFill>
              </a:rPr>
              <a:t>)</a:t>
            </a:r>
            <a:endParaRPr lang="cs-CZ" smtClean="0">
              <a:solidFill>
                <a:schemeClr val="bg1"/>
              </a:solidFill>
            </a:endParaRPr>
          </a:p>
          <a:p>
            <a:r>
              <a:rPr lang="cs-CZ" sz="16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 mají k dispozici volné </a:t>
            </a:r>
            <a:r>
              <a:rPr lang="cs-CZ" sz="160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energiové</a:t>
            </a:r>
            <a:r>
              <a:rPr lang="cs-CZ" sz="16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hladiny na které mohou přejít).</a:t>
            </a:r>
            <a:endParaRPr lang="cs-CZ" sz="16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1" name="Skupina 110"/>
          <p:cNvGrpSpPr/>
          <p:nvPr/>
        </p:nvGrpSpPr>
        <p:grpSpPr>
          <a:xfrm>
            <a:off x="214282" y="2116451"/>
            <a:ext cx="3864659" cy="3312813"/>
            <a:chOff x="357158" y="3188021"/>
            <a:chExt cx="3864659" cy="3312813"/>
          </a:xfrm>
        </p:grpSpPr>
        <p:grpSp>
          <p:nvGrpSpPr>
            <p:cNvPr id="112" name="Skupina 103"/>
            <p:cNvGrpSpPr/>
            <p:nvPr/>
          </p:nvGrpSpPr>
          <p:grpSpPr>
            <a:xfrm rot="16200000">
              <a:off x="2182333" y="3335276"/>
              <a:ext cx="1500198" cy="2578775"/>
              <a:chOff x="2285984" y="3714772"/>
              <a:chExt cx="1785950" cy="2578775"/>
            </a:xfrm>
            <a:noFill/>
          </p:grpSpPr>
          <p:pic>
            <p:nvPicPr>
              <p:cNvPr id="15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11" r="67884" b="7500"/>
              <a:stretch>
                <a:fillRect/>
              </a:stretch>
            </p:blipFill>
            <p:spPr bwMode="auto">
              <a:xfrm>
                <a:off x="2285984" y="3714772"/>
                <a:ext cx="1785950" cy="23574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9" name="Obdélník 158"/>
              <p:cNvSpPr/>
              <p:nvPr/>
            </p:nvSpPr>
            <p:spPr>
              <a:xfrm rot="5400000">
                <a:off x="3303051" y="5965801"/>
                <a:ext cx="325730" cy="32976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1200" b="1" i="1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1200" b="1" i="1" baseline="-2500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F</a:t>
                </a:r>
                <a:endParaRPr lang="cs-CZ" b="1" i="1" baseline="-2500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60" name="Obdélník 159"/>
              <p:cNvSpPr/>
              <p:nvPr/>
            </p:nvSpPr>
            <p:spPr>
              <a:xfrm rot="5400000">
                <a:off x="2213315" y="3921085"/>
                <a:ext cx="476939" cy="31144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1100" b="1" i="1" smtClean="0">
                    <a:latin typeface="Cambria Math" pitchFamily="18" charset="0"/>
                    <a:ea typeface="Cambria Math" pitchFamily="18" charset="0"/>
                  </a:rPr>
                  <a:t>n(</a:t>
                </a:r>
                <a:r>
                  <a:rPr lang="en-US" sz="1100" b="1" i="1" err="1" smtClean="0">
                    <a:latin typeface="Cambria Math" pitchFamily="18" charset="0"/>
                    <a:ea typeface="Cambria Math" pitchFamily="18" charset="0"/>
                  </a:rPr>
                  <a:t>E,T</a:t>
                </a:r>
                <a:r>
                  <a:rPr lang="en-US" sz="1100" b="1" i="1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cs-CZ" b="1" i="1" baseline="-2500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grpSp>
          <p:nvGrpSpPr>
            <p:cNvPr id="113" name="Skupina 55"/>
            <p:cNvGrpSpPr/>
            <p:nvPr/>
          </p:nvGrpSpPr>
          <p:grpSpPr>
            <a:xfrm>
              <a:off x="357158" y="3188021"/>
              <a:ext cx="3693082" cy="3312813"/>
              <a:chOff x="357158" y="2786852"/>
              <a:chExt cx="3693082" cy="3312813"/>
            </a:xfrm>
          </p:grpSpPr>
          <p:grpSp>
            <p:nvGrpSpPr>
              <p:cNvPr id="115" name="Skupina 48"/>
              <p:cNvGrpSpPr/>
              <p:nvPr/>
            </p:nvGrpSpPr>
            <p:grpSpPr>
              <a:xfrm>
                <a:off x="357158" y="2786852"/>
                <a:ext cx="3693082" cy="3312813"/>
                <a:chOff x="857224" y="2786852"/>
                <a:chExt cx="3693082" cy="3312813"/>
              </a:xfrm>
            </p:grpSpPr>
            <p:sp>
              <p:nvSpPr>
                <p:cNvPr id="120" name="Obdélník 119"/>
                <p:cNvSpPr/>
                <p:nvPr/>
              </p:nvSpPr>
              <p:spPr>
                <a:xfrm>
                  <a:off x="1058306" y="3723475"/>
                  <a:ext cx="3492000" cy="540000"/>
                </a:xfrm>
                <a:prstGeom prst="rect">
                  <a:avLst/>
                </a:prstGeom>
                <a:solidFill>
                  <a:srgbClr val="FFC000">
                    <a:alpha val="45000"/>
                  </a:srgb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21" name="Skupina 62"/>
                <p:cNvGrpSpPr/>
                <p:nvPr/>
              </p:nvGrpSpPr>
              <p:grpSpPr>
                <a:xfrm>
                  <a:off x="857224" y="2786852"/>
                  <a:ext cx="1366375" cy="3312813"/>
                  <a:chOff x="562419" y="2786852"/>
                  <a:chExt cx="1366375" cy="3312813"/>
                </a:xfrm>
              </p:grpSpPr>
              <p:grpSp>
                <p:nvGrpSpPr>
                  <p:cNvPr id="122" name="Skupina 77"/>
                  <p:cNvGrpSpPr/>
                  <p:nvPr/>
                </p:nvGrpSpPr>
                <p:grpSpPr>
                  <a:xfrm>
                    <a:off x="785786" y="2786852"/>
                    <a:ext cx="1143008" cy="3214710"/>
                    <a:chOff x="785786" y="2786852"/>
                    <a:chExt cx="1143008" cy="3214710"/>
                  </a:xfrm>
                </p:grpSpPr>
                <p:grpSp>
                  <p:nvGrpSpPr>
                    <p:cNvPr id="126" name="Skupina 44"/>
                    <p:cNvGrpSpPr/>
                    <p:nvPr/>
                  </p:nvGrpSpPr>
                  <p:grpSpPr>
                    <a:xfrm>
                      <a:off x="785786" y="2786852"/>
                      <a:ext cx="1143008" cy="3214710"/>
                      <a:chOff x="785786" y="2786852"/>
                      <a:chExt cx="1143008" cy="3214710"/>
                    </a:xfrm>
                  </p:grpSpPr>
                  <p:grpSp>
                    <p:nvGrpSpPr>
                      <p:cNvPr id="129" name="Skupina 23"/>
                      <p:cNvGrpSpPr/>
                      <p:nvPr/>
                    </p:nvGrpSpPr>
                    <p:grpSpPr>
                      <a:xfrm>
                        <a:off x="785786" y="2786852"/>
                        <a:ext cx="1143008" cy="3214710"/>
                        <a:chOff x="785786" y="2786852"/>
                        <a:chExt cx="1143008" cy="3214710"/>
                      </a:xfrm>
                    </p:grpSpPr>
                    <p:grpSp>
                      <p:nvGrpSpPr>
                        <p:cNvPr id="148" name="Skupina 15"/>
                        <p:cNvGrpSpPr/>
                        <p:nvPr/>
                      </p:nvGrpSpPr>
                      <p:grpSpPr>
                        <a:xfrm>
                          <a:off x="927868" y="2786852"/>
                          <a:ext cx="972794" cy="3214710"/>
                          <a:chOff x="927868" y="2786852"/>
                          <a:chExt cx="972794" cy="3214710"/>
                        </a:xfrm>
                      </p:grpSpPr>
                      <p:cxnSp>
                        <p:nvCxnSpPr>
                          <p:cNvPr id="156" name="Přímá spojovací šipka 155"/>
                          <p:cNvCxnSpPr/>
                          <p:nvPr/>
                        </p:nvCxnSpPr>
                        <p:spPr>
                          <a:xfrm rot="5400000" flipH="1" flipV="1">
                            <a:off x="-678693" y="4393413"/>
                            <a:ext cx="3214710" cy="1588"/>
                          </a:xfrm>
                          <a:prstGeom prst="straightConnector1">
                            <a:avLst/>
                          </a:prstGeom>
                          <a:ln w="19050"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7" name="Přímá spojovací šipka 156"/>
                          <p:cNvCxnSpPr/>
                          <p:nvPr/>
                        </p:nvCxnSpPr>
                        <p:spPr>
                          <a:xfrm rot="10800000" flipH="1" flipV="1">
                            <a:off x="928662" y="5999180"/>
                            <a:ext cx="972000" cy="1588"/>
                          </a:xfrm>
                          <a:prstGeom prst="straightConnector1">
                            <a:avLst/>
                          </a:prstGeom>
                          <a:ln w="19050"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49" name="Přímá spojovací šipka 148"/>
                        <p:cNvCxnSpPr/>
                        <p:nvPr/>
                      </p:nvCxnSpPr>
                      <p:spPr>
                        <a:xfrm rot="10800000" flipH="1" flipV="1">
                          <a:off x="937715" y="5856304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Přímá spojovací šipka 149"/>
                        <p:cNvCxnSpPr/>
                        <p:nvPr/>
                      </p:nvCxnSpPr>
                      <p:spPr>
                        <a:xfrm rot="10800000" flipH="1" flipV="1">
                          <a:off x="928662" y="5641990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Přímá spojovací šipka 150"/>
                        <p:cNvCxnSpPr/>
                        <p:nvPr/>
                      </p:nvCxnSpPr>
                      <p:spPr>
                        <a:xfrm rot="10800000" flipH="1" flipV="1">
                          <a:off x="928662" y="5420211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" name="Přímá spojovací šipka 151"/>
                        <p:cNvCxnSpPr/>
                        <p:nvPr/>
                      </p:nvCxnSpPr>
                      <p:spPr>
                        <a:xfrm rot="10800000" flipH="1" flipV="1">
                          <a:off x="928662" y="4357694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Přímá spojovací šipka 152"/>
                        <p:cNvCxnSpPr/>
                        <p:nvPr/>
                      </p:nvCxnSpPr>
                      <p:spPr>
                        <a:xfrm rot="10800000" flipH="1" flipV="1">
                          <a:off x="928662" y="4143380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" name="Přímá spojovací šipka 21"/>
                        <p:cNvCxnSpPr/>
                        <p:nvPr/>
                      </p:nvCxnSpPr>
                      <p:spPr>
                        <a:xfrm flipV="1">
                          <a:off x="785786" y="3973345"/>
                          <a:ext cx="1143008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FF0000"/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Přímá spojovací šipka 154"/>
                        <p:cNvCxnSpPr/>
                        <p:nvPr/>
                      </p:nvCxnSpPr>
                      <p:spPr>
                        <a:xfrm rot="10800000" flipH="1" flipV="1">
                          <a:off x="928662" y="3813349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bg2">
                              <a:lumMod val="75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30" name="Skupina 27"/>
                      <p:cNvGrpSpPr/>
                      <p:nvPr/>
                    </p:nvGrpSpPr>
                    <p:grpSpPr>
                      <a:xfrm>
                        <a:off x="1285852" y="5739483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46" name="Přímá spojovací šipka 145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Přímá spojovací šipka 146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31" name="Skupina 28"/>
                      <p:cNvGrpSpPr/>
                      <p:nvPr/>
                    </p:nvGrpSpPr>
                    <p:grpSpPr>
                      <a:xfrm>
                        <a:off x="1642056" y="5534222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44" name="Přímá spojovací šipka 143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" name="Přímá spojovací šipka 144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32" name="Skupina 31"/>
                      <p:cNvGrpSpPr/>
                      <p:nvPr/>
                    </p:nvGrpSpPr>
                    <p:grpSpPr>
                      <a:xfrm>
                        <a:off x="1321078" y="5302788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42" name="Přímá spojovací šipka 141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3" name="Přímá spojovací šipka 142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33" name="Skupina 34"/>
                      <p:cNvGrpSpPr/>
                      <p:nvPr/>
                    </p:nvGrpSpPr>
                    <p:grpSpPr>
                      <a:xfrm>
                        <a:off x="1292846" y="4267164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40" name="Přímá spojovací šipka 139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Přímá spojovací šipka 140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34" name="Skupina 37"/>
                      <p:cNvGrpSpPr/>
                      <p:nvPr/>
                    </p:nvGrpSpPr>
                    <p:grpSpPr>
                      <a:xfrm>
                        <a:off x="1571604" y="4071942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38" name="Přímá spojovací šipka 137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Přímá spojovací šipka 138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35" name="Skupina 40"/>
                      <p:cNvGrpSpPr/>
                      <p:nvPr/>
                    </p:nvGrpSpPr>
                    <p:grpSpPr>
                      <a:xfrm>
                        <a:off x="1285852" y="3892854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36" name="Přímá spojovací šipka 135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" name="Přímá spojovací šipka 136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27" name="Přímá spojovací šipka 126"/>
                    <p:cNvCxnSpPr/>
                    <p:nvPr/>
                  </p:nvCxnSpPr>
                  <p:spPr>
                    <a:xfrm rot="10800000" flipH="1" flipV="1">
                      <a:off x="928662" y="3695057"/>
                      <a:ext cx="97200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7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Přímá spojovací šipka 127"/>
                    <p:cNvCxnSpPr/>
                    <p:nvPr/>
                  </p:nvCxnSpPr>
                  <p:spPr>
                    <a:xfrm rot="10800000" flipH="1" flipV="1">
                      <a:off x="945267" y="3589982"/>
                      <a:ext cx="97200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7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3" name="TextovéPole 122"/>
                  <p:cNvSpPr txBox="1"/>
                  <p:nvPr/>
                </p:nvSpPr>
                <p:spPr>
                  <a:xfrm>
                    <a:off x="562419" y="3785890"/>
                    <a:ext cx="28575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b="1" i="1" err="1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cs-CZ" b="1" baseline="-25000" err="1" smtClean="0">
                        <a:solidFill>
                          <a:srgbClr val="FF0000"/>
                        </a:solidFill>
                      </a:rPr>
                      <a:t>F</a:t>
                    </a:r>
                    <a:endParaRPr lang="cs-CZ" sz="1600" b="1" baseline="-25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" name="TextovéPole 123"/>
                  <p:cNvSpPr txBox="1"/>
                  <p:nvPr/>
                </p:nvSpPr>
                <p:spPr>
                  <a:xfrm>
                    <a:off x="767680" y="2928934"/>
                    <a:ext cx="21431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i="1" smtClean="0">
                        <a:solidFill>
                          <a:srgbClr val="0A13FF"/>
                        </a:solidFill>
                      </a:rPr>
                      <a:t>E</a:t>
                    </a:r>
                    <a:endParaRPr lang="cs-CZ" sz="1600" i="1">
                      <a:solidFill>
                        <a:srgbClr val="0A13FF"/>
                      </a:solidFill>
                    </a:endParaRPr>
                  </a:p>
                </p:txBody>
              </p:sp>
              <p:sp>
                <p:nvSpPr>
                  <p:cNvPr id="125" name="TextovéPole 124"/>
                  <p:cNvSpPr txBox="1"/>
                  <p:nvPr/>
                </p:nvSpPr>
                <p:spPr>
                  <a:xfrm>
                    <a:off x="758627" y="5822666"/>
                    <a:ext cx="21431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mtClean="0">
                        <a:solidFill>
                          <a:srgbClr val="0A13FF"/>
                        </a:solidFill>
                      </a:rPr>
                      <a:t>0</a:t>
                    </a:r>
                    <a:endParaRPr lang="cs-CZ" sz="1600">
                      <a:solidFill>
                        <a:srgbClr val="0A13FF"/>
                      </a:solidFill>
                    </a:endParaRPr>
                  </a:p>
                </p:txBody>
              </p:sp>
            </p:grpSp>
          </p:grpSp>
          <p:grpSp>
            <p:nvGrpSpPr>
              <p:cNvPr id="116" name="Skupina 52"/>
              <p:cNvGrpSpPr/>
              <p:nvPr/>
            </p:nvGrpSpPr>
            <p:grpSpPr>
              <a:xfrm>
                <a:off x="1937261" y="3648873"/>
                <a:ext cx="10055" cy="677079"/>
                <a:chOff x="1901805" y="3648873"/>
                <a:chExt cx="10055" cy="677079"/>
              </a:xfrm>
            </p:grpSpPr>
            <p:cxnSp>
              <p:nvCxnSpPr>
                <p:cNvPr id="118" name="Přímá spojovací šipka 117"/>
                <p:cNvCxnSpPr/>
                <p:nvPr/>
              </p:nvCxnSpPr>
              <p:spPr>
                <a:xfrm rot="5400000">
                  <a:off x="1795442" y="3755236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Přímá spojovací šipka 118"/>
                <p:cNvCxnSpPr/>
                <p:nvPr/>
              </p:nvCxnSpPr>
              <p:spPr>
                <a:xfrm rot="16200000" flipV="1">
                  <a:off x="1803909" y="4218001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TextovéPole 116"/>
              <p:cNvSpPr txBox="1"/>
              <p:nvPr/>
            </p:nvSpPr>
            <p:spPr>
              <a:xfrm>
                <a:off x="1857356" y="3856498"/>
                <a:ext cx="50006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sz="1400" b="1" i="1" smtClean="0">
                    <a:latin typeface="Cambria Math" pitchFamily="18" charset="0"/>
                    <a:ea typeface="Cambria Math" pitchFamily="18" charset="0"/>
                  </a:rPr>
                  <a:t>∼</a:t>
                </a:r>
                <a:r>
                  <a:rPr lang="cs-CZ" sz="1400" b="1" i="1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l-GR" sz="1400" b="1" i="1" smtClean="0">
                    <a:latin typeface="Cambria Math" pitchFamily="18" charset="0"/>
                    <a:ea typeface="Cambria Math" pitchFamily="18" charset="0"/>
                  </a:rPr>
                  <a:t>κ</a:t>
                </a:r>
                <a:r>
                  <a:rPr lang="en-US" sz="1400" b="1" i="1" smtClean="0">
                    <a:latin typeface="Cambria Math" pitchFamily="18" charset="0"/>
                    <a:ea typeface="Cambria Math" pitchFamily="18" charset="0"/>
                  </a:rPr>
                  <a:t>T</a:t>
                </a:r>
                <a:endParaRPr lang="cs-CZ" sz="1400" b="1" i="1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14" name="Obdélník 113"/>
            <p:cNvSpPr/>
            <p:nvPr/>
          </p:nvSpPr>
          <p:spPr>
            <a:xfrm>
              <a:off x="3668707" y="3714752"/>
              <a:ext cx="273613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 b="1" i="1" smtClean="0">
                  <a:latin typeface="Cambria Math" pitchFamily="18" charset="0"/>
                  <a:ea typeface="Cambria Math" pitchFamily="18" charset="0"/>
                </a:rPr>
                <a:t>E</a:t>
              </a:r>
              <a:endParaRPr lang="cs-CZ" b="1" i="1" baseline="-2500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4214810" y="2000240"/>
            <a:ext cx="4572032" cy="3357586"/>
            <a:chOff x="4214810" y="2000240"/>
            <a:chExt cx="4572032" cy="3357586"/>
          </a:xfrm>
        </p:grpSpPr>
        <p:grpSp>
          <p:nvGrpSpPr>
            <p:cNvPr id="61" name="Skupina 60"/>
            <p:cNvGrpSpPr/>
            <p:nvPr/>
          </p:nvGrpSpPr>
          <p:grpSpPr>
            <a:xfrm>
              <a:off x="4214810" y="2000240"/>
              <a:ext cx="4572032" cy="2553132"/>
              <a:chOff x="4214810" y="2000240"/>
              <a:chExt cx="4572032" cy="2553132"/>
            </a:xfrm>
          </p:grpSpPr>
          <p:sp>
            <p:nvSpPr>
              <p:cNvPr id="55" name="TextovéPole 54"/>
              <p:cNvSpPr txBox="1"/>
              <p:nvPr/>
            </p:nvSpPr>
            <p:spPr>
              <a:xfrm>
                <a:off x="4214810" y="2000240"/>
                <a:ext cx="4572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smtClean="0">
                    <a:solidFill>
                      <a:srgbClr val="0A13FF"/>
                    </a:solidFill>
                  </a:rPr>
                  <a:t>Odhad</a:t>
                </a:r>
                <a:r>
                  <a:rPr lang="cs-CZ" sz="1600" smtClean="0"/>
                  <a:t>:</a:t>
                </a:r>
              </a:p>
              <a:p>
                <a:r>
                  <a:rPr lang="cs-CZ" sz="1600" smtClean="0"/>
                  <a:t> </a:t>
                </a:r>
                <a:r>
                  <a:rPr lang="cs-CZ" sz="1600" i="1" smtClean="0">
                    <a:solidFill>
                      <a:schemeClr val="accent2">
                        <a:lumMod val="75000"/>
                      </a:schemeClr>
                    </a:solidFill>
                  </a:rPr>
                  <a:t>počet elektronů které přejdou </a:t>
                </a:r>
                <a:r>
                  <a:rPr lang="cs-CZ" sz="1600" smtClean="0"/>
                  <a:t>při </a:t>
                </a:r>
                <a:r>
                  <a:rPr lang="cs-CZ" sz="1600" i="1" smtClean="0"/>
                  <a:t>T</a:t>
                </a:r>
                <a:r>
                  <a:rPr lang="cs-CZ" sz="1600" smtClean="0"/>
                  <a:t> na vyšší hladiny</a:t>
                </a:r>
              </a:p>
              <a:p>
                <a:r>
                  <a:rPr lang="cs-CZ" sz="1400" smtClean="0"/>
                  <a:t>(vyšrafovanou plochu nahradíme trojúhelníkem)</a:t>
                </a:r>
                <a:r>
                  <a:rPr lang="cs-CZ" sz="1600" smtClean="0"/>
                  <a:t>  </a:t>
                </a:r>
                <a:endParaRPr lang="cs-CZ" sz="1600"/>
              </a:p>
            </p:txBody>
          </p:sp>
          <p:graphicFrame>
            <p:nvGraphicFramePr>
              <p:cNvPr id="56" name="Objekt 55"/>
              <p:cNvGraphicFramePr>
                <a:graphicFrameLocks noChangeAspect="1"/>
              </p:cNvGraphicFramePr>
              <p:nvPr/>
            </p:nvGraphicFramePr>
            <p:xfrm>
              <a:off x="5500694" y="2786058"/>
              <a:ext cx="1143008" cy="580873"/>
            </p:xfrm>
            <a:graphic>
              <a:graphicData uri="http://schemas.openxmlformats.org/presentationml/2006/ole">
                <p:oleObj spid="_x0000_s86017" name="Rovnice" r:id="rId4" imgW="774360" imgH="393480" progId="Equation.3">
                  <p:embed/>
                </p:oleObj>
              </a:graphicData>
            </a:graphic>
          </p:graphicFrame>
          <p:sp>
            <p:nvSpPr>
              <p:cNvPr id="57" name="TextovéPole 56"/>
              <p:cNvSpPr txBox="1"/>
              <p:nvPr/>
            </p:nvSpPr>
            <p:spPr>
              <a:xfrm>
                <a:off x="4286248" y="3376198"/>
                <a:ext cx="42148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smtClean="0">
                    <a:solidFill>
                      <a:schemeClr val="accent2">
                        <a:lumMod val="75000"/>
                      </a:schemeClr>
                    </a:solidFill>
                  </a:rPr>
                  <a:t>Změna vnitřní energie</a:t>
                </a:r>
                <a:r>
                  <a:rPr lang="cs-CZ" sz="1600" smtClean="0"/>
                  <a:t>:</a:t>
                </a:r>
                <a:endParaRPr lang="cs-CZ"/>
              </a:p>
            </p:txBody>
          </p:sp>
          <p:graphicFrame>
            <p:nvGraphicFramePr>
              <p:cNvPr id="58" name="Objekt 57"/>
              <p:cNvGraphicFramePr>
                <a:graphicFrameLocks noChangeAspect="1"/>
              </p:cNvGraphicFramePr>
              <p:nvPr/>
            </p:nvGraphicFramePr>
            <p:xfrm>
              <a:off x="5025785" y="3714752"/>
              <a:ext cx="2475173" cy="536576"/>
            </p:xfrm>
            <a:graphic>
              <a:graphicData uri="http://schemas.openxmlformats.org/presentationml/2006/ole">
                <p:oleObj spid="_x0000_s86018" name="Rovnice" r:id="rId5" imgW="1815840" imgH="393480" progId="Equation.3">
                  <p:embed/>
                </p:oleObj>
              </a:graphicData>
            </a:graphic>
          </p:graphicFrame>
          <p:sp>
            <p:nvSpPr>
              <p:cNvPr id="59" name="TextovéPole 58"/>
              <p:cNvSpPr txBox="1"/>
              <p:nvPr/>
            </p:nvSpPr>
            <p:spPr>
              <a:xfrm>
                <a:off x="4286248" y="4214818"/>
                <a:ext cx="42148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smtClean="0">
                    <a:solidFill>
                      <a:schemeClr val="accent2">
                        <a:lumMod val="75000"/>
                      </a:schemeClr>
                    </a:solidFill>
                  </a:rPr>
                  <a:t>Měrné teplo</a:t>
                </a:r>
                <a:r>
                  <a:rPr lang="cs-CZ" sz="1600" smtClean="0"/>
                  <a:t> :</a:t>
                </a:r>
                <a:endParaRPr lang="cs-CZ"/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>
              <a:off x="4429124" y="4572008"/>
              <a:ext cx="3960000" cy="785818"/>
              <a:chOff x="4429124" y="4572008"/>
              <a:chExt cx="3960000" cy="785818"/>
            </a:xfrm>
          </p:grpSpPr>
          <p:sp>
            <p:nvSpPr>
              <p:cNvPr id="62" name="Zaoblený obdélník 61"/>
              <p:cNvSpPr/>
              <p:nvPr/>
            </p:nvSpPr>
            <p:spPr>
              <a:xfrm>
                <a:off x="4429124" y="4572008"/>
                <a:ext cx="3960000" cy="785818"/>
              </a:xfrm>
              <a:prstGeom prst="roundRect">
                <a:avLst/>
              </a:prstGeom>
              <a:solidFill>
                <a:srgbClr val="DAFEF2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0" name="Objekt 59"/>
              <p:cNvGraphicFramePr>
                <a:graphicFrameLocks noChangeAspect="1"/>
              </p:cNvGraphicFramePr>
              <p:nvPr/>
            </p:nvGraphicFramePr>
            <p:xfrm>
              <a:off x="4554564" y="4681538"/>
              <a:ext cx="3732212" cy="571500"/>
            </p:xfrm>
            <a:graphic>
              <a:graphicData uri="http://schemas.openxmlformats.org/presentationml/2006/ole">
                <p:oleObj spid="_x0000_s86019" name="Rovnice" r:id="rId6" imgW="2819160" imgH="431640" progId="Equation.3">
                  <p:embed/>
                </p:oleObj>
              </a:graphicData>
            </a:graphic>
          </p:graphicFrame>
        </p:grpSp>
      </p:grpSp>
      <p:grpSp>
        <p:nvGrpSpPr>
          <p:cNvPr id="69" name="Skupina 68"/>
          <p:cNvGrpSpPr/>
          <p:nvPr/>
        </p:nvGrpSpPr>
        <p:grpSpPr>
          <a:xfrm>
            <a:off x="214282" y="5857892"/>
            <a:ext cx="8572560" cy="857256"/>
            <a:chOff x="285720" y="5857892"/>
            <a:chExt cx="8572560" cy="857256"/>
          </a:xfrm>
        </p:grpSpPr>
        <p:grpSp>
          <p:nvGrpSpPr>
            <p:cNvPr id="68" name="Skupina 67"/>
            <p:cNvGrpSpPr/>
            <p:nvPr/>
          </p:nvGrpSpPr>
          <p:grpSpPr>
            <a:xfrm>
              <a:off x="1928794" y="5857892"/>
              <a:ext cx="6929486" cy="857256"/>
              <a:chOff x="1928794" y="5857892"/>
              <a:chExt cx="6929486" cy="857256"/>
            </a:xfrm>
          </p:grpSpPr>
          <p:sp>
            <p:nvSpPr>
              <p:cNvPr id="67" name="Zaoblený obdélník 66"/>
              <p:cNvSpPr/>
              <p:nvPr/>
            </p:nvSpPr>
            <p:spPr>
              <a:xfrm>
                <a:off x="1928794" y="5857892"/>
                <a:ext cx="6929486" cy="857256"/>
              </a:xfrm>
              <a:prstGeom prst="roundRect">
                <a:avLst/>
              </a:prstGeom>
              <a:solidFill>
                <a:srgbClr val="F3FDD3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5" name="Objekt 64"/>
              <p:cNvGraphicFramePr>
                <a:graphicFrameLocks noChangeAspect="1"/>
              </p:cNvGraphicFramePr>
              <p:nvPr/>
            </p:nvGraphicFramePr>
            <p:xfrm>
              <a:off x="2065607" y="5946796"/>
              <a:ext cx="6649797" cy="625476"/>
            </p:xfrm>
            <a:graphic>
              <a:graphicData uri="http://schemas.openxmlformats.org/presentationml/2006/ole">
                <p:oleObj spid="_x0000_s86020" name="Rovnice" r:id="rId7" imgW="5130720" imgH="482400" progId="Equation.3">
                  <p:embed/>
                </p:oleObj>
              </a:graphicData>
            </a:graphic>
          </p:graphicFrame>
        </p:grpSp>
        <p:sp>
          <p:nvSpPr>
            <p:cNvPr id="66" name="TextovéPole 65"/>
            <p:cNvSpPr txBox="1"/>
            <p:nvPr/>
          </p:nvSpPr>
          <p:spPr>
            <a:xfrm>
              <a:off x="285720" y="6019404"/>
              <a:ext cx="150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smtClean="0">
                  <a:solidFill>
                    <a:schemeClr val="accent2">
                      <a:lumMod val="75000"/>
                    </a:schemeClr>
                  </a:solidFill>
                </a:rPr>
                <a:t>Přesný výpočet:</a:t>
              </a:r>
              <a:r>
                <a:rPr lang="cs-CZ" sz="1600" smtClean="0"/>
                <a:t> </a:t>
              </a:r>
              <a:endParaRPr lang="cs-CZ" sz="1600"/>
            </a:p>
          </p:txBody>
        </p:sp>
      </p:grpSp>
      <p:cxnSp>
        <p:nvCxnSpPr>
          <p:cNvPr id="71" name="Přímá spojovací čára 70"/>
          <p:cNvCxnSpPr/>
          <p:nvPr/>
        </p:nvCxnSpPr>
        <p:spPr>
          <a:xfrm flipV="1">
            <a:off x="214282" y="5643578"/>
            <a:ext cx="882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ástupný symbol pro číslo snímku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29190" y="202148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</a:t>
            </a:r>
            <a:r>
              <a:rPr lang="en-US" smtClean="0"/>
              <a:t> </a:t>
            </a:r>
            <a:r>
              <a:rPr lang="cs-CZ" smtClean="0"/>
              <a:t>volných elektronů v kovu  - </a:t>
            </a:r>
            <a:r>
              <a:rPr lang="cs-CZ" i="1" smtClean="0"/>
              <a:t>8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71472" y="500042"/>
            <a:ext cx="3744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omic Sans MS" pitchFamily="66" charset="0"/>
              </a:rPr>
              <a:t>M</a:t>
            </a:r>
            <a:r>
              <a:rPr lang="cs-CZ" err="1" smtClean="0">
                <a:latin typeface="Comic Sans MS" pitchFamily="66" charset="0"/>
              </a:rPr>
              <a:t>ěrné</a:t>
            </a:r>
            <a:r>
              <a:rPr lang="cs-CZ" smtClean="0">
                <a:latin typeface="Comic Sans MS" pitchFamily="66" charset="0"/>
              </a:rPr>
              <a:t> teplo elektronového plynu</a:t>
            </a:r>
            <a:endParaRPr lang="cs-CZ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910" y="1214422"/>
            <a:ext cx="7929618" cy="615553"/>
          </a:xfrm>
          <a:prstGeom prst="rect">
            <a:avLst/>
          </a:prstGeom>
          <a:solidFill>
            <a:srgbClr val="0A13FF"/>
          </a:solidFill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Tepelnou energii mohou přebírat pouze </a:t>
            </a:r>
            <a:r>
              <a:rPr lang="cs-CZ" i="1" smtClean="0">
                <a:solidFill>
                  <a:schemeClr val="bg1"/>
                </a:solidFill>
              </a:rPr>
              <a:t>elektrony v okolí </a:t>
            </a:r>
            <a:r>
              <a:rPr lang="cs-CZ" i="1" err="1" smtClean="0">
                <a:solidFill>
                  <a:schemeClr val="bg1"/>
                </a:solidFill>
              </a:rPr>
              <a:t>Fermiho</a:t>
            </a:r>
            <a:r>
              <a:rPr lang="cs-CZ" i="1" smtClean="0">
                <a:solidFill>
                  <a:schemeClr val="bg1"/>
                </a:solidFill>
              </a:rPr>
              <a:t> energie</a:t>
            </a:r>
            <a:r>
              <a:rPr lang="en-US" i="1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(</a:t>
            </a:r>
            <a:r>
              <a:rPr lang="en-US" err="1" smtClean="0">
                <a:solidFill>
                  <a:schemeClr val="bg1"/>
                </a:solidFill>
              </a:rPr>
              <a:t>plochy</a:t>
            </a:r>
            <a:r>
              <a:rPr lang="en-US" smtClean="0">
                <a:solidFill>
                  <a:schemeClr val="bg1"/>
                </a:solidFill>
              </a:rPr>
              <a:t>)</a:t>
            </a:r>
            <a:endParaRPr lang="cs-CZ" smtClean="0">
              <a:solidFill>
                <a:schemeClr val="bg1"/>
              </a:solidFill>
            </a:endParaRPr>
          </a:p>
          <a:p>
            <a:r>
              <a:rPr lang="cs-CZ" sz="16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 mají k dispozici volné </a:t>
            </a:r>
            <a:r>
              <a:rPr lang="cs-CZ" sz="160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energiové</a:t>
            </a:r>
            <a:r>
              <a:rPr lang="cs-CZ" sz="16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hladiny na které mohou přejít).</a:t>
            </a:r>
            <a:endParaRPr lang="cs-CZ" sz="16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Skupina 110"/>
          <p:cNvGrpSpPr/>
          <p:nvPr/>
        </p:nvGrpSpPr>
        <p:grpSpPr>
          <a:xfrm>
            <a:off x="214282" y="2116451"/>
            <a:ext cx="3864659" cy="3312813"/>
            <a:chOff x="357158" y="3188021"/>
            <a:chExt cx="3864659" cy="3312813"/>
          </a:xfrm>
        </p:grpSpPr>
        <p:grpSp>
          <p:nvGrpSpPr>
            <p:cNvPr id="3" name="Skupina 103"/>
            <p:cNvGrpSpPr/>
            <p:nvPr/>
          </p:nvGrpSpPr>
          <p:grpSpPr>
            <a:xfrm rot="16200000">
              <a:off x="2182333" y="3335276"/>
              <a:ext cx="1500198" cy="2578775"/>
              <a:chOff x="2285984" y="3714772"/>
              <a:chExt cx="1785950" cy="2578775"/>
            </a:xfrm>
            <a:noFill/>
          </p:grpSpPr>
          <p:pic>
            <p:nvPicPr>
              <p:cNvPr id="15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11" r="67884" b="7500"/>
              <a:stretch>
                <a:fillRect/>
              </a:stretch>
            </p:blipFill>
            <p:spPr bwMode="auto">
              <a:xfrm>
                <a:off x="2285984" y="3714772"/>
                <a:ext cx="1785950" cy="23574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9" name="Obdélník 158"/>
              <p:cNvSpPr/>
              <p:nvPr/>
            </p:nvSpPr>
            <p:spPr>
              <a:xfrm rot="5400000">
                <a:off x="3303051" y="5965801"/>
                <a:ext cx="325730" cy="32976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1200" b="1" i="1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1200" b="1" i="1" baseline="-2500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F</a:t>
                </a:r>
                <a:endParaRPr lang="cs-CZ" b="1" i="1" baseline="-2500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60" name="Obdélník 159"/>
              <p:cNvSpPr/>
              <p:nvPr/>
            </p:nvSpPr>
            <p:spPr>
              <a:xfrm rot="5400000">
                <a:off x="2213315" y="3921085"/>
                <a:ext cx="476939" cy="31144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1100" b="1" i="1" smtClean="0">
                    <a:latin typeface="Cambria Math" pitchFamily="18" charset="0"/>
                    <a:ea typeface="Cambria Math" pitchFamily="18" charset="0"/>
                  </a:rPr>
                  <a:t>n(</a:t>
                </a:r>
                <a:r>
                  <a:rPr lang="en-US" sz="1100" b="1" i="1" err="1" smtClean="0">
                    <a:latin typeface="Cambria Math" pitchFamily="18" charset="0"/>
                    <a:ea typeface="Cambria Math" pitchFamily="18" charset="0"/>
                  </a:rPr>
                  <a:t>E,T</a:t>
                </a:r>
                <a:r>
                  <a:rPr lang="en-US" sz="1100" b="1" i="1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cs-CZ" b="1" i="1" baseline="-2500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grpSp>
          <p:nvGrpSpPr>
            <p:cNvPr id="7" name="Skupina 55"/>
            <p:cNvGrpSpPr/>
            <p:nvPr/>
          </p:nvGrpSpPr>
          <p:grpSpPr>
            <a:xfrm>
              <a:off x="357158" y="3188021"/>
              <a:ext cx="3693082" cy="3312813"/>
              <a:chOff x="357158" y="2786852"/>
              <a:chExt cx="3693082" cy="3312813"/>
            </a:xfrm>
          </p:grpSpPr>
          <p:grpSp>
            <p:nvGrpSpPr>
              <p:cNvPr id="8" name="Skupina 48"/>
              <p:cNvGrpSpPr/>
              <p:nvPr/>
            </p:nvGrpSpPr>
            <p:grpSpPr>
              <a:xfrm>
                <a:off x="357158" y="2786852"/>
                <a:ext cx="3693082" cy="3312813"/>
                <a:chOff x="857224" y="2786852"/>
                <a:chExt cx="3693082" cy="3312813"/>
              </a:xfrm>
            </p:grpSpPr>
            <p:sp>
              <p:nvSpPr>
                <p:cNvPr id="120" name="Obdélník 119"/>
                <p:cNvSpPr/>
                <p:nvPr/>
              </p:nvSpPr>
              <p:spPr>
                <a:xfrm>
                  <a:off x="1058306" y="3723475"/>
                  <a:ext cx="3492000" cy="540000"/>
                </a:xfrm>
                <a:prstGeom prst="rect">
                  <a:avLst/>
                </a:prstGeom>
                <a:solidFill>
                  <a:srgbClr val="FFC000">
                    <a:alpha val="45000"/>
                  </a:srgbClr>
                </a:soli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9" name="Skupina 62"/>
                <p:cNvGrpSpPr/>
                <p:nvPr/>
              </p:nvGrpSpPr>
              <p:grpSpPr>
                <a:xfrm>
                  <a:off x="857224" y="2786852"/>
                  <a:ext cx="1366375" cy="3312813"/>
                  <a:chOff x="562419" y="2786852"/>
                  <a:chExt cx="1366375" cy="3312813"/>
                </a:xfrm>
              </p:grpSpPr>
              <p:grpSp>
                <p:nvGrpSpPr>
                  <p:cNvPr id="10" name="Skupina 77"/>
                  <p:cNvGrpSpPr/>
                  <p:nvPr/>
                </p:nvGrpSpPr>
                <p:grpSpPr>
                  <a:xfrm>
                    <a:off x="785786" y="2786852"/>
                    <a:ext cx="1143008" cy="3214710"/>
                    <a:chOff x="785786" y="2786852"/>
                    <a:chExt cx="1143008" cy="3214710"/>
                  </a:xfrm>
                </p:grpSpPr>
                <p:grpSp>
                  <p:nvGrpSpPr>
                    <p:cNvPr id="11" name="Skupina 44"/>
                    <p:cNvGrpSpPr/>
                    <p:nvPr/>
                  </p:nvGrpSpPr>
                  <p:grpSpPr>
                    <a:xfrm>
                      <a:off x="785786" y="2786852"/>
                      <a:ext cx="1143008" cy="3214710"/>
                      <a:chOff x="785786" y="2786852"/>
                      <a:chExt cx="1143008" cy="3214710"/>
                    </a:xfrm>
                  </p:grpSpPr>
                  <p:grpSp>
                    <p:nvGrpSpPr>
                      <p:cNvPr id="12" name="Skupina 23"/>
                      <p:cNvGrpSpPr/>
                      <p:nvPr/>
                    </p:nvGrpSpPr>
                    <p:grpSpPr>
                      <a:xfrm>
                        <a:off x="785786" y="2786852"/>
                        <a:ext cx="1143008" cy="3214710"/>
                        <a:chOff x="785786" y="2786852"/>
                        <a:chExt cx="1143008" cy="3214710"/>
                      </a:xfrm>
                    </p:grpSpPr>
                    <p:grpSp>
                      <p:nvGrpSpPr>
                        <p:cNvPr id="13" name="Skupina 15"/>
                        <p:cNvGrpSpPr/>
                        <p:nvPr/>
                      </p:nvGrpSpPr>
                      <p:grpSpPr>
                        <a:xfrm>
                          <a:off x="927868" y="2786852"/>
                          <a:ext cx="972794" cy="3214710"/>
                          <a:chOff x="927868" y="2786852"/>
                          <a:chExt cx="972794" cy="3214710"/>
                        </a:xfrm>
                      </p:grpSpPr>
                      <p:cxnSp>
                        <p:nvCxnSpPr>
                          <p:cNvPr id="156" name="Přímá spojovací šipka 155"/>
                          <p:cNvCxnSpPr/>
                          <p:nvPr/>
                        </p:nvCxnSpPr>
                        <p:spPr>
                          <a:xfrm rot="5400000" flipH="1" flipV="1">
                            <a:off x="-678693" y="4393413"/>
                            <a:ext cx="3214710" cy="1588"/>
                          </a:xfrm>
                          <a:prstGeom prst="straightConnector1">
                            <a:avLst/>
                          </a:prstGeom>
                          <a:ln w="19050"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7" name="Přímá spojovací šipka 156"/>
                          <p:cNvCxnSpPr/>
                          <p:nvPr/>
                        </p:nvCxnSpPr>
                        <p:spPr>
                          <a:xfrm rot="10800000" flipH="1" flipV="1">
                            <a:off x="928662" y="5999180"/>
                            <a:ext cx="972000" cy="1588"/>
                          </a:xfrm>
                          <a:prstGeom prst="straightConnector1">
                            <a:avLst/>
                          </a:prstGeom>
                          <a:ln w="19050"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49" name="Přímá spojovací šipka 148"/>
                        <p:cNvCxnSpPr/>
                        <p:nvPr/>
                      </p:nvCxnSpPr>
                      <p:spPr>
                        <a:xfrm rot="10800000" flipH="1" flipV="1">
                          <a:off x="937715" y="5856304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Přímá spojovací šipka 149"/>
                        <p:cNvCxnSpPr/>
                        <p:nvPr/>
                      </p:nvCxnSpPr>
                      <p:spPr>
                        <a:xfrm rot="10800000" flipH="1" flipV="1">
                          <a:off x="928662" y="5641990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Přímá spojovací šipka 150"/>
                        <p:cNvCxnSpPr/>
                        <p:nvPr/>
                      </p:nvCxnSpPr>
                      <p:spPr>
                        <a:xfrm rot="10800000" flipH="1" flipV="1">
                          <a:off x="928662" y="5420211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" name="Přímá spojovací šipka 151"/>
                        <p:cNvCxnSpPr/>
                        <p:nvPr/>
                      </p:nvCxnSpPr>
                      <p:spPr>
                        <a:xfrm rot="10800000" flipH="1" flipV="1">
                          <a:off x="928662" y="4357694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Přímá spojovací šipka 152"/>
                        <p:cNvCxnSpPr/>
                        <p:nvPr/>
                      </p:nvCxnSpPr>
                      <p:spPr>
                        <a:xfrm rot="10800000" flipH="1" flipV="1">
                          <a:off x="928662" y="4143380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" name="Přímá spojovací šipka 21"/>
                        <p:cNvCxnSpPr/>
                        <p:nvPr/>
                      </p:nvCxnSpPr>
                      <p:spPr>
                        <a:xfrm flipV="1">
                          <a:off x="785786" y="3973345"/>
                          <a:ext cx="1143008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FF0000"/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Přímá spojovací šipka 154"/>
                        <p:cNvCxnSpPr/>
                        <p:nvPr/>
                      </p:nvCxnSpPr>
                      <p:spPr>
                        <a:xfrm rot="10800000" flipH="1" flipV="1">
                          <a:off x="928662" y="3813349"/>
                          <a:ext cx="972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bg2">
                              <a:lumMod val="75000"/>
                            </a:schemeClr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" name="Skupina 27"/>
                      <p:cNvGrpSpPr/>
                      <p:nvPr/>
                    </p:nvGrpSpPr>
                    <p:grpSpPr>
                      <a:xfrm>
                        <a:off x="1285852" y="5739483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46" name="Přímá spojovací šipka 145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Přímá spojovací šipka 146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5" name="Skupina 28"/>
                      <p:cNvGrpSpPr/>
                      <p:nvPr/>
                    </p:nvGrpSpPr>
                    <p:grpSpPr>
                      <a:xfrm>
                        <a:off x="1642056" y="5534222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44" name="Přímá spojovací šipka 143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" name="Přímá spojovací šipka 144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6" name="Skupina 31"/>
                      <p:cNvGrpSpPr/>
                      <p:nvPr/>
                    </p:nvGrpSpPr>
                    <p:grpSpPr>
                      <a:xfrm>
                        <a:off x="1321078" y="5302788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42" name="Přímá spojovací šipka 141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3" name="Přímá spojovací šipka 142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7" name="Skupina 34"/>
                      <p:cNvGrpSpPr/>
                      <p:nvPr/>
                    </p:nvGrpSpPr>
                    <p:grpSpPr>
                      <a:xfrm>
                        <a:off x="1292846" y="4267164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40" name="Přímá spojovací šipka 139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Přímá spojovací šipka 140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8" name="Skupina 37"/>
                      <p:cNvGrpSpPr/>
                      <p:nvPr/>
                    </p:nvGrpSpPr>
                    <p:grpSpPr>
                      <a:xfrm>
                        <a:off x="1571604" y="4071942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38" name="Přímá spojovací šipka 137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Přímá spojovací šipka 138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9" name="Skupina 40"/>
                      <p:cNvGrpSpPr/>
                      <p:nvPr/>
                    </p:nvGrpSpPr>
                    <p:grpSpPr>
                      <a:xfrm>
                        <a:off x="1285852" y="3892854"/>
                        <a:ext cx="135882" cy="189847"/>
                        <a:chOff x="3142446" y="4491517"/>
                        <a:chExt cx="135882" cy="189847"/>
                      </a:xfrm>
                    </p:grpSpPr>
                    <p:cxnSp>
                      <p:nvCxnSpPr>
                        <p:cNvPr id="136" name="Přímá spojovací šipka 135"/>
                        <p:cNvCxnSpPr/>
                        <p:nvPr/>
                      </p:nvCxnSpPr>
                      <p:spPr>
                        <a:xfrm rot="5400000">
                          <a:off x="3053240" y="4590570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" name="Přímá spojovací šipka 136"/>
                        <p:cNvCxnSpPr/>
                        <p:nvPr/>
                      </p:nvCxnSpPr>
                      <p:spPr>
                        <a:xfrm rot="16200000" flipV="1">
                          <a:off x="3187534" y="4580723"/>
                          <a:ext cx="18000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2">
                              <a:lumMod val="75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27" name="Přímá spojovací šipka 126"/>
                    <p:cNvCxnSpPr/>
                    <p:nvPr/>
                  </p:nvCxnSpPr>
                  <p:spPr>
                    <a:xfrm rot="10800000" flipH="1" flipV="1">
                      <a:off x="928662" y="3695057"/>
                      <a:ext cx="97200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7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Přímá spojovací šipka 127"/>
                    <p:cNvCxnSpPr/>
                    <p:nvPr/>
                  </p:nvCxnSpPr>
                  <p:spPr>
                    <a:xfrm rot="10800000" flipH="1" flipV="1">
                      <a:off x="945267" y="3589982"/>
                      <a:ext cx="97200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7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3" name="TextovéPole 122"/>
                  <p:cNvSpPr txBox="1"/>
                  <p:nvPr/>
                </p:nvSpPr>
                <p:spPr>
                  <a:xfrm>
                    <a:off x="562419" y="3785890"/>
                    <a:ext cx="28575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b="1" i="1" err="1" smtClean="0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cs-CZ" b="1" baseline="-25000" err="1" smtClean="0">
                        <a:solidFill>
                          <a:srgbClr val="FF0000"/>
                        </a:solidFill>
                      </a:rPr>
                      <a:t>F</a:t>
                    </a:r>
                    <a:endParaRPr lang="cs-CZ" sz="1600" b="1" baseline="-250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" name="TextovéPole 123"/>
                  <p:cNvSpPr txBox="1"/>
                  <p:nvPr/>
                </p:nvSpPr>
                <p:spPr>
                  <a:xfrm>
                    <a:off x="767680" y="2928934"/>
                    <a:ext cx="21431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i="1" smtClean="0">
                        <a:solidFill>
                          <a:srgbClr val="0A13FF"/>
                        </a:solidFill>
                      </a:rPr>
                      <a:t>E</a:t>
                    </a:r>
                    <a:endParaRPr lang="cs-CZ" sz="1600" i="1">
                      <a:solidFill>
                        <a:srgbClr val="0A13FF"/>
                      </a:solidFill>
                    </a:endParaRPr>
                  </a:p>
                </p:txBody>
              </p:sp>
              <p:sp>
                <p:nvSpPr>
                  <p:cNvPr id="125" name="TextovéPole 124"/>
                  <p:cNvSpPr txBox="1"/>
                  <p:nvPr/>
                </p:nvSpPr>
                <p:spPr>
                  <a:xfrm>
                    <a:off x="758627" y="5822666"/>
                    <a:ext cx="21431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mtClean="0">
                        <a:solidFill>
                          <a:srgbClr val="0A13FF"/>
                        </a:solidFill>
                      </a:rPr>
                      <a:t>0</a:t>
                    </a:r>
                    <a:endParaRPr lang="cs-CZ" sz="1600">
                      <a:solidFill>
                        <a:srgbClr val="0A13FF"/>
                      </a:solidFill>
                    </a:endParaRPr>
                  </a:p>
                </p:txBody>
              </p:sp>
            </p:grpSp>
          </p:grpSp>
          <p:grpSp>
            <p:nvGrpSpPr>
              <p:cNvPr id="20" name="Skupina 52"/>
              <p:cNvGrpSpPr/>
              <p:nvPr/>
            </p:nvGrpSpPr>
            <p:grpSpPr>
              <a:xfrm>
                <a:off x="1937261" y="3648873"/>
                <a:ext cx="10055" cy="677079"/>
                <a:chOff x="1901805" y="3648873"/>
                <a:chExt cx="10055" cy="677079"/>
              </a:xfrm>
            </p:grpSpPr>
            <p:cxnSp>
              <p:nvCxnSpPr>
                <p:cNvPr id="118" name="Přímá spojovací šipka 117"/>
                <p:cNvCxnSpPr/>
                <p:nvPr/>
              </p:nvCxnSpPr>
              <p:spPr>
                <a:xfrm rot="5400000">
                  <a:off x="1795442" y="3755236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Přímá spojovací šipka 118"/>
                <p:cNvCxnSpPr/>
                <p:nvPr/>
              </p:nvCxnSpPr>
              <p:spPr>
                <a:xfrm rot="16200000" flipV="1">
                  <a:off x="1803909" y="4218001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TextovéPole 116"/>
              <p:cNvSpPr txBox="1"/>
              <p:nvPr/>
            </p:nvSpPr>
            <p:spPr>
              <a:xfrm>
                <a:off x="1857356" y="3856498"/>
                <a:ext cx="50006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sz="1400" b="1" i="1" smtClean="0">
                    <a:latin typeface="Cambria Math" pitchFamily="18" charset="0"/>
                    <a:ea typeface="Cambria Math" pitchFamily="18" charset="0"/>
                  </a:rPr>
                  <a:t>∼</a:t>
                </a:r>
                <a:r>
                  <a:rPr lang="cs-CZ" sz="1400" b="1" i="1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l-GR" sz="1400" b="1" i="1" smtClean="0">
                    <a:latin typeface="Cambria Math" pitchFamily="18" charset="0"/>
                    <a:ea typeface="Cambria Math" pitchFamily="18" charset="0"/>
                  </a:rPr>
                  <a:t>κ</a:t>
                </a:r>
                <a:r>
                  <a:rPr lang="en-US" sz="1400" b="1" i="1" smtClean="0">
                    <a:latin typeface="Cambria Math" pitchFamily="18" charset="0"/>
                    <a:ea typeface="Cambria Math" pitchFamily="18" charset="0"/>
                  </a:rPr>
                  <a:t>T</a:t>
                </a:r>
                <a:endParaRPr lang="cs-CZ" sz="1400" b="1" i="1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14" name="Obdélník 113"/>
            <p:cNvSpPr/>
            <p:nvPr/>
          </p:nvSpPr>
          <p:spPr>
            <a:xfrm>
              <a:off x="3668707" y="3714752"/>
              <a:ext cx="273613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200" b="1" i="1" smtClean="0">
                  <a:latin typeface="Cambria Math" pitchFamily="18" charset="0"/>
                  <a:ea typeface="Cambria Math" pitchFamily="18" charset="0"/>
                </a:rPr>
                <a:t>E</a:t>
              </a:r>
              <a:endParaRPr lang="cs-CZ" b="1" i="1" baseline="-2500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21" name="Skupina 63"/>
          <p:cNvGrpSpPr/>
          <p:nvPr/>
        </p:nvGrpSpPr>
        <p:grpSpPr>
          <a:xfrm>
            <a:off x="4214810" y="2000240"/>
            <a:ext cx="4572032" cy="3357586"/>
            <a:chOff x="4214810" y="2000240"/>
            <a:chExt cx="4572032" cy="3357586"/>
          </a:xfrm>
        </p:grpSpPr>
        <p:grpSp>
          <p:nvGrpSpPr>
            <p:cNvPr id="22" name="Skupina 60"/>
            <p:cNvGrpSpPr/>
            <p:nvPr/>
          </p:nvGrpSpPr>
          <p:grpSpPr>
            <a:xfrm>
              <a:off x="4214810" y="2000240"/>
              <a:ext cx="4572032" cy="2553132"/>
              <a:chOff x="4214810" y="2000240"/>
              <a:chExt cx="4572032" cy="2553132"/>
            </a:xfrm>
          </p:grpSpPr>
          <p:sp>
            <p:nvSpPr>
              <p:cNvPr id="55" name="TextovéPole 54"/>
              <p:cNvSpPr txBox="1"/>
              <p:nvPr/>
            </p:nvSpPr>
            <p:spPr>
              <a:xfrm>
                <a:off x="4214810" y="2000240"/>
                <a:ext cx="4572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smtClean="0">
                    <a:solidFill>
                      <a:srgbClr val="0A13FF"/>
                    </a:solidFill>
                  </a:rPr>
                  <a:t>Odhad</a:t>
                </a:r>
                <a:r>
                  <a:rPr lang="cs-CZ" sz="1600" smtClean="0"/>
                  <a:t>:</a:t>
                </a:r>
              </a:p>
              <a:p>
                <a:r>
                  <a:rPr lang="cs-CZ" sz="1600" smtClean="0"/>
                  <a:t> </a:t>
                </a:r>
                <a:r>
                  <a:rPr lang="cs-CZ" sz="1600" i="1" smtClean="0">
                    <a:solidFill>
                      <a:schemeClr val="accent2">
                        <a:lumMod val="75000"/>
                      </a:schemeClr>
                    </a:solidFill>
                  </a:rPr>
                  <a:t>počet elektronů které přejdou </a:t>
                </a:r>
                <a:r>
                  <a:rPr lang="cs-CZ" sz="1600" smtClean="0"/>
                  <a:t>při </a:t>
                </a:r>
                <a:r>
                  <a:rPr lang="cs-CZ" sz="1600" i="1" smtClean="0"/>
                  <a:t>T</a:t>
                </a:r>
                <a:r>
                  <a:rPr lang="cs-CZ" sz="1600" smtClean="0"/>
                  <a:t> na vyšší hladiny</a:t>
                </a:r>
              </a:p>
              <a:p>
                <a:r>
                  <a:rPr lang="cs-CZ" sz="1400" smtClean="0"/>
                  <a:t>(vyšrafovanou plochu nahradíme trojúhelníkem)</a:t>
                </a:r>
                <a:r>
                  <a:rPr lang="cs-CZ" sz="1600" smtClean="0"/>
                  <a:t>  </a:t>
                </a:r>
                <a:endParaRPr lang="cs-CZ" sz="1600"/>
              </a:p>
            </p:txBody>
          </p:sp>
          <p:graphicFrame>
            <p:nvGraphicFramePr>
              <p:cNvPr id="56" name="Objekt 55"/>
              <p:cNvGraphicFramePr>
                <a:graphicFrameLocks noChangeAspect="1"/>
              </p:cNvGraphicFramePr>
              <p:nvPr/>
            </p:nvGraphicFramePr>
            <p:xfrm>
              <a:off x="5500694" y="2786058"/>
              <a:ext cx="1143008" cy="580873"/>
            </p:xfrm>
            <a:graphic>
              <a:graphicData uri="http://schemas.openxmlformats.org/presentationml/2006/ole">
                <p:oleObj spid="_x0000_s107522" name="Rovnice" r:id="rId4" imgW="774360" imgH="393480" progId="Equation.3">
                  <p:embed/>
                </p:oleObj>
              </a:graphicData>
            </a:graphic>
          </p:graphicFrame>
          <p:sp>
            <p:nvSpPr>
              <p:cNvPr id="57" name="TextovéPole 56"/>
              <p:cNvSpPr txBox="1"/>
              <p:nvPr/>
            </p:nvSpPr>
            <p:spPr>
              <a:xfrm>
                <a:off x="4286248" y="3376198"/>
                <a:ext cx="42148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smtClean="0">
                    <a:solidFill>
                      <a:schemeClr val="accent2">
                        <a:lumMod val="75000"/>
                      </a:schemeClr>
                    </a:solidFill>
                  </a:rPr>
                  <a:t>Změna vnitřní energie</a:t>
                </a:r>
                <a:r>
                  <a:rPr lang="cs-CZ" sz="1600" smtClean="0"/>
                  <a:t>:</a:t>
                </a:r>
                <a:endParaRPr lang="cs-CZ"/>
              </a:p>
            </p:txBody>
          </p:sp>
          <p:graphicFrame>
            <p:nvGraphicFramePr>
              <p:cNvPr id="58" name="Objekt 57"/>
              <p:cNvGraphicFramePr>
                <a:graphicFrameLocks noChangeAspect="1"/>
              </p:cNvGraphicFramePr>
              <p:nvPr/>
            </p:nvGraphicFramePr>
            <p:xfrm>
              <a:off x="5025785" y="3714752"/>
              <a:ext cx="2475173" cy="536576"/>
            </p:xfrm>
            <a:graphic>
              <a:graphicData uri="http://schemas.openxmlformats.org/presentationml/2006/ole">
                <p:oleObj spid="_x0000_s107523" name="Rovnice" r:id="rId5" imgW="1815840" imgH="393480" progId="Equation.3">
                  <p:embed/>
                </p:oleObj>
              </a:graphicData>
            </a:graphic>
          </p:graphicFrame>
          <p:sp>
            <p:nvSpPr>
              <p:cNvPr id="59" name="TextovéPole 58"/>
              <p:cNvSpPr txBox="1"/>
              <p:nvPr/>
            </p:nvSpPr>
            <p:spPr>
              <a:xfrm>
                <a:off x="4286248" y="4214818"/>
                <a:ext cx="42148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smtClean="0">
                    <a:solidFill>
                      <a:schemeClr val="accent2">
                        <a:lumMod val="75000"/>
                      </a:schemeClr>
                    </a:solidFill>
                  </a:rPr>
                  <a:t>Měrné teplo</a:t>
                </a:r>
                <a:r>
                  <a:rPr lang="cs-CZ" sz="1600" smtClean="0"/>
                  <a:t> :</a:t>
                </a:r>
                <a:endParaRPr lang="cs-CZ"/>
              </a:p>
            </p:txBody>
          </p:sp>
        </p:grpSp>
        <p:grpSp>
          <p:nvGrpSpPr>
            <p:cNvPr id="23" name="Skupina 62"/>
            <p:cNvGrpSpPr/>
            <p:nvPr/>
          </p:nvGrpSpPr>
          <p:grpSpPr>
            <a:xfrm>
              <a:off x="4429124" y="4572008"/>
              <a:ext cx="3960000" cy="785818"/>
              <a:chOff x="4429124" y="4572008"/>
              <a:chExt cx="3960000" cy="785818"/>
            </a:xfrm>
          </p:grpSpPr>
          <p:sp>
            <p:nvSpPr>
              <p:cNvPr id="62" name="Zaoblený obdélník 61"/>
              <p:cNvSpPr/>
              <p:nvPr/>
            </p:nvSpPr>
            <p:spPr>
              <a:xfrm>
                <a:off x="4429124" y="4572008"/>
                <a:ext cx="3960000" cy="785818"/>
              </a:xfrm>
              <a:prstGeom prst="roundRect">
                <a:avLst/>
              </a:prstGeom>
              <a:solidFill>
                <a:srgbClr val="DAFEF2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0" name="Objekt 59"/>
              <p:cNvGraphicFramePr>
                <a:graphicFrameLocks noChangeAspect="1"/>
              </p:cNvGraphicFramePr>
              <p:nvPr/>
            </p:nvGraphicFramePr>
            <p:xfrm>
              <a:off x="4554564" y="4681538"/>
              <a:ext cx="3732212" cy="571500"/>
            </p:xfrm>
            <a:graphic>
              <a:graphicData uri="http://schemas.openxmlformats.org/presentationml/2006/ole">
                <p:oleObj spid="_x0000_s107524" name="Rovnice" r:id="rId6" imgW="2819160" imgH="431640" progId="Equation.3">
                  <p:embed/>
                </p:oleObj>
              </a:graphicData>
            </a:graphic>
          </p:graphicFrame>
        </p:grpSp>
      </p:grpSp>
      <p:grpSp>
        <p:nvGrpSpPr>
          <p:cNvPr id="24" name="Skupina 68"/>
          <p:cNvGrpSpPr/>
          <p:nvPr/>
        </p:nvGrpSpPr>
        <p:grpSpPr>
          <a:xfrm>
            <a:off x="214282" y="5857892"/>
            <a:ext cx="8572560" cy="857256"/>
            <a:chOff x="285720" y="5857892"/>
            <a:chExt cx="8572560" cy="857256"/>
          </a:xfrm>
        </p:grpSpPr>
        <p:grpSp>
          <p:nvGrpSpPr>
            <p:cNvPr id="25" name="Skupina 67"/>
            <p:cNvGrpSpPr/>
            <p:nvPr/>
          </p:nvGrpSpPr>
          <p:grpSpPr>
            <a:xfrm>
              <a:off x="1928794" y="5857892"/>
              <a:ext cx="6929486" cy="857256"/>
              <a:chOff x="1928794" y="5857892"/>
              <a:chExt cx="6929486" cy="857256"/>
            </a:xfrm>
          </p:grpSpPr>
          <p:sp>
            <p:nvSpPr>
              <p:cNvPr id="67" name="Zaoblený obdélník 66"/>
              <p:cNvSpPr/>
              <p:nvPr/>
            </p:nvSpPr>
            <p:spPr>
              <a:xfrm>
                <a:off x="1928794" y="5857892"/>
                <a:ext cx="6929486" cy="857256"/>
              </a:xfrm>
              <a:prstGeom prst="roundRect">
                <a:avLst/>
              </a:prstGeom>
              <a:solidFill>
                <a:srgbClr val="F3FDD3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5" name="Objekt 64"/>
              <p:cNvGraphicFramePr>
                <a:graphicFrameLocks noChangeAspect="1"/>
              </p:cNvGraphicFramePr>
              <p:nvPr/>
            </p:nvGraphicFramePr>
            <p:xfrm>
              <a:off x="2065607" y="5946796"/>
              <a:ext cx="6649797" cy="625476"/>
            </p:xfrm>
            <a:graphic>
              <a:graphicData uri="http://schemas.openxmlformats.org/presentationml/2006/ole">
                <p:oleObj spid="_x0000_s107525" name="Rovnice" r:id="rId7" imgW="5130720" imgH="482400" progId="Equation.3">
                  <p:embed/>
                </p:oleObj>
              </a:graphicData>
            </a:graphic>
          </p:graphicFrame>
        </p:grpSp>
        <p:sp>
          <p:nvSpPr>
            <p:cNvPr id="66" name="TextovéPole 65"/>
            <p:cNvSpPr txBox="1"/>
            <p:nvPr/>
          </p:nvSpPr>
          <p:spPr>
            <a:xfrm>
              <a:off x="285720" y="6019404"/>
              <a:ext cx="1500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smtClean="0">
                  <a:solidFill>
                    <a:schemeClr val="accent2">
                      <a:lumMod val="75000"/>
                    </a:schemeClr>
                  </a:solidFill>
                </a:rPr>
                <a:t>Přesný výpočet:</a:t>
              </a:r>
              <a:r>
                <a:rPr lang="cs-CZ" sz="1600" smtClean="0"/>
                <a:t> </a:t>
              </a:r>
              <a:endParaRPr lang="cs-CZ" sz="1600"/>
            </a:p>
          </p:txBody>
        </p:sp>
      </p:grpSp>
      <p:cxnSp>
        <p:nvCxnSpPr>
          <p:cNvPr id="71" name="Přímá spojovací čára 70"/>
          <p:cNvCxnSpPr/>
          <p:nvPr/>
        </p:nvCxnSpPr>
        <p:spPr>
          <a:xfrm flipV="1">
            <a:off x="214282" y="5643578"/>
            <a:ext cx="8820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ástupný symbol pro číslo snímku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29190" y="202148"/>
            <a:ext cx="40005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</a:t>
            </a:r>
            <a:r>
              <a:rPr lang="en-US" smtClean="0"/>
              <a:t> </a:t>
            </a:r>
            <a:r>
              <a:rPr lang="cs-CZ" smtClean="0"/>
              <a:t>volných elektronů v kovu  -</a:t>
            </a:r>
            <a:r>
              <a:rPr lang="en-US" smtClean="0"/>
              <a:t> 9 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71472" y="357166"/>
            <a:ext cx="2214578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Elektrick</a:t>
            </a:r>
            <a:r>
              <a:rPr lang="cs-CZ" smtClean="0"/>
              <a:t>á vodivost</a:t>
            </a:r>
            <a:endParaRPr lang="cs-CZ"/>
          </a:p>
        </p:txBody>
      </p:sp>
      <p:grpSp>
        <p:nvGrpSpPr>
          <p:cNvPr id="32" name="Skupina 31"/>
          <p:cNvGrpSpPr/>
          <p:nvPr/>
        </p:nvGrpSpPr>
        <p:grpSpPr>
          <a:xfrm>
            <a:off x="285720" y="928670"/>
            <a:ext cx="5286412" cy="714380"/>
            <a:chOff x="285720" y="928670"/>
            <a:chExt cx="5286412" cy="714380"/>
          </a:xfrm>
        </p:grpSpPr>
        <p:sp>
          <p:nvSpPr>
            <p:cNvPr id="6" name="TextovéPole 5"/>
            <p:cNvSpPr txBox="1"/>
            <p:nvPr/>
          </p:nvSpPr>
          <p:spPr>
            <a:xfrm>
              <a:off x="285720" y="1071546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smtClean="0">
                  <a:solidFill>
                    <a:schemeClr val="accent1">
                      <a:lumMod val="75000"/>
                    </a:schemeClr>
                  </a:solidFill>
                </a:rPr>
                <a:t>Hybnost </a:t>
              </a:r>
              <a:r>
                <a:rPr lang="cs-CZ" i="1" smtClean="0">
                  <a:solidFill>
                    <a:schemeClr val="accent1">
                      <a:lumMod val="75000"/>
                    </a:schemeClr>
                  </a:solidFill>
                </a:rPr>
                <a:t>elektronu</a:t>
              </a:r>
              <a:r>
                <a:rPr lang="cs-CZ" smtClean="0"/>
                <a:t>:</a:t>
              </a:r>
              <a:endParaRPr lang="cs-CZ"/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2357422" y="928670"/>
              <a:ext cx="3214710" cy="714380"/>
              <a:chOff x="2357422" y="928670"/>
              <a:chExt cx="3214710" cy="714380"/>
            </a:xfrm>
          </p:grpSpPr>
          <p:sp>
            <p:nvSpPr>
              <p:cNvPr id="30" name="Zaoblený obdélník 29"/>
              <p:cNvSpPr/>
              <p:nvPr/>
            </p:nvSpPr>
            <p:spPr>
              <a:xfrm>
                <a:off x="2357422" y="928670"/>
                <a:ext cx="3214710" cy="7143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2500313" y="1000125"/>
              <a:ext cx="2909887" cy="571500"/>
            </p:xfrm>
            <a:graphic>
              <a:graphicData uri="http://schemas.openxmlformats.org/presentationml/2006/ole">
                <p:oleObj spid="_x0000_s98306" name="Rovnice" r:id="rId4" imgW="2133360" imgH="419040" progId="Equation.3">
                  <p:embed/>
                </p:oleObj>
              </a:graphicData>
            </a:graphic>
          </p:graphicFrame>
        </p:grpSp>
      </p:grpSp>
      <p:grpSp>
        <p:nvGrpSpPr>
          <p:cNvPr id="43" name="Skupina 42"/>
          <p:cNvGrpSpPr/>
          <p:nvPr/>
        </p:nvGrpSpPr>
        <p:grpSpPr>
          <a:xfrm>
            <a:off x="285720" y="1428736"/>
            <a:ext cx="8429684" cy="785818"/>
            <a:chOff x="285720" y="1357298"/>
            <a:chExt cx="8429684" cy="785818"/>
          </a:xfrm>
        </p:grpSpPr>
        <p:sp>
          <p:nvSpPr>
            <p:cNvPr id="8" name="TextovéPole 7"/>
            <p:cNvSpPr txBox="1"/>
            <p:nvPr/>
          </p:nvSpPr>
          <p:spPr>
            <a:xfrm>
              <a:off x="285720" y="1643050"/>
              <a:ext cx="635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Newtonova </a:t>
              </a:r>
              <a:r>
                <a:rPr lang="cs-CZ" b="1" i="1" smtClean="0">
                  <a:solidFill>
                    <a:srgbClr val="C00000"/>
                  </a:solidFill>
                </a:rPr>
                <a:t>pohybová rovnice</a:t>
              </a:r>
              <a:r>
                <a:rPr lang="cs-CZ" smtClean="0"/>
                <a:t> ve stacionárním elektrickém poli </a:t>
              </a:r>
              <a:r>
                <a:rPr lang="cs-CZ" b="1" i="1" smtClean="0"/>
                <a:t>E </a:t>
              </a:r>
              <a:r>
                <a:rPr lang="cs-CZ" smtClean="0"/>
                <a:t>:</a:t>
              </a:r>
              <a:endParaRPr lang="cs-CZ" b="1" i="1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6786578" y="1357298"/>
              <a:ext cx="1928826" cy="785818"/>
              <a:chOff x="6786578" y="1357298"/>
              <a:chExt cx="1928826" cy="785818"/>
            </a:xfrm>
          </p:grpSpPr>
          <p:sp>
            <p:nvSpPr>
              <p:cNvPr id="33" name="Zaoblený obdélník 32"/>
              <p:cNvSpPr/>
              <p:nvPr/>
            </p:nvSpPr>
            <p:spPr>
              <a:xfrm>
                <a:off x="6786578" y="1357298"/>
                <a:ext cx="1928826" cy="7858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6968628" y="1462604"/>
              <a:ext cx="1603900" cy="571504"/>
            </p:xfrm>
            <a:graphic>
              <a:graphicData uri="http://schemas.openxmlformats.org/presentationml/2006/ole">
                <p:oleObj spid="_x0000_s98308" name="Rovnice" r:id="rId5" imgW="1104840" imgH="393480" progId="Equation.3">
                  <p:embed/>
                </p:oleObj>
              </a:graphicData>
            </a:graphic>
          </p:graphicFrame>
        </p:grpSp>
      </p:grpSp>
      <p:grpSp>
        <p:nvGrpSpPr>
          <p:cNvPr id="55" name="Skupina 54"/>
          <p:cNvGrpSpPr/>
          <p:nvPr/>
        </p:nvGrpSpPr>
        <p:grpSpPr>
          <a:xfrm>
            <a:off x="285720" y="2080145"/>
            <a:ext cx="2928958" cy="684000"/>
            <a:chOff x="285720" y="2071678"/>
            <a:chExt cx="2928958" cy="684000"/>
          </a:xfrm>
        </p:grpSpPr>
        <p:sp>
          <p:nvSpPr>
            <p:cNvPr id="10" name="TextovéPole 9"/>
            <p:cNvSpPr txBox="1"/>
            <p:nvPr/>
          </p:nvSpPr>
          <p:spPr>
            <a:xfrm>
              <a:off x="285720" y="220241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smtClean="0">
                  <a:solidFill>
                    <a:srgbClr val="C00000"/>
                  </a:solidFill>
                </a:rPr>
                <a:t>Řešení </a:t>
              </a:r>
              <a:r>
                <a:rPr lang="cs-CZ" smtClean="0"/>
                <a:t>:</a:t>
              </a:r>
              <a:endParaRPr lang="cs-CZ"/>
            </a:p>
          </p:txBody>
        </p:sp>
        <p:grpSp>
          <p:nvGrpSpPr>
            <p:cNvPr id="54" name="Skupina 53"/>
            <p:cNvGrpSpPr/>
            <p:nvPr/>
          </p:nvGrpSpPr>
          <p:grpSpPr>
            <a:xfrm>
              <a:off x="1357290" y="2071678"/>
              <a:ext cx="1857388" cy="684000"/>
              <a:chOff x="1142976" y="2071678"/>
              <a:chExt cx="1857388" cy="684000"/>
            </a:xfrm>
          </p:grpSpPr>
          <p:sp>
            <p:nvSpPr>
              <p:cNvPr id="53" name="Zaoblený obdélník 52"/>
              <p:cNvSpPr/>
              <p:nvPr/>
            </p:nvSpPr>
            <p:spPr>
              <a:xfrm>
                <a:off x="1142976" y="2071678"/>
                <a:ext cx="1857388" cy="684000"/>
              </a:xfrm>
              <a:prstGeom prst="roundRect">
                <a:avLst/>
              </a:prstGeom>
              <a:solidFill>
                <a:srgbClr val="F8FA98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1285852" y="2136237"/>
              <a:ext cx="1571636" cy="523879"/>
            </p:xfrm>
            <a:graphic>
              <a:graphicData uri="http://schemas.openxmlformats.org/presentationml/2006/ole">
                <p:oleObj spid="_x0000_s98309" name="Rovnice" r:id="rId6" imgW="1180800" imgH="393480" progId="Equation.3">
                  <p:embed/>
                </p:oleObj>
              </a:graphicData>
            </a:graphic>
          </p:graphicFrame>
        </p:grpSp>
      </p:grpSp>
      <p:sp>
        <p:nvSpPr>
          <p:cNvPr id="12" name="TextovéPole 11"/>
          <p:cNvSpPr txBox="1"/>
          <p:nvPr/>
        </p:nvSpPr>
        <p:spPr>
          <a:xfrm>
            <a:off x="231216" y="2871613"/>
            <a:ext cx="5769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Nechť v </a:t>
            </a:r>
            <a:r>
              <a:rPr lang="cs-CZ" i="1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smtClean="0">
                <a:solidFill>
                  <a:schemeClr val="accent6">
                    <a:lumMod val="50000"/>
                  </a:schemeClr>
                </a:solidFill>
              </a:rPr>
              <a:t> = 0</a:t>
            </a:r>
            <a:r>
              <a:rPr lang="cs-CZ" smtClean="0"/>
              <a:t> je elektronový plyn </a:t>
            </a:r>
            <a:r>
              <a:rPr lang="cs-CZ" i="1" smtClean="0">
                <a:solidFill>
                  <a:schemeClr val="accent6">
                    <a:lumMod val="50000"/>
                  </a:schemeClr>
                </a:solidFill>
              </a:rPr>
              <a:t>v základním stavu</a:t>
            </a:r>
            <a:r>
              <a:rPr lang="en-US" smtClean="0"/>
              <a:t>;</a:t>
            </a:r>
            <a:r>
              <a:rPr lang="cs-CZ" smtClean="0"/>
              <a:t> </a:t>
            </a:r>
          </a:p>
          <a:p>
            <a:r>
              <a:rPr lang="cs-CZ" b="1" i="1" smtClean="0">
                <a:solidFill>
                  <a:srgbClr val="C00000"/>
                </a:solidFill>
              </a:rPr>
              <a:t>za čas</a:t>
            </a:r>
            <a:r>
              <a:rPr lang="cs-CZ" smtClean="0"/>
              <a:t> rovný relaxační době </a:t>
            </a:r>
            <a:r>
              <a:rPr lang="el-GR" b="1" i="1" smtClean="0">
                <a:solidFill>
                  <a:srgbClr val="C00000"/>
                </a:solidFill>
              </a:rPr>
              <a:t>τ</a:t>
            </a:r>
            <a:r>
              <a:rPr lang="cs-CZ" b="1" i="1" smtClean="0">
                <a:solidFill>
                  <a:schemeClr val="accent3">
                    <a:lumMod val="50000"/>
                  </a:schemeClr>
                </a:solidFill>
              </a:rPr>
              <a:t>  se </a:t>
            </a:r>
            <a:r>
              <a:rPr lang="cs-CZ" b="1" i="1" err="1" smtClean="0">
                <a:solidFill>
                  <a:schemeClr val="accent3">
                    <a:lumMod val="50000"/>
                  </a:schemeClr>
                </a:solidFill>
              </a:rPr>
              <a:t>Fermiho</a:t>
            </a:r>
            <a:r>
              <a:rPr lang="cs-CZ" b="1" i="1" smtClean="0">
                <a:solidFill>
                  <a:schemeClr val="accent3">
                    <a:lumMod val="50000"/>
                  </a:schemeClr>
                </a:solidFill>
              </a:rPr>
              <a:t> plocha posune o </a:t>
            </a:r>
            <a:r>
              <a:rPr lang="cs-CZ" smtClean="0"/>
              <a:t>:</a:t>
            </a:r>
          </a:p>
          <a:p>
            <a:endParaRPr lang="cs-CZ" smtClean="0"/>
          </a:p>
          <a:p>
            <a:endParaRPr lang="cs-CZ" sz="300" smtClean="0"/>
          </a:p>
          <a:p>
            <a:r>
              <a:rPr lang="cs-CZ" b="1" i="1" smtClean="0">
                <a:solidFill>
                  <a:srgbClr val="0A13FF"/>
                </a:solidFill>
              </a:rPr>
              <a:t>Elektrická vodivost</a:t>
            </a:r>
            <a:r>
              <a:rPr lang="cs-CZ" smtClean="0"/>
              <a:t> bude (ve shodě s </a:t>
            </a:r>
            <a:r>
              <a:rPr lang="cs-CZ" err="1" smtClean="0"/>
              <a:t>Drudeho</a:t>
            </a:r>
            <a:r>
              <a:rPr lang="cs-CZ" smtClean="0"/>
              <a:t> modelem) : </a:t>
            </a:r>
            <a:endParaRPr lang="cs-CZ"/>
          </a:p>
        </p:txBody>
      </p:sp>
      <p:grpSp>
        <p:nvGrpSpPr>
          <p:cNvPr id="57" name="Skupina 56"/>
          <p:cNvGrpSpPr/>
          <p:nvPr/>
        </p:nvGrpSpPr>
        <p:grpSpPr>
          <a:xfrm>
            <a:off x="6215074" y="2786058"/>
            <a:ext cx="1285884" cy="648000"/>
            <a:chOff x="6215074" y="2786058"/>
            <a:chExt cx="1285884" cy="648000"/>
          </a:xfrm>
        </p:grpSpPr>
        <p:sp>
          <p:nvSpPr>
            <p:cNvPr id="56" name="Zaoblený obdélník 55"/>
            <p:cNvSpPr/>
            <p:nvPr/>
          </p:nvSpPr>
          <p:spPr>
            <a:xfrm>
              <a:off x="6215074" y="2786058"/>
              <a:ext cx="1285884" cy="648000"/>
            </a:xfrm>
            <a:prstGeom prst="roundRect">
              <a:avLst/>
            </a:prstGeom>
            <a:solidFill>
              <a:srgbClr val="E3FA98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3" name="Objekt 12"/>
            <p:cNvGraphicFramePr>
              <a:graphicFrameLocks noChangeAspect="1"/>
            </p:cNvGraphicFramePr>
            <p:nvPr/>
          </p:nvGraphicFramePr>
          <p:xfrm>
            <a:off x="6297630" y="2856214"/>
            <a:ext cx="1060452" cy="538918"/>
          </p:xfrm>
          <a:graphic>
            <a:graphicData uri="http://schemas.openxmlformats.org/presentationml/2006/ole">
              <p:oleObj spid="_x0000_s98310" name="Rovnice" r:id="rId7" imgW="774360" imgH="393480" progId="Equation.3">
                <p:embed/>
              </p:oleObj>
            </a:graphicData>
          </a:graphic>
        </p:graphicFrame>
      </p:grpSp>
      <p:grpSp>
        <p:nvGrpSpPr>
          <p:cNvPr id="60" name="Skupina 59"/>
          <p:cNvGrpSpPr/>
          <p:nvPr/>
        </p:nvGrpSpPr>
        <p:grpSpPr>
          <a:xfrm>
            <a:off x="5929322" y="3566256"/>
            <a:ext cx="3071834" cy="720000"/>
            <a:chOff x="5929322" y="3500438"/>
            <a:chExt cx="3071834" cy="720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9" name="Zaoblený obdélník 58"/>
            <p:cNvSpPr/>
            <p:nvPr/>
          </p:nvSpPr>
          <p:spPr>
            <a:xfrm>
              <a:off x="5929322" y="3500438"/>
              <a:ext cx="3071834" cy="720000"/>
            </a:xfrm>
            <a:prstGeom prst="round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4" name="Objekt 13"/>
            <p:cNvGraphicFramePr>
              <a:graphicFrameLocks noChangeAspect="1"/>
            </p:cNvGraphicFramePr>
            <p:nvPr/>
          </p:nvGraphicFramePr>
          <p:xfrm>
            <a:off x="5996222" y="3564470"/>
            <a:ext cx="2988000" cy="604934"/>
          </p:xfrm>
          <a:graphic>
            <a:graphicData uri="http://schemas.openxmlformats.org/presentationml/2006/ole">
              <p:oleObj spid="_x0000_s98311" name="Rovnice" r:id="rId8" imgW="2070000" imgH="419040" progId="Equation.3">
                <p:embed/>
              </p:oleObj>
            </a:graphicData>
          </a:graphic>
        </p:graphicFrame>
      </p:grpSp>
      <p:grpSp>
        <p:nvGrpSpPr>
          <p:cNvPr id="123" name="Skupina 122"/>
          <p:cNvGrpSpPr/>
          <p:nvPr/>
        </p:nvGrpSpPr>
        <p:grpSpPr>
          <a:xfrm>
            <a:off x="142844" y="4357694"/>
            <a:ext cx="5786478" cy="2357454"/>
            <a:chOff x="500034" y="4286256"/>
            <a:chExt cx="5786478" cy="2357454"/>
          </a:xfrm>
        </p:grpSpPr>
        <p:grpSp>
          <p:nvGrpSpPr>
            <p:cNvPr id="91" name="Skupina 90"/>
            <p:cNvGrpSpPr/>
            <p:nvPr/>
          </p:nvGrpSpPr>
          <p:grpSpPr>
            <a:xfrm>
              <a:off x="3643306" y="4286256"/>
              <a:ext cx="2643206" cy="2357454"/>
              <a:chOff x="3643306" y="4286256"/>
              <a:chExt cx="2643206" cy="2357454"/>
            </a:xfrm>
          </p:grpSpPr>
          <p:grpSp>
            <p:nvGrpSpPr>
              <p:cNvPr id="92" name="Skupina 43"/>
              <p:cNvGrpSpPr/>
              <p:nvPr/>
            </p:nvGrpSpPr>
            <p:grpSpPr>
              <a:xfrm>
                <a:off x="3643306" y="4286256"/>
                <a:ext cx="2643206" cy="2357454"/>
                <a:chOff x="4000496" y="4134913"/>
                <a:chExt cx="2643206" cy="2357454"/>
              </a:xfrm>
            </p:grpSpPr>
            <p:sp>
              <p:nvSpPr>
                <p:cNvPr id="104" name="Elipsa 103"/>
                <p:cNvSpPr>
                  <a:spLocks noChangeAspect="1"/>
                </p:cNvSpPr>
                <p:nvPr/>
              </p:nvSpPr>
              <p:spPr>
                <a:xfrm>
                  <a:off x="4357686" y="4634979"/>
                  <a:ext cx="1465908" cy="1465908"/>
                </a:xfrm>
                <a:prstGeom prst="ellipse">
                  <a:avLst/>
                </a:prstGeom>
                <a:blipFill>
                  <a:blip r:embed="rId9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5" name="Elipsa 104"/>
                <p:cNvSpPr>
                  <a:spLocks noChangeAspect="1"/>
                </p:cNvSpPr>
                <p:nvPr/>
              </p:nvSpPr>
              <p:spPr>
                <a:xfrm>
                  <a:off x="4626926" y="4634979"/>
                  <a:ext cx="1465908" cy="1465908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  <a:alpha val="48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06" name="Skupina 24"/>
                <p:cNvGrpSpPr/>
                <p:nvPr/>
              </p:nvGrpSpPr>
              <p:grpSpPr>
                <a:xfrm>
                  <a:off x="4000496" y="4134913"/>
                  <a:ext cx="2643206" cy="2357454"/>
                  <a:chOff x="571472" y="4134913"/>
                  <a:chExt cx="2643206" cy="2357454"/>
                </a:xfrm>
              </p:grpSpPr>
              <p:grpSp>
                <p:nvGrpSpPr>
                  <p:cNvPr id="107" name="Skupina 106"/>
                  <p:cNvGrpSpPr/>
                  <p:nvPr/>
                </p:nvGrpSpPr>
                <p:grpSpPr>
                  <a:xfrm>
                    <a:off x="571472" y="4134913"/>
                    <a:ext cx="2628000" cy="2357454"/>
                    <a:chOff x="571472" y="4134913"/>
                    <a:chExt cx="2628000" cy="2357454"/>
                  </a:xfrm>
                </p:grpSpPr>
                <p:cxnSp>
                  <p:nvCxnSpPr>
                    <p:cNvPr id="110" name="Přímá spojovací šipka 109"/>
                    <p:cNvCxnSpPr/>
                    <p:nvPr/>
                  </p:nvCxnSpPr>
                  <p:spPr>
                    <a:xfrm>
                      <a:off x="571472" y="5357826"/>
                      <a:ext cx="262800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2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Přímá spojovací šipka 110"/>
                    <p:cNvCxnSpPr/>
                    <p:nvPr/>
                  </p:nvCxnSpPr>
                  <p:spPr>
                    <a:xfrm rot="16200000">
                      <a:off x="750862" y="5312846"/>
                      <a:ext cx="2357454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2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8" name="TextovéPole 107"/>
                  <p:cNvSpPr txBox="1"/>
                  <p:nvPr/>
                </p:nvSpPr>
                <p:spPr>
                  <a:xfrm>
                    <a:off x="3000364" y="5356696"/>
                    <a:ext cx="21431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400" i="1" err="1" smtClean="0">
                        <a:latin typeface="Cambria Math" pitchFamily="18" charset="0"/>
                        <a:ea typeface="Cambria Math" pitchFamily="18" charset="0"/>
                      </a:rPr>
                      <a:t>k</a:t>
                    </a:r>
                    <a:r>
                      <a:rPr lang="cs-CZ" baseline="-25000" err="1" smtClean="0"/>
                      <a:t>x</a:t>
                    </a:r>
                    <a:endParaRPr lang="cs-CZ" baseline="-25000"/>
                  </a:p>
                </p:txBody>
              </p:sp>
              <p:sp>
                <p:nvSpPr>
                  <p:cNvPr id="109" name="TextovéPole 108"/>
                  <p:cNvSpPr txBox="1"/>
                  <p:nvPr/>
                </p:nvSpPr>
                <p:spPr>
                  <a:xfrm>
                    <a:off x="2000232" y="4142250"/>
                    <a:ext cx="21431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400" i="1" err="1" smtClean="0">
                        <a:latin typeface="Cambria Math" pitchFamily="18" charset="0"/>
                        <a:ea typeface="Cambria Math" pitchFamily="18" charset="0"/>
                      </a:rPr>
                      <a:t>k</a:t>
                    </a:r>
                    <a:r>
                      <a:rPr lang="cs-CZ" baseline="-25000" err="1" smtClean="0"/>
                      <a:t>y</a:t>
                    </a:r>
                    <a:endParaRPr lang="cs-CZ" baseline="-25000"/>
                  </a:p>
                </p:txBody>
              </p:sp>
            </p:grpSp>
          </p:grpSp>
          <p:grpSp>
            <p:nvGrpSpPr>
              <p:cNvPr id="93" name="Skupina 78"/>
              <p:cNvGrpSpPr/>
              <p:nvPr/>
            </p:nvGrpSpPr>
            <p:grpSpPr>
              <a:xfrm>
                <a:off x="3816348" y="4286256"/>
                <a:ext cx="2398726" cy="2251862"/>
                <a:chOff x="3816348" y="4286256"/>
                <a:chExt cx="2398726" cy="2251862"/>
              </a:xfrm>
            </p:grpSpPr>
            <p:cxnSp>
              <p:nvCxnSpPr>
                <p:cNvPr id="94" name="Přímá spojovací čára 93"/>
                <p:cNvCxnSpPr/>
                <p:nvPr/>
              </p:nvCxnSpPr>
              <p:spPr>
                <a:xfrm rot="5400000">
                  <a:off x="3540459" y="5959768"/>
                  <a:ext cx="900000" cy="0"/>
                </a:xfrm>
                <a:prstGeom prst="line">
                  <a:avLst/>
                </a:prstGeom>
                <a:ln w="9525">
                  <a:solidFill>
                    <a:srgbClr val="7030A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ovací čára 94"/>
                <p:cNvCxnSpPr/>
                <p:nvPr/>
              </p:nvCxnSpPr>
              <p:spPr>
                <a:xfrm rot="5400000">
                  <a:off x="3811397" y="5959169"/>
                  <a:ext cx="900000" cy="0"/>
                </a:xfrm>
                <a:prstGeom prst="line">
                  <a:avLst/>
                </a:prstGeom>
                <a:ln w="9525">
                  <a:solidFill>
                    <a:srgbClr val="7030A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Přímá spojovací šipka 95"/>
                <p:cNvCxnSpPr/>
                <p:nvPr/>
              </p:nvCxnSpPr>
              <p:spPr>
                <a:xfrm>
                  <a:off x="3816348" y="6402407"/>
                  <a:ext cx="180000" cy="1588"/>
                </a:xfrm>
                <a:prstGeom prst="straightConnector1">
                  <a:avLst/>
                </a:prstGeom>
                <a:ln w="12700"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ovací šipka 96"/>
                <p:cNvCxnSpPr/>
                <p:nvPr/>
              </p:nvCxnSpPr>
              <p:spPr>
                <a:xfrm flipH="1">
                  <a:off x="4261293" y="6412462"/>
                  <a:ext cx="180000" cy="1588"/>
                </a:xfrm>
                <a:prstGeom prst="straightConnector1">
                  <a:avLst/>
                </a:prstGeom>
                <a:ln w="12700"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ovéPole 97"/>
                <p:cNvSpPr txBox="1"/>
                <p:nvPr/>
              </p:nvSpPr>
              <p:spPr>
                <a:xfrm>
                  <a:off x="4027960" y="6261119"/>
                  <a:ext cx="2244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mtClean="0">
                      <a:solidFill>
                        <a:schemeClr val="accent4">
                          <a:lumMod val="75000"/>
                        </a:schemeClr>
                      </a:solidFill>
                      <a:sym typeface="Symbol"/>
                    </a:rPr>
                    <a:t></a:t>
                  </a:r>
                  <a:r>
                    <a:rPr lang="en-US" b="1" i="1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k</a:t>
                  </a:r>
                  <a:endParaRPr lang="cs-CZ" b="1" i="1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9" name="TextovéPole 98"/>
                <p:cNvSpPr txBox="1"/>
                <p:nvPr/>
              </p:nvSpPr>
              <p:spPr>
                <a:xfrm>
                  <a:off x="5548504" y="4609864"/>
                  <a:ext cx="3895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i="1" smtClean="0">
                      <a:solidFill>
                        <a:srgbClr val="FF0000"/>
                      </a:solidFill>
                      <a:sym typeface="Symbol"/>
                    </a:rPr>
                    <a:t>t =</a:t>
                  </a:r>
                  <a:r>
                    <a:rPr lang="el-GR" b="1" i="1" smtClean="0">
                      <a:solidFill>
                        <a:srgbClr val="FF0000"/>
                      </a:solidFill>
                    </a:rPr>
                    <a:t> τ</a:t>
                  </a:r>
                  <a:endParaRPr lang="cs-CZ" b="1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0" name="Přímá spojovací šipka 99"/>
                <p:cNvCxnSpPr/>
                <p:nvPr/>
              </p:nvCxnSpPr>
              <p:spPr>
                <a:xfrm>
                  <a:off x="5429256" y="4572008"/>
                  <a:ext cx="785818" cy="1588"/>
                </a:xfrm>
                <a:prstGeom prst="straightConnector1">
                  <a:avLst/>
                </a:prstGeom>
                <a:ln w="28575">
                  <a:solidFill>
                    <a:srgbClr val="0A13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ovací šipka 100"/>
                <p:cNvCxnSpPr/>
                <p:nvPr/>
              </p:nvCxnSpPr>
              <p:spPr>
                <a:xfrm flipH="1">
                  <a:off x="3857620" y="4572008"/>
                  <a:ext cx="648000" cy="1588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ovéPole 101"/>
                <p:cNvSpPr txBox="1"/>
                <p:nvPr/>
              </p:nvSpPr>
              <p:spPr>
                <a:xfrm>
                  <a:off x="5674236" y="4315359"/>
                  <a:ext cx="1122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i="1" smtClean="0">
                      <a:solidFill>
                        <a:srgbClr val="FF0000"/>
                      </a:solidFill>
                    </a:rPr>
                    <a:t>E</a:t>
                  </a:r>
                  <a:endParaRPr lang="cs-CZ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3" name="TextovéPole 102"/>
                <p:cNvSpPr txBox="1"/>
                <p:nvPr/>
              </p:nvSpPr>
              <p:spPr>
                <a:xfrm>
                  <a:off x="4166928" y="4286256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i="1" err="1" smtClean="0">
                      <a:solidFill>
                        <a:srgbClr val="FF0000"/>
                      </a:solidFill>
                    </a:rPr>
                    <a:t>v</a:t>
                  </a:r>
                  <a:r>
                    <a:rPr lang="en-US" b="1" i="1" baseline="-25000" err="1" smtClean="0">
                      <a:solidFill>
                        <a:srgbClr val="FF0000"/>
                      </a:solidFill>
                    </a:rPr>
                    <a:t>d</a:t>
                  </a:r>
                  <a:endParaRPr lang="cs-CZ" baseline="-2500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12" name="Skupina 111"/>
            <p:cNvGrpSpPr/>
            <p:nvPr/>
          </p:nvGrpSpPr>
          <p:grpSpPr>
            <a:xfrm>
              <a:off x="500034" y="4286256"/>
              <a:ext cx="2643206" cy="2357454"/>
              <a:chOff x="500034" y="4286256"/>
              <a:chExt cx="2643206" cy="2357454"/>
            </a:xfrm>
          </p:grpSpPr>
          <p:grpSp>
            <p:nvGrpSpPr>
              <p:cNvPr id="113" name="Skupina 34"/>
              <p:cNvGrpSpPr/>
              <p:nvPr/>
            </p:nvGrpSpPr>
            <p:grpSpPr>
              <a:xfrm>
                <a:off x="500034" y="4286256"/>
                <a:ext cx="2643206" cy="2357454"/>
                <a:chOff x="571472" y="4134913"/>
                <a:chExt cx="2643206" cy="2357454"/>
              </a:xfrm>
            </p:grpSpPr>
            <p:sp>
              <p:nvSpPr>
                <p:cNvPr id="116" name="Elipsa 115"/>
                <p:cNvSpPr>
                  <a:spLocks noChangeAspect="1"/>
                </p:cNvSpPr>
                <p:nvPr/>
              </p:nvSpPr>
              <p:spPr>
                <a:xfrm>
                  <a:off x="1205944" y="4630211"/>
                  <a:ext cx="1465908" cy="1465908"/>
                </a:xfrm>
                <a:prstGeom prst="ellipse">
                  <a:avLst/>
                </a:prstGeom>
                <a:blipFill>
                  <a:blip r:embed="rId9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17" name="Skupina 23"/>
                <p:cNvGrpSpPr/>
                <p:nvPr/>
              </p:nvGrpSpPr>
              <p:grpSpPr>
                <a:xfrm>
                  <a:off x="571472" y="4134913"/>
                  <a:ext cx="2643206" cy="2357454"/>
                  <a:chOff x="571472" y="4134913"/>
                  <a:chExt cx="2643206" cy="2357454"/>
                </a:xfrm>
              </p:grpSpPr>
              <p:grpSp>
                <p:nvGrpSpPr>
                  <p:cNvPr id="118" name="Skupina 17"/>
                  <p:cNvGrpSpPr/>
                  <p:nvPr/>
                </p:nvGrpSpPr>
                <p:grpSpPr>
                  <a:xfrm>
                    <a:off x="571472" y="4134913"/>
                    <a:ext cx="2628000" cy="2357454"/>
                    <a:chOff x="571472" y="4134913"/>
                    <a:chExt cx="2628000" cy="2357454"/>
                  </a:xfrm>
                </p:grpSpPr>
                <p:cxnSp>
                  <p:nvCxnSpPr>
                    <p:cNvPr id="121" name="Přímá spojovací šipka 120"/>
                    <p:cNvCxnSpPr/>
                    <p:nvPr/>
                  </p:nvCxnSpPr>
                  <p:spPr>
                    <a:xfrm>
                      <a:off x="571472" y="5357826"/>
                      <a:ext cx="262800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2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Přímá spojovací šipka 121"/>
                    <p:cNvCxnSpPr/>
                    <p:nvPr/>
                  </p:nvCxnSpPr>
                  <p:spPr>
                    <a:xfrm rot="16200000">
                      <a:off x="750862" y="5312846"/>
                      <a:ext cx="2357454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bg2">
                          <a:lumMod val="2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9" name="TextovéPole 118"/>
                  <p:cNvSpPr txBox="1"/>
                  <p:nvPr/>
                </p:nvSpPr>
                <p:spPr>
                  <a:xfrm>
                    <a:off x="3000364" y="5356696"/>
                    <a:ext cx="21431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400" i="1" err="1" smtClean="0">
                        <a:latin typeface="Cambria Math" pitchFamily="18" charset="0"/>
                        <a:ea typeface="Cambria Math" pitchFamily="18" charset="0"/>
                      </a:rPr>
                      <a:t>k</a:t>
                    </a:r>
                    <a:r>
                      <a:rPr lang="cs-CZ" baseline="-25000" err="1" smtClean="0"/>
                      <a:t>x</a:t>
                    </a:r>
                    <a:endParaRPr lang="cs-CZ" baseline="-25000"/>
                  </a:p>
                </p:txBody>
              </p:sp>
              <p:sp>
                <p:nvSpPr>
                  <p:cNvPr id="120" name="TextovéPole 119"/>
                  <p:cNvSpPr txBox="1"/>
                  <p:nvPr/>
                </p:nvSpPr>
                <p:spPr>
                  <a:xfrm>
                    <a:off x="2000232" y="4142250"/>
                    <a:ext cx="214314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sz="1400" i="1" err="1" smtClean="0">
                        <a:latin typeface="Cambria Math" pitchFamily="18" charset="0"/>
                        <a:ea typeface="Cambria Math" pitchFamily="18" charset="0"/>
                      </a:rPr>
                      <a:t>k</a:t>
                    </a:r>
                    <a:r>
                      <a:rPr lang="cs-CZ" baseline="-25000" err="1" smtClean="0"/>
                      <a:t>y</a:t>
                    </a:r>
                    <a:endParaRPr lang="cs-CZ" baseline="-25000"/>
                  </a:p>
                </p:txBody>
              </p:sp>
            </p:grpSp>
          </p:grpSp>
          <p:sp>
            <p:nvSpPr>
              <p:cNvPr id="114" name="TextovéPole 113"/>
              <p:cNvSpPr txBox="1"/>
              <p:nvPr/>
            </p:nvSpPr>
            <p:spPr>
              <a:xfrm>
                <a:off x="2571736" y="4357694"/>
                <a:ext cx="4504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i="1" smtClean="0">
                    <a:solidFill>
                      <a:srgbClr val="FF0000"/>
                    </a:solidFill>
                  </a:rPr>
                  <a:t>E </a:t>
                </a:r>
                <a:r>
                  <a:rPr lang="en-US" smtClean="0">
                    <a:solidFill>
                      <a:srgbClr val="FF0000"/>
                    </a:solidFill>
                  </a:rPr>
                  <a:t>= 0</a:t>
                </a:r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extovéPole 114"/>
              <p:cNvSpPr txBox="1"/>
              <p:nvPr/>
            </p:nvSpPr>
            <p:spPr>
              <a:xfrm>
                <a:off x="2602612" y="4580475"/>
                <a:ext cx="415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smtClean="0">
                    <a:solidFill>
                      <a:srgbClr val="FF0000"/>
                    </a:solidFill>
                    <a:sym typeface="Symbol"/>
                  </a:rPr>
                  <a:t>t = </a:t>
                </a:r>
                <a:r>
                  <a:rPr lang="en-US" smtClean="0">
                    <a:solidFill>
                      <a:srgbClr val="FF0000"/>
                    </a:solidFill>
                    <a:sym typeface="Symbol"/>
                  </a:rPr>
                  <a:t>0</a:t>
                </a:r>
                <a:endParaRPr lang="cs-CZ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4" name="TextovéPole 123"/>
          <p:cNvSpPr txBox="1"/>
          <p:nvPr/>
        </p:nvSpPr>
        <p:spPr>
          <a:xfrm>
            <a:off x="6215074" y="4643446"/>
            <a:ext cx="2786082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Je zřejmé, že</a:t>
            </a:r>
          </a:p>
          <a:p>
            <a:pPr algn="ctr"/>
            <a:r>
              <a:rPr lang="cs-CZ" smtClean="0"/>
              <a:t>v pohybové rovnici je</a:t>
            </a:r>
            <a:r>
              <a:rPr lang="cs-CZ" b="1" i="1" smtClean="0"/>
              <a:t> </a:t>
            </a:r>
            <a:r>
              <a:rPr lang="en-US" b="1" i="1" smtClean="0"/>
              <a:t>v</a:t>
            </a:r>
            <a:endParaRPr lang="cs-CZ" smtClean="0"/>
          </a:p>
          <a:p>
            <a:pPr algn="ctr"/>
            <a:r>
              <a:rPr lang="cs-CZ" smtClean="0"/>
              <a:t>rovno </a:t>
            </a:r>
            <a:r>
              <a:rPr lang="cs-CZ" i="1" smtClean="0"/>
              <a:t>driftové rychlosti</a:t>
            </a:r>
            <a:r>
              <a:rPr lang="cs-CZ" smtClean="0"/>
              <a:t> </a:t>
            </a:r>
            <a:r>
              <a:rPr lang="cs-CZ" b="1" i="1" err="1" smtClean="0"/>
              <a:t>v</a:t>
            </a:r>
            <a:r>
              <a:rPr lang="cs-CZ" baseline="-25000" err="1" smtClean="0"/>
              <a:t>d</a:t>
            </a:r>
            <a:r>
              <a:rPr lang="cs-CZ" b="1" i="1" smtClean="0"/>
              <a:t> </a:t>
            </a:r>
            <a:r>
              <a:rPr lang="cs-CZ" i="1" smtClean="0"/>
              <a:t>.</a:t>
            </a:r>
            <a:r>
              <a:rPr lang="en-US" b="1" i="1" smtClean="0"/>
              <a:t>  </a:t>
            </a:r>
            <a:r>
              <a:rPr lang="en-US" smtClean="0"/>
              <a:t> </a:t>
            </a:r>
            <a:endParaRPr lang="cs-CZ" b="1" i="1"/>
          </a:p>
        </p:txBody>
      </p:sp>
      <p:sp>
        <p:nvSpPr>
          <p:cNvPr id="125" name="Tlačítko akce: Vlastní 124">
            <a:hlinkClick r:id="rId10" action="ppaction://program" highlightClick="1"/>
          </p:cNvPr>
          <p:cNvSpPr/>
          <p:nvPr/>
        </p:nvSpPr>
        <p:spPr>
          <a:xfrm>
            <a:off x="6715140" y="6215082"/>
            <a:ext cx="1714512" cy="357190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 smtClean="0">
                <a:solidFill>
                  <a:srgbClr val="0A13FF"/>
                </a:solidFill>
              </a:rPr>
              <a:t>Sommerfeld</a:t>
            </a:r>
            <a:r>
              <a:rPr lang="en-US" sz="1400" smtClean="0">
                <a:solidFill>
                  <a:srgbClr val="0A13FF"/>
                </a:solidFill>
              </a:rPr>
              <a:t> (</a:t>
            </a:r>
            <a:r>
              <a:rPr lang="en-US" sz="1400" err="1" smtClean="0">
                <a:solidFill>
                  <a:srgbClr val="0A13FF"/>
                </a:solidFill>
              </a:rPr>
              <a:t>SSS</a:t>
            </a:r>
            <a:r>
              <a:rPr lang="en-US" sz="1400" smtClean="0">
                <a:solidFill>
                  <a:srgbClr val="0A13FF"/>
                </a:solidFill>
              </a:rPr>
              <a:t>)</a:t>
            </a:r>
            <a:endParaRPr lang="cs-CZ">
              <a:solidFill>
                <a:srgbClr val="0A13FF"/>
              </a:solidFill>
            </a:endParaRPr>
          </a:p>
        </p:txBody>
      </p:sp>
      <p:sp>
        <p:nvSpPr>
          <p:cNvPr id="61" name="Zástupný symbol pro číslo snímku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714876" y="202148"/>
            <a:ext cx="421484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Soustava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mtClean="0"/>
              <a:t> </a:t>
            </a:r>
            <a:r>
              <a:rPr lang="en-US" smtClean="0"/>
              <a:t> </a:t>
            </a:r>
            <a:r>
              <a:rPr lang="cs-CZ" smtClean="0"/>
              <a:t>volných elektronů v kovu  -</a:t>
            </a:r>
            <a:r>
              <a:rPr lang="en-US" smtClean="0"/>
              <a:t> </a:t>
            </a:r>
            <a:r>
              <a:rPr lang="en-US" i="1" smtClean="0"/>
              <a:t>10</a:t>
            </a:r>
            <a:r>
              <a:rPr lang="en-US" smtClean="0"/>
              <a:t> 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71472" y="357166"/>
            <a:ext cx="1785950" cy="369332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omic Sans MS" pitchFamily="66" charset="0"/>
              </a:rPr>
              <a:t>Hall</a:t>
            </a:r>
            <a:r>
              <a:rPr lang="cs-CZ" err="1" smtClean="0">
                <a:latin typeface="Comic Sans MS" pitchFamily="66" charset="0"/>
              </a:rPr>
              <a:t>ův</a:t>
            </a:r>
            <a:r>
              <a:rPr lang="cs-CZ" smtClean="0">
                <a:latin typeface="Comic Sans MS" pitchFamily="66" charset="0"/>
              </a:rPr>
              <a:t> jev</a:t>
            </a:r>
            <a:endParaRPr lang="cs-CZ">
              <a:latin typeface="Comic Sans MS" pitchFamily="66" charset="0"/>
            </a:endParaRPr>
          </a:p>
        </p:txBody>
      </p:sp>
      <p:grpSp>
        <p:nvGrpSpPr>
          <p:cNvPr id="150" name="Skupina 149"/>
          <p:cNvGrpSpPr/>
          <p:nvPr/>
        </p:nvGrpSpPr>
        <p:grpSpPr>
          <a:xfrm>
            <a:off x="214282" y="1071546"/>
            <a:ext cx="3971425" cy="3000396"/>
            <a:chOff x="399493" y="1358092"/>
            <a:chExt cx="3971425" cy="3000396"/>
          </a:xfrm>
        </p:grpSpPr>
        <p:sp>
          <p:nvSpPr>
            <p:cNvPr id="151" name="TextovéPole 150"/>
            <p:cNvSpPr txBox="1"/>
            <p:nvPr/>
          </p:nvSpPr>
          <p:spPr>
            <a:xfrm>
              <a:off x="1643042" y="3105964"/>
              <a:ext cx="18346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smtClean="0">
                  <a:solidFill>
                    <a:srgbClr val="0A13FF"/>
                  </a:solidFill>
                </a:rPr>
                <a:t>- - - - - - - - - - - - - - -</a:t>
              </a:r>
              <a:endParaRPr lang="cs-CZ" b="1">
                <a:solidFill>
                  <a:srgbClr val="0A13FF"/>
                </a:solidFill>
              </a:endParaRPr>
            </a:p>
          </p:txBody>
        </p:sp>
        <p:grpSp>
          <p:nvGrpSpPr>
            <p:cNvPr id="152" name="Skupina 107"/>
            <p:cNvGrpSpPr/>
            <p:nvPr/>
          </p:nvGrpSpPr>
          <p:grpSpPr>
            <a:xfrm>
              <a:off x="399493" y="1358092"/>
              <a:ext cx="3971425" cy="3000396"/>
              <a:chOff x="399493" y="1358092"/>
              <a:chExt cx="3971425" cy="3000396"/>
            </a:xfrm>
          </p:grpSpPr>
          <p:grpSp>
            <p:nvGrpSpPr>
              <p:cNvPr id="158" name="Skupina 69"/>
              <p:cNvGrpSpPr/>
              <p:nvPr/>
            </p:nvGrpSpPr>
            <p:grpSpPr>
              <a:xfrm>
                <a:off x="785786" y="1358092"/>
                <a:ext cx="3585132" cy="2713851"/>
                <a:chOff x="785786" y="1358092"/>
                <a:chExt cx="3585132" cy="2713851"/>
              </a:xfrm>
            </p:grpSpPr>
            <p:grpSp>
              <p:nvGrpSpPr>
                <p:cNvPr id="173" name="Skupina 49"/>
                <p:cNvGrpSpPr/>
                <p:nvPr/>
              </p:nvGrpSpPr>
              <p:grpSpPr>
                <a:xfrm>
                  <a:off x="785786" y="1358092"/>
                  <a:ext cx="3462892" cy="2713851"/>
                  <a:chOff x="785786" y="1358092"/>
                  <a:chExt cx="3462892" cy="2713851"/>
                </a:xfrm>
              </p:grpSpPr>
              <p:grpSp>
                <p:nvGrpSpPr>
                  <p:cNvPr id="177" name="Skupina 31"/>
                  <p:cNvGrpSpPr/>
                  <p:nvPr/>
                </p:nvGrpSpPr>
                <p:grpSpPr>
                  <a:xfrm>
                    <a:off x="1142976" y="2285992"/>
                    <a:ext cx="2643206" cy="1369723"/>
                    <a:chOff x="945596" y="2285992"/>
                    <a:chExt cx="2643206" cy="1369723"/>
                  </a:xfrm>
                </p:grpSpPr>
                <p:cxnSp>
                  <p:nvCxnSpPr>
                    <p:cNvPr id="182" name="Přímá spojovací čára 181"/>
                    <p:cNvCxnSpPr/>
                    <p:nvPr/>
                  </p:nvCxnSpPr>
                  <p:spPr>
                    <a:xfrm rot="5400000">
                      <a:off x="3148334" y="2738628"/>
                      <a:ext cx="864000" cy="0"/>
                    </a:xfrm>
                    <a:prstGeom prst="line">
                      <a:avLst/>
                    </a:prstGeom>
                    <a:ln w="28575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3" name="Skupina 21"/>
                    <p:cNvGrpSpPr/>
                    <p:nvPr/>
                  </p:nvGrpSpPr>
                  <p:grpSpPr>
                    <a:xfrm>
                      <a:off x="945596" y="2285992"/>
                      <a:ext cx="2643206" cy="1369723"/>
                      <a:chOff x="945596" y="2285992"/>
                      <a:chExt cx="2643206" cy="1369723"/>
                    </a:xfrm>
                  </p:grpSpPr>
                  <p:sp>
                    <p:nvSpPr>
                      <p:cNvPr id="184" name="Kosoúhelník 183"/>
                      <p:cNvSpPr/>
                      <p:nvPr/>
                    </p:nvSpPr>
                    <p:spPr>
                      <a:xfrm>
                        <a:off x="945596" y="2285992"/>
                        <a:ext cx="2643206" cy="500066"/>
                      </a:xfrm>
                      <a:prstGeom prst="parallelogram">
                        <a:avLst>
                          <a:gd name="adj" fmla="val 76357"/>
                        </a:avLst>
                      </a:prstGeom>
                      <a:noFill/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cxnSp>
                    <p:nvCxnSpPr>
                      <p:cNvPr id="185" name="Přímá spojovací čára 184"/>
                      <p:cNvCxnSpPr/>
                      <p:nvPr/>
                    </p:nvCxnSpPr>
                    <p:spPr>
                      <a:xfrm>
                        <a:off x="945596" y="3643314"/>
                        <a:ext cx="2232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Přímá spojovací čára 185"/>
                      <p:cNvCxnSpPr/>
                      <p:nvPr/>
                    </p:nvCxnSpPr>
                    <p:spPr>
                      <a:xfrm>
                        <a:off x="1327699" y="3155417"/>
                        <a:ext cx="2232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Přímá spojovací čára 186"/>
                      <p:cNvCxnSpPr/>
                      <p:nvPr/>
                    </p:nvCxnSpPr>
                    <p:spPr>
                      <a:xfrm rot="5400000" flipH="1" flipV="1">
                        <a:off x="3138802" y="3205715"/>
                        <a:ext cx="504000" cy="39600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Přímá spojovací čára 187"/>
                      <p:cNvCxnSpPr/>
                      <p:nvPr/>
                    </p:nvCxnSpPr>
                    <p:spPr>
                      <a:xfrm rot="5400000" flipH="1" flipV="1">
                        <a:off x="891596" y="3197248"/>
                        <a:ext cx="504000" cy="39600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" name="Přímá spojovací čára 188"/>
                      <p:cNvCxnSpPr/>
                      <p:nvPr/>
                    </p:nvCxnSpPr>
                    <p:spPr>
                      <a:xfrm rot="5400000">
                        <a:off x="522063" y="3212780"/>
                        <a:ext cx="864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" name="Přímá spojovací čára 189"/>
                      <p:cNvCxnSpPr/>
                      <p:nvPr/>
                    </p:nvCxnSpPr>
                    <p:spPr>
                      <a:xfrm rot="5400000">
                        <a:off x="2765744" y="3211314"/>
                        <a:ext cx="864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1" name="Přímá spojovací čára 190"/>
                      <p:cNvCxnSpPr/>
                      <p:nvPr/>
                    </p:nvCxnSpPr>
                    <p:spPr>
                      <a:xfrm rot="5400000">
                        <a:off x="916823" y="2738628"/>
                        <a:ext cx="864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bg2">
                            <a:lumMod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78" name="Skupina 47"/>
                  <p:cNvGrpSpPr/>
                  <p:nvPr/>
                </p:nvGrpSpPr>
                <p:grpSpPr>
                  <a:xfrm>
                    <a:off x="785786" y="1358092"/>
                    <a:ext cx="3462892" cy="2713851"/>
                    <a:chOff x="785786" y="1358092"/>
                    <a:chExt cx="3462892" cy="2713851"/>
                  </a:xfrm>
                </p:grpSpPr>
                <p:cxnSp>
                  <p:nvCxnSpPr>
                    <p:cNvPr id="179" name="Přímá spojovací šipka 178"/>
                    <p:cNvCxnSpPr/>
                    <p:nvPr/>
                  </p:nvCxnSpPr>
                  <p:spPr>
                    <a:xfrm rot="5400000" flipH="1" flipV="1">
                      <a:off x="653228" y="2250273"/>
                      <a:ext cx="178595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Přímá spojovací šipka 179"/>
                    <p:cNvCxnSpPr/>
                    <p:nvPr/>
                  </p:nvCxnSpPr>
                  <p:spPr>
                    <a:xfrm rot="10800000" flipH="1" flipV="1">
                      <a:off x="1548678" y="3154891"/>
                      <a:ext cx="2700000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Přímá spojovací šipka 180"/>
                    <p:cNvCxnSpPr/>
                    <p:nvPr/>
                  </p:nvCxnSpPr>
                  <p:spPr>
                    <a:xfrm rot="5400000">
                      <a:off x="701248" y="3227787"/>
                      <a:ext cx="928694" cy="759617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74" name="TextovéPole 173"/>
                <p:cNvSpPr txBox="1"/>
                <p:nvPr/>
              </p:nvSpPr>
              <p:spPr>
                <a:xfrm>
                  <a:off x="4013728" y="3143248"/>
                  <a:ext cx="35719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i="1" smtClean="0"/>
                    <a:t>x</a:t>
                  </a:r>
                  <a:endParaRPr lang="cs-CZ" i="1"/>
                </a:p>
              </p:txBody>
            </p:sp>
            <p:sp>
              <p:nvSpPr>
                <p:cNvPr id="175" name="TextovéPole 174"/>
                <p:cNvSpPr txBox="1"/>
                <p:nvPr/>
              </p:nvSpPr>
              <p:spPr>
                <a:xfrm>
                  <a:off x="1643042" y="1428736"/>
                  <a:ext cx="35719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i="1" smtClean="0"/>
                    <a:t>y</a:t>
                  </a:r>
                  <a:endParaRPr lang="cs-CZ" i="1"/>
                </a:p>
              </p:txBody>
            </p:sp>
            <p:sp>
              <p:nvSpPr>
                <p:cNvPr id="176" name="TextovéPole 175"/>
                <p:cNvSpPr txBox="1"/>
                <p:nvPr/>
              </p:nvSpPr>
              <p:spPr>
                <a:xfrm>
                  <a:off x="962530" y="3786190"/>
                  <a:ext cx="35719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i="1" smtClean="0"/>
                    <a:t>z</a:t>
                  </a:r>
                  <a:endParaRPr lang="cs-CZ" i="1"/>
                </a:p>
              </p:txBody>
            </p:sp>
          </p:grpSp>
          <p:cxnSp>
            <p:nvCxnSpPr>
              <p:cNvPr id="159" name="Přímá spojovací šipka 158"/>
              <p:cNvCxnSpPr/>
              <p:nvPr/>
            </p:nvCxnSpPr>
            <p:spPr>
              <a:xfrm rot="5400000">
                <a:off x="328055" y="3714752"/>
                <a:ext cx="714380" cy="571504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Přímá spojovací šipka 159"/>
              <p:cNvCxnSpPr/>
              <p:nvPr/>
            </p:nvCxnSpPr>
            <p:spPr>
              <a:xfrm>
                <a:off x="3643306" y="2928934"/>
                <a:ext cx="714381" cy="1588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Přímá spojovací šipka 160"/>
              <p:cNvCxnSpPr/>
              <p:nvPr/>
            </p:nvCxnSpPr>
            <p:spPr>
              <a:xfrm rot="5400000">
                <a:off x="1108051" y="1892289"/>
                <a:ext cx="500066" cy="158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ovéPole 161"/>
              <p:cNvSpPr txBox="1"/>
              <p:nvPr/>
            </p:nvSpPr>
            <p:spPr>
              <a:xfrm>
                <a:off x="3929059" y="2626248"/>
                <a:ext cx="3571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smtClean="0">
                    <a:solidFill>
                      <a:schemeClr val="accent5">
                        <a:lumMod val="75000"/>
                      </a:schemeClr>
                    </a:solidFill>
                  </a:rPr>
                  <a:t>j</a:t>
                </a:r>
                <a:endParaRPr lang="cs-CZ" b="1" i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" name="TextovéPole 162"/>
              <p:cNvSpPr txBox="1"/>
              <p:nvPr/>
            </p:nvSpPr>
            <p:spPr>
              <a:xfrm>
                <a:off x="1117575" y="1714488"/>
                <a:ext cx="35719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smtClean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en-US" baseline="-25000" smtClean="0">
                    <a:solidFill>
                      <a:schemeClr val="accent2">
                        <a:lumMod val="75000"/>
                      </a:schemeClr>
                    </a:solidFill>
                  </a:rPr>
                  <a:t>H</a:t>
                </a:r>
                <a:endParaRPr lang="cs-CZ" baseline="-250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4" name="TextovéPole 163"/>
              <p:cNvSpPr txBox="1"/>
              <p:nvPr/>
            </p:nvSpPr>
            <p:spPr>
              <a:xfrm>
                <a:off x="613807" y="4081489"/>
                <a:ext cx="357190" cy="276999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i="1" smtClean="0">
                    <a:solidFill>
                      <a:srgbClr val="00B050"/>
                    </a:solidFill>
                  </a:rPr>
                  <a:t>B</a:t>
                </a:r>
                <a:endParaRPr lang="cs-CZ" b="1" i="1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65" name="Skupina 104"/>
              <p:cNvGrpSpPr/>
              <p:nvPr/>
            </p:nvGrpSpPr>
            <p:grpSpPr>
              <a:xfrm>
                <a:off x="2740013" y="2769410"/>
                <a:ext cx="642942" cy="276999"/>
                <a:chOff x="2714612" y="2819926"/>
                <a:chExt cx="642942" cy="276999"/>
              </a:xfrm>
            </p:grpSpPr>
            <p:cxnSp>
              <p:nvCxnSpPr>
                <p:cNvPr id="171" name="Přímá spojovací šipka 170"/>
                <p:cNvCxnSpPr/>
                <p:nvPr/>
              </p:nvCxnSpPr>
              <p:spPr>
                <a:xfrm flipH="1">
                  <a:off x="2714612" y="3070222"/>
                  <a:ext cx="576000" cy="1588"/>
                </a:xfrm>
                <a:prstGeom prst="straightConnector1">
                  <a:avLst/>
                </a:prstGeom>
                <a:ln w="28575">
                  <a:solidFill>
                    <a:srgbClr val="FC5F2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TextovéPole 171"/>
                <p:cNvSpPr txBox="1"/>
                <p:nvPr/>
              </p:nvSpPr>
              <p:spPr>
                <a:xfrm>
                  <a:off x="3000364" y="2819926"/>
                  <a:ext cx="35719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b="1" i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v</a:t>
                  </a:r>
                  <a:endParaRPr lang="cs-CZ" b="1" i="1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66" name="Skupina 105"/>
              <p:cNvGrpSpPr/>
              <p:nvPr/>
            </p:nvGrpSpPr>
            <p:grpSpPr>
              <a:xfrm>
                <a:off x="1589595" y="2857496"/>
                <a:ext cx="1511310" cy="651123"/>
                <a:chOff x="1589595" y="2857496"/>
                <a:chExt cx="1511310" cy="651123"/>
              </a:xfrm>
            </p:grpSpPr>
            <p:cxnSp>
              <p:nvCxnSpPr>
                <p:cNvPr id="167" name="Přímá spojovací šipka 166"/>
                <p:cNvCxnSpPr/>
                <p:nvPr/>
              </p:nvCxnSpPr>
              <p:spPr>
                <a:xfrm rot="5400000" flipH="1">
                  <a:off x="1695588" y="3090702"/>
                  <a:ext cx="468000" cy="1588"/>
                </a:xfrm>
                <a:prstGeom prst="straightConnector1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Přímá spojovací šipka 167"/>
                <p:cNvCxnSpPr/>
                <p:nvPr/>
              </p:nvCxnSpPr>
              <p:spPr>
                <a:xfrm rot="16200000" flipH="1" flipV="1">
                  <a:off x="2051190" y="3122768"/>
                  <a:ext cx="468000" cy="1588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TextovéPole 168"/>
                <p:cNvSpPr txBox="1"/>
                <p:nvPr/>
              </p:nvSpPr>
              <p:spPr>
                <a:xfrm>
                  <a:off x="2324611" y="3231620"/>
                  <a:ext cx="776294" cy="276999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b="1" i="1" smtClean="0"/>
                    <a:t>-</a:t>
                  </a:r>
                  <a:r>
                    <a:rPr lang="en-US" smtClean="0"/>
                    <a:t>e(</a:t>
                  </a:r>
                  <a:r>
                    <a:rPr lang="en-US" b="1" i="1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v</a:t>
                  </a:r>
                  <a:r>
                    <a:rPr lang="en-US" sz="1100" b="1" i="1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mtClean="0"/>
                    <a:t>×</a:t>
                  </a:r>
                  <a:r>
                    <a:rPr lang="en-US" sz="1200" b="1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b="1" i="1" smtClean="0">
                      <a:solidFill>
                        <a:srgbClr val="00B050"/>
                      </a:solidFill>
                    </a:rPr>
                    <a:t>B</a:t>
                  </a:r>
                  <a:r>
                    <a:rPr lang="en-US" smtClean="0"/>
                    <a:t>)</a:t>
                  </a:r>
                  <a:endParaRPr lang="cs-CZ"/>
                </a:p>
              </p:txBody>
            </p:sp>
            <p:sp>
              <p:nvSpPr>
                <p:cNvPr id="170" name="TextovéPole 169"/>
                <p:cNvSpPr txBox="1"/>
                <p:nvPr/>
              </p:nvSpPr>
              <p:spPr>
                <a:xfrm>
                  <a:off x="1589595" y="3223439"/>
                  <a:ext cx="56198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mtClean="0"/>
                    <a:t>-</a:t>
                  </a:r>
                  <a:r>
                    <a:rPr lang="en-US" err="1" smtClean="0"/>
                    <a:t>e</a:t>
                  </a:r>
                  <a:r>
                    <a:rPr lang="en-US" b="1" i="1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E</a:t>
                  </a:r>
                  <a:r>
                    <a:rPr lang="en-US" baseline="-2500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H</a:t>
                  </a:r>
                  <a:endParaRPr lang="cs-CZ" baseline="-250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53" name="TextovéPole 152"/>
            <p:cNvSpPr txBox="1"/>
            <p:nvPr/>
          </p:nvSpPr>
          <p:spPr>
            <a:xfrm>
              <a:off x="1665798" y="2285992"/>
              <a:ext cx="18346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</a:rPr>
                <a:t>+ + + + + + + + + + +</a:t>
              </a:r>
              <a:endParaRPr lang="cs-CZ" b="1">
                <a:solidFill>
                  <a:srgbClr val="FF0000"/>
                </a:solidFill>
              </a:endParaRPr>
            </a:p>
          </p:txBody>
        </p:sp>
        <p:sp>
          <p:nvSpPr>
            <p:cNvPr id="154" name="TextovéPole 153"/>
            <p:cNvSpPr txBox="1"/>
            <p:nvPr/>
          </p:nvSpPr>
          <p:spPr>
            <a:xfrm>
              <a:off x="1474765" y="2509059"/>
              <a:ext cx="18346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</a:rPr>
                <a:t>+ + + + + + + + + + +</a:t>
              </a:r>
              <a:endParaRPr lang="cs-CZ" b="1">
                <a:solidFill>
                  <a:srgbClr val="FF0000"/>
                </a:solidFill>
              </a:endParaRPr>
            </a:p>
          </p:txBody>
        </p:sp>
        <p:sp>
          <p:nvSpPr>
            <p:cNvPr id="155" name="TextovéPole 154"/>
            <p:cNvSpPr txBox="1"/>
            <p:nvPr/>
          </p:nvSpPr>
          <p:spPr>
            <a:xfrm>
              <a:off x="1451484" y="3366315"/>
              <a:ext cx="18346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smtClean="0">
                  <a:solidFill>
                    <a:srgbClr val="0A13FF"/>
                  </a:solidFill>
                </a:rPr>
                <a:t>- - - - - - - - - - - - - - -</a:t>
              </a:r>
              <a:endParaRPr lang="cs-CZ" b="1">
                <a:solidFill>
                  <a:srgbClr val="0A13FF"/>
                </a:solidFill>
              </a:endParaRPr>
            </a:p>
          </p:txBody>
        </p:sp>
        <p:cxnSp>
          <p:nvCxnSpPr>
            <p:cNvPr id="156" name="Přímá spojovací šipka 155"/>
            <p:cNvCxnSpPr/>
            <p:nvPr/>
          </p:nvCxnSpPr>
          <p:spPr>
            <a:xfrm>
              <a:off x="625975" y="2971269"/>
              <a:ext cx="714381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ovéPole 156"/>
            <p:cNvSpPr txBox="1"/>
            <p:nvPr/>
          </p:nvSpPr>
          <p:spPr>
            <a:xfrm>
              <a:off x="911728" y="2668583"/>
              <a:ext cx="35719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smtClean="0">
                  <a:solidFill>
                    <a:schemeClr val="accent5">
                      <a:lumMod val="75000"/>
                    </a:schemeClr>
                  </a:solidFill>
                </a:rPr>
                <a:t>j</a:t>
              </a:r>
              <a:endParaRPr lang="cs-CZ" b="1" i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96" name="Přímá spojovací šipka 195"/>
          <p:cNvCxnSpPr/>
          <p:nvPr/>
        </p:nvCxnSpPr>
        <p:spPr>
          <a:xfrm>
            <a:off x="1857356" y="1928802"/>
            <a:ext cx="1785950" cy="1588"/>
          </a:xfrm>
          <a:prstGeom prst="straightConnector1">
            <a:avLst/>
          </a:prstGeom>
          <a:ln w="28575">
            <a:solidFill>
              <a:srgbClr val="0A1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ovéPole 196"/>
          <p:cNvSpPr txBox="1"/>
          <p:nvPr/>
        </p:nvSpPr>
        <p:spPr>
          <a:xfrm>
            <a:off x="2643174" y="1643050"/>
            <a:ext cx="3571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smtClean="0">
                <a:solidFill>
                  <a:srgbClr val="0A13FF"/>
                </a:solidFill>
              </a:rPr>
              <a:t>E</a:t>
            </a:r>
            <a:endParaRPr lang="cs-CZ" b="1" i="1">
              <a:solidFill>
                <a:srgbClr val="0A13FF"/>
              </a:solidFill>
            </a:endParaRPr>
          </a:p>
        </p:txBody>
      </p:sp>
      <p:grpSp>
        <p:nvGrpSpPr>
          <p:cNvPr id="199" name="Skupina 198"/>
          <p:cNvGrpSpPr/>
          <p:nvPr/>
        </p:nvGrpSpPr>
        <p:grpSpPr>
          <a:xfrm>
            <a:off x="5374148" y="714356"/>
            <a:ext cx="2484000" cy="909332"/>
            <a:chOff x="1071538" y="3845486"/>
            <a:chExt cx="2484000" cy="909332"/>
          </a:xfrm>
        </p:grpSpPr>
        <p:grpSp>
          <p:nvGrpSpPr>
            <p:cNvPr id="194" name="Skupina 193"/>
            <p:cNvGrpSpPr/>
            <p:nvPr/>
          </p:nvGrpSpPr>
          <p:grpSpPr>
            <a:xfrm>
              <a:off x="1071538" y="4214818"/>
              <a:ext cx="2484000" cy="540000"/>
              <a:chOff x="1071538" y="4214818"/>
              <a:chExt cx="2484000" cy="540000"/>
            </a:xfrm>
          </p:grpSpPr>
          <p:sp>
            <p:nvSpPr>
              <p:cNvPr id="193" name="Zaoblený obdélník 192"/>
              <p:cNvSpPr/>
              <p:nvPr/>
            </p:nvSpPr>
            <p:spPr>
              <a:xfrm>
                <a:off x="1071538" y="4214818"/>
                <a:ext cx="2484000" cy="54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BFA90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92" name="Objekt 191"/>
              <p:cNvGraphicFramePr>
                <a:graphicFrameLocks noChangeAspect="1"/>
              </p:cNvGraphicFramePr>
              <p:nvPr/>
            </p:nvGraphicFramePr>
            <p:xfrm>
              <a:off x="1197480" y="4286256"/>
              <a:ext cx="2303876" cy="428628"/>
            </p:xfrm>
            <a:graphic>
              <a:graphicData uri="http://schemas.openxmlformats.org/presentationml/2006/ole">
                <p:oleObj spid="_x0000_s84993" name="Rovnice" r:id="rId4" imgW="1091880" imgH="203040" progId="Equation.3">
                  <p:embed/>
                </p:oleObj>
              </a:graphicData>
            </a:graphic>
          </p:graphicFrame>
        </p:grpSp>
        <p:sp>
          <p:nvSpPr>
            <p:cNvPr id="198" name="TextovéPole 197"/>
            <p:cNvSpPr txBox="1"/>
            <p:nvPr/>
          </p:nvSpPr>
          <p:spPr>
            <a:xfrm>
              <a:off x="1142976" y="384548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err="1" smtClean="0">
                  <a:solidFill>
                    <a:srgbClr val="FF0000"/>
                  </a:solidFill>
                </a:rPr>
                <a:t>Lorenzova</a:t>
              </a:r>
              <a:r>
                <a:rPr lang="en-US" i="1" smtClean="0">
                  <a:solidFill>
                    <a:srgbClr val="FF0000"/>
                  </a:solidFill>
                </a:rPr>
                <a:t> s</a:t>
              </a:r>
              <a:r>
                <a:rPr lang="cs-CZ" i="1" err="1" smtClean="0">
                  <a:solidFill>
                    <a:srgbClr val="FF0000"/>
                  </a:solidFill>
                </a:rPr>
                <a:t>íla</a:t>
              </a:r>
              <a:endParaRPr lang="cs-CZ" i="1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34" name="Tabulka 233"/>
          <p:cNvGraphicFramePr>
            <a:graphicFrameLocks noGrp="1"/>
          </p:cNvGraphicFramePr>
          <p:nvPr/>
        </p:nvGraphicFramePr>
        <p:xfrm>
          <a:off x="214282" y="4490108"/>
          <a:ext cx="334962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3074"/>
                <a:gridCol w="17065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mtClean="0">
                          <a:latin typeface="Cambria Math" pitchFamily="18" charset="0"/>
                          <a:ea typeface="Cambria Math" pitchFamily="18" charset="0"/>
                        </a:rPr>
                        <a:t>Kov</a:t>
                      </a:r>
                      <a:r>
                        <a:rPr lang="en-US" smtClean="0">
                          <a:latin typeface="Cambria Math" pitchFamily="18" charset="0"/>
                          <a:ea typeface="Cambria Math" pitchFamily="18" charset="0"/>
                        </a:rPr>
                        <a:t>  </a:t>
                      </a:r>
                      <a:r>
                        <a:rPr lang="en-US" sz="1400" b="0" smtClean="0"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en-US" sz="1400" b="0" err="1" smtClean="0">
                          <a:latin typeface="Cambria Math" pitchFamily="18" charset="0"/>
                          <a:ea typeface="Cambria Math" pitchFamily="18" charset="0"/>
                        </a:rPr>
                        <a:t>skupina</a:t>
                      </a:r>
                      <a:r>
                        <a:rPr lang="en-US" sz="1400" b="0" smtClean="0"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cs-CZ" b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ambria Math" pitchFamily="18" charset="0"/>
                          <a:ea typeface="Cambria Math" pitchFamily="18" charset="0"/>
                        </a:rPr>
                        <a:t>- 1/(</a:t>
                      </a:r>
                      <a:r>
                        <a:rPr lang="en-US" i="1" smtClean="0">
                          <a:latin typeface="Cambria Math" pitchFamily="18" charset="0"/>
                          <a:ea typeface="Cambria Math" pitchFamily="18" charset="0"/>
                        </a:rPr>
                        <a:t>R</a:t>
                      </a:r>
                      <a:r>
                        <a:rPr lang="en-US" baseline="-25000" smtClean="0">
                          <a:latin typeface="Cambria Math" pitchFamily="18" charset="0"/>
                          <a:ea typeface="Cambria Math" pitchFamily="18" charset="0"/>
                        </a:rPr>
                        <a:t>H </a:t>
                      </a:r>
                      <a:r>
                        <a:rPr lang="en-US" i="1" smtClean="0">
                          <a:latin typeface="Cambria Math" pitchFamily="18" charset="0"/>
                          <a:ea typeface="Cambria Math" pitchFamily="18" charset="0"/>
                        </a:rPr>
                        <a:t>N</a:t>
                      </a:r>
                      <a:r>
                        <a:rPr lang="en-US" smtClean="0">
                          <a:latin typeface="Cambria Math" pitchFamily="18" charset="0"/>
                          <a:ea typeface="Cambria Math" pitchFamily="18" charset="0"/>
                        </a:rPr>
                        <a:t> e)</a:t>
                      </a:r>
                      <a:endParaRPr lang="cs-CZ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ambria Math" pitchFamily="18" charset="0"/>
                          <a:ea typeface="Cambria Math" pitchFamily="18" charset="0"/>
                        </a:rPr>
                        <a:t>Na </a:t>
                      </a:r>
                      <a:r>
                        <a:rPr lang="en-US" sz="1400" smtClean="0">
                          <a:latin typeface="Cambria Math" pitchFamily="18" charset="0"/>
                          <a:ea typeface="Cambria Math" pitchFamily="18" charset="0"/>
                        </a:rPr>
                        <a:t>(I)</a:t>
                      </a:r>
                      <a:endParaRPr lang="cs-CZ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+ 0.9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ambria Math" pitchFamily="18" charset="0"/>
                          <a:ea typeface="Cambria Math" pitchFamily="18" charset="0"/>
                        </a:rPr>
                        <a:t>Mg </a:t>
                      </a:r>
                      <a:r>
                        <a:rPr lang="en-US" sz="1400" smtClean="0">
                          <a:latin typeface="Cambria Math" pitchFamily="18" charset="0"/>
                          <a:ea typeface="Cambria Math" pitchFamily="18" charset="0"/>
                        </a:rPr>
                        <a:t>(II)</a:t>
                      </a:r>
                      <a:endParaRPr lang="cs-CZ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+ 1.5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ambria Math" pitchFamily="18" charset="0"/>
                          <a:ea typeface="Cambria Math" pitchFamily="18" charset="0"/>
                        </a:rPr>
                        <a:t>Al </a:t>
                      </a:r>
                      <a:r>
                        <a:rPr lang="en-US" sz="1400" smtClean="0">
                          <a:latin typeface="Cambria Math" pitchFamily="18" charset="0"/>
                          <a:ea typeface="Cambria Math" pitchFamily="18" charset="0"/>
                        </a:rPr>
                        <a:t>(III)</a:t>
                      </a:r>
                      <a:endParaRPr lang="cs-CZ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+ 3.5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ambria Math" pitchFamily="18" charset="0"/>
                          <a:ea typeface="Cambria Math" pitchFamily="18" charset="0"/>
                        </a:rPr>
                        <a:t>Be </a:t>
                      </a:r>
                      <a:r>
                        <a:rPr lang="en-US" sz="1400" smtClean="0"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en-US" sz="1400" err="1" smtClean="0">
                          <a:latin typeface="Cambria Math" pitchFamily="18" charset="0"/>
                          <a:ea typeface="Cambria Math" pitchFamily="18" charset="0"/>
                        </a:rPr>
                        <a:t>IB</a:t>
                      </a:r>
                      <a:r>
                        <a:rPr lang="en-US" sz="1400" smtClean="0"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cs-CZ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- 0.2</a:t>
                      </a:r>
                      <a:endParaRPr lang="cs-CZ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 smtClean="0">
                          <a:latin typeface="Cambria Math" pitchFamily="18" charset="0"/>
                          <a:ea typeface="Cambria Math" pitchFamily="18" charset="0"/>
                        </a:rPr>
                        <a:t>Cd</a:t>
                      </a:r>
                      <a:r>
                        <a:rPr lang="en-US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sz="1400" smtClean="0"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en-US" sz="1400" err="1" smtClean="0">
                          <a:latin typeface="Cambria Math" pitchFamily="18" charset="0"/>
                          <a:ea typeface="Cambria Math" pitchFamily="18" charset="0"/>
                        </a:rPr>
                        <a:t>IIB</a:t>
                      </a:r>
                      <a:r>
                        <a:rPr lang="en-US" sz="1400" smtClean="0"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cs-CZ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- 2.2</a:t>
                      </a:r>
                      <a:endParaRPr lang="cs-CZ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" name="TextovéPole 234"/>
          <p:cNvSpPr txBox="1"/>
          <p:nvPr/>
        </p:nvSpPr>
        <p:spPr>
          <a:xfrm>
            <a:off x="3037934" y="6131475"/>
            <a:ext cx="1891256" cy="430887"/>
          </a:xfrm>
          <a:prstGeom prst="rect">
            <a:avLst/>
          </a:prstGeom>
          <a:solidFill>
            <a:srgbClr val="DAFEF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b="1" i="1" smtClean="0">
                <a:solidFill>
                  <a:srgbClr val="0A13FF"/>
                </a:solidFill>
              </a:rPr>
              <a:t>Problém</a:t>
            </a:r>
            <a:r>
              <a:rPr lang="cs-CZ" sz="1400" smtClean="0">
                <a:solidFill>
                  <a:srgbClr val="0A13FF"/>
                </a:solidFill>
              </a:rPr>
              <a:t>:</a:t>
            </a:r>
          </a:p>
          <a:p>
            <a:pPr algn="ctr"/>
            <a:r>
              <a:rPr lang="cs-CZ" sz="1400" err="1" smtClean="0">
                <a:solidFill>
                  <a:srgbClr val="0A13FF"/>
                </a:solidFill>
              </a:rPr>
              <a:t>k</a:t>
            </a:r>
            <a:r>
              <a:rPr lang="en-US" sz="1400" err="1" smtClean="0">
                <a:solidFill>
                  <a:srgbClr val="0A13FF"/>
                </a:solidFill>
              </a:rPr>
              <a:t>ladn</a:t>
            </a:r>
            <a:r>
              <a:rPr lang="cs-CZ" sz="1400" smtClean="0">
                <a:solidFill>
                  <a:srgbClr val="0A13FF"/>
                </a:solidFill>
              </a:rPr>
              <a:t>í nositelé náboje</a:t>
            </a:r>
            <a:r>
              <a:rPr lang="en-US" sz="1400" smtClean="0">
                <a:solidFill>
                  <a:srgbClr val="0A13FF"/>
                </a:solidFill>
              </a:rPr>
              <a:t>?</a:t>
            </a:r>
            <a:endParaRPr lang="cs-CZ" sz="1400">
              <a:solidFill>
                <a:srgbClr val="0A13FF"/>
              </a:solidFill>
            </a:endParaRPr>
          </a:p>
        </p:txBody>
      </p:sp>
      <p:grpSp>
        <p:nvGrpSpPr>
          <p:cNvPr id="239" name="Skupina 238"/>
          <p:cNvGrpSpPr/>
          <p:nvPr/>
        </p:nvGrpSpPr>
        <p:grpSpPr>
          <a:xfrm>
            <a:off x="4429124" y="1857364"/>
            <a:ext cx="4500594" cy="4039567"/>
            <a:chOff x="4286248" y="1975602"/>
            <a:chExt cx="4500594" cy="4039567"/>
          </a:xfrm>
        </p:grpSpPr>
        <p:grpSp>
          <p:nvGrpSpPr>
            <p:cNvPr id="225" name="Skupina 224"/>
            <p:cNvGrpSpPr/>
            <p:nvPr/>
          </p:nvGrpSpPr>
          <p:grpSpPr>
            <a:xfrm>
              <a:off x="4303182" y="1975602"/>
              <a:ext cx="4429156" cy="4039567"/>
              <a:chOff x="4286248" y="1142984"/>
              <a:chExt cx="4643470" cy="4039567"/>
            </a:xfrm>
          </p:grpSpPr>
          <p:grpSp>
            <p:nvGrpSpPr>
              <p:cNvPr id="226" name="Skupina 219"/>
              <p:cNvGrpSpPr/>
              <p:nvPr/>
            </p:nvGrpSpPr>
            <p:grpSpPr>
              <a:xfrm>
                <a:off x="4286248" y="1142984"/>
                <a:ext cx="4643470" cy="4039567"/>
                <a:chOff x="4357686" y="1668825"/>
                <a:chExt cx="4643470" cy="4039567"/>
              </a:xfrm>
            </p:grpSpPr>
            <p:sp>
              <p:nvSpPr>
                <p:cNvPr id="230" name="TextovéPole 229"/>
                <p:cNvSpPr txBox="1"/>
                <p:nvPr/>
              </p:nvSpPr>
              <p:spPr>
                <a:xfrm>
                  <a:off x="4357686" y="1668825"/>
                  <a:ext cx="4643470" cy="4039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i="1" smtClean="0">
                      <a:solidFill>
                        <a:srgbClr val="0A13FF"/>
                      </a:solidFill>
                    </a:rPr>
                    <a:t>Konfigurace polí</a:t>
                  </a:r>
                  <a:r>
                    <a:rPr lang="cs-CZ" sz="1600" smtClean="0"/>
                    <a:t>:</a:t>
                  </a:r>
                  <a:endParaRPr lang="cs-CZ" smtClean="0"/>
                </a:p>
                <a:p>
                  <a:r>
                    <a:rPr lang="cs-CZ" b="1" i="1" smtClean="0">
                      <a:solidFill>
                        <a:srgbClr val="0A13FF"/>
                      </a:solidFill>
                    </a:rPr>
                    <a:t>E</a:t>
                  </a:r>
                  <a:r>
                    <a:rPr lang="cs-CZ" smtClean="0"/>
                    <a:t> = (</a:t>
                  </a:r>
                  <a:r>
                    <a:rPr lang="cs-CZ" i="1" smtClean="0">
                      <a:latin typeface="Cambria Math" pitchFamily="18" charset="0"/>
                      <a:ea typeface="Cambria Math" pitchFamily="18" charset="0"/>
                    </a:rPr>
                    <a:t>E</a:t>
                  </a:r>
                  <a:r>
                    <a:rPr lang="cs-CZ" baseline="-25000" smtClean="0">
                      <a:latin typeface="Cambria Math" pitchFamily="18" charset="0"/>
                      <a:ea typeface="Cambria Math" pitchFamily="18" charset="0"/>
                    </a:rPr>
                    <a:t>x</a:t>
                  </a:r>
                  <a:r>
                    <a:rPr lang="cs-CZ" smtClean="0">
                      <a:latin typeface="Cambria Math" pitchFamily="18" charset="0"/>
                      <a:ea typeface="Cambria Math" pitchFamily="18" charset="0"/>
                    </a:rPr>
                    <a:t>,0,0</a:t>
                  </a:r>
                  <a:r>
                    <a:rPr lang="cs-CZ" smtClean="0"/>
                    <a:t>) , </a:t>
                  </a:r>
                  <a:r>
                    <a:rPr lang="cs-CZ" b="1" i="1" smtClean="0">
                      <a:solidFill>
                        <a:srgbClr val="00B050"/>
                      </a:solidFill>
                    </a:rPr>
                    <a:t>B</a:t>
                  </a:r>
                  <a:r>
                    <a:rPr lang="cs-CZ" smtClean="0"/>
                    <a:t> = (</a:t>
                  </a:r>
                  <a:r>
                    <a:rPr lang="cs-CZ" smtClean="0">
                      <a:latin typeface="Cambria Math" pitchFamily="18" charset="0"/>
                      <a:ea typeface="Cambria Math" pitchFamily="18" charset="0"/>
                    </a:rPr>
                    <a:t>0,0,</a:t>
                  </a:r>
                  <a:r>
                    <a:rPr lang="cs-CZ" i="1" smtClean="0">
                      <a:latin typeface="Cambria Math" pitchFamily="18" charset="0"/>
                      <a:ea typeface="Cambria Math" pitchFamily="18" charset="0"/>
                    </a:rPr>
                    <a:t>B</a:t>
                  </a:r>
                  <a:r>
                    <a:rPr lang="cs-CZ" baseline="-25000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cs-CZ" smtClean="0"/>
                    <a:t>)</a:t>
                  </a:r>
                </a:p>
                <a:p>
                  <a:endParaRPr lang="cs-CZ" sz="1050" smtClean="0"/>
                </a:p>
                <a:p>
                  <a:r>
                    <a:rPr lang="cs-CZ" sz="1600" smtClean="0">
                      <a:solidFill>
                        <a:srgbClr val="00B050"/>
                      </a:solidFill>
                    </a:rPr>
                    <a:t>Magnetické pole vychyluje elektrony </a:t>
                  </a:r>
                  <a:r>
                    <a:rPr lang="cs-CZ" sz="1600" smtClean="0"/>
                    <a:t>:</a:t>
                  </a:r>
                </a:p>
                <a:p>
                  <a:endParaRPr lang="cs-CZ" sz="600" smtClean="0"/>
                </a:p>
                <a:p>
                  <a:r>
                    <a:rPr lang="cs-CZ" sz="160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Přesun nábojů</a:t>
                  </a:r>
                  <a:r>
                    <a:rPr lang="cs-CZ" sz="1600" smtClean="0"/>
                    <a:t> : </a:t>
                  </a:r>
                  <a:r>
                    <a:rPr lang="cs-CZ" sz="1600" i="1" smtClean="0"/>
                    <a:t>vznikne</a:t>
                  </a:r>
                  <a:r>
                    <a:rPr lang="cs-CZ" sz="1600" smtClean="0"/>
                    <a:t> </a:t>
                  </a:r>
                  <a:r>
                    <a:rPr lang="cs-CZ" sz="1600" i="1" smtClean="0"/>
                    <a:t>elektrické pole</a:t>
                  </a:r>
                  <a:r>
                    <a:rPr lang="cs-CZ" sz="1600" smtClean="0"/>
                    <a:t>  </a:t>
                  </a:r>
                  <a:r>
                    <a:rPr lang="cs-CZ" b="1" i="1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E</a:t>
                  </a:r>
                  <a:r>
                    <a:rPr lang="cs-CZ" baseline="-25000" err="1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H</a:t>
                  </a:r>
                  <a:r>
                    <a:rPr lang="cs-CZ" sz="1600" smtClean="0"/>
                    <a:t> .</a:t>
                  </a:r>
                </a:p>
                <a:p>
                  <a:endParaRPr lang="cs-CZ" sz="1200" smtClean="0"/>
                </a:p>
                <a:p>
                  <a:r>
                    <a:rPr lang="cs-CZ" sz="1600" smtClean="0"/>
                    <a:t>V rovnováze  bude:</a:t>
                  </a:r>
                </a:p>
                <a:p>
                  <a:endParaRPr lang="cs-CZ" sz="1600" smtClean="0"/>
                </a:p>
                <a:p>
                  <a:endParaRPr lang="cs-CZ" sz="1000" smtClean="0"/>
                </a:p>
                <a:p>
                  <a:r>
                    <a:rPr lang="cs-CZ" sz="1600" b="1" i="1" err="1" smtClean="0">
                      <a:solidFill>
                        <a:srgbClr val="FF0000"/>
                      </a:solidFill>
                    </a:rPr>
                    <a:t>Hallův</a:t>
                  </a:r>
                  <a:r>
                    <a:rPr lang="cs-CZ" sz="1600" b="1" i="1" smtClean="0">
                      <a:solidFill>
                        <a:srgbClr val="FF0000"/>
                      </a:solidFill>
                    </a:rPr>
                    <a:t> koeficient</a:t>
                  </a:r>
                  <a:r>
                    <a:rPr lang="cs-CZ" sz="1600" smtClean="0"/>
                    <a:t>:</a:t>
                  </a:r>
                </a:p>
                <a:p>
                  <a:endParaRPr lang="cs-CZ" sz="1600" smtClean="0"/>
                </a:p>
                <a:p>
                  <a:endParaRPr lang="cs-CZ" sz="600" smtClean="0"/>
                </a:p>
                <a:p>
                  <a:endParaRPr lang="cs-CZ" sz="600" smtClean="0"/>
                </a:p>
                <a:p>
                  <a:endParaRPr lang="cs-CZ" sz="600" smtClean="0"/>
                </a:p>
                <a:p>
                  <a:r>
                    <a:rPr lang="cs-CZ" sz="1600" i="1" smtClean="0">
                      <a:solidFill>
                        <a:srgbClr val="0A13FF"/>
                      </a:solidFill>
                    </a:rPr>
                    <a:t>Pohyblivost</a:t>
                  </a:r>
                  <a:r>
                    <a:rPr lang="cs-CZ" sz="1600" smtClean="0"/>
                    <a:t>: </a:t>
                  </a:r>
                  <a:endParaRPr lang="en-US" sz="1600" smtClean="0"/>
                </a:p>
                <a:p>
                  <a:endParaRPr lang="en-US" sz="1600" smtClean="0"/>
                </a:p>
                <a:p>
                  <a:r>
                    <a:rPr lang="cs-CZ" sz="1600" i="1" smtClean="0">
                      <a:solidFill>
                        <a:srgbClr val="0A13FF"/>
                      </a:solidFill>
                    </a:rPr>
                    <a:t>Měření </a:t>
                  </a:r>
                  <a:r>
                    <a:rPr lang="cs-CZ" sz="1600" smtClean="0"/>
                    <a:t> </a:t>
                  </a:r>
                  <a:r>
                    <a:rPr lang="cs-CZ" i="1" err="1" smtClean="0">
                      <a:solidFill>
                        <a:srgbClr val="0A13FF"/>
                      </a:solidFill>
                      <a:latin typeface="Cambria Math" pitchFamily="18" charset="0"/>
                      <a:ea typeface="Cambria Math" pitchFamily="18" charset="0"/>
                    </a:rPr>
                    <a:t>R</a:t>
                  </a:r>
                  <a:r>
                    <a:rPr lang="cs-CZ" baseline="-25000" err="1" smtClean="0">
                      <a:solidFill>
                        <a:srgbClr val="0A13FF"/>
                      </a:solidFill>
                    </a:rPr>
                    <a:t>H</a:t>
                  </a:r>
                  <a:r>
                    <a:rPr lang="cs-CZ" sz="1600" baseline="-25000" smtClean="0"/>
                    <a:t> </a:t>
                  </a:r>
                  <a:r>
                    <a:rPr lang="cs-CZ" sz="1600" smtClean="0"/>
                    <a:t>umožňuje přímé </a:t>
                  </a:r>
                </a:p>
                <a:p>
                  <a:r>
                    <a:rPr lang="cs-CZ" sz="1600" i="1" smtClean="0">
                      <a:solidFill>
                        <a:srgbClr val="0A13FF"/>
                      </a:solidFill>
                    </a:rPr>
                    <a:t>měření  koncentrace</a:t>
                  </a:r>
                  <a:r>
                    <a:rPr lang="cs-CZ" sz="1600" smtClean="0"/>
                    <a:t> vodivostních elektronů </a:t>
                  </a:r>
                  <a:r>
                    <a:rPr lang="cs-CZ" i="1" smtClean="0">
                      <a:solidFill>
                        <a:srgbClr val="0A13FF"/>
                      </a:solidFill>
                      <a:latin typeface="Cambria Math" pitchFamily="18" charset="0"/>
                      <a:ea typeface="Cambria Math" pitchFamily="18" charset="0"/>
                    </a:rPr>
                    <a:t>n</a:t>
                  </a:r>
                  <a:r>
                    <a:rPr lang="cs-CZ" sz="1600" i="1" smtClean="0"/>
                    <a:t> .</a:t>
                  </a:r>
                  <a:endParaRPr lang="cs-CZ" sz="1600" i="1" baseline="-25000" smtClean="0"/>
                </a:p>
              </p:txBody>
            </p:sp>
            <p:sp>
              <p:nvSpPr>
                <p:cNvPr id="231" name="Oblouk 230"/>
                <p:cNvSpPr/>
                <p:nvPr/>
              </p:nvSpPr>
              <p:spPr>
                <a:xfrm flipH="1">
                  <a:off x="7840394" y="2336405"/>
                  <a:ext cx="1143008" cy="500066"/>
                </a:xfrm>
                <a:prstGeom prst="arc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232" name="Objekt 231"/>
                <p:cNvGraphicFramePr>
                  <a:graphicFrameLocks noChangeAspect="1"/>
                </p:cNvGraphicFramePr>
                <p:nvPr/>
              </p:nvGraphicFramePr>
              <p:xfrm>
                <a:off x="6715140" y="3026147"/>
                <a:ext cx="1524011" cy="571504"/>
              </p:xfrm>
              <a:graphic>
                <a:graphicData uri="http://schemas.openxmlformats.org/presentationml/2006/ole">
                  <p:oleObj spid="_x0000_s85002" name="Rovnice" r:id="rId5" imgW="1117440" imgH="419040" progId="Equation.3">
                    <p:embed/>
                  </p:oleObj>
                </a:graphicData>
              </a:graphic>
            </p:graphicFrame>
            <p:graphicFrame>
              <p:nvGraphicFramePr>
                <p:cNvPr id="233" name="Objekt 232"/>
                <p:cNvGraphicFramePr>
                  <a:graphicFrameLocks noChangeAspect="1"/>
                </p:cNvGraphicFramePr>
                <p:nvPr/>
              </p:nvGraphicFramePr>
              <p:xfrm>
                <a:off x="6929454" y="4526345"/>
                <a:ext cx="910835" cy="357190"/>
              </p:xfrm>
              <a:graphic>
                <a:graphicData uri="http://schemas.openxmlformats.org/presentationml/2006/ole">
                  <p:oleObj spid="_x0000_s85003" name="Rovnice" r:id="rId6" imgW="647640" imgH="253800" progId="Equation.3">
                    <p:embed/>
                  </p:oleObj>
                </a:graphicData>
              </a:graphic>
            </p:graphicFrame>
          </p:grpSp>
          <p:grpSp>
            <p:nvGrpSpPr>
              <p:cNvPr id="227" name="Skupina 222"/>
              <p:cNvGrpSpPr/>
              <p:nvPr/>
            </p:nvGrpSpPr>
            <p:grpSpPr>
              <a:xfrm>
                <a:off x="6670148" y="3173628"/>
                <a:ext cx="1188000" cy="684000"/>
                <a:chOff x="5214942" y="5000636"/>
                <a:chExt cx="1188000" cy="684000"/>
              </a:xfrm>
            </p:grpSpPr>
            <p:sp>
              <p:nvSpPr>
                <p:cNvPr id="228" name="Zaoblený obdélník 227"/>
                <p:cNvSpPr/>
                <p:nvPr/>
              </p:nvSpPr>
              <p:spPr>
                <a:xfrm>
                  <a:off x="5214942" y="5000636"/>
                  <a:ext cx="1188000" cy="684000"/>
                </a:xfrm>
                <a:prstGeom prst="roundRect">
                  <a:avLst/>
                </a:prstGeom>
                <a:solidFill>
                  <a:srgbClr val="F8FA98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229" name="Objekt 228"/>
                <p:cNvGraphicFramePr>
                  <a:graphicFrameLocks noChangeAspect="1"/>
                </p:cNvGraphicFramePr>
                <p:nvPr/>
              </p:nvGraphicFramePr>
              <p:xfrm>
                <a:off x="5357818" y="5072074"/>
                <a:ext cx="917372" cy="536576"/>
              </p:xfrm>
              <a:graphic>
                <a:graphicData uri="http://schemas.openxmlformats.org/presentationml/2006/ole">
                  <p:oleObj spid="_x0000_s85004" name="Rovnice" r:id="rId7" imgW="672840" imgH="393480" progId="Equation.3">
                    <p:embed/>
                  </p:oleObj>
                </a:graphicData>
              </a:graphic>
            </p:graphicFrame>
          </p:grpSp>
        </p:grpSp>
        <p:cxnSp>
          <p:nvCxnSpPr>
            <p:cNvPr id="237" name="Přímá spojovací čára 236"/>
            <p:cNvCxnSpPr/>
            <p:nvPr/>
          </p:nvCxnSpPr>
          <p:spPr>
            <a:xfrm>
              <a:off x="4286248" y="5286388"/>
              <a:ext cx="450059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ovací čára 237"/>
            <p:cNvCxnSpPr/>
            <p:nvPr/>
          </p:nvCxnSpPr>
          <p:spPr>
            <a:xfrm>
              <a:off x="4286248" y="6000768"/>
              <a:ext cx="450059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Zástupný symbol pro číslo snímku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68" name="Tlačítko akce: Vlastní 67">
            <a:hlinkClick r:id="rId8" action="ppaction://program" highlightClick="1"/>
          </p:cNvPr>
          <p:cNvSpPr/>
          <p:nvPr/>
        </p:nvSpPr>
        <p:spPr>
          <a:xfrm>
            <a:off x="6286512" y="6357958"/>
            <a:ext cx="1260000" cy="252000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Animace</a:t>
            </a:r>
            <a:r>
              <a:rPr lang="en-US" sz="1400" dirty="0" smtClean="0"/>
              <a:t>  (</a:t>
            </a:r>
            <a:r>
              <a:rPr lang="en-US" sz="1400" dirty="0" err="1" smtClean="0"/>
              <a:t>swf</a:t>
            </a:r>
            <a:r>
              <a:rPr lang="en-US" sz="1400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18657" y="2714620"/>
            <a:ext cx="44262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DODATKY</a:t>
            </a:r>
            <a:endParaRPr lang="cs-CZ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857620" y="142852"/>
            <a:ext cx="485778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Připomenutí elementární kvantové mechaniky - </a:t>
            </a:r>
            <a:r>
              <a:rPr lang="cs-CZ" i="1" smtClean="0"/>
              <a:t>1</a:t>
            </a:r>
            <a:endParaRPr lang="cs-CZ" i="1"/>
          </a:p>
        </p:txBody>
      </p:sp>
      <p:sp>
        <p:nvSpPr>
          <p:cNvPr id="8" name="TextovéPole 7"/>
          <p:cNvSpPr txBox="1"/>
          <p:nvPr/>
        </p:nvSpPr>
        <p:spPr>
          <a:xfrm>
            <a:off x="428596" y="857232"/>
            <a:ext cx="607223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000" b="1" smtClean="0">
                <a:solidFill>
                  <a:srgbClr val="0A13FF"/>
                </a:solidFill>
              </a:rPr>
              <a:t>Stav částice je </a:t>
            </a:r>
            <a:r>
              <a:rPr lang="cs-CZ" sz="2000" b="1" i="1" smtClean="0">
                <a:solidFill>
                  <a:schemeClr val="accent6">
                    <a:lumMod val="50000"/>
                  </a:schemeClr>
                </a:solidFill>
              </a:rPr>
              <a:t>v čase </a:t>
            </a:r>
            <a:r>
              <a:rPr lang="cs-CZ" sz="2000" b="1" i="1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sz="2000" b="1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cs-CZ" sz="2000" b="1" smtClean="0">
                <a:solidFill>
                  <a:srgbClr val="0A13FF"/>
                </a:solidFill>
              </a:rPr>
              <a:t>plně zadán</a:t>
            </a:r>
            <a:r>
              <a:rPr lang="cs-CZ" sz="2000" smtClean="0">
                <a:solidFill>
                  <a:srgbClr val="0A13FF"/>
                </a:solidFill>
              </a:rPr>
              <a:t>:</a:t>
            </a:r>
            <a:endParaRPr lang="cs-CZ" sz="1400" smtClean="0">
              <a:solidFill>
                <a:srgbClr val="0A13FF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cs-CZ" smtClean="0"/>
              <a:t> </a:t>
            </a:r>
            <a:r>
              <a:rPr lang="cs-CZ" b="1" i="1" smtClean="0">
                <a:solidFill>
                  <a:srgbClr val="007635"/>
                </a:solidFill>
              </a:rPr>
              <a:t>v klasické mechanice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>
                <a:solidFill>
                  <a:schemeClr val="accent6">
                    <a:lumMod val="50000"/>
                  </a:schemeClr>
                </a:solidFill>
              </a:rPr>
              <a:t>                </a:t>
            </a:r>
            <a:r>
              <a:rPr lang="cs-CZ" sz="2000" i="1" smtClean="0">
                <a:solidFill>
                  <a:schemeClr val="accent6">
                    <a:lumMod val="50000"/>
                  </a:schemeClr>
                </a:solidFill>
              </a:rPr>
              <a:t>polohovým vektorem</a:t>
            </a:r>
            <a:r>
              <a:rPr lang="cs-CZ" sz="20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i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sz="2000" smtClean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cs-CZ" sz="2000" i="1" smtClean="0">
                <a:solidFill>
                  <a:schemeClr val="accent6">
                    <a:lumMod val="50000"/>
                  </a:schemeClr>
                </a:solidFill>
              </a:rPr>
              <a:t>hybností</a:t>
            </a:r>
            <a:r>
              <a:rPr lang="cs-CZ" sz="200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cs-CZ" sz="2400" b="1" i="1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cs-CZ" sz="2400" smtClean="0">
                <a:solidFill>
                  <a:schemeClr val="accent6">
                    <a:lumMod val="50000"/>
                  </a:schemeClr>
                </a:solidFill>
              </a:rPr>
              <a:t> = </a:t>
            </a:r>
            <a:r>
              <a:rPr lang="cs-CZ" sz="2400" i="1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sz="1200" i="1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2400" b="1" i="1" smtClean="0">
                <a:solidFill>
                  <a:schemeClr val="accent6">
                    <a:lumMod val="50000"/>
                  </a:schemeClr>
                </a:solidFill>
              </a:rPr>
              <a:t>v </a:t>
            </a:r>
            <a:r>
              <a:rPr lang="cs-CZ" sz="2000" i="1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cs-CZ" sz="1600" i="1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cs-CZ" sz="1600" i="1" smtClean="0"/>
              <a:t> </a:t>
            </a:r>
            <a:r>
              <a:rPr lang="cs-CZ" b="1" i="1" smtClean="0">
                <a:solidFill>
                  <a:srgbClr val="007635"/>
                </a:solidFill>
              </a:rPr>
              <a:t>v kvantové mechanice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cs-CZ" sz="2000" i="1" smtClean="0">
                <a:solidFill>
                  <a:schemeClr val="accent6">
                    <a:lumMod val="50000"/>
                  </a:schemeClr>
                </a:solidFill>
              </a:rPr>
              <a:t>vlnovou funkcí </a:t>
            </a:r>
            <a:r>
              <a:rPr lang="el-GR" sz="2400" i="1" smtClean="0">
                <a:solidFill>
                  <a:schemeClr val="accent6">
                    <a:lumMod val="50000"/>
                  </a:schemeClr>
                </a:solidFill>
              </a:rPr>
              <a:t>ψ</a:t>
            </a:r>
            <a:r>
              <a:rPr lang="cs-CZ" sz="240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cs-CZ" sz="2400" b="1" i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sz="240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cs-CZ" sz="10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i="1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t </a:t>
            </a:r>
            <a:r>
              <a:rPr lang="cs-CZ" sz="240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cs-CZ" sz="2000" smtClean="0">
                <a:solidFill>
                  <a:schemeClr val="accent6">
                    <a:lumMod val="50000"/>
                  </a:schemeClr>
                </a:solidFill>
              </a:rPr>
              <a:t> .</a:t>
            </a:r>
            <a:r>
              <a:rPr lang="cs-CZ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cs-CZ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596" y="3071810"/>
            <a:ext cx="6286544" cy="2662267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smtClean="0">
                <a:solidFill>
                  <a:srgbClr val="0A13FF"/>
                </a:solidFill>
              </a:rPr>
              <a:t>Pravděpodobnostní interpretace vlnové funkce :</a:t>
            </a:r>
          </a:p>
          <a:p>
            <a:endParaRPr lang="cs-CZ" sz="2000" smtClean="0"/>
          </a:p>
          <a:p>
            <a:r>
              <a:rPr lang="cs-CZ" sz="2000" smtClean="0"/>
              <a:t>výraz</a:t>
            </a:r>
          </a:p>
          <a:p>
            <a:endParaRPr lang="cs-CZ" sz="2000" smtClean="0"/>
          </a:p>
          <a:p>
            <a:endParaRPr lang="cs-CZ" sz="1100" smtClean="0"/>
          </a:p>
          <a:p>
            <a:r>
              <a:rPr lang="cs-CZ" sz="2000" smtClean="0"/>
              <a:t>udává pravděpodobnost, že v čase </a:t>
            </a:r>
            <a:r>
              <a:rPr lang="cs-CZ" sz="24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sz="2000" smtClean="0"/>
              <a:t>  bude částice nalezena</a:t>
            </a:r>
          </a:p>
          <a:p>
            <a:r>
              <a:rPr lang="cs-CZ" sz="2000" smtClean="0"/>
              <a:t>v infinitesimálním objemu       </a:t>
            </a:r>
            <a:r>
              <a:rPr lang="cs-CZ" sz="2400" i="1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dx.dy</a:t>
            </a:r>
            <a:r>
              <a:rPr lang="cs-CZ" sz="24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.</a:t>
            </a:r>
            <a:r>
              <a:rPr lang="cs-CZ" sz="7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2400" i="1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dz</a:t>
            </a:r>
            <a:r>
              <a:rPr lang="cs-CZ" sz="2000" smtClean="0"/>
              <a:t>, </a:t>
            </a:r>
          </a:p>
          <a:p>
            <a:r>
              <a:rPr lang="cs-CZ" sz="2000" smtClean="0"/>
              <a:t>který je opsán kolem bodu      </a:t>
            </a:r>
            <a:r>
              <a:rPr lang="cs-CZ" sz="2400" b="1" i="1" smtClean="0">
                <a:solidFill>
                  <a:srgbClr val="FF0000"/>
                </a:solidFill>
              </a:rPr>
              <a:t>r</a:t>
            </a:r>
            <a:r>
              <a:rPr lang="cs-CZ" sz="2800" b="1" i="1" smtClean="0"/>
              <a:t> </a:t>
            </a:r>
            <a:r>
              <a:rPr lang="cs-CZ" sz="2000" smtClean="0"/>
              <a:t>=</a:t>
            </a:r>
            <a:r>
              <a:rPr lang="cs-CZ" sz="2400" smtClean="0"/>
              <a:t> </a:t>
            </a:r>
            <a:r>
              <a:rPr lang="cs-CZ" sz="240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sz="24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x,</a:t>
            </a:r>
            <a:r>
              <a:rPr lang="cs-CZ" sz="14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24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y,</a:t>
            </a:r>
            <a:r>
              <a:rPr lang="cs-CZ" sz="12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24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z</a:t>
            </a:r>
            <a:r>
              <a:rPr lang="cs-CZ" sz="2400" smtClean="0">
                <a:latin typeface="Cambria Math" pitchFamily="18" charset="0"/>
                <a:ea typeface="Cambria Math" pitchFamily="18" charset="0"/>
              </a:rPr>
              <a:t>)</a:t>
            </a:r>
            <a:endParaRPr lang="cs-CZ" sz="200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" name="Skupina 11"/>
          <p:cNvGrpSpPr/>
          <p:nvPr/>
        </p:nvGrpSpPr>
        <p:grpSpPr>
          <a:xfrm>
            <a:off x="1428728" y="3714752"/>
            <a:ext cx="3357586" cy="785818"/>
            <a:chOff x="2428860" y="3571876"/>
            <a:chExt cx="3357586" cy="785818"/>
          </a:xfrm>
        </p:grpSpPr>
        <p:sp>
          <p:nvSpPr>
            <p:cNvPr id="11" name="Zaoblený obdélník 10"/>
            <p:cNvSpPr/>
            <p:nvPr/>
          </p:nvSpPr>
          <p:spPr>
            <a:xfrm>
              <a:off x="2428860" y="3571876"/>
              <a:ext cx="3357586" cy="78581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2671750" y="3714752"/>
            <a:ext cx="2900382" cy="500066"/>
          </p:xfrm>
          <a:graphic>
            <a:graphicData uri="http://schemas.openxmlformats.org/presentationml/2006/ole">
              <p:oleObj spid="_x0000_s109570" name="Rovnice" r:id="rId4" imgW="1473120" imgH="253800" progId="Equation.3">
                <p:embed/>
              </p:oleObj>
            </a:graphicData>
          </a:graphic>
        </p:graphicFrame>
      </p:grpSp>
      <p:sp>
        <p:nvSpPr>
          <p:cNvPr id="62" name="TextovéPole 61"/>
          <p:cNvSpPr txBox="1"/>
          <p:nvPr/>
        </p:nvSpPr>
        <p:spPr>
          <a:xfrm>
            <a:off x="7286644" y="3286124"/>
            <a:ext cx="2857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cs-CZ"/>
          </a:p>
        </p:txBody>
      </p:sp>
      <p:grpSp>
        <p:nvGrpSpPr>
          <p:cNvPr id="3" name="Skupina 97"/>
          <p:cNvGrpSpPr/>
          <p:nvPr/>
        </p:nvGrpSpPr>
        <p:grpSpPr>
          <a:xfrm>
            <a:off x="6143636" y="3571876"/>
            <a:ext cx="2857520" cy="2674647"/>
            <a:chOff x="5929322" y="3969063"/>
            <a:chExt cx="2857520" cy="2674647"/>
          </a:xfrm>
        </p:grpSpPr>
        <p:sp>
          <p:nvSpPr>
            <p:cNvPr id="99" name="TextovéPole 98"/>
            <p:cNvSpPr txBox="1"/>
            <p:nvPr/>
          </p:nvSpPr>
          <p:spPr>
            <a:xfrm>
              <a:off x="6072198" y="6366711"/>
              <a:ext cx="21431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mtClean="0"/>
                <a:t>x</a:t>
              </a:r>
              <a:endParaRPr lang="cs-CZ"/>
            </a:p>
          </p:txBody>
        </p:sp>
        <p:sp>
          <p:nvSpPr>
            <p:cNvPr id="100" name="TextovéPole 99"/>
            <p:cNvSpPr txBox="1"/>
            <p:nvPr/>
          </p:nvSpPr>
          <p:spPr>
            <a:xfrm>
              <a:off x="8572528" y="5930253"/>
              <a:ext cx="21431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grpSp>
          <p:nvGrpSpPr>
            <p:cNvPr id="4" name="Skupina 73"/>
            <p:cNvGrpSpPr/>
            <p:nvPr/>
          </p:nvGrpSpPr>
          <p:grpSpPr>
            <a:xfrm>
              <a:off x="5929322" y="3969063"/>
              <a:ext cx="2857520" cy="2531771"/>
              <a:chOff x="5929322" y="3969063"/>
              <a:chExt cx="2857520" cy="2531771"/>
            </a:xfrm>
          </p:grpSpPr>
          <p:grpSp>
            <p:nvGrpSpPr>
              <p:cNvPr id="5" name="Skupina 47"/>
              <p:cNvGrpSpPr/>
              <p:nvPr/>
            </p:nvGrpSpPr>
            <p:grpSpPr>
              <a:xfrm>
                <a:off x="5929322" y="4000505"/>
                <a:ext cx="2857520" cy="2500329"/>
                <a:chOff x="5929322" y="4000505"/>
                <a:chExt cx="2857520" cy="2500329"/>
              </a:xfrm>
            </p:grpSpPr>
            <p:grpSp>
              <p:nvGrpSpPr>
                <p:cNvPr id="6" name="Skupina 26"/>
                <p:cNvGrpSpPr/>
                <p:nvPr/>
              </p:nvGrpSpPr>
              <p:grpSpPr>
                <a:xfrm>
                  <a:off x="5929322" y="4000505"/>
                  <a:ext cx="2857520" cy="2500329"/>
                  <a:chOff x="5929322" y="4000505"/>
                  <a:chExt cx="2857520" cy="2500329"/>
                </a:xfrm>
              </p:grpSpPr>
              <p:grpSp>
                <p:nvGrpSpPr>
                  <p:cNvPr id="12" name="Skupina 22"/>
                  <p:cNvGrpSpPr/>
                  <p:nvPr/>
                </p:nvGrpSpPr>
                <p:grpSpPr>
                  <a:xfrm>
                    <a:off x="5929322" y="4000505"/>
                    <a:ext cx="2857520" cy="2500329"/>
                    <a:chOff x="5929322" y="4000505"/>
                    <a:chExt cx="2857520" cy="2500329"/>
                  </a:xfrm>
                </p:grpSpPr>
                <p:grpSp>
                  <p:nvGrpSpPr>
                    <p:cNvPr id="13" name="Skupina 20"/>
                    <p:cNvGrpSpPr/>
                    <p:nvPr/>
                  </p:nvGrpSpPr>
                  <p:grpSpPr>
                    <a:xfrm>
                      <a:off x="5929322" y="4000505"/>
                      <a:ext cx="2857520" cy="2500329"/>
                      <a:chOff x="5500694" y="4000505"/>
                      <a:chExt cx="2857520" cy="2500329"/>
                    </a:xfrm>
                  </p:grpSpPr>
                  <p:cxnSp>
                    <p:nvCxnSpPr>
                      <p:cNvPr id="121" name="Přímá spojovací šipka 120"/>
                      <p:cNvCxnSpPr/>
                      <p:nvPr/>
                    </p:nvCxnSpPr>
                    <p:spPr>
                      <a:xfrm>
                        <a:off x="6643702" y="6000768"/>
                        <a:ext cx="1714512" cy="1588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Přímá spojovací šipka 121"/>
                      <p:cNvCxnSpPr/>
                      <p:nvPr/>
                    </p:nvCxnSpPr>
                    <p:spPr>
                      <a:xfrm rot="16200000">
                        <a:off x="5644365" y="4999843"/>
                        <a:ext cx="2000264" cy="1588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Přímá spojovací šipka 122"/>
                      <p:cNvCxnSpPr/>
                      <p:nvPr/>
                    </p:nvCxnSpPr>
                    <p:spPr>
                      <a:xfrm rot="10800000" flipV="1">
                        <a:off x="5500694" y="6000768"/>
                        <a:ext cx="1154008" cy="500066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0" name="Krychle 119"/>
                    <p:cNvSpPr/>
                    <p:nvPr/>
                  </p:nvSpPr>
                  <p:spPr>
                    <a:xfrm>
                      <a:off x="7929586" y="4643446"/>
                      <a:ext cx="357190" cy="357190"/>
                    </a:xfrm>
                    <a:prstGeom prst="cub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cxnSp>
                <p:nvCxnSpPr>
                  <p:cNvPr id="118" name="Přímá spojovací šipka 117"/>
                  <p:cNvCxnSpPr/>
                  <p:nvPr/>
                </p:nvCxnSpPr>
                <p:spPr>
                  <a:xfrm rot="5400000" flipH="1" flipV="1">
                    <a:off x="7000892" y="4929198"/>
                    <a:ext cx="1143008" cy="1000132"/>
                  </a:xfrm>
                  <a:prstGeom prst="straightConnector1">
                    <a:avLst/>
                  </a:prstGeom>
                  <a:ln w="28575">
                    <a:solidFill>
                      <a:schemeClr val="accent1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Skupina 45"/>
                <p:cNvGrpSpPr/>
                <p:nvPr/>
              </p:nvGrpSpPr>
              <p:grpSpPr>
                <a:xfrm>
                  <a:off x="6500826" y="4591672"/>
                  <a:ext cx="1985388" cy="1694848"/>
                  <a:chOff x="6500826" y="4591672"/>
                  <a:chExt cx="1985388" cy="1694848"/>
                </a:xfrm>
              </p:grpSpPr>
              <p:cxnSp>
                <p:nvCxnSpPr>
                  <p:cNvPr id="113" name="Přímá spojovací čára 112"/>
                  <p:cNvCxnSpPr/>
                  <p:nvPr/>
                </p:nvCxnSpPr>
                <p:spPr>
                  <a:xfrm rot="5400000">
                    <a:off x="7384871" y="5603881"/>
                    <a:ext cx="1357322" cy="0"/>
                  </a:xfrm>
                  <a:prstGeom prst="line">
                    <a:avLst/>
                  </a:prstGeom>
                  <a:ln w="1270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Přímá spojovací čára 113"/>
                  <p:cNvCxnSpPr/>
                  <p:nvPr/>
                </p:nvCxnSpPr>
                <p:spPr>
                  <a:xfrm>
                    <a:off x="6500826" y="6286520"/>
                    <a:ext cx="1548000" cy="0"/>
                  </a:xfrm>
                  <a:prstGeom prst="line">
                    <a:avLst/>
                  </a:prstGeom>
                  <a:ln w="1270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Přímá spojovací čára 114"/>
                  <p:cNvCxnSpPr/>
                  <p:nvPr/>
                </p:nvCxnSpPr>
                <p:spPr>
                  <a:xfrm rot="10800000" flipV="1">
                    <a:off x="8072462" y="6000768"/>
                    <a:ext cx="413752" cy="285752"/>
                  </a:xfrm>
                  <a:prstGeom prst="line">
                    <a:avLst/>
                  </a:prstGeom>
                  <a:ln w="1270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Přímá spojovací čára 115"/>
                  <p:cNvCxnSpPr/>
                  <p:nvPr/>
                </p:nvCxnSpPr>
                <p:spPr>
                  <a:xfrm>
                    <a:off x="7072330" y="4591672"/>
                    <a:ext cx="985384" cy="273306"/>
                  </a:xfrm>
                  <a:prstGeom prst="line">
                    <a:avLst/>
                  </a:prstGeom>
                  <a:ln w="1270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3" name="TextovéPole 102"/>
              <p:cNvSpPr txBox="1"/>
              <p:nvPr/>
            </p:nvSpPr>
            <p:spPr>
              <a:xfrm>
                <a:off x="7119915" y="3969063"/>
                <a:ext cx="214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mtClean="0"/>
                  <a:t>z</a:t>
                </a:r>
                <a:endParaRPr lang="cs-CZ"/>
              </a:p>
            </p:txBody>
          </p:sp>
          <p:sp>
            <p:nvSpPr>
              <p:cNvPr id="104" name="TextovéPole 103"/>
              <p:cNvSpPr txBox="1"/>
              <p:nvPr/>
            </p:nvSpPr>
            <p:spPr>
              <a:xfrm>
                <a:off x="6215074" y="6080959"/>
                <a:ext cx="214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i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endParaRPr lang="cs-CZ" i="1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05" name="TextovéPole 104"/>
              <p:cNvSpPr txBox="1"/>
              <p:nvPr/>
            </p:nvSpPr>
            <p:spPr>
              <a:xfrm>
                <a:off x="8405799" y="5683333"/>
                <a:ext cx="214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i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y</a:t>
                </a:r>
                <a:endParaRPr lang="cs-CZ" i="1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06" name="TextovéPole 105"/>
              <p:cNvSpPr txBox="1"/>
              <p:nvPr/>
            </p:nvSpPr>
            <p:spPr>
              <a:xfrm>
                <a:off x="6913552" y="4406081"/>
                <a:ext cx="2143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i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z</a:t>
                </a:r>
                <a:endParaRPr lang="cs-CZ" i="1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07" name="TextovéPole 106"/>
              <p:cNvSpPr txBox="1"/>
              <p:nvPr/>
            </p:nvSpPr>
            <p:spPr>
              <a:xfrm>
                <a:off x="8230998" y="4857881"/>
                <a:ext cx="2857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400" i="1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dx</a:t>
                </a:r>
                <a:endParaRPr lang="cs-CZ" sz="1400" i="1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08" name="TextovéPole 107"/>
              <p:cNvSpPr txBox="1"/>
              <p:nvPr/>
            </p:nvSpPr>
            <p:spPr>
              <a:xfrm>
                <a:off x="8072462" y="4412221"/>
                <a:ext cx="2857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400" i="1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dy</a:t>
                </a:r>
                <a:endParaRPr lang="cs-CZ" sz="1400" i="1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09" name="TextovéPole 108"/>
              <p:cNvSpPr txBox="1"/>
              <p:nvPr/>
            </p:nvSpPr>
            <p:spPr>
              <a:xfrm>
                <a:off x="8318580" y="4626414"/>
                <a:ext cx="2857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400" i="1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dz</a:t>
                </a:r>
                <a:endParaRPr lang="cs-CZ" sz="1400" i="1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10" name="TextovéPole 109"/>
              <p:cNvSpPr txBox="1"/>
              <p:nvPr/>
            </p:nvSpPr>
            <p:spPr>
              <a:xfrm>
                <a:off x="7501079" y="5152265"/>
                <a:ext cx="2857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b="1" i="1" smtClean="0">
                    <a:solidFill>
                      <a:srgbClr val="FF0000"/>
                    </a:solidFill>
                    <a:latin typeface="+mj-lt"/>
                    <a:ea typeface="Cambria Math" pitchFamily="18" charset="0"/>
                  </a:rPr>
                  <a:t>r</a:t>
                </a:r>
                <a:endParaRPr lang="cs-CZ" sz="1400" b="1" i="1">
                  <a:solidFill>
                    <a:srgbClr val="FF0000"/>
                  </a:solidFill>
                  <a:latin typeface="+mj-lt"/>
                  <a:ea typeface="Cambria Math" pitchFamily="18" charset="0"/>
                </a:endParaRPr>
              </a:p>
            </p:txBody>
          </p:sp>
        </p:grpSp>
      </p:grpSp>
      <p:grpSp>
        <p:nvGrpSpPr>
          <p:cNvPr id="15" name="Skupina 185"/>
          <p:cNvGrpSpPr/>
          <p:nvPr/>
        </p:nvGrpSpPr>
        <p:grpSpPr>
          <a:xfrm>
            <a:off x="387008" y="6072206"/>
            <a:ext cx="5328000" cy="500066"/>
            <a:chOff x="500034" y="5715016"/>
            <a:chExt cx="5468212" cy="50006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7" name="TextovéPole 186"/>
            <p:cNvSpPr txBox="1"/>
            <p:nvPr/>
          </p:nvSpPr>
          <p:spPr>
            <a:xfrm>
              <a:off x="5090806" y="5795207"/>
              <a:ext cx="214314" cy="27699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mtClean="0"/>
                <a:t>x</a:t>
              </a:r>
              <a:endParaRPr lang="cs-CZ"/>
            </a:p>
          </p:txBody>
        </p:sp>
        <p:grpSp>
          <p:nvGrpSpPr>
            <p:cNvPr id="16" name="Skupina 173"/>
            <p:cNvGrpSpPr/>
            <p:nvPr/>
          </p:nvGrpSpPr>
          <p:grpSpPr>
            <a:xfrm>
              <a:off x="500034" y="5715016"/>
              <a:ext cx="5468212" cy="500066"/>
              <a:chOff x="428596" y="6000768"/>
              <a:chExt cx="5468212" cy="500066"/>
            </a:xfrm>
            <a:grpFill/>
          </p:grpSpPr>
          <p:sp>
            <p:nvSpPr>
              <p:cNvPr id="189" name="TextovéPole 188"/>
              <p:cNvSpPr txBox="1"/>
              <p:nvPr/>
            </p:nvSpPr>
            <p:spPr>
              <a:xfrm>
                <a:off x="428596" y="6000768"/>
                <a:ext cx="546821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cs-CZ" err="1" smtClean="0">
                    <a:solidFill>
                      <a:srgbClr val="0A13FF"/>
                    </a:solidFill>
                  </a:rPr>
                  <a:t>1D</a:t>
                </a:r>
                <a:r>
                  <a:rPr lang="cs-CZ" smtClean="0">
                    <a:solidFill>
                      <a:srgbClr val="0A13FF"/>
                    </a:solidFill>
                  </a:rPr>
                  <a:t>:</a:t>
                </a:r>
                <a:r>
                  <a:rPr lang="en-US" smtClean="0">
                    <a:solidFill>
                      <a:srgbClr val="0A13FF"/>
                    </a:solidFill>
                  </a:rPr>
                  <a:t>  </a:t>
                </a:r>
                <a:r>
                  <a:rPr lang="cs-CZ" smtClean="0">
                    <a:solidFill>
                      <a:srgbClr val="0A13FF"/>
                    </a:solidFill>
                  </a:rPr>
                  <a:t> </a:t>
                </a:r>
                <a:r>
                  <a:rPr lang="en-US" smtClean="0"/>
                  <a:t>|</a:t>
                </a:r>
                <a:r>
                  <a:rPr lang="el-GR" i="1" smtClean="0">
                    <a:latin typeface="Cambria Math" pitchFamily="18" charset="0"/>
                    <a:ea typeface="Cambria Math" pitchFamily="18" charset="0"/>
                  </a:rPr>
                  <a:t>ψ</a:t>
                </a:r>
                <a:r>
                  <a:rPr lang="en-US" i="1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cs-CZ" i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x</a:t>
                </a:r>
                <a:r>
                  <a:rPr lang="cs-CZ" i="1" smtClean="0"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cs-CZ" i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t</a:t>
                </a:r>
                <a:r>
                  <a:rPr lang="en-US" i="1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en-US" smtClean="0"/>
                  <a:t>|</a:t>
                </a:r>
                <a:r>
                  <a:rPr lang="en-US" sz="2000" baseline="30000" err="1" smtClean="0"/>
                  <a:t>2</a:t>
                </a:r>
                <a:r>
                  <a:rPr lang="en-US" i="1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dx</a:t>
                </a:r>
                <a:r>
                  <a:rPr lang="cs-CZ" smtClean="0"/>
                  <a:t> </a:t>
                </a:r>
                <a:endParaRPr lang="cs-CZ"/>
              </a:p>
            </p:txBody>
          </p:sp>
          <p:grpSp>
            <p:nvGrpSpPr>
              <p:cNvPr id="17" name="Skupina 171"/>
              <p:cNvGrpSpPr/>
              <p:nvPr/>
            </p:nvGrpSpPr>
            <p:grpSpPr>
              <a:xfrm>
                <a:off x="2494659" y="6193650"/>
                <a:ext cx="3286149" cy="307184"/>
                <a:chOff x="2494659" y="5907898"/>
                <a:chExt cx="3286149" cy="307184"/>
              </a:xfrm>
              <a:grpFill/>
            </p:grpSpPr>
            <p:cxnSp>
              <p:nvCxnSpPr>
                <p:cNvPr id="191" name="Přímá spojovací čára 190"/>
                <p:cNvCxnSpPr/>
                <p:nvPr/>
              </p:nvCxnSpPr>
              <p:spPr>
                <a:xfrm rot="5400000">
                  <a:off x="3393275" y="5965049"/>
                  <a:ext cx="7143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Přímá spojovací čára 191"/>
                <p:cNvCxnSpPr/>
                <p:nvPr/>
              </p:nvCxnSpPr>
              <p:spPr>
                <a:xfrm rot="5400000">
                  <a:off x="3607589" y="5965051"/>
                  <a:ext cx="71438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Skupina 165"/>
                <p:cNvGrpSpPr/>
                <p:nvPr/>
              </p:nvGrpSpPr>
              <p:grpSpPr>
                <a:xfrm>
                  <a:off x="2494659" y="5907898"/>
                  <a:ext cx="3286149" cy="307184"/>
                  <a:chOff x="2494659" y="6265088"/>
                  <a:chExt cx="3286149" cy="307184"/>
                </a:xfrm>
                <a:grpFill/>
              </p:grpSpPr>
              <p:grpSp>
                <p:nvGrpSpPr>
                  <p:cNvPr id="19" name="Skupina 163"/>
                  <p:cNvGrpSpPr/>
                  <p:nvPr/>
                </p:nvGrpSpPr>
                <p:grpSpPr>
                  <a:xfrm>
                    <a:off x="2494659" y="6284932"/>
                    <a:ext cx="3286149" cy="287340"/>
                    <a:chOff x="2494659" y="6284932"/>
                    <a:chExt cx="3286149" cy="287340"/>
                  </a:xfrm>
                  <a:grpFill/>
                </p:grpSpPr>
                <p:cxnSp>
                  <p:nvCxnSpPr>
                    <p:cNvPr id="196" name="Přímá spojovací šipka 195"/>
                    <p:cNvCxnSpPr/>
                    <p:nvPr/>
                  </p:nvCxnSpPr>
                  <p:spPr>
                    <a:xfrm>
                      <a:off x="2494659" y="6284932"/>
                      <a:ext cx="3286149" cy="1588"/>
                    </a:xfrm>
                    <a:prstGeom prst="straightConnector1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7" name="TextovéPole 196"/>
                    <p:cNvSpPr txBox="1"/>
                    <p:nvPr/>
                  </p:nvSpPr>
                  <p:spPr>
                    <a:xfrm>
                      <a:off x="3349243" y="6295273"/>
                      <a:ext cx="2143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cs-CZ" i="1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x</a:t>
                      </a:r>
                      <a:endParaRPr lang="cs-CZ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p:txBody>
                </p:sp>
                <p:sp>
                  <p:nvSpPr>
                    <p:cNvPr id="198" name="TextovéPole 197"/>
                    <p:cNvSpPr txBox="1"/>
                    <p:nvPr/>
                  </p:nvSpPr>
                  <p:spPr>
                    <a:xfrm>
                      <a:off x="3581269" y="6295273"/>
                      <a:ext cx="5715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cs-CZ" i="1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x</a:t>
                      </a:r>
                      <a:r>
                        <a:rPr lang="cs-CZ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+</a:t>
                      </a:r>
                      <a:r>
                        <a:rPr lang="cs-CZ" i="1" err="1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dx</a:t>
                      </a:r>
                      <a:endParaRPr lang="cs-CZ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p:txBody>
                </p:sp>
              </p:grpSp>
              <p:cxnSp>
                <p:nvCxnSpPr>
                  <p:cNvPr id="195" name="Přímá spojovací čára 194"/>
                  <p:cNvCxnSpPr/>
                  <p:nvPr/>
                </p:nvCxnSpPr>
                <p:spPr>
                  <a:xfrm>
                    <a:off x="3428994" y="6265088"/>
                    <a:ext cx="214314" cy="0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8" name="Zástupný symbol pro číslo snímku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29</a:t>
            </a:fld>
            <a:endParaRPr lang="cs-CZ"/>
          </a:p>
        </p:txBody>
      </p:sp>
      <p:grpSp>
        <p:nvGrpSpPr>
          <p:cNvPr id="51" name="Skupina 50"/>
          <p:cNvGrpSpPr/>
          <p:nvPr/>
        </p:nvGrpSpPr>
        <p:grpSpPr>
          <a:xfrm>
            <a:off x="6643702" y="857231"/>
            <a:ext cx="2286016" cy="2348702"/>
            <a:chOff x="6572264" y="857231"/>
            <a:chExt cx="2286016" cy="2348702"/>
          </a:xfrm>
        </p:grpSpPr>
        <p:pic>
          <p:nvPicPr>
            <p:cNvPr id="49" name="Obrázek 48" descr="schroedinger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16" y="857231"/>
              <a:ext cx="1714512" cy="2026241"/>
            </a:xfrm>
            <a:prstGeom prst="rect">
              <a:avLst/>
            </a:prstGeom>
          </p:spPr>
        </p:pic>
        <p:sp>
          <p:nvSpPr>
            <p:cNvPr id="50" name="TextovéPole 49"/>
            <p:cNvSpPr txBox="1"/>
            <p:nvPr/>
          </p:nvSpPr>
          <p:spPr>
            <a:xfrm>
              <a:off x="6572264" y="2928934"/>
              <a:ext cx="2286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Erwin Schrödinger (1887-1961)</a:t>
              </a:r>
              <a:endParaRPr lang="cs-CZ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57554" y="214290"/>
            <a:ext cx="5214974" cy="369332"/>
          </a:xfrm>
          <a:prstGeom prst="rect">
            <a:avLst/>
          </a:prstGeom>
          <a:solidFill>
            <a:srgbClr val="D5F1F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err="1" smtClean="0">
                <a:solidFill>
                  <a:srgbClr val="0A13FF"/>
                </a:solidFill>
              </a:rPr>
              <a:t>Energiové</a:t>
            </a:r>
            <a:r>
              <a:rPr lang="cs-CZ" smtClean="0">
                <a:solidFill>
                  <a:srgbClr val="0A13FF"/>
                </a:solidFill>
              </a:rPr>
              <a:t> hladiny elektronu v potenciálové jámě - </a:t>
            </a:r>
            <a:r>
              <a:rPr lang="cs-CZ" i="1" smtClean="0">
                <a:solidFill>
                  <a:srgbClr val="0A13FF"/>
                </a:solidFill>
              </a:rPr>
              <a:t>1</a:t>
            </a:r>
            <a:endParaRPr lang="cs-CZ" i="1">
              <a:solidFill>
                <a:srgbClr val="0A13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714356"/>
            <a:ext cx="80010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volný elektron v kovu nepůsobí (bez dodatečného silového pole) žádná síla.</a:t>
            </a:r>
          </a:p>
          <a:p>
            <a:r>
              <a:rPr lang="cs-CZ" dirty="0" smtClean="0"/>
              <a:t>Protože </a:t>
            </a:r>
            <a:r>
              <a:rPr lang="cs-CZ" dirty="0" smtClean="0">
                <a:solidFill>
                  <a:srgbClr val="0000FF"/>
                </a:solidFill>
              </a:rPr>
              <a:t>v potenciálovém poli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V </a:t>
            </a:r>
            <a:r>
              <a:rPr lang="cs-CZ" dirty="0" smtClean="0">
                <a:solidFill>
                  <a:srgbClr val="0000FF"/>
                </a:solidFill>
              </a:rPr>
              <a:t>(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cs-CZ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cs-CZ" dirty="0" smtClean="0">
                <a:solidFill>
                  <a:srgbClr val="0000FF"/>
                </a:solidFill>
              </a:rPr>
              <a:t> je síla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F = -</a:t>
            </a:r>
            <a:r>
              <a:rPr lang="cs-CZ" i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dV</a:t>
            </a:r>
            <a:r>
              <a:rPr lang="cs-CZ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/</a:t>
            </a:r>
            <a:r>
              <a:rPr lang="cs-CZ" i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dx</a:t>
            </a:r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cs-CZ" dirty="0" smtClean="0">
                <a:latin typeface="+mj-lt"/>
                <a:ea typeface="Cambria Math" pitchFamily="18" charset="0"/>
              </a:rPr>
              <a:t>budeme kov modelovat potenciálovou jámou s konstantním pote</a:t>
            </a:r>
            <a:r>
              <a:rPr lang="en-US" dirty="0" smtClean="0">
                <a:latin typeface="+mj-lt"/>
                <a:ea typeface="Cambria Math" pitchFamily="18" charset="0"/>
              </a:rPr>
              <a:t>n</a:t>
            </a:r>
            <a:r>
              <a:rPr lang="cs-CZ" dirty="0" err="1" smtClean="0">
                <a:latin typeface="+mj-lt"/>
                <a:ea typeface="Cambria Math" pitchFamily="18" charset="0"/>
              </a:rPr>
              <a:t>ciálem</a:t>
            </a:r>
            <a:r>
              <a:rPr lang="cs-CZ" dirty="0" smtClean="0">
                <a:latin typeface="+mj-lt"/>
                <a:ea typeface="Cambria Math" pitchFamily="18" charset="0"/>
              </a:rPr>
              <a:t>. Protože elektrony v kovu jsou nezávislé, zajímejme se </a:t>
            </a:r>
            <a:r>
              <a:rPr lang="en-US" dirty="0" err="1" smtClean="0">
                <a:latin typeface="+mj-lt"/>
                <a:ea typeface="Cambria Math" pitchFamily="18" charset="0"/>
              </a:rPr>
              <a:t>nejprve</a:t>
            </a:r>
            <a:r>
              <a:rPr lang="en-US" dirty="0" smtClean="0">
                <a:latin typeface="+mj-lt"/>
                <a:ea typeface="Cambria Math" pitchFamily="18" charset="0"/>
              </a:rPr>
              <a:t> </a:t>
            </a:r>
            <a:r>
              <a:rPr lang="cs-CZ" dirty="0" smtClean="0">
                <a:latin typeface="+mj-lt"/>
                <a:ea typeface="Cambria Math" pitchFamily="18" charset="0"/>
              </a:rPr>
              <a:t>o možné hladiny </a:t>
            </a:r>
            <a:r>
              <a:rPr lang="cs-CZ" sz="2000" i="1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2000" i="1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cs-CZ" dirty="0" smtClean="0">
                <a:latin typeface="+mj-lt"/>
                <a:ea typeface="Cambria Math" pitchFamily="18" charset="0"/>
              </a:rPr>
              <a:t> jednoho elektronu v této jámě.</a:t>
            </a:r>
            <a:endParaRPr lang="cs-CZ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1" name="TextovéPole 120"/>
          <p:cNvSpPr txBox="1"/>
          <p:nvPr/>
        </p:nvSpPr>
        <p:spPr>
          <a:xfrm>
            <a:off x="571472" y="2000240"/>
            <a:ext cx="4429156" cy="1415772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Jednoduše řešitelná je</a:t>
            </a:r>
          </a:p>
          <a:p>
            <a:r>
              <a:rPr lang="cs-CZ" smtClean="0">
                <a:solidFill>
                  <a:srgbClr val="FF0000"/>
                </a:solidFill>
              </a:rPr>
              <a:t>nekonečně hluboká potenciálová jáma</a:t>
            </a:r>
            <a:r>
              <a:rPr lang="cs-CZ" smtClean="0"/>
              <a:t>:</a:t>
            </a:r>
          </a:p>
          <a:p>
            <a:r>
              <a:rPr lang="cs-CZ" i="1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i="1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(x)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= 0</a:t>
            </a:r>
            <a:r>
              <a:rPr lang="cs-CZ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v </a:t>
            </a:r>
            <a:r>
              <a:rPr lang="en-US" err="1" smtClean="0">
                <a:solidFill>
                  <a:schemeClr val="accent4">
                    <a:lumMod val="75000"/>
                  </a:schemeClr>
                </a:solidFill>
              </a:rPr>
              <a:t>intervalu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(0, </a:t>
            </a:r>
            <a:r>
              <a:rPr lang="en-US" i="1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)</a:t>
            </a:r>
          </a:p>
          <a:p>
            <a:r>
              <a:rPr lang="en-US" i="1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V(x)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= ∞</a:t>
            </a:r>
            <a:r>
              <a:rPr lang="en-US" smtClean="0">
                <a:solidFill>
                  <a:schemeClr val="accent4">
                    <a:lumMod val="75000"/>
                  </a:schemeClr>
                </a:solidFill>
                <a:latin typeface="Cambria Math"/>
                <a:ea typeface="Cambria Math"/>
              </a:rPr>
              <a:t> </a:t>
            </a:r>
            <a:r>
              <a:rPr lang="cs-CZ" smtClean="0">
                <a:solidFill>
                  <a:schemeClr val="accent4">
                    <a:lumMod val="75000"/>
                  </a:schemeClr>
                </a:solidFill>
                <a:latin typeface="Cambria Math"/>
                <a:ea typeface="Cambria Math"/>
              </a:rPr>
              <a:t>  </a:t>
            </a:r>
            <a:r>
              <a:rPr lang="cs-CZ" smtClean="0">
                <a:solidFill>
                  <a:schemeClr val="accent4">
                    <a:lumMod val="75000"/>
                  </a:schemeClr>
                </a:solidFill>
                <a:latin typeface="+mj-lt"/>
                <a:ea typeface="Cambria Math"/>
              </a:rPr>
              <a:t>vně tohoto intervalu</a:t>
            </a:r>
          </a:p>
          <a:p>
            <a:r>
              <a:rPr lang="cs-CZ" sz="1400" smtClean="0">
                <a:latin typeface="+mj-lt"/>
                <a:ea typeface="Cambria Math"/>
              </a:rPr>
              <a:t>	   (tj. stěny jámy jsou absolutně nepropustné).</a:t>
            </a:r>
          </a:p>
        </p:txBody>
      </p:sp>
      <p:grpSp>
        <p:nvGrpSpPr>
          <p:cNvPr id="149" name="Skupina 148"/>
          <p:cNvGrpSpPr/>
          <p:nvPr/>
        </p:nvGrpSpPr>
        <p:grpSpPr>
          <a:xfrm>
            <a:off x="325475" y="3500438"/>
            <a:ext cx="4643349" cy="2643206"/>
            <a:chOff x="325475" y="3714752"/>
            <a:chExt cx="4643349" cy="2643206"/>
          </a:xfrm>
        </p:grpSpPr>
        <p:sp>
          <p:nvSpPr>
            <p:cNvPr id="150" name="Zaoblený obdélník 149"/>
            <p:cNvSpPr/>
            <p:nvPr/>
          </p:nvSpPr>
          <p:spPr>
            <a:xfrm>
              <a:off x="1571604" y="5857892"/>
              <a:ext cx="1928826" cy="5000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51" name="Skupina 136"/>
            <p:cNvGrpSpPr/>
            <p:nvPr/>
          </p:nvGrpSpPr>
          <p:grpSpPr>
            <a:xfrm>
              <a:off x="396792" y="3714752"/>
              <a:ext cx="4572032" cy="1928826"/>
              <a:chOff x="396792" y="3929066"/>
              <a:chExt cx="4572032" cy="1928826"/>
            </a:xfrm>
          </p:grpSpPr>
          <p:grpSp>
            <p:nvGrpSpPr>
              <p:cNvPr id="154" name="Skupina 128"/>
              <p:cNvGrpSpPr/>
              <p:nvPr/>
            </p:nvGrpSpPr>
            <p:grpSpPr>
              <a:xfrm>
                <a:off x="1142976" y="4357694"/>
                <a:ext cx="2857520" cy="1500198"/>
                <a:chOff x="1142976" y="4357694"/>
                <a:chExt cx="2857520" cy="1500198"/>
              </a:xfrm>
            </p:grpSpPr>
            <p:sp>
              <p:nvSpPr>
                <p:cNvPr id="156" name="Zaoblený obdélník 155"/>
                <p:cNvSpPr/>
                <p:nvPr/>
              </p:nvSpPr>
              <p:spPr>
                <a:xfrm>
                  <a:off x="1643042" y="5286388"/>
                  <a:ext cx="1143008" cy="571504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Zaoblený obdélník 156"/>
                <p:cNvSpPr/>
                <p:nvPr/>
              </p:nvSpPr>
              <p:spPr>
                <a:xfrm>
                  <a:off x="1500166" y="4357694"/>
                  <a:ext cx="2500330" cy="71438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158" name="Objekt 157"/>
                <p:cNvGraphicFramePr>
                  <a:graphicFrameLocks noChangeAspect="1"/>
                </p:cNvGraphicFramePr>
                <p:nvPr/>
              </p:nvGraphicFramePr>
              <p:xfrm>
                <a:off x="1643042" y="4357694"/>
                <a:ext cx="2253349" cy="730252"/>
              </p:xfrm>
              <a:graphic>
                <a:graphicData uri="http://schemas.openxmlformats.org/presentationml/2006/ole">
                  <p:oleObj spid="_x0000_s46090" name="Rovnice" r:id="rId4" imgW="1371600" imgH="444240" progId="Equation.3">
                    <p:embed/>
                  </p:oleObj>
                </a:graphicData>
              </a:graphic>
            </p:graphicFrame>
            <p:graphicFrame>
              <p:nvGraphicFramePr>
                <p:cNvPr id="159" name="Objekt 158"/>
                <p:cNvGraphicFramePr>
                  <a:graphicFrameLocks noChangeAspect="1"/>
                </p:cNvGraphicFramePr>
                <p:nvPr/>
              </p:nvGraphicFramePr>
              <p:xfrm>
                <a:off x="1692260" y="5311462"/>
                <a:ext cx="1022352" cy="546430"/>
              </p:xfrm>
              <a:graphic>
                <a:graphicData uri="http://schemas.openxmlformats.org/presentationml/2006/ole">
                  <p:oleObj spid="_x0000_s46091" name="Rovnice" r:id="rId5" imgW="736560" imgH="393480" progId="Equation.3">
                    <p:embed/>
                  </p:oleObj>
                </a:graphicData>
              </a:graphic>
            </p:graphicFrame>
            <p:sp>
              <p:nvSpPr>
                <p:cNvPr id="160" name="TextovéPole 159"/>
                <p:cNvSpPr txBox="1"/>
                <p:nvPr/>
              </p:nvSpPr>
              <p:spPr>
                <a:xfrm>
                  <a:off x="1142976" y="5409171"/>
                  <a:ext cx="57150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smtClean="0"/>
                    <a:t>kde</a:t>
                  </a:r>
                  <a:endParaRPr lang="cs-CZ" sz="1600"/>
                </a:p>
              </p:txBody>
            </p:sp>
          </p:grpSp>
          <p:sp>
            <p:nvSpPr>
              <p:cNvPr id="155" name="TextovéPole 154"/>
              <p:cNvSpPr txBox="1"/>
              <p:nvPr/>
            </p:nvSpPr>
            <p:spPr>
              <a:xfrm>
                <a:off x="396792" y="3929066"/>
                <a:ext cx="4572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smtClean="0">
                    <a:solidFill>
                      <a:srgbClr val="FF0000"/>
                    </a:solidFill>
                    <a:ea typeface="Cambria Math"/>
                  </a:rPr>
                  <a:t>Stacionární </a:t>
                </a:r>
                <a:r>
                  <a:rPr lang="cs-CZ" b="1" err="1" smtClean="0">
                    <a:solidFill>
                      <a:srgbClr val="FF0000"/>
                    </a:solidFill>
                    <a:ea typeface="Cambria Math"/>
                  </a:rPr>
                  <a:t>Schr</a:t>
                </a:r>
                <a:r>
                  <a:rPr lang="cs-CZ" b="1" err="1" smtClean="0">
                    <a:solidFill>
                      <a:srgbClr val="FF0000"/>
                    </a:solidFill>
                  </a:rPr>
                  <a:t>ödingerova</a:t>
                </a:r>
                <a:r>
                  <a:rPr lang="cs-CZ" b="1" smtClean="0">
                    <a:solidFill>
                      <a:srgbClr val="FF0000"/>
                    </a:solidFill>
                  </a:rPr>
                  <a:t> rovnice </a:t>
                </a:r>
                <a:r>
                  <a:rPr lang="cs-CZ" smtClean="0"/>
                  <a:t>tedy je</a:t>
                </a:r>
                <a:endParaRPr lang="cs-CZ"/>
              </a:p>
            </p:txBody>
          </p:sp>
        </p:grpSp>
        <p:graphicFrame>
          <p:nvGraphicFramePr>
            <p:cNvPr id="152" name="Objekt 151"/>
            <p:cNvGraphicFramePr>
              <a:graphicFrameLocks noChangeAspect="1"/>
            </p:cNvGraphicFramePr>
            <p:nvPr/>
          </p:nvGraphicFramePr>
          <p:xfrm>
            <a:off x="1643042" y="5929313"/>
            <a:ext cx="1763712" cy="357187"/>
          </p:xfrm>
          <a:graphic>
            <a:graphicData uri="http://schemas.openxmlformats.org/presentationml/2006/ole">
              <p:oleObj spid="_x0000_s46092" name="Rovnice" r:id="rId6" imgW="1002960" imgH="203040" progId="Equation.3">
                <p:embed/>
              </p:oleObj>
            </a:graphicData>
          </a:graphic>
        </p:graphicFrame>
        <p:sp>
          <p:nvSpPr>
            <p:cNvPr id="153" name="TextovéPole 152"/>
            <p:cNvSpPr txBox="1"/>
            <p:nvPr/>
          </p:nvSpPr>
          <p:spPr>
            <a:xfrm>
              <a:off x="325475" y="5917188"/>
              <a:ext cx="128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smtClean="0"/>
                <a:t>a musí platit</a:t>
              </a:r>
              <a:endParaRPr lang="cs-CZ" sz="1600"/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5143504" y="2192419"/>
            <a:ext cx="3214710" cy="3808349"/>
            <a:chOff x="4778484" y="2120981"/>
            <a:chExt cx="4222672" cy="4511681"/>
          </a:xfrm>
        </p:grpSpPr>
        <p:cxnSp>
          <p:nvCxnSpPr>
            <p:cNvPr id="56" name="Přímá spojovací šipka 55"/>
            <p:cNvCxnSpPr/>
            <p:nvPr/>
          </p:nvCxnSpPr>
          <p:spPr>
            <a:xfrm>
              <a:off x="4786314" y="6278569"/>
              <a:ext cx="4214842" cy="1588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Skupina 36"/>
            <p:cNvGrpSpPr/>
            <p:nvPr/>
          </p:nvGrpSpPr>
          <p:grpSpPr>
            <a:xfrm>
              <a:off x="4778484" y="2120981"/>
              <a:ext cx="4151234" cy="4511681"/>
              <a:chOff x="3921228" y="2120981"/>
              <a:chExt cx="4151234" cy="4511681"/>
            </a:xfrm>
          </p:grpSpPr>
          <p:cxnSp>
            <p:nvCxnSpPr>
              <p:cNvPr id="58" name="Přímá spojovací čára 57"/>
              <p:cNvCxnSpPr/>
              <p:nvPr/>
            </p:nvCxnSpPr>
            <p:spPr>
              <a:xfrm>
                <a:off x="4468758" y="6270497"/>
                <a:ext cx="29520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Skupina 66"/>
              <p:cNvGrpSpPr/>
              <p:nvPr/>
            </p:nvGrpSpPr>
            <p:grpSpPr>
              <a:xfrm>
                <a:off x="3921228" y="2120981"/>
                <a:ext cx="4151234" cy="4511681"/>
                <a:chOff x="3921228" y="2120981"/>
                <a:chExt cx="4151234" cy="4511681"/>
              </a:xfrm>
            </p:grpSpPr>
            <p:sp>
              <p:nvSpPr>
                <p:cNvPr id="60" name="TextovéPole 59"/>
                <p:cNvSpPr txBox="1"/>
                <p:nvPr/>
              </p:nvSpPr>
              <p:spPr>
                <a:xfrm>
                  <a:off x="4429124" y="6294108"/>
                  <a:ext cx="4286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smtClean="0">
                      <a:solidFill>
                        <a:schemeClr val="accent2">
                          <a:lumMod val="75000"/>
                        </a:schemeClr>
                      </a:solidFill>
                      <a:latin typeface="Cambria Math" pitchFamily="18" charset="0"/>
                      <a:ea typeface="Cambria Math" pitchFamily="18" charset="0"/>
                    </a:rPr>
                    <a:t>0</a:t>
                  </a:r>
                  <a:endParaRPr lang="cs-CZ">
                    <a:solidFill>
                      <a:schemeClr val="accent2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grpSp>
              <p:nvGrpSpPr>
                <p:cNvPr id="61" name="Skupina 33"/>
                <p:cNvGrpSpPr/>
                <p:nvPr/>
              </p:nvGrpSpPr>
              <p:grpSpPr>
                <a:xfrm>
                  <a:off x="3921228" y="2120981"/>
                  <a:ext cx="4151234" cy="4497526"/>
                  <a:chOff x="3921228" y="2120981"/>
                  <a:chExt cx="4151234" cy="4497526"/>
                </a:xfrm>
              </p:grpSpPr>
              <p:grpSp>
                <p:nvGrpSpPr>
                  <p:cNvPr id="62" name="Skupina 28"/>
                  <p:cNvGrpSpPr/>
                  <p:nvPr/>
                </p:nvGrpSpPr>
                <p:grpSpPr>
                  <a:xfrm>
                    <a:off x="3921228" y="2120981"/>
                    <a:ext cx="4151234" cy="4497526"/>
                    <a:chOff x="3921228" y="2120981"/>
                    <a:chExt cx="4151234" cy="4497526"/>
                  </a:xfrm>
                </p:grpSpPr>
                <p:grpSp>
                  <p:nvGrpSpPr>
                    <p:cNvPr id="65" name="Skupina 25"/>
                    <p:cNvGrpSpPr/>
                    <p:nvPr/>
                  </p:nvGrpSpPr>
                  <p:grpSpPr>
                    <a:xfrm>
                      <a:off x="4500562" y="2120981"/>
                      <a:ext cx="3571900" cy="4497526"/>
                      <a:chOff x="4500562" y="2120981"/>
                      <a:chExt cx="3571900" cy="4599466"/>
                    </a:xfrm>
                  </p:grpSpPr>
                  <p:grpSp>
                    <p:nvGrpSpPr>
                      <p:cNvPr id="67" name="Skupina 20"/>
                      <p:cNvGrpSpPr/>
                      <p:nvPr/>
                    </p:nvGrpSpPr>
                    <p:grpSpPr>
                      <a:xfrm>
                        <a:off x="4572000" y="2120981"/>
                        <a:ext cx="2857520" cy="4356000"/>
                        <a:chOff x="4572000" y="2120981"/>
                        <a:chExt cx="2857520" cy="4356000"/>
                      </a:xfrm>
                    </p:grpSpPr>
                    <p:cxnSp>
                      <p:nvCxnSpPr>
                        <p:cNvPr id="71" name="Přímá spojovací šipka 70"/>
                        <p:cNvCxnSpPr/>
                        <p:nvPr/>
                      </p:nvCxnSpPr>
                      <p:spPr>
                        <a:xfrm rot="5400000" flipH="1" flipV="1">
                          <a:off x="2394795" y="4298187"/>
                          <a:ext cx="4356000" cy="1588"/>
                        </a:xfrm>
                        <a:prstGeom prst="straightConnector1">
                          <a:avLst/>
                        </a:prstGeom>
                        <a:ln w="19050">
                          <a:tailEnd type="arrow"/>
                        </a:ln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Přímá spojovací čára 71"/>
                        <p:cNvCxnSpPr/>
                        <p:nvPr/>
                      </p:nvCxnSpPr>
                      <p:spPr>
                        <a:xfrm rot="5400000">
                          <a:off x="2878465" y="4760459"/>
                          <a:ext cx="3387070" cy="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" name="Přímá spojovací čára 72"/>
                        <p:cNvCxnSpPr/>
                        <p:nvPr/>
                      </p:nvCxnSpPr>
                      <p:spPr>
                        <a:xfrm rot="16200000" flipH="1">
                          <a:off x="5735985" y="4744196"/>
                          <a:ext cx="3387070" cy="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68" name="TextovéPole 67"/>
                      <p:cNvSpPr txBox="1"/>
                      <p:nvPr/>
                    </p:nvSpPr>
                    <p:spPr>
                      <a:xfrm>
                        <a:off x="4500562" y="2214554"/>
                        <a:ext cx="71438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a:t>V(x)</a:t>
                        </a:r>
                        <a:endParaRPr lang="cs-CZ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endParaRPr>
                      </a:p>
                    </p:txBody>
                  </p:sp>
                  <p:sp>
                    <p:nvSpPr>
                      <p:cNvPr id="69" name="TextovéPole 68"/>
                      <p:cNvSpPr txBox="1"/>
                      <p:nvPr/>
                    </p:nvSpPr>
                    <p:spPr>
                      <a:xfrm>
                        <a:off x="7715272" y="6059102"/>
                        <a:ext cx="357190" cy="346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a:t>x</a:t>
                        </a:r>
                        <a:endParaRPr lang="cs-CZ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endParaRPr>
                      </a:p>
                    </p:txBody>
                  </p:sp>
                  <p:sp>
                    <p:nvSpPr>
                      <p:cNvPr id="70" name="TextovéPole 69"/>
                      <p:cNvSpPr txBox="1"/>
                      <p:nvPr/>
                    </p:nvSpPr>
                    <p:spPr>
                      <a:xfrm>
                        <a:off x="7262912" y="6374219"/>
                        <a:ext cx="317435" cy="34622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cs-CZ" sz="16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a:t>L</a:t>
                        </a:r>
                        <a:endParaRPr lang="cs-CZ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endParaRPr>
                      </a:p>
                    </p:txBody>
                  </p:sp>
                </p:grpSp>
                <p:sp>
                  <p:nvSpPr>
                    <p:cNvPr id="66" name="TextovéPole 65"/>
                    <p:cNvSpPr txBox="1"/>
                    <p:nvPr/>
                  </p:nvSpPr>
                  <p:spPr>
                    <a:xfrm>
                      <a:off x="3921228" y="5977036"/>
                      <a:ext cx="78581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V </a:t>
                      </a:r>
                      <a:r>
                        <a:rPr lang="cs-CZ" sz="16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=</a:t>
                      </a:r>
                      <a:r>
                        <a:rPr lang="cs-CZ" sz="105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cs-CZ" sz="16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  <a:endParaRPr lang="cs-CZ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p:txBody>
                </p:sp>
              </p:grpSp>
              <p:cxnSp>
                <p:nvCxnSpPr>
                  <p:cNvPr id="63" name="Přímá spojovací čára 62"/>
                  <p:cNvCxnSpPr/>
                  <p:nvPr/>
                </p:nvCxnSpPr>
                <p:spPr>
                  <a:xfrm rot="5400000">
                    <a:off x="4393405" y="2885264"/>
                    <a:ext cx="35719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Přímá spojovací čára 63"/>
                  <p:cNvCxnSpPr/>
                  <p:nvPr/>
                </p:nvCxnSpPr>
                <p:spPr>
                  <a:xfrm rot="5400000">
                    <a:off x="7250925" y="2821777"/>
                    <a:ext cx="35719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6" name="Zástupný symbol pro číslo snímku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7" name="Tlačítko akce: Vlastní 36">
            <a:hlinkClick r:id="rId7" action="ppaction://hlinksldjump" highlightClick="1"/>
          </p:cNvPr>
          <p:cNvSpPr/>
          <p:nvPr/>
        </p:nvSpPr>
        <p:spPr>
          <a:xfrm>
            <a:off x="4643438" y="6357958"/>
            <a:ext cx="3643338" cy="28575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P</a:t>
            </a:r>
            <a:r>
              <a:rPr lang="cs-CZ" sz="1400" err="1" smtClean="0"/>
              <a:t>řipomenutí</a:t>
            </a:r>
            <a:r>
              <a:rPr lang="cs-CZ" sz="1400" smtClean="0"/>
              <a:t> elementární kvantové mechaniky </a:t>
            </a:r>
            <a:endParaRPr lang="cs-CZ" sz="1600"/>
          </a:p>
        </p:txBody>
      </p:sp>
      <p:sp>
        <p:nvSpPr>
          <p:cNvPr id="38" name="Tlačítko akce: Vlastní 37">
            <a:hlinkClick r:id="rId8" action="ppaction://program" highlightClick="1"/>
          </p:cNvPr>
          <p:cNvSpPr/>
          <p:nvPr/>
        </p:nvSpPr>
        <p:spPr>
          <a:xfrm>
            <a:off x="714348" y="6357958"/>
            <a:ext cx="2357454" cy="252000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Hustota</a:t>
            </a:r>
            <a:r>
              <a:rPr lang="en-US" sz="1200" dirty="0" smtClean="0"/>
              <a:t> </a:t>
            </a:r>
            <a:r>
              <a:rPr lang="en-US" sz="1200" dirty="0" err="1" smtClean="0"/>
              <a:t>pravd</a:t>
            </a:r>
            <a:r>
              <a:rPr lang="cs-CZ" sz="1200" dirty="0" smtClean="0"/>
              <a:t>ě</a:t>
            </a:r>
            <a:r>
              <a:rPr lang="en-US" sz="1200" dirty="0" err="1" smtClean="0"/>
              <a:t>bodobnosti</a:t>
            </a:r>
            <a:r>
              <a:rPr lang="cs-CZ" sz="1200" dirty="0" smtClean="0"/>
              <a:t> (</a:t>
            </a:r>
            <a:r>
              <a:rPr lang="cs-CZ" sz="1200" dirty="0" err="1" smtClean="0"/>
              <a:t>WD</a:t>
            </a:r>
            <a:r>
              <a:rPr lang="cs-CZ" sz="1200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857620" y="142852"/>
            <a:ext cx="485778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Připomenutí elementární kvantové mechaniky - </a:t>
            </a:r>
            <a:r>
              <a:rPr lang="en-US" i="1" smtClean="0"/>
              <a:t>2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785786" y="92867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/>
              <a:t>Vlnov</a:t>
            </a:r>
            <a:r>
              <a:rPr lang="cs-CZ" smtClean="0"/>
              <a:t>á funkce </a:t>
            </a:r>
            <a:r>
              <a:rPr lang="el-GR" i="1" smtClean="0">
                <a:latin typeface="Cambria Math" pitchFamily="18" charset="0"/>
                <a:ea typeface="Cambria Math" pitchFamily="18" charset="0"/>
              </a:rPr>
              <a:t>ψ</a:t>
            </a:r>
            <a:r>
              <a:rPr lang="en-US" i="1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x,y,z,t</a:t>
            </a:r>
            <a:r>
              <a:rPr lang="en-US" i="1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cs-CZ" smtClean="0"/>
              <a:t>se získá řešením </a:t>
            </a:r>
            <a:r>
              <a:rPr lang="cs-CZ" err="1" smtClean="0"/>
              <a:t>Schrödingerovy</a:t>
            </a:r>
            <a:r>
              <a:rPr lang="cs-CZ" smtClean="0"/>
              <a:t> rovnice</a:t>
            </a:r>
            <a:endParaRPr lang="cs-CZ"/>
          </a:p>
        </p:txBody>
      </p:sp>
      <p:grpSp>
        <p:nvGrpSpPr>
          <p:cNvPr id="2" name="Skupina 7"/>
          <p:cNvGrpSpPr/>
          <p:nvPr/>
        </p:nvGrpSpPr>
        <p:grpSpPr>
          <a:xfrm>
            <a:off x="1857356" y="1357298"/>
            <a:ext cx="4643470" cy="928694"/>
            <a:chOff x="1857356" y="1285860"/>
            <a:chExt cx="4643470" cy="928694"/>
          </a:xfrm>
        </p:grpSpPr>
        <p:sp>
          <p:nvSpPr>
            <p:cNvPr id="7" name="Zaoblený obdélník 6"/>
            <p:cNvSpPr/>
            <p:nvPr/>
          </p:nvSpPr>
          <p:spPr>
            <a:xfrm>
              <a:off x="1857356" y="1285860"/>
              <a:ext cx="4643470" cy="928694"/>
            </a:xfrm>
            <a:prstGeom prst="roundRect">
              <a:avLst/>
            </a:prstGeom>
            <a:solidFill>
              <a:srgbClr val="FEF2E8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6" name="Objekt 5"/>
            <p:cNvGraphicFramePr>
              <a:graphicFrameLocks noChangeAspect="1"/>
            </p:cNvGraphicFramePr>
            <p:nvPr/>
          </p:nvGraphicFramePr>
          <p:xfrm>
            <a:off x="2038512" y="1428748"/>
            <a:ext cx="4248000" cy="669691"/>
          </p:xfrm>
          <a:graphic>
            <a:graphicData uri="http://schemas.openxmlformats.org/presentationml/2006/ole">
              <p:oleObj spid="_x0000_s110594" name="Rovnice" r:id="rId4" imgW="3060360" imgH="482400" progId="Equation.3">
                <p:embed/>
              </p:oleObj>
            </a:graphicData>
          </a:graphic>
        </p:graphicFrame>
      </p:grpSp>
      <p:sp>
        <p:nvSpPr>
          <p:cNvPr id="9" name="TextovéPole 8"/>
          <p:cNvSpPr txBox="1"/>
          <p:nvPr/>
        </p:nvSpPr>
        <p:spPr>
          <a:xfrm>
            <a:off x="642910" y="250030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/>
              <a:t>V našich úlohách </a:t>
            </a:r>
            <a:r>
              <a:rPr lang="cs-CZ" smtClean="0">
                <a:solidFill>
                  <a:schemeClr val="accent2">
                    <a:lumMod val="75000"/>
                  </a:schemeClr>
                </a:solidFill>
              </a:rPr>
              <a:t>nebude potenciální energie záviset na čase</a:t>
            </a:r>
            <a:r>
              <a:rPr lang="cs-CZ" smtClean="0"/>
              <a:t>, takže </a:t>
            </a:r>
            <a:r>
              <a:rPr lang="cs-CZ" sz="20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V=V </a:t>
            </a:r>
            <a:r>
              <a:rPr lang="cs-CZ" sz="200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sz="20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x,y,z</a:t>
            </a:r>
            <a:r>
              <a:rPr lang="cs-CZ" sz="200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cs-CZ" sz="200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cs-CZ" sz="2000" smtClean="0">
                <a:latin typeface="+mj-lt"/>
                <a:ea typeface="Cambria Math" pitchFamily="18" charset="0"/>
              </a:rPr>
              <a:t>Potom </a:t>
            </a:r>
            <a:r>
              <a:rPr lang="cs-CZ" sz="2000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stačí</a:t>
            </a:r>
            <a:r>
              <a:rPr lang="cs-CZ" sz="2000" smtClean="0">
                <a:latin typeface="+mj-lt"/>
                <a:ea typeface="Cambria Math" pitchFamily="18" charset="0"/>
              </a:rPr>
              <a:t> </a:t>
            </a:r>
            <a:r>
              <a:rPr lang="cs-CZ" sz="2000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řešit </a:t>
            </a:r>
            <a:r>
              <a:rPr lang="cs-CZ" sz="2000" i="1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stacionární </a:t>
            </a:r>
            <a:r>
              <a:rPr lang="cs-CZ" i="1" err="1" smtClean="0">
                <a:solidFill>
                  <a:srgbClr val="FF0000"/>
                </a:solidFill>
              </a:rPr>
              <a:t>Schrödingerovu</a:t>
            </a:r>
            <a:r>
              <a:rPr lang="cs-CZ" i="1" smtClean="0">
                <a:solidFill>
                  <a:srgbClr val="FF0000"/>
                </a:solidFill>
              </a:rPr>
              <a:t> rovnici</a:t>
            </a:r>
            <a:endParaRPr lang="cs-CZ" i="1">
              <a:solidFill>
                <a:srgbClr val="FF0000"/>
              </a:solidFill>
              <a:latin typeface="+mj-lt"/>
              <a:ea typeface="Cambria Math" pitchFamily="18" charset="0"/>
            </a:endParaRPr>
          </a:p>
        </p:txBody>
      </p:sp>
      <p:grpSp>
        <p:nvGrpSpPr>
          <p:cNvPr id="3" name="Skupina 11"/>
          <p:cNvGrpSpPr/>
          <p:nvPr/>
        </p:nvGrpSpPr>
        <p:grpSpPr>
          <a:xfrm>
            <a:off x="785786" y="3357562"/>
            <a:ext cx="7429552" cy="1143008"/>
            <a:chOff x="673054" y="3143248"/>
            <a:chExt cx="7429552" cy="1143008"/>
          </a:xfrm>
        </p:grpSpPr>
        <p:sp>
          <p:nvSpPr>
            <p:cNvPr id="11" name="Zaoblený obdélník 10"/>
            <p:cNvSpPr/>
            <p:nvPr/>
          </p:nvSpPr>
          <p:spPr>
            <a:xfrm>
              <a:off x="673054" y="3143248"/>
              <a:ext cx="7429552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44035" name="Object 3"/>
            <p:cNvGraphicFramePr>
              <a:graphicFrameLocks noChangeAspect="1"/>
            </p:cNvGraphicFramePr>
            <p:nvPr/>
          </p:nvGraphicFramePr>
          <p:xfrm>
            <a:off x="1130281" y="3330574"/>
            <a:ext cx="6667500" cy="768350"/>
          </p:xfrm>
          <a:graphic>
            <a:graphicData uri="http://schemas.openxmlformats.org/presentationml/2006/ole">
              <p:oleObj spid="_x0000_s110595" name="Rovnice" r:id="rId5" imgW="4190760" imgH="482400" progId="Equation.3">
                <p:embed/>
              </p:oleObj>
            </a:graphicData>
          </a:graphic>
        </p:graphicFrame>
      </p:grpSp>
      <p:grpSp>
        <p:nvGrpSpPr>
          <p:cNvPr id="8" name="Skupina 22"/>
          <p:cNvGrpSpPr/>
          <p:nvPr/>
        </p:nvGrpSpPr>
        <p:grpSpPr>
          <a:xfrm>
            <a:off x="1071538" y="4714884"/>
            <a:ext cx="6858048" cy="1754326"/>
            <a:chOff x="857224" y="4714884"/>
            <a:chExt cx="6858048" cy="1754326"/>
          </a:xfrm>
        </p:grpSpPr>
        <p:sp>
          <p:nvSpPr>
            <p:cNvPr id="19" name="TextovéPole 18"/>
            <p:cNvSpPr txBox="1"/>
            <p:nvPr/>
          </p:nvSpPr>
          <p:spPr>
            <a:xfrm>
              <a:off x="857224" y="4714884"/>
              <a:ext cx="685804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endParaRPr lang="cs-CZ" smtClean="0"/>
            </a:p>
            <a:p>
              <a:pPr>
                <a:spcBef>
                  <a:spcPts val="600"/>
                </a:spcBef>
              </a:pPr>
              <a:r>
                <a:rPr lang="cs-CZ" smtClean="0"/>
                <a:t>a  </a:t>
              </a:r>
              <a:r>
                <a:rPr lang="cs-CZ" sz="2000" i="1" smtClean="0">
                  <a:solidFill>
                    <a:srgbClr val="FF0000"/>
                  </a:solidFill>
                </a:rPr>
                <a:t>úplná vlnová funkce  </a:t>
              </a:r>
              <a:r>
                <a:rPr lang="cs-CZ" smtClean="0"/>
                <a:t>je                                                                          ,</a:t>
              </a:r>
            </a:p>
            <a:p>
              <a:pPr>
                <a:spcBef>
                  <a:spcPts val="1200"/>
                </a:spcBef>
              </a:pPr>
              <a:r>
                <a:rPr lang="cs-CZ" sz="200" smtClean="0"/>
                <a:t> </a:t>
              </a:r>
              <a:endParaRPr lang="cs-CZ" smtClean="0"/>
            </a:p>
            <a:p>
              <a:pPr>
                <a:spcBef>
                  <a:spcPts val="1200"/>
                </a:spcBef>
              </a:pPr>
              <a:r>
                <a:rPr lang="cs-CZ" smtClean="0"/>
                <a:t>kde </a:t>
              </a:r>
              <a:r>
                <a:rPr lang="cs-CZ" sz="2000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cs-CZ" sz="2000" smtClean="0"/>
                <a:t>  </a:t>
              </a:r>
              <a:r>
                <a:rPr lang="cs-CZ" smtClean="0"/>
                <a:t>v exponentu </a:t>
              </a:r>
              <a:r>
                <a:rPr lang="cs-CZ" smtClean="0">
                  <a:solidFill>
                    <a:srgbClr val="FF0000"/>
                  </a:solidFill>
                </a:rPr>
                <a:t>je</a:t>
              </a:r>
              <a:r>
                <a:rPr lang="cs-CZ" smtClean="0"/>
                <a:t> konstanta (</a:t>
              </a:r>
              <a:r>
                <a:rPr lang="cs-CZ" smtClean="0">
                  <a:solidFill>
                    <a:srgbClr val="FF0000"/>
                  </a:solidFill>
                </a:rPr>
                <a:t>energie</a:t>
              </a:r>
              <a:r>
                <a:rPr lang="cs-CZ" smtClean="0"/>
                <a:t>) vystupující </a:t>
              </a:r>
            </a:p>
            <a:p>
              <a:pPr>
                <a:spcBef>
                  <a:spcPts val="600"/>
                </a:spcBef>
              </a:pPr>
              <a:r>
                <a:rPr lang="cs-CZ" smtClean="0">
                  <a:solidFill>
                    <a:srgbClr val="FF0000"/>
                  </a:solidFill>
                </a:rPr>
                <a:t>na pravé straně stacionární  </a:t>
              </a:r>
              <a:r>
                <a:rPr lang="cs-CZ" i="1" err="1" smtClean="0">
                  <a:solidFill>
                    <a:srgbClr val="FF0000"/>
                  </a:solidFill>
                </a:rPr>
                <a:t>Schrödingerovy</a:t>
              </a:r>
              <a:r>
                <a:rPr lang="cs-CZ" i="1" smtClean="0">
                  <a:solidFill>
                    <a:srgbClr val="FF0000"/>
                  </a:solidFill>
                </a:rPr>
                <a:t> rovnice</a:t>
              </a:r>
              <a:r>
                <a:rPr lang="cs-CZ" smtClean="0"/>
                <a:t> .                                                                              </a:t>
              </a:r>
            </a:p>
          </p:txBody>
        </p:sp>
        <p:grpSp>
          <p:nvGrpSpPr>
            <p:cNvPr id="10" name="Skupina 15"/>
            <p:cNvGrpSpPr/>
            <p:nvPr/>
          </p:nvGrpSpPr>
          <p:grpSpPr>
            <a:xfrm>
              <a:off x="3643306" y="4829757"/>
              <a:ext cx="3643338" cy="722287"/>
              <a:chOff x="3214678" y="5000636"/>
              <a:chExt cx="3643338" cy="722287"/>
            </a:xfrm>
          </p:grpSpPr>
          <p:sp>
            <p:nvSpPr>
              <p:cNvPr id="21" name="Zaoblený obdélník 20"/>
              <p:cNvSpPr/>
              <p:nvPr/>
            </p:nvSpPr>
            <p:spPr>
              <a:xfrm>
                <a:off x="3214678" y="5000636"/>
                <a:ext cx="3643338" cy="722287"/>
              </a:xfrm>
              <a:prstGeom prst="roundRect">
                <a:avLst/>
              </a:prstGeom>
              <a:solidFill>
                <a:srgbClr val="DAFEF2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22" name="Objekt 21"/>
              <p:cNvGraphicFramePr>
                <a:graphicFrameLocks noChangeAspect="1"/>
              </p:cNvGraphicFramePr>
              <p:nvPr/>
            </p:nvGraphicFramePr>
            <p:xfrm>
              <a:off x="3411533" y="5050854"/>
              <a:ext cx="3176588" cy="603250"/>
            </p:xfrm>
            <a:graphic>
              <a:graphicData uri="http://schemas.openxmlformats.org/presentationml/2006/ole">
                <p:oleObj spid="_x0000_s110596" name="Rovnice" r:id="rId6" imgW="1739880" imgH="330120" progId="Equation.3">
                  <p:embed/>
                </p:oleObj>
              </a:graphicData>
            </a:graphic>
          </p:graphicFrame>
        </p:grpSp>
      </p:grp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071934" y="142852"/>
            <a:ext cx="485778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Připomenutí elementární kvantové mechaniky - </a:t>
            </a:r>
            <a:r>
              <a:rPr lang="cs-CZ" i="1" smtClean="0"/>
              <a:t>3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00034" y="714356"/>
            <a:ext cx="68580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Omezíme se na </a:t>
            </a:r>
            <a:r>
              <a:rPr lang="cs-CZ" b="1" err="1" smtClean="0">
                <a:solidFill>
                  <a:srgbClr val="0A13FF"/>
                </a:solidFill>
              </a:rPr>
              <a:t>1D</a:t>
            </a:r>
            <a:r>
              <a:rPr lang="cs-CZ" b="1" smtClean="0">
                <a:solidFill>
                  <a:srgbClr val="0A13FF"/>
                </a:solidFill>
              </a:rPr>
              <a:t> úlohy</a:t>
            </a:r>
            <a:r>
              <a:rPr lang="cs-CZ" smtClean="0"/>
              <a:t> s potenciální energií </a:t>
            </a:r>
            <a:r>
              <a:rPr lang="cs-CZ" i="1" smtClean="0">
                <a:solidFill>
                  <a:srgbClr val="0A13FF"/>
                </a:solidFill>
              </a:rPr>
              <a:t>V</a:t>
            </a:r>
            <a:r>
              <a:rPr lang="cs-CZ" smtClean="0"/>
              <a:t> </a:t>
            </a:r>
            <a:r>
              <a:rPr lang="cs-CZ" i="1" smtClean="0"/>
              <a:t>nezávislou na čase</a:t>
            </a:r>
            <a:r>
              <a:rPr lang="cs-CZ" smtClean="0"/>
              <a:t>.</a:t>
            </a:r>
            <a:endParaRPr lang="cs-CZ"/>
          </a:p>
        </p:txBody>
      </p:sp>
      <p:grpSp>
        <p:nvGrpSpPr>
          <p:cNvPr id="2" name="Skupina 12"/>
          <p:cNvGrpSpPr/>
          <p:nvPr/>
        </p:nvGrpSpPr>
        <p:grpSpPr>
          <a:xfrm>
            <a:off x="500034" y="1214422"/>
            <a:ext cx="7500990" cy="1357322"/>
            <a:chOff x="500034" y="1357298"/>
            <a:chExt cx="7500990" cy="1357322"/>
          </a:xfrm>
        </p:grpSpPr>
        <p:sp>
          <p:nvSpPr>
            <p:cNvPr id="6" name="TextovéPole 5"/>
            <p:cNvSpPr txBox="1"/>
            <p:nvPr/>
          </p:nvSpPr>
          <p:spPr>
            <a:xfrm>
              <a:off x="500034" y="1357298"/>
              <a:ext cx="7500990" cy="369332"/>
            </a:xfrm>
            <a:prstGeom prst="rect">
              <a:avLst/>
            </a:prstGeom>
            <a:solidFill>
              <a:srgbClr val="FEF2E8"/>
            </a:solidFill>
          </p:spPr>
          <p:txBody>
            <a:bodyPr wrap="square" rtlCol="0">
              <a:spAutoFit/>
            </a:bodyPr>
            <a:lstStyle/>
            <a:p>
              <a:r>
                <a:rPr lang="cs-CZ" b="1" i="1" smtClean="0">
                  <a:solidFill>
                    <a:srgbClr val="FF0000"/>
                  </a:solidFill>
                </a:rPr>
                <a:t>Stacionární</a:t>
              </a:r>
              <a:r>
                <a:rPr lang="cs-CZ" b="1" smtClean="0"/>
                <a:t>  </a:t>
              </a:r>
              <a:r>
                <a:rPr lang="cs-CZ" b="1" i="1" err="1" smtClean="0">
                  <a:solidFill>
                    <a:srgbClr val="FF0000"/>
                  </a:solidFill>
                </a:rPr>
                <a:t>Schrödingerova</a:t>
              </a:r>
              <a:r>
                <a:rPr lang="cs-CZ" b="1" i="1" smtClean="0">
                  <a:solidFill>
                    <a:srgbClr val="FF0000"/>
                  </a:solidFill>
                </a:rPr>
                <a:t> rovnice  </a:t>
              </a:r>
              <a:r>
                <a:rPr lang="cs-CZ" smtClean="0"/>
                <a:t>je potom </a:t>
              </a:r>
              <a:r>
                <a:rPr lang="cs-CZ" b="1" i="1" smtClean="0">
                  <a:solidFill>
                    <a:schemeClr val="accent4">
                      <a:lumMod val="75000"/>
                    </a:schemeClr>
                  </a:solidFill>
                </a:rPr>
                <a:t>obyčejná diferenciální rovnice </a:t>
              </a:r>
              <a:endParaRPr lang="cs-CZ" b="1" i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3" name="Skupina 9"/>
            <p:cNvGrpSpPr/>
            <p:nvPr/>
          </p:nvGrpSpPr>
          <p:grpSpPr>
            <a:xfrm>
              <a:off x="2500298" y="1857364"/>
              <a:ext cx="3857652" cy="857256"/>
              <a:chOff x="2500298" y="2000240"/>
              <a:chExt cx="3857652" cy="857256"/>
            </a:xfrm>
          </p:grpSpPr>
          <p:sp>
            <p:nvSpPr>
              <p:cNvPr id="11" name="Zaoblený obdélník 10"/>
              <p:cNvSpPr/>
              <p:nvPr/>
            </p:nvSpPr>
            <p:spPr>
              <a:xfrm>
                <a:off x="2500298" y="2000240"/>
                <a:ext cx="3857652" cy="857256"/>
              </a:xfrm>
              <a:prstGeom prst="roundRect">
                <a:avLst/>
              </a:prstGeom>
              <a:solidFill>
                <a:srgbClr val="FEF2E8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2651125" y="2071690"/>
              <a:ext cx="3659188" cy="714375"/>
            </p:xfrm>
            <a:graphic>
              <a:graphicData uri="http://schemas.openxmlformats.org/presentationml/2006/ole">
                <p:oleObj spid="_x0000_s111618" name="Rovnice" r:id="rId4" imgW="2145960" imgH="419040" progId="Equation.3">
                  <p:embed/>
                </p:oleObj>
              </a:graphicData>
            </a:graphic>
          </p:graphicFrame>
        </p:grpSp>
      </p:grpSp>
      <p:sp>
        <p:nvSpPr>
          <p:cNvPr id="14" name="TextovéPole 13"/>
          <p:cNvSpPr txBox="1"/>
          <p:nvPr/>
        </p:nvSpPr>
        <p:spPr>
          <a:xfrm>
            <a:off x="714348" y="2786058"/>
            <a:ext cx="7786742" cy="1538883"/>
          </a:xfrm>
          <a:prstGeom prst="rect">
            <a:avLst/>
          </a:prstGeom>
          <a:solidFill>
            <a:srgbClr val="FFFFDD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mtClean="0"/>
              <a:t>Z pravděpodobnostní interpretace vlnové funkce plynou </a:t>
            </a:r>
            <a:r>
              <a:rPr lang="cs-CZ" sz="2000" b="1" smtClean="0">
                <a:solidFill>
                  <a:srgbClr val="FF0000"/>
                </a:solidFill>
              </a:rPr>
              <a:t>požadavky na </a:t>
            </a:r>
            <a:r>
              <a:rPr lang="el-GR" sz="2000" b="1" i="1" smtClean="0">
                <a:solidFill>
                  <a:srgbClr val="FF0000"/>
                </a:solidFill>
                <a:latin typeface="Cambria Math"/>
                <a:ea typeface="Cambria Math"/>
              </a:rPr>
              <a:t>φ</a:t>
            </a:r>
            <a:r>
              <a:rPr lang="cs-CZ" sz="2000" b="1" i="1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sz="2000" b="1" smtClean="0">
                <a:solidFill>
                  <a:srgbClr val="FF0000"/>
                </a:solidFill>
                <a:latin typeface="Cambria Math"/>
                <a:ea typeface="Cambria Math"/>
              </a:rPr>
              <a:t>(</a:t>
            </a:r>
            <a:r>
              <a:rPr lang="cs-CZ" sz="2000" b="1" i="1" smtClean="0">
                <a:solidFill>
                  <a:srgbClr val="FF0000"/>
                </a:solidFill>
                <a:latin typeface="Cambria Math"/>
                <a:ea typeface="Cambria Math"/>
              </a:rPr>
              <a:t>x </a:t>
            </a:r>
            <a:r>
              <a:rPr lang="cs-CZ" sz="2000" b="1" smtClean="0">
                <a:solidFill>
                  <a:srgbClr val="FF0000"/>
                </a:solidFill>
                <a:latin typeface="Cambria Math"/>
                <a:ea typeface="Cambria Math"/>
              </a:rPr>
              <a:t>) </a:t>
            </a:r>
            <a:r>
              <a:rPr lang="cs-CZ" smtClean="0">
                <a:solidFill>
                  <a:srgbClr val="FF0000"/>
                </a:solidFill>
                <a:ea typeface="Cambria Math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mtClean="0">
                <a:ea typeface="Cambria Math"/>
              </a:rPr>
              <a:t>  musí být </a:t>
            </a:r>
            <a:r>
              <a:rPr lang="cs-CZ" b="1" i="1" smtClean="0">
                <a:solidFill>
                  <a:srgbClr val="FF0000"/>
                </a:solidFill>
                <a:ea typeface="Cambria Math"/>
              </a:rPr>
              <a:t>spojitá i s první derivací</a:t>
            </a:r>
            <a:r>
              <a:rPr lang="cs-CZ" smtClean="0">
                <a:ea typeface="Cambria Math"/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mtClean="0">
                <a:ea typeface="Cambria Math"/>
              </a:rPr>
              <a:t>  </a:t>
            </a:r>
            <a:r>
              <a:rPr lang="cs-CZ" b="1" i="1" smtClean="0">
                <a:solidFill>
                  <a:srgbClr val="FF0000"/>
                </a:solidFill>
                <a:ea typeface="Cambria Math"/>
              </a:rPr>
              <a:t>musí existovat integrál</a:t>
            </a:r>
            <a:r>
              <a:rPr lang="cs-CZ" smtClean="0">
                <a:ea typeface="Cambria Math"/>
              </a:rPr>
              <a:t>  (nabývat konečné hodnoty)</a:t>
            </a:r>
            <a:br>
              <a:rPr lang="cs-CZ" smtClean="0">
                <a:ea typeface="Cambria Math"/>
              </a:rPr>
            </a:br>
            <a:r>
              <a:rPr lang="cs-CZ" smtClean="0">
                <a:ea typeface="Cambria Math"/>
              </a:rPr>
              <a:t>	        </a:t>
            </a:r>
            <a:endParaRPr lang="cs-CZ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5857884" y="3493254"/>
          <a:ext cx="1214446" cy="769149"/>
        </p:xfrm>
        <a:graphic>
          <a:graphicData uri="http://schemas.openxmlformats.org/presentationml/2006/ole">
            <p:oleObj spid="_x0000_s111619" name="Rovnice" r:id="rId5" imgW="761760" imgH="482400" progId="Equation.3">
              <p:embed/>
            </p:oleObj>
          </a:graphicData>
        </a:graphic>
      </p:graphicFrame>
      <p:grpSp>
        <p:nvGrpSpPr>
          <p:cNvPr id="7" name="Skupina 22"/>
          <p:cNvGrpSpPr/>
          <p:nvPr/>
        </p:nvGrpSpPr>
        <p:grpSpPr>
          <a:xfrm>
            <a:off x="571472" y="4500570"/>
            <a:ext cx="8072494" cy="2092881"/>
            <a:chOff x="571472" y="4500570"/>
            <a:chExt cx="7715304" cy="2092881"/>
          </a:xfrm>
        </p:grpSpPr>
        <p:sp>
          <p:nvSpPr>
            <p:cNvPr id="24" name="TextovéPole 23"/>
            <p:cNvSpPr txBox="1"/>
            <p:nvPr/>
          </p:nvSpPr>
          <p:spPr>
            <a:xfrm>
              <a:off x="571472" y="4500570"/>
              <a:ext cx="7715304" cy="20928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b="1" i="1" smtClean="0">
                  <a:solidFill>
                    <a:schemeClr val="accent3">
                      <a:lumMod val="50000"/>
                    </a:schemeClr>
                  </a:solidFill>
                </a:rPr>
                <a:t>Normalizace vlnové funkce :</a:t>
              </a:r>
            </a:p>
            <a:p>
              <a:r>
                <a:rPr lang="cs-CZ" sz="1600" smtClean="0"/>
                <a:t>Částice musí někde v intervalu ( -</a:t>
              </a:r>
              <a:r>
                <a:rPr lang="cs-CZ" sz="1600" smtClean="0">
                  <a:latin typeface="Cambria Math"/>
                  <a:ea typeface="Cambria Math"/>
                </a:rPr>
                <a:t>∞, ∞</a:t>
              </a:r>
              <a:r>
                <a:rPr lang="cs-CZ" sz="1600" smtClean="0"/>
                <a:t> ) být. Pravděpodobnost nalezení je proto rovna jistotě</a:t>
              </a:r>
              <a:r>
                <a:rPr lang="en-US" sz="1600" smtClean="0"/>
                <a:t>; </a:t>
              </a:r>
              <a:endParaRPr lang="cs-CZ" sz="1600" smtClean="0"/>
            </a:p>
            <a:p>
              <a:r>
                <a:rPr lang="en-US" sz="1600" b="1" smtClean="0">
                  <a:solidFill>
                    <a:schemeClr val="accent3">
                      <a:lumMod val="50000"/>
                    </a:schemeClr>
                  </a:solidFill>
                </a:rPr>
                <a:t>v </a:t>
              </a:r>
              <a:r>
                <a:rPr lang="en-US" sz="1600" b="1" err="1" smtClean="0">
                  <a:solidFill>
                    <a:schemeClr val="accent3">
                      <a:lumMod val="50000"/>
                    </a:schemeClr>
                  </a:solidFill>
                </a:rPr>
                <a:t>definici</a:t>
              </a:r>
              <a:r>
                <a:rPr lang="en-US" sz="1600" b="1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600" b="1" err="1" smtClean="0">
                  <a:solidFill>
                    <a:schemeClr val="accent3">
                      <a:lumMod val="50000"/>
                    </a:schemeClr>
                  </a:solidFill>
                </a:rPr>
                <a:t>pravd</a:t>
              </a:r>
              <a:r>
                <a:rPr lang="cs-CZ" sz="1600" b="1" smtClean="0">
                  <a:solidFill>
                    <a:schemeClr val="accent3">
                      <a:lumMod val="50000"/>
                    </a:schemeClr>
                  </a:solidFill>
                </a:rPr>
                <a:t>ě</a:t>
              </a:r>
              <a:r>
                <a:rPr lang="en-US" sz="1600" b="1" err="1" smtClean="0">
                  <a:solidFill>
                    <a:schemeClr val="accent3">
                      <a:lumMod val="50000"/>
                    </a:schemeClr>
                  </a:solidFill>
                </a:rPr>
                <a:t>podobnosti</a:t>
              </a:r>
              <a:r>
                <a:rPr lang="cs-CZ" sz="1600" b="1" smtClean="0">
                  <a:solidFill>
                    <a:schemeClr val="accent3">
                      <a:lumMod val="50000"/>
                    </a:schemeClr>
                  </a:solidFill>
                </a:rPr>
                <a:t> se jistotě přiřazuje 1</a:t>
              </a:r>
              <a:r>
                <a:rPr lang="cs-CZ" sz="1600" smtClean="0"/>
                <a:t>.</a:t>
              </a:r>
            </a:p>
            <a:p>
              <a:r>
                <a:rPr lang="cs-CZ" sz="1100" smtClean="0"/>
                <a:t> </a:t>
              </a:r>
              <a:endParaRPr lang="cs-CZ" smtClean="0"/>
            </a:p>
            <a:p>
              <a:r>
                <a:rPr lang="cs-CZ" sz="1600" smtClean="0"/>
                <a:t>Tuto pravděpodobnost vyjadřuje právě integrál                         . Je-li                                 (=</a:t>
              </a:r>
              <a:r>
                <a:rPr lang="cs-CZ" sz="1600" err="1" smtClean="0"/>
                <a:t>const</a:t>
              </a:r>
              <a:r>
                <a:rPr lang="cs-CZ" sz="1600" smtClean="0"/>
                <a:t>),</a:t>
              </a:r>
            </a:p>
            <a:p>
              <a:endParaRPr lang="cs-CZ" sz="1050" smtClean="0"/>
            </a:p>
            <a:p>
              <a:r>
                <a:rPr lang="cs-CZ" sz="1600" smtClean="0">
                  <a:solidFill>
                    <a:srgbClr val="FF0000"/>
                  </a:solidFill>
                </a:rPr>
                <a:t>vezmeme</a:t>
              </a:r>
              <a:r>
                <a:rPr lang="cs-CZ" sz="1600" smtClean="0"/>
                <a:t> </a:t>
              </a:r>
              <a:r>
                <a:rPr lang="cs-CZ" sz="1600" smtClean="0">
                  <a:solidFill>
                    <a:srgbClr val="FF0000"/>
                  </a:solidFill>
                </a:rPr>
                <a:t>místo           funkci                    </a:t>
              </a:r>
              <a:r>
                <a:rPr lang="cs-CZ" sz="1600" smtClean="0">
                  <a:solidFill>
                    <a:schemeClr val="tx1"/>
                  </a:solidFill>
                </a:rPr>
                <a:t>( </a:t>
              </a:r>
              <a:r>
                <a:rPr lang="cs-CZ" sz="1600" b="1" i="1" smtClean="0">
                  <a:solidFill>
                    <a:srgbClr val="FF0000"/>
                  </a:solidFill>
                </a:rPr>
                <a:t>provedeme normalizaci vlnové funkce</a:t>
              </a:r>
              <a:r>
                <a:rPr lang="cs-CZ" sz="1600" smtClean="0"/>
                <a:t>) a s touto</a:t>
              </a:r>
            </a:p>
            <a:p>
              <a:r>
                <a:rPr lang="cs-CZ" sz="1050" smtClean="0"/>
                <a:t> </a:t>
              </a:r>
              <a:endParaRPr lang="cs-CZ" sz="1600" smtClean="0"/>
            </a:p>
            <a:p>
              <a:r>
                <a:rPr lang="cs-CZ" sz="1600" smtClean="0"/>
                <a:t>normalizovanou funkcí  bude hodnota integrálu již rovna 1.</a:t>
              </a:r>
              <a:endParaRPr lang="cs-CZ" sz="1600"/>
            </a:p>
          </p:txBody>
        </p:sp>
        <p:graphicFrame>
          <p:nvGraphicFramePr>
            <p:cNvPr id="25" name="Object 5"/>
            <p:cNvGraphicFramePr>
              <a:graphicFrameLocks noChangeAspect="1"/>
            </p:cNvGraphicFramePr>
            <p:nvPr/>
          </p:nvGraphicFramePr>
          <p:xfrm>
            <a:off x="4347571" y="5265190"/>
            <a:ext cx="1071570" cy="679361"/>
          </p:xfrm>
          <a:graphic>
            <a:graphicData uri="http://schemas.openxmlformats.org/presentationml/2006/ole">
              <p:oleObj spid="_x0000_s111620" name="Rovnice" r:id="rId6" imgW="761760" imgH="482400" progId="Equation.3">
                <p:embed/>
              </p:oleObj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/>
          </p:nvGraphicFramePr>
          <p:xfrm>
            <a:off x="5828803" y="5267941"/>
            <a:ext cx="1428750" cy="679450"/>
          </p:xfrm>
          <a:graphic>
            <a:graphicData uri="http://schemas.openxmlformats.org/presentationml/2006/ole">
              <p:oleObj spid="_x0000_s111621" name="Rovnice" r:id="rId7" imgW="1015920" imgH="482400" progId="Equation.3">
                <p:embed/>
              </p:oleObj>
            </a:graphicData>
          </a:graphic>
        </p:graphicFrame>
        <p:graphicFrame>
          <p:nvGraphicFramePr>
            <p:cNvPr id="27" name="Objekt 26"/>
            <p:cNvGraphicFramePr>
              <a:graphicFrameLocks noChangeAspect="1"/>
            </p:cNvGraphicFramePr>
            <p:nvPr/>
          </p:nvGraphicFramePr>
          <p:xfrm>
            <a:off x="2947040" y="5762625"/>
            <a:ext cx="765175" cy="508000"/>
          </p:xfrm>
          <a:graphic>
            <a:graphicData uri="http://schemas.openxmlformats.org/presentationml/2006/ole">
              <p:oleObj spid="_x0000_s111622" name="Rovnice" r:id="rId8" imgW="609480" imgH="406080" progId="Equation.3">
                <p:embed/>
              </p:oleObj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1937013" y="5898084"/>
            <a:ext cx="446088" cy="254000"/>
          </p:xfrm>
          <a:graphic>
            <a:graphicData uri="http://schemas.openxmlformats.org/presentationml/2006/ole">
              <p:oleObj spid="_x0000_s111623" name="Rovnice" r:id="rId9" imgW="355320" imgH="203040" progId="Equation.3">
                <p:embed/>
              </p:oleObj>
            </a:graphicData>
          </a:graphic>
        </p:graphicFrame>
      </p:grp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071934" y="214290"/>
            <a:ext cx="485778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Připomenutí elementární kvantové mechaniky - </a:t>
            </a:r>
            <a:r>
              <a:rPr lang="cs-CZ" i="1" smtClean="0"/>
              <a:t>4</a:t>
            </a:r>
            <a:endParaRPr lang="cs-CZ" i="1"/>
          </a:p>
        </p:txBody>
      </p:sp>
      <p:sp>
        <p:nvSpPr>
          <p:cNvPr id="7" name="TextovéPole 6"/>
          <p:cNvSpPr txBox="1"/>
          <p:nvPr/>
        </p:nvSpPr>
        <p:spPr>
          <a:xfrm>
            <a:off x="642910" y="642918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>
                <a:latin typeface="Comic Sans MS" pitchFamily="66" charset="0"/>
              </a:rPr>
              <a:t>Princip superpozice</a:t>
            </a:r>
            <a:endParaRPr lang="cs-CZ">
              <a:latin typeface="Comic Sans MS" pitchFamily="66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571472" y="1142984"/>
            <a:ext cx="7858180" cy="1369464"/>
            <a:chOff x="571472" y="1345156"/>
            <a:chExt cx="7858180" cy="1369464"/>
          </a:xfrm>
        </p:grpSpPr>
        <p:sp>
          <p:nvSpPr>
            <p:cNvPr id="9" name="TextovéPole 8"/>
            <p:cNvSpPr txBox="1"/>
            <p:nvPr/>
          </p:nvSpPr>
          <p:spPr>
            <a:xfrm>
              <a:off x="571472" y="1345156"/>
              <a:ext cx="7858180" cy="646331"/>
            </a:xfrm>
            <a:prstGeom prst="rect">
              <a:avLst/>
            </a:prstGeom>
            <a:solidFill>
              <a:srgbClr val="E5F5FF"/>
            </a:solidFill>
          </p:spPr>
          <p:txBody>
            <a:bodyPr wrap="square" rtlCol="0">
              <a:spAutoFit/>
            </a:bodyPr>
            <a:lstStyle/>
            <a:p>
              <a:r>
                <a:rPr lang="cs-CZ" err="1" smtClean="0">
                  <a:solidFill>
                    <a:srgbClr val="FF0000"/>
                  </a:solidFill>
                </a:rPr>
                <a:t>Schrödingerova</a:t>
              </a:r>
              <a:r>
                <a:rPr lang="cs-CZ" smtClean="0">
                  <a:solidFill>
                    <a:srgbClr val="FF0000"/>
                  </a:solidFill>
                </a:rPr>
                <a:t> rovnice je lineární</a:t>
              </a:r>
              <a:r>
                <a:rPr lang="cs-CZ" smtClean="0"/>
                <a:t> takže </a:t>
              </a:r>
              <a:r>
                <a:rPr lang="cs-CZ" smtClean="0">
                  <a:solidFill>
                    <a:srgbClr val="FF0000"/>
                  </a:solidFill>
                </a:rPr>
                <a:t>platí </a:t>
              </a:r>
              <a:r>
                <a:rPr lang="cs-CZ" b="1" i="1" smtClean="0">
                  <a:solidFill>
                    <a:srgbClr val="FF0000"/>
                  </a:solidFill>
                </a:rPr>
                <a:t>princip superpozice</a:t>
              </a:r>
              <a:r>
                <a:rPr lang="cs-CZ" i="1" smtClean="0">
                  <a:solidFill>
                    <a:srgbClr val="FF0000"/>
                  </a:solidFill>
                </a:rPr>
                <a:t> </a:t>
              </a:r>
              <a:r>
                <a:rPr lang="cs-CZ" smtClean="0"/>
                <a:t>:</a:t>
              </a:r>
            </a:p>
            <a:p>
              <a:r>
                <a:rPr lang="cs-CZ" smtClean="0">
                  <a:solidFill>
                    <a:srgbClr val="0000FF"/>
                  </a:solidFill>
                </a:rPr>
                <a:t>jsou-li</a:t>
              </a:r>
              <a:r>
                <a:rPr lang="cs-CZ" smtClean="0"/>
                <a:t> </a:t>
              </a:r>
              <a:r>
                <a:rPr lang="cs-CZ" smtClean="0">
                  <a:solidFill>
                    <a:srgbClr val="0000FF"/>
                  </a:solidFill>
                </a:rPr>
                <a:t>funkce </a:t>
              </a:r>
              <a:r>
                <a:rPr lang="cs-CZ" i="1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φ</a:t>
              </a:r>
              <a:r>
                <a:rPr lang="cs-CZ" baseline="-2500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cs-CZ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cs-CZ" i="1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φ</a:t>
              </a:r>
              <a:r>
                <a:rPr lang="cs-CZ" baseline="-2500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cs-CZ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smtClean="0">
                  <a:latin typeface="+mj-lt"/>
                  <a:ea typeface="Cambria Math" pitchFamily="18" charset="0"/>
                </a:rPr>
                <a:t>jejím </a:t>
              </a:r>
              <a:r>
                <a:rPr lang="cs-CZ" smtClean="0">
                  <a:solidFill>
                    <a:srgbClr val="0000FF"/>
                  </a:solidFill>
                  <a:latin typeface="+mj-lt"/>
                  <a:ea typeface="Cambria Math" pitchFamily="18" charset="0"/>
                </a:rPr>
                <a:t>řešením</a:t>
              </a:r>
              <a:r>
                <a:rPr lang="cs-CZ" smtClean="0">
                  <a:latin typeface="+mj-lt"/>
                  <a:ea typeface="Cambria Math" pitchFamily="18" charset="0"/>
                </a:rPr>
                <a:t>, potom </a:t>
              </a:r>
              <a:r>
                <a:rPr lang="cs-CZ" smtClean="0">
                  <a:solidFill>
                    <a:srgbClr val="0000FF"/>
                  </a:solidFill>
                  <a:latin typeface="+mj-lt"/>
                  <a:ea typeface="Cambria Math" pitchFamily="18" charset="0"/>
                </a:rPr>
                <a:t>je řešením též</a:t>
              </a:r>
              <a:r>
                <a:rPr lang="cs-CZ" smtClean="0">
                  <a:latin typeface="+mj-lt"/>
                  <a:ea typeface="Cambria Math" pitchFamily="18" charset="0"/>
                </a:rPr>
                <a:t> jejich lineární kombinace </a:t>
              </a:r>
              <a:endParaRPr lang="cs-CZ">
                <a:latin typeface="+mj-lt"/>
              </a:endParaRPr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3000364" y="2071678"/>
              <a:ext cx="1857388" cy="642942"/>
              <a:chOff x="3000364" y="2071678"/>
              <a:chExt cx="1857388" cy="642942"/>
            </a:xfrm>
          </p:grpSpPr>
          <p:sp>
            <p:nvSpPr>
              <p:cNvPr id="8" name="Zaoblený obdélník 7"/>
              <p:cNvSpPr/>
              <p:nvPr/>
            </p:nvSpPr>
            <p:spPr>
              <a:xfrm>
                <a:off x="3000364" y="2071678"/>
                <a:ext cx="1857388" cy="642942"/>
              </a:xfrm>
              <a:prstGeom prst="roundRect">
                <a:avLst/>
              </a:prstGeom>
              <a:solidFill>
                <a:srgbClr val="E5F5FF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3109912" y="2214562"/>
              <a:ext cx="1620000" cy="377329"/>
            </p:xfrm>
            <a:graphic>
              <a:graphicData uri="http://schemas.openxmlformats.org/presentationml/2006/ole">
                <p:oleObj spid="_x0000_s115714" name="Rovnice" r:id="rId4" imgW="927000" imgH="215640" progId="Equation.3">
                  <p:embed/>
                </p:oleObj>
              </a:graphicData>
            </a:graphic>
          </p:graphicFrame>
        </p:grpSp>
      </p:grpSp>
      <p:grpSp>
        <p:nvGrpSpPr>
          <p:cNvPr id="21" name="Skupina 20"/>
          <p:cNvGrpSpPr/>
          <p:nvPr/>
        </p:nvGrpSpPr>
        <p:grpSpPr>
          <a:xfrm>
            <a:off x="285720" y="3000372"/>
            <a:ext cx="8715436" cy="1714512"/>
            <a:chOff x="605340" y="2928934"/>
            <a:chExt cx="8501122" cy="17145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TextovéPole 11"/>
            <p:cNvSpPr txBox="1"/>
            <p:nvPr/>
          </p:nvSpPr>
          <p:spPr>
            <a:xfrm>
              <a:off x="642910" y="2929922"/>
              <a:ext cx="4212991" cy="7848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err="1" smtClean="0">
                  <a:solidFill>
                    <a:srgbClr val="FF0000"/>
                  </a:solidFill>
                </a:rPr>
                <a:t>Zobecn</a:t>
              </a:r>
              <a:r>
                <a:rPr lang="cs-CZ" sz="2000" b="1" i="1" err="1" smtClean="0">
                  <a:solidFill>
                    <a:srgbClr val="FF0000"/>
                  </a:solidFill>
                </a:rPr>
                <a:t>ění</a:t>
              </a:r>
              <a:r>
                <a:rPr lang="cs-CZ" sz="2000" b="1" i="1" smtClean="0">
                  <a:solidFill>
                    <a:srgbClr val="FF0000"/>
                  </a:solidFill>
                </a:rPr>
                <a:t> </a:t>
              </a:r>
              <a:r>
                <a:rPr lang="cs-CZ" b="1" smtClean="0">
                  <a:solidFill>
                    <a:srgbClr val="FF0000"/>
                  </a:solidFill>
                </a:rPr>
                <a:t>:</a:t>
              </a:r>
            </a:p>
            <a:p>
              <a:endParaRPr lang="cs-CZ" sz="100" b="1" smtClean="0">
                <a:solidFill>
                  <a:srgbClr val="FF0000"/>
                </a:solidFill>
              </a:endParaRPr>
            </a:p>
            <a:p>
              <a:endParaRPr lang="cs-CZ" sz="500" smtClean="0"/>
            </a:p>
            <a:p>
              <a:r>
                <a:rPr lang="cs-CZ" smtClean="0"/>
                <a:t>(a)  index</a:t>
              </a:r>
              <a:r>
                <a:rPr lang="en-US" smtClean="0"/>
                <a:t> se m</a:t>
              </a:r>
              <a:r>
                <a:rPr lang="cs-CZ" err="1" smtClean="0"/>
                <a:t>ění</a:t>
              </a:r>
              <a:r>
                <a:rPr lang="cs-CZ" smtClean="0"/>
                <a:t> </a:t>
              </a:r>
              <a:r>
                <a:rPr lang="cs-CZ" i="1" smtClean="0">
                  <a:solidFill>
                    <a:srgbClr val="0000FF"/>
                  </a:solidFill>
                </a:rPr>
                <a:t>diskrétně</a:t>
              </a:r>
              <a:r>
                <a:rPr lang="cs-CZ" smtClean="0"/>
                <a:t>  (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smtClean="0"/>
                <a:t> může být </a:t>
              </a:r>
              <a:r>
                <a:rPr lang="cs-CZ" smtClean="0">
                  <a:latin typeface="Cambria Math"/>
                  <a:ea typeface="Cambria Math"/>
                </a:rPr>
                <a:t>∞ </a:t>
              </a:r>
              <a:r>
                <a:rPr lang="cs-CZ" smtClean="0">
                  <a:latin typeface="+mj-lt"/>
                  <a:ea typeface="Cambria Math"/>
                </a:rPr>
                <a:t>)</a:t>
              </a:r>
              <a:r>
                <a:rPr lang="cs-CZ" smtClean="0"/>
                <a:t> </a:t>
              </a:r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4995264" y="2928934"/>
              <a:ext cx="4111198" cy="785818"/>
              <a:chOff x="4995264" y="2786058"/>
              <a:chExt cx="4111198" cy="785818"/>
            </a:xfrm>
            <a:grpFill/>
          </p:grpSpPr>
          <p:sp>
            <p:nvSpPr>
              <p:cNvPr id="17" name="Zaoblený obdélník 16"/>
              <p:cNvSpPr/>
              <p:nvPr/>
            </p:nvSpPr>
            <p:spPr>
              <a:xfrm>
                <a:off x="4995264" y="2786058"/>
                <a:ext cx="4111198" cy="785818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3" name="Objekt 12"/>
              <p:cNvGraphicFramePr>
                <a:graphicFrameLocks noChangeAspect="1"/>
              </p:cNvGraphicFramePr>
              <p:nvPr/>
            </p:nvGraphicFramePr>
            <p:xfrm>
              <a:off x="5144383" y="2971798"/>
              <a:ext cx="3822717" cy="600078"/>
            </p:xfrm>
            <a:graphic>
              <a:graphicData uri="http://schemas.openxmlformats.org/presentationml/2006/ole">
                <p:oleObj spid="_x0000_s115715" name="Rovnice" r:id="rId5" imgW="2184120" imgH="342720" progId="Equation.3">
                  <p:embed/>
                </p:oleObj>
              </a:graphicData>
            </a:graphic>
          </p:graphicFrame>
        </p:grpSp>
        <p:sp>
          <p:nvSpPr>
            <p:cNvPr id="15" name="TextovéPole 14"/>
            <p:cNvSpPr txBox="1"/>
            <p:nvPr/>
          </p:nvSpPr>
          <p:spPr>
            <a:xfrm>
              <a:off x="605340" y="4059800"/>
              <a:ext cx="2714642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(b) </a:t>
              </a:r>
              <a:r>
                <a:rPr lang="en-US" smtClean="0"/>
                <a:t>”</a:t>
              </a:r>
              <a:r>
                <a:rPr lang="cs-CZ" smtClean="0"/>
                <a:t>index</a:t>
              </a:r>
              <a:r>
                <a:rPr lang="en-US" smtClean="0"/>
                <a:t>” se m</a:t>
              </a:r>
              <a:r>
                <a:rPr lang="cs-CZ" err="1" smtClean="0"/>
                <a:t>ění</a:t>
              </a:r>
              <a:r>
                <a:rPr lang="cs-CZ" smtClean="0"/>
                <a:t> </a:t>
              </a:r>
              <a:r>
                <a:rPr lang="cs-CZ" i="1" smtClean="0">
                  <a:solidFill>
                    <a:srgbClr val="0000FF"/>
                  </a:solidFill>
                </a:rPr>
                <a:t>spojitě</a:t>
              </a:r>
              <a:endParaRPr lang="cs-CZ" i="1">
                <a:solidFill>
                  <a:srgbClr val="0000FF"/>
                </a:solidFill>
              </a:endParaRP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5064945" y="3929066"/>
              <a:ext cx="2229802" cy="714380"/>
              <a:chOff x="5064945" y="3643314"/>
              <a:chExt cx="2229802" cy="714380"/>
            </a:xfrm>
            <a:grpFill/>
          </p:grpSpPr>
          <p:sp>
            <p:nvSpPr>
              <p:cNvPr id="18" name="Zaoblený obdélník 17"/>
              <p:cNvSpPr/>
              <p:nvPr/>
            </p:nvSpPr>
            <p:spPr>
              <a:xfrm>
                <a:off x="5064945" y="3643314"/>
                <a:ext cx="2229802" cy="714380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6" name="Objekt 15"/>
              <p:cNvGraphicFramePr>
                <a:graphicFrameLocks noChangeAspect="1"/>
              </p:cNvGraphicFramePr>
              <p:nvPr/>
            </p:nvGraphicFramePr>
            <p:xfrm>
              <a:off x="5273989" y="3786190"/>
              <a:ext cx="1730380" cy="519114"/>
            </p:xfrm>
            <a:graphic>
              <a:graphicData uri="http://schemas.openxmlformats.org/presentationml/2006/ole">
                <p:oleObj spid="_x0000_s115716" name="Rovnice" r:id="rId6" imgW="1015920" imgH="304560" progId="Equation.3">
                  <p:embed/>
                </p:oleObj>
              </a:graphicData>
            </a:graphic>
          </p:graphicFrame>
        </p:grpSp>
      </p:grpSp>
      <p:sp>
        <p:nvSpPr>
          <p:cNvPr id="22" name="TextovéPole 21"/>
          <p:cNvSpPr txBox="1"/>
          <p:nvPr/>
        </p:nvSpPr>
        <p:spPr>
          <a:xfrm>
            <a:off x="6143636" y="1928802"/>
            <a:ext cx="278608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1600" smtClean="0">
                <a:solidFill>
                  <a:srgbClr val="0000FF"/>
                </a:solidFill>
              </a:rPr>
              <a:t>Indexy u vlnových funkcí </a:t>
            </a:r>
            <a:r>
              <a:rPr lang="cs-CZ" sz="1600" smtClean="0"/>
              <a:t>jsou </a:t>
            </a:r>
            <a:r>
              <a:rPr lang="cs-CZ" smtClean="0">
                <a:solidFill>
                  <a:srgbClr val="FF0000"/>
                </a:solidFill>
              </a:rPr>
              <a:t>kvantová čísla</a:t>
            </a:r>
            <a:r>
              <a:rPr lang="cs-CZ" smtClean="0"/>
              <a:t/>
            </a:r>
            <a:br>
              <a:rPr lang="cs-CZ" smtClean="0"/>
            </a:br>
            <a:r>
              <a:rPr lang="cs-CZ" sz="1600" smtClean="0"/>
              <a:t>rozlišující stavy soustavy</a:t>
            </a:r>
            <a:endParaRPr lang="cs-CZ"/>
          </a:p>
        </p:txBody>
      </p:sp>
      <p:grpSp>
        <p:nvGrpSpPr>
          <p:cNvPr id="28" name="Skupina 27"/>
          <p:cNvGrpSpPr/>
          <p:nvPr/>
        </p:nvGrpSpPr>
        <p:grpSpPr>
          <a:xfrm>
            <a:off x="285720" y="4786322"/>
            <a:ext cx="8143932" cy="1822459"/>
            <a:chOff x="285720" y="4786322"/>
            <a:chExt cx="8143932" cy="1822459"/>
          </a:xfrm>
        </p:grpSpPr>
        <p:sp>
          <p:nvSpPr>
            <p:cNvPr id="25" name="TextovéPole 24"/>
            <p:cNvSpPr txBox="1"/>
            <p:nvPr/>
          </p:nvSpPr>
          <p:spPr>
            <a:xfrm>
              <a:off x="285720" y="5214950"/>
              <a:ext cx="8143932" cy="64633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Jsou-li všechny vlnové funkce v superpozici normalizované, potom</a:t>
              </a:r>
              <a:r>
                <a:rPr lang="en-US" smtClean="0"/>
                <a:t/>
              </a:r>
              <a:br>
                <a:rPr lang="en-US" smtClean="0"/>
              </a:br>
              <a:r>
                <a:rPr lang="cs-CZ" b="1" i="1" smtClean="0">
                  <a:solidFill>
                    <a:srgbClr val="FF0000"/>
                  </a:solidFill>
                </a:rPr>
                <a:t>pravděpodobnost</a:t>
              </a:r>
              <a:r>
                <a:rPr lang="cs-CZ" smtClean="0">
                  <a:solidFill>
                    <a:srgbClr val="FF0000"/>
                  </a:solidFill>
                </a:rPr>
                <a:t>,</a:t>
              </a:r>
              <a:r>
                <a:rPr lang="en-US" smtClean="0">
                  <a:solidFill>
                    <a:srgbClr val="FF0000"/>
                  </a:solidFill>
                </a:rPr>
                <a:t> </a:t>
              </a:r>
              <a:r>
                <a:rPr lang="cs-CZ" smtClean="0"/>
                <a:t>že při měření bude částice nalezena ve </a:t>
              </a:r>
              <a:r>
                <a:rPr lang="cs-CZ" b="1" smtClean="0">
                  <a:solidFill>
                    <a:srgbClr val="FF0000"/>
                  </a:solidFill>
                </a:rPr>
                <a:t>stavu</a:t>
              </a:r>
              <a:r>
                <a:rPr lang="cs-CZ" smtClean="0">
                  <a:solidFill>
                    <a:srgbClr val="FF0000"/>
                  </a:solidFill>
                </a:rPr>
                <a:t>  </a:t>
              </a:r>
              <a:r>
                <a:rPr lang="el-GR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φ</a:t>
              </a:r>
              <a:r>
                <a:rPr lang="en-US" sz="500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b="1" baseline="-25000" smtClean="0">
                  <a:solidFill>
                    <a:srgbClr val="FF0000"/>
                  </a:solidFill>
                  <a:latin typeface="Cambria Math"/>
                  <a:ea typeface="Cambria Math"/>
                </a:rPr>
                <a:t>i</a:t>
              </a:r>
              <a:r>
                <a:rPr lang="cs-CZ" b="1" smtClean="0">
                  <a:solidFill>
                    <a:srgbClr val="FF0000"/>
                  </a:solidFill>
                  <a:latin typeface="Cambria Math"/>
                  <a:ea typeface="Cambria Math"/>
                </a:rPr>
                <a:t>  </a:t>
              </a:r>
              <a:r>
                <a:rPr lang="cs-CZ" smtClean="0">
                  <a:solidFill>
                    <a:srgbClr val="FF0000"/>
                  </a:solidFill>
                  <a:latin typeface="+mj-lt"/>
                  <a:ea typeface="Cambria Math"/>
                </a:rPr>
                <a:t>je rovna  </a:t>
              </a:r>
              <a:r>
                <a:rPr lang="en-US" b="1" smtClean="0">
                  <a:solidFill>
                    <a:srgbClr val="FF0000"/>
                  </a:solidFill>
                  <a:latin typeface="Cambria Math"/>
                  <a:ea typeface="Cambria Math"/>
                </a:rPr>
                <a:t>|</a:t>
              </a:r>
              <a:r>
                <a:rPr lang="en-US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c</a:t>
              </a:r>
              <a:r>
                <a:rPr lang="en-US" sz="1100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en-US" b="1" baseline="-25000" err="1" smtClean="0">
                  <a:solidFill>
                    <a:srgbClr val="FF0000"/>
                  </a:solidFill>
                  <a:latin typeface="Cambria Math"/>
                  <a:ea typeface="Cambria Math"/>
                </a:rPr>
                <a:t>i</a:t>
              </a:r>
              <a:r>
                <a:rPr lang="en-US" b="1" err="1" smtClean="0">
                  <a:solidFill>
                    <a:srgbClr val="FF0000"/>
                  </a:solidFill>
                  <a:latin typeface="Cambria Math"/>
                  <a:ea typeface="Cambria Math"/>
                </a:rPr>
                <a:t>|</a:t>
              </a:r>
              <a:r>
                <a:rPr lang="en-US" b="1" baseline="30000" err="1" smtClean="0">
                  <a:solidFill>
                    <a:srgbClr val="FF0000"/>
                  </a:solidFill>
                  <a:latin typeface="Cambria Math"/>
                  <a:ea typeface="Cambria Math"/>
                </a:rPr>
                <a:t>2</a:t>
              </a:r>
              <a:r>
                <a:rPr lang="en-US" b="1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en-US" smtClean="0">
                  <a:latin typeface="Cambria Math"/>
                  <a:ea typeface="Cambria Math"/>
                </a:rPr>
                <a:t>.</a:t>
              </a:r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85720" y="4786322"/>
              <a:ext cx="2714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FF0000"/>
                  </a:solidFill>
                </a:rPr>
                <a:t>Interpretace koeficientů </a:t>
              </a:r>
              <a:r>
                <a:rPr lang="cs-CZ" sz="2000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cs-CZ" sz="2000" i="1" baseline="-2500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i</a:t>
              </a:r>
              <a:r>
                <a:rPr lang="cs-CZ" sz="2000" i="1" baseline="-2500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 </a:t>
              </a:r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85720" y="6060064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Z</a:t>
              </a:r>
              <a:r>
                <a:rPr lang="cs-CZ" err="1" smtClean="0"/>
                <a:t>řejmě</a:t>
              </a:r>
              <a:r>
                <a:rPr lang="cs-CZ" smtClean="0"/>
                <a:t> musí platit </a:t>
              </a:r>
              <a:endParaRPr lang="cs-CZ"/>
            </a:p>
          </p:txBody>
        </p:sp>
        <p:graphicFrame>
          <p:nvGraphicFramePr>
            <p:cNvPr id="115717" name="Object 5"/>
            <p:cNvGraphicFramePr>
              <a:graphicFrameLocks noChangeAspect="1"/>
            </p:cNvGraphicFramePr>
            <p:nvPr/>
          </p:nvGraphicFramePr>
          <p:xfrm>
            <a:off x="2786058" y="6000768"/>
            <a:ext cx="1071562" cy="608013"/>
          </p:xfrm>
          <a:graphic>
            <a:graphicData uri="http://schemas.openxmlformats.org/presentationml/2006/ole">
              <p:oleObj spid="_x0000_s115717" name="Rovnice" r:id="rId7" imgW="647640" imgH="3682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071934" y="214290"/>
            <a:ext cx="485778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Připomenutí elementární kvantové mechaniky - </a:t>
            </a:r>
            <a:r>
              <a:rPr lang="cs-CZ" i="1" smtClean="0"/>
              <a:t>5</a:t>
            </a:r>
            <a:endParaRPr lang="cs-CZ" i="1"/>
          </a:p>
        </p:txBody>
      </p:sp>
      <p:sp>
        <p:nvSpPr>
          <p:cNvPr id="6" name="TextovéPole 5"/>
          <p:cNvSpPr txBox="1"/>
          <p:nvPr/>
        </p:nvSpPr>
        <p:spPr>
          <a:xfrm>
            <a:off x="214282" y="785794"/>
            <a:ext cx="5572164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solidFill>
                  <a:srgbClr val="0000FF"/>
                </a:solidFill>
              </a:rPr>
              <a:t>Příklady superpozice vlnových funkcí </a:t>
            </a:r>
            <a:r>
              <a:rPr lang="cs-CZ" smtClean="0"/>
              <a:t>– </a:t>
            </a:r>
            <a:r>
              <a:rPr lang="cs-CZ" b="1" smtClean="0">
                <a:solidFill>
                  <a:srgbClr val="FF0000"/>
                </a:solidFill>
              </a:rPr>
              <a:t>hybridní orbitaly</a:t>
            </a:r>
            <a:endParaRPr lang="cs-CZ" b="1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158" y="1285860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/>
              <a:t>Vlnové funkce pro elektron ve sféricky symetrickém poli </a:t>
            </a:r>
            <a:r>
              <a:rPr lang="cs-CZ" sz="1600" i="1" smtClean="0">
                <a:latin typeface="Cambria Math" pitchFamily="18" charset="0"/>
                <a:ea typeface="Cambria Math" pitchFamily="18" charset="0"/>
              </a:rPr>
              <a:t>V=V(r)  </a:t>
            </a:r>
            <a:r>
              <a:rPr lang="cs-CZ" sz="1600" smtClean="0">
                <a:latin typeface="+mj-lt"/>
                <a:ea typeface="Cambria Math" pitchFamily="18" charset="0"/>
              </a:rPr>
              <a:t>jsou (neuvažujeme spin) :</a:t>
            </a:r>
            <a:endParaRPr lang="cs-CZ">
              <a:latin typeface="+mj-lt"/>
              <a:ea typeface="Cambria Math" pitchFamily="18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935038" y="1785938"/>
          <a:ext cx="6804025" cy="357187"/>
        </p:xfrm>
        <a:graphic>
          <a:graphicData uri="http://schemas.openxmlformats.org/presentationml/2006/ole">
            <p:oleObj spid="_x0000_s117762" name="Rovnice" r:id="rId3" imgW="4597200" imgH="241200" progId="Equation.3">
              <p:embed/>
            </p:oleObj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00034" y="235743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Vezmeme </a:t>
            </a:r>
            <a:r>
              <a:rPr lang="cs-CZ" i="1" smtClean="0">
                <a:solidFill>
                  <a:srgbClr val="FF0000"/>
                </a:solidFill>
              </a:rPr>
              <a:t>tři komplexní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i="1" smtClean="0">
                <a:solidFill>
                  <a:srgbClr val="FF0000"/>
                </a:solidFill>
              </a:rPr>
              <a:t>p-orbitaly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smtClean="0"/>
              <a:t>(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l </a:t>
            </a:r>
            <a:r>
              <a:rPr lang="cs-CZ" smtClean="0">
                <a:latin typeface="Cambria Math" pitchFamily="18" charset="0"/>
                <a:ea typeface="Cambria Math" pitchFamily="18" charset="0"/>
              </a:rPr>
              <a:t>=1</a:t>
            </a:r>
            <a:r>
              <a:rPr lang="cs-CZ" smtClean="0"/>
              <a:t>)</a:t>
            </a:r>
            <a:endParaRPr lang="cs-CZ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836213" y="2857496"/>
          <a:ext cx="7379125" cy="571504"/>
        </p:xfrm>
        <a:graphic>
          <a:graphicData uri="http://schemas.openxmlformats.org/presentationml/2006/ole">
            <p:oleObj spid="_x0000_s117763" name="Rovnice" r:id="rId4" imgW="5574960" imgH="431640" progId="Equation.3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71472" y="357187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a jejich superpozicí vytvoříme </a:t>
            </a:r>
            <a:r>
              <a:rPr lang="cs-CZ" i="1" smtClean="0">
                <a:solidFill>
                  <a:srgbClr val="FF0000"/>
                </a:solidFill>
              </a:rPr>
              <a:t>tři reálné hybridní orbitaly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smtClean="0"/>
              <a:t>:</a:t>
            </a:r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1054100" y="4071942"/>
          <a:ext cx="6410325" cy="571500"/>
        </p:xfrm>
        <a:graphic>
          <a:graphicData uri="http://schemas.openxmlformats.org/presentationml/2006/ole">
            <p:oleObj spid="_x0000_s117764" name="Rovnice" r:id="rId5" imgW="4559040" imgH="406080" progId="Equation.3">
              <p:embed/>
            </p:oleObj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571472" y="478632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Po přechodu ke </a:t>
            </a:r>
            <a:r>
              <a:rPr lang="cs-CZ" i="1" smtClean="0">
                <a:solidFill>
                  <a:srgbClr val="0000FF"/>
                </a:solidFill>
              </a:rPr>
              <a:t>kartézským souřadnicím </a:t>
            </a:r>
            <a:r>
              <a:rPr lang="cs-CZ" smtClean="0"/>
              <a:t>:</a:t>
            </a:r>
            <a:endParaRPr lang="cs-CZ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1067336" y="5357826"/>
          <a:ext cx="6647936" cy="500066"/>
        </p:xfrm>
        <a:graphic>
          <a:graphicData uri="http://schemas.openxmlformats.org/presentationml/2006/ole">
            <p:oleObj spid="_x0000_s117765" name="Rovnice" r:id="rId6" imgW="5740200" imgH="431640" progId="Equation.3">
              <p:embed/>
            </p:oleObj>
          </a:graphicData>
        </a:graphic>
      </p:graphicFrame>
      <p:sp>
        <p:nvSpPr>
          <p:cNvPr id="15" name="Tlačítko akce: Vlastní 14">
            <a:hlinkClick r:id="rId7" action="ppaction://program" highlightClick="1"/>
          </p:cNvPr>
          <p:cNvSpPr/>
          <p:nvPr/>
        </p:nvSpPr>
        <p:spPr>
          <a:xfrm>
            <a:off x="3500430" y="6286520"/>
            <a:ext cx="1800000" cy="288000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smtClean="0"/>
              <a:t>Vodíkové orbitaly (</a:t>
            </a:r>
            <a:r>
              <a:rPr lang="cs-CZ" sz="1200" err="1" smtClean="0"/>
              <a:t>WD</a:t>
            </a:r>
            <a:r>
              <a:rPr lang="cs-CZ" sz="1200" smtClean="0"/>
              <a:t>)</a:t>
            </a:r>
            <a:endParaRPr lang="cs-CZ"/>
          </a:p>
        </p:txBody>
      </p:sp>
      <p:sp>
        <p:nvSpPr>
          <p:cNvPr id="16" name="Tlačítko akce: Vlastní 15">
            <a:hlinkClick r:id="rId8" action="ppaction://program" highlightClick="1"/>
          </p:cNvPr>
          <p:cNvSpPr/>
          <p:nvPr/>
        </p:nvSpPr>
        <p:spPr>
          <a:xfrm>
            <a:off x="1214414" y="6286520"/>
            <a:ext cx="1800000" cy="288000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smtClean="0"/>
              <a:t>Sférické funkce (</a:t>
            </a:r>
            <a:r>
              <a:rPr lang="cs-CZ" sz="1200" err="1" smtClean="0"/>
              <a:t>WD</a:t>
            </a:r>
            <a:r>
              <a:rPr lang="cs-CZ" sz="1200" smtClean="0"/>
              <a:t>)</a:t>
            </a:r>
            <a:endParaRPr lang="cs-CZ" sz="1600"/>
          </a:p>
        </p:txBody>
      </p:sp>
      <p:sp>
        <p:nvSpPr>
          <p:cNvPr id="17" name="Tlačítko akce: Vlastní 16">
            <a:hlinkClick r:id="rId9" action="ppaction://program" highlightClick="1"/>
          </p:cNvPr>
          <p:cNvSpPr/>
          <p:nvPr/>
        </p:nvSpPr>
        <p:spPr>
          <a:xfrm>
            <a:off x="5915272" y="6286520"/>
            <a:ext cx="1800000" cy="288000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smtClean="0"/>
              <a:t>Atomové orbitaly (</a:t>
            </a:r>
            <a:r>
              <a:rPr lang="cs-CZ" sz="1200" err="1" smtClean="0"/>
              <a:t>WD</a:t>
            </a:r>
            <a:r>
              <a:rPr lang="cs-CZ" sz="1200" smtClean="0"/>
              <a:t>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aoblený obdélník 26"/>
          <p:cNvSpPr/>
          <p:nvPr/>
        </p:nvSpPr>
        <p:spPr>
          <a:xfrm>
            <a:off x="1428728" y="4572008"/>
            <a:ext cx="3857652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214282" y="3214686"/>
            <a:ext cx="5857916" cy="7858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214282" y="1714488"/>
            <a:ext cx="6156000" cy="9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071934" y="214290"/>
            <a:ext cx="485778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Připomenutí elementární kvantové mechaniky - </a:t>
            </a:r>
            <a:r>
              <a:rPr lang="cs-CZ" i="1" smtClean="0"/>
              <a:t>6</a:t>
            </a:r>
            <a:endParaRPr lang="cs-CZ" i="1"/>
          </a:p>
        </p:txBody>
      </p:sp>
      <p:sp>
        <p:nvSpPr>
          <p:cNvPr id="6" name="TextovéPole 5"/>
          <p:cNvSpPr txBox="1"/>
          <p:nvPr/>
        </p:nvSpPr>
        <p:spPr>
          <a:xfrm>
            <a:off x="214282" y="714356"/>
            <a:ext cx="535785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solidFill>
                  <a:srgbClr val="0000FF"/>
                </a:solidFill>
              </a:rPr>
              <a:t>Příklady superpozice vlnových funkcí </a:t>
            </a:r>
            <a:r>
              <a:rPr lang="cs-CZ" smtClean="0"/>
              <a:t>– </a:t>
            </a:r>
            <a:r>
              <a:rPr lang="en-US" b="1" err="1" smtClean="0">
                <a:solidFill>
                  <a:srgbClr val="FF0000"/>
                </a:solidFill>
                <a:latin typeface="+mj-lt"/>
              </a:rPr>
              <a:t>vlnov</a:t>
            </a:r>
            <a:r>
              <a:rPr lang="cs-CZ" b="1" smtClean="0">
                <a:solidFill>
                  <a:srgbClr val="FF0000"/>
                </a:solidFill>
                <a:latin typeface="+mj-lt"/>
              </a:rPr>
              <a:t>á klubka</a:t>
            </a:r>
            <a:endParaRPr lang="cs-CZ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720" y="128586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rgbClr val="0000FF"/>
                </a:solidFill>
              </a:rPr>
              <a:t>Vlnová funkce pro volnou částici </a:t>
            </a:r>
            <a:r>
              <a:rPr lang="cs-CZ" smtClean="0"/>
              <a:t>: </a:t>
            </a:r>
            <a:r>
              <a:rPr lang="cs-CZ" smtClean="0">
                <a:solidFill>
                  <a:srgbClr val="FF0000"/>
                </a:solidFill>
              </a:rPr>
              <a:t>rovinná vlna </a:t>
            </a:r>
            <a:endParaRPr lang="cs-CZ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38678" y="1840430"/>
          <a:ext cx="5930900" cy="704850"/>
        </p:xfrm>
        <a:graphic>
          <a:graphicData uri="http://schemas.openxmlformats.org/presentationml/2006/ole">
            <p:oleObj spid="_x0000_s119810" name="Rovnice" r:id="rId3" imgW="3632040" imgH="431640" progId="Equation.3">
              <p:embed/>
            </p:oleObj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214282" y="420267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Vytvoříme </a:t>
            </a:r>
            <a:r>
              <a:rPr lang="cs-CZ" i="1" smtClean="0">
                <a:solidFill>
                  <a:srgbClr val="FF0000"/>
                </a:solidFill>
              </a:rPr>
              <a:t>jednorozměrné vlnové klubko pro </a:t>
            </a:r>
            <a:r>
              <a:rPr lang="cs-CZ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 </a:t>
            </a:r>
            <a:r>
              <a:rPr lang="cs-CZ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=0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smtClean="0"/>
              <a:t> </a:t>
            </a:r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1708154" y="4643446"/>
          <a:ext cx="3363912" cy="714375"/>
        </p:xfrm>
        <a:graphic>
          <a:graphicData uri="http://schemas.openxmlformats.org/presentationml/2006/ole">
            <p:oleObj spid="_x0000_s119813" name="Rovnice" r:id="rId4" imgW="2273040" imgH="482400" progId="Equation.3">
              <p:embed/>
            </p:oleObj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214282" y="278605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rgbClr val="0000FF"/>
                </a:solidFill>
              </a:rPr>
              <a:t>Normalizace rovinné vlny na</a:t>
            </a:r>
            <a:r>
              <a:rPr lang="cs-CZ" smtClean="0"/>
              <a:t> </a:t>
            </a:r>
            <a:r>
              <a:rPr lang="el-GR" smtClean="0">
                <a:solidFill>
                  <a:srgbClr val="FF0000"/>
                </a:solidFill>
                <a:latin typeface="Cambria Math"/>
                <a:ea typeface="Cambria Math"/>
              </a:rPr>
              <a:t>δ</a:t>
            </a:r>
            <a:r>
              <a:rPr lang="cs-CZ" smtClean="0">
                <a:solidFill>
                  <a:srgbClr val="FF0000"/>
                </a:solidFill>
                <a:latin typeface="Cambria Math"/>
                <a:ea typeface="Cambria Math"/>
              </a:rPr>
              <a:t>-</a:t>
            </a:r>
            <a:r>
              <a:rPr lang="cs-CZ" smtClean="0">
                <a:solidFill>
                  <a:srgbClr val="FF0000"/>
                </a:solidFill>
                <a:latin typeface="+mj-lt"/>
                <a:ea typeface="Cambria Math"/>
              </a:rPr>
              <a:t>funkci</a:t>
            </a:r>
            <a:endParaRPr lang="cs-CZ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317509" y="3306766"/>
          <a:ext cx="5611813" cy="622300"/>
        </p:xfrm>
        <a:graphic>
          <a:graphicData uri="http://schemas.openxmlformats.org/presentationml/2006/ole">
            <p:oleObj spid="_x0000_s119814" name="Rovnice" r:id="rId5" imgW="4241520" imgH="469800" progId="Equation.3">
              <p:embed/>
            </p:oleObj>
          </a:graphicData>
        </a:graphic>
      </p:graphicFrame>
      <p:grpSp>
        <p:nvGrpSpPr>
          <p:cNvPr id="16" name="Skupina 15"/>
          <p:cNvGrpSpPr/>
          <p:nvPr/>
        </p:nvGrpSpPr>
        <p:grpSpPr>
          <a:xfrm>
            <a:off x="6429388" y="937423"/>
            <a:ext cx="2428892" cy="3063081"/>
            <a:chOff x="6572264" y="857232"/>
            <a:chExt cx="2428892" cy="3063081"/>
          </a:xfrm>
        </p:grpSpPr>
        <p:pic>
          <p:nvPicPr>
            <p:cNvPr id="14" name="Obrázek 13" descr="de Brogli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8484" y="857232"/>
              <a:ext cx="2006920" cy="2780952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6572264" y="3643314"/>
              <a:ext cx="2428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smtClean="0"/>
                <a:t>Louis Viktor de </a:t>
              </a:r>
              <a:r>
                <a:rPr lang="cs-CZ" sz="1200" err="1" smtClean="0"/>
                <a:t>Broglie</a:t>
              </a:r>
              <a:r>
                <a:rPr lang="cs-CZ" sz="1200" smtClean="0"/>
                <a:t> (1892-1987)</a:t>
              </a:r>
              <a:endParaRPr lang="cs-CZ" sz="160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6643702" y="4143380"/>
            <a:ext cx="1928826" cy="2143140"/>
            <a:chOff x="6698206" y="4071942"/>
            <a:chExt cx="1928826" cy="2143140"/>
          </a:xfrm>
        </p:grpSpPr>
        <p:sp>
          <p:nvSpPr>
            <p:cNvPr id="18" name="TextovéPole 17"/>
            <p:cNvSpPr txBox="1"/>
            <p:nvPr/>
          </p:nvSpPr>
          <p:spPr>
            <a:xfrm>
              <a:off x="6698206" y="4071942"/>
              <a:ext cx="1928826" cy="5035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s-CZ" sz="1400" smtClean="0">
                  <a:solidFill>
                    <a:schemeClr val="bg1"/>
                  </a:solidFill>
                </a:rPr>
                <a:t>De </a:t>
              </a:r>
              <a:r>
                <a:rPr lang="cs-CZ" sz="1400" err="1" smtClean="0">
                  <a:solidFill>
                    <a:schemeClr val="bg1"/>
                  </a:solidFill>
                </a:rPr>
                <a:t>Broglieho</a:t>
              </a:r>
              <a:r>
                <a:rPr lang="cs-CZ" sz="1400" smtClean="0">
                  <a:solidFill>
                    <a:schemeClr val="bg1"/>
                  </a:solidFill>
                </a:rPr>
                <a:t> vztah </a:t>
              </a:r>
              <a:endParaRPr lang="en-US" sz="1400" smtClean="0">
                <a:solidFill>
                  <a:schemeClr val="bg1"/>
                </a:solidFill>
              </a:endParaRPr>
            </a:p>
            <a:p>
              <a:pPr algn="ctr"/>
              <a:r>
                <a:rPr lang="cs-CZ" sz="1400" smtClean="0">
                  <a:solidFill>
                    <a:schemeClr val="bg1"/>
                  </a:solidFill>
                </a:rPr>
                <a:t>pro volnou částici  </a:t>
              </a:r>
              <a:endParaRPr lang="cs-CZ" sz="1400">
                <a:solidFill>
                  <a:schemeClr val="bg1"/>
                </a:solidFill>
              </a:endParaRPr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6786578" y="4667082"/>
              <a:ext cx="1800000" cy="1548000"/>
              <a:chOff x="6786578" y="4667082"/>
              <a:chExt cx="1800000" cy="1548000"/>
            </a:xfrm>
          </p:grpSpPr>
          <p:sp>
            <p:nvSpPr>
              <p:cNvPr id="23" name="Zaoblený obdélník 22"/>
              <p:cNvSpPr/>
              <p:nvPr/>
            </p:nvSpPr>
            <p:spPr>
              <a:xfrm>
                <a:off x="6786578" y="4667082"/>
                <a:ext cx="1800000" cy="1548000"/>
              </a:xfrm>
              <a:prstGeom prst="roundRect">
                <a:avLst>
                  <a:gd name="adj" fmla="val 1109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9" name="Objekt 18"/>
              <p:cNvGraphicFramePr>
                <a:graphicFrameLocks noChangeAspect="1"/>
              </p:cNvGraphicFramePr>
              <p:nvPr/>
            </p:nvGraphicFramePr>
            <p:xfrm>
              <a:off x="6929453" y="4732599"/>
              <a:ext cx="1512000" cy="1457082"/>
            </p:xfrm>
            <a:graphic>
              <a:graphicData uri="http://schemas.openxmlformats.org/presentationml/2006/ole">
                <p:oleObj spid="_x0000_s119815" name="Rovnice" r:id="rId7" imgW="1054080" imgH="1015920" progId="Equation.3">
                  <p:embed/>
                </p:oleObj>
              </a:graphicData>
            </a:graphic>
          </p:graphicFrame>
        </p:grpSp>
      </p:grpSp>
      <p:sp>
        <p:nvSpPr>
          <p:cNvPr id="22" name="TextovéPole 21"/>
          <p:cNvSpPr txBox="1"/>
          <p:nvPr/>
        </p:nvSpPr>
        <p:spPr>
          <a:xfrm>
            <a:off x="214282" y="5618165"/>
            <a:ext cx="514353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rgbClr val="0000FF"/>
                </a:solidFill>
              </a:rPr>
              <a:t>Interpretace </a:t>
            </a:r>
            <a:r>
              <a:rPr lang="cs-CZ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c(p)</a:t>
            </a:r>
            <a:r>
              <a:rPr lang="cs-CZ" smtClean="0">
                <a:solidFill>
                  <a:srgbClr val="0000FF"/>
                </a:solidFill>
              </a:rPr>
              <a:t> </a:t>
            </a:r>
            <a:r>
              <a:rPr lang="cs-CZ" smtClean="0"/>
              <a:t>:</a:t>
            </a:r>
            <a:endParaRPr lang="en-US" smtClean="0"/>
          </a:p>
          <a:p>
            <a:endParaRPr lang="cs-CZ" sz="200" smtClean="0"/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|</a:t>
            </a:r>
            <a:r>
              <a:rPr lang="cs-CZ" sz="8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c(p) </a:t>
            </a:r>
            <a:r>
              <a:rPr lang="en-US" smtClean="0">
                <a:solidFill>
                  <a:srgbClr val="FF0000"/>
                </a:solidFill>
              </a:rPr>
              <a:t>|</a:t>
            </a:r>
            <a:r>
              <a:rPr lang="en-US" baseline="30000" err="1" smtClean="0">
                <a:solidFill>
                  <a:srgbClr val="FF0000"/>
                </a:solidFill>
              </a:rPr>
              <a:t>2</a:t>
            </a:r>
            <a:r>
              <a:rPr lang="en-US" i="1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dp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d</a:t>
            </a:r>
            <a:r>
              <a:rPr lang="cs-CZ" err="1" smtClean="0"/>
              <a:t>ává</a:t>
            </a:r>
            <a:r>
              <a:rPr lang="cs-CZ" smtClean="0"/>
              <a:t> </a:t>
            </a:r>
            <a:r>
              <a:rPr lang="cs-CZ" i="1" smtClean="0"/>
              <a:t>pravděpodobnost</a:t>
            </a:r>
            <a:r>
              <a:rPr lang="cs-CZ" smtClean="0"/>
              <a:t> nalezení</a:t>
            </a:r>
            <a:r>
              <a:rPr lang="en-US" smtClean="0"/>
              <a:t> </a:t>
            </a:r>
            <a:r>
              <a:rPr lang="cs-CZ" smtClean="0"/>
              <a:t>hybnosti </a:t>
            </a:r>
            <a:r>
              <a:rPr lang="cs-CZ" smtClean="0">
                <a:solidFill>
                  <a:srgbClr val="FF0000"/>
                </a:solidFill>
              </a:rPr>
              <a:t>v intervalu </a:t>
            </a:r>
            <a:r>
              <a:rPr lang="en-US" smtClean="0">
                <a:solidFill>
                  <a:srgbClr val="FF0000"/>
                </a:solidFill>
              </a:rPr>
              <a:t>[ </a:t>
            </a:r>
            <a:r>
              <a:rPr lang="en-US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p, </a:t>
            </a:r>
            <a:r>
              <a:rPr lang="en-US" i="1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p+dp</a:t>
            </a:r>
            <a:r>
              <a:rPr lang="en-US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]</a:t>
            </a:r>
            <a:r>
              <a:rPr lang="en-US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25" name="Tlačítko akce: Vlastní 24">
            <a:hlinkClick r:id="rId8" action="ppaction://program" highlightClick="1"/>
          </p:cNvPr>
          <p:cNvSpPr/>
          <p:nvPr/>
        </p:nvSpPr>
        <p:spPr>
          <a:xfrm>
            <a:off x="5643570" y="6429396"/>
            <a:ext cx="2286016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smtClean="0"/>
              <a:t>Vlnové klubko pro volnou částici (</a:t>
            </a:r>
            <a:r>
              <a:rPr lang="cs-CZ" sz="1050" err="1" smtClean="0"/>
              <a:t>WD</a:t>
            </a:r>
            <a:r>
              <a:rPr lang="cs-CZ" sz="1050" smtClean="0"/>
              <a:t>)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071934" y="214290"/>
            <a:ext cx="485778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Připomenutí elementární kvantové mechaniky - </a:t>
            </a:r>
            <a:r>
              <a:rPr lang="cs-CZ" i="1" smtClean="0"/>
              <a:t>7</a:t>
            </a:r>
            <a:endParaRPr lang="cs-CZ" i="1"/>
          </a:p>
        </p:txBody>
      </p:sp>
      <p:sp>
        <p:nvSpPr>
          <p:cNvPr id="14" name="TextovéPole 13"/>
          <p:cNvSpPr txBox="1"/>
          <p:nvPr/>
        </p:nvSpPr>
        <p:spPr>
          <a:xfrm>
            <a:off x="214282" y="77365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Současná měřitelnost dvou veličin </a:t>
            </a:r>
            <a:r>
              <a:rPr lang="cs-CZ" smtClean="0"/>
              <a:t>-  </a:t>
            </a:r>
            <a:r>
              <a:rPr lang="en-US" i="1" err="1" smtClean="0">
                <a:solidFill>
                  <a:srgbClr val="0000FF"/>
                </a:solidFill>
              </a:rPr>
              <a:t>Heisenbergovy</a:t>
            </a:r>
            <a:r>
              <a:rPr lang="en-US" i="1" smtClean="0">
                <a:solidFill>
                  <a:srgbClr val="0000FF"/>
                </a:solidFill>
              </a:rPr>
              <a:t> </a:t>
            </a:r>
            <a:r>
              <a:rPr lang="en-US" i="1" err="1" smtClean="0">
                <a:solidFill>
                  <a:srgbClr val="0000FF"/>
                </a:solidFill>
              </a:rPr>
              <a:t>relace</a:t>
            </a:r>
            <a:r>
              <a:rPr lang="en-US" i="1" smtClean="0">
                <a:solidFill>
                  <a:srgbClr val="0000FF"/>
                </a:solidFill>
              </a:rPr>
              <a:t> </a:t>
            </a:r>
            <a:r>
              <a:rPr lang="en-US" i="1" err="1" smtClean="0">
                <a:solidFill>
                  <a:srgbClr val="0000FF"/>
                </a:solidFill>
              </a:rPr>
              <a:t>neur</a:t>
            </a:r>
            <a:r>
              <a:rPr lang="cs-CZ" i="1" err="1" smtClean="0">
                <a:solidFill>
                  <a:srgbClr val="0000FF"/>
                </a:solidFill>
              </a:rPr>
              <a:t>čitosti</a:t>
            </a:r>
            <a:endParaRPr lang="cs-CZ" i="1">
              <a:solidFill>
                <a:srgbClr val="0000FF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929454" y="928670"/>
            <a:ext cx="2071702" cy="2897122"/>
            <a:chOff x="6929454" y="928670"/>
            <a:chExt cx="2071702" cy="2897122"/>
          </a:xfrm>
        </p:grpSpPr>
        <p:pic>
          <p:nvPicPr>
            <p:cNvPr id="16" name="Obrázek 15" descr="Werner_Heisenberg.jpg"/>
            <p:cNvPicPr>
              <a:picLocks noChangeAspect="1"/>
            </p:cNvPicPr>
            <p:nvPr/>
          </p:nvPicPr>
          <p:blipFill>
            <a:blip r:embed="rId3" cstate="print"/>
            <a:srcRect b="9926"/>
            <a:stretch>
              <a:fillRect/>
            </a:stretch>
          </p:blipFill>
          <p:spPr>
            <a:xfrm>
              <a:off x="7058280" y="928670"/>
              <a:ext cx="1800000" cy="2571768"/>
            </a:xfrm>
            <a:prstGeom prst="rect">
              <a:avLst/>
            </a:prstGeom>
          </p:spPr>
        </p:pic>
        <p:sp>
          <p:nvSpPr>
            <p:cNvPr id="17" name="TextovéPole 16"/>
            <p:cNvSpPr txBox="1"/>
            <p:nvPr/>
          </p:nvSpPr>
          <p:spPr>
            <a:xfrm>
              <a:off x="6929454" y="3571876"/>
              <a:ext cx="20717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50" smtClean="0"/>
                <a:t>Werner Heisenberg (1901-1976)</a:t>
              </a:r>
              <a:endParaRPr lang="cs-CZ" sz="1050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357158" y="121442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Vezměme za funkci </a:t>
            </a:r>
            <a:r>
              <a:rPr lang="cs-CZ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c(p)</a:t>
            </a:r>
            <a:r>
              <a:rPr lang="cs-CZ" smtClean="0">
                <a:solidFill>
                  <a:srgbClr val="0000FF"/>
                </a:solidFill>
              </a:rPr>
              <a:t>  </a:t>
            </a:r>
            <a:r>
              <a:rPr lang="cs-CZ" err="1" smtClean="0">
                <a:solidFill>
                  <a:srgbClr val="0000FF"/>
                </a:solidFill>
              </a:rPr>
              <a:t>Gaussovu</a:t>
            </a:r>
            <a:r>
              <a:rPr lang="cs-CZ" smtClean="0">
                <a:solidFill>
                  <a:srgbClr val="0000FF"/>
                </a:solidFill>
              </a:rPr>
              <a:t> funkci</a:t>
            </a:r>
            <a:endParaRPr lang="cs-CZ">
              <a:solidFill>
                <a:srgbClr val="0000FF"/>
              </a:solidFill>
            </a:endParaRP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1492646" y="1643050"/>
          <a:ext cx="3421504" cy="714380"/>
        </p:xfrm>
        <a:graphic>
          <a:graphicData uri="http://schemas.openxmlformats.org/presentationml/2006/ole">
            <p:oleObj spid="_x0000_s120836" name="Rovnice" r:id="rId4" imgW="2311200" imgH="482400" progId="Equation.3">
              <p:embed/>
            </p:oleObj>
          </a:graphicData>
        </a:graphic>
      </p:graphicFrame>
      <p:sp>
        <p:nvSpPr>
          <p:cNvPr id="21" name="TextovéPole 20"/>
          <p:cNvSpPr txBox="1"/>
          <p:nvPr/>
        </p:nvSpPr>
        <p:spPr>
          <a:xfrm>
            <a:off x="295244" y="2500306"/>
            <a:ext cx="549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0000FF"/>
                </a:solidFill>
              </a:rPr>
              <a:t>Výpočet integrálu dá </a:t>
            </a:r>
            <a:r>
              <a:rPr lang="cs-CZ" sz="1600" smtClean="0"/>
              <a:t>(pro jednoduchost volíme </a:t>
            </a:r>
            <a:r>
              <a:rPr lang="cs-CZ" sz="1600" i="1" err="1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cs-CZ" sz="1600" baseline="-25000" err="1" smtClean="0"/>
              <a:t>0</a:t>
            </a:r>
            <a:r>
              <a:rPr lang="cs-CZ" sz="1600" smtClean="0"/>
              <a:t> = 0)</a:t>
            </a:r>
            <a:endParaRPr lang="cs-CZ" sz="1600"/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785786" y="3000372"/>
          <a:ext cx="5226250" cy="714380"/>
        </p:xfrm>
        <a:graphic>
          <a:graphicData uri="http://schemas.openxmlformats.org/presentationml/2006/ole">
            <p:oleObj spid="_x0000_s120837" name="Rovnice" r:id="rId5" imgW="3530520" imgH="482400" progId="Equation.3">
              <p:embed/>
            </p:oleObj>
          </a:graphicData>
        </a:graphic>
      </p:graphicFrame>
      <p:sp>
        <p:nvSpPr>
          <p:cNvPr id="23" name="TextovéPole 22"/>
          <p:cNvSpPr txBox="1"/>
          <p:nvPr/>
        </p:nvSpPr>
        <p:spPr>
          <a:xfrm>
            <a:off x="285720" y="3857628"/>
            <a:ext cx="67151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smtClean="0"/>
              <a:t>Získali jsme opět </a:t>
            </a:r>
            <a:r>
              <a:rPr lang="cs-CZ" sz="1600" err="1" smtClean="0"/>
              <a:t>Gaussovu</a:t>
            </a:r>
            <a:r>
              <a:rPr lang="cs-CZ" sz="1600" smtClean="0"/>
              <a:t> funkci. </a:t>
            </a:r>
          </a:p>
          <a:p>
            <a:r>
              <a:rPr lang="cs-CZ" sz="1600" smtClean="0"/>
              <a:t>Disperze  </a:t>
            </a:r>
            <a:r>
              <a:rPr lang="el-GR" sz="1600" smtClean="0">
                <a:solidFill>
                  <a:srgbClr val="FF0000"/>
                </a:solidFill>
                <a:latin typeface="Cambria Math"/>
                <a:ea typeface="Cambria Math"/>
              </a:rPr>
              <a:t>Δ</a:t>
            </a:r>
            <a:r>
              <a:rPr lang="cs-CZ" sz="16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x </a:t>
            </a:r>
            <a:r>
              <a:rPr lang="cs-CZ" sz="160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el-GR" sz="1600" smtClean="0">
                <a:solidFill>
                  <a:srgbClr val="FF0000"/>
                </a:solidFill>
                <a:latin typeface="Cambria Math"/>
                <a:ea typeface="Cambria Math"/>
              </a:rPr>
              <a:t>Δ</a:t>
            </a:r>
            <a:r>
              <a:rPr lang="cs-CZ" sz="1600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p  </a:t>
            </a:r>
            <a:r>
              <a:rPr lang="cs-CZ" sz="1600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jsou střední kvadratické odchylky</a:t>
            </a:r>
            <a:r>
              <a:rPr lang="cs-CZ" sz="1600" smtClean="0">
                <a:latin typeface="+mj-lt"/>
                <a:ea typeface="Cambria Math" pitchFamily="18" charset="0"/>
              </a:rPr>
              <a:t>.</a:t>
            </a:r>
          </a:p>
          <a:p>
            <a:r>
              <a:rPr lang="cs-CZ" sz="1600" smtClean="0">
                <a:latin typeface="+mj-lt"/>
                <a:ea typeface="Cambria Math" pitchFamily="18" charset="0"/>
              </a:rPr>
              <a:t>Lze dokázat, že </a:t>
            </a:r>
            <a:r>
              <a:rPr lang="cs-CZ" sz="1600" smtClean="0">
                <a:solidFill>
                  <a:srgbClr val="0000FF"/>
                </a:solidFill>
                <a:latin typeface="+mj-lt"/>
                <a:ea typeface="Cambria Math" pitchFamily="18" charset="0"/>
              </a:rPr>
              <a:t>se zvoleným </a:t>
            </a:r>
            <a:r>
              <a:rPr lang="cs-CZ" sz="1600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c(p) </a:t>
            </a:r>
            <a:r>
              <a:rPr lang="cs-CZ" sz="1600" smtClean="0">
                <a:solidFill>
                  <a:srgbClr val="0000FF"/>
                </a:solidFill>
                <a:latin typeface="+mj-lt"/>
                <a:ea typeface="Cambria Math" pitchFamily="18" charset="0"/>
              </a:rPr>
              <a:t>se dostává minimální součin </a:t>
            </a:r>
            <a:r>
              <a:rPr lang="el-GR" sz="1600" smtClean="0">
                <a:solidFill>
                  <a:srgbClr val="0000FF"/>
                </a:solidFill>
                <a:latin typeface="Cambria Math"/>
                <a:ea typeface="Cambria Math"/>
              </a:rPr>
              <a:t>Δ</a:t>
            </a:r>
            <a:r>
              <a:rPr lang="cs-CZ" sz="1600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x </a:t>
            </a:r>
            <a:r>
              <a:rPr lang="cs-CZ" sz="160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.</a:t>
            </a:r>
            <a:r>
              <a:rPr lang="el-GR" sz="1600" smtClean="0">
                <a:solidFill>
                  <a:srgbClr val="0000FF"/>
                </a:solidFill>
                <a:latin typeface="Cambria Math"/>
                <a:ea typeface="Cambria Math"/>
              </a:rPr>
              <a:t>Δ</a:t>
            </a:r>
            <a:r>
              <a:rPr lang="cs-CZ" sz="1600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p </a:t>
            </a:r>
            <a:r>
              <a:rPr lang="cs-CZ" sz="1600" smtClean="0">
                <a:latin typeface="+mj-lt"/>
                <a:ea typeface="Cambria Math" pitchFamily="18" charset="0"/>
              </a:rPr>
              <a:t>takže platí  </a:t>
            </a:r>
            <a:endParaRPr lang="cs-CZ" sz="1600">
              <a:latin typeface="+mj-lt"/>
              <a:ea typeface="Cambria Math" pitchFamily="18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143768" y="4071942"/>
            <a:ext cx="1643074" cy="1000132"/>
            <a:chOff x="7143768" y="4000504"/>
            <a:chExt cx="1643074" cy="1000132"/>
          </a:xfrm>
        </p:grpSpPr>
        <p:sp>
          <p:nvSpPr>
            <p:cNvPr id="25" name="Zaoblený obdélník 24"/>
            <p:cNvSpPr/>
            <p:nvPr/>
          </p:nvSpPr>
          <p:spPr>
            <a:xfrm>
              <a:off x="7143768" y="4000504"/>
              <a:ext cx="1643074" cy="10001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24" name="Objekt 23"/>
            <p:cNvGraphicFramePr>
              <a:graphicFrameLocks noChangeAspect="1"/>
            </p:cNvGraphicFramePr>
            <p:nvPr/>
          </p:nvGraphicFramePr>
          <p:xfrm>
            <a:off x="7358082" y="4143380"/>
            <a:ext cx="1249315" cy="679452"/>
          </p:xfrm>
          <a:graphic>
            <a:graphicData uri="http://schemas.openxmlformats.org/presentationml/2006/ole">
              <p:oleObj spid="_x0000_s120838" name="Rovnice" r:id="rId6" imgW="723600" imgH="393480" progId="Equation.3">
                <p:embed/>
              </p:oleObj>
            </a:graphicData>
          </a:graphic>
        </p:graphicFrame>
      </p:grpSp>
      <p:grpSp>
        <p:nvGrpSpPr>
          <p:cNvPr id="31" name="Skupina 30"/>
          <p:cNvGrpSpPr/>
          <p:nvPr/>
        </p:nvGrpSpPr>
        <p:grpSpPr>
          <a:xfrm>
            <a:off x="428596" y="4857760"/>
            <a:ext cx="5572164" cy="714380"/>
            <a:chOff x="428596" y="4857760"/>
            <a:chExt cx="5572164" cy="714380"/>
          </a:xfrm>
        </p:grpSpPr>
        <p:sp>
          <p:nvSpPr>
            <p:cNvPr id="26" name="TextovéPole 25"/>
            <p:cNvSpPr txBox="1"/>
            <p:nvPr/>
          </p:nvSpPr>
          <p:spPr>
            <a:xfrm>
              <a:off x="428596" y="5000636"/>
              <a:ext cx="1857388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mtClean="0"/>
                <a:t>V </a:t>
              </a:r>
              <a:r>
                <a:rPr lang="cs-CZ" err="1" smtClean="0">
                  <a:solidFill>
                    <a:srgbClr val="0000FF"/>
                  </a:solidFill>
                </a:rPr>
                <a:t>3D</a:t>
              </a:r>
              <a:r>
                <a:rPr lang="cs-CZ" smtClean="0"/>
                <a:t>  dostaneme</a:t>
              </a:r>
              <a:endParaRPr lang="cs-CZ"/>
            </a:p>
          </p:txBody>
        </p:sp>
        <p:grpSp>
          <p:nvGrpSpPr>
            <p:cNvPr id="30" name="Skupina 29"/>
            <p:cNvGrpSpPr/>
            <p:nvPr/>
          </p:nvGrpSpPr>
          <p:grpSpPr>
            <a:xfrm>
              <a:off x="2357422" y="4857760"/>
              <a:ext cx="3643338" cy="714380"/>
              <a:chOff x="2357422" y="4857760"/>
              <a:chExt cx="3643338" cy="714380"/>
            </a:xfrm>
          </p:grpSpPr>
          <p:sp>
            <p:nvSpPr>
              <p:cNvPr id="29" name="Zaoblený obdélník 28"/>
              <p:cNvSpPr/>
              <p:nvPr/>
            </p:nvSpPr>
            <p:spPr>
              <a:xfrm>
                <a:off x="2357422" y="4857760"/>
                <a:ext cx="3643338" cy="7143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27" name="Objekt 26"/>
              <p:cNvGraphicFramePr>
                <a:graphicFrameLocks noChangeAspect="1"/>
              </p:cNvGraphicFramePr>
              <p:nvPr/>
            </p:nvGraphicFramePr>
            <p:xfrm>
              <a:off x="2473884" y="4943015"/>
              <a:ext cx="3384000" cy="540753"/>
            </p:xfrm>
            <a:graphic>
              <a:graphicData uri="http://schemas.openxmlformats.org/presentationml/2006/ole">
                <p:oleObj spid="_x0000_s120839" name="Rovnice" r:id="rId7" imgW="2463480" imgH="393480" progId="Equation.3">
                  <p:embed/>
                </p:oleObj>
              </a:graphicData>
            </a:graphic>
          </p:graphicFrame>
        </p:grpSp>
      </p:grpSp>
      <p:sp>
        <p:nvSpPr>
          <p:cNvPr id="32" name="TextovéPole 31"/>
          <p:cNvSpPr txBox="1"/>
          <p:nvPr/>
        </p:nvSpPr>
        <p:spPr>
          <a:xfrm>
            <a:off x="142844" y="5774312"/>
            <a:ext cx="878687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cs-CZ" b="1" smtClean="0">
                <a:solidFill>
                  <a:srgbClr val="0000FF"/>
                </a:solidFill>
              </a:rPr>
              <a:t>Závěr</a:t>
            </a:r>
            <a:r>
              <a:rPr lang="cs-CZ" smtClean="0"/>
              <a:t> : </a:t>
            </a:r>
            <a:r>
              <a:rPr lang="cs-CZ" sz="1600" smtClean="0"/>
              <a:t>v jednom experimentu </a:t>
            </a:r>
            <a:r>
              <a:rPr lang="cs-CZ" sz="1600" smtClean="0">
                <a:solidFill>
                  <a:srgbClr val="FF0000"/>
                </a:solidFill>
              </a:rPr>
              <a:t>nelze současně přesně změřit souřadnici a odpovídající složku hybnosti</a:t>
            </a:r>
            <a:endParaRPr lang="cs-CZ" sz="1600">
              <a:solidFill>
                <a:srgbClr val="FF0000"/>
              </a:solidFill>
            </a:endParaRPr>
          </a:p>
        </p:txBody>
      </p:sp>
      <p:sp>
        <p:nvSpPr>
          <p:cNvPr id="33" name="Tlačítko akce: Vlastní 32">
            <a:hlinkClick r:id="rId8" action="ppaction://program" highlightClick="1"/>
          </p:cNvPr>
          <p:cNvSpPr/>
          <p:nvPr/>
        </p:nvSpPr>
        <p:spPr>
          <a:xfrm>
            <a:off x="928662" y="6357958"/>
            <a:ext cx="2214578" cy="214314"/>
          </a:xfrm>
          <a:prstGeom prst="actionButtonBlank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err="1" smtClean="0"/>
              <a:t>Gaussovo</a:t>
            </a:r>
            <a:r>
              <a:rPr lang="en-US" sz="1200" smtClean="0"/>
              <a:t> </a:t>
            </a:r>
            <a:r>
              <a:rPr lang="en-US" sz="1200" err="1" smtClean="0"/>
              <a:t>vlnov</a:t>
            </a:r>
            <a:r>
              <a:rPr lang="cs-CZ" sz="1200" smtClean="0"/>
              <a:t>é klubko  (</a:t>
            </a:r>
            <a:r>
              <a:rPr lang="cs-CZ" sz="1200" err="1" smtClean="0"/>
              <a:t>WD</a:t>
            </a:r>
            <a:r>
              <a:rPr lang="cs-CZ" sz="1200" smtClean="0"/>
              <a:t>)</a:t>
            </a:r>
            <a:endParaRPr lang="cs-CZ" sz="1400"/>
          </a:p>
        </p:txBody>
      </p:sp>
      <p:sp>
        <p:nvSpPr>
          <p:cNvPr id="34" name="Tlačítko akce: Vlastní 33">
            <a:hlinkClick r:id="rId9" action="ppaction://hlinksldjump" highlightClick="1"/>
          </p:cNvPr>
          <p:cNvSpPr/>
          <p:nvPr/>
        </p:nvSpPr>
        <p:spPr>
          <a:xfrm>
            <a:off x="7223673" y="6378594"/>
            <a:ext cx="857256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Zpět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29058" y="142852"/>
            <a:ext cx="4786346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err="1" smtClean="0">
                <a:solidFill>
                  <a:schemeClr val="bg1"/>
                </a:solidFill>
              </a:rPr>
              <a:t>Oper</a:t>
            </a:r>
            <a:r>
              <a:rPr lang="cs-CZ" err="1" smtClean="0">
                <a:solidFill>
                  <a:schemeClr val="bg1"/>
                </a:solidFill>
              </a:rPr>
              <a:t>átory</a:t>
            </a:r>
            <a:r>
              <a:rPr lang="cs-CZ" smtClean="0">
                <a:solidFill>
                  <a:schemeClr val="bg1"/>
                </a:solidFill>
              </a:rPr>
              <a:t>, vlastní funkce a vlastní hodnoty - </a:t>
            </a:r>
            <a:r>
              <a:rPr lang="cs-CZ" i="1" smtClean="0">
                <a:solidFill>
                  <a:schemeClr val="bg1"/>
                </a:solidFill>
              </a:rPr>
              <a:t>1</a:t>
            </a:r>
            <a:endParaRPr lang="cs-CZ" i="1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857232"/>
            <a:ext cx="8358246" cy="338554"/>
          </a:xfrm>
          <a:prstGeom prst="rect">
            <a:avLst/>
          </a:prstGeom>
          <a:solidFill>
            <a:srgbClr val="F8FA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smtClean="0">
                <a:solidFill>
                  <a:srgbClr val="FF0000"/>
                </a:solidFill>
              </a:rPr>
              <a:t>Operátor</a:t>
            </a:r>
            <a:r>
              <a:rPr lang="cs-CZ" sz="1600" i="1" smtClean="0">
                <a:solidFill>
                  <a:srgbClr val="FF0000"/>
                </a:solidFill>
              </a:rPr>
              <a:t>:</a:t>
            </a:r>
            <a:r>
              <a:rPr lang="cs-CZ" sz="1600" smtClean="0"/>
              <a:t>  předpis (zapsaný matematickými symboly), který nějaké  </a:t>
            </a:r>
            <a:r>
              <a:rPr lang="cs-CZ" sz="1600" i="1" smtClean="0">
                <a:solidFill>
                  <a:srgbClr val="FF0000"/>
                </a:solidFill>
              </a:rPr>
              <a:t>funkci přiřazuje jinou funkci</a:t>
            </a:r>
            <a:r>
              <a:rPr lang="cs-CZ" sz="1600" smtClean="0"/>
              <a:t>.</a:t>
            </a:r>
            <a:endParaRPr lang="cs-CZ" sz="1600"/>
          </a:p>
        </p:txBody>
      </p:sp>
      <p:sp>
        <p:nvSpPr>
          <p:cNvPr id="7" name="TextovéPole 6"/>
          <p:cNvSpPr txBox="1"/>
          <p:nvPr/>
        </p:nvSpPr>
        <p:spPr>
          <a:xfrm>
            <a:off x="285720" y="142873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smtClean="0">
                <a:solidFill>
                  <a:srgbClr val="0000FF"/>
                </a:solidFill>
              </a:rPr>
              <a:t>Příklady:</a:t>
            </a:r>
            <a:endParaRPr lang="cs-CZ" sz="1600" i="1">
              <a:solidFill>
                <a:srgbClr val="0000FF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500034" y="1785926"/>
            <a:ext cx="8215370" cy="642942"/>
            <a:chOff x="428596" y="1785926"/>
            <a:chExt cx="8215370" cy="642942"/>
          </a:xfrm>
        </p:grpSpPr>
        <p:grpSp>
          <p:nvGrpSpPr>
            <p:cNvPr id="31" name="Skupina 30"/>
            <p:cNvGrpSpPr/>
            <p:nvPr/>
          </p:nvGrpSpPr>
          <p:grpSpPr>
            <a:xfrm>
              <a:off x="428596" y="1785926"/>
              <a:ext cx="1714512" cy="642942"/>
              <a:chOff x="428596" y="1785926"/>
              <a:chExt cx="1714512" cy="642942"/>
            </a:xfrm>
          </p:grpSpPr>
          <p:sp>
            <p:nvSpPr>
              <p:cNvPr id="30" name="Zaoblený obdélník 29"/>
              <p:cNvSpPr/>
              <p:nvPr/>
            </p:nvSpPr>
            <p:spPr>
              <a:xfrm>
                <a:off x="428596" y="1785926"/>
                <a:ext cx="1714512" cy="642942"/>
              </a:xfrm>
              <a:prstGeom prst="roundRect">
                <a:avLst/>
              </a:prstGeom>
              <a:solidFill>
                <a:srgbClr val="E7E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8" name="Objekt 7"/>
              <p:cNvGraphicFramePr>
                <a:graphicFrameLocks noChangeAspect="1"/>
              </p:cNvGraphicFramePr>
              <p:nvPr/>
            </p:nvGraphicFramePr>
            <p:xfrm>
              <a:off x="500033" y="1857364"/>
              <a:ext cx="1484067" cy="500066"/>
            </p:xfrm>
            <a:graphic>
              <a:graphicData uri="http://schemas.openxmlformats.org/presentationml/2006/ole">
                <p:oleObj spid="_x0000_s104450" name="Rovnice" r:id="rId4" imgW="1168200" imgH="393480" progId="Equation.3">
                  <p:embed/>
                </p:oleObj>
              </a:graphicData>
            </a:graphic>
          </p:graphicFrame>
        </p:grpSp>
        <p:sp>
          <p:nvSpPr>
            <p:cNvPr id="9" name="TextovéPole 8"/>
            <p:cNvSpPr txBox="1"/>
            <p:nvPr/>
          </p:nvSpPr>
          <p:spPr>
            <a:xfrm>
              <a:off x="2428860" y="1928802"/>
              <a:ext cx="6215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operátor </a:t>
              </a:r>
              <a:r>
                <a:rPr lang="cs-CZ" sz="1400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en-US" sz="140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/</a:t>
              </a:r>
              <a:r>
                <a:rPr lang="en-US" sz="1400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dx</a:t>
              </a:r>
              <a:r>
                <a:rPr lang="en-US" sz="1400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 </a:t>
              </a:r>
              <a:r>
                <a:rPr lang="en-US" sz="1400" smtClean="0">
                  <a:solidFill>
                    <a:srgbClr val="0000FF"/>
                  </a:solidFill>
                  <a:latin typeface="+mj-lt"/>
                  <a:ea typeface="Cambria Math" pitchFamily="18" charset="0"/>
                </a:rPr>
                <a:t>p</a:t>
              </a:r>
              <a:r>
                <a:rPr lang="cs-CZ" sz="1400" err="1" smtClean="0">
                  <a:solidFill>
                    <a:srgbClr val="0000FF"/>
                  </a:solidFill>
                  <a:latin typeface="+mj-lt"/>
                  <a:ea typeface="Cambria Math" pitchFamily="18" charset="0"/>
                </a:rPr>
                <a:t>ůsobí</a:t>
              </a:r>
              <a:r>
                <a:rPr lang="cs-CZ" sz="1400" smtClean="0">
                  <a:solidFill>
                    <a:srgbClr val="0000FF"/>
                  </a:solidFill>
                  <a:latin typeface="+mj-lt"/>
                  <a:ea typeface="Cambria Math" pitchFamily="18" charset="0"/>
                </a:rPr>
                <a:t> na </a:t>
              </a:r>
              <a:r>
                <a:rPr lang="cs-CZ" sz="1400" smtClean="0">
                  <a:latin typeface="+mj-lt"/>
                  <a:ea typeface="Cambria Math" pitchFamily="18" charset="0"/>
                </a:rPr>
                <a:t>funkci  </a:t>
              </a:r>
              <a:r>
                <a:rPr lang="cs-CZ" sz="1400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φ</a:t>
              </a:r>
              <a:r>
                <a:rPr lang="cs-CZ" sz="140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sz="1400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cs-CZ" sz="140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cs-CZ" sz="140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sz="1400" smtClean="0">
                  <a:solidFill>
                    <a:srgbClr val="0A13FF"/>
                  </a:solidFill>
                  <a:latin typeface="+mj-lt"/>
                  <a:ea typeface="Cambria Math" pitchFamily="18" charset="0"/>
                </a:rPr>
                <a:t>a dá novou funkci </a:t>
              </a:r>
              <a:r>
                <a:rPr lang="cs-CZ" sz="1400" smtClean="0">
                  <a:latin typeface="+mj-lt"/>
                  <a:ea typeface="Cambria Math" pitchFamily="18" charset="0"/>
                </a:rPr>
                <a:t>: derivaci </a:t>
              </a:r>
              <a:r>
                <a:rPr lang="cs-CZ" sz="1400" i="1" smtClean="0">
                  <a:latin typeface="Cambria Math" pitchFamily="18" charset="0"/>
                  <a:ea typeface="Cambria Math" pitchFamily="18" charset="0"/>
                </a:rPr>
                <a:t>φ</a:t>
              </a:r>
              <a:r>
                <a:rPr lang="cs-CZ" sz="140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sz="1400" i="1" smtClean="0"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cs-CZ" sz="1400" smtClean="0">
                  <a:latin typeface="Cambria Math" pitchFamily="18" charset="0"/>
                  <a:ea typeface="Cambria Math" pitchFamily="18" charset="0"/>
                </a:rPr>
                <a:t>) </a:t>
              </a:r>
              <a:r>
                <a:rPr lang="cs-CZ" sz="1400" smtClean="0">
                  <a:latin typeface="+mj-lt"/>
                  <a:ea typeface="Cambria Math" pitchFamily="18" charset="0"/>
                </a:rPr>
                <a:t>podle</a:t>
              </a:r>
              <a:r>
                <a:rPr lang="cs-CZ" sz="140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sz="1400" i="1" smtClean="0"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cs-CZ" sz="1400" smtClean="0">
                  <a:latin typeface="+mj-lt"/>
                  <a:ea typeface="Cambria Math" pitchFamily="18" charset="0"/>
                </a:rPr>
                <a:t> </a:t>
              </a:r>
              <a:endParaRPr lang="cs-CZ" sz="1400">
                <a:latin typeface="+mj-lt"/>
                <a:ea typeface="Cambria Math" pitchFamily="18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00034" y="2500306"/>
            <a:ext cx="6371470" cy="1357322"/>
            <a:chOff x="500034" y="2500306"/>
            <a:chExt cx="6371470" cy="1357322"/>
          </a:xfrm>
        </p:grpSpPr>
        <p:grpSp>
          <p:nvGrpSpPr>
            <p:cNvPr id="24" name="Skupina 23"/>
            <p:cNvGrpSpPr/>
            <p:nvPr/>
          </p:nvGrpSpPr>
          <p:grpSpPr>
            <a:xfrm>
              <a:off x="500034" y="2500306"/>
              <a:ext cx="5072098" cy="642942"/>
              <a:chOff x="500034" y="2500306"/>
              <a:chExt cx="5072098" cy="642942"/>
            </a:xfrm>
          </p:grpSpPr>
          <p:sp>
            <p:nvSpPr>
              <p:cNvPr id="23" name="Zaoblený obdélník 22"/>
              <p:cNvSpPr/>
              <p:nvPr/>
            </p:nvSpPr>
            <p:spPr>
              <a:xfrm>
                <a:off x="500034" y="2500306"/>
                <a:ext cx="5072098" cy="642942"/>
              </a:xfrm>
              <a:prstGeom prst="roundRect">
                <a:avLst/>
              </a:prstGeom>
              <a:solidFill>
                <a:srgbClr val="DAFE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579444" y="2571750"/>
              <a:ext cx="4921250" cy="500063"/>
            </p:xfrm>
            <a:graphic>
              <a:graphicData uri="http://schemas.openxmlformats.org/presentationml/2006/ole">
                <p:oleObj spid="_x0000_s104451" name="Rovnice" r:id="rId5" imgW="4749480" imgH="482400" progId="Equation.3">
                  <p:embed/>
                </p:oleObj>
              </a:graphicData>
            </a:graphic>
          </p:graphicFrame>
        </p:grpSp>
        <p:grpSp>
          <p:nvGrpSpPr>
            <p:cNvPr id="25" name="Skupina 24"/>
            <p:cNvGrpSpPr/>
            <p:nvPr/>
          </p:nvGrpSpPr>
          <p:grpSpPr>
            <a:xfrm>
              <a:off x="571472" y="3214686"/>
              <a:ext cx="4286280" cy="642942"/>
              <a:chOff x="571472" y="3214686"/>
              <a:chExt cx="4286280" cy="642942"/>
            </a:xfrm>
          </p:grpSpPr>
          <p:sp>
            <p:nvSpPr>
              <p:cNvPr id="22" name="Zaoblený obdélník 21"/>
              <p:cNvSpPr/>
              <p:nvPr/>
            </p:nvSpPr>
            <p:spPr>
              <a:xfrm>
                <a:off x="571472" y="3214686"/>
                <a:ext cx="4286280" cy="642942"/>
              </a:xfrm>
              <a:prstGeom prst="roundRect">
                <a:avLst/>
              </a:prstGeom>
              <a:solidFill>
                <a:srgbClr val="DAFE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04452" name="Object 4"/>
              <p:cNvGraphicFramePr>
                <a:graphicFrameLocks noChangeAspect="1"/>
              </p:cNvGraphicFramePr>
              <p:nvPr/>
            </p:nvGraphicFramePr>
            <p:xfrm>
              <a:off x="642910" y="3286124"/>
              <a:ext cx="4100513" cy="500062"/>
            </p:xfrm>
            <a:graphic>
              <a:graphicData uri="http://schemas.openxmlformats.org/presentationml/2006/ole">
                <p:oleObj spid="_x0000_s104452" name="Rovnice" r:id="rId6" imgW="3644640" imgH="444240" progId="Equation.3">
                  <p:embed/>
                </p:oleObj>
              </a:graphicData>
            </a:graphic>
          </p:graphicFrame>
        </p:grpSp>
        <p:sp>
          <p:nvSpPr>
            <p:cNvPr id="11" name="TextovéPole 10"/>
            <p:cNvSpPr txBox="1"/>
            <p:nvPr/>
          </p:nvSpPr>
          <p:spPr>
            <a:xfrm>
              <a:off x="5143504" y="3357562"/>
              <a:ext cx="1728000" cy="28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 </a:t>
              </a:r>
              <a:r>
                <a:rPr lang="cs-CZ" sz="1400" b="1" i="1" err="1" smtClean="0"/>
                <a:t>Laplaceův</a:t>
              </a:r>
              <a:r>
                <a:rPr lang="cs-CZ" sz="1400" b="1" i="1" smtClean="0"/>
                <a:t> operátor</a:t>
              </a:r>
              <a:endParaRPr lang="cs-CZ" sz="1400" b="1" i="1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00034" y="4000504"/>
            <a:ext cx="8358246" cy="714380"/>
            <a:chOff x="500034" y="4000504"/>
            <a:chExt cx="8358246" cy="714380"/>
          </a:xfrm>
        </p:grpSpPr>
        <p:grpSp>
          <p:nvGrpSpPr>
            <p:cNvPr id="43" name="Skupina 42"/>
            <p:cNvGrpSpPr/>
            <p:nvPr/>
          </p:nvGrpSpPr>
          <p:grpSpPr>
            <a:xfrm>
              <a:off x="500034" y="4000504"/>
              <a:ext cx="4357718" cy="714380"/>
              <a:chOff x="500034" y="4000504"/>
              <a:chExt cx="4357718" cy="714380"/>
            </a:xfrm>
          </p:grpSpPr>
          <p:sp>
            <p:nvSpPr>
              <p:cNvPr id="42" name="Zaoblený obdélník 41"/>
              <p:cNvSpPr/>
              <p:nvPr/>
            </p:nvSpPr>
            <p:spPr>
              <a:xfrm>
                <a:off x="500034" y="4000504"/>
                <a:ext cx="4357718" cy="7143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571472" y="4143380"/>
              <a:ext cx="4117562" cy="468000"/>
            </p:xfrm>
            <a:graphic>
              <a:graphicData uri="http://schemas.openxmlformats.org/presentationml/2006/ole">
                <p:oleObj spid="_x0000_s104453" name="Rovnice" r:id="rId7" imgW="3555720" imgH="431640" progId="Equation.3">
                  <p:embed/>
                </p:oleObj>
              </a:graphicData>
            </a:graphic>
          </p:graphicFrame>
        </p:grpSp>
        <p:sp>
          <p:nvSpPr>
            <p:cNvPr id="13" name="TextovéPole 12"/>
            <p:cNvSpPr txBox="1"/>
            <p:nvPr/>
          </p:nvSpPr>
          <p:spPr>
            <a:xfrm>
              <a:off x="5150280" y="4192794"/>
              <a:ext cx="3708000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b="1" i="1" smtClean="0"/>
                <a:t>Gradient</a:t>
              </a:r>
              <a:r>
                <a:rPr lang="cs-CZ" sz="1400" smtClean="0"/>
                <a:t> </a:t>
              </a:r>
              <a:r>
                <a:rPr lang="cs-CZ" sz="1400" b="1" smtClean="0">
                  <a:latin typeface="Cambria Math" pitchFamily="18" charset="0"/>
                  <a:ea typeface="Cambria Math" pitchFamily="18" charset="0"/>
                </a:rPr>
                <a:t>∇</a:t>
              </a:r>
              <a:r>
                <a:rPr lang="cs-CZ" sz="1400" smtClean="0">
                  <a:latin typeface="Cambria Math" pitchFamily="18" charset="0"/>
                  <a:ea typeface="Cambria Math" pitchFamily="18" charset="0"/>
                </a:rPr>
                <a:t>  </a:t>
              </a:r>
              <a:r>
                <a:rPr lang="cs-CZ" sz="1400" smtClean="0">
                  <a:latin typeface="+mj-lt"/>
                  <a:ea typeface="Cambria Math"/>
                </a:rPr>
                <a:t>působí na skalární funkci a dá </a:t>
              </a:r>
              <a:r>
                <a:rPr lang="cs-CZ" sz="1400" b="1" smtClean="0">
                  <a:latin typeface="+mj-lt"/>
                  <a:ea typeface="Cambria Math"/>
                </a:rPr>
                <a:t>vektor</a:t>
              </a:r>
              <a:endParaRPr lang="cs-CZ" sz="1400" b="1">
                <a:latin typeface="+mj-lt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500034" y="5000636"/>
            <a:ext cx="5715040" cy="369332"/>
            <a:chOff x="500034" y="4786322"/>
            <a:chExt cx="5715040" cy="369332"/>
          </a:xfrm>
        </p:grpSpPr>
        <p:sp>
          <p:nvSpPr>
            <p:cNvPr id="14" name="TextovéPole 13"/>
            <p:cNvSpPr txBox="1"/>
            <p:nvPr/>
          </p:nvSpPr>
          <p:spPr>
            <a:xfrm>
              <a:off x="500034" y="4786322"/>
              <a:ext cx="350046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FF0000"/>
                  </a:solidFill>
                </a:rPr>
                <a:t>Operátor  </a:t>
              </a:r>
              <a:r>
                <a:rPr lang="cs-CZ" b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A  </a:t>
              </a:r>
              <a:r>
                <a:rPr lang="cs-CZ" smtClean="0">
                  <a:solidFill>
                    <a:srgbClr val="FF0000"/>
                  </a:solidFill>
                  <a:latin typeface="+mj-lt"/>
                  <a:ea typeface="Cambria Math" pitchFamily="18" charset="0"/>
                </a:rPr>
                <a:t>je lineární</a:t>
              </a:r>
              <a:r>
                <a:rPr lang="cs-CZ" sz="1600" smtClean="0">
                  <a:solidFill>
                    <a:srgbClr val="FF0000"/>
                  </a:solidFill>
                  <a:latin typeface="+mj-lt"/>
                  <a:ea typeface="Cambria Math" pitchFamily="18" charset="0"/>
                </a:rPr>
                <a:t>, </a:t>
              </a:r>
              <a:r>
                <a:rPr lang="cs-CZ" sz="1600" smtClean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Cambria Math" pitchFamily="18" charset="0"/>
                </a:rPr>
                <a:t>jestliže platí </a:t>
              </a:r>
              <a:r>
                <a:rPr lang="cs-CZ" sz="1600" smtClean="0">
                  <a:latin typeface="+mj-lt"/>
                  <a:ea typeface="Cambria Math" pitchFamily="18" charset="0"/>
                </a:rPr>
                <a:t>:</a:t>
              </a:r>
              <a:endParaRPr lang="cs-CZ" sz="1600">
                <a:latin typeface="+mj-lt"/>
                <a:ea typeface="Cambria Math" pitchFamily="18" charset="0"/>
              </a:endParaRPr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4163074" y="4817926"/>
              <a:ext cx="2052000" cy="325586"/>
              <a:chOff x="3857620" y="4856174"/>
              <a:chExt cx="2052000" cy="325586"/>
            </a:xfrm>
          </p:grpSpPr>
          <p:sp>
            <p:nvSpPr>
              <p:cNvPr id="18" name="Zaoblený obdélník 17"/>
              <p:cNvSpPr/>
              <p:nvPr/>
            </p:nvSpPr>
            <p:spPr>
              <a:xfrm>
                <a:off x="3857620" y="4857760"/>
                <a:ext cx="2052000" cy="32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5" name="Objekt 14"/>
              <p:cNvGraphicFramePr>
                <a:graphicFrameLocks noChangeAspect="1"/>
              </p:cNvGraphicFramePr>
              <p:nvPr/>
            </p:nvGraphicFramePr>
            <p:xfrm>
              <a:off x="3891488" y="4856174"/>
              <a:ext cx="1943757" cy="287338"/>
            </p:xfrm>
            <a:graphic>
              <a:graphicData uri="http://schemas.openxmlformats.org/presentationml/2006/ole">
                <p:oleObj spid="_x0000_s104454" name="Rovnice" r:id="rId8" imgW="1460160" imgH="215640" progId="Equation.3">
                  <p:embed/>
                </p:oleObj>
              </a:graphicData>
            </a:graphic>
          </p:graphicFrame>
        </p:grpSp>
      </p:grpSp>
      <p:sp>
        <p:nvSpPr>
          <p:cNvPr id="33" name="Zástupný symbol pro číslo snímku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571472" y="585789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smtClean="0"/>
              <a:t>P</a:t>
            </a:r>
            <a:r>
              <a:rPr lang="cs-CZ" sz="1400" i="1" err="1" smtClean="0"/>
              <a:t>říklad</a:t>
            </a:r>
            <a:r>
              <a:rPr lang="cs-CZ" sz="1400" i="1" smtClean="0"/>
              <a:t> </a:t>
            </a:r>
            <a:r>
              <a:rPr lang="cs-CZ" sz="1200" smtClean="0"/>
              <a:t>:</a:t>
            </a:r>
            <a:endParaRPr lang="cs-CZ" sz="1100"/>
          </a:p>
        </p:txBody>
      </p:sp>
      <p:grpSp>
        <p:nvGrpSpPr>
          <p:cNvPr id="50" name="Skupina 49"/>
          <p:cNvGrpSpPr/>
          <p:nvPr/>
        </p:nvGrpSpPr>
        <p:grpSpPr>
          <a:xfrm>
            <a:off x="1184456" y="5786454"/>
            <a:ext cx="5316370" cy="928694"/>
            <a:chOff x="1071538" y="5786454"/>
            <a:chExt cx="5316370" cy="928694"/>
          </a:xfrm>
        </p:grpSpPr>
        <p:graphicFrame>
          <p:nvGraphicFramePr>
            <p:cNvPr id="35" name="Objekt 34"/>
            <p:cNvGraphicFramePr>
              <a:graphicFrameLocks noChangeAspect="1"/>
            </p:cNvGraphicFramePr>
            <p:nvPr/>
          </p:nvGraphicFramePr>
          <p:xfrm>
            <a:off x="1500166" y="5786454"/>
            <a:ext cx="4887742" cy="500066"/>
          </p:xfrm>
          <a:graphic>
            <a:graphicData uri="http://schemas.openxmlformats.org/presentationml/2006/ole">
              <p:oleObj spid="_x0000_s104455" name="Rovnice" r:id="rId9" imgW="3848040" imgH="393480" progId="Equation.3">
                <p:embed/>
              </p:oleObj>
            </a:graphicData>
          </a:graphic>
        </p:graphicFrame>
        <p:grpSp>
          <p:nvGrpSpPr>
            <p:cNvPr id="49" name="Skupina 48"/>
            <p:cNvGrpSpPr/>
            <p:nvPr/>
          </p:nvGrpSpPr>
          <p:grpSpPr>
            <a:xfrm>
              <a:off x="1071538" y="6177958"/>
              <a:ext cx="4592222" cy="537190"/>
              <a:chOff x="1071538" y="6177958"/>
              <a:chExt cx="4592222" cy="537190"/>
            </a:xfrm>
          </p:grpSpPr>
          <p:sp>
            <p:nvSpPr>
              <p:cNvPr id="37" name="Není rovno 36"/>
              <p:cNvSpPr/>
              <p:nvPr/>
            </p:nvSpPr>
            <p:spPr>
              <a:xfrm>
                <a:off x="5483760" y="6177958"/>
                <a:ext cx="180000" cy="180000"/>
              </a:xfrm>
              <a:prstGeom prst="mathNotEqual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Je rovno 37"/>
              <p:cNvSpPr/>
              <p:nvPr/>
            </p:nvSpPr>
            <p:spPr>
              <a:xfrm>
                <a:off x="2928926" y="6181214"/>
                <a:ext cx="180000" cy="180000"/>
              </a:xfrm>
              <a:prstGeom prst="mathEqual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" name="Skupina 44"/>
              <p:cNvGrpSpPr/>
              <p:nvPr/>
            </p:nvGrpSpPr>
            <p:grpSpPr>
              <a:xfrm>
                <a:off x="1071538" y="6293168"/>
                <a:ext cx="1214446" cy="421980"/>
                <a:chOff x="571472" y="6249396"/>
                <a:chExt cx="1214446" cy="421980"/>
              </a:xfrm>
            </p:grpSpPr>
            <p:sp>
              <p:nvSpPr>
                <p:cNvPr id="39" name="TextovéPole 38"/>
                <p:cNvSpPr txBox="1"/>
                <p:nvPr/>
              </p:nvSpPr>
              <p:spPr>
                <a:xfrm>
                  <a:off x="571472" y="6429396"/>
                  <a:ext cx="1214446" cy="241980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cs-CZ" sz="1100" smtClean="0">
                      <a:solidFill>
                        <a:srgbClr val="0000FF"/>
                      </a:solidFill>
                    </a:rPr>
                    <a:t>Lineární operátor</a:t>
                  </a:r>
                  <a:endParaRPr lang="cs-CZ" sz="110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41" name="Přímá spojovací šipka 40"/>
                <p:cNvCxnSpPr/>
                <p:nvPr/>
              </p:nvCxnSpPr>
              <p:spPr>
                <a:xfrm rot="5400000" flipH="1" flipV="1">
                  <a:off x="1052976" y="6338602"/>
                  <a:ext cx="180000" cy="1588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Skupina 45"/>
              <p:cNvGrpSpPr/>
              <p:nvPr/>
            </p:nvGrpSpPr>
            <p:grpSpPr>
              <a:xfrm>
                <a:off x="4071934" y="6286520"/>
                <a:ext cx="1500198" cy="421980"/>
                <a:chOff x="571472" y="6249396"/>
                <a:chExt cx="1214446" cy="421980"/>
              </a:xfrm>
            </p:grpSpPr>
            <p:sp>
              <p:nvSpPr>
                <p:cNvPr id="47" name="TextovéPole 46"/>
                <p:cNvSpPr txBox="1"/>
                <p:nvPr/>
              </p:nvSpPr>
              <p:spPr>
                <a:xfrm>
                  <a:off x="571472" y="6429396"/>
                  <a:ext cx="1214446" cy="24198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cs-CZ" sz="1100" smtClean="0">
                      <a:solidFill>
                        <a:srgbClr val="FF0000"/>
                      </a:solidFill>
                    </a:rPr>
                    <a:t>Nelineární operátor</a:t>
                  </a:r>
                  <a:endParaRPr lang="cs-CZ" sz="110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8" name="Přímá spojovací šipka 47"/>
                <p:cNvCxnSpPr/>
                <p:nvPr/>
              </p:nvCxnSpPr>
              <p:spPr>
                <a:xfrm rot="5400000" flipH="1" flipV="1">
                  <a:off x="1058985" y="6338602"/>
                  <a:ext cx="180000" cy="1588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29058" y="142852"/>
            <a:ext cx="4786346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err="1" smtClean="0">
                <a:solidFill>
                  <a:schemeClr val="bg1"/>
                </a:solidFill>
              </a:rPr>
              <a:t>Oper</a:t>
            </a:r>
            <a:r>
              <a:rPr lang="cs-CZ" err="1" smtClean="0">
                <a:solidFill>
                  <a:schemeClr val="bg1"/>
                </a:solidFill>
              </a:rPr>
              <a:t>átory</a:t>
            </a:r>
            <a:r>
              <a:rPr lang="cs-CZ" smtClean="0">
                <a:solidFill>
                  <a:schemeClr val="bg1"/>
                </a:solidFill>
              </a:rPr>
              <a:t>, vlastní funkce a vlastní hodnoty - </a:t>
            </a:r>
            <a:r>
              <a:rPr lang="cs-CZ" i="1" smtClean="0">
                <a:solidFill>
                  <a:schemeClr val="bg1"/>
                </a:solidFill>
              </a:rPr>
              <a:t>2</a:t>
            </a:r>
            <a:endParaRPr lang="cs-CZ" i="1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5720" y="857232"/>
            <a:ext cx="4286280" cy="338554"/>
          </a:xfrm>
          <a:prstGeom prst="rect">
            <a:avLst/>
          </a:prstGeom>
          <a:solidFill>
            <a:srgbClr val="F8FA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smtClean="0">
                <a:solidFill>
                  <a:srgbClr val="FF0000"/>
                </a:solidFill>
              </a:rPr>
              <a:t>Vlastní funkce a vlastní hodnoty operátoru :</a:t>
            </a:r>
            <a:endParaRPr lang="cs-CZ" sz="160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5474" name="Rovnice" r:id="rId4" imgW="114120" imgH="215640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502150" y="3238500"/>
          <a:ext cx="139700" cy="381000"/>
        </p:xfrm>
        <a:graphic>
          <a:graphicData uri="http://schemas.openxmlformats.org/presentationml/2006/ole">
            <p:oleObj spid="_x0000_s105475" name="Rovnice" r:id="rId5" imgW="139680" imgH="380880" progId="Equation.3">
              <p:embed/>
            </p:oleObj>
          </a:graphicData>
        </a:graphic>
      </p:graphicFrame>
      <p:grpSp>
        <p:nvGrpSpPr>
          <p:cNvPr id="26" name="Skupina 25"/>
          <p:cNvGrpSpPr/>
          <p:nvPr/>
        </p:nvGrpSpPr>
        <p:grpSpPr>
          <a:xfrm>
            <a:off x="500034" y="1285860"/>
            <a:ext cx="8286808" cy="1277131"/>
            <a:chOff x="500034" y="1428736"/>
            <a:chExt cx="8286808" cy="1277131"/>
          </a:xfrm>
        </p:grpSpPr>
        <p:grpSp>
          <p:nvGrpSpPr>
            <p:cNvPr id="27" name="Skupina 23"/>
            <p:cNvGrpSpPr/>
            <p:nvPr/>
          </p:nvGrpSpPr>
          <p:grpSpPr>
            <a:xfrm>
              <a:off x="1500166" y="1428736"/>
              <a:ext cx="3088768" cy="1054636"/>
              <a:chOff x="1500166" y="1428736"/>
              <a:chExt cx="3088768" cy="1054636"/>
            </a:xfrm>
          </p:grpSpPr>
          <p:grpSp>
            <p:nvGrpSpPr>
              <p:cNvPr id="29" name="Skupina 22"/>
              <p:cNvGrpSpPr/>
              <p:nvPr/>
            </p:nvGrpSpPr>
            <p:grpSpPr>
              <a:xfrm>
                <a:off x="1500166" y="1714488"/>
                <a:ext cx="3088768" cy="768884"/>
                <a:chOff x="1500166" y="1714488"/>
                <a:chExt cx="3088768" cy="768884"/>
              </a:xfrm>
            </p:grpSpPr>
            <p:cxnSp>
              <p:nvCxnSpPr>
                <p:cNvPr id="31" name="Přímá spojovací šipka 30"/>
                <p:cNvCxnSpPr/>
                <p:nvPr/>
              </p:nvCxnSpPr>
              <p:spPr>
                <a:xfrm flipV="1">
                  <a:off x="1714480" y="1714488"/>
                  <a:ext cx="1143008" cy="428628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ovací šipka 31"/>
                <p:cNvCxnSpPr/>
                <p:nvPr/>
              </p:nvCxnSpPr>
              <p:spPr>
                <a:xfrm rot="10800000">
                  <a:off x="3803116" y="1768992"/>
                  <a:ext cx="785818" cy="714380"/>
                </a:xfrm>
                <a:prstGeom prst="straightConnector1">
                  <a:avLst/>
                </a:prstGeom>
                <a:ln w="19050"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Skupina 21"/>
                <p:cNvGrpSpPr/>
                <p:nvPr/>
              </p:nvGrpSpPr>
              <p:grpSpPr>
                <a:xfrm>
                  <a:off x="1500166" y="1785926"/>
                  <a:ext cx="2857520" cy="642942"/>
                  <a:chOff x="1500166" y="1785926"/>
                  <a:chExt cx="2857520" cy="642942"/>
                </a:xfrm>
              </p:grpSpPr>
              <p:cxnSp>
                <p:nvCxnSpPr>
                  <p:cNvPr id="34" name="Přímá spojovací šipka 33"/>
                  <p:cNvCxnSpPr/>
                  <p:nvPr/>
                </p:nvCxnSpPr>
                <p:spPr>
                  <a:xfrm flipV="1">
                    <a:off x="1500166" y="1785926"/>
                    <a:ext cx="1714512" cy="642942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Přímá spojovací šipka 34"/>
                  <p:cNvCxnSpPr/>
                  <p:nvPr/>
                </p:nvCxnSpPr>
                <p:spPr>
                  <a:xfrm flipV="1">
                    <a:off x="2857488" y="1928802"/>
                    <a:ext cx="1476000" cy="0"/>
                  </a:xfrm>
                  <a:prstGeom prst="straightConnector1">
                    <a:avLst/>
                  </a:prstGeom>
                  <a:ln w="19050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Přímá spojovací šipka 35"/>
                  <p:cNvCxnSpPr/>
                  <p:nvPr/>
                </p:nvCxnSpPr>
                <p:spPr>
                  <a:xfrm rot="10800000">
                    <a:off x="4143372" y="1785926"/>
                    <a:ext cx="214314" cy="142876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aphicFrame>
            <p:nvGraphicFramePr>
              <p:cNvPr id="30" name="Objekt 29"/>
              <p:cNvGraphicFramePr>
                <a:graphicFrameLocks noChangeAspect="1"/>
              </p:cNvGraphicFramePr>
              <p:nvPr/>
            </p:nvGraphicFramePr>
            <p:xfrm>
              <a:off x="2861953" y="1428736"/>
              <a:ext cx="1366252" cy="428628"/>
            </p:xfrm>
            <a:graphic>
              <a:graphicData uri="http://schemas.openxmlformats.org/presentationml/2006/ole">
                <p:oleObj spid="_x0000_s105477" name="Rovnice" r:id="rId6" imgW="647640" imgH="203040" progId="Equation.3">
                  <p:embed/>
                </p:oleObj>
              </a:graphicData>
            </a:graphic>
          </p:graphicFrame>
        </p:grpSp>
        <p:sp>
          <p:nvSpPr>
            <p:cNvPr id="28" name="TextovéPole 27"/>
            <p:cNvSpPr txBox="1"/>
            <p:nvPr/>
          </p:nvSpPr>
          <p:spPr>
            <a:xfrm>
              <a:off x="500034" y="2059536"/>
              <a:ext cx="828680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Jestliže </a:t>
              </a:r>
              <a:r>
                <a:rPr lang="cs-CZ" smtClean="0">
                  <a:solidFill>
                    <a:srgbClr val="FF0000"/>
                  </a:solidFill>
                </a:rPr>
                <a:t>operátor </a:t>
              </a:r>
              <a:r>
                <a:rPr lang="cs-CZ" b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cs-CZ" smtClean="0"/>
                <a:t> působí na 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φ  </a:t>
              </a:r>
              <a:r>
                <a:rPr lang="cs-CZ" smtClean="0">
                  <a:latin typeface="+mj-lt"/>
                  <a:ea typeface="Cambria Math" pitchFamily="18" charset="0"/>
                </a:rPr>
                <a:t>a výsledkem je táž funkce vynásobená konstantou λ ,</a:t>
              </a:r>
            </a:p>
            <a:p>
              <a:r>
                <a:rPr lang="cs-CZ" smtClean="0">
                  <a:latin typeface="+mj-lt"/>
                  <a:ea typeface="Cambria Math" pitchFamily="18" charset="0"/>
                </a:rPr>
                <a:t>potom  </a:t>
              </a:r>
              <a:r>
                <a:rPr lang="cs-CZ" b="1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φ</a:t>
              </a:r>
              <a:r>
                <a:rPr lang="cs-CZ" smtClean="0">
                  <a:solidFill>
                    <a:srgbClr val="FF0000"/>
                  </a:solidFill>
                  <a:latin typeface="+mj-lt"/>
                  <a:ea typeface="Cambria Math" pitchFamily="18" charset="0"/>
                </a:rPr>
                <a:t> je </a:t>
              </a:r>
              <a:r>
                <a:rPr lang="cs-CZ" i="1" smtClean="0">
                  <a:solidFill>
                    <a:srgbClr val="FF0000"/>
                  </a:solidFill>
                  <a:latin typeface="+mj-lt"/>
                  <a:ea typeface="Cambria Math" pitchFamily="18" charset="0"/>
                </a:rPr>
                <a:t>vlastní funkce</a:t>
              </a:r>
              <a:r>
                <a:rPr lang="cs-CZ" smtClean="0">
                  <a:solidFill>
                    <a:srgbClr val="FF0000"/>
                  </a:solidFill>
                  <a:latin typeface="+mj-lt"/>
                  <a:ea typeface="Cambria Math" pitchFamily="18" charset="0"/>
                </a:rPr>
                <a:t> operátoru  </a:t>
              </a:r>
              <a:r>
                <a:rPr lang="cs-CZ" b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cs-CZ" smtClean="0">
                  <a:latin typeface="+mj-lt"/>
                  <a:ea typeface="Cambria Math" pitchFamily="18" charset="0"/>
                </a:rPr>
                <a:t>  a  </a:t>
              </a:r>
              <a:r>
                <a:rPr lang="cs-CZ" b="1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cs-CZ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smtClean="0">
                  <a:solidFill>
                    <a:srgbClr val="FF0000"/>
                  </a:solidFill>
                  <a:latin typeface="+mj-lt"/>
                  <a:ea typeface="Cambria Math" pitchFamily="18" charset="0"/>
                </a:rPr>
                <a:t> je odpovídající </a:t>
              </a:r>
              <a:r>
                <a:rPr lang="cs-CZ" i="1" smtClean="0">
                  <a:solidFill>
                    <a:srgbClr val="FF0000"/>
                  </a:solidFill>
                  <a:latin typeface="+mj-lt"/>
                  <a:ea typeface="Cambria Math" pitchFamily="18" charset="0"/>
                </a:rPr>
                <a:t>vlastní hodnota</a:t>
              </a:r>
              <a:r>
                <a:rPr lang="cs-CZ" smtClean="0">
                  <a:latin typeface="+mj-lt"/>
                  <a:ea typeface="Cambria Math" pitchFamily="18" charset="0"/>
                </a:rPr>
                <a:t>. </a:t>
              </a:r>
              <a:endParaRPr lang="cs-CZ">
                <a:latin typeface="+mj-lt"/>
                <a:ea typeface="Cambria Math" pitchFamily="18" charset="0"/>
              </a:endParaRP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428596" y="2643182"/>
            <a:ext cx="8286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rgbClr val="FF0000"/>
                </a:solidFill>
              </a:rPr>
              <a:t>Postulát kvantové mechaniky </a:t>
            </a:r>
            <a:r>
              <a:rPr lang="cs-CZ" smtClean="0"/>
              <a:t>:</a:t>
            </a:r>
          </a:p>
          <a:p>
            <a:r>
              <a:rPr lang="cs-CZ" smtClean="0">
                <a:solidFill>
                  <a:srgbClr val="0A13FF"/>
                </a:solidFill>
              </a:rPr>
              <a:t>každá měřitelná fyzikální veličina </a:t>
            </a:r>
            <a:r>
              <a:rPr lang="cs-CZ" i="1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cs-CZ" smtClean="0">
                <a:solidFill>
                  <a:srgbClr val="0A13FF"/>
                </a:solidFill>
              </a:rPr>
              <a:t>  je reprezentována hermitovským operátorem </a:t>
            </a:r>
            <a:r>
              <a:rPr lang="cs-CZ" b="1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cs-CZ" b="1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mtClean="0"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graphicFrame>
        <p:nvGraphicFramePr>
          <p:cNvPr id="39" name="Objekt 38"/>
          <p:cNvGraphicFramePr>
            <a:graphicFrameLocks noChangeAspect="1"/>
          </p:cNvGraphicFramePr>
          <p:nvPr/>
        </p:nvGraphicFramePr>
        <p:xfrm>
          <a:off x="4508500" y="3365500"/>
          <a:ext cx="127000" cy="127000"/>
        </p:xfrm>
        <a:graphic>
          <a:graphicData uri="http://schemas.openxmlformats.org/presentationml/2006/ole">
            <p:oleObj spid="_x0000_s105478" name="Rovnice" r:id="rId7" imgW="126720" imgH="126720" progId="Equation.3">
              <p:embed/>
            </p:oleObj>
          </a:graphicData>
        </a:graphic>
      </p:graphicFrame>
      <p:grpSp>
        <p:nvGrpSpPr>
          <p:cNvPr id="52" name="Skupina 51"/>
          <p:cNvGrpSpPr/>
          <p:nvPr/>
        </p:nvGrpSpPr>
        <p:grpSpPr>
          <a:xfrm>
            <a:off x="357158" y="3357562"/>
            <a:ext cx="8572008" cy="3237864"/>
            <a:chOff x="357158" y="3357562"/>
            <a:chExt cx="8572008" cy="3237864"/>
          </a:xfrm>
        </p:grpSpPr>
        <p:sp>
          <p:nvSpPr>
            <p:cNvPr id="38" name="TextovéPole 37"/>
            <p:cNvSpPr txBox="1"/>
            <p:nvPr/>
          </p:nvSpPr>
          <p:spPr>
            <a:xfrm>
              <a:off x="500034" y="3357562"/>
              <a:ext cx="792961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Příklady</a:t>
              </a:r>
              <a:r>
                <a:rPr lang="cs-CZ" smtClean="0"/>
                <a:t> </a:t>
              </a:r>
              <a:r>
                <a:rPr lang="cs-CZ" sz="1600" smtClean="0"/>
                <a:t>(v souřadnicové reprezentaci  v níž je stav částice určen vlnovou funkcí  </a:t>
              </a:r>
              <a:r>
                <a:rPr lang="cs-CZ" sz="1600" i="1" smtClean="0">
                  <a:latin typeface="Cambria Math" pitchFamily="18" charset="0"/>
                  <a:ea typeface="Cambria Math" pitchFamily="18" charset="0"/>
                </a:rPr>
                <a:t>ψ(x,y,z,t)</a:t>
              </a:r>
              <a:r>
                <a:rPr lang="cs-CZ" sz="1600" smtClean="0"/>
                <a:t>)</a:t>
              </a:r>
              <a:r>
                <a:rPr lang="cs-CZ" smtClean="0"/>
                <a:t>: </a:t>
              </a:r>
              <a:endParaRPr lang="cs-CZ"/>
            </a:p>
          </p:txBody>
        </p:sp>
        <p:grpSp>
          <p:nvGrpSpPr>
            <p:cNvPr id="51" name="Skupina 50"/>
            <p:cNvGrpSpPr/>
            <p:nvPr/>
          </p:nvGrpSpPr>
          <p:grpSpPr>
            <a:xfrm>
              <a:off x="357158" y="3714752"/>
              <a:ext cx="8572008" cy="2880674"/>
              <a:chOff x="411662" y="3643314"/>
              <a:chExt cx="8572008" cy="2880674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2071670" y="4000504"/>
                <a:ext cx="6912000" cy="2520000"/>
                <a:chOff x="2071670" y="4000504"/>
                <a:chExt cx="6912000" cy="2520000"/>
              </a:xfrm>
            </p:grpSpPr>
            <p:sp>
              <p:nvSpPr>
                <p:cNvPr id="49" name="Zaoblený obdélník 48"/>
                <p:cNvSpPr/>
                <p:nvPr/>
              </p:nvSpPr>
              <p:spPr>
                <a:xfrm>
                  <a:off x="2071670" y="4000504"/>
                  <a:ext cx="6912000" cy="2520000"/>
                </a:xfrm>
                <a:prstGeom prst="roundRect">
                  <a:avLst>
                    <a:gd name="adj" fmla="val 6375"/>
                  </a:avLst>
                </a:prstGeom>
                <a:solidFill>
                  <a:srgbClr val="DAFEF2"/>
                </a:solidFill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41" name="Objekt 40"/>
                <p:cNvGraphicFramePr>
                  <a:graphicFrameLocks noChangeAspect="1"/>
                </p:cNvGraphicFramePr>
                <p:nvPr/>
              </p:nvGraphicFramePr>
              <p:xfrm>
                <a:off x="2353204" y="4071937"/>
                <a:ext cx="6319838" cy="2428875"/>
              </p:xfrm>
              <a:graphic>
                <a:graphicData uri="http://schemas.openxmlformats.org/presentationml/2006/ole">
                  <p:oleObj spid="_x0000_s105479" name="Rovnice" r:id="rId8" imgW="4724280" imgH="1815840" progId="Equation.3">
                    <p:embed/>
                  </p:oleObj>
                </a:graphicData>
              </a:graphic>
            </p:graphicFrame>
          </p:grpSp>
          <p:grpSp>
            <p:nvGrpSpPr>
              <p:cNvPr id="48" name="Skupina 47"/>
              <p:cNvGrpSpPr/>
              <p:nvPr/>
            </p:nvGrpSpPr>
            <p:grpSpPr>
              <a:xfrm>
                <a:off x="411662" y="4063475"/>
                <a:ext cx="1636934" cy="2460513"/>
                <a:chOff x="411662" y="4063475"/>
                <a:chExt cx="1636934" cy="2460513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42" name="TextovéPole 41"/>
                <p:cNvSpPr txBox="1"/>
                <p:nvPr/>
              </p:nvSpPr>
              <p:spPr>
                <a:xfrm>
                  <a:off x="428596" y="4063475"/>
                  <a:ext cx="162000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smtClean="0">
                      <a:solidFill>
                        <a:srgbClr val="0000FF"/>
                      </a:solidFill>
                    </a:rPr>
                    <a:t>souřadnice</a:t>
                  </a:r>
                  <a:endParaRPr lang="cs-CZ" sz="12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3" name="TextovéPole 42"/>
                <p:cNvSpPr txBox="1"/>
                <p:nvPr/>
              </p:nvSpPr>
              <p:spPr>
                <a:xfrm>
                  <a:off x="428596" y="4549983"/>
                  <a:ext cx="162000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smtClean="0">
                      <a:solidFill>
                        <a:srgbClr val="0000FF"/>
                      </a:solidFill>
                    </a:rPr>
                    <a:t>impuls (hybnost)</a:t>
                  </a:r>
                  <a:endParaRPr lang="cs-CZ" sz="12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4" name="TextovéPole 43"/>
                <p:cNvSpPr txBox="1"/>
                <p:nvPr/>
              </p:nvSpPr>
              <p:spPr>
                <a:xfrm>
                  <a:off x="428596" y="5121487"/>
                  <a:ext cx="162000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smtClean="0">
                      <a:solidFill>
                        <a:srgbClr val="0000FF"/>
                      </a:solidFill>
                    </a:rPr>
                    <a:t>kinetická energie</a:t>
                  </a:r>
                  <a:endParaRPr lang="cs-CZ" sz="12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5" name="TextovéPole 44"/>
                <p:cNvSpPr txBox="1"/>
                <p:nvPr/>
              </p:nvSpPr>
              <p:spPr>
                <a:xfrm>
                  <a:off x="411662" y="5621553"/>
                  <a:ext cx="162000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smtClean="0">
                      <a:solidFill>
                        <a:srgbClr val="0000FF"/>
                      </a:solidFill>
                    </a:rPr>
                    <a:t>potenciální energie</a:t>
                  </a:r>
                  <a:endParaRPr lang="cs-CZ" sz="12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" name="TextovéPole 45"/>
                <p:cNvSpPr txBox="1"/>
                <p:nvPr/>
              </p:nvSpPr>
              <p:spPr>
                <a:xfrm>
                  <a:off x="411662" y="6000768"/>
                  <a:ext cx="1620000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smtClean="0">
                      <a:solidFill>
                        <a:srgbClr val="0000FF"/>
                      </a:solidFill>
                    </a:rPr>
                    <a:t>celková energie</a:t>
                  </a:r>
                </a:p>
                <a:p>
                  <a:pPr algn="ctr"/>
                  <a:r>
                    <a:rPr lang="cs-CZ" sz="1400" err="1" smtClean="0">
                      <a:solidFill>
                        <a:srgbClr val="FF0000"/>
                      </a:solidFill>
                    </a:rPr>
                    <a:t>hamiltonián</a:t>
                  </a:r>
                  <a:endParaRPr lang="cs-CZ" sz="12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7" name="TextovéPole 46"/>
              <p:cNvSpPr txBox="1"/>
              <p:nvPr/>
            </p:nvSpPr>
            <p:spPr>
              <a:xfrm>
                <a:off x="2214546" y="3643314"/>
                <a:ext cx="3071834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400" i="1" smtClean="0">
                    <a:solidFill>
                      <a:srgbClr val="C00000"/>
                    </a:solidFill>
                  </a:rPr>
                  <a:t>     veličina                                 operátor</a:t>
                </a:r>
                <a:endParaRPr lang="cs-CZ" sz="1200" i="1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40" name="Zástupný symbol pro číslo snímku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071934" y="142852"/>
            <a:ext cx="4786346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err="1" smtClean="0">
                <a:solidFill>
                  <a:schemeClr val="bg1"/>
                </a:solidFill>
              </a:rPr>
              <a:t>Oper</a:t>
            </a:r>
            <a:r>
              <a:rPr lang="cs-CZ" err="1" smtClean="0">
                <a:solidFill>
                  <a:schemeClr val="bg1"/>
                </a:solidFill>
              </a:rPr>
              <a:t>átory</a:t>
            </a:r>
            <a:r>
              <a:rPr lang="cs-CZ" smtClean="0">
                <a:solidFill>
                  <a:schemeClr val="bg1"/>
                </a:solidFill>
              </a:rPr>
              <a:t>, vlastní funkce a vlastní hodnoty - </a:t>
            </a:r>
            <a:r>
              <a:rPr lang="cs-CZ" i="1" smtClean="0">
                <a:solidFill>
                  <a:schemeClr val="bg1"/>
                </a:solidFill>
              </a:rPr>
              <a:t>3</a:t>
            </a:r>
            <a:endParaRPr lang="cs-CZ" i="1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71435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rgbClr val="0000FF"/>
                </a:solidFill>
              </a:rPr>
              <a:t>Stacionární </a:t>
            </a:r>
            <a:r>
              <a:rPr lang="cs-CZ" i="1" err="1" smtClean="0">
                <a:solidFill>
                  <a:srgbClr val="0000FF"/>
                </a:solidFill>
              </a:rPr>
              <a:t>Schrödingerova</a:t>
            </a:r>
            <a:r>
              <a:rPr lang="cs-CZ" i="1" smtClean="0">
                <a:solidFill>
                  <a:srgbClr val="0000FF"/>
                </a:solidFill>
              </a:rPr>
              <a:t> rovnice </a:t>
            </a:r>
            <a:r>
              <a:rPr lang="cs-CZ" smtClean="0"/>
              <a:t>je</a:t>
            </a:r>
          </a:p>
          <a:p>
            <a:r>
              <a:rPr lang="cs-CZ" smtClean="0">
                <a:solidFill>
                  <a:srgbClr val="FF0000"/>
                </a:solidFill>
              </a:rPr>
              <a:t>rovnice pro vlastní funkce a vlastní hodnoty </a:t>
            </a:r>
            <a:r>
              <a:rPr lang="cs-CZ" err="1" smtClean="0">
                <a:solidFill>
                  <a:srgbClr val="FF0000"/>
                </a:solidFill>
              </a:rPr>
              <a:t>hamiltoniánu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smtClean="0"/>
              <a:t>(operátoru celkové energie)</a:t>
            </a:r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2000232" y="1458554"/>
            <a:ext cx="3708000" cy="756000"/>
            <a:chOff x="2000232" y="1285860"/>
            <a:chExt cx="3708000" cy="756000"/>
          </a:xfrm>
        </p:grpSpPr>
        <p:sp>
          <p:nvSpPr>
            <p:cNvPr id="8" name="Zaoblený obdélník 7"/>
            <p:cNvSpPr/>
            <p:nvPr/>
          </p:nvSpPr>
          <p:spPr>
            <a:xfrm>
              <a:off x="2000232" y="1285860"/>
              <a:ext cx="3708000" cy="756000"/>
            </a:xfrm>
            <a:prstGeom prst="roundRect">
              <a:avLst/>
            </a:prstGeom>
            <a:solidFill>
              <a:srgbClr val="FEF2E8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2126174" y="1357298"/>
            <a:ext cx="3456000" cy="594002"/>
          </p:xfrm>
          <a:graphic>
            <a:graphicData uri="http://schemas.openxmlformats.org/presentationml/2006/ole">
              <p:oleObj spid="_x0000_s106498" name="Rovnice" r:id="rId4" imgW="2438280" imgH="419040" progId="Equation.3">
                <p:embed/>
              </p:oleObj>
            </a:graphicData>
          </a:graphic>
        </p:graphicFrame>
      </p:grpSp>
      <p:sp>
        <p:nvSpPr>
          <p:cNvPr id="10" name="TextovéPole 9"/>
          <p:cNvSpPr txBox="1"/>
          <p:nvPr/>
        </p:nvSpPr>
        <p:spPr>
          <a:xfrm>
            <a:off x="357158" y="2357430"/>
            <a:ext cx="8215370" cy="523220"/>
          </a:xfrm>
          <a:prstGeom prst="rect">
            <a:avLst/>
          </a:prstGeom>
          <a:solidFill>
            <a:srgbClr val="FEF2E8"/>
          </a:solidFill>
        </p:spPr>
        <p:txBody>
          <a:bodyPr wrap="square" rtlCol="0">
            <a:spAutoFit/>
          </a:bodyPr>
          <a:lstStyle/>
          <a:p>
            <a:r>
              <a:rPr lang="cs-CZ" sz="1400" smtClean="0"/>
              <a:t>Vlastní funkce a vlastní hodnoty se rozlišují </a:t>
            </a:r>
            <a:r>
              <a:rPr lang="cs-CZ" sz="1400" b="1" i="1" smtClean="0"/>
              <a:t>kvantovými čísly</a:t>
            </a:r>
            <a:r>
              <a:rPr lang="cs-CZ" sz="1400" smtClean="0"/>
              <a:t>.</a:t>
            </a:r>
          </a:p>
          <a:p>
            <a:r>
              <a:rPr lang="cs-CZ" sz="1400" b="1" i="1" smtClean="0">
                <a:solidFill>
                  <a:srgbClr val="0A13FF"/>
                </a:solidFill>
              </a:rPr>
              <a:t>Degenerovaná vlastní hodnota</a:t>
            </a:r>
            <a:r>
              <a:rPr lang="cs-CZ" sz="1400" i="1" smtClean="0"/>
              <a:t>: k  vlastní hodnotě</a:t>
            </a:r>
            <a:r>
              <a:rPr lang="cs-CZ" sz="1400" smtClean="0"/>
              <a:t>  přísluší více různých (lineárně nezávislých) vlnových funkcí </a:t>
            </a:r>
            <a:endParaRPr lang="cs-CZ" sz="160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2386013" y="2980795"/>
          <a:ext cx="3148012" cy="485775"/>
        </p:xfrm>
        <a:graphic>
          <a:graphicData uri="http://schemas.openxmlformats.org/presentationml/2006/ole">
            <p:oleObj spid="_x0000_s106499" name="Rovnice" r:id="rId5" imgW="1562040" imgH="241200" progId="Equation.3">
              <p:embed/>
            </p:oleObj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748876" y="3090446"/>
            <a:ext cx="2823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1600" i="1" baseline="-2500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1600" i="1" baseline="-2500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cs-CZ" sz="1600" smtClean="0"/>
              <a:t> je </a:t>
            </a:r>
            <a:r>
              <a:rPr lang="cs-CZ" sz="1600" i="1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cs-CZ" sz="1600" smtClean="0">
                <a:latin typeface="+mj-lt"/>
                <a:ea typeface="Cambria Math" pitchFamily="18" charset="0"/>
              </a:rPr>
              <a:t>-n</a:t>
            </a:r>
            <a:r>
              <a:rPr lang="cs-CZ" sz="1600" smtClean="0"/>
              <a:t>ásobně degenerovaná</a:t>
            </a:r>
            <a:endParaRPr lang="cs-CZ" sz="1600"/>
          </a:p>
        </p:txBody>
      </p:sp>
      <p:sp>
        <p:nvSpPr>
          <p:cNvPr id="13" name="TextovéPole 12"/>
          <p:cNvSpPr txBox="1"/>
          <p:nvPr/>
        </p:nvSpPr>
        <p:spPr>
          <a:xfrm>
            <a:off x="365625" y="3549851"/>
            <a:ext cx="8215370" cy="307777"/>
          </a:xfrm>
          <a:prstGeom prst="rect">
            <a:avLst/>
          </a:prstGeom>
          <a:solidFill>
            <a:srgbClr val="FEF2E8"/>
          </a:solidFill>
        </p:spPr>
        <p:txBody>
          <a:bodyPr wrap="square" rtlCol="0">
            <a:spAutoFit/>
          </a:bodyPr>
          <a:lstStyle/>
          <a:p>
            <a:r>
              <a:rPr lang="cs-CZ" sz="1400" b="1" i="1" smtClean="0">
                <a:solidFill>
                  <a:srgbClr val="0A13FF"/>
                </a:solidFill>
              </a:rPr>
              <a:t>Nedegenerovaná vlastní hodnota</a:t>
            </a:r>
            <a:r>
              <a:rPr lang="cs-CZ" sz="1400" i="1" smtClean="0"/>
              <a:t>:  </a:t>
            </a:r>
            <a:r>
              <a:rPr lang="cs-CZ" sz="1400" i="1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cs-CZ" sz="1400" i="1" smtClean="0"/>
              <a:t>  = </a:t>
            </a:r>
            <a:r>
              <a:rPr lang="cs-CZ" sz="1400" smtClean="0"/>
              <a:t>1 , druhý index je zbytečný. </a:t>
            </a:r>
            <a:endParaRPr lang="cs-CZ" sz="1600"/>
          </a:p>
        </p:txBody>
      </p:sp>
      <p:sp>
        <p:nvSpPr>
          <p:cNvPr id="14" name="TextovéPole 13"/>
          <p:cNvSpPr txBox="1"/>
          <p:nvPr/>
        </p:nvSpPr>
        <p:spPr>
          <a:xfrm>
            <a:off x="428596" y="4139991"/>
            <a:ext cx="8286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rgbClr val="FF0000"/>
                </a:solidFill>
              </a:rPr>
              <a:t>Další postulát kvantové mechaniky </a:t>
            </a:r>
            <a:r>
              <a:rPr lang="cs-CZ" smtClean="0"/>
              <a:t>:</a:t>
            </a:r>
          </a:p>
          <a:p>
            <a:r>
              <a:rPr lang="cs-CZ" smtClean="0">
                <a:solidFill>
                  <a:srgbClr val="0A13FF"/>
                </a:solidFill>
              </a:rPr>
              <a:t>výsledkem měření veličiny </a:t>
            </a:r>
            <a:r>
              <a:rPr lang="cs-CZ" i="1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cs-CZ" smtClean="0">
                <a:solidFill>
                  <a:srgbClr val="0A13FF"/>
                </a:solidFill>
              </a:rPr>
              <a:t>  může být pouze některá z vlastních hodnot operátoru </a:t>
            </a:r>
            <a:r>
              <a:rPr lang="cs-CZ" b="1" smtClean="0">
                <a:solidFill>
                  <a:srgbClr val="0A13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cs-CZ" b="1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mtClean="0"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192879" y="5286388"/>
            <a:ext cx="8640000" cy="1354217"/>
            <a:chOff x="192879" y="5357826"/>
            <a:chExt cx="8640000" cy="1354217"/>
          </a:xfrm>
        </p:grpSpPr>
        <p:sp>
          <p:nvSpPr>
            <p:cNvPr id="20" name="TextovéPole 19"/>
            <p:cNvSpPr txBox="1"/>
            <p:nvPr/>
          </p:nvSpPr>
          <p:spPr>
            <a:xfrm>
              <a:off x="214282" y="5357826"/>
              <a:ext cx="8604000" cy="135421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sz="1400" i="1" smtClean="0"/>
                <a:t>Poznámky</a:t>
              </a:r>
              <a:r>
                <a:rPr lang="cs-CZ" sz="1400" smtClean="0"/>
                <a:t>:</a:t>
              </a:r>
            </a:p>
            <a:p>
              <a:pPr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cs-CZ" sz="1400" smtClean="0"/>
                <a:t> </a:t>
              </a:r>
              <a:r>
                <a:rPr lang="cs-CZ" sz="1400" b="1" i="1" smtClean="0"/>
                <a:t>funkce</a:t>
              </a:r>
              <a:r>
                <a:rPr lang="cs-CZ" sz="1400" smtClean="0"/>
                <a:t> </a:t>
              </a:r>
              <a:r>
                <a:rPr lang="cs-CZ" sz="1400" i="1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en-US" sz="1400" i="1" baseline="-25000" err="1" smtClean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sz="1400" i="1" err="1" smtClean="0">
                  <a:latin typeface="Cambria Math" pitchFamily="18" charset="0"/>
                  <a:ea typeface="Cambria Math" pitchFamily="18" charset="0"/>
                </a:rPr>
                <a:t>,u</a:t>
              </a:r>
              <a:r>
                <a:rPr lang="en-US" sz="1400" i="1" baseline="-25000" err="1" smtClean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sz="1400" i="1" smtClean="0">
                  <a:latin typeface="Cambria Math" pitchFamily="18" charset="0"/>
                  <a:ea typeface="Cambria Math" pitchFamily="18" charset="0"/>
                </a:rPr>
                <a:t>,…,u</a:t>
              </a:r>
              <a:r>
                <a:rPr lang="en-US" sz="1400" i="1" baseline="-25000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en-US" sz="1400" smtClean="0"/>
                <a:t>  </a:t>
              </a:r>
              <a:r>
                <a:rPr lang="en-US" sz="1400" err="1" smtClean="0"/>
                <a:t>jsou</a:t>
              </a:r>
              <a:r>
                <a:rPr lang="en-US" sz="1400" smtClean="0"/>
                <a:t> </a:t>
              </a:r>
              <a:r>
                <a:rPr lang="en-US" sz="1400" b="1" i="1" smtClean="0"/>
                <a:t>line</a:t>
              </a:r>
              <a:r>
                <a:rPr lang="cs-CZ" sz="1400" b="1" i="1" err="1" smtClean="0"/>
                <a:t>árně</a:t>
              </a:r>
              <a:r>
                <a:rPr lang="cs-CZ" sz="1400" b="1" i="1" smtClean="0"/>
                <a:t> nezávislé</a:t>
              </a:r>
              <a:r>
                <a:rPr lang="cs-CZ" sz="1400" smtClean="0"/>
                <a:t>, jestliže relaci </a:t>
              </a:r>
              <a:r>
                <a:rPr lang="cs-CZ" sz="1400" i="1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1400" baseline="-25000" err="1" smtClean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sz="1400" i="1" err="1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en-US" sz="1400" baseline="-25000" err="1" smtClean="0"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en-US" sz="1400" err="1" smtClean="0">
                  <a:latin typeface="Cambria Math" pitchFamily="18" charset="0"/>
                  <a:ea typeface="Cambria Math" pitchFamily="18" charset="0"/>
                </a:rPr>
                <a:t>+</a:t>
              </a:r>
              <a:r>
                <a:rPr lang="en-US" sz="1400" i="1" err="1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1400" baseline="-25000" err="1" smtClean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sz="1400" i="1" err="1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en-US" sz="1400" baseline="-25000" err="1" smtClean="0"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en-US" sz="1400" smtClean="0">
                  <a:latin typeface="Cambria Math" pitchFamily="18" charset="0"/>
                  <a:ea typeface="Cambria Math" pitchFamily="18" charset="0"/>
                </a:rPr>
                <a:t>+…+</a:t>
              </a:r>
              <a:r>
                <a:rPr lang="en-US" sz="1400" i="1" err="1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en-US" sz="1400" baseline="-25000" err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en-US" sz="1400" i="1" err="1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en-US" sz="1400" baseline="-25000" err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sz="1400" baseline="-2500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sz="1400" smtClean="0">
                  <a:latin typeface="Cambria Math" pitchFamily="18" charset="0"/>
                  <a:ea typeface="Cambria Math" pitchFamily="18" charset="0"/>
                </a:rPr>
                <a:t>=</a:t>
              </a:r>
              <a:r>
                <a:rPr lang="cs-CZ" sz="140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sz="1400" smtClean="0">
                  <a:latin typeface="Cambria Math" pitchFamily="18" charset="0"/>
                  <a:ea typeface="Cambria Math" pitchFamily="18" charset="0"/>
                </a:rPr>
                <a:t>0</a:t>
              </a:r>
              <a:r>
                <a:rPr lang="en-US" sz="1400" smtClean="0"/>
                <a:t> </a:t>
              </a:r>
              <a:r>
                <a:rPr lang="en-US" sz="1400" err="1" smtClean="0"/>
                <a:t>lze</a:t>
              </a:r>
              <a:r>
                <a:rPr lang="en-US" sz="1400" smtClean="0"/>
                <a:t> </a:t>
              </a:r>
              <a:r>
                <a:rPr lang="en-US" sz="1400" err="1" smtClean="0"/>
                <a:t>splnit</a:t>
              </a:r>
              <a:r>
                <a:rPr lang="en-US" sz="1400" smtClean="0"/>
                <a:t> </a:t>
              </a:r>
              <a:r>
                <a:rPr lang="en-US" sz="1400" err="1" smtClean="0"/>
                <a:t>jen</a:t>
              </a:r>
              <a:r>
                <a:rPr lang="en-US" sz="1400" smtClean="0"/>
                <a:t> pro v</a:t>
              </a:r>
              <a:r>
                <a:rPr lang="cs-CZ" sz="1400" err="1" smtClean="0"/>
                <a:t>šechna</a:t>
              </a:r>
              <a:r>
                <a:rPr lang="cs-CZ" sz="1400" smtClean="0"/>
                <a:t> </a:t>
              </a:r>
              <a:r>
                <a:rPr lang="cs-CZ" sz="1400" i="1" err="1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cs-CZ" sz="1400" baseline="-25000" err="1" smtClean="0">
                  <a:latin typeface="Cambria Math" pitchFamily="18" charset="0"/>
                  <a:ea typeface="Cambria Math" pitchFamily="18" charset="0"/>
                </a:rPr>
                <a:t>j</a:t>
              </a:r>
              <a:r>
                <a:rPr lang="cs-CZ" sz="1400" baseline="-25000" smtClean="0">
                  <a:latin typeface="Cambria Math" pitchFamily="18" charset="0"/>
                  <a:ea typeface="Cambria Math" pitchFamily="18" charset="0"/>
                </a:rPr>
                <a:t>  </a:t>
              </a:r>
              <a:r>
                <a:rPr lang="cs-CZ" sz="1400" smtClean="0">
                  <a:latin typeface="Cambria Math" pitchFamily="18" charset="0"/>
                  <a:ea typeface="Cambria Math" pitchFamily="18" charset="0"/>
                </a:rPr>
                <a:t>= 0</a:t>
              </a:r>
              <a:r>
                <a:rPr lang="cs-CZ" sz="1400" smtClean="0"/>
                <a:t>.</a:t>
              </a:r>
            </a:p>
            <a:p>
              <a:pPr>
                <a:buFont typeface="Wingdings" pitchFamily="2" charset="2"/>
                <a:buChar char="§"/>
                <a:tabLst>
                  <a:tab pos="177800" algn="ctr"/>
                </a:tabLst>
              </a:pPr>
              <a:r>
                <a:rPr lang="cs-CZ" sz="1400" smtClean="0"/>
                <a:t> </a:t>
              </a:r>
              <a:r>
                <a:rPr lang="cs-CZ" sz="1400" b="1" i="1" smtClean="0"/>
                <a:t>měřená veličina musí být reálná</a:t>
              </a:r>
              <a:r>
                <a:rPr lang="cs-CZ" sz="1400" smtClean="0"/>
                <a:t> takže operátor který ji reprezentuje musí mít </a:t>
              </a:r>
              <a:r>
                <a:rPr lang="cs-CZ" sz="1400" b="1" i="1" smtClean="0"/>
                <a:t>reálné vlastní hodnoty</a:t>
              </a:r>
              <a:r>
                <a:rPr lang="cs-CZ" sz="1400" smtClean="0"/>
                <a:t>.</a:t>
              </a:r>
              <a:br>
                <a:rPr lang="cs-CZ" sz="1400" smtClean="0"/>
              </a:br>
              <a:r>
                <a:rPr lang="cs-CZ" sz="1400" smtClean="0"/>
                <a:t>  Tuto vlastnost mají </a:t>
              </a:r>
              <a:r>
                <a:rPr lang="cs-CZ" sz="1400" b="1" i="1" smtClean="0"/>
                <a:t>hermitovské operátory</a:t>
              </a:r>
              <a:r>
                <a:rPr lang="cs-CZ" sz="1400" smtClean="0"/>
                <a:t>. Operátor  </a:t>
              </a:r>
              <a:r>
                <a:rPr lang="cs-CZ" sz="1400" b="1" smtClean="0"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cs-CZ" sz="1400" smtClean="0"/>
                <a:t> je hermitovský, je-li roven operátoru hermitovsky</a:t>
              </a:r>
            </a:p>
            <a:p>
              <a:pPr>
                <a:spcAft>
                  <a:spcPts val="600"/>
                </a:spcAft>
                <a:tabLst>
                  <a:tab pos="177800" algn="ctr"/>
                </a:tabLst>
              </a:pPr>
              <a:r>
                <a:rPr lang="cs-CZ" sz="1400" smtClean="0"/>
                <a:t>  sdruženému : </a:t>
              </a:r>
              <a:r>
                <a:rPr lang="cs-CZ" sz="1400" b="1" smtClean="0"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cs-CZ" sz="2000" baseline="30000" smtClean="0"/>
                <a:t>+</a:t>
              </a:r>
              <a:r>
                <a:rPr lang="cs-CZ" sz="1600" smtClean="0"/>
                <a:t>= </a:t>
              </a:r>
              <a:r>
                <a:rPr lang="cs-CZ" sz="1400" b="1" smtClean="0">
                  <a:latin typeface="Cambria Math" pitchFamily="18" charset="0"/>
                  <a:ea typeface="Cambria Math" pitchFamily="18" charset="0"/>
                </a:rPr>
                <a:t>H  </a:t>
              </a:r>
              <a:r>
                <a:rPr lang="cs-CZ" sz="1200" smtClean="0">
                  <a:latin typeface="+mj-lt"/>
                  <a:ea typeface="Cambria Math" pitchFamily="18" charset="0"/>
                </a:rPr>
                <a:t>(hermitovsky sdružená matice : matici transponovat a a všechny prvky komplexně sdružit)</a:t>
              </a:r>
              <a:endParaRPr lang="cs-CZ" sz="1400" baseline="30000">
                <a:latin typeface="+mj-lt"/>
                <a:ea typeface="Cambria Math" pitchFamily="18" charset="0"/>
              </a:endParaRPr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>
              <a:off x="192879" y="5357826"/>
              <a:ext cx="864000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lačítko akce: Vlastní 22">
            <a:hlinkClick r:id="rId6" action="ppaction://hlinksldjump" highlightClick="1"/>
          </p:cNvPr>
          <p:cNvSpPr/>
          <p:nvPr/>
        </p:nvSpPr>
        <p:spPr>
          <a:xfrm>
            <a:off x="7858148" y="642918"/>
            <a:ext cx="928694" cy="214314"/>
          </a:xfrm>
          <a:prstGeom prst="actionButtonBlank">
            <a:avLst/>
          </a:prstGeom>
          <a:solidFill>
            <a:srgbClr val="FEF2E8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smtClean="0">
                <a:solidFill>
                  <a:schemeClr val="accent6">
                    <a:lumMod val="50000"/>
                  </a:schemeClr>
                </a:solidFill>
              </a:rPr>
              <a:t>Zpět</a:t>
            </a:r>
            <a:endParaRPr lang="cs-CZ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071934" y="142852"/>
            <a:ext cx="4786346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err="1" smtClean="0">
                <a:solidFill>
                  <a:schemeClr val="bg1"/>
                </a:solidFill>
              </a:rPr>
              <a:t>Oper</a:t>
            </a:r>
            <a:r>
              <a:rPr lang="cs-CZ" err="1" smtClean="0">
                <a:solidFill>
                  <a:schemeClr val="bg1"/>
                </a:solidFill>
              </a:rPr>
              <a:t>átory</a:t>
            </a:r>
            <a:r>
              <a:rPr lang="cs-CZ" smtClean="0">
                <a:solidFill>
                  <a:schemeClr val="bg1"/>
                </a:solidFill>
              </a:rPr>
              <a:t>, vlastní funkce a vlastní hodnoty - </a:t>
            </a:r>
            <a:r>
              <a:rPr lang="en-US" i="1" smtClean="0">
                <a:solidFill>
                  <a:schemeClr val="bg1"/>
                </a:solidFill>
              </a:rPr>
              <a:t>4</a:t>
            </a:r>
            <a:endParaRPr lang="cs-CZ" i="1">
              <a:solidFill>
                <a:schemeClr val="bg1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714348" y="714356"/>
            <a:ext cx="5357850" cy="503237"/>
            <a:chOff x="714348" y="714356"/>
            <a:chExt cx="5357850" cy="503237"/>
          </a:xfrm>
        </p:grpSpPr>
        <p:sp>
          <p:nvSpPr>
            <p:cNvPr id="6" name="TextovéPole 5"/>
            <p:cNvSpPr txBox="1"/>
            <p:nvPr/>
          </p:nvSpPr>
          <p:spPr>
            <a:xfrm>
              <a:off x="714348" y="785775"/>
              <a:ext cx="3929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Funkce </a:t>
              </a:r>
              <a:r>
                <a:rPr lang="el-GR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φ</a:t>
              </a:r>
              <a:r>
                <a:rPr lang="cs-CZ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 , </a:t>
              </a:r>
              <a:r>
                <a:rPr lang="el-GR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ψ</a:t>
              </a:r>
              <a:r>
                <a:rPr lang="cs-CZ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  </a:t>
              </a:r>
              <a:r>
                <a:rPr lang="cs-CZ" b="1" smtClean="0">
                  <a:solidFill>
                    <a:srgbClr val="FF0000"/>
                  </a:solidFill>
                </a:rPr>
                <a:t>jsou ortogonální, jestliže</a:t>
              </a:r>
              <a:endParaRPr lang="cs-CZ" b="1" i="1">
                <a:solidFill>
                  <a:srgbClr val="FF0000"/>
                </a:solidFill>
              </a:endParaRPr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4500562" y="714356"/>
              <a:ext cx="1571636" cy="503237"/>
              <a:chOff x="4429124" y="782623"/>
              <a:chExt cx="1571636" cy="503237"/>
            </a:xfrm>
          </p:grpSpPr>
          <p:sp>
            <p:nvSpPr>
              <p:cNvPr id="26" name="Zaoblený obdélník 25"/>
              <p:cNvSpPr/>
              <p:nvPr/>
            </p:nvSpPr>
            <p:spPr>
              <a:xfrm>
                <a:off x="4429124" y="782623"/>
                <a:ext cx="1571636" cy="500066"/>
              </a:xfrm>
              <a:prstGeom prst="roundRect">
                <a:avLst/>
              </a:prstGeom>
              <a:solidFill>
                <a:srgbClr val="FFFFCC"/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4572000" y="782623"/>
              <a:ext cx="1424171" cy="503237"/>
            </p:xfrm>
            <a:graphic>
              <a:graphicData uri="http://schemas.openxmlformats.org/presentationml/2006/ole">
                <p:oleObj spid="_x0000_s134146" name="Rovnice" r:id="rId3" imgW="825480" imgH="304560" progId="Equation.3">
                  <p:embed/>
                </p:oleObj>
              </a:graphicData>
            </a:graphic>
          </p:graphicFrame>
        </p:grpSp>
      </p:grpSp>
      <p:sp>
        <p:nvSpPr>
          <p:cNvPr id="10" name="TextovéPole 9"/>
          <p:cNvSpPr txBox="1"/>
          <p:nvPr/>
        </p:nvSpPr>
        <p:spPr>
          <a:xfrm>
            <a:off x="714348" y="1285860"/>
            <a:ext cx="52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/>
              <a:t>Integrace se provádí přes celou definiční oblast proměnných.</a:t>
            </a:r>
            <a:endParaRPr lang="cs-CZ" sz="1600" i="1"/>
          </a:p>
        </p:txBody>
      </p:sp>
      <p:grpSp>
        <p:nvGrpSpPr>
          <p:cNvPr id="25" name="Skupina 24"/>
          <p:cNvGrpSpPr/>
          <p:nvPr/>
        </p:nvGrpSpPr>
        <p:grpSpPr>
          <a:xfrm>
            <a:off x="714348" y="1643050"/>
            <a:ext cx="5063602" cy="612000"/>
            <a:chOff x="714348" y="1785926"/>
            <a:chExt cx="5063602" cy="612000"/>
          </a:xfrm>
        </p:grpSpPr>
        <p:sp>
          <p:nvSpPr>
            <p:cNvPr id="11" name="TextovéPole 10"/>
            <p:cNvSpPr txBox="1"/>
            <p:nvPr/>
          </p:nvSpPr>
          <p:spPr>
            <a:xfrm>
              <a:off x="714348" y="1916660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rgbClr val="0000FF"/>
                  </a:solidFill>
                </a:rPr>
                <a:t>Příklady </a:t>
              </a:r>
              <a:r>
                <a:rPr lang="cs-CZ" smtClean="0"/>
                <a:t>:</a:t>
              </a:r>
              <a:endParaRPr lang="cs-CZ" i="1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1928792" y="1785926"/>
            <a:ext cx="3849158" cy="612000"/>
          </p:xfrm>
          <a:graphic>
            <a:graphicData uri="http://schemas.openxmlformats.org/presentationml/2006/ole">
              <p:oleObj spid="_x0000_s134147" name="Rovnice" r:id="rId4" imgW="3035160" imgH="482400" progId="Equation.3">
                <p:embed/>
              </p:oleObj>
            </a:graphicData>
          </a:graphic>
        </p:graphicFrame>
      </p:grpSp>
      <p:grpSp>
        <p:nvGrpSpPr>
          <p:cNvPr id="20" name="Skupina 19"/>
          <p:cNvGrpSpPr/>
          <p:nvPr/>
        </p:nvGrpSpPr>
        <p:grpSpPr>
          <a:xfrm>
            <a:off x="218280" y="4541714"/>
            <a:ext cx="8640000" cy="1601930"/>
            <a:chOff x="218280" y="4122639"/>
            <a:chExt cx="8640000" cy="1601930"/>
          </a:xfrm>
        </p:grpSpPr>
        <p:sp>
          <p:nvSpPr>
            <p:cNvPr id="17" name="TextovéPole 16"/>
            <p:cNvSpPr txBox="1"/>
            <p:nvPr/>
          </p:nvSpPr>
          <p:spPr>
            <a:xfrm>
              <a:off x="357158" y="4122639"/>
              <a:ext cx="83582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mtClean="0"/>
                <a:t>Je-li </a:t>
              </a:r>
              <a:r>
                <a:rPr lang="el-GR" i="1" smtClean="0">
                  <a:latin typeface="Cambria Math"/>
                  <a:ea typeface="Cambria Math"/>
                </a:rPr>
                <a:t>ξ</a:t>
              </a:r>
              <a:r>
                <a:rPr lang="cs-CZ" i="1" smtClean="0">
                  <a:latin typeface="Cambria Math"/>
                  <a:ea typeface="Cambria Math"/>
                </a:rPr>
                <a:t> </a:t>
              </a:r>
              <a:r>
                <a:rPr lang="cs-CZ" smtClean="0">
                  <a:latin typeface="Cambria Math"/>
                  <a:ea typeface="Cambria Math"/>
                </a:rPr>
                <a:t>= (</a:t>
              </a:r>
              <a:r>
                <a:rPr lang="cs-CZ" i="1" smtClean="0">
                  <a:latin typeface="Cambria Math"/>
                  <a:ea typeface="Cambria Math"/>
                </a:rPr>
                <a:t>x,y,z,</a:t>
              </a:r>
              <a:r>
                <a:rPr lang="cs-CZ" i="1" smtClean="0">
                  <a:latin typeface="Cambria Math"/>
                  <a:ea typeface="Cambria Math"/>
                  <a:sym typeface="Symbol"/>
                </a:rPr>
                <a:t></a:t>
              </a:r>
              <a:r>
                <a:rPr lang="cs-CZ" smtClean="0">
                  <a:latin typeface="Cambria Math"/>
                  <a:ea typeface="Cambria Math"/>
                  <a:sym typeface="Symbol"/>
                </a:rPr>
                <a:t> ) , </a:t>
              </a:r>
              <a:r>
                <a:rPr lang="cs-CZ" smtClean="0">
                  <a:sym typeface="Symbol"/>
                </a:rPr>
                <a:t>potom symbol  </a:t>
              </a:r>
              <a:r>
                <a:rPr lang="cs-CZ" smtClean="0">
                  <a:solidFill>
                    <a:srgbClr val="FF0000"/>
                  </a:solidFill>
                  <a:latin typeface="Cambria Math"/>
                  <a:ea typeface="Cambria Math"/>
                  <a:sym typeface="Symbol"/>
                </a:rPr>
                <a:t>∫ </a:t>
              </a:r>
              <a:r>
                <a:rPr lang="cs-CZ" smtClean="0">
                  <a:solidFill>
                    <a:srgbClr val="FF0000"/>
                  </a:solidFill>
                  <a:sym typeface="Symbol"/>
                </a:rPr>
                <a:t>značí</a:t>
              </a:r>
              <a:r>
                <a:rPr lang="cs-CZ" smtClean="0">
                  <a:sym typeface="Symbol"/>
                </a:rPr>
                <a:t> </a:t>
              </a:r>
              <a:r>
                <a:rPr lang="cs-CZ" i="1" smtClean="0">
                  <a:solidFill>
                    <a:srgbClr val="0000FF"/>
                  </a:solidFill>
                  <a:sym typeface="Symbol"/>
                </a:rPr>
                <a:t>integraci přes prostorové proměnné </a:t>
              </a:r>
              <a:r>
                <a:rPr lang="cs-CZ" smtClean="0">
                  <a:solidFill>
                    <a:srgbClr val="0000FF"/>
                  </a:solidFill>
                  <a:sym typeface="Symbol"/>
                </a:rPr>
                <a:t> </a:t>
              </a:r>
              <a:r>
                <a:rPr lang="cs-CZ" i="1" smtClean="0">
                  <a:solidFill>
                    <a:srgbClr val="0000FF"/>
                  </a:solidFill>
                  <a:latin typeface="Cambria Math"/>
                  <a:ea typeface="Cambria Math"/>
                </a:rPr>
                <a:t>x, y, z</a:t>
              </a:r>
              <a:r>
                <a:rPr lang="cs-CZ" smtClean="0"/>
                <a:t>  </a:t>
              </a:r>
            </a:p>
            <a:p>
              <a:pPr>
                <a:lnSpc>
                  <a:spcPct val="150000"/>
                </a:lnSpc>
              </a:pPr>
              <a:r>
                <a:rPr lang="cs-CZ" smtClean="0"/>
                <a:t>a  </a:t>
              </a:r>
              <a:r>
                <a:rPr lang="cs-CZ" i="1" smtClean="0">
                  <a:solidFill>
                    <a:srgbClr val="0000FF"/>
                  </a:solidFill>
                </a:rPr>
                <a:t>sumaci přes spinovou proměnnou </a:t>
              </a:r>
              <a:r>
                <a:rPr lang="cs-CZ" i="1" smtClean="0">
                  <a:solidFill>
                    <a:srgbClr val="0000FF"/>
                  </a:solidFill>
                  <a:latin typeface="Cambria Math"/>
                  <a:ea typeface="Cambria Math"/>
                  <a:sym typeface="Symbol"/>
                </a:rPr>
                <a:t>  </a:t>
              </a:r>
              <a:r>
                <a:rPr lang="cs-CZ" i="1" smtClean="0">
                  <a:latin typeface="Cambria Math"/>
                  <a:ea typeface="Cambria Math"/>
                  <a:sym typeface="Symbol"/>
                </a:rPr>
                <a:t>.</a:t>
              </a:r>
              <a:endParaRPr lang="cs-CZ"/>
            </a:p>
          </p:txBody>
        </p:sp>
        <p:graphicFrame>
          <p:nvGraphicFramePr>
            <p:cNvPr id="18" name="Objekt 17"/>
            <p:cNvGraphicFramePr>
              <a:graphicFrameLocks noChangeAspect="1"/>
            </p:cNvGraphicFramePr>
            <p:nvPr/>
          </p:nvGraphicFramePr>
          <p:xfrm>
            <a:off x="218280" y="5143512"/>
            <a:ext cx="8640000" cy="581057"/>
          </p:xfrm>
          <a:graphic>
            <a:graphicData uri="http://schemas.openxmlformats.org/presentationml/2006/ole">
              <p:oleObj spid="_x0000_s134149" name="Rovnice" r:id="rId5" imgW="5854680" imgH="393480" progId="Equation.3">
                <p:embed/>
              </p:oleObj>
            </a:graphicData>
          </a:graphic>
        </p:graphicFrame>
      </p:grpSp>
      <p:grpSp>
        <p:nvGrpSpPr>
          <p:cNvPr id="24" name="Skupina 23"/>
          <p:cNvGrpSpPr/>
          <p:nvPr/>
        </p:nvGrpSpPr>
        <p:grpSpPr>
          <a:xfrm>
            <a:off x="357158" y="3000372"/>
            <a:ext cx="8286808" cy="1357322"/>
            <a:chOff x="357158" y="2714620"/>
            <a:chExt cx="8286808" cy="1357322"/>
          </a:xfrm>
        </p:grpSpPr>
        <p:sp>
          <p:nvSpPr>
            <p:cNvPr id="23" name="Obdélník 22"/>
            <p:cNvSpPr/>
            <p:nvPr/>
          </p:nvSpPr>
          <p:spPr>
            <a:xfrm>
              <a:off x="357158" y="2769124"/>
              <a:ext cx="8215370" cy="12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357158" y="2714620"/>
              <a:ext cx="8286808" cy="1357322"/>
              <a:chOff x="357158" y="2571744"/>
              <a:chExt cx="8286808" cy="135732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3" name="TextovéPole 12"/>
              <p:cNvSpPr txBox="1"/>
              <p:nvPr/>
            </p:nvSpPr>
            <p:spPr>
              <a:xfrm>
                <a:off x="714348" y="2643182"/>
                <a:ext cx="7572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Platí </a:t>
                </a:r>
                <a:r>
                  <a:rPr lang="cs-CZ" i="1" smtClean="0">
                    <a:solidFill>
                      <a:srgbClr val="0000FF"/>
                    </a:solidFill>
                  </a:rPr>
                  <a:t>věta</a:t>
                </a:r>
                <a:r>
                  <a:rPr lang="cs-CZ" smtClean="0"/>
                  <a:t> :</a:t>
                </a:r>
              </a:p>
              <a:p>
                <a:r>
                  <a:rPr lang="cs-CZ" smtClean="0">
                    <a:solidFill>
                      <a:srgbClr val="FF0000"/>
                    </a:solidFill>
                  </a:rPr>
                  <a:t>vlastní funkce příslušející </a:t>
                </a:r>
                <a:r>
                  <a:rPr lang="cs-CZ" b="1" i="1" smtClean="0">
                    <a:solidFill>
                      <a:srgbClr val="FF0000"/>
                    </a:solidFill>
                    <a:latin typeface="+mj-lt"/>
                  </a:rPr>
                  <a:t>dvěma různým </a:t>
                </a:r>
                <a:r>
                  <a:rPr lang="cs-CZ" smtClean="0">
                    <a:solidFill>
                      <a:srgbClr val="FF0000"/>
                    </a:solidFill>
                  </a:rPr>
                  <a:t>vlastním hodnotám jsou ortogonální</a:t>
                </a:r>
                <a:r>
                  <a:rPr lang="cs-CZ" smtClean="0"/>
                  <a:t>.</a:t>
                </a:r>
                <a:endParaRPr lang="cs-CZ"/>
              </a:p>
            </p:txBody>
          </p:sp>
          <p:graphicFrame>
            <p:nvGraphicFramePr>
              <p:cNvPr id="14" name="Objekt 13"/>
              <p:cNvGraphicFramePr>
                <a:graphicFrameLocks noChangeAspect="1"/>
              </p:cNvGraphicFramePr>
              <p:nvPr/>
            </p:nvGraphicFramePr>
            <p:xfrm>
              <a:off x="2571736" y="3357562"/>
              <a:ext cx="3490471" cy="468000"/>
            </p:xfrm>
            <a:graphic>
              <a:graphicData uri="http://schemas.openxmlformats.org/presentationml/2006/ole">
                <p:oleObj spid="_x0000_s134148" name="Rovnice" r:id="rId6" imgW="2273040" imgH="304560" progId="Equation.3">
                  <p:embed/>
                </p:oleObj>
              </a:graphicData>
            </a:graphic>
          </p:graphicFrame>
          <p:cxnSp>
            <p:nvCxnSpPr>
              <p:cNvPr id="16" name="Přímá spojovací čára 15"/>
              <p:cNvCxnSpPr/>
              <p:nvPr/>
            </p:nvCxnSpPr>
            <p:spPr>
              <a:xfrm>
                <a:off x="363966" y="2571744"/>
                <a:ext cx="8280000" cy="0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18"/>
              <p:cNvCxnSpPr/>
              <p:nvPr/>
            </p:nvCxnSpPr>
            <p:spPr>
              <a:xfrm>
                <a:off x="357158" y="3929066"/>
                <a:ext cx="8280000" cy="0"/>
              </a:xfrm>
              <a:prstGeom prst="line">
                <a:avLst/>
              </a:prstGeom>
              <a:grpFill/>
              <a:ln w="19050">
                <a:solidFill>
                  <a:srgbClr val="00B0F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Skupina 30"/>
          <p:cNvGrpSpPr/>
          <p:nvPr/>
        </p:nvGrpSpPr>
        <p:grpSpPr>
          <a:xfrm>
            <a:off x="714348" y="2246313"/>
            <a:ext cx="6048402" cy="468312"/>
            <a:chOff x="428596" y="2246313"/>
            <a:chExt cx="6048402" cy="468312"/>
          </a:xfrm>
        </p:grpSpPr>
        <p:sp>
          <p:nvSpPr>
            <p:cNvPr id="29" name="TextovéPole 28"/>
            <p:cNvSpPr txBox="1"/>
            <p:nvPr/>
          </p:nvSpPr>
          <p:spPr>
            <a:xfrm>
              <a:off x="428596" y="2345288"/>
              <a:ext cx="3143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smtClean="0"/>
                <a:t>Funkce jsou </a:t>
              </a:r>
              <a:r>
                <a:rPr lang="cs-CZ" sz="1600" i="1" smtClean="0">
                  <a:solidFill>
                    <a:srgbClr val="FF0000"/>
                  </a:solidFill>
                </a:rPr>
                <a:t>ortonormální</a:t>
              </a:r>
              <a:r>
                <a:rPr lang="cs-CZ" sz="1600" smtClean="0"/>
                <a:t>  jestliže</a:t>
              </a:r>
              <a:endParaRPr lang="cs-CZ" sz="1600"/>
            </a:p>
          </p:txBody>
        </p:sp>
        <p:graphicFrame>
          <p:nvGraphicFramePr>
            <p:cNvPr id="30" name="Objekt 29"/>
            <p:cNvGraphicFramePr>
              <a:graphicFrameLocks noChangeAspect="1"/>
            </p:cNvGraphicFramePr>
            <p:nvPr/>
          </p:nvGraphicFramePr>
          <p:xfrm>
            <a:off x="3525836" y="2246313"/>
            <a:ext cx="2951162" cy="468312"/>
          </p:xfrm>
          <a:graphic>
            <a:graphicData uri="http://schemas.openxmlformats.org/presentationml/2006/ole">
              <p:oleObj spid="_x0000_s134150" name="Rovnice" r:id="rId7" imgW="2082600" imgH="33012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aoblený obdélník 22"/>
          <p:cNvSpPr/>
          <p:nvPr/>
        </p:nvSpPr>
        <p:spPr>
          <a:xfrm>
            <a:off x="2500298" y="1428736"/>
            <a:ext cx="3857652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571868" y="345024"/>
            <a:ext cx="5214974" cy="369332"/>
          </a:xfrm>
          <a:prstGeom prst="rect">
            <a:avLst/>
          </a:prstGeom>
          <a:solidFill>
            <a:srgbClr val="D5F1F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err="1" smtClean="0">
                <a:solidFill>
                  <a:srgbClr val="0A13FF"/>
                </a:solidFill>
              </a:rPr>
              <a:t>Energiové</a:t>
            </a:r>
            <a:r>
              <a:rPr lang="cs-CZ" smtClean="0">
                <a:solidFill>
                  <a:srgbClr val="0A13FF"/>
                </a:solidFill>
              </a:rPr>
              <a:t> hladiny elektronu v potenciálové jámě - </a:t>
            </a:r>
            <a:r>
              <a:rPr lang="cs-CZ" i="1" smtClean="0">
                <a:solidFill>
                  <a:srgbClr val="0A13FF"/>
                </a:solidFill>
              </a:rPr>
              <a:t>2</a:t>
            </a:r>
            <a:endParaRPr lang="cs-CZ" i="1">
              <a:solidFill>
                <a:srgbClr val="0A13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786" y="100010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smtClean="0">
                <a:solidFill>
                  <a:srgbClr val="FF0000"/>
                </a:solidFill>
              </a:rPr>
              <a:t>Obecné řešení </a:t>
            </a:r>
            <a:r>
              <a:rPr lang="cs-CZ" sz="2000" err="1" smtClean="0">
                <a:solidFill>
                  <a:srgbClr val="FF0000"/>
                </a:solidFill>
              </a:rPr>
              <a:t>Schrödingerovy</a:t>
            </a:r>
            <a:r>
              <a:rPr lang="cs-CZ" sz="2000" smtClean="0">
                <a:solidFill>
                  <a:srgbClr val="FF0000"/>
                </a:solidFill>
              </a:rPr>
              <a:t> rovnice </a:t>
            </a:r>
            <a:r>
              <a:rPr lang="cs-CZ" smtClean="0"/>
              <a:t>je (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A,B </a:t>
            </a:r>
            <a:r>
              <a:rPr lang="cs-CZ" smtClean="0"/>
              <a:t> jsou libovolné konstanty)</a:t>
            </a:r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730500" y="1571625"/>
          <a:ext cx="3429000" cy="571500"/>
        </p:xfrm>
        <a:graphic>
          <a:graphicData uri="http://schemas.openxmlformats.org/presentationml/2006/ole">
            <p:oleObj spid="_x0000_s47106" name="Rovnice" r:id="rId3" imgW="1371600" imgH="228600" progId="Equation.3">
              <p:embed/>
            </p:oleObj>
          </a:graphicData>
        </a:graphic>
      </p:graphicFrame>
      <p:grpSp>
        <p:nvGrpSpPr>
          <p:cNvPr id="18" name="Skupina 17"/>
          <p:cNvGrpSpPr/>
          <p:nvPr/>
        </p:nvGrpSpPr>
        <p:grpSpPr>
          <a:xfrm>
            <a:off x="785786" y="2428868"/>
            <a:ext cx="7429552" cy="965208"/>
            <a:chOff x="928662" y="2357430"/>
            <a:chExt cx="7429552" cy="965208"/>
          </a:xfrm>
        </p:grpSpPr>
        <p:sp>
          <p:nvSpPr>
            <p:cNvPr id="7" name="TextovéPole 6"/>
            <p:cNvSpPr txBox="1"/>
            <p:nvPr/>
          </p:nvSpPr>
          <p:spPr>
            <a:xfrm>
              <a:off x="928662" y="2357430"/>
              <a:ext cx="7429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Konstanty 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A,B </a:t>
              </a:r>
              <a:r>
                <a:rPr lang="cs-CZ" smtClean="0">
                  <a:latin typeface="+mj-lt"/>
                  <a:ea typeface="Cambria Math" pitchFamily="18" charset="0"/>
                </a:rPr>
                <a:t> určíme tak aby b</a:t>
              </a:r>
              <a:r>
                <a:rPr lang="en-US" smtClean="0">
                  <a:latin typeface="+mj-lt"/>
                  <a:ea typeface="Cambria Math" pitchFamily="18" charset="0"/>
                </a:rPr>
                <a:t>y</a:t>
              </a:r>
              <a:r>
                <a:rPr lang="cs-CZ" smtClean="0">
                  <a:latin typeface="+mj-lt"/>
                  <a:ea typeface="Cambria Math" pitchFamily="18" charset="0"/>
                </a:rPr>
                <a:t>l splněn požadavek </a:t>
              </a:r>
              <a:r>
                <a:rPr lang="el-GR" i="1" smtClean="0">
                  <a:latin typeface="Cambria Math"/>
                  <a:ea typeface="Cambria Math"/>
                </a:rPr>
                <a:t>φ</a:t>
              </a:r>
              <a:r>
                <a:rPr lang="cs-CZ" smtClean="0">
                  <a:latin typeface="Cambria Math"/>
                  <a:ea typeface="Cambria Math"/>
                </a:rPr>
                <a:t>(</a:t>
              </a:r>
              <a:r>
                <a:rPr lang="en-US" smtClean="0">
                  <a:latin typeface="Cambria Math"/>
                  <a:ea typeface="Cambria Math"/>
                </a:rPr>
                <a:t>0)=</a:t>
              </a:r>
              <a:r>
                <a:rPr lang="el-GR" i="1" smtClean="0">
                  <a:latin typeface="Cambria Math"/>
                  <a:ea typeface="Cambria Math"/>
                </a:rPr>
                <a:t>φ</a:t>
              </a:r>
              <a:r>
                <a:rPr lang="cs-CZ" smtClean="0">
                  <a:latin typeface="Cambria Math"/>
                  <a:ea typeface="Cambria Math"/>
                </a:rPr>
                <a:t>(</a:t>
              </a:r>
              <a:r>
                <a:rPr lang="cs-CZ" i="1" smtClean="0">
                  <a:latin typeface="Cambria Math"/>
                  <a:ea typeface="Cambria Math"/>
                </a:rPr>
                <a:t>L</a:t>
              </a:r>
              <a:r>
                <a:rPr lang="en-US" smtClean="0">
                  <a:latin typeface="Cambria Math"/>
                  <a:ea typeface="Cambria Math"/>
                </a:rPr>
                <a:t>)=0.</a:t>
              </a:r>
            </a:p>
            <a:p>
              <a:r>
                <a:rPr lang="en-US" smtClean="0">
                  <a:latin typeface="+mj-lt"/>
                  <a:ea typeface="Cambria Math"/>
                </a:rPr>
                <a:t>To </a:t>
              </a:r>
              <a:r>
                <a:rPr lang="cs-CZ" smtClean="0">
                  <a:latin typeface="+mj-lt"/>
                  <a:ea typeface="Cambria Math"/>
                </a:rPr>
                <a:t>dává 2 rovnice:</a:t>
              </a:r>
            </a:p>
            <a:p>
              <a:r>
                <a:rPr lang="cs-CZ" smtClean="0">
                  <a:latin typeface="+mj-lt"/>
                  <a:ea typeface="Cambria Math" pitchFamily="18" charset="0"/>
                </a:rPr>
                <a:t> </a:t>
              </a:r>
              <a:r>
                <a:rPr lang="cs-CZ" smtClean="0"/>
                <a:t>  </a:t>
              </a:r>
              <a:endParaRPr lang="cs-CZ"/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2859088" y="2987675"/>
              <a:ext cx="3917950" cy="334963"/>
              <a:chOff x="2028216" y="2987675"/>
              <a:chExt cx="3917950" cy="334963"/>
            </a:xfrm>
          </p:grpSpPr>
          <p:graphicFrame>
            <p:nvGraphicFramePr>
              <p:cNvPr id="47109" name="Object 5"/>
              <p:cNvGraphicFramePr>
                <a:graphicFrameLocks noChangeAspect="1"/>
              </p:cNvGraphicFramePr>
              <p:nvPr/>
            </p:nvGraphicFramePr>
            <p:xfrm>
              <a:off x="2028216" y="3001963"/>
              <a:ext cx="1276350" cy="320675"/>
            </p:xfrm>
            <a:graphic>
              <a:graphicData uri="http://schemas.openxmlformats.org/presentationml/2006/ole">
                <p:oleObj spid="_x0000_s47109" name="Rovnice" r:id="rId4" imgW="812520" imgH="203040" progId="Equation.3">
                  <p:embed/>
                </p:oleObj>
              </a:graphicData>
            </a:graphic>
          </p:graphicFrame>
          <p:graphicFrame>
            <p:nvGraphicFramePr>
              <p:cNvPr id="47110" name="Object 6"/>
              <p:cNvGraphicFramePr>
                <a:graphicFrameLocks noChangeAspect="1"/>
              </p:cNvGraphicFramePr>
              <p:nvPr/>
            </p:nvGraphicFramePr>
            <p:xfrm>
              <a:off x="4103078" y="2987675"/>
              <a:ext cx="1843088" cy="323850"/>
            </p:xfrm>
            <a:graphic>
              <a:graphicData uri="http://schemas.openxmlformats.org/presentationml/2006/ole">
                <p:oleObj spid="_x0000_s47110" name="Rovnice" r:id="rId5" imgW="1155600" imgH="203040" progId="Equation.3">
                  <p:embed/>
                </p:oleObj>
              </a:graphicData>
            </a:graphic>
          </p:graphicFrame>
        </p:grpSp>
      </p:grpSp>
      <p:grpSp>
        <p:nvGrpSpPr>
          <p:cNvPr id="17" name="Skupina 16"/>
          <p:cNvGrpSpPr/>
          <p:nvPr/>
        </p:nvGrpSpPr>
        <p:grpSpPr>
          <a:xfrm>
            <a:off x="785786" y="3631172"/>
            <a:ext cx="5191151" cy="797960"/>
            <a:chOff x="928662" y="3429000"/>
            <a:chExt cx="5191151" cy="797960"/>
          </a:xfrm>
        </p:grpSpPr>
        <p:sp>
          <p:nvSpPr>
            <p:cNvPr id="15" name="TextovéPole 14"/>
            <p:cNvSpPr txBox="1"/>
            <p:nvPr/>
          </p:nvSpPr>
          <p:spPr>
            <a:xfrm>
              <a:off x="928662" y="3429000"/>
              <a:ext cx="4572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Z </a:t>
              </a:r>
              <a:r>
                <a:rPr lang="en-US" err="1" smtClean="0"/>
                <a:t>prvn</a:t>
              </a:r>
              <a:r>
                <a:rPr lang="cs-CZ" smtClean="0"/>
                <a:t>í rovnice  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A = -B   </a:t>
              </a:r>
              <a:r>
                <a:rPr lang="cs-CZ" smtClean="0">
                  <a:latin typeface="+mj-lt"/>
                  <a:ea typeface="Cambria Math" pitchFamily="18" charset="0"/>
                </a:rPr>
                <a:t>a ze druhé pak</a:t>
              </a:r>
              <a:r>
                <a:rPr lang="en-US" smtClean="0"/>
                <a:t> </a:t>
              </a:r>
              <a:endParaRPr lang="cs-CZ">
                <a:latin typeface="+mj-lt"/>
              </a:endParaRPr>
            </a:p>
          </p:txBody>
        </p:sp>
        <p:graphicFrame>
          <p:nvGraphicFramePr>
            <p:cNvPr id="16" name="Objekt 15"/>
            <p:cNvGraphicFramePr>
              <a:graphicFrameLocks noChangeAspect="1"/>
            </p:cNvGraphicFramePr>
            <p:nvPr/>
          </p:nvGraphicFramePr>
          <p:xfrm>
            <a:off x="3206750" y="3887235"/>
            <a:ext cx="2913063" cy="339725"/>
          </p:xfrm>
          <a:graphic>
            <a:graphicData uri="http://schemas.openxmlformats.org/presentationml/2006/ole">
              <p:oleObj spid="_x0000_s47111" name="Rovnice" r:id="rId6" imgW="1968480" imgH="228600" progId="Equation.3">
                <p:embed/>
              </p:oleObj>
            </a:graphicData>
          </a:graphic>
        </p:graphicFrame>
      </p:grpSp>
      <p:grpSp>
        <p:nvGrpSpPr>
          <p:cNvPr id="22" name="Skupina 21"/>
          <p:cNvGrpSpPr/>
          <p:nvPr/>
        </p:nvGrpSpPr>
        <p:grpSpPr>
          <a:xfrm>
            <a:off x="785786" y="4714884"/>
            <a:ext cx="7000924" cy="1500198"/>
            <a:chOff x="857224" y="4500570"/>
            <a:chExt cx="7000924" cy="1500198"/>
          </a:xfrm>
        </p:grpSpPr>
        <p:sp>
          <p:nvSpPr>
            <p:cNvPr id="13" name="TextovéPole 12"/>
            <p:cNvSpPr txBox="1"/>
            <p:nvPr/>
          </p:nvSpPr>
          <p:spPr>
            <a:xfrm>
              <a:off x="857224" y="4500570"/>
              <a:ext cx="70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Protože musí být 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cs-CZ" i="1" smtClean="0">
                  <a:latin typeface="Cambria Math"/>
                  <a:ea typeface="Cambria Math"/>
                </a:rPr>
                <a:t>≠ </a:t>
              </a:r>
              <a:r>
                <a:rPr lang="cs-CZ" smtClean="0">
                  <a:latin typeface="Cambria Math"/>
                  <a:ea typeface="Cambria Math"/>
                </a:rPr>
                <a:t>0, </a:t>
              </a:r>
              <a:r>
                <a:rPr lang="cs-CZ" smtClean="0">
                  <a:latin typeface="+mj-lt"/>
                  <a:ea typeface="Cambria Math"/>
                </a:rPr>
                <a:t>zbývá požadavek </a:t>
              </a:r>
              <a:r>
                <a:rPr lang="cs-CZ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sin(</a:t>
              </a:r>
              <a:r>
                <a:rPr lang="cs-CZ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kL</a:t>
              </a:r>
              <a:r>
                <a:rPr lang="cs-CZ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)=0</a:t>
              </a:r>
              <a:r>
                <a:rPr lang="cs-CZ" smtClean="0">
                  <a:latin typeface="Cambria Math" pitchFamily="18" charset="0"/>
                  <a:ea typeface="Cambria Math" pitchFamily="18" charset="0"/>
                </a:rPr>
                <a:t>,</a:t>
              </a:r>
              <a:r>
                <a:rPr lang="cs-CZ" smtClean="0">
                  <a:latin typeface="+mj-lt"/>
                  <a:ea typeface="Cambria Math" pitchFamily="18" charset="0"/>
                </a:rPr>
                <a:t> který je splněn </a:t>
              </a:r>
              <a:r>
                <a:rPr lang="cs-CZ" smtClean="0">
                  <a:solidFill>
                    <a:srgbClr val="FF0000"/>
                  </a:solidFill>
                  <a:latin typeface="+mj-lt"/>
                  <a:ea typeface="Cambria Math" pitchFamily="18" charset="0"/>
                </a:rPr>
                <a:t>pro</a:t>
              </a:r>
              <a:r>
                <a:rPr lang="cs-CZ" smtClean="0">
                  <a:latin typeface="+mj-lt"/>
                  <a:ea typeface="Cambria Math" pitchFamily="18" charset="0"/>
                </a:rPr>
                <a:t> </a:t>
              </a:r>
              <a:endParaRPr lang="cs-CZ">
                <a:latin typeface="+mj-lt"/>
                <a:ea typeface="Cambria Math" pitchFamily="18" charset="0"/>
              </a:endParaRPr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2857488" y="4929198"/>
              <a:ext cx="3500462" cy="1071570"/>
              <a:chOff x="2857488" y="4929198"/>
              <a:chExt cx="3500462" cy="1071570"/>
            </a:xfrm>
          </p:grpSpPr>
          <p:sp>
            <p:nvSpPr>
              <p:cNvPr id="20" name="Zaoblený obdélník 19"/>
              <p:cNvSpPr/>
              <p:nvPr/>
            </p:nvSpPr>
            <p:spPr>
              <a:xfrm>
                <a:off x="2857488" y="4929198"/>
                <a:ext cx="3500462" cy="107157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9" name="Objekt 18"/>
              <p:cNvGraphicFramePr>
                <a:graphicFrameLocks noChangeAspect="1"/>
              </p:cNvGraphicFramePr>
              <p:nvPr/>
            </p:nvGraphicFramePr>
            <p:xfrm>
              <a:off x="3043238" y="5138736"/>
              <a:ext cx="3155950" cy="679450"/>
            </p:xfrm>
            <a:graphic>
              <a:graphicData uri="http://schemas.openxmlformats.org/presentationml/2006/ole">
                <p:oleObj spid="_x0000_s47112" name="Rovnice" r:id="rId7" imgW="1828800" imgH="393480" progId="Equation.3">
                  <p:embed/>
                </p:oleObj>
              </a:graphicData>
            </a:graphic>
          </p:graphicFrame>
        </p:grpSp>
      </p:grp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aoblený obdélník 26"/>
          <p:cNvSpPr/>
          <p:nvPr/>
        </p:nvSpPr>
        <p:spPr>
          <a:xfrm>
            <a:off x="3929058" y="3071810"/>
            <a:ext cx="3357586" cy="1428760"/>
          </a:xfrm>
          <a:prstGeom prst="roundRect">
            <a:avLst>
              <a:gd name="adj" fmla="val 5408"/>
            </a:avLst>
          </a:prstGeom>
          <a:solidFill>
            <a:srgbClr val="FFFFCC"/>
          </a:solidFill>
          <a:ln>
            <a:solidFill>
              <a:srgbClr val="FDB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071934" y="142852"/>
            <a:ext cx="4786346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err="1" smtClean="0">
                <a:solidFill>
                  <a:schemeClr val="bg1"/>
                </a:solidFill>
              </a:rPr>
              <a:t>Oper</a:t>
            </a:r>
            <a:r>
              <a:rPr lang="cs-CZ" err="1" smtClean="0">
                <a:solidFill>
                  <a:schemeClr val="bg1"/>
                </a:solidFill>
              </a:rPr>
              <a:t>átory</a:t>
            </a:r>
            <a:r>
              <a:rPr lang="cs-CZ" smtClean="0">
                <a:solidFill>
                  <a:schemeClr val="bg1"/>
                </a:solidFill>
              </a:rPr>
              <a:t>, vlastní funkce a vlastní hodnoty - </a:t>
            </a:r>
            <a:r>
              <a:rPr lang="cs-CZ" i="1" smtClean="0">
                <a:solidFill>
                  <a:schemeClr val="bg1"/>
                </a:solidFill>
              </a:rPr>
              <a:t>5</a:t>
            </a:r>
            <a:endParaRPr lang="cs-CZ" i="1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4348" y="642918"/>
            <a:ext cx="63579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Ortogonalita funkcí</a:t>
            </a:r>
            <a:r>
              <a:rPr lang="cs-CZ" dirty="0" smtClean="0">
                <a:solidFill>
                  <a:srgbClr val="FF0000"/>
                </a:solidFill>
              </a:rPr>
              <a:t> příslušejících k </a:t>
            </a:r>
            <a:r>
              <a:rPr lang="cs-CZ" i="1" dirty="0" smtClean="0">
                <a:solidFill>
                  <a:srgbClr val="FF0000"/>
                </a:solidFill>
              </a:rPr>
              <a:t>degenerované</a:t>
            </a:r>
            <a:r>
              <a:rPr lang="cs-CZ" dirty="0" smtClean="0">
                <a:solidFill>
                  <a:srgbClr val="FF0000"/>
                </a:solidFill>
              </a:rPr>
              <a:t> vlastní hodnotě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Předchozí věta </a:t>
            </a:r>
            <a:r>
              <a:rPr lang="cs-CZ" dirty="0" smtClean="0"/>
              <a:t>pro tyto funkce </a:t>
            </a:r>
            <a:r>
              <a:rPr lang="cs-CZ" dirty="0" smtClean="0">
                <a:solidFill>
                  <a:srgbClr val="0000FF"/>
                </a:solidFill>
              </a:rPr>
              <a:t>obecně neplatí</a:t>
            </a:r>
            <a:r>
              <a:rPr lang="cs-CZ" dirty="0" smtClean="0"/>
              <a:t>.</a:t>
            </a:r>
          </a:p>
          <a:p>
            <a:endParaRPr lang="cs-CZ" sz="400" dirty="0" smtClean="0"/>
          </a:p>
          <a:p>
            <a:pPr algn="ctr"/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Je ale vždy možné provést následující proceduru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785786" y="1643050"/>
            <a:ext cx="7072362" cy="794604"/>
            <a:chOff x="714348" y="1857364"/>
            <a:chExt cx="7072362" cy="794604"/>
          </a:xfrm>
        </p:grpSpPr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2571736" y="2214554"/>
            <a:ext cx="2628000" cy="437414"/>
          </p:xfrm>
          <a:graphic>
            <a:graphicData uri="http://schemas.openxmlformats.org/presentationml/2006/ole">
              <p:oleObj spid="_x0000_s135170" name="Rovnice" r:id="rId3" imgW="1447560" imgH="241200" progId="Equation.3">
                <p:embed/>
              </p:oleObj>
            </a:graphicData>
          </a:graphic>
        </p:graphicFrame>
        <p:sp>
          <p:nvSpPr>
            <p:cNvPr id="9" name="TextovéPole 8"/>
            <p:cNvSpPr txBox="1"/>
            <p:nvPr/>
          </p:nvSpPr>
          <p:spPr>
            <a:xfrm>
              <a:off x="714348" y="1857364"/>
              <a:ext cx="7072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K vlastní hodnotě</a:t>
              </a:r>
              <a:r>
                <a:rPr lang="cs-CZ" sz="1600" smtClean="0"/>
                <a:t> </a:t>
              </a:r>
              <a:r>
                <a:rPr lang="cs-CZ" i="1" smtClean="0">
                  <a:sym typeface="Symbol"/>
                </a:rPr>
                <a:t></a:t>
              </a:r>
              <a:r>
                <a:rPr lang="cs-CZ" i="1" baseline="-25000" smtClean="0">
                  <a:latin typeface="Cambria Math" pitchFamily="18" charset="0"/>
                  <a:ea typeface="Cambria Math" pitchFamily="18" charset="0"/>
                  <a:sym typeface="Symbol"/>
                </a:rPr>
                <a:t>m</a:t>
              </a:r>
              <a:r>
                <a:rPr lang="cs-CZ" smtClean="0"/>
                <a:t> máme 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g  </a:t>
              </a:r>
              <a:r>
                <a:rPr lang="cs-CZ" smtClean="0"/>
                <a:t>lineárně nezávislých vlnových funkcí </a:t>
              </a:r>
              <a:r>
                <a:rPr lang="el-GR" i="1" smtClean="0">
                  <a:latin typeface="Cambria Math"/>
                  <a:ea typeface="Cambria Math"/>
                </a:rPr>
                <a:t>φ</a:t>
              </a:r>
              <a:r>
                <a:rPr lang="cs-CZ" i="1" smtClean="0">
                  <a:latin typeface="Cambria Math"/>
                  <a:ea typeface="Cambria Math"/>
                </a:rPr>
                <a:t>  </a:t>
              </a:r>
              <a:r>
                <a:rPr lang="cs-CZ" smtClean="0">
                  <a:latin typeface="Cambria Math"/>
                  <a:ea typeface="Cambria Math"/>
                </a:rPr>
                <a:t>:</a:t>
              </a:r>
              <a:r>
                <a:rPr lang="cs-CZ" smtClean="0"/>
                <a:t>   </a:t>
              </a:r>
              <a:endParaRPr lang="cs-CZ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71472" y="2571744"/>
            <a:ext cx="7215238" cy="2425615"/>
            <a:chOff x="571472" y="2786058"/>
            <a:chExt cx="7215238" cy="2425615"/>
          </a:xfrm>
        </p:grpSpPr>
        <p:grpSp>
          <p:nvGrpSpPr>
            <p:cNvPr id="14" name="Skupina 13"/>
            <p:cNvGrpSpPr/>
            <p:nvPr/>
          </p:nvGrpSpPr>
          <p:grpSpPr>
            <a:xfrm>
              <a:off x="642910" y="2786058"/>
              <a:ext cx="7143800" cy="576000"/>
              <a:chOff x="642910" y="2903533"/>
              <a:chExt cx="7143800" cy="576000"/>
            </a:xfrm>
          </p:grpSpPr>
          <p:sp>
            <p:nvSpPr>
              <p:cNvPr id="10" name="TextovéPole 9"/>
              <p:cNvSpPr txBox="1"/>
              <p:nvPr/>
            </p:nvSpPr>
            <p:spPr>
              <a:xfrm>
                <a:off x="642910" y="2988230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Každá lineární kombinace</a:t>
                </a:r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3143240" y="2903533"/>
              <a:ext cx="728469" cy="576000"/>
            </p:xfrm>
            <a:graphic>
              <a:graphicData uri="http://schemas.openxmlformats.org/presentationml/2006/ole">
                <p:oleObj spid="_x0000_s135171" name="Rovnice" r:id="rId4" imgW="545760" imgH="431640" progId="Equation.3">
                  <p:embed/>
                </p:oleObj>
              </a:graphicData>
            </a:graphic>
          </p:graphicFrame>
          <p:sp>
            <p:nvSpPr>
              <p:cNvPr id="13" name="TextovéPole 12"/>
              <p:cNvSpPr txBox="1"/>
              <p:nvPr/>
            </p:nvSpPr>
            <p:spPr>
              <a:xfrm>
                <a:off x="3786182" y="2991905"/>
                <a:ext cx="400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je také vlastní funkcí příslušnou k </a:t>
                </a:r>
                <a:r>
                  <a:rPr lang="cs-CZ" i="1" smtClean="0">
                    <a:sym typeface="Symbol"/>
                  </a:rPr>
                  <a:t></a:t>
                </a:r>
                <a:r>
                  <a:rPr lang="cs-CZ" i="1" baseline="-25000" smtClean="0">
                    <a:latin typeface="Cambria Math" pitchFamily="18" charset="0"/>
                    <a:ea typeface="Cambria Math" pitchFamily="18" charset="0"/>
                    <a:sym typeface="Symbol"/>
                  </a:rPr>
                  <a:t>m</a:t>
                </a:r>
                <a:r>
                  <a:rPr lang="cs-CZ" smtClean="0"/>
                  <a:t> .</a:t>
                </a:r>
                <a:endParaRPr lang="cs-CZ"/>
              </a:p>
            </p:txBody>
          </p:sp>
        </p:grpSp>
        <p:sp>
          <p:nvSpPr>
            <p:cNvPr id="15" name="TextovéPole 14"/>
            <p:cNvSpPr txBox="1"/>
            <p:nvPr/>
          </p:nvSpPr>
          <p:spPr>
            <a:xfrm>
              <a:off x="642910" y="3702610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0000FF"/>
                  </a:solidFill>
                </a:rPr>
                <a:t>Vytvoříme </a:t>
              </a:r>
              <a:r>
                <a:rPr lang="cs-CZ" i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g  </a:t>
              </a:r>
              <a:r>
                <a:rPr lang="cs-CZ" smtClean="0">
                  <a:solidFill>
                    <a:srgbClr val="0000FF"/>
                  </a:solidFill>
                </a:rPr>
                <a:t>nových funkcí </a:t>
              </a:r>
              <a:r>
                <a:rPr lang="cs-CZ" i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cs-CZ" i="1" baseline="-2500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m,i</a:t>
              </a:r>
              <a:r>
                <a:rPr lang="cs-CZ" i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  </a:t>
              </a:r>
              <a:r>
                <a:rPr lang="cs-CZ" smtClean="0"/>
                <a:t>:</a:t>
              </a:r>
              <a:endParaRPr lang="cs-CZ" i="1"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16" name="Objekt 15"/>
            <p:cNvGraphicFramePr>
              <a:graphicFrameLocks noChangeAspect="1"/>
            </p:cNvGraphicFramePr>
            <p:nvPr/>
          </p:nvGraphicFramePr>
          <p:xfrm>
            <a:off x="4063519" y="3286124"/>
            <a:ext cx="3366001" cy="1368000"/>
          </p:xfrm>
          <a:graphic>
            <a:graphicData uri="http://schemas.openxmlformats.org/presentationml/2006/ole">
              <p:oleObj spid="_x0000_s135172" name="Rovnice" r:id="rId5" imgW="2374560" imgH="965160" progId="Equation.3">
                <p:embed/>
              </p:oleObj>
            </a:graphicData>
          </a:graphic>
        </p:graphicFrame>
        <p:grpSp>
          <p:nvGrpSpPr>
            <p:cNvPr id="20" name="Skupina 19"/>
            <p:cNvGrpSpPr/>
            <p:nvPr/>
          </p:nvGrpSpPr>
          <p:grpSpPr>
            <a:xfrm>
              <a:off x="571472" y="4786322"/>
              <a:ext cx="6216156" cy="425351"/>
              <a:chOff x="571472" y="4970045"/>
              <a:chExt cx="6216156" cy="425351"/>
            </a:xfrm>
          </p:grpSpPr>
          <p:sp>
            <p:nvSpPr>
              <p:cNvPr id="17" name="TextovéPole 16"/>
              <p:cNvSpPr txBox="1"/>
              <p:nvPr/>
            </p:nvSpPr>
            <p:spPr>
              <a:xfrm>
                <a:off x="571472" y="4988494"/>
                <a:ext cx="39290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a koeficienty </a:t>
                </a:r>
                <a:r>
                  <a:rPr lang="cs-CZ" i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cs-CZ" i="1" baseline="-2500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ij</a:t>
                </a:r>
                <a:r>
                  <a:rPr lang="cs-CZ" smtClean="0">
                    <a:solidFill>
                      <a:srgbClr val="FF0000"/>
                    </a:solidFill>
                  </a:rPr>
                  <a:t>  určíme tak aby platilo </a:t>
                </a:r>
                <a:r>
                  <a:rPr lang="cs-CZ" smtClean="0"/>
                  <a:t>:</a:t>
                </a:r>
                <a:endParaRPr lang="cs-CZ"/>
              </a:p>
            </p:txBody>
          </p:sp>
          <p:graphicFrame>
            <p:nvGraphicFramePr>
              <p:cNvPr id="18" name="Objekt 17"/>
              <p:cNvGraphicFramePr>
                <a:graphicFrameLocks noChangeAspect="1"/>
              </p:cNvGraphicFramePr>
              <p:nvPr/>
            </p:nvGraphicFramePr>
            <p:xfrm>
              <a:off x="4483628" y="4970045"/>
              <a:ext cx="2304000" cy="425351"/>
            </p:xfrm>
            <a:graphic>
              <a:graphicData uri="http://schemas.openxmlformats.org/presentationml/2006/ole">
                <p:oleObj spid="_x0000_s135173" name="Rovnice" r:id="rId6" imgW="1650960" imgH="304560" progId="Equation.3">
                  <p:embed/>
                </p:oleObj>
              </a:graphicData>
            </a:graphic>
          </p:graphicFrame>
        </p:grpSp>
      </p:grpSp>
      <p:grpSp>
        <p:nvGrpSpPr>
          <p:cNvPr id="26" name="Skupina 25"/>
          <p:cNvGrpSpPr/>
          <p:nvPr/>
        </p:nvGrpSpPr>
        <p:grpSpPr>
          <a:xfrm>
            <a:off x="1571604" y="5286388"/>
            <a:ext cx="5688000" cy="1368000"/>
            <a:chOff x="1500166" y="5214950"/>
            <a:chExt cx="5688000" cy="1368000"/>
          </a:xfrm>
        </p:grpSpPr>
        <p:sp>
          <p:nvSpPr>
            <p:cNvPr id="25" name="Zaoblený obdélník 24"/>
            <p:cNvSpPr/>
            <p:nvPr/>
          </p:nvSpPr>
          <p:spPr>
            <a:xfrm>
              <a:off x="1500166" y="5214950"/>
              <a:ext cx="5688000" cy="1368000"/>
            </a:xfrm>
            <a:prstGeom prst="roundRect">
              <a:avLst>
                <a:gd name="adj" fmla="val 8766"/>
              </a:avLst>
            </a:prstGeom>
            <a:solidFill>
              <a:srgbClr val="FEDDDA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1714480" y="5389330"/>
              <a:ext cx="5357850" cy="1040066"/>
              <a:chOff x="500034" y="5357826"/>
              <a:chExt cx="6357982" cy="1040066"/>
            </a:xfrm>
          </p:grpSpPr>
          <p:sp>
            <p:nvSpPr>
              <p:cNvPr id="19" name="TextovéPole 18"/>
              <p:cNvSpPr txBox="1"/>
              <p:nvPr/>
            </p:nvSpPr>
            <p:spPr>
              <a:xfrm>
                <a:off x="500034" y="5357826"/>
                <a:ext cx="63579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>
                    <a:solidFill>
                      <a:srgbClr val="FF0000"/>
                    </a:solidFill>
                  </a:rPr>
                  <a:t>V obecných úvahách tedy </a:t>
                </a:r>
                <a:r>
                  <a:rPr lang="cs-CZ" i="1" smtClean="0">
                    <a:solidFill>
                      <a:srgbClr val="FF0000"/>
                    </a:solidFill>
                  </a:rPr>
                  <a:t>můžeme vždy předpokládat</a:t>
                </a:r>
                <a:endParaRPr lang="cs-CZ" i="1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21" name="Objekt 20"/>
              <p:cNvGraphicFramePr>
                <a:graphicFrameLocks noChangeAspect="1"/>
              </p:cNvGraphicFramePr>
              <p:nvPr/>
            </p:nvGraphicFramePr>
            <p:xfrm>
              <a:off x="1928794" y="5857892"/>
              <a:ext cx="2700000" cy="540000"/>
            </p:xfrm>
            <a:graphic>
              <a:graphicData uri="http://schemas.openxmlformats.org/presentationml/2006/ole">
                <p:oleObj spid="_x0000_s135174" name="Rovnice" r:id="rId7" imgW="1523880" imgH="304560" progId="Equation.3">
                  <p:embed/>
                </p:oleObj>
              </a:graphicData>
            </a:graphic>
          </p:graphicFrame>
        </p:grpSp>
      </p:grpSp>
      <p:sp>
        <p:nvSpPr>
          <p:cNvPr id="28" name="Tlačítko akce: Vlastní 27">
            <a:hlinkClick r:id="rId8" action="ppaction://hlinksldjump" highlightClick="1"/>
          </p:cNvPr>
          <p:cNvSpPr/>
          <p:nvPr/>
        </p:nvSpPr>
        <p:spPr>
          <a:xfrm>
            <a:off x="8072462" y="6143644"/>
            <a:ext cx="684000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Zpět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071934" y="142852"/>
            <a:ext cx="4786346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err="1" smtClean="0">
                <a:solidFill>
                  <a:schemeClr val="bg1"/>
                </a:solidFill>
              </a:rPr>
              <a:t>Oper</a:t>
            </a:r>
            <a:r>
              <a:rPr lang="cs-CZ" err="1" smtClean="0">
                <a:solidFill>
                  <a:schemeClr val="bg1"/>
                </a:solidFill>
              </a:rPr>
              <a:t>átory</a:t>
            </a:r>
            <a:r>
              <a:rPr lang="cs-CZ" smtClean="0">
                <a:solidFill>
                  <a:schemeClr val="bg1"/>
                </a:solidFill>
              </a:rPr>
              <a:t>, vlastní funkce a vlastní hodnoty - </a:t>
            </a:r>
            <a:r>
              <a:rPr lang="en-US" i="1" smtClean="0">
                <a:solidFill>
                  <a:schemeClr val="bg1"/>
                </a:solidFill>
              </a:rPr>
              <a:t>6</a:t>
            </a:r>
            <a:endParaRPr lang="cs-CZ" i="1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500042"/>
            <a:ext cx="3357586" cy="369332"/>
          </a:xfrm>
          <a:prstGeom prst="rect">
            <a:avLst/>
          </a:prstGeom>
          <a:solidFill>
            <a:srgbClr val="E3FA98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St</a:t>
            </a:r>
            <a:r>
              <a:rPr lang="cs-CZ" smtClean="0">
                <a:solidFill>
                  <a:srgbClr val="FF0000"/>
                </a:solidFill>
              </a:rPr>
              <a:t>řední hodnota měřené veličiny</a:t>
            </a:r>
            <a:r>
              <a:rPr lang="cs-CZ" smtClean="0"/>
              <a:t>.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42910" y="1526433"/>
            <a:ext cx="7000924" cy="830997"/>
          </a:xfrm>
          <a:prstGeom prst="rect">
            <a:avLst/>
          </a:prstGeom>
          <a:solidFill>
            <a:srgbClr val="E5F5FF"/>
          </a:solidFill>
        </p:spPr>
        <p:txBody>
          <a:bodyPr wrap="square" rtlCol="0">
            <a:spAutoFit/>
          </a:bodyPr>
          <a:lstStyle/>
          <a:p>
            <a:r>
              <a:rPr lang="cs-CZ" sz="1600" smtClean="0"/>
              <a:t>Představme si, že </a:t>
            </a:r>
            <a:r>
              <a:rPr lang="cs-CZ" sz="1600" smtClean="0">
                <a:solidFill>
                  <a:srgbClr val="0000FF"/>
                </a:solidFill>
              </a:rPr>
              <a:t>máme </a:t>
            </a:r>
            <a:r>
              <a:rPr lang="cs-CZ" sz="1600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1600" smtClean="0">
                <a:solidFill>
                  <a:srgbClr val="0000FF"/>
                </a:solidFill>
              </a:rPr>
              <a:t>  </a:t>
            </a:r>
            <a:r>
              <a:rPr lang="cs-CZ" sz="1600" smtClean="0"/>
              <a:t>(</a:t>
            </a:r>
            <a:r>
              <a:rPr lang="cs-CZ" sz="1600" i="1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cs-CZ" sz="1600" smtClean="0">
                <a:latin typeface="Cambria Math"/>
                <a:ea typeface="Cambria Math"/>
              </a:rPr>
              <a:t>→∞</a:t>
            </a:r>
            <a:r>
              <a:rPr lang="cs-CZ" sz="1600" smtClean="0"/>
              <a:t>) </a:t>
            </a:r>
            <a:r>
              <a:rPr lang="cs-CZ" sz="1600" smtClean="0">
                <a:solidFill>
                  <a:srgbClr val="0000FF"/>
                </a:solidFill>
              </a:rPr>
              <a:t>takových</a:t>
            </a:r>
            <a:r>
              <a:rPr lang="cs-CZ" sz="1600" smtClean="0"/>
              <a:t> </a:t>
            </a:r>
            <a:r>
              <a:rPr lang="cs-CZ" sz="1600" smtClean="0">
                <a:solidFill>
                  <a:srgbClr val="0000FF"/>
                </a:solidFill>
              </a:rPr>
              <a:t>naprosto identických soustav </a:t>
            </a:r>
          </a:p>
          <a:p>
            <a:r>
              <a:rPr lang="cs-CZ" sz="1600" smtClean="0"/>
              <a:t>a</a:t>
            </a:r>
            <a:r>
              <a:rPr lang="cs-CZ" sz="1600" i="1" smtClean="0"/>
              <a:t> </a:t>
            </a:r>
            <a:r>
              <a:rPr lang="cs-CZ" sz="1600" i="1" smtClean="0">
                <a:solidFill>
                  <a:srgbClr val="0000FF"/>
                </a:solidFill>
              </a:rPr>
              <a:t>na každé</a:t>
            </a:r>
            <a:r>
              <a:rPr lang="cs-CZ" sz="1600" i="1" smtClean="0"/>
              <a:t> </a:t>
            </a:r>
            <a:r>
              <a:rPr lang="cs-CZ" sz="1600" smtClean="0"/>
              <a:t>z nich </a:t>
            </a:r>
            <a:r>
              <a:rPr lang="cs-CZ" sz="1600" i="1" smtClean="0">
                <a:solidFill>
                  <a:srgbClr val="0000FF"/>
                </a:solidFill>
              </a:rPr>
              <a:t>provedeme měření </a:t>
            </a:r>
            <a:r>
              <a:rPr lang="cs-CZ" sz="1600" smtClean="0"/>
              <a:t>nějaké </a:t>
            </a:r>
            <a:r>
              <a:rPr lang="cs-CZ" sz="1600" i="1" smtClean="0">
                <a:solidFill>
                  <a:srgbClr val="0000FF"/>
                </a:solidFill>
              </a:rPr>
              <a:t>veličiny</a:t>
            </a:r>
            <a:r>
              <a:rPr lang="cs-CZ" sz="1600" smtClean="0">
                <a:solidFill>
                  <a:srgbClr val="0000FF"/>
                </a:solidFill>
              </a:rPr>
              <a:t> </a:t>
            </a:r>
            <a:r>
              <a:rPr lang="cs-CZ" sz="1600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cs-CZ" sz="1600" i="1" smtClean="0">
                <a:latin typeface="Cambria Math" pitchFamily="18" charset="0"/>
                <a:ea typeface="Cambria Math" pitchFamily="18" charset="0"/>
              </a:rPr>
              <a:t> . </a:t>
            </a:r>
          </a:p>
          <a:p>
            <a:r>
              <a:rPr lang="cs-CZ" sz="1600" smtClean="0"/>
              <a:t>Víme, že </a:t>
            </a:r>
            <a:r>
              <a:rPr lang="cs-CZ" sz="1600" smtClean="0">
                <a:solidFill>
                  <a:schemeClr val="accent3">
                    <a:lumMod val="50000"/>
                  </a:schemeClr>
                </a:solidFill>
              </a:rPr>
              <a:t>výsledkem měření může být jen některá z vlastních hodnot operátoru </a:t>
            </a:r>
            <a:r>
              <a:rPr lang="cs-CZ" sz="1600" b="1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A </a:t>
            </a:r>
            <a:r>
              <a:rPr lang="cs-CZ" sz="1600" b="1" smtClean="0">
                <a:latin typeface="Cambria Math" pitchFamily="18" charset="0"/>
                <a:ea typeface="Cambria Math" pitchFamily="18" charset="0"/>
              </a:rPr>
              <a:t>.</a:t>
            </a:r>
            <a:endParaRPr lang="cs-CZ" sz="1600" i="1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2254235" y="2472292"/>
            <a:ext cx="4657144" cy="2140212"/>
            <a:chOff x="571472" y="2345288"/>
            <a:chExt cx="4657144" cy="2140212"/>
          </a:xfrm>
        </p:grpSpPr>
        <p:sp>
          <p:nvSpPr>
            <p:cNvPr id="9" name="TextovéPole 8"/>
            <p:cNvSpPr txBox="1"/>
            <p:nvPr/>
          </p:nvSpPr>
          <p:spPr>
            <a:xfrm>
              <a:off x="642910" y="2345288"/>
              <a:ext cx="33575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Jestliže </a:t>
              </a:r>
              <a:r>
                <a:rPr lang="cs-CZ" i="1" smtClean="0">
                  <a:solidFill>
                    <a:srgbClr val="FF0000"/>
                  </a:solidFill>
                </a:rPr>
                <a:t>naměříme</a:t>
              </a:r>
            </a:p>
            <a:p>
              <a:pPr lvl="1"/>
              <a:r>
                <a:rPr lang="cs-CZ" i="1" smtClean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baseline="-25000" smtClean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1 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- </a:t>
              </a:r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</a:rPr>
                <a:t>krát vlastní hodnotu </a:t>
              </a:r>
              <a:r>
                <a:rPr lang="cs-CZ" i="1" smtClean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cs-CZ" baseline="-25000" smtClean="0">
                  <a:solidFill>
                    <a:schemeClr val="accent1">
                      <a:lumMod val="75000"/>
                    </a:schemeClr>
                  </a:solidFill>
                </a:rPr>
                <a:t>1 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</a:p>
            <a:p>
              <a:pPr lvl="1"/>
              <a:r>
                <a:rPr lang="cs-CZ" i="1" smtClean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baseline="-25000" smtClean="0">
                  <a:solidFill>
                    <a:schemeClr val="accent1">
                      <a:lumMod val="75000"/>
                    </a:schemeClr>
                  </a:solidFill>
                </a:rPr>
                <a:t>2 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- </a:t>
              </a:r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</a:rPr>
                <a:t>krát vlastní hodnotu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cs-CZ" i="1" smtClean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cs-CZ" baseline="-25000" smtClean="0">
                  <a:solidFill>
                    <a:schemeClr val="accent1">
                      <a:lumMod val="75000"/>
                    </a:schemeClr>
                  </a:solidFill>
                </a:rPr>
                <a:t>2 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</a:p>
            <a:p>
              <a:pPr lvl="1"/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	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  <a:latin typeface="Cambria Math"/>
                  <a:ea typeface="Cambria Math"/>
                </a:rPr>
                <a:t> 	⋮</a:t>
              </a:r>
            </a:p>
            <a:p>
              <a:pPr lvl="1"/>
              <a:r>
                <a:rPr lang="cs-CZ" i="1" smtClean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i="1" baseline="-25000" smtClean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i 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- </a:t>
              </a:r>
              <a:r>
                <a:rPr lang="cs-CZ" sz="1600" smtClean="0">
                  <a:solidFill>
                    <a:schemeClr val="accent1">
                      <a:lumMod val="75000"/>
                    </a:schemeClr>
                  </a:solidFill>
                </a:rPr>
                <a:t>krát vlastní hodnotu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cs-CZ" i="1" smtClean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cs-CZ" i="1" baseline="-25000" smtClean="0">
                  <a:solidFill>
                    <a:schemeClr val="accent1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i 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,</a:t>
              </a:r>
            </a:p>
            <a:p>
              <a:pPr lvl="1"/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</a:rPr>
                <a:t>	</a:t>
              </a:r>
              <a:r>
                <a:rPr lang="cs-CZ" smtClean="0">
                  <a:solidFill>
                    <a:schemeClr val="accent1">
                      <a:lumMod val="75000"/>
                    </a:schemeClr>
                  </a:solidFill>
                  <a:latin typeface="Cambria Math"/>
                  <a:ea typeface="Cambria Math"/>
                </a:rPr>
                <a:t> 	⋮</a:t>
              </a:r>
              <a:endParaRPr lang="cs-CZ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571472" y="3873500"/>
              <a:ext cx="4657144" cy="612000"/>
              <a:chOff x="571472" y="4025896"/>
              <a:chExt cx="4657144" cy="612000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571472" y="4143380"/>
                <a:ext cx="207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je </a:t>
                </a:r>
                <a:r>
                  <a:rPr lang="cs-CZ" i="1" smtClean="0">
                    <a:solidFill>
                      <a:srgbClr val="FF0000"/>
                    </a:solidFill>
                  </a:rPr>
                  <a:t>aritmetický střed</a:t>
                </a:r>
                <a:endParaRPr lang="cs-CZ" i="1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2613025" y="4025896"/>
              <a:ext cx="2615591" cy="612000"/>
            </p:xfrm>
            <a:graphic>
              <a:graphicData uri="http://schemas.openxmlformats.org/presentationml/2006/ole">
                <p:oleObj spid="_x0000_s137218" name="Rovnice" r:id="rId3" imgW="1790640" imgH="419040" progId="Equation.3">
                  <p:embed/>
                </p:oleObj>
              </a:graphicData>
            </a:graphic>
          </p:graphicFrame>
        </p:grpSp>
      </p:grpSp>
      <p:grpSp>
        <p:nvGrpSpPr>
          <p:cNvPr id="24" name="Skupina 23"/>
          <p:cNvGrpSpPr/>
          <p:nvPr/>
        </p:nvGrpSpPr>
        <p:grpSpPr>
          <a:xfrm>
            <a:off x="1357290" y="4714884"/>
            <a:ext cx="6072230" cy="1000132"/>
            <a:chOff x="571472" y="4643446"/>
            <a:chExt cx="6072230" cy="1000132"/>
          </a:xfrm>
        </p:grpSpPr>
        <p:sp>
          <p:nvSpPr>
            <p:cNvPr id="23" name="Zaoblený obdélník 22"/>
            <p:cNvSpPr/>
            <p:nvPr/>
          </p:nvSpPr>
          <p:spPr>
            <a:xfrm>
              <a:off x="571472" y="4643446"/>
              <a:ext cx="6072230" cy="1000132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71472" y="4971560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smtClean="0">
                  <a:solidFill>
                    <a:srgbClr val="FF0000"/>
                  </a:solidFill>
                </a:rPr>
                <a:t>Postulát</a:t>
              </a:r>
              <a:r>
                <a:rPr lang="cs-CZ" smtClean="0"/>
                <a:t> kvantové mechaniky :</a:t>
              </a:r>
              <a:endParaRPr lang="cs-CZ"/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3929058" y="4857760"/>
              <a:ext cx="2286016" cy="571504"/>
              <a:chOff x="2777583" y="5097475"/>
              <a:chExt cx="2286016" cy="571504"/>
            </a:xfrm>
          </p:grpSpPr>
          <p:sp>
            <p:nvSpPr>
              <p:cNvPr id="21" name="Zaoblený obdélník 20"/>
              <p:cNvSpPr/>
              <p:nvPr/>
            </p:nvSpPr>
            <p:spPr>
              <a:xfrm>
                <a:off x="2777583" y="5097475"/>
                <a:ext cx="2286016" cy="571504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6" name="Objekt 15"/>
              <p:cNvGraphicFramePr>
                <a:graphicFrameLocks noChangeAspect="1"/>
              </p:cNvGraphicFramePr>
              <p:nvPr/>
            </p:nvGraphicFramePr>
            <p:xfrm>
              <a:off x="2928925" y="5143512"/>
              <a:ext cx="1860159" cy="519114"/>
            </p:xfrm>
            <a:graphic>
              <a:graphicData uri="http://schemas.openxmlformats.org/presentationml/2006/ole">
                <p:oleObj spid="_x0000_s137219" name="Rovnice" r:id="rId4" imgW="1091880" imgH="304560" progId="Equation.3">
                  <p:embed/>
                </p:oleObj>
              </a:graphicData>
            </a:graphic>
          </p:graphicFrame>
        </p:grpSp>
      </p:grp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37220" name="Rovnice" r:id="rId5" imgW="114120" imgH="215640" progId="Equation.3">
              <p:embed/>
            </p:oleObj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714348" y="1059404"/>
            <a:ext cx="6143668" cy="369332"/>
          </a:xfrm>
          <a:prstGeom prst="rect">
            <a:avLst/>
          </a:prstGeom>
          <a:solidFill>
            <a:srgbClr val="FEDDDA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Nechť je </a:t>
            </a:r>
            <a:r>
              <a:rPr lang="cs-CZ" smtClean="0">
                <a:solidFill>
                  <a:srgbClr val="0000FF"/>
                </a:solidFill>
              </a:rPr>
              <a:t>kvantová soustava ve stavu určeném vlnovou funkcí </a:t>
            </a:r>
            <a:r>
              <a:rPr lang="el-GR" i="1" smtClean="0">
                <a:solidFill>
                  <a:srgbClr val="0000FF"/>
                </a:solidFill>
                <a:latin typeface="Cambria Math"/>
                <a:ea typeface="Cambria Math"/>
              </a:rPr>
              <a:t>ψ</a:t>
            </a:r>
            <a:r>
              <a:rPr lang="cs-CZ" i="1" smtClean="0">
                <a:solidFill>
                  <a:srgbClr val="0000FF"/>
                </a:solidFill>
                <a:latin typeface="Cambria Math"/>
                <a:ea typeface="Cambria Math"/>
              </a:rPr>
              <a:t> .</a:t>
            </a:r>
            <a:endParaRPr lang="cs-CZ"/>
          </a:p>
        </p:txBody>
      </p:sp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500034" y="6000767"/>
            <a:ext cx="8243462" cy="576000"/>
            <a:chOff x="500034" y="6000768"/>
            <a:chExt cx="7361771" cy="514393"/>
          </a:xfrm>
        </p:grpSpPr>
        <p:sp>
          <p:nvSpPr>
            <p:cNvPr id="25" name="TextovéPole 24"/>
            <p:cNvSpPr txBox="1"/>
            <p:nvPr/>
          </p:nvSpPr>
          <p:spPr>
            <a:xfrm>
              <a:off x="500034" y="6147134"/>
              <a:ext cx="610842" cy="192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i="1" smtClean="0">
                  <a:solidFill>
                    <a:srgbClr val="0000FF"/>
                  </a:solidFill>
                </a:rPr>
                <a:t>Příklady:</a:t>
              </a:r>
              <a:endParaRPr lang="cs-CZ" sz="1400" i="1">
                <a:solidFill>
                  <a:srgbClr val="0000FF"/>
                </a:solidFill>
              </a:endParaRPr>
            </a:p>
          </p:txBody>
        </p:sp>
        <p:graphicFrame>
          <p:nvGraphicFramePr>
            <p:cNvPr id="26" name="Objekt 25"/>
            <p:cNvGraphicFramePr>
              <a:graphicFrameLocks noChangeAspect="1"/>
            </p:cNvGraphicFramePr>
            <p:nvPr/>
          </p:nvGraphicFramePr>
          <p:xfrm>
            <a:off x="1201804" y="6000768"/>
            <a:ext cx="6660001" cy="514393"/>
          </p:xfrm>
          <a:graphic>
            <a:graphicData uri="http://schemas.openxmlformats.org/presentationml/2006/ole">
              <p:oleObj spid="_x0000_s137221" name="Rovnice" r:id="rId6" imgW="6248160" imgH="482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86380" y="500042"/>
            <a:ext cx="32861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Symetrizace</a:t>
            </a:r>
            <a:r>
              <a:rPr lang="en-US" smtClean="0"/>
              <a:t> </a:t>
            </a:r>
            <a:r>
              <a:rPr lang="en-US" err="1" smtClean="0"/>
              <a:t>vlnov</a:t>
            </a:r>
            <a:r>
              <a:rPr lang="cs-CZ" err="1" smtClean="0"/>
              <a:t>ých</a:t>
            </a:r>
            <a:r>
              <a:rPr lang="cs-CZ" smtClean="0"/>
              <a:t> funkcí - </a:t>
            </a:r>
            <a:r>
              <a:rPr lang="cs-CZ" i="1" smtClean="0"/>
              <a:t>1</a:t>
            </a:r>
            <a:endParaRPr lang="cs-CZ" i="1"/>
          </a:p>
        </p:txBody>
      </p:sp>
      <p:grpSp>
        <p:nvGrpSpPr>
          <p:cNvPr id="17" name="Skupina 16"/>
          <p:cNvGrpSpPr/>
          <p:nvPr/>
        </p:nvGrpSpPr>
        <p:grpSpPr>
          <a:xfrm>
            <a:off x="500034" y="2285992"/>
            <a:ext cx="7572428" cy="1869530"/>
            <a:chOff x="500034" y="2285992"/>
            <a:chExt cx="7572428" cy="1869530"/>
          </a:xfrm>
        </p:grpSpPr>
        <p:sp>
          <p:nvSpPr>
            <p:cNvPr id="9" name="TextovéPole 8"/>
            <p:cNvSpPr txBox="1"/>
            <p:nvPr/>
          </p:nvSpPr>
          <p:spPr>
            <a:xfrm>
              <a:off x="571472" y="2285992"/>
              <a:ext cx="75009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Protože </a:t>
              </a:r>
              <a:endParaRPr lang="en-US" smtClean="0"/>
            </a:p>
            <a:p>
              <a:r>
                <a:rPr lang="cs-CZ" err="1" smtClean="0">
                  <a:solidFill>
                    <a:srgbClr val="FF0000"/>
                  </a:solidFill>
                </a:rPr>
                <a:t>hamiltonián</a:t>
              </a:r>
              <a:r>
                <a:rPr lang="cs-CZ" smtClean="0">
                  <a:solidFill>
                    <a:srgbClr val="FF0000"/>
                  </a:solidFill>
                </a:rPr>
                <a:t> pro dvě stejné částice musí být invariantní k záměně  proměnných</a:t>
              </a:r>
              <a:r>
                <a:rPr lang="cs-CZ" smtClean="0"/>
                <a:t> </a:t>
              </a:r>
              <a:r>
                <a:rPr lang="cs-CZ" sz="1600" smtClean="0"/>
                <a:t>(celková energie se nemění při záměně stejných částic), </a:t>
              </a:r>
              <a:endParaRPr lang="en-US" smtClean="0"/>
            </a:p>
            <a:p>
              <a:r>
                <a:rPr lang="cs-CZ" smtClean="0">
                  <a:solidFill>
                    <a:srgbClr val="0000FF"/>
                  </a:solidFill>
                </a:rPr>
                <a:t>musí být řešením i funkce</a:t>
              </a:r>
              <a:r>
                <a:rPr lang="cs-CZ" smtClean="0"/>
                <a:t> </a:t>
              </a:r>
              <a:endParaRPr lang="cs-CZ"/>
            </a:p>
          </p:txBody>
        </p:sp>
        <p:graphicFrame>
          <p:nvGraphicFramePr>
            <p:cNvPr id="122883" name="Object 3"/>
            <p:cNvGraphicFramePr>
              <a:graphicFrameLocks noChangeAspect="1"/>
            </p:cNvGraphicFramePr>
            <p:nvPr/>
          </p:nvGraphicFramePr>
          <p:xfrm>
            <a:off x="3643306" y="3357562"/>
            <a:ext cx="987425" cy="430213"/>
          </p:xfrm>
          <a:graphic>
            <a:graphicData uri="http://schemas.openxmlformats.org/presentationml/2006/ole">
              <p:oleObj spid="_x0000_s122883" name="Rovnice" r:id="rId4" imgW="495000" imgH="215640" progId="Equation.3">
                <p:embed/>
              </p:oleObj>
            </a:graphicData>
          </a:graphic>
        </p:graphicFrame>
        <p:sp>
          <p:nvSpPr>
            <p:cNvPr id="12" name="TextovéPole 11"/>
            <p:cNvSpPr txBox="1"/>
            <p:nvPr/>
          </p:nvSpPr>
          <p:spPr>
            <a:xfrm>
              <a:off x="500034" y="3786190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0000FF"/>
                  </a:solidFill>
                </a:rPr>
                <a:t>a </a:t>
              </a:r>
              <a:r>
                <a:rPr lang="cs-CZ" err="1" smtClean="0">
                  <a:solidFill>
                    <a:srgbClr val="0000FF"/>
                  </a:solidFill>
                </a:rPr>
                <a:t>táké</a:t>
              </a:r>
              <a:r>
                <a:rPr lang="cs-CZ" smtClean="0">
                  <a:solidFill>
                    <a:srgbClr val="0000FF"/>
                  </a:solidFill>
                </a:rPr>
                <a:t> jejich lineární kombinace.</a:t>
              </a:r>
              <a:r>
                <a:rPr lang="cs-CZ" smtClean="0"/>
                <a:t> </a:t>
              </a:r>
              <a:endParaRPr lang="en-US" smtClean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71472" y="1071546"/>
            <a:ext cx="7500990" cy="1155150"/>
            <a:chOff x="571472" y="1071546"/>
            <a:chExt cx="7500990" cy="1155150"/>
          </a:xfrm>
        </p:grpSpPr>
        <p:sp>
          <p:nvSpPr>
            <p:cNvPr id="6" name="TextovéPole 5"/>
            <p:cNvSpPr txBox="1"/>
            <p:nvPr/>
          </p:nvSpPr>
          <p:spPr>
            <a:xfrm>
              <a:off x="571472" y="1071546"/>
              <a:ext cx="7500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Řešením stacionární  </a:t>
              </a:r>
              <a:r>
                <a:rPr lang="cs-CZ" err="1" smtClean="0"/>
                <a:t>dvoučásticové</a:t>
              </a:r>
              <a:r>
                <a:rPr lang="cs-CZ" smtClean="0"/>
                <a:t>  </a:t>
              </a:r>
              <a:r>
                <a:rPr lang="cs-CZ" err="1" smtClean="0"/>
                <a:t>Schrödingerovy</a:t>
              </a:r>
              <a:r>
                <a:rPr lang="cs-CZ" smtClean="0"/>
                <a:t> rovnice najdeme </a:t>
              </a:r>
              <a:r>
                <a:rPr lang="cs-CZ" smtClean="0">
                  <a:solidFill>
                    <a:srgbClr val="0000FF"/>
                  </a:solidFill>
                </a:rPr>
                <a:t>řešení </a:t>
              </a:r>
              <a:endParaRPr lang="cs-CZ">
                <a:solidFill>
                  <a:srgbClr val="0000FF"/>
                </a:solidFill>
              </a:endParaRPr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3656476" y="1428736"/>
            <a:ext cx="986962" cy="430214"/>
          </p:xfrm>
          <a:graphic>
            <a:graphicData uri="http://schemas.openxmlformats.org/presentationml/2006/ole">
              <p:oleObj spid="_x0000_s122882" name="Rovnice" r:id="rId5" imgW="495000" imgH="215640" progId="Equation.3">
                <p:embed/>
              </p:oleObj>
            </a:graphicData>
          </a:graphic>
        </p:graphicFrame>
        <p:sp>
          <p:nvSpPr>
            <p:cNvPr id="11" name="TextovéPole 10"/>
            <p:cNvSpPr txBox="1"/>
            <p:nvPr/>
          </p:nvSpPr>
          <p:spPr>
            <a:xfrm>
              <a:off x="571472" y="1857364"/>
              <a:ext cx="4929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0000FF"/>
                  </a:solidFill>
                </a:rPr>
                <a:t>které není ani symetrické ani antisymetrické.</a:t>
              </a: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500034" y="4286256"/>
            <a:ext cx="7572428" cy="2071702"/>
            <a:chOff x="500034" y="4286256"/>
            <a:chExt cx="7572428" cy="2071702"/>
          </a:xfrm>
        </p:grpSpPr>
        <p:grpSp>
          <p:nvGrpSpPr>
            <p:cNvPr id="19" name="Skupina 18"/>
            <p:cNvGrpSpPr/>
            <p:nvPr/>
          </p:nvGrpSpPr>
          <p:grpSpPr>
            <a:xfrm>
              <a:off x="2256198" y="4714884"/>
              <a:ext cx="3816000" cy="857256"/>
              <a:chOff x="2256198" y="4714884"/>
              <a:chExt cx="3816000" cy="857256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2256198" y="4714884"/>
                <a:ext cx="3816000" cy="85725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3" name="Objekt 12"/>
              <p:cNvGraphicFramePr>
                <a:graphicFrameLocks noChangeAspect="1"/>
              </p:cNvGraphicFramePr>
              <p:nvPr/>
            </p:nvGraphicFramePr>
            <p:xfrm>
              <a:off x="2507815" y="4714884"/>
              <a:ext cx="3350069" cy="785818"/>
            </p:xfrm>
            <a:graphic>
              <a:graphicData uri="http://schemas.openxmlformats.org/presentationml/2006/ole">
                <p:oleObj spid="_x0000_s122884" name="Rovnice" r:id="rId6" imgW="2057400" imgH="482400" progId="Equation.3">
                  <p:embed/>
                </p:oleObj>
              </a:graphicData>
            </a:graphic>
          </p:graphicFrame>
        </p:grpSp>
        <p:sp>
          <p:nvSpPr>
            <p:cNvPr id="14" name="TextovéPole 13"/>
            <p:cNvSpPr txBox="1"/>
            <p:nvPr/>
          </p:nvSpPr>
          <p:spPr>
            <a:xfrm>
              <a:off x="571472" y="5711627"/>
              <a:ext cx="750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Funkce </a:t>
              </a:r>
              <a:r>
                <a:rPr lang="el-GR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ψ</a:t>
              </a:r>
              <a:r>
                <a:rPr lang="cs-CZ" sz="1400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b="1" baseline="30000" smtClean="0">
                  <a:solidFill>
                    <a:srgbClr val="FF0000"/>
                  </a:solidFill>
                  <a:latin typeface="Cambria Math"/>
                  <a:ea typeface="Cambria Math"/>
                </a:rPr>
                <a:t>(s) </a:t>
              </a:r>
              <a:r>
                <a:rPr lang="cs-CZ" b="1" smtClean="0">
                  <a:solidFill>
                    <a:srgbClr val="FF0000"/>
                  </a:solidFill>
                </a:rPr>
                <a:t>je</a:t>
              </a:r>
              <a:r>
                <a:rPr lang="cs-CZ" b="1" smtClean="0"/>
                <a:t> </a:t>
              </a:r>
              <a:r>
                <a:rPr lang="cs-CZ" smtClean="0"/>
                <a:t>zřejmě </a:t>
              </a:r>
              <a:r>
                <a:rPr lang="cs-CZ" b="1" i="1" smtClean="0">
                  <a:solidFill>
                    <a:srgbClr val="FF0000"/>
                  </a:solidFill>
                </a:rPr>
                <a:t>symetrická</a:t>
              </a:r>
              <a:r>
                <a:rPr lang="cs-CZ" smtClean="0"/>
                <a:t> a funkce </a:t>
              </a:r>
              <a:r>
                <a:rPr lang="el-GR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ψ</a:t>
              </a:r>
              <a:r>
                <a:rPr lang="cs-CZ" sz="1400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b="1" baseline="30000" smtClean="0">
                  <a:solidFill>
                    <a:srgbClr val="FF0000"/>
                  </a:solidFill>
                  <a:latin typeface="Cambria Math"/>
                  <a:ea typeface="Cambria Math"/>
                </a:rPr>
                <a:t>(a)</a:t>
              </a:r>
              <a:r>
                <a:rPr lang="cs-CZ" b="1" smtClean="0">
                  <a:solidFill>
                    <a:srgbClr val="FF0000"/>
                  </a:solidFill>
                </a:rPr>
                <a:t> je </a:t>
              </a:r>
              <a:r>
                <a:rPr lang="cs-CZ" b="1" i="1" smtClean="0">
                  <a:solidFill>
                    <a:srgbClr val="FF0000"/>
                  </a:solidFill>
                </a:rPr>
                <a:t>antisymetrická</a:t>
              </a:r>
              <a:r>
                <a:rPr lang="cs-CZ" smtClean="0"/>
                <a:t>. </a:t>
              </a:r>
              <a:br>
                <a:rPr lang="cs-CZ" smtClean="0"/>
              </a:br>
              <a:r>
                <a:rPr lang="cs-CZ" smtClean="0"/>
                <a:t>Konstantu 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C  </a:t>
              </a:r>
              <a:r>
                <a:rPr lang="cs-CZ" smtClean="0"/>
                <a:t>zvolíme tak, aby výsledné funkce byly opět normalizované.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  </a:t>
              </a:r>
              <a:endParaRPr lang="cs-CZ" i="1" baseline="3000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00034" y="4286256"/>
              <a:ext cx="535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smtClean="0">
                  <a:solidFill>
                    <a:srgbClr val="7030A0"/>
                  </a:solidFill>
                </a:rPr>
                <a:t>Vytvoříme</a:t>
              </a:r>
              <a:r>
                <a:rPr lang="cs-CZ" smtClean="0">
                  <a:solidFill>
                    <a:srgbClr val="7030A0"/>
                  </a:solidFill>
                </a:rPr>
                <a:t> </a:t>
              </a:r>
              <a:r>
                <a:rPr lang="cs-CZ" i="1" smtClean="0">
                  <a:solidFill>
                    <a:srgbClr val="7030A0"/>
                  </a:solidFill>
                </a:rPr>
                <a:t>dvě </a:t>
              </a:r>
              <a:r>
                <a:rPr lang="cs-CZ" b="1" i="1" smtClean="0">
                  <a:solidFill>
                    <a:srgbClr val="7030A0"/>
                  </a:solidFill>
                </a:rPr>
                <a:t>lineární kombinace</a:t>
              </a:r>
              <a:r>
                <a:rPr lang="cs-CZ" i="1" smtClean="0">
                  <a:solidFill>
                    <a:srgbClr val="7030A0"/>
                  </a:solidFill>
                </a:rPr>
                <a:t> </a:t>
              </a:r>
              <a:r>
                <a:rPr lang="cs-CZ" smtClean="0">
                  <a:solidFill>
                    <a:srgbClr val="7030A0"/>
                  </a:solidFill>
                </a:rPr>
                <a:t>:</a:t>
              </a:r>
              <a:endParaRPr lang="cs-CZ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86380" y="357166"/>
            <a:ext cx="32861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Symetrizace</a:t>
            </a:r>
            <a:r>
              <a:rPr lang="en-US" smtClean="0"/>
              <a:t> </a:t>
            </a:r>
            <a:r>
              <a:rPr lang="en-US" err="1" smtClean="0"/>
              <a:t>vlnov</a:t>
            </a:r>
            <a:r>
              <a:rPr lang="cs-CZ" err="1" smtClean="0"/>
              <a:t>ých</a:t>
            </a:r>
            <a:r>
              <a:rPr lang="cs-CZ" smtClean="0"/>
              <a:t> funkcí - </a:t>
            </a:r>
            <a:r>
              <a:rPr lang="cs-CZ" i="1" smtClean="0"/>
              <a:t>2</a:t>
            </a:r>
            <a:endParaRPr lang="cs-CZ" i="1"/>
          </a:p>
        </p:txBody>
      </p:sp>
      <p:sp>
        <p:nvSpPr>
          <p:cNvPr id="6" name="TextovéPole 5"/>
          <p:cNvSpPr txBox="1"/>
          <p:nvPr/>
        </p:nvSpPr>
        <p:spPr>
          <a:xfrm>
            <a:off x="642910" y="100010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Předchozí postup se snadno zobecní na vlnové funkce pro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 n  </a:t>
            </a:r>
            <a:r>
              <a:rPr lang="cs-CZ" smtClean="0"/>
              <a:t>stejných částic</a:t>
            </a:r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729651" y="1500177"/>
          <a:ext cx="3060000" cy="538335"/>
        </p:xfrm>
        <a:graphic>
          <a:graphicData uri="http://schemas.openxmlformats.org/presentationml/2006/ole">
            <p:oleObj spid="_x0000_s123906" name="Rovnice" r:id="rId3" imgW="1371600" imgH="24120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42910" y="207167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Symetrickou vlnovou funkci </a:t>
            </a:r>
            <a:r>
              <a:rPr lang="el-GR" i="1" smtClean="0">
                <a:solidFill>
                  <a:srgbClr val="FF0000"/>
                </a:solidFill>
                <a:latin typeface="Cambria Math"/>
                <a:ea typeface="Cambria Math"/>
              </a:rPr>
              <a:t>ψ</a:t>
            </a:r>
            <a:r>
              <a:rPr lang="cs-CZ" sz="1400" i="1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baseline="30000" smtClean="0">
                <a:solidFill>
                  <a:srgbClr val="FF0000"/>
                </a:solidFill>
                <a:latin typeface="Cambria Math"/>
                <a:ea typeface="Cambria Math"/>
              </a:rPr>
              <a:t>(s)</a:t>
            </a:r>
            <a:r>
              <a:rPr lang="cs-CZ" baseline="30000" smtClean="0">
                <a:latin typeface="Cambria Math"/>
                <a:ea typeface="Cambria Math"/>
              </a:rPr>
              <a:t>  </a:t>
            </a:r>
          </a:p>
          <a:p>
            <a:r>
              <a:rPr lang="cs-CZ" smtClean="0"/>
              <a:t>vytvoříme tak, že ve funkci </a:t>
            </a:r>
            <a:r>
              <a:rPr lang="el-GR" i="1" smtClean="0">
                <a:latin typeface="Cambria Math"/>
                <a:ea typeface="Cambria Math"/>
              </a:rPr>
              <a:t>φ</a:t>
            </a:r>
            <a:r>
              <a:rPr lang="cs-CZ" i="1" smtClean="0">
                <a:latin typeface="Cambria Math"/>
                <a:ea typeface="Cambria Math"/>
              </a:rPr>
              <a:t> </a:t>
            </a:r>
            <a:r>
              <a:rPr lang="cs-CZ" smtClean="0">
                <a:latin typeface="Cambria Math"/>
                <a:ea typeface="Cambria Math"/>
              </a:rPr>
              <a:t> </a:t>
            </a:r>
            <a:r>
              <a:rPr lang="cs-CZ" i="1" smtClean="0">
                <a:solidFill>
                  <a:srgbClr val="0000FF"/>
                </a:solidFill>
              </a:rPr>
              <a:t>provedeme všechny transpozice souřadnic</a:t>
            </a:r>
          </a:p>
          <a:p>
            <a:r>
              <a:rPr lang="cs-CZ" smtClean="0"/>
              <a:t>a získáme tak celkem </a:t>
            </a:r>
            <a:r>
              <a:rPr lang="cs-CZ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050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! </a:t>
            </a:r>
            <a:r>
              <a:rPr lang="en-US" err="1" smtClean="0">
                <a:solidFill>
                  <a:srgbClr val="0000FF"/>
                </a:solidFill>
              </a:rPr>
              <a:t>funkc</a:t>
            </a:r>
            <a:r>
              <a:rPr lang="cs-CZ" smtClean="0">
                <a:solidFill>
                  <a:srgbClr val="0000FF"/>
                </a:solidFill>
              </a:rPr>
              <a:t>í </a:t>
            </a:r>
            <a:r>
              <a:rPr lang="el-GR" i="1" smtClean="0">
                <a:solidFill>
                  <a:srgbClr val="0000FF"/>
                </a:solidFill>
                <a:latin typeface="Cambria Math"/>
                <a:ea typeface="Cambria Math"/>
              </a:rPr>
              <a:t>φ</a:t>
            </a:r>
            <a:r>
              <a:rPr lang="cs-CZ" i="1" smtClean="0">
                <a:latin typeface="Cambria Math"/>
                <a:ea typeface="Cambria Math"/>
              </a:rPr>
              <a:t>  </a:t>
            </a:r>
            <a:r>
              <a:rPr lang="cs-CZ" smtClean="0"/>
              <a:t>které </a:t>
            </a:r>
            <a:r>
              <a:rPr lang="cs-CZ" smtClean="0">
                <a:solidFill>
                  <a:srgbClr val="0000FF"/>
                </a:solidFill>
              </a:rPr>
              <a:t>sečteme</a:t>
            </a:r>
            <a:r>
              <a:rPr lang="cs-CZ" smtClean="0"/>
              <a:t>.</a:t>
            </a:r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214546" y="3214686"/>
          <a:ext cx="4024341" cy="642942"/>
        </p:xfrm>
        <a:graphic>
          <a:graphicData uri="http://schemas.openxmlformats.org/presentationml/2006/ole">
            <p:oleObj spid="_x0000_s123907" name="Rovnice" r:id="rId4" imgW="2145960" imgH="342720" progId="Equation.3">
              <p:embed/>
            </p:oleObj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42910" y="400586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Sumace se provádí přes všechny permutace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mtClean="0"/>
              <a:t> z čísel </a:t>
            </a:r>
            <a:r>
              <a:rPr lang="en-US" smtClean="0">
                <a:latin typeface="Cambria Math" pitchFamily="18" charset="0"/>
                <a:ea typeface="Cambria Math" pitchFamily="18" charset="0"/>
              </a:rPr>
              <a:t>1,2,…,</a:t>
            </a:r>
            <a:r>
              <a:rPr lang="en-US" i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mtClean="0"/>
              <a:t>.</a:t>
            </a:r>
            <a:br>
              <a:rPr lang="en-US" smtClean="0"/>
            </a:br>
            <a:endParaRPr lang="cs-CZ" smtClean="0"/>
          </a:p>
          <a:p>
            <a:r>
              <a:rPr lang="en-US" smtClean="0"/>
              <a:t>Nap</a:t>
            </a:r>
            <a:r>
              <a:rPr lang="cs-CZ" err="1" smtClean="0"/>
              <a:t>ř</a:t>
            </a:r>
            <a:r>
              <a:rPr lang="cs-CZ" smtClean="0"/>
              <a:t>. pro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cs-CZ" smtClean="0">
                <a:latin typeface="Cambria Math" pitchFamily="18" charset="0"/>
                <a:ea typeface="Cambria Math" pitchFamily="18" charset="0"/>
              </a:rPr>
              <a:t>=3</a:t>
            </a:r>
            <a:r>
              <a:rPr lang="cs-CZ" smtClean="0"/>
              <a:t> sečteme funkce (pro přehlednost jsou uvedeny jen indexy) :</a:t>
            </a:r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833460" y="5214950"/>
          <a:ext cx="6953250" cy="404813"/>
        </p:xfrm>
        <a:graphic>
          <a:graphicData uri="http://schemas.openxmlformats.org/presentationml/2006/ole">
            <p:oleObj spid="_x0000_s123908" name="Rovnice" r:id="rId5" imgW="3924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86380" y="357166"/>
            <a:ext cx="328614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Symetrizace</a:t>
            </a:r>
            <a:r>
              <a:rPr lang="en-US" smtClean="0"/>
              <a:t> </a:t>
            </a:r>
            <a:r>
              <a:rPr lang="en-US" err="1" smtClean="0"/>
              <a:t>vlnov</a:t>
            </a:r>
            <a:r>
              <a:rPr lang="cs-CZ" err="1" smtClean="0"/>
              <a:t>ých</a:t>
            </a:r>
            <a:r>
              <a:rPr lang="cs-CZ" smtClean="0"/>
              <a:t> funkcí - </a:t>
            </a:r>
            <a:r>
              <a:rPr lang="cs-CZ" i="1" smtClean="0"/>
              <a:t>3</a:t>
            </a:r>
            <a:endParaRPr lang="cs-CZ" i="1"/>
          </a:p>
        </p:txBody>
      </p:sp>
      <p:sp>
        <p:nvSpPr>
          <p:cNvPr id="6" name="TextovéPole 5"/>
          <p:cNvSpPr txBox="1"/>
          <p:nvPr/>
        </p:nvSpPr>
        <p:spPr>
          <a:xfrm>
            <a:off x="642910" y="1000108"/>
            <a:ext cx="7572428" cy="21698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mtClean="0">
                <a:solidFill>
                  <a:srgbClr val="FF0000"/>
                </a:solidFill>
              </a:rPr>
              <a:t>Antisymetrickou vlnovou funkci </a:t>
            </a:r>
            <a:r>
              <a:rPr lang="el-GR" i="1" smtClean="0">
                <a:solidFill>
                  <a:srgbClr val="FF0000"/>
                </a:solidFill>
                <a:latin typeface="Cambria Math"/>
                <a:ea typeface="Cambria Math"/>
              </a:rPr>
              <a:t>ψ</a:t>
            </a:r>
            <a:r>
              <a:rPr lang="cs-CZ" sz="1400" i="1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baseline="30000" smtClean="0">
                <a:solidFill>
                  <a:srgbClr val="FF0000"/>
                </a:solidFill>
                <a:latin typeface="Cambria Math"/>
                <a:ea typeface="Cambria Math"/>
              </a:rPr>
              <a:t>(a)</a:t>
            </a:r>
            <a:r>
              <a:rPr lang="cs-CZ" baseline="30000" smtClean="0">
                <a:latin typeface="Cambria Math"/>
                <a:ea typeface="Cambria Math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cs-CZ" smtClean="0"/>
              <a:t>vytvoříme tak, že </a:t>
            </a:r>
            <a:r>
              <a:rPr lang="cs-CZ" smtClean="0">
                <a:solidFill>
                  <a:srgbClr val="0000FF"/>
                </a:solidFill>
              </a:rPr>
              <a:t>ve funkci </a:t>
            </a:r>
            <a:r>
              <a:rPr lang="el-GR" i="1" smtClean="0">
                <a:solidFill>
                  <a:srgbClr val="0000FF"/>
                </a:solidFill>
                <a:latin typeface="Cambria Math"/>
                <a:ea typeface="Cambria Math"/>
              </a:rPr>
              <a:t>φ</a:t>
            </a:r>
            <a:r>
              <a:rPr lang="cs-CZ" i="1" smtClean="0">
                <a:solidFill>
                  <a:srgbClr val="0000FF"/>
                </a:solidFill>
                <a:latin typeface="Cambria Math"/>
                <a:ea typeface="Cambria Math"/>
              </a:rPr>
              <a:t> </a:t>
            </a:r>
            <a:r>
              <a:rPr lang="cs-CZ" smtClean="0">
                <a:solidFill>
                  <a:srgbClr val="0000FF"/>
                </a:solidFill>
                <a:latin typeface="Cambria Math"/>
                <a:ea typeface="Cambria Math"/>
              </a:rPr>
              <a:t> </a:t>
            </a:r>
            <a:r>
              <a:rPr lang="cs-CZ" i="1" smtClean="0">
                <a:solidFill>
                  <a:srgbClr val="0000FF"/>
                </a:solidFill>
              </a:rPr>
              <a:t>provedeme všechny transpozice souřadnic</a:t>
            </a:r>
          </a:p>
          <a:p>
            <a:pPr>
              <a:lnSpc>
                <a:spcPct val="150000"/>
              </a:lnSpc>
            </a:pPr>
            <a:r>
              <a:rPr lang="cs-CZ" smtClean="0"/>
              <a:t>a získáme tak celkem </a:t>
            </a:r>
            <a:r>
              <a:rPr lang="cs-CZ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050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! </a:t>
            </a:r>
            <a:r>
              <a:rPr lang="en-US" err="1" smtClean="0">
                <a:solidFill>
                  <a:srgbClr val="0000FF"/>
                </a:solidFill>
              </a:rPr>
              <a:t>funkc</a:t>
            </a:r>
            <a:r>
              <a:rPr lang="cs-CZ" smtClean="0">
                <a:solidFill>
                  <a:srgbClr val="0000FF"/>
                </a:solidFill>
              </a:rPr>
              <a:t>í </a:t>
            </a:r>
            <a:r>
              <a:rPr lang="el-GR" i="1" smtClean="0">
                <a:solidFill>
                  <a:srgbClr val="0000FF"/>
                </a:solidFill>
                <a:latin typeface="Cambria Math"/>
                <a:ea typeface="Cambria Math"/>
              </a:rPr>
              <a:t>φ</a:t>
            </a:r>
            <a:r>
              <a:rPr lang="cs-CZ" i="1" smtClean="0">
                <a:latin typeface="Cambria Math"/>
                <a:ea typeface="Cambria Math"/>
              </a:rPr>
              <a:t>  </a:t>
            </a:r>
            <a:r>
              <a:rPr lang="cs-CZ" smtClean="0"/>
              <a:t>které rozdělíme na </a:t>
            </a:r>
            <a:r>
              <a:rPr lang="cs-CZ" i="1" smtClean="0">
                <a:solidFill>
                  <a:srgbClr val="0000FF"/>
                </a:solidFill>
              </a:rPr>
              <a:t>dvě skupiny </a:t>
            </a:r>
            <a:r>
              <a:rPr lang="cs-CZ" smtClean="0"/>
              <a:t>(poloviny).</a:t>
            </a:r>
          </a:p>
          <a:p>
            <a:pPr>
              <a:lnSpc>
                <a:spcPct val="150000"/>
              </a:lnSpc>
            </a:pPr>
            <a:r>
              <a:rPr lang="cs-CZ" smtClean="0"/>
              <a:t>V jedné skupině budou funkce, které vznikly z výchozí permutace (1,2,…,</a:t>
            </a:r>
            <a:r>
              <a:rPr lang="cs-CZ" i="1" smtClean="0"/>
              <a:t>n</a:t>
            </a:r>
            <a:r>
              <a:rPr lang="cs-CZ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mtClean="0"/>
              <a:t>lichým počtem transpozic a ve druhé ty, které vznikly sudým počtem transpozic.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642910" y="4608538"/>
            <a:ext cx="7286676" cy="749288"/>
            <a:chOff x="714348" y="3988362"/>
            <a:chExt cx="7286676" cy="749288"/>
          </a:xfrm>
        </p:grpSpPr>
        <p:sp>
          <p:nvSpPr>
            <p:cNvPr id="7" name="TextovéPole 6"/>
            <p:cNvSpPr txBox="1"/>
            <p:nvPr/>
          </p:nvSpPr>
          <p:spPr>
            <a:xfrm>
              <a:off x="714348" y="3988362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Předchozí příklad pro 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smtClean="0">
                  <a:latin typeface="Cambria Math" pitchFamily="18" charset="0"/>
                  <a:ea typeface="Cambria Math" pitchFamily="18" charset="0"/>
                </a:rPr>
                <a:t> = 3</a:t>
              </a:r>
              <a:r>
                <a:rPr lang="cs-CZ" smtClean="0"/>
                <a:t> :</a:t>
              </a:r>
              <a:endParaRPr lang="cs-CZ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801024" y="4326219"/>
            <a:ext cx="7200000" cy="411431"/>
          </p:xfrm>
          <a:graphic>
            <a:graphicData uri="http://schemas.openxmlformats.org/presentationml/2006/ole">
              <p:oleObj spid="_x0000_s124929" name="Rovnice" r:id="rId3" imgW="4000320" imgH="228600" progId="Equation.3">
                <p:embed/>
              </p:oleObj>
            </a:graphicData>
          </a:graphic>
        </p:graphicFrame>
      </p:grpSp>
      <p:sp>
        <p:nvSpPr>
          <p:cNvPr id="10" name="TextovéPole 9"/>
          <p:cNvSpPr txBox="1"/>
          <p:nvPr/>
        </p:nvSpPr>
        <p:spPr>
          <a:xfrm>
            <a:off x="642910" y="3466272"/>
            <a:ext cx="7429552" cy="923330"/>
          </a:xfrm>
          <a:prstGeom prst="rect">
            <a:avLst/>
          </a:prstGeom>
          <a:solidFill>
            <a:srgbClr val="E3FA98"/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rgbClr val="FF0000"/>
                </a:solidFill>
              </a:rPr>
              <a:t>Jednu skupinu</a:t>
            </a:r>
            <a:r>
              <a:rPr lang="cs-CZ" smtClean="0"/>
              <a:t> </a:t>
            </a:r>
            <a:r>
              <a:rPr lang="cs-CZ" sz="1600" smtClean="0"/>
              <a:t>(např. sudé transpozice)</a:t>
            </a:r>
            <a:r>
              <a:rPr lang="cs-CZ" smtClean="0"/>
              <a:t> budeme brát </a:t>
            </a:r>
            <a:r>
              <a:rPr lang="cs-CZ" i="1" smtClean="0">
                <a:solidFill>
                  <a:srgbClr val="0000FF"/>
                </a:solidFill>
              </a:rPr>
              <a:t>do superpozice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>
                <a:solidFill>
                  <a:srgbClr val="FF0000"/>
                </a:solidFill>
              </a:rPr>
              <a:t>vždy</a:t>
            </a:r>
            <a:r>
              <a:rPr lang="cs-CZ" smtClean="0"/>
              <a:t>  </a:t>
            </a:r>
            <a:r>
              <a:rPr lang="cs-CZ" smtClean="0">
                <a:solidFill>
                  <a:srgbClr val="FF0000"/>
                </a:solidFill>
              </a:rPr>
              <a:t>se znaménkem  </a:t>
            </a:r>
            <a:r>
              <a:rPr lang="cs-CZ" sz="2000" b="1" smtClean="0">
                <a:solidFill>
                  <a:srgbClr val="FF0000"/>
                </a:solidFill>
              </a:rPr>
              <a:t>+  </a:t>
            </a:r>
            <a:r>
              <a:rPr lang="cs-CZ" smtClean="0">
                <a:solidFill>
                  <a:srgbClr val="FF0000"/>
                </a:solidFill>
              </a:rPr>
              <a:t>a druhou </a:t>
            </a:r>
            <a:r>
              <a:rPr lang="cs-CZ" sz="1600" smtClean="0"/>
              <a:t>(liché transpozice)  </a:t>
            </a:r>
            <a:r>
              <a:rPr lang="cs-CZ" smtClean="0">
                <a:solidFill>
                  <a:srgbClr val="FF0000"/>
                </a:solidFill>
              </a:rPr>
              <a:t>vždy se znaménkem  </a:t>
            </a:r>
            <a:r>
              <a:rPr lang="cs-CZ" sz="2000" b="1" smtClean="0">
                <a:solidFill>
                  <a:srgbClr val="FF0000"/>
                </a:solidFill>
              </a:rPr>
              <a:t>-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smtClean="0"/>
              <a:t>.</a:t>
            </a:r>
          </a:p>
          <a:p>
            <a:r>
              <a:rPr lang="cs-CZ" sz="1600" smtClean="0"/>
              <a:t>Po provedení další transpozice se zařazení do skupin vymění a funkce změní znaménko.</a:t>
            </a:r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642910" y="5786454"/>
            <a:ext cx="7572428" cy="810102"/>
            <a:chOff x="642910" y="5786454"/>
            <a:chExt cx="7572428" cy="810102"/>
          </a:xfrm>
        </p:grpSpPr>
        <p:sp>
          <p:nvSpPr>
            <p:cNvPr id="11" name="TextovéPole 10"/>
            <p:cNvSpPr txBox="1"/>
            <p:nvPr/>
          </p:nvSpPr>
          <p:spPr>
            <a:xfrm>
              <a:off x="714348" y="5857892"/>
              <a:ext cx="74295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i="1" smtClean="0">
                  <a:solidFill>
                    <a:srgbClr val="0000FF"/>
                  </a:solidFill>
                </a:rPr>
                <a:t>Poznámka</a:t>
              </a:r>
              <a:r>
                <a:rPr lang="cs-CZ" sz="1400" smtClean="0"/>
                <a:t> : v algebře se dokazuje, že rozdělení na skupiny je jednoznačné. Od výchozí konfigurace </a:t>
              </a:r>
              <a:r>
                <a:rPr lang="en-US" sz="1400" smtClean="0"/>
                <a:t>{1,2,…,n} se k v</a:t>
              </a:r>
              <a:r>
                <a:rPr lang="cs-CZ" sz="1400" err="1" smtClean="0"/>
                <a:t>ýsledné</a:t>
              </a:r>
              <a:r>
                <a:rPr lang="cs-CZ" sz="1400" smtClean="0"/>
                <a:t> permutaci  </a:t>
              </a:r>
              <a:r>
                <a:rPr lang="en-US" sz="1400" smtClean="0"/>
                <a:t>{</a:t>
              </a:r>
              <a:r>
                <a:rPr lang="en-US" sz="1400" err="1" smtClean="0"/>
                <a:t>P1,P2</a:t>
              </a:r>
              <a:r>
                <a:rPr lang="en-US" sz="1400" smtClean="0"/>
                <a:t>,…,</a:t>
              </a:r>
              <a:r>
                <a:rPr lang="en-US" sz="1400" err="1" smtClean="0"/>
                <a:t>Pn</a:t>
              </a:r>
              <a:r>
                <a:rPr lang="en-US" sz="1400" smtClean="0"/>
                <a:t>} </a:t>
              </a:r>
              <a:r>
                <a:rPr lang="en-US" sz="1400" err="1" smtClean="0"/>
                <a:t>dojde</a:t>
              </a:r>
              <a:r>
                <a:rPr lang="cs-CZ" sz="1400" err="1" smtClean="0"/>
                <a:t>me</a:t>
              </a:r>
              <a:r>
                <a:rPr lang="en-US" sz="1400" smtClean="0"/>
                <a:t> </a:t>
              </a:r>
              <a:r>
                <a:rPr lang="en-US" sz="1400" err="1" smtClean="0"/>
                <a:t>bu</a:t>
              </a:r>
              <a:r>
                <a:rPr lang="cs-CZ" sz="1400" smtClean="0"/>
                <a:t>ď lichým nebo sudým počtem transpozic bez ohledu na to jakým způsobem je provádíme.</a:t>
              </a:r>
              <a:endParaRPr lang="cs-CZ" sz="1400"/>
            </a:p>
          </p:txBody>
        </p:sp>
        <p:cxnSp>
          <p:nvCxnSpPr>
            <p:cNvPr id="13" name="Přímá spojovací čára 12"/>
            <p:cNvCxnSpPr/>
            <p:nvPr/>
          </p:nvCxnSpPr>
          <p:spPr>
            <a:xfrm>
              <a:off x="642910" y="5786454"/>
              <a:ext cx="7572428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6"/>
          <p:cNvSpPr/>
          <p:nvPr/>
        </p:nvSpPr>
        <p:spPr>
          <a:xfrm>
            <a:off x="1928794" y="1285860"/>
            <a:ext cx="4643470" cy="714380"/>
          </a:xfrm>
          <a:prstGeom prst="roundRect">
            <a:avLst/>
          </a:prstGeom>
          <a:solidFill>
            <a:srgbClr val="FFFF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86248" y="285728"/>
            <a:ext cx="457203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Soustavy nezávislých nerozlišitelných částic - </a:t>
            </a:r>
            <a:r>
              <a:rPr lang="cs-CZ" i="1" smtClean="0"/>
              <a:t>1</a:t>
            </a:r>
            <a:endParaRPr lang="cs-CZ" i="1"/>
          </a:p>
        </p:txBody>
      </p:sp>
      <p:grpSp>
        <p:nvGrpSpPr>
          <p:cNvPr id="11" name="Skupina 10"/>
          <p:cNvGrpSpPr/>
          <p:nvPr/>
        </p:nvGrpSpPr>
        <p:grpSpPr>
          <a:xfrm>
            <a:off x="571472" y="857232"/>
            <a:ext cx="7929618" cy="1071570"/>
            <a:chOff x="571472" y="857232"/>
            <a:chExt cx="7929618" cy="1071570"/>
          </a:xfrm>
        </p:grpSpPr>
        <p:sp>
          <p:nvSpPr>
            <p:cNvPr id="6" name="TextovéPole 5"/>
            <p:cNvSpPr txBox="1"/>
            <p:nvPr/>
          </p:nvSpPr>
          <p:spPr>
            <a:xfrm>
              <a:off x="571472" y="857232"/>
              <a:ext cx="7929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err="1" smtClean="0"/>
                <a:t>Hamiltonián</a:t>
              </a:r>
              <a:r>
                <a:rPr lang="cs-CZ" smtClean="0"/>
                <a:t> pro </a:t>
              </a:r>
              <a:r>
                <a:rPr lang="cs-CZ" i="1" smtClean="0">
                  <a:solidFill>
                    <a:srgbClr val="FF0000"/>
                  </a:solidFill>
                </a:rPr>
                <a:t>neinteragující </a:t>
              </a:r>
              <a:r>
                <a:rPr lang="en-US" i="1" err="1" smtClean="0">
                  <a:solidFill>
                    <a:srgbClr val="FF0000"/>
                  </a:solidFill>
                </a:rPr>
                <a:t>nerozli</a:t>
              </a:r>
              <a:r>
                <a:rPr lang="cs-CZ" i="1" err="1" smtClean="0">
                  <a:solidFill>
                    <a:srgbClr val="FF0000"/>
                  </a:solidFill>
                </a:rPr>
                <a:t>šitelné</a:t>
              </a:r>
              <a:r>
                <a:rPr lang="cs-CZ" i="1" smtClean="0">
                  <a:solidFill>
                    <a:srgbClr val="FF0000"/>
                  </a:solidFill>
                </a:rPr>
                <a:t> částice </a:t>
              </a:r>
              <a:r>
                <a:rPr lang="cs-CZ" smtClean="0"/>
                <a:t>: </a:t>
              </a:r>
              <a:endParaRPr lang="cs-CZ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2071670" y="1357298"/>
            <a:ext cx="4370325" cy="571504"/>
          </p:xfrm>
          <a:graphic>
            <a:graphicData uri="http://schemas.openxmlformats.org/presentationml/2006/ole">
              <p:oleObj spid="_x0000_s125954" name="Rovnice" r:id="rId4" imgW="3301920" imgH="431640" progId="Equation.3">
                <p:embed/>
              </p:oleObj>
            </a:graphicData>
          </a:graphic>
        </p:graphicFrame>
      </p:grpSp>
      <p:sp>
        <p:nvSpPr>
          <p:cNvPr id="12" name="TextovéPole 11"/>
          <p:cNvSpPr txBox="1"/>
          <p:nvPr/>
        </p:nvSpPr>
        <p:spPr>
          <a:xfrm>
            <a:off x="642910" y="4086059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smtClean="0"/>
              <a:t>Pokud by částice vzájemně interagovaly musela by být v </a:t>
            </a:r>
            <a:r>
              <a:rPr lang="cs-CZ" sz="1600" err="1" smtClean="0"/>
              <a:t>hamiltoniánu</a:t>
            </a:r>
            <a:r>
              <a:rPr lang="cs-CZ" sz="1600" smtClean="0"/>
              <a:t> </a:t>
            </a:r>
            <a:r>
              <a:rPr lang="cs-CZ" sz="1600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cs-CZ" sz="1600" smtClean="0"/>
              <a:t> interakční energie, závislá </a:t>
            </a:r>
            <a:r>
              <a:rPr lang="cs-CZ" sz="1600" err="1" smtClean="0"/>
              <a:t>neseparovatelným</a:t>
            </a:r>
            <a:r>
              <a:rPr lang="cs-CZ" sz="1600" smtClean="0"/>
              <a:t> způsobem na souřadnicích obou částic.</a:t>
            </a:r>
          </a:p>
          <a:p>
            <a:pPr>
              <a:lnSpc>
                <a:spcPct val="150000"/>
              </a:lnSpc>
            </a:pPr>
            <a:r>
              <a:rPr lang="cs-CZ" sz="1600" i="1" smtClean="0">
                <a:solidFill>
                  <a:srgbClr val="0000FF"/>
                </a:solidFill>
              </a:rPr>
              <a:t>Příklad</a:t>
            </a:r>
            <a:r>
              <a:rPr lang="cs-CZ" sz="1600" i="1" smtClean="0"/>
              <a:t> </a:t>
            </a:r>
            <a:r>
              <a:rPr lang="cs-CZ" sz="1600" smtClean="0"/>
              <a:t>: pro </a:t>
            </a:r>
            <a:r>
              <a:rPr lang="cs-CZ" sz="1600" i="1" smtClean="0"/>
              <a:t>dva elektrony se vzájemnou elektrostatickou interakcí </a:t>
            </a:r>
            <a:r>
              <a:rPr lang="cs-CZ" sz="1600" smtClean="0"/>
              <a:t>by to byl člen</a:t>
            </a:r>
            <a:endParaRPr lang="cs-CZ" sz="160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928926" y="5387992"/>
          <a:ext cx="2593724" cy="755652"/>
        </p:xfrm>
        <a:graphic>
          <a:graphicData uri="http://schemas.openxmlformats.org/presentationml/2006/ole">
            <p:oleObj spid="_x0000_s125956" name="Rovnice" r:id="rId5" imgW="1612800" imgH="469800" progId="Equation.3">
              <p:embed/>
            </p:oleObj>
          </a:graphicData>
        </a:graphic>
      </p:graphicFrame>
      <p:grpSp>
        <p:nvGrpSpPr>
          <p:cNvPr id="18" name="Skupina 17"/>
          <p:cNvGrpSpPr/>
          <p:nvPr/>
        </p:nvGrpSpPr>
        <p:grpSpPr>
          <a:xfrm>
            <a:off x="642910" y="2206986"/>
            <a:ext cx="8215370" cy="1793518"/>
            <a:chOff x="642910" y="2071678"/>
            <a:chExt cx="8215370" cy="1793518"/>
          </a:xfrm>
        </p:grpSpPr>
        <p:grpSp>
          <p:nvGrpSpPr>
            <p:cNvPr id="10" name="Skupina 9"/>
            <p:cNvGrpSpPr/>
            <p:nvPr/>
          </p:nvGrpSpPr>
          <p:grpSpPr>
            <a:xfrm>
              <a:off x="642910" y="2071678"/>
              <a:ext cx="5786479" cy="1793518"/>
              <a:chOff x="642910" y="2214554"/>
              <a:chExt cx="5786479" cy="1793518"/>
            </a:xfrm>
          </p:grpSpPr>
          <p:sp>
            <p:nvSpPr>
              <p:cNvPr id="8" name="TextovéPole 7"/>
              <p:cNvSpPr txBox="1"/>
              <p:nvPr/>
            </p:nvSpPr>
            <p:spPr>
              <a:xfrm>
                <a:off x="642910" y="2214554"/>
                <a:ext cx="5357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i="1" smtClean="0"/>
                  <a:t>Příklad </a:t>
                </a:r>
                <a:r>
                  <a:rPr lang="cs-CZ" sz="1400" smtClean="0"/>
                  <a:t>:  </a:t>
                </a:r>
                <a:r>
                  <a:rPr lang="cs-CZ" sz="1400" smtClean="0">
                    <a:solidFill>
                      <a:srgbClr val="0000FF"/>
                    </a:solidFill>
                  </a:rPr>
                  <a:t>Dvě neinteragující stejné částice v potenciálovém poli </a:t>
                </a:r>
                <a:r>
                  <a:rPr lang="cs-CZ" sz="1400" i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V </a:t>
                </a:r>
                <a:r>
                  <a:rPr lang="cs-CZ" sz="140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cs-CZ" sz="1400" i="1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x </a:t>
                </a:r>
                <a:r>
                  <a:rPr lang="cs-CZ" sz="140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)</a:t>
                </a:r>
                <a:r>
                  <a:rPr lang="cs-CZ" sz="1400" smtClean="0">
                    <a:solidFill>
                      <a:srgbClr val="0000FF"/>
                    </a:solidFill>
                  </a:rPr>
                  <a:t> </a:t>
                </a:r>
                <a:r>
                  <a:rPr lang="cs-CZ" sz="1400" smtClean="0"/>
                  <a:t>:</a:t>
                </a:r>
                <a:endParaRPr lang="cs-CZ" sz="1600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1785919" y="2571744"/>
              <a:ext cx="4643470" cy="1436328"/>
            </p:xfrm>
            <a:graphic>
              <a:graphicData uri="http://schemas.openxmlformats.org/presentationml/2006/ole">
                <p:oleObj spid="_x0000_s125955" name="Rovnice" r:id="rId6" imgW="2997000" imgH="927000" progId="Equation.3">
                  <p:embed/>
                </p:oleObj>
              </a:graphicData>
            </a:graphic>
          </p:graphicFrame>
        </p:grpSp>
        <p:grpSp>
          <p:nvGrpSpPr>
            <p:cNvPr id="16" name="Skupina 15"/>
            <p:cNvGrpSpPr/>
            <p:nvPr/>
          </p:nvGrpSpPr>
          <p:grpSpPr>
            <a:xfrm>
              <a:off x="5429256" y="3286124"/>
              <a:ext cx="3429024" cy="369332"/>
              <a:chOff x="5429256" y="3286124"/>
              <a:chExt cx="3429024" cy="369332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5429256" y="3286124"/>
                <a:ext cx="3429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b="1" err="1" smtClean="0">
                    <a:solidFill>
                      <a:schemeClr val="accent6">
                        <a:lumMod val="50000"/>
                      </a:schemeClr>
                    </a:solidFill>
                  </a:rPr>
                  <a:t>jednočásticový</a:t>
                </a:r>
                <a:r>
                  <a:rPr lang="cs-CZ" b="1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cs-CZ" b="1" err="1" smtClean="0">
                    <a:solidFill>
                      <a:schemeClr val="accent6">
                        <a:lumMod val="50000"/>
                      </a:schemeClr>
                    </a:solidFill>
                  </a:rPr>
                  <a:t>hamiltonián</a:t>
                </a:r>
                <a:endParaRPr lang="cs-CZ" b="1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Šipka doleva 14"/>
              <p:cNvSpPr/>
              <p:nvPr/>
            </p:nvSpPr>
            <p:spPr>
              <a:xfrm>
                <a:off x="5500694" y="3386665"/>
                <a:ext cx="571504" cy="214314"/>
              </a:xfrm>
              <a:prstGeom prst="lef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357686" y="202148"/>
            <a:ext cx="457203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Soustavy nezávislých nerozlišitelných částic - </a:t>
            </a:r>
            <a:r>
              <a:rPr lang="cs-CZ" i="1" dirty="0" smtClean="0"/>
              <a:t>2</a:t>
            </a:r>
            <a:endParaRPr lang="cs-CZ" i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500033" y="785794"/>
            <a:ext cx="7639441" cy="1857388"/>
            <a:chOff x="500033" y="785794"/>
            <a:chExt cx="7639441" cy="1857388"/>
          </a:xfrm>
        </p:grpSpPr>
        <p:grpSp>
          <p:nvGrpSpPr>
            <p:cNvPr id="27" name="Skupina 26"/>
            <p:cNvGrpSpPr/>
            <p:nvPr/>
          </p:nvGrpSpPr>
          <p:grpSpPr>
            <a:xfrm>
              <a:off x="500033" y="785794"/>
              <a:ext cx="7639441" cy="714380"/>
              <a:chOff x="500034" y="903269"/>
              <a:chExt cx="7572428" cy="714380"/>
            </a:xfrm>
          </p:grpSpPr>
          <p:sp>
            <p:nvSpPr>
              <p:cNvPr id="6" name="TextovéPole 5"/>
              <p:cNvSpPr txBox="1"/>
              <p:nvPr/>
            </p:nvSpPr>
            <p:spPr>
              <a:xfrm>
                <a:off x="500034" y="1071546"/>
                <a:ext cx="3786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0000FF"/>
                    </a:solidFill>
                  </a:rPr>
                  <a:t>Ve stacionární </a:t>
                </a:r>
                <a:r>
                  <a:rPr lang="cs-CZ" dirty="0" err="1" smtClean="0">
                    <a:solidFill>
                      <a:srgbClr val="0000FF"/>
                    </a:solidFill>
                  </a:rPr>
                  <a:t>Schrödingerově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rovnici</a:t>
                </a:r>
                <a:endParaRPr lang="cs-CZ" dirty="0">
                  <a:solidFill>
                    <a:srgbClr val="0000FF"/>
                  </a:solidFill>
                </a:endParaRPr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4359446" y="903269"/>
              <a:ext cx="3713016" cy="714380"/>
            </p:xfrm>
            <a:graphic>
              <a:graphicData uri="http://schemas.openxmlformats.org/presentationml/2006/ole">
                <p:oleObj spid="_x0000_s126978" name="Rovnice" r:id="rId4" imgW="2374560" imgH="457200" progId="Equation.3">
                  <p:embed/>
                </p:oleObj>
              </a:graphicData>
            </a:graphic>
          </p:graphicFrame>
        </p:grpSp>
        <p:sp>
          <p:nvSpPr>
            <p:cNvPr id="9" name="TextovéPole 8"/>
            <p:cNvSpPr txBox="1"/>
            <p:nvPr/>
          </p:nvSpPr>
          <p:spPr>
            <a:xfrm>
              <a:off x="500034" y="1454137"/>
              <a:ext cx="7072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 možné </a:t>
              </a:r>
              <a:r>
                <a:rPr lang="cs-CZ" i="1" dirty="0" smtClean="0">
                  <a:solidFill>
                    <a:srgbClr val="0000FF"/>
                  </a:solidFill>
                </a:rPr>
                <a:t>provést separaci proměnných</a:t>
              </a:r>
              <a:r>
                <a:rPr lang="cs-CZ" dirty="0" smtClean="0"/>
                <a:t>, tj. hledat řešení ve tvaru součinu  </a:t>
              </a:r>
              <a:endParaRPr lang="cs-CZ" dirty="0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1714480" y="1887182"/>
              <a:ext cx="5357850" cy="756000"/>
              <a:chOff x="1714480" y="1903401"/>
              <a:chExt cx="5357850" cy="756000"/>
            </a:xfrm>
          </p:grpSpPr>
          <p:sp>
            <p:nvSpPr>
              <p:cNvPr id="25" name="Zaoblený obdélník 24"/>
              <p:cNvSpPr/>
              <p:nvPr/>
            </p:nvSpPr>
            <p:spPr>
              <a:xfrm>
                <a:off x="1714480" y="1903401"/>
                <a:ext cx="5357850" cy="756000"/>
              </a:xfrm>
              <a:prstGeom prst="roundRect">
                <a:avLst/>
              </a:prstGeom>
              <a:solidFill>
                <a:srgbClr val="FEF2E8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1857356" y="1928802"/>
              <a:ext cx="5063694" cy="714380"/>
            </p:xfrm>
            <a:graphic>
              <a:graphicData uri="http://schemas.openxmlformats.org/presentationml/2006/ole">
                <p:oleObj spid="_x0000_s126979" name="Rovnice" r:id="rId5" imgW="3060360" imgH="431640" progId="Equation.3">
                  <p:embed/>
                </p:oleObj>
              </a:graphicData>
            </a:graphic>
          </p:graphicFrame>
        </p:grpSp>
      </p:grpSp>
      <p:grpSp>
        <p:nvGrpSpPr>
          <p:cNvPr id="24" name="Skupina 23"/>
          <p:cNvGrpSpPr/>
          <p:nvPr/>
        </p:nvGrpSpPr>
        <p:grpSpPr>
          <a:xfrm>
            <a:off x="470930" y="2786058"/>
            <a:ext cx="7744408" cy="1000132"/>
            <a:chOff x="470930" y="2857496"/>
            <a:chExt cx="7744408" cy="1000132"/>
          </a:xfrm>
        </p:grpSpPr>
        <p:sp>
          <p:nvSpPr>
            <p:cNvPr id="11" name="TextovéPole 10"/>
            <p:cNvSpPr txBox="1"/>
            <p:nvPr/>
          </p:nvSpPr>
          <p:spPr>
            <a:xfrm>
              <a:off x="470930" y="2857496"/>
              <a:ext cx="7744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Funkce </a:t>
              </a:r>
              <a:r>
                <a:rPr lang="el-GR" sz="20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φ</a:t>
              </a:r>
              <a:r>
                <a:rPr lang="cs-CZ" sz="20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sz="2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(</a:t>
              </a:r>
              <a:r>
                <a:rPr lang="cs-CZ" sz="20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x</a:t>
              </a:r>
              <a:r>
                <a:rPr lang="cs-CZ" sz="14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sz="2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) </a:t>
              </a:r>
              <a:r>
                <a:rPr lang="cs-CZ" sz="2000" dirty="0" smtClean="0">
                  <a:solidFill>
                    <a:srgbClr val="FF0000"/>
                  </a:solidFill>
                </a:rPr>
                <a:t>se získají řešením </a:t>
              </a:r>
              <a:r>
                <a:rPr lang="cs-CZ" sz="2000" b="1" i="1" dirty="0" err="1" smtClean="0">
                  <a:solidFill>
                    <a:srgbClr val="FF0000"/>
                  </a:solidFill>
                </a:rPr>
                <a:t>jednočásticové</a:t>
              </a:r>
              <a:r>
                <a:rPr lang="cs-CZ" sz="2000" b="1" i="1" dirty="0" smtClean="0">
                  <a:solidFill>
                    <a:srgbClr val="FF0000"/>
                  </a:solidFill>
                </a:rPr>
                <a:t> </a:t>
              </a:r>
              <a:r>
                <a:rPr lang="cs-CZ" sz="2000" b="1" i="1" dirty="0" err="1" smtClean="0">
                  <a:solidFill>
                    <a:srgbClr val="FF0000"/>
                  </a:solidFill>
                </a:rPr>
                <a:t>Schrödingerovy</a:t>
              </a:r>
              <a:r>
                <a:rPr lang="cs-CZ" sz="2000" b="1" i="1" dirty="0" smtClean="0">
                  <a:solidFill>
                    <a:srgbClr val="FF0000"/>
                  </a:solidFill>
                </a:rPr>
                <a:t> rovnice  </a:t>
              </a:r>
              <a:r>
                <a:rPr lang="cs-CZ" sz="2000" b="1" i="1" dirty="0" smtClean="0"/>
                <a:t> </a:t>
              </a:r>
              <a:endParaRPr lang="cs-CZ" sz="2000" b="1" i="1" dirty="0"/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2928926" y="3286124"/>
              <a:ext cx="2071702" cy="571504"/>
              <a:chOff x="2928926" y="3286124"/>
              <a:chExt cx="2071702" cy="571504"/>
            </a:xfrm>
          </p:grpSpPr>
          <p:sp>
            <p:nvSpPr>
              <p:cNvPr id="14" name="Zaoblený obdélník 13"/>
              <p:cNvSpPr/>
              <p:nvPr/>
            </p:nvSpPr>
            <p:spPr>
              <a:xfrm>
                <a:off x="2928926" y="3286124"/>
                <a:ext cx="2071702" cy="571504"/>
              </a:xfrm>
              <a:prstGeom prst="roundRect">
                <a:avLst/>
              </a:prstGeom>
              <a:solidFill>
                <a:srgbClr val="FEDDDA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3000364" y="3357562"/>
              <a:ext cx="1957097" cy="417514"/>
            </p:xfrm>
            <a:graphic>
              <a:graphicData uri="http://schemas.openxmlformats.org/presentationml/2006/ole">
                <p:oleObj spid="_x0000_s126980" name="Rovnice" r:id="rId6" imgW="952200" imgH="203040" progId="Equation.3">
                  <p:embed/>
                </p:oleObj>
              </a:graphicData>
            </a:graphic>
          </p:graphicFrame>
        </p:grpSp>
      </p:grpSp>
      <p:grpSp>
        <p:nvGrpSpPr>
          <p:cNvPr id="22" name="Skupina 21"/>
          <p:cNvGrpSpPr/>
          <p:nvPr/>
        </p:nvGrpSpPr>
        <p:grpSpPr>
          <a:xfrm>
            <a:off x="500034" y="3929066"/>
            <a:ext cx="7572428" cy="2571768"/>
            <a:chOff x="500034" y="3857628"/>
            <a:chExt cx="7572428" cy="2571768"/>
          </a:xfrm>
        </p:grpSpPr>
        <p:sp>
          <p:nvSpPr>
            <p:cNvPr id="13" name="TextovéPole 12"/>
            <p:cNvSpPr txBox="1"/>
            <p:nvPr/>
          </p:nvSpPr>
          <p:spPr>
            <a:xfrm>
              <a:off x="500034" y="3857628"/>
              <a:ext cx="635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Nechť jsou </a:t>
              </a:r>
              <a:r>
                <a:rPr lang="cs-CZ" i="1" dirty="0" smtClean="0">
                  <a:solidFill>
                    <a:srgbClr val="0000FF"/>
                  </a:solidFill>
                </a:rPr>
                <a:t>vlastní funkce a vlastní hodnoty</a:t>
              </a:r>
              <a:r>
                <a:rPr lang="cs-CZ" dirty="0" smtClean="0">
                  <a:solidFill>
                    <a:srgbClr val="0000FF"/>
                  </a:solidFill>
                </a:rPr>
                <a:t> </a:t>
              </a:r>
              <a:r>
                <a:rPr lang="cs-CZ" dirty="0" err="1" smtClean="0">
                  <a:solidFill>
                    <a:srgbClr val="0000FF"/>
                  </a:solidFill>
                </a:rPr>
                <a:t>hamiltonianu</a:t>
              </a:r>
              <a:r>
                <a:rPr lang="cs-CZ" dirty="0" smtClean="0">
                  <a:solidFill>
                    <a:srgbClr val="0000FF"/>
                  </a:solidFill>
                </a:rPr>
                <a:t> </a:t>
              </a:r>
              <a:r>
                <a:rPr lang="cs-CZ" b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cs-CZ" b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:</a:t>
              </a:r>
              <a:r>
                <a:rPr lang="cs-CZ" dirty="0" smtClean="0"/>
                <a:t> </a:t>
              </a:r>
              <a:endParaRPr lang="cs-CZ" dirty="0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143108" y="4286256"/>
              <a:ext cx="2428892" cy="2143140"/>
              <a:chOff x="2143108" y="4286256"/>
              <a:chExt cx="2428892" cy="2143140"/>
            </a:xfrm>
          </p:grpSpPr>
          <p:sp>
            <p:nvSpPr>
              <p:cNvPr id="18" name="Zaoblený obdélník 17"/>
              <p:cNvSpPr/>
              <p:nvPr/>
            </p:nvSpPr>
            <p:spPr>
              <a:xfrm>
                <a:off x="2143108" y="4286256"/>
                <a:ext cx="2428892" cy="2143140"/>
              </a:xfrm>
              <a:prstGeom prst="roundRect">
                <a:avLst>
                  <a:gd name="adj" fmla="val 6395"/>
                </a:avLst>
              </a:prstGeom>
              <a:solidFill>
                <a:srgbClr val="FFFFCC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5" name="Objekt 14"/>
              <p:cNvGraphicFramePr>
                <a:graphicFrameLocks noChangeAspect="1"/>
              </p:cNvGraphicFramePr>
              <p:nvPr/>
            </p:nvGraphicFramePr>
            <p:xfrm>
              <a:off x="2214546" y="4355846"/>
              <a:ext cx="2357454" cy="1930674"/>
            </p:xfrm>
            <a:graphic>
              <a:graphicData uri="http://schemas.openxmlformats.org/presentationml/2006/ole">
                <p:oleObj spid="_x0000_s126981" name="Rovnice" r:id="rId7" imgW="1473120" imgH="1206360" progId="Equation.3">
                  <p:embed/>
                </p:oleObj>
              </a:graphicData>
            </a:graphic>
          </p:graphicFrame>
        </p:grpSp>
        <p:grpSp>
          <p:nvGrpSpPr>
            <p:cNvPr id="21" name="Skupina 20"/>
            <p:cNvGrpSpPr/>
            <p:nvPr/>
          </p:nvGrpSpPr>
          <p:grpSpPr>
            <a:xfrm>
              <a:off x="4833024" y="5072074"/>
              <a:ext cx="3239438" cy="375694"/>
              <a:chOff x="4833024" y="5000636"/>
              <a:chExt cx="3239438" cy="375694"/>
            </a:xfrm>
          </p:grpSpPr>
          <p:sp>
            <p:nvSpPr>
              <p:cNvPr id="19" name="Zaoblený obdélník 18"/>
              <p:cNvSpPr/>
              <p:nvPr/>
            </p:nvSpPr>
            <p:spPr>
              <a:xfrm>
                <a:off x="4833024" y="5016330"/>
                <a:ext cx="3168000" cy="36000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857752" y="5000636"/>
                <a:ext cx="3214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kde  </a:t>
                </a:r>
                <a:r>
                  <a:rPr lang="en-US" sz="1600" i="1" dirty="0" smtClean="0">
                    <a:latin typeface="Cambria Math" pitchFamily="18" charset="0"/>
                    <a:ea typeface="Cambria Math" pitchFamily="18" charset="0"/>
                  </a:rPr>
                  <a:t>g</a:t>
                </a:r>
                <a:r>
                  <a:rPr lang="cs-CZ" sz="1100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baseline="-25000" dirty="0" err="1" smtClean="0"/>
                  <a:t>i</a:t>
                </a:r>
                <a:r>
                  <a:rPr lang="en-US" sz="1600" dirty="0" smtClean="0"/>
                  <a:t> </a:t>
                </a:r>
                <a:r>
                  <a:rPr lang="cs-CZ" sz="1600" dirty="0" smtClean="0"/>
                  <a:t> </a:t>
                </a:r>
                <a:r>
                  <a:rPr lang="en-US" sz="1400" dirty="0" smtClean="0"/>
                  <a:t>je </a:t>
                </a:r>
                <a:r>
                  <a:rPr lang="en-US" sz="1400" dirty="0" err="1" smtClean="0"/>
                  <a:t>stupe</a:t>
                </a:r>
                <a:r>
                  <a:rPr lang="cs-CZ" sz="1400" dirty="0" smtClean="0"/>
                  <a:t>ň degenerace hladiny</a:t>
                </a:r>
                <a:r>
                  <a:rPr lang="cs-CZ" sz="1600" dirty="0" smtClean="0"/>
                  <a:t>  </a:t>
                </a:r>
                <a:r>
                  <a:rPr lang="cs-CZ" i="1" dirty="0" smtClean="0">
                    <a:sym typeface="Symbol"/>
                  </a:rPr>
                  <a:t></a:t>
                </a:r>
                <a:r>
                  <a:rPr lang="cs-CZ" sz="1000" i="1" dirty="0" smtClean="0">
                    <a:sym typeface="Symbol"/>
                  </a:rPr>
                  <a:t> </a:t>
                </a:r>
                <a:r>
                  <a:rPr lang="cs-CZ" baseline="-25000" dirty="0" smtClean="0">
                    <a:sym typeface="Symbol"/>
                  </a:rPr>
                  <a:t>i</a:t>
                </a:r>
                <a:r>
                  <a:rPr lang="en-US" dirty="0" smtClean="0"/>
                  <a:t> </a:t>
                </a:r>
                <a:endParaRPr lang="cs-CZ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6"/>
          <p:cNvSpPr/>
          <p:nvPr/>
        </p:nvSpPr>
        <p:spPr>
          <a:xfrm>
            <a:off x="2786050" y="3746256"/>
            <a:ext cx="2786082" cy="540000"/>
          </a:xfrm>
          <a:prstGeom prst="roundRect">
            <a:avLst/>
          </a:prstGeom>
          <a:solidFill>
            <a:srgbClr val="FEDDDA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86248" y="285728"/>
            <a:ext cx="457203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Soustavy nezávislých nerozlišitelných částic - </a:t>
            </a:r>
            <a:r>
              <a:rPr lang="cs-CZ" i="1" smtClean="0"/>
              <a:t>3</a:t>
            </a:r>
            <a:endParaRPr lang="cs-CZ" i="1"/>
          </a:p>
        </p:txBody>
      </p:sp>
      <p:grpSp>
        <p:nvGrpSpPr>
          <p:cNvPr id="12" name="Skupina 11"/>
          <p:cNvGrpSpPr/>
          <p:nvPr/>
        </p:nvGrpSpPr>
        <p:grpSpPr>
          <a:xfrm>
            <a:off x="571472" y="785794"/>
            <a:ext cx="8143932" cy="2186000"/>
            <a:chOff x="571472" y="785794"/>
            <a:chExt cx="8143932" cy="2186000"/>
          </a:xfrm>
        </p:grpSpPr>
        <p:sp>
          <p:nvSpPr>
            <p:cNvPr id="6" name="TextovéPole 5"/>
            <p:cNvSpPr txBox="1"/>
            <p:nvPr/>
          </p:nvSpPr>
          <p:spPr>
            <a:xfrm>
              <a:off x="571472" y="785794"/>
              <a:ext cx="8143932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dirty="0" smtClean="0"/>
                <a:t>V předchozím zápisu značí čísla  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0,1,...,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i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,... </a:t>
              </a:r>
              <a:r>
                <a:rPr lang="cs-CZ" dirty="0" smtClean="0"/>
                <a:t> </a:t>
              </a:r>
              <a:r>
                <a:rPr lang="cs-CZ" dirty="0" smtClean="0">
                  <a:solidFill>
                    <a:srgbClr val="FF0000"/>
                  </a:solidFill>
                </a:rPr>
                <a:t>kvantová čísla určující </a:t>
              </a:r>
              <a:r>
                <a:rPr lang="cs-CZ" dirty="0" err="1" smtClean="0">
                  <a:solidFill>
                    <a:srgbClr val="FF0000"/>
                  </a:solidFill>
                </a:rPr>
                <a:t>energiovou</a:t>
              </a:r>
              <a:r>
                <a:rPr lang="cs-CZ" dirty="0" smtClean="0">
                  <a:solidFill>
                    <a:srgbClr val="FF0000"/>
                  </a:solidFill>
                </a:rPr>
                <a:t> hladinu</a:t>
              </a:r>
              <a:r>
                <a:rPr lang="cs-CZ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cs-CZ" i="1" dirty="0" smtClean="0">
                  <a:solidFill>
                    <a:srgbClr val="FF0000"/>
                  </a:solidFill>
                </a:rPr>
                <a:t>V našem případě</a:t>
              </a:r>
              <a:r>
                <a:rPr lang="cs-CZ" i="1" dirty="0" smtClean="0"/>
                <a:t> </a:t>
              </a:r>
              <a:r>
                <a:rPr lang="cs-CZ" dirty="0" smtClean="0"/>
                <a:t>to budou složky vektoru </a:t>
              </a:r>
              <a:r>
                <a:rPr lang="cs-CZ" b="1" i="1" dirty="0" smtClean="0">
                  <a:solidFill>
                    <a:srgbClr val="FF0000"/>
                  </a:solidFill>
                </a:rPr>
                <a:t>k</a:t>
              </a:r>
              <a:r>
                <a:rPr lang="cs-CZ" i="1" dirty="0" smtClean="0">
                  <a:solidFill>
                    <a:srgbClr val="FF0000"/>
                  </a:solidFill>
                </a:rPr>
                <a:t>=</a:t>
              </a:r>
              <a:r>
                <a:rPr lang="cs-CZ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en-US" sz="600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baseline="-25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cs-CZ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,</a:t>
              </a:r>
              <a:r>
                <a:rPr lang="cs-CZ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en-US" sz="800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baseline="-25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y</a:t>
              </a:r>
              <a:r>
                <a:rPr lang="cs-CZ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,</a:t>
              </a:r>
              <a:r>
                <a:rPr lang="cs-CZ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en-US" sz="800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baseline="-25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z</a:t>
              </a:r>
              <a:r>
                <a:rPr lang="cs-CZ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dirty="0" smtClean="0"/>
                <a:t>a </a:t>
              </a:r>
              <a:r>
                <a:rPr lang="en-US" dirty="0" err="1" smtClean="0"/>
                <a:t>spinov</a:t>
              </a:r>
              <a:r>
                <a:rPr lang="cs-CZ" dirty="0" smtClean="0"/>
                <a:t>é kvantové číslo </a:t>
              </a:r>
              <a:r>
                <a:rPr lang="cs-CZ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s</a:t>
              </a:r>
              <a:r>
                <a:rPr lang="cs-CZ" dirty="0" smtClean="0"/>
                <a:t>. </a:t>
              </a:r>
            </a:p>
            <a:p>
              <a:endParaRPr lang="cs-CZ" sz="900" dirty="0" smtClean="0"/>
            </a:p>
            <a:p>
              <a:pPr>
                <a:lnSpc>
                  <a:spcPct val="150000"/>
                </a:lnSpc>
              </a:pPr>
              <a:r>
                <a:rPr lang="cs-CZ" dirty="0" smtClean="0"/>
                <a:t>Pokud </a:t>
              </a:r>
              <a:r>
                <a:rPr lang="cs-CZ" i="1" dirty="0" smtClean="0">
                  <a:solidFill>
                    <a:srgbClr val="0000FF"/>
                  </a:solidFill>
                </a:rPr>
                <a:t>neuvažujeme spin-orbitální interakci </a:t>
              </a:r>
              <a:r>
                <a:rPr lang="cs-CZ" sz="1400" dirty="0" smtClean="0"/>
                <a:t>(interakci orbitálního a spinového momentu hybnosti)</a:t>
              </a:r>
            </a:p>
            <a:p>
              <a:pPr>
                <a:lnSpc>
                  <a:spcPct val="150000"/>
                </a:lnSpc>
              </a:pPr>
              <a:r>
                <a:rPr lang="cs-CZ" dirty="0" smtClean="0"/>
                <a:t>bude </a:t>
              </a:r>
              <a:r>
                <a:rPr lang="cs-CZ" i="1" dirty="0" err="1" smtClean="0">
                  <a:solidFill>
                    <a:srgbClr val="0000FF"/>
                  </a:solidFill>
                </a:rPr>
                <a:t>jednočásticový</a:t>
              </a:r>
              <a:r>
                <a:rPr lang="cs-CZ" i="1" dirty="0" smtClean="0">
                  <a:solidFill>
                    <a:srgbClr val="0000FF"/>
                  </a:solidFill>
                </a:rPr>
                <a:t> </a:t>
              </a:r>
              <a:r>
                <a:rPr lang="cs-CZ" i="1" dirty="0" err="1" smtClean="0">
                  <a:solidFill>
                    <a:srgbClr val="0000FF"/>
                  </a:solidFill>
                </a:rPr>
                <a:t>hamiltonián</a:t>
              </a:r>
              <a:r>
                <a:rPr lang="cs-CZ" dirty="0" smtClean="0">
                  <a:solidFill>
                    <a:srgbClr val="0000FF"/>
                  </a:solidFill>
                </a:rPr>
                <a:t> </a:t>
              </a:r>
              <a:r>
                <a:rPr lang="cs-CZ" dirty="0" smtClean="0"/>
                <a:t>součtem</a:t>
              </a:r>
              <a:endParaRPr lang="cs-CZ" sz="1600" dirty="0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3354388" y="2643182"/>
            <a:ext cx="2027237" cy="328612"/>
          </p:xfrm>
          <a:graphic>
            <a:graphicData uri="http://schemas.openxmlformats.org/presentationml/2006/ole">
              <p:oleObj spid="_x0000_s128002" name="Rovnice" r:id="rId4" imgW="1409400" imgH="228600" progId="Equation.3">
                <p:embed/>
              </p:oleObj>
            </a:graphicData>
          </a:graphic>
        </p:graphicFrame>
      </p:grpSp>
      <p:sp>
        <p:nvSpPr>
          <p:cNvPr id="8" name="TextovéPole 7"/>
          <p:cNvSpPr txBox="1"/>
          <p:nvPr/>
        </p:nvSpPr>
        <p:spPr>
          <a:xfrm>
            <a:off x="428596" y="307181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</a:t>
            </a:r>
            <a:r>
              <a:rPr lang="cs-CZ" dirty="0" err="1" smtClean="0"/>
              <a:t>jednočásticové</a:t>
            </a:r>
            <a:r>
              <a:rPr lang="cs-CZ" dirty="0" smtClean="0"/>
              <a:t> </a:t>
            </a:r>
            <a:r>
              <a:rPr lang="cs-CZ" dirty="0" err="1" smtClean="0"/>
              <a:t>Schrödingerově</a:t>
            </a:r>
            <a:r>
              <a:rPr lang="cs-CZ" dirty="0" smtClean="0"/>
              <a:t> rovnici je možné opět </a:t>
            </a:r>
            <a:r>
              <a:rPr lang="cs-CZ" i="1" dirty="0" smtClean="0">
                <a:solidFill>
                  <a:srgbClr val="0000FF"/>
                </a:solidFill>
              </a:rPr>
              <a:t>provést separaci proměnných</a:t>
            </a:r>
            <a:r>
              <a:rPr lang="cs-CZ" dirty="0" smtClean="0"/>
              <a:t>, takže </a:t>
            </a:r>
            <a:r>
              <a:rPr lang="cs-CZ" i="1" dirty="0" smtClean="0">
                <a:solidFill>
                  <a:srgbClr val="FF0000"/>
                </a:solidFill>
              </a:rPr>
              <a:t>vlastní funkce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cs-CZ" dirty="0" smtClean="0"/>
              <a:t> budou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000363" y="3830642"/>
          <a:ext cx="2406155" cy="384176"/>
        </p:xfrm>
        <a:graphic>
          <a:graphicData uri="http://schemas.openxmlformats.org/presentationml/2006/ole">
            <p:oleObj spid="_x0000_s128003" name="Rovnice" r:id="rId5" imgW="1511280" imgH="241200" progId="Equation.3">
              <p:embed/>
            </p:oleObj>
          </a:graphicData>
        </a:graphic>
      </p:graphicFrame>
      <p:grpSp>
        <p:nvGrpSpPr>
          <p:cNvPr id="19" name="Skupina 18"/>
          <p:cNvGrpSpPr/>
          <p:nvPr/>
        </p:nvGrpSpPr>
        <p:grpSpPr>
          <a:xfrm>
            <a:off x="428596" y="4357694"/>
            <a:ext cx="8143932" cy="1928826"/>
            <a:chOff x="428596" y="4143380"/>
            <a:chExt cx="8143932" cy="1928826"/>
          </a:xfrm>
        </p:grpSpPr>
        <p:sp>
          <p:nvSpPr>
            <p:cNvPr id="10" name="TextovéPole 9"/>
            <p:cNvSpPr txBox="1"/>
            <p:nvPr/>
          </p:nvSpPr>
          <p:spPr>
            <a:xfrm>
              <a:off x="428596" y="4143380"/>
              <a:ext cx="8143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V nerelativistické kvantové mechanice</a:t>
              </a:r>
              <a:r>
                <a:rPr lang="cs-CZ" dirty="0" smtClean="0"/>
                <a:t> </a:t>
              </a:r>
              <a:r>
                <a:rPr lang="cs-CZ" sz="1600" dirty="0" smtClean="0"/>
                <a:t>(kterou zde používáme) spin z postulátů neplyne.</a:t>
              </a:r>
            </a:p>
            <a:p>
              <a:r>
                <a:rPr lang="cs-CZ" sz="1600" dirty="0" smtClean="0"/>
                <a:t>Abychom s ním mohli přesto počítat, </a:t>
              </a:r>
              <a:r>
                <a:rPr lang="cs-CZ" sz="1600" dirty="0" smtClean="0">
                  <a:solidFill>
                    <a:srgbClr val="FF0000"/>
                  </a:solidFill>
                </a:rPr>
                <a:t>definujeme</a:t>
              </a:r>
              <a:r>
                <a:rPr lang="cs-CZ" sz="1600" dirty="0" smtClean="0"/>
                <a:t> si právě </a:t>
              </a:r>
              <a:r>
                <a:rPr lang="cs-CZ" sz="1600" b="1" dirty="0" smtClean="0">
                  <a:solidFill>
                    <a:srgbClr val="FF0000"/>
                  </a:solidFill>
                </a:rPr>
                <a:t>spinové funkce </a:t>
              </a:r>
              <a:r>
                <a:rPr lang="cs-CZ" b="1" i="1" dirty="0" smtClean="0">
                  <a:solidFill>
                    <a:srgbClr val="FF0000"/>
                  </a:solidFill>
                  <a:sym typeface="Symbol"/>
                </a:rPr>
                <a:t></a:t>
              </a:r>
              <a:r>
                <a:rPr lang="cs-CZ" sz="2000" b="1" baseline="-25000" dirty="0" smtClean="0">
                  <a:solidFill>
                    <a:srgbClr val="FF0000"/>
                  </a:solidFill>
                  <a:sym typeface="Symbol"/>
                </a:rPr>
                <a:t>s</a:t>
              </a:r>
              <a:r>
                <a:rPr lang="cs-CZ" b="1" dirty="0" smtClean="0">
                  <a:solidFill>
                    <a:srgbClr val="FF0000"/>
                  </a:solidFill>
                  <a:sym typeface="Symbol"/>
                </a:rPr>
                <a:t>(</a:t>
              </a:r>
              <a:r>
                <a:rPr lang="cs-CZ" b="1" i="1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cs-CZ" sz="1100" b="1" i="1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cs-CZ" b="1" dirty="0" smtClean="0">
                  <a:solidFill>
                    <a:srgbClr val="FF0000"/>
                  </a:solidFill>
                  <a:sym typeface="Symbol"/>
                </a:rPr>
                <a:t>)</a:t>
              </a:r>
              <a:r>
                <a:rPr lang="cs-CZ" i="1" dirty="0" smtClean="0">
                  <a:solidFill>
                    <a:srgbClr val="FF0000"/>
                  </a:solidFill>
                  <a:sym typeface="Symbol"/>
                </a:rPr>
                <a:t>  </a:t>
              </a:r>
              <a:r>
                <a:rPr lang="cs-CZ" sz="1600" dirty="0" smtClean="0">
                  <a:sym typeface="Symbol"/>
                </a:rPr>
                <a:t>takto :</a:t>
              </a:r>
              <a:r>
                <a:rPr lang="cs-CZ" sz="1600" dirty="0" smtClean="0"/>
                <a:t> </a:t>
              </a:r>
              <a:r>
                <a:rPr lang="cs-CZ" dirty="0" smtClean="0"/>
                <a:t> </a:t>
              </a:r>
              <a:endParaRPr lang="cs-CZ" dirty="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1571604" y="4929198"/>
              <a:ext cx="5500726" cy="500066"/>
              <a:chOff x="1571604" y="4929198"/>
              <a:chExt cx="5500726" cy="500066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1571604" y="4929198"/>
                <a:ext cx="5500726" cy="50006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1773255" y="5009103"/>
              <a:ext cx="5227637" cy="409575"/>
            </p:xfrm>
            <a:graphic>
              <a:graphicData uri="http://schemas.openxmlformats.org/presentationml/2006/ole">
                <p:oleObj spid="_x0000_s128004" name="Rovnice" r:id="rId6" imgW="3403440" imgH="266400" progId="Equation.3">
                  <p:embed/>
                </p:oleObj>
              </a:graphicData>
            </a:graphic>
          </p:graphicFrame>
        </p:grpSp>
        <p:sp>
          <p:nvSpPr>
            <p:cNvPr id="15" name="TextovéPole 14"/>
            <p:cNvSpPr txBox="1"/>
            <p:nvPr/>
          </p:nvSpPr>
          <p:spPr>
            <a:xfrm>
              <a:off x="500034" y="5487431"/>
              <a:ext cx="7715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Zde  je </a:t>
              </a:r>
              <a:r>
                <a:rPr lang="cs-CZ" sz="1600" smtClean="0">
                  <a:solidFill>
                    <a:srgbClr val="0000FF"/>
                  </a:solidFill>
                </a:rPr>
                <a:t>s=± </a:t>
              </a:r>
              <a:r>
                <a:rPr lang="cs-CZ" smtClean="0">
                  <a:solidFill>
                    <a:srgbClr val="0000FF"/>
                  </a:solidFill>
                </a:rPr>
                <a:t>⅟</a:t>
              </a:r>
              <a:r>
                <a:rPr lang="cs-CZ" sz="1050" smtClean="0">
                  <a:solidFill>
                    <a:srgbClr val="0000FF"/>
                  </a:solidFill>
                </a:rPr>
                <a:t>2 </a:t>
              </a:r>
              <a:r>
                <a:rPr lang="cs-CZ" sz="1400" smtClean="0">
                  <a:solidFill>
                    <a:srgbClr val="0000FF"/>
                  </a:solidFill>
                </a:rPr>
                <a:t>(nebo ↑,↓) </a:t>
              </a:r>
              <a:r>
                <a:rPr lang="cs-CZ" sz="1400" smtClean="0"/>
                <a:t>a spinovou proměnnou definujeme jako dvouhodnotovou veličinu </a:t>
              </a:r>
              <a:r>
                <a:rPr lang="cs-CZ" sz="1600" smtClean="0">
                  <a:solidFill>
                    <a:srgbClr val="0000FF"/>
                  </a:solidFill>
                  <a:sym typeface="Symbol"/>
                </a:rPr>
                <a:t> = ±1 </a:t>
              </a:r>
              <a:r>
                <a:rPr lang="cs-CZ" sz="1600" smtClean="0">
                  <a:sym typeface="Symbol"/>
                </a:rPr>
                <a:t>.</a:t>
              </a:r>
            </a:p>
            <a:p>
              <a:r>
                <a:rPr lang="cs-CZ" sz="1400" smtClean="0">
                  <a:sym typeface="Symbol"/>
                </a:rPr>
                <a:t>Takto definované vlnové funkce jsou vzájemně ortogonální a tvoří úplný systém.</a:t>
              </a:r>
              <a:endParaRPr lang="cs-CZ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86248" y="285728"/>
            <a:ext cx="457203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Soustavy nezávislých nerozlišitelných částic - </a:t>
            </a:r>
            <a:r>
              <a:rPr lang="cs-CZ" i="1" dirty="0" smtClean="0"/>
              <a:t>4</a:t>
            </a:r>
            <a:endParaRPr lang="cs-CZ" i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571472" y="928670"/>
            <a:ext cx="8286808" cy="707886"/>
            <a:chOff x="571472" y="928670"/>
            <a:chExt cx="8286808" cy="707886"/>
          </a:xfrm>
        </p:grpSpPr>
        <p:sp>
          <p:nvSpPr>
            <p:cNvPr id="6" name="TextovéPole 5"/>
            <p:cNvSpPr txBox="1"/>
            <p:nvPr/>
          </p:nvSpPr>
          <p:spPr>
            <a:xfrm>
              <a:off x="571472" y="928670"/>
              <a:ext cx="6858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Bez vnějšího pole </a:t>
              </a:r>
              <a:r>
                <a:rPr lang="cs-CZ" dirty="0" smtClean="0"/>
                <a:t>nezávisí energie na spinovém kvantovém čísle 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s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  </a:t>
              </a:r>
              <a:r>
                <a:rPr lang="cs-CZ" dirty="0" smtClean="0"/>
                <a:t>takže</a:t>
              </a:r>
            </a:p>
            <a:p>
              <a:endParaRPr lang="cs-CZ" sz="300" dirty="0" smtClean="0"/>
            </a:p>
            <a:p>
              <a:r>
                <a:rPr lang="cs-CZ" dirty="0" smtClean="0"/>
                <a:t>každá </a:t>
              </a:r>
              <a:r>
                <a:rPr lang="cs-CZ" dirty="0" err="1" smtClean="0"/>
                <a:t>jednočásticová</a:t>
              </a:r>
              <a:r>
                <a:rPr lang="cs-CZ" dirty="0" smtClean="0"/>
                <a:t> hladina </a:t>
              </a:r>
              <a:r>
                <a:rPr lang="el-GR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ε</a:t>
              </a:r>
              <a:r>
                <a:rPr lang="cs-CZ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dirty="0" smtClean="0">
                  <a:solidFill>
                    <a:srgbClr val="FF0000"/>
                  </a:solidFill>
                </a:rPr>
                <a:t>(</a:t>
              </a:r>
              <a:r>
                <a:rPr lang="cs-CZ" b="1" i="1" dirty="0" smtClean="0">
                  <a:solidFill>
                    <a:srgbClr val="FF0000"/>
                  </a:solidFill>
                </a:rPr>
                <a:t>k</a:t>
              </a:r>
              <a:r>
                <a:rPr lang="cs-CZ" dirty="0" smtClean="0">
                  <a:solidFill>
                    <a:srgbClr val="FF0000"/>
                  </a:solidFill>
                </a:rPr>
                <a:t>) je dvojnásobně degenerovaná.</a:t>
              </a:r>
              <a:endParaRPr lang="cs-CZ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7643834" y="1142984"/>
              <a:ext cx="1214446" cy="301892"/>
              <a:chOff x="7572396" y="1269720"/>
              <a:chExt cx="1214446" cy="301892"/>
            </a:xfrm>
          </p:grpSpPr>
          <p:cxnSp>
            <p:nvCxnSpPr>
              <p:cNvPr id="8" name="Přímá spojovací čára 7"/>
              <p:cNvCxnSpPr/>
              <p:nvPr/>
            </p:nvCxnSpPr>
            <p:spPr>
              <a:xfrm>
                <a:off x="7958842" y="1428736"/>
                <a:ext cx="8280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bdélník 8"/>
              <p:cNvSpPr/>
              <p:nvPr/>
            </p:nvSpPr>
            <p:spPr>
              <a:xfrm>
                <a:off x="7572396" y="1331897"/>
                <a:ext cx="357189" cy="2154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l-GR" sz="1400" i="1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ε</a:t>
                </a:r>
                <a:r>
                  <a:rPr lang="cs-CZ" sz="1400" i="1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cs-CZ" sz="1400" dirty="0" smtClean="0">
                    <a:solidFill>
                      <a:srgbClr val="0000FF"/>
                    </a:solidFill>
                  </a:rPr>
                  <a:t>(</a:t>
                </a:r>
                <a:r>
                  <a:rPr lang="cs-CZ" sz="1400" b="1" i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cs-CZ" sz="1400" dirty="0" smtClean="0">
                    <a:solidFill>
                      <a:srgbClr val="0000FF"/>
                    </a:solidFill>
                  </a:rPr>
                  <a:t>)</a:t>
                </a:r>
                <a:endParaRPr lang="cs-CZ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" name="Přímá spojovací šipka 10"/>
              <p:cNvCxnSpPr/>
              <p:nvPr/>
            </p:nvCxnSpPr>
            <p:spPr>
              <a:xfrm rot="5400000" flipH="1" flipV="1">
                <a:off x="8071668" y="1411802"/>
                <a:ext cx="285752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ovací šipka 11"/>
              <p:cNvCxnSpPr/>
              <p:nvPr/>
            </p:nvCxnSpPr>
            <p:spPr>
              <a:xfrm rot="16200000" flipH="1">
                <a:off x="8285982" y="1427942"/>
                <a:ext cx="285752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Skupina 16"/>
          <p:cNvGrpSpPr/>
          <p:nvPr/>
        </p:nvGrpSpPr>
        <p:grpSpPr>
          <a:xfrm>
            <a:off x="571472" y="1714488"/>
            <a:ext cx="5286082" cy="369332"/>
            <a:chOff x="642910" y="1676918"/>
            <a:chExt cx="5286082" cy="369332"/>
          </a:xfrm>
        </p:grpSpPr>
        <p:sp>
          <p:nvSpPr>
            <p:cNvPr id="15" name="TextovéPole 14"/>
            <p:cNvSpPr txBox="1"/>
            <p:nvPr/>
          </p:nvSpPr>
          <p:spPr>
            <a:xfrm>
              <a:off x="642910" y="1676918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Označme</a:t>
              </a:r>
              <a:r>
                <a:rPr lang="cs-CZ" dirty="0" smtClean="0"/>
                <a:t> pro jednoduchost: </a:t>
              </a:r>
              <a:endParaRPr lang="cs-CZ" dirty="0"/>
            </a:p>
          </p:txBody>
        </p:sp>
        <p:graphicFrame>
          <p:nvGraphicFramePr>
            <p:cNvPr id="16" name="Objekt 15"/>
            <p:cNvGraphicFramePr>
              <a:graphicFrameLocks noChangeAspect="1"/>
            </p:cNvGraphicFramePr>
            <p:nvPr/>
          </p:nvGraphicFramePr>
          <p:xfrm>
            <a:off x="3428992" y="1676918"/>
            <a:ext cx="2500000" cy="360000"/>
          </p:xfrm>
          <a:graphic>
            <a:graphicData uri="http://schemas.openxmlformats.org/presentationml/2006/ole">
              <p:oleObj spid="_x0000_s132098" name="Rovnice" r:id="rId3" imgW="1587240" imgH="228600" progId="Equation.3">
                <p:embed/>
              </p:oleObj>
            </a:graphicData>
          </a:graphic>
        </p:graphicFrame>
      </p:grpSp>
      <p:sp>
        <p:nvSpPr>
          <p:cNvPr id="18" name="TextovéPole 17"/>
          <p:cNvSpPr txBox="1"/>
          <p:nvPr/>
        </p:nvSpPr>
        <p:spPr>
          <a:xfrm>
            <a:off x="579938" y="2231488"/>
            <a:ext cx="44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Řešením </a:t>
            </a:r>
            <a:r>
              <a:rPr lang="cs-CZ" dirty="0" smtClean="0">
                <a:solidFill>
                  <a:srgbClr val="0000FF"/>
                </a:solidFill>
              </a:rPr>
              <a:t>stacionární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00FF"/>
                </a:solidFill>
              </a:rPr>
              <a:t>Schrödingerovy</a:t>
            </a:r>
            <a:r>
              <a:rPr lang="cs-CZ" dirty="0" smtClean="0">
                <a:solidFill>
                  <a:srgbClr val="0000FF"/>
                </a:solidFill>
              </a:rPr>
              <a:t> rovnice</a:t>
            </a:r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2643174" y="2798338"/>
          <a:ext cx="3276000" cy="630662"/>
        </p:xfrm>
        <a:graphic>
          <a:graphicData uri="http://schemas.openxmlformats.org/presentationml/2006/ole">
            <p:oleObj spid="_x0000_s132099" name="Rovnice" r:id="rId4" imgW="2374560" imgH="457200" progId="Equation.3">
              <p:embed/>
            </p:oleObj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571472" y="363117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budou vlastní funkce</a:t>
            </a:r>
            <a:endParaRPr lang="cs-CZ" dirty="0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3357554" y="3617464"/>
          <a:ext cx="5040000" cy="383040"/>
        </p:xfrm>
        <a:graphic>
          <a:graphicData uri="http://schemas.openxmlformats.org/presentationml/2006/ole">
            <p:oleObj spid="_x0000_s132100" name="Rovnice" r:id="rId5" imgW="3174840" imgH="241200" progId="Equation.3">
              <p:embed/>
            </p:oleObj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571472" y="428625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jim odpovídající energie</a:t>
            </a:r>
            <a:endParaRPr lang="cs-CZ" dirty="0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3335168" y="4291548"/>
          <a:ext cx="3165658" cy="406402"/>
        </p:xfrm>
        <a:graphic>
          <a:graphicData uri="http://schemas.openxmlformats.org/presentationml/2006/ole">
            <p:oleObj spid="_x0000_s132101" name="Rovnice" r:id="rId6" imgW="1879560" imgH="241200" progId="Equation.3">
              <p:embed/>
            </p:oleObj>
          </a:graphicData>
        </a:graphic>
      </p:graphicFrame>
      <p:sp>
        <p:nvSpPr>
          <p:cNvPr id="24" name="TextovéPole 23"/>
          <p:cNvSpPr txBox="1"/>
          <p:nvPr/>
        </p:nvSpPr>
        <p:spPr>
          <a:xfrm>
            <a:off x="642910" y="507207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Vlastní funkce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ψ  </a:t>
            </a:r>
            <a:r>
              <a:rPr lang="cs-CZ" dirty="0" smtClean="0"/>
              <a:t>je samozřejmě nutné </a:t>
            </a:r>
            <a:r>
              <a:rPr lang="cs-CZ" dirty="0" err="1" smtClean="0"/>
              <a:t>symetrizovat</a:t>
            </a:r>
            <a:r>
              <a:rPr lang="cs-CZ" dirty="0" smtClean="0"/>
              <a:t>, podle toho zda jde </a:t>
            </a:r>
            <a:br>
              <a:rPr lang="cs-CZ" dirty="0" smtClean="0"/>
            </a:br>
            <a:r>
              <a:rPr lang="cs-CZ" dirty="0" smtClean="0"/>
              <a:t>o soubor vzájemně neinteragujících bosonů nebo fermionů.</a:t>
            </a:r>
          </a:p>
          <a:p>
            <a:r>
              <a:rPr lang="cs-CZ" dirty="0" smtClean="0"/>
              <a:t>Provést se to dá již popsaným způsobem.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86248" y="285728"/>
            <a:ext cx="457203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Soustavy nezávislých nerozlišitelných částic - </a:t>
            </a:r>
            <a:r>
              <a:rPr lang="cs-CZ" i="1" dirty="0" smtClean="0"/>
              <a:t>5</a:t>
            </a:r>
            <a:endParaRPr lang="cs-CZ" i="1" dirty="0"/>
          </a:p>
        </p:txBody>
      </p:sp>
      <p:grpSp>
        <p:nvGrpSpPr>
          <p:cNvPr id="10" name="Skupina 9"/>
          <p:cNvGrpSpPr/>
          <p:nvPr/>
        </p:nvGrpSpPr>
        <p:grpSpPr>
          <a:xfrm>
            <a:off x="214282" y="1071546"/>
            <a:ext cx="8786874" cy="3714776"/>
            <a:chOff x="151311" y="1000108"/>
            <a:chExt cx="8786874" cy="3714776"/>
          </a:xfrm>
        </p:grpSpPr>
        <p:sp>
          <p:nvSpPr>
            <p:cNvPr id="6" name="TextovéPole 5"/>
            <p:cNvSpPr txBox="1"/>
            <p:nvPr/>
          </p:nvSpPr>
          <p:spPr>
            <a:xfrm>
              <a:off x="714348" y="1000108"/>
              <a:ext cx="785818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smtClean="0">
                  <a:solidFill>
                    <a:srgbClr val="FF0000"/>
                  </a:solidFill>
                </a:rPr>
                <a:t>Pro fermiony</a:t>
              </a:r>
              <a:r>
                <a:rPr lang="cs-CZ" sz="2000" dirty="0" smtClean="0"/>
                <a:t> existuje elegantní způsob zápisu </a:t>
              </a:r>
            </a:p>
            <a:p>
              <a:pPr algn="ctr"/>
              <a:r>
                <a:rPr lang="cs-CZ" sz="2000" dirty="0" smtClean="0"/>
                <a:t>antisymetrické vlnové funkce, který vychází z definice determinantu – </a:t>
              </a:r>
            </a:p>
            <a:p>
              <a:endParaRPr lang="cs-CZ" sz="700" dirty="0" smtClean="0"/>
            </a:p>
            <a:p>
              <a:pPr algn="ctr"/>
              <a:r>
                <a:rPr lang="cs-CZ" sz="2000" b="1" dirty="0" err="1" smtClean="0">
                  <a:solidFill>
                    <a:srgbClr val="FF0000"/>
                  </a:solidFill>
                  <a:latin typeface="Comic Sans MS" pitchFamily="66" charset="0"/>
                </a:rPr>
                <a:t>Slaterův</a:t>
              </a:r>
              <a:r>
                <a:rPr lang="cs-CZ" sz="2000" b="1" dirty="0" smtClean="0">
                  <a:solidFill>
                    <a:srgbClr val="FF0000"/>
                  </a:solidFill>
                  <a:latin typeface="Comic Sans MS" pitchFamily="66" charset="0"/>
                </a:rPr>
                <a:t> determinant</a:t>
              </a:r>
              <a:r>
                <a:rPr lang="cs-CZ" sz="2000" dirty="0" smtClean="0">
                  <a:latin typeface="Comic Sans MS" pitchFamily="66" charset="0"/>
                </a:rPr>
                <a:t> </a:t>
              </a:r>
              <a:endParaRPr lang="cs-CZ" dirty="0" smtClean="0">
                <a:latin typeface="Comic Sans MS" pitchFamily="66" charset="0"/>
              </a:endParaRPr>
            </a:p>
            <a:p>
              <a:pPr algn="ctr"/>
              <a:endParaRPr lang="cs-CZ" sz="800" dirty="0"/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51311" y="2214554"/>
              <a:ext cx="8786874" cy="2500330"/>
              <a:chOff x="142844" y="1500174"/>
              <a:chExt cx="8786874" cy="2500330"/>
            </a:xfrm>
          </p:grpSpPr>
          <p:sp>
            <p:nvSpPr>
              <p:cNvPr id="8" name="Zaoblený obdélník 7"/>
              <p:cNvSpPr/>
              <p:nvPr/>
            </p:nvSpPr>
            <p:spPr>
              <a:xfrm>
                <a:off x="142844" y="1500174"/>
                <a:ext cx="8786874" cy="2500330"/>
              </a:xfrm>
              <a:prstGeom prst="roundRect">
                <a:avLst>
                  <a:gd name="adj" fmla="val 7186"/>
                </a:avLst>
              </a:prstGeom>
              <a:solidFill>
                <a:srgbClr val="FFFFCC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285720" y="1714488"/>
              <a:ext cx="8455619" cy="2052000"/>
            </p:xfrm>
            <a:graphic>
              <a:graphicData uri="http://schemas.openxmlformats.org/presentationml/2006/ole">
                <p:oleObj spid="_x0000_s133122" name="Rovnice" r:id="rId3" imgW="4813200" imgH="1168200" progId="Equation.3">
                  <p:embed/>
                </p:oleObj>
              </a:graphicData>
            </a:graphic>
          </p:graphicFrame>
        </p:grpSp>
      </p:grpSp>
      <p:sp>
        <p:nvSpPr>
          <p:cNvPr id="11" name="TextovéPole 10"/>
          <p:cNvSpPr txBox="1"/>
          <p:nvPr/>
        </p:nvSpPr>
        <p:spPr>
          <a:xfrm>
            <a:off x="642910" y="5072074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1/</a:t>
            </a:r>
            <a:r>
              <a:rPr lang="en-US" dirty="0" smtClean="0">
                <a:solidFill>
                  <a:srgbClr val="0000FF"/>
                </a:solidFill>
                <a:latin typeface="Cambria Math"/>
                <a:ea typeface="Cambria Math"/>
              </a:rPr>
              <a:t>√n!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normalizuje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funkci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l-GR" i="1" dirty="0" smtClean="0">
                <a:solidFill>
                  <a:srgbClr val="0000FF"/>
                </a:solidFill>
                <a:latin typeface="Cambria Math"/>
                <a:ea typeface="Cambria Math"/>
              </a:rPr>
              <a:t>Φ</a:t>
            </a:r>
            <a:r>
              <a:rPr lang="en-US" i="1" dirty="0" smtClean="0">
                <a:latin typeface="Cambria Math"/>
                <a:ea typeface="Cambria Math"/>
              </a:rPr>
              <a:t>  </a:t>
            </a:r>
            <a:r>
              <a:rPr lang="cs-CZ" dirty="0" smtClean="0"/>
              <a:t>jestliže</a:t>
            </a:r>
            <a:r>
              <a:rPr lang="en-US" dirty="0" smtClean="0"/>
              <a:t> </a:t>
            </a:r>
            <a:r>
              <a:rPr lang="en-US" dirty="0" err="1" smtClean="0"/>
              <a:t>byly</a:t>
            </a:r>
            <a:r>
              <a:rPr lang="en-US" dirty="0" smtClean="0"/>
              <a:t> </a:t>
            </a:r>
            <a:r>
              <a:rPr lang="en-US" dirty="0" err="1" smtClean="0"/>
              <a:t>normalizovan</a:t>
            </a:r>
            <a:r>
              <a:rPr lang="cs-CZ" dirty="0" smtClean="0"/>
              <a:t>é funkce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φ .</a:t>
            </a:r>
          </a:p>
          <a:p>
            <a:r>
              <a:rPr lang="cs-CZ" dirty="0" smtClean="0"/>
              <a:t>Ze zápisu </a:t>
            </a:r>
            <a:r>
              <a:rPr lang="cs-CZ" dirty="0" smtClean="0">
                <a:solidFill>
                  <a:srgbClr val="0000FF"/>
                </a:solidFill>
              </a:rPr>
              <a:t>je také zřejmá platnost </a:t>
            </a:r>
            <a:r>
              <a:rPr lang="cs-CZ" dirty="0" err="1" smtClean="0">
                <a:solidFill>
                  <a:srgbClr val="0000FF"/>
                </a:solidFill>
              </a:rPr>
              <a:t>Pauliho</a:t>
            </a:r>
            <a:r>
              <a:rPr lang="cs-CZ" dirty="0" smtClean="0">
                <a:solidFill>
                  <a:srgbClr val="0000FF"/>
                </a:solidFill>
              </a:rPr>
              <a:t> principu </a:t>
            </a:r>
            <a:r>
              <a:rPr lang="cs-CZ" dirty="0" smtClean="0"/>
              <a:t>neboť determinant se rovná nule, když jsou dva </a:t>
            </a:r>
            <a:r>
              <a:rPr lang="cs-CZ" sz="1600" dirty="0" smtClean="0"/>
              <a:t>(nebo více)</a:t>
            </a:r>
            <a:r>
              <a:rPr lang="cs-CZ" dirty="0" smtClean="0"/>
              <a:t> řádky/sloupce shodné.  </a:t>
            </a:r>
            <a:endParaRPr lang="cs-CZ" i="1" dirty="0"/>
          </a:p>
        </p:txBody>
      </p:sp>
      <p:sp>
        <p:nvSpPr>
          <p:cNvPr id="12" name="Tlačítko akce: Vlastní 11">
            <a:hlinkClick r:id="rId4" action="ppaction://program" highlightClick="1"/>
          </p:cNvPr>
          <p:cNvSpPr/>
          <p:nvPr/>
        </p:nvSpPr>
        <p:spPr>
          <a:xfrm>
            <a:off x="3143240" y="6143644"/>
            <a:ext cx="2428892" cy="28575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Vlnové funkce stejných částic (</a:t>
            </a:r>
            <a:r>
              <a:rPr lang="cs-CZ" sz="1200" dirty="0" err="1" smtClean="0"/>
              <a:t>WD</a:t>
            </a:r>
            <a:r>
              <a:rPr lang="cs-CZ" sz="1200" dirty="0" smtClean="0"/>
              <a:t>) </a:t>
            </a:r>
            <a:endParaRPr lang="cs-CZ" sz="1200" dirty="0"/>
          </a:p>
        </p:txBody>
      </p:sp>
      <p:sp>
        <p:nvSpPr>
          <p:cNvPr id="13" name="Tlačítko akce: Vlastní 12">
            <a:hlinkClick r:id="rId5" action="ppaction://hlinksldjump" highlightClick="1"/>
          </p:cNvPr>
          <p:cNvSpPr/>
          <p:nvPr/>
        </p:nvSpPr>
        <p:spPr>
          <a:xfrm>
            <a:off x="7715272" y="6143644"/>
            <a:ext cx="714380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Zpět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3643306" y="214290"/>
            <a:ext cx="5214974" cy="369332"/>
          </a:xfrm>
          <a:prstGeom prst="rect">
            <a:avLst/>
          </a:prstGeom>
          <a:solidFill>
            <a:srgbClr val="D5F1F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err="1" smtClean="0">
                <a:solidFill>
                  <a:srgbClr val="0A13FF"/>
                </a:solidFill>
              </a:rPr>
              <a:t>Energiové</a:t>
            </a:r>
            <a:r>
              <a:rPr lang="cs-CZ" smtClean="0">
                <a:solidFill>
                  <a:srgbClr val="0A13FF"/>
                </a:solidFill>
              </a:rPr>
              <a:t> hladiny elektronu v potenciálové jámě - </a:t>
            </a:r>
            <a:r>
              <a:rPr lang="cs-CZ" i="1" smtClean="0">
                <a:solidFill>
                  <a:srgbClr val="0A13FF"/>
                </a:solidFill>
              </a:rPr>
              <a:t>3</a:t>
            </a:r>
            <a:endParaRPr lang="cs-CZ" i="1">
              <a:solidFill>
                <a:srgbClr val="0A13FF"/>
              </a:solidFill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785786" y="3500438"/>
            <a:ext cx="5786478" cy="3000396"/>
            <a:chOff x="571472" y="3500438"/>
            <a:chExt cx="5786478" cy="3000396"/>
          </a:xfrm>
        </p:grpSpPr>
        <p:sp>
          <p:nvSpPr>
            <p:cNvPr id="21" name="Zaoblený obdélník 20"/>
            <p:cNvSpPr/>
            <p:nvPr/>
          </p:nvSpPr>
          <p:spPr>
            <a:xfrm>
              <a:off x="571472" y="5500702"/>
              <a:ext cx="4500594" cy="1000132"/>
            </a:xfrm>
            <a:prstGeom prst="roundRect">
              <a:avLst/>
            </a:prstGeom>
            <a:solidFill>
              <a:srgbClr val="FEF2E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42910" y="3500438"/>
              <a:ext cx="5715040" cy="1862048"/>
            </a:xfrm>
            <a:prstGeom prst="rect">
              <a:avLst/>
            </a:prstGeom>
            <a:solidFill>
              <a:srgbClr val="FFFFDD"/>
            </a:solidFill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rgbClr val="0A13FF"/>
                  </a:solidFill>
                </a:rPr>
                <a:t>Provedeme normalizaci:</a:t>
              </a:r>
            </a:p>
            <a:p>
              <a:endParaRPr lang="cs-CZ" sz="500" smtClean="0"/>
            </a:p>
            <a:p>
              <a:r>
                <a:rPr lang="cs-CZ" smtClean="0"/>
                <a:t>protože pro normalizovanou vlnovou funkci musí platit</a:t>
              </a:r>
              <a:endParaRPr lang="en-US" smtClean="0"/>
            </a:p>
            <a:p>
              <a:endParaRPr lang="cs-CZ" smtClean="0"/>
            </a:p>
            <a:p>
              <a:endParaRPr lang="cs-CZ" smtClean="0"/>
            </a:p>
            <a:p>
              <a:endParaRPr lang="cs-CZ" smtClean="0"/>
            </a:p>
            <a:p>
              <a:r>
                <a:rPr lang="cs-CZ" smtClean="0"/>
                <a:t>bude </a:t>
              </a:r>
              <a:r>
                <a:rPr lang="cs-CZ" i="1" smtClean="0">
                  <a:solidFill>
                    <a:srgbClr val="FF0000"/>
                  </a:solidFill>
                </a:rPr>
                <a:t>normalizovaná vlnová funkce k </a:t>
              </a:r>
              <a:r>
                <a:rPr lang="cs-CZ" i="1" err="1" smtClean="0">
                  <a:solidFill>
                    <a:srgbClr val="FF0000"/>
                  </a:solidFill>
                </a:rPr>
                <a:t>energiové</a:t>
              </a:r>
              <a:r>
                <a:rPr lang="cs-CZ" i="1" smtClean="0">
                  <a:solidFill>
                    <a:srgbClr val="FF0000"/>
                  </a:solidFill>
                </a:rPr>
                <a:t> hladině </a:t>
              </a:r>
              <a:r>
                <a:rPr lang="cs-CZ" sz="2000" i="1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cs-CZ" sz="2000" i="1" baseline="-2500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endParaRPr lang="cs-CZ" i="1" baseline="-2500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24" name="Objekt 23"/>
            <p:cNvGraphicFramePr>
              <a:graphicFrameLocks noChangeAspect="1"/>
            </p:cNvGraphicFramePr>
            <p:nvPr/>
          </p:nvGraphicFramePr>
          <p:xfrm>
            <a:off x="749300" y="5618163"/>
            <a:ext cx="4119563" cy="739775"/>
          </p:xfrm>
          <a:graphic>
            <a:graphicData uri="http://schemas.openxmlformats.org/presentationml/2006/ole">
              <p:oleObj spid="_x0000_s52234" name="Rovnice" r:id="rId3" imgW="2476440" imgH="444240" progId="Equation.3">
                <p:embed/>
              </p:oleObj>
            </a:graphicData>
          </a:graphic>
        </p:graphicFrame>
        <p:graphicFrame>
          <p:nvGraphicFramePr>
            <p:cNvPr id="25" name="Objekt 24"/>
            <p:cNvGraphicFramePr>
              <a:graphicFrameLocks noChangeAspect="1"/>
            </p:cNvGraphicFramePr>
            <p:nvPr/>
          </p:nvGraphicFramePr>
          <p:xfrm>
            <a:off x="779405" y="4309988"/>
            <a:ext cx="4070396" cy="666795"/>
          </p:xfrm>
          <a:graphic>
            <a:graphicData uri="http://schemas.openxmlformats.org/presentationml/2006/ole">
              <p:oleObj spid="_x0000_s52235" name="Rovnice" r:id="rId4" imgW="2781000" imgH="482400" progId="Equation.3">
                <p:embed/>
              </p:oleObj>
            </a:graphicData>
          </a:graphic>
        </p:graphicFrame>
      </p:grpSp>
      <p:grpSp>
        <p:nvGrpSpPr>
          <p:cNvPr id="27" name="Skupina 26"/>
          <p:cNvGrpSpPr/>
          <p:nvPr/>
        </p:nvGrpSpPr>
        <p:grpSpPr>
          <a:xfrm>
            <a:off x="982710" y="785794"/>
            <a:ext cx="6804000" cy="2428894"/>
            <a:chOff x="500034" y="785794"/>
            <a:chExt cx="7786742" cy="2428894"/>
          </a:xfrm>
        </p:grpSpPr>
        <p:sp>
          <p:nvSpPr>
            <p:cNvPr id="28" name="Zaoblený obdélník 27"/>
            <p:cNvSpPr/>
            <p:nvPr/>
          </p:nvSpPr>
          <p:spPr>
            <a:xfrm>
              <a:off x="571472" y="1246226"/>
              <a:ext cx="4915691" cy="785818"/>
            </a:xfrm>
            <a:prstGeom prst="roundRect">
              <a:avLst/>
            </a:prstGeom>
            <a:solidFill>
              <a:srgbClr val="DAFE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00034" y="785794"/>
              <a:ext cx="7786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Možné </a:t>
              </a:r>
              <a:r>
                <a:rPr lang="cs-CZ" i="1" err="1" smtClean="0">
                  <a:solidFill>
                    <a:srgbClr val="FF0000"/>
                  </a:solidFill>
                </a:rPr>
                <a:t>energiové</a:t>
              </a:r>
              <a:r>
                <a:rPr lang="cs-CZ" i="1" smtClean="0">
                  <a:solidFill>
                    <a:srgbClr val="FF0000"/>
                  </a:solidFill>
                </a:rPr>
                <a:t> hladiny v nekonečně hluboké potenciálové jámě</a:t>
              </a:r>
              <a:r>
                <a:rPr lang="cs-CZ" smtClean="0"/>
                <a:t>  jsou</a:t>
              </a:r>
              <a:endParaRPr lang="cs-CZ"/>
            </a:p>
          </p:txBody>
        </p:sp>
        <p:graphicFrame>
          <p:nvGraphicFramePr>
            <p:cNvPr id="30" name="Objekt 29"/>
            <p:cNvGraphicFramePr>
              <a:graphicFrameLocks noChangeAspect="1"/>
            </p:cNvGraphicFramePr>
            <p:nvPr/>
          </p:nvGraphicFramePr>
          <p:xfrm>
            <a:off x="642910" y="1285860"/>
            <a:ext cx="4680741" cy="714380"/>
          </p:xfrm>
          <a:graphic>
            <a:graphicData uri="http://schemas.openxmlformats.org/presentationml/2006/ole">
              <p:oleObj spid="_x0000_s52236" name="Rovnice" r:id="rId5" imgW="2679480" imgH="457200" progId="Equation.3">
                <p:embed/>
              </p:oleObj>
            </a:graphicData>
          </a:graphic>
        </p:graphicFrame>
        <p:sp>
          <p:nvSpPr>
            <p:cNvPr id="31" name="TextovéPole 30"/>
            <p:cNvSpPr txBox="1"/>
            <p:nvPr/>
          </p:nvSpPr>
          <p:spPr>
            <a:xfrm>
              <a:off x="571472" y="2130974"/>
              <a:ext cx="535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a </a:t>
              </a:r>
              <a:r>
                <a:rPr lang="cs-CZ" i="1" smtClean="0">
                  <a:solidFill>
                    <a:srgbClr val="FF0000"/>
                  </a:solidFill>
                </a:rPr>
                <a:t>odpovídající vlnové funkce</a:t>
              </a:r>
              <a:r>
                <a:rPr lang="en-US" i="1" smtClean="0">
                  <a:solidFill>
                    <a:srgbClr val="FF0000"/>
                  </a:solidFill>
                </a:rPr>
                <a:t> </a:t>
              </a:r>
              <a:r>
                <a:rPr lang="cs-CZ" sz="1400" smtClean="0"/>
                <a:t>(</a:t>
              </a:r>
              <a:r>
                <a:rPr lang="cs-CZ" sz="1400" i="1" err="1" smtClean="0"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cs-CZ" sz="1600" i="1" baseline="-25000" err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cs-CZ" sz="1400" smtClean="0"/>
                <a:t> může být komplexní)</a:t>
              </a:r>
              <a:r>
                <a:rPr lang="cs-CZ" smtClean="0"/>
                <a:t> </a:t>
              </a:r>
              <a:endParaRPr lang="cs-CZ"/>
            </a:p>
          </p:txBody>
        </p:sp>
        <p:graphicFrame>
          <p:nvGraphicFramePr>
            <p:cNvPr id="32" name="Objekt 31"/>
            <p:cNvGraphicFramePr>
              <a:graphicFrameLocks noChangeAspect="1"/>
            </p:cNvGraphicFramePr>
            <p:nvPr/>
          </p:nvGraphicFramePr>
          <p:xfrm>
            <a:off x="704850" y="2571750"/>
            <a:ext cx="3555970" cy="642938"/>
          </p:xfrm>
          <a:graphic>
            <a:graphicData uri="http://schemas.openxmlformats.org/presentationml/2006/ole">
              <p:oleObj spid="_x0000_s52237" name="Rovnice" r:id="rId6" imgW="2171520" imgH="431640" progId="Equation.3">
                <p:embed/>
              </p:oleObj>
            </a:graphicData>
          </a:graphic>
        </p:graphicFrame>
      </p:grpSp>
      <p:sp>
        <p:nvSpPr>
          <p:cNvPr id="34" name="Tlačítko akce: Vlastní 33">
            <a:hlinkClick r:id="rId7" action="ppaction://program" highlightClick="1"/>
          </p:cNvPr>
          <p:cNvSpPr/>
          <p:nvPr/>
        </p:nvSpPr>
        <p:spPr>
          <a:xfrm>
            <a:off x="7429520" y="5786454"/>
            <a:ext cx="1285884" cy="571504"/>
          </a:xfrm>
          <a:prstGeom prst="actionButtonBlank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err="1" smtClean="0">
                <a:solidFill>
                  <a:schemeClr val="tx2">
                    <a:lumMod val="75000"/>
                  </a:schemeClr>
                </a:solidFill>
              </a:rPr>
              <a:t>Nekon</a:t>
            </a:r>
            <a:r>
              <a:rPr lang="cs-CZ" sz="800" err="1" smtClean="0">
                <a:solidFill>
                  <a:schemeClr val="tx2">
                    <a:lumMod val="75000"/>
                  </a:schemeClr>
                </a:solidFill>
              </a:rPr>
              <a:t>ečně</a:t>
            </a:r>
            <a:r>
              <a:rPr lang="cs-CZ" sz="800" smtClean="0">
                <a:solidFill>
                  <a:schemeClr val="tx2">
                    <a:lumMod val="75000"/>
                  </a:schemeClr>
                </a:solidFill>
              </a:rPr>
              <a:t> hluboká potenciálová jáma</a:t>
            </a:r>
            <a:br>
              <a:rPr lang="cs-CZ" sz="8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80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cs-CZ" sz="800" err="1" smtClean="0">
                <a:solidFill>
                  <a:schemeClr val="tx2">
                    <a:lumMod val="75000"/>
                  </a:schemeClr>
                </a:solidFill>
              </a:rPr>
              <a:t>WD</a:t>
            </a:r>
            <a:r>
              <a:rPr lang="cs-CZ" sz="80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cs-CZ" sz="8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500826" y="214290"/>
            <a:ext cx="185738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EDDDA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sym typeface="Symbol"/>
              </a:rPr>
              <a:t> - </a:t>
            </a:r>
            <a:r>
              <a:rPr lang="cs-CZ" dirty="0" smtClean="0">
                <a:sym typeface="Symbol"/>
              </a:rPr>
              <a:t>funkce</a:t>
            </a:r>
            <a:endParaRPr lang="cs-CZ" i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842728" y="5917188"/>
            <a:ext cx="7015420" cy="369332"/>
            <a:chOff x="785786" y="5559998"/>
            <a:chExt cx="7015420" cy="369332"/>
          </a:xfrm>
        </p:grpSpPr>
        <p:sp>
          <p:nvSpPr>
            <p:cNvPr id="6" name="Tlačítko akce: Vlastní 5">
              <a:hlinkClick r:id="rId2" action="ppaction://program" highlightClick="1"/>
            </p:cNvPr>
            <p:cNvSpPr>
              <a:spLocks noChangeAspect="1"/>
            </p:cNvSpPr>
            <p:nvPr/>
          </p:nvSpPr>
          <p:spPr>
            <a:xfrm>
              <a:off x="6181206" y="5589074"/>
              <a:ext cx="1620000" cy="270000"/>
            </a:xfrm>
            <a:prstGeom prst="actionButtonBlank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latin typeface="Cambria Math"/>
                  <a:ea typeface="Cambria Math"/>
                </a:rPr>
                <a:t>δ</a:t>
              </a:r>
              <a:r>
                <a:rPr lang="en-US" sz="1400" dirty="0" smtClean="0">
                  <a:latin typeface="Cambria Math"/>
                  <a:ea typeface="Cambria Math"/>
                </a:rPr>
                <a:t>-</a:t>
              </a:r>
              <a:r>
                <a:rPr lang="en-US" sz="1400" dirty="0" err="1" smtClean="0">
                  <a:latin typeface="Cambria Math"/>
                  <a:ea typeface="Cambria Math"/>
                </a:rPr>
                <a:t>funkce</a:t>
              </a:r>
              <a:r>
                <a:rPr lang="en-US" sz="1400" dirty="0" smtClean="0">
                  <a:latin typeface="Cambria Math"/>
                  <a:ea typeface="Cambria Math"/>
                </a:rPr>
                <a:t>  (WD)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785786" y="5559998"/>
              <a:ext cx="5357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δ</a:t>
              </a:r>
              <a:r>
                <a:rPr lang="cs-CZ" dirty="0" smtClean="0">
                  <a:solidFill>
                    <a:srgbClr val="FF0000"/>
                  </a:solidFill>
                </a:rPr>
                <a:t>-funkci</a:t>
              </a:r>
              <a:r>
                <a:rPr lang="cs-CZ" dirty="0" smtClean="0"/>
                <a:t> lze </a:t>
              </a:r>
              <a:r>
                <a:rPr lang="cs-CZ" i="1" dirty="0" smtClean="0">
                  <a:solidFill>
                    <a:srgbClr val="0000FF"/>
                  </a:solidFill>
                </a:rPr>
                <a:t>vyjádřit jako limitu posloupnosti funkcí</a:t>
              </a:r>
              <a:r>
                <a:rPr lang="cs-CZ" dirty="0" smtClean="0"/>
                <a:t> :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018148" y="753586"/>
            <a:ext cx="6840000" cy="4889992"/>
            <a:chOff x="1000100" y="500042"/>
            <a:chExt cx="6840000" cy="4889992"/>
          </a:xfrm>
        </p:grpSpPr>
        <p:pic>
          <p:nvPicPr>
            <p:cNvPr id="13619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100" y="500042"/>
              <a:ext cx="6840000" cy="4889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ovéPole 8"/>
            <p:cNvSpPr txBox="1"/>
            <p:nvPr/>
          </p:nvSpPr>
          <p:spPr>
            <a:xfrm>
              <a:off x="7072330" y="1214422"/>
              <a:ext cx="57150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7143768" y="2631040"/>
              <a:ext cx="57150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072330" y="4059800"/>
              <a:ext cx="57150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143372" y="273586"/>
            <a:ext cx="464347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solidFill>
                  <a:srgbClr val="F8FA98"/>
                </a:solidFill>
              </a:rPr>
              <a:t>Závislost chemického potenciálu </a:t>
            </a:r>
            <a:r>
              <a:rPr lang="cs-CZ" i="1" smtClean="0">
                <a:solidFill>
                  <a:srgbClr val="F8FA98"/>
                </a:solidFill>
              </a:rPr>
              <a:t>μ  </a:t>
            </a:r>
            <a:r>
              <a:rPr lang="cs-CZ" smtClean="0">
                <a:solidFill>
                  <a:srgbClr val="F8FA98"/>
                </a:solidFill>
              </a:rPr>
              <a:t>na teplotě</a:t>
            </a:r>
            <a:endParaRPr lang="cs-CZ">
              <a:solidFill>
                <a:srgbClr val="0000FF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857224" y="2379255"/>
            <a:ext cx="6264945" cy="4193017"/>
            <a:chOff x="857224" y="2379255"/>
            <a:chExt cx="6264945" cy="4193017"/>
          </a:xfrm>
        </p:grpSpPr>
        <p:pic>
          <p:nvPicPr>
            <p:cNvPr id="9" name="Obrázek 8" descr="ChemPotJakoFunkceT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24" y="2379255"/>
              <a:ext cx="6264945" cy="4193017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1928794" y="4286256"/>
              <a:ext cx="171451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smtClean="0"/>
                <a:t>Pokojová teplota</a:t>
              </a:r>
            </a:p>
            <a:p>
              <a:pPr algn="ctr"/>
              <a:r>
                <a:rPr lang="cs-CZ" sz="1400" smtClean="0"/>
                <a:t>μ </a:t>
              </a:r>
              <a:r>
                <a:rPr lang="cs-CZ" sz="1400" smtClean="0">
                  <a:latin typeface="Cambria Math"/>
                  <a:ea typeface="Cambria Math"/>
                </a:rPr>
                <a:t>≈ </a:t>
              </a:r>
              <a:r>
                <a:rPr lang="cs-CZ" sz="1400" i="1" err="1" smtClean="0">
                  <a:latin typeface="Cambria Math"/>
                  <a:ea typeface="Cambria Math"/>
                </a:rPr>
                <a:t>E</a:t>
              </a:r>
              <a:r>
                <a:rPr lang="cs-CZ" sz="1400" baseline="-25000" err="1" smtClean="0">
                  <a:latin typeface="Cambria Math"/>
                  <a:ea typeface="Cambria Math"/>
                </a:rPr>
                <a:t>F</a:t>
              </a:r>
              <a:endParaRPr lang="cs-CZ" sz="1400" baseline="-25000"/>
            </a:p>
          </p:txBody>
        </p:sp>
      </p:grp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1214412" y="1285860"/>
          <a:ext cx="2883497" cy="857256"/>
        </p:xfrm>
        <a:graphic>
          <a:graphicData uri="http://schemas.openxmlformats.org/presentationml/2006/ole">
            <p:oleObj spid="_x0000_s101378" name="Rovnice" r:id="rId4" imgW="1879560" imgH="558720" progId="Equation.3">
              <p:embed/>
            </p:oleObj>
          </a:graphicData>
        </a:graphic>
      </p:graphicFrame>
      <p:sp>
        <p:nvSpPr>
          <p:cNvPr id="7" name="Tlačítko akce: Vlastní 6">
            <a:hlinkClick r:id="rId5" action="ppaction://hlinksldjump" highlightClick="1"/>
          </p:cNvPr>
          <p:cNvSpPr/>
          <p:nvPr/>
        </p:nvSpPr>
        <p:spPr>
          <a:xfrm>
            <a:off x="7858148" y="785794"/>
            <a:ext cx="928694" cy="214314"/>
          </a:xfrm>
          <a:prstGeom prst="actionButtonBlank">
            <a:avLst/>
          </a:prstGeom>
          <a:solidFill>
            <a:srgbClr val="FEF2E8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smtClean="0">
                <a:solidFill>
                  <a:schemeClr val="accent6">
                    <a:lumMod val="50000"/>
                  </a:schemeClr>
                </a:solidFill>
              </a:rPr>
              <a:t>Zpět</a:t>
            </a:r>
            <a:endParaRPr lang="cs-CZ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43570" y="6000768"/>
            <a:ext cx="262800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 smtClean="0"/>
              <a:t>Jan </a:t>
            </a:r>
            <a:r>
              <a:rPr lang="en-US" sz="1200" cap="small" dirty="0" err="1" smtClean="0"/>
              <a:t>Cel</a:t>
            </a:r>
            <a:r>
              <a:rPr lang="cs-CZ" sz="1200" cap="small" dirty="0" smtClean="0"/>
              <a:t>ý</a:t>
            </a:r>
            <a:r>
              <a:rPr lang="cs-CZ" sz="1200" dirty="0" smtClean="0"/>
              <a:t>, poslední úprava: 11.11.2009</a:t>
            </a:r>
            <a:endParaRPr lang="cs-CZ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643306" y="214290"/>
            <a:ext cx="5214974" cy="369332"/>
          </a:xfrm>
          <a:prstGeom prst="rect">
            <a:avLst/>
          </a:prstGeom>
          <a:solidFill>
            <a:srgbClr val="D5F1F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err="1" smtClean="0">
                <a:solidFill>
                  <a:srgbClr val="0A13FF"/>
                </a:solidFill>
              </a:rPr>
              <a:t>Energiové</a:t>
            </a:r>
            <a:r>
              <a:rPr lang="cs-CZ" smtClean="0">
                <a:solidFill>
                  <a:srgbClr val="0A13FF"/>
                </a:solidFill>
              </a:rPr>
              <a:t> hladiny elektronu v potenciálové jámě - </a:t>
            </a:r>
            <a:r>
              <a:rPr lang="en-US" i="1" smtClean="0">
                <a:solidFill>
                  <a:srgbClr val="0A13FF"/>
                </a:solidFill>
              </a:rPr>
              <a:t>4</a:t>
            </a:r>
            <a:endParaRPr lang="cs-CZ" i="1">
              <a:solidFill>
                <a:srgbClr val="0A13FF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214414" y="2571744"/>
            <a:ext cx="2857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cs-CZ"/>
          </a:p>
        </p:txBody>
      </p:sp>
      <p:grpSp>
        <p:nvGrpSpPr>
          <p:cNvPr id="232" name="Skupina 231"/>
          <p:cNvGrpSpPr/>
          <p:nvPr/>
        </p:nvGrpSpPr>
        <p:grpSpPr>
          <a:xfrm>
            <a:off x="1000100" y="967071"/>
            <a:ext cx="6429420" cy="5176573"/>
            <a:chOff x="1000100" y="967071"/>
            <a:chExt cx="6429420" cy="5176573"/>
          </a:xfrm>
        </p:grpSpPr>
        <p:grpSp>
          <p:nvGrpSpPr>
            <p:cNvPr id="230" name="Skupina 229"/>
            <p:cNvGrpSpPr/>
            <p:nvPr/>
          </p:nvGrpSpPr>
          <p:grpSpPr>
            <a:xfrm>
              <a:off x="1000100" y="967071"/>
              <a:ext cx="6429420" cy="5176573"/>
              <a:chOff x="1050712" y="967071"/>
              <a:chExt cx="6429420" cy="5176573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3000364" y="967071"/>
                <a:ext cx="3929090" cy="4616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cs-CZ" sz="2400" smtClean="0">
                    <a:solidFill>
                      <a:schemeClr val="accent6">
                        <a:lumMod val="75000"/>
                      </a:schemeClr>
                    </a:solidFill>
                  </a:rPr>
                  <a:t>Disperzní závislost </a:t>
                </a:r>
                <a:r>
                  <a:rPr lang="cs-CZ" sz="2400" i="1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sz="2400" b="1" i="1" smtClean="0">
                    <a:solidFill>
                      <a:srgbClr val="FF7D67"/>
                    </a:solidFill>
                    <a:latin typeface="Cambria Math" pitchFamily="18" charset="0"/>
                    <a:ea typeface="Cambria Math" pitchFamily="18" charset="0"/>
                  </a:rPr>
                  <a:t>E = E(k) </a:t>
                </a:r>
                <a:r>
                  <a:rPr lang="cs-CZ" sz="2400" i="1" smtClean="0">
                    <a:solidFill>
                      <a:srgbClr val="FF7D67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cs-CZ" sz="2400">
                  <a:solidFill>
                    <a:srgbClr val="FF7D67"/>
                  </a:solidFill>
                </a:endParaRPr>
              </a:p>
            </p:txBody>
          </p:sp>
          <p:grpSp>
            <p:nvGrpSpPr>
              <p:cNvPr id="196" name="Skupina 195"/>
              <p:cNvGrpSpPr/>
              <p:nvPr/>
            </p:nvGrpSpPr>
            <p:grpSpPr>
              <a:xfrm>
                <a:off x="1050712" y="1546211"/>
                <a:ext cx="6429420" cy="4597433"/>
                <a:chOff x="2193720" y="554509"/>
                <a:chExt cx="6429420" cy="4597433"/>
              </a:xfrm>
            </p:grpSpPr>
            <p:grpSp>
              <p:nvGrpSpPr>
                <p:cNvPr id="197" name="Skupina 22"/>
                <p:cNvGrpSpPr/>
                <p:nvPr/>
              </p:nvGrpSpPr>
              <p:grpSpPr>
                <a:xfrm>
                  <a:off x="3979670" y="554509"/>
                  <a:ext cx="4392000" cy="3454425"/>
                  <a:chOff x="3979670" y="554509"/>
                  <a:chExt cx="4392000" cy="3454425"/>
                </a:xfrm>
              </p:grpSpPr>
              <p:grpSp>
                <p:nvGrpSpPr>
                  <p:cNvPr id="226" name="Skupina 18"/>
                  <p:cNvGrpSpPr/>
                  <p:nvPr/>
                </p:nvGrpSpPr>
                <p:grpSpPr>
                  <a:xfrm>
                    <a:off x="3979670" y="554509"/>
                    <a:ext cx="4392000" cy="3454425"/>
                    <a:chOff x="3979670" y="554509"/>
                    <a:chExt cx="4392000" cy="3454425"/>
                  </a:xfrm>
                </p:grpSpPr>
                <p:pic>
                  <p:nvPicPr>
                    <p:cNvPr id="228" name="Obrázek 227" descr="parabola.pn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l="15332" t="15644" r="12315" b="13420"/>
                    <a:stretch>
                      <a:fillRect/>
                    </a:stretch>
                  </p:blipFill>
                  <p:spPr>
                    <a:xfrm>
                      <a:off x="3979670" y="554509"/>
                      <a:ext cx="4392000" cy="3454425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229" name="Přímá spojovací šipka 228"/>
                    <p:cNvCxnSpPr/>
                    <p:nvPr/>
                  </p:nvCxnSpPr>
                  <p:spPr>
                    <a:xfrm flipV="1">
                      <a:off x="4214810" y="3866058"/>
                      <a:ext cx="3960000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7" name="Přímá spojovací šipka 226"/>
                  <p:cNvCxnSpPr/>
                  <p:nvPr/>
                </p:nvCxnSpPr>
                <p:spPr>
                  <a:xfrm rot="16200000" flipV="1">
                    <a:off x="4664248" y="2424430"/>
                    <a:ext cx="3060000" cy="0"/>
                  </a:xfrm>
                  <a:prstGeom prst="straightConnector1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8" name="Elipsa 197"/>
                <p:cNvSpPr>
                  <a:spLocks noChangeAspect="1"/>
                </p:cNvSpPr>
                <p:nvPr/>
              </p:nvSpPr>
              <p:spPr>
                <a:xfrm>
                  <a:off x="6970202" y="3823760"/>
                  <a:ext cx="118872" cy="118872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199" name="Skupina 167"/>
                <p:cNvGrpSpPr/>
                <p:nvPr/>
              </p:nvGrpSpPr>
              <p:grpSpPr>
                <a:xfrm>
                  <a:off x="2193720" y="1214422"/>
                  <a:ext cx="6429420" cy="3937520"/>
                  <a:chOff x="2193720" y="1214422"/>
                  <a:chExt cx="6429420" cy="3937520"/>
                </a:xfrm>
              </p:grpSpPr>
              <p:sp>
                <p:nvSpPr>
                  <p:cNvPr id="200" name="TextovéPole 199"/>
                  <p:cNvSpPr txBox="1"/>
                  <p:nvPr/>
                </p:nvSpPr>
                <p:spPr>
                  <a:xfrm>
                    <a:off x="7849681" y="3592798"/>
                    <a:ext cx="35719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cs-CZ" i="1" smtClean="0">
                        <a:latin typeface="Cambria Math" pitchFamily="18" charset="0"/>
                        <a:ea typeface="Cambria Math" pitchFamily="18" charset="0"/>
                      </a:rPr>
                      <a:t>k</a:t>
                    </a:r>
                    <a:endParaRPr lang="cs-CZ" i="1"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  <p:grpSp>
                <p:nvGrpSpPr>
                  <p:cNvPr id="201" name="Skupina 101"/>
                  <p:cNvGrpSpPr/>
                  <p:nvPr/>
                </p:nvGrpSpPr>
                <p:grpSpPr>
                  <a:xfrm>
                    <a:off x="2193720" y="2539116"/>
                    <a:ext cx="1188000" cy="684000"/>
                    <a:chOff x="2193720" y="2539116"/>
                    <a:chExt cx="1188000" cy="684000"/>
                  </a:xfrm>
                </p:grpSpPr>
                <p:sp>
                  <p:nvSpPr>
                    <p:cNvPr id="224" name="Zaoblený obdélník 223"/>
                    <p:cNvSpPr/>
                    <p:nvPr/>
                  </p:nvSpPr>
                  <p:spPr>
                    <a:xfrm>
                      <a:off x="2193720" y="2539116"/>
                      <a:ext cx="1188000" cy="684000"/>
                    </a:xfrm>
                    <a:prstGeom prst="roundRect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graphicFrame>
                  <p:nvGraphicFramePr>
                    <p:cNvPr id="225" name="Objekt 22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345649" y="2547913"/>
                    <a:ext cx="857256" cy="554277"/>
                  </p:xfrm>
                  <a:graphic>
                    <a:graphicData uri="http://schemas.openxmlformats.org/presentationml/2006/ole">
                      <p:oleObj spid="_x0000_s64555" name="Rovnice" r:id="rId5" imgW="609480" imgH="393480" progId="Equation.3">
                        <p:embed/>
                      </p:oleObj>
                    </a:graphicData>
                  </a:graphic>
                </p:graphicFrame>
              </p:grpSp>
              <p:grpSp>
                <p:nvGrpSpPr>
                  <p:cNvPr id="202" name="Skupina 75"/>
                  <p:cNvGrpSpPr/>
                  <p:nvPr/>
                </p:nvGrpSpPr>
                <p:grpSpPr>
                  <a:xfrm>
                    <a:off x="6715140" y="4071942"/>
                    <a:ext cx="1908000" cy="1080000"/>
                    <a:chOff x="6715140" y="4071942"/>
                    <a:chExt cx="1908000" cy="1080000"/>
                  </a:xfrm>
                </p:grpSpPr>
                <p:grpSp>
                  <p:nvGrpSpPr>
                    <p:cNvPr id="208" name="Skupina 58"/>
                    <p:cNvGrpSpPr/>
                    <p:nvPr/>
                  </p:nvGrpSpPr>
                  <p:grpSpPr>
                    <a:xfrm>
                      <a:off x="6715140" y="4071942"/>
                      <a:ext cx="1908000" cy="1080000"/>
                      <a:chOff x="6715140" y="4071942"/>
                      <a:chExt cx="1908000" cy="1080000"/>
                    </a:xfrm>
                  </p:grpSpPr>
                  <p:sp>
                    <p:nvSpPr>
                      <p:cNvPr id="212" name="Elipsa 211"/>
                      <p:cNvSpPr/>
                      <p:nvPr/>
                    </p:nvSpPr>
                    <p:spPr>
                      <a:xfrm>
                        <a:off x="6715140" y="4071942"/>
                        <a:ext cx="1908000" cy="1080000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/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grpSp>
                    <p:nvGrpSpPr>
                      <p:cNvPr id="213" name="Skupina 46"/>
                      <p:cNvGrpSpPr/>
                      <p:nvPr/>
                    </p:nvGrpSpPr>
                    <p:grpSpPr>
                      <a:xfrm>
                        <a:off x="6811863" y="4564601"/>
                        <a:ext cx="1697694" cy="404293"/>
                        <a:chOff x="6811863" y="4564601"/>
                        <a:chExt cx="1697694" cy="404293"/>
                      </a:xfrm>
                    </p:grpSpPr>
                    <p:grpSp>
                      <p:nvGrpSpPr>
                        <p:cNvPr id="214" name="Skupina 42"/>
                        <p:cNvGrpSpPr/>
                        <p:nvPr/>
                      </p:nvGrpSpPr>
                      <p:grpSpPr>
                        <a:xfrm>
                          <a:off x="6811863" y="4572008"/>
                          <a:ext cx="1697694" cy="116467"/>
                          <a:chOff x="6757359" y="4572008"/>
                          <a:chExt cx="1697694" cy="116467"/>
                        </a:xfrm>
                      </p:grpSpPr>
                      <p:grpSp>
                        <p:nvGrpSpPr>
                          <p:cNvPr id="217" name="Skupina 38"/>
                          <p:cNvGrpSpPr/>
                          <p:nvPr/>
                        </p:nvGrpSpPr>
                        <p:grpSpPr>
                          <a:xfrm>
                            <a:off x="6991338" y="4572008"/>
                            <a:ext cx="1224000" cy="116467"/>
                            <a:chOff x="6975491" y="4966768"/>
                            <a:chExt cx="1224000" cy="116467"/>
                          </a:xfrm>
                        </p:grpSpPr>
                        <p:cxnSp>
                          <p:nvCxnSpPr>
                            <p:cNvPr id="220" name="Přímá spojovací čára 219"/>
                            <p:cNvCxnSpPr/>
                            <p:nvPr/>
                          </p:nvCxnSpPr>
                          <p:spPr>
                            <a:xfrm>
                              <a:off x="6975491" y="4975235"/>
                              <a:ext cx="1224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1" name="Přímá spojovací čára 220"/>
                            <p:cNvCxnSpPr/>
                            <p:nvPr/>
                          </p:nvCxnSpPr>
                          <p:spPr>
                            <a:xfrm rot="5400000">
                              <a:off x="7089768" y="5029235"/>
                              <a:ext cx="108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2" name="Přímá spojovací čára 221"/>
                            <p:cNvCxnSpPr/>
                            <p:nvPr/>
                          </p:nvCxnSpPr>
                          <p:spPr>
                            <a:xfrm rot="5400000">
                              <a:off x="7518396" y="5020768"/>
                              <a:ext cx="108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3" name="Přímá spojovací čára 222"/>
                            <p:cNvCxnSpPr/>
                            <p:nvPr/>
                          </p:nvCxnSpPr>
                          <p:spPr>
                            <a:xfrm rot="5400000">
                              <a:off x="7947023" y="5029235"/>
                              <a:ext cx="10800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218" name="Přímá spojovací čára 217"/>
                          <p:cNvCxnSpPr/>
                          <p:nvPr/>
                        </p:nvCxnSpPr>
                        <p:spPr>
                          <a:xfrm>
                            <a:off x="6757359" y="4580475"/>
                            <a:ext cx="25200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9" name="Přímá spojovací čára 218"/>
                          <p:cNvCxnSpPr/>
                          <p:nvPr/>
                        </p:nvCxnSpPr>
                        <p:spPr>
                          <a:xfrm>
                            <a:off x="8203053" y="4587879"/>
                            <a:ext cx="252000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215" name="Objekt 214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7358082" y="4564601"/>
                        <a:ext cx="165100" cy="393700"/>
                      </p:xfrm>
                      <a:graphic>
                        <a:graphicData uri="http://schemas.openxmlformats.org/presentationml/2006/ole">
                          <p:oleObj spid="_x0000_s64556" name="Rovnice" r:id="rId6" imgW="164880" imgH="393480" progId="Equation.3">
                            <p:embed/>
                          </p:oleObj>
                        </a:graphicData>
                      </a:graphic>
                    </p:graphicFrame>
                    <p:graphicFrame>
                      <p:nvGraphicFramePr>
                        <p:cNvPr id="216" name="Objekt 215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7818990" y="4575194"/>
                        <a:ext cx="165100" cy="393700"/>
                      </p:xfrm>
                      <a:graphic>
                        <a:graphicData uri="http://schemas.openxmlformats.org/presentationml/2006/ole">
                          <p:oleObj spid="_x0000_s64557" name="Rovnice" r:id="rId7" imgW="164880" imgH="393480" progId="Equation.3">
                            <p:embed/>
                          </p:oleObj>
                        </a:graphicData>
                      </a:graphic>
                    </p:graphicFrame>
                  </p:grpSp>
                </p:grpSp>
                <p:graphicFrame>
                  <p:nvGraphicFramePr>
                    <p:cNvPr id="209" name="Objekt 20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7034760" y="4280437"/>
                    <a:ext cx="288655" cy="288655"/>
                  </p:xfrm>
                  <a:graphic>
                    <a:graphicData uri="http://schemas.openxmlformats.org/presentationml/2006/ole">
                      <p:oleObj spid="_x0000_s64558" name="Rovnice" r:id="rId8" imgW="228600" imgH="228600" progId="Equation.3">
                        <p:embed/>
                      </p:oleObj>
                    </a:graphicData>
                  </a:graphic>
                </p:graphicFrame>
                <p:graphicFrame>
                  <p:nvGraphicFramePr>
                    <p:cNvPr id="210" name="Objekt 20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7883549" y="4286256"/>
                    <a:ext cx="282894" cy="282894"/>
                  </p:xfrm>
                  <a:graphic>
                    <a:graphicData uri="http://schemas.openxmlformats.org/presentationml/2006/ole">
                      <p:oleObj spid="_x0000_s64559" name="Rovnice" r:id="rId9" imgW="228600" imgH="228600" progId="Equation.3">
                        <p:embed/>
                      </p:oleObj>
                    </a:graphicData>
                  </a:graphic>
                </p:graphicFrame>
                <p:graphicFrame>
                  <p:nvGraphicFramePr>
                    <p:cNvPr id="211" name="Objekt 21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7556097" y="4291443"/>
                    <a:ext cx="192786" cy="289179"/>
                  </p:xfrm>
                  <a:graphic>
                    <a:graphicData uri="http://schemas.openxmlformats.org/presentationml/2006/ole">
                      <p:oleObj spid="_x0000_s64560" name="Rovnice" r:id="rId10" imgW="152280" imgH="228600" progId="Equation.3">
                        <p:embed/>
                      </p:oleObj>
                    </a:graphicData>
                  </a:graphic>
                </p:graphicFrame>
              </p:grpSp>
              <p:cxnSp>
                <p:nvCxnSpPr>
                  <p:cNvPr id="203" name="Přímá spojovací šipka 202"/>
                  <p:cNvCxnSpPr>
                    <a:cxnSpLocks noChangeAspect="1"/>
                  </p:cNvCxnSpPr>
                  <p:nvPr/>
                </p:nvCxnSpPr>
                <p:spPr>
                  <a:xfrm rot="16200000" flipH="1">
                    <a:off x="6958675" y="3925964"/>
                    <a:ext cx="295610" cy="175799"/>
                  </a:xfrm>
                  <a:prstGeom prst="straightConnector1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4" name="Skupina 99"/>
                  <p:cNvGrpSpPr/>
                  <p:nvPr/>
                </p:nvGrpSpPr>
                <p:grpSpPr>
                  <a:xfrm>
                    <a:off x="2193720" y="1387678"/>
                    <a:ext cx="1643074" cy="928694"/>
                    <a:chOff x="122018" y="1959182"/>
                    <a:chExt cx="1643074" cy="928694"/>
                  </a:xfrm>
                </p:grpSpPr>
                <p:sp>
                  <p:nvSpPr>
                    <p:cNvPr id="206" name="Zaoblený obdélník 205"/>
                    <p:cNvSpPr/>
                    <p:nvPr/>
                  </p:nvSpPr>
                  <p:spPr>
                    <a:xfrm>
                      <a:off x="122018" y="1959182"/>
                      <a:ext cx="1643074" cy="928694"/>
                    </a:xfrm>
                    <a:prstGeom prst="roundRect">
                      <a:avLst/>
                    </a:prstGeom>
                    <a:solidFill>
                      <a:srgbClr val="D5F1FF"/>
                    </a:solidFill>
                    <a:ln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graphicFrame>
                  <p:nvGraphicFramePr>
                    <p:cNvPr id="207" name="Objekt 20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64894" y="2067571"/>
                    <a:ext cx="1335890" cy="657315"/>
                  </p:xfrm>
                  <a:graphic>
                    <a:graphicData uri="http://schemas.openxmlformats.org/presentationml/2006/ole">
                      <p:oleObj spid="_x0000_s64561" name="Rovnice" r:id="rId11" imgW="850680" imgH="419040" progId="Equation.3">
                        <p:embed/>
                      </p:oleObj>
                    </a:graphicData>
                  </a:graphic>
                </p:graphicFrame>
              </p:grpSp>
              <p:graphicFrame>
                <p:nvGraphicFramePr>
                  <p:cNvPr id="205" name="Objekt 204"/>
                  <p:cNvGraphicFramePr>
                    <a:graphicFrameLocks noChangeAspect="1"/>
                  </p:cNvGraphicFramePr>
                  <p:nvPr/>
                </p:nvGraphicFramePr>
                <p:xfrm>
                  <a:off x="6265686" y="1214422"/>
                  <a:ext cx="236538" cy="236537"/>
                </p:xfrm>
                <a:graphic>
                  <a:graphicData uri="http://schemas.openxmlformats.org/presentationml/2006/ole">
                    <p:oleObj spid="_x0000_s64562" name="Rovnice" r:id="rId12" imgW="152280" imgH="152280" progId="Equation.3">
                      <p:embed/>
                    </p:oleObj>
                  </a:graphicData>
                </a:graphic>
              </p:graphicFrame>
            </p:grpSp>
          </p:grpSp>
        </p:grpSp>
        <p:sp>
          <p:nvSpPr>
            <p:cNvPr id="231" name="TextovéPole 230"/>
            <p:cNvSpPr txBox="1"/>
            <p:nvPr/>
          </p:nvSpPr>
          <p:spPr>
            <a:xfrm>
              <a:off x="4946124" y="4929198"/>
              <a:ext cx="35719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mtClean="0">
                  <a:latin typeface="Cambria Math" pitchFamily="18" charset="0"/>
                  <a:ea typeface="Cambria Math" pitchFamily="18" charset="0"/>
                </a:rPr>
                <a:t>0</a:t>
              </a:r>
              <a:endParaRPr lang="cs-CZ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42" name="Zástupný symbol pro číslo snímku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Zaoblený obdélník 197"/>
          <p:cNvSpPr/>
          <p:nvPr/>
        </p:nvSpPr>
        <p:spPr>
          <a:xfrm>
            <a:off x="5000628" y="5500702"/>
            <a:ext cx="4000528" cy="642942"/>
          </a:xfrm>
          <a:prstGeom prst="roundRect">
            <a:avLst/>
          </a:prstGeom>
          <a:solidFill>
            <a:srgbClr val="FF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6" name="Zaoblený obdélník 185"/>
          <p:cNvSpPr/>
          <p:nvPr/>
        </p:nvSpPr>
        <p:spPr>
          <a:xfrm>
            <a:off x="642910" y="2723087"/>
            <a:ext cx="2286016" cy="396000"/>
          </a:xfrm>
          <a:prstGeom prst="roundRect">
            <a:avLst/>
          </a:prstGeom>
          <a:solidFill>
            <a:srgbClr val="FFFFD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5" name="Zaoblený obdélník 184"/>
          <p:cNvSpPr/>
          <p:nvPr/>
        </p:nvSpPr>
        <p:spPr>
          <a:xfrm>
            <a:off x="500034" y="1643050"/>
            <a:ext cx="3643338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4" name="Zaoblený obdélník 183"/>
          <p:cNvSpPr/>
          <p:nvPr/>
        </p:nvSpPr>
        <p:spPr>
          <a:xfrm>
            <a:off x="428596" y="4929198"/>
            <a:ext cx="407196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929058" y="142852"/>
            <a:ext cx="5072098" cy="369332"/>
          </a:xfrm>
          <a:prstGeom prst="rect">
            <a:avLst/>
          </a:prstGeom>
          <a:solidFill>
            <a:srgbClr val="D5F1F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err="1" smtClean="0">
                <a:solidFill>
                  <a:srgbClr val="0A13FF"/>
                </a:solidFill>
              </a:rPr>
              <a:t>Energiové</a:t>
            </a:r>
            <a:r>
              <a:rPr lang="cs-CZ" smtClean="0">
                <a:solidFill>
                  <a:srgbClr val="0A13FF"/>
                </a:solidFill>
              </a:rPr>
              <a:t> hladiny elektronu v potenciálové jámě - </a:t>
            </a:r>
            <a:r>
              <a:rPr lang="en-US" i="1" smtClean="0">
                <a:solidFill>
                  <a:srgbClr val="0A13FF"/>
                </a:solidFill>
              </a:rPr>
              <a:t>5</a:t>
            </a:r>
            <a:endParaRPr lang="cs-CZ" i="1">
              <a:solidFill>
                <a:srgbClr val="0A13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714356"/>
            <a:ext cx="4714908" cy="369332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err="1" smtClean="0">
                <a:solidFill>
                  <a:srgbClr val="0A13FF"/>
                </a:solidFill>
                <a:latin typeface="Comic Sans MS" pitchFamily="66" charset="0"/>
              </a:rPr>
              <a:t>2D</a:t>
            </a:r>
            <a:r>
              <a:rPr lang="en-US" smtClean="0">
                <a:solidFill>
                  <a:srgbClr val="0A13FF"/>
                </a:solidFill>
                <a:latin typeface="Comic Sans MS" pitchFamily="66" charset="0"/>
              </a:rPr>
              <a:t> </a:t>
            </a:r>
            <a:r>
              <a:rPr lang="en-US" err="1" smtClean="0">
                <a:solidFill>
                  <a:srgbClr val="0A13FF"/>
                </a:solidFill>
                <a:latin typeface="Comic Sans MS" pitchFamily="66" charset="0"/>
              </a:rPr>
              <a:t>nekone</a:t>
            </a:r>
            <a:r>
              <a:rPr lang="cs-CZ" smtClean="0">
                <a:solidFill>
                  <a:srgbClr val="0A13FF"/>
                </a:solidFill>
                <a:latin typeface="Comic Sans MS" pitchFamily="66" charset="0"/>
              </a:rPr>
              <a:t>čně hluboká potenciálová jáma</a:t>
            </a:r>
            <a:endParaRPr lang="cs-CZ">
              <a:solidFill>
                <a:srgbClr val="0A13FF"/>
              </a:solidFill>
              <a:latin typeface="Comic Sans MS" pitchFamily="66" charset="0"/>
            </a:endParaRPr>
          </a:p>
        </p:txBody>
      </p:sp>
      <p:grpSp>
        <p:nvGrpSpPr>
          <p:cNvPr id="41" name="Skupina 40"/>
          <p:cNvGrpSpPr/>
          <p:nvPr/>
        </p:nvGrpSpPr>
        <p:grpSpPr>
          <a:xfrm>
            <a:off x="357158" y="1214422"/>
            <a:ext cx="4643470" cy="1885403"/>
            <a:chOff x="357158" y="1214422"/>
            <a:chExt cx="4643470" cy="1885403"/>
          </a:xfrm>
        </p:grpSpPr>
        <p:graphicFrame>
          <p:nvGraphicFramePr>
            <p:cNvPr id="27" name="Objekt 26"/>
            <p:cNvGraphicFramePr>
              <a:graphicFrameLocks noChangeAspect="1"/>
            </p:cNvGraphicFramePr>
            <p:nvPr/>
          </p:nvGraphicFramePr>
          <p:xfrm>
            <a:off x="533400" y="1625600"/>
            <a:ext cx="3384550" cy="714375"/>
          </p:xfrm>
          <a:graphic>
            <a:graphicData uri="http://schemas.openxmlformats.org/presentationml/2006/ole">
              <p:oleObj spid="_x0000_s65537" name="Rovnice" r:id="rId4" imgW="2286000" imgH="482400" progId="Equation.3">
                <p:embed/>
              </p:oleObj>
            </a:graphicData>
          </a:graphic>
        </p:graphicFrame>
        <p:graphicFrame>
          <p:nvGraphicFramePr>
            <p:cNvPr id="28" name="Objekt 27"/>
            <p:cNvGraphicFramePr>
              <a:graphicFrameLocks noChangeAspect="1"/>
            </p:cNvGraphicFramePr>
            <p:nvPr/>
          </p:nvGraphicFramePr>
          <p:xfrm>
            <a:off x="785786" y="2786058"/>
            <a:ext cx="2000264" cy="313767"/>
          </p:xfrm>
          <a:graphic>
            <a:graphicData uri="http://schemas.openxmlformats.org/presentationml/2006/ole">
              <p:oleObj spid="_x0000_s65538" name="Rovnice" r:id="rId5" imgW="1295280" imgH="203040" progId="Equation.3">
                <p:embed/>
              </p:oleObj>
            </a:graphicData>
          </a:graphic>
        </p:graphicFrame>
        <p:sp>
          <p:nvSpPr>
            <p:cNvPr id="29" name="TextovéPole 28"/>
            <p:cNvSpPr txBox="1"/>
            <p:nvPr/>
          </p:nvSpPr>
          <p:spPr>
            <a:xfrm>
              <a:off x="357158" y="1214422"/>
              <a:ext cx="46434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err="1" smtClean="0">
                  <a:solidFill>
                    <a:srgbClr val="FC5F20"/>
                  </a:solidFill>
                </a:rPr>
                <a:t>Stacion</a:t>
              </a:r>
              <a:r>
                <a:rPr lang="cs-CZ" sz="1600" i="1" err="1" smtClean="0">
                  <a:solidFill>
                    <a:srgbClr val="FC5F20"/>
                  </a:solidFill>
                </a:rPr>
                <a:t>ární</a:t>
              </a:r>
              <a:r>
                <a:rPr lang="cs-CZ" sz="1600" i="1" smtClean="0">
                  <a:solidFill>
                    <a:srgbClr val="FC5F20"/>
                  </a:solidFill>
                </a:rPr>
                <a:t> </a:t>
              </a:r>
              <a:r>
                <a:rPr lang="cs-CZ" sz="1600" i="1" err="1" smtClean="0">
                  <a:solidFill>
                    <a:srgbClr val="FC5F20"/>
                  </a:solidFill>
                </a:rPr>
                <a:t>Schrödingerova</a:t>
              </a:r>
              <a:r>
                <a:rPr lang="cs-CZ" sz="1600" i="1" smtClean="0">
                  <a:solidFill>
                    <a:srgbClr val="FC5F20"/>
                  </a:solidFill>
                </a:rPr>
                <a:t> rovnice </a:t>
              </a:r>
              <a:r>
                <a:rPr lang="cs-CZ" sz="1400" smtClean="0"/>
                <a:t>(v jámě </a:t>
              </a:r>
              <a:r>
                <a:rPr lang="cs-CZ" sz="1400" err="1" smtClean="0"/>
                <a:t>je</a:t>
              </a:r>
              <a:r>
                <a:rPr lang="cs-CZ" sz="1400" i="1" err="1" smtClean="0">
                  <a:latin typeface="Cambria Math" pitchFamily="18" charset="0"/>
                  <a:ea typeface="Cambria Math" pitchFamily="18" charset="0"/>
                </a:rPr>
                <a:t>V</a:t>
              </a:r>
              <a:r>
                <a:rPr lang="cs-CZ" sz="140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sz="1400" i="1" smtClean="0">
                  <a:latin typeface="Cambria Math" pitchFamily="18" charset="0"/>
                  <a:ea typeface="Cambria Math" pitchFamily="18" charset="0"/>
                </a:rPr>
                <a:t>x,y</a:t>
              </a:r>
              <a:r>
                <a:rPr lang="cs-CZ" sz="1400" smtClean="0"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cs-CZ" sz="1400" smtClean="0"/>
                <a:t>=0 )</a:t>
              </a:r>
              <a:endParaRPr lang="cs-CZ" sz="1600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357158" y="2374364"/>
              <a:ext cx="4000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smtClean="0">
                  <a:solidFill>
                    <a:schemeClr val="accent6">
                      <a:lumMod val="50000"/>
                    </a:schemeClr>
                  </a:solidFill>
                </a:rPr>
                <a:t>Řešení hledáme ve tvaru</a:t>
              </a:r>
              <a:r>
                <a:rPr lang="cs-CZ" sz="160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cs-CZ" sz="1400" smtClean="0"/>
                <a:t>(separace proměnných)</a:t>
              </a:r>
              <a:endParaRPr lang="cs-CZ" sz="1600"/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428596" y="3067580"/>
            <a:ext cx="4500594" cy="3554819"/>
            <a:chOff x="357158" y="3139018"/>
            <a:chExt cx="4500594" cy="3554819"/>
          </a:xfrm>
        </p:grpSpPr>
        <p:grpSp>
          <p:nvGrpSpPr>
            <p:cNvPr id="76" name="Skupina 67"/>
            <p:cNvGrpSpPr/>
            <p:nvPr/>
          </p:nvGrpSpPr>
          <p:grpSpPr>
            <a:xfrm>
              <a:off x="357158" y="3139018"/>
              <a:ext cx="4500594" cy="3554819"/>
              <a:chOff x="357158" y="3139018"/>
              <a:chExt cx="4500594" cy="3554819"/>
            </a:xfrm>
          </p:grpSpPr>
          <p:sp>
            <p:nvSpPr>
              <p:cNvPr id="78" name="TextovéPole 77"/>
              <p:cNvSpPr txBox="1"/>
              <p:nvPr/>
            </p:nvSpPr>
            <p:spPr>
              <a:xfrm>
                <a:off x="357158" y="3139018"/>
                <a:ext cx="4500594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smtClean="0"/>
                  <a:t>Dosadíme do rovnice, dělíme  </a:t>
                </a:r>
                <a:r>
                  <a:rPr lang="cs-CZ" sz="1400" i="1" smtClean="0">
                    <a:latin typeface="Cambria Math" pitchFamily="18" charset="0"/>
                    <a:ea typeface="Cambria Math" pitchFamily="18" charset="0"/>
                  </a:rPr>
                  <a:t>X(x)Y(y)</a:t>
                </a:r>
                <a:r>
                  <a:rPr lang="cs-CZ" sz="1600" smtClean="0"/>
                  <a:t>, označíme</a:t>
                </a:r>
              </a:p>
              <a:p>
                <a:endParaRPr lang="cs-CZ" sz="1600" smtClean="0"/>
              </a:p>
              <a:p>
                <a:endParaRPr lang="cs-CZ" sz="1600" smtClean="0"/>
              </a:p>
              <a:p>
                <a:r>
                  <a:rPr lang="cs-CZ" sz="1600" smtClean="0"/>
                  <a:t>a dostaneme dvě už známé </a:t>
                </a:r>
                <a:r>
                  <a:rPr lang="cs-CZ" sz="1600" err="1" smtClean="0"/>
                  <a:t>1D</a:t>
                </a:r>
                <a:r>
                  <a:rPr lang="cs-CZ" sz="1600" smtClean="0"/>
                  <a:t> rovnice</a:t>
                </a:r>
              </a:p>
              <a:p>
                <a:endParaRPr lang="cs-CZ" sz="1600" smtClean="0"/>
              </a:p>
              <a:p>
                <a:endParaRPr lang="cs-CZ" sz="1600" smtClean="0"/>
              </a:p>
              <a:p>
                <a:r>
                  <a:rPr lang="cs-CZ" sz="1600" smtClean="0"/>
                  <a:t>takže</a:t>
                </a:r>
              </a:p>
              <a:p>
                <a:endParaRPr lang="cs-CZ" sz="1600" smtClean="0"/>
              </a:p>
              <a:p>
                <a:endParaRPr lang="cs-CZ" sz="1600" smtClean="0"/>
              </a:p>
              <a:p>
                <a:endParaRPr lang="cs-CZ" sz="1600" smtClean="0"/>
              </a:p>
              <a:p>
                <a:endParaRPr lang="cs-CZ" sz="800" smtClean="0"/>
              </a:p>
              <a:p>
                <a:endParaRPr lang="cs-CZ" sz="900" smtClean="0"/>
              </a:p>
              <a:p>
                <a:endParaRPr lang="cs-CZ" sz="900" smtClean="0"/>
              </a:p>
              <a:p>
                <a:r>
                  <a:rPr lang="cs-CZ" sz="1600" smtClean="0"/>
                  <a:t>kde</a:t>
                </a:r>
              </a:p>
              <a:p>
                <a:endParaRPr lang="cs-CZ" sz="1600"/>
              </a:p>
            </p:txBody>
          </p:sp>
          <p:graphicFrame>
            <p:nvGraphicFramePr>
              <p:cNvPr id="79" name="Objekt 78"/>
              <p:cNvGraphicFramePr>
                <a:graphicFrameLocks noChangeAspect="1"/>
              </p:cNvGraphicFramePr>
              <p:nvPr/>
            </p:nvGraphicFramePr>
            <p:xfrm>
              <a:off x="571472" y="4246570"/>
              <a:ext cx="4048135" cy="396876"/>
            </p:xfrm>
            <a:graphic>
              <a:graphicData uri="http://schemas.openxmlformats.org/presentationml/2006/ole">
                <p:oleObj spid="_x0000_s65554" name="Rovnice" r:id="rId6" imgW="2590560" imgH="253800" progId="Equation.3">
                  <p:embed/>
                </p:oleObj>
              </a:graphicData>
            </a:graphic>
          </p:graphicFrame>
          <p:graphicFrame>
            <p:nvGraphicFramePr>
              <p:cNvPr id="80" name="Objekt 79"/>
              <p:cNvGraphicFramePr>
                <a:graphicFrameLocks noChangeAspect="1"/>
              </p:cNvGraphicFramePr>
              <p:nvPr/>
            </p:nvGraphicFramePr>
            <p:xfrm>
              <a:off x="509587" y="5000626"/>
              <a:ext cx="3929063" cy="714375"/>
            </p:xfrm>
            <a:graphic>
              <a:graphicData uri="http://schemas.openxmlformats.org/presentationml/2006/ole">
                <p:oleObj spid="_x0000_s65555" name="Rovnice" r:id="rId7" imgW="2793960" imgH="507960" progId="Equation.3">
                  <p:embed/>
                </p:oleObj>
              </a:graphicData>
            </a:graphic>
          </p:graphicFrame>
          <p:graphicFrame>
            <p:nvGraphicFramePr>
              <p:cNvPr id="81" name="Objekt 80"/>
              <p:cNvGraphicFramePr>
                <a:graphicFrameLocks noChangeAspect="1"/>
              </p:cNvGraphicFramePr>
              <p:nvPr/>
            </p:nvGraphicFramePr>
            <p:xfrm>
              <a:off x="928662" y="6000768"/>
              <a:ext cx="1457329" cy="341843"/>
            </p:xfrm>
            <a:graphic>
              <a:graphicData uri="http://schemas.openxmlformats.org/presentationml/2006/ole">
                <p:oleObj spid="_x0000_s65556" name="Rovnice" r:id="rId8" imgW="1028520" imgH="241200" progId="Equation.3">
                  <p:embed/>
                </p:oleObj>
              </a:graphicData>
            </a:graphic>
          </p:graphicFrame>
        </p:grpSp>
        <p:graphicFrame>
          <p:nvGraphicFramePr>
            <p:cNvPr id="77" name="Objekt 76"/>
            <p:cNvGraphicFramePr>
              <a:graphicFrameLocks noChangeAspect="1"/>
            </p:cNvGraphicFramePr>
            <p:nvPr/>
          </p:nvGraphicFramePr>
          <p:xfrm>
            <a:off x="642909" y="3500438"/>
            <a:ext cx="1607355" cy="357190"/>
          </p:xfrm>
          <a:graphic>
            <a:graphicData uri="http://schemas.openxmlformats.org/presentationml/2006/ole">
              <p:oleObj spid="_x0000_s65557" name="Rovnice" r:id="rId9" imgW="1143000" imgH="253800" progId="Equation.3">
                <p:embed/>
              </p:oleObj>
            </a:graphicData>
          </a:graphic>
        </p:graphicFrame>
      </p:grpSp>
      <p:grpSp>
        <p:nvGrpSpPr>
          <p:cNvPr id="162" name="Skupina 161"/>
          <p:cNvGrpSpPr/>
          <p:nvPr/>
        </p:nvGrpSpPr>
        <p:grpSpPr>
          <a:xfrm>
            <a:off x="5357818" y="857232"/>
            <a:ext cx="3429024" cy="2786082"/>
            <a:chOff x="5357818" y="857232"/>
            <a:chExt cx="3429024" cy="2786082"/>
          </a:xfrm>
        </p:grpSpPr>
        <p:grpSp>
          <p:nvGrpSpPr>
            <p:cNvPr id="163" name="Skupina 140"/>
            <p:cNvGrpSpPr/>
            <p:nvPr/>
          </p:nvGrpSpPr>
          <p:grpSpPr>
            <a:xfrm>
              <a:off x="5357818" y="857232"/>
              <a:ext cx="3429024" cy="2786082"/>
              <a:chOff x="5357818" y="857232"/>
              <a:chExt cx="3429024" cy="2786082"/>
            </a:xfrm>
          </p:grpSpPr>
          <p:grpSp>
            <p:nvGrpSpPr>
              <p:cNvPr id="166" name="Skupina 104"/>
              <p:cNvGrpSpPr/>
              <p:nvPr/>
            </p:nvGrpSpPr>
            <p:grpSpPr>
              <a:xfrm>
                <a:off x="5357818" y="857232"/>
                <a:ext cx="3429024" cy="2786082"/>
                <a:chOff x="5357818" y="857232"/>
                <a:chExt cx="3429024" cy="2786082"/>
              </a:xfrm>
            </p:grpSpPr>
            <p:grpSp>
              <p:nvGrpSpPr>
                <p:cNvPr id="173" name="Skupina 93"/>
                <p:cNvGrpSpPr/>
                <p:nvPr/>
              </p:nvGrpSpPr>
              <p:grpSpPr>
                <a:xfrm>
                  <a:off x="5357818" y="857232"/>
                  <a:ext cx="3429024" cy="2786082"/>
                  <a:chOff x="5357818" y="857232"/>
                  <a:chExt cx="3429024" cy="2786082"/>
                </a:xfrm>
              </p:grpSpPr>
              <p:grpSp>
                <p:nvGrpSpPr>
                  <p:cNvPr id="178" name="Skupina 88"/>
                  <p:cNvGrpSpPr/>
                  <p:nvPr/>
                </p:nvGrpSpPr>
                <p:grpSpPr>
                  <a:xfrm>
                    <a:off x="5357818" y="857232"/>
                    <a:ext cx="3429024" cy="2786082"/>
                    <a:chOff x="5357818" y="857232"/>
                    <a:chExt cx="3429024" cy="2786082"/>
                  </a:xfrm>
                </p:grpSpPr>
                <p:sp>
                  <p:nvSpPr>
                    <p:cNvPr id="181" name="Obdélník 180"/>
                    <p:cNvSpPr/>
                    <p:nvPr/>
                  </p:nvSpPr>
                  <p:spPr>
                    <a:xfrm>
                      <a:off x="5357818" y="857232"/>
                      <a:ext cx="3429024" cy="2786082"/>
                    </a:xfrm>
                    <a:prstGeom prst="rect">
                      <a:avLst/>
                    </a:prstGeom>
                    <a:blipFill>
                      <a:blip r:embed="rId10" cstate="print"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2" name="Obdélník 181"/>
                    <p:cNvSpPr/>
                    <p:nvPr/>
                  </p:nvSpPr>
                  <p:spPr>
                    <a:xfrm>
                      <a:off x="5857884" y="1357298"/>
                      <a:ext cx="2357454" cy="17859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cxnSp>
                <p:nvCxnSpPr>
                  <p:cNvPr id="179" name="Přímá spojovací šipka 178"/>
                  <p:cNvCxnSpPr/>
                  <p:nvPr/>
                </p:nvCxnSpPr>
                <p:spPr>
                  <a:xfrm>
                    <a:off x="5763966" y="3143248"/>
                    <a:ext cx="2880000" cy="1588"/>
                  </a:xfrm>
                  <a:prstGeom prst="straightConnector1">
                    <a:avLst/>
                  </a:prstGeom>
                  <a:ln w="28575"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Přímá spojovací šipka 179"/>
                  <p:cNvCxnSpPr/>
                  <p:nvPr/>
                </p:nvCxnSpPr>
                <p:spPr>
                  <a:xfrm rot="16200000">
                    <a:off x="4724678" y="2133314"/>
                    <a:ext cx="2268000" cy="1588"/>
                  </a:xfrm>
                  <a:prstGeom prst="straightConnector1">
                    <a:avLst/>
                  </a:prstGeom>
                  <a:ln w="28575"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4" name="TextovéPole 173"/>
                <p:cNvSpPr txBox="1"/>
                <p:nvPr/>
              </p:nvSpPr>
              <p:spPr>
                <a:xfrm>
                  <a:off x="5929322" y="1017042"/>
                  <a:ext cx="214314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i="1" smtClean="0"/>
                    <a:t>y</a:t>
                  </a:r>
                  <a:endParaRPr lang="cs-CZ" i="1"/>
                </a:p>
              </p:txBody>
            </p:sp>
            <p:sp>
              <p:nvSpPr>
                <p:cNvPr id="175" name="Obdélník 174"/>
                <p:cNvSpPr/>
                <p:nvPr/>
              </p:nvSpPr>
              <p:spPr>
                <a:xfrm>
                  <a:off x="8293737" y="2819926"/>
                  <a:ext cx="2872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i="1" smtClean="0"/>
                    <a:t>x</a:t>
                  </a:r>
                  <a:endParaRPr lang="cs-CZ"/>
                </a:p>
              </p:txBody>
            </p:sp>
            <p:sp>
              <p:nvSpPr>
                <p:cNvPr id="176" name="Obdélník 175"/>
                <p:cNvSpPr/>
                <p:nvPr/>
              </p:nvSpPr>
              <p:spPr>
                <a:xfrm>
                  <a:off x="5500694" y="2928934"/>
                  <a:ext cx="3016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mtClean="0"/>
                    <a:t>0</a:t>
                  </a:r>
                  <a:endParaRPr lang="cs-CZ"/>
                </a:p>
              </p:txBody>
            </p:sp>
            <p:sp>
              <p:nvSpPr>
                <p:cNvPr id="177" name="Obdélník 176"/>
                <p:cNvSpPr/>
                <p:nvPr/>
              </p:nvSpPr>
              <p:spPr>
                <a:xfrm>
                  <a:off x="5695429" y="3181908"/>
                  <a:ext cx="3016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mtClean="0"/>
                    <a:t>0</a:t>
                  </a:r>
                  <a:endParaRPr lang="cs-CZ"/>
                </a:p>
              </p:txBody>
            </p:sp>
          </p:grpSp>
          <p:grpSp>
            <p:nvGrpSpPr>
              <p:cNvPr id="167" name="Skupina 133"/>
              <p:cNvGrpSpPr/>
              <p:nvPr/>
            </p:nvGrpSpPr>
            <p:grpSpPr>
              <a:xfrm>
                <a:off x="5488525" y="1172087"/>
                <a:ext cx="2932907" cy="2348987"/>
                <a:chOff x="5488525" y="1172087"/>
                <a:chExt cx="2932907" cy="2348987"/>
              </a:xfrm>
            </p:grpSpPr>
            <p:grpSp>
              <p:nvGrpSpPr>
                <p:cNvPr id="168" name="Skupina 128"/>
                <p:cNvGrpSpPr/>
                <p:nvPr/>
              </p:nvGrpSpPr>
              <p:grpSpPr>
                <a:xfrm>
                  <a:off x="5488525" y="1172087"/>
                  <a:ext cx="2932907" cy="2348987"/>
                  <a:chOff x="5488525" y="1172087"/>
                  <a:chExt cx="2932907" cy="2348987"/>
                </a:xfrm>
              </p:grpSpPr>
              <p:sp>
                <p:nvSpPr>
                  <p:cNvPr id="171" name="Obdélník 170"/>
                  <p:cNvSpPr/>
                  <p:nvPr/>
                </p:nvSpPr>
                <p:spPr>
                  <a:xfrm>
                    <a:off x="8046008" y="3151742"/>
                    <a:ext cx="37542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i="1" err="1" smtClean="0">
                        <a:latin typeface="Cambria Math" pitchFamily="18" charset="0"/>
                        <a:ea typeface="Cambria Math" pitchFamily="18" charset="0"/>
                      </a:rPr>
                      <a:t>L</a:t>
                    </a:r>
                    <a:r>
                      <a:rPr lang="cs-CZ" baseline="-25000" err="1" smtClean="0"/>
                      <a:t>x</a:t>
                    </a:r>
                    <a:endParaRPr lang="cs-CZ" baseline="-25000"/>
                  </a:p>
                </p:txBody>
              </p:sp>
              <p:sp>
                <p:nvSpPr>
                  <p:cNvPr id="172" name="Obdélník 171"/>
                  <p:cNvSpPr/>
                  <p:nvPr/>
                </p:nvSpPr>
                <p:spPr>
                  <a:xfrm>
                    <a:off x="5488525" y="1172087"/>
                    <a:ext cx="37542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i="1" err="1" smtClean="0">
                        <a:latin typeface="Cambria Math" pitchFamily="18" charset="0"/>
                        <a:ea typeface="Cambria Math" pitchFamily="18" charset="0"/>
                      </a:rPr>
                      <a:t>L</a:t>
                    </a:r>
                    <a:r>
                      <a:rPr lang="cs-CZ" baseline="-25000" err="1" smtClean="0"/>
                      <a:t>y</a:t>
                    </a:r>
                    <a:endParaRPr lang="cs-CZ" baseline="-25000"/>
                  </a:p>
                </p:txBody>
              </p:sp>
            </p:grpSp>
            <p:cxnSp>
              <p:nvCxnSpPr>
                <p:cNvPr id="169" name="Přímá spojovací čára 168"/>
                <p:cNvCxnSpPr/>
                <p:nvPr/>
              </p:nvCxnSpPr>
              <p:spPr>
                <a:xfrm rot="5400000">
                  <a:off x="8170871" y="3178686"/>
                  <a:ext cx="72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Přímá spojovací čára 169"/>
                <p:cNvCxnSpPr/>
                <p:nvPr/>
              </p:nvCxnSpPr>
              <p:spPr>
                <a:xfrm>
                  <a:off x="5791211" y="1357298"/>
                  <a:ext cx="72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164" name="Objekt 163"/>
            <p:cNvGraphicFramePr>
              <a:graphicFrameLocks noChangeAspect="1"/>
            </p:cNvGraphicFramePr>
            <p:nvPr/>
          </p:nvGraphicFramePr>
          <p:xfrm>
            <a:off x="6509293" y="2071678"/>
            <a:ext cx="1000132" cy="285752"/>
          </p:xfrm>
          <a:graphic>
            <a:graphicData uri="http://schemas.openxmlformats.org/presentationml/2006/ole">
              <p:oleObj spid="_x0000_s65563" name="Rovnice" r:id="rId11" imgW="711000" imgH="203040" progId="Equation.3">
                <p:embed/>
              </p:oleObj>
            </a:graphicData>
          </a:graphic>
        </p:graphicFrame>
        <p:graphicFrame>
          <p:nvGraphicFramePr>
            <p:cNvPr id="165" name="Objekt 164"/>
            <p:cNvGraphicFramePr>
              <a:graphicFrameLocks noChangeAspect="1"/>
            </p:cNvGraphicFramePr>
            <p:nvPr/>
          </p:nvGraphicFramePr>
          <p:xfrm>
            <a:off x="6504528" y="945604"/>
            <a:ext cx="1143008" cy="285752"/>
          </p:xfrm>
          <a:graphic>
            <a:graphicData uri="http://schemas.openxmlformats.org/presentationml/2006/ole">
              <p:oleObj spid="_x0000_s65564" name="Rovnice" r:id="rId12" imgW="812520" imgH="203040" progId="Equation.3">
                <p:embed/>
              </p:oleObj>
            </a:graphicData>
          </a:graphic>
        </p:graphicFrame>
      </p:grpSp>
      <p:grpSp>
        <p:nvGrpSpPr>
          <p:cNvPr id="197" name="Skupina 196"/>
          <p:cNvGrpSpPr/>
          <p:nvPr/>
        </p:nvGrpSpPr>
        <p:grpSpPr>
          <a:xfrm>
            <a:off x="5311781" y="3929066"/>
            <a:ext cx="3189309" cy="2143140"/>
            <a:chOff x="5311781" y="3929066"/>
            <a:chExt cx="3189309" cy="2143140"/>
          </a:xfrm>
        </p:grpSpPr>
        <p:sp>
          <p:nvSpPr>
            <p:cNvPr id="196" name="Zaoblený obdélník 195"/>
            <p:cNvSpPr/>
            <p:nvPr/>
          </p:nvSpPr>
          <p:spPr>
            <a:xfrm>
              <a:off x="7143768" y="4929198"/>
              <a:ext cx="1260000" cy="360000"/>
            </a:xfrm>
            <a:prstGeom prst="roundRect">
              <a:avLst/>
            </a:prstGeom>
            <a:solidFill>
              <a:srgbClr val="FEF2E8"/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89" name="Skupina 188"/>
            <p:cNvGrpSpPr/>
            <p:nvPr/>
          </p:nvGrpSpPr>
          <p:grpSpPr>
            <a:xfrm>
              <a:off x="5311781" y="3929066"/>
              <a:ext cx="3189309" cy="2143140"/>
              <a:chOff x="5311781" y="3929066"/>
              <a:chExt cx="3189309" cy="2143140"/>
            </a:xfrm>
          </p:grpSpPr>
          <p:sp>
            <p:nvSpPr>
              <p:cNvPr id="190" name="Zaoblený obdélník 189"/>
              <p:cNvSpPr/>
              <p:nvPr/>
            </p:nvSpPr>
            <p:spPr>
              <a:xfrm>
                <a:off x="5429256" y="3929066"/>
                <a:ext cx="3071834" cy="828000"/>
              </a:xfrm>
              <a:prstGeom prst="roundRect">
                <a:avLst/>
              </a:prstGeom>
              <a:solidFill>
                <a:srgbClr val="D5F1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91" name="Skupina 81"/>
              <p:cNvGrpSpPr/>
              <p:nvPr/>
            </p:nvGrpSpPr>
            <p:grpSpPr>
              <a:xfrm>
                <a:off x="5311781" y="4034372"/>
                <a:ext cx="3024182" cy="2037834"/>
                <a:chOff x="5311781" y="4034372"/>
                <a:chExt cx="3024182" cy="2037834"/>
              </a:xfrm>
            </p:grpSpPr>
            <p:graphicFrame>
              <p:nvGraphicFramePr>
                <p:cNvPr id="192" name="Object 7"/>
                <p:cNvGraphicFramePr>
                  <a:graphicFrameLocks noChangeAspect="1"/>
                </p:cNvGraphicFramePr>
                <p:nvPr/>
              </p:nvGraphicFramePr>
              <p:xfrm>
                <a:off x="6200079" y="5572125"/>
                <a:ext cx="1658069" cy="500081"/>
              </p:xfrm>
              <a:graphic>
                <a:graphicData uri="http://schemas.openxmlformats.org/presentationml/2006/ole">
                  <p:oleObj spid="_x0000_s65565" name="Rovnice" r:id="rId13" imgW="1473120" imgH="444240" progId="Equation.3">
                    <p:embed/>
                  </p:oleObj>
                </a:graphicData>
              </a:graphic>
            </p:graphicFrame>
            <p:graphicFrame>
              <p:nvGraphicFramePr>
                <p:cNvPr id="193" name="Objekt 192"/>
                <p:cNvGraphicFramePr>
                  <a:graphicFrameLocks noChangeAspect="1"/>
                </p:cNvGraphicFramePr>
                <p:nvPr/>
              </p:nvGraphicFramePr>
              <p:xfrm>
                <a:off x="5610225" y="4034372"/>
                <a:ext cx="2725738" cy="633412"/>
              </p:xfrm>
              <a:graphic>
                <a:graphicData uri="http://schemas.openxmlformats.org/presentationml/2006/ole">
                  <p:oleObj spid="_x0000_s65566" name="Rovnice" r:id="rId14" imgW="1803240" imgH="419040" progId="Equation.3">
                    <p:embed/>
                  </p:oleObj>
                </a:graphicData>
              </a:graphic>
            </p:graphicFrame>
            <p:sp>
              <p:nvSpPr>
                <p:cNvPr id="194" name="TextovéPole 193"/>
                <p:cNvSpPr txBox="1"/>
                <p:nvPr/>
              </p:nvSpPr>
              <p:spPr>
                <a:xfrm>
                  <a:off x="5311781" y="4837124"/>
                  <a:ext cx="1760549" cy="6617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cs-CZ" sz="900" smtClean="0"/>
                </a:p>
                <a:p>
                  <a:r>
                    <a:rPr lang="cs-CZ" sz="1400" smtClean="0"/>
                    <a:t>kde jsme </a:t>
                  </a:r>
                  <a:r>
                    <a:rPr lang="cs-CZ" sz="1400" i="1" smtClean="0">
                      <a:solidFill>
                        <a:srgbClr val="FF0000"/>
                      </a:solidFill>
                    </a:rPr>
                    <a:t>zavedli vektor</a:t>
                  </a:r>
                </a:p>
                <a:p>
                  <a:endParaRPr lang="cs-CZ" sz="600" smtClean="0"/>
                </a:p>
                <a:p>
                  <a:r>
                    <a:rPr lang="cs-CZ" sz="140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se složkami</a:t>
                  </a:r>
                  <a:endParaRPr lang="cs-CZ" sz="14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graphicFrame>
              <p:nvGraphicFramePr>
                <p:cNvPr id="195" name="Objekt 194"/>
                <p:cNvGraphicFramePr>
                  <a:graphicFrameLocks noChangeAspect="1"/>
                </p:cNvGraphicFramePr>
                <p:nvPr/>
              </p:nvGraphicFramePr>
              <p:xfrm>
                <a:off x="7240607" y="4946132"/>
                <a:ext cx="1068390" cy="362490"/>
              </p:xfrm>
              <a:graphic>
                <a:graphicData uri="http://schemas.openxmlformats.org/presentationml/2006/ole">
                  <p:oleObj spid="_x0000_s65567" name="Rovnice" r:id="rId15" imgW="711000" imgH="241200" progId="Equation.3">
                    <p:embed/>
                  </p:oleObj>
                </a:graphicData>
              </a:graphic>
            </p:graphicFrame>
          </p:grpSp>
        </p:grpSp>
      </p:grpSp>
      <p:sp>
        <p:nvSpPr>
          <p:cNvPr id="50" name="Zástupný symbol pro číslo snímku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29058" y="142852"/>
            <a:ext cx="5072098" cy="369332"/>
          </a:xfrm>
          <a:prstGeom prst="rect">
            <a:avLst/>
          </a:prstGeom>
          <a:solidFill>
            <a:srgbClr val="D5F1F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err="1" smtClean="0">
                <a:solidFill>
                  <a:srgbClr val="0A13FF"/>
                </a:solidFill>
              </a:rPr>
              <a:t>Energiové</a:t>
            </a:r>
            <a:r>
              <a:rPr lang="cs-CZ" smtClean="0">
                <a:solidFill>
                  <a:srgbClr val="0A13FF"/>
                </a:solidFill>
              </a:rPr>
              <a:t> hladiny elektronu v potenciálové jámě - </a:t>
            </a:r>
            <a:r>
              <a:rPr lang="cs-CZ" i="1" smtClean="0">
                <a:solidFill>
                  <a:srgbClr val="0A13FF"/>
                </a:solidFill>
              </a:rPr>
              <a:t>6</a:t>
            </a:r>
            <a:endParaRPr lang="cs-CZ" i="1">
              <a:solidFill>
                <a:srgbClr val="0A13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571480"/>
            <a:ext cx="2071702" cy="369332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Zobecnění na </a:t>
            </a:r>
            <a:r>
              <a:rPr lang="cs-CZ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3D</a:t>
            </a:r>
            <a:endParaRPr lang="cs-CZ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428596" y="1285860"/>
            <a:ext cx="4643470" cy="857256"/>
            <a:chOff x="428596" y="1285860"/>
            <a:chExt cx="4643470" cy="857256"/>
          </a:xfrm>
        </p:grpSpPr>
        <p:sp>
          <p:nvSpPr>
            <p:cNvPr id="23" name="Zaoblený obdélník 22"/>
            <p:cNvSpPr/>
            <p:nvPr/>
          </p:nvSpPr>
          <p:spPr>
            <a:xfrm>
              <a:off x="428596" y="1285860"/>
              <a:ext cx="4643470" cy="857256"/>
            </a:xfrm>
            <a:prstGeom prst="round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67588" name="Object 4"/>
            <p:cNvGraphicFramePr>
              <a:graphicFrameLocks noChangeAspect="1"/>
            </p:cNvGraphicFramePr>
            <p:nvPr/>
          </p:nvGraphicFramePr>
          <p:xfrm>
            <a:off x="571415" y="1357298"/>
            <a:ext cx="4286337" cy="714389"/>
          </p:xfrm>
          <a:graphic>
            <a:graphicData uri="http://schemas.openxmlformats.org/presentationml/2006/ole">
              <p:oleObj spid="_x0000_s67588" name="Rovnice" r:id="rId3" imgW="2895480" imgH="482400" progId="Equation.3">
                <p:embed/>
              </p:oleObj>
            </a:graphicData>
          </a:graphic>
        </p:graphicFrame>
      </p:grpSp>
      <p:grpSp>
        <p:nvGrpSpPr>
          <p:cNvPr id="26" name="Skupina 25"/>
          <p:cNvGrpSpPr/>
          <p:nvPr/>
        </p:nvGrpSpPr>
        <p:grpSpPr>
          <a:xfrm>
            <a:off x="285720" y="2357430"/>
            <a:ext cx="5072098" cy="1285884"/>
            <a:chOff x="285720" y="2357430"/>
            <a:chExt cx="5072098" cy="1285884"/>
          </a:xfrm>
        </p:grpSpPr>
        <p:sp>
          <p:nvSpPr>
            <p:cNvPr id="25" name="Zaoblený obdélník 24"/>
            <p:cNvSpPr/>
            <p:nvPr/>
          </p:nvSpPr>
          <p:spPr>
            <a:xfrm>
              <a:off x="285720" y="2357430"/>
              <a:ext cx="5072098" cy="1285884"/>
            </a:xfrm>
            <a:prstGeom prst="round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357188" y="2530475"/>
              <a:ext cx="4805362" cy="1041401"/>
              <a:chOff x="266105" y="2357435"/>
              <a:chExt cx="4805362" cy="1041401"/>
            </a:xfrm>
            <a:solidFill>
              <a:schemeClr val="accent6">
                <a:lumMod val="20000"/>
                <a:lumOff val="80000"/>
              </a:schemeClr>
            </a:solidFill>
          </p:grpSpPr>
          <p:graphicFrame>
            <p:nvGraphicFramePr>
              <p:cNvPr id="67589" name="Object 5"/>
              <p:cNvGraphicFramePr>
                <a:graphicFrameLocks noChangeAspect="1"/>
              </p:cNvGraphicFramePr>
              <p:nvPr/>
            </p:nvGraphicFramePr>
            <p:xfrm>
              <a:off x="266105" y="2357435"/>
              <a:ext cx="4805362" cy="642938"/>
            </p:xfrm>
            <a:graphic>
              <a:graphicData uri="http://schemas.openxmlformats.org/presentationml/2006/ole">
                <p:oleObj spid="_x0000_s67589" name="Rovnice" r:id="rId4" imgW="3797280" imgH="507960" progId="Equation.3">
                  <p:embed/>
                </p:oleObj>
              </a:graphicData>
            </a:graphic>
          </p:graphicFrame>
          <p:graphicFrame>
            <p:nvGraphicFramePr>
              <p:cNvPr id="67590" name="Object 6"/>
              <p:cNvGraphicFramePr>
                <a:graphicFrameLocks noChangeAspect="1"/>
              </p:cNvGraphicFramePr>
              <p:nvPr/>
            </p:nvGraphicFramePr>
            <p:xfrm>
              <a:off x="1793864" y="3071810"/>
              <a:ext cx="1635128" cy="327026"/>
            </p:xfrm>
            <a:graphic>
              <a:graphicData uri="http://schemas.openxmlformats.org/presentationml/2006/ole">
                <p:oleObj spid="_x0000_s67590" name="Rovnice" r:id="rId5" imgW="1206360" imgH="241200" progId="Equation.3">
                  <p:embed/>
                </p:oleObj>
              </a:graphicData>
            </a:graphic>
          </p:graphicFrame>
        </p:grpSp>
      </p:grpSp>
      <p:grpSp>
        <p:nvGrpSpPr>
          <p:cNvPr id="28" name="Skupina 27"/>
          <p:cNvGrpSpPr/>
          <p:nvPr/>
        </p:nvGrpSpPr>
        <p:grpSpPr>
          <a:xfrm>
            <a:off x="857224" y="3929066"/>
            <a:ext cx="3929090" cy="2357454"/>
            <a:chOff x="857224" y="3786190"/>
            <a:chExt cx="3929090" cy="2357454"/>
          </a:xfrm>
        </p:grpSpPr>
        <p:sp>
          <p:nvSpPr>
            <p:cNvPr id="29" name="Zaoblený obdélník 28"/>
            <p:cNvSpPr/>
            <p:nvPr/>
          </p:nvSpPr>
          <p:spPr>
            <a:xfrm>
              <a:off x="857224" y="3786190"/>
              <a:ext cx="3929090" cy="2357454"/>
            </a:xfrm>
            <a:prstGeom prst="round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0" name="Skupina 13"/>
            <p:cNvGrpSpPr/>
            <p:nvPr/>
          </p:nvGrpSpPr>
          <p:grpSpPr>
            <a:xfrm>
              <a:off x="1047740" y="3867156"/>
              <a:ext cx="3524260" cy="2053121"/>
              <a:chOff x="976302" y="3867156"/>
              <a:chExt cx="3524260" cy="2053121"/>
            </a:xfrm>
            <a:solidFill>
              <a:schemeClr val="accent1">
                <a:lumMod val="60000"/>
                <a:lumOff val="40000"/>
              </a:schemeClr>
            </a:solidFill>
          </p:grpSpPr>
          <p:graphicFrame>
            <p:nvGraphicFramePr>
              <p:cNvPr id="31" name="Objekt 30"/>
              <p:cNvGraphicFramePr>
                <a:graphicFrameLocks noChangeAspect="1"/>
              </p:cNvGraphicFramePr>
              <p:nvPr/>
            </p:nvGraphicFramePr>
            <p:xfrm>
              <a:off x="976302" y="3867156"/>
              <a:ext cx="3524260" cy="704852"/>
            </p:xfrm>
            <a:graphic>
              <a:graphicData uri="http://schemas.openxmlformats.org/presentationml/2006/ole">
                <p:oleObj spid="_x0000_s67599" name="Rovnice" r:id="rId6" imgW="2095200" imgH="419040" progId="Equation.3">
                  <p:embed/>
                </p:oleObj>
              </a:graphicData>
            </a:graphic>
          </p:graphicFrame>
          <p:graphicFrame>
            <p:nvGraphicFramePr>
              <p:cNvPr id="32" name="Object 9"/>
              <p:cNvGraphicFramePr>
                <a:graphicFrameLocks noChangeAspect="1"/>
              </p:cNvGraphicFramePr>
              <p:nvPr/>
            </p:nvGraphicFramePr>
            <p:xfrm>
              <a:off x="1758759" y="5277335"/>
              <a:ext cx="1927076" cy="642942"/>
            </p:xfrm>
            <a:graphic>
              <a:graphicData uri="http://schemas.openxmlformats.org/presentationml/2006/ole">
                <p:oleObj spid="_x0000_s67600" name="Rovnice" r:id="rId7" imgW="1295280" imgH="431640" progId="Equation.3">
                  <p:embed/>
                </p:oleObj>
              </a:graphicData>
            </a:graphic>
          </p:graphicFrame>
          <p:graphicFrame>
            <p:nvGraphicFramePr>
              <p:cNvPr id="33" name="Objekt 32"/>
              <p:cNvGraphicFramePr>
                <a:graphicFrameLocks noChangeAspect="1"/>
              </p:cNvGraphicFramePr>
              <p:nvPr/>
            </p:nvGraphicFramePr>
            <p:xfrm>
              <a:off x="1869310" y="4759336"/>
              <a:ext cx="1702558" cy="455614"/>
            </p:xfrm>
            <a:graphic>
              <a:graphicData uri="http://schemas.openxmlformats.org/presentationml/2006/ole">
                <p:oleObj spid="_x0000_s67601" name="Rovnice" r:id="rId8" imgW="901440" imgH="241200" progId="Equation.3">
                  <p:embed/>
                </p:oleObj>
              </a:graphicData>
            </a:graphic>
          </p:graphicFrame>
        </p:grpSp>
      </p:grpSp>
      <p:grpSp>
        <p:nvGrpSpPr>
          <p:cNvPr id="76" name="Skupina 75"/>
          <p:cNvGrpSpPr/>
          <p:nvPr/>
        </p:nvGrpSpPr>
        <p:grpSpPr>
          <a:xfrm>
            <a:off x="5643570" y="1071546"/>
            <a:ext cx="3286148" cy="4000528"/>
            <a:chOff x="5643570" y="1071546"/>
            <a:chExt cx="3286148" cy="4000528"/>
          </a:xfrm>
        </p:grpSpPr>
        <p:grpSp>
          <p:nvGrpSpPr>
            <p:cNvPr id="77" name="Skupina 57"/>
            <p:cNvGrpSpPr/>
            <p:nvPr/>
          </p:nvGrpSpPr>
          <p:grpSpPr>
            <a:xfrm>
              <a:off x="5643570" y="1071546"/>
              <a:ext cx="3286148" cy="4000528"/>
              <a:chOff x="5643570" y="1071546"/>
              <a:chExt cx="3286148" cy="4000528"/>
            </a:xfrm>
          </p:grpSpPr>
          <p:grpSp>
            <p:nvGrpSpPr>
              <p:cNvPr id="80" name="Skupina 49"/>
              <p:cNvGrpSpPr/>
              <p:nvPr/>
            </p:nvGrpSpPr>
            <p:grpSpPr>
              <a:xfrm>
                <a:off x="5643570" y="1071546"/>
                <a:ext cx="3286148" cy="4000528"/>
                <a:chOff x="5643570" y="1071546"/>
                <a:chExt cx="3286148" cy="4000528"/>
              </a:xfrm>
            </p:grpSpPr>
            <p:grpSp>
              <p:nvGrpSpPr>
                <p:cNvPr id="87" name="Skupina 41"/>
                <p:cNvGrpSpPr/>
                <p:nvPr/>
              </p:nvGrpSpPr>
              <p:grpSpPr>
                <a:xfrm>
                  <a:off x="5643570" y="1071546"/>
                  <a:ext cx="3286148" cy="4000528"/>
                  <a:chOff x="5643570" y="1071546"/>
                  <a:chExt cx="3286148" cy="4000528"/>
                </a:xfrm>
              </p:grpSpPr>
              <p:grpSp>
                <p:nvGrpSpPr>
                  <p:cNvPr id="89" name="Skupina 37"/>
                  <p:cNvGrpSpPr/>
                  <p:nvPr/>
                </p:nvGrpSpPr>
                <p:grpSpPr>
                  <a:xfrm>
                    <a:off x="5643570" y="1071546"/>
                    <a:ext cx="3286148" cy="4000528"/>
                    <a:chOff x="5643570" y="1071546"/>
                    <a:chExt cx="3286148" cy="4000528"/>
                  </a:xfrm>
                </p:grpSpPr>
                <p:sp>
                  <p:nvSpPr>
                    <p:cNvPr id="91" name="Obdélník 90"/>
                    <p:cNvSpPr/>
                    <p:nvPr/>
                  </p:nvSpPr>
                  <p:spPr>
                    <a:xfrm>
                      <a:off x="5643570" y="1071546"/>
                      <a:ext cx="3286148" cy="4000528"/>
                    </a:xfrm>
                    <a:prstGeom prst="rect">
                      <a:avLst/>
                    </a:prstGeom>
                    <a:blipFill>
                      <a:blip r:embed="rId9" cstate="print"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92" name="Krychle 91"/>
                    <p:cNvSpPr/>
                    <p:nvPr/>
                  </p:nvSpPr>
                  <p:spPr>
                    <a:xfrm>
                      <a:off x="6143636" y="2071678"/>
                      <a:ext cx="2286016" cy="2071702"/>
                    </a:xfrm>
                    <a:prstGeom prst="cub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cxnSp>
                  <p:nvCxnSpPr>
                    <p:cNvPr id="93" name="Přímá spojovací šipka 92"/>
                    <p:cNvCxnSpPr/>
                    <p:nvPr/>
                  </p:nvCxnSpPr>
                  <p:spPr>
                    <a:xfrm>
                      <a:off x="6689739" y="3641726"/>
                      <a:ext cx="2071702" cy="1588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0" name="Přímá spojovací šipka 89"/>
                  <p:cNvCxnSpPr/>
                  <p:nvPr/>
                </p:nvCxnSpPr>
                <p:spPr>
                  <a:xfrm rot="5400000" flipH="1" flipV="1">
                    <a:off x="5690478" y="2640351"/>
                    <a:ext cx="1980000" cy="1588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Přímá spojovací šipka 87"/>
                <p:cNvCxnSpPr/>
                <p:nvPr/>
              </p:nvCxnSpPr>
              <p:spPr>
                <a:xfrm rot="10800000" flipV="1">
                  <a:off x="5789739" y="3635000"/>
                  <a:ext cx="900000" cy="82800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TextovéPole 80"/>
              <p:cNvSpPr txBox="1"/>
              <p:nvPr/>
            </p:nvSpPr>
            <p:spPr>
              <a:xfrm>
                <a:off x="5992293" y="4214818"/>
                <a:ext cx="2857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i="1" smtClean="0"/>
                  <a:t>x</a:t>
                </a:r>
                <a:endParaRPr lang="cs-CZ" i="1"/>
              </a:p>
            </p:txBody>
          </p:sp>
          <p:sp>
            <p:nvSpPr>
              <p:cNvPr id="82" name="TextovéPole 81"/>
              <p:cNvSpPr txBox="1"/>
              <p:nvPr/>
            </p:nvSpPr>
            <p:spPr>
              <a:xfrm>
                <a:off x="8534958" y="3357562"/>
                <a:ext cx="2857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i="1" smtClean="0"/>
                  <a:t>y</a:t>
                </a:r>
                <a:endParaRPr lang="cs-CZ" i="1"/>
              </a:p>
            </p:txBody>
          </p:sp>
          <p:sp>
            <p:nvSpPr>
              <p:cNvPr id="83" name="TextovéPole 82"/>
              <p:cNvSpPr txBox="1"/>
              <p:nvPr/>
            </p:nvSpPr>
            <p:spPr>
              <a:xfrm>
                <a:off x="6732074" y="1706021"/>
                <a:ext cx="2857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i="1" smtClean="0"/>
                  <a:t>z</a:t>
                </a:r>
                <a:endParaRPr lang="cs-CZ" i="1"/>
              </a:p>
            </p:txBody>
          </p:sp>
          <p:sp>
            <p:nvSpPr>
              <p:cNvPr id="84" name="TextovéPole 83"/>
              <p:cNvSpPr txBox="1"/>
              <p:nvPr/>
            </p:nvSpPr>
            <p:spPr>
              <a:xfrm>
                <a:off x="8143900" y="3823760"/>
                <a:ext cx="2857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i="1" err="1" smtClean="0">
                    <a:latin typeface="Cambria Math" pitchFamily="18" charset="0"/>
                    <a:ea typeface="Cambria Math" pitchFamily="18" charset="0"/>
                  </a:rPr>
                  <a:t>L</a:t>
                </a:r>
                <a:r>
                  <a:rPr lang="cs-CZ" baseline="-25000" err="1" smtClean="0">
                    <a:latin typeface="Cambria Math" pitchFamily="18" charset="0"/>
                    <a:ea typeface="Cambria Math" pitchFamily="18" charset="0"/>
                  </a:rPr>
                  <a:t>x</a:t>
                </a:r>
                <a:endParaRPr lang="cs-CZ" baseline="-25000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6816744" y="4138615"/>
                <a:ext cx="2857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i="1" err="1" smtClean="0">
                    <a:latin typeface="Cambria Math" pitchFamily="18" charset="0"/>
                    <a:ea typeface="Cambria Math" pitchFamily="18" charset="0"/>
                  </a:rPr>
                  <a:t>L</a:t>
                </a:r>
                <a:r>
                  <a:rPr lang="cs-CZ" baseline="-25000" err="1" smtClean="0">
                    <a:latin typeface="Cambria Math" pitchFamily="18" charset="0"/>
                    <a:ea typeface="Cambria Math" pitchFamily="18" charset="0"/>
                  </a:rPr>
                  <a:t>y</a:t>
                </a:r>
                <a:endParaRPr lang="cs-CZ" baseline="-25000"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86" name="TextovéPole 85"/>
              <p:cNvSpPr txBox="1"/>
              <p:nvPr/>
            </p:nvSpPr>
            <p:spPr>
              <a:xfrm>
                <a:off x="5908686" y="3080563"/>
                <a:ext cx="28575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i="1" err="1" smtClean="0">
                    <a:latin typeface="Cambria Math" pitchFamily="18" charset="0"/>
                    <a:ea typeface="Cambria Math" pitchFamily="18" charset="0"/>
                  </a:rPr>
                  <a:t>L</a:t>
                </a:r>
                <a:r>
                  <a:rPr lang="cs-CZ" baseline="-25000" err="1" smtClean="0">
                    <a:latin typeface="Cambria Math" pitchFamily="18" charset="0"/>
                    <a:ea typeface="Cambria Math" pitchFamily="18" charset="0"/>
                  </a:rPr>
                  <a:t>z</a:t>
                </a:r>
                <a:endParaRPr lang="cs-CZ" baseline="-2500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graphicFrame>
          <p:nvGraphicFramePr>
            <p:cNvPr id="78" name="Objekt 77"/>
            <p:cNvGraphicFramePr>
              <a:graphicFrameLocks noChangeAspect="1"/>
            </p:cNvGraphicFramePr>
            <p:nvPr/>
          </p:nvGraphicFramePr>
          <p:xfrm>
            <a:off x="6858016" y="3071810"/>
            <a:ext cx="803678" cy="285752"/>
          </p:xfrm>
          <a:graphic>
            <a:graphicData uri="http://schemas.openxmlformats.org/presentationml/2006/ole">
              <p:oleObj spid="_x0000_s67604" name="Rovnice" r:id="rId10" imgW="571320" imgH="203040" progId="Equation.3">
                <p:embed/>
              </p:oleObj>
            </a:graphicData>
          </a:graphic>
        </p:graphicFrame>
        <p:graphicFrame>
          <p:nvGraphicFramePr>
            <p:cNvPr id="79" name="Objekt 78"/>
            <p:cNvGraphicFramePr>
              <a:graphicFrameLocks noChangeAspect="1"/>
            </p:cNvGraphicFramePr>
            <p:nvPr/>
          </p:nvGraphicFramePr>
          <p:xfrm>
            <a:off x="7185048" y="1285860"/>
            <a:ext cx="1183192" cy="357190"/>
          </p:xfrm>
          <a:graphic>
            <a:graphicData uri="http://schemas.openxmlformats.org/presentationml/2006/ole">
              <p:oleObj spid="_x0000_s67605" name="Rovnice" r:id="rId11" imgW="672840" imgH="203040" progId="Equation.3">
                <p:embed/>
              </p:oleObj>
            </a:graphicData>
          </a:graphic>
        </p:graphicFrame>
      </p:grpSp>
      <p:sp>
        <p:nvSpPr>
          <p:cNvPr id="36" name="Zástupný symbol pro číslo snímku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86116" y="214290"/>
            <a:ext cx="557216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err="1" smtClean="0"/>
              <a:t>Bornovy</a:t>
            </a:r>
            <a:r>
              <a:rPr lang="cs-CZ" smtClean="0"/>
              <a:t> – </a:t>
            </a:r>
            <a:r>
              <a:rPr lang="cs-CZ" err="1" smtClean="0"/>
              <a:t>Kármánovy</a:t>
            </a:r>
            <a:r>
              <a:rPr lang="cs-CZ" smtClean="0"/>
              <a:t> (periodické) okrajové podmínky - </a:t>
            </a:r>
            <a:r>
              <a:rPr lang="cs-CZ" i="1" smtClean="0"/>
              <a:t>1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500034" y="785794"/>
            <a:ext cx="8072494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/>
              <a:t>Objemové vlastnosti materiálu (vodivost, měrné teplo, </a:t>
            </a:r>
            <a:r>
              <a:rPr lang="cs-CZ" sz="1600" err="1" smtClean="0"/>
              <a:t>atd</a:t>
            </a:r>
            <a:r>
              <a:rPr lang="cs-CZ" sz="1600" smtClean="0"/>
              <a:t>) závisí jen málo na okrajových podmínkách a je proto vhodné je volit matematicky výhodné. </a:t>
            </a:r>
          </a:p>
          <a:p>
            <a:r>
              <a:rPr lang="cs-CZ" smtClean="0"/>
              <a:t>Takové jsou právě </a:t>
            </a:r>
            <a:r>
              <a:rPr lang="cs-CZ" err="1" smtClean="0">
                <a:solidFill>
                  <a:srgbClr val="FF0000"/>
                </a:solidFill>
              </a:rPr>
              <a:t>Bornovy</a:t>
            </a:r>
            <a:r>
              <a:rPr lang="cs-CZ" smtClean="0">
                <a:solidFill>
                  <a:srgbClr val="FF0000"/>
                </a:solidFill>
              </a:rPr>
              <a:t> -</a:t>
            </a:r>
            <a:r>
              <a:rPr lang="cs-CZ" err="1" smtClean="0">
                <a:solidFill>
                  <a:srgbClr val="FF0000"/>
                </a:solidFill>
              </a:rPr>
              <a:t>Kármánovy</a:t>
            </a:r>
            <a:r>
              <a:rPr lang="cs-CZ" smtClean="0">
                <a:solidFill>
                  <a:srgbClr val="FF0000"/>
                </a:solidFill>
              </a:rPr>
              <a:t> podmínky, </a:t>
            </a:r>
            <a:r>
              <a:rPr lang="cs-CZ" smtClean="0"/>
              <a:t>které lze formulovat  takto: </a:t>
            </a:r>
          </a:p>
          <a:p>
            <a:pPr>
              <a:spcBef>
                <a:spcPts val="300"/>
              </a:spcBef>
            </a:pPr>
            <a:r>
              <a:rPr lang="cs-CZ" smtClean="0">
                <a:solidFill>
                  <a:srgbClr val="0A13FF"/>
                </a:solidFill>
              </a:rPr>
              <a:t>celý prostor si představíme vyplněný předchozími kvádry a požadujeme, aby v každém okamžiku byla ve všech kvádrech fyzikální situace stejná.</a:t>
            </a:r>
          </a:p>
        </p:txBody>
      </p:sp>
      <p:grpSp>
        <p:nvGrpSpPr>
          <p:cNvPr id="163" name="Skupina 162"/>
          <p:cNvGrpSpPr/>
          <p:nvPr/>
        </p:nvGrpSpPr>
        <p:grpSpPr>
          <a:xfrm>
            <a:off x="111046" y="3001166"/>
            <a:ext cx="3960888" cy="3428230"/>
            <a:chOff x="253922" y="2001034"/>
            <a:chExt cx="3960888" cy="3428230"/>
          </a:xfrm>
        </p:grpSpPr>
        <p:grpSp>
          <p:nvGrpSpPr>
            <p:cNvPr id="164" name="Skupina 131"/>
            <p:cNvGrpSpPr/>
            <p:nvPr/>
          </p:nvGrpSpPr>
          <p:grpSpPr>
            <a:xfrm>
              <a:off x="253922" y="2001034"/>
              <a:ext cx="3960888" cy="3428230"/>
              <a:chOff x="19814" y="2001034"/>
              <a:chExt cx="3960888" cy="3428230"/>
            </a:xfrm>
          </p:grpSpPr>
          <p:cxnSp>
            <p:nvCxnSpPr>
              <p:cNvPr id="171" name="Přímá spojovací čára 170"/>
              <p:cNvCxnSpPr/>
              <p:nvPr/>
            </p:nvCxnSpPr>
            <p:spPr>
              <a:xfrm>
                <a:off x="785786" y="4929198"/>
                <a:ext cx="1296000" cy="0"/>
              </a:xfrm>
              <a:prstGeom prst="line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Přímá spojovací čára 171"/>
              <p:cNvCxnSpPr/>
              <p:nvPr/>
            </p:nvCxnSpPr>
            <p:spPr>
              <a:xfrm flipV="1">
                <a:off x="2110782" y="4500570"/>
                <a:ext cx="460954" cy="428628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Skupina 109"/>
              <p:cNvGrpSpPr/>
              <p:nvPr/>
            </p:nvGrpSpPr>
            <p:grpSpPr>
              <a:xfrm>
                <a:off x="19814" y="2001034"/>
                <a:ext cx="3960888" cy="3428230"/>
                <a:chOff x="19814" y="2001034"/>
                <a:chExt cx="3960888" cy="3428230"/>
              </a:xfrm>
            </p:grpSpPr>
            <p:grpSp>
              <p:nvGrpSpPr>
                <p:cNvPr id="174" name="Skupina 80"/>
                <p:cNvGrpSpPr/>
                <p:nvPr/>
              </p:nvGrpSpPr>
              <p:grpSpPr>
                <a:xfrm>
                  <a:off x="19814" y="2001034"/>
                  <a:ext cx="3960888" cy="3428230"/>
                  <a:chOff x="19814" y="2001034"/>
                  <a:chExt cx="3960888" cy="3428230"/>
                </a:xfrm>
              </p:grpSpPr>
              <p:grpSp>
                <p:nvGrpSpPr>
                  <p:cNvPr id="180" name="Skupina 61"/>
                  <p:cNvGrpSpPr/>
                  <p:nvPr/>
                </p:nvGrpSpPr>
                <p:grpSpPr>
                  <a:xfrm>
                    <a:off x="281102" y="2424250"/>
                    <a:ext cx="3399148" cy="3005014"/>
                    <a:chOff x="281102" y="2138498"/>
                    <a:chExt cx="3399148" cy="3005014"/>
                  </a:xfrm>
                </p:grpSpPr>
                <p:sp>
                  <p:nvSpPr>
                    <p:cNvPr id="187" name="Krychle 186"/>
                    <p:cNvSpPr/>
                    <p:nvPr/>
                  </p:nvSpPr>
                  <p:spPr>
                    <a:xfrm>
                      <a:off x="2108614" y="3638696"/>
                      <a:ext cx="1571636" cy="1000132"/>
                    </a:xfrm>
                    <a:prstGeom prst="cube">
                      <a:avLst/>
                    </a:prstGeom>
                    <a:noFill/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8" name="Krychle 187"/>
                    <p:cNvSpPr/>
                    <p:nvPr/>
                  </p:nvSpPr>
                  <p:spPr>
                    <a:xfrm>
                      <a:off x="2106164" y="2887372"/>
                      <a:ext cx="1571636" cy="1000132"/>
                    </a:xfrm>
                    <a:prstGeom prst="cube">
                      <a:avLst/>
                    </a:prstGeom>
                    <a:noFill/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89" name="Krychle 188"/>
                    <p:cNvSpPr/>
                    <p:nvPr/>
                  </p:nvSpPr>
                  <p:spPr>
                    <a:xfrm>
                      <a:off x="532360" y="3894572"/>
                      <a:ext cx="1571636" cy="1000132"/>
                    </a:xfrm>
                    <a:prstGeom prst="cube">
                      <a:avLst/>
                    </a:prstGeom>
                    <a:noFill/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0" name="Krychle 189"/>
                    <p:cNvSpPr/>
                    <p:nvPr/>
                  </p:nvSpPr>
                  <p:spPr>
                    <a:xfrm>
                      <a:off x="1852738" y="3885336"/>
                      <a:ext cx="1571636" cy="1000132"/>
                    </a:xfrm>
                    <a:prstGeom prst="cube">
                      <a:avLst/>
                    </a:prstGeom>
                    <a:noFill/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1" name="Krychle 190"/>
                    <p:cNvSpPr/>
                    <p:nvPr/>
                  </p:nvSpPr>
                  <p:spPr>
                    <a:xfrm>
                      <a:off x="783618" y="2138498"/>
                      <a:ext cx="1571636" cy="1000132"/>
                    </a:xfrm>
                    <a:prstGeom prst="cube">
                      <a:avLst/>
                    </a:prstGeom>
                    <a:noFill/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2" name="Krychle 191"/>
                    <p:cNvSpPr/>
                    <p:nvPr/>
                  </p:nvSpPr>
                  <p:spPr>
                    <a:xfrm>
                      <a:off x="281102" y="4143380"/>
                      <a:ext cx="1571636" cy="1000132"/>
                    </a:xfrm>
                    <a:prstGeom prst="cube">
                      <a:avLst/>
                    </a:prstGeom>
                    <a:noFill/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193" name="Krychle 192"/>
                    <p:cNvSpPr/>
                    <p:nvPr/>
                  </p:nvSpPr>
                  <p:spPr>
                    <a:xfrm>
                      <a:off x="781168" y="2885204"/>
                      <a:ext cx="1571636" cy="1000132"/>
                    </a:xfrm>
                    <a:prstGeom prst="cube">
                      <a:avLst/>
                    </a:prstGeom>
                    <a:noFill/>
                    <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  <p:cxnSp>
                <p:nvCxnSpPr>
                  <p:cNvPr id="181" name="Přímá spojovací šipka 180"/>
                  <p:cNvCxnSpPr/>
                  <p:nvPr/>
                </p:nvCxnSpPr>
                <p:spPr>
                  <a:xfrm rot="5400000" flipH="1" flipV="1">
                    <a:off x="64189" y="2964653"/>
                    <a:ext cx="1928826" cy="1588"/>
                  </a:xfrm>
                  <a:prstGeom prst="straightConnector1">
                    <a:avLst/>
                  </a:prstGeom>
                  <a:ln w="19050">
                    <a:solidFill>
                      <a:schemeClr val="accent4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Přímá spojovací šipka 181"/>
                  <p:cNvCxnSpPr/>
                  <p:nvPr/>
                </p:nvCxnSpPr>
                <p:spPr>
                  <a:xfrm rot="10800000" flipH="1" flipV="1">
                    <a:off x="1028702" y="3927477"/>
                    <a:ext cx="2952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4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Přímá spojovací šipka 182"/>
                  <p:cNvCxnSpPr/>
                  <p:nvPr/>
                </p:nvCxnSpPr>
                <p:spPr>
                  <a:xfrm rot="5400000">
                    <a:off x="19814" y="3929066"/>
                    <a:ext cx="1008000" cy="1008000"/>
                  </a:xfrm>
                  <a:prstGeom prst="straightConnector1">
                    <a:avLst/>
                  </a:prstGeom>
                  <a:ln w="19050">
                    <a:solidFill>
                      <a:schemeClr val="accent4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Přímá spojovací čára 183"/>
                  <p:cNvCxnSpPr/>
                  <p:nvPr/>
                </p:nvCxnSpPr>
                <p:spPr>
                  <a:xfrm>
                    <a:off x="948077" y="3168506"/>
                    <a:ext cx="71438" cy="0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Přímá spojovací čára 184"/>
                  <p:cNvCxnSpPr/>
                  <p:nvPr/>
                </p:nvCxnSpPr>
                <p:spPr>
                  <a:xfrm>
                    <a:off x="698326" y="4171088"/>
                    <a:ext cx="71438" cy="0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Přímá spojovací čára 185"/>
                  <p:cNvCxnSpPr/>
                  <p:nvPr/>
                </p:nvCxnSpPr>
                <p:spPr>
                  <a:xfrm rot="5400000">
                    <a:off x="2312467" y="3960167"/>
                    <a:ext cx="71438" cy="0"/>
                  </a:xfrm>
                  <a:prstGeom prst="line">
                    <a:avLst/>
                  </a:prstGeom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" name="Skupina 107"/>
                <p:cNvGrpSpPr/>
                <p:nvPr/>
              </p:nvGrpSpPr>
              <p:grpSpPr>
                <a:xfrm>
                  <a:off x="285720" y="4173198"/>
                  <a:ext cx="3372760" cy="1256066"/>
                  <a:chOff x="285720" y="4173198"/>
                  <a:chExt cx="3372760" cy="1256066"/>
                </a:xfrm>
              </p:grpSpPr>
              <p:cxnSp>
                <p:nvCxnSpPr>
                  <p:cNvPr id="176" name="Přímá spojovací čára 175"/>
                  <p:cNvCxnSpPr/>
                  <p:nvPr/>
                </p:nvCxnSpPr>
                <p:spPr>
                  <a:xfrm rot="5400000" flipH="1" flipV="1">
                    <a:off x="285720" y="4786322"/>
                    <a:ext cx="642942" cy="642942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Přímá spojovací čára 176"/>
                  <p:cNvCxnSpPr/>
                  <p:nvPr/>
                </p:nvCxnSpPr>
                <p:spPr>
                  <a:xfrm rot="16200000">
                    <a:off x="414572" y="4551198"/>
                    <a:ext cx="756000" cy="0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Přímá spojovací čára 177"/>
                  <p:cNvCxnSpPr/>
                  <p:nvPr/>
                </p:nvCxnSpPr>
                <p:spPr>
                  <a:xfrm>
                    <a:off x="1714480" y="4671154"/>
                    <a:ext cx="1944000" cy="0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Přímá spojovací čára 178"/>
                  <p:cNvCxnSpPr/>
                  <p:nvPr/>
                </p:nvCxnSpPr>
                <p:spPr>
                  <a:xfrm rot="16200000">
                    <a:off x="2247916" y="4628186"/>
                    <a:ext cx="288000" cy="0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5" name="TextovéPole 164"/>
            <p:cNvSpPr txBox="1"/>
            <p:nvPr/>
          </p:nvSpPr>
          <p:spPr>
            <a:xfrm>
              <a:off x="806708" y="3952156"/>
              <a:ext cx="14287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i="1" err="1" smtClean="0">
                  <a:latin typeface="Cambria Math" pitchFamily="18" charset="0"/>
                  <a:ea typeface="Cambria Math" pitchFamily="18" charset="0"/>
                </a:rPr>
                <a:t>L</a:t>
              </a:r>
              <a:r>
                <a:rPr lang="cs-CZ" sz="1200" baseline="-25000" err="1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1200" baseline="-2500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66" name="TextovéPole 165"/>
            <p:cNvSpPr txBox="1"/>
            <p:nvPr/>
          </p:nvSpPr>
          <p:spPr>
            <a:xfrm>
              <a:off x="2566272" y="3944860"/>
              <a:ext cx="14287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i="1" err="1" smtClean="0">
                  <a:latin typeface="Cambria Math" pitchFamily="18" charset="0"/>
                  <a:ea typeface="Cambria Math" pitchFamily="18" charset="0"/>
                </a:rPr>
                <a:t>L</a:t>
              </a:r>
              <a:r>
                <a:rPr lang="cs-CZ" sz="1200" baseline="-25000" err="1" smtClean="0">
                  <a:latin typeface="Cambria Math" pitchFamily="18" charset="0"/>
                  <a:ea typeface="Cambria Math" pitchFamily="18" charset="0"/>
                </a:rPr>
                <a:t>y</a:t>
              </a:r>
              <a:endParaRPr lang="cs-CZ" sz="1200" baseline="-2500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67" name="TextovéPole 166"/>
            <p:cNvSpPr txBox="1"/>
            <p:nvPr/>
          </p:nvSpPr>
          <p:spPr>
            <a:xfrm>
              <a:off x="1071538" y="2958582"/>
              <a:ext cx="14287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i="1" err="1" smtClean="0">
                  <a:latin typeface="Cambria Math" pitchFamily="18" charset="0"/>
                  <a:ea typeface="Cambria Math" pitchFamily="18" charset="0"/>
                </a:rPr>
                <a:t>L</a:t>
              </a:r>
              <a:r>
                <a:rPr lang="cs-CZ" sz="1200" baseline="-25000" err="1" smtClean="0">
                  <a:latin typeface="Cambria Math" pitchFamily="18" charset="0"/>
                  <a:ea typeface="Cambria Math" pitchFamily="18" charset="0"/>
                </a:rPr>
                <a:t>z</a:t>
              </a:r>
              <a:endParaRPr lang="cs-CZ" sz="1200" baseline="-2500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68" name="TextovéPole 167"/>
            <p:cNvSpPr txBox="1"/>
            <p:nvPr/>
          </p:nvSpPr>
          <p:spPr>
            <a:xfrm>
              <a:off x="294956" y="4648064"/>
              <a:ext cx="14287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i="1" smtClean="0">
                  <a:latin typeface="+mj-lt"/>
                  <a:ea typeface="Cambria Math" pitchFamily="18" charset="0"/>
                </a:rPr>
                <a:t>x</a:t>
              </a:r>
              <a:endParaRPr lang="cs-CZ" sz="1200" baseline="-25000">
                <a:latin typeface="+mj-lt"/>
                <a:ea typeface="Cambria Math" pitchFamily="18" charset="0"/>
              </a:endParaRPr>
            </a:p>
          </p:txBody>
        </p:sp>
        <p:sp>
          <p:nvSpPr>
            <p:cNvPr id="169" name="TextovéPole 168"/>
            <p:cNvSpPr txBox="1"/>
            <p:nvPr/>
          </p:nvSpPr>
          <p:spPr>
            <a:xfrm>
              <a:off x="4023586" y="3733224"/>
              <a:ext cx="14287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i="1" smtClean="0">
                  <a:latin typeface="+mj-lt"/>
                  <a:ea typeface="Cambria Math" pitchFamily="18" charset="0"/>
                </a:rPr>
                <a:t>y</a:t>
              </a:r>
              <a:endParaRPr lang="cs-CZ" sz="1200" baseline="-25000">
                <a:latin typeface="+mj-lt"/>
                <a:ea typeface="Cambria Math" pitchFamily="18" charset="0"/>
              </a:endParaRPr>
            </a:p>
          </p:txBody>
        </p:sp>
        <p:sp>
          <p:nvSpPr>
            <p:cNvPr id="170" name="TextovéPole 169"/>
            <p:cNvSpPr txBox="1"/>
            <p:nvPr/>
          </p:nvSpPr>
          <p:spPr>
            <a:xfrm>
              <a:off x="1306492" y="2133880"/>
              <a:ext cx="14287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i="1" smtClean="0">
                  <a:latin typeface="+mj-lt"/>
                  <a:ea typeface="Cambria Math" pitchFamily="18" charset="0"/>
                </a:rPr>
                <a:t>z</a:t>
              </a:r>
              <a:endParaRPr lang="cs-CZ" sz="1200" baseline="-25000">
                <a:latin typeface="+mj-lt"/>
                <a:ea typeface="Cambria Math" pitchFamily="18" charset="0"/>
              </a:endParaRPr>
            </a:p>
          </p:txBody>
        </p:sp>
      </p:grpSp>
      <p:grpSp>
        <p:nvGrpSpPr>
          <p:cNvPr id="198" name="Skupina 197"/>
          <p:cNvGrpSpPr/>
          <p:nvPr/>
        </p:nvGrpSpPr>
        <p:grpSpPr>
          <a:xfrm>
            <a:off x="2928926" y="2571744"/>
            <a:ext cx="6000792" cy="1071570"/>
            <a:chOff x="2500298" y="2000240"/>
            <a:chExt cx="6000792" cy="1071570"/>
          </a:xfrm>
        </p:grpSpPr>
        <p:grpSp>
          <p:nvGrpSpPr>
            <p:cNvPr id="197" name="Skupina 196"/>
            <p:cNvGrpSpPr/>
            <p:nvPr/>
          </p:nvGrpSpPr>
          <p:grpSpPr>
            <a:xfrm>
              <a:off x="2500298" y="2428868"/>
              <a:ext cx="6000792" cy="642942"/>
              <a:chOff x="3000364" y="2428868"/>
              <a:chExt cx="6000792" cy="642942"/>
            </a:xfrm>
          </p:grpSpPr>
          <p:sp>
            <p:nvSpPr>
              <p:cNvPr id="196" name="Zaoblený obdélník 195"/>
              <p:cNvSpPr/>
              <p:nvPr/>
            </p:nvSpPr>
            <p:spPr>
              <a:xfrm>
                <a:off x="3000364" y="2428868"/>
                <a:ext cx="6000792" cy="642942"/>
              </a:xfrm>
              <a:prstGeom prst="roundRect">
                <a:avLst/>
              </a:prstGeom>
              <a:solidFill>
                <a:srgbClr val="F3FDD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94" name="Objekt 193"/>
              <p:cNvGraphicFramePr>
                <a:graphicFrameLocks noChangeAspect="1"/>
              </p:cNvGraphicFramePr>
              <p:nvPr/>
            </p:nvGraphicFramePr>
            <p:xfrm>
              <a:off x="3143240" y="2544758"/>
              <a:ext cx="5742420" cy="384176"/>
            </p:xfrm>
            <a:graphic>
              <a:graphicData uri="http://schemas.openxmlformats.org/presentationml/2006/ole">
                <p:oleObj spid="_x0000_s77826" name="Rovnice" r:id="rId3" imgW="3606480" imgH="241200" progId="Equation.3">
                  <p:embed/>
                </p:oleObj>
              </a:graphicData>
            </a:graphic>
          </p:graphicFrame>
        </p:grpSp>
        <p:sp>
          <p:nvSpPr>
            <p:cNvPr id="195" name="TextovéPole 194"/>
            <p:cNvSpPr txBox="1"/>
            <p:nvPr/>
          </p:nvSpPr>
          <p:spPr>
            <a:xfrm>
              <a:off x="2500298" y="2000240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FF0000"/>
                  </a:solidFill>
                </a:rPr>
                <a:t>K tomu stačí požadovat:</a:t>
              </a:r>
              <a:endParaRPr lang="cs-CZ">
                <a:solidFill>
                  <a:srgbClr val="FF0000"/>
                </a:solidFill>
              </a:endParaRPr>
            </a:p>
          </p:txBody>
        </p:sp>
      </p:grpSp>
      <p:grpSp>
        <p:nvGrpSpPr>
          <p:cNvPr id="203" name="Skupina 202"/>
          <p:cNvGrpSpPr/>
          <p:nvPr/>
        </p:nvGrpSpPr>
        <p:grpSpPr>
          <a:xfrm>
            <a:off x="4143372" y="4143380"/>
            <a:ext cx="4786346" cy="1571636"/>
            <a:chOff x="4143372" y="3714752"/>
            <a:chExt cx="4786346" cy="1571636"/>
          </a:xfrm>
        </p:grpSpPr>
        <p:sp>
          <p:nvSpPr>
            <p:cNvPr id="199" name="TextovéPole 198"/>
            <p:cNvSpPr txBox="1"/>
            <p:nvPr/>
          </p:nvSpPr>
          <p:spPr>
            <a:xfrm>
              <a:off x="4143372" y="3714752"/>
              <a:ext cx="471490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FF0000"/>
                  </a:solidFill>
                </a:rPr>
                <a:t>Řešením </a:t>
              </a:r>
              <a:r>
                <a:rPr lang="cs-CZ" err="1" smtClean="0">
                  <a:solidFill>
                    <a:srgbClr val="FF0000"/>
                  </a:solidFill>
                </a:rPr>
                <a:t>Schrödingerovy</a:t>
              </a:r>
              <a:r>
                <a:rPr lang="cs-CZ" smtClean="0">
                  <a:solidFill>
                    <a:srgbClr val="FF0000"/>
                  </a:solidFill>
                </a:rPr>
                <a:t> rovnice je </a:t>
              </a:r>
              <a:r>
                <a:rPr lang="cs-CZ" i="1" smtClean="0">
                  <a:solidFill>
                    <a:srgbClr val="FF0000"/>
                  </a:solidFill>
                </a:rPr>
                <a:t>rovinná vlna </a:t>
              </a:r>
              <a:r>
                <a:rPr lang="cs-CZ" sz="1600" smtClean="0"/>
                <a:t>(normalizovaná v B-K oblasti)</a:t>
              </a:r>
              <a:endParaRPr lang="cs-CZ"/>
            </a:p>
          </p:txBody>
        </p:sp>
        <p:grpSp>
          <p:nvGrpSpPr>
            <p:cNvPr id="202" name="Skupina 201"/>
            <p:cNvGrpSpPr/>
            <p:nvPr/>
          </p:nvGrpSpPr>
          <p:grpSpPr>
            <a:xfrm>
              <a:off x="4214810" y="4500570"/>
              <a:ext cx="4714908" cy="785818"/>
              <a:chOff x="4214810" y="4786322"/>
              <a:chExt cx="4714908" cy="785818"/>
            </a:xfrm>
          </p:grpSpPr>
          <p:sp>
            <p:nvSpPr>
              <p:cNvPr id="201" name="Zaoblený obdélník 200"/>
              <p:cNvSpPr/>
              <p:nvPr/>
            </p:nvSpPr>
            <p:spPr>
              <a:xfrm>
                <a:off x="4214810" y="4786322"/>
                <a:ext cx="4714908" cy="78581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200" name="Objekt 199"/>
              <p:cNvGraphicFramePr>
                <a:graphicFrameLocks noChangeAspect="1"/>
              </p:cNvGraphicFramePr>
              <p:nvPr/>
            </p:nvGraphicFramePr>
            <p:xfrm>
              <a:off x="4286248" y="4857760"/>
              <a:ext cx="4500594" cy="692399"/>
            </p:xfrm>
            <a:graphic>
              <a:graphicData uri="http://schemas.openxmlformats.org/presentationml/2006/ole">
                <p:oleObj spid="_x0000_s77827" name="Rovnice" r:id="rId4" imgW="2971800" imgH="457200" progId="Equation.3">
                  <p:embed/>
                </p:oleObj>
              </a:graphicData>
            </a:graphic>
          </p:graphicFrame>
        </p:grpSp>
      </p:grpSp>
      <p:sp>
        <p:nvSpPr>
          <p:cNvPr id="45" name="Zástupný symbol pro číslo snímku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5825-6D24-4CCC-A59D-D075134543B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7971</TotalTime>
  <Words>3963</Words>
  <Application>Microsoft Office PowerPoint</Application>
  <PresentationFormat>Předvádění na obrazovce (4:3)</PresentationFormat>
  <Paragraphs>757</Paragraphs>
  <Slides>52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</vt:vector>
  </TitlesOfParts>
  <Company>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ÚFKL</dc:creator>
  <cp:lastModifiedBy>ÚFKL</cp:lastModifiedBy>
  <cp:revision>1282</cp:revision>
  <dcterms:created xsi:type="dcterms:W3CDTF">2009-07-28T09:16:34Z</dcterms:created>
  <dcterms:modified xsi:type="dcterms:W3CDTF">2009-11-27T10:24:16Z</dcterms:modified>
</cp:coreProperties>
</file>