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00" r:id="rId2"/>
    <p:sldId id="544" r:id="rId3"/>
    <p:sldId id="545" r:id="rId4"/>
    <p:sldId id="546" r:id="rId5"/>
    <p:sldId id="333" r:id="rId6"/>
    <p:sldId id="549" r:id="rId7"/>
    <p:sldId id="550" r:id="rId8"/>
    <p:sldId id="331" r:id="rId9"/>
    <p:sldId id="551" r:id="rId10"/>
    <p:sldId id="336" r:id="rId11"/>
    <p:sldId id="335" r:id="rId12"/>
    <p:sldId id="334" r:id="rId13"/>
    <p:sldId id="337" r:id="rId14"/>
    <p:sldId id="338" r:id="rId15"/>
    <p:sldId id="339" r:id="rId16"/>
    <p:sldId id="343" r:id="rId17"/>
    <p:sldId id="344" r:id="rId18"/>
    <p:sldId id="350" r:id="rId19"/>
    <p:sldId id="302" r:id="rId20"/>
    <p:sldId id="346" r:id="rId21"/>
    <p:sldId id="347" r:id="rId22"/>
    <p:sldId id="349" r:id="rId23"/>
    <p:sldId id="257" r:id="rId24"/>
    <p:sldId id="553" r:id="rId25"/>
    <p:sldId id="554" r:id="rId26"/>
    <p:sldId id="555" r:id="rId27"/>
    <p:sldId id="556" r:id="rId28"/>
    <p:sldId id="557" r:id="rId29"/>
    <p:sldId id="271" r:id="rId30"/>
    <p:sldId id="276" r:id="rId31"/>
    <p:sldId id="278" r:id="rId32"/>
    <p:sldId id="560" r:id="rId33"/>
    <p:sldId id="561" r:id="rId34"/>
    <p:sldId id="562" r:id="rId35"/>
    <p:sldId id="330" r:id="rId36"/>
  </p:sldIdLst>
  <p:sldSz cx="9144000" cy="6858000" type="screen4x3"/>
  <p:notesSz cx="6797675" cy="9928225"/>
  <p:defaultTextStyle>
    <a:defPPr>
      <a:defRPr lang="fr-FR"/>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A78002"/>
    <a:srgbClr val="FF00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2" autoAdjust="0"/>
    <p:restoredTop sz="92954" autoAdjust="0"/>
  </p:normalViewPr>
  <p:slideViewPr>
    <p:cSldViewPr>
      <p:cViewPr varScale="1">
        <p:scale>
          <a:sx n="93" d="100"/>
          <a:sy n="93" d="100"/>
        </p:scale>
        <p:origin x="216" y="4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fr-FR"/>
          </a:p>
        </p:txBody>
      </p:sp>
      <p:sp>
        <p:nvSpPr>
          <p:cNvPr id="20483"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fr-FR"/>
          </a:p>
        </p:txBody>
      </p:sp>
      <p:sp>
        <p:nvSpPr>
          <p:cNvPr id="49156" name="Rectangle 4"/>
          <p:cNvSpPr>
            <a:spLocks noGrp="1" noRot="1" noChangeAspect="1" noChangeArrowheads="1" noTextEdit="1"/>
          </p:cNvSpPr>
          <p:nvPr>
            <p:ph type="sldImg" idx="2"/>
          </p:nvPr>
        </p:nvSpPr>
        <p:spPr bwMode="auto">
          <a:xfrm>
            <a:off x="919163" y="746125"/>
            <a:ext cx="4960937" cy="3721100"/>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679450" y="4716463"/>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20486"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fr-FR"/>
          </a:p>
        </p:txBody>
      </p:sp>
      <p:sp>
        <p:nvSpPr>
          <p:cNvPr id="20487" name="Rectangle 7"/>
          <p:cNvSpPr>
            <a:spLocks noGrp="1" noChangeArrowheads="1"/>
          </p:cNvSpPr>
          <p:nvPr>
            <p:ph type="sldNum" sz="quarter" idx="5"/>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69F57D96-DA49-4A2D-B421-A1D884706BC5}" type="slidenum">
              <a:rPr lang="fr-FR"/>
              <a:pPr>
                <a:defRPr/>
              </a:pPr>
              <a:t>‹#›</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a:defRPr/>
            </a:pPr>
            <a:fld id="{69F57D96-DA49-4A2D-B421-A1D884706BC5}" type="slidenum">
              <a:rPr lang="fr-FR" smtClean="0"/>
              <a:pPr>
                <a:defRPr/>
              </a:pPr>
              <a:t>6</a:t>
            </a:fld>
            <a:endParaRPr lang="fr-FR"/>
          </a:p>
        </p:txBody>
      </p:sp>
    </p:spTree>
    <p:extLst>
      <p:ext uri="{BB962C8B-B14F-4D97-AF65-F5344CB8AC3E}">
        <p14:creationId xmlns:p14="http://schemas.microsoft.com/office/powerpoint/2010/main" val="2496642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a:defRPr/>
            </a:pPr>
            <a:fld id="{69F57D96-DA49-4A2D-B421-A1D884706BC5}" type="slidenum">
              <a:rPr lang="fr-FR" smtClean="0"/>
              <a:pPr>
                <a:defRPr/>
              </a:pPr>
              <a:t>7</a:t>
            </a:fld>
            <a:endParaRPr lang="fr-FR"/>
          </a:p>
        </p:txBody>
      </p:sp>
    </p:spTree>
    <p:extLst>
      <p:ext uri="{BB962C8B-B14F-4D97-AF65-F5344CB8AC3E}">
        <p14:creationId xmlns:p14="http://schemas.microsoft.com/office/powerpoint/2010/main" val="3462258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a:defRPr/>
            </a:pPr>
            <a:fld id="{69F57D96-DA49-4A2D-B421-A1D884706BC5}" type="slidenum">
              <a:rPr lang="fr-FR" smtClean="0"/>
              <a:pPr>
                <a:defRPr/>
              </a:pPr>
              <a:t>8</a:t>
            </a:fld>
            <a:endParaRPr lang="fr-FR"/>
          </a:p>
        </p:txBody>
      </p:sp>
    </p:spTree>
    <p:extLst>
      <p:ext uri="{BB962C8B-B14F-4D97-AF65-F5344CB8AC3E}">
        <p14:creationId xmlns:p14="http://schemas.microsoft.com/office/powerpoint/2010/main" val="45379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a:defRPr/>
            </a:pPr>
            <a:fld id="{69F57D96-DA49-4A2D-B421-A1D884706BC5}" type="slidenum">
              <a:rPr lang="fr-FR" smtClean="0"/>
              <a:pPr>
                <a:defRPr/>
              </a:pPr>
              <a:t>9</a:t>
            </a:fld>
            <a:endParaRPr lang="fr-FR"/>
          </a:p>
        </p:txBody>
      </p:sp>
    </p:spTree>
    <p:extLst>
      <p:ext uri="{BB962C8B-B14F-4D97-AF65-F5344CB8AC3E}">
        <p14:creationId xmlns:p14="http://schemas.microsoft.com/office/powerpoint/2010/main" val="2563704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a:defRPr/>
            </a:pPr>
            <a:fld id="{69F57D96-DA49-4A2D-B421-A1D884706BC5}" type="slidenum">
              <a:rPr lang="fr-FR" smtClean="0"/>
              <a:pPr>
                <a:defRPr/>
              </a:pPr>
              <a:t>29</a:t>
            </a:fld>
            <a:endParaRPr lang="fr-FR"/>
          </a:p>
        </p:txBody>
      </p:sp>
    </p:spTree>
    <p:extLst>
      <p:ext uri="{BB962C8B-B14F-4D97-AF65-F5344CB8AC3E}">
        <p14:creationId xmlns:p14="http://schemas.microsoft.com/office/powerpoint/2010/main" val="1158833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96ECEE8-F99B-4DCC-BA5F-59EA01B5F14D}" type="slidenum">
              <a:rPr lang="fr-FR"/>
              <a:pPr>
                <a:defRPr/>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E2F91B0-9606-417C-AF3C-0FD08B489610}" type="slidenum">
              <a:rPr lang="fr-FR"/>
              <a:pPr>
                <a:defRP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521A52B-8F8B-4F32-80FF-A3E8307B897D}" type="slidenum">
              <a:rPr lang="fr-FR"/>
              <a:pPr>
                <a:defRPr/>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Nadpis a graf">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graf 2"/>
          <p:cNvSpPr>
            <a:spLocks noGrp="1"/>
          </p:cNvSpPr>
          <p:nvPr>
            <p:ph type="chart" idx="1"/>
          </p:nvPr>
        </p:nvSpPr>
        <p:spPr>
          <a:xfrm>
            <a:off x="457200" y="1600200"/>
            <a:ext cx="8229600" cy="4525963"/>
          </a:xfrm>
        </p:spPr>
        <p:txBody>
          <a:bodyPr/>
          <a:lstStyle/>
          <a:p>
            <a:pPr lvl="0"/>
            <a:endParaRPr lang="cs-CZ" noProof="0"/>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74EB9B9-E751-4632-9814-81B2A54E87A7}" type="slidenum">
              <a:rPr lang="fr-FR"/>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057497C-13FC-485F-BFD9-2388B0BBB2C0}" type="slidenum">
              <a:rPr lang="fr-FR"/>
              <a:pPr>
                <a:defRP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CC690D62-CF02-47FD-86D3-CEDE5FCB4015}" type="slidenum">
              <a:rPr lang="fr-FR"/>
              <a:pPr>
                <a:defRP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8B0B4CD-981E-4432-8D98-BEDC55B6F193}"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D825CB13-9DFF-4B70-8359-95CBA279EB9C}" type="slidenum">
              <a:rPr lang="fr-FR"/>
              <a:pPr>
                <a:defRP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9ACA202D-EC79-4C05-A005-A8262D5551EF}" type="slidenum">
              <a:rPr lang="fr-FR"/>
              <a:pPr>
                <a:defRP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493333F4-99C8-43A9-91E3-88F7291BDC71}" type="slidenum">
              <a:rPr lang="fr-FR"/>
              <a:pPr>
                <a:defRP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B8B4F3B-11B3-4217-BF13-4DB223B46C52}" type="slidenum">
              <a:rPr lang="fr-FR"/>
              <a:pPr>
                <a:defRP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862AD50-4529-4332-8691-475CF0F5CF65}" type="slidenum">
              <a:rPr lang="fr-FR"/>
              <a:pPr>
                <a:defRP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E19AE309-CF2E-4928-BC84-DB3A3EE6BA71}"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pearsoneduc.com/" TargetMode="External"/><Relationship Id="rId5" Type="http://schemas.openxmlformats.org/officeDocument/2006/relationships/image" Target="../media/image1.jpeg"/><Relationship Id="rId4" Type="http://schemas.openxmlformats.org/officeDocument/2006/relationships/hyperlink" Target="mailto:kozelka.jiri@gmail.com" TargetMode="External"/></Relationships>
</file>

<file path=ppt/slides/_rels/slide10.xml.rels><?xml version="1.0" encoding="UTF-8" standalone="yes"?>
<Relationships xmlns="http://schemas.openxmlformats.org/package/2006/relationships"><Relationship Id="rId2" Type="http://schemas.openxmlformats.org/officeDocument/2006/relationships/hyperlink" Target="http://www.rcsb.org/pdb/explore/explore.do?structureId=1mbn"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hyperlink" Target="https://www.rcsb.org/pdb/home/sitemap.do" TargetMode="External"/><Relationship Id="rId2" Type="http://schemas.openxmlformats.org/officeDocument/2006/relationships/hyperlink" Target="https://www.ks.uiuc.edu/Development/Download/download.cgi?PackageName=VMD"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2.png"/><Relationship Id="rId2" Type="http://schemas.microsoft.com/office/2007/relationships/media" Target="../media/media19.m4a"/><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2.png"/><Relationship Id="rId2" Type="http://schemas.microsoft.com/office/2007/relationships/media" Target="../media/media20.m4a"/><Relationship Id="rId1" Type="http://schemas.openxmlformats.org/officeDocument/2006/relationships/vmlDrawing" Target="../drawings/vmlDrawing2.vml"/><Relationship Id="rId6" Type="http://schemas.openxmlformats.org/officeDocument/2006/relationships/image" Target="../media/image15.emf"/><Relationship Id="rId5" Type="http://schemas.openxmlformats.org/officeDocument/2006/relationships/oleObject" Target="../embeddings/Microsoft_Word_97_-_2004_Document.doc"/><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2.png"/><Relationship Id="rId2" Type="http://schemas.microsoft.com/office/2007/relationships/media" Target="../media/media21.m4a"/><Relationship Id="rId1" Type="http://schemas.openxmlformats.org/officeDocument/2006/relationships/vmlDrawing" Target="../drawings/vmlDrawing3.v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2.png"/><Relationship Id="rId2" Type="http://schemas.microsoft.com/office/2007/relationships/media" Target="../media/media22.m4a"/><Relationship Id="rId1" Type="http://schemas.openxmlformats.org/officeDocument/2006/relationships/vmlDrawing" Target="../drawings/vmlDrawing4.vml"/><Relationship Id="rId6" Type="http://schemas.openxmlformats.org/officeDocument/2006/relationships/image" Target="../media/image17.emf"/><Relationship Id="rId5" Type="http://schemas.openxmlformats.org/officeDocument/2006/relationships/oleObject" Target="../embeddings/oleObject3.bin"/><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7.e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http://pdb101.rcsb.org/motm/1" TargetMode="External"/><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hyperlink" Target="http://pdb101.rcsb.org/motm/1" TargetMode="External"/><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106738" y="2348880"/>
            <a:ext cx="4285147" cy="1323439"/>
          </a:xfrm>
          <a:prstGeom prst="rect">
            <a:avLst/>
          </a:prstGeom>
          <a:noFill/>
          <a:ln w="9525">
            <a:noFill/>
            <a:miter lim="800000"/>
            <a:headEnd/>
            <a:tailEnd/>
          </a:ln>
        </p:spPr>
        <p:txBody>
          <a:bodyPr wrap="none">
            <a:spAutoFit/>
          </a:bodyPr>
          <a:lstStyle/>
          <a:p>
            <a:r>
              <a:rPr lang="cs-CZ" sz="2000" dirty="0">
                <a:cs typeface="Times New Roman" pitchFamily="18" charset="0"/>
              </a:rPr>
              <a:t>F1190 Úvod do biofyziky</a:t>
            </a:r>
          </a:p>
          <a:p>
            <a:r>
              <a:rPr lang="cs-CZ" sz="2000" dirty="0">
                <a:cs typeface="Times New Roman" pitchFamily="18" charset="0"/>
              </a:rPr>
              <a:t>Masarykova Univerzita</a:t>
            </a:r>
          </a:p>
          <a:p>
            <a:r>
              <a:rPr lang="cs-CZ" sz="2000" dirty="0">
                <a:cs typeface="Times New Roman" pitchFamily="18" charset="0"/>
              </a:rPr>
              <a:t>Podzimní semestr 2020</a:t>
            </a:r>
            <a:endParaRPr lang="de-CH" sz="2000" dirty="0">
              <a:cs typeface="Times New Roman" pitchFamily="18" charset="0"/>
            </a:endParaRPr>
          </a:p>
          <a:p>
            <a:r>
              <a:rPr lang="cs-CZ" sz="2000" dirty="0">
                <a:cs typeface="Times New Roman" pitchFamily="18" charset="0"/>
              </a:rPr>
              <a:t>18</a:t>
            </a:r>
            <a:r>
              <a:rPr lang="de-CH" sz="2000" dirty="0">
                <a:cs typeface="Times New Roman" pitchFamily="18" charset="0"/>
              </a:rPr>
              <a:t>.1</a:t>
            </a:r>
            <a:r>
              <a:rPr lang="cs-CZ" sz="2000" dirty="0">
                <a:cs typeface="Times New Roman" pitchFamily="18" charset="0"/>
              </a:rPr>
              <a:t>2</a:t>
            </a:r>
            <a:r>
              <a:rPr lang="de-CH" sz="2000" dirty="0">
                <a:cs typeface="Times New Roman" pitchFamily="18" charset="0"/>
              </a:rPr>
              <a:t>.2020 </a:t>
            </a:r>
            <a:r>
              <a:rPr lang="de-CH" sz="2000" dirty="0" err="1">
                <a:cs typeface="Times New Roman" pitchFamily="18" charset="0"/>
              </a:rPr>
              <a:t>Molekulární</a:t>
            </a:r>
            <a:r>
              <a:rPr lang="de-CH" sz="2000" dirty="0">
                <a:cs typeface="Times New Roman" pitchFamily="18" charset="0"/>
              </a:rPr>
              <a:t> </a:t>
            </a:r>
            <a:r>
              <a:rPr lang="de-CH" sz="2000" dirty="0" err="1">
                <a:cs typeface="Times New Roman" pitchFamily="18" charset="0"/>
              </a:rPr>
              <a:t>dynamika</a:t>
            </a:r>
            <a:r>
              <a:rPr lang="de-CH" sz="2000" dirty="0">
                <a:cs typeface="Times New Roman" pitchFamily="18" charset="0"/>
              </a:rPr>
              <a:t> </a:t>
            </a:r>
            <a:endParaRPr lang="fr-FR" sz="2000" dirty="0">
              <a:cs typeface="Times New Roman" pitchFamily="18" charset="0"/>
            </a:endParaRPr>
          </a:p>
        </p:txBody>
      </p:sp>
      <p:sp>
        <p:nvSpPr>
          <p:cNvPr id="18435" name="Rectangle 3"/>
          <p:cNvSpPr>
            <a:spLocks noChangeArrowheads="1"/>
          </p:cNvSpPr>
          <p:nvPr/>
        </p:nvSpPr>
        <p:spPr bwMode="auto">
          <a:xfrm>
            <a:off x="0" y="6156325"/>
            <a:ext cx="8893175" cy="581025"/>
          </a:xfrm>
          <a:prstGeom prst="rect">
            <a:avLst/>
          </a:prstGeom>
          <a:noFill/>
          <a:ln w="9525">
            <a:noFill/>
            <a:miter lim="800000"/>
            <a:headEnd/>
            <a:tailEnd/>
          </a:ln>
        </p:spPr>
        <p:txBody>
          <a:bodyPr>
            <a:spAutoFit/>
          </a:bodyPr>
          <a:lstStyle/>
          <a:p>
            <a:r>
              <a:rPr lang="cs-CZ" sz="1600">
                <a:cs typeface="Times New Roman" pitchFamily="18" charset="0"/>
              </a:rPr>
              <a:t>Prof. Jiří Kozelka, Biofyzikální Laboratoř, Ústav fyziky kondenzovaných látek, PřF MU, Kotlářská 2, </a:t>
            </a:r>
            <a:r>
              <a:rPr lang="cs-CZ" sz="1600">
                <a:cs typeface="Times New Roman" pitchFamily="18" charset="0"/>
                <a:hlinkClick r:id="rId4"/>
              </a:rPr>
              <a:t>kozelka.jiri@gmail.com</a:t>
            </a:r>
            <a:endParaRPr lang="cs-CZ" sz="1600">
              <a:cs typeface="Times New Roman" pitchFamily="18" charset="0"/>
            </a:endParaRPr>
          </a:p>
        </p:txBody>
      </p:sp>
      <p:pic>
        <p:nvPicPr>
          <p:cNvPr id="18436" name="Picture 4" descr="OPVK_hor_zakladni_logolink_RGB_cz"/>
          <p:cNvPicPr>
            <a:picLocks noChangeAspect="1" noChangeArrowheads="1"/>
          </p:cNvPicPr>
          <p:nvPr/>
        </p:nvPicPr>
        <p:blipFill>
          <a:blip r:embed="rId5" cstate="print"/>
          <a:srcRect/>
          <a:stretch>
            <a:fillRect/>
          </a:stretch>
        </p:blipFill>
        <p:spPr bwMode="auto">
          <a:xfrm>
            <a:off x="1476375" y="333375"/>
            <a:ext cx="6408738" cy="1400175"/>
          </a:xfrm>
          <a:prstGeom prst="rect">
            <a:avLst/>
          </a:prstGeom>
          <a:noFill/>
          <a:ln w="9525">
            <a:noFill/>
            <a:miter lim="800000"/>
            <a:headEnd/>
            <a:tailEnd/>
          </a:ln>
        </p:spPr>
      </p:pic>
      <p:sp>
        <p:nvSpPr>
          <p:cNvPr id="18437" name="Text Box 5"/>
          <p:cNvSpPr txBox="1">
            <a:spLocks noChangeArrowheads="1"/>
          </p:cNvSpPr>
          <p:nvPr/>
        </p:nvSpPr>
        <p:spPr bwMode="auto">
          <a:xfrm>
            <a:off x="323850" y="4581525"/>
            <a:ext cx="7258050" cy="1495425"/>
          </a:xfrm>
          <a:prstGeom prst="rect">
            <a:avLst/>
          </a:prstGeom>
          <a:noFill/>
          <a:ln w="9525">
            <a:noFill/>
            <a:miter lim="800000"/>
            <a:headEnd/>
            <a:tailEnd/>
          </a:ln>
        </p:spPr>
        <p:txBody>
          <a:bodyPr wrap="none">
            <a:spAutoFit/>
          </a:bodyPr>
          <a:lstStyle/>
          <a:p>
            <a:r>
              <a:rPr lang="cs-CZ" sz="2000">
                <a:solidFill>
                  <a:srgbClr val="FF0066"/>
                </a:solidFill>
                <a:latin typeface="Times New Roman" pitchFamily="18" charset="0"/>
              </a:rPr>
              <a:t>Doporučená doplňující četba</a:t>
            </a:r>
            <a:r>
              <a:rPr lang="de-CH" sz="2000">
                <a:solidFill>
                  <a:srgbClr val="FF0066"/>
                </a:solidFill>
                <a:latin typeface="Times New Roman" pitchFamily="18" charset="0"/>
              </a:rPr>
              <a:t>:</a:t>
            </a:r>
          </a:p>
          <a:p>
            <a:r>
              <a:rPr lang="fr-FR"/>
              <a:t>Molecular Modelling: Principles and Applications, second edition</a:t>
            </a:r>
          </a:p>
          <a:p>
            <a:r>
              <a:rPr lang="fr-FR"/>
              <a:t>Andrew R. Leach </a:t>
            </a:r>
          </a:p>
          <a:p>
            <a:r>
              <a:rPr lang="fr-FR">
                <a:hlinkClick r:id="rId6"/>
              </a:rPr>
              <a:t>Pearson Education EMA</a:t>
            </a:r>
            <a:r>
              <a:rPr lang="fr-FR"/>
              <a:t>, 2001</a:t>
            </a:r>
          </a:p>
          <a:p>
            <a:r>
              <a:rPr lang="fr-FR"/>
              <a:t>ISBN 0-582-38210-6</a:t>
            </a:r>
            <a:r>
              <a:rPr lang="fr-FR" b="0"/>
              <a:t> </a:t>
            </a:r>
            <a:endParaRPr lang="fr-FR"/>
          </a:p>
        </p:txBody>
      </p:sp>
      <p:pic>
        <p:nvPicPr>
          <p:cNvPr id="3" name="Audio 2">
            <a:hlinkClick r:id="" action="ppaction://media"/>
            <a:extLst>
              <a:ext uri="{FF2B5EF4-FFF2-40B4-BE49-F238E27FC236}">
                <a16:creationId xmlns:a16="http://schemas.microsoft.com/office/drawing/2014/main" id="{0F29C819-F363-5D48-9323-EB1013667F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328"/>
    </mc:Choice>
    <mc:Fallback xmlns="">
      <p:transition spd="slow" advTm="39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4"/>
          <p:cNvSpPr txBox="1">
            <a:spLocks noChangeArrowheads="1"/>
          </p:cNvSpPr>
          <p:nvPr/>
        </p:nvSpPr>
        <p:spPr bwMode="auto">
          <a:xfrm>
            <a:off x="107950" y="188913"/>
            <a:ext cx="8607425" cy="3387725"/>
          </a:xfrm>
          <a:prstGeom prst="rect">
            <a:avLst/>
          </a:prstGeom>
          <a:noFill/>
          <a:ln w="9525">
            <a:noFill/>
            <a:miter lim="800000"/>
            <a:headEnd/>
            <a:tailEnd/>
          </a:ln>
        </p:spPr>
        <p:txBody>
          <a:bodyPr>
            <a:spAutoFit/>
          </a:bodyPr>
          <a:lstStyle/>
          <a:p>
            <a:r>
              <a:rPr lang="cs-CZ" dirty="0"/>
              <a:t>Myoglobin</a:t>
            </a:r>
          </a:p>
          <a:p>
            <a:endParaRPr lang="cs-CZ" b="0" dirty="0"/>
          </a:p>
          <a:p>
            <a:r>
              <a:rPr lang="cs-CZ" b="0" i="1" dirty="0"/>
              <a:t>Myoglobin </a:t>
            </a:r>
            <a:r>
              <a:rPr lang="cs-CZ" b="0" i="1" dirty="0" err="1"/>
              <a:t>was</a:t>
            </a:r>
            <a:r>
              <a:rPr lang="cs-CZ" b="0" i="1" dirty="0"/>
              <a:t> </a:t>
            </a:r>
            <a:r>
              <a:rPr lang="cs-CZ" b="0" i="1" dirty="0" err="1"/>
              <a:t>the</a:t>
            </a:r>
            <a:r>
              <a:rPr lang="cs-CZ" b="0" i="1" dirty="0"/>
              <a:t> </a:t>
            </a:r>
            <a:r>
              <a:rPr lang="cs-CZ" b="0" i="1" dirty="0" err="1"/>
              <a:t>first</a:t>
            </a:r>
            <a:r>
              <a:rPr lang="cs-CZ" b="0" i="1" dirty="0"/>
              <a:t> protein to </a:t>
            </a:r>
            <a:r>
              <a:rPr lang="cs-CZ" b="0" i="1" dirty="0" err="1"/>
              <a:t>have</a:t>
            </a:r>
            <a:r>
              <a:rPr lang="cs-CZ" b="0" i="1" dirty="0"/>
              <a:t> </a:t>
            </a:r>
            <a:r>
              <a:rPr lang="cs-CZ" b="0" i="1" dirty="0" err="1"/>
              <a:t>its</a:t>
            </a:r>
            <a:r>
              <a:rPr lang="cs-CZ" b="0" i="1" dirty="0"/>
              <a:t> </a:t>
            </a:r>
            <a:r>
              <a:rPr lang="cs-CZ" b="0" i="1" dirty="0" err="1"/>
              <a:t>atomic</a:t>
            </a:r>
            <a:r>
              <a:rPr lang="cs-CZ" b="0" i="1" dirty="0"/>
              <a:t> </a:t>
            </a:r>
            <a:r>
              <a:rPr lang="cs-CZ" b="0" i="1" dirty="0" err="1"/>
              <a:t>structure</a:t>
            </a:r>
            <a:r>
              <a:rPr lang="cs-CZ" b="0" i="1" dirty="0"/>
              <a:t> </a:t>
            </a:r>
            <a:r>
              <a:rPr lang="cs-CZ" b="0" i="1" dirty="0" err="1"/>
              <a:t>determined</a:t>
            </a:r>
            <a:r>
              <a:rPr lang="cs-CZ" b="0" i="1" dirty="0"/>
              <a:t>, </a:t>
            </a:r>
            <a:r>
              <a:rPr lang="cs-CZ" b="0" i="1" dirty="0" err="1"/>
              <a:t>revealing</a:t>
            </a:r>
            <a:r>
              <a:rPr lang="cs-CZ" b="0" i="1" dirty="0"/>
              <a:t> </a:t>
            </a:r>
            <a:r>
              <a:rPr lang="cs-CZ" b="0" i="1" dirty="0" err="1"/>
              <a:t>how</a:t>
            </a:r>
            <a:r>
              <a:rPr lang="cs-CZ" b="0" i="1" dirty="0"/>
              <a:t> </a:t>
            </a:r>
            <a:r>
              <a:rPr lang="cs-CZ" b="0" i="1" dirty="0" err="1"/>
              <a:t>it</a:t>
            </a:r>
            <a:r>
              <a:rPr lang="cs-CZ" b="0" i="1" dirty="0"/>
              <a:t> </a:t>
            </a:r>
            <a:r>
              <a:rPr lang="cs-CZ" b="0" i="1" dirty="0" err="1"/>
              <a:t>stores</a:t>
            </a:r>
            <a:r>
              <a:rPr lang="cs-CZ" b="0" i="1" dirty="0"/>
              <a:t> oxygen in </a:t>
            </a:r>
            <a:r>
              <a:rPr lang="cs-CZ" b="0" i="1" dirty="0" err="1"/>
              <a:t>muscle</a:t>
            </a:r>
            <a:r>
              <a:rPr lang="cs-CZ" b="0" i="1" dirty="0"/>
              <a:t> </a:t>
            </a:r>
            <a:r>
              <a:rPr lang="cs-CZ" b="0" i="1" dirty="0" err="1"/>
              <a:t>cells</a:t>
            </a:r>
            <a:r>
              <a:rPr lang="cs-CZ" b="0" i="1" dirty="0"/>
              <a:t>.</a:t>
            </a:r>
            <a:endParaRPr lang="cs-CZ" b="0" dirty="0"/>
          </a:p>
          <a:p>
            <a:br>
              <a:rPr lang="cs-CZ" b="0" dirty="0"/>
            </a:br>
            <a:r>
              <a:rPr lang="cs-CZ" b="0" dirty="0" err="1"/>
              <a:t>The</a:t>
            </a:r>
            <a:r>
              <a:rPr lang="cs-CZ" b="0" dirty="0"/>
              <a:t> </a:t>
            </a:r>
            <a:r>
              <a:rPr lang="cs-CZ" b="0" dirty="0" err="1"/>
              <a:t>First</a:t>
            </a:r>
            <a:r>
              <a:rPr lang="cs-CZ" b="0" dirty="0"/>
              <a:t> Protein </a:t>
            </a:r>
            <a:r>
              <a:rPr lang="cs-CZ" b="0" dirty="0" err="1"/>
              <a:t>Structure</a:t>
            </a:r>
            <a:endParaRPr lang="cs-CZ" b="0" dirty="0"/>
          </a:p>
          <a:p>
            <a:r>
              <a:rPr lang="cs-CZ" b="0" dirty="0" err="1"/>
              <a:t>Any</a:t>
            </a:r>
            <a:r>
              <a:rPr lang="cs-CZ" b="0" dirty="0"/>
              <a:t> </a:t>
            </a:r>
            <a:r>
              <a:rPr lang="cs-CZ" b="0" dirty="0" err="1"/>
              <a:t>discussion</a:t>
            </a:r>
            <a:r>
              <a:rPr lang="cs-CZ" b="0" dirty="0"/>
              <a:t> </a:t>
            </a:r>
            <a:r>
              <a:rPr lang="cs-CZ" b="0" dirty="0" err="1"/>
              <a:t>of</a:t>
            </a:r>
            <a:r>
              <a:rPr lang="cs-CZ" b="0" dirty="0"/>
              <a:t> protein </a:t>
            </a:r>
            <a:r>
              <a:rPr lang="cs-CZ" b="0" dirty="0" err="1"/>
              <a:t>structure</a:t>
            </a:r>
            <a:r>
              <a:rPr lang="cs-CZ" b="0" dirty="0"/>
              <a:t> </a:t>
            </a:r>
            <a:r>
              <a:rPr lang="cs-CZ" b="0" dirty="0" err="1"/>
              <a:t>must</a:t>
            </a:r>
            <a:r>
              <a:rPr lang="cs-CZ" b="0" dirty="0"/>
              <a:t> </a:t>
            </a:r>
            <a:r>
              <a:rPr lang="cs-CZ" b="0" dirty="0" err="1"/>
              <a:t>necessarily</a:t>
            </a:r>
            <a:r>
              <a:rPr lang="cs-CZ" b="0" dirty="0"/>
              <a:t> </a:t>
            </a:r>
            <a:r>
              <a:rPr lang="cs-CZ" b="0" dirty="0" err="1"/>
              <a:t>begin</a:t>
            </a:r>
            <a:r>
              <a:rPr lang="cs-CZ" b="0" dirty="0"/>
              <a:t> </a:t>
            </a:r>
            <a:r>
              <a:rPr lang="cs-CZ" b="0" dirty="0" err="1"/>
              <a:t>with</a:t>
            </a:r>
            <a:r>
              <a:rPr lang="cs-CZ" b="0" dirty="0"/>
              <a:t> myoglobin, </a:t>
            </a:r>
            <a:r>
              <a:rPr lang="cs-CZ" b="0" dirty="0" err="1"/>
              <a:t>because</a:t>
            </a:r>
            <a:r>
              <a:rPr lang="cs-CZ" b="0" dirty="0"/>
              <a:t> </a:t>
            </a:r>
            <a:r>
              <a:rPr lang="cs-CZ" b="0" dirty="0" err="1"/>
              <a:t>it</a:t>
            </a:r>
            <a:r>
              <a:rPr lang="cs-CZ" b="0" dirty="0"/>
              <a:t> </a:t>
            </a:r>
            <a:r>
              <a:rPr lang="cs-CZ" b="0" dirty="0" err="1"/>
              <a:t>is</a:t>
            </a:r>
            <a:r>
              <a:rPr lang="cs-CZ" b="0" dirty="0"/>
              <a:t> </a:t>
            </a:r>
            <a:r>
              <a:rPr lang="cs-CZ" b="0" dirty="0" err="1"/>
              <a:t>where</a:t>
            </a:r>
            <a:r>
              <a:rPr lang="cs-CZ" b="0" dirty="0"/>
              <a:t> </a:t>
            </a:r>
            <a:r>
              <a:rPr lang="cs-CZ" b="0" dirty="0" err="1"/>
              <a:t>the</a:t>
            </a:r>
            <a:r>
              <a:rPr lang="cs-CZ" b="0" dirty="0"/>
              <a:t> science </a:t>
            </a:r>
            <a:r>
              <a:rPr lang="cs-CZ" b="0" dirty="0" err="1"/>
              <a:t>of</a:t>
            </a:r>
            <a:r>
              <a:rPr lang="cs-CZ" b="0" dirty="0"/>
              <a:t> protein </a:t>
            </a:r>
            <a:r>
              <a:rPr lang="cs-CZ" b="0" dirty="0" err="1"/>
              <a:t>structure</a:t>
            </a:r>
            <a:r>
              <a:rPr lang="cs-CZ" b="0" dirty="0"/>
              <a:t> </a:t>
            </a:r>
            <a:r>
              <a:rPr lang="cs-CZ" b="0" dirty="0" err="1"/>
              <a:t>began</a:t>
            </a:r>
            <a:r>
              <a:rPr lang="cs-CZ" b="0" dirty="0"/>
              <a:t>. </a:t>
            </a:r>
            <a:r>
              <a:rPr lang="cs-CZ" b="0" dirty="0" err="1"/>
              <a:t>After</a:t>
            </a:r>
            <a:r>
              <a:rPr lang="cs-CZ" b="0" dirty="0"/>
              <a:t> </a:t>
            </a:r>
            <a:r>
              <a:rPr lang="cs-CZ" b="0" dirty="0" err="1"/>
              <a:t>years</a:t>
            </a:r>
            <a:r>
              <a:rPr lang="cs-CZ" b="0" dirty="0"/>
              <a:t> </a:t>
            </a:r>
            <a:r>
              <a:rPr lang="cs-CZ" b="0" dirty="0" err="1"/>
              <a:t>of</a:t>
            </a:r>
            <a:r>
              <a:rPr lang="cs-CZ" b="0" dirty="0"/>
              <a:t> </a:t>
            </a:r>
            <a:r>
              <a:rPr lang="cs-CZ" b="0" dirty="0" err="1"/>
              <a:t>arduous</a:t>
            </a:r>
            <a:r>
              <a:rPr lang="cs-CZ" b="0" dirty="0"/>
              <a:t> </a:t>
            </a:r>
            <a:r>
              <a:rPr lang="cs-CZ" b="0" dirty="0" err="1"/>
              <a:t>work</a:t>
            </a:r>
            <a:r>
              <a:rPr lang="cs-CZ" b="0" dirty="0"/>
              <a:t>, John </a:t>
            </a:r>
            <a:r>
              <a:rPr lang="cs-CZ" b="0" dirty="0" err="1"/>
              <a:t>Kendrew</a:t>
            </a:r>
            <a:r>
              <a:rPr lang="cs-CZ" b="0" dirty="0"/>
              <a:t> and his </a:t>
            </a:r>
            <a:r>
              <a:rPr lang="cs-CZ" b="0" dirty="0" err="1"/>
              <a:t>coworkers</a:t>
            </a:r>
            <a:r>
              <a:rPr lang="cs-CZ" b="0" dirty="0"/>
              <a:t> </a:t>
            </a:r>
            <a:r>
              <a:rPr lang="cs-CZ" b="0" dirty="0" err="1"/>
              <a:t>determined</a:t>
            </a:r>
            <a:r>
              <a:rPr lang="cs-CZ" b="0" dirty="0"/>
              <a:t> </a:t>
            </a:r>
            <a:r>
              <a:rPr lang="cs-CZ" b="0" dirty="0" err="1"/>
              <a:t>the</a:t>
            </a:r>
            <a:r>
              <a:rPr lang="cs-CZ" b="0" dirty="0"/>
              <a:t> </a:t>
            </a:r>
            <a:r>
              <a:rPr lang="cs-CZ" b="0" dirty="0" err="1"/>
              <a:t>atomic</a:t>
            </a:r>
            <a:r>
              <a:rPr lang="cs-CZ" b="0" dirty="0"/>
              <a:t> </a:t>
            </a:r>
            <a:r>
              <a:rPr lang="cs-CZ" b="0" dirty="0" err="1"/>
              <a:t>structure</a:t>
            </a:r>
            <a:r>
              <a:rPr lang="cs-CZ" b="0" dirty="0"/>
              <a:t> </a:t>
            </a:r>
            <a:r>
              <a:rPr lang="cs-CZ" b="0" dirty="0" err="1"/>
              <a:t>of</a:t>
            </a:r>
            <a:r>
              <a:rPr lang="cs-CZ" b="0" dirty="0"/>
              <a:t> myoglobin, </a:t>
            </a:r>
            <a:r>
              <a:rPr lang="cs-CZ" b="0" dirty="0" err="1"/>
              <a:t>laying</a:t>
            </a:r>
            <a:r>
              <a:rPr lang="cs-CZ" b="0" dirty="0"/>
              <a:t> </a:t>
            </a:r>
            <a:r>
              <a:rPr lang="cs-CZ" b="0" dirty="0" err="1"/>
              <a:t>the</a:t>
            </a:r>
            <a:r>
              <a:rPr lang="cs-CZ" b="0" dirty="0"/>
              <a:t> </a:t>
            </a:r>
            <a:r>
              <a:rPr lang="cs-CZ" b="0" dirty="0" err="1"/>
              <a:t>foundation</a:t>
            </a:r>
            <a:r>
              <a:rPr lang="cs-CZ" b="0" dirty="0"/>
              <a:t> </a:t>
            </a:r>
            <a:r>
              <a:rPr lang="cs-CZ" b="0" dirty="0" err="1"/>
              <a:t>for</a:t>
            </a:r>
            <a:r>
              <a:rPr lang="cs-CZ" b="0" dirty="0"/>
              <a:t> </a:t>
            </a:r>
            <a:r>
              <a:rPr lang="cs-CZ" b="0" dirty="0" err="1"/>
              <a:t>an</a:t>
            </a:r>
            <a:r>
              <a:rPr lang="cs-CZ" b="0" dirty="0"/>
              <a:t> </a:t>
            </a:r>
            <a:r>
              <a:rPr lang="cs-CZ" b="0" dirty="0" err="1"/>
              <a:t>era</a:t>
            </a:r>
            <a:r>
              <a:rPr lang="cs-CZ" b="0" dirty="0"/>
              <a:t> </a:t>
            </a:r>
            <a:r>
              <a:rPr lang="cs-CZ" b="0" dirty="0" err="1"/>
              <a:t>of</a:t>
            </a:r>
            <a:r>
              <a:rPr lang="cs-CZ" b="0" dirty="0"/>
              <a:t> </a:t>
            </a:r>
            <a:r>
              <a:rPr lang="cs-CZ" b="0" dirty="0" err="1"/>
              <a:t>biological</a:t>
            </a:r>
            <a:r>
              <a:rPr lang="cs-CZ" b="0" dirty="0"/>
              <a:t> </a:t>
            </a:r>
            <a:r>
              <a:rPr lang="cs-CZ" b="0" dirty="0" err="1"/>
              <a:t>understanding</a:t>
            </a:r>
            <a:r>
              <a:rPr lang="cs-CZ" b="0" dirty="0"/>
              <a:t>. </a:t>
            </a:r>
            <a:r>
              <a:rPr lang="cs-CZ" b="0" dirty="0" err="1"/>
              <a:t>You</a:t>
            </a:r>
            <a:r>
              <a:rPr lang="cs-CZ" b="0" dirty="0"/>
              <a:t> </a:t>
            </a:r>
            <a:r>
              <a:rPr lang="cs-CZ" b="0" dirty="0" err="1"/>
              <a:t>can</a:t>
            </a:r>
            <a:r>
              <a:rPr lang="cs-CZ" b="0" dirty="0"/>
              <a:t> </a:t>
            </a:r>
            <a:r>
              <a:rPr lang="cs-CZ" b="0" dirty="0" err="1"/>
              <a:t>take</a:t>
            </a:r>
            <a:r>
              <a:rPr lang="cs-CZ" b="0" dirty="0"/>
              <a:t> a </a:t>
            </a:r>
            <a:r>
              <a:rPr lang="cs-CZ" b="0" dirty="0" err="1"/>
              <a:t>close</a:t>
            </a:r>
            <a:r>
              <a:rPr lang="cs-CZ" b="0" dirty="0"/>
              <a:t> </a:t>
            </a:r>
            <a:r>
              <a:rPr lang="cs-CZ" b="0" dirty="0" err="1"/>
              <a:t>look</a:t>
            </a:r>
            <a:r>
              <a:rPr lang="cs-CZ" b="0" dirty="0"/>
              <a:t> </a:t>
            </a:r>
            <a:r>
              <a:rPr lang="cs-CZ" b="0" dirty="0" err="1"/>
              <a:t>at</a:t>
            </a:r>
            <a:r>
              <a:rPr lang="cs-CZ" b="0" dirty="0"/>
              <a:t> </a:t>
            </a:r>
            <a:r>
              <a:rPr lang="cs-CZ" b="0" dirty="0" err="1"/>
              <a:t>this</a:t>
            </a:r>
            <a:r>
              <a:rPr lang="cs-CZ" b="0" dirty="0"/>
              <a:t> protein </a:t>
            </a:r>
            <a:r>
              <a:rPr lang="cs-CZ" b="0" dirty="0" err="1"/>
              <a:t>structure</a:t>
            </a:r>
            <a:r>
              <a:rPr lang="cs-CZ" b="0" dirty="0"/>
              <a:t> </a:t>
            </a:r>
            <a:r>
              <a:rPr lang="cs-CZ" b="0" dirty="0" err="1"/>
              <a:t>yourself</a:t>
            </a:r>
            <a:r>
              <a:rPr lang="cs-CZ" b="0" dirty="0"/>
              <a:t>, in PDB </a:t>
            </a:r>
            <a:r>
              <a:rPr lang="cs-CZ" b="0" dirty="0" err="1"/>
              <a:t>entry</a:t>
            </a:r>
            <a:r>
              <a:rPr lang="cs-CZ" b="0" dirty="0"/>
              <a:t> </a:t>
            </a:r>
            <a:r>
              <a:rPr lang="cs-CZ" b="0" dirty="0">
                <a:hlinkClick r:id="rId2"/>
              </a:rPr>
              <a:t>1mbn</a:t>
            </a:r>
            <a:r>
              <a:rPr lang="cs-CZ" b="0" dirty="0"/>
              <a:t>. </a:t>
            </a:r>
            <a:r>
              <a:rPr lang="cs-CZ" b="0" dirty="0" err="1"/>
              <a:t>You</a:t>
            </a:r>
            <a:r>
              <a:rPr lang="cs-CZ" b="0" dirty="0"/>
              <a:t> </a:t>
            </a:r>
            <a:r>
              <a:rPr lang="cs-CZ" b="0" dirty="0" err="1"/>
              <a:t>will</a:t>
            </a:r>
            <a:r>
              <a:rPr lang="cs-CZ" b="0" dirty="0"/>
              <a:t> </a:t>
            </a:r>
            <a:r>
              <a:rPr lang="cs-CZ" b="0" dirty="0" err="1"/>
              <a:t>be</a:t>
            </a:r>
            <a:r>
              <a:rPr lang="cs-CZ" b="0" dirty="0"/>
              <a:t> </a:t>
            </a:r>
            <a:r>
              <a:rPr lang="cs-CZ" b="0" dirty="0" err="1"/>
              <a:t>amazed</a:t>
            </a:r>
            <a:r>
              <a:rPr lang="cs-CZ" b="0" dirty="0"/>
              <a:t>, just </a:t>
            </a:r>
            <a:r>
              <a:rPr lang="cs-CZ" b="0" dirty="0" err="1"/>
              <a:t>like</a:t>
            </a:r>
            <a:r>
              <a:rPr lang="cs-CZ" b="0" dirty="0"/>
              <a:t> </a:t>
            </a:r>
            <a:r>
              <a:rPr lang="cs-CZ" b="0" dirty="0" err="1"/>
              <a:t>the</a:t>
            </a:r>
            <a:r>
              <a:rPr lang="cs-CZ" b="0" dirty="0"/>
              <a:t> </a:t>
            </a:r>
            <a:r>
              <a:rPr lang="cs-CZ" b="0" dirty="0" err="1"/>
              <a:t>world</a:t>
            </a:r>
            <a:r>
              <a:rPr lang="cs-CZ" b="0" dirty="0"/>
              <a:t> </a:t>
            </a:r>
            <a:r>
              <a:rPr lang="cs-CZ" b="0" dirty="0" err="1"/>
              <a:t>was</a:t>
            </a:r>
            <a:r>
              <a:rPr lang="cs-CZ" b="0" dirty="0"/>
              <a:t> in 1960, </a:t>
            </a:r>
            <a:r>
              <a:rPr lang="cs-CZ" b="0" dirty="0" err="1"/>
              <a:t>at</a:t>
            </a:r>
            <a:r>
              <a:rPr lang="cs-CZ" b="0" dirty="0"/>
              <a:t> </a:t>
            </a:r>
            <a:r>
              <a:rPr lang="cs-CZ" b="0" dirty="0" err="1"/>
              <a:t>the</a:t>
            </a:r>
            <a:r>
              <a:rPr lang="cs-CZ" b="0" dirty="0"/>
              <a:t> </a:t>
            </a:r>
            <a:r>
              <a:rPr lang="cs-CZ" b="0" dirty="0" err="1"/>
              <a:t>beautiful</a:t>
            </a:r>
            <a:r>
              <a:rPr lang="cs-CZ" b="0" dirty="0"/>
              <a:t> </a:t>
            </a:r>
            <a:r>
              <a:rPr lang="cs-CZ" b="0" dirty="0" err="1"/>
              <a:t>intricacy</a:t>
            </a:r>
            <a:r>
              <a:rPr lang="cs-CZ" b="0" dirty="0"/>
              <a:t> </a:t>
            </a:r>
            <a:r>
              <a:rPr lang="cs-CZ" b="0" dirty="0" err="1"/>
              <a:t>of</a:t>
            </a:r>
            <a:r>
              <a:rPr lang="cs-CZ" b="0" dirty="0"/>
              <a:t> </a:t>
            </a:r>
            <a:r>
              <a:rPr lang="cs-CZ" b="0" dirty="0" err="1"/>
              <a:t>this</a:t>
            </a:r>
            <a:r>
              <a:rPr lang="cs-CZ" b="0" dirty="0"/>
              <a:t> protein.</a:t>
            </a:r>
          </a:p>
        </p:txBody>
      </p:sp>
      <p:sp>
        <p:nvSpPr>
          <p:cNvPr id="3" name="Rectangle 2">
            <a:extLst>
              <a:ext uri="{FF2B5EF4-FFF2-40B4-BE49-F238E27FC236}">
                <a16:creationId xmlns:a16="http://schemas.microsoft.com/office/drawing/2014/main" id="{873CC2C3-E158-7948-9803-4C70FD2696B6}"/>
              </a:ext>
            </a:extLst>
          </p:cNvPr>
          <p:cNvSpPr/>
          <p:nvPr/>
        </p:nvSpPr>
        <p:spPr>
          <a:xfrm>
            <a:off x="117948" y="3933056"/>
            <a:ext cx="8597427" cy="2308324"/>
          </a:xfrm>
          <a:prstGeom prst="rect">
            <a:avLst/>
          </a:prstGeom>
        </p:spPr>
        <p:txBody>
          <a:bodyPr wrap="square">
            <a:spAutoFit/>
          </a:bodyPr>
          <a:lstStyle/>
          <a:p>
            <a:r>
              <a:rPr lang="fr-FR" dirty="0" err="1"/>
              <a:t>Myoglobin</a:t>
            </a:r>
            <a:r>
              <a:rPr lang="fr-FR" dirty="0"/>
              <a:t> and Muscles</a:t>
            </a:r>
          </a:p>
          <a:p>
            <a:r>
              <a:rPr lang="fr-FR" b="0" dirty="0" err="1">
                <a:latin typeface="Helvetica Neue" panose="02000503000000020004" pitchFamily="2" charset="0"/>
              </a:rPr>
              <a:t>Myoglobin</a:t>
            </a:r>
            <a:r>
              <a:rPr lang="fr-FR" b="0" dirty="0">
                <a:latin typeface="Helvetica Neue" panose="02000503000000020004" pitchFamily="2" charset="0"/>
              </a:rPr>
              <a:t> </a:t>
            </a:r>
            <a:r>
              <a:rPr lang="fr-FR" b="0" dirty="0" err="1">
                <a:latin typeface="Helvetica Neue" panose="02000503000000020004" pitchFamily="2" charset="0"/>
              </a:rPr>
              <a:t>is</a:t>
            </a:r>
            <a:r>
              <a:rPr lang="fr-FR" b="0" dirty="0">
                <a:latin typeface="Helvetica Neue" panose="02000503000000020004" pitchFamily="2" charset="0"/>
              </a:rPr>
              <a:t> a </a:t>
            </a:r>
            <a:r>
              <a:rPr lang="fr-FR" b="0" dirty="0" err="1">
                <a:latin typeface="Helvetica Neue" panose="02000503000000020004" pitchFamily="2" charset="0"/>
              </a:rPr>
              <a:t>small</a:t>
            </a:r>
            <a:r>
              <a:rPr lang="fr-FR" b="0" dirty="0">
                <a:latin typeface="Helvetica Neue" panose="02000503000000020004" pitchFamily="2" charset="0"/>
              </a:rPr>
              <a:t>, </a:t>
            </a:r>
            <a:r>
              <a:rPr lang="fr-FR" b="0" dirty="0" err="1">
                <a:latin typeface="Helvetica Neue" panose="02000503000000020004" pitchFamily="2" charset="0"/>
              </a:rPr>
              <a:t>bright</a:t>
            </a:r>
            <a:r>
              <a:rPr lang="fr-FR" b="0" dirty="0">
                <a:latin typeface="Helvetica Neue" panose="02000503000000020004" pitchFamily="2" charset="0"/>
              </a:rPr>
              <a:t> </a:t>
            </a:r>
            <a:r>
              <a:rPr lang="fr-FR" b="0" dirty="0" err="1">
                <a:latin typeface="Helvetica Neue" panose="02000503000000020004" pitchFamily="2" charset="0"/>
              </a:rPr>
              <a:t>red</a:t>
            </a:r>
            <a:r>
              <a:rPr lang="fr-FR" b="0" dirty="0">
                <a:latin typeface="Helvetica Neue" panose="02000503000000020004" pitchFamily="2" charset="0"/>
              </a:rPr>
              <a:t> </a:t>
            </a:r>
            <a:r>
              <a:rPr lang="fr-FR" b="0" dirty="0" err="1">
                <a:latin typeface="Helvetica Neue" panose="02000503000000020004" pitchFamily="2" charset="0"/>
              </a:rPr>
              <a:t>protein</a:t>
            </a:r>
            <a:r>
              <a:rPr lang="fr-FR" b="0" dirty="0">
                <a:latin typeface="Helvetica Neue" panose="02000503000000020004" pitchFamily="2" charset="0"/>
              </a:rPr>
              <a:t>. It </a:t>
            </a:r>
            <a:r>
              <a:rPr lang="fr-FR" b="0" dirty="0" err="1">
                <a:latin typeface="Helvetica Neue" panose="02000503000000020004" pitchFamily="2" charset="0"/>
              </a:rPr>
              <a:t>is</a:t>
            </a:r>
            <a:r>
              <a:rPr lang="fr-FR" b="0" dirty="0">
                <a:latin typeface="Helvetica Neue" panose="02000503000000020004" pitchFamily="2" charset="0"/>
              </a:rPr>
              <a:t> </a:t>
            </a:r>
            <a:r>
              <a:rPr lang="fr-FR" b="0" dirty="0" err="1">
                <a:latin typeface="Helvetica Neue" panose="02000503000000020004" pitchFamily="2" charset="0"/>
              </a:rPr>
              <a:t>very</a:t>
            </a:r>
            <a:r>
              <a:rPr lang="fr-FR" b="0" dirty="0">
                <a:latin typeface="Helvetica Neue" panose="02000503000000020004" pitchFamily="2" charset="0"/>
              </a:rPr>
              <a:t> </a:t>
            </a:r>
            <a:r>
              <a:rPr lang="fr-FR" b="0" dirty="0" err="1">
                <a:latin typeface="Helvetica Neue" panose="02000503000000020004" pitchFamily="2" charset="0"/>
              </a:rPr>
              <a:t>common</a:t>
            </a:r>
            <a:r>
              <a:rPr lang="fr-FR" b="0" dirty="0">
                <a:latin typeface="Helvetica Neue" panose="02000503000000020004" pitchFamily="2" charset="0"/>
              </a:rPr>
              <a:t> in muscle </a:t>
            </a:r>
            <a:r>
              <a:rPr lang="fr-FR" b="0" dirty="0" err="1">
                <a:latin typeface="Helvetica Neue" panose="02000503000000020004" pitchFamily="2" charset="0"/>
              </a:rPr>
              <a:t>cells</a:t>
            </a:r>
            <a:r>
              <a:rPr lang="fr-FR" b="0" dirty="0">
                <a:latin typeface="Helvetica Neue" panose="02000503000000020004" pitchFamily="2" charset="0"/>
              </a:rPr>
              <a:t> and </a:t>
            </a:r>
            <a:r>
              <a:rPr lang="fr-FR" b="0" dirty="0" err="1">
                <a:latin typeface="Helvetica Neue" panose="02000503000000020004" pitchFamily="2" charset="0"/>
              </a:rPr>
              <a:t>gives</a:t>
            </a:r>
            <a:r>
              <a:rPr lang="fr-FR" b="0" dirty="0">
                <a:latin typeface="Helvetica Neue" panose="02000503000000020004" pitchFamily="2" charset="0"/>
              </a:rPr>
              <a:t> </a:t>
            </a:r>
            <a:r>
              <a:rPr lang="fr-FR" b="0" dirty="0" err="1">
                <a:latin typeface="Helvetica Neue" panose="02000503000000020004" pitchFamily="2" charset="0"/>
              </a:rPr>
              <a:t>meat</a:t>
            </a:r>
            <a:r>
              <a:rPr lang="fr-FR" b="0" dirty="0">
                <a:latin typeface="Helvetica Neue" panose="02000503000000020004" pitchFamily="2" charset="0"/>
              </a:rPr>
              <a:t> </a:t>
            </a:r>
            <a:r>
              <a:rPr lang="fr-FR" b="0" dirty="0" err="1">
                <a:latin typeface="Helvetica Neue" panose="02000503000000020004" pitchFamily="2" charset="0"/>
              </a:rPr>
              <a:t>much</a:t>
            </a:r>
            <a:r>
              <a:rPr lang="fr-FR" b="0" dirty="0">
                <a:latin typeface="Helvetica Neue" panose="02000503000000020004" pitchFamily="2" charset="0"/>
              </a:rPr>
              <a:t> of </a:t>
            </a:r>
            <a:r>
              <a:rPr lang="fr-FR" b="0" dirty="0" err="1">
                <a:latin typeface="Helvetica Neue" panose="02000503000000020004" pitchFamily="2" charset="0"/>
              </a:rPr>
              <a:t>its</a:t>
            </a:r>
            <a:r>
              <a:rPr lang="fr-FR" b="0" dirty="0">
                <a:latin typeface="Helvetica Neue" panose="02000503000000020004" pitchFamily="2" charset="0"/>
              </a:rPr>
              <a:t> </a:t>
            </a:r>
            <a:r>
              <a:rPr lang="fr-FR" b="0" dirty="0" err="1">
                <a:latin typeface="Helvetica Neue" panose="02000503000000020004" pitchFamily="2" charset="0"/>
              </a:rPr>
              <a:t>red</a:t>
            </a:r>
            <a:r>
              <a:rPr lang="fr-FR" b="0" dirty="0">
                <a:latin typeface="Helvetica Neue" panose="02000503000000020004" pitchFamily="2" charset="0"/>
              </a:rPr>
              <a:t> </a:t>
            </a:r>
            <a:r>
              <a:rPr lang="fr-FR" b="0" dirty="0" err="1">
                <a:latin typeface="Helvetica Neue" panose="02000503000000020004" pitchFamily="2" charset="0"/>
              </a:rPr>
              <a:t>color</a:t>
            </a:r>
            <a:r>
              <a:rPr lang="fr-FR" b="0" dirty="0">
                <a:latin typeface="Helvetica Neue" panose="02000503000000020004" pitchFamily="2" charset="0"/>
              </a:rPr>
              <a:t>. </a:t>
            </a:r>
            <a:r>
              <a:rPr lang="fr-FR" b="0" dirty="0" err="1">
                <a:latin typeface="Helvetica Neue" panose="02000503000000020004" pitchFamily="2" charset="0"/>
              </a:rPr>
              <a:t>Its</a:t>
            </a:r>
            <a:r>
              <a:rPr lang="fr-FR" b="0" dirty="0">
                <a:latin typeface="Helvetica Neue" panose="02000503000000020004" pitchFamily="2" charset="0"/>
              </a:rPr>
              <a:t> job </a:t>
            </a:r>
            <a:r>
              <a:rPr lang="fr-FR" b="0" dirty="0" err="1">
                <a:latin typeface="Helvetica Neue" panose="02000503000000020004" pitchFamily="2" charset="0"/>
              </a:rPr>
              <a:t>is</a:t>
            </a:r>
            <a:r>
              <a:rPr lang="fr-FR" b="0" dirty="0">
                <a:latin typeface="Helvetica Neue" panose="02000503000000020004" pitchFamily="2" charset="0"/>
              </a:rPr>
              <a:t> to store </a:t>
            </a:r>
            <a:r>
              <a:rPr lang="fr-FR" b="0" dirty="0" err="1">
                <a:latin typeface="Helvetica Neue" panose="02000503000000020004" pitchFamily="2" charset="0"/>
              </a:rPr>
              <a:t>oxygen</a:t>
            </a:r>
            <a:r>
              <a:rPr lang="fr-FR" b="0" dirty="0">
                <a:latin typeface="Helvetica Neue" panose="02000503000000020004" pitchFamily="2" charset="0"/>
              </a:rPr>
              <a:t>, for use </a:t>
            </a:r>
            <a:r>
              <a:rPr lang="fr-FR" b="0" dirty="0" err="1">
                <a:latin typeface="Helvetica Neue" panose="02000503000000020004" pitchFamily="2" charset="0"/>
              </a:rPr>
              <a:t>when</a:t>
            </a:r>
            <a:r>
              <a:rPr lang="fr-FR" b="0" dirty="0">
                <a:latin typeface="Helvetica Neue" panose="02000503000000020004" pitchFamily="2" charset="0"/>
              </a:rPr>
              <a:t> muscles are hard at </a:t>
            </a:r>
            <a:r>
              <a:rPr lang="fr-FR" b="0" dirty="0" err="1">
                <a:latin typeface="Helvetica Neue" panose="02000503000000020004" pitchFamily="2" charset="0"/>
              </a:rPr>
              <a:t>work</a:t>
            </a:r>
            <a:r>
              <a:rPr lang="fr-FR" b="0" dirty="0">
                <a:latin typeface="Helvetica Neue" panose="02000503000000020004" pitchFamily="2" charset="0"/>
              </a:rPr>
              <a:t>. To do </a:t>
            </a:r>
            <a:r>
              <a:rPr lang="fr-FR" b="0" dirty="0" err="1">
                <a:latin typeface="Helvetica Neue" panose="02000503000000020004" pitchFamily="2" charset="0"/>
              </a:rPr>
              <a:t>this</a:t>
            </a:r>
            <a:r>
              <a:rPr lang="fr-FR" b="0" dirty="0">
                <a:latin typeface="Helvetica Neue" panose="02000503000000020004" pitchFamily="2" charset="0"/>
              </a:rPr>
              <a:t>, </a:t>
            </a:r>
            <a:r>
              <a:rPr lang="fr-FR" b="0" dirty="0" err="1">
                <a:latin typeface="Helvetica Neue" panose="02000503000000020004" pitchFamily="2" charset="0"/>
              </a:rPr>
              <a:t>it</a:t>
            </a:r>
            <a:r>
              <a:rPr lang="fr-FR" b="0" dirty="0">
                <a:latin typeface="Helvetica Neue" panose="02000503000000020004" pitchFamily="2" charset="0"/>
              </a:rPr>
              <a:t> uses a </a:t>
            </a:r>
            <a:r>
              <a:rPr lang="fr-FR" b="0" dirty="0" err="1">
                <a:latin typeface="Helvetica Neue" panose="02000503000000020004" pitchFamily="2" charset="0"/>
              </a:rPr>
              <a:t>special</a:t>
            </a:r>
            <a:r>
              <a:rPr lang="fr-FR" b="0" dirty="0">
                <a:latin typeface="Helvetica Neue" panose="02000503000000020004" pitchFamily="2" charset="0"/>
              </a:rPr>
              <a:t> </a:t>
            </a:r>
            <a:r>
              <a:rPr lang="fr-FR" b="0" dirty="0" err="1">
                <a:latin typeface="Helvetica Neue" panose="02000503000000020004" pitchFamily="2" charset="0"/>
              </a:rPr>
              <a:t>chemical</a:t>
            </a:r>
            <a:r>
              <a:rPr lang="fr-FR" b="0" dirty="0">
                <a:latin typeface="Helvetica Neue" panose="02000503000000020004" pitchFamily="2" charset="0"/>
              </a:rPr>
              <a:t> </a:t>
            </a:r>
            <a:r>
              <a:rPr lang="fr-FR" b="0" dirty="0" err="1">
                <a:latin typeface="Helvetica Neue" panose="02000503000000020004" pitchFamily="2" charset="0"/>
              </a:rPr>
              <a:t>tool</a:t>
            </a:r>
            <a:r>
              <a:rPr lang="fr-FR" b="0" dirty="0">
                <a:latin typeface="Helvetica Neue" panose="02000503000000020004" pitchFamily="2" charset="0"/>
              </a:rPr>
              <a:t> to capture </a:t>
            </a:r>
            <a:r>
              <a:rPr lang="fr-FR" b="0" dirty="0" err="1">
                <a:latin typeface="Helvetica Neue" panose="02000503000000020004" pitchFamily="2" charset="0"/>
              </a:rPr>
              <a:t>slippery</a:t>
            </a:r>
            <a:r>
              <a:rPr lang="fr-FR" b="0" dirty="0">
                <a:latin typeface="Helvetica Neue" panose="02000503000000020004" pitchFamily="2" charset="0"/>
              </a:rPr>
              <a:t> </a:t>
            </a:r>
            <a:r>
              <a:rPr lang="fr-FR" b="0" dirty="0" err="1">
                <a:latin typeface="Helvetica Neue" panose="02000503000000020004" pitchFamily="2" charset="0"/>
              </a:rPr>
              <a:t>oxygen</a:t>
            </a:r>
            <a:r>
              <a:rPr lang="fr-FR" b="0" dirty="0">
                <a:latin typeface="Helvetica Neue" panose="02000503000000020004" pitchFamily="2" charset="0"/>
              </a:rPr>
              <a:t> </a:t>
            </a:r>
            <a:r>
              <a:rPr lang="fr-FR" b="0" dirty="0" err="1">
                <a:latin typeface="Helvetica Neue" panose="02000503000000020004" pitchFamily="2" charset="0"/>
              </a:rPr>
              <a:t>molecules</a:t>
            </a:r>
            <a:r>
              <a:rPr lang="fr-FR" b="0" dirty="0">
                <a:latin typeface="Helvetica Neue" panose="02000503000000020004" pitchFamily="2" charset="0"/>
              </a:rPr>
              <a:t>: a </a:t>
            </a:r>
            <a:r>
              <a:rPr lang="fr-FR" b="0" dirty="0" err="1">
                <a:latin typeface="Helvetica Neue" panose="02000503000000020004" pitchFamily="2" charset="0"/>
              </a:rPr>
              <a:t>heme</a:t>
            </a:r>
            <a:r>
              <a:rPr lang="fr-FR" b="0" dirty="0">
                <a:latin typeface="Helvetica Neue" panose="02000503000000020004" pitchFamily="2" charset="0"/>
              </a:rPr>
              <a:t> group. </a:t>
            </a:r>
            <a:r>
              <a:rPr lang="fr-FR" b="0" dirty="0" err="1">
                <a:latin typeface="Helvetica Neue" panose="02000503000000020004" pitchFamily="2" charset="0"/>
              </a:rPr>
              <a:t>Heme</a:t>
            </a:r>
            <a:r>
              <a:rPr lang="fr-FR" b="0" dirty="0">
                <a:latin typeface="Helvetica Neue" panose="02000503000000020004" pitchFamily="2" charset="0"/>
              </a:rPr>
              <a:t> </a:t>
            </a:r>
            <a:r>
              <a:rPr lang="fr-FR" b="0" dirty="0" err="1">
                <a:latin typeface="Helvetica Neue" panose="02000503000000020004" pitchFamily="2" charset="0"/>
              </a:rPr>
              <a:t>is</a:t>
            </a:r>
            <a:r>
              <a:rPr lang="fr-FR" b="0" dirty="0">
                <a:latin typeface="Helvetica Neue" panose="02000503000000020004" pitchFamily="2" charset="0"/>
              </a:rPr>
              <a:t> a </a:t>
            </a:r>
            <a:r>
              <a:rPr lang="fr-FR" b="0" dirty="0" err="1">
                <a:latin typeface="Helvetica Neue" panose="02000503000000020004" pitchFamily="2" charset="0"/>
              </a:rPr>
              <a:t>disk-shaped</a:t>
            </a:r>
            <a:r>
              <a:rPr lang="fr-FR" b="0" dirty="0">
                <a:latin typeface="Helvetica Neue" panose="02000503000000020004" pitchFamily="2" charset="0"/>
              </a:rPr>
              <a:t> </a:t>
            </a:r>
            <a:r>
              <a:rPr lang="fr-FR" b="0" dirty="0" err="1">
                <a:latin typeface="Helvetica Neue" panose="02000503000000020004" pitchFamily="2" charset="0"/>
              </a:rPr>
              <a:t>molecule</a:t>
            </a:r>
            <a:r>
              <a:rPr lang="fr-FR" b="0" dirty="0">
                <a:latin typeface="Helvetica Neue" panose="02000503000000020004" pitchFamily="2" charset="0"/>
              </a:rPr>
              <a:t> </a:t>
            </a:r>
            <a:r>
              <a:rPr lang="fr-FR" b="0" dirty="0" err="1">
                <a:latin typeface="Helvetica Neue" panose="02000503000000020004" pitchFamily="2" charset="0"/>
              </a:rPr>
              <a:t>that</a:t>
            </a:r>
            <a:r>
              <a:rPr lang="fr-FR" b="0" dirty="0">
                <a:latin typeface="Helvetica Neue" panose="02000503000000020004" pitchFamily="2" charset="0"/>
              </a:rPr>
              <a:t> has a </a:t>
            </a:r>
            <a:r>
              <a:rPr lang="fr-FR" b="0" dirty="0" err="1">
                <a:latin typeface="Helvetica Neue" panose="02000503000000020004" pitchFamily="2" charset="0"/>
              </a:rPr>
              <a:t>hole</a:t>
            </a:r>
            <a:r>
              <a:rPr lang="fr-FR" b="0" dirty="0">
                <a:latin typeface="Helvetica Neue" panose="02000503000000020004" pitchFamily="2" charset="0"/>
              </a:rPr>
              <a:t> in the center </a:t>
            </a:r>
            <a:r>
              <a:rPr lang="fr-FR" b="0" dirty="0" err="1">
                <a:latin typeface="Helvetica Neue" panose="02000503000000020004" pitchFamily="2" charset="0"/>
              </a:rPr>
              <a:t>that</a:t>
            </a:r>
            <a:r>
              <a:rPr lang="fr-FR" b="0" dirty="0">
                <a:latin typeface="Helvetica Neue" panose="02000503000000020004" pitchFamily="2" charset="0"/>
              </a:rPr>
              <a:t> </a:t>
            </a:r>
            <a:r>
              <a:rPr lang="fr-FR" b="0" dirty="0" err="1">
                <a:latin typeface="Helvetica Neue" panose="02000503000000020004" pitchFamily="2" charset="0"/>
              </a:rPr>
              <a:t>is</a:t>
            </a:r>
            <a:r>
              <a:rPr lang="fr-FR" b="0" dirty="0">
                <a:latin typeface="Helvetica Neue" panose="02000503000000020004" pitchFamily="2" charset="0"/>
              </a:rPr>
              <a:t> </a:t>
            </a:r>
            <a:r>
              <a:rPr lang="fr-FR" b="0" dirty="0" err="1">
                <a:latin typeface="Helvetica Neue" panose="02000503000000020004" pitchFamily="2" charset="0"/>
              </a:rPr>
              <a:t>perfect</a:t>
            </a:r>
            <a:r>
              <a:rPr lang="fr-FR" b="0" dirty="0">
                <a:latin typeface="Helvetica Neue" panose="02000503000000020004" pitchFamily="2" charset="0"/>
              </a:rPr>
              <a:t> for holding an </a:t>
            </a:r>
            <a:r>
              <a:rPr lang="fr-FR" b="0" dirty="0" err="1">
                <a:latin typeface="Helvetica Neue" panose="02000503000000020004" pitchFamily="2" charset="0"/>
              </a:rPr>
              <a:t>iron</a:t>
            </a:r>
            <a:r>
              <a:rPr lang="fr-FR" b="0" dirty="0">
                <a:latin typeface="Helvetica Neue" panose="02000503000000020004" pitchFamily="2" charset="0"/>
              </a:rPr>
              <a:t> ion. The </a:t>
            </a:r>
            <a:r>
              <a:rPr lang="fr-FR" b="0" dirty="0" err="1">
                <a:latin typeface="Helvetica Neue" panose="02000503000000020004" pitchFamily="2" charset="0"/>
              </a:rPr>
              <a:t>iron</a:t>
            </a:r>
            <a:r>
              <a:rPr lang="fr-FR" b="0" dirty="0">
                <a:latin typeface="Helvetica Neue" panose="02000503000000020004" pitchFamily="2" charset="0"/>
              </a:rPr>
              <a:t> </a:t>
            </a:r>
            <a:r>
              <a:rPr lang="fr-FR" b="0" dirty="0" err="1">
                <a:latin typeface="Helvetica Neue" panose="02000503000000020004" pitchFamily="2" charset="0"/>
              </a:rPr>
              <a:t>then</a:t>
            </a:r>
            <a:r>
              <a:rPr lang="fr-FR" b="0" dirty="0">
                <a:latin typeface="Helvetica Neue" panose="02000503000000020004" pitchFamily="2" charset="0"/>
              </a:rPr>
              <a:t> </a:t>
            </a:r>
            <a:r>
              <a:rPr lang="fr-FR" b="0" dirty="0" err="1">
                <a:latin typeface="Helvetica Neue" panose="02000503000000020004" pitchFamily="2" charset="0"/>
              </a:rPr>
              <a:t>forms</a:t>
            </a:r>
            <a:r>
              <a:rPr lang="fr-FR" b="0" dirty="0">
                <a:latin typeface="Helvetica Neue" panose="02000503000000020004" pitchFamily="2" charset="0"/>
              </a:rPr>
              <a:t> a </a:t>
            </a:r>
            <a:r>
              <a:rPr lang="fr-FR" b="0" dirty="0" err="1">
                <a:latin typeface="Helvetica Neue" panose="02000503000000020004" pitchFamily="2" charset="0"/>
              </a:rPr>
              <a:t>strong</a:t>
            </a:r>
            <a:r>
              <a:rPr lang="fr-FR" b="0" dirty="0">
                <a:latin typeface="Helvetica Neue" panose="02000503000000020004" pitchFamily="2" charset="0"/>
              </a:rPr>
              <a:t> interaction </a:t>
            </a:r>
            <a:r>
              <a:rPr lang="fr-FR" b="0" dirty="0" err="1">
                <a:latin typeface="Helvetica Neue" panose="02000503000000020004" pitchFamily="2" charset="0"/>
              </a:rPr>
              <a:t>with</a:t>
            </a:r>
            <a:r>
              <a:rPr lang="fr-FR" b="0" dirty="0">
                <a:latin typeface="Helvetica Neue" panose="02000503000000020004" pitchFamily="2" charset="0"/>
              </a:rPr>
              <a:t> the </a:t>
            </a:r>
            <a:r>
              <a:rPr lang="fr-FR" b="0" dirty="0" err="1">
                <a:latin typeface="Helvetica Neue" panose="02000503000000020004" pitchFamily="2" charset="0"/>
              </a:rPr>
              <a:t>oxygen</a:t>
            </a:r>
            <a:r>
              <a:rPr lang="fr-FR" b="0" dirty="0">
                <a:latin typeface="Helvetica Neue" panose="02000503000000020004" pitchFamily="2" charset="0"/>
              </a:rPr>
              <a:t> </a:t>
            </a:r>
            <a:r>
              <a:rPr lang="fr-FR" b="0" dirty="0" err="1">
                <a:latin typeface="Helvetica Neue" panose="02000503000000020004" pitchFamily="2" charset="0"/>
              </a:rPr>
              <a:t>molecule</a:t>
            </a:r>
            <a:r>
              <a:rPr lang="fr-FR" b="0" dirty="0">
                <a:latin typeface="Helvetica Neue" panose="02000503000000020004" pitchFamily="2" charset="0"/>
              </a:rPr>
              <a:t>. As </a:t>
            </a:r>
            <a:r>
              <a:rPr lang="fr-FR" b="0" dirty="0" err="1">
                <a:latin typeface="Helvetica Neue" panose="02000503000000020004" pitchFamily="2" charset="0"/>
              </a:rPr>
              <a:t>you</a:t>
            </a:r>
            <a:r>
              <a:rPr lang="fr-FR" b="0" dirty="0">
                <a:latin typeface="Helvetica Neue" panose="02000503000000020004" pitchFamily="2" charset="0"/>
              </a:rPr>
              <a:t> </a:t>
            </a:r>
            <a:r>
              <a:rPr lang="fr-FR" b="0" dirty="0" err="1">
                <a:latin typeface="Helvetica Neue" panose="02000503000000020004" pitchFamily="2" charset="0"/>
              </a:rPr>
              <a:t>can</a:t>
            </a:r>
            <a:r>
              <a:rPr lang="fr-FR" b="0" dirty="0">
                <a:latin typeface="Helvetica Neue" panose="02000503000000020004" pitchFamily="2" charset="0"/>
              </a:rPr>
              <a:t> </a:t>
            </a:r>
            <a:r>
              <a:rPr lang="fr-FR" b="0" dirty="0" err="1">
                <a:latin typeface="Helvetica Neue" panose="02000503000000020004" pitchFamily="2" charset="0"/>
              </a:rPr>
              <a:t>see</a:t>
            </a:r>
            <a:r>
              <a:rPr lang="fr-FR" b="0" dirty="0">
                <a:latin typeface="Helvetica Neue" panose="02000503000000020004" pitchFamily="2" charset="0"/>
              </a:rPr>
              <a:t> in the structure, the </a:t>
            </a:r>
            <a:r>
              <a:rPr lang="fr-FR" b="0" dirty="0" err="1">
                <a:latin typeface="Helvetica Neue" panose="02000503000000020004" pitchFamily="2" charset="0"/>
              </a:rPr>
              <a:t>heme</a:t>
            </a:r>
            <a:r>
              <a:rPr lang="fr-FR" b="0" dirty="0">
                <a:latin typeface="Helvetica Neue" panose="02000503000000020004" pitchFamily="2" charset="0"/>
              </a:rPr>
              <a:t> group </a:t>
            </a:r>
            <a:r>
              <a:rPr lang="fr-FR" b="0" dirty="0" err="1">
                <a:latin typeface="Helvetica Neue" panose="02000503000000020004" pitchFamily="2" charset="0"/>
              </a:rPr>
              <a:t>is</a:t>
            </a:r>
            <a:r>
              <a:rPr lang="fr-FR" b="0" dirty="0">
                <a:latin typeface="Helvetica Neue" panose="02000503000000020004" pitchFamily="2" charset="0"/>
              </a:rPr>
              <a:t> </a:t>
            </a:r>
            <a:r>
              <a:rPr lang="fr-FR" b="0" dirty="0" err="1">
                <a:latin typeface="Helvetica Neue" panose="02000503000000020004" pitchFamily="2" charset="0"/>
              </a:rPr>
              <a:t>held</a:t>
            </a:r>
            <a:r>
              <a:rPr lang="fr-FR" b="0" dirty="0">
                <a:latin typeface="Helvetica Neue" panose="02000503000000020004" pitchFamily="2" charset="0"/>
              </a:rPr>
              <a:t> </a:t>
            </a:r>
            <a:r>
              <a:rPr lang="fr-FR" b="0" dirty="0" err="1">
                <a:latin typeface="Helvetica Neue" panose="02000503000000020004" pitchFamily="2" charset="0"/>
              </a:rPr>
              <a:t>tightly</a:t>
            </a:r>
            <a:r>
              <a:rPr lang="fr-FR" b="0" dirty="0">
                <a:latin typeface="Helvetica Neue" panose="02000503000000020004" pitchFamily="2" charset="0"/>
              </a:rPr>
              <a:t> in a </a:t>
            </a:r>
            <a:r>
              <a:rPr lang="fr-FR" b="0" dirty="0" err="1">
                <a:latin typeface="Helvetica Neue" panose="02000503000000020004" pitchFamily="2" charset="0"/>
              </a:rPr>
              <a:t>deep</a:t>
            </a:r>
            <a:r>
              <a:rPr lang="fr-FR" b="0" dirty="0">
                <a:latin typeface="Helvetica Neue" panose="02000503000000020004" pitchFamily="2" charset="0"/>
              </a:rPr>
              <a:t> </a:t>
            </a:r>
            <a:r>
              <a:rPr lang="fr-FR" b="0" dirty="0" err="1">
                <a:latin typeface="Helvetica Neue" panose="02000503000000020004" pitchFamily="2" charset="0"/>
              </a:rPr>
              <a:t>pocket</a:t>
            </a:r>
            <a:r>
              <a:rPr lang="fr-FR" b="0" dirty="0">
                <a:latin typeface="Helvetica Neue" panose="02000503000000020004" pitchFamily="2" charset="0"/>
              </a:rPr>
              <a:t> on one </a:t>
            </a:r>
            <a:r>
              <a:rPr lang="fr-FR" b="0" dirty="0" err="1">
                <a:latin typeface="Helvetica Neue" panose="02000503000000020004" pitchFamily="2" charset="0"/>
              </a:rPr>
              <a:t>side</a:t>
            </a:r>
            <a:r>
              <a:rPr lang="fr-FR" b="0" dirty="0">
                <a:latin typeface="Helvetica Neue" panose="02000503000000020004" pitchFamily="2" charset="0"/>
              </a:rPr>
              <a:t> of the </a:t>
            </a:r>
            <a:r>
              <a:rPr lang="fr-FR" b="0" dirty="0" err="1">
                <a:latin typeface="Helvetica Neue" panose="02000503000000020004" pitchFamily="2" charset="0"/>
              </a:rPr>
              <a:t>protein</a:t>
            </a:r>
            <a:r>
              <a:rPr lang="fr-FR" b="0" dirty="0">
                <a:latin typeface="Helvetica Neue" panose="02000503000000020004" pitchFamily="2" charset="0"/>
              </a:rPr>
              <a:t>.</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advTm="27438"/>
    </mc:Choice>
    <mc:Fallback xmlns="">
      <p:transition spd="slow" advTm="2743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1"/>
          <p:cNvSpPr>
            <a:spLocks noChangeArrowheads="1"/>
          </p:cNvSpPr>
          <p:nvPr/>
        </p:nvSpPr>
        <p:spPr bwMode="auto">
          <a:xfrm>
            <a:off x="179388" y="4797425"/>
            <a:ext cx="8785225" cy="1477328"/>
          </a:xfrm>
          <a:prstGeom prst="rect">
            <a:avLst/>
          </a:prstGeom>
          <a:noFill/>
          <a:ln w="9525">
            <a:noFill/>
            <a:miter lim="800000"/>
            <a:headEnd/>
            <a:tailEnd/>
          </a:ln>
        </p:spPr>
        <p:txBody>
          <a:bodyPr>
            <a:spAutoFit/>
          </a:bodyPr>
          <a:lstStyle/>
          <a:p>
            <a:r>
              <a:rPr lang="fr-FR" b="0" dirty="0"/>
              <a:t>The </a:t>
            </a:r>
            <a:r>
              <a:rPr lang="fr-FR" b="0" dirty="0" err="1"/>
              <a:t>atomic</a:t>
            </a:r>
            <a:r>
              <a:rPr lang="fr-FR" b="0" dirty="0"/>
              <a:t> structure of </a:t>
            </a:r>
            <a:r>
              <a:rPr lang="fr-FR" b="0" dirty="0" err="1"/>
              <a:t>myoglobin</a:t>
            </a:r>
            <a:r>
              <a:rPr lang="fr-FR" b="0" dirty="0"/>
              <a:t> </a:t>
            </a:r>
            <a:r>
              <a:rPr lang="fr-FR" b="0" dirty="0" err="1"/>
              <a:t>revealed</a:t>
            </a:r>
            <a:r>
              <a:rPr lang="fr-FR" b="0" dirty="0"/>
              <a:t> </a:t>
            </a:r>
            <a:r>
              <a:rPr lang="fr-FR" b="0" dirty="0" err="1"/>
              <a:t>many</a:t>
            </a:r>
            <a:r>
              <a:rPr lang="fr-FR" b="0" dirty="0"/>
              <a:t> of the basic </a:t>
            </a:r>
            <a:r>
              <a:rPr lang="fr-FR" b="0" dirty="0" err="1"/>
              <a:t>principles</a:t>
            </a:r>
            <a:r>
              <a:rPr lang="fr-FR" b="0" dirty="0"/>
              <a:t> of </a:t>
            </a:r>
            <a:r>
              <a:rPr lang="fr-FR" b="0" dirty="0" err="1"/>
              <a:t>protein</a:t>
            </a:r>
            <a:r>
              <a:rPr lang="fr-FR" b="0" dirty="0"/>
              <a:t> structure and </a:t>
            </a:r>
            <a:r>
              <a:rPr lang="fr-FR" b="0" dirty="0" err="1"/>
              <a:t>stability</a:t>
            </a:r>
            <a:r>
              <a:rPr lang="fr-FR" b="0" dirty="0"/>
              <a:t>. For instance, the structure </a:t>
            </a:r>
            <a:r>
              <a:rPr lang="fr-FR" b="0" dirty="0" err="1"/>
              <a:t>showed</a:t>
            </a:r>
            <a:r>
              <a:rPr lang="fr-FR" b="0" dirty="0"/>
              <a:t> </a:t>
            </a:r>
            <a:r>
              <a:rPr lang="fr-FR" b="0" dirty="0" err="1"/>
              <a:t>that</a:t>
            </a:r>
            <a:r>
              <a:rPr lang="fr-FR" b="0" dirty="0"/>
              <a:t> </a:t>
            </a:r>
            <a:r>
              <a:rPr lang="fr-FR" b="0" dirty="0" err="1"/>
              <a:t>when</a:t>
            </a:r>
            <a:r>
              <a:rPr lang="fr-FR" b="0" dirty="0"/>
              <a:t> the </a:t>
            </a:r>
            <a:r>
              <a:rPr lang="fr-FR" b="0" dirty="0" err="1"/>
              <a:t>protein</a:t>
            </a:r>
            <a:r>
              <a:rPr lang="fr-FR" b="0" dirty="0"/>
              <a:t> </a:t>
            </a:r>
            <a:r>
              <a:rPr lang="fr-FR" b="0" dirty="0" err="1"/>
              <a:t>chain</a:t>
            </a:r>
            <a:r>
              <a:rPr lang="fr-FR" b="0" dirty="0"/>
              <a:t> </a:t>
            </a:r>
            <a:r>
              <a:rPr lang="fr-FR" b="0" dirty="0" err="1"/>
              <a:t>folds</a:t>
            </a:r>
            <a:r>
              <a:rPr lang="fr-FR" b="0" dirty="0"/>
              <a:t> </a:t>
            </a:r>
            <a:r>
              <a:rPr lang="fr-FR" b="0" dirty="0" err="1"/>
              <a:t>into</a:t>
            </a:r>
            <a:r>
              <a:rPr lang="fr-FR" b="0" dirty="0"/>
              <a:t> a </a:t>
            </a:r>
            <a:r>
              <a:rPr lang="fr-FR" b="0" dirty="0" err="1"/>
              <a:t>globular</a:t>
            </a:r>
            <a:r>
              <a:rPr lang="fr-FR" b="0" dirty="0"/>
              <a:t> structure, </a:t>
            </a:r>
            <a:r>
              <a:rPr lang="fr-FR" b="0" dirty="0" err="1"/>
              <a:t>carbon-rich</a:t>
            </a:r>
            <a:r>
              <a:rPr lang="fr-FR" b="0" dirty="0"/>
              <a:t> </a:t>
            </a:r>
            <a:r>
              <a:rPr lang="fr-FR" b="0" dirty="0" err="1"/>
              <a:t>amino</a:t>
            </a:r>
            <a:r>
              <a:rPr lang="fr-FR" b="0" dirty="0"/>
              <a:t> </a:t>
            </a:r>
            <a:r>
              <a:rPr lang="fr-FR" b="0" dirty="0" err="1"/>
              <a:t>acids</a:t>
            </a:r>
            <a:r>
              <a:rPr lang="fr-FR" b="0" dirty="0"/>
              <a:t> are </a:t>
            </a:r>
            <a:r>
              <a:rPr lang="fr-FR" b="0" dirty="0" err="1"/>
              <a:t>sheltered</a:t>
            </a:r>
            <a:r>
              <a:rPr lang="fr-FR" b="0" dirty="0"/>
              <a:t> </a:t>
            </a:r>
            <a:r>
              <a:rPr lang="fr-FR" b="0" dirty="0" err="1"/>
              <a:t>inside</a:t>
            </a:r>
            <a:r>
              <a:rPr lang="fr-FR" b="0" dirty="0"/>
              <a:t> and </a:t>
            </a:r>
            <a:r>
              <a:rPr lang="fr-FR" b="0" dirty="0" err="1"/>
              <a:t>charged</a:t>
            </a:r>
            <a:r>
              <a:rPr lang="fr-FR" b="0" dirty="0"/>
              <a:t> </a:t>
            </a:r>
            <a:r>
              <a:rPr lang="fr-FR" b="0" dirty="0" err="1"/>
              <a:t>amino</a:t>
            </a:r>
            <a:r>
              <a:rPr lang="fr-FR" b="0" dirty="0"/>
              <a:t> </a:t>
            </a:r>
            <a:r>
              <a:rPr lang="fr-FR" b="0" dirty="0" err="1"/>
              <a:t>acids</a:t>
            </a:r>
            <a:r>
              <a:rPr lang="fr-FR" b="0" dirty="0"/>
              <a:t> are </a:t>
            </a:r>
            <a:r>
              <a:rPr lang="fr-FR" b="0" dirty="0" err="1"/>
              <a:t>most</a:t>
            </a:r>
            <a:r>
              <a:rPr lang="fr-FR" b="0" dirty="0"/>
              <a:t> </a:t>
            </a:r>
            <a:r>
              <a:rPr lang="fr-FR" b="0" dirty="0" err="1"/>
              <a:t>often</a:t>
            </a:r>
            <a:r>
              <a:rPr lang="fr-FR" b="0" dirty="0"/>
              <a:t> </a:t>
            </a:r>
            <a:r>
              <a:rPr lang="fr-FR" b="0" dirty="0" err="1"/>
              <a:t>found</a:t>
            </a:r>
            <a:r>
              <a:rPr lang="fr-FR" b="0" dirty="0"/>
              <a:t> on the surface, </a:t>
            </a:r>
            <a:r>
              <a:rPr lang="fr-FR" b="0" dirty="0" err="1"/>
              <a:t>occasionally</a:t>
            </a:r>
            <a:r>
              <a:rPr lang="fr-FR" b="0" dirty="0"/>
              <a:t> </a:t>
            </a:r>
            <a:r>
              <a:rPr lang="fr-FR" b="0" dirty="0" err="1"/>
              <a:t>forming</a:t>
            </a:r>
            <a:r>
              <a:rPr lang="fr-FR" b="0" dirty="0"/>
              <a:t> </a:t>
            </a:r>
            <a:r>
              <a:rPr lang="fr-FR" b="0" dirty="0" err="1"/>
              <a:t>salt</a:t>
            </a:r>
            <a:r>
              <a:rPr lang="fr-FR" b="0" dirty="0"/>
              <a:t> bridges </a:t>
            </a:r>
            <a:r>
              <a:rPr lang="fr-FR" b="0" dirty="0" err="1"/>
              <a:t>that</a:t>
            </a:r>
            <a:r>
              <a:rPr lang="fr-FR" b="0" dirty="0"/>
              <a:t> pair </a:t>
            </a:r>
            <a:r>
              <a:rPr lang="fr-FR" b="0" dirty="0" err="1"/>
              <a:t>two</a:t>
            </a:r>
            <a:r>
              <a:rPr lang="fr-FR" b="0" dirty="0"/>
              <a:t> opposite charges (</a:t>
            </a:r>
            <a:r>
              <a:rPr lang="fr-FR" b="0" dirty="0" err="1"/>
              <a:t>shown</a:t>
            </a:r>
            <a:r>
              <a:rPr lang="fr-FR" b="0" dirty="0"/>
              <a:t> </a:t>
            </a:r>
            <a:r>
              <a:rPr lang="fr-FR" b="0" dirty="0" err="1"/>
              <a:t>here</a:t>
            </a:r>
            <a:r>
              <a:rPr lang="fr-FR" b="0" dirty="0"/>
              <a:t> </a:t>
            </a:r>
            <a:r>
              <a:rPr lang="fr-FR" b="0" dirty="0" err="1"/>
              <a:t>with</a:t>
            </a:r>
            <a:r>
              <a:rPr lang="fr-FR" b="0" dirty="0"/>
              <a:t> </a:t>
            </a:r>
            <a:r>
              <a:rPr lang="fr-FR" b="0" dirty="0" err="1"/>
              <a:t>circles</a:t>
            </a:r>
            <a:r>
              <a:rPr lang="fr-FR" b="0" dirty="0"/>
              <a:t>).</a:t>
            </a:r>
            <a:endParaRPr lang="cs-CZ" b="0" dirty="0"/>
          </a:p>
        </p:txBody>
      </p:sp>
      <p:pic>
        <p:nvPicPr>
          <p:cNvPr id="22531" name="Picture 13" descr="1-Myoglobin-1mbn_JSmol"/>
          <p:cNvPicPr>
            <a:picLocks noChangeAspect="1" noChangeArrowheads="1"/>
          </p:cNvPicPr>
          <p:nvPr/>
        </p:nvPicPr>
        <p:blipFill>
          <a:blip r:embed="rId2" cstate="print"/>
          <a:srcRect/>
          <a:stretch>
            <a:fillRect/>
          </a:stretch>
        </p:blipFill>
        <p:spPr bwMode="auto">
          <a:xfrm>
            <a:off x="323850" y="44450"/>
            <a:ext cx="8239125" cy="458152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p:cNvPicPr>
            <a:picLocks noChangeAspect="1" noChangeArrowheads="1"/>
          </p:cNvPicPr>
          <p:nvPr/>
        </p:nvPicPr>
        <p:blipFill>
          <a:blip r:embed="rId4" cstate="print"/>
          <a:srcRect/>
          <a:stretch>
            <a:fillRect/>
          </a:stretch>
        </p:blipFill>
        <p:spPr bwMode="auto">
          <a:xfrm>
            <a:off x="468313" y="476250"/>
            <a:ext cx="7991475" cy="3886200"/>
          </a:xfrm>
          <a:prstGeom prst="rect">
            <a:avLst/>
          </a:prstGeom>
          <a:noFill/>
          <a:ln w="9525">
            <a:noFill/>
            <a:miter lim="800000"/>
            <a:headEnd/>
            <a:tailEnd/>
          </a:ln>
        </p:spPr>
      </p:pic>
      <p:sp>
        <p:nvSpPr>
          <p:cNvPr id="23555" name="Line 7"/>
          <p:cNvSpPr>
            <a:spLocks noChangeShapeType="1"/>
          </p:cNvSpPr>
          <p:nvPr/>
        </p:nvSpPr>
        <p:spPr bwMode="auto">
          <a:xfrm flipV="1">
            <a:off x="2339975" y="4292600"/>
            <a:ext cx="0" cy="792163"/>
          </a:xfrm>
          <a:prstGeom prst="line">
            <a:avLst/>
          </a:prstGeom>
          <a:noFill/>
          <a:ln w="9525">
            <a:solidFill>
              <a:schemeClr val="tx1"/>
            </a:solidFill>
            <a:round/>
            <a:headEnd/>
            <a:tailEnd type="triangle" w="med" len="med"/>
          </a:ln>
        </p:spPr>
        <p:txBody>
          <a:bodyPr/>
          <a:lstStyle/>
          <a:p>
            <a:endParaRPr lang="cs-CZ"/>
          </a:p>
        </p:txBody>
      </p:sp>
      <p:sp>
        <p:nvSpPr>
          <p:cNvPr id="23556" name="Text Box 8"/>
          <p:cNvSpPr txBox="1">
            <a:spLocks noChangeArrowheads="1"/>
          </p:cNvSpPr>
          <p:nvPr/>
        </p:nvSpPr>
        <p:spPr bwMode="auto">
          <a:xfrm>
            <a:off x="107950" y="5445125"/>
            <a:ext cx="8928100" cy="825500"/>
          </a:xfrm>
          <a:prstGeom prst="rect">
            <a:avLst/>
          </a:prstGeom>
          <a:noFill/>
          <a:ln w="9525">
            <a:noFill/>
            <a:miter lim="800000"/>
            <a:headEnd/>
            <a:tailEnd/>
          </a:ln>
        </p:spPr>
        <p:txBody>
          <a:bodyPr>
            <a:spAutoFit/>
          </a:bodyPr>
          <a:lstStyle/>
          <a:p>
            <a:r>
              <a:rPr lang="cs-CZ" sz="1600" dirty="0"/>
              <a:t>Rotace tohoto obrázku (vám ozřejmí, jak poměrně hluboko se molekula O</a:t>
            </a:r>
            <a:r>
              <a:rPr lang="cs-CZ" sz="1600" baseline="-25000" dirty="0"/>
              <a:t>2</a:t>
            </a:r>
            <a:r>
              <a:rPr lang="cs-CZ" sz="1600" dirty="0"/>
              <a:t> nachází v proteinové struktuře (</a:t>
            </a:r>
            <a:r>
              <a:rPr lang="cs-CZ" sz="1600" dirty="0" err="1"/>
              <a:t>tyrkisové</a:t>
            </a:r>
            <a:r>
              <a:rPr lang="cs-CZ" sz="1600" dirty="0"/>
              <a:t> atomy kyslíku pouze občas probleskují při určitých orientacích proteinové molekuly).</a:t>
            </a:r>
          </a:p>
        </p:txBody>
      </p:sp>
      <p:pic>
        <p:nvPicPr>
          <p:cNvPr id="2" name="Audio 1">
            <a:hlinkClick r:id="" action="ppaction://media"/>
            <a:extLst>
              <a:ext uri="{FF2B5EF4-FFF2-40B4-BE49-F238E27FC236}">
                <a16:creationId xmlns:a16="http://schemas.microsoft.com/office/drawing/2014/main" id="{39BB05A5-FA60-5347-A256-73FD993D81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473"/>
    </mc:Choice>
    <mc:Fallback xmlns="">
      <p:transition spd="slow" advTm="94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107950" y="33338"/>
            <a:ext cx="9036050" cy="6663363"/>
          </a:xfrm>
          <a:prstGeom prst="rect">
            <a:avLst/>
          </a:prstGeom>
          <a:noFill/>
          <a:ln w="9525">
            <a:noFill/>
            <a:miter lim="800000"/>
            <a:headEnd/>
            <a:tailEnd/>
          </a:ln>
        </p:spPr>
        <p:txBody>
          <a:bodyPr>
            <a:spAutoFit/>
          </a:bodyPr>
          <a:lstStyle/>
          <a:p>
            <a:r>
              <a:rPr lang="cs-CZ" sz="1400" b="0" dirty="0"/>
              <a:t>1. Pokud jste tak již neučinili, stáhněte si a nainstalujte program VMD</a:t>
            </a:r>
            <a:br>
              <a:rPr lang="cs-CZ" sz="1400" dirty="0"/>
            </a:br>
            <a:r>
              <a:rPr lang="cs-CZ" sz="1400" b="0" dirty="0"/>
              <a:t>(</a:t>
            </a:r>
            <a:r>
              <a:rPr lang="cs-CZ" sz="1400" b="0" dirty="0">
                <a:hlinkClick r:id="rId2"/>
              </a:rPr>
              <a:t>https://www.ks.uiuc.edu/Development/Download/download.cgi?PackageName=VMD</a:t>
            </a:r>
            <a:r>
              <a:rPr lang="cs-CZ" sz="1400" b="0" dirty="0"/>
              <a:t>)</a:t>
            </a:r>
            <a:endParaRPr lang="cs-CZ" sz="1400" dirty="0"/>
          </a:p>
          <a:p>
            <a:endParaRPr lang="cs-CZ" sz="500" b="0" dirty="0"/>
          </a:p>
          <a:p>
            <a:r>
              <a:rPr lang="cs-CZ" sz="1400" b="0" dirty="0"/>
              <a:t>2. Otevřete </a:t>
            </a:r>
            <a:r>
              <a:rPr lang="cs-CZ" sz="1400" b="0" dirty="0" err="1"/>
              <a:t>dababázi</a:t>
            </a:r>
            <a:r>
              <a:rPr lang="cs-CZ" sz="1400" b="0" dirty="0"/>
              <a:t> RCSB (</a:t>
            </a:r>
            <a:r>
              <a:rPr lang="cs-CZ" sz="1400" b="0" dirty="0">
                <a:hlinkClick r:id="rId3"/>
              </a:rPr>
              <a:t>https://www.rcsb.org/pdb/home/sitemap.do</a:t>
            </a:r>
            <a:r>
              <a:rPr lang="cs-CZ" sz="1400" b="0" dirty="0"/>
              <a:t>) a do</a:t>
            </a:r>
            <a:r>
              <a:rPr lang="cs-CZ" sz="1400" dirty="0"/>
              <a:t> </a:t>
            </a:r>
            <a:r>
              <a:rPr lang="cs-CZ" sz="1400" b="0" dirty="0"/>
              <a:t>vyhledávacího okénka vpravo nahoře zadejte kód 1MBO. Klikněte na tento kód v</a:t>
            </a:r>
            <a:r>
              <a:rPr lang="cs-CZ" sz="1400" dirty="0"/>
              <a:t> </a:t>
            </a:r>
            <a:r>
              <a:rPr lang="cs-CZ" sz="1400" b="0" dirty="0"/>
              <a:t>novém okně, které se otevřelo.</a:t>
            </a:r>
            <a:br>
              <a:rPr lang="cs-CZ" sz="1400" dirty="0"/>
            </a:br>
            <a:endParaRPr lang="cs-CZ" sz="500" b="0" dirty="0"/>
          </a:p>
          <a:p>
            <a:r>
              <a:rPr lang="cs-CZ" sz="1400" b="0" dirty="0"/>
              <a:t>3. Klikněte na modré pole "</a:t>
            </a:r>
            <a:r>
              <a:rPr lang="cs-CZ" sz="1400" b="0" dirty="0" err="1"/>
              <a:t>Download</a:t>
            </a:r>
            <a:r>
              <a:rPr lang="cs-CZ" sz="1400" b="0" dirty="0"/>
              <a:t> </a:t>
            </a:r>
            <a:r>
              <a:rPr lang="cs-CZ" sz="1400" b="0" dirty="0" err="1"/>
              <a:t>files</a:t>
            </a:r>
            <a:r>
              <a:rPr lang="cs-CZ" sz="1400" b="0" dirty="0"/>
              <a:t>" a upřesněte "</a:t>
            </a:r>
            <a:r>
              <a:rPr lang="cs-CZ" sz="1400" b="0" dirty="0" err="1"/>
              <a:t>pdb</a:t>
            </a:r>
            <a:r>
              <a:rPr lang="cs-CZ" sz="1400" b="0" dirty="0"/>
              <a:t> </a:t>
            </a:r>
            <a:r>
              <a:rPr lang="cs-CZ" sz="1400" b="0" dirty="0" err="1"/>
              <a:t>format</a:t>
            </a:r>
            <a:r>
              <a:rPr lang="cs-CZ" sz="1400" b="0" dirty="0"/>
              <a:t>". Stáhněte</a:t>
            </a:r>
            <a:r>
              <a:rPr lang="cs-CZ" sz="1400" dirty="0"/>
              <a:t> </a:t>
            </a:r>
            <a:r>
              <a:rPr lang="cs-CZ" sz="1400" b="0" dirty="0"/>
              <a:t>soubor 1mbo.pdb do svého počítače.</a:t>
            </a:r>
            <a:br>
              <a:rPr lang="cs-CZ" sz="1400" dirty="0"/>
            </a:br>
            <a:endParaRPr lang="cs-CZ" sz="500" dirty="0"/>
          </a:p>
          <a:p>
            <a:r>
              <a:rPr lang="cs-CZ" sz="1400" b="0" dirty="0"/>
              <a:t>4. </a:t>
            </a:r>
            <a:r>
              <a:rPr lang="cs-CZ" sz="1400" b="0" dirty="0" err="1"/>
              <a:t>Otevřte</a:t>
            </a:r>
            <a:r>
              <a:rPr lang="cs-CZ" sz="1400" b="0" dirty="0"/>
              <a:t> program VMD, v menu </a:t>
            </a:r>
            <a:r>
              <a:rPr lang="cs-CZ" sz="1400" b="0" dirty="0" err="1"/>
              <a:t>File</a:t>
            </a:r>
            <a:r>
              <a:rPr lang="cs-CZ" sz="1400" b="0" dirty="0"/>
              <a:t> zvolte New </a:t>
            </a:r>
            <a:r>
              <a:rPr lang="cs-CZ" sz="1400" b="0" dirty="0" err="1"/>
              <a:t>molecule</a:t>
            </a:r>
            <a:r>
              <a:rPr lang="cs-CZ" sz="1400" b="0" dirty="0"/>
              <a:t> a jako </a:t>
            </a:r>
            <a:r>
              <a:rPr lang="cs-CZ" sz="1400" b="0" dirty="0" err="1"/>
              <a:t>filename</a:t>
            </a:r>
            <a:r>
              <a:rPr lang="cs-CZ" sz="1400" b="0" dirty="0"/>
              <a:t> zadejte</a:t>
            </a:r>
            <a:br>
              <a:rPr lang="cs-CZ" sz="1400" dirty="0"/>
            </a:br>
            <a:r>
              <a:rPr lang="cs-CZ" sz="1400" b="0" dirty="0"/>
              <a:t>adresu souboru 1mbo ve svém počítači. V novém okně se vám zobrazí molekula</a:t>
            </a:r>
            <a:r>
              <a:rPr lang="cs-CZ" sz="1400" dirty="0"/>
              <a:t> </a:t>
            </a:r>
            <a:r>
              <a:rPr lang="cs-CZ" sz="1400" b="0" dirty="0"/>
              <a:t>myoglobinu.</a:t>
            </a:r>
            <a:br>
              <a:rPr lang="cs-CZ" sz="1400" dirty="0"/>
            </a:br>
            <a:endParaRPr lang="cs-CZ" sz="500" dirty="0"/>
          </a:p>
          <a:p>
            <a:r>
              <a:rPr lang="cs-CZ" sz="1400" b="0" dirty="0"/>
              <a:t>5a. V hlavním okně VMD zvolte v menu Display "</a:t>
            </a:r>
            <a:r>
              <a:rPr lang="cs-CZ" sz="1400" b="0" dirty="0" err="1"/>
              <a:t>orthographic</a:t>
            </a:r>
            <a:r>
              <a:rPr lang="cs-CZ" sz="1400" b="0" dirty="0"/>
              <a:t>". Pak zvolte v</a:t>
            </a:r>
            <a:r>
              <a:rPr lang="cs-CZ" sz="1400" dirty="0"/>
              <a:t> </a:t>
            </a:r>
            <a:r>
              <a:rPr lang="cs-CZ" sz="1400" b="0" dirty="0" err="1"/>
              <a:t>Graphics</a:t>
            </a:r>
            <a:r>
              <a:rPr lang="cs-CZ" sz="1400" b="0" dirty="0"/>
              <a:t> "</a:t>
            </a:r>
            <a:r>
              <a:rPr lang="cs-CZ" sz="1400" b="0" dirty="0" err="1"/>
              <a:t>Representations</a:t>
            </a:r>
            <a:r>
              <a:rPr lang="cs-CZ" sz="1400" b="0" dirty="0"/>
              <a:t>". Do okna "</a:t>
            </a:r>
            <a:r>
              <a:rPr lang="cs-CZ" sz="1400" b="0" dirty="0" err="1"/>
              <a:t>selected</a:t>
            </a:r>
            <a:r>
              <a:rPr lang="cs-CZ" sz="1400" b="0" dirty="0"/>
              <a:t> </a:t>
            </a:r>
            <a:r>
              <a:rPr lang="cs-CZ" sz="1400" b="0" dirty="0" err="1"/>
              <a:t>atoms</a:t>
            </a:r>
            <a:r>
              <a:rPr lang="cs-CZ" sz="1400" b="0" dirty="0"/>
              <a:t>" napište "</a:t>
            </a:r>
            <a:r>
              <a:rPr lang="cs-CZ" sz="1400" b="0" dirty="0" err="1"/>
              <a:t>resname</a:t>
            </a:r>
            <a:r>
              <a:rPr lang="cs-CZ" sz="1400" b="0" dirty="0"/>
              <a:t> HEM" a</a:t>
            </a:r>
            <a:r>
              <a:rPr lang="cs-CZ" sz="1400" dirty="0"/>
              <a:t> </a:t>
            </a:r>
            <a:r>
              <a:rPr lang="cs-CZ" sz="1400" b="0" dirty="0"/>
              <a:t>klikněte na pole "</a:t>
            </a:r>
            <a:r>
              <a:rPr lang="cs-CZ" sz="1400" b="0" dirty="0" err="1"/>
              <a:t>Create</a:t>
            </a:r>
            <a:r>
              <a:rPr lang="cs-CZ" sz="1400" b="0" dirty="0"/>
              <a:t> </a:t>
            </a:r>
            <a:r>
              <a:rPr lang="cs-CZ" sz="1400" b="0" dirty="0" err="1"/>
              <a:t>Rep</a:t>
            </a:r>
            <a:r>
              <a:rPr lang="cs-CZ" sz="1400" b="0" dirty="0"/>
              <a:t>", v okně "</a:t>
            </a:r>
            <a:r>
              <a:rPr lang="cs-CZ" sz="1400" b="0" dirty="0" err="1"/>
              <a:t>Drawing</a:t>
            </a:r>
            <a:r>
              <a:rPr lang="cs-CZ" sz="1400" b="0" dirty="0"/>
              <a:t> </a:t>
            </a:r>
            <a:r>
              <a:rPr lang="cs-CZ" sz="1400" b="0" dirty="0" err="1"/>
              <a:t>Method</a:t>
            </a:r>
            <a:r>
              <a:rPr lang="cs-CZ" sz="1400" b="0" dirty="0"/>
              <a:t>" zvolte CPK. V černém okně</a:t>
            </a:r>
            <a:r>
              <a:rPr lang="cs-CZ" sz="1400" dirty="0"/>
              <a:t> </a:t>
            </a:r>
            <a:r>
              <a:rPr lang="cs-CZ" sz="1400" b="0" dirty="0"/>
              <a:t>programu se strukturou se zobrazí jako kuličkový model aromatická molekula hemu,</a:t>
            </a:r>
            <a:r>
              <a:rPr lang="cs-CZ" sz="1400" dirty="0"/>
              <a:t> </a:t>
            </a:r>
            <a:r>
              <a:rPr lang="cs-CZ" sz="1400" b="0" dirty="0"/>
              <a:t>v jejímž středu se nachází iont železa jako světle fialová koule. Zopakujte</a:t>
            </a:r>
            <a:r>
              <a:rPr lang="cs-CZ" sz="1400" dirty="0"/>
              <a:t> </a:t>
            </a:r>
            <a:r>
              <a:rPr lang="cs-CZ" sz="1400" b="0" dirty="0"/>
              <a:t>proces v "</a:t>
            </a:r>
            <a:r>
              <a:rPr lang="cs-CZ" sz="1400" b="0" dirty="0" err="1"/>
              <a:t>Representations</a:t>
            </a:r>
            <a:r>
              <a:rPr lang="cs-CZ" sz="1400" b="0" dirty="0"/>
              <a:t>", ale tentokrát napište, místo "</a:t>
            </a:r>
            <a:r>
              <a:rPr lang="cs-CZ" sz="1400" b="0" dirty="0" err="1"/>
              <a:t>resname</a:t>
            </a:r>
            <a:r>
              <a:rPr lang="cs-CZ" sz="1400" b="0" dirty="0"/>
              <a:t> HEM", "</a:t>
            </a:r>
            <a:r>
              <a:rPr lang="cs-CZ" sz="1400" b="0" dirty="0" err="1"/>
              <a:t>resname</a:t>
            </a:r>
            <a:r>
              <a:rPr lang="cs-CZ" sz="1400" dirty="0"/>
              <a:t> </a:t>
            </a:r>
            <a:r>
              <a:rPr lang="cs-CZ" sz="1400" b="0" dirty="0"/>
              <a:t>OXY" a opět zvolte model CPK. Zobrazí se vám molekula kyslíku vázaná na atom </a:t>
            </a:r>
            <a:r>
              <a:rPr lang="cs-CZ" sz="1400" b="0" dirty="0" err="1"/>
              <a:t>Fe</a:t>
            </a:r>
            <a:r>
              <a:rPr lang="cs-CZ" sz="1400" b="0" dirty="0"/>
              <a:t>.</a:t>
            </a:r>
            <a:r>
              <a:rPr lang="cs-CZ" sz="1400" dirty="0"/>
              <a:t> </a:t>
            </a:r>
            <a:r>
              <a:rPr lang="cs-CZ" sz="1400" b="0" dirty="0"/>
              <a:t>(HEM je zkratka rezidua hemu, OXY zkratka pro molekulu kyslíku).</a:t>
            </a:r>
            <a:br>
              <a:rPr lang="cs-CZ" sz="1400" dirty="0"/>
            </a:br>
            <a:endParaRPr lang="cs-CZ" sz="500" dirty="0"/>
          </a:p>
          <a:p>
            <a:r>
              <a:rPr lang="cs-CZ" sz="1400" b="0" dirty="0"/>
              <a:t>5b. Užitečné zkratky na klávesnici při prohlížení molekuly, které mění funkce</a:t>
            </a:r>
            <a:r>
              <a:rPr lang="cs-CZ" sz="1400" dirty="0"/>
              <a:t> </a:t>
            </a:r>
            <a:r>
              <a:rPr lang="cs-CZ" sz="1400" b="0" dirty="0"/>
              <a:t>myši: "</a:t>
            </a:r>
            <a:r>
              <a:rPr lang="cs-CZ" sz="1400" b="0" dirty="0" err="1"/>
              <a:t>r</a:t>
            </a:r>
            <a:r>
              <a:rPr lang="cs-CZ" sz="1400" b="0" dirty="0"/>
              <a:t>", rotace, "c" a následující klik na jeden atom rotační centrum přenese</a:t>
            </a:r>
            <a:r>
              <a:rPr lang="cs-CZ" sz="1400" dirty="0"/>
              <a:t> </a:t>
            </a:r>
            <a:r>
              <a:rPr lang="cs-CZ" sz="1400" b="0" dirty="0"/>
              <a:t>na tento atom, "t" translace, "s" </a:t>
            </a:r>
            <a:r>
              <a:rPr lang="cs-CZ" sz="1400" b="0" dirty="0" err="1"/>
              <a:t>scale</a:t>
            </a:r>
            <a:r>
              <a:rPr lang="cs-CZ" sz="1400" b="0" dirty="0"/>
              <a:t>, tedy zoom.</a:t>
            </a:r>
            <a:br>
              <a:rPr lang="cs-CZ" sz="1400" dirty="0"/>
            </a:br>
            <a:endParaRPr lang="cs-CZ" sz="500" dirty="0"/>
          </a:p>
          <a:p>
            <a:r>
              <a:rPr lang="cs-CZ" sz="1400" b="0" dirty="0"/>
              <a:t>5c. Změřte vazebný úhel </a:t>
            </a:r>
            <a:r>
              <a:rPr lang="cs-CZ" sz="1400" b="0" dirty="0" err="1"/>
              <a:t>Fe</a:t>
            </a:r>
            <a:r>
              <a:rPr lang="cs-CZ" sz="1400" b="0" dirty="0"/>
              <a:t>-O-O (na klávesnici zadejte symbol "3", kterým přejde</a:t>
            </a:r>
            <a:r>
              <a:rPr lang="cs-CZ" sz="1400" dirty="0"/>
              <a:t> </a:t>
            </a:r>
            <a:r>
              <a:rPr lang="cs-CZ" sz="1400" b="0" dirty="0"/>
              <a:t>VMD do modu měření úhlů ve stupních (1:identifikace atomů, 2:měření odstupů v </a:t>
            </a:r>
            <a:r>
              <a:rPr lang="en-US" sz="1400" b="0" dirty="0" err="1">
                <a:cs typeface="Arial" charset="0"/>
              </a:rPr>
              <a:t>Å</a:t>
            </a:r>
            <a:r>
              <a:rPr lang="cs-CZ" sz="1400" b="0" dirty="0"/>
              <a:t>, 4: měření </a:t>
            </a:r>
            <a:r>
              <a:rPr lang="cs-CZ" sz="1400" b="0" dirty="0" err="1"/>
              <a:t>dihedrálních</a:t>
            </a:r>
            <a:r>
              <a:rPr lang="cs-CZ" sz="1400" b="0" dirty="0"/>
              <a:t> úhlů), potom postupně v černém okně</a:t>
            </a:r>
            <a:r>
              <a:rPr lang="cs-CZ" sz="1400" dirty="0"/>
              <a:t> </a:t>
            </a:r>
            <a:r>
              <a:rPr lang="cs-CZ" sz="1400" b="0" dirty="0"/>
              <a:t>klikněte na atomy </a:t>
            </a:r>
            <a:r>
              <a:rPr lang="cs-CZ" sz="1400" b="0" dirty="0" err="1"/>
              <a:t>Fe</a:t>
            </a:r>
            <a:r>
              <a:rPr lang="cs-CZ" sz="1400" b="0" dirty="0"/>
              <a:t>, O (bližší) a O (vzdálenější).</a:t>
            </a:r>
            <a:br>
              <a:rPr lang="cs-CZ" sz="1400" dirty="0"/>
            </a:br>
            <a:endParaRPr lang="cs-CZ" sz="500" dirty="0"/>
          </a:p>
          <a:p>
            <a:r>
              <a:rPr lang="cs-CZ" sz="1400" b="0" dirty="0"/>
              <a:t>5d. Zopakujte proces v "</a:t>
            </a:r>
            <a:r>
              <a:rPr lang="cs-CZ" sz="1400" b="0" dirty="0" err="1"/>
              <a:t>Representations</a:t>
            </a:r>
            <a:r>
              <a:rPr lang="cs-CZ" sz="1400" b="0" dirty="0"/>
              <a:t>", ale napište nyní "</a:t>
            </a:r>
            <a:r>
              <a:rPr lang="cs-CZ" sz="1400" b="0" dirty="0" err="1"/>
              <a:t>within</a:t>
            </a:r>
            <a:r>
              <a:rPr lang="cs-CZ" sz="1400" b="0" dirty="0"/>
              <a:t> 8 </a:t>
            </a:r>
            <a:r>
              <a:rPr lang="cs-CZ" sz="1400" b="0" dirty="0" err="1"/>
              <a:t>of</a:t>
            </a:r>
            <a:r>
              <a:rPr lang="cs-CZ" sz="1400" b="0" dirty="0"/>
              <a:t> </a:t>
            </a:r>
            <a:r>
              <a:rPr lang="cs-CZ" sz="1400" b="0" dirty="0" err="1"/>
              <a:t>resname</a:t>
            </a:r>
            <a:r>
              <a:rPr lang="cs-CZ" sz="1400" dirty="0"/>
              <a:t> </a:t>
            </a:r>
            <a:r>
              <a:rPr lang="cs-CZ" sz="1400" b="0" dirty="0"/>
              <a:t>OXY" Zobrazí se vám atomy, jejichž odstup od molekuly kyslíku je menší než 8</a:t>
            </a:r>
            <a:r>
              <a:rPr lang="cs-CZ" sz="1400" dirty="0"/>
              <a:t> </a:t>
            </a:r>
            <a:r>
              <a:rPr lang="en-US" sz="1400" b="0" dirty="0" err="1"/>
              <a:t>Å</a:t>
            </a:r>
            <a:r>
              <a:rPr lang="cs-CZ" sz="1400" b="0" dirty="0"/>
              <a:t>. V okně "</a:t>
            </a:r>
            <a:r>
              <a:rPr lang="cs-CZ" sz="1400" b="0" dirty="0" err="1"/>
              <a:t>Selection</a:t>
            </a:r>
            <a:r>
              <a:rPr lang="cs-CZ" sz="1400" b="0" dirty="0"/>
              <a:t>" </a:t>
            </a:r>
            <a:r>
              <a:rPr lang="cs-CZ" sz="1400" b="0" dirty="0" err="1"/>
              <a:t>zaklikněte</a:t>
            </a:r>
            <a:r>
              <a:rPr lang="cs-CZ" sz="1400" b="0" dirty="0"/>
              <a:t> horní řádku s výběrem "</a:t>
            </a:r>
            <a:r>
              <a:rPr lang="cs-CZ" sz="1400" b="0" dirty="0" err="1"/>
              <a:t>all</a:t>
            </a:r>
            <a:r>
              <a:rPr lang="cs-CZ" sz="1400" b="0" dirty="0"/>
              <a:t>" a</a:t>
            </a:r>
            <a:r>
              <a:rPr lang="cs-CZ" sz="1400" dirty="0"/>
              <a:t> </a:t>
            </a:r>
            <a:r>
              <a:rPr lang="cs-CZ" sz="1400" b="0" dirty="0" err="1"/>
              <a:t>zaklikněte</a:t>
            </a:r>
            <a:r>
              <a:rPr lang="cs-CZ" sz="1400" b="0" dirty="0"/>
              <a:t> "</a:t>
            </a:r>
            <a:r>
              <a:rPr lang="cs-CZ" sz="1400" b="0" dirty="0" err="1"/>
              <a:t>Delete</a:t>
            </a:r>
            <a:r>
              <a:rPr lang="cs-CZ" sz="1400" b="0" dirty="0"/>
              <a:t> </a:t>
            </a:r>
            <a:r>
              <a:rPr lang="cs-CZ" sz="1400" b="0" dirty="0" err="1"/>
              <a:t>Rep</a:t>
            </a:r>
            <a:r>
              <a:rPr lang="cs-CZ" sz="1400" b="0" dirty="0"/>
              <a:t>". Zbytek molekuly myoglobinu, vzdálenější od molekuly</a:t>
            </a:r>
            <a:r>
              <a:rPr lang="cs-CZ" sz="1400" dirty="0"/>
              <a:t> </a:t>
            </a:r>
            <a:r>
              <a:rPr lang="cs-CZ" sz="1400" b="0" dirty="0"/>
              <a:t>kyslíku, zmizí. Vypište všechna jména a čísla aminokyselin (např. LEU29) a</a:t>
            </a:r>
            <a:r>
              <a:rPr lang="cs-CZ" sz="1400" dirty="0"/>
              <a:t> </a:t>
            </a:r>
            <a:r>
              <a:rPr lang="cs-CZ" sz="1400" b="0" dirty="0"/>
              <a:t>ostatních reziduí, které mají s molekulou O2 kontakt pod 8 </a:t>
            </a:r>
            <a:r>
              <a:rPr lang="en-US" sz="1400" b="0" dirty="0" err="1"/>
              <a:t>Å</a:t>
            </a:r>
            <a:r>
              <a:rPr lang="cs-CZ" sz="1400" b="0" dirty="0"/>
              <a:t>. Pro čtení</a:t>
            </a:r>
            <a:r>
              <a:rPr lang="cs-CZ" sz="1400" dirty="0"/>
              <a:t> </a:t>
            </a:r>
            <a:r>
              <a:rPr lang="cs-CZ" sz="1400" b="0" dirty="0"/>
              <a:t>jmen reziduí je výhodnější mít jako "</a:t>
            </a:r>
            <a:r>
              <a:rPr lang="cs-CZ" sz="1400" b="0" dirty="0" err="1"/>
              <a:t>Drawing</a:t>
            </a:r>
            <a:r>
              <a:rPr lang="cs-CZ" sz="1400" b="0" dirty="0"/>
              <a:t> </a:t>
            </a:r>
            <a:r>
              <a:rPr lang="cs-CZ" sz="1400" b="0" dirty="0" err="1"/>
              <a:t>Method</a:t>
            </a:r>
            <a:r>
              <a:rPr lang="cs-CZ" sz="1400" b="0" dirty="0"/>
              <a:t>" </a:t>
            </a:r>
            <a:r>
              <a:rPr lang="cs-CZ" sz="1400" b="0" dirty="0" err="1"/>
              <a:t>zakliknuté</a:t>
            </a:r>
            <a:r>
              <a:rPr lang="cs-CZ" sz="1400" b="0" dirty="0"/>
              <a:t> "Lines".</a:t>
            </a:r>
            <a:br>
              <a:rPr lang="cs-CZ" sz="1400" dirty="0"/>
            </a:br>
            <a:br>
              <a:rPr lang="cs-CZ" sz="1400" dirty="0"/>
            </a:br>
            <a:r>
              <a:rPr lang="cs-CZ" sz="1400" dirty="0"/>
              <a:t>Účelem tohoto cvičení je, abyste si uvědomili, že molekula kyslíku vázaná na hem</a:t>
            </a:r>
            <a:br>
              <a:rPr lang="cs-CZ" sz="1400" dirty="0"/>
            </a:br>
            <a:r>
              <a:rPr lang="cs-CZ" sz="1400" dirty="0"/>
              <a:t>se nachází v kavitě a je ze všech stran obklopená komponentami myoglobinu, takže</a:t>
            </a:r>
            <a:br>
              <a:rPr lang="cs-CZ" sz="1400" dirty="0"/>
            </a:br>
            <a:r>
              <a:rPr lang="cs-CZ" sz="1400" dirty="0"/>
              <a:t>není zřejmé, jak se do kavity mohla dostat, a jak se z ní má dostat ven.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4"/>
          <p:cNvSpPr txBox="1">
            <a:spLocks noChangeArrowheads="1"/>
          </p:cNvSpPr>
          <p:nvPr/>
        </p:nvSpPr>
        <p:spPr bwMode="auto">
          <a:xfrm>
            <a:off x="250825" y="5203825"/>
            <a:ext cx="8353425" cy="1465263"/>
          </a:xfrm>
          <a:prstGeom prst="rect">
            <a:avLst/>
          </a:prstGeom>
          <a:noFill/>
          <a:ln w="9525">
            <a:noFill/>
            <a:miter lim="800000"/>
            <a:headEnd/>
            <a:tailEnd/>
          </a:ln>
        </p:spPr>
        <p:txBody>
          <a:bodyPr>
            <a:spAutoFit/>
          </a:bodyPr>
          <a:lstStyle/>
          <a:p>
            <a:r>
              <a:rPr lang="cs-CZ" b="0"/>
              <a:t>Dále si prosím otevřete pomocí programu Word nebo Openoffice soubor 1mbo.pdb a</a:t>
            </a:r>
            <a:r>
              <a:rPr lang="cs-CZ"/>
              <a:t> </a:t>
            </a:r>
            <a:r>
              <a:rPr lang="cs-CZ" b="0"/>
              <a:t>zkuste přijít na následující:</a:t>
            </a:r>
            <a:br>
              <a:rPr lang="cs-CZ"/>
            </a:br>
            <a:r>
              <a:rPr lang="cs-CZ" b="0"/>
              <a:t>- Kolik tento soubor souřadnic obsahuje aminokyselin?</a:t>
            </a:r>
            <a:br>
              <a:rPr lang="cs-CZ"/>
            </a:br>
            <a:r>
              <a:rPr lang="cs-CZ" b="0"/>
              <a:t>- Kolik molekul vody?</a:t>
            </a:r>
            <a:br>
              <a:rPr lang="cs-CZ"/>
            </a:br>
            <a:r>
              <a:rPr lang="cs-CZ" b="0"/>
              <a:t>- Jaké další částice?</a:t>
            </a:r>
            <a:endParaRPr lang="cs-CZ"/>
          </a:p>
        </p:txBody>
      </p:sp>
      <p:sp>
        <p:nvSpPr>
          <p:cNvPr id="64517" name="Text Box 5"/>
          <p:cNvSpPr txBox="1">
            <a:spLocks noChangeArrowheads="1"/>
          </p:cNvSpPr>
          <p:nvPr/>
        </p:nvSpPr>
        <p:spPr bwMode="auto">
          <a:xfrm>
            <a:off x="250825" y="5203825"/>
            <a:ext cx="8353425" cy="1465263"/>
          </a:xfrm>
          <a:prstGeom prst="rect">
            <a:avLst/>
          </a:prstGeom>
          <a:noFill/>
          <a:ln w="9525">
            <a:noFill/>
            <a:miter lim="800000"/>
            <a:headEnd/>
            <a:tailEnd/>
          </a:ln>
        </p:spPr>
        <p:txBody>
          <a:bodyPr>
            <a:spAutoFit/>
          </a:bodyPr>
          <a:lstStyle/>
          <a:p>
            <a:r>
              <a:rPr lang="cs-CZ" b="0" dirty="0"/>
              <a:t>Dále si prosím otevřete pomocí programu Word nebo </a:t>
            </a:r>
            <a:r>
              <a:rPr lang="cs-CZ" b="0" dirty="0" err="1"/>
              <a:t>Openoffice</a:t>
            </a:r>
            <a:r>
              <a:rPr lang="cs-CZ" b="0" dirty="0"/>
              <a:t> soubor 1mbo.pdb a</a:t>
            </a:r>
            <a:r>
              <a:rPr lang="cs-CZ" dirty="0"/>
              <a:t> </a:t>
            </a:r>
            <a:r>
              <a:rPr lang="cs-CZ" b="0" dirty="0"/>
              <a:t>zkuste přijít na následující:</a:t>
            </a:r>
            <a:br>
              <a:rPr lang="cs-CZ" dirty="0"/>
            </a:br>
            <a:r>
              <a:rPr lang="cs-CZ" b="0" dirty="0"/>
              <a:t>- Kolik tento soubor souřadnic obsahuje aminokyselin?</a:t>
            </a:r>
            <a:r>
              <a:rPr lang="cs-CZ" dirty="0"/>
              <a:t>  </a:t>
            </a:r>
            <a:r>
              <a:rPr lang="cs-CZ" dirty="0">
                <a:solidFill>
                  <a:srgbClr val="FF0000"/>
                </a:solidFill>
              </a:rPr>
              <a:t>153</a:t>
            </a:r>
          </a:p>
          <a:p>
            <a:pPr>
              <a:buFontTx/>
              <a:buChar char="-"/>
            </a:pPr>
            <a:r>
              <a:rPr lang="cs-CZ" b="0" dirty="0"/>
              <a:t> Kolik molekul vody?</a:t>
            </a:r>
            <a:r>
              <a:rPr lang="cs-CZ" dirty="0"/>
              <a:t>  </a:t>
            </a:r>
            <a:r>
              <a:rPr lang="cs-CZ" dirty="0">
                <a:solidFill>
                  <a:srgbClr val="FF0000"/>
                </a:solidFill>
              </a:rPr>
              <a:t>334</a:t>
            </a:r>
            <a:r>
              <a:rPr lang="cs-CZ" dirty="0"/>
              <a:t> </a:t>
            </a:r>
          </a:p>
          <a:p>
            <a:r>
              <a:rPr lang="cs-CZ" b="0" dirty="0"/>
              <a:t>- Jaké další částice</a:t>
            </a:r>
            <a:r>
              <a:rPr lang="cs-CZ" dirty="0">
                <a:solidFill>
                  <a:srgbClr val="FF0000"/>
                </a:solidFill>
              </a:rPr>
              <a:t>? Hem, O</a:t>
            </a:r>
            <a:r>
              <a:rPr lang="cs-CZ" baseline="-25000" dirty="0">
                <a:solidFill>
                  <a:srgbClr val="FF0000"/>
                </a:solidFill>
              </a:rPr>
              <a:t>2</a:t>
            </a:r>
            <a:r>
              <a:rPr lang="cs-CZ" dirty="0">
                <a:solidFill>
                  <a:srgbClr val="FF0000"/>
                </a:solidFill>
              </a:rPr>
              <a:t>, SO</a:t>
            </a:r>
            <a:r>
              <a:rPr lang="cs-CZ" baseline="-25000" dirty="0">
                <a:solidFill>
                  <a:srgbClr val="FF0000"/>
                </a:solidFill>
              </a:rPr>
              <a:t>4</a:t>
            </a:r>
            <a:r>
              <a:rPr lang="cs-CZ" baseline="30000" dirty="0">
                <a:solidFill>
                  <a:srgbClr val="FF0000"/>
                </a:solidFill>
              </a:rPr>
              <a:t>2-</a:t>
            </a:r>
          </a:p>
        </p:txBody>
      </p:sp>
      <p:sp>
        <p:nvSpPr>
          <p:cNvPr id="64518" name="Text Box 6"/>
          <p:cNvSpPr txBox="1">
            <a:spLocks noChangeArrowheads="1"/>
          </p:cNvSpPr>
          <p:nvPr/>
        </p:nvSpPr>
        <p:spPr bwMode="auto">
          <a:xfrm>
            <a:off x="0" y="1125538"/>
            <a:ext cx="8856663" cy="915987"/>
          </a:xfrm>
          <a:prstGeom prst="rect">
            <a:avLst/>
          </a:prstGeom>
          <a:noFill/>
          <a:ln w="9525">
            <a:noFill/>
            <a:miter lim="800000"/>
            <a:headEnd/>
            <a:tailEnd/>
          </a:ln>
        </p:spPr>
        <p:txBody>
          <a:bodyPr>
            <a:spAutoFit/>
          </a:bodyPr>
          <a:lstStyle/>
          <a:p>
            <a:r>
              <a:rPr lang="cs-CZ" b="0" dirty="0"/>
              <a:t>6. Změřte vazebný úhel </a:t>
            </a:r>
            <a:r>
              <a:rPr lang="cs-CZ" b="0" dirty="0" err="1"/>
              <a:t>Fe</a:t>
            </a:r>
            <a:r>
              <a:rPr lang="cs-CZ" b="0" dirty="0"/>
              <a:t>-O-O</a:t>
            </a:r>
            <a:endParaRPr lang="cs-CZ" dirty="0"/>
          </a:p>
          <a:p>
            <a:r>
              <a:rPr lang="cs-CZ" b="0" dirty="0"/>
              <a:t>7. Vypište všechna jména a čísla aminokyselin (např. LEU29) a</a:t>
            </a:r>
            <a:r>
              <a:rPr lang="cs-CZ" dirty="0"/>
              <a:t> </a:t>
            </a:r>
            <a:r>
              <a:rPr lang="cs-CZ" b="0" dirty="0"/>
              <a:t>ostatních reziduí, které mají s molekulou O</a:t>
            </a:r>
            <a:r>
              <a:rPr lang="cs-CZ" b="0" baseline="-25000" dirty="0"/>
              <a:t>2</a:t>
            </a:r>
            <a:r>
              <a:rPr lang="cs-CZ" b="0" dirty="0"/>
              <a:t> kontakt pod 8 </a:t>
            </a:r>
            <a:r>
              <a:rPr lang="en-US" b="0" dirty="0"/>
              <a:t>Å</a:t>
            </a:r>
            <a:r>
              <a:rPr lang="cs-CZ" b="0" dirty="0"/>
              <a:t>. </a:t>
            </a:r>
            <a:endParaRPr lang="cs-CZ" dirty="0"/>
          </a:p>
        </p:txBody>
      </p:sp>
      <p:sp>
        <p:nvSpPr>
          <p:cNvPr id="64519" name="Text Box 7"/>
          <p:cNvSpPr txBox="1">
            <a:spLocks noChangeArrowheads="1"/>
          </p:cNvSpPr>
          <p:nvPr/>
        </p:nvSpPr>
        <p:spPr bwMode="auto">
          <a:xfrm>
            <a:off x="0" y="1124744"/>
            <a:ext cx="8856663" cy="915987"/>
          </a:xfrm>
          <a:prstGeom prst="rect">
            <a:avLst/>
          </a:prstGeom>
          <a:noFill/>
          <a:ln w="9525">
            <a:noFill/>
            <a:miter lim="800000"/>
            <a:headEnd/>
            <a:tailEnd/>
          </a:ln>
        </p:spPr>
        <p:txBody>
          <a:bodyPr>
            <a:spAutoFit/>
          </a:bodyPr>
          <a:lstStyle/>
          <a:p>
            <a:r>
              <a:rPr lang="cs-CZ" b="0" dirty="0"/>
              <a:t>6. Změřte vazebný úhel </a:t>
            </a:r>
            <a:r>
              <a:rPr lang="cs-CZ" b="0" dirty="0" err="1"/>
              <a:t>Fe</a:t>
            </a:r>
            <a:r>
              <a:rPr lang="cs-CZ" b="0" dirty="0"/>
              <a:t>-O-O: </a:t>
            </a:r>
            <a:r>
              <a:rPr lang="cs-CZ" dirty="0">
                <a:solidFill>
                  <a:srgbClr val="FF0000"/>
                </a:solidFill>
              </a:rPr>
              <a:t>115°</a:t>
            </a:r>
            <a:endParaRPr lang="cs-CZ" dirty="0"/>
          </a:p>
          <a:p>
            <a:r>
              <a:rPr lang="cs-CZ" b="0" dirty="0"/>
              <a:t>7. Vypište všechna jména a čísla aminokyselin (např. LEU29) a</a:t>
            </a:r>
            <a:r>
              <a:rPr lang="cs-CZ" dirty="0"/>
              <a:t> </a:t>
            </a:r>
            <a:r>
              <a:rPr lang="cs-CZ" b="0" dirty="0"/>
              <a:t>ostatních reziduí, které mají s molekulou O</a:t>
            </a:r>
            <a:r>
              <a:rPr lang="cs-CZ" b="0" baseline="-25000" dirty="0"/>
              <a:t>2</a:t>
            </a:r>
            <a:r>
              <a:rPr lang="cs-CZ" b="0" dirty="0"/>
              <a:t> kontakt pod 8 </a:t>
            </a:r>
            <a:r>
              <a:rPr lang="en-US" b="0" dirty="0"/>
              <a:t>Å</a:t>
            </a:r>
            <a:r>
              <a:rPr lang="cs-CZ" b="0" dirty="0"/>
              <a:t>: </a:t>
            </a:r>
            <a:r>
              <a:rPr lang="cs-CZ" dirty="0">
                <a:solidFill>
                  <a:srgbClr val="FF0000"/>
                </a:solidFill>
              </a:rPr>
              <a:t>viz následující snímek</a:t>
            </a:r>
            <a:endParaRPr lang="cs-CZ" dirty="0"/>
          </a:p>
        </p:txBody>
      </p:sp>
      <p:sp>
        <p:nvSpPr>
          <p:cNvPr id="2" name="TextBox 1">
            <a:extLst>
              <a:ext uri="{FF2B5EF4-FFF2-40B4-BE49-F238E27FC236}">
                <a16:creationId xmlns:a16="http://schemas.microsoft.com/office/drawing/2014/main" id="{C7871721-63D7-1449-BFD3-56255A3CE667}"/>
              </a:ext>
            </a:extLst>
          </p:cNvPr>
          <p:cNvSpPr txBox="1"/>
          <p:nvPr/>
        </p:nvSpPr>
        <p:spPr>
          <a:xfrm>
            <a:off x="251520" y="4941168"/>
            <a:ext cx="377026" cy="369332"/>
          </a:xfrm>
          <a:prstGeom prst="rect">
            <a:avLst/>
          </a:prstGeom>
          <a:noFill/>
        </p:spPr>
        <p:txBody>
          <a:bodyPr wrap="none" rtlCol="0">
            <a:spAutoFit/>
          </a:bodyPr>
          <a:lstStyle/>
          <a:p>
            <a:r>
              <a:rPr lang="fr-FR" dirty="0"/>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4518"/>
                                        </p:tgtEl>
                                      </p:cBhvr>
                                    </p:animEffect>
                                    <p:set>
                                      <p:cBhvr>
                                        <p:cTn id="7" dur="1" fill="hold">
                                          <p:stCondLst>
                                            <p:cond delay="1999"/>
                                          </p:stCondLst>
                                        </p:cTn>
                                        <p:tgtEl>
                                          <p:spTgt spid="645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4519">
                                            <p:txEl>
                                              <p:pRg st="0" end="0"/>
                                            </p:txEl>
                                          </p:spTgt>
                                        </p:tgtEl>
                                        <p:attrNameLst>
                                          <p:attrName>style.visibility</p:attrName>
                                        </p:attrNameLst>
                                      </p:cBhvr>
                                      <p:to>
                                        <p:strVal val="visible"/>
                                      </p:to>
                                    </p:set>
                                    <p:animEffect transition="in" filter="fade">
                                      <p:cBhvr>
                                        <p:cTn id="10" dur="2000"/>
                                        <p:tgtEl>
                                          <p:spTgt spid="6451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4519">
                                            <p:txEl>
                                              <p:pRg st="1" end="1"/>
                                            </p:txEl>
                                          </p:spTgt>
                                        </p:tgtEl>
                                        <p:attrNameLst>
                                          <p:attrName>style.visibility</p:attrName>
                                        </p:attrNameLst>
                                      </p:cBhvr>
                                      <p:to>
                                        <p:strVal val="visible"/>
                                      </p:to>
                                    </p:set>
                                    <p:animEffect transition="in" filter="fade">
                                      <p:cBhvr>
                                        <p:cTn id="13" dur="2000"/>
                                        <p:tgtEl>
                                          <p:spTgt spid="64519">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2000"/>
                                        <p:tgtEl>
                                          <p:spTgt spid="64516"/>
                                        </p:tgtEl>
                                      </p:cBhvr>
                                    </p:animEffect>
                                    <p:set>
                                      <p:cBhvr>
                                        <p:cTn id="18" dur="1" fill="hold">
                                          <p:stCondLst>
                                            <p:cond delay="1999"/>
                                          </p:stCondLst>
                                        </p:cTn>
                                        <p:tgtEl>
                                          <p:spTgt spid="64516"/>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64517"/>
                                        </p:tgtEl>
                                        <p:attrNameLst>
                                          <p:attrName>style.visibility</p:attrName>
                                        </p:attrNameLst>
                                      </p:cBhvr>
                                      <p:to>
                                        <p:strVal val="visible"/>
                                      </p:to>
                                    </p:set>
                                    <p:animEffect transition="in" filter="fade">
                                      <p:cBhvr>
                                        <p:cTn id="21" dur="20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p:bldP spid="64517" grpId="0"/>
      <p:bldP spid="645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6627" name="TextovéPole 3"/>
          <p:cNvSpPr txBox="1">
            <a:spLocks noChangeArrowheads="1"/>
          </p:cNvSpPr>
          <p:nvPr/>
        </p:nvSpPr>
        <p:spPr bwMode="auto">
          <a:xfrm>
            <a:off x="323850" y="6165850"/>
            <a:ext cx="8820150" cy="646113"/>
          </a:xfrm>
          <a:prstGeom prst="rect">
            <a:avLst/>
          </a:prstGeom>
          <a:noFill/>
          <a:ln w="9525">
            <a:noFill/>
            <a:miter lim="800000"/>
            <a:headEnd/>
            <a:tailEnd/>
          </a:ln>
        </p:spPr>
        <p:txBody>
          <a:bodyPr>
            <a:spAutoFit/>
          </a:bodyPr>
          <a:lstStyle/>
          <a:p>
            <a:r>
              <a:rPr lang="de-CH">
                <a:solidFill>
                  <a:schemeClr val="bg1"/>
                </a:solidFill>
              </a:rPr>
              <a:t>1mbo: </a:t>
            </a:r>
            <a:r>
              <a:rPr lang="cs-CZ">
                <a:solidFill>
                  <a:schemeClr val="bg1"/>
                </a:solidFill>
              </a:rPr>
              <a:t>Všechny atomy se vzdáleností</a:t>
            </a:r>
            <a:r>
              <a:rPr lang="de-CH">
                <a:solidFill>
                  <a:schemeClr val="bg1"/>
                </a:solidFill>
              </a:rPr>
              <a:t> </a:t>
            </a:r>
            <a:r>
              <a:rPr lang="en-US">
                <a:solidFill>
                  <a:schemeClr val="bg1"/>
                </a:solidFill>
              </a:rPr>
              <a:t>&lt; 8</a:t>
            </a:r>
            <a:r>
              <a:rPr lang="el-GR">
                <a:solidFill>
                  <a:schemeClr val="bg1"/>
                </a:solidFill>
              </a:rPr>
              <a:t>Ᾰ</a:t>
            </a:r>
            <a:r>
              <a:rPr lang="en-US">
                <a:solidFill>
                  <a:schemeClr val="bg1"/>
                </a:solidFill>
              </a:rPr>
              <a:t> od molekuly</a:t>
            </a:r>
            <a:r>
              <a:rPr lang="de-CH">
                <a:solidFill>
                  <a:schemeClr val="bg1"/>
                </a:solidFill>
              </a:rPr>
              <a:t> O</a:t>
            </a:r>
            <a:r>
              <a:rPr lang="de-CH" baseline="-25000">
                <a:solidFill>
                  <a:schemeClr val="bg1"/>
                </a:solidFill>
              </a:rPr>
              <a:t>2</a:t>
            </a:r>
            <a:r>
              <a:rPr lang="cs-CZ">
                <a:solidFill>
                  <a:schemeClr val="bg1"/>
                </a:solidFill>
              </a:rPr>
              <a:t> (pojmenován je vždy jen jeden atom rezidua)</a:t>
            </a:r>
          </a:p>
        </p:txBody>
      </p:sp>
      <p:sp>
        <p:nvSpPr>
          <p:cNvPr id="5" name="TextovéPole 4"/>
          <p:cNvSpPr txBox="1">
            <a:spLocks noChangeArrowheads="1"/>
          </p:cNvSpPr>
          <p:nvPr/>
        </p:nvSpPr>
        <p:spPr bwMode="auto">
          <a:xfrm>
            <a:off x="1042988" y="1700213"/>
            <a:ext cx="2236787" cy="369887"/>
          </a:xfrm>
          <a:prstGeom prst="rect">
            <a:avLst/>
          </a:prstGeom>
          <a:noFill/>
          <a:ln w="9525">
            <a:noFill/>
            <a:miter lim="800000"/>
            <a:headEnd/>
            <a:tailEnd/>
          </a:ln>
        </p:spPr>
        <p:txBody>
          <a:bodyPr wrap="none">
            <a:spAutoFit/>
          </a:bodyPr>
          <a:lstStyle/>
          <a:p>
            <a:r>
              <a:rPr lang="cs-CZ">
                <a:solidFill>
                  <a:schemeClr val="bg1"/>
                </a:solidFill>
              </a:rPr>
              <a:t>proximální histidin</a:t>
            </a:r>
          </a:p>
        </p:txBody>
      </p:sp>
      <p:sp>
        <p:nvSpPr>
          <p:cNvPr id="6" name="TextovéPole 5"/>
          <p:cNvSpPr txBox="1">
            <a:spLocks noChangeArrowheads="1"/>
          </p:cNvSpPr>
          <p:nvPr/>
        </p:nvSpPr>
        <p:spPr bwMode="auto">
          <a:xfrm>
            <a:off x="6156325" y="2708275"/>
            <a:ext cx="1878013" cy="369888"/>
          </a:xfrm>
          <a:prstGeom prst="rect">
            <a:avLst/>
          </a:prstGeom>
          <a:noFill/>
          <a:ln w="9525">
            <a:noFill/>
            <a:miter lim="800000"/>
            <a:headEnd/>
            <a:tailEnd/>
          </a:ln>
        </p:spPr>
        <p:txBody>
          <a:bodyPr wrap="none">
            <a:spAutoFit/>
          </a:bodyPr>
          <a:lstStyle/>
          <a:p>
            <a:r>
              <a:rPr lang="cs-CZ">
                <a:solidFill>
                  <a:schemeClr val="bg1"/>
                </a:solidFill>
              </a:rPr>
              <a:t>distální histidin</a:t>
            </a:r>
          </a:p>
        </p:txBody>
      </p:sp>
      <p:sp>
        <p:nvSpPr>
          <p:cNvPr id="7" name="TextovéPole 6"/>
          <p:cNvSpPr txBox="1">
            <a:spLocks noChangeArrowheads="1"/>
          </p:cNvSpPr>
          <p:nvPr/>
        </p:nvSpPr>
        <p:spPr bwMode="auto">
          <a:xfrm>
            <a:off x="4211638" y="3213100"/>
            <a:ext cx="1711325" cy="369888"/>
          </a:xfrm>
          <a:prstGeom prst="rect">
            <a:avLst/>
          </a:prstGeom>
          <a:noFill/>
          <a:ln w="9525">
            <a:noFill/>
            <a:miter lim="800000"/>
            <a:headEnd/>
            <a:tailEnd/>
          </a:ln>
        </p:spPr>
        <p:txBody>
          <a:bodyPr wrap="none">
            <a:spAutoFit/>
          </a:bodyPr>
          <a:lstStyle/>
          <a:p>
            <a:r>
              <a:rPr lang="cs-CZ">
                <a:solidFill>
                  <a:schemeClr val="bg1"/>
                </a:solidFill>
              </a:rPr>
              <a:t>distální kavita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0" y="-80963"/>
            <a:ext cx="9251950" cy="6938963"/>
          </a:xfrm>
          <a:prstGeom prst="rect">
            <a:avLst/>
          </a:prstGeom>
          <a:noFill/>
          <a:ln w="9525">
            <a:noFill/>
            <a:miter lim="800000"/>
            <a:headEnd/>
            <a:tailEnd/>
          </a:ln>
        </p:spPr>
      </p:pic>
      <p:sp>
        <p:nvSpPr>
          <p:cNvPr id="27651" name="TextovéPole 3"/>
          <p:cNvSpPr txBox="1">
            <a:spLocks noChangeArrowheads="1"/>
          </p:cNvSpPr>
          <p:nvPr/>
        </p:nvSpPr>
        <p:spPr bwMode="auto">
          <a:xfrm>
            <a:off x="1022994" y="6516688"/>
            <a:ext cx="7437438" cy="368300"/>
          </a:xfrm>
          <a:prstGeom prst="rect">
            <a:avLst/>
          </a:prstGeom>
          <a:noFill/>
          <a:ln w="9525">
            <a:noFill/>
            <a:miter lim="800000"/>
            <a:headEnd/>
            <a:tailEnd/>
          </a:ln>
        </p:spPr>
        <p:txBody>
          <a:bodyPr wrap="none">
            <a:spAutoFit/>
          </a:bodyPr>
          <a:lstStyle/>
          <a:p>
            <a:r>
              <a:rPr lang="de-CH" dirty="0">
                <a:solidFill>
                  <a:schemeClr val="bg1"/>
                </a:solidFill>
              </a:rPr>
              <a:t>1mbo: aminokyseliny br</a:t>
            </a:r>
            <a:r>
              <a:rPr lang="cs-CZ" dirty="0" err="1">
                <a:solidFill>
                  <a:schemeClr val="bg1"/>
                </a:solidFill>
              </a:rPr>
              <a:t>ánící</a:t>
            </a:r>
            <a:r>
              <a:rPr lang="cs-CZ" dirty="0">
                <a:solidFill>
                  <a:schemeClr val="bg1"/>
                </a:solidFill>
              </a:rPr>
              <a:t> přístupu</a:t>
            </a:r>
            <a:r>
              <a:rPr lang="en-US" dirty="0">
                <a:solidFill>
                  <a:schemeClr val="bg1"/>
                </a:solidFill>
              </a:rPr>
              <a:t> </a:t>
            </a:r>
            <a:r>
              <a:rPr lang="en-US" dirty="0" err="1">
                <a:solidFill>
                  <a:schemeClr val="bg1"/>
                </a:solidFill>
              </a:rPr>
              <a:t>molekuly</a:t>
            </a:r>
            <a:r>
              <a:rPr lang="de-CH" dirty="0">
                <a:solidFill>
                  <a:schemeClr val="bg1"/>
                </a:solidFill>
              </a:rPr>
              <a:t> O</a:t>
            </a:r>
            <a:r>
              <a:rPr lang="de-CH" baseline="-25000" dirty="0">
                <a:solidFill>
                  <a:schemeClr val="bg1"/>
                </a:solidFill>
              </a:rPr>
              <a:t>2</a:t>
            </a:r>
            <a:r>
              <a:rPr lang="cs-CZ" dirty="0">
                <a:solidFill>
                  <a:schemeClr val="bg1"/>
                </a:solidFill>
              </a:rPr>
              <a:t> k centru hemu </a:t>
            </a:r>
          </a:p>
        </p:txBody>
      </p:sp>
      <p:sp>
        <p:nvSpPr>
          <p:cNvPr id="27652" name="TextovéPole 4"/>
          <p:cNvSpPr txBox="1">
            <a:spLocks noChangeArrowheads="1"/>
          </p:cNvSpPr>
          <p:nvPr/>
        </p:nvSpPr>
        <p:spPr bwMode="auto">
          <a:xfrm>
            <a:off x="4572000" y="5318125"/>
            <a:ext cx="2236788" cy="369888"/>
          </a:xfrm>
          <a:prstGeom prst="rect">
            <a:avLst/>
          </a:prstGeom>
          <a:noFill/>
          <a:ln w="9525">
            <a:noFill/>
            <a:miter lim="800000"/>
            <a:headEnd/>
            <a:tailEnd/>
          </a:ln>
        </p:spPr>
        <p:txBody>
          <a:bodyPr wrap="none">
            <a:spAutoFit/>
          </a:bodyPr>
          <a:lstStyle/>
          <a:p>
            <a:r>
              <a:rPr lang="cs-CZ" dirty="0">
                <a:solidFill>
                  <a:schemeClr val="bg1"/>
                </a:solidFill>
              </a:rPr>
              <a:t>proximální histidin</a:t>
            </a:r>
          </a:p>
        </p:txBody>
      </p:sp>
      <p:sp>
        <p:nvSpPr>
          <p:cNvPr id="27653" name="TextovéPole 7"/>
          <p:cNvSpPr txBox="1">
            <a:spLocks noChangeArrowheads="1"/>
          </p:cNvSpPr>
          <p:nvPr/>
        </p:nvSpPr>
        <p:spPr bwMode="auto">
          <a:xfrm>
            <a:off x="4211638" y="2941638"/>
            <a:ext cx="1736725" cy="369887"/>
          </a:xfrm>
          <a:prstGeom prst="rect">
            <a:avLst/>
          </a:prstGeom>
          <a:noFill/>
          <a:ln w="9525">
            <a:noFill/>
            <a:miter lim="800000"/>
            <a:headEnd/>
            <a:tailEnd/>
          </a:ln>
        </p:spPr>
        <p:txBody>
          <a:bodyPr wrap="none">
            <a:spAutoFit/>
          </a:bodyPr>
          <a:lstStyle/>
          <a:p>
            <a:r>
              <a:rPr lang="cs-CZ">
                <a:solidFill>
                  <a:schemeClr val="bg1"/>
                </a:solidFill>
              </a:rPr>
              <a:t>distální kavita</a:t>
            </a:r>
          </a:p>
        </p:txBody>
      </p:sp>
      <p:sp>
        <p:nvSpPr>
          <p:cNvPr id="27654" name="TextovéPole 8"/>
          <p:cNvSpPr txBox="1">
            <a:spLocks noChangeArrowheads="1"/>
          </p:cNvSpPr>
          <p:nvPr/>
        </p:nvSpPr>
        <p:spPr bwMode="auto">
          <a:xfrm>
            <a:off x="3779838" y="2293938"/>
            <a:ext cx="1878012" cy="369887"/>
          </a:xfrm>
          <a:prstGeom prst="rect">
            <a:avLst/>
          </a:prstGeom>
          <a:noFill/>
          <a:ln w="9525">
            <a:noFill/>
            <a:miter lim="800000"/>
            <a:headEnd/>
            <a:tailEnd/>
          </a:ln>
        </p:spPr>
        <p:txBody>
          <a:bodyPr wrap="none">
            <a:spAutoFit/>
          </a:bodyPr>
          <a:lstStyle/>
          <a:p>
            <a:r>
              <a:rPr lang="cs-CZ">
                <a:solidFill>
                  <a:schemeClr val="bg1"/>
                </a:solidFill>
              </a:rPr>
              <a:t>distální histidin</a:t>
            </a:r>
          </a:p>
        </p:txBody>
      </p:sp>
      <p:sp>
        <p:nvSpPr>
          <p:cNvPr id="7" name="TextovéPole 4"/>
          <p:cNvSpPr txBox="1">
            <a:spLocks noChangeArrowheads="1"/>
          </p:cNvSpPr>
          <p:nvPr/>
        </p:nvSpPr>
        <p:spPr bwMode="auto">
          <a:xfrm>
            <a:off x="395536" y="4509120"/>
            <a:ext cx="2736304" cy="1477328"/>
          </a:xfrm>
          <a:prstGeom prst="rect">
            <a:avLst/>
          </a:prstGeom>
          <a:noFill/>
          <a:ln w="9525">
            <a:noFill/>
            <a:miter lim="800000"/>
            <a:headEnd/>
            <a:tailEnd/>
          </a:ln>
        </p:spPr>
        <p:txBody>
          <a:bodyPr wrap="square">
            <a:spAutoFit/>
          </a:bodyPr>
          <a:lstStyle/>
          <a:p>
            <a:r>
              <a:rPr lang="cs-CZ" dirty="0">
                <a:solidFill>
                  <a:schemeClr val="bg1"/>
                </a:solidFill>
              </a:rPr>
              <a:t>Statický model získaný analýzou krystalu nevysvětluje, jak O</a:t>
            </a:r>
            <a:r>
              <a:rPr lang="cs-CZ" baseline="-25000" dirty="0">
                <a:solidFill>
                  <a:schemeClr val="bg1"/>
                </a:solidFill>
              </a:rPr>
              <a:t>2</a:t>
            </a:r>
            <a:r>
              <a:rPr lang="cs-CZ" dirty="0">
                <a:solidFill>
                  <a:schemeClr val="bg1"/>
                </a:solidFill>
              </a:rPr>
              <a:t> pronikne k vazebnému místu a zpět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 result for myoglobin xenon"/>
          <p:cNvPicPr>
            <a:picLocks noChangeAspect="1" noChangeArrowheads="1"/>
          </p:cNvPicPr>
          <p:nvPr/>
        </p:nvPicPr>
        <p:blipFill>
          <a:blip r:embed="rId2" cstate="print"/>
          <a:srcRect/>
          <a:stretch>
            <a:fillRect/>
          </a:stretch>
        </p:blipFill>
        <p:spPr bwMode="auto">
          <a:xfrm>
            <a:off x="1547813" y="2924175"/>
            <a:ext cx="5386387" cy="3646488"/>
          </a:xfrm>
          <a:prstGeom prst="rect">
            <a:avLst/>
          </a:prstGeom>
          <a:noFill/>
          <a:ln w="9525">
            <a:noFill/>
            <a:miter lim="800000"/>
            <a:headEnd/>
            <a:tailEnd/>
          </a:ln>
        </p:spPr>
      </p:pic>
      <p:sp>
        <p:nvSpPr>
          <p:cNvPr id="28675" name="TextovéPole 2"/>
          <p:cNvSpPr txBox="1">
            <a:spLocks noChangeArrowheads="1"/>
          </p:cNvSpPr>
          <p:nvPr/>
        </p:nvSpPr>
        <p:spPr bwMode="auto">
          <a:xfrm>
            <a:off x="179388" y="153988"/>
            <a:ext cx="8856662" cy="2554287"/>
          </a:xfrm>
          <a:prstGeom prst="rect">
            <a:avLst/>
          </a:prstGeom>
          <a:noFill/>
          <a:ln w="9525">
            <a:noFill/>
            <a:miter lim="800000"/>
            <a:headEnd/>
            <a:tailEnd/>
          </a:ln>
        </p:spPr>
        <p:txBody>
          <a:bodyPr>
            <a:spAutoFit/>
          </a:bodyPr>
          <a:lstStyle/>
          <a:p>
            <a:r>
              <a:rPr lang="de-CH" sz="1600" dirty="0"/>
              <a:t>Jak se molekula kysl</a:t>
            </a:r>
            <a:r>
              <a:rPr lang="cs-CZ" sz="1600" dirty="0" err="1"/>
              <a:t>íku</a:t>
            </a:r>
            <a:r>
              <a:rPr lang="cs-CZ" sz="1600" dirty="0"/>
              <a:t> dostane k vazebnému místu uvnitř myoglobinu?</a:t>
            </a:r>
          </a:p>
          <a:p>
            <a:r>
              <a:rPr lang="cs-CZ" sz="1600" dirty="0"/>
              <a:t>V krystalové struktuře </a:t>
            </a:r>
            <a:r>
              <a:rPr lang="cs-CZ" sz="1600" dirty="0" err="1"/>
              <a:t>oxymyoglobinu</a:t>
            </a:r>
            <a:r>
              <a:rPr lang="cs-CZ" sz="1600" dirty="0"/>
              <a:t> (1mbo) není vidět žádný přístupový kanál.</a:t>
            </a:r>
          </a:p>
          <a:p>
            <a:r>
              <a:rPr lang="cs-CZ" sz="1600" dirty="0"/>
              <a:t>Možnou přístupovou cestu ukázala rentgenová struktura </a:t>
            </a:r>
            <a:r>
              <a:rPr lang="cs-CZ" sz="1600" dirty="0" err="1"/>
              <a:t>deoxymyoglobinu</a:t>
            </a:r>
            <a:r>
              <a:rPr lang="cs-CZ" sz="1600" dirty="0"/>
              <a:t>, který byl nasycen xenonem (</a:t>
            </a:r>
            <a:r>
              <a:rPr lang="cs-CZ" sz="1600" dirty="0" err="1"/>
              <a:t>pdb</a:t>
            </a:r>
            <a:r>
              <a:rPr lang="cs-CZ" sz="1600" dirty="0"/>
              <a:t> kód 1J52). Xenon tvoří sice jednoatomové, sférické molekuly, jejich velikost je však podobná molekulám O</a:t>
            </a:r>
            <a:r>
              <a:rPr lang="cs-CZ" sz="1600" baseline="-25000" dirty="0"/>
              <a:t>2</a:t>
            </a:r>
            <a:r>
              <a:rPr lang="cs-CZ" sz="1600" dirty="0"/>
              <a:t> nebo CO (ten se na myoglobin rovněž váže). V krystalu jsou místa, kde jsou molekuly </a:t>
            </a:r>
            <a:r>
              <a:rPr lang="cs-CZ" sz="1600" dirty="0" err="1"/>
              <a:t>Xe</a:t>
            </a:r>
            <a:r>
              <a:rPr lang="cs-CZ" sz="1600" dirty="0"/>
              <a:t> „uvězněny“, dobře vidět (Xe1 až Xe4), neboť rentgenové paprsky atomy s mnoha elektrony snadno zobrazují. Analýza molekulární dynamiky (P. </a:t>
            </a:r>
            <a:r>
              <a:rPr lang="cs-CZ" sz="1600" dirty="0" err="1"/>
              <a:t>Schmidke</a:t>
            </a:r>
            <a:r>
              <a:rPr lang="cs-CZ" sz="1600" dirty="0"/>
              <a:t> </a:t>
            </a:r>
            <a:r>
              <a:rPr lang="cs-CZ" sz="1600" dirty="0" err="1"/>
              <a:t>et</a:t>
            </a:r>
            <a:r>
              <a:rPr lang="cs-CZ" sz="1600" dirty="0"/>
              <a:t> </a:t>
            </a:r>
            <a:r>
              <a:rPr lang="cs-CZ" sz="1600" dirty="0" err="1"/>
              <a:t>al</a:t>
            </a:r>
            <a:r>
              <a:rPr lang="cs-CZ" sz="1600" dirty="0"/>
              <a:t>., </a:t>
            </a:r>
            <a:r>
              <a:rPr lang="cs-CZ" sz="1600" dirty="0" err="1"/>
              <a:t>Bioinformatics</a:t>
            </a:r>
            <a:r>
              <a:rPr lang="cs-CZ" sz="1600" dirty="0"/>
              <a:t> 27, 2011, 3276-3285) naznačila cestu, jakou kyslík z distální kavity („</a:t>
            </a:r>
            <a:r>
              <a:rPr lang="cs-CZ" sz="1600" dirty="0" err="1"/>
              <a:t>distal</a:t>
            </a:r>
            <a:r>
              <a:rPr lang="cs-CZ" sz="1600" dirty="0"/>
              <a:t> </a:t>
            </a:r>
            <a:r>
              <a:rPr lang="cs-CZ" sz="1600" dirty="0" err="1"/>
              <a:t>pocket</a:t>
            </a:r>
            <a:r>
              <a:rPr lang="cs-CZ" sz="1600" dirty="0"/>
              <a:t>“, DP) může uniknout (nebo k ní vniknout): DP</a:t>
            </a:r>
            <a:r>
              <a:rPr lang="cs-CZ" sz="1600" dirty="0">
                <a:sym typeface="Symbol" pitchFamily="18" charset="2"/>
              </a:rPr>
              <a:t></a:t>
            </a:r>
            <a:r>
              <a:rPr lang="cs-CZ" sz="1600" dirty="0" err="1"/>
              <a:t>Xe</a:t>
            </a:r>
            <a:r>
              <a:rPr lang="de-CH" sz="1600" dirty="0"/>
              <a:t>4</a:t>
            </a:r>
            <a:r>
              <a:rPr lang="cs-CZ" sz="1600" dirty="0">
                <a:sym typeface="Symbol" pitchFamily="18" charset="2"/>
              </a:rPr>
              <a:t></a:t>
            </a:r>
            <a:r>
              <a:rPr lang="cs-CZ" sz="1600" dirty="0"/>
              <a:t>Xe2</a:t>
            </a:r>
            <a:r>
              <a:rPr lang="cs-CZ" sz="1600" dirty="0">
                <a:sym typeface="Symbol" pitchFamily="18" charset="2"/>
              </a:rPr>
              <a:t></a:t>
            </a:r>
            <a:r>
              <a:rPr lang="cs-CZ" sz="1600" dirty="0"/>
              <a:t>Xe3</a:t>
            </a:r>
            <a:r>
              <a:rPr lang="cs-CZ" sz="1600" dirty="0">
                <a:sym typeface="Symbol" pitchFamily="18" charset="2"/>
              </a:rPr>
              <a:t></a:t>
            </a:r>
            <a:r>
              <a:rPr lang="cs-CZ" sz="1600" dirty="0"/>
              <a:t>Exit</a:t>
            </a:r>
          </a:p>
        </p:txBody>
      </p:sp>
      <p:sp>
        <p:nvSpPr>
          <p:cNvPr id="4" name="TextovéPole 3"/>
          <p:cNvSpPr txBox="1"/>
          <p:nvPr/>
        </p:nvSpPr>
        <p:spPr>
          <a:xfrm>
            <a:off x="6084168" y="6488668"/>
            <a:ext cx="607859" cy="369332"/>
          </a:xfrm>
          <a:prstGeom prst="rect">
            <a:avLst/>
          </a:prstGeom>
          <a:noFill/>
        </p:spPr>
        <p:txBody>
          <a:bodyPr wrap="none" rtlCol="0">
            <a:spAutoFit/>
          </a:bodyPr>
          <a:lstStyle/>
          <a:p>
            <a:r>
              <a:rPr lang="cs-CZ" dirty="0"/>
              <a:t>Exit</a:t>
            </a:r>
          </a:p>
        </p:txBody>
      </p:sp>
      <p:cxnSp>
        <p:nvCxnSpPr>
          <p:cNvPr id="3" name="Straight Arrow Connector 2">
            <a:extLst>
              <a:ext uri="{FF2B5EF4-FFF2-40B4-BE49-F238E27FC236}">
                <a16:creationId xmlns:a16="http://schemas.microsoft.com/office/drawing/2014/main" id="{BD9AE69C-7FCF-B045-AD8A-8EB488363A77}"/>
              </a:ext>
            </a:extLst>
          </p:cNvPr>
          <p:cNvCxnSpPr/>
          <p:nvPr/>
        </p:nvCxnSpPr>
        <p:spPr bwMode="auto">
          <a:xfrm>
            <a:off x="323528" y="4941168"/>
            <a:ext cx="936104" cy="0"/>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A836EBBB-6F77-3E4A-BB6C-847DB6CE8663}"/>
              </a:ext>
            </a:extLst>
          </p:cNvPr>
          <p:cNvSpPr txBox="1"/>
          <p:nvPr/>
        </p:nvSpPr>
        <p:spPr>
          <a:xfrm>
            <a:off x="467544" y="4571836"/>
            <a:ext cx="684803" cy="369332"/>
          </a:xfrm>
          <a:prstGeom prst="rect">
            <a:avLst/>
          </a:prstGeom>
          <a:noFill/>
        </p:spPr>
        <p:txBody>
          <a:bodyPr wrap="none" rtlCol="0">
            <a:spAutoFit/>
          </a:bodyPr>
          <a:lstStyle/>
          <a:p>
            <a:r>
              <a:rPr lang="fr-FR" dirty="0"/>
              <a:t>Hem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 result for myoglobin xenon"/>
          <p:cNvPicPr>
            <a:picLocks noChangeAspect="1" noChangeArrowheads="1"/>
          </p:cNvPicPr>
          <p:nvPr/>
        </p:nvPicPr>
        <p:blipFill>
          <a:blip r:embed="rId2" cstate="print"/>
          <a:srcRect/>
          <a:stretch>
            <a:fillRect/>
          </a:stretch>
        </p:blipFill>
        <p:spPr bwMode="auto">
          <a:xfrm>
            <a:off x="1547813" y="2924175"/>
            <a:ext cx="5386387" cy="3646488"/>
          </a:xfrm>
          <a:prstGeom prst="rect">
            <a:avLst/>
          </a:prstGeom>
          <a:noFill/>
          <a:ln w="9525">
            <a:noFill/>
            <a:miter lim="800000"/>
            <a:headEnd/>
            <a:tailEnd/>
          </a:ln>
        </p:spPr>
      </p:pic>
      <p:sp>
        <p:nvSpPr>
          <p:cNvPr id="28675" name="TextovéPole 2"/>
          <p:cNvSpPr txBox="1">
            <a:spLocks noChangeArrowheads="1"/>
          </p:cNvSpPr>
          <p:nvPr/>
        </p:nvSpPr>
        <p:spPr bwMode="auto">
          <a:xfrm>
            <a:off x="179388" y="153988"/>
            <a:ext cx="8964612" cy="2308324"/>
          </a:xfrm>
          <a:prstGeom prst="rect">
            <a:avLst/>
          </a:prstGeom>
          <a:noFill/>
          <a:ln w="9525">
            <a:noFill/>
            <a:miter lim="800000"/>
            <a:headEnd/>
            <a:tailEnd/>
          </a:ln>
        </p:spPr>
        <p:txBody>
          <a:bodyPr wrap="square">
            <a:spAutoFit/>
          </a:bodyPr>
          <a:lstStyle/>
          <a:p>
            <a:r>
              <a:rPr lang="cs-CZ" sz="1600" dirty="0"/>
              <a:t>Přechody mezi jednotlivými místy na trase </a:t>
            </a:r>
            <a:r>
              <a:rPr lang="cs-CZ" sz="1600" dirty="0" err="1"/>
              <a:t>DP</a:t>
            </a:r>
            <a:r>
              <a:rPr lang="cs-CZ" sz="1600" dirty="0" err="1">
                <a:sym typeface="Symbol" pitchFamily="18" charset="2"/>
              </a:rPr>
              <a:t></a:t>
            </a:r>
            <a:r>
              <a:rPr lang="cs-CZ" sz="1600" dirty="0" err="1"/>
              <a:t>Xe</a:t>
            </a:r>
            <a:r>
              <a:rPr lang="de-CH" sz="1600" dirty="0"/>
              <a:t>4</a:t>
            </a:r>
            <a:r>
              <a:rPr lang="cs-CZ" sz="1600" dirty="0">
                <a:sym typeface="Symbol" pitchFamily="18" charset="2"/>
              </a:rPr>
              <a:t></a:t>
            </a:r>
            <a:r>
              <a:rPr lang="cs-CZ" sz="1600" dirty="0"/>
              <a:t>Xe2</a:t>
            </a:r>
            <a:r>
              <a:rPr lang="cs-CZ" sz="1600" dirty="0">
                <a:sym typeface="Symbol" pitchFamily="18" charset="2"/>
              </a:rPr>
              <a:t></a:t>
            </a:r>
            <a:r>
              <a:rPr lang="cs-CZ" sz="1600" dirty="0"/>
              <a:t>Xe3</a:t>
            </a:r>
            <a:r>
              <a:rPr lang="cs-CZ" sz="1600" dirty="0">
                <a:sym typeface="Symbol" pitchFamily="18" charset="2"/>
              </a:rPr>
              <a:t></a:t>
            </a:r>
            <a:r>
              <a:rPr lang="cs-CZ" sz="1600" dirty="0"/>
              <a:t>Exit jsou možné jen díky tomu, že atomy proteinu nejsou statické, ale vykonávají vibrační a rotační pohyby (např. metylové skupiny X-CH</a:t>
            </a:r>
            <a:r>
              <a:rPr lang="cs-CZ" sz="1600" baseline="-25000" dirty="0"/>
              <a:t>3</a:t>
            </a:r>
            <a:r>
              <a:rPr lang="cs-CZ" sz="1600" dirty="0"/>
              <a:t> se mohou otáčet kolem osy X-C). Díky těmto pohybům se mezi jednotlivými místy DP, Xe4, Xe2 atd. krátkodobě otvírají kanálky, kterými “uvězněná“ molekula (</a:t>
            </a:r>
            <a:r>
              <a:rPr lang="cs-CZ" sz="1600" dirty="0" err="1"/>
              <a:t>Xe</a:t>
            </a:r>
            <a:r>
              <a:rPr lang="cs-CZ" sz="1600" dirty="0"/>
              <a:t>, O</a:t>
            </a:r>
            <a:r>
              <a:rPr lang="cs-CZ" sz="1600" baseline="-25000" dirty="0"/>
              <a:t>2</a:t>
            </a:r>
            <a:r>
              <a:rPr lang="cs-CZ" sz="1600" dirty="0"/>
              <a:t>, CO) může difundovat z jednoho místa na druhé.</a:t>
            </a:r>
          </a:p>
          <a:p>
            <a:endParaRPr lang="cs-CZ" sz="1600" dirty="0"/>
          </a:p>
          <a:p>
            <a:r>
              <a:rPr lang="cs-CZ" sz="1600" dirty="0"/>
              <a:t>Na příkladu myoglobinu jsme si tedy ukázali, že k pochopení funkce biomolekul nestačí znát jejich statickou strukturu, musíme znát i dynamiku této struktury.</a:t>
            </a:r>
          </a:p>
          <a:p>
            <a:r>
              <a:rPr lang="cs-CZ" sz="1600" dirty="0"/>
              <a:t>Ve druhé části přednášky si vysvětlíme, jak se dynamika biomolekul studuje.</a:t>
            </a:r>
          </a:p>
        </p:txBody>
      </p:sp>
      <p:sp>
        <p:nvSpPr>
          <p:cNvPr id="4" name="TextovéPole 3"/>
          <p:cNvSpPr txBox="1"/>
          <p:nvPr/>
        </p:nvSpPr>
        <p:spPr>
          <a:xfrm>
            <a:off x="6084168" y="6488668"/>
            <a:ext cx="607859" cy="369332"/>
          </a:xfrm>
          <a:prstGeom prst="rect">
            <a:avLst/>
          </a:prstGeom>
          <a:noFill/>
        </p:spPr>
        <p:txBody>
          <a:bodyPr wrap="none" rtlCol="0">
            <a:spAutoFit/>
          </a:bodyPr>
          <a:lstStyle/>
          <a:p>
            <a:r>
              <a:rPr lang="cs-CZ" dirty="0"/>
              <a:t>Exit</a:t>
            </a:r>
          </a:p>
        </p:txBody>
      </p:sp>
      <p:cxnSp>
        <p:nvCxnSpPr>
          <p:cNvPr id="3" name="Straight Arrow Connector 2">
            <a:extLst>
              <a:ext uri="{FF2B5EF4-FFF2-40B4-BE49-F238E27FC236}">
                <a16:creationId xmlns:a16="http://schemas.microsoft.com/office/drawing/2014/main" id="{BD9AE69C-7FCF-B045-AD8A-8EB488363A77}"/>
              </a:ext>
            </a:extLst>
          </p:cNvPr>
          <p:cNvCxnSpPr/>
          <p:nvPr/>
        </p:nvCxnSpPr>
        <p:spPr bwMode="auto">
          <a:xfrm>
            <a:off x="323528" y="4941168"/>
            <a:ext cx="936104" cy="0"/>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A836EBBB-6F77-3E4A-BB6C-847DB6CE8663}"/>
              </a:ext>
            </a:extLst>
          </p:cNvPr>
          <p:cNvSpPr txBox="1"/>
          <p:nvPr/>
        </p:nvSpPr>
        <p:spPr>
          <a:xfrm>
            <a:off x="467544" y="4571836"/>
            <a:ext cx="684803" cy="369332"/>
          </a:xfrm>
          <a:prstGeom prst="rect">
            <a:avLst/>
          </a:prstGeom>
          <a:noFill/>
        </p:spPr>
        <p:txBody>
          <a:bodyPr wrap="none" rtlCol="0">
            <a:spAutoFit/>
          </a:bodyPr>
          <a:lstStyle/>
          <a:p>
            <a:r>
              <a:rPr lang="fr-FR" dirty="0"/>
              <a:t>Hem</a:t>
            </a:r>
          </a:p>
        </p:txBody>
      </p:sp>
    </p:spTree>
    <p:extLst>
      <p:ext uri="{BB962C8B-B14F-4D97-AF65-F5344CB8AC3E}">
        <p14:creationId xmlns:p14="http://schemas.microsoft.com/office/powerpoint/2010/main" val="2863440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684213" y="5013325"/>
            <a:ext cx="7993062" cy="915988"/>
          </a:xfrm>
          <a:prstGeom prst="rect">
            <a:avLst/>
          </a:prstGeom>
          <a:noFill/>
          <a:ln w="9525">
            <a:noFill/>
            <a:miter lim="800000"/>
            <a:headEnd/>
            <a:tailEnd/>
          </a:ln>
        </p:spPr>
        <p:txBody>
          <a:bodyPr>
            <a:spAutoFit/>
          </a:bodyPr>
          <a:lstStyle/>
          <a:p>
            <a:r>
              <a:rPr lang="cs-CZ"/>
              <a:t>Jednotlivé konformace se liší stabilitou. Stabilitu konformace </a:t>
            </a:r>
            <a:r>
              <a:rPr lang="cs-CZ">
                <a:solidFill>
                  <a:srgbClr val="FF0000"/>
                </a:solidFill>
              </a:rPr>
              <a:t>k</a:t>
            </a:r>
            <a:r>
              <a:rPr lang="cs-CZ"/>
              <a:t> (závislou na souřadnicích x</a:t>
            </a:r>
            <a:r>
              <a:rPr lang="cs-CZ" baseline="-25000">
                <a:solidFill>
                  <a:srgbClr val="FF0000"/>
                </a:solidFill>
              </a:rPr>
              <a:t>k</a:t>
            </a:r>
            <a:r>
              <a:rPr lang="cs-CZ" baseline="-25000">
                <a:solidFill>
                  <a:srgbClr val="00B0F0"/>
                </a:solidFill>
              </a:rPr>
              <a:t>i</a:t>
            </a:r>
            <a:r>
              <a:rPr lang="cs-CZ"/>
              <a:t>, y</a:t>
            </a:r>
            <a:r>
              <a:rPr lang="cs-CZ" baseline="-25000">
                <a:solidFill>
                  <a:srgbClr val="FF0000"/>
                </a:solidFill>
              </a:rPr>
              <a:t>k</a:t>
            </a:r>
            <a:r>
              <a:rPr lang="cs-CZ" baseline="-25000">
                <a:solidFill>
                  <a:srgbClr val="00B0F0"/>
                </a:solidFill>
              </a:rPr>
              <a:t>i</a:t>
            </a:r>
            <a:r>
              <a:rPr lang="cs-CZ"/>
              <a:t>, z</a:t>
            </a:r>
            <a:r>
              <a:rPr lang="cs-CZ" baseline="-25000">
                <a:solidFill>
                  <a:srgbClr val="FF0000"/>
                </a:solidFill>
              </a:rPr>
              <a:t>k</a:t>
            </a:r>
            <a:r>
              <a:rPr lang="cs-CZ" baseline="-25000">
                <a:solidFill>
                  <a:srgbClr val="00B0F0"/>
                </a:solidFill>
              </a:rPr>
              <a:t>i</a:t>
            </a:r>
            <a:r>
              <a:rPr lang="cs-CZ" baseline="-25000"/>
              <a:t> </a:t>
            </a:r>
            <a:r>
              <a:rPr lang="cs-CZ"/>
              <a:t>všech atomů </a:t>
            </a:r>
            <a:r>
              <a:rPr lang="cs-CZ">
                <a:solidFill>
                  <a:srgbClr val="00B0F0"/>
                </a:solidFill>
              </a:rPr>
              <a:t>i</a:t>
            </a:r>
            <a:r>
              <a:rPr lang="cs-CZ"/>
              <a:t> ) určuje její potenciální energie</a:t>
            </a:r>
            <a:r>
              <a:rPr lang="de-CH"/>
              <a:t> E</a:t>
            </a:r>
            <a:r>
              <a:rPr lang="cs-CZ"/>
              <a:t>.</a:t>
            </a:r>
            <a:endParaRPr lang="de-CH"/>
          </a:p>
        </p:txBody>
      </p:sp>
      <p:sp>
        <p:nvSpPr>
          <p:cNvPr id="29699" name="Text Box 6"/>
          <p:cNvSpPr txBox="1">
            <a:spLocks noChangeArrowheads="1"/>
          </p:cNvSpPr>
          <p:nvPr/>
        </p:nvSpPr>
        <p:spPr bwMode="auto">
          <a:xfrm>
            <a:off x="755650" y="1557338"/>
            <a:ext cx="8064500" cy="2563812"/>
          </a:xfrm>
          <a:prstGeom prst="rect">
            <a:avLst/>
          </a:prstGeom>
          <a:noFill/>
          <a:ln w="9525">
            <a:noFill/>
            <a:miter lim="800000"/>
            <a:headEnd/>
            <a:tailEnd/>
          </a:ln>
        </p:spPr>
        <p:txBody>
          <a:bodyPr>
            <a:spAutoFit/>
          </a:bodyPr>
          <a:lstStyle/>
          <a:p>
            <a:r>
              <a:rPr lang="cs-CZ"/>
              <a:t>Biologické makromolekuly nejsou rigidní. Jejich struktury vykazují různé stupně volnosti:</a:t>
            </a:r>
          </a:p>
          <a:p>
            <a:endParaRPr lang="cs-CZ"/>
          </a:p>
          <a:p>
            <a:r>
              <a:rPr lang="cs-CZ"/>
              <a:t>- Vazby a vazebné úhly vibrují kolem rovnovážných poloh</a:t>
            </a:r>
          </a:p>
          <a:p>
            <a:endParaRPr lang="cs-CZ"/>
          </a:p>
          <a:p>
            <a:r>
              <a:rPr lang="cs-CZ"/>
              <a:t>- Jednoduché vazby umožňují rotaci a tím konformační změny</a:t>
            </a:r>
          </a:p>
          <a:p>
            <a:endParaRPr lang="cs-CZ"/>
          </a:p>
          <a:p>
            <a:r>
              <a:rPr lang="cs-CZ"/>
              <a:t>- Cyklické podjednotky (např. cukry) přecházejí mezi energeticky výhodnými konformacemi (pro ribózu: N a S)</a:t>
            </a:r>
            <a:endParaRPr lang="fr-FR"/>
          </a:p>
        </p:txBody>
      </p:sp>
      <p:sp>
        <p:nvSpPr>
          <p:cNvPr id="29700" name="Text Box 9"/>
          <p:cNvSpPr txBox="1">
            <a:spLocks noChangeArrowheads="1"/>
          </p:cNvSpPr>
          <p:nvPr/>
        </p:nvSpPr>
        <p:spPr bwMode="auto">
          <a:xfrm>
            <a:off x="684213" y="333375"/>
            <a:ext cx="8064500" cy="366713"/>
          </a:xfrm>
          <a:prstGeom prst="rect">
            <a:avLst/>
          </a:prstGeom>
          <a:noFill/>
          <a:ln w="9525">
            <a:noFill/>
            <a:miter lim="800000"/>
            <a:headEnd/>
            <a:tailEnd/>
          </a:ln>
        </p:spPr>
        <p:txBody>
          <a:bodyPr>
            <a:spAutoFit/>
          </a:bodyPr>
          <a:lstStyle/>
          <a:p>
            <a:r>
              <a:rPr lang="de-CH"/>
              <a:t>Konforma</a:t>
            </a:r>
            <a:r>
              <a:rPr lang="cs-CZ"/>
              <a:t>ční dynamika makromolekul</a:t>
            </a:r>
          </a:p>
        </p:txBody>
      </p:sp>
      <p:sp>
        <p:nvSpPr>
          <p:cNvPr id="2" name="Rectangle 1">
            <a:extLst>
              <a:ext uri="{FF2B5EF4-FFF2-40B4-BE49-F238E27FC236}">
                <a16:creationId xmlns:a16="http://schemas.microsoft.com/office/drawing/2014/main" id="{7967573F-718C-1446-861F-5BDBE1FDA6E5}"/>
              </a:ext>
            </a:extLst>
          </p:cNvPr>
          <p:cNvSpPr/>
          <p:nvPr/>
        </p:nvSpPr>
        <p:spPr bwMode="auto">
          <a:xfrm>
            <a:off x="539552" y="5013325"/>
            <a:ext cx="7344816" cy="91598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pic>
        <p:nvPicPr>
          <p:cNvPr id="3" name="Audio 2">
            <a:hlinkClick r:id="" action="ppaction://media"/>
            <a:extLst>
              <a:ext uri="{FF2B5EF4-FFF2-40B4-BE49-F238E27FC236}">
                <a16:creationId xmlns:a16="http://schemas.microsoft.com/office/drawing/2014/main" id="{9E8EAB7B-5F91-324A-A27B-EC23F58245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934"/>
    </mc:Choice>
    <mc:Fallback xmlns="">
      <p:transition spd="slow" advTm="50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grpId="0" nodeType="withEffect">
                                  <p:stCondLst>
                                    <p:cond delay="1000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14A1CF-D0CB-4E4E-A282-7589CC96EB4D}"/>
              </a:ext>
            </a:extLst>
          </p:cNvPr>
          <p:cNvPicPr>
            <a:picLocks noChangeAspect="1"/>
          </p:cNvPicPr>
          <p:nvPr/>
        </p:nvPicPr>
        <p:blipFill>
          <a:blip r:embed="rId4"/>
          <a:stretch>
            <a:fillRect/>
          </a:stretch>
        </p:blipFill>
        <p:spPr>
          <a:xfrm>
            <a:off x="2771800" y="620688"/>
            <a:ext cx="3810000" cy="1409700"/>
          </a:xfrm>
          <a:prstGeom prst="rect">
            <a:avLst/>
          </a:prstGeom>
        </p:spPr>
      </p:pic>
      <p:sp>
        <p:nvSpPr>
          <p:cNvPr id="3" name="Rectangle 2">
            <a:extLst>
              <a:ext uri="{FF2B5EF4-FFF2-40B4-BE49-F238E27FC236}">
                <a16:creationId xmlns:a16="http://schemas.microsoft.com/office/drawing/2014/main" id="{95A40E6A-22B2-2B47-84DC-5727418508F3}"/>
              </a:ext>
            </a:extLst>
          </p:cNvPr>
          <p:cNvSpPr/>
          <p:nvPr/>
        </p:nvSpPr>
        <p:spPr>
          <a:xfrm>
            <a:off x="32116" y="156305"/>
            <a:ext cx="7827784" cy="369332"/>
          </a:xfrm>
          <a:prstGeom prst="rect">
            <a:avLst/>
          </a:prstGeom>
        </p:spPr>
        <p:txBody>
          <a:bodyPr wrap="none">
            <a:spAutoFit/>
          </a:bodyPr>
          <a:lstStyle/>
          <a:p>
            <a:r>
              <a:rPr lang="de-CH" altLang="fr-FR" b="1" dirty="0">
                <a:solidFill>
                  <a:srgbClr val="FF0000"/>
                </a:solidFill>
              </a:rPr>
              <a:t>1. </a:t>
            </a:r>
            <a:r>
              <a:rPr lang="de-CH" altLang="fr-FR" b="1" dirty="0" err="1">
                <a:solidFill>
                  <a:srgbClr val="FF0000"/>
                </a:solidFill>
              </a:rPr>
              <a:t>Dehydrogenace</a:t>
            </a:r>
            <a:r>
              <a:rPr lang="de-CH" altLang="fr-FR" b="1" dirty="0">
                <a:solidFill>
                  <a:srgbClr val="FF0000"/>
                </a:solidFill>
              </a:rPr>
              <a:t> </a:t>
            </a:r>
            <a:r>
              <a:rPr lang="de-CH" altLang="fr-FR" b="1" dirty="0" err="1">
                <a:solidFill>
                  <a:srgbClr val="FF0000"/>
                </a:solidFill>
              </a:rPr>
              <a:t>etanolu</a:t>
            </a:r>
            <a:r>
              <a:rPr lang="de-CH" altLang="fr-FR" b="1" dirty="0">
                <a:solidFill>
                  <a:srgbClr val="FF0000"/>
                </a:solidFill>
              </a:rPr>
              <a:t> </a:t>
            </a:r>
            <a:r>
              <a:rPr lang="de-CH" altLang="fr-FR" b="1" dirty="0" err="1">
                <a:solidFill>
                  <a:srgbClr val="FF0000"/>
                </a:solidFill>
              </a:rPr>
              <a:t>pomocí</a:t>
            </a:r>
            <a:r>
              <a:rPr lang="de-CH" altLang="fr-FR" b="1" dirty="0">
                <a:solidFill>
                  <a:srgbClr val="FF0000"/>
                </a:solidFill>
              </a:rPr>
              <a:t> </a:t>
            </a:r>
            <a:r>
              <a:rPr lang="de-CH" altLang="fr-FR" b="1" dirty="0" err="1">
                <a:solidFill>
                  <a:srgbClr val="FF0000"/>
                </a:solidFill>
              </a:rPr>
              <a:t>enzymu</a:t>
            </a:r>
            <a:r>
              <a:rPr lang="de-CH" altLang="fr-FR" b="1" dirty="0">
                <a:solidFill>
                  <a:srgbClr val="FF0000"/>
                </a:solidFill>
              </a:rPr>
              <a:t> </a:t>
            </a:r>
            <a:r>
              <a:rPr lang="de-CH" altLang="fr-FR" b="1" dirty="0" err="1">
                <a:solidFill>
                  <a:srgbClr val="FF0000"/>
                </a:solidFill>
              </a:rPr>
              <a:t>alkohol</a:t>
            </a:r>
            <a:r>
              <a:rPr lang="de-CH" altLang="fr-FR" b="1" dirty="0">
                <a:solidFill>
                  <a:srgbClr val="FF0000"/>
                </a:solidFill>
              </a:rPr>
              <a:t> </a:t>
            </a:r>
            <a:r>
              <a:rPr lang="de-CH" altLang="fr-FR" b="1" dirty="0" err="1">
                <a:solidFill>
                  <a:srgbClr val="FF0000"/>
                </a:solidFill>
              </a:rPr>
              <a:t>dehydrogenáza</a:t>
            </a:r>
            <a:r>
              <a:rPr lang="de-CH" altLang="fr-FR" b="1" dirty="0">
                <a:solidFill>
                  <a:srgbClr val="FF0000"/>
                </a:solidFill>
              </a:rPr>
              <a:t>: </a:t>
            </a:r>
            <a:endParaRPr lang="fr-FR" dirty="0"/>
          </a:p>
        </p:txBody>
      </p:sp>
      <p:sp>
        <p:nvSpPr>
          <p:cNvPr id="5" name="Rectangle 4">
            <a:extLst>
              <a:ext uri="{FF2B5EF4-FFF2-40B4-BE49-F238E27FC236}">
                <a16:creationId xmlns:a16="http://schemas.microsoft.com/office/drawing/2014/main" id="{83309A54-A150-A642-BC8E-3601EF82C3C1}"/>
              </a:ext>
            </a:extLst>
          </p:cNvPr>
          <p:cNvSpPr/>
          <p:nvPr/>
        </p:nvSpPr>
        <p:spPr>
          <a:xfrm>
            <a:off x="28228" y="2823293"/>
            <a:ext cx="6930102" cy="646331"/>
          </a:xfrm>
          <a:prstGeom prst="rect">
            <a:avLst/>
          </a:prstGeom>
        </p:spPr>
        <p:txBody>
          <a:bodyPr wrap="none">
            <a:spAutoFit/>
          </a:bodyPr>
          <a:lstStyle/>
          <a:p>
            <a:endParaRPr lang="de-CH" altLang="fr-FR" b="1" dirty="0">
              <a:solidFill>
                <a:srgbClr val="FF0000"/>
              </a:solidFill>
            </a:endParaRPr>
          </a:p>
          <a:p>
            <a:r>
              <a:rPr lang="de-CH" altLang="fr-FR" b="1" dirty="0">
                <a:solidFill>
                  <a:srgbClr val="FF0000"/>
                </a:solidFill>
              </a:rPr>
              <a:t>2. </a:t>
            </a:r>
            <a:r>
              <a:rPr lang="de-CH" altLang="fr-FR" b="1" dirty="0" err="1">
                <a:solidFill>
                  <a:srgbClr val="FF0000"/>
                </a:solidFill>
              </a:rPr>
              <a:t>Oxidace</a:t>
            </a:r>
            <a:r>
              <a:rPr lang="de-CH" altLang="fr-FR" b="1" dirty="0">
                <a:solidFill>
                  <a:srgbClr val="FF0000"/>
                </a:solidFill>
              </a:rPr>
              <a:t> </a:t>
            </a:r>
            <a:r>
              <a:rPr lang="de-CH" altLang="fr-FR" b="1" dirty="0" err="1">
                <a:solidFill>
                  <a:srgbClr val="FF0000"/>
                </a:solidFill>
              </a:rPr>
              <a:t>cholesterolu</a:t>
            </a:r>
            <a:r>
              <a:rPr lang="de-CH" altLang="fr-FR" b="1" dirty="0">
                <a:solidFill>
                  <a:srgbClr val="FF0000"/>
                </a:solidFill>
              </a:rPr>
              <a:t> </a:t>
            </a:r>
            <a:r>
              <a:rPr lang="de-CH" altLang="fr-FR" b="1" dirty="0" err="1">
                <a:solidFill>
                  <a:srgbClr val="FF0000"/>
                </a:solidFill>
              </a:rPr>
              <a:t>pomocí</a:t>
            </a:r>
            <a:r>
              <a:rPr lang="de-CH" altLang="fr-FR" b="1" dirty="0">
                <a:solidFill>
                  <a:srgbClr val="FF0000"/>
                </a:solidFill>
              </a:rPr>
              <a:t> </a:t>
            </a:r>
            <a:r>
              <a:rPr lang="de-CH" altLang="fr-FR" b="1" dirty="0" err="1">
                <a:solidFill>
                  <a:srgbClr val="FF0000"/>
                </a:solidFill>
              </a:rPr>
              <a:t>enzymu</a:t>
            </a:r>
            <a:r>
              <a:rPr lang="de-CH" altLang="fr-FR" b="1" dirty="0">
                <a:solidFill>
                  <a:srgbClr val="FF0000"/>
                </a:solidFill>
              </a:rPr>
              <a:t> </a:t>
            </a:r>
            <a:r>
              <a:rPr lang="de-CH" altLang="fr-FR" b="1" dirty="0" err="1">
                <a:solidFill>
                  <a:srgbClr val="FF0000"/>
                </a:solidFill>
              </a:rPr>
              <a:t>cholesterol</a:t>
            </a:r>
            <a:r>
              <a:rPr lang="de-CH" altLang="fr-FR" b="1" dirty="0">
                <a:solidFill>
                  <a:srgbClr val="FF0000"/>
                </a:solidFill>
              </a:rPr>
              <a:t> </a:t>
            </a:r>
            <a:r>
              <a:rPr lang="de-CH" altLang="fr-FR" b="1" dirty="0" err="1">
                <a:solidFill>
                  <a:srgbClr val="FF0000"/>
                </a:solidFill>
              </a:rPr>
              <a:t>oxidáza</a:t>
            </a:r>
            <a:r>
              <a:rPr lang="de-CH" altLang="fr-FR" b="1" dirty="0">
                <a:solidFill>
                  <a:srgbClr val="FF0000"/>
                </a:solidFill>
              </a:rPr>
              <a:t>: </a:t>
            </a:r>
            <a:endParaRPr lang="fr-FR" dirty="0"/>
          </a:p>
        </p:txBody>
      </p:sp>
      <p:pic>
        <p:nvPicPr>
          <p:cNvPr id="6" name="Picture 3">
            <a:extLst>
              <a:ext uri="{FF2B5EF4-FFF2-40B4-BE49-F238E27FC236}">
                <a16:creationId xmlns:a16="http://schemas.microsoft.com/office/drawing/2014/main" id="{02B98ACB-D199-374B-984A-45305443B9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6986" y="3469625"/>
            <a:ext cx="5590798" cy="334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E8612DF3-D1ED-2747-8872-9F32C8D30721}"/>
              </a:ext>
            </a:extLst>
          </p:cNvPr>
          <p:cNvSpPr/>
          <p:nvPr/>
        </p:nvSpPr>
        <p:spPr>
          <a:xfrm>
            <a:off x="6948264" y="4509120"/>
            <a:ext cx="115212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 26">
            <a:extLst>
              <a:ext uri="{FF2B5EF4-FFF2-40B4-BE49-F238E27FC236}">
                <a16:creationId xmlns:a16="http://schemas.microsoft.com/office/drawing/2014/main" id="{09A9B8F1-E288-5D42-92B9-2F2FA254307F}"/>
              </a:ext>
            </a:extLst>
          </p:cNvPr>
          <p:cNvGrpSpPr/>
          <p:nvPr/>
        </p:nvGrpSpPr>
        <p:grpSpPr>
          <a:xfrm>
            <a:off x="577570" y="4283804"/>
            <a:ext cx="8437719" cy="409982"/>
            <a:chOff x="577570" y="4283804"/>
            <a:chExt cx="8437719" cy="409982"/>
          </a:xfrm>
        </p:grpSpPr>
        <p:sp>
          <p:nvSpPr>
            <p:cNvPr id="28" name="TextBox 27">
              <a:extLst>
                <a:ext uri="{FF2B5EF4-FFF2-40B4-BE49-F238E27FC236}">
                  <a16:creationId xmlns:a16="http://schemas.microsoft.com/office/drawing/2014/main" id="{107BB800-B4F3-674E-8BD9-52EF8E1636EE}"/>
                </a:ext>
              </a:extLst>
            </p:cNvPr>
            <p:cNvSpPr txBox="1"/>
            <p:nvPr/>
          </p:nvSpPr>
          <p:spPr>
            <a:xfrm>
              <a:off x="577570" y="4283804"/>
              <a:ext cx="1351652" cy="369332"/>
            </a:xfrm>
            <a:prstGeom prst="rect">
              <a:avLst/>
            </a:prstGeom>
            <a:noFill/>
          </p:spPr>
          <p:txBody>
            <a:bodyPr wrap="none" rtlCol="0">
              <a:spAutoFit/>
            </a:bodyPr>
            <a:lstStyle/>
            <a:p>
              <a:r>
                <a:rPr lang="fr-FR" dirty="0" err="1"/>
                <a:t>Cholesterol</a:t>
              </a:r>
              <a:endParaRPr lang="fr-FR" dirty="0"/>
            </a:p>
          </p:txBody>
        </p:sp>
        <p:sp>
          <p:nvSpPr>
            <p:cNvPr id="29" name="TextBox 28">
              <a:extLst>
                <a:ext uri="{FF2B5EF4-FFF2-40B4-BE49-F238E27FC236}">
                  <a16:creationId xmlns:a16="http://schemas.microsoft.com/office/drawing/2014/main" id="{E182E9CD-D3C3-8748-A49F-C2CEFC10E600}"/>
                </a:ext>
              </a:extLst>
            </p:cNvPr>
            <p:cNvSpPr txBox="1"/>
            <p:nvPr/>
          </p:nvSpPr>
          <p:spPr>
            <a:xfrm>
              <a:off x="7407156" y="4324454"/>
              <a:ext cx="1608133" cy="369332"/>
            </a:xfrm>
            <a:prstGeom prst="rect">
              <a:avLst/>
            </a:prstGeom>
            <a:noFill/>
          </p:spPr>
          <p:txBody>
            <a:bodyPr wrap="none" rtlCol="0">
              <a:spAutoFit/>
            </a:bodyPr>
            <a:lstStyle/>
            <a:p>
              <a:r>
                <a:rPr lang="fr-FR"/>
                <a:t>Cholestenon</a:t>
              </a:r>
              <a:endParaRPr lang="fr-FR" dirty="0"/>
            </a:p>
          </p:txBody>
        </p:sp>
      </p:grpSp>
      <p:grpSp>
        <p:nvGrpSpPr>
          <p:cNvPr id="9" name="Group 8">
            <a:extLst>
              <a:ext uri="{FF2B5EF4-FFF2-40B4-BE49-F238E27FC236}">
                <a16:creationId xmlns:a16="http://schemas.microsoft.com/office/drawing/2014/main" id="{6A6EFEE9-FB7B-2448-A30E-7EC972D33CFA}"/>
              </a:ext>
            </a:extLst>
          </p:cNvPr>
          <p:cNvGrpSpPr/>
          <p:nvPr/>
        </p:nvGrpSpPr>
        <p:grpSpPr>
          <a:xfrm>
            <a:off x="2771800" y="2068146"/>
            <a:ext cx="5333318" cy="377211"/>
            <a:chOff x="2771800" y="2068146"/>
            <a:chExt cx="5333318" cy="377211"/>
          </a:xfrm>
        </p:grpSpPr>
        <p:cxnSp>
          <p:nvCxnSpPr>
            <p:cNvPr id="7" name="Straight Arrow Connector 6">
              <a:extLst>
                <a:ext uri="{FF2B5EF4-FFF2-40B4-BE49-F238E27FC236}">
                  <a16:creationId xmlns:a16="http://schemas.microsoft.com/office/drawing/2014/main" id="{A07247BA-3FE4-4E4A-855D-894F57E6AF24}"/>
                </a:ext>
              </a:extLst>
            </p:cNvPr>
            <p:cNvCxnSpPr/>
            <p:nvPr/>
          </p:nvCxnSpPr>
          <p:spPr>
            <a:xfrm>
              <a:off x="4067944" y="2276872"/>
              <a:ext cx="1440160" cy="0"/>
            </a:xfrm>
            <a:prstGeom prst="straightConnector1">
              <a:avLst/>
            </a:prstGeom>
            <a:ln>
              <a:headEnd type="none" w="med" len="med"/>
              <a:tailEnd type="arrow" w="med" len="med"/>
            </a:ln>
          </p:spPr>
          <p:style>
            <a:lnRef idx="2">
              <a:schemeClr val="accent4"/>
            </a:lnRef>
            <a:fillRef idx="0">
              <a:schemeClr val="accent4"/>
            </a:fillRef>
            <a:effectRef idx="1">
              <a:schemeClr val="accent4"/>
            </a:effectRef>
            <a:fontRef idx="minor">
              <a:schemeClr val="tx1"/>
            </a:fontRef>
          </p:style>
        </p:cxnSp>
        <p:sp>
          <p:nvSpPr>
            <p:cNvPr id="8" name="TextBox 7">
              <a:extLst>
                <a:ext uri="{FF2B5EF4-FFF2-40B4-BE49-F238E27FC236}">
                  <a16:creationId xmlns:a16="http://schemas.microsoft.com/office/drawing/2014/main" id="{1CC19C63-3B87-4F45-9129-B211723FE663}"/>
                </a:ext>
              </a:extLst>
            </p:cNvPr>
            <p:cNvSpPr txBox="1"/>
            <p:nvPr/>
          </p:nvSpPr>
          <p:spPr>
            <a:xfrm>
              <a:off x="2771800" y="2068146"/>
              <a:ext cx="1338828" cy="369332"/>
            </a:xfrm>
            <a:prstGeom prst="rect">
              <a:avLst/>
            </a:prstGeom>
            <a:noFill/>
          </p:spPr>
          <p:txBody>
            <a:bodyPr wrap="none" rtlCol="0">
              <a:spAutoFit/>
            </a:bodyPr>
            <a:lstStyle/>
            <a:p>
              <a:r>
                <a:rPr lang="fr-FR" dirty="0" err="1">
                  <a:solidFill>
                    <a:srgbClr val="7030A0"/>
                  </a:solidFill>
                </a:rPr>
                <a:t>člověk</a:t>
              </a:r>
              <a:r>
                <a:rPr lang="fr-FR" dirty="0">
                  <a:solidFill>
                    <a:srgbClr val="7030A0"/>
                  </a:solidFill>
                </a:rPr>
                <a:t>, </a:t>
              </a:r>
              <a:r>
                <a:rPr lang="fr-FR" dirty="0" err="1">
                  <a:solidFill>
                    <a:srgbClr val="7030A0"/>
                  </a:solidFill>
                </a:rPr>
                <a:t>kůň</a:t>
              </a:r>
              <a:endParaRPr lang="fr-FR" dirty="0">
                <a:solidFill>
                  <a:srgbClr val="7030A0"/>
                </a:solidFill>
              </a:endParaRPr>
            </a:p>
          </p:txBody>
        </p:sp>
        <p:sp>
          <p:nvSpPr>
            <p:cNvPr id="15" name="TextBox 14">
              <a:extLst>
                <a:ext uri="{FF2B5EF4-FFF2-40B4-BE49-F238E27FC236}">
                  <a16:creationId xmlns:a16="http://schemas.microsoft.com/office/drawing/2014/main" id="{4C9D51F7-4846-184F-B1FA-C9AA441EAF37}"/>
                </a:ext>
              </a:extLst>
            </p:cNvPr>
            <p:cNvSpPr txBox="1"/>
            <p:nvPr/>
          </p:nvSpPr>
          <p:spPr>
            <a:xfrm>
              <a:off x="5663424" y="2076025"/>
              <a:ext cx="2441694" cy="369332"/>
            </a:xfrm>
            <a:prstGeom prst="rect">
              <a:avLst/>
            </a:prstGeom>
            <a:noFill/>
          </p:spPr>
          <p:txBody>
            <a:bodyPr wrap="none" rtlCol="0">
              <a:spAutoFit/>
            </a:bodyPr>
            <a:lstStyle/>
            <a:p>
              <a:r>
                <a:rPr lang="fr-FR" dirty="0" err="1">
                  <a:solidFill>
                    <a:srgbClr val="7030A0"/>
                  </a:solidFill>
                </a:rPr>
                <a:t>odbourávání</a:t>
              </a:r>
              <a:r>
                <a:rPr lang="fr-FR" dirty="0">
                  <a:solidFill>
                    <a:srgbClr val="7030A0"/>
                  </a:solidFill>
                </a:rPr>
                <a:t> </a:t>
              </a:r>
              <a:r>
                <a:rPr lang="fr-FR" dirty="0" err="1">
                  <a:solidFill>
                    <a:srgbClr val="7030A0"/>
                  </a:solidFill>
                </a:rPr>
                <a:t>alkoholu</a:t>
              </a:r>
              <a:endParaRPr lang="fr-FR" dirty="0">
                <a:solidFill>
                  <a:srgbClr val="7030A0"/>
                </a:solidFill>
              </a:endParaRPr>
            </a:p>
          </p:txBody>
        </p:sp>
      </p:grpSp>
      <p:grpSp>
        <p:nvGrpSpPr>
          <p:cNvPr id="10" name="Group 9">
            <a:extLst>
              <a:ext uri="{FF2B5EF4-FFF2-40B4-BE49-F238E27FC236}">
                <a16:creationId xmlns:a16="http://schemas.microsoft.com/office/drawing/2014/main" id="{ACE3BFFD-BDCA-6E40-AFB6-D8E1664EB018}"/>
              </a:ext>
            </a:extLst>
          </p:cNvPr>
          <p:cNvGrpSpPr/>
          <p:nvPr/>
        </p:nvGrpSpPr>
        <p:grpSpPr>
          <a:xfrm>
            <a:off x="2843100" y="2536185"/>
            <a:ext cx="6300900" cy="646331"/>
            <a:chOff x="2843100" y="2536185"/>
            <a:chExt cx="6300900" cy="646331"/>
          </a:xfrm>
        </p:grpSpPr>
        <p:cxnSp>
          <p:nvCxnSpPr>
            <p:cNvPr id="13" name="Straight Arrow Connector 12">
              <a:extLst>
                <a:ext uri="{FF2B5EF4-FFF2-40B4-BE49-F238E27FC236}">
                  <a16:creationId xmlns:a16="http://schemas.microsoft.com/office/drawing/2014/main" id="{28CB2B6F-6815-2248-BE02-A48448AF2C41}"/>
                </a:ext>
              </a:extLst>
            </p:cNvPr>
            <p:cNvCxnSpPr>
              <a:cxnSpLocks/>
            </p:cNvCxnSpPr>
            <p:nvPr/>
          </p:nvCxnSpPr>
          <p:spPr>
            <a:xfrm flipH="1">
              <a:off x="4067944" y="2780928"/>
              <a:ext cx="1440160" cy="0"/>
            </a:xfrm>
            <a:prstGeom prst="straightConnector1">
              <a:avLst/>
            </a:prstGeom>
            <a:ln>
              <a:headEnd type="none" w="med" len="med"/>
              <a:tailEnd type="arrow" w="med" len="med"/>
            </a:ln>
          </p:spPr>
          <p:style>
            <a:lnRef idx="2">
              <a:schemeClr val="accent4"/>
            </a:lnRef>
            <a:fillRef idx="0">
              <a:schemeClr val="accent4"/>
            </a:fillRef>
            <a:effectRef idx="1">
              <a:schemeClr val="accent4"/>
            </a:effectRef>
            <a:fontRef idx="minor">
              <a:schemeClr val="tx1"/>
            </a:fontRef>
          </p:style>
        </p:cxnSp>
        <p:sp>
          <p:nvSpPr>
            <p:cNvPr id="16" name="TextBox 15">
              <a:extLst>
                <a:ext uri="{FF2B5EF4-FFF2-40B4-BE49-F238E27FC236}">
                  <a16:creationId xmlns:a16="http://schemas.microsoft.com/office/drawing/2014/main" id="{2E1E3F9C-1A79-5E4F-8853-4B0F4320E9C6}"/>
                </a:ext>
              </a:extLst>
            </p:cNvPr>
            <p:cNvSpPr txBox="1"/>
            <p:nvPr/>
          </p:nvSpPr>
          <p:spPr>
            <a:xfrm>
              <a:off x="2843100" y="2555612"/>
              <a:ext cx="1069524" cy="369332"/>
            </a:xfrm>
            <a:prstGeom prst="rect">
              <a:avLst/>
            </a:prstGeom>
            <a:noFill/>
          </p:spPr>
          <p:txBody>
            <a:bodyPr wrap="none" rtlCol="0">
              <a:spAutoFit/>
            </a:bodyPr>
            <a:lstStyle/>
            <a:p>
              <a:r>
                <a:rPr lang="fr-FR" dirty="0" err="1">
                  <a:solidFill>
                    <a:srgbClr val="7030A0"/>
                  </a:solidFill>
                </a:rPr>
                <a:t>kvasinky</a:t>
              </a:r>
              <a:endParaRPr lang="fr-FR" dirty="0">
                <a:solidFill>
                  <a:srgbClr val="7030A0"/>
                </a:solidFill>
              </a:endParaRPr>
            </a:p>
          </p:txBody>
        </p:sp>
        <p:sp>
          <p:nvSpPr>
            <p:cNvPr id="17" name="TextBox 16">
              <a:extLst>
                <a:ext uri="{FF2B5EF4-FFF2-40B4-BE49-F238E27FC236}">
                  <a16:creationId xmlns:a16="http://schemas.microsoft.com/office/drawing/2014/main" id="{CEC1292E-4CDB-EA4E-A6B8-2A467D638555}"/>
                </a:ext>
              </a:extLst>
            </p:cNvPr>
            <p:cNvSpPr txBox="1"/>
            <p:nvPr/>
          </p:nvSpPr>
          <p:spPr>
            <a:xfrm>
              <a:off x="5658698" y="2536185"/>
              <a:ext cx="3485302" cy="646331"/>
            </a:xfrm>
            <a:prstGeom prst="rect">
              <a:avLst/>
            </a:prstGeom>
            <a:noFill/>
          </p:spPr>
          <p:txBody>
            <a:bodyPr wrap="square" rtlCol="0">
              <a:spAutoFit/>
            </a:bodyPr>
            <a:lstStyle/>
            <a:p>
              <a:r>
                <a:rPr lang="fr-FR" dirty="0" err="1">
                  <a:solidFill>
                    <a:srgbClr val="7030A0"/>
                  </a:solidFill>
                </a:rPr>
                <a:t>alkoholové</a:t>
              </a:r>
              <a:r>
                <a:rPr lang="fr-FR" dirty="0">
                  <a:solidFill>
                    <a:srgbClr val="7030A0"/>
                  </a:solidFill>
                </a:rPr>
                <a:t> </a:t>
              </a:r>
              <a:r>
                <a:rPr lang="fr-FR" dirty="0" err="1">
                  <a:solidFill>
                    <a:srgbClr val="7030A0"/>
                  </a:solidFill>
                </a:rPr>
                <a:t>kvašení</a:t>
              </a:r>
              <a:r>
                <a:rPr lang="fr-FR" dirty="0">
                  <a:solidFill>
                    <a:srgbClr val="7030A0"/>
                  </a:solidFill>
                </a:rPr>
                <a:t>, </a:t>
              </a:r>
              <a:r>
                <a:rPr lang="fr-FR" dirty="0" err="1">
                  <a:solidFill>
                    <a:srgbClr val="7030A0"/>
                  </a:solidFill>
                </a:rPr>
                <a:t>regenerace</a:t>
              </a:r>
              <a:r>
                <a:rPr lang="fr-FR" dirty="0">
                  <a:solidFill>
                    <a:srgbClr val="7030A0"/>
                  </a:solidFill>
                </a:rPr>
                <a:t> NAD</a:t>
              </a:r>
              <a:r>
                <a:rPr lang="fr-FR" baseline="30000" dirty="0">
                  <a:solidFill>
                    <a:srgbClr val="7030A0"/>
                  </a:solidFill>
                </a:rPr>
                <a:t>+</a:t>
              </a:r>
              <a:endParaRPr lang="fr-FR" dirty="0">
                <a:solidFill>
                  <a:srgbClr val="7030A0"/>
                </a:solidFill>
              </a:endParaRPr>
            </a:p>
          </p:txBody>
        </p:sp>
      </p:grpSp>
      <p:sp>
        <p:nvSpPr>
          <p:cNvPr id="18" name="TextBox 17">
            <a:extLst>
              <a:ext uri="{FF2B5EF4-FFF2-40B4-BE49-F238E27FC236}">
                <a16:creationId xmlns:a16="http://schemas.microsoft.com/office/drawing/2014/main" id="{6E1AAFF5-DF27-C941-86AB-29ED2A3552EB}"/>
              </a:ext>
            </a:extLst>
          </p:cNvPr>
          <p:cNvSpPr txBox="1"/>
          <p:nvPr/>
        </p:nvSpPr>
        <p:spPr>
          <a:xfrm>
            <a:off x="298000" y="5467316"/>
            <a:ext cx="3570208" cy="646331"/>
          </a:xfrm>
          <a:prstGeom prst="rect">
            <a:avLst/>
          </a:prstGeom>
          <a:noFill/>
        </p:spPr>
        <p:txBody>
          <a:bodyPr wrap="none" rtlCol="0">
            <a:spAutoFit/>
          </a:bodyPr>
          <a:lstStyle/>
          <a:p>
            <a:r>
              <a:rPr lang="fr-FR" dirty="0" err="1">
                <a:solidFill>
                  <a:srgbClr val="7030A0"/>
                </a:solidFill>
              </a:rPr>
              <a:t>bakterie</a:t>
            </a:r>
            <a:r>
              <a:rPr lang="fr-FR" dirty="0">
                <a:solidFill>
                  <a:srgbClr val="7030A0"/>
                </a:solidFill>
              </a:rPr>
              <a:t>: 1. </a:t>
            </a:r>
            <a:r>
              <a:rPr lang="fr-FR" dirty="0" err="1">
                <a:solidFill>
                  <a:srgbClr val="7030A0"/>
                </a:solidFill>
              </a:rPr>
              <a:t>krok</a:t>
            </a:r>
            <a:r>
              <a:rPr lang="fr-FR" dirty="0">
                <a:solidFill>
                  <a:srgbClr val="7030A0"/>
                </a:solidFill>
              </a:rPr>
              <a:t> pro </a:t>
            </a:r>
            <a:r>
              <a:rPr lang="fr-FR" dirty="0" err="1">
                <a:solidFill>
                  <a:srgbClr val="7030A0"/>
                </a:solidFill>
              </a:rPr>
              <a:t>metabolizaci</a:t>
            </a:r>
            <a:endParaRPr lang="fr-FR" dirty="0">
              <a:solidFill>
                <a:srgbClr val="7030A0"/>
              </a:solidFill>
            </a:endParaRPr>
          </a:p>
          <a:p>
            <a:r>
              <a:rPr lang="fr-FR" dirty="0">
                <a:solidFill>
                  <a:srgbClr val="7030A0"/>
                </a:solidFill>
              </a:rPr>
              <a:t>                 </a:t>
            </a:r>
            <a:r>
              <a:rPr lang="fr-FR" dirty="0" err="1">
                <a:solidFill>
                  <a:srgbClr val="7030A0"/>
                </a:solidFill>
              </a:rPr>
              <a:t>cholesterolu</a:t>
            </a:r>
            <a:r>
              <a:rPr lang="fr-FR" dirty="0">
                <a:solidFill>
                  <a:srgbClr val="7030A0"/>
                </a:solidFill>
              </a:rPr>
              <a:t> </a:t>
            </a:r>
          </a:p>
        </p:txBody>
      </p:sp>
      <p:grpSp>
        <p:nvGrpSpPr>
          <p:cNvPr id="19" name="Group 18">
            <a:extLst>
              <a:ext uri="{FF2B5EF4-FFF2-40B4-BE49-F238E27FC236}">
                <a16:creationId xmlns:a16="http://schemas.microsoft.com/office/drawing/2014/main" id="{F2A07F15-A47F-C341-88E2-2E1B2766AEE3}"/>
              </a:ext>
            </a:extLst>
          </p:cNvPr>
          <p:cNvGrpSpPr/>
          <p:nvPr/>
        </p:nvGrpSpPr>
        <p:grpSpPr>
          <a:xfrm>
            <a:off x="3727440" y="1574958"/>
            <a:ext cx="1417376" cy="341874"/>
            <a:chOff x="3727440" y="1574958"/>
            <a:chExt cx="1417376" cy="341874"/>
          </a:xfrm>
        </p:grpSpPr>
        <p:cxnSp>
          <p:nvCxnSpPr>
            <p:cNvPr id="12" name="Straight Arrow Connector 11">
              <a:extLst>
                <a:ext uri="{FF2B5EF4-FFF2-40B4-BE49-F238E27FC236}">
                  <a16:creationId xmlns:a16="http://schemas.microsoft.com/office/drawing/2014/main" id="{E18C3356-A4B6-8745-B819-CF7E066792FC}"/>
                </a:ext>
              </a:extLst>
            </p:cNvPr>
            <p:cNvCxnSpPr/>
            <p:nvPr/>
          </p:nvCxnSpPr>
          <p:spPr>
            <a:xfrm>
              <a:off x="3868208" y="1916832"/>
              <a:ext cx="1135840" cy="0"/>
            </a:xfrm>
            <a:prstGeom prst="straightConnector1">
              <a:avLst/>
            </a:prstGeom>
            <a:ln>
              <a:headEnd type="none" w="med" len="med"/>
              <a:tailEnd type="arrow" w="med" len="med"/>
            </a:ln>
          </p:spPr>
          <p:style>
            <a:lnRef idx="2">
              <a:schemeClr val="accent4"/>
            </a:lnRef>
            <a:fillRef idx="0">
              <a:schemeClr val="accent4"/>
            </a:fillRef>
            <a:effectRef idx="1">
              <a:schemeClr val="accent4"/>
            </a:effectRef>
            <a:fontRef idx="minor">
              <a:schemeClr val="tx1"/>
            </a:fontRef>
          </p:style>
        </p:cxnSp>
        <p:sp>
          <p:nvSpPr>
            <p:cNvPr id="14" name="TextBox 13">
              <a:extLst>
                <a:ext uri="{FF2B5EF4-FFF2-40B4-BE49-F238E27FC236}">
                  <a16:creationId xmlns:a16="http://schemas.microsoft.com/office/drawing/2014/main" id="{F5B8EC0C-2C35-7F42-80C9-B01B4CD5721A}"/>
                </a:ext>
              </a:extLst>
            </p:cNvPr>
            <p:cNvSpPr txBox="1"/>
            <p:nvPr/>
          </p:nvSpPr>
          <p:spPr>
            <a:xfrm>
              <a:off x="3727440" y="1574958"/>
              <a:ext cx="1417376" cy="307777"/>
            </a:xfrm>
            <a:prstGeom prst="rect">
              <a:avLst/>
            </a:prstGeom>
            <a:noFill/>
          </p:spPr>
          <p:txBody>
            <a:bodyPr wrap="none" rtlCol="0">
              <a:spAutoFit/>
            </a:bodyPr>
            <a:lstStyle/>
            <a:p>
              <a:r>
                <a:rPr lang="fr-FR" sz="1400" dirty="0" err="1"/>
                <a:t>dehydrogenace</a:t>
              </a:r>
              <a:endParaRPr lang="fr-FR" sz="1400" dirty="0"/>
            </a:p>
          </p:txBody>
        </p:sp>
      </p:grpSp>
      <p:sp>
        <p:nvSpPr>
          <p:cNvPr id="50" name="TextBox 49">
            <a:extLst>
              <a:ext uri="{FF2B5EF4-FFF2-40B4-BE49-F238E27FC236}">
                <a16:creationId xmlns:a16="http://schemas.microsoft.com/office/drawing/2014/main" id="{55299EF0-7C17-BF43-9E7D-75D297CA5843}"/>
              </a:ext>
            </a:extLst>
          </p:cNvPr>
          <p:cNvSpPr txBox="1"/>
          <p:nvPr/>
        </p:nvSpPr>
        <p:spPr>
          <a:xfrm>
            <a:off x="4182429" y="4241636"/>
            <a:ext cx="1417376" cy="307777"/>
          </a:xfrm>
          <a:prstGeom prst="rect">
            <a:avLst/>
          </a:prstGeom>
          <a:noFill/>
        </p:spPr>
        <p:txBody>
          <a:bodyPr wrap="none" rtlCol="0">
            <a:spAutoFit/>
          </a:bodyPr>
          <a:lstStyle/>
          <a:p>
            <a:r>
              <a:rPr lang="fr-FR" sz="1400" dirty="0" err="1"/>
              <a:t>dehydrogenace</a:t>
            </a:r>
            <a:endParaRPr lang="fr-FR" sz="1400" dirty="0"/>
          </a:p>
        </p:txBody>
      </p:sp>
      <p:sp>
        <p:nvSpPr>
          <p:cNvPr id="43" name="TextBox 42">
            <a:extLst>
              <a:ext uri="{FF2B5EF4-FFF2-40B4-BE49-F238E27FC236}">
                <a16:creationId xmlns:a16="http://schemas.microsoft.com/office/drawing/2014/main" id="{D329F4EE-739E-0543-8A6F-40F111723A31}"/>
              </a:ext>
            </a:extLst>
          </p:cNvPr>
          <p:cNvSpPr txBox="1"/>
          <p:nvPr/>
        </p:nvSpPr>
        <p:spPr>
          <a:xfrm>
            <a:off x="5364088" y="5014048"/>
            <a:ext cx="288032" cy="368459"/>
          </a:xfrm>
          <a:prstGeom prst="rect">
            <a:avLst/>
          </a:prstGeom>
          <a:noFill/>
        </p:spPr>
        <p:txBody>
          <a:bodyPr wrap="square" rtlCol="0">
            <a:spAutoFit/>
          </a:bodyPr>
          <a:lstStyle/>
          <a:p>
            <a:r>
              <a:rPr lang="fr-FR" dirty="0"/>
              <a:t>-</a:t>
            </a:r>
          </a:p>
        </p:txBody>
      </p:sp>
      <p:sp>
        <p:nvSpPr>
          <p:cNvPr id="30" name="Rectangle 29">
            <a:extLst>
              <a:ext uri="{FF2B5EF4-FFF2-40B4-BE49-F238E27FC236}">
                <a16:creationId xmlns:a16="http://schemas.microsoft.com/office/drawing/2014/main" id="{A330F585-50D8-6E49-9180-AB7EF988FF56}"/>
              </a:ext>
            </a:extLst>
          </p:cNvPr>
          <p:cNvSpPr/>
          <p:nvPr/>
        </p:nvSpPr>
        <p:spPr>
          <a:xfrm>
            <a:off x="184516" y="-99392"/>
            <a:ext cx="2762295" cy="369332"/>
          </a:xfrm>
          <a:prstGeom prst="rect">
            <a:avLst/>
          </a:prstGeom>
        </p:spPr>
        <p:txBody>
          <a:bodyPr wrap="none">
            <a:spAutoFit/>
          </a:bodyPr>
          <a:lstStyle/>
          <a:p>
            <a:r>
              <a:rPr lang="de-CH" dirty="0" err="1">
                <a:solidFill>
                  <a:srgbClr val="00B050"/>
                </a:solidFill>
              </a:rPr>
              <a:t>Opakování</a:t>
            </a:r>
            <a:r>
              <a:rPr lang="de-CH" dirty="0">
                <a:solidFill>
                  <a:srgbClr val="00B050"/>
                </a:solidFill>
              </a:rPr>
              <a:t> </a:t>
            </a:r>
            <a:r>
              <a:rPr lang="de-CH" dirty="0" err="1">
                <a:solidFill>
                  <a:srgbClr val="00B050"/>
                </a:solidFill>
              </a:rPr>
              <a:t>z</a:t>
            </a:r>
            <a:r>
              <a:rPr lang="de-CH" dirty="0">
                <a:solidFill>
                  <a:srgbClr val="00B050"/>
                </a:solidFill>
              </a:rPr>
              <a:t> 30.10.2020</a:t>
            </a:r>
            <a:endParaRPr lang="fr-FR" dirty="0">
              <a:solidFill>
                <a:srgbClr val="00B050"/>
              </a:solidFill>
            </a:endParaRPr>
          </a:p>
        </p:txBody>
      </p:sp>
      <p:sp>
        <p:nvSpPr>
          <p:cNvPr id="4" name="TextBox 3">
            <a:extLst>
              <a:ext uri="{FF2B5EF4-FFF2-40B4-BE49-F238E27FC236}">
                <a16:creationId xmlns:a16="http://schemas.microsoft.com/office/drawing/2014/main" id="{236FBE56-3223-BE48-A712-C15075C89AA8}"/>
              </a:ext>
            </a:extLst>
          </p:cNvPr>
          <p:cNvSpPr txBox="1"/>
          <p:nvPr/>
        </p:nvSpPr>
        <p:spPr>
          <a:xfrm>
            <a:off x="1742870" y="1653370"/>
            <a:ext cx="1095172" cy="369332"/>
          </a:xfrm>
          <a:prstGeom prst="rect">
            <a:avLst/>
          </a:prstGeom>
          <a:noFill/>
        </p:spPr>
        <p:txBody>
          <a:bodyPr wrap="none" rtlCol="0">
            <a:spAutoFit/>
          </a:bodyPr>
          <a:lstStyle/>
          <a:p>
            <a:r>
              <a:rPr lang="fr-FR" dirty="0" err="1">
                <a:solidFill>
                  <a:srgbClr val="00B050"/>
                </a:solidFill>
              </a:rPr>
              <a:t>substrát</a:t>
            </a:r>
            <a:endParaRPr lang="fr-FR" dirty="0">
              <a:solidFill>
                <a:srgbClr val="00B050"/>
              </a:solidFill>
            </a:endParaRPr>
          </a:p>
        </p:txBody>
      </p:sp>
      <p:sp>
        <p:nvSpPr>
          <p:cNvPr id="26" name="TextBox 25">
            <a:extLst>
              <a:ext uri="{FF2B5EF4-FFF2-40B4-BE49-F238E27FC236}">
                <a16:creationId xmlns:a16="http://schemas.microsoft.com/office/drawing/2014/main" id="{C91D5EF6-1098-D949-B3C6-699C99F7C315}"/>
              </a:ext>
            </a:extLst>
          </p:cNvPr>
          <p:cNvSpPr txBox="1"/>
          <p:nvPr/>
        </p:nvSpPr>
        <p:spPr>
          <a:xfrm>
            <a:off x="2093015" y="3692048"/>
            <a:ext cx="1095172" cy="369332"/>
          </a:xfrm>
          <a:prstGeom prst="rect">
            <a:avLst/>
          </a:prstGeom>
          <a:noFill/>
        </p:spPr>
        <p:txBody>
          <a:bodyPr wrap="none" rtlCol="0">
            <a:spAutoFit/>
          </a:bodyPr>
          <a:lstStyle/>
          <a:p>
            <a:r>
              <a:rPr lang="fr-FR" dirty="0" err="1">
                <a:solidFill>
                  <a:srgbClr val="00B050"/>
                </a:solidFill>
              </a:rPr>
              <a:t>substrát</a:t>
            </a:r>
            <a:endParaRPr lang="fr-FR" dirty="0">
              <a:solidFill>
                <a:srgbClr val="00B050"/>
              </a:solidFill>
            </a:endParaRPr>
          </a:p>
        </p:txBody>
      </p:sp>
      <p:sp>
        <p:nvSpPr>
          <p:cNvPr id="31" name="TextBox 30">
            <a:extLst>
              <a:ext uri="{FF2B5EF4-FFF2-40B4-BE49-F238E27FC236}">
                <a16:creationId xmlns:a16="http://schemas.microsoft.com/office/drawing/2014/main" id="{3989511B-3A48-974A-8EAF-477F5DCDE722}"/>
              </a:ext>
            </a:extLst>
          </p:cNvPr>
          <p:cNvSpPr txBox="1"/>
          <p:nvPr/>
        </p:nvSpPr>
        <p:spPr>
          <a:xfrm>
            <a:off x="2650904" y="581753"/>
            <a:ext cx="1095172" cy="369332"/>
          </a:xfrm>
          <a:prstGeom prst="rect">
            <a:avLst/>
          </a:prstGeom>
          <a:noFill/>
        </p:spPr>
        <p:txBody>
          <a:bodyPr wrap="none" rtlCol="0">
            <a:spAutoFit/>
          </a:bodyPr>
          <a:lstStyle/>
          <a:p>
            <a:r>
              <a:rPr lang="fr-FR" dirty="0" err="1">
                <a:solidFill>
                  <a:srgbClr val="00B050"/>
                </a:solidFill>
              </a:rPr>
              <a:t>kofaktor</a:t>
            </a:r>
            <a:endParaRPr lang="fr-FR" dirty="0">
              <a:solidFill>
                <a:srgbClr val="00B050"/>
              </a:solidFill>
            </a:endParaRPr>
          </a:p>
        </p:txBody>
      </p:sp>
      <p:sp>
        <p:nvSpPr>
          <p:cNvPr id="32" name="TextBox 31">
            <a:extLst>
              <a:ext uri="{FF2B5EF4-FFF2-40B4-BE49-F238E27FC236}">
                <a16:creationId xmlns:a16="http://schemas.microsoft.com/office/drawing/2014/main" id="{BC428E37-9099-9C41-83D0-BB17B34D9045}"/>
              </a:ext>
            </a:extLst>
          </p:cNvPr>
          <p:cNvSpPr txBox="1"/>
          <p:nvPr/>
        </p:nvSpPr>
        <p:spPr>
          <a:xfrm>
            <a:off x="2945693" y="5037934"/>
            <a:ext cx="1095172" cy="369332"/>
          </a:xfrm>
          <a:prstGeom prst="rect">
            <a:avLst/>
          </a:prstGeom>
          <a:noFill/>
        </p:spPr>
        <p:txBody>
          <a:bodyPr wrap="none" rtlCol="0">
            <a:spAutoFit/>
          </a:bodyPr>
          <a:lstStyle/>
          <a:p>
            <a:r>
              <a:rPr lang="fr-FR" dirty="0" err="1">
                <a:solidFill>
                  <a:srgbClr val="00B050"/>
                </a:solidFill>
              </a:rPr>
              <a:t>kofaktor</a:t>
            </a:r>
            <a:endParaRPr lang="fr-FR" dirty="0">
              <a:solidFill>
                <a:srgbClr val="00B050"/>
              </a:solidFill>
            </a:endParaRPr>
          </a:p>
        </p:txBody>
      </p:sp>
      <p:pic>
        <p:nvPicPr>
          <p:cNvPr id="11" name="Audio 10">
            <a:hlinkClick r:id="" action="ppaction://media"/>
            <a:extLst>
              <a:ext uri="{FF2B5EF4-FFF2-40B4-BE49-F238E27FC236}">
                <a16:creationId xmlns:a16="http://schemas.microsoft.com/office/drawing/2014/main" id="{AD6662DB-E6C1-2144-ABAD-FEBCF3D84E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29540823"/>
      </p:ext>
    </p:extLst>
  </p:cSld>
  <p:clrMapOvr>
    <a:masterClrMapping/>
  </p:clrMapOvr>
  <mc:AlternateContent xmlns:mc="http://schemas.openxmlformats.org/markup-compatibility/2006" xmlns:p14="http://schemas.microsoft.com/office/powerpoint/2010/main">
    <mc:Choice Requires="p14">
      <p:transition spd="slow" p14:dur="2000" advTm="69742"/>
    </mc:Choice>
    <mc:Fallback xmlns="">
      <p:transition spd="slow" advTm="69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entr" presetSubtype="0" fill="hold" grpId="0" nodeType="withEffect">
                                  <p:stCondLst>
                                    <p:cond delay="2300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2300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4000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4000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4" grpId="0"/>
      <p:bldP spid="26" grpId="0"/>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900113" y="115888"/>
            <a:ext cx="7907934" cy="707886"/>
          </a:xfrm>
          <a:prstGeom prst="rect">
            <a:avLst/>
          </a:prstGeom>
          <a:noFill/>
          <a:ln w="9525">
            <a:noFill/>
            <a:miter lim="800000"/>
            <a:headEnd/>
            <a:tailEnd/>
          </a:ln>
          <a:effectLst/>
        </p:spPr>
        <p:txBody>
          <a:bodyPr wrap="none">
            <a:spAutoFit/>
          </a:bodyPr>
          <a:lstStyle/>
          <a:p>
            <a:pPr marL="342900" indent="-342900" algn="ctr">
              <a:defRPr/>
            </a:pPr>
            <a:r>
              <a:rPr lang="cs-CZ" sz="2400" dirty="0" err="1">
                <a:solidFill>
                  <a:srgbClr val="000000"/>
                </a:solidFill>
                <a:latin typeface="+mj-lt"/>
                <a:cs typeface="Times New Roman" pitchFamily="18" charset="0"/>
              </a:rPr>
              <a:t>Potenciání</a:t>
            </a:r>
            <a:r>
              <a:rPr lang="cs-CZ" sz="2400" dirty="0">
                <a:solidFill>
                  <a:srgbClr val="000000"/>
                </a:solidFill>
                <a:latin typeface="+mj-lt"/>
                <a:cs typeface="Times New Roman" pitchFamily="18" charset="0"/>
              </a:rPr>
              <a:t> energie v závislosti na dvou souřadnicích</a:t>
            </a:r>
          </a:p>
          <a:p>
            <a:pPr marL="342900" indent="-342900" algn="ctr">
              <a:defRPr/>
            </a:pPr>
            <a:r>
              <a:rPr lang="cs-CZ" sz="1600" dirty="0">
                <a:solidFill>
                  <a:srgbClr val="000000"/>
                </a:solidFill>
                <a:latin typeface="+mj-lt"/>
                <a:cs typeface="Times New Roman" pitchFamily="18" charset="0"/>
              </a:rPr>
              <a:t>(v n-atomové molekule je souřadnic 3n)</a:t>
            </a:r>
            <a:endParaRPr lang="fr-FR" sz="1600" dirty="0">
              <a:solidFill>
                <a:srgbClr val="000000"/>
              </a:solidFill>
              <a:latin typeface="+mj-lt"/>
              <a:cs typeface="Times New Roman" pitchFamily="18" charset="0"/>
            </a:endParaRPr>
          </a:p>
        </p:txBody>
      </p:sp>
      <p:pic>
        <p:nvPicPr>
          <p:cNvPr id="30723" name="Picture 5" descr="grid search"/>
          <p:cNvPicPr>
            <a:picLocks noChangeAspect="1" noChangeArrowheads="1"/>
          </p:cNvPicPr>
          <p:nvPr/>
        </p:nvPicPr>
        <p:blipFill>
          <a:blip r:embed="rId2" cstate="print"/>
          <a:srcRect/>
          <a:stretch>
            <a:fillRect/>
          </a:stretch>
        </p:blipFill>
        <p:spPr bwMode="auto">
          <a:xfrm>
            <a:off x="1403350" y="765175"/>
            <a:ext cx="5545138" cy="4483100"/>
          </a:xfrm>
          <a:prstGeom prst="rect">
            <a:avLst/>
          </a:prstGeom>
          <a:noFill/>
          <a:ln w="9525">
            <a:noFill/>
            <a:miter lim="800000"/>
            <a:headEnd/>
            <a:tailEnd/>
          </a:ln>
        </p:spPr>
      </p:pic>
      <p:sp>
        <p:nvSpPr>
          <p:cNvPr id="4" name="TextovéPole 3"/>
          <p:cNvSpPr txBox="1"/>
          <p:nvPr/>
        </p:nvSpPr>
        <p:spPr>
          <a:xfrm>
            <a:off x="1187450" y="5103813"/>
            <a:ext cx="6750050" cy="1477962"/>
          </a:xfrm>
          <a:prstGeom prst="rect">
            <a:avLst/>
          </a:prstGeom>
          <a:noFill/>
        </p:spPr>
        <p:txBody>
          <a:bodyPr wrap="none">
            <a:spAutoFit/>
          </a:bodyPr>
          <a:lstStyle/>
          <a:p>
            <a:pPr>
              <a:defRPr/>
            </a:pPr>
            <a:r>
              <a:rPr lang="cs-CZ" dirty="0"/>
              <a:t>Při výzkumu biomolekul nás zajímají především:</a:t>
            </a:r>
          </a:p>
          <a:p>
            <a:pPr marL="342900" indent="-342900">
              <a:defRPr/>
            </a:pPr>
            <a:r>
              <a:rPr lang="cs-CZ" dirty="0"/>
              <a:t>1. Nejstabilnější </a:t>
            </a:r>
            <a:r>
              <a:rPr lang="cs-CZ" dirty="0" err="1"/>
              <a:t>konformace</a:t>
            </a:r>
            <a:r>
              <a:rPr lang="cs-CZ" dirty="0"/>
              <a:t> (</a:t>
            </a:r>
            <a:r>
              <a:rPr lang="cs-CZ" dirty="0" err="1"/>
              <a:t>konformace</a:t>
            </a:r>
            <a:r>
              <a:rPr lang="cs-CZ" dirty="0"/>
              <a:t> s nejnižší energií)</a:t>
            </a:r>
          </a:p>
          <a:p>
            <a:pPr marL="342900" indent="-342900">
              <a:defRPr/>
            </a:pPr>
            <a:r>
              <a:rPr lang="cs-CZ" dirty="0"/>
              <a:t>→ hledáme metodou </a:t>
            </a:r>
            <a:r>
              <a:rPr lang="cs-CZ" dirty="0">
                <a:solidFill>
                  <a:srgbClr val="FF0000"/>
                </a:solidFill>
              </a:rPr>
              <a:t>minimalizace energie</a:t>
            </a:r>
          </a:p>
          <a:p>
            <a:pPr marL="342900" indent="-342900">
              <a:defRPr/>
            </a:pPr>
            <a:r>
              <a:rPr lang="cs-CZ" dirty="0"/>
              <a:t>2. </a:t>
            </a:r>
            <a:r>
              <a:rPr lang="cs-CZ" dirty="0" err="1"/>
              <a:t>Konformační</a:t>
            </a:r>
            <a:r>
              <a:rPr lang="cs-CZ" dirty="0"/>
              <a:t> změny v závislosti na čase při dané teplotě</a:t>
            </a:r>
          </a:p>
          <a:p>
            <a:pPr marL="342900" indent="-342900">
              <a:defRPr/>
            </a:pPr>
            <a:r>
              <a:rPr lang="cs-CZ" dirty="0"/>
              <a:t>→ popisujeme </a:t>
            </a:r>
            <a:r>
              <a:rPr lang="cs-CZ" dirty="0">
                <a:solidFill>
                  <a:srgbClr val="FF0000"/>
                </a:solidFill>
              </a:rPr>
              <a:t>simulacemi molekulární dynamiky</a:t>
            </a:r>
          </a:p>
        </p:txBody>
      </p:sp>
      <p:sp>
        <p:nvSpPr>
          <p:cNvPr id="84996" name="Freeform 4"/>
          <p:cNvSpPr>
            <a:spLocks/>
          </p:cNvSpPr>
          <p:nvPr/>
        </p:nvSpPr>
        <p:spPr bwMode="auto">
          <a:xfrm rot="-538854">
            <a:off x="3938588" y="2597150"/>
            <a:ext cx="503237" cy="1150938"/>
          </a:xfrm>
          <a:custGeom>
            <a:avLst/>
            <a:gdLst>
              <a:gd name="T0" fmla="*/ 45 w 317"/>
              <a:gd name="T1" fmla="*/ 0 h 725"/>
              <a:gd name="T2" fmla="*/ 45 w 317"/>
              <a:gd name="T3" fmla="*/ 544 h 725"/>
              <a:gd name="T4" fmla="*/ 317 w 317"/>
              <a:gd name="T5" fmla="*/ 725 h 725"/>
              <a:gd name="T6" fmla="*/ 0 60000 65536"/>
              <a:gd name="T7" fmla="*/ 0 60000 65536"/>
              <a:gd name="T8" fmla="*/ 0 60000 65536"/>
              <a:gd name="T9" fmla="*/ 0 w 317"/>
              <a:gd name="T10" fmla="*/ 0 h 725"/>
              <a:gd name="T11" fmla="*/ 317 w 317"/>
              <a:gd name="T12" fmla="*/ 725 h 725"/>
            </a:gdLst>
            <a:ahLst/>
            <a:cxnLst>
              <a:cxn ang="T6">
                <a:pos x="T0" y="T1"/>
              </a:cxn>
              <a:cxn ang="T7">
                <a:pos x="T2" y="T3"/>
              </a:cxn>
              <a:cxn ang="T8">
                <a:pos x="T4" y="T5"/>
              </a:cxn>
            </a:cxnLst>
            <a:rect l="T9" t="T10" r="T11" b="T12"/>
            <a:pathLst>
              <a:path w="317" h="725">
                <a:moveTo>
                  <a:pt x="45" y="0"/>
                </a:moveTo>
                <a:cubicBezTo>
                  <a:pt x="22" y="211"/>
                  <a:pt x="0" y="423"/>
                  <a:pt x="45" y="544"/>
                </a:cubicBezTo>
                <a:cubicBezTo>
                  <a:pt x="90" y="665"/>
                  <a:pt x="272" y="695"/>
                  <a:pt x="317" y="725"/>
                </a:cubicBezTo>
              </a:path>
            </a:pathLst>
          </a:custGeom>
          <a:noFill/>
          <a:ln w="9525">
            <a:solidFill>
              <a:schemeClr val="tx1"/>
            </a:solidFill>
            <a:round/>
            <a:headEnd/>
            <a:tailEnd/>
          </a:ln>
        </p:spPr>
        <p:txBody>
          <a:bodyPr/>
          <a:lstStyle/>
          <a:p>
            <a:endParaRPr lang="cs-CZ"/>
          </a:p>
        </p:txBody>
      </p:sp>
      <p:sp>
        <p:nvSpPr>
          <p:cNvPr id="84998" name="Line 6"/>
          <p:cNvSpPr>
            <a:spLocks noChangeShapeType="1"/>
          </p:cNvSpPr>
          <p:nvPr/>
        </p:nvSpPr>
        <p:spPr bwMode="auto">
          <a:xfrm rot="-2820557">
            <a:off x="4439445" y="3590131"/>
            <a:ext cx="68262" cy="206375"/>
          </a:xfrm>
          <a:prstGeom prst="line">
            <a:avLst/>
          </a:prstGeom>
          <a:noFill/>
          <a:ln w="9525">
            <a:solidFill>
              <a:schemeClr val="tx1"/>
            </a:solidFill>
            <a:round/>
            <a:headEnd/>
            <a:tailEnd type="triangle" w="med" len="med"/>
          </a:ln>
        </p:spPr>
        <p:txBody>
          <a:bodyPr/>
          <a:lstStyle/>
          <a:p>
            <a:endParaRPr lang="cs-CZ"/>
          </a:p>
        </p:txBody>
      </p:sp>
      <p:cxnSp>
        <p:nvCxnSpPr>
          <p:cNvPr id="8" name="Přímá spojovací šipka 7"/>
          <p:cNvCxnSpPr/>
          <p:nvPr/>
        </p:nvCxnSpPr>
        <p:spPr bwMode="auto">
          <a:xfrm flipV="1">
            <a:off x="2195736" y="3501008"/>
            <a:ext cx="1728192" cy="864096"/>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9" name="TextovéPole 8"/>
          <p:cNvSpPr txBox="1"/>
          <p:nvPr/>
        </p:nvSpPr>
        <p:spPr>
          <a:xfrm>
            <a:off x="395536" y="4283804"/>
            <a:ext cx="2505814" cy="369332"/>
          </a:xfrm>
          <a:prstGeom prst="rect">
            <a:avLst/>
          </a:prstGeom>
          <a:noFill/>
        </p:spPr>
        <p:txBody>
          <a:bodyPr wrap="none" rtlCol="0">
            <a:spAutoFit/>
          </a:bodyPr>
          <a:lstStyle/>
          <a:p>
            <a:r>
              <a:rPr lang="cs-CZ" dirty="0">
                <a:solidFill>
                  <a:srgbClr val="FF0000"/>
                </a:solidFill>
              </a:rPr>
              <a:t>minimalizace energie</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9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animBg="1"/>
      <p:bldP spid="8499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2555875" y="115888"/>
            <a:ext cx="4441825" cy="461962"/>
          </a:xfrm>
          <a:prstGeom prst="rect">
            <a:avLst/>
          </a:prstGeom>
          <a:noFill/>
          <a:ln w="9525">
            <a:noFill/>
            <a:miter lim="800000"/>
            <a:headEnd/>
            <a:tailEnd/>
          </a:ln>
          <a:effectLst/>
        </p:spPr>
        <p:txBody>
          <a:bodyPr wrap="none">
            <a:spAutoFit/>
          </a:bodyPr>
          <a:lstStyle/>
          <a:p>
            <a:pPr marL="342900" indent="-342900">
              <a:defRPr/>
            </a:pPr>
            <a:r>
              <a:rPr lang="cs-CZ" sz="2400" dirty="0">
                <a:solidFill>
                  <a:srgbClr val="000000"/>
                </a:solidFill>
                <a:latin typeface="+mj-lt"/>
                <a:cs typeface="Times New Roman" pitchFamily="18" charset="0"/>
              </a:rPr>
              <a:t>Metody minimalizace energie</a:t>
            </a:r>
            <a:endParaRPr lang="fr-FR" sz="2400" dirty="0">
              <a:solidFill>
                <a:srgbClr val="000000"/>
              </a:solidFill>
              <a:latin typeface="+mj-lt"/>
              <a:cs typeface="Times New Roman" pitchFamily="18" charset="0"/>
            </a:endParaRPr>
          </a:p>
        </p:txBody>
      </p:sp>
      <p:pic>
        <p:nvPicPr>
          <p:cNvPr id="31747" name="Picture 5" descr="grid search"/>
          <p:cNvPicPr>
            <a:picLocks noChangeAspect="1" noChangeArrowheads="1"/>
          </p:cNvPicPr>
          <p:nvPr/>
        </p:nvPicPr>
        <p:blipFill>
          <a:blip r:embed="rId2" cstate="print"/>
          <a:srcRect/>
          <a:stretch>
            <a:fillRect/>
          </a:stretch>
        </p:blipFill>
        <p:spPr bwMode="auto">
          <a:xfrm>
            <a:off x="1403350" y="765175"/>
            <a:ext cx="5545138" cy="4483100"/>
          </a:xfrm>
          <a:prstGeom prst="rect">
            <a:avLst/>
          </a:prstGeom>
          <a:noFill/>
          <a:ln w="9525">
            <a:noFill/>
            <a:miter lim="800000"/>
            <a:headEnd/>
            <a:tailEnd/>
          </a:ln>
        </p:spPr>
      </p:pic>
      <p:sp>
        <p:nvSpPr>
          <p:cNvPr id="4" name="TextovéPole 3"/>
          <p:cNvSpPr txBox="1">
            <a:spLocks noChangeArrowheads="1"/>
          </p:cNvSpPr>
          <p:nvPr/>
        </p:nvSpPr>
        <p:spPr bwMode="auto">
          <a:xfrm>
            <a:off x="250825" y="5013325"/>
            <a:ext cx="8893175" cy="646113"/>
          </a:xfrm>
          <a:prstGeom prst="rect">
            <a:avLst/>
          </a:prstGeom>
          <a:noFill/>
          <a:ln w="9525">
            <a:noFill/>
            <a:miter lim="800000"/>
            <a:headEnd/>
            <a:tailEnd/>
          </a:ln>
        </p:spPr>
        <p:txBody>
          <a:bodyPr>
            <a:spAutoFit/>
          </a:bodyPr>
          <a:lstStyle/>
          <a:p>
            <a:pPr marL="342900" indent="-342900"/>
            <a:r>
              <a:rPr lang="cs-CZ" dirty="0"/>
              <a:t>a)  Zvolíme </a:t>
            </a:r>
            <a:r>
              <a:rPr lang="cs-CZ" dirty="0" err="1"/>
              <a:t>raster</a:t>
            </a:r>
            <a:r>
              <a:rPr lang="cs-CZ" dirty="0"/>
              <a:t> intervalů na obou osách, pro každý pár hodnot vypočteme energii</a:t>
            </a:r>
            <a:endParaRPr lang="cs-CZ" dirty="0">
              <a:solidFill>
                <a:srgbClr val="FF0000"/>
              </a:solidFill>
            </a:endParaRPr>
          </a:p>
        </p:txBody>
      </p:sp>
      <p:grpSp>
        <p:nvGrpSpPr>
          <p:cNvPr id="2" name="Group 3"/>
          <p:cNvGrpSpPr>
            <a:grpSpLocks/>
          </p:cNvGrpSpPr>
          <p:nvPr/>
        </p:nvGrpSpPr>
        <p:grpSpPr bwMode="auto">
          <a:xfrm>
            <a:off x="2574925" y="908050"/>
            <a:ext cx="4229100" cy="2590800"/>
            <a:chOff x="1564" y="845"/>
            <a:chExt cx="2664" cy="1632"/>
          </a:xfrm>
        </p:grpSpPr>
        <p:sp>
          <p:nvSpPr>
            <p:cNvPr id="31755" name="Line 4"/>
            <p:cNvSpPr>
              <a:spLocks noChangeShapeType="1"/>
            </p:cNvSpPr>
            <p:nvPr/>
          </p:nvSpPr>
          <p:spPr bwMode="auto">
            <a:xfrm>
              <a:off x="1564" y="1705"/>
              <a:ext cx="1996" cy="681"/>
            </a:xfrm>
            <a:prstGeom prst="line">
              <a:avLst/>
            </a:prstGeom>
            <a:noFill/>
            <a:ln w="9525">
              <a:solidFill>
                <a:schemeClr val="tx1"/>
              </a:solidFill>
              <a:round/>
              <a:headEnd/>
              <a:tailEnd/>
            </a:ln>
          </p:spPr>
          <p:txBody>
            <a:bodyPr/>
            <a:lstStyle/>
            <a:p>
              <a:endParaRPr lang="cs-CZ"/>
            </a:p>
          </p:txBody>
        </p:sp>
        <p:sp>
          <p:nvSpPr>
            <p:cNvPr id="31756" name="Line 5"/>
            <p:cNvSpPr>
              <a:spLocks noChangeShapeType="1"/>
            </p:cNvSpPr>
            <p:nvPr/>
          </p:nvSpPr>
          <p:spPr bwMode="auto">
            <a:xfrm>
              <a:off x="1688" y="1569"/>
              <a:ext cx="1996" cy="681"/>
            </a:xfrm>
            <a:prstGeom prst="line">
              <a:avLst/>
            </a:prstGeom>
            <a:noFill/>
            <a:ln w="9525">
              <a:solidFill>
                <a:schemeClr val="tx1"/>
              </a:solidFill>
              <a:round/>
              <a:headEnd/>
              <a:tailEnd/>
            </a:ln>
          </p:spPr>
          <p:txBody>
            <a:bodyPr/>
            <a:lstStyle/>
            <a:p>
              <a:endParaRPr lang="cs-CZ"/>
            </a:p>
          </p:txBody>
        </p:sp>
        <p:sp>
          <p:nvSpPr>
            <p:cNvPr id="31757" name="Line 6"/>
            <p:cNvSpPr>
              <a:spLocks noChangeShapeType="1"/>
            </p:cNvSpPr>
            <p:nvPr/>
          </p:nvSpPr>
          <p:spPr bwMode="auto">
            <a:xfrm>
              <a:off x="1824" y="1433"/>
              <a:ext cx="1996" cy="681"/>
            </a:xfrm>
            <a:prstGeom prst="line">
              <a:avLst/>
            </a:prstGeom>
            <a:noFill/>
            <a:ln w="9525">
              <a:solidFill>
                <a:schemeClr val="tx1"/>
              </a:solidFill>
              <a:round/>
              <a:headEnd/>
              <a:tailEnd/>
            </a:ln>
          </p:spPr>
          <p:txBody>
            <a:bodyPr/>
            <a:lstStyle/>
            <a:p>
              <a:endParaRPr lang="cs-CZ"/>
            </a:p>
          </p:txBody>
        </p:sp>
        <p:sp>
          <p:nvSpPr>
            <p:cNvPr id="31758" name="Line 7"/>
            <p:cNvSpPr>
              <a:spLocks noChangeShapeType="1"/>
            </p:cNvSpPr>
            <p:nvPr/>
          </p:nvSpPr>
          <p:spPr bwMode="auto">
            <a:xfrm>
              <a:off x="1960" y="1303"/>
              <a:ext cx="1996" cy="681"/>
            </a:xfrm>
            <a:prstGeom prst="line">
              <a:avLst/>
            </a:prstGeom>
            <a:noFill/>
            <a:ln w="9525">
              <a:solidFill>
                <a:schemeClr val="tx1"/>
              </a:solidFill>
              <a:round/>
              <a:headEnd/>
              <a:tailEnd/>
            </a:ln>
          </p:spPr>
          <p:txBody>
            <a:bodyPr/>
            <a:lstStyle/>
            <a:p>
              <a:endParaRPr lang="cs-CZ"/>
            </a:p>
          </p:txBody>
        </p:sp>
        <p:sp>
          <p:nvSpPr>
            <p:cNvPr id="31759" name="Line 8"/>
            <p:cNvSpPr>
              <a:spLocks noChangeShapeType="1"/>
            </p:cNvSpPr>
            <p:nvPr/>
          </p:nvSpPr>
          <p:spPr bwMode="auto">
            <a:xfrm>
              <a:off x="2096" y="1167"/>
              <a:ext cx="1996" cy="681"/>
            </a:xfrm>
            <a:prstGeom prst="line">
              <a:avLst/>
            </a:prstGeom>
            <a:noFill/>
            <a:ln w="9525">
              <a:solidFill>
                <a:schemeClr val="tx1"/>
              </a:solidFill>
              <a:round/>
              <a:headEnd/>
              <a:tailEnd/>
            </a:ln>
          </p:spPr>
          <p:txBody>
            <a:bodyPr/>
            <a:lstStyle/>
            <a:p>
              <a:endParaRPr lang="cs-CZ"/>
            </a:p>
          </p:txBody>
        </p:sp>
        <p:sp>
          <p:nvSpPr>
            <p:cNvPr id="31760" name="Line 9"/>
            <p:cNvSpPr>
              <a:spLocks noChangeShapeType="1"/>
            </p:cNvSpPr>
            <p:nvPr/>
          </p:nvSpPr>
          <p:spPr bwMode="auto">
            <a:xfrm>
              <a:off x="2232" y="1031"/>
              <a:ext cx="1996" cy="681"/>
            </a:xfrm>
            <a:prstGeom prst="line">
              <a:avLst/>
            </a:prstGeom>
            <a:noFill/>
            <a:ln w="9525">
              <a:solidFill>
                <a:schemeClr val="tx1"/>
              </a:solidFill>
              <a:round/>
              <a:headEnd/>
              <a:tailEnd/>
            </a:ln>
          </p:spPr>
          <p:txBody>
            <a:bodyPr/>
            <a:lstStyle/>
            <a:p>
              <a:endParaRPr lang="cs-CZ"/>
            </a:p>
          </p:txBody>
        </p:sp>
        <p:sp>
          <p:nvSpPr>
            <p:cNvPr id="31761" name="Line 10"/>
            <p:cNvSpPr>
              <a:spLocks noChangeShapeType="1"/>
            </p:cNvSpPr>
            <p:nvPr/>
          </p:nvSpPr>
          <p:spPr bwMode="auto">
            <a:xfrm flipV="1">
              <a:off x="3288" y="1297"/>
              <a:ext cx="862" cy="1180"/>
            </a:xfrm>
            <a:prstGeom prst="line">
              <a:avLst/>
            </a:prstGeom>
            <a:noFill/>
            <a:ln w="9525">
              <a:solidFill>
                <a:schemeClr val="tx1"/>
              </a:solidFill>
              <a:round/>
              <a:headEnd/>
              <a:tailEnd/>
            </a:ln>
          </p:spPr>
          <p:txBody>
            <a:bodyPr/>
            <a:lstStyle/>
            <a:p>
              <a:endParaRPr lang="cs-CZ"/>
            </a:p>
          </p:txBody>
        </p:sp>
        <p:sp>
          <p:nvSpPr>
            <p:cNvPr id="31762" name="Line 11"/>
            <p:cNvSpPr>
              <a:spLocks noChangeShapeType="1"/>
            </p:cNvSpPr>
            <p:nvPr/>
          </p:nvSpPr>
          <p:spPr bwMode="auto">
            <a:xfrm flipV="1">
              <a:off x="3106" y="1252"/>
              <a:ext cx="862" cy="1180"/>
            </a:xfrm>
            <a:prstGeom prst="line">
              <a:avLst/>
            </a:prstGeom>
            <a:noFill/>
            <a:ln w="9525">
              <a:solidFill>
                <a:schemeClr val="tx1"/>
              </a:solidFill>
              <a:round/>
              <a:headEnd/>
              <a:tailEnd/>
            </a:ln>
          </p:spPr>
          <p:txBody>
            <a:bodyPr/>
            <a:lstStyle/>
            <a:p>
              <a:endParaRPr lang="cs-CZ"/>
            </a:p>
          </p:txBody>
        </p:sp>
        <p:sp>
          <p:nvSpPr>
            <p:cNvPr id="31763" name="Line 12"/>
            <p:cNvSpPr>
              <a:spLocks noChangeShapeType="1"/>
            </p:cNvSpPr>
            <p:nvPr/>
          </p:nvSpPr>
          <p:spPr bwMode="auto">
            <a:xfrm flipV="1">
              <a:off x="2925" y="1207"/>
              <a:ext cx="862" cy="1180"/>
            </a:xfrm>
            <a:prstGeom prst="line">
              <a:avLst/>
            </a:prstGeom>
            <a:noFill/>
            <a:ln w="9525">
              <a:solidFill>
                <a:schemeClr val="tx1"/>
              </a:solidFill>
              <a:round/>
              <a:headEnd/>
              <a:tailEnd/>
            </a:ln>
          </p:spPr>
          <p:txBody>
            <a:bodyPr/>
            <a:lstStyle/>
            <a:p>
              <a:endParaRPr lang="cs-CZ"/>
            </a:p>
          </p:txBody>
        </p:sp>
        <p:sp>
          <p:nvSpPr>
            <p:cNvPr id="31764" name="Line 13"/>
            <p:cNvSpPr>
              <a:spLocks noChangeShapeType="1"/>
            </p:cNvSpPr>
            <p:nvPr/>
          </p:nvSpPr>
          <p:spPr bwMode="auto">
            <a:xfrm flipV="1">
              <a:off x="2743" y="1162"/>
              <a:ext cx="862" cy="1180"/>
            </a:xfrm>
            <a:prstGeom prst="line">
              <a:avLst/>
            </a:prstGeom>
            <a:noFill/>
            <a:ln w="9525">
              <a:solidFill>
                <a:schemeClr val="tx1"/>
              </a:solidFill>
              <a:round/>
              <a:headEnd/>
              <a:tailEnd/>
            </a:ln>
          </p:spPr>
          <p:txBody>
            <a:bodyPr/>
            <a:lstStyle/>
            <a:p>
              <a:endParaRPr lang="cs-CZ"/>
            </a:p>
          </p:txBody>
        </p:sp>
        <p:sp>
          <p:nvSpPr>
            <p:cNvPr id="31765" name="Line 14"/>
            <p:cNvSpPr>
              <a:spLocks noChangeShapeType="1"/>
            </p:cNvSpPr>
            <p:nvPr/>
          </p:nvSpPr>
          <p:spPr bwMode="auto">
            <a:xfrm flipV="1">
              <a:off x="2607" y="1071"/>
              <a:ext cx="862" cy="1180"/>
            </a:xfrm>
            <a:prstGeom prst="line">
              <a:avLst/>
            </a:prstGeom>
            <a:noFill/>
            <a:ln w="9525">
              <a:solidFill>
                <a:schemeClr val="tx1"/>
              </a:solidFill>
              <a:round/>
              <a:headEnd/>
              <a:tailEnd/>
            </a:ln>
          </p:spPr>
          <p:txBody>
            <a:bodyPr/>
            <a:lstStyle/>
            <a:p>
              <a:endParaRPr lang="cs-CZ"/>
            </a:p>
          </p:txBody>
        </p:sp>
        <p:sp>
          <p:nvSpPr>
            <p:cNvPr id="31766" name="Line 15"/>
            <p:cNvSpPr>
              <a:spLocks noChangeShapeType="1"/>
            </p:cNvSpPr>
            <p:nvPr/>
          </p:nvSpPr>
          <p:spPr bwMode="auto">
            <a:xfrm flipV="1">
              <a:off x="2426" y="1026"/>
              <a:ext cx="862" cy="1180"/>
            </a:xfrm>
            <a:prstGeom prst="line">
              <a:avLst/>
            </a:prstGeom>
            <a:noFill/>
            <a:ln w="9525">
              <a:solidFill>
                <a:schemeClr val="tx1"/>
              </a:solidFill>
              <a:round/>
              <a:headEnd/>
              <a:tailEnd/>
            </a:ln>
          </p:spPr>
          <p:txBody>
            <a:bodyPr/>
            <a:lstStyle/>
            <a:p>
              <a:endParaRPr lang="cs-CZ"/>
            </a:p>
          </p:txBody>
        </p:sp>
        <p:sp>
          <p:nvSpPr>
            <p:cNvPr id="31767" name="Line 16"/>
            <p:cNvSpPr>
              <a:spLocks noChangeShapeType="1"/>
            </p:cNvSpPr>
            <p:nvPr/>
          </p:nvSpPr>
          <p:spPr bwMode="auto">
            <a:xfrm flipV="1">
              <a:off x="2244" y="981"/>
              <a:ext cx="862" cy="1180"/>
            </a:xfrm>
            <a:prstGeom prst="line">
              <a:avLst/>
            </a:prstGeom>
            <a:noFill/>
            <a:ln w="9525">
              <a:solidFill>
                <a:schemeClr val="tx1"/>
              </a:solidFill>
              <a:round/>
              <a:headEnd/>
              <a:tailEnd/>
            </a:ln>
          </p:spPr>
          <p:txBody>
            <a:bodyPr/>
            <a:lstStyle/>
            <a:p>
              <a:endParaRPr lang="cs-CZ"/>
            </a:p>
          </p:txBody>
        </p:sp>
        <p:sp>
          <p:nvSpPr>
            <p:cNvPr id="31768" name="Line 17"/>
            <p:cNvSpPr>
              <a:spLocks noChangeShapeType="1"/>
            </p:cNvSpPr>
            <p:nvPr/>
          </p:nvSpPr>
          <p:spPr bwMode="auto">
            <a:xfrm flipV="1">
              <a:off x="2045" y="935"/>
              <a:ext cx="862" cy="1180"/>
            </a:xfrm>
            <a:prstGeom prst="line">
              <a:avLst/>
            </a:prstGeom>
            <a:noFill/>
            <a:ln w="9525">
              <a:solidFill>
                <a:schemeClr val="tx1"/>
              </a:solidFill>
              <a:round/>
              <a:headEnd/>
              <a:tailEnd/>
            </a:ln>
          </p:spPr>
          <p:txBody>
            <a:bodyPr/>
            <a:lstStyle/>
            <a:p>
              <a:endParaRPr lang="cs-CZ"/>
            </a:p>
          </p:txBody>
        </p:sp>
        <p:sp>
          <p:nvSpPr>
            <p:cNvPr id="31769" name="Line 18"/>
            <p:cNvSpPr>
              <a:spLocks noChangeShapeType="1"/>
            </p:cNvSpPr>
            <p:nvPr/>
          </p:nvSpPr>
          <p:spPr bwMode="auto">
            <a:xfrm flipV="1">
              <a:off x="1864" y="845"/>
              <a:ext cx="862" cy="1180"/>
            </a:xfrm>
            <a:prstGeom prst="line">
              <a:avLst/>
            </a:prstGeom>
            <a:noFill/>
            <a:ln w="9525">
              <a:solidFill>
                <a:schemeClr val="tx1"/>
              </a:solidFill>
              <a:round/>
              <a:headEnd/>
              <a:tailEnd/>
            </a:ln>
          </p:spPr>
          <p:txBody>
            <a:bodyPr/>
            <a:lstStyle/>
            <a:p>
              <a:endParaRPr lang="cs-CZ"/>
            </a:p>
          </p:txBody>
        </p:sp>
      </p:grpSp>
      <p:sp>
        <p:nvSpPr>
          <p:cNvPr id="86035" name="Line 19"/>
          <p:cNvSpPr>
            <a:spLocks noChangeShapeType="1"/>
          </p:cNvSpPr>
          <p:nvPr/>
        </p:nvSpPr>
        <p:spPr bwMode="auto">
          <a:xfrm flipV="1">
            <a:off x="4140200" y="2781300"/>
            <a:ext cx="0" cy="936625"/>
          </a:xfrm>
          <a:prstGeom prst="line">
            <a:avLst/>
          </a:prstGeom>
          <a:noFill/>
          <a:ln w="9525">
            <a:solidFill>
              <a:schemeClr val="tx1"/>
            </a:solidFill>
            <a:prstDash val="dash"/>
            <a:round/>
            <a:headEnd/>
            <a:tailEnd/>
          </a:ln>
        </p:spPr>
        <p:txBody>
          <a:bodyPr/>
          <a:lstStyle/>
          <a:p>
            <a:endParaRPr lang="cs-CZ"/>
          </a:p>
        </p:txBody>
      </p:sp>
      <p:sp>
        <p:nvSpPr>
          <p:cNvPr id="25" name="Line 19"/>
          <p:cNvSpPr>
            <a:spLocks noChangeShapeType="1"/>
          </p:cNvSpPr>
          <p:nvPr/>
        </p:nvSpPr>
        <p:spPr bwMode="auto">
          <a:xfrm flipV="1">
            <a:off x="5076825" y="1989138"/>
            <a:ext cx="0" cy="936625"/>
          </a:xfrm>
          <a:prstGeom prst="line">
            <a:avLst/>
          </a:prstGeom>
          <a:noFill/>
          <a:ln w="9525">
            <a:solidFill>
              <a:schemeClr val="tx1"/>
            </a:solidFill>
            <a:prstDash val="dash"/>
            <a:round/>
            <a:headEnd/>
            <a:tailEnd/>
          </a:ln>
        </p:spPr>
        <p:txBody>
          <a:bodyPr/>
          <a:lstStyle/>
          <a:p>
            <a:endParaRPr lang="cs-CZ"/>
          </a:p>
        </p:txBody>
      </p:sp>
      <p:sp>
        <p:nvSpPr>
          <p:cNvPr id="31752" name="TextovéPole 25"/>
          <p:cNvSpPr txBox="1">
            <a:spLocks noChangeArrowheads="1"/>
          </p:cNvSpPr>
          <p:nvPr/>
        </p:nvSpPr>
        <p:spPr bwMode="auto">
          <a:xfrm>
            <a:off x="395288" y="4437063"/>
            <a:ext cx="2147887" cy="677862"/>
          </a:xfrm>
          <a:prstGeom prst="rect">
            <a:avLst/>
          </a:prstGeom>
          <a:noFill/>
          <a:ln w="9525">
            <a:noFill/>
            <a:miter lim="800000"/>
            <a:headEnd/>
            <a:tailEnd/>
          </a:ln>
        </p:spPr>
        <p:txBody>
          <a:bodyPr wrap="none">
            <a:spAutoFit/>
          </a:bodyPr>
          <a:lstStyle/>
          <a:p>
            <a:r>
              <a:rPr lang="cs-CZ" sz="2000"/>
              <a:t>1. „Grid search“</a:t>
            </a:r>
          </a:p>
          <a:p>
            <a:endParaRPr lang="cs-CZ"/>
          </a:p>
        </p:txBody>
      </p:sp>
      <p:sp>
        <p:nvSpPr>
          <p:cNvPr id="27" name="TextovéPole 26"/>
          <p:cNvSpPr txBox="1">
            <a:spLocks noChangeArrowheads="1"/>
          </p:cNvSpPr>
          <p:nvPr/>
        </p:nvSpPr>
        <p:spPr bwMode="auto">
          <a:xfrm>
            <a:off x="250825" y="5589588"/>
            <a:ext cx="8893175" cy="1200150"/>
          </a:xfrm>
          <a:prstGeom prst="rect">
            <a:avLst/>
          </a:prstGeom>
          <a:noFill/>
          <a:ln w="9525">
            <a:noFill/>
            <a:miter lim="800000"/>
            <a:headEnd/>
            <a:tailEnd/>
          </a:ln>
        </p:spPr>
        <p:txBody>
          <a:bodyPr>
            <a:spAutoFit/>
          </a:bodyPr>
          <a:lstStyle/>
          <a:p>
            <a:pPr marL="342900" indent="-342900">
              <a:buFontTx/>
              <a:buAutoNum type="alphaLcParenR" startAt="2"/>
            </a:pPr>
            <a:r>
              <a:rPr lang="cs-CZ" dirty="0"/>
              <a:t>Kolem bodů s nejnižší energií vytvoříme </a:t>
            </a:r>
            <a:r>
              <a:rPr lang="cs-CZ" dirty="0" err="1"/>
              <a:t>raster</a:t>
            </a:r>
            <a:r>
              <a:rPr lang="cs-CZ" dirty="0"/>
              <a:t> menších intervalů, opět vypočteme energii a takto dále zjemňujeme, dokud pokles energie v posledním kroku neklesne pod zadanou prahovou hodnotu</a:t>
            </a:r>
          </a:p>
          <a:p>
            <a:pPr marL="342900" indent="-342900"/>
            <a:endParaRPr lang="cs-CZ" dirty="0">
              <a:solidFill>
                <a:srgbClr val="FF0000"/>
              </a:solidFill>
            </a:endParaRPr>
          </a:p>
        </p:txBody>
      </p:sp>
      <p:sp>
        <p:nvSpPr>
          <p:cNvPr id="31754" name="TextovéPole 27"/>
          <p:cNvSpPr txBox="1">
            <a:spLocks noChangeArrowheads="1"/>
          </p:cNvSpPr>
          <p:nvPr/>
        </p:nvSpPr>
        <p:spPr bwMode="auto">
          <a:xfrm>
            <a:off x="368300" y="6443663"/>
            <a:ext cx="7456488" cy="369887"/>
          </a:xfrm>
          <a:prstGeom prst="rect">
            <a:avLst/>
          </a:prstGeom>
          <a:noFill/>
          <a:ln w="9525">
            <a:noFill/>
            <a:miter lim="800000"/>
            <a:headEnd/>
            <a:tailEnd/>
          </a:ln>
        </p:spPr>
        <p:txBody>
          <a:bodyPr wrap="none">
            <a:spAutoFit/>
          </a:bodyPr>
          <a:lstStyle/>
          <a:p>
            <a:r>
              <a:rPr lang="cs-CZ" dirty="0" err="1">
                <a:solidFill>
                  <a:srgbClr val="FF0000"/>
                </a:solidFill>
              </a:rPr>
              <a:t>Grid</a:t>
            </a:r>
            <a:r>
              <a:rPr lang="cs-CZ" dirty="0">
                <a:solidFill>
                  <a:srgbClr val="FF0000"/>
                </a:solidFill>
              </a:rPr>
              <a:t> </a:t>
            </a:r>
            <a:r>
              <a:rPr lang="cs-CZ" dirty="0" err="1">
                <a:solidFill>
                  <a:srgbClr val="FF0000"/>
                </a:solidFill>
              </a:rPr>
              <a:t>search</a:t>
            </a:r>
            <a:r>
              <a:rPr lang="cs-CZ" dirty="0">
                <a:solidFill>
                  <a:srgbClr val="FF0000"/>
                </a:solidFill>
              </a:rPr>
              <a:t> používá pouze výpočet energie, nikoliv jejích derivací.</a:t>
            </a:r>
          </a:p>
        </p:txBody>
      </p:sp>
      <p:cxnSp>
        <p:nvCxnSpPr>
          <p:cNvPr id="28" name="Přímá spojovací čára 27"/>
          <p:cNvCxnSpPr/>
          <p:nvPr/>
        </p:nvCxnSpPr>
        <p:spPr bwMode="auto">
          <a:xfrm flipV="1">
            <a:off x="3851920" y="2564904"/>
            <a:ext cx="288032" cy="43204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 name="Přímá spojovací čára 28"/>
          <p:cNvCxnSpPr/>
          <p:nvPr/>
        </p:nvCxnSpPr>
        <p:spPr bwMode="auto">
          <a:xfrm flipV="1">
            <a:off x="4139952" y="2636912"/>
            <a:ext cx="288032" cy="43204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Přímá spojovací čára 29"/>
          <p:cNvCxnSpPr/>
          <p:nvPr/>
        </p:nvCxnSpPr>
        <p:spPr bwMode="auto">
          <a:xfrm flipV="1">
            <a:off x="4724400" y="1700808"/>
            <a:ext cx="360040" cy="50405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Přímá spojovací čára 30"/>
          <p:cNvCxnSpPr/>
          <p:nvPr/>
        </p:nvCxnSpPr>
        <p:spPr bwMode="auto">
          <a:xfrm flipV="1">
            <a:off x="5012432" y="1772816"/>
            <a:ext cx="360040" cy="50405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Přímá spojovací čára 32"/>
          <p:cNvCxnSpPr/>
          <p:nvPr/>
        </p:nvCxnSpPr>
        <p:spPr bwMode="auto">
          <a:xfrm flipH="1" flipV="1">
            <a:off x="3707904" y="2780928"/>
            <a:ext cx="648072" cy="21602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Přímá spojovací čára 34"/>
          <p:cNvCxnSpPr/>
          <p:nvPr/>
        </p:nvCxnSpPr>
        <p:spPr bwMode="auto">
          <a:xfrm flipH="1" flipV="1">
            <a:off x="3860304" y="2564904"/>
            <a:ext cx="648072" cy="21602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Přímá spojovací čára 35"/>
          <p:cNvCxnSpPr/>
          <p:nvPr/>
        </p:nvCxnSpPr>
        <p:spPr bwMode="auto">
          <a:xfrm flipH="1" flipV="1">
            <a:off x="4707632" y="1988840"/>
            <a:ext cx="648072" cy="21602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Přímá spojovací čára 36"/>
          <p:cNvCxnSpPr/>
          <p:nvPr/>
        </p:nvCxnSpPr>
        <p:spPr bwMode="auto">
          <a:xfrm flipH="1" flipV="1">
            <a:off x="4860032" y="1772816"/>
            <a:ext cx="648072" cy="21602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0" name="Line 19"/>
          <p:cNvSpPr>
            <a:spLocks noChangeShapeType="1"/>
          </p:cNvSpPr>
          <p:nvPr/>
        </p:nvSpPr>
        <p:spPr bwMode="auto">
          <a:xfrm flipV="1">
            <a:off x="4292600" y="2852415"/>
            <a:ext cx="0" cy="936625"/>
          </a:xfrm>
          <a:prstGeom prst="line">
            <a:avLst/>
          </a:prstGeom>
          <a:noFill/>
          <a:ln w="9525">
            <a:solidFill>
              <a:srgbClr val="C00000"/>
            </a:solidFill>
            <a:prstDash val="dash"/>
            <a:round/>
            <a:headEnd/>
            <a:tailEnd/>
          </a:ln>
        </p:spPr>
        <p:txBody>
          <a:bodyPr/>
          <a:lstStyle/>
          <a:p>
            <a:endParaRPr lang="cs-CZ"/>
          </a:p>
        </p:txBody>
      </p:sp>
      <p:cxnSp>
        <p:nvCxnSpPr>
          <p:cNvPr id="42" name="Přímá spojovací šipka 41"/>
          <p:cNvCxnSpPr/>
          <p:nvPr/>
        </p:nvCxnSpPr>
        <p:spPr bwMode="auto">
          <a:xfrm flipH="1">
            <a:off x="4355976" y="3140968"/>
            <a:ext cx="2592288" cy="648072"/>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44" name="TextovéPole 43"/>
          <p:cNvSpPr txBox="1"/>
          <p:nvPr/>
        </p:nvSpPr>
        <p:spPr>
          <a:xfrm flipH="1">
            <a:off x="6948264" y="2708920"/>
            <a:ext cx="2195735" cy="1077218"/>
          </a:xfrm>
          <a:prstGeom prst="rect">
            <a:avLst/>
          </a:prstGeom>
          <a:noFill/>
        </p:spPr>
        <p:txBody>
          <a:bodyPr wrap="square" rtlCol="0">
            <a:spAutoFit/>
          </a:bodyPr>
          <a:lstStyle/>
          <a:p>
            <a:r>
              <a:rPr lang="cs-CZ" sz="1600" dirty="0">
                <a:solidFill>
                  <a:srgbClr val="C00000"/>
                </a:solidFill>
              </a:rPr>
              <a:t>Nejnižší energie.</a:t>
            </a:r>
          </a:p>
          <a:p>
            <a:r>
              <a:rPr lang="cs-CZ" sz="1600" dirty="0">
                <a:solidFill>
                  <a:srgbClr val="C00000"/>
                </a:solidFill>
              </a:rPr>
              <a:t>Zde vytvoříme nový, ještě jemnější </a:t>
            </a:r>
            <a:r>
              <a:rPr lang="cs-CZ" sz="1600" dirty="0" err="1">
                <a:solidFill>
                  <a:srgbClr val="C00000"/>
                </a:solidFill>
              </a:rPr>
              <a:t>raster</a:t>
            </a:r>
            <a:r>
              <a:rPr lang="cs-CZ" sz="1600" dirty="0">
                <a:solidFill>
                  <a:srgbClr val="C00000"/>
                </a:solidFill>
              </a:rPr>
              <a:t>, atd.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60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7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6035" grpId="0" animBg="1"/>
      <p:bldP spid="25" grpId="0" animBg="1"/>
      <p:bldP spid="27" grpId="0"/>
      <p:bldP spid="31754" grpId="0"/>
      <p:bldP spid="40" grpId="0" animBg="1"/>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2555875" y="115888"/>
            <a:ext cx="4441825" cy="461962"/>
          </a:xfrm>
          <a:prstGeom prst="rect">
            <a:avLst/>
          </a:prstGeom>
          <a:noFill/>
          <a:ln w="9525">
            <a:noFill/>
            <a:miter lim="800000"/>
            <a:headEnd/>
            <a:tailEnd/>
          </a:ln>
          <a:effectLst/>
        </p:spPr>
        <p:txBody>
          <a:bodyPr wrap="none">
            <a:spAutoFit/>
          </a:bodyPr>
          <a:lstStyle/>
          <a:p>
            <a:pPr marL="342900" indent="-342900">
              <a:defRPr/>
            </a:pPr>
            <a:r>
              <a:rPr lang="cs-CZ" sz="2400" dirty="0">
                <a:solidFill>
                  <a:srgbClr val="000000"/>
                </a:solidFill>
                <a:latin typeface="+mj-lt"/>
                <a:cs typeface="Times New Roman" pitchFamily="18" charset="0"/>
              </a:rPr>
              <a:t>Metody minimalizace energie</a:t>
            </a:r>
            <a:endParaRPr lang="fr-FR" sz="2400" dirty="0">
              <a:solidFill>
                <a:srgbClr val="000000"/>
              </a:solidFill>
              <a:latin typeface="+mj-lt"/>
              <a:cs typeface="Times New Roman" pitchFamily="18" charset="0"/>
            </a:endParaRPr>
          </a:p>
        </p:txBody>
      </p:sp>
      <p:pic>
        <p:nvPicPr>
          <p:cNvPr id="32771" name="Picture 5" descr="grid search"/>
          <p:cNvPicPr>
            <a:picLocks noChangeAspect="1" noChangeArrowheads="1"/>
          </p:cNvPicPr>
          <p:nvPr/>
        </p:nvPicPr>
        <p:blipFill>
          <a:blip r:embed="rId2" cstate="print"/>
          <a:srcRect/>
          <a:stretch>
            <a:fillRect/>
          </a:stretch>
        </p:blipFill>
        <p:spPr bwMode="auto">
          <a:xfrm>
            <a:off x="1403350" y="765175"/>
            <a:ext cx="5545138" cy="4483100"/>
          </a:xfrm>
          <a:prstGeom prst="rect">
            <a:avLst/>
          </a:prstGeom>
          <a:noFill/>
          <a:ln w="9525">
            <a:noFill/>
            <a:miter lim="800000"/>
            <a:headEnd/>
            <a:tailEnd/>
          </a:ln>
        </p:spPr>
      </p:pic>
      <p:sp>
        <p:nvSpPr>
          <p:cNvPr id="4" name="TextovéPole 3"/>
          <p:cNvSpPr txBox="1">
            <a:spLocks noChangeArrowheads="1"/>
          </p:cNvSpPr>
          <p:nvPr/>
        </p:nvSpPr>
        <p:spPr bwMode="auto">
          <a:xfrm>
            <a:off x="250825" y="4797152"/>
            <a:ext cx="8893175" cy="923330"/>
          </a:xfrm>
          <a:prstGeom prst="rect">
            <a:avLst/>
          </a:prstGeom>
          <a:noFill/>
          <a:ln w="9525">
            <a:noFill/>
            <a:miter lim="800000"/>
            <a:headEnd/>
            <a:tailEnd/>
          </a:ln>
        </p:spPr>
        <p:txBody>
          <a:bodyPr>
            <a:spAutoFit/>
          </a:bodyPr>
          <a:lstStyle/>
          <a:p>
            <a:pPr marL="342900" indent="-342900"/>
            <a:r>
              <a:rPr lang="cs-CZ" dirty="0"/>
              <a:t>a)  Vypočítáme gradient (vektor růstu) energie. Pro molekulu tvořenou n atomy je rozměr gradientu 3n (matice parciálních derivací energie podle atomových souřadnic). </a:t>
            </a:r>
            <a:r>
              <a:rPr lang="cs-CZ" dirty="0">
                <a:solidFill>
                  <a:srgbClr val="FF0000"/>
                </a:solidFill>
              </a:rPr>
              <a:t>Pozor, šipka znázorňuje gradient s negativním znaménkem.</a:t>
            </a:r>
          </a:p>
        </p:txBody>
      </p:sp>
      <p:sp>
        <p:nvSpPr>
          <p:cNvPr id="32773" name="TextovéPole 25"/>
          <p:cNvSpPr txBox="1">
            <a:spLocks noChangeArrowheads="1"/>
          </p:cNvSpPr>
          <p:nvPr/>
        </p:nvSpPr>
        <p:spPr bwMode="auto">
          <a:xfrm>
            <a:off x="395288" y="4437063"/>
            <a:ext cx="2605087" cy="677862"/>
          </a:xfrm>
          <a:prstGeom prst="rect">
            <a:avLst/>
          </a:prstGeom>
          <a:noFill/>
          <a:ln w="9525">
            <a:noFill/>
            <a:miter lim="800000"/>
            <a:headEnd/>
            <a:tailEnd/>
          </a:ln>
        </p:spPr>
        <p:txBody>
          <a:bodyPr wrap="none">
            <a:spAutoFit/>
          </a:bodyPr>
          <a:lstStyle/>
          <a:p>
            <a:r>
              <a:rPr lang="cs-CZ" sz="2000"/>
              <a:t>2. Metody gradientu</a:t>
            </a:r>
          </a:p>
          <a:p>
            <a:endParaRPr lang="cs-CZ"/>
          </a:p>
        </p:txBody>
      </p:sp>
      <p:sp>
        <p:nvSpPr>
          <p:cNvPr id="27" name="TextovéPole 26"/>
          <p:cNvSpPr txBox="1">
            <a:spLocks noChangeArrowheads="1"/>
          </p:cNvSpPr>
          <p:nvPr/>
        </p:nvSpPr>
        <p:spPr bwMode="auto">
          <a:xfrm>
            <a:off x="250825" y="5589588"/>
            <a:ext cx="8893175" cy="1476375"/>
          </a:xfrm>
          <a:prstGeom prst="rect">
            <a:avLst/>
          </a:prstGeom>
          <a:noFill/>
          <a:ln w="9525">
            <a:noFill/>
            <a:miter lim="800000"/>
            <a:headEnd/>
            <a:tailEnd/>
          </a:ln>
        </p:spPr>
        <p:txBody>
          <a:bodyPr>
            <a:spAutoFit/>
          </a:bodyPr>
          <a:lstStyle/>
          <a:p>
            <a:pPr marL="342900" indent="-342900">
              <a:buFontTx/>
              <a:buAutoNum type="alphaLcParenR" startAt="2"/>
            </a:pPr>
            <a:r>
              <a:rPr lang="cs-CZ" dirty="0"/>
              <a:t>Posuneme souřadnice atomů ve směru negativního gradientu energie. Pro určení koeficientu, kterým negativní gradient znásobíme, abychom obdrželi posuny atomů, používáme různé algoritmy. Tento krok opakujeme, až pokles energie klesne pod zadanou prahovou hodnotu.</a:t>
            </a:r>
          </a:p>
          <a:p>
            <a:pPr marL="342900" indent="-342900"/>
            <a:endParaRPr lang="cs-CZ" dirty="0">
              <a:solidFill>
                <a:srgbClr val="FF0000"/>
              </a:solidFill>
            </a:endParaRPr>
          </a:p>
        </p:txBody>
      </p:sp>
      <p:sp>
        <p:nvSpPr>
          <p:cNvPr id="87042" name="Line 2"/>
          <p:cNvSpPr>
            <a:spLocks noChangeShapeType="1"/>
          </p:cNvSpPr>
          <p:nvPr/>
        </p:nvSpPr>
        <p:spPr bwMode="auto">
          <a:xfrm>
            <a:off x="3995738" y="2709863"/>
            <a:ext cx="73025" cy="287337"/>
          </a:xfrm>
          <a:prstGeom prst="line">
            <a:avLst/>
          </a:prstGeom>
          <a:noFill/>
          <a:ln w="9525">
            <a:solidFill>
              <a:schemeClr val="tx1"/>
            </a:solidFill>
            <a:round/>
            <a:headEnd/>
            <a:tailEnd type="triangle" w="med" len="med"/>
          </a:ln>
        </p:spPr>
        <p:txBody>
          <a:bodyPr/>
          <a:lstStyle/>
          <a:p>
            <a:endParaRPr lang="cs-CZ"/>
          </a:p>
        </p:txBody>
      </p:sp>
      <p:sp>
        <p:nvSpPr>
          <p:cNvPr id="87043" name="Line 3"/>
          <p:cNvSpPr>
            <a:spLocks noChangeShapeType="1"/>
          </p:cNvSpPr>
          <p:nvPr/>
        </p:nvSpPr>
        <p:spPr bwMode="auto">
          <a:xfrm>
            <a:off x="4067175" y="2924175"/>
            <a:ext cx="144463" cy="576263"/>
          </a:xfrm>
          <a:prstGeom prst="line">
            <a:avLst/>
          </a:prstGeom>
          <a:noFill/>
          <a:ln w="9525">
            <a:solidFill>
              <a:schemeClr val="tx1"/>
            </a:solidFill>
            <a:prstDash val="dash"/>
            <a:round/>
            <a:headEnd/>
            <a:tailEnd type="triangle" w="med" len="med"/>
          </a:ln>
        </p:spPr>
        <p:txBody>
          <a:bodyP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0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87042" grpId="0" animBg="1"/>
      <p:bldP spid="870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equ 3_1"/>
          <p:cNvPicPr>
            <a:picLocks noChangeAspect="1" noChangeArrowheads="1"/>
          </p:cNvPicPr>
          <p:nvPr/>
        </p:nvPicPr>
        <p:blipFill>
          <a:blip r:embed="rId4" cstate="print"/>
          <a:srcRect/>
          <a:stretch>
            <a:fillRect/>
          </a:stretch>
        </p:blipFill>
        <p:spPr bwMode="auto">
          <a:xfrm>
            <a:off x="1116013" y="2769323"/>
            <a:ext cx="7129462" cy="3241675"/>
          </a:xfrm>
          <a:prstGeom prst="rect">
            <a:avLst/>
          </a:prstGeom>
          <a:noFill/>
          <a:ln w="9525">
            <a:noFill/>
            <a:miter lim="800000"/>
            <a:headEnd/>
            <a:tailEnd/>
          </a:ln>
        </p:spPr>
      </p:pic>
      <p:sp>
        <p:nvSpPr>
          <p:cNvPr id="33814" name="Oval 8"/>
          <p:cNvSpPr>
            <a:spLocks noChangeArrowheads="1"/>
          </p:cNvSpPr>
          <p:nvPr/>
        </p:nvSpPr>
        <p:spPr bwMode="auto">
          <a:xfrm>
            <a:off x="3851275" y="2997200"/>
            <a:ext cx="431800" cy="576262"/>
          </a:xfrm>
          <a:prstGeom prst="ellipse">
            <a:avLst/>
          </a:prstGeom>
          <a:noFill/>
          <a:ln w="9525">
            <a:solidFill>
              <a:srgbClr val="FF0066"/>
            </a:solidFill>
            <a:round/>
            <a:headEnd/>
            <a:tailEnd/>
          </a:ln>
        </p:spPr>
        <p:txBody>
          <a:bodyPr wrap="none" anchor="ctr"/>
          <a:lstStyle/>
          <a:p>
            <a:endParaRPr lang="cs-CZ"/>
          </a:p>
        </p:txBody>
      </p:sp>
      <p:sp>
        <p:nvSpPr>
          <p:cNvPr id="33815" name="Oval 9"/>
          <p:cNvSpPr>
            <a:spLocks noChangeArrowheads="1"/>
          </p:cNvSpPr>
          <p:nvPr/>
        </p:nvSpPr>
        <p:spPr bwMode="auto">
          <a:xfrm>
            <a:off x="6227763" y="2997200"/>
            <a:ext cx="431800" cy="576262"/>
          </a:xfrm>
          <a:prstGeom prst="ellipse">
            <a:avLst/>
          </a:prstGeom>
          <a:noFill/>
          <a:ln w="9525">
            <a:solidFill>
              <a:srgbClr val="FF0066"/>
            </a:solidFill>
            <a:round/>
            <a:headEnd/>
            <a:tailEnd/>
          </a:ln>
        </p:spPr>
        <p:txBody>
          <a:bodyPr wrap="none" anchor="ctr"/>
          <a:lstStyle/>
          <a:p>
            <a:endParaRPr lang="cs-CZ"/>
          </a:p>
        </p:txBody>
      </p:sp>
      <p:sp>
        <p:nvSpPr>
          <p:cNvPr id="33798" name="Text Box 35"/>
          <p:cNvSpPr txBox="1">
            <a:spLocks noChangeArrowheads="1"/>
          </p:cNvSpPr>
          <p:nvPr/>
        </p:nvSpPr>
        <p:spPr bwMode="auto">
          <a:xfrm>
            <a:off x="323850" y="2971800"/>
            <a:ext cx="1944688" cy="457200"/>
          </a:xfrm>
          <a:prstGeom prst="rect">
            <a:avLst/>
          </a:prstGeom>
          <a:solidFill>
            <a:schemeClr val="bg1"/>
          </a:solidFill>
          <a:ln w="9525">
            <a:noFill/>
            <a:miter lim="800000"/>
            <a:headEnd/>
            <a:tailEnd/>
          </a:ln>
        </p:spPr>
        <p:txBody>
          <a:bodyPr>
            <a:spAutoFit/>
          </a:bodyPr>
          <a:lstStyle/>
          <a:p>
            <a:r>
              <a:rPr lang="cs-CZ" sz="2400" dirty="0" err="1"/>
              <a:t>Ex</a:t>
            </a:r>
            <a:r>
              <a:rPr lang="cs-CZ" sz="2400" baseline="-25000" dirty="0" err="1"/>
              <a:t>ki</a:t>
            </a:r>
            <a:r>
              <a:rPr lang="cs-CZ" sz="2400" dirty="0"/>
              <a:t>, </a:t>
            </a:r>
            <a:r>
              <a:rPr lang="cs-CZ" sz="2400" dirty="0" err="1"/>
              <a:t>y</a:t>
            </a:r>
            <a:r>
              <a:rPr lang="cs-CZ" sz="2400" baseline="-25000" dirty="0" err="1"/>
              <a:t>ki</a:t>
            </a:r>
            <a:r>
              <a:rPr lang="cs-CZ" sz="2400" dirty="0"/>
              <a:t>, </a:t>
            </a:r>
            <a:r>
              <a:rPr lang="cs-CZ" sz="2400" dirty="0" err="1"/>
              <a:t>z</a:t>
            </a:r>
            <a:r>
              <a:rPr lang="cs-CZ" sz="2400" baseline="-25000" dirty="0" err="1"/>
              <a:t>ki</a:t>
            </a:r>
            <a:r>
              <a:rPr lang="cs-CZ" sz="2400" dirty="0"/>
              <a:t>)</a:t>
            </a:r>
            <a:endParaRPr lang="de-CH" sz="2400" dirty="0"/>
          </a:p>
        </p:txBody>
      </p:sp>
      <p:sp>
        <p:nvSpPr>
          <p:cNvPr id="33799" name="Text Box 37"/>
          <p:cNvSpPr txBox="1">
            <a:spLocks noChangeArrowheads="1"/>
          </p:cNvSpPr>
          <p:nvPr/>
        </p:nvSpPr>
        <p:spPr bwMode="auto">
          <a:xfrm>
            <a:off x="2484438" y="2420938"/>
            <a:ext cx="1871662" cy="336550"/>
          </a:xfrm>
          <a:prstGeom prst="rect">
            <a:avLst/>
          </a:prstGeom>
          <a:noFill/>
          <a:ln w="9525">
            <a:noFill/>
            <a:miter lim="800000"/>
            <a:headEnd/>
            <a:tailEnd/>
          </a:ln>
        </p:spPr>
        <p:txBody>
          <a:bodyPr>
            <a:spAutoFit/>
          </a:bodyPr>
          <a:lstStyle/>
          <a:p>
            <a:r>
              <a:rPr lang="cs-CZ" sz="1600" dirty="0">
                <a:solidFill>
                  <a:schemeClr val="hlink"/>
                </a:solidFill>
              </a:rPr>
              <a:t>deformace vazeb</a:t>
            </a:r>
            <a:endParaRPr lang="de-CH" sz="1600" dirty="0">
              <a:solidFill>
                <a:schemeClr val="hlink"/>
              </a:solidFill>
            </a:endParaRPr>
          </a:p>
        </p:txBody>
      </p:sp>
      <p:sp>
        <p:nvSpPr>
          <p:cNvPr id="33800" name="Text Box 39"/>
          <p:cNvSpPr txBox="1">
            <a:spLocks noChangeArrowheads="1"/>
          </p:cNvSpPr>
          <p:nvPr/>
        </p:nvSpPr>
        <p:spPr bwMode="auto">
          <a:xfrm>
            <a:off x="4572000" y="2420938"/>
            <a:ext cx="2592388" cy="336550"/>
          </a:xfrm>
          <a:prstGeom prst="rect">
            <a:avLst/>
          </a:prstGeom>
          <a:noFill/>
          <a:ln w="9525">
            <a:noFill/>
            <a:miter lim="800000"/>
            <a:headEnd/>
            <a:tailEnd/>
          </a:ln>
        </p:spPr>
        <p:txBody>
          <a:bodyPr>
            <a:spAutoFit/>
          </a:bodyPr>
          <a:lstStyle/>
          <a:p>
            <a:r>
              <a:rPr lang="cs-CZ" sz="1600">
                <a:solidFill>
                  <a:schemeClr val="hlink"/>
                </a:solidFill>
              </a:rPr>
              <a:t>deformace vazeb. úhlů</a:t>
            </a:r>
            <a:endParaRPr lang="de-CH" sz="1600">
              <a:solidFill>
                <a:schemeClr val="hlink"/>
              </a:solidFill>
            </a:endParaRPr>
          </a:p>
        </p:txBody>
      </p:sp>
      <p:sp>
        <p:nvSpPr>
          <p:cNvPr id="33801" name="Text Box 40"/>
          <p:cNvSpPr txBox="1">
            <a:spLocks noChangeArrowheads="1"/>
          </p:cNvSpPr>
          <p:nvPr/>
        </p:nvSpPr>
        <p:spPr bwMode="auto">
          <a:xfrm>
            <a:off x="6227763" y="4005263"/>
            <a:ext cx="2700337" cy="336550"/>
          </a:xfrm>
          <a:prstGeom prst="rect">
            <a:avLst/>
          </a:prstGeom>
          <a:noFill/>
          <a:ln w="9525">
            <a:noFill/>
            <a:miter lim="800000"/>
            <a:headEnd/>
            <a:tailEnd/>
          </a:ln>
        </p:spPr>
        <p:txBody>
          <a:bodyPr>
            <a:spAutoFit/>
          </a:bodyPr>
          <a:lstStyle/>
          <a:p>
            <a:r>
              <a:rPr lang="cs-CZ" sz="1600">
                <a:solidFill>
                  <a:schemeClr val="hlink"/>
                </a:solidFill>
              </a:rPr>
              <a:t>deformace torzních úhlů</a:t>
            </a:r>
            <a:endParaRPr lang="de-CH" sz="1600">
              <a:solidFill>
                <a:schemeClr val="hlink"/>
              </a:solidFill>
            </a:endParaRPr>
          </a:p>
        </p:txBody>
      </p:sp>
      <p:sp>
        <p:nvSpPr>
          <p:cNvPr id="33802" name="Text Box 41"/>
          <p:cNvSpPr txBox="1">
            <a:spLocks noChangeArrowheads="1"/>
          </p:cNvSpPr>
          <p:nvPr/>
        </p:nvSpPr>
        <p:spPr bwMode="auto">
          <a:xfrm>
            <a:off x="250825" y="5180013"/>
            <a:ext cx="2233613" cy="336550"/>
          </a:xfrm>
          <a:prstGeom prst="rect">
            <a:avLst/>
          </a:prstGeom>
          <a:noFill/>
          <a:ln w="9525">
            <a:noFill/>
            <a:miter lim="800000"/>
            <a:headEnd/>
            <a:tailEnd/>
          </a:ln>
        </p:spPr>
        <p:txBody>
          <a:bodyPr>
            <a:spAutoFit/>
          </a:bodyPr>
          <a:lstStyle/>
          <a:p>
            <a:r>
              <a:rPr lang="cs-CZ" sz="1600">
                <a:solidFill>
                  <a:schemeClr val="hlink"/>
                </a:solidFill>
              </a:rPr>
              <a:t>nevazebné kontakty</a:t>
            </a:r>
            <a:endParaRPr lang="de-CH" sz="1600">
              <a:solidFill>
                <a:schemeClr val="hlink"/>
              </a:solidFill>
            </a:endParaRPr>
          </a:p>
        </p:txBody>
      </p:sp>
      <p:sp>
        <p:nvSpPr>
          <p:cNvPr id="33803" name="Text Box 42"/>
          <p:cNvSpPr txBox="1">
            <a:spLocks noChangeArrowheads="1"/>
          </p:cNvSpPr>
          <p:nvPr/>
        </p:nvSpPr>
        <p:spPr bwMode="auto">
          <a:xfrm>
            <a:off x="4716463" y="4581525"/>
            <a:ext cx="1800225" cy="336550"/>
          </a:xfrm>
          <a:prstGeom prst="rect">
            <a:avLst/>
          </a:prstGeom>
          <a:noFill/>
          <a:ln w="9525">
            <a:noFill/>
            <a:miter lim="800000"/>
            <a:headEnd/>
            <a:tailEnd/>
          </a:ln>
        </p:spPr>
        <p:txBody>
          <a:bodyPr>
            <a:spAutoFit/>
          </a:bodyPr>
          <a:lstStyle/>
          <a:p>
            <a:r>
              <a:rPr lang="cs-CZ" sz="1600">
                <a:solidFill>
                  <a:schemeClr val="hlink"/>
                </a:solidFill>
              </a:rPr>
              <a:t>Lennard-Jones</a:t>
            </a:r>
            <a:endParaRPr lang="de-CH" sz="1600">
              <a:solidFill>
                <a:schemeClr val="hlink"/>
              </a:solidFill>
            </a:endParaRPr>
          </a:p>
        </p:txBody>
      </p:sp>
      <p:sp>
        <p:nvSpPr>
          <p:cNvPr id="33804" name="Text Box 43"/>
          <p:cNvSpPr txBox="1">
            <a:spLocks noChangeArrowheads="1"/>
          </p:cNvSpPr>
          <p:nvPr/>
        </p:nvSpPr>
        <p:spPr bwMode="auto">
          <a:xfrm>
            <a:off x="6804025" y="4581525"/>
            <a:ext cx="1152525" cy="336550"/>
          </a:xfrm>
          <a:prstGeom prst="rect">
            <a:avLst/>
          </a:prstGeom>
          <a:noFill/>
          <a:ln w="9525">
            <a:noFill/>
            <a:miter lim="800000"/>
            <a:headEnd/>
            <a:tailEnd/>
          </a:ln>
        </p:spPr>
        <p:txBody>
          <a:bodyPr>
            <a:spAutoFit/>
          </a:bodyPr>
          <a:lstStyle/>
          <a:p>
            <a:r>
              <a:rPr lang="cs-CZ" sz="1600">
                <a:solidFill>
                  <a:schemeClr val="hlink"/>
                </a:solidFill>
              </a:rPr>
              <a:t>Coulomb</a:t>
            </a:r>
            <a:endParaRPr lang="de-CH" sz="1600">
              <a:solidFill>
                <a:schemeClr val="hlink"/>
              </a:solidFill>
            </a:endParaRPr>
          </a:p>
        </p:txBody>
      </p:sp>
      <p:pic>
        <p:nvPicPr>
          <p:cNvPr id="3" name="Audio 2">
            <a:hlinkClick r:id="" action="ppaction://media"/>
            <a:extLst>
              <a:ext uri="{FF2B5EF4-FFF2-40B4-BE49-F238E27FC236}">
                <a16:creationId xmlns:a16="http://schemas.microsoft.com/office/drawing/2014/main" id="{C6A6A959-646B-ED43-B2D4-A3F3DCBCB6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
        <p:nvSpPr>
          <p:cNvPr id="39" name="Oval 16">
            <a:extLst>
              <a:ext uri="{FF2B5EF4-FFF2-40B4-BE49-F238E27FC236}">
                <a16:creationId xmlns:a16="http://schemas.microsoft.com/office/drawing/2014/main" id="{8F81B2A0-A337-9F41-98EE-9C89271F4344}"/>
              </a:ext>
            </a:extLst>
          </p:cNvPr>
          <p:cNvSpPr>
            <a:spLocks noChangeArrowheads="1"/>
          </p:cNvSpPr>
          <p:nvPr/>
        </p:nvSpPr>
        <p:spPr bwMode="auto">
          <a:xfrm>
            <a:off x="5508625" y="4076700"/>
            <a:ext cx="287338" cy="288925"/>
          </a:xfrm>
          <a:prstGeom prst="ellipse">
            <a:avLst/>
          </a:prstGeom>
          <a:noFill/>
          <a:ln w="9525">
            <a:solidFill>
              <a:srgbClr val="FF0066"/>
            </a:solidFill>
            <a:round/>
            <a:headEnd/>
            <a:tailEnd/>
          </a:ln>
        </p:spPr>
        <p:txBody>
          <a:bodyPr wrap="none" anchor="ctr"/>
          <a:lstStyle/>
          <a:p>
            <a:endParaRPr lang="cs-CZ"/>
          </a:p>
        </p:txBody>
      </p:sp>
      <p:grpSp>
        <p:nvGrpSpPr>
          <p:cNvPr id="10" name="Group 9">
            <a:extLst>
              <a:ext uri="{FF2B5EF4-FFF2-40B4-BE49-F238E27FC236}">
                <a16:creationId xmlns:a16="http://schemas.microsoft.com/office/drawing/2014/main" id="{B668D71A-DDCE-9D4D-99FA-56160981EDAF}"/>
              </a:ext>
            </a:extLst>
          </p:cNvPr>
          <p:cNvGrpSpPr/>
          <p:nvPr/>
        </p:nvGrpSpPr>
        <p:grpSpPr>
          <a:xfrm>
            <a:off x="6134409" y="1657783"/>
            <a:ext cx="1871662" cy="1326862"/>
            <a:chOff x="6134409" y="1657783"/>
            <a:chExt cx="1871662" cy="1326862"/>
          </a:xfrm>
        </p:grpSpPr>
        <p:cxnSp>
          <p:nvCxnSpPr>
            <p:cNvPr id="42" name="Straight Arrow Connector 41">
              <a:extLst>
                <a:ext uri="{FF2B5EF4-FFF2-40B4-BE49-F238E27FC236}">
                  <a16:creationId xmlns:a16="http://schemas.microsoft.com/office/drawing/2014/main" id="{4EF31C73-0018-7242-8D5E-499257AE93F3}"/>
                </a:ext>
              </a:extLst>
            </p:cNvPr>
            <p:cNvCxnSpPr/>
            <p:nvPr/>
          </p:nvCxnSpPr>
          <p:spPr bwMode="auto">
            <a:xfrm flipH="1">
              <a:off x="6516688" y="1904277"/>
              <a:ext cx="432048" cy="108036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5" name="Text Box 37">
              <a:extLst>
                <a:ext uri="{FF2B5EF4-FFF2-40B4-BE49-F238E27FC236}">
                  <a16:creationId xmlns:a16="http://schemas.microsoft.com/office/drawing/2014/main" id="{E4B9326F-203F-E146-BE66-D5FF8D5699C0}"/>
                </a:ext>
              </a:extLst>
            </p:cNvPr>
            <p:cNvSpPr txBox="1">
              <a:spLocks noChangeArrowheads="1"/>
            </p:cNvSpPr>
            <p:nvPr/>
          </p:nvSpPr>
          <p:spPr bwMode="auto">
            <a:xfrm>
              <a:off x="6134409" y="1657783"/>
              <a:ext cx="1871662" cy="336550"/>
            </a:xfrm>
            <a:prstGeom prst="rect">
              <a:avLst/>
            </a:prstGeom>
            <a:noFill/>
            <a:ln w="9525">
              <a:noFill/>
              <a:miter lim="800000"/>
              <a:headEnd/>
              <a:tailEnd/>
            </a:ln>
          </p:spPr>
          <p:txBody>
            <a:bodyPr>
              <a:spAutoFit/>
            </a:bodyPr>
            <a:lstStyle/>
            <a:p>
              <a:r>
                <a:rPr lang="cs-CZ" sz="1600" dirty="0">
                  <a:solidFill>
                    <a:srgbClr val="FF0066"/>
                  </a:solidFill>
                </a:rPr>
                <a:t>ideální úhly</a:t>
              </a:r>
              <a:endParaRPr lang="de-CH" sz="1600" dirty="0">
                <a:solidFill>
                  <a:srgbClr val="FF0066"/>
                </a:solidFill>
              </a:endParaRPr>
            </a:p>
          </p:txBody>
        </p:sp>
      </p:grpSp>
      <p:grpSp>
        <p:nvGrpSpPr>
          <p:cNvPr id="9" name="Group 8">
            <a:extLst>
              <a:ext uri="{FF2B5EF4-FFF2-40B4-BE49-F238E27FC236}">
                <a16:creationId xmlns:a16="http://schemas.microsoft.com/office/drawing/2014/main" id="{BDDCC2B8-E4A9-E541-AAF3-BFC0444C2DE6}"/>
              </a:ext>
            </a:extLst>
          </p:cNvPr>
          <p:cNvGrpSpPr/>
          <p:nvPr/>
        </p:nvGrpSpPr>
        <p:grpSpPr>
          <a:xfrm>
            <a:off x="3933032" y="1628800"/>
            <a:ext cx="1871662" cy="1368400"/>
            <a:chOff x="3933032" y="1628800"/>
            <a:chExt cx="1871662" cy="1368400"/>
          </a:xfrm>
        </p:grpSpPr>
        <p:cxnSp>
          <p:nvCxnSpPr>
            <p:cNvPr id="7" name="Straight Arrow Connector 6">
              <a:extLst>
                <a:ext uri="{FF2B5EF4-FFF2-40B4-BE49-F238E27FC236}">
                  <a16:creationId xmlns:a16="http://schemas.microsoft.com/office/drawing/2014/main" id="{8D000EB9-E50E-DF4B-B95C-097593179CB8}"/>
                </a:ext>
              </a:extLst>
            </p:cNvPr>
            <p:cNvCxnSpPr/>
            <p:nvPr/>
          </p:nvCxnSpPr>
          <p:spPr bwMode="auto">
            <a:xfrm flipH="1">
              <a:off x="4139952" y="1916832"/>
              <a:ext cx="432048" cy="108036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6" name="Text Box 37">
              <a:extLst>
                <a:ext uri="{FF2B5EF4-FFF2-40B4-BE49-F238E27FC236}">
                  <a16:creationId xmlns:a16="http://schemas.microsoft.com/office/drawing/2014/main" id="{ECCF83B9-6744-8044-833D-98D98D81D2FC}"/>
                </a:ext>
              </a:extLst>
            </p:cNvPr>
            <p:cNvSpPr txBox="1">
              <a:spLocks noChangeArrowheads="1"/>
            </p:cNvSpPr>
            <p:nvPr/>
          </p:nvSpPr>
          <p:spPr bwMode="auto">
            <a:xfrm>
              <a:off x="3933032" y="1628800"/>
              <a:ext cx="1871662" cy="336550"/>
            </a:xfrm>
            <a:prstGeom prst="rect">
              <a:avLst/>
            </a:prstGeom>
            <a:noFill/>
            <a:ln w="9525">
              <a:noFill/>
              <a:miter lim="800000"/>
              <a:headEnd/>
              <a:tailEnd/>
            </a:ln>
          </p:spPr>
          <p:txBody>
            <a:bodyPr>
              <a:spAutoFit/>
            </a:bodyPr>
            <a:lstStyle/>
            <a:p>
              <a:r>
                <a:rPr lang="cs-CZ" sz="1600" dirty="0">
                  <a:solidFill>
                    <a:srgbClr val="FF0066"/>
                  </a:solidFill>
                </a:rPr>
                <a:t>ideální vazby</a:t>
              </a:r>
              <a:endParaRPr lang="de-CH" sz="1600" dirty="0">
                <a:solidFill>
                  <a:srgbClr val="FF0066"/>
                </a:solidFill>
              </a:endParaRPr>
            </a:p>
          </p:txBody>
        </p:sp>
      </p:grpSp>
      <p:grpSp>
        <p:nvGrpSpPr>
          <p:cNvPr id="11" name="Group 10">
            <a:extLst>
              <a:ext uri="{FF2B5EF4-FFF2-40B4-BE49-F238E27FC236}">
                <a16:creationId xmlns:a16="http://schemas.microsoft.com/office/drawing/2014/main" id="{717CC0D6-12A7-1543-AA4A-5F7157232DDC}"/>
              </a:ext>
            </a:extLst>
          </p:cNvPr>
          <p:cNvGrpSpPr/>
          <p:nvPr/>
        </p:nvGrpSpPr>
        <p:grpSpPr>
          <a:xfrm>
            <a:off x="5943857" y="3321848"/>
            <a:ext cx="2876293" cy="782455"/>
            <a:chOff x="5943857" y="3321848"/>
            <a:chExt cx="2876293" cy="782455"/>
          </a:xfrm>
        </p:grpSpPr>
        <p:cxnSp>
          <p:nvCxnSpPr>
            <p:cNvPr id="43" name="Straight Arrow Connector 42">
              <a:extLst>
                <a:ext uri="{FF2B5EF4-FFF2-40B4-BE49-F238E27FC236}">
                  <a16:creationId xmlns:a16="http://schemas.microsoft.com/office/drawing/2014/main" id="{29D015A9-752E-B144-99D5-56B8145B7EEB}"/>
                </a:ext>
              </a:extLst>
            </p:cNvPr>
            <p:cNvCxnSpPr>
              <a:cxnSpLocks/>
            </p:cNvCxnSpPr>
            <p:nvPr/>
          </p:nvCxnSpPr>
          <p:spPr bwMode="auto">
            <a:xfrm flipH="1">
              <a:off x="5943857" y="3609979"/>
              <a:ext cx="1220531" cy="49432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7" name="Text Box 37">
              <a:extLst>
                <a:ext uri="{FF2B5EF4-FFF2-40B4-BE49-F238E27FC236}">
                  <a16:creationId xmlns:a16="http://schemas.microsoft.com/office/drawing/2014/main" id="{D88872C4-EFA7-E04C-966A-45A7EFC3D39D}"/>
                </a:ext>
              </a:extLst>
            </p:cNvPr>
            <p:cNvSpPr txBox="1">
              <a:spLocks noChangeArrowheads="1"/>
            </p:cNvSpPr>
            <p:nvPr/>
          </p:nvSpPr>
          <p:spPr bwMode="auto">
            <a:xfrm>
              <a:off x="6902427" y="3321848"/>
              <a:ext cx="1917723" cy="338554"/>
            </a:xfrm>
            <a:prstGeom prst="rect">
              <a:avLst/>
            </a:prstGeom>
            <a:noFill/>
            <a:ln w="9525">
              <a:noFill/>
              <a:miter lim="800000"/>
              <a:headEnd/>
              <a:tailEnd/>
            </a:ln>
          </p:spPr>
          <p:txBody>
            <a:bodyPr wrap="square">
              <a:spAutoFit/>
            </a:bodyPr>
            <a:lstStyle/>
            <a:p>
              <a:r>
                <a:rPr lang="cs-CZ" sz="1600" dirty="0">
                  <a:solidFill>
                    <a:srgbClr val="FF0066"/>
                  </a:solidFill>
                </a:rPr>
                <a:t>ideální torzní úhly</a:t>
              </a:r>
              <a:endParaRPr lang="de-CH" sz="1600" dirty="0">
                <a:solidFill>
                  <a:srgbClr val="FF0066"/>
                </a:solidFill>
              </a:endParaRPr>
            </a:p>
          </p:txBody>
        </p:sp>
      </p:grpSp>
      <p:grpSp>
        <p:nvGrpSpPr>
          <p:cNvPr id="18" name="Group 17">
            <a:extLst>
              <a:ext uri="{FF2B5EF4-FFF2-40B4-BE49-F238E27FC236}">
                <a16:creationId xmlns:a16="http://schemas.microsoft.com/office/drawing/2014/main" id="{1208E7A1-F2CB-F24C-B262-7AB7A03B313A}"/>
              </a:ext>
            </a:extLst>
          </p:cNvPr>
          <p:cNvGrpSpPr/>
          <p:nvPr/>
        </p:nvGrpSpPr>
        <p:grpSpPr>
          <a:xfrm>
            <a:off x="4716463" y="525844"/>
            <a:ext cx="4427538" cy="2796005"/>
            <a:chOff x="4716463" y="525844"/>
            <a:chExt cx="4427538" cy="2796005"/>
          </a:xfrm>
        </p:grpSpPr>
        <p:cxnSp>
          <p:nvCxnSpPr>
            <p:cNvPr id="13" name="Straight Connector 12">
              <a:extLst>
                <a:ext uri="{FF2B5EF4-FFF2-40B4-BE49-F238E27FC236}">
                  <a16:creationId xmlns:a16="http://schemas.microsoft.com/office/drawing/2014/main" id="{61BFB105-0593-D344-9EAC-8B6443C024B2}"/>
                </a:ext>
              </a:extLst>
            </p:cNvPr>
            <p:cNvCxnSpPr/>
            <p:nvPr/>
          </p:nvCxnSpPr>
          <p:spPr bwMode="auto">
            <a:xfrm flipV="1">
              <a:off x="4716463" y="846138"/>
              <a:ext cx="2663849" cy="811645"/>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495383CF-F09C-5445-9511-774DACFBCB75}"/>
                </a:ext>
              </a:extLst>
            </p:cNvPr>
            <p:cNvCxnSpPr>
              <a:cxnSpLocks/>
              <a:stCxn id="45" idx="0"/>
            </p:cNvCxnSpPr>
            <p:nvPr/>
          </p:nvCxnSpPr>
          <p:spPr bwMode="auto">
            <a:xfrm flipV="1">
              <a:off x="7070240" y="846138"/>
              <a:ext cx="310072" cy="811645"/>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401CA4D4-4838-674A-806A-01773F95DF33}"/>
                </a:ext>
              </a:extLst>
            </p:cNvPr>
            <p:cNvCxnSpPr>
              <a:cxnSpLocks/>
            </p:cNvCxnSpPr>
            <p:nvPr/>
          </p:nvCxnSpPr>
          <p:spPr bwMode="auto">
            <a:xfrm flipH="1" flipV="1">
              <a:off x="7380312" y="846138"/>
              <a:ext cx="432048" cy="2475711"/>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59" name="Text Box 37">
              <a:extLst>
                <a:ext uri="{FF2B5EF4-FFF2-40B4-BE49-F238E27FC236}">
                  <a16:creationId xmlns:a16="http://schemas.microsoft.com/office/drawing/2014/main" id="{91EFAC69-E56B-1E4E-982D-FC4CA390F8BF}"/>
                </a:ext>
              </a:extLst>
            </p:cNvPr>
            <p:cNvSpPr txBox="1">
              <a:spLocks noChangeArrowheads="1"/>
            </p:cNvSpPr>
            <p:nvPr/>
          </p:nvSpPr>
          <p:spPr bwMode="auto">
            <a:xfrm>
              <a:off x="5148065" y="525844"/>
              <a:ext cx="3995936" cy="338554"/>
            </a:xfrm>
            <a:prstGeom prst="rect">
              <a:avLst/>
            </a:prstGeom>
            <a:noFill/>
            <a:ln w="9525">
              <a:noFill/>
              <a:miter lim="800000"/>
              <a:headEnd/>
              <a:tailEnd/>
            </a:ln>
          </p:spPr>
          <p:txBody>
            <a:bodyPr wrap="square">
              <a:spAutoFit/>
            </a:bodyPr>
            <a:lstStyle/>
            <a:p>
              <a:r>
                <a:rPr lang="cs-CZ" sz="1600" dirty="0">
                  <a:solidFill>
                    <a:srgbClr val="FF0066"/>
                  </a:solidFill>
                </a:rPr>
                <a:t>známé z </a:t>
              </a:r>
              <a:r>
                <a:rPr lang="cs-CZ" sz="1600" dirty="0" err="1">
                  <a:solidFill>
                    <a:srgbClr val="FF0066"/>
                  </a:solidFill>
                </a:rPr>
                <a:t>expermimentů</a:t>
              </a:r>
              <a:r>
                <a:rPr lang="cs-CZ" sz="1600" dirty="0">
                  <a:solidFill>
                    <a:srgbClr val="FF0066"/>
                  </a:solidFill>
                </a:rPr>
                <a:t> nebo výpočtů</a:t>
              </a:r>
              <a:endParaRPr lang="de-CH" sz="1600" dirty="0">
                <a:solidFill>
                  <a:srgbClr val="FF0066"/>
                </a:solidFill>
              </a:endParaRPr>
            </a:p>
          </p:txBody>
        </p:sp>
      </p:grpSp>
      <p:sp>
        <p:nvSpPr>
          <p:cNvPr id="61" name="Text Box 34">
            <a:extLst>
              <a:ext uri="{FF2B5EF4-FFF2-40B4-BE49-F238E27FC236}">
                <a16:creationId xmlns:a16="http://schemas.microsoft.com/office/drawing/2014/main" id="{B4E0904A-D40B-F94C-9124-2E64E0EAE87D}"/>
              </a:ext>
            </a:extLst>
          </p:cNvPr>
          <p:cNvSpPr txBox="1">
            <a:spLocks noChangeArrowheads="1"/>
          </p:cNvSpPr>
          <p:nvPr/>
        </p:nvSpPr>
        <p:spPr bwMode="auto">
          <a:xfrm>
            <a:off x="684213" y="476250"/>
            <a:ext cx="3671887" cy="923330"/>
          </a:xfrm>
          <a:prstGeom prst="rect">
            <a:avLst/>
          </a:prstGeom>
          <a:noFill/>
          <a:ln w="9525">
            <a:noFill/>
            <a:miter lim="800000"/>
            <a:headEnd/>
            <a:tailEnd/>
          </a:ln>
        </p:spPr>
        <p:txBody>
          <a:bodyPr wrap="square">
            <a:spAutoFit/>
          </a:bodyPr>
          <a:lstStyle/>
          <a:p>
            <a:r>
              <a:rPr lang="cs-CZ" dirty="0"/>
              <a:t>Výpočet potenciální energie </a:t>
            </a:r>
            <a:r>
              <a:rPr lang="cs-CZ" dirty="0" err="1"/>
              <a:t>E</a:t>
            </a:r>
            <a:r>
              <a:rPr lang="cs-CZ" baseline="-25000" dirty="0" err="1"/>
              <a:t>total</a:t>
            </a:r>
            <a:r>
              <a:rPr lang="cs-CZ" dirty="0"/>
              <a:t> pro danou konformaci molekuly:</a:t>
            </a:r>
          </a:p>
        </p:txBody>
      </p:sp>
      <p:sp>
        <p:nvSpPr>
          <p:cNvPr id="62" name="Text Box 35">
            <a:extLst>
              <a:ext uri="{FF2B5EF4-FFF2-40B4-BE49-F238E27FC236}">
                <a16:creationId xmlns:a16="http://schemas.microsoft.com/office/drawing/2014/main" id="{1BF5036A-B26F-EC4E-A950-2B6B20380947}"/>
              </a:ext>
            </a:extLst>
          </p:cNvPr>
          <p:cNvSpPr txBox="1">
            <a:spLocks noChangeArrowheads="1"/>
          </p:cNvSpPr>
          <p:nvPr/>
        </p:nvSpPr>
        <p:spPr bwMode="auto">
          <a:xfrm>
            <a:off x="394618" y="2946731"/>
            <a:ext cx="1944688" cy="457200"/>
          </a:xfrm>
          <a:prstGeom prst="rect">
            <a:avLst/>
          </a:prstGeom>
          <a:solidFill>
            <a:schemeClr val="bg1"/>
          </a:solidFill>
          <a:ln w="9525">
            <a:noFill/>
            <a:miter lim="800000"/>
            <a:headEnd/>
            <a:tailEnd/>
          </a:ln>
        </p:spPr>
        <p:txBody>
          <a:bodyPr>
            <a:spAutoFit/>
          </a:bodyPr>
          <a:lstStyle/>
          <a:p>
            <a:r>
              <a:rPr lang="cs-CZ" sz="2400" dirty="0" err="1"/>
              <a:t>E</a:t>
            </a:r>
            <a:r>
              <a:rPr lang="cs-CZ" sz="2400" baseline="-25000" dirty="0" err="1"/>
              <a:t>total</a:t>
            </a:r>
            <a:endParaRPr lang="de-CH" sz="2400" baseline="-25000" dirty="0"/>
          </a:p>
        </p:txBody>
      </p:sp>
      <p:sp>
        <p:nvSpPr>
          <p:cNvPr id="63" name="TextBox 62">
            <a:extLst>
              <a:ext uri="{FF2B5EF4-FFF2-40B4-BE49-F238E27FC236}">
                <a16:creationId xmlns:a16="http://schemas.microsoft.com/office/drawing/2014/main" id="{ED343A5A-EB9C-D34F-961A-86AB1B6BEBBD}"/>
              </a:ext>
            </a:extLst>
          </p:cNvPr>
          <p:cNvSpPr txBox="1"/>
          <p:nvPr/>
        </p:nvSpPr>
        <p:spPr>
          <a:xfrm>
            <a:off x="2530957" y="5684279"/>
            <a:ext cx="1268296" cy="338554"/>
          </a:xfrm>
          <a:prstGeom prst="rect">
            <a:avLst/>
          </a:prstGeom>
          <a:noFill/>
        </p:spPr>
        <p:txBody>
          <a:bodyPr wrap="none" rtlCol="0">
            <a:spAutoFit/>
          </a:bodyPr>
          <a:lstStyle/>
          <a:p>
            <a:r>
              <a:rPr lang="fr-FR" sz="1600" dirty="0" err="1">
                <a:latin typeface="Times New Roman" panose="02020603050405020304" pitchFamily="18" charset="0"/>
                <a:cs typeface="Times New Roman" panose="02020603050405020304" pitchFamily="18" charset="0"/>
              </a:rPr>
              <a:t>atoms</a:t>
            </a:r>
            <a:r>
              <a:rPr lang="fr-FR" sz="1600" dirty="0">
                <a:latin typeface="Times New Roman" panose="02020603050405020304" pitchFamily="18" charset="0"/>
                <a:cs typeface="Times New Roman" panose="02020603050405020304" pitchFamily="18" charset="0"/>
              </a:rPr>
              <a:t> 1….N</a:t>
            </a:r>
          </a:p>
        </p:txBody>
      </p:sp>
    </p:spTree>
  </p:cSld>
  <p:clrMapOvr>
    <a:masterClrMapping/>
  </p:clrMapOvr>
  <mc:AlternateContent xmlns:mc="http://schemas.openxmlformats.org/markup-compatibility/2006" xmlns:p14="http://schemas.microsoft.com/office/powerpoint/2010/main">
    <mc:Choice Requires="p14">
      <p:transition spd="slow" p14:dur="2000" advTm="74736"/>
    </mc:Choice>
    <mc:Fallback xmlns="">
      <p:transition spd="slow" advTm="74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nodeType="withEffect">
                                  <p:stCondLst>
                                    <p:cond delay="20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215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2200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5500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equ 3_1"/>
          <p:cNvPicPr>
            <a:picLocks noChangeAspect="1" noChangeArrowheads="1"/>
          </p:cNvPicPr>
          <p:nvPr/>
        </p:nvPicPr>
        <p:blipFill>
          <a:blip r:embed="rId4" cstate="print"/>
          <a:srcRect/>
          <a:stretch>
            <a:fillRect/>
          </a:stretch>
        </p:blipFill>
        <p:spPr bwMode="auto">
          <a:xfrm>
            <a:off x="1116013" y="2769323"/>
            <a:ext cx="7129462" cy="3241675"/>
          </a:xfrm>
          <a:prstGeom prst="rect">
            <a:avLst/>
          </a:prstGeom>
          <a:noFill/>
          <a:ln w="9525">
            <a:noFill/>
            <a:miter lim="800000"/>
            <a:headEnd/>
            <a:tailEnd/>
          </a:ln>
        </p:spPr>
      </p:pic>
      <p:sp>
        <p:nvSpPr>
          <p:cNvPr id="33814" name="Oval 8"/>
          <p:cNvSpPr>
            <a:spLocks noChangeArrowheads="1"/>
          </p:cNvSpPr>
          <p:nvPr/>
        </p:nvSpPr>
        <p:spPr bwMode="auto">
          <a:xfrm>
            <a:off x="3851275" y="2997200"/>
            <a:ext cx="431800" cy="576262"/>
          </a:xfrm>
          <a:prstGeom prst="ellipse">
            <a:avLst/>
          </a:prstGeom>
          <a:noFill/>
          <a:ln w="9525">
            <a:solidFill>
              <a:srgbClr val="FF0066"/>
            </a:solidFill>
            <a:round/>
            <a:headEnd/>
            <a:tailEnd/>
          </a:ln>
        </p:spPr>
        <p:txBody>
          <a:bodyPr wrap="none" anchor="ctr"/>
          <a:lstStyle/>
          <a:p>
            <a:endParaRPr lang="cs-CZ"/>
          </a:p>
        </p:txBody>
      </p:sp>
      <p:sp>
        <p:nvSpPr>
          <p:cNvPr id="33815" name="Oval 9"/>
          <p:cNvSpPr>
            <a:spLocks noChangeArrowheads="1"/>
          </p:cNvSpPr>
          <p:nvPr/>
        </p:nvSpPr>
        <p:spPr bwMode="auto">
          <a:xfrm>
            <a:off x="6227763" y="2997200"/>
            <a:ext cx="431800" cy="576262"/>
          </a:xfrm>
          <a:prstGeom prst="ellipse">
            <a:avLst/>
          </a:prstGeom>
          <a:noFill/>
          <a:ln w="9525">
            <a:solidFill>
              <a:srgbClr val="FF0066"/>
            </a:solidFill>
            <a:round/>
            <a:headEnd/>
            <a:tailEnd/>
          </a:ln>
        </p:spPr>
        <p:txBody>
          <a:bodyPr wrap="none" anchor="ctr"/>
          <a:lstStyle/>
          <a:p>
            <a:endParaRPr lang="cs-CZ"/>
          </a:p>
        </p:txBody>
      </p:sp>
      <p:sp>
        <p:nvSpPr>
          <p:cNvPr id="33797" name="Text Box 34"/>
          <p:cNvSpPr txBox="1">
            <a:spLocks noChangeArrowheads="1"/>
          </p:cNvSpPr>
          <p:nvPr/>
        </p:nvSpPr>
        <p:spPr bwMode="auto">
          <a:xfrm>
            <a:off x="684213" y="476250"/>
            <a:ext cx="3671887" cy="923330"/>
          </a:xfrm>
          <a:prstGeom prst="rect">
            <a:avLst/>
          </a:prstGeom>
          <a:noFill/>
          <a:ln w="9525">
            <a:noFill/>
            <a:miter lim="800000"/>
            <a:headEnd/>
            <a:tailEnd/>
          </a:ln>
        </p:spPr>
        <p:txBody>
          <a:bodyPr wrap="square">
            <a:spAutoFit/>
          </a:bodyPr>
          <a:lstStyle/>
          <a:p>
            <a:r>
              <a:rPr lang="cs-CZ" dirty="0"/>
              <a:t>Výpočet potenciální energie </a:t>
            </a:r>
            <a:r>
              <a:rPr lang="cs-CZ" dirty="0" err="1"/>
              <a:t>E</a:t>
            </a:r>
            <a:r>
              <a:rPr lang="cs-CZ" baseline="-25000" dirty="0" err="1"/>
              <a:t>total</a:t>
            </a:r>
            <a:r>
              <a:rPr lang="cs-CZ" dirty="0"/>
              <a:t> pro danou konformaci molekuly:</a:t>
            </a:r>
          </a:p>
        </p:txBody>
      </p:sp>
      <p:sp>
        <p:nvSpPr>
          <p:cNvPr id="33798" name="Text Box 35"/>
          <p:cNvSpPr txBox="1">
            <a:spLocks noChangeArrowheads="1"/>
          </p:cNvSpPr>
          <p:nvPr/>
        </p:nvSpPr>
        <p:spPr bwMode="auto">
          <a:xfrm>
            <a:off x="394618" y="2946731"/>
            <a:ext cx="1944688" cy="457200"/>
          </a:xfrm>
          <a:prstGeom prst="rect">
            <a:avLst/>
          </a:prstGeom>
          <a:solidFill>
            <a:schemeClr val="bg1"/>
          </a:solidFill>
          <a:ln w="9525">
            <a:noFill/>
            <a:miter lim="800000"/>
            <a:headEnd/>
            <a:tailEnd/>
          </a:ln>
        </p:spPr>
        <p:txBody>
          <a:bodyPr>
            <a:spAutoFit/>
          </a:bodyPr>
          <a:lstStyle/>
          <a:p>
            <a:r>
              <a:rPr lang="cs-CZ" sz="2400" dirty="0" err="1"/>
              <a:t>E</a:t>
            </a:r>
            <a:r>
              <a:rPr lang="cs-CZ" sz="2400" baseline="-25000" dirty="0" err="1"/>
              <a:t>total</a:t>
            </a:r>
            <a:endParaRPr lang="de-CH" sz="2400" baseline="-25000" dirty="0"/>
          </a:p>
        </p:txBody>
      </p:sp>
      <p:sp>
        <p:nvSpPr>
          <p:cNvPr id="33799" name="Text Box 37"/>
          <p:cNvSpPr txBox="1">
            <a:spLocks noChangeArrowheads="1"/>
          </p:cNvSpPr>
          <p:nvPr/>
        </p:nvSpPr>
        <p:spPr bwMode="auto">
          <a:xfrm>
            <a:off x="2484438" y="2420938"/>
            <a:ext cx="1871662" cy="336550"/>
          </a:xfrm>
          <a:prstGeom prst="rect">
            <a:avLst/>
          </a:prstGeom>
          <a:noFill/>
          <a:ln w="9525">
            <a:noFill/>
            <a:miter lim="800000"/>
            <a:headEnd/>
            <a:tailEnd/>
          </a:ln>
        </p:spPr>
        <p:txBody>
          <a:bodyPr>
            <a:spAutoFit/>
          </a:bodyPr>
          <a:lstStyle/>
          <a:p>
            <a:r>
              <a:rPr lang="cs-CZ" sz="1600" dirty="0">
                <a:solidFill>
                  <a:schemeClr val="hlink"/>
                </a:solidFill>
              </a:rPr>
              <a:t>deformace vazeb</a:t>
            </a:r>
            <a:endParaRPr lang="de-CH" sz="1600" dirty="0">
              <a:solidFill>
                <a:schemeClr val="hlink"/>
              </a:solidFill>
            </a:endParaRPr>
          </a:p>
        </p:txBody>
      </p:sp>
      <p:sp>
        <p:nvSpPr>
          <p:cNvPr id="33800" name="Text Box 39"/>
          <p:cNvSpPr txBox="1">
            <a:spLocks noChangeArrowheads="1"/>
          </p:cNvSpPr>
          <p:nvPr/>
        </p:nvSpPr>
        <p:spPr bwMode="auto">
          <a:xfrm>
            <a:off x="4572000" y="2420938"/>
            <a:ext cx="2592388" cy="336550"/>
          </a:xfrm>
          <a:prstGeom prst="rect">
            <a:avLst/>
          </a:prstGeom>
          <a:noFill/>
          <a:ln w="9525">
            <a:noFill/>
            <a:miter lim="800000"/>
            <a:headEnd/>
            <a:tailEnd/>
          </a:ln>
        </p:spPr>
        <p:txBody>
          <a:bodyPr>
            <a:spAutoFit/>
          </a:bodyPr>
          <a:lstStyle/>
          <a:p>
            <a:r>
              <a:rPr lang="cs-CZ" sz="1600" dirty="0">
                <a:solidFill>
                  <a:schemeClr val="hlink"/>
                </a:solidFill>
              </a:rPr>
              <a:t>deformace vazeb. úhlů</a:t>
            </a:r>
            <a:endParaRPr lang="de-CH" sz="1600" dirty="0">
              <a:solidFill>
                <a:schemeClr val="hlink"/>
              </a:solidFill>
            </a:endParaRPr>
          </a:p>
        </p:txBody>
      </p:sp>
      <p:sp>
        <p:nvSpPr>
          <p:cNvPr id="33801" name="Text Box 40"/>
          <p:cNvSpPr txBox="1">
            <a:spLocks noChangeArrowheads="1"/>
          </p:cNvSpPr>
          <p:nvPr/>
        </p:nvSpPr>
        <p:spPr bwMode="auto">
          <a:xfrm>
            <a:off x="6227763" y="4005263"/>
            <a:ext cx="2700337" cy="336550"/>
          </a:xfrm>
          <a:prstGeom prst="rect">
            <a:avLst/>
          </a:prstGeom>
          <a:noFill/>
          <a:ln w="9525">
            <a:noFill/>
            <a:miter lim="800000"/>
            <a:headEnd/>
            <a:tailEnd/>
          </a:ln>
        </p:spPr>
        <p:txBody>
          <a:bodyPr>
            <a:spAutoFit/>
          </a:bodyPr>
          <a:lstStyle/>
          <a:p>
            <a:r>
              <a:rPr lang="cs-CZ" sz="1600">
                <a:solidFill>
                  <a:schemeClr val="hlink"/>
                </a:solidFill>
              </a:rPr>
              <a:t>deformace torzních úhlů</a:t>
            </a:r>
            <a:endParaRPr lang="de-CH" sz="1600">
              <a:solidFill>
                <a:schemeClr val="hlink"/>
              </a:solidFill>
            </a:endParaRPr>
          </a:p>
        </p:txBody>
      </p:sp>
      <p:sp>
        <p:nvSpPr>
          <p:cNvPr id="33802" name="Text Box 41"/>
          <p:cNvSpPr txBox="1">
            <a:spLocks noChangeArrowheads="1"/>
          </p:cNvSpPr>
          <p:nvPr/>
        </p:nvSpPr>
        <p:spPr bwMode="auto">
          <a:xfrm>
            <a:off x="250825" y="5180013"/>
            <a:ext cx="2233613" cy="336550"/>
          </a:xfrm>
          <a:prstGeom prst="rect">
            <a:avLst/>
          </a:prstGeom>
          <a:noFill/>
          <a:ln w="9525">
            <a:noFill/>
            <a:miter lim="800000"/>
            <a:headEnd/>
            <a:tailEnd/>
          </a:ln>
        </p:spPr>
        <p:txBody>
          <a:bodyPr>
            <a:spAutoFit/>
          </a:bodyPr>
          <a:lstStyle/>
          <a:p>
            <a:r>
              <a:rPr lang="cs-CZ" sz="1600">
                <a:solidFill>
                  <a:schemeClr val="hlink"/>
                </a:solidFill>
              </a:rPr>
              <a:t>nevazebné kontakty</a:t>
            </a:r>
            <a:endParaRPr lang="de-CH" sz="1600">
              <a:solidFill>
                <a:schemeClr val="hlink"/>
              </a:solidFill>
            </a:endParaRPr>
          </a:p>
        </p:txBody>
      </p:sp>
      <p:sp>
        <p:nvSpPr>
          <p:cNvPr id="33803" name="Text Box 42"/>
          <p:cNvSpPr txBox="1">
            <a:spLocks noChangeArrowheads="1"/>
          </p:cNvSpPr>
          <p:nvPr/>
        </p:nvSpPr>
        <p:spPr bwMode="auto">
          <a:xfrm>
            <a:off x="4716463" y="4581525"/>
            <a:ext cx="1800225" cy="336550"/>
          </a:xfrm>
          <a:prstGeom prst="rect">
            <a:avLst/>
          </a:prstGeom>
          <a:noFill/>
          <a:ln w="9525">
            <a:noFill/>
            <a:miter lim="800000"/>
            <a:headEnd/>
            <a:tailEnd/>
          </a:ln>
        </p:spPr>
        <p:txBody>
          <a:bodyPr>
            <a:spAutoFit/>
          </a:bodyPr>
          <a:lstStyle/>
          <a:p>
            <a:r>
              <a:rPr lang="cs-CZ" sz="1600">
                <a:solidFill>
                  <a:schemeClr val="hlink"/>
                </a:solidFill>
              </a:rPr>
              <a:t>Lennard-Jones</a:t>
            </a:r>
            <a:endParaRPr lang="de-CH" sz="1600">
              <a:solidFill>
                <a:schemeClr val="hlink"/>
              </a:solidFill>
            </a:endParaRPr>
          </a:p>
        </p:txBody>
      </p:sp>
      <p:sp>
        <p:nvSpPr>
          <p:cNvPr id="33804" name="Text Box 43"/>
          <p:cNvSpPr txBox="1">
            <a:spLocks noChangeArrowheads="1"/>
          </p:cNvSpPr>
          <p:nvPr/>
        </p:nvSpPr>
        <p:spPr bwMode="auto">
          <a:xfrm>
            <a:off x="6804025" y="4581525"/>
            <a:ext cx="1152525" cy="336550"/>
          </a:xfrm>
          <a:prstGeom prst="rect">
            <a:avLst/>
          </a:prstGeom>
          <a:noFill/>
          <a:ln w="9525">
            <a:noFill/>
            <a:miter lim="800000"/>
            <a:headEnd/>
            <a:tailEnd/>
          </a:ln>
        </p:spPr>
        <p:txBody>
          <a:bodyPr>
            <a:spAutoFit/>
          </a:bodyPr>
          <a:lstStyle/>
          <a:p>
            <a:r>
              <a:rPr lang="cs-CZ" sz="1600">
                <a:solidFill>
                  <a:schemeClr val="hlink"/>
                </a:solidFill>
              </a:rPr>
              <a:t>Coulomb</a:t>
            </a:r>
            <a:endParaRPr lang="de-CH" sz="1600">
              <a:solidFill>
                <a:schemeClr val="hlink"/>
              </a:solidFill>
            </a:endParaRPr>
          </a:p>
        </p:txBody>
      </p:sp>
      <p:sp>
        <p:nvSpPr>
          <p:cNvPr id="39" name="Oval 16">
            <a:extLst>
              <a:ext uri="{FF2B5EF4-FFF2-40B4-BE49-F238E27FC236}">
                <a16:creationId xmlns:a16="http://schemas.microsoft.com/office/drawing/2014/main" id="{8F81B2A0-A337-9F41-98EE-9C89271F4344}"/>
              </a:ext>
            </a:extLst>
          </p:cNvPr>
          <p:cNvSpPr>
            <a:spLocks noChangeArrowheads="1"/>
          </p:cNvSpPr>
          <p:nvPr/>
        </p:nvSpPr>
        <p:spPr bwMode="auto">
          <a:xfrm>
            <a:off x="5508625" y="4076700"/>
            <a:ext cx="287338" cy="288925"/>
          </a:xfrm>
          <a:prstGeom prst="ellipse">
            <a:avLst/>
          </a:prstGeom>
          <a:noFill/>
          <a:ln w="9525">
            <a:solidFill>
              <a:srgbClr val="FF0066"/>
            </a:solidFill>
            <a:round/>
            <a:headEnd/>
            <a:tailEnd/>
          </a:ln>
        </p:spPr>
        <p:txBody>
          <a:bodyPr wrap="none" anchor="ctr"/>
          <a:lstStyle/>
          <a:p>
            <a:endParaRPr lang="cs-CZ"/>
          </a:p>
        </p:txBody>
      </p:sp>
      <p:grpSp>
        <p:nvGrpSpPr>
          <p:cNvPr id="10" name="Group 9">
            <a:extLst>
              <a:ext uri="{FF2B5EF4-FFF2-40B4-BE49-F238E27FC236}">
                <a16:creationId xmlns:a16="http://schemas.microsoft.com/office/drawing/2014/main" id="{B668D71A-DDCE-9D4D-99FA-56160981EDAF}"/>
              </a:ext>
            </a:extLst>
          </p:cNvPr>
          <p:cNvGrpSpPr/>
          <p:nvPr/>
        </p:nvGrpSpPr>
        <p:grpSpPr>
          <a:xfrm>
            <a:off x="6134409" y="1657783"/>
            <a:ext cx="1871662" cy="1326862"/>
            <a:chOff x="6134409" y="1657783"/>
            <a:chExt cx="1871662" cy="1326862"/>
          </a:xfrm>
        </p:grpSpPr>
        <p:cxnSp>
          <p:nvCxnSpPr>
            <p:cNvPr id="42" name="Straight Arrow Connector 41">
              <a:extLst>
                <a:ext uri="{FF2B5EF4-FFF2-40B4-BE49-F238E27FC236}">
                  <a16:creationId xmlns:a16="http://schemas.microsoft.com/office/drawing/2014/main" id="{4EF31C73-0018-7242-8D5E-499257AE93F3}"/>
                </a:ext>
              </a:extLst>
            </p:cNvPr>
            <p:cNvCxnSpPr/>
            <p:nvPr/>
          </p:nvCxnSpPr>
          <p:spPr bwMode="auto">
            <a:xfrm flipH="1">
              <a:off x="6516688" y="1904277"/>
              <a:ext cx="432048" cy="108036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5" name="Text Box 37">
              <a:extLst>
                <a:ext uri="{FF2B5EF4-FFF2-40B4-BE49-F238E27FC236}">
                  <a16:creationId xmlns:a16="http://schemas.microsoft.com/office/drawing/2014/main" id="{E4B9326F-203F-E146-BE66-D5FF8D5699C0}"/>
                </a:ext>
              </a:extLst>
            </p:cNvPr>
            <p:cNvSpPr txBox="1">
              <a:spLocks noChangeArrowheads="1"/>
            </p:cNvSpPr>
            <p:nvPr/>
          </p:nvSpPr>
          <p:spPr bwMode="auto">
            <a:xfrm>
              <a:off x="6134409" y="1657783"/>
              <a:ext cx="1871662" cy="336550"/>
            </a:xfrm>
            <a:prstGeom prst="rect">
              <a:avLst/>
            </a:prstGeom>
            <a:noFill/>
            <a:ln w="9525">
              <a:noFill/>
              <a:miter lim="800000"/>
              <a:headEnd/>
              <a:tailEnd/>
            </a:ln>
          </p:spPr>
          <p:txBody>
            <a:bodyPr>
              <a:spAutoFit/>
            </a:bodyPr>
            <a:lstStyle/>
            <a:p>
              <a:r>
                <a:rPr lang="cs-CZ" sz="1600" dirty="0">
                  <a:solidFill>
                    <a:srgbClr val="FF0066"/>
                  </a:solidFill>
                </a:rPr>
                <a:t>ideální úhly</a:t>
              </a:r>
              <a:endParaRPr lang="de-CH" sz="1600" dirty="0">
                <a:solidFill>
                  <a:srgbClr val="FF0066"/>
                </a:solidFill>
              </a:endParaRPr>
            </a:p>
          </p:txBody>
        </p:sp>
      </p:grpSp>
      <p:grpSp>
        <p:nvGrpSpPr>
          <p:cNvPr id="9" name="Group 8">
            <a:extLst>
              <a:ext uri="{FF2B5EF4-FFF2-40B4-BE49-F238E27FC236}">
                <a16:creationId xmlns:a16="http://schemas.microsoft.com/office/drawing/2014/main" id="{BDDCC2B8-E4A9-E541-AAF3-BFC0444C2DE6}"/>
              </a:ext>
            </a:extLst>
          </p:cNvPr>
          <p:cNvGrpSpPr/>
          <p:nvPr/>
        </p:nvGrpSpPr>
        <p:grpSpPr>
          <a:xfrm>
            <a:off x="3933032" y="1628800"/>
            <a:ext cx="1871662" cy="1368400"/>
            <a:chOff x="3933032" y="1628800"/>
            <a:chExt cx="1871662" cy="1368400"/>
          </a:xfrm>
        </p:grpSpPr>
        <p:cxnSp>
          <p:nvCxnSpPr>
            <p:cNvPr id="7" name="Straight Arrow Connector 6">
              <a:extLst>
                <a:ext uri="{FF2B5EF4-FFF2-40B4-BE49-F238E27FC236}">
                  <a16:creationId xmlns:a16="http://schemas.microsoft.com/office/drawing/2014/main" id="{8D000EB9-E50E-DF4B-B95C-097593179CB8}"/>
                </a:ext>
              </a:extLst>
            </p:cNvPr>
            <p:cNvCxnSpPr/>
            <p:nvPr/>
          </p:nvCxnSpPr>
          <p:spPr bwMode="auto">
            <a:xfrm flipH="1">
              <a:off x="4139952" y="1916832"/>
              <a:ext cx="432048" cy="108036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6" name="Text Box 37">
              <a:extLst>
                <a:ext uri="{FF2B5EF4-FFF2-40B4-BE49-F238E27FC236}">
                  <a16:creationId xmlns:a16="http://schemas.microsoft.com/office/drawing/2014/main" id="{ECCF83B9-6744-8044-833D-98D98D81D2FC}"/>
                </a:ext>
              </a:extLst>
            </p:cNvPr>
            <p:cNvSpPr txBox="1">
              <a:spLocks noChangeArrowheads="1"/>
            </p:cNvSpPr>
            <p:nvPr/>
          </p:nvSpPr>
          <p:spPr bwMode="auto">
            <a:xfrm>
              <a:off x="3933032" y="1628800"/>
              <a:ext cx="1871662" cy="336550"/>
            </a:xfrm>
            <a:prstGeom prst="rect">
              <a:avLst/>
            </a:prstGeom>
            <a:noFill/>
            <a:ln w="9525">
              <a:noFill/>
              <a:miter lim="800000"/>
              <a:headEnd/>
              <a:tailEnd/>
            </a:ln>
          </p:spPr>
          <p:txBody>
            <a:bodyPr>
              <a:spAutoFit/>
            </a:bodyPr>
            <a:lstStyle/>
            <a:p>
              <a:r>
                <a:rPr lang="cs-CZ" sz="1600" dirty="0">
                  <a:solidFill>
                    <a:srgbClr val="FF0066"/>
                  </a:solidFill>
                </a:rPr>
                <a:t>ideální vazby</a:t>
              </a:r>
              <a:endParaRPr lang="de-CH" sz="1600" dirty="0">
                <a:solidFill>
                  <a:srgbClr val="FF0066"/>
                </a:solidFill>
              </a:endParaRPr>
            </a:p>
          </p:txBody>
        </p:sp>
      </p:grpSp>
      <p:grpSp>
        <p:nvGrpSpPr>
          <p:cNvPr id="11" name="Group 10">
            <a:extLst>
              <a:ext uri="{FF2B5EF4-FFF2-40B4-BE49-F238E27FC236}">
                <a16:creationId xmlns:a16="http://schemas.microsoft.com/office/drawing/2014/main" id="{717CC0D6-12A7-1543-AA4A-5F7157232DDC}"/>
              </a:ext>
            </a:extLst>
          </p:cNvPr>
          <p:cNvGrpSpPr/>
          <p:nvPr/>
        </p:nvGrpSpPr>
        <p:grpSpPr>
          <a:xfrm>
            <a:off x="5943857" y="3321848"/>
            <a:ext cx="2876293" cy="782455"/>
            <a:chOff x="5943857" y="3321848"/>
            <a:chExt cx="2876293" cy="782455"/>
          </a:xfrm>
        </p:grpSpPr>
        <p:cxnSp>
          <p:nvCxnSpPr>
            <p:cNvPr id="43" name="Straight Arrow Connector 42">
              <a:extLst>
                <a:ext uri="{FF2B5EF4-FFF2-40B4-BE49-F238E27FC236}">
                  <a16:creationId xmlns:a16="http://schemas.microsoft.com/office/drawing/2014/main" id="{29D015A9-752E-B144-99D5-56B8145B7EEB}"/>
                </a:ext>
              </a:extLst>
            </p:cNvPr>
            <p:cNvCxnSpPr>
              <a:cxnSpLocks/>
            </p:cNvCxnSpPr>
            <p:nvPr/>
          </p:nvCxnSpPr>
          <p:spPr bwMode="auto">
            <a:xfrm flipH="1">
              <a:off x="5943857" y="3609979"/>
              <a:ext cx="1220531" cy="49432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7" name="Text Box 37">
              <a:extLst>
                <a:ext uri="{FF2B5EF4-FFF2-40B4-BE49-F238E27FC236}">
                  <a16:creationId xmlns:a16="http://schemas.microsoft.com/office/drawing/2014/main" id="{D88872C4-EFA7-E04C-966A-45A7EFC3D39D}"/>
                </a:ext>
              </a:extLst>
            </p:cNvPr>
            <p:cNvSpPr txBox="1">
              <a:spLocks noChangeArrowheads="1"/>
            </p:cNvSpPr>
            <p:nvPr/>
          </p:nvSpPr>
          <p:spPr bwMode="auto">
            <a:xfrm>
              <a:off x="6902427" y="3321848"/>
              <a:ext cx="1917723" cy="338554"/>
            </a:xfrm>
            <a:prstGeom prst="rect">
              <a:avLst/>
            </a:prstGeom>
            <a:noFill/>
            <a:ln w="9525">
              <a:noFill/>
              <a:miter lim="800000"/>
              <a:headEnd/>
              <a:tailEnd/>
            </a:ln>
          </p:spPr>
          <p:txBody>
            <a:bodyPr wrap="square">
              <a:spAutoFit/>
            </a:bodyPr>
            <a:lstStyle/>
            <a:p>
              <a:r>
                <a:rPr lang="cs-CZ" sz="1600" dirty="0">
                  <a:solidFill>
                    <a:srgbClr val="FF0066"/>
                  </a:solidFill>
                </a:rPr>
                <a:t>ideální torzní úhly</a:t>
              </a:r>
              <a:endParaRPr lang="de-CH" sz="1600" dirty="0">
                <a:solidFill>
                  <a:srgbClr val="FF0066"/>
                </a:solidFill>
              </a:endParaRPr>
            </a:p>
          </p:txBody>
        </p:sp>
      </p:grpSp>
      <p:sp>
        <p:nvSpPr>
          <p:cNvPr id="2" name="TextBox 1">
            <a:extLst>
              <a:ext uri="{FF2B5EF4-FFF2-40B4-BE49-F238E27FC236}">
                <a16:creationId xmlns:a16="http://schemas.microsoft.com/office/drawing/2014/main" id="{CEC29B21-F60C-954E-8065-BCB90962B98F}"/>
              </a:ext>
            </a:extLst>
          </p:cNvPr>
          <p:cNvSpPr txBox="1"/>
          <p:nvPr/>
        </p:nvSpPr>
        <p:spPr>
          <a:xfrm>
            <a:off x="2530957" y="5684279"/>
            <a:ext cx="1268296" cy="338554"/>
          </a:xfrm>
          <a:prstGeom prst="rect">
            <a:avLst/>
          </a:prstGeom>
          <a:noFill/>
        </p:spPr>
        <p:txBody>
          <a:bodyPr wrap="none" rtlCol="0">
            <a:spAutoFit/>
          </a:bodyPr>
          <a:lstStyle/>
          <a:p>
            <a:r>
              <a:rPr lang="fr-FR" sz="1600" dirty="0" err="1">
                <a:latin typeface="Times New Roman" panose="02020603050405020304" pitchFamily="18" charset="0"/>
                <a:cs typeface="Times New Roman" panose="02020603050405020304" pitchFamily="18" charset="0"/>
              </a:rPr>
              <a:t>atoms</a:t>
            </a:r>
            <a:r>
              <a:rPr lang="fr-FR" sz="1600" dirty="0">
                <a:latin typeface="Times New Roman" panose="02020603050405020304" pitchFamily="18" charset="0"/>
                <a:cs typeface="Times New Roman" panose="02020603050405020304" pitchFamily="18" charset="0"/>
              </a:rPr>
              <a:t> 1….N</a:t>
            </a:r>
          </a:p>
        </p:txBody>
      </p:sp>
      <p:sp>
        <p:nvSpPr>
          <p:cNvPr id="4" name="Rectangle 3">
            <a:extLst>
              <a:ext uri="{FF2B5EF4-FFF2-40B4-BE49-F238E27FC236}">
                <a16:creationId xmlns:a16="http://schemas.microsoft.com/office/drawing/2014/main" id="{4FC3BAD0-87B7-744D-AC32-F6F82FBDCE5B}"/>
              </a:ext>
            </a:extLst>
          </p:cNvPr>
          <p:cNvSpPr/>
          <p:nvPr/>
        </p:nvSpPr>
        <p:spPr bwMode="auto">
          <a:xfrm>
            <a:off x="2484438" y="2420938"/>
            <a:ext cx="1798637" cy="348385"/>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8A3A8C9C-04B6-1E4E-B09B-D07BE7A9A360}"/>
              </a:ext>
            </a:extLst>
          </p:cNvPr>
          <p:cNvSpPr/>
          <p:nvPr/>
        </p:nvSpPr>
        <p:spPr bwMode="auto">
          <a:xfrm>
            <a:off x="4574009" y="2409103"/>
            <a:ext cx="2374727" cy="331237"/>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FDBFFBC7-6860-1A43-86C4-7F9F9FB9C0FA}"/>
              </a:ext>
            </a:extLst>
          </p:cNvPr>
          <p:cNvSpPr txBox="1"/>
          <p:nvPr/>
        </p:nvSpPr>
        <p:spPr>
          <a:xfrm>
            <a:off x="7158010" y="2251555"/>
            <a:ext cx="1548803" cy="646331"/>
          </a:xfrm>
          <a:prstGeom prst="rect">
            <a:avLst/>
          </a:prstGeom>
          <a:noFill/>
        </p:spPr>
        <p:txBody>
          <a:bodyPr wrap="square" rtlCol="0">
            <a:spAutoFit/>
          </a:bodyPr>
          <a:lstStyle/>
          <a:p>
            <a:r>
              <a:rPr lang="cs-CZ" dirty="0">
                <a:solidFill>
                  <a:srgbClr val="002060"/>
                </a:solidFill>
              </a:rPr>
              <a:t>harmonická aproximace</a:t>
            </a:r>
            <a:endParaRPr lang="de-CH" dirty="0">
              <a:solidFill>
                <a:srgbClr val="002060"/>
              </a:solidFill>
            </a:endParaRPr>
          </a:p>
        </p:txBody>
      </p:sp>
      <p:sp>
        <p:nvSpPr>
          <p:cNvPr id="33" name="Rectangle 32">
            <a:extLst>
              <a:ext uri="{FF2B5EF4-FFF2-40B4-BE49-F238E27FC236}">
                <a16:creationId xmlns:a16="http://schemas.microsoft.com/office/drawing/2014/main" id="{9859942A-EDB6-314A-B2B1-74CF515B3BA9}"/>
              </a:ext>
            </a:extLst>
          </p:cNvPr>
          <p:cNvSpPr/>
          <p:nvPr/>
        </p:nvSpPr>
        <p:spPr bwMode="auto">
          <a:xfrm>
            <a:off x="6293035" y="4007920"/>
            <a:ext cx="2527115" cy="312284"/>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pic>
        <p:nvPicPr>
          <p:cNvPr id="6" name="Audio 5">
            <a:hlinkClick r:id="" action="ppaction://media"/>
            <a:extLst>
              <a:ext uri="{FF2B5EF4-FFF2-40B4-BE49-F238E27FC236}">
                <a16:creationId xmlns:a16="http://schemas.microsoft.com/office/drawing/2014/main" id="{58BC8607-2F09-9340-8832-5C24696D5B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
        <p:nvSpPr>
          <p:cNvPr id="35" name="Rectangle 34">
            <a:extLst>
              <a:ext uri="{FF2B5EF4-FFF2-40B4-BE49-F238E27FC236}">
                <a16:creationId xmlns:a16="http://schemas.microsoft.com/office/drawing/2014/main" id="{9CE5A798-3783-5E4E-B11C-92E21B8DD764}"/>
              </a:ext>
            </a:extLst>
          </p:cNvPr>
          <p:cNvSpPr/>
          <p:nvPr/>
        </p:nvSpPr>
        <p:spPr bwMode="auto">
          <a:xfrm>
            <a:off x="278221" y="5233262"/>
            <a:ext cx="2061085" cy="283301"/>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54447227"/>
      </p:ext>
    </p:extLst>
  </p:cSld>
  <p:clrMapOvr>
    <a:masterClrMapping/>
  </p:clrMapOvr>
  <mc:AlternateContent xmlns:mc="http://schemas.openxmlformats.org/markup-compatibility/2006" xmlns:p14="http://schemas.microsoft.com/office/powerpoint/2010/main">
    <mc:Choice Requires="p14">
      <p:transition spd="slow" p14:dur="2000" advTm="57785"/>
    </mc:Choice>
    <mc:Fallback xmlns="">
      <p:transition spd="slow" advTm="57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70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750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1200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grpId="0" nodeType="withEffect">
                                  <p:stCondLst>
                                    <p:cond delay="2900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5300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4" grpId="0" animBg="1"/>
      <p:bldP spid="31" grpId="0" animBg="1"/>
      <p:bldP spid="33"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equ 3_1"/>
          <p:cNvPicPr>
            <a:picLocks noChangeAspect="1" noChangeArrowheads="1"/>
          </p:cNvPicPr>
          <p:nvPr/>
        </p:nvPicPr>
        <p:blipFill>
          <a:blip r:embed="rId4" cstate="print"/>
          <a:srcRect/>
          <a:stretch>
            <a:fillRect/>
          </a:stretch>
        </p:blipFill>
        <p:spPr bwMode="auto">
          <a:xfrm>
            <a:off x="1116013" y="2769323"/>
            <a:ext cx="7129462" cy="3241675"/>
          </a:xfrm>
          <a:prstGeom prst="rect">
            <a:avLst/>
          </a:prstGeom>
          <a:noFill/>
          <a:ln w="9525">
            <a:noFill/>
            <a:miter lim="800000"/>
            <a:headEnd/>
            <a:tailEnd/>
          </a:ln>
        </p:spPr>
      </p:pic>
      <p:sp>
        <p:nvSpPr>
          <p:cNvPr id="33814" name="Oval 8"/>
          <p:cNvSpPr>
            <a:spLocks noChangeArrowheads="1"/>
          </p:cNvSpPr>
          <p:nvPr/>
        </p:nvSpPr>
        <p:spPr bwMode="auto">
          <a:xfrm>
            <a:off x="3851275" y="2997200"/>
            <a:ext cx="431800" cy="576262"/>
          </a:xfrm>
          <a:prstGeom prst="ellipse">
            <a:avLst/>
          </a:prstGeom>
          <a:noFill/>
          <a:ln w="9525">
            <a:solidFill>
              <a:srgbClr val="FF0066"/>
            </a:solidFill>
            <a:round/>
            <a:headEnd/>
            <a:tailEnd/>
          </a:ln>
        </p:spPr>
        <p:txBody>
          <a:bodyPr wrap="none" anchor="ctr"/>
          <a:lstStyle/>
          <a:p>
            <a:endParaRPr lang="cs-CZ"/>
          </a:p>
        </p:txBody>
      </p:sp>
      <p:sp>
        <p:nvSpPr>
          <p:cNvPr id="33815" name="Oval 9"/>
          <p:cNvSpPr>
            <a:spLocks noChangeArrowheads="1"/>
          </p:cNvSpPr>
          <p:nvPr/>
        </p:nvSpPr>
        <p:spPr bwMode="auto">
          <a:xfrm>
            <a:off x="6227763" y="2997200"/>
            <a:ext cx="431800" cy="576262"/>
          </a:xfrm>
          <a:prstGeom prst="ellipse">
            <a:avLst/>
          </a:prstGeom>
          <a:noFill/>
          <a:ln w="9525">
            <a:solidFill>
              <a:srgbClr val="FF0066"/>
            </a:solidFill>
            <a:round/>
            <a:headEnd/>
            <a:tailEnd/>
          </a:ln>
        </p:spPr>
        <p:txBody>
          <a:bodyPr wrap="none" anchor="ctr"/>
          <a:lstStyle/>
          <a:p>
            <a:endParaRPr lang="cs-CZ"/>
          </a:p>
        </p:txBody>
      </p:sp>
      <p:sp>
        <p:nvSpPr>
          <p:cNvPr id="33797" name="Text Box 34"/>
          <p:cNvSpPr txBox="1">
            <a:spLocks noChangeArrowheads="1"/>
          </p:cNvSpPr>
          <p:nvPr/>
        </p:nvSpPr>
        <p:spPr bwMode="auto">
          <a:xfrm>
            <a:off x="684213" y="476250"/>
            <a:ext cx="3671887" cy="923330"/>
          </a:xfrm>
          <a:prstGeom prst="rect">
            <a:avLst/>
          </a:prstGeom>
          <a:noFill/>
          <a:ln w="9525">
            <a:noFill/>
            <a:miter lim="800000"/>
            <a:headEnd/>
            <a:tailEnd/>
          </a:ln>
        </p:spPr>
        <p:txBody>
          <a:bodyPr wrap="square">
            <a:spAutoFit/>
          </a:bodyPr>
          <a:lstStyle/>
          <a:p>
            <a:r>
              <a:rPr lang="cs-CZ" dirty="0"/>
              <a:t>Výpočet potenciální energie </a:t>
            </a:r>
            <a:r>
              <a:rPr lang="cs-CZ" dirty="0" err="1"/>
              <a:t>E</a:t>
            </a:r>
            <a:r>
              <a:rPr lang="cs-CZ" baseline="-25000" dirty="0" err="1"/>
              <a:t>total</a:t>
            </a:r>
            <a:r>
              <a:rPr lang="cs-CZ" dirty="0"/>
              <a:t> pro danou konformaci molekuly:</a:t>
            </a:r>
          </a:p>
        </p:txBody>
      </p:sp>
      <p:sp>
        <p:nvSpPr>
          <p:cNvPr id="33798" name="Text Box 35"/>
          <p:cNvSpPr txBox="1">
            <a:spLocks noChangeArrowheads="1"/>
          </p:cNvSpPr>
          <p:nvPr/>
        </p:nvSpPr>
        <p:spPr bwMode="auto">
          <a:xfrm>
            <a:off x="394618" y="2946731"/>
            <a:ext cx="1944688" cy="457200"/>
          </a:xfrm>
          <a:prstGeom prst="rect">
            <a:avLst/>
          </a:prstGeom>
          <a:solidFill>
            <a:schemeClr val="bg1"/>
          </a:solidFill>
          <a:ln w="9525">
            <a:noFill/>
            <a:miter lim="800000"/>
            <a:headEnd/>
            <a:tailEnd/>
          </a:ln>
        </p:spPr>
        <p:txBody>
          <a:bodyPr>
            <a:spAutoFit/>
          </a:bodyPr>
          <a:lstStyle/>
          <a:p>
            <a:r>
              <a:rPr lang="cs-CZ" sz="2400" dirty="0" err="1"/>
              <a:t>E</a:t>
            </a:r>
            <a:r>
              <a:rPr lang="cs-CZ" sz="2400" baseline="-25000" dirty="0" err="1"/>
              <a:t>total</a:t>
            </a:r>
            <a:endParaRPr lang="de-CH" sz="2400" baseline="-25000" dirty="0"/>
          </a:p>
        </p:txBody>
      </p:sp>
      <p:sp>
        <p:nvSpPr>
          <p:cNvPr id="33799" name="Text Box 37"/>
          <p:cNvSpPr txBox="1">
            <a:spLocks noChangeArrowheads="1"/>
          </p:cNvSpPr>
          <p:nvPr/>
        </p:nvSpPr>
        <p:spPr bwMode="auto">
          <a:xfrm>
            <a:off x="2484438" y="2420938"/>
            <a:ext cx="1871662" cy="336550"/>
          </a:xfrm>
          <a:prstGeom prst="rect">
            <a:avLst/>
          </a:prstGeom>
          <a:noFill/>
          <a:ln w="9525">
            <a:noFill/>
            <a:miter lim="800000"/>
            <a:headEnd/>
            <a:tailEnd/>
          </a:ln>
        </p:spPr>
        <p:txBody>
          <a:bodyPr>
            <a:spAutoFit/>
          </a:bodyPr>
          <a:lstStyle/>
          <a:p>
            <a:r>
              <a:rPr lang="cs-CZ" sz="1600" dirty="0">
                <a:solidFill>
                  <a:schemeClr val="hlink"/>
                </a:solidFill>
              </a:rPr>
              <a:t>deformace vazeb</a:t>
            </a:r>
            <a:endParaRPr lang="de-CH" sz="1600" dirty="0">
              <a:solidFill>
                <a:schemeClr val="hlink"/>
              </a:solidFill>
            </a:endParaRPr>
          </a:p>
        </p:txBody>
      </p:sp>
      <p:sp>
        <p:nvSpPr>
          <p:cNvPr id="33800" name="Text Box 39"/>
          <p:cNvSpPr txBox="1">
            <a:spLocks noChangeArrowheads="1"/>
          </p:cNvSpPr>
          <p:nvPr/>
        </p:nvSpPr>
        <p:spPr bwMode="auto">
          <a:xfrm>
            <a:off x="4572000" y="2420938"/>
            <a:ext cx="2592388" cy="336550"/>
          </a:xfrm>
          <a:prstGeom prst="rect">
            <a:avLst/>
          </a:prstGeom>
          <a:noFill/>
          <a:ln w="9525">
            <a:noFill/>
            <a:miter lim="800000"/>
            <a:headEnd/>
            <a:tailEnd/>
          </a:ln>
        </p:spPr>
        <p:txBody>
          <a:bodyPr>
            <a:spAutoFit/>
          </a:bodyPr>
          <a:lstStyle/>
          <a:p>
            <a:r>
              <a:rPr lang="cs-CZ" sz="1600" dirty="0">
                <a:solidFill>
                  <a:schemeClr val="hlink"/>
                </a:solidFill>
              </a:rPr>
              <a:t>deformace vazeb. úhlů</a:t>
            </a:r>
            <a:endParaRPr lang="de-CH" sz="1600" dirty="0">
              <a:solidFill>
                <a:schemeClr val="hlink"/>
              </a:solidFill>
            </a:endParaRPr>
          </a:p>
        </p:txBody>
      </p:sp>
      <p:sp>
        <p:nvSpPr>
          <p:cNvPr id="33801" name="Text Box 40"/>
          <p:cNvSpPr txBox="1">
            <a:spLocks noChangeArrowheads="1"/>
          </p:cNvSpPr>
          <p:nvPr/>
        </p:nvSpPr>
        <p:spPr bwMode="auto">
          <a:xfrm>
            <a:off x="6227763" y="4005263"/>
            <a:ext cx="2700337" cy="336550"/>
          </a:xfrm>
          <a:prstGeom prst="rect">
            <a:avLst/>
          </a:prstGeom>
          <a:noFill/>
          <a:ln w="9525">
            <a:noFill/>
            <a:miter lim="800000"/>
            <a:headEnd/>
            <a:tailEnd/>
          </a:ln>
        </p:spPr>
        <p:txBody>
          <a:bodyPr>
            <a:spAutoFit/>
          </a:bodyPr>
          <a:lstStyle/>
          <a:p>
            <a:r>
              <a:rPr lang="cs-CZ" sz="1600">
                <a:solidFill>
                  <a:schemeClr val="hlink"/>
                </a:solidFill>
              </a:rPr>
              <a:t>deformace torzních úhlů</a:t>
            </a:r>
            <a:endParaRPr lang="de-CH" sz="1600">
              <a:solidFill>
                <a:schemeClr val="hlink"/>
              </a:solidFill>
            </a:endParaRPr>
          </a:p>
        </p:txBody>
      </p:sp>
      <p:sp>
        <p:nvSpPr>
          <p:cNvPr id="33802" name="Text Box 41"/>
          <p:cNvSpPr txBox="1">
            <a:spLocks noChangeArrowheads="1"/>
          </p:cNvSpPr>
          <p:nvPr/>
        </p:nvSpPr>
        <p:spPr bwMode="auto">
          <a:xfrm>
            <a:off x="250825" y="5180013"/>
            <a:ext cx="2233613" cy="336550"/>
          </a:xfrm>
          <a:prstGeom prst="rect">
            <a:avLst/>
          </a:prstGeom>
          <a:noFill/>
          <a:ln w="9525">
            <a:noFill/>
            <a:miter lim="800000"/>
            <a:headEnd/>
            <a:tailEnd/>
          </a:ln>
        </p:spPr>
        <p:txBody>
          <a:bodyPr>
            <a:spAutoFit/>
          </a:bodyPr>
          <a:lstStyle/>
          <a:p>
            <a:r>
              <a:rPr lang="cs-CZ" sz="1600">
                <a:solidFill>
                  <a:schemeClr val="hlink"/>
                </a:solidFill>
              </a:rPr>
              <a:t>nevazebné kontakty</a:t>
            </a:r>
            <a:endParaRPr lang="de-CH" sz="1600">
              <a:solidFill>
                <a:schemeClr val="hlink"/>
              </a:solidFill>
            </a:endParaRPr>
          </a:p>
        </p:txBody>
      </p:sp>
      <p:sp>
        <p:nvSpPr>
          <p:cNvPr id="33803" name="Text Box 42"/>
          <p:cNvSpPr txBox="1">
            <a:spLocks noChangeArrowheads="1"/>
          </p:cNvSpPr>
          <p:nvPr/>
        </p:nvSpPr>
        <p:spPr bwMode="auto">
          <a:xfrm>
            <a:off x="4716463" y="4581525"/>
            <a:ext cx="1800225" cy="336550"/>
          </a:xfrm>
          <a:prstGeom prst="rect">
            <a:avLst/>
          </a:prstGeom>
          <a:noFill/>
          <a:ln w="9525">
            <a:noFill/>
            <a:miter lim="800000"/>
            <a:headEnd/>
            <a:tailEnd/>
          </a:ln>
        </p:spPr>
        <p:txBody>
          <a:bodyPr>
            <a:spAutoFit/>
          </a:bodyPr>
          <a:lstStyle/>
          <a:p>
            <a:r>
              <a:rPr lang="cs-CZ" sz="1600">
                <a:solidFill>
                  <a:schemeClr val="hlink"/>
                </a:solidFill>
              </a:rPr>
              <a:t>Lennard-Jones</a:t>
            </a:r>
            <a:endParaRPr lang="de-CH" sz="1600">
              <a:solidFill>
                <a:schemeClr val="hlink"/>
              </a:solidFill>
            </a:endParaRPr>
          </a:p>
        </p:txBody>
      </p:sp>
      <p:sp>
        <p:nvSpPr>
          <p:cNvPr id="33804" name="Text Box 43"/>
          <p:cNvSpPr txBox="1">
            <a:spLocks noChangeArrowheads="1"/>
          </p:cNvSpPr>
          <p:nvPr/>
        </p:nvSpPr>
        <p:spPr bwMode="auto">
          <a:xfrm>
            <a:off x="6804025" y="4581525"/>
            <a:ext cx="1152525" cy="336550"/>
          </a:xfrm>
          <a:prstGeom prst="rect">
            <a:avLst/>
          </a:prstGeom>
          <a:noFill/>
          <a:ln w="9525">
            <a:noFill/>
            <a:miter lim="800000"/>
            <a:headEnd/>
            <a:tailEnd/>
          </a:ln>
        </p:spPr>
        <p:txBody>
          <a:bodyPr>
            <a:spAutoFit/>
          </a:bodyPr>
          <a:lstStyle/>
          <a:p>
            <a:r>
              <a:rPr lang="cs-CZ" sz="1600">
                <a:solidFill>
                  <a:schemeClr val="hlink"/>
                </a:solidFill>
              </a:rPr>
              <a:t>Coulomb</a:t>
            </a:r>
            <a:endParaRPr lang="de-CH" sz="1600">
              <a:solidFill>
                <a:schemeClr val="hlink"/>
              </a:solidFill>
            </a:endParaRPr>
          </a:p>
        </p:txBody>
      </p:sp>
      <p:sp>
        <p:nvSpPr>
          <p:cNvPr id="39" name="Oval 16">
            <a:extLst>
              <a:ext uri="{FF2B5EF4-FFF2-40B4-BE49-F238E27FC236}">
                <a16:creationId xmlns:a16="http://schemas.microsoft.com/office/drawing/2014/main" id="{8F81B2A0-A337-9F41-98EE-9C89271F4344}"/>
              </a:ext>
            </a:extLst>
          </p:cNvPr>
          <p:cNvSpPr>
            <a:spLocks noChangeArrowheads="1"/>
          </p:cNvSpPr>
          <p:nvPr/>
        </p:nvSpPr>
        <p:spPr bwMode="auto">
          <a:xfrm>
            <a:off x="5508625" y="4076700"/>
            <a:ext cx="287338" cy="288925"/>
          </a:xfrm>
          <a:prstGeom prst="ellipse">
            <a:avLst/>
          </a:prstGeom>
          <a:noFill/>
          <a:ln w="9525">
            <a:solidFill>
              <a:srgbClr val="FF0066"/>
            </a:solidFill>
            <a:round/>
            <a:headEnd/>
            <a:tailEnd/>
          </a:ln>
        </p:spPr>
        <p:txBody>
          <a:bodyPr wrap="none" anchor="ctr"/>
          <a:lstStyle/>
          <a:p>
            <a:endParaRPr lang="cs-CZ"/>
          </a:p>
        </p:txBody>
      </p:sp>
      <p:grpSp>
        <p:nvGrpSpPr>
          <p:cNvPr id="10" name="Group 9">
            <a:extLst>
              <a:ext uri="{FF2B5EF4-FFF2-40B4-BE49-F238E27FC236}">
                <a16:creationId xmlns:a16="http://schemas.microsoft.com/office/drawing/2014/main" id="{B668D71A-DDCE-9D4D-99FA-56160981EDAF}"/>
              </a:ext>
            </a:extLst>
          </p:cNvPr>
          <p:cNvGrpSpPr/>
          <p:nvPr/>
        </p:nvGrpSpPr>
        <p:grpSpPr>
          <a:xfrm>
            <a:off x="6134409" y="1657783"/>
            <a:ext cx="1871662" cy="1326862"/>
            <a:chOff x="6134409" y="1657783"/>
            <a:chExt cx="1871662" cy="1326862"/>
          </a:xfrm>
        </p:grpSpPr>
        <p:cxnSp>
          <p:nvCxnSpPr>
            <p:cNvPr id="42" name="Straight Arrow Connector 41">
              <a:extLst>
                <a:ext uri="{FF2B5EF4-FFF2-40B4-BE49-F238E27FC236}">
                  <a16:creationId xmlns:a16="http://schemas.microsoft.com/office/drawing/2014/main" id="{4EF31C73-0018-7242-8D5E-499257AE93F3}"/>
                </a:ext>
              </a:extLst>
            </p:cNvPr>
            <p:cNvCxnSpPr/>
            <p:nvPr/>
          </p:nvCxnSpPr>
          <p:spPr bwMode="auto">
            <a:xfrm flipH="1">
              <a:off x="6516688" y="1904277"/>
              <a:ext cx="432048" cy="108036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5" name="Text Box 37">
              <a:extLst>
                <a:ext uri="{FF2B5EF4-FFF2-40B4-BE49-F238E27FC236}">
                  <a16:creationId xmlns:a16="http://schemas.microsoft.com/office/drawing/2014/main" id="{E4B9326F-203F-E146-BE66-D5FF8D5699C0}"/>
                </a:ext>
              </a:extLst>
            </p:cNvPr>
            <p:cNvSpPr txBox="1">
              <a:spLocks noChangeArrowheads="1"/>
            </p:cNvSpPr>
            <p:nvPr/>
          </p:nvSpPr>
          <p:spPr bwMode="auto">
            <a:xfrm>
              <a:off x="6134409" y="1657783"/>
              <a:ext cx="1871662" cy="336550"/>
            </a:xfrm>
            <a:prstGeom prst="rect">
              <a:avLst/>
            </a:prstGeom>
            <a:noFill/>
            <a:ln w="9525">
              <a:noFill/>
              <a:miter lim="800000"/>
              <a:headEnd/>
              <a:tailEnd/>
            </a:ln>
          </p:spPr>
          <p:txBody>
            <a:bodyPr>
              <a:spAutoFit/>
            </a:bodyPr>
            <a:lstStyle/>
            <a:p>
              <a:r>
                <a:rPr lang="cs-CZ" sz="1600" dirty="0">
                  <a:solidFill>
                    <a:srgbClr val="FF0066"/>
                  </a:solidFill>
                </a:rPr>
                <a:t>ideální úhly</a:t>
              </a:r>
              <a:endParaRPr lang="de-CH" sz="1600" dirty="0">
                <a:solidFill>
                  <a:srgbClr val="FF0066"/>
                </a:solidFill>
              </a:endParaRPr>
            </a:p>
          </p:txBody>
        </p:sp>
      </p:grpSp>
      <p:grpSp>
        <p:nvGrpSpPr>
          <p:cNvPr id="9" name="Group 8">
            <a:extLst>
              <a:ext uri="{FF2B5EF4-FFF2-40B4-BE49-F238E27FC236}">
                <a16:creationId xmlns:a16="http://schemas.microsoft.com/office/drawing/2014/main" id="{BDDCC2B8-E4A9-E541-AAF3-BFC0444C2DE6}"/>
              </a:ext>
            </a:extLst>
          </p:cNvPr>
          <p:cNvGrpSpPr/>
          <p:nvPr/>
        </p:nvGrpSpPr>
        <p:grpSpPr>
          <a:xfrm>
            <a:off x="3933032" y="1628800"/>
            <a:ext cx="1871662" cy="1368400"/>
            <a:chOff x="3933032" y="1628800"/>
            <a:chExt cx="1871662" cy="1368400"/>
          </a:xfrm>
        </p:grpSpPr>
        <p:cxnSp>
          <p:nvCxnSpPr>
            <p:cNvPr id="7" name="Straight Arrow Connector 6">
              <a:extLst>
                <a:ext uri="{FF2B5EF4-FFF2-40B4-BE49-F238E27FC236}">
                  <a16:creationId xmlns:a16="http://schemas.microsoft.com/office/drawing/2014/main" id="{8D000EB9-E50E-DF4B-B95C-097593179CB8}"/>
                </a:ext>
              </a:extLst>
            </p:cNvPr>
            <p:cNvCxnSpPr/>
            <p:nvPr/>
          </p:nvCxnSpPr>
          <p:spPr bwMode="auto">
            <a:xfrm flipH="1">
              <a:off x="4139952" y="1916832"/>
              <a:ext cx="432048" cy="108036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6" name="Text Box 37">
              <a:extLst>
                <a:ext uri="{FF2B5EF4-FFF2-40B4-BE49-F238E27FC236}">
                  <a16:creationId xmlns:a16="http://schemas.microsoft.com/office/drawing/2014/main" id="{ECCF83B9-6744-8044-833D-98D98D81D2FC}"/>
                </a:ext>
              </a:extLst>
            </p:cNvPr>
            <p:cNvSpPr txBox="1">
              <a:spLocks noChangeArrowheads="1"/>
            </p:cNvSpPr>
            <p:nvPr/>
          </p:nvSpPr>
          <p:spPr bwMode="auto">
            <a:xfrm>
              <a:off x="3933032" y="1628800"/>
              <a:ext cx="1871662" cy="336550"/>
            </a:xfrm>
            <a:prstGeom prst="rect">
              <a:avLst/>
            </a:prstGeom>
            <a:noFill/>
            <a:ln w="9525">
              <a:noFill/>
              <a:miter lim="800000"/>
              <a:headEnd/>
              <a:tailEnd/>
            </a:ln>
          </p:spPr>
          <p:txBody>
            <a:bodyPr>
              <a:spAutoFit/>
            </a:bodyPr>
            <a:lstStyle/>
            <a:p>
              <a:r>
                <a:rPr lang="cs-CZ" sz="1600" dirty="0">
                  <a:solidFill>
                    <a:srgbClr val="FF0066"/>
                  </a:solidFill>
                </a:rPr>
                <a:t>ideální vazby</a:t>
              </a:r>
              <a:endParaRPr lang="de-CH" sz="1600" dirty="0">
                <a:solidFill>
                  <a:srgbClr val="FF0066"/>
                </a:solidFill>
              </a:endParaRPr>
            </a:p>
          </p:txBody>
        </p:sp>
      </p:grpSp>
      <p:grpSp>
        <p:nvGrpSpPr>
          <p:cNvPr id="11" name="Group 10">
            <a:extLst>
              <a:ext uri="{FF2B5EF4-FFF2-40B4-BE49-F238E27FC236}">
                <a16:creationId xmlns:a16="http://schemas.microsoft.com/office/drawing/2014/main" id="{717CC0D6-12A7-1543-AA4A-5F7157232DDC}"/>
              </a:ext>
            </a:extLst>
          </p:cNvPr>
          <p:cNvGrpSpPr/>
          <p:nvPr/>
        </p:nvGrpSpPr>
        <p:grpSpPr>
          <a:xfrm>
            <a:off x="5943857" y="3321848"/>
            <a:ext cx="2876293" cy="782455"/>
            <a:chOff x="5943857" y="3321848"/>
            <a:chExt cx="2876293" cy="782455"/>
          </a:xfrm>
        </p:grpSpPr>
        <p:cxnSp>
          <p:nvCxnSpPr>
            <p:cNvPr id="43" name="Straight Arrow Connector 42">
              <a:extLst>
                <a:ext uri="{FF2B5EF4-FFF2-40B4-BE49-F238E27FC236}">
                  <a16:creationId xmlns:a16="http://schemas.microsoft.com/office/drawing/2014/main" id="{29D015A9-752E-B144-99D5-56B8145B7EEB}"/>
                </a:ext>
              </a:extLst>
            </p:cNvPr>
            <p:cNvCxnSpPr>
              <a:cxnSpLocks/>
            </p:cNvCxnSpPr>
            <p:nvPr/>
          </p:nvCxnSpPr>
          <p:spPr bwMode="auto">
            <a:xfrm flipH="1">
              <a:off x="5943857" y="3609979"/>
              <a:ext cx="1220531" cy="49432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7" name="Text Box 37">
              <a:extLst>
                <a:ext uri="{FF2B5EF4-FFF2-40B4-BE49-F238E27FC236}">
                  <a16:creationId xmlns:a16="http://schemas.microsoft.com/office/drawing/2014/main" id="{D88872C4-EFA7-E04C-966A-45A7EFC3D39D}"/>
                </a:ext>
              </a:extLst>
            </p:cNvPr>
            <p:cNvSpPr txBox="1">
              <a:spLocks noChangeArrowheads="1"/>
            </p:cNvSpPr>
            <p:nvPr/>
          </p:nvSpPr>
          <p:spPr bwMode="auto">
            <a:xfrm>
              <a:off x="6902427" y="3321848"/>
              <a:ext cx="1917723" cy="338554"/>
            </a:xfrm>
            <a:prstGeom prst="rect">
              <a:avLst/>
            </a:prstGeom>
            <a:noFill/>
            <a:ln w="9525">
              <a:noFill/>
              <a:miter lim="800000"/>
              <a:headEnd/>
              <a:tailEnd/>
            </a:ln>
          </p:spPr>
          <p:txBody>
            <a:bodyPr wrap="square">
              <a:spAutoFit/>
            </a:bodyPr>
            <a:lstStyle/>
            <a:p>
              <a:r>
                <a:rPr lang="cs-CZ" sz="1600" dirty="0">
                  <a:solidFill>
                    <a:srgbClr val="FF0066"/>
                  </a:solidFill>
                </a:rPr>
                <a:t>ideální torzní úhly</a:t>
              </a:r>
              <a:endParaRPr lang="de-CH" sz="1600" dirty="0">
                <a:solidFill>
                  <a:srgbClr val="FF0066"/>
                </a:solidFill>
              </a:endParaRPr>
            </a:p>
          </p:txBody>
        </p:sp>
      </p:grpSp>
      <p:sp>
        <p:nvSpPr>
          <p:cNvPr id="2" name="TextBox 1">
            <a:extLst>
              <a:ext uri="{FF2B5EF4-FFF2-40B4-BE49-F238E27FC236}">
                <a16:creationId xmlns:a16="http://schemas.microsoft.com/office/drawing/2014/main" id="{CEC29B21-F60C-954E-8065-BCB90962B98F}"/>
              </a:ext>
            </a:extLst>
          </p:cNvPr>
          <p:cNvSpPr txBox="1"/>
          <p:nvPr/>
        </p:nvSpPr>
        <p:spPr>
          <a:xfrm>
            <a:off x="2530957" y="5684279"/>
            <a:ext cx="1268296" cy="338554"/>
          </a:xfrm>
          <a:prstGeom prst="rect">
            <a:avLst/>
          </a:prstGeom>
          <a:noFill/>
        </p:spPr>
        <p:txBody>
          <a:bodyPr wrap="none" rtlCol="0">
            <a:spAutoFit/>
          </a:bodyPr>
          <a:lstStyle/>
          <a:p>
            <a:r>
              <a:rPr lang="fr-FR" sz="1600" dirty="0" err="1">
                <a:latin typeface="Times New Roman" panose="02020603050405020304" pitchFamily="18" charset="0"/>
                <a:cs typeface="Times New Roman" panose="02020603050405020304" pitchFamily="18" charset="0"/>
              </a:rPr>
              <a:t>atoms</a:t>
            </a:r>
            <a:r>
              <a:rPr lang="fr-FR" sz="1600" dirty="0">
                <a:latin typeface="Times New Roman" panose="02020603050405020304" pitchFamily="18" charset="0"/>
                <a:cs typeface="Times New Roman" panose="02020603050405020304" pitchFamily="18" charset="0"/>
              </a:rPr>
              <a:t> 1….N</a:t>
            </a:r>
          </a:p>
        </p:txBody>
      </p:sp>
      <p:sp>
        <p:nvSpPr>
          <p:cNvPr id="4" name="Rectangle 3">
            <a:extLst>
              <a:ext uri="{FF2B5EF4-FFF2-40B4-BE49-F238E27FC236}">
                <a16:creationId xmlns:a16="http://schemas.microsoft.com/office/drawing/2014/main" id="{4FC3BAD0-87B7-744D-AC32-F6F82FBDCE5B}"/>
              </a:ext>
            </a:extLst>
          </p:cNvPr>
          <p:cNvSpPr/>
          <p:nvPr/>
        </p:nvSpPr>
        <p:spPr bwMode="auto">
          <a:xfrm>
            <a:off x="2484438" y="2420938"/>
            <a:ext cx="1798637" cy="348385"/>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8A3A8C9C-04B6-1E4E-B09B-D07BE7A9A360}"/>
              </a:ext>
            </a:extLst>
          </p:cNvPr>
          <p:cNvSpPr/>
          <p:nvPr/>
        </p:nvSpPr>
        <p:spPr bwMode="auto">
          <a:xfrm>
            <a:off x="4574009" y="2409103"/>
            <a:ext cx="2374727" cy="331237"/>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FDBFFBC7-6860-1A43-86C4-7F9F9FB9C0FA}"/>
              </a:ext>
            </a:extLst>
          </p:cNvPr>
          <p:cNvSpPr txBox="1"/>
          <p:nvPr/>
        </p:nvSpPr>
        <p:spPr>
          <a:xfrm>
            <a:off x="7158010" y="2251555"/>
            <a:ext cx="1548803" cy="646331"/>
          </a:xfrm>
          <a:prstGeom prst="rect">
            <a:avLst/>
          </a:prstGeom>
          <a:noFill/>
        </p:spPr>
        <p:txBody>
          <a:bodyPr wrap="square" rtlCol="0">
            <a:spAutoFit/>
          </a:bodyPr>
          <a:lstStyle/>
          <a:p>
            <a:r>
              <a:rPr lang="cs-CZ" dirty="0">
                <a:solidFill>
                  <a:srgbClr val="002060"/>
                </a:solidFill>
              </a:rPr>
              <a:t>harmonická aproximace</a:t>
            </a:r>
            <a:endParaRPr lang="de-CH" dirty="0">
              <a:solidFill>
                <a:srgbClr val="002060"/>
              </a:solidFill>
            </a:endParaRPr>
          </a:p>
        </p:txBody>
      </p:sp>
      <p:sp>
        <p:nvSpPr>
          <p:cNvPr id="33" name="Rectangle 32">
            <a:extLst>
              <a:ext uri="{FF2B5EF4-FFF2-40B4-BE49-F238E27FC236}">
                <a16:creationId xmlns:a16="http://schemas.microsoft.com/office/drawing/2014/main" id="{9859942A-EDB6-314A-B2B1-74CF515B3BA9}"/>
              </a:ext>
            </a:extLst>
          </p:cNvPr>
          <p:cNvSpPr/>
          <p:nvPr/>
        </p:nvSpPr>
        <p:spPr bwMode="auto">
          <a:xfrm>
            <a:off x="6293035" y="4007920"/>
            <a:ext cx="2527115" cy="312284"/>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35" name="Rectangle 34">
            <a:extLst>
              <a:ext uri="{FF2B5EF4-FFF2-40B4-BE49-F238E27FC236}">
                <a16:creationId xmlns:a16="http://schemas.microsoft.com/office/drawing/2014/main" id="{9CE5A798-3783-5E4E-B11C-92E21B8DD764}"/>
              </a:ext>
            </a:extLst>
          </p:cNvPr>
          <p:cNvSpPr/>
          <p:nvPr/>
        </p:nvSpPr>
        <p:spPr bwMode="auto">
          <a:xfrm>
            <a:off x="278221" y="5233262"/>
            <a:ext cx="2061085" cy="283301"/>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grpSp>
        <p:nvGrpSpPr>
          <p:cNvPr id="3" name="Group 2">
            <a:extLst>
              <a:ext uri="{FF2B5EF4-FFF2-40B4-BE49-F238E27FC236}">
                <a16:creationId xmlns:a16="http://schemas.microsoft.com/office/drawing/2014/main" id="{32FDDE4E-B41E-9642-9AFB-A591C42EE199}"/>
              </a:ext>
            </a:extLst>
          </p:cNvPr>
          <p:cNvGrpSpPr/>
          <p:nvPr/>
        </p:nvGrpSpPr>
        <p:grpSpPr>
          <a:xfrm>
            <a:off x="5436318" y="4653136"/>
            <a:ext cx="1621110" cy="2198518"/>
            <a:chOff x="5436318" y="4653136"/>
            <a:chExt cx="1621110" cy="2198518"/>
          </a:xfrm>
        </p:grpSpPr>
        <p:sp>
          <p:nvSpPr>
            <p:cNvPr id="30" name="Oval 9">
              <a:extLst>
                <a:ext uri="{FF2B5EF4-FFF2-40B4-BE49-F238E27FC236}">
                  <a16:creationId xmlns:a16="http://schemas.microsoft.com/office/drawing/2014/main" id="{F5A0B91A-75EA-0844-8C98-2EC134D4C87B}"/>
                </a:ext>
              </a:extLst>
            </p:cNvPr>
            <p:cNvSpPr>
              <a:spLocks noChangeArrowheads="1"/>
            </p:cNvSpPr>
            <p:nvPr/>
          </p:nvSpPr>
          <p:spPr bwMode="auto">
            <a:xfrm>
              <a:off x="5436318" y="4653136"/>
              <a:ext cx="1439938" cy="1459200"/>
            </a:xfrm>
            <a:prstGeom prst="ellipse">
              <a:avLst/>
            </a:prstGeom>
            <a:noFill/>
            <a:ln w="38100">
              <a:solidFill>
                <a:srgbClr val="7030A0"/>
              </a:solidFill>
              <a:round/>
              <a:headEnd/>
              <a:tailEnd/>
            </a:ln>
          </p:spPr>
          <p:txBody>
            <a:bodyPr wrap="none" anchor="ctr"/>
            <a:lstStyle/>
            <a:p>
              <a:endParaRPr lang="cs-CZ"/>
            </a:p>
          </p:txBody>
        </p:sp>
        <p:sp>
          <p:nvSpPr>
            <p:cNvPr id="32" name="TextBox 31">
              <a:extLst>
                <a:ext uri="{FF2B5EF4-FFF2-40B4-BE49-F238E27FC236}">
                  <a16:creationId xmlns:a16="http://schemas.microsoft.com/office/drawing/2014/main" id="{B2A97204-6C93-ED41-A0E5-2E3BF8507CA4}"/>
                </a:ext>
              </a:extLst>
            </p:cNvPr>
            <p:cNvSpPr txBox="1"/>
            <p:nvPr/>
          </p:nvSpPr>
          <p:spPr>
            <a:xfrm>
              <a:off x="5508625" y="6205323"/>
              <a:ext cx="1548803" cy="646331"/>
            </a:xfrm>
            <a:prstGeom prst="rect">
              <a:avLst/>
            </a:prstGeom>
            <a:noFill/>
          </p:spPr>
          <p:txBody>
            <a:bodyPr wrap="square" rtlCol="0">
              <a:spAutoFit/>
            </a:bodyPr>
            <a:lstStyle/>
            <a:p>
              <a:pPr algn="ctr"/>
              <a:r>
                <a:rPr lang="cs-CZ" dirty="0" err="1">
                  <a:solidFill>
                    <a:srgbClr val="7030A0"/>
                  </a:solidFill>
                </a:rPr>
                <a:t>dispersion</a:t>
              </a:r>
              <a:r>
                <a:rPr lang="cs-CZ" dirty="0">
                  <a:solidFill>
                    <a:srgbClr val="7030A0"/>
                  </a:solidFill>
                </a:rPr>
                <a:t> </a:t>
              </a:r>
              <a:r>
                <a:rPr lang="cs-CZ" dirty="0" err="1">
                  <a:solidFill>
                    <a:srgbClr val="7030A0"/>
                  </a:solidFill>
                </a:rPr>
                <a:t>energy</a:t>
              </a:r>
              <a:endParaRPr lang="de-CH" dirty="0">
                <a:solidFill>
                  <a:srgbClr val="7030A0"/>
                </a:solidFill>
              </a:endParaRPr>
            </a:p>
          </p:txBody>
        </p:sp>
      </p:grpSp>
      <p:grpSp>
        <p:nvGrpSpPr>
          <p:cNvPr id="8" name="Group 7">
            <a:extLst>
              <a:ext uri="{FF2B5EF4-FFF2-40B4-BE49-F238E27FC236}">
                <a16:creationId xmlns:a16="http://schemas.microsoft.com/office/drawing/2014/main" id="{FE49BC7F-7425-E94F-B91D-503AD0086378}"/>
              </a:ext>
            </a:extLst>
          </p:cNvPr>
          <p:cNvGrpSpPr/>
          <p:nvPr/>
        </p:nvGrpSpPr>
        <p:grpSpPr>
          <a:xfrm>
            <a:off x="4220932" y="4659749"/>
            <a:ext cx="1548803" cy="2191904"/>
            <a:chOff x="4220932" y="4659749"/>
            <a:chExt cx="1548803" cy="2191904"/>
          </a:xfrm>
        </p:grpSpPr>
        <p:sp>
          <p:nvSpPr>
            <p:cNvPr id="34" name="Oval 9">
              <a:extLst>
                <a:ext uri="{FF2B5EF4-FFF2-40B4-BE49-F238E27FC236}">
                  <a16:creationId xmlns:a16="http://schemas.microsoft.com/office/drawing/2014/main" id="{2E7163BE-A985-4B41-8673-65007C3F1DF1}"/>
                </a:ext>
              </a:extLst>
            </p:cNvPr>
            <p:cNvSpPr>
              <a:spLocks noChangeArrowheads="1"/>
            </p:cNvSpPr>
            <p:nvPr/>
          </p:nvSpPr>
          <p:spPr bwMode="auto">
            <a:xfrm>
              <a:off x="4554351" y="4659749"/>
              <a:ext cx="1169380" cy="1351250"/>
            </a:xfrm>
            <a:prstGeom prst="ellipse">
              <a:avLst/>
            </a:prstGeom>
            <a:noFill/>
            <a:ln w="38100">
              <a:solidFill>
                <a:srgbClr val="A78002"/>
              </a:solidFill>
              <a:round/>
              <a:headEnd/>
              <a:tailEnd/>
            </a:ln>
          </p:spPr>
          <p:txBody>
            <a:bodyPr wrap="none" anchor="ctr"/>
            <a:lstStyle/>
            <a:p>
              <a:endParaRPr lang="cs-CZ"/>
            </a:p>
          </p:txBody>
        </p:sp>
        <p:sp>
          <p:nvSpPr>
            <p:cNvPr id="36" name="TextBox 35">
              <a:extLst>
                <a:ext uri="{FF2B5EF4-FFF2-40B4-BE49-F238E27FC236}">
                  <a16:creationId xmlns:a16="http://schemas.microsoft.com/office/drawing/2014/main" id="{B8374520-66B7-484E-8B17-77EAC660F8FD}"/>
                </a:ext>
              </a:extLst>
            </p:cNvPr>
            <p:cNvSpPr txBox="1"/>
            <p:nvPr/>
          </p:nvSpPr>
          <p:spPr>
            <a:xfrm>
              <a:off x="4220932" y="6205322"/>
              <a:ext cx="1548803" cy="646331"/>
            </a:xfrm>
            <a:prstGeom prst="rect">
              <a:avLst/>
            </a:prstGeom>
            <a:noFill/>
          </p:spPr>
          <p:txBody>
            <a:bodyPr wrap="square" rtlCol="0">
              <a:spAutoFit/>
            </a:bodyPr>
            <a:lstStyle/>
            <a:p>
              <a:pPr algn="ctr"/>
              <a:r>
                <a:rPr lang="cs-CZ" dirty="0">
                  <a:solidFill>
                    <a:srgbClr val="A78002"/>
                  </a:solidFill>
                </a:rPr>
                <a:t>Pauli </a:t>
              </a:r>
              <a:r>
                <a:rPr lang="cs-CZ" dirty="0" err="1">
                  <a:solidFill>
                    <a:srgbClr val="A78002"/>
                  </a:solidFill>
                </a:rPr>
                <a:t>repulsion</a:t>
              </a:r>
              <a:endParaRPr lang="de-CH" dirty="0">
                <a:solidFill>
                  <a:srgbClr val="A78002"/>
                </a:solidFill>
              </a:endParaRPr>
            </a:p>
          </p:txBody>
        </p:sp>
      </p:grpSp>
      <p:sp>
        <p:nvSpPr>
          <p:cNvPr id="37" name="Rectangle 36">
            <a:extLst>
              <a:ext uri="{FF2B5EF4-FFF2-40B4-BE49-F238E27FC236}">
                <a16:creationId xmlns:a16="http://schemas.microsoft.com/office/drawing/2014/main" id="{5E7B299A-1B2E-E240-B1F8-1776AB655F83}"/>
              </a:ext>
            </a:extLst>
          </p:cNvPr>
          <p:cNvSpPr/>
          <p:nvPr/>
        </p:nvSpPr>
        <p:spPr bwMode="auto">
          <a:xfrm>
            <a:off x="4609306" y="4532454"/>
            <a:ext cx="1798637" cy="348385"/>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pic>
        <p:nvPicPr>
          <p:cNvPr id="12" name="Audio 11">
            <a:hlinkClick r:id="" action="ppaction://media"/>
            <a:extLst>
              <a:ext uri="{FF2B5EF4-FFF2-40B4-BE49-F238E27FC236}">
                <a16:creationId xmlns:a16="http://schemas.microsoft.com/office/drawing/2014/main" id="{E73BAB8E-115E-2549-B910-65FA8E8320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57715375"/>
      </p:ext>
    </p:extLst>
  </p:cSld>
  <p:clrMapOvr>
    <a:masterClrMapping/>
  </p:clrMapOvr>
  <mc:AlternateContent xmlns:mc="http://schemas.openxmlformats.org/markup-compatibility/2006" xmlns:p14="http://schemas.microsoft.com/office/powerpoint/2010/main">
    <mc:Choice Requires="p14">
      <p:transition spd="slow" p14:dur="2000" advTm="51277"/>
    </mc:Choice>
    <mc:Fallback xmlns="">
      <p:transition spd="slow" advTm="51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 presetClass="entr" presetSubtype="0" fill="hold" nodeType="withEffect">
                                  <p:stCondLst>
                                    <p:cond delay="1500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3100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4800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bldLst>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equ 3_1"/>
          <p:cNvPicPr>
            <a:picLocks noChangeAspect="1" noChangeArrowheads="1"/>
          </p:cNvPicPr>
          <p:nvPr/>
        </p:nvPicPr>
        <p:blipFill>
          <a:blip r:embed="rId4" cstate="print"/>
          <a:srcRect/>
          <a:stretch>
            <a:fillRect/>
          </a:stretch>
        </p:blipFill>
        <p:spPr bwMode="auto">
          <a:xfrm>
            <a:off x="1116013" y="2769323"/>
            <a:ext cx="7129462" cy="3241675"/>
          </a:xfrm>
          <a:prstGeom prst="rect">
            <a:avLst/>
          </a:prstGeom>
          <a:noFill/>
          <a:ln w="9525">
            <a:noFill/>
            <a:miter lim="800000"/>
            <a:headEnd/>
            <a:tailEnd/>
          </a:ln>
        </p:spPr>
      </p:pic>
      <p:sp>
        <p:nvSpPr>
          <p:cNvPr id="33814" name="Oval 8"/>
          <p:cNvSpPr>
            <a:spLocks noChangeArrowheads="1"/>
          </p:cNvSpPr>
          <p:nvPr/>
        </p:nvSpPr>
        <p:spPr bwMode="auto">
          <a:xfrm>
            <a:off x="3851275" y="2997200"/>
            <a:ext cx="431800" cy="576262"/>
          </a:xfrm>
          <a:prstGeom prst="ellipse">
            <a:avLst/>
          </a:prstGeom>
          <a:noFill/>
          <a:ln w="9525">
            <a:solidFill>
              <a:srgbClr val="FF0066"/>
            </a:solidFill>
            <a:round/>
            <a:headEnd/>
            <a:tailEnd/>
          </a:ln>
        </p:spPr>
        <p:txBody>
          <a:bodyPr wrap="none" anchor="ctr"/>
          <a:lstStyle/>
          <a:p>
            <a:endParaRPr lang="cs-CZ"/>
          </a:p>
        </p:txBody>
      </p:sp>
      <p:sp>
        <p:nvSpPr>
          <p:cNvPr id="33815" name="Oval 9"/>
          <p:cNvSpPr>
            <a:spLocks noChangeArrowheads="1"/>
          </p:cNvSpPr>
          <p:nvPr/>
        </p:nvSpPr>
        <p:spPr bwMode="auto">
          <a:xfrm>
            <a:off x="6227763" y="2997200"/>
            <a:ext cx="431800" cy="576262"/>
          </a:xfrm>
          <a:prstGeom prst="ellipse">
            <a:avLst/>
          </a:prstGeom>
          <a:noFill/>
          <a:ln w="9525">
            <a:solidFill>
              <a:srgbClr val="FF0066"/>
            </a:solidFill>
            <a:round/>
            <a:headEnd/>
            <a:tailEnd/>
          </a:ln>
        </p:spPr>
        <p:txBody>
          <a:bodyPr wrap="none" anchor="ctr"/>
          <a:lstStyle/>
          <a:p>
            <a:endParaRPr lang="cs-CZ"/>
          </a:p>
        </p:txBody>
      </p:sp>
      <p:sp>
        <p:nvSpPr>
          <p:cNvPr id="33797" name="Text Box 34"/>
          <p:cNvSpPr txBox="1">
            <a:spLocks noChangeArrowheads="1"/>
          </p:cNvSpPr>
          <p:nvPr/>
        </p:nvSpPr>
        <p:spPr bwMode="auto">
          <a:xfrm>
            <a:off x="684213" y="476250"/>
            <a:ext cx="3671887" cy="923330"/>
          </a:xfrm>
          <a:prstGeom prst="rect">
            <a:avLst/>
          </a:prstGeom>
          <a:noFill/>
          <a:ln w="9525">
            <a:noFill/>
            <a:miter lim="800000"/>
            <a:headEnd/>
            <a:tailEnd/>
          </a:ln>
        </p:spPr>
        <p:txBody>
          <a:bodyPr wrap="square">
            <a:spAutoFit/>
          </a:bodyPr>
          <a:lstStyle/>
          <a:p>
            <a:r>
              <a:rPr lang="cs-CZ" dirty="0"/>
              <a:t>Výpočet potenciální energie </a:t>
            </a:r>
            <a:r>
              <a:rPr lang="cs-CZ" dirty="0" err="1"/>
              <a:t>E</a:t>
            </a:r>
            <a:r>
              <a:rPr lang="cs-CZ" baseline="-25000" dirty="0" err="1"/>
              <a:t>total</a:t>
            </a:r>
            <a:r>
              <a:rPr lang="cs-CZ" dirty="0"/>
              <a:t> pro danou konformaci molekuly:</a:t>
            </a:r>
          </a:p>
        </p:txBody>
      </p:sp>
      <p:sp>
        <p:nvSpPr>
          <p:cNvPr id="33798" name="Text Box 35"/>
          <p:cNvSpPr txBox="1">
            <a:spLocks noChangeArrowheads="1"/>
          </p:cNvSpPr>
          <p:nvPr/>
        </p:nvSpPr>
        <p:spPr bwMode="auto">
          <a:xfrm>
            <a:off x="394618" y="2946731"/>
            <a:ext cx="1944688" cy="457200"/>
          </a:xfrm>
          <a:prstGeom prst="rect">
            <a:avLst/>
          </a:prstGeom>
          <a:solidFill>
            <a:schemeClr val="bg1"/>
          </a:solidFill>
          <a:ln w="9525">
            <a:noFill/>
            <a:miter lim="800000"/>
            <a:headEnd/>
            <a:tailEnd/>
          </a:ln>
        </p:spPr>
        <p:txBody>
          <a:bodyPr>
            <a:spAutoFit/>
          </a:bodyPr>
          <a:lstStyle/>
          <a:p>
            <a:r>
              <a:rPr lang="cs-CZ" sz="2400" dirty="0" err="1"/>
              <a:t>E</a:t>
            </a:r>
            <a:r>
              <a:rPr lang="cs-CZ" sz="2400" baseline="-25000" dirty="0" err="1"/>
              <a:t>total</a:t>
            </a:r>
            <a:endParaRPr lang="de-CH" sz="2400" baseline="-25000" dirty="0"/>
          </a:p>
        </p:txBody>
      </p:sp>
      <p:sp>
        <p:nvSpPr>
          <p:cNvPr id="33799" name="Text Box 37"/>
          <p:cNvSpPr txBox="1">
            <a:spLocks noChangeArrowheads="1"/>
          </p:cNvSpPr>
          <p:nvPr/>
        </p:nvSpPr>
        <p:spPr bwMode="auto">
          <a:xfrm>
            <a:off x="2484438" y="2420938"/>
            <a:ext cx="1871662" cy="336550"/>
          </a:xfrm>
          <a:prstGeom prst="rect">
            <a:avLst/>
          </a:prstGeom>
          <a:noFill/>
          <a:ln w="9525">
            <a:noFill/>
            <a:miter lim="800000"/>
            <a:headEnd/>
            <a:tailEnd/>
          </a:ln>
        </p:spPr>
        <p:txBody>
          <a:bodyPr>
            <a:spAutoFit/>
          </a:bodyPr>
          <a:lstStyle/>
          <a:p>
            <a:r>
              <a:rPr lang="cs-CZ" sz="1600" dirty="0">
                <a:solidFill>
                  <a:schemeClr val="hlink"/>
                </a:solidFill>
              </a:rPr>
              <a:t>deformace vazeb</a:t>
            </a:r>
            <a:endParaRPr lang="de-CH" sz="1600" dirty="0">
              <a:solidFill>
                <a:schemeClr val="hlink"/>
              </a:solidFill>
            </a:endParaRPr>
          </a:p>
        </p:txBody>
      </p:sp>
      <p:sp>
        <p:nvSpPr>
          <p:cNvPr id="33800" name="Text Box 39"/>
          <p:cNvSpPr txBox="1">
            <a:spLocks noChangeArrowheads="1"/>
          </p:cNvSpPr>
          <p:nvPr/>
        </p:nvSpPr>
        <p:spPr bwMode="auto">
          <a:xfrm>
            <a:off x="4572000" y="2420938"/>
            <a:ext cx="2592388" cy="336550"/>
          </a:xfrm>
          <a:prstGeom prst="rect">
            <a:avLst/>
          </a:prstGeom>
          <a:noFill/>
          <a:ln w="9525">
            <a:noFill/>
            <a:miter lim="800000"/>
            <a:headEnd/>
            <a:tailEnd/>
          </a:ln>
        </p:spPr>
        <p:txBody>
          <a:bodyPr>
            <a:spAutoFit/>
          </a:bodyPr>
          <a:lstStyle/>
          <a:p>
            <a:r>
              <a:rPr lang="cs-CZ" sz="1600" dirty="0">
                <a:solidFill>
                  <a:schemeClr val="hlink"/>
                </a:solidFill>
              </a:rPr>
              <a:t>deformace vazeb. úhlů</a:t>
            </a:r>
            <a:endParaRPr lang="de-CH" sz="1600" dirty="0">
              <a:solidFill>
                <a:schemeClr val="hlink"/>
              </a:solidFill>
            </a:endParaRPr>
          </a:p>
        </p:txBody>
      </p:sp>
      <p:sp>
        <p:nvSpPr>
          <p:cNvPr id="33801" name="Text Box 40"/>
          <p:cNvSpPr txBox="1">
            <a:spLocks noChangeArrowheads="1"/>
          </p:cNvSpPr>
          <p:nvPr/>
        </p:nvSpPr>
        <p:spPr bwMode="auto">
          <a:xfrm>
            <a:off x="6227763" y="4005263"/>
            <a:ext cx="2700337" cy="336550"/>
          </a:xfrm>
          <a:prstGeom prst="rect">
            <a:avLst/>
          </a:prstGeom>
          <a:noFill/>
          <a:ln w="9525">
            <a:noFill/>
            <a:miter lim="800000"/>
            <a:headEnd/>
            <a:tailEnd/>
          </a:ln>
        </p:spPr>
        <p:txBody>
          <a:bodyPr>
            <a:spAutoFit/>
          </a:bodyPr>
          <a:lstStyle/>
          <a:p>
            <a:r>
              <a:rPr lang="cs-CZ" sz="1600">
                <a:solidFill>
                  <a:schemeClr val="hlink"/>
                </a:solidFill>
              </a:rPr>
              <a:t>deformace torzních úhlů</a:t>
            </a:r>
            <a:endParaRPr lang="de-CH" sz="1600">
              <a:solidFill>
                <a:schemeClr val="hlink"/>
              </a:solidFill>
            </a:endParaRPr>
          </a:p>
        </p:txBody>
      </p:sp>
      <p:sp>
        <p:nvSpPr>
          <p:cNvPr id="33802" name="Text Box 41"/>
          <p:cNvSpPr txBox="1">
            <a:spLocks noChangeArrowheads="1"/>
          </p:cNvSpPr>
          <p:nvPr/>
        </p:nvSpPr>
        <p:spPr bwMode="auto">
          <a:xfrm>
            <a:off x="250825" y="5180013"/>
            <a:ext cx="2233613" cy="336550"/>
          </a:xfrm>
          <a:prstGeom prst="rect">
            <a:avLst/>
          </a:prstGeom>
          <a:noFill/>
          <a:ln w="9525">
            <a:noFill/>
            <a:miter lim="800000"/>
            <a:headEnd/>
            <a:tailEnd/>
          </a:ln>
        </p:spPr>
        <p:txBody>
          <a:bodyPr>
            <a:spAutoFit/>
          </a:bodyPr>
          <a:lstStyle/>
          <a:p>
            <a:r>
              <a:rPr lang="cs-CZ" sz="1600">
                <a:solidFill>
                  <a:schemeClr val="hlink"/>
                </a:solidFill>
              </a:rPr>
              <a:t>nevazebné kontakty</a:t>
            </a:r>
            <a:endParaRPr lang="de-CH" sz="1600">
              <a:solidFill>
                <a:schemeClr val="hlink"/>
              </a:solidFill>
            </a:endParaRPr>
          </a:p>
        </p:txBody>
      </p:sp>
      <p:sp>
        <p:nvSpPr>
          <p:cNvPr id="33803" name="Text Box 42"/>
          <p:cNvSpPr txBox="1">
            <a:spLocks noChangeArrowheads="1"/>
          </p:cNvSpPr>
          <p:nvPr/>
        </p:nvSpPr>
        <p:spPr bwMode="auto">
          <a:xfrm>
            <a:off x="4716463" y="4581525"/>
            <a:ext cx="1800225" cy="336550"/>
          </a:xfrm>
          <a:prstGeom prst="rect">
            <a:avLst/>
          </a:prstGeom>
          <a:noFill/>
          <a:ln w="9525">
            <a:noFill/>
            <a:miter lim="800000"/>
            <a:headEnd/>
            <a:tailEnd/>
          </a:ln>
        </p:spPr>
        <p:txBody>
          <a:bodyPr>
            <a:spAutoFit/>
          </a:bodyPr>
          <a:lstStyle/>
          <a:p>
            <a:r>
              <a:rPr lang="cs-CZ" sz="1600">
                <a:solidFill>
                  <a:schemeClr val="hlink"/>
                </a:solidFill>
              </a:rPr>
              <a:t>Lennard-Jones</a:t>
            </a:r>
            <a:endParaRPr lang="de-CH" sz="1600">
              <a:solidFill>
                <a:schemeClr val="hlink"/>
              </a:solidFill>
            </a:endParaRPr>
          </a:p>
        </p:txBody>
      </p:sp>
      <p:sp>
        <p:nvSpPr>
          <p:cNvPr id="33804" name="Text Box 43"/>
          <p:cNvSpPr txBox="1">
            <a:spLocks noChangeArrowheads="1"/>
          </p:cNvSpPr>
          <p:nvPr/>
        </p:nvSpPr>
        <p:spPr bwMode="auto">
          <a:xfrm>
            <a:off x="6804025" y="4581525"/>
            <a:ext cx="1152525" cy="336550"/>
          </a:xfrm>
          <a:prstGeom prst="rect">
            <a:avLst/>
          </a:prstGeom>
          <a:noFill/>
          <a:ln w="9525">
            <a:noFill/>
            <a:miter lim="800000"/>
            <a:headEnd/>
            <a:tailEnd/>
          </a:ln>
        </p:spPr>
        <p:txBody>
          <a:bodyPr>
            <a:spAutoFit/>
          </a:bodyPr>
          <a:lstStyle/>
          <a:p>
            <a:r>
              <a:rPr lang="cs-CZ" sz="1600">
                <a:solidFill>
                  <a:schemeClr val="hlink"/>
                </a:solidFill>
              </a:rPr>
              <a:t>Coulomb</a:t>
            </a:r>
            <a:endParaRPr lang="de-CH" sz="1600">
              <a:solidFill>
                <a:schemeClr val="hlink"/>
              </a:solidFill>
            </a:endParaRPr>
          </a:p>
        </p:txBody>
      </p:sp>
      <p:sp>
        <p:nvSpPr>
          <p:cNvPr id="39" name="Oval 16">
            <a:extLst>
              <a:ext uri="{FF2B5EF4-FFF2-40B4-BE49-F238E27FC236}">
                <a16:creationId xmlns:a16="http://schemas.microsoft.com/office/drawing/2014/main" id="{8F81B2A0-A337-9F41-98EE-9C89271F4344}"/>
              </a:ext>
            </a:extLst>
          </p:cNvPr>
          <p:cNvSpPr>
            <a:spLocks noChangeArrowheads="1"/>
          </p:cNvSpPr>
          <p:nvPr/>
        </p:nvSpPr>
        <p:spPr bwMode="auto">
          <a:xfrm>
            <a:off x="5508625" y="4076700"/>
            <a:ext cx="287338" cy="288925"/>
          </a:xfrm>
          <a:prstGeom prst="ellipse">
            <a:avLst/>
          </a:prstGeom>
          <a:noFill/>
          <a:ln w="9525">
            <a:solidFill>
              <a:srgbClr val="FF0066"/>
            </a:solidFill>
            <a:round/>
            <a:headEnd/>
            <a:tailEnd/>
          </a:ln>
        </p:spPr>
        <p:txBody>
          <a:bodyPr wrap="none" anchor="ctr"/>
          <a:lstStyle/>
          <a:p>
            <a:endParaRPr lang="cs-CZ"/>
          </a:p>
        </p:txBody>
      </p:sp>
      <p:grpSp>
        <p:nvGrpSpPr>
          <p:cNvPr id="10" name="Group 9">
            <a:extLst>
              <a:ext uri="{FF2B5EF4-FFF2-40B4-BE49-F238E27FC236}">
                <a16:creationId xmlns:a16="http://schemas.microsoft.com/office/drawing/2014/main" id="{B668D71A-DDCE-9D4D-99FA-56160981EDAF}"/>
              </a:ext>
            </a:extLst>
          </p:cNvPr>
          <p:cNvGrpSpPr/>
          <p:nvPr/>
        </p:nvGrpSpPr>
        <p:grpSpPr>
          <a:xfrm>
            <a:off x="6134409" y="1657783"/>
            <a:ext cx="1871662" cy="1326862"/>
            <a:chOff x="6134409" y="1657783"/>
            <a:chExt cx="1871662" cy="1326862"/>
          </a:xfrm>
        </p:grpSpPr>
        <p:cxnSp>
          <p:nvCxnSpPr>
            <p:cNvPr id="42" name="Straight Arrow Connector 41">
              <a:extLst>
                <a:ext uri="{FF2B5EF4-FFF2-40B4-BE49-F238E27FC236}">
                  <a16:creationId xmlns:a16="http://schemas.microsoft.com/office/drawing/2014/main" id="{4EF31C73-0018-7242-8D5E-499257AE93F3}"/>
                </a:ext>
              </a:extLst>
            </p:cNvPr>
            <p:cNvCxnSpPr/>
            <p:nvPr/>
          </p:nvCxnSpPr>
          <p:spPr bwMode="auto">
            <a:xfrm flipH="1">
              <a:off x="6516688" y="1904277"/>
              <a:ext cx="432048" cy="108036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5" name="Text Box 37">
              <a:extLst>
                <a:ext uri="{FF2B5EF4-FFF2-40B4-BE49-F238E27FC236}">
                  <a16:creationId xmlns:a16="http://schemas.microsoft.com/office/drawing/2014/main" id="{E4B9326F-203F-E146-BE66-D5FF8D5699C0}"/>
                </a:ext>
              </a:extLst>
            </p:cNvPr>
            <p:cNvSpPr txBox="1">
              <a:spLocks noChangeArrowheads="1"/>
            </p:cNvSpPr>
            <p:nvPr/>
          </p:nvSpPr>
          <p:spPr bwMode="auto">
            <a:xfrm>
              <a:off x="6134409" y="1657783"/>
              <a:ext cx="1871662" cy="336550"/>
            </a:xfrm>
            <a:prstGeom prst="rect">
              <a:avLst/>
            </a:prstGeom>
            <a:noFill/>
            <a:ln w="9525">
              <a:noFill/>
              <a:miter lim="800000"/>
              <a:headEnd/>
              <a:tailEnd/>
            </a:ln>
          </p:spPr>
          <p:txBody>
            <a:bodyPr>
              <a:spAutoFit/>
            </a:bodyPr>
            <a:lstStyle/>
            <a:p>
              <a:r>
                <a:rPr lang="cs-CZ" sz="1600" dirty="0">
                  <a:solidFill>
                    <a:srgbClr val="FF0066"/>
                  </a:solidFill>
                </a:rPr>
                <a:t>ideální úhly</a:t>
              </a:r>
              <a:endParaRPr lang="de-CH" sz="1600" dirty="0">
                <a:solidFill>
                  <a:srgbClr val="FF0066"/>
                </a:solidFill>
              </a:endParaRPr>
            </a:p>
          </p:txBody>
        </p:sp>
      </p:grpSp>
      <p:grpSp>
        <p:nvGrpSpPr>
          <p:cNvPr id="9" name="Group 8">
            <a:extLst>
              <a:ext uri="{FF2B5EF4-FFF2-40B4-BE49-F238E27FC236}">
                <a16:creationId xmlns:a16="http://schemas.microsoft.com/office/drawing/2014/main" id="{BDDCC2B8-E4A9-E541-AAF3-BFC0444C2DE6}"/>
              </a:ext>
            </a:extLst>
          </p:cNvPr>
          <p:cNvGrpSpPr/>
          <p:nvPr/>
        </p:nvGrpSpPr>
        <p:grpSpPr>
          <a:xfrm>
            <a:off x="3933032" y="1628800"/>
            <a:ext cx="1871662" cy="1368400"/>
            <a:chOff x="3933032" y="1628800"/>
            <a:chExt cx="1871662" cy="1368400"/>
          </a:xfrm>
        </p:grpSpPr>
        <p:cxnSp>
          <p:nvCxnSpPr>
            <p:cNvPr id="7" name="Straight Arrow Connector 6">
              <a:extLst>
                <a:ext uri="{FF2B5EF4-FFF2-40B4-BE49-F238E27FC236}">
                  <a16:creationId xmlns:a16="http://schemas.microsoft.com/office/drawing/2014/main" id="{8D000EB9-E50E-DF4B-B95C-097593179CB8}"/>
                </a:ext>
              </a:extLst>
            </p:cNvPr>
            <p:cNvCxnSpPr/>
            <p:nvPr/>
          </p:nvCxnSpPr>
          <p:spPr bwMode="auto">
            <a:xfrm flipH="1">
              <a:off x="4139952" y="1916832"/>
              <a:ext cx="432048" cy="108036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6" name="Text Box 37">
              <a:extLst>
                <a:ext uri="{FF2B5EF4-FFF2-40B4-BE49-F238E27FC236}">
                  <a16:creationId xmlns:a16="http://schemas.microsoft.com/office/drawing/2014/main" id="{ECCF83B9-6744-8044-833D-98D98D81D2FC}"/>
                </a:ext>
              </a:extLst>
            </p:cNvPr>
            <p:cNvSpPr txBox="1">
              <a:spLocks noChangeArrowheads="1"/>
            </p:cNvSpPr>
            <p:nvPr/>
          </p:nvSpPr>
          <p:spPr bwMode="auto">
            <a:xfrm>
              <a:off x="3933032" y="1628800"/>
              <a:ext cx="1871662" cy="336550"/>
            </a:xfrm>
            <a:prstGeom prst="rect">
              <a:avLst/>
            </a:prstGeom>
            <a:noFill/>
            <a:ln w="9525">
              <a:noFill/>
              <a:miter lim="800000"/>
              <a:headEnd/>
              <a:tailEnd/>
            </a:ln>
          </p:spPr>
          <p:txBody>
            <a:bodyPr>
              <a:spAutoFit/>
            </a:bodyPr>
            <a:lstStyle/>
            <a:p>
              <a:r>
                <a:rPr lang="cs-CZ" sz="1600" dirty="0">
                  <a:solidFill>
                    <a:srgbClr val="FF0066"/>
                  </a:solidFill>
                </a:rPr>
                <a:t>ideální vazby</a:t>
              </a:r>
              <a:endParaRPr lang="de-CH" sz="1600" dirty="0">
                <a:solidFill>
                  <a:srgbClr val="FF0066"/>
                </a:solidFill>
              </a:endParaRPr>
            </a:p>
          </p:txBody>
        </p:sp>
      </p:grpSp>
      <p:grpSp>
        <p:nvGrpSpPr>
          <p:cNvPr id="11" name="Group 10">
            <a:extLst>
              <a:ext uri="{FF2B5EF4-FFF2-40B4-BE49-F238E27FC236}">
                <a16:creationId xmlns:a16="http://schemas.microsoft.com/office/drawing/2014/main" id="{717CC0D6-12A7-1543-AA4A-5F7157232DDC}"/>
              </a:ext>
            </a:extLst>
          </p:cNvPr>
          <p:cNvGrpSpPr/>
          <p:nvPr/>
        </p:nvGrpSpPr>
        <p:grpSpPr>
          <a:xfrm>
            <a:off x="5943857" y="3321848"/>
            <a:ext cx="2876293" cy="782455"/>
            <a:chOff x="5943857" y="3321848"/>
            <a:chExt cx="2876293" cy="782455"/>
          </a:xfrm>
        </p:grpSpPr>
        <p:cxnSp>
          <p:nvCxnSpPr>
            <p:cNvPr id="43" name="Straight Arrow Connector 42">
              <a:extLst>
                <a:ext uri="{FF2B5EF4-FFF2-40B4-BE49-F238E27FC236}">
                  <a16:creationId xmlns:a16="http://schemas.microsoft.com/office/drawing/2014/main" id="{29D015A9-752E-B144-99D5-56B8145B7EEB}"/>
                </a:ext>
              </a:extLst>
            </p:cNvPr>
            <p:cNvCxnSpPr>
              <a:cxnSpLocks/>
            </p:cNvCxnSpPr>
            <p:nvPr/>
          </p:nvCxnSpPr>
          <p:spPr bwMode="auto">
            <a:xfrm flipH="1">
              <a:off x="5943857" y="3609979"/>
              <a:ext cx="1220531" cy="49432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7" name="Text Box 37">
              <a:extLst>
                <a:ext uri="{FF2B5EF4-FFF2-40B4-BE49-F238E27FC236}">
                  <a16:creationId xmlns:a16="http://schemas.microsoft.com/office/drawing/2014/main" id="{D88872C4-EFA7-E04C-966A-45A7EFC3D39D}"/>
                </a:ext>
              </a:extLst>
            </p:cNvPr>
            <p:cNvSpPr txBox="1">
              <a:spLocks noChangeArrowheads="1"/>
            </p:cNvSpPr>
            <p:nvPr/>
          </p:nvSpPr>
          <p:spPr bwMode="auto">
            <a:xfrm>
              <a:off x="6902427" y="3321848"/>
              <a:ext cx="1917723" cy="338554"/>
            </a:xfrm>
            <a:prstGeom prst="rect">
              <a:avLst/>
            </a:prstGeom>
            <a:noFill/>
            <a:ln w="9525">
              <a:noFill/>
              <a:miter lim="800000"/>
              <a:headEnd/>
              <a:tailEnd/>
            </a:ln>
          </p:spPr>
          <p:txBody>
            <a:bodyPr wrap="square">
              <a:spAutoFit/>
            </a:bodyPr>
            <a:lstStyle/>
            <a:p>
              <a:r>
                <a:rPr lang="cs-CZ" sz="1600" dirty="0">
                  <a:solidFill>
                    <a:srgbClr val="FF0066"/>
                  </a:solidFill>
                </a:rPr>
                <a:t>ideální torzní úhly</a:t>
              </a:r>
              <a:endParaRPr lang="de-CH" sz="1600" dirty="0">
                <a:solidFill>
                  <a:srgbClr val="FF0066"/>
                </a:solidFill>
              </a:endParaRPr>
            </a:p>
          </p:txBody>
        </p:sp>
      </p:grpSp>
      <p:sp>
        <p:nvSpPr>
          <p:cNvPr id="2" name="TextBox 1">
            <a:extLst>
              <a:ext uri="{FF2B5EF4-FFF2-40B4-BE49-F238E27FC236}">
                <a16:creationId xmlns:a16="http://schemas.microsoft.com/office/drawing/2014/main" id="{CEC29B21-F60C-954E-8065-BCB90962B98F}"/>
              </a:ext>
            </a:extLst>
          </p:cNvPr>
          <p:cNvSpPr txBox="1"/>
          <p:nvPr/>
        </p:nvSpPr>
        <p:spPr>
          <a:xfrm>
            <a:off x="2530957" y="5684279"/>
            <a:ext cx="1268296" cy="338554"/>
          </a:xfrm>
          <a:prstGeom prst="rect">
            <a:avLst/>
          </a:prstGeom>
          <a:noFill/>
        </p:spPr>
        <p:txBody>
          <a:bodyPr wrap="none" rtlCol="0">
            <a:spAutoFit/>
          </a:bodyPr>
          <a:lstStyle/>
          <a:p>
            <a:r>
              <a:rPr lang="fr-FR" sz="1600" dirty="0" err="1">
                <a:latin typeface="Times New Roman" panose="02020603050405020304" pitchFamily="18" charset="0"/>
                <a:cs typeface="Times New Roman" panose="02020603050405020304" pitchFamily="18" charset="0"/>
              </a:rPr>
              <a:t>atoms</a:t>
            </a:r>
            <a:r>
              <a:rPr lang="fr-FR" sz="1600" dirty="0">
                <a:latin typeface="Times New Roman" panose="02020603050405020304" pitchFamily="18" charset="0"/>
                <a:cs typeface="Times New Roman" panose="02020603050405020304" pitchFamily="18" charset="0"/>
              </a:rPr>
              <a:t> 1….N</a:t>
            </a:r>
          </a:p>
        </p:txBody>
      </p:sp>
      <p:sp>
        <p:nvSpPr>
          <p:cNvPr id="4" name="Rectangle 3">
            <a:extLst>
              <a:ext uri="{FF2B5EF4-FFF2-40B4-BE49-F238E27FC236}">
                <a16:creationId xmlns:a16="http://schemas.microsoft.com/office/drawing/2014/main" id="{4FC3BAD0-87B7-744D-AC32-F6F82FBDCE5B}"/>
              </a:ext>
            </a:extLst>
          </p:cNvPr>
          <p:cNvSpPr/>
          <p:nvPr/>
        </p:nvSpPr>
        <p:spPr bwMode="auto">
          <a:xfrm>
            <a:off x="2484438" y="2420938"/>
            <a:ext cx="1798637" cy="348385"/>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8A3A8C9C-04B6-1E4E-B09B-D07BE7A9A360}"/>
              </a:ext>
            </a:extLst>
          </p:cNvPr>
          <p:cNvSpPr/>
          <p:nvPr/>
        </p:nvSpPr>
        <p:spPr bwMode="auto">
          <a:xfrm>
            <a:off x="4574009" y="2409103"/>
            <a:ext cx="2374727" cy="331237"/>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FDBFFBC7-6860-1A43-86C4-7F9F9FB9C0FA}"/>
              </a:ext>
            </a:extLst>
          </p:cNvPr>
          <p:cNvSpPr txBox="1"/>
          <p:nvPr/>
        </p:nvSpPr>
        <p:spPr>
          <a:xfrm>
            <a:off x="7158010" y="2251555"/>
            <a:ext cx="1548803" cy="646331"/>
          </a:xfrm>
          <a:prstGeom prst="rect">
            <a:avLst/>
          </a:prstGeom>
          <a:noFill/>
        </p:spPr>
        <p:txBody>
          <a:bodyPr wrap="square" rtlCol="0">
            <a:spAutoFit/>
          </a:bodyPr>
          <a:lstStyle/>
          <a:p>
            <a:r>
              <a:rPr lang="cs-CZ" dirty="0">
                <a:solidFill>
                  <a:srgbClr val="002060"/>
                </a:solidFill>
              </a:rPr>
              <a:t>harmonická aproximace</a:t>
            </a:r>
            <a:endParaRPr lang="de-CH" dirty="0">
              <a:solidFill>
                <a:srgbClr val="002060"/>
              </a:solidFill>
            </a:endParaRPr>
          </a:p>
        </p:txBody>
      </p:sp>
      <p:sp>
        <p:nvSpPr>
          <p:cNvPr id="33" name="Rectangle 32">
            <a:extLst>
              <a:ext uri="{FF2B5EF4-FFF2-40B4-BE49-F238E27FC236}">
                <a16:creationId xmlns:a16="http://schemas.microsoft.com/office/drawing/2014/main" id="{9859942A-EDB6-314A-B2B1-74CF515B3BA9}"/>
              </a:ext>
            </a:extLst>
          </p:cNvPr>
          <p:cNvSpPr/>
          <p:nvPr/>
        </p:nvSpPr>
        <p:spPr bwMode="auto">
          <a:xfrm>
            <a:off x="6293035" y="4007920"/>
            <a:ext cx="2527115" cy="312284"/>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35" name="Rectangle 34">
            <a:extLst>
              <a:ext uri="{FF2B5EF4-FFF2-40B4-BE49-F238E27FC236}">
                <a16:creationId xmlns:a16="http://schemas.microsoft.com/office/drawing/2014/main" id="{9CE5A798-3783-5E4E-B11C-92E21B8DD764}"/>
              </a:ext>
            </a:extLst>
          </p:cNvPr>
          <p:cNvSpPr/>
          <p:nvPr/>
        </p:nvSpPr>
        <p:spPr bwMode="auto">
          <a:xfrm>
            <a:off x="278221" y="5233262"/>
            <a:ext cx="2061085" cy="283301"/>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grpSp>
        <p:nvGrpSpPr>
          <p:cNvPr id="3" name="Group 2">
            <a:extLst>
              <a:ext uri="{FF2B5EF4-FFF2-40B4-BE49-F238E27FC236}">
                <a16:creationId xmlns:a16="http://schemas.microsoft.com/office/drawing/2014/main" id="{32FDDE4E-B41E-9642-9AFB-A591C42EE199}"/>
              </a:ext>
            </a:extLst>
          </p:cNvPr>
          <p:cNvGrpSpPr/>
          <p:nvPr/>
        </p:nvGrpSpPr>
        <p:grpSpPr>
          <a:xfrm>
            <a:off x="5436318" y="4653136"/>
            <a:ext cx="1621110" cy="2198518"/>
            <a:chOff x="5436318" y="4653136"/>
            <a:chExt cx="1621110" cy="2198518"/>
          </a:xfrm>
        </p:grpSpPr>
        <p:sp>
          <p:nvSpPr>
            <p:cNvPr id="30" name="Oval 9">
              <a:extLst>
                <a:ext uri="{FF2B5EF4-FFF2-40B4-BE49-F238E27FC236}">
                  <a16:creationId xmlns:a16="http://schemas.microsoft.com/office/drawing/2014/main" id="{F5A0B91A-75EA-0844-8C98-2EC134D4C87B}"/>
                </a:ext>
              </a:extLst>
            </p:cNvPr>
            <p:cNvSpPr>
              <a:spLocks noChangeArrowheads="1"/>
            </p:cNvSpPr>
            <p:nvPr/>
          </p:nvSpPr>
          <p:spPr bwMode="auto">
            <a:xfrm>
              <a:off x="5436318" y="4653136"/>
              <a:ext cx="1439938" cy="1459200"/>
            </a:xfrm>
            <a:prstGeom prst="ellipse">
              <a:avLst/>
            </a:prstGeom>
            <a:noFill/>
            <a:ln w="38100">
              <a:solidFill>
                <a:srgbClr val="7030A0"/>
              </a:solidFill>
              <a:round/>
              <a:headEnd/>
              <a:tailEnd/>
            </a:ln>
          </p:spPr>
          <p:txBody>
            <a:bodyPr wrap="none" anchor="ctr"/>
            <a:lstStyle/>
            <a:p>
              <a:endParaRPr lang="cs-CZ"/>
            </a:p>
          </p:txBody>
        </p:sp>
        <p:sp>
          <p:nvSpPr>
            <p:cNvPr id="32" name="TextBox 31">
              <a:extLst>
                <a:ext uri="{FF2B5EF4-FFF2-40B4-BE49-F238E27FC236}">
                  <a16:creationId xmlns:a16="http://schemas.microsoft.com/office/drawing/2014/main" id="{B2A97204-6C93-ED41-A0E5-2E3BF8507CA4}"/>
                </a:ext>
              </a:extLst>
            </p:cNvPr>
            <p:cNvSpPr txBox="1"/>
            <p:nvPr/>
          </p:nvSpPr>
          <p:spPr>
            <a:xfrm>
              <a:off x="5508625" y="6205323"/>
              <a:ext cx="1548803" cy="646331"/>
            </a:xfrm>
            <a:prstGeom prst="rect">
              <a:avLst/>
            </a:prstGeom>
            <a:noFill/>
          </p:spPr>
          <p:txBody>
            <a:bodyPr wrap="square" rtlCol="0">
              <a:spAutoFit/>
            </a:bodyPr>
            <a:lstStyle/>
            <a:p>
              <a:pPr algn="ctr"/>
              <a:r>
                <a:rPr lang="cs-CZ" dirty="0" err="1">
                  <a:solidFill>
                    <a:srgbClr val="7030A0"/>
                  </a:solidFill>
                </a:rPr>
                <a:t>dispersion</a:t>
              </a:r>
              <a:r>
                <a:rPr lang="cs-CZ" dirty="0">
                  <a:solidFill>
                    <a:srgbClr val="7030A0"/>
                  </a:solidFill>
                </a:rPr>
                <a:t> </a:t>
              </a:r>
              <a:r>
                <a:rPr lang="cs-CZ" dirty="0" err="1">
                  <a:solidFill>
                    <a:srgbClr val="7030A0"/>
                  </a:solidFill>
                </a:rPr>
                <a:t>energy</a:t>
              </a:r>
              <a:endParaRPr lang="de-CH" dirty="0">
                <a:solidFill>
                  <a:srgbClr val="7030A0"/>
                </a:solidFill>
              </a:endParaRPr>
            </a:p>
          </p:txBody>
        </p:sp>
      </p:grpSp>
      <p:grpSp>
        <p:nvGrpSpPr>
          <p:cNvPr id="8" name="Group 7">
            <a:extLst>
              <a:ext uri="{FF2B5EF4-FFF2-40B4-BE49-F238E27FC236}">
                <a16:creationId xmlns:a16="http://schemas.microsoft.com/office/drawing/2014/main" id="{FE49BC7F-7425-E94F-B91D-503AD0086378}"/>
              </a:ext>
            </a:extLst>
          </p:cNvPr>
          <p:cNvGrpSpPr/>
          <p:nvPr/>
        </p:nvGrpSpPr>
        <p:grpSpPr>
          <a:xfrm>
            <a:off x="4220932" y="4659749"/>
            <a:ext cx="1548803" cy="2191904"/>
            <a:chOff x="4220932" y="4659749"/>
            <a:chExt cx="1548803" cy="2191904"/>
          </a:xfrm>
        </p:grpSpPr>
        <p:sp>
          <p:nvSpPr>
            <p:cNvPr id="34" name="Oval 9">
              <a:extLst>
                <a:ext uri="{FF2B5EF4-FFF2-40B4-BE49-F238E27FC236}">
                  <a16:creationId xmlns:a16="http://schemas.microsoft.com/office/drawing/2014/main" id="{2E7163BE-A985-4B41-8673-65007C3F1DF1}"/>
                </a:ext>
              </a:extLst>
            </p:cNvPr>
            <p:cNvSpPr>
              <a:spLocks noChangeArrowheads="1"/>
            </p:cNvSpPr>
            <p:nvPr/>
          </p:nvSpPr>
          <p:spPr bwMode="auto">
            <a:xfrm>
              <a:off x="4554351" y="4659749"/>
              <a:ext cx="1169380" cy="1351250"/>
            </a:xfrm>
            <a:prstGeom prst="ellipse">
              <a:avLst/>
            </a:prstGeom>
            <a:noFill/>
            <a:ln w="38100">
              <a:solidFill>
                <a:srgbClr val="A78002"/>
              </a:solidFill>
              <a:round/>
              <a:headEnd/>
              <a:tailEnd/>
            </a:ln>
          </p:spPr>
          <p:txBody>
            <a:bodyPr wrap="none" anchor="ctr"/>
            <a:lstStyle/>
            <a:p>
              <a:endParaRPr lang="cs-CZ"/>
            </a:p>
          </p:txBody>
        </p:sp>
        <p:sp>
          <p:nvSpPr>
            <p:cNvPr id="36" name="TextBox 35">
              <a:extLst>
                <a:ext uri="{FF2B5EF4-FFF2-40B4-BE49-F238E27FC236}">
                  <a16:creationId xmlns:a16="http://schemas.microsoft.com/office/drawing/2014/main" id="{B8374520-66B7-484E-8B17-77EAC660F8FD}"/>
                </a:ext>
              </a:extLst>
            </p:cNvPr>
            <p:cNvSpPr txBox="1"/>
            <p:nvPr/>
          </p:nvSpPr>
          <p:spPr>
            <a:xfrm>
              <a:off x="4220932" y="6205322"/>
              <a:ext cx="1548803" cy="646331"/>
            </a:xfrm>
            <a:prstGeom prst="rect">
              <a:avLst/>
            </a:prstGeom>
            <a:noFill/>
          </p:spPr>
          <p:txBody>
            <a:bodyPr wrap="square" rtlCol="0">
              <a:spAutoFit/>
            </a:bodyPr>
            <a:lstStyle/>
            <a:p>
              <a:pPr algn="ctr"/>
              <a:r>
                <a:rPr lang="cs-CZ" dirty="0">
                  <a:solidFill>
                    <a:srgbClr val="A78002"/>
                  </a:solidFill>
                </a:rPr>
                <a:t>Pauli </a:t>
              </a:r>
              <a:r>
                <a:rPr lang="cs-CZ" dirty="0" err="1">
                  <a:solidFill>
                    <a:srgbClr val="A78002"/>
                  </a:solidFill>
                </a:rPr>
                <a:t>repulsion</a:t>
              </a:r>
              <a:endParaRPr lang="de-CH" dirty="0">
                <a:solidFill>
                  <a:srgbClr val="A78002"/>
                </a:solidFill>
              </a:endParaRPr>
            </a:p>
          </p:txBody>
        </p:sp>
      </p:grpSp>
      <p:sp>
        <p:nvSpPr>
          <p:cNvPr id="37" name="Rectangle 36">
            <a:extLst>
              <a:ext uri="{FF2B5EF4-FFF2-40B4-BE49-F238E27FC236}">
                <a16:creationId xmlns:a16="http://schemas.microsoft.com/office/drawing/2014/main" id="{5E7B299A-1B2E-E240-B1F8-1776AB655F83}"/>
              </a:ext>
            </a:extLst>
          </p:cNvPr>
          <p:cNvSpPr/>
          <p:nvPr/>
        </p:nvSpPr>
        <p:spPr bwMode="auto">
          <a:xfrm>
            <a:off x="4609306" y="4532454"/>
            <a:ext cx="1798637" cy="348385"/>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pic>
        <p:nvPicPr>
          <p:cNvPr id="6" name="Audio 5">
            <a:hlinkClick r:id="" action="ppaction://media"/>
            <a:extLst>
              <a:ext uri="{FF2B5EF4-FFF2-40B4-BE49-F238E27FC236}">
                <a16:creationId xmlns:a16="http://schemas.microsoft.com/office/drawing/2014/main" id="{C3D9AE0F-62C0-4140-A2FE-3FCC5C25A0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grpSp>
        <p:nvGrpSpPr>
          <p:cNvPr id="13" name="Group 12">
            <a:extLst>
              <a:ext uri="{FF2B5EF4-FFF2-40B4-BE49-F238E27FC236}">
                <a16:creationId xmlns:a16="http://schemas.microsoft.com/office/drawing/2014/main" id="{1F402F01-B8BB-BF43-BE5F-BD4E6F3760F8}"/>
              </a:ext>
            </a:extLst>
          </p:cNvPr>
          <p:cNvGrpSpPr/>
          <p:nvPr/>
        </p:nvGrpSpPr>
        <p:grpSpPr>
          <a:xfrm>
            <a:off x="6811963" y="4853254"/>
            <a:ext cx="1792485" cy="1730791"/>
            <a:chOff x="6811963" y="4853254"/>
            <a:chExt cx="1792485" cy="1730791"/>
          </a:xfrm>
        </p:grpSpPr>
        <p:sp>
          <p:nvSpPr>
            <p:cNvPr id="38" name="Oval 9">
              <a:extLst>
                <a:ext uri="{FF2B5EF4-FFF2-40B4-BE49-F238E27FC236}">
                  <a16:creationId xmlns:a16="http://schemas.microsoft.com/office/drawing/2014/main" id="{ED5BD3D9-1D2E-624F-8212-3563940C2E0B}"/>
                </a:ext>
              </a:extLst>
            </p:cNvPr>
            <p:cNvSpPr>
              <a:spLocks noChangeArrowheads="1"/>
            </p:cNvSpPr>
            <p:nvPr/>
          </p:nvSpPr>
          <p:spPr bwMode="auto">
            <a:xfrm>
              <a:off x="6989870" y="4853254"/>
              <a:ext cx="1169380" cy="1194261"/>
            </a:xfrm>
            <a:prstGeom prst="ellipse">
              <a:avLst/>
            </a:prstGeom>
            <a:noFill/>
            <a:ln w="38100">
              <a:solidFill>
                <a:srgbClr val="00B050"/>
              </a:solidFill>
              <a:round/>
              <a:headEnd/>
              <a:tailEnd/>
            </a:ln>
          </p:spPr>
          <p:txBody>
            <a:bodyPr wrap="none" anchor="ctr"/>
            <a:lstStyle/>
            <a:p>
              <a:endParaRPr lang="cs-CZ"/>
            </a:p>
          </p:txBody>
        </p:sp>
        <p:sp>
          <p:nvSpPr>
            <p:cNvPr id="40" name="TextBox 39">
              <a:extLst>
                <a:ext uri="{FF2B5EF4-FFF2-40B4-BE49-F238E27FC236}">
                  <a16:creationId xmlns:a16="http://schemas.microsoft.com/office/drawing/2014/main" id="{D17A3A24-7309-454E-9F3B-34AD80E459E3}"/>
                </a:ext>
              </a:extLst>
            </p:cNvPr>
            <p:cNvSpPr txBox="1"/>
            <p:nvPr/>
          </p:nvSpPr>
          <p:spPr>
            <a:xfrm>
              <a:off x="6811963" y="6214713"/>
              <a:ext cx="1792485" cy="369332"/>
            </a:xfrm>
            <a:prstGeom prst="rect">
              <a:avLst/>
            </a:prstGeom>
            <a:noFill/>
          </p:spPr>
          <p:txBody>
            <a:bodyPr wrap="square" rtlCol="0">
              <a:spAutoFit/>
            </a:bodyPr>
            <a:lstStyle/>
            <a:p>
              <a:pPr algn="ctr"/>
              <a:r>
                <a:rPr lang="cs-CZ" dirty="0" err="1">
                  <a:solidFill>
                    <a:srgbClr val="00B050"/>
                  </a:solidFill>
                </a:rPr>
                <a:t>electrostatics</a:t>
              </a:r>
              <a:endParaRPr lang="de-CH" dirty="0">
                <a:solidFill>
                  <a:srgbClr val="00B050"/>
                </a:solidFill>
              </a:endParaRPr>
            </a:p>
          </p:txBody>
        </p:sp>
      </p:grpSp>
      <p:sp>
        <p:nvSpPr>
          <p:cNvPr id="41" name="Rectangle 40">
            <a:extLst>
              <a:ext uri="{FF2B5EF4-FFF2-40B4-BE49-F238E27FC236}">
                <a16:creationId xmlns:a16="http://schemas.microsoft.com/office/drawing/2014/main" id="{8E7687F2-8C0F-754F-8F7D-8A7E3D77B72A}"/>
              </a:ext>
            </a:extLst>
          </p:cNvPr>
          <p:cNvSpPr/>
          <p:nvPr/>
        </p:nvSpPr>
        <p:spPr bwMode="auto">
          <a:xfrm>
            <a:off x="6723063" y="4539889"/>
            <a:ext cx="1215713" cy="368387"/>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620796785"/>
      </p:ext>
    </p:extLst>
  </p:cSld>
  <p:clrMapOvr>
    <a:masterClrMapping/>
  </p:clrMapOvr>
  <mc:AlternateContent xmlns:mc="http://schemas.openxmlformats.org/markup-compatibility/2006" xmlns:p14="http://schemas.microsoft.com/office/powerpoint/2010/main">
    <mc:Choice Requires="p14">
      <p:transition spd="slow" p14:dur="2000" advTm="36445"/>
    </mc:Choice>
    <mc:Fallback xmlns="">
      <p:transition spd="slow" advTm="36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500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3100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4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equ 3_1"/>
          <p:cNvPicPr>
            <a:picLocks noChangeAspect="1" noChangeArrowheads="1"/>
          </p:cNvPicPr>
          <p:nvPr/>
        </p:nvPicPr>
        <p:blipFill>
          <a:blip r:embed="rId4" cstate="print"/>
          <a:srcRect/>
          <a:stretch>
            <a:fillRect/>
          </a:stretch>
        </p:blipFill>
        <p:spPr bwMode="auto">
          <a:xfrm>
            <a:off x="1116013" y="2769323"/>
            <a:ext cx="7129462" cy="3241675"/>
          </a:xfrm>
          <a:prstGeom prst="rect">
            <a:avLst/>
          </a:prstGeom>
          <a:noFill/>
          <a:ln w="9525">
            <a:noFill/>
            <a:miter lim="800000"/>
            <a:headEnd/>
            <a:tailEnd/>
          </a:ln>
        </p:spPr>
      </p:pic>
      <p:sp>
        <p:nvSpPr>
          <p:cNvPr id="33814" name="Oval 8"/>
          <p:cNvSpPr>
            <a:spLocks noChangeArrowheads="1"/>
          </p:cNvSpPr>
          <p:nvPr/>
        </p:nvSpPr>
        <p:spPr bwMode="auto">
          <a:xfrm>
            <a:off x="3851275" y="2997200"/>
            <a:ext cx="431800" cy="576262"/>
          </a:xfrm>
          <a:prstGeom prst="ellipse">
            <a:avLst/>
          </a:prstGeom>
          <a:noFill/>
          <a:ln w="9525">
            <a:solidFill>
              <a:srgbClr val="FF0066"/>
            </a:solidFill>
            <a:round/>
            <a:headEnd/>
            <a:tailEnd/>
          </a:ln>
        </p:spPr>
        <p:txBody>
          <a:bodyPr wrap="none" anchor="ctr"/>
          <a:lstStyle/>
          <a:p>
            <a:endParaRPr lang="cs-CZ"/>
          </a:p>
        </p:txBody>
      </p:sp>
      <p:sp>
        <p:nvSpPr>
          <p:cNvPr id="33815" name="Oval 9"/>
          <p:cNvSpPr>
            <a:spLocks noChangeArrowheads="1"/>
          </p:cNvSpPr>
          <p:nvPr/>
        </p:nvSpPr>
        <p:spPr bwMode="auto">
          <a:xfrm>
            <a:off x="6227763" y="2997200"/>
            <a:ext cx="431800" cy="576262"/>
          </a:xfrm>
          <a:prstGeom prst="ellipse">
            <a:avLst/>
          </a:prstGeom>
          <a:noFill/>
          <a:ln w="9525">
            <a:solidFill>
              <a:srgbClr val="FF0066"/>
            </a:solidFill>
            <a:round/>
            <a:headEnd/>
            <a:tailEnd/>
          </a:ln>
        </p:spPr>
        <p:txBody>
          <a:bodyPr wrap="none" anchor="ctr"/>
          <a:lstStyle/>
          <a:p>
            <a:endParaRPr lang="cs-CZ"/>
          </a:p>
        </p:txBody>
      </p:sp>
      <p:sp>
        <p:nvSpPr>
          <p:cNvPr id="33797" name="Text Box 34"/>
          <p:cNvSpPr txBox="1">
            <a:spLocks noChangeArrowheads="1"/>
          </p:cNvSpPr>
          <p:nvPr/>
        </p:nvSpPr>
        <p:spPr bwMode="auto">
          <a:xfrm>
            <a:off x="684213" y="476250"/>
            <a:ext cx="3671887" cy="923330"/>
          </a:xfrm>
          <a:prstGeom prst="rect">
            <a:avLst/>
          </a:prstGeom>
          <a:noFill/>
          <a:ln w="9525">
            <a:noFill/>
            <a:miter lim="800000"/>
            <a:headEnd/>
            <a:tailEnd/>
          </a:ln>
        </p:spPr>
        <p:txBody>
          <a:bodyPr wrap="square">
            <a:spAutoFit/>
          </a:bodyPr>
          <a:lstStyle/>
          <a:p>
            <a:r>
              <a:rPr lang="cs-CZ" dirty="0"/>
              <a:t>Výpočet potenciální energie </a:t>
            </a:r>
            <a:r>
              <a:rPr lang="cs-CZ" dirty="0" err="1"/>
              <a:t>E</a:t>
            </a:r>
            <a:r>
              <a:rPr lang="cs-CZ" baseline="-25000" dirty="0" err="1"/>
              <a:t>total</a:t>
            </a:r>
            <a:r>
              <a:rPr lang="cs-CZ" dirty="0"/>
              <a:t> pro danou konformaci molekuly:</a:t>
            </a:r>
          </a:p>
        </p:txBody>
      </p:sp>
      <p:sp>
        <p:nvSpPr>
          <p:cNvPr id="33798" name="Text Box 35"/>
          <p:cNvSpPr txBox="1">
            <a:spLocks noChangeArrowheads="1"/>
          </p:cNvSpPr>
          <p:nvPr/>
        </p:nvSpPr>
        <p:spPr bwMode="auto">
          <a:xfrm>
            <a:off x="394618" y="2946731"/>
            <a:ext cx="1944688" cy="457200"/>
          </a:xfrm>
          <a:prstGeom prst="rect">
            <a:avLst/>
          </a:prstGeom>
          <a:solidFill>
            <a:schemeClr val="bg1"/>
          </a:solidFill>
          <a:ln w="9525">
            <a:noFill/>
            <a:miter lim="800000"/>
            <a:headEnd/>
            <a:tailEnd/>
          </a:ln>
        </p:spPr>
        <p:txBody>
          <a:bodyPr>
            <a:spAutoFit/>
          </a:bodyPr>
          <a:lstStyle/>
          <a:p>
            <a:r>
              <a:rPr lang="cs-CZ" sz="2400" dirty="0" err="1"/>
              <a:t>E</a:t>
            </a:r>
            <a:r>
              <a:rPr lang="cs-CZ" sz="2400" baseline="-25000" dirty="0" err="1"/>
              <a:t>total</a:t>
            </a:r>
            <a:endParaRPr lang="de-CH" sz="2400" baseline="-25000" dirty="0"/>
          </a:p>
        </p:txBody>
      </p:sp>
      <p:sp>
        <p:nvSpPr>
          <p:cNvPr id="33799" name="Text Box 37"/>
          <p:cNvSpPr txBox="1">
            <a:spLocks noChangeArrowheads="1"/>
          </p:cNvSpPr>
          <p:nvPr/>
        </p:nvSpPr>
        <p:spPr bwMode="auto">
          <a:xfrm>
            <a:off x="2484438" y="2420938"/>
            <a:ext cx="1871662" cy="336550"/>
          </a:xfrm>
          <a:prstGeom prst="rect">
            <a:avLst/>
          </a:prstGeom>
          <a:noFill/>
          <a:ln w="9525">
            <a:noFill/>
            <a:miter lim="800000"/>
            <a:headEnd/>
            <a:tailEnd/>
          </a:ln>
        </p:spPr>
        <p:txBody>
          <a:bodyPr>
            <a:spAutoFit/>
          </a:bodyPr>
          <a:lstStyle/>
          <a:p>
            <a:r>
              <a:rPr lang="cs-CZ" sz="1600" dirty="0">
                <a:solidFill>
                  <a:schemeClr val="hlink"/>
                </a:solidFill>
              </a:rPr>
              <a:t>deformace vazeb</a:t>
            </a:r>
            <a:endParaRPr lang="de-CH" sz="1600" dirty="0">
              <a:solidFill>
                <a:schemeClr val="hlink"/>
              </a:solidFill>
            </a:endParaRPr>
          </a:p>
        </p:txBody>
      </p:sp>
      <p:sp>
        <p:nvSpPr>
          <p:cNvPr id="33800" name="Text Box 39"/>
          <p:cNvSpPr txBox="1">
            <a:spLocks noChangeArrowheads="1"/>
          </p:cNvSpPr>
          <p:nvPr/>
        </p:nvSpPr>
        <p:spPr bwMode="auto">
          <a:xfrm>
            <a:off x="4572000" y="2420938"/>
            <a:ext cx="2592388" cy="336550"/>
          </a:xfrm>
          <a:prstGeom prst="rect">
            <a:avLst/>
          </a:prstGeom>
          <a:noFill/>
          <a:ln w="9525">
            <a:noFill/>
            <a:miter lim="800000"/>
            <a:headEnd/>
            <a:tailEnd/>
          </a:ln>
        </p:spPr>
        <p:txBody>
          <a:bodyPr>
            <a:spAutoFit/>
          </a:bodyPr>
          <a:lstStyle/>
          <a:p>
            <a:r>
              <a:rPr lang="cs-CZ" sz="1600" dirty="0">
                <a:solidFill>
                  <a:schemeClr val="hlink"/>
                </a:solidFill>
              </a:rPr>
              <a:t>deformace vazeb. úhlů</a:t>
            </a:r>
            <a:endParaRPr lang="de-CH" sz="1600" dirty="0">
              <a:solidFill>
                <a:schemeClr val="hlink"/>
              </a:solidFill>
            </a:endParaRPr>
          </a:p>
        </p:txBody>
      </p:sp>
      <p:sp>
        <p:nvSpPr>
          <p:cNvPr id="33801" name="Text Box 40"/>
          <p:cNvSpPr txBox="1">
            <a:spLocks noChangeArrowheads="1"/>
          </p:cNvSpPr>
          <p:nvPr/>
        </p:nvSpPr>
        <p:spPr bwMode="auto">
          <a:xfrm>
            <a:off x="6227763" y="4005263"/>
            <a:ext cx="2700337" cy="336550"/>
          </a:xfrm>
          <a:prstGeom prst="rect">
            <a:avLst/>
          </a:prstGeom>
          <a:noFill/>
          <a:ln w="9525">
            <a:noFill/>
            <a:miter lim="800000"/>
            <a:headEnd/>
            <a:tailEnd/>
          </a:ln>
        </p:spPr>
        <p:txBody>
          <a:bodyPr>
            <a:spAutoFit/>
          </a:bodyPr>
          <a:lstStyle/>
          <a:p>
            <a:r>
              <a:rPr lang="cs-CZ" sz="1600">
                <a:solidFill>
                  <a:schemeClr val="hlink"/>
                </a:solidFill>
              </a:rPr>
              <a:t>deformace torzních úhlů</a:t>
            </a:r>
            <a:endParaRPr lang="de-CH" sz="1600">
              <a:solidFill>
                <a:schemeClr val="hlink"/>
              </a:solidFill>
            </a:endParaRPr>
          </a:p>
        </p:txBody>
      </p:sp>
      <p:sp>
        <p:nvSpPr>
          <p:cNvPr id="33802" name="Text Box 41"/>
          <p:cNvSpPr txBox="1">
            <a:spLocks noChangeArrowheads="1"/>
          </p:cNvSpPr>
          <p:nvPr/>
        </p:nvSpPr>
        <p:spPr bwMode="auto">
          <a:xfrm>
            <a:off x="250825" y="5180013"/>
            <a:ext cx="2233613" cy="336550"/>
          </a:xfrm>
          <a:prstGeom prst="rect">
            <a:avLst/>
          </a:prstGeom>
          <a:noFill/>
          <a:ln w="9525">
            <a:noFill/>
            <a:miter lim="800000"/>
            <a:headEnd/>
            <a:tailEnd/>
          </a:ln>
        </p:spPr>
        <p:txBody>
          <a:bodyPr>
            <a:spAutoFit/>
          </a:bodyPr>
          <a:lstStyle/>
          <a:p>
            <a:r>
              <a:rPr lang="cs-CZ" sz="1600">
                <a:solidFill>
                  <a:schemeClr val="hlink"/>
                </a:solidFill>
              </a:rPr>
              <a:t>nevazebné kontakty</a:t>
            </a:r>
            <a:endParaRPr lang="de-CH" sz="1600">
              <a:solidFill>
                <a:schemeClr val="hlink"/>
              </a:solidFill>
            </a:endParaRPr>
          </a:p>
        </p:txBody>
      </p:sp>
      <p:sp>
        <p:nvSpPr>
          <p:cNvPr id="33803" name="Text Box 42"/>
          <p:cNvSpPr txBox="1">
            <a:spLocks noChangeArrowheads="1"/>
          </p:cNvSpPr>
          <p:nvPr/>
        </p:nvSpPr>
        <p:spPr bwMode="auto">
          <a:xfrm>
            <a:off x="4716463" y="4581525"/>
            <a:ext cx="1800225" cy="336550"/>
          </a:xfrm>
          <a:prstGeom prst="rect">
            <a:avLst/>
          </a:prstGeom>
          <a:noFill/>
          <a:ln w="9525">
            <a:noFill/>
            <a:miter lim="800000"/>
            <a:headEnd/>
            <a:tailEnd/>
          </a:ln>
        </p:spPr>
        <p:txBody>
          <a:bodyPr>
            <a:spAutoFit/>
          </a:bodyPr>
          <a:lstStyle/>
          <a:p>
            <a:r>
              <a:rPr lang="cs-CZ" sz="1600" dirty="0" err="1">
                <a:solidFill>
                  <a:schemeClr val="hlink"/>
                </a:solidFill>
              </a:rPr>
              <a:t>Lennard</a:t>
            </a:r>
            <a:r>
              <a:rPr lang="cs-CZ" sz="1600" dirty="0">
                <a:solidFill>
                  <a:schemeClr val="hlink"/>
                </a:solidFill>
              </a:rPr>
              <a:t>-Jones</a:t>
            </a:r>
            <a:endParaRPr lang="de-CH" sz="1600" dirty="0">
              <a:solidFill>
                <a:schemeClr val="hlink"/>
              </a:solidFill>
            </a:endParaRPr>
          </a:p>
        </p:txBody>
      </p:sp>
      <p:sp>
        <p:nvSpPr>
          <p:cNvPr id="33804" name="Text Box 43"/>
          <p:cNvSpPr txBox="1">
            <a:spLocks noChangeArrowheads="1"/>
          </p:cNvSpPr>
          <p:nvPr/>
        </p:nvSpPr>
        <p:spPr bwMode="auto">
          <a:xfrm>
            <a:off x="6804025" y="4581525"/>
            <a:ext cx="1152525" cy="336550"/>
          </a:xfrm>
          <a:prstGeom prst="rect">
            <a:avLst/>
          </a:prstGeom>
          <a:noFill/>
          <a:ln w="9525">
            <a:noFill/>
            <a:miter lim="800000"/>
            <a:headEnd/>
            <a:tailEnd/>
          </a:ln>
        </p:spPr>
        <p:txBody>
          <a:bodyPr>
            <a:spAutoFit/>
          </a:bodyPr>
          <a:lstStyle/>
          <a:p>
            <a:r>
              <a:rPr lang="cs-CZ" sz="1600">
                <a:solidFill>
                  <a:schemeClr val="hlink"/>
                </a:solidFill>
              </a:rPr>
              <a:t>Coulomb</a:t>
            </a:r>
            <a:endParaRPr lang="de-CH" sz="1600">
              <a:solidFill>
                <a:schemeClr val="hlink"/>
              </a:solidFill>
            </a:endParaRPr>
          </a:p>
        </p:txBody>
      </p:sp>
      <p:sp>
        <p:nvSpPr>
          <p:cNvPr id="39" name="Oval 16">
            <a:extLst>
              <a:ext uri="{FF2B5EF4-FFF2-40B4-BE49-F238E27FC236}">
                <a16:creationId xmlns:a16="http://schemas.microsoft.com/office/drawing/2014/main" id="{8F81B2A0-A337-9F41-98EE-9C89271F4344}"/>
              </a:ext>
            </a:extLst>
          </p:cNvPr>
          <p:cNvSpPr>
            <a:spLocks noChangeArrowheads="1"/>
          </p:cNvSpPr>
          <p:nvPr/>
        </p:nvSpPr>
        <p:spPr bwMode="auto">
          <a:xfrm>
            <a:off x="5508625" y="4076700"/>
            <a:ext cx="287338" cy="288925"/>
          </a:xfrm>
          <a:prstGeom prst="ellipse">
            <a:avLst/>
          </a:prstGeom>
          <a:noFill/>
          <a:ln w="9525">
            <a:solidFill>
              <a:srgbClr val="FF0066"/>
            </a:solidFill>
            <a:round/>
            <a:headEnd/>
            <a:tailEnd/>
          </a:ln>
        </p:spPr>
        <p:txBody>
          <a:bodyPr wrap="none" anchor="ctr"/>
          <a:lstStyle/>
          <a:p>
            <a:endParaRPr lang="cs-CZ"/>
          </a:p>
        </p:txBody>
      </p:sp>
      <p:grpSp>
        <p:nvGrpSpPr>
          <p:cNvPr id="10" name="Group 9">
            <a:extLst>
              <a:ext uri="{FF2B5EF4-FFF2-40B4-BE49-F238E27FC236}">
                <a16:creationId xmlns:a16="http://schemas.microsoft.com/office/drawing/2014/main" id="{B668D71A-DDCE-9D4D-99FA-56160981EDAF}"/>
              </a:ext>
            </a:extLst>
          </p:cNvPr>
          <p:cNvGrpSpPr/>
          <p:nvPr/>
        </p:nvGrpSpPr>
        <p:grpSpPr>
          <a:xfrm>
            <a:off x="6134409" y="1657783"/>
            <a:ext cx="1871662" cy="1326862"/>
            <a:chOff x="6134409" y="1657783"/>
            <a:chExt cx="1871662" cy="1326862"/>
          </a:xfrm>
        </p:grpSpPr>
        <p:cxnSp>
          <p:nvCxnSpPr>
            <p:cNvPr id="42" name="Straight Arrow Connector 41">
              <a:extLst>
                <a:ext uri="{FF2B5EF4-FFF2-40B4-BE49-F238E27FC236}">
                  <a16:creationId xmlns:a16="http://schemas.microsoft.com/office/drawing/2014/main" id="{4EF31C73-0018-7242-8D5E-499257AE93F3}"/>
                </a:ext>
              </a:extLst>
            </p:cNvPr>
            <p:cNvCxnSpPr/>
            <p:nvPr/>
          </p:nvCxnSpPr>
          <p:spPr bwMode="auto">
            <a:xfrm flipH="1">
              <a:off x="6516688" y="1904277"/>
              <a:ext cx="432048" cy="108036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5" name="Text Box 37">
              <a:extLst>
                <a:ext uri="{FF2B5EF4-FFF2-40B4-BE49-F238E27FC236}">
                  <a16:creationId xmlns:a16="http://schemas.microsoft.com/office/drawing/2014/main" id="{E4B9326F-203F-E146-BE66-D5FF8D5699C0}"/>
                </a:ext>
              </a:extLst>
            </p:cNvPr>
            <p:cNvSpPr txBox="1">
              <a:spLocks noChangeArrowheads="1"/>
            </p:cNvSpPr>
            <p:nvPr/>
          </p:nvSpPr>
          <p:spPr bwMode="auto">
            <a:xfrm>
              <a:off x="6134409" y="1657783"/>
              <a:ext cx="1871662" cy="336550"/>
            </a:xfrm>
            <a:prstGeom prst="rect">
              <a:avLst/>
            </a:prstGeom>
            <a:noFill/>
            <a:ln w="9525">
              <a:noFill/>
              <a:miter lim="800000"/>
              <a:headEnd/>
              <a:tailEnd/>
            </a:ln>
          </p:spPr>
          <p:txBody>
            <a:bodyPr>
              <a:spAutoFit/>
            </a:bodyPr>
            <a:lstStyle/>
            <a:p>
              <a:r>
                <a:rPr lang="cs-CZ" sz="1600" dirty="0">
                  <a:solidFill>
                    <a:srgbClr val="FF0066"/>
                  </a:solidFill>
                </a:rPr>
                <a:t>ideální úhly</a:t>
              </a:r>
              <a:endParaRPr lang="de-CH" sz="1600" dirty="0">
                <a:solidFill>
                  <a:srgbClr val="FF0066"/>
                </a:solidFill>
              </a:endParaRPr>
            </a:p>
          </p:txBody>
        </p:sp>
      </p:grpSp>
      <p:grpSp>
        <p:nvGrpSpPr>
          <p:cNvPr id="9" name="Group 8">
            <a:extLst>
              <a:ext uri="{FF2B5EF4-FFF2-40B4-BE49-F238E27FC236}">
                <a16:creationId xmlns:a16="http://schemas.microsoft.com/office/drawing/2014/main" id="{BDDCC2B8-E4A9-E541-AAF3-BFC0444C2DE6}"/>
              </a:ext>
            </a:extLst>
          </p:cNvPr>
          <p:cNvGrpSpPr/>
          <p:nvPr/>
        </p:nvGrpSpPr>
        <p:grpSpPr>
          <a:xfrm>
            <a:off x="3933032" y="1628800"/>
            <a:ext cx="1871662" cy="1368400"/>
            <a:chOff x="3933032" y="1628800"/>
            <a:chExt cx="1871662" cy="1368400"/>
          </a:xfrm>
        </p:grpSpPr>
        <p:cxnSp>
          <p:nvCxnSpPr>
            <p:cNvPr id="7" name="Straight Arrow Connector 6">
              <a:extLst>
                <a:ext uri="{FF2B5EF4-FFF2-40B4-BE49-F238E27FC236}">
                  <a16:creationId xmlns:a16="http://schemas.microsoft.com/office/drawing/2014/main" id="{8D000EB9-E50E-DF4B-B95C-097593179CB8}"/>
                </a:ext>
              </a:extLst>
            </p:cNvPr>
            <p:cNvCxnSpPr/>
            <p:nvPr/>
          </p:nvCxnSpPr>
          <p:spPr bwMode="auto">
            <a:xfrm flipH="1">
              <a:off x="4139952" y="1916832"/>
              <a:ext cx="432048" cy="108036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6" name="Text Box 37">
              <a:extLst>
                <a:ext uri="{FF2B5EF4-FFF2-40B4-BE49-F238E27FC236}">
                  <a16:creationId xmlns:a16="http://schemas.microsoft.com/office/drawing/2014/main" id="{ECCF83B9-6744-8044-833D-98D98D81D2FC}"/>
                </a:ext>
              </a:extLst>
            </p:cNvPr>
            <p:cNvSpPr txBox="1">
              <a:spLocks noChangeArrowheads="1"/>
            </p:cNvSpPr>
            <p:nvPr/>
          </p:nvSpPr>
          <p:spPr bwMode="auto">
            <a:xfrm>
              <a:off x="3933032" y="1628800"/>
              <a:ext cx="1871662" cy="336550"/>
            </a:xfrm>
            <a:prstGeom prst="rect">
              <a:avLst/>
            </a:prstGeom>
            <a:noFill/>
            <a:ln w="9525">
              <a:noFill/>
              <a:miter lim="800000"/>
              <a:headEnd/>
              <a:tailEnd/>
            </a:ln>
          </p:spPr>
          <p:txBody>
            <a:bodyPr>
              <a:spAutoFit/>
            </a:bodyPr>
            <a:lstStyle/>
            <a:p>
              <a:r>
                <a:rPr lang="cs-CZ" sz="1600" dirty="0">
                  <a:solidFill>
                    <a:srgbClr val="FF0066"/>
                  </a:solidFill>
                </a:rPr>
                <a:t>ideální vazby</a:t>
              </a:r>
              <a:endParaRPr lang="de-CH" sz="1600" dirty="0">
                <a:solidFill>
                  <a:srgbClr val="FF0066"/>
                </a:solidFill>
              </a:endParaRPr>
            </a:p>
          </p:txBody>
        </p:sp>
      </p:grpSp>
      <p:grpSp>
        <p:nvGrpSpPr>
          <p:cNvPr id="11" name="Group 10">
            <a:extLst>
              <a:ext uri="{FF2B5EF4-FFF2-40B4-BE49-F238E27FC236}">
                <a16:creationId xmlns:a16="http://schemas.microsoft.com/office/drawing/2014/main" id="{717CC0D6-12A7-1543-AA4A-5F7157232DDC}"/>
              </a:ext>
            </a:extLst>
          </p:cNvPr>
          <p:cNvGrpSpPr/>
          <p:nvPr/>
        </p:nvGrpSpPr>
        <p:grpSpPr>
          <a:xfrm>
            <a:off x="5943857" y="3321848"/>
            <a:ext cx="2876293" cy="782455"/>
            <a:chOff x="5943857" y="3321848"/>
            <a:chExt cx="2876293" cy="782455"/>
          </a:xfrm>
        </p:grpSpPr>
        <p:cxnSp>
          <p:nvCxnSpPr>
            <p:cNvPr id="43" name="Straight Arrow Connector 42">
              <a:extLst>
                <a:ext uri="{FF2B5EF4-FFF2-40B4-BE49-F238E27FC236}">
                  <a16:creationId xmlns:a16="http://schemas.microsoft.com/office/drawing/2014/main" id="{29D015A9-752E-B144-99D5-56B8145B7EEB}"/>
                </a:ext>
              </a:extLst>
            </p:cNvPr>
            <p:cNvCxnSpPr>
              <a:cxnSpLocks/>
            </p:cNvCxnSpPr>
            <p:nvPr/>
          </p:nvCxnSpPr>
          <p:spPr bwMode="auto">
            <a:xfrm flipH="1">
              <a:off x="5943857" y="3609979"/>
              <a:ext cx="1220531" cy="49432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7" name="Text Box 37">
              <a:extLst>
                <a:ext uri="{FF2B5EF4-FFF2-40B4-BE49-F238E27FC236}">
                  <a16:creationId xmlns:a16="http://schemas.microsoft.com/office/drawing/2014/main" id="{D88872C4-EFA7-E04C-966A-45A7EFC3D39D}"/>
                </a:ext>
              </a:extLst>
            </p:cNvPr>
            <p:cNvSpPr txBox="1">
              <a:spLocks noChangeArrowheads="1"/>
            </p:cNvSpPr>
            <p:nvPr/>
          </p:nvSpPr>
          <p:spPr bwMode="auto">
            <a:xfrm>
              <a:off x="6902427" y="3321848"/>
              <a:ext cx="1917723" cy="338554"/>
            </a:xfrm>
            <a:prstGeom prst="rect">
              <a:avLst/>
            </a:prstGeom>
            <a:noFill/>
            <a:ln w="9525">
              <a:noFill/>
              <a:miter lim="800000"/>
              <a:headEnd/>
              <a:tailEnd/>
            </a:ln>
          </p:spPr>
          <p:txBody>
            <a:bodyPr wrap="square">
              <a:spAutoFit/>
            </a:bodyPr>
            <a:lstStyle/>
            <a:p>
              <a:r>
                <a:rPr lang="cs-CZ" sz="1600" dirty="0">
                  <a:solidFill>
                    <a:srgbClr val="FF0066"/>
                  </a:solidFill>
                </a:rPr>
                <a:t>ideální torzní úhly</a:t>
              </a:r>
              <a:endParaRPr lang="de-CH" sz="1600" dirty="0">
                <a:solidFill>
                  <a:srgbClr val="FF0066"/>
                </a:solidFill>
              </a:endParaRPr>
            </a:p>
          </p:txBody>
        </p:sp>
      </p:grpSp>
      <p:sp>
        <p:nvSpPr>
          <p:cNvPr id="2" name="TextBox 1">
            <a:extLst>
              <a:ext uri="{FF2B5EF4-FFF2-40B4-BE49-F238E27FC236}">
                <a16:creationId xmlns:a16="http://schemas.microsoft.com/office/drawing/2014/main" id="{CEC29B21-F60C-954E-8065-BCB90962B98F}"/>
              </a:ext>
            </a:extLst>
          </p:cNvPr>
          <p:cNvSpPr txBox="1"/>
          <p:nvPr/>
        </p:nvSpPr>
        <p:spPr>
          <a:xfrm>
            <a:off x="2530957" y="5684279"/>
            <a:ext cx="1268296" cy="338554"/>
          </a:xfrm>
          <a:prstGeom prst="rect">
            <a:avLst/>
          </a:prstGeom>
          <a:noFill/>
        </p:spPr>
        <p:txBody>
          <a:bodyPr wrap="none" rtlCol="0">
            <a:spAutoFit/>
          </a:bodyPr>
          <a:lstStyle/>
          <a:p>
            <a:r>
              <a:rPr lang="fr-FR" sz="1600" dirty="0" err="1">
                <a:latin typeface="Times New Roman" panose="02020603050405020304" pitchFamily="18" charset="0"/>
                <a:cs typeface="Times New Roman" panose="02020603050405020304" pitchFamily="18" charset="0"/>
              </a:rPr>
              <a:t>atoms</a:t>
            </a:r>
            <a:r>
              <a:rPr lang="fr-FR" sz="1600" dirty="0">
                <a:latin typeface="Times New Roman" panose="02020603050405020304" pitchFamily="18" charset="0"/>
                <a:cs typeface="Times New Roman" panose="02020603050405020304" pitchFamily="18" charset="0"/>
              </a:rPr>
              <a:t> 1….N</a:t>
            </a:r>
          </a:p>
        </p:txBody>
      </p:sp>
      <p:sp>
        <p:nvSpPr>
          <p:cNvPr id="4" name="Rectangle 3">
            <a:extLst>
              <a:ext uri="{FF2B5EF4-FFF2-40B4-BE49-F238E27FC236}">
                <a16:creationId xmlns:a16="http://schemas.microsoft.com/office/drawing/2014/main" id="{4FC3BAD0-87B7-744D-AC32-F6F82FBDCE5B}"/>
              </a:ext>
            </a:extLst>
          </p:cNvPr>
          <p:cNvSpPr/>
          <p:nvPr/>
        </p:nvSpPr>
        <p:spPr bwMode="auto">
          <a:xfrm>
            <a:off x="2484438" y="2420938"/>
            <a:ext cx="1798637" cy="348385"/>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8A3A8C9C-04B6-1E4E-B09B-D07BE7A9A360}"/>
              </a:ext>
            </a:extLst>
          </p:cNvPr>
          <p:cNvSpPr/>
          <p:nvPr/>
        </p:nvSpPr>
        <p:spPr bwMode="auto">
          <a:xfrm>
            <a:off x="4574009" y="2409103"/>
            <a:ext cx="2374727" cy="331237"/>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FDBFFBC7-6860-1A43-86C4-7F9F9FB9C0FA}"/>
              </a:ext>
            </a:extLst>
          </p:cNvPr>
          <p:cNvSpPr txBox="1"/>
          <p:nvPr/>
        </p:nvSpPr>
        <p:spPr>
          <a:xfrm>
            <a:off x="7158010" y="2251555"/>
            <a:ext cx="1548803" cy="646331"/>
          </a:xfrm>
          <a:prstGeom prst="rect">
            <a:avLst/>
          </a:prstGeom>
          <a:noFill/>
        </p:spPr>
        <p:txBody>
          <a:bodyPr wrap="square" rtlCol="0">
            <a:spAutoFit/>
          </a:bodyPr>
          <a:lstStyle/>
          <a:p>
            <a:r>
              <a:rPr lang="cs-CZ" dirty="0">
                <a:solidFill>
                  <a:srgbClr val="002060"/>
                </a:solidFill>
              </a:rPr>
              <a:t>harmonická aproximace</a:t>
            </a:r>
            <a:endParaRPr lang="de-CH" dirty="0">
              <a:solidFill>
                <a:srgbClr val="002060"/>
              </a:solidFill>
            </a:endParaRPr>
          </a:p>
        </p:txBody>
      </p:sp>
      <p:sp>
        <p:nvSpPr>
          <p:cNvPr id="33" name="Rectangle 32">
            <a:extLst>
              <a:ext uri="{FF2B5EF4-FFF2-40B4-BE49-F238E27FC236}">
                <a16:creationId xmlns:a16="http://schemas.microsoft.com/office/drawing/2014/main" id="{9859942A-EDB6-314A-B2B1-74CF515B3BA9}"/>
              </a:ext>
            </a:extLst>
          </p:cNvPr>
          <p:cNvSpPr/>
          <p:nvPr/>
        </p:nvSpPr>
        <p:spPr bwMode="auto">
          <a:xfrm>
            <a:off x="6293035" y="4007920"/>
            <a:ext cx="2527115" cy="312284"/>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35" name="Rectangle 34">
            <a:extLst>
              <a:ext uri="{FF2B5EF4-FFF2-40B4-BE49-F238E27FC236}">
                <a16:creationId xmlns:a16="http://schemas.microsoft.com/office/drawing/2014/main" id="{9CE5A798-3783-5E4E-B11C-92E21B8DD764}"/>
              </a:ext>
            </a:extLst>
          </p:cNvPr>
          <p:cNvSpPr/>
          <p:nvPr/>
        </p:nvSpPr>
        <p:spPr bwMode="auto">
          <a:xfrm>
            <a:off x="278221" y="5233262"/>
            <a:ext cx="2061085" cy="283301"/>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32" name="TextBox 31">
            <a:extLst>
              <a:ext uri="{FF2B5EF4-FFF2-40B4-BE49-F238E27FC236}">
                <a16:creationId xmlns:a16="http://schemas.microsoft.com/office/drawing/2014/main" id="{B2A97204-6C93-ED41-A0E5-2E3BF8507CA4}"/>
              </a:ext>
            </a:extLst>
          </p:cNvPr>
          <p:cNvSpPr txBox="1"/>
          <p:nvPr/>
        </p:nvSpPr>
        <p:spPr>
          <a:xfrm>
            <a:off x="5508625" y="6205323"/>
            <a:ext cx="1548803" cy="646331"/>
          </a:xfrm>
          <a:prstGeom prst="rect">
            <a:avLst/>
          </a:prstGeom>
          <a:noFill/>
        </p:spPr>
        <p:txBody>
          <a:bodyPr wrap="square" rtlCol="0">
            <a:spAutoFit/>
          </a:bodyPr>
          <a:lstStyle/>
          <a:p>
            <a:pPr algn="ctr"/>
            <a:r>
              <a:rPr lang="cs-CZ" dirty="0" err="1">
                <a:solidFill>
                  <a:srgbClr val="7030A0"/>
                </a:solidFill>
              </a:rPr>
              <a:t>dispersion</a:t>
            </a:r>
            <a:r>
              <a:rPr lang="cs-CZ" dirty="0">
                <a:solidFill>
                  <a:srgbClr val="7030A0"/>
                </a:solidFill>
              </a:rPr>
              <a:t> </a:t>
            </a:r>
            <a:r>
              <a:rPr lang="cs-CZ" dirty="0" err="1">
                <a:solidFill>
                  <a:srgbClr val="7030A0"/>
                </a:solidFill>
              </a:rPr>
              <a:t>energy</a:t>
            </a:r>
            <a:endParaRPr lang="de-CH" dirty="0">
              <a:solidFill>
                <a:srgbClr val="7030A0"/>
              </a:solidFill>
            </a:endParaRPr>
          </a:p>
        </p:txBody>
      </p:sp>
      <p:sp>
        <p:nvSpPr>
          <p:cNvPr id="36" name="TextBox 35">
            <a:extLst>
              <a:ext uri="{FF2B5EF4-FFF2-40B4-BE49-F238E27FC236}">
                <a16:creationId xmlns:a16="http://schemas.microsoft.com/office/drawing/2014/main" id="{B8374520-66B7-484E-8B17-77EAC660F8FD}"/>
              </a:ext>
            </a:extLst>
          </p:cNvPr>
          <p:cNvSpPr txBox="1"/>
          <p:nvPr/>
        </p:nvSpPr>
        <p:spPr>
          <a:xfrm>
            <a:off x="4220932" y="6205322"/>
            <a:ext cx="1548803" cy="646331"/>
          </a:xfrm>
          <a:prstGeom prst="rect">
            <a:avLst/>
          </a:prstGeom>
          <a:noFill/>
        </p:spPr>
        <p:txBody>
          <a:bodyPr wrap="square" rtlCol="0">
            <a:spAutoFit/>
          </a:bodyPr>
          <a:lstStyle/>
          <a:p>
            <a:pPr algn="ctr"/>
            <a:r>
              <a:rPr lang="cs-CZ" dirty="0">
                <a:solidFill>
                  <a:srgbClr val="A78002"/>
                </a:solidFill>
              </a:rPr>
              <a:t>Pauli </a:t>
            </a:r>
            <a:r>
              <a:rPr lang="cs-CZ" dirty="0" err="1">
                <a:solidFill>
                  <a:srgbClr val="A78002"/>
                </a:solidFill>
              </a:rPr>
              <a:t>repulsion</a:t>
            </a:r>
            <a:endParaRPr lang="de-CH" dirty="0">
              <a:solidFill>
                <a:srgbClr val="A78002"/>
              </a:solidFill>
            </a:endParaRPr>
          </a:p>
        </p:txBody>
      </p:sp>
      <p:sp>
        <p:nvSpPr>
          <p:cNvPr id="37" name="Rectangle 36">
            <a:extLst>
              <a:ext uri="{FF2B5EF4-FFF2-40B4-BE49-F238E27FC236}">
                <a16:creationId xmlns:a16="http://schemas.microsoft.com/office/drawing/2014/main" id="{5E7B299A-1B2E-E240-B1F8-1776AB655F83}"/>
              </a:ext>
            </a:extLst>
          </p:cNvPr>
          <p:cNvSpPr/>
          <p:nvPr/>
        </p:nvSpPr>
        <p:spPr bwMode="auto">
          <a:xfrm>
            <a:off x="4609306" y="4532454"/>
            <a:ext cx="1798637" cy="348385"/>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40" name="TextBox 39">
            <a:extLst>
              <a:ext uri="{FF2B5EF4-FFF2-40B4-BE49-F238E27FC236}">
                <a16:creationId xmlns:a16="http://schemas.microsoft.com/office/drawing/2014/main" id="{D17A3A24-7309-454E-9F3B-34AD80E459E3}"/>
              </a:ext>
            </a:extLst>
          </p:cNvPr>
          <p:cNvSpPr txBox="1"/>
          <p:nvPr/>
        </p:nvSpPr>
        <p:spPr>
          <a:xfrm>
            <a:off x="6811963" y="6214713"/>
            <a:ext cx="1792485" cy="369332"/>
          </a:xfrm>
          <a:prstGeom prst="rect">
            <a:avLst/>
          </a:prstGeom>
          <a:noFill/>
        </p:spPr>
        <p:txBody>
          <a:bodyPr wrap="square" rtlCol="0">
            <a:spAutoFit/>
          </a:bodyPr>
          <a:lstStyle/>
          <a:p>
            <a:pPr algn="ctr"/>
            <a:r>
              <a:rPr lang="cs-CZ" dirty="0" err="1">
                <a:solidFill>
                  <a:srgbClr val="00B050"/>
                </a:solidFill>
              </a:rPr>
              <a:t>electrostatics</a:t>
            </a:r>
            <a:endParaRPr lang="de-CH" dirty="0">
              <a:solidFill>
                <a:srgbClr val="00B050"/>
              </a:solidFill>
            </a:endParaRPr>
          </a:p>
        </p:txBody>
      </p:sp>
      <p:sp>
        <p:nvSpPr>
          <p:cNvPr id="41" name="Rectangle 40">
            <a:extLst>
              <a:ext uri="{FF2B5EF4-FFF2-40B4-BE49-F238E27FC236}">
                <a16:creationId xmlns:a16="http://schemas.microsoft.com/office/drawing/2014/main" id="{8E7687F2-8C0F-754F-8F7D-8A7E3D77B72A}"/>
              </a:ext>
            </a:extLst>
          </p:cNvPr>
          <p:cNvSpPr/>
          <p:nvPr/>
        </p:nvSpPr>
        <p:spPr bwMode="auto">
          <a:xfrm>
            <a:off x="6723063" y="4539889"/>
            <a:ext cx="1215713" cy="368387"/>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44" name="Oval 26">
            <a:extLst>
              <a:ext uri="{FF2B5EF4-FFF2-40B4-BE49-F238E27FC236}">
                <a16:creationId xmlns:a16="http://schemas.microsoft.com/office/drawing/2014/main" id="{52A9F9AD-9A3C-8B47-A25B-DB9FDB910AE7}"/>
              </a:ext>
            </a:extLst>
          </p:cNvPr>
          <p:cNvSpPr>
            <a:spLocks noChangeArrowheads="1"/>
          </p:cNvSpPr>
          <p:nvPr/>
        </p:nvSpPr>
        <p:spPr bwMode="auto">
          <a:xfrm>
            <a:off x="3276600" y="2997200"/>
            <a:ext cx="431800" cy="576263"/>
          </a:xfrm>
          <a:prstGeom prst="ellipse">
            <a:avLst/>
          </a:prstGeom>
          <a:noFill/>
          <a:ln w="28575">
            <a:solidFill>
              <a:schemeClr val="accent2"/>
            </a:solidFill>
            <a:round/>
            <a:headEnd/>
            <a:tailEnd/>
          </a:ln>
        </p:spPr>
        <p:txBody>
          <a:bodyPr wrap="none" anchor="ctr"/>
          <a:lstStyle/>
          <a:p>
            <a:endParaRPr lang="cs-CZ"/>
          </a:p>
        </p:txBody>
      </p:sp>
      <p:sp>
        <p:nvSpPr>
          <p:cNvPr id="48" name="Oval 27">
            <a:extLst>
              <a:ext uri="{FF2B5EF4-FFF2-40B4-BE49-F238E27FC236}">
                <a16:creationId xmlns:a16="http://schemas.microsoft.com/office/drawing/2014/main" id="{29D28895-AE29-D547-AD70-7E10964512AE}"/>
              </a:ext>
            </a:extLst>
          </p:cNvPr>
          <p:cNvSpPr>
            <a:spLocks noChangeArrowheads="1"/>
          </p:cNvSpPr>
          <p:nvPr/>
        </p:nvSpPr>
        <p:spPr bwMode="auto">
          <a:xfrm>
            <a:off x="5580063" y="2997200"/>
            <a:ext cx="431800" cy="576263"/>
          </a:xfrm>
          <a:prstGeom prst="ellipse">
            <a:avLst/>
          </a:prstGeom>
          <a:noFill/>
          <a:ln w="28575">
            <a:solidFill>
              <a:schemeClr val="accent2"/>
            </a:solidFill>
            <a:round/>
            <a:headEnd/>
            <a:tailEnd/>
          </a:ln>
        </p:spPr>
        <p:txBody>
          <a:bodyPr wrap="none" anchor="ctr"/>
          <a:lstStyle/>
          <a:p>
            <a:endParaRPr lang="cs-CZ"/>
          </a:p>
        </p:txBody>
      </p:sp>
      <p:sp>
        <p:nvSpPr>
          <p:cNvPr id="49" name="Oval 20">
            <a:extLst>
              <a:ext uri="{FF2B5EF4-FFF2-40B4-BE49-F238E27FC236}">
                <a16:creationId xmlns:a16="http://schemas.microsoft.com/office/drawing/2014/main" id="{E0BA4479-4E76-C441-96CA-E7A4DA63777B}"/>
              </a:ext>
            </a:extLst>
          </p:cNvPr>
          <p:cNvSpPr>
            <a:spLocks noChangeArrowheads="1"/>
          </p:cNvSpPr>
          <p:nvPr/>
        </p:nvSpPr>
        <p:spPr bwMode="auto">
          <a:xfrm>
            <a:off x="5076750" y="4076700"/>
            <a:ext cx="287338" cy="288925"/>
          </a:xfrm>
          <a:prstGeom prst="ellipse">
            <a:avLst/>
          </a:prstGeom>
          <a:noFill/>
          <a:ln w="28575">
            <a:solidFill>
              <a:schemeClr val="accent2"/>
            </a:solidFill>
            <a:round/>
            <a:headEnd/>
            <a:tailEnd/>
          </a:ln>
        </p:spPr>
        <p:txBody>
          <a:bodyPr wrap="none" anchor="ctr"/>
          <a:lstStyle/>
          <a:p>
            <a:endParaRPr lang="cs-CZ"/>
          </a:p>
        </p:txBody>
      </p:sp>
      <p:sp>
        <p:nvSpPr>
          <p:cNvPr id="50" name="Oval 7">
            <a:extLst>
              <a:ext uri="{FF2B5EF4-FFF2-40B4-BE49-F238E27FC236}">
                <a16:creationId xmlns:a16="http://schemas.microsoft.com/office/drawing/2014/main" id="{9DFA6AB4-7A7A-1047-AE7A-C47AC6DF8714}"/>
              </a:ext>
            </a:extLst>
          </p:cNvPr>
          <p:cNvSpPr>
            <a:spLocks noChangeArrowheads="1"/>
          </p:cNvSpPr>
          <p:nvPr/>
        </p:nvSpPr>
        <p:spPr bwMode="auto">
          <a:xfrm>
            <a:off x="2987675" y="2852738"/>
            <a:ext cx="358775" cy="431800"/>
          </a:xfrm>
          <a:prstGeom prst="ellipse">
            <a:avLst/>
          </a:prstGeom>
          <a:noFill/>
          <a:ln w="28575">
            <a:solidFill>
              <a:srgbClr val="FF0066"/>
            </a:solidFill>
            <a:round/>
            <a:headEnd/>
            <a:tailEnd/>
          </a:ln>
        </p:spPr>
        <p:txBody>
          <a:bodyPr wrap="none" anchor="ctr"/>
          <a:lstStyle/>
          <a:p>
            <a:endParaRPr lang="cs-CZ"/>
          </a:p>
        </p:txBody>
      </p:sp>
      <p:sp>
        <p:nvSpPr>
          <p:cNvPr id="51" name="Oval 10">
            <a:extLst>
              <a:ext uri="{FF2B5EF4-FFF2-40B4-BE49-F238E27FC236}">
                <a16:creationId xmlns:a16="http://schemas.microsoft.com/office/drawing/2014/main" id="{AC01CE66-9F3C-2240-956A-D7D568FFA83A}"/>
              </a:ext>
            </a:extLst>
          </p:cNvPr>
          <p:cNvSpPr>
            <a:spLocks noChangeArrowheads="1"/>
          </p:cNvSpPr>
          <p:nvPr/>
        </p:nvSpPr>
        <p:spPr bwMode="auto">
          <a:xfrm>
            <a:off x="5219700" y="2852738"/>
            <a:ext cx="358775" cy="431800"/>
          </a:xfrm>
          <a:prstGeom prst="ellipse">
            <a:avLst/>
          </a:prstGeom>
          <a:noFill/>
          <a:ln w="28575">
            <a:solidFill>
              <a:srgbClr val="FF0066"/>
            </a:solidFill>
            <a:round/>
            <a:headEnd/>
            <a:tailEnd/>
          </a:ln>
        </p:spPr>
        <p:txBody>
          <a:bodyPr wrap="none" anchor="ctr"/>
          <a:lstStyle/>
          <a:p>
            <a:endParaRPr lang="cs-CZ"/>
          </a:p>
        </p:txBody>
      </p:sp>
      <p:sp>
        <p:nvSpPr>
          <p:cNvPr id="52" name="Oval 11">
            <a:extLst>
              <a:ext uri="{FF2B5EF4-FFF2-40B4-BE49-F238E27FC236}">
                <a16:creationId xmlns:a16="http://schemas.microsoft.com/office/drawing/2014/main" id="{45EA6554-5B69-E14F-9DFF-99C34AC918E2}"/>
              </a:ext>
            </a:extLst>
          </p:cNvPr>
          <p:cNvSpPr>
            <a:spLocks noChangeArrowheads="1"/>
          </p:cNvSpPr>
          <p:nvPr/>
        </p:nvSpPr>
        <p:spPr bwMode="auto">
          <a:xfrm>
            <a:off x="3492500" y="3789363"/>
            <a:ext cx="358775" cy="431800"/>
          </a:xfrm>
          <a:prstGeom prst="ellipse">
            <a:avLst/>
          </a:prstGeom>
          <a:noFill/>
          <a:ln w="28575">
            <a:solidFill>
              <a:srgbClr val="FF0000"/>
            </a:solidFill>
            <a:round/>
            <a:headEnd/>
            <a:tailEnd/>
          </a:ln>
        </p:spPr>
        <p:txBody>
          <a:bodyPr wrap="none" anchor="ctr"/>
          <a:lstStyle/>
          <a:p>
            <a:endParaRPr lang="cs-CZ"/>
          </a:p>
        </p:txBody>
      </p:sp>
      <p:sp>
        <p:nvSpPr>
          <p:cNvPr id="53" name="Oval 13">
            <a:extLst>
              <a:ext uri="{FF2B5EF4-FFF2-40B4-BE49-F238E27FC236}">
                <a16:creationId xmlns:a16="http://schemas.microsoft.com/office/drawing/2014/main" id="{5105DCC0-1C1F-2F4E-88AD-5C6F3EDB5A86}"/>
              </a:ext>
            </a:extLst>
          </p:cNvPr>
          <p:cNvSpPr>
            <a:spLocks noChangeArrowheads="1"/>
          </p:cNvSpPr>
          <p:nvPr/>
        </p:nvSpPr>
        <p:spPr bwMode="auto">
          <a:xfrm>
            <a:off x="4787900" y="4941888"/>
            <a:ext cx="358775" cy="431800"/>
          </a:xfrm>
          <a:prstGeom prst="ellipse">
            <a:avLst/>
          </a:prstGeom>
          <a:noFill/>
          <a:ln w="38100">
            <a:solidFill>
              <a:srgbClr val="FF0066"/>
            </a:solidFill>
            <a:round/>
            <a:headEnd/>
            <a:tailEnd/>
          </a:ln>
        </p:spPr>
        <p:txBody>
          <a:bodyPr wrap="none" anchor="ctr"/>
          <a:lstStyle/>
          <a:p>
            <a:endParaRPr lang="cs-CZ"/>
          </a:p>
        </p:txBody>
      </p:sp>
      <p:sp>
        <p:nvSpPr>
          <p:cNvPr id="54" name="Oval 14">
            <a:extLst>
              <a:ext uri="{FF2B5EF4-FFF2-40B4-BE49-F238E27FC236}">
                <a16:creationId xmlns:a16="http://schemas.microsoft.com/office/drawing/2014/main" id="{0425C5AC-7FCA-8E41-823A-F4D17B09A644}"/>
              </a:ext>
            </a:extLst>
          </p:cNvPr>
          <p:cNvSpPr>
            <a:spLocks noChangeArrowheads="1"/>
          </p:cNvSpPr>
          <p:nvPr/>
        </p:nvSpPr>
        <p:spPr bwMode="auto">
          <a:xfrm>
            <a:off x="5940425" y="4941888"/>
            <a:ext cx="358775" cy="431800"/>
          </a:xfrm>
          <a:prstGeom prst="ellipse">
            <a:avLst/>
          </a:prstGeom>
          <a:noFill/>
          <a:ln w="38100">
            <a:solidFill>
              <a:srgbClr val="FF0000"/>
            </a:solidFill>
            <a:round/>
            <a:headEnd/>
            <a:tailEnd/>
          </a:ln>
        </p:spPr>
        <p:txBody>
          <a:bodyPr wrap="none" anchor="ctr"/>
          <a:lstStyle/>
          <a:p>
            <a:endParaRPr lang="cs-CZ"/>
          </a:p>
        </p:txBody>
      </p:sp>
      <p:sp>
        <p:nvSpPr>
          <p:cNvPr id="56" name="Oval 12">
            <a:extLst>
              <a:ext uri="{FF2B5EF4-FFF2-40B4-BE49-F238E27FC236}">
                <a16:creationId xmlns:a16="http://schemas.microsoft.com/office/drawing/2014/main" id="{A56E8E8C-CB69-3C40-9822-547B84D92406}"/>
              </a:ext>
            </a:extLst>
          </p:cNvPr>
          <p:cNvSpPr>
            <a:spLocks noChangeArrowheads="1"/>
          </p:cNvSpPr>
          <p:nvPr/>
        </p:nvSpPr>
        <p:spPr bwMode="auto">
          <a:xfrm>
            <a:off x="4140200" y="5157788"/>
            <a:ext cx="358775" cy="431800"/>
          </a:xfrm>
          <a:prstGeom prst="ellipse">
            <a:avLst/>
          </a:prstGeom>
          <a:noFill/>
          <a:ln w="38100">
            <a:solidFill>
              <a:srgbClr val="FF0066"/>
            </a:solidFill>
            <a:round/>
            <a:headEnd/>
            <a:tailEnd/>
          </a:ln>
        </p:spPr>
        <p:txBody>
          <a:bodyPr wrap="none" anchor="ctr"/>
          <a:lstStyle/>
          <a:p>
            <a:endParaRPr lang="cs-CZ"/>
          </a:p>
        </p:txBody>
      </p:sp>
      <p:pic>
        <p:nvPicPr>
          <p:cNvPr id="12" name="Audio 11">
            <a:hlinkClick r:id="" action="ppaction://media"/>
            <a:extLst>
              <a:ext uri="{FF2B5EF4-FFF2-40B4-BE49-F238E27FC236}">
                <a16:creationId xmlns:a16="http://schemas.microsoft.com/office/drawing/2014/main" id="{F862F3DB-C44C-854E-908C-D343046237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95805853"/>
      </p:ext>
    </p:extLst>
  </p:cSld>
  <p:clrMapOvr>
    <a:masterClrMapping/>
  </p:clrMapOvr>
  <mc:AlternateContent xmlns:mc="http://schemas.openxmlformats.org/markup-compatibility/2006" xmlns:p14="http://schemas.microsoft.com/office/powerpoint/2010/main">
    <mc:Choice Requires="p14">
      <p:transition spd="slow" p14:dur="2000" advTm="77922"/>
    </mc:Choice>
    <mc:Fallback xmlns="">
      <p:transition spd="slow" advTm="77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 presetClass="entr" presetSubtype="0" fill="hold" grpId="0" nodeType="withEffect">
                                  <p:stCondLst>
                                    <p:cond delay="2400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2500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2700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4600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4700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6000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bldLst>
      <p:bldP spid="44" grpId="0" animBg="1"/>
      <p:bldP spid="48" grpId="0" animBg="1"/>
      <p:bldP spid="49" grpId="0" animBg="1"/>
      <p:bldP spid="50" grpId="0" animBg="1"/>
      <p:bldP spid="51" grpId="0" animBg="1"/>
      <p:bldP spid="52" grpId="0" animBg="1"/>
      <p:bldP spid="53" grpId="0" animBg="1"/>
      <p:bldP spid="54" grpId="0" animBg="1"/>
      <p:bldP spid="5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equ 3_1"/>
          <p:cNvPicPr>
            <a:picLocks noChangeAspect="1" noChangeArrowheads="1"/>
          </p:cNvPicPr>
          <p:nvPr/>
        </p:nvPicPr>
        <p:blipFill>
          <a:blip r:embed="rId4" cstate="print"/>
          <a:srcRect/>
          <a:stretch>
            <a:fillRect/>
          </a:stretch>
        </p:blipFill>
        <p:spPr bwMode="auto">
          <a:xfrm>
            <a:off x="1116013" y="2769323"/>
            <a:ext cx="7129462" cy="3241675"/>
          </a:xfrm>
          <a:prstGeom prst="rect">
            <a:avLst/>
          </a:prstGeom>
          <a:noFill/>
          <a:ln w="9525">
            <a:noFill/>
            <a:miter lim="800000"/>
            <a:headEnd/>
            <a:tailEnd/>
          </a:ln>
        </p:spPr>
      </p:pic>
      <p:sp>
        <p:nvSpPr>
          <p:cNvPr id="33814" name="Oval 8"/>
          <p:cNvSpPr>
            <a:spLocks noChangeArrowheads="1"/>
          </p:cNvSpPr>
          <p:nvPr/>
        </p:nvSpPr>
        <p:spPr bwMode="auto">
          <a:xfrm>
            <a:off x="3851275" y="2997200"/>
            <a:ext cx="431800" cy="576262"/>
          </a:xfrm>
          <a:prstGeom prst="ellipse">
            <a:avLst/>
          </a:prstGeom>
          <a:noFill/>
          <a:ln w="9525">
            <a:solidFill>
              <a:srgbClr val="FF0066"/>
            </a:solidFill>
            <a:round/>
            <a:headEnd/>
            <a:tailEnd/>
          </a:ln>
        </p:spPr>
        <p:txBody>
          <a:bodyPr wrap="none" anchor="ctr"/>
          <a:lstStyle/>
          <a:p>
            <a:endParaRPr lang="cs-CZ"/>
          </a:p>
        </p:txBody>
      </p:sp>
      <p:sp>
        <p:nvSpPr>
          <p:cNvPr id="33815" name="Oval 9"/>
          <p:cNvSpPr>
            <a:spLocks noChangeArrowheads="1"/>
          </p:cNvSpPr>
          <p:nvPr/>
        </p:nvSpPr>
        <p:spPr bwMode="auto">
          <a:xfrm>
            <a:off x="6227763" y="2997200"/>
            <a:ext cx="431800" cy="576262"/>
          </a:xfrm>
          <a:prstGeom prst="ellipse">
            <a:avLst/>
          </a:prstGeom>
          <a:noFill/>
          <a:ln w="9525">
            <a:solidFill>
              <a:srgbClr val="FF0066"/>
            </a:solidFill>
            <a:round/>
            <a:headEnd/>
            <a:tailEnd/>
          </a:ln>
        </p:spPr>
        <p:txBody>
          <a:bodyPr wrap="none" anchor="ctr"/>
          <a:lstStyle/>
          <a:p>
            <a:endParaRPr lang="cs-CZ"/>
          </a:p>
        </p:txBody>
      </p:sp>
      <p:sp>
        <p:nvSpPr>
          <p:cNvPr id="33797" name="Text Box 34"/>
          <p:cNvSpPr txBox="1">
            <a:spLocks noChangeArrowheads="1"/>
          </p:cNvSpPr>
          <p:nvPr/>
        </p:nvSpPr>
        <p:spPr bwMode="auto">
          <a:xfrm>
            <a:off x="684213" y="476250"/>
            <a:ext cx="3671887" cy="923330"/>
          </a:xfrm>
          <a:prstGeom prst="rect">
            <a:avLst/>
          </a:prstGeom>
          <a:noFill/>
          <a:ln w="9525">
            <a:noFill/>
            <a:miter lim="800000"/>
            <a:headEnd/>
            <a:tailEnd/>
          </a:ln>
        </p:spPr>
        <p:txBody>
          <a:bodyPr wrap="square">
            <a:spAutoFit/>
          </a:bodyPr>
          <a:lstStyle/>
          <a:p>
            <a:r>
              <a:rPr lang="cs-CZ" dirty="0"/>
              <a:t>Výpočet potenciální energie </a:t>
            </a:r>
            <a:r>
              <a:rPr lang="cs-CZ" dirty="0" err="1"/>
              <a:t>E</a:t>
            </a:r>
            <a:r>
              <a:rPr lang="cs-CZ" baseline="-25000" dirty="0" err="1"/>
              <a:t>total</a:t>
            </a:r>
            <a:r>
              <a:rPr lang="cs-CZ" dirty="0"/>
              <a:t> pro danou konformaci molekuly:</a:t>
            </a:r>
          </a:p>
        </p:txBody>
      </p:sp>
      <p:sp>
        <p:nvSpPr>
          <p:cNvPr id="33798" name="Text Box 35"/>
          <p:cNvSpPr txBox="1">
            <a:spLocks noChangeArrowheads="1"/>
          </p:cNvSpPr>
          <p:nvPr/>
        </p:nvSpPr>
        <p:spPr bwMode="auto">
          <a:xfrm>
            <a:off x="394618" y="2946731"/>
            <a:ext cx="1944688" cy="457200"/>
          </a:xfrm>
          <a:prstGeom prst="rect">
            <a:avLst/>
          </a:prstGeom>
          <a:solidFill>
            <a:schemeClr val="bg1"/>
          </a:solidFill>
          <a:ln w="9525">
            <a:noFill/>
            <a:miter lim="800000"/>
            <a:headEnd/>
            <a:tailEnd/>
          </a:ln>
        </p:spPr>
        <p:txBody>
          <a:bodyPr>
            <a:spAutoFit/>
          </a:bodyPr>
          <a:lstStyle/>
          <a:p>
            <a:r>
              <a:rPr lang="cs-CZ" sz="2400" dirty="0" err="1"/>
              <a:t>E</a:t>
            </a:r>
            <a:r>
              <a:rPr lang="cs-CZ" sz="2400" baseline="-25000" dirty="0" err="1"/>
              <a:t>total</a:t>
            </a:r>
            <a:endParaRPr lang="de-CH" sz="2400" baseline="-25000" dirty="0"/>
          </a:p>
        </p:txBody>
      </p:sp>
      <p:sp>
        <p:nvSpPr>
          <p:cNvPr id="33799" name="Text Box 37"/>
          <p:cNvSpPr txBox="1">
            <a:spLocks noChangeArrowheads="1"/>
          </p:cNvSpPr>
          <p:nvPr/>
        </p:nvSpPr>
        <p:spPr bwMode="auto">
          <a:xfrm>
            <a:off x="2484438" y="2420938"/>
            <a:ext cx="1871662" cy="336550"/>
          </a:xfrm>
          <a:prstGeom prst="rect">
            <a:avLst/>
          </a:prstGeom>
          <a:noFill/>
          <a:ln w="9525">
            <a:noFill/>
            <a:miter lim="800000"/>
            <a:headEnd/>
            <a:tailEnd/>
          </a:ln>
        </p:spPr>
        <p:txBody>
          <a:bodyPr>
            <a:spAutoFit/>
          </a:bodyPr>
          <a:lstStyle/>
          <a:p>
            <a:r>
              <a:rPr lang="cs-CZ" sz="1600" dirty="0">
                <a:solidFill>
                  <a:schemeClr val="hlink"/>
                </a:solidFill>
              </a:rPr>
              <a:t>deformace vazeb</a:t>
            </a:r>
            <a:endParaRPr lang="de-CH" sz="1600" dirty="0">
              <a:solidFill>
                <a:schemeClr val="hlink"/>
              </a:solidFill>
            </a:endParaRPr>
          </a:p>
        </p:txBody>
      </p:sp>
      <p:sp>
        <p:nvSpPr>
          <p:cNvPr id="33800" name="Text Box 39"/>
          <p:cNvSpPr txBox="1">
            <a:spLocks noChangeArrowheads="1"/>
          </p:cNvSpPr>
          <p:nvPr/>
        </p:nvSpPr>
        <p:spPr bwMode="auto">
          <a:xfrm>
            <a:off x="4572000" y="2420938"/>
            <a:ext cx="2592388" cy="336550"/>
          </a:xfrm>
          <a:prstGeom prst="rect">
            <a:avLst/>
          </a:prstGeom>
          <a:noFill/>
          <a:ln w="9525">
            <a:noFill/>
            <a:miter lim="800000"/>
            <a:headEnd/>
            <a:tailEnd/>
          </a:ln>
        </p:spPr>
        <p:txBody>
          <a:bodyPr>
            <a:spAutoFit/>
          </a:bodyPr>
          <a:lstStyle/>
          <a:p>
            <a:r>
              <a:rPr lang="cs-CZ" sz="1600" dirty="0">
                <a:solidFill>
                  <a:schemeClr val="hlink"/>
                </a:solidFill>
              </a:rPr>
              <a:t>deformace vazeb. úhlů</a:t>
            </a:r>
            <a:endParaRPr lang="de-CH" sz="1600" dirty="0">
              <a:solidFill>
                <a:schemeClr val="hlink"/>
              </a:solidFill>
            </a:endParaRPr>
          </a:p>
        </p:txBody>
      </p:sp>
      <p:sp>
        <p:nvSpPr>
          <p:cNvPr id="33801" name="Text Box 40"/>
          <p:cNvSpPr txBox="1">
            <a:spLocks noChangeArrowheads="1"/>
          </p:cNvSpPr>
          <p:nvPr/>
        </p:nvSpPr>
        <p:spPr bwMode="auto">
          <a:xfrm>
            <a:off x="6227763" y="4005263"/>
            <a:ext cx="2700337" cy="336550"/>
          </a:xfrm>
          <a:prstGeom prst="rect">
            <a:avLst/>
          </a:prstGeom>
          <a:noFill/>
          <a:ln w="9525">
            <a:noFill/>
            <a:miter lim="800000"/>
            <a:headEnd/>
            <a:tailEnd/>
          </a:ln>
        </p:spPr>
        <p:txBody>
          <a:bodyPr>
            <a:spAutoFit/>
          </a:bodyPr>
          <a:lstStyle/>
          <a:p>
            <a:r>
              <a:rPr lang="cs-CZ" sz="1600">
                <a:solidFill>
                  <a:schemeClr val="hlink"/>
                </a:solidFill>
              </a:rPr>
              <a:t>deformace torzních úhlů</a:t>
            </a:r>
            <a:endParaRPr lang="de-CH" sz="1600">
              <a:solidFill>
                <a:schemeClr val="hlink"/>
              </a:solidFill>
            </a:endParaRPr>
          </a:p>
        </p:txBody>
      </p:sp>
      <p:sp>
        <p:nvSpPr>
          <p:cNvPr id="33802" name="Text Box 41"/>
          <p:cNvSpPr txBox="1">
            <a:spLocks noChangeArrowheads="1"/>
          </p:cNvSpPr>
          <p:nvPr/>
        </p:nvSpPr>
        <p:spPr bwMode="auto">
          <a:xfrm>
            <a:off x="250825" y="5180013"/>
            <a:ext cx="2233613" cy="336550"/>
          </a:xfrm>
          <a:prstGeom prst="rect">
            <a:avLst/>
          </a:prstGeom>
          <a:noFill/>
          <a:ln w="9525">
            <a:noFill/>
            <a:miter lim="800000"/>
            <a:headEnd/>
            <a:tailEnd/>
          </a:ln>
        </p:spPr>
        <p:txBody>
          <a:bodyPr>
            <a:spAutoFit/>
          </a:bodyPr>
          <a:lstStyle/>
          <a:p>
            <a:r>
              <a:rPr lang="cs-CZ" sz="1600">
                <a:solidFill>
                  <a:schemeClr val="hlink"/>
                </a:solidFill>
              </a:rPr>
              <a:t>nevazebné kontakty</a:t>
            </a:r>
            <a:endParaRPr lang="de-CH" sz="1600">
              <a:solidFill>
                <a:schemeClr val="hlink"/>
              </a:solidFill>
            </a:endParaRPr>
          </a:p>
        </p:txBody>
      </p:sp>
      <p:sp>
        <p:nvSpPr>
          <p:cNvPr id="33803" name="Text Box 42"/>
          <p:cNvSpPr txBox="1">
            <a:spLocks noChangeArrowheads="1"/>
          </p:cNvSpPr>
          <p:nvPr/>
        </p:nvSpPr>
        <p:spPr bwMode="auto">
          <a:xfrm>
            <a:off x="4716463" y="4581525"/>
            <a:ext cx="1800225" cy="336550"/>
          </a:xfrm>
          <a:prstGeom prst="rect">
            <a:avLst/>
          </a:prstGeom>
          <a:noFill/>
          <a:ln w="9525">
            <a:noFill/>
            <a:miter lim="800000"/>
            <a:headEnd/>
            <a:tailEnd/>
          </a:ln>
        </p:spPr>
        <p:txBody>
          <a:bodyPr>
            <a:spAutoFit/>
          </a:bodyPr>
          <a:lstStyle/>
          <a:p>
            <a:r>
              <a:rPr lang="cs-CZ" sz="1600" dirty="0" err="1">
                <a:solidFill>
                  <a:schemeClr val="hlink"/>
                </a:solidFill>
              </a:rPr>
              <a:t>Lennard</a:t>
            </a:r>
            <a:r>
              <a:rPr lang="cs-CZ" sz="1600" dirty="0">
                <a:solidFill>
                  <a:schemeClr val="hlink"/>
                </a:solidFill>
              </a:rPr>
              <a:t>-Jones</a:t>
            </a:r>
            <a:endParaRPr lang="de-CH" sz="1600" dirty="0">
              <a:solidFill>
                <a:schemeClr val="hlink"/>
              </a:solidFill>
            </a:endParaRPr>
          </a:p>
        </p:txBody>
      </p:sp>
      <p:sp>
        <p:nvSpPr>
          <p:cNvPr id="33804" name="Text Box 43"/>
          <p:cNvSpPr txBox="1">
            <a:spLocks noChangeArrowheads="1"/>
          </p:cNvSpPr>
          <p:nvPr/>
        </p:nvSpPr>
        <p:spPr bwMode="auto">
          <a:xfrm>
            <a:off x="6804025" y="4581525"/>
            <a:ext cx="1152525" cy="336550"/>
          </a:xfrm>
          <a:prstGeom prst="rect">
            <a:avLst/>
          </a:prstGeom>
          <a:noFill/>
          <a:ln w="9525">
            <a:noFill/>
            <a:miter lim="800000"/>
            <a:headEnd/>
            <a:tailEnd/>
          </a:ln>
        </p:spPr>
        <p:txBody>
          <a:bodyPr>
            <a:spAutoFit/>
          </a:bodyPr>
          <a:lstStyle/>
          <a:p>
            <a:r>
              <a:rPr lang="cs-CZ" sz="1600">
                <a:solidFill>
                  <a:schemeClr val="hlink"/>
                </a:solidFill>
              </a:rPr>
              <a:t>Coulomb</a:t>
            </a:r>
            <a:endParaRPr lang="de-CH" sz="1600">
              <a:solidFill>
                <a:schemeClr val="hlink"/>
              </a:solidFill>
            </a:endParaRPr>
          </a:p>
        </p:txBody>
      </p:sp>
      <p:sp>
        <p:nvSpPr>
          <p:cNvPr id="39" name="Oval 16">
            <a:extLst>
              <a:ext uri="{FF2B5EF4-FFF2-40B4-BE49-F238E27FC236}">
                <a16:creationId xmlns:a16="http://schemas.microsoft.com/office/drawing/2014/main" id="{8F81B2A0-A337-9F41-98EE-9C89271F4344}"/>
              </a:ext>
            </a:extLst>
          </p:cNvPr>
          <p:cNvSpPr>
            <a:spLocks noChangeArrowheads="1"/>
          </p:cNvSpPr>
          <p:nvPr/>
        </p:nvSpPr>
        <p:spPr bwMode="auto">
          <a:xfrm>
            <a:off x="5508625" y="4076700"/>
            <a:ext cx="287338" cy="288925"/>
          </a:xfrm>
          <a:prstGeom prst="ellipse">
            <a:avLst/>
          </a:prstGeom>
          <a:noFill/>
          <a:ln w="9525">
            <a:solidFill>
              <a:srgbClr val="FF0066"/>
            </a:solidFill>
            <a:round/>
            <a:headEnd/>
            <a:tailEnd/>
          </a:ln>
        </p:spPr>
        <p:txBody>
          <a:bodyPr wrap="none" anchor="ctr"/>
          <a:lstStyle/>
          <a:p>
            <a:endParaRPr lang="cs-CZ"/>
          </a:p>
        </p:txBody>
      </p:sp>
      <p:grpSp>
        <p:nvGrpSpPr>
          <p:cNvPr id="10" name="Group 9">
            <a:extLst>
              <a:ext uri="{FF2B5EF4-FFF2-40B4-BE49-F238E27FC236}">
                <a16:creationId xmlns:a16="http://schemas.microsoft.com/office/drawing/2014/main" id="{B668D71A-DDCE-9D4D-99FA-56160981EDAF}"/>
              </a:ext>
            </a:extLst>
          </p:cNvPr>
          <p:cNvGrpSpPr/>
          <p:nvPr/>
        </p:nvGrpSpPr>
        <p:grpSpPr>
          <a:xfrm>
            <a:off x="6134409" y="1657783"/>
            <a:ext cx="1871662" cy="1326862"/>
            <a:chOff x="6134409" y="1657783"/>
            <a:chExt cx="1871662" cy="1326862"/>
          </a:xfrm>
        </p:grpSpPr>
        <p:cxnSp>
          <p:nvCxnSpPr>
            <p:cNvPr id="42" name="Straight Arrow Connector 41">
              <a:extLst>
                <a:ext uri="{FF2B5EF4-FFF2-40B4-BE49-F238E27FC236}">
                  <a16:creationId xmlns:a16="http://schemas.microsoft.com/office/drawing/2014/main" id="{4EF31C73-0018-7242-8D5E-499257AE93F3}"/>
                </a:ext>
              </a:extLst>
            </p:cNvPr>
            <p:cNvCxnSpPr/>
            <p:nvPr/>
          </p:nvCxnSpPr>
          <p:spPr bwMode="auto">
            <a:xfrm flipH="1">
              <a:off x="6516688" y="1904277"/>
              <a:ext cx="432048" cy="108036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5" name="Text Box 37">
              <a:extLst>
                <a:ext uri="{FF2B5EF4-FFF2-40B4-BE49-F238E27FC236}">
                  <a16:creationId xmlns:a16="http://schemas.microsoft.com/office/drawing/2014/main" id="{E4B9326F-203F-E146-BE66-D5FF8D5699C0}"/>
                </a:ext>
              </a:extLst>
            </p:cNvPr>
            <p:cNvSpPr txBox="1">
              <a:spLocks noChangeArrowheads="1"/>
            </p:cNvSpPr>
            <p:nvPr/>
          </p:nvSpPr>
          <p:spPr bwMode="auto">
            <a:xfrm>
              <a:off x="6134409" y="1657783"/>
              <a:ext cx="1871662" cy="336550"/>
            </a:xfrm>
            <a:prstGeom prst="rect">
              <a:avLst/>
            </a:prstGeom>
            <a:noFill/>
            <a:ln w="9525">
              <a:noFill/>
              <a:miter lim="800000"/>
              <a:headEnd/>
              <a:tailEnd/>
            </a:ln>
          </p:spPr>
          <p:txBody>
            <a:bodyPr>
              <a:spAutoFit/>
            </a:bodyPr>
            <a:lstStyle/>
            <a:p>
              <a:r>
                <a:rPr lang="cs-CZ" sz="1600" dirty="0">
                  <a:solidFill>
                    <a:srgbClr val="FF0066"/>
                  </a:solidFill>
                </a:rPr>
                <a:t>ideální úhly</a:t>
              </a:r>
              <a:endParaRPr lang="de-CH" sz="1600" dirty="0">
                <a:solidFill>
                  <a:srgbClr val="FF0066"/>
                </a:solidFill>
              </a:endParaRPr>
            </a:p>
          </p:txBody>
        </p:sp>
      </p:grpSp>
      <p:grpSp>
        <p:nvGrpSpPr>
          <p:cNvPr id="9" name="Group 8">
            <a:extLst>
              <a:ext uri="{FF2B5EF4-FFF2-40B4-BE49-F238E27FC236}">
                <a16:creationId xmlns:a16="http://schemas.microsoft.com/office/drawing/2014/main" id="{BDDCC2B8-E4A9-E541-AAF3-BFC0444C2DE6}"/>
              </a:ext>
            </a:extLst>
          </p:cNvPr>
          <p:cNvGrpSpPr/>
          <p:nvPr/>
        </p:nvGrpSpPr>
        <p:grpSpPr>
          <a:xfrm>
            <a:off x="3933032" y="1628800"/>
            <a:ext cx="1871662" cy="1368400"/>
            <a:chOff x="3933032" y="1628800"/>
            <a:chExt cx="1871662" cy="1368400"/>
          </a:xfrm>
        </p:grpSpPr>
        <p:cxnSp>
          <p:nvCxnSpPr>
            <p:cNvPr id="7" name="Straight Arrow Connector 6">
              <a:extLst>
                <a:ext uri="{FF2B5EF4-FFF2-40B4-BE49-F238E27FC236}">
                  <a16:creationId xmlns:a16="http://schemas.microsoft.com/office/drawing/2014/main" id="{8D000EB9-E50E-DF4B-B95C-097593179CB8}"/>
                </a:ext>
              </a:extLst>
            </p:cNvPr>
            <p:cNvCxnSpPr/>
            <p:nvPr/>
          </p:nvCxnSpPr>
          <p:spPr bwMode="auto">
            <a:xfrm flipH="1">
              <a:off x="4139952" y="1916832"/>
              <a:ext cx="432048" cy="108036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6" name="Text Box 37">
              <a:extLst>
                <a:ext uri="{FF2B5EF4-FFF2-40B4-BE49-F238E27FC236}">
                  <a16:creationId xmlns:a16="http://schemas.microsoft.com/office/drawing/2014/main" id="{ECCF83B9-6744-8044-833D-98D98D81D2FC}"/>
                </a:ext>
              </a:extLst>
            </p:cNvPr>
            <p:cNvSpPr txBox="1">
              <a:spLocks noChangeArrowheads="1"/>
            </p:cNvSpPr>
            <p:nvPr/>
          </p:nvSpPr>
          <p:spPr bwMode="auto">
            <a:xfrm>
              <a:off x="3933032" y="1628800"/>
              <a:ext cx="1871662" cy="336550"/>
            </a:xfrm>
            <a:prstGeom prst="rect">
              <a:avLst/>
            </a:prstGeom>
            <a:noFill/>
            <a:ln w="9525">
              <a:noFill/>
              <a:miter lim="800000"/>
              <a:headEnd/>
              <a:tailEnd/>
            </a:ln>
          </p:spPr>
          <p:txBody>
            <a:bodyPr>
              <a:spAutoFit/>
            </a:bodyPr>
            <a:lstStyle/>
            <a:p>
              <a:r>
                <a:rPr lang="cs-CZ" sz="1600" dirty="0">
                  <a:solidFill>
                    <a:srgbClr val="FF0066"/>
                  </a:solidFill>
                </a:rPr>
                <a:t>ideální vazby</a:t>
              </a:r>
              <a:endParaRPr lang="de-CH" sz="1600" dirty="0">
                <a:solidFill>
                  <a:srgbClr val="FF0066"/>
                </a:solidFill>
              </a:endParaRPr>
            </a:p>
          </p:txBody>
        </p:sp>
      </p:grpSp>
      <p:grpSp>
        <p:nvGrpSpPr>
          <p:cNvPr id="11" name="Group 10">
            <a:extLst>
              <a:ext uri="{FF2B5EF4-FFF2-40B4-BE49-F238E27FC236}">
                <a16:creationId xmlns:a16="http://schemas.microsoft.com/office/drawing/2014/main" id="{717CC0D6-12A7-1543-AA4A-5F7157232DDC}"/>
              </a:ext>
            </a:extLst>
          </p:cNvPr>
          <p:cNvGrpSpPr/>
          <p:nvPr/>
        </p:nvGrpSpPr>
        <p:grpSpPr>
          <a:xfrm>
            <a:off x="5943857" y="3321848"/>
            <a:ext cx="2876293" cy="782455"/>
            <a:chOff x="5943857" y="3321848"/>
            <a:chExt cx="2876293" cy="782455"/>
          </a:xfrm>
        </p:grpSpPr>
        <p:cxnSp>
          <p:nvCxnSpPr>
            <p:cNvPr id="43" name="Straight Arrow Connector 42">
              <a:extLst>
                <a:ext uri="{FF2B5EF4-FFF2-40B4-BE49-F238E27FC236}">
                  <a16:creationId xmlns:a16="http://schemas.microsoft.com/office/drawing/2014/main" id="{29D015A9-752E-B144-99D5-56B8145B7EEB}"/>
                </a:ext>
              </a:extLst>
            </p:cNvPr>
            <p:cNvCxnSpPr>
              <a:cxnSpLocks/>
            </p:cNvCxnSpPr>
            <p:nvPr/>
          </p:nvCxnSpPr>
          <p:spPr bwMode="auto">
            <a:xfrm flipH="1">
              <a:off x="5943857" y="3609979"/>
              <a:ext cx="1220531" cy="49432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7" name="Text Box 37">
              <a:extLst>
                <a:ext uri="{FF2B5EF4-FFF2-40B4-BE49-F238E27FC236}">
                  <a16:creationId xmlns:a16="http://schemas.microsoft.com/office/drawing/2014/main" id="{D88872C4-EFA7-E04C-966A-45A7EFC3D39D}"/>
                </a:ext>
              </a:extLst>
            </p:cNvPr>
            <p:cNvSpPr txBox="1">
              <a:spLocks noChangeArrowheads="1"/>
            </p:cNvSpPr>
            <p:nvPr/>
          </p:nvSpPr>
          <p:spPr bwMode="auto">
            <a:xfrm>
              <a:off x="6902427" y="3321848"/>
              <a:ext cx="1917723" cy="338554"/>
            </a:xfrm>
            <a:prstGeom prst="rect">
              <a:avLst/>
            </a:prstGeom>
            <a:noFill/>
            <a:ln w="9525">
              <a:noFill/>
              <a:miter lim="800000"/>
              <a:headEnd/>
              <a:tailEnd/>
            </a:ln>
          </p:spPr>
          <p:txBody>
            <a:bodyPr wrap="square">
              <a:spAutoFit/>
            </a:bodyPr>
            <a:lstStyle/>
            <a:p>
              <a:r>
                <a:rPr lang="cs-CZ" sz="1600" dirty="0">
                  <a:solidFill>
                    <a:srgbClr val="FF0066"/>
                  </a:solidFill>
                </a:rPr>
                <a:t>ideální torzní úhly</a:t>
              </a:r>
              <a:endParaRPr lang="de-CH" sz="1600" dirty="0">
                <a:solidFill>
                  <a:srgbClr val="FF0066"/>
                </a:solidFill>
              </a:endParaRPr>
            </a:p>
          </p:txBody>
        </p:sp>
      </p:grpSp>
      <p:sp>
        <p:nvSpPr>
          <p:cNvPr id="2" name="TextBox 1">
            <a:extLst>
              <a:ext uri="{FF2B5EF4-FFF2-40B4-BE49-F238E27FC236}">
                <a16:creationId xmlns:a16="http://schemas.microsoft.com/office/drawing/2014/main" id="{CEC29B21-F60C-954E-8065-BCB90962B98F}"/>
              </a:ext>
            </a:extLst>
          </p:cNvPr>
          <p:cNvSpPr txBox="1"/>
          <p:nvPr/>
        </p:nvSpPr>
        <p:spPr>
          <a:xfrm>
            <a:off x="2530957" y="5684279"/>
            <a:ext cx="1268296" cy="338554"/>
          </a:xfrm>
          <a:prstGeom prst="rect">
            <a:avLst/>
          </a:prstGeom>
          <a:noFill/>
        </p:spPr>
        <p:txBody>
          <a:bodyPr wrap="none" rtlCol="0">
            <a:spAutoFit/>
          </a:bodyPr>
          <a:lstStyle/>
          <a:p>
            <a:r>
              <a:rPr lang="fr-FR" sz="1600" dirty="0" err="1">
                <a:latin typeface="Times New Roman" panose="02020603050405020304" pitchFamily="18" charset="0"/>
                <a:cs typeface="Times New Roman" panose="02020603050405020304" pitchFamily="18" charset="0"/>
              </a:rPr>
              <a:t>atoms</a:t>
            </a:r>
            <a:r>
              <a:rPr lang="fr-FR" sz="1600" dirty="0">
                <a:latin typeface="Times New Roman" panose="02020603050405020304" pitchFamily="18" charset="0"/>
                <a:cs typeface="Times New Roman" panose="02020603050405020304" pitchFamily="18" charset="0"/>
              </a:rPr>
              <a:t> 1….N</a:t>
            </a:r>
          </a:p>
        </p:txBody>
      </p:sp>
      <p:sp>
        <p:nvSpPr>
          <p:cNvPr id="4" name="Rectangle 3">
            <a:extLst>
              <a:ext uri="{FF2B5EF4-FFF2-40B4-BE49-F238E27FC236}">
                <a16:creationId xmlns:a16="http://schemas.microsoft.com/office/drawing/2014/main" id="{4FC3BAD0-87B7-744D-AC32-F6F82FBDCE5B}"/>
              </a:ext>
            </a:extLst>
          </p:cNvPr>
          <p:cNvSpPr/>
          <p:nvPr/>
        </p:nvSpPr>
        <p:spPr bwMode="auto">
          <a:xfrm>
            <a:off x="2484438" y="2420938"/>
            <a:ext cx="1798637" cy="348385"/>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8A3A8C9C-04B6-1E4E-B09B-D07BE7A9A360}"/>
              </a:ext>
            </a:extLst>
          </p:cNvPr>
          <p:cNvSpPr/>
          <p:nvPr/>
        </p:nvSpPr>
        <p:spPr bwMode="auto">
          <a:xfrm>
            <a:off x="4574009" y="2409103"/>
            <a:ext cx="2374727" cy="331237"/>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FDBFFBC7-6860-1A43-86C4-7F9F9FB9C0FA}"/>
              </a:ext>
            </a:extLst>
          </p:cNvPr>
          <p:cNvSpPr txBox="1"/>
          <p:nvPr/>
        </p:nvSpPr>
        <p:spPr>
          <a:xfrm>
            <a:off x="7158010" y="2251555"/>
            <a:ext cx="1548803" cy="646331"/>
          </a:xfrm>
          <a:prstGeom prst="rect">
            <a:avLst/>
          </a:prstGeom>
          <a:noFill/>
        </p:spPr>
        <p:txBody>
          <a:bodyPr wrap="square" rtlCol="0">
            <a:spAutoFit/>
          </a:bodyPr>
          <a:lstStyle/>
          <a:p>
            <a:r>
              <a:rPr lang="cs-CZ" dirty="0">
                <a:solidFill>
                  <a:srgbClr val="002060"/>
                </a:solidFill>
              </a:rPr>
              <a:t>harmonická aproximace</a:t>
            </a:r>
            <a:endParaRPr lang="de-CH" dirty="0">
              <a:solidFill>
                <a:srgbClr val="002060"/>
              </a:solidFill>
            </a:endParaRPr>
          </a:p>
        </p:txBody>
      </p:sp>
      <p:sp>
        <p:nvSpPr>
          <p:cNvPr id="33" name="Rectangle 32">
            <a:extLst>
              <a:ext uri="{FF2B5EF4-FFF2-40B4-BE49-F238E27FC236}">
                <a16:creationId xmlns:a16="http://schemas.microsoft.com/office/drawing/2014/main" id="{9859942A-EDB6-314A-B2B1-74CF515B3BA9}"/>
              </a:ext>
            </a:extLst>
          </p:cNvPr>
          <p:cNvSpPr/>
          <p:nvPr/>
        </p:nvSpPr>
        <p:spPr bwMode="auto">
          <a:xfrm>
            <a:off x="6293035" y="4007920"/>
            <a:ext cx="2527115" cy="312284"/>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35" name="Rectangle 34">
            <a:extLst>
              <a:ext uri="{FF2B5EF4-FFF2-40B4-BE49-F238E27FC236}">
                <a16:creationId xmlns:a16="http://schemas.microsoft.com/office/drawing/2014/main" id="{9CE5A798-3783-5E4E-B11C-92E21B8DD764}"/>
              </a:ext>
            </a:extLst>
          </p:cNvPr>
          <p:cNvSpPr/>
          <p:nvPr/>
        </p:nvSpPr>
        <p:spPr bwMode="auto">
          <a:xfrm>
            <a:off x="278221" y="5233262"/>
            <a:ext cx="2061085" cy="283301"/>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32" name="TextBox 31">
            <a:extLst>
              <a:ext uri="{FF2B5EF4-FFF2-40B4-BE49-F238E27FC236}">
                <a16:creationId xmlns:a16="http://schemas.microsoft.com/office/drawing/2014/main" id="{B2A97204-6C93-ED41-A0E5-2E3BF8507CA4}"/>
              </a:ext>
            </a:extLst>
          </p:cNvPr>
          <p:cNvSpPr txBox="1"/>
          <p:nvPr/>
        </p:nvSpPr>
        <p:spPr>
          <a:xfrm>
            <a:off x="5508625" y="6205323"/>
            <a:ext cx="1548803" cy="646331"/>
          </a:xfrm>
          <a:prstGeom prst="rect">
            <a:avLst/>
          </a:prstGeom>
          <a:noFill/>
        </p:spPr>
        <p:txBody>
          <a:bodyPr wrap="square" rtlCol="0">
            <a:spAutoFit/>
          </a:bodyPr>
          <a:lstStyle/>
          <a:p>
            <a:pPr algn="ctr"/>
            <a:r>
              <a:rPr lang="cs-CZ" dirty="0" err="1">
                <a:solidFill>
                  <a:srgbClr val="7030A0"/>
                </a:solidFill>
              </a:rPr>
              <a:t>dispersion</a:t>
            </a:r>
            <a:r>
              <a:rPr lang="cs-CZ" dirty="0">
                <a:solidFill>
                  <a:srgbClr val="7030A0"/>
                </a:solidFill>
              </a:rPr>
              <a:t> </a:t>
            </a:r>
            <a:r>
              <a:rPr lang="cs-CZ" dirty="0" err="1">
                <a:solidFill>
                  <a:srgbClr val="7030A0"/>
                </a:solidFill>
              </a:rPr>
              <a:t>energy</a:t>
            </a:r>
            <a:endParaRPr lang="de-CH" dirty="0">
              <a:solidFill>
                <a:srgbClr val="7030A0"/>
              </a:solidFill>
            </a:endParaRPr>
          </a:p>
        </p:txBody>
      </p:sp>
      <p:sp>
        <p:nvSpPr>
          <p:cNvPr id="36" name="TextBox 35">
            <a:extLst>
              <a:ext uri="{FF2B5EF4-FFF2-40B4-BE49-F238E27FC236}">
                <a16:creationId xmlns:a16="http://schemas.microsoft.com/office/drawing/2014/main" id="{B8374520-66B7-484E-8B17-77EAC660F8FD}"/>
              </a:ext>
            </a:extLst>
          </p:cNvPr>
          <p:cNvSpPr txBox="1"/>
          <p:nvPr/>
        </p:nvSpPr>
        <p:spPr>
          <a:xfrm>
            <a:off x="4220932" y="6205322"/>
            <a:ext cx="1548803" cy="646331"/>
          </a:xfrm>
          <a:prstGeom prst="rect">
            <a:avLst/>
          </a:prstGeom>
          <a:noFill/>
        </p:spPr>
        <p:txBody>
          <a:bodyPr wrap="square" rtlCol="0">
            <a:spAutoFit/>
          </a:bodyPr>
          <a:lstStyle/>
          <a:p>
            <a:pPr algn="ctr"/>
            <a:r>
              <a:rPr lang="cs-CZ" dirty="0">
                <a:solidFill>
                  <a:srgbClr val="A78002"/>
                </a:solidFill>
              </a:rPr>
              <a:t>Pauli </a:t>
            </a:r>
            <a:r>
              <a:rPr lang="cs-CZ" dirty="0" err="1">
                <a:solidFill>
                  <a:srgbClr val="A78002"/>
                </a:solidFill>
              </a:rPr>
              <a:t>repulsion</a:t>
            </a:r>
            <a:endParaRPr lang="de-CH" dirty="0">
              <a:solidFill>
                <a:srgbClr val="A78002"/>
              </a:solidFill>
            </a:endParaRPr>
          </a:p>
        </p:txBody>
      </p:sp>
      <p:sp>
        <p:nvSpPr>
          <p:cNvPr id="37" name="Rectangle 36">
            <a:extLst>
              <a:ext uri="{FF2B5EF4-FFF2-40B4-BE49-F238E27FC236}">
                <a16:creationId xmlns:a16="http://schemas.microsoft.com/office/drawing/2014/main" id="{5E7B299A-1B2E-E240-B1F8-1776AB655F83}"/>
              </a:ext>
            </a:extLst>
          </p:cNvPr>
          <p:cNvSpPr/>
          <p:nvPr/>
        </p:nvSpPr>
        <p:spPr bwMode="auto">
          <a:xfrm>
            <a:off x="4609306" y="4532454"/>
            <a:ext cx="1798637" cy="348385"/>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40" name="TextBox 39">
            <a:extLst>
              <a:ext uri="{FF2B5EF4-FFF2-40B4-BE49-F238E27FC236}">
                <a16:creationId xmlns:a16="http://schemas.microsoft.com/office/drawing/2014/main" id="{D17A3A24-7309-454E-9F3B-34AD80E459E3}"/>
              </a:ext>
            </a:extLst>
          </p:cNvPr>
          <p:cNvSpPr txBox="1"/>
          <p:nvPr/>
        </p:nvSpPr>
        <p:spPr>
          <a:xfrm>
            <a:off x="6811963" y="6214713"/>
            <a:ext cx="1792485" cy="369332"/>
          </a:xfrm>
          <a:prstGeom prst="rect">
            <a:avLst/>
          </a:prstGeom>
          <a:noFill/>
        </p:spPr>
        <p:txBody>
          <a:bodyPr wrap="square" rtlCol="0">
            <a:spAutoFit/>
          </a:bodyPr>
          <a:lstStyle/>
          <a:p>
            <a:pPr algn="ctr"/>
            <a:r>
              <a:rPr lang="cs-CZ" dirty="0" err="1">
                <a:solidFill>
                  <a:srgbClr val="00B050"/>
                </a:solidFill>
              </a:rPr>
              <a:t>electrostatics</a:t>
            </a:r>
            <a:endParaRPr lang="de-CH" dirty="0">
              <a:solidFill>
                <a:srgbClr val="00B050"/>
              </a:solidFill>
            </a:endParaRPr>
          </a:p>
        </p:txBody>
      </p:sp>
      <p:sp>
        <p:nvSpPr>
          <p:cNvPr id="41" name="Rectangle 40">
            <a:extLst>
              <a:ext uri="{FF2B5EF4-FFF2-40B4-BE49-F238E27FC236}">
                <a16:creationId xmlns:a16="http://schemas.microsoft.com/office/drawing/2014/main" id="{8E7687F2-8C0F-754F-8F7D-8A7E3D77B72A}"/>
              </a:ext>
            </a:extLst>
          </p:cNvPr>
          <p:cNvSpPr/>
          <p:nvPr/>
        </p:nvSpPr>
        <p:spPr bwMode="auto">
          <a:xfrm>
            <a:off x="6723063" y="4539889"/>
            <a:ext cx="1215713" cy="368387"/>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44" name="Oval 26">
            <a:extLst>
              <a:ext uri="{FF2B5EF4-FFF2-40B4-BE49-F238E27FC236}">
                <a16:creationId xmlns:a16="http://schemas.microsoft.com/office/drawing/2014/main" id="{52A9F9AD-9A3C-8B47-A25B-DB9FDB910AE7}"/>
              </a:ext>
            </a:extLst>
          </p:cNvPr>
          <p:cNvSpPr>
            <a:spLocks noChangeArrowheads="1"/>
          </p:cNvSpPr>
          <p:nvPr/>
        </p:nvSpPr>
        <p:spPr bwMode="auto">
          <a:xfrm>
            <a:off x="3276600" y="2997200"/>
            <a:ext cx="431800" cy="576263"/>
          </a:xfrm>
          <a:prstGeom prst="ellipse">
            <a:avLst/>
          </a:prstGeom>
          <a:noFill/>
          <a:ln w="28575">
            <a:solidFill>
              <a:schemeClr val="accent2"/>
            </a:solidFill>
            <a:round/>
            <a:headEnd/>
            <a:tailEnd/>
          </a:ln>
        </p:spPr>
        <p:txBody>
          <a:bodyPr wrap="none" anchor="ctr"/>
          <a:lstStyle/>
          <a:p>
            <a:endParaRPr lang="cs-CZ"/>
          </a:p>
        </p:txBody>
      </p:sp>
      <p:sp>
        <p:nvSpPr>
          <p:cNvPr id="48" name="Oval 27">
            <a:extLst>
              <a:ext uri="{FF2B5EF4-FFF2-40B4-BE49-F238E27FC236}">
                <a16:creationId xmlns:a16="http://schemas.microsoft.com/office/drawing/2014/main" id="{29D28895-AE29-D547-AD70-7E10964512AE}"/>
              </a:ext>
            </a:extLst>
          </p:cNvPr>
          <p:cNvSpPr>
            <a:spLocks noChangeArrowheads="1"/>
          </p:cNvSpPr>
          <p:nvPr/>
        </p:nvSpPr>
        <p:spPr bwMode="auto">
          <a:xfrm>
            <a:off x="5580063" y="2997200"/>
            <a:ext cx="431800" cy="576263"/>
          </a:xfrm>
          <a:prstGeom prst="ellipse">
            <a:avLst/>
          </a:prstGeom>
          <a:noFill/>
          <a:ln w="28575">
            <a:solidFill>
              <a:schemeClr val="accent2"/>
            </a:solidFill>
            <a:round/>
            <a:headEnd/>
            <a:tailEnd/>
          </a:ln>
        </p:spPr>
        <p:txBody>
          <a:bodyPr wrap="none" anchor="ctr"/>
          <a:lstStyle/>
          <a:p>
            <a:endParaRPr lang="cs-CZ"/>
          </a:p>
        </p:txBody>
      </p:sp>
      <p:sp>
        <p:nvSpPr>
          <p:cNvPr id="49" name="Oval 20">
            <a:extLst>
              <a:ext uri="{FF2B5EF4-FFF2-40B4-BE49-F238E27FC236}">
                <a16:creationId xmlns:a16="http://schemas.microsoft.com/office/drawing/2014/main" id="{E0BA4479-4E76-C441-96CA-E7A4DA63777B}"/>
              </a:ext>
            </a:extLst>
          </p:cNvPr>
          <p:cNvSpPr>
            <a:spLocks noChangeArrowheads="1"/>
          </p:cNvSpPr>
          <p:nvPr/>
        </p:nvSpPr>
        <p:spPr bwMode="auto">
          <a:xfrm>
            <a:off x="5076750" y="4076700"/>
            <a:ext cx="287338" cy="288925"/>
          </a:xfrm>
          <a:prstGeom prst="ellipse">
            <a:avLst/>
          </a:prstGeom>
          <a:noFill/>
          <a:ln w="28575">
            <a:solidFill>
              <a:schemeClr val="accent2"/>
            </a:solidFill>
            <a:round/>
            <a:headEnd/>
            <a:tailEnd/>
          </a:ln>
        </p:spPr>
        <p:txBody>
          <a:bodyPr wrap="none" anchor="ctr"/>
          <a:lstStyle/>
          <a:p>
            <a:endParaRPr lang="cs-CZ"/>
          </a:p>
        </p:txBody>
      </p:sp>
      <p:sp>
        <p:nvSpPr>
          <p:cNvPr id="50" name="Oval 7">
            <a:extLst>
              <a:ext uri="{FF2B5EF4-FFF2-40B4-BE49-F238E27FC236}">
                <a16:creationId xmlns:a16="http://schemas.microsoft.com/office/drawing/2014/main" id="{9DFA6AB4-7A7A-1047-AE7A-C47AC6DF8714}"/>
              </a:ext>
            </a:extLst>
          </p:cNvPr>
          <p:cNvSpPr>
            <a:spLocks noChangeArrowheads="1"/>
          </p:cNvSpPr>
          <p:nvPr/>
        </p:nvSpPr>
        <p:spPr bwMode="auto">
          <a:xfrm>
            <a:off x="2987675" y="2852738"/>
            <a:ext cx="358775" cy="431800"/>
          </a:xfrm>
          <a:prstGeom prst="ellipse">
            <a:avLst/>
          </a:prstGeom>
          <a:noFill/>
          <a:ln w="28575">
            <a:solidFill>
              <a:srgbClr val="FF0066"/>
            </a:solidFill>
            <a:round/>
            <a:headEnd/>
            <a:tailEnd/>
          </a:ln>
        </p:spPr>
        <p:txBody>
          <a:bodyPr wrap="none" anchor="ctr"/>
          <a:lstStyle/>
          <a:p>
            <a:endParaRPr lang="cs-CZ"/>
          </a:p>
        </p:txBody>
      </p:sp>
      <p:sp>
        <p:nvSpPr>
          <p:cNvPr id="51" name="Oval 10">
            <a:extLst>
              <a:ext uri="{FF2B5EF4-FFF2-40B4-BE49-F238E27FC236}">
                <a16:creationId xmlns:a16="http://schemas.microsoft.com/office/drawing/2014/main" id="{AC01CE66-9F3C-2240-956A-D7D568FFA83A}"/>
              </a:ext>
            </a:extLst>
          </p:cNvPr>
          <p:cNvSpPr>
            <a:spLocks noChangeArrowheads="1"/>
          </p:cNvSpPr>
          <p:nvPr/>
        </p:nvSpPr>
        <p:spPr bwMode="auto">
          <a:xfrm>
            <a:off x="5219700" y="2852738"/>
            <a:ext cx="358775" cy="431800"/>
          </a:xfrm>
          <a:prstGeom prst="ellipse">
            <a:avLst/>
          </a:prstGeom>
          <a:noFill/>
          <a:ln w="28575">
            <a:solidFill>
              <a:srgbClr val="FF0066"/>
            </a:solidFill>
            <a:round/>
            <a:headEnd/>
            <a:tailEnd/>
          </a:ln>
        </p:spPr>
        <p:txBody>
          <a:bodyPr wrap="none" anchor="ctr"/>
          <a:lstStyle/>
          <a:p>
            <a:endParaRPr lang="cs-CZ"/>
          </a:p>
        </p:txBody>
      </p:sp>
      <p:sp>
        <p:nvSpPr>
          <p:cNvPr id="52" name="Oval 11">
            <a:extLst>
              <a:ext uri="{FF2B5EF4-FFF2-40B4-BE49-F238E27FC236}">
                <a16:creationId xmlns:a16="http://schemas.microsoft.com/office/drawing/2014/main" id="{45EA6554-5B69-E14F-9DFF-99C34AC918E2}"/>
              </a:ext>
            </a:extLst>
          </p:cNvPr>
          <p:cNvSpPr>
            <a:spLocks noChangeArrowheads="1"/>
          </p:cNvSpPr>
          <p:nvPr/>
        </p:nvSpPr>
        <p:spPr bwMode="auto">
          <a:xfrm>
            <a:off x="3492500" y="3789363"/>
            <a:ext cx="358775" cy="431800"/>
          </a:xfrm>
          <a:prstGeom prst="ellipse">
            <a:avLst/>
          </a:prstGeom>
          <a:noFill/>
          <a:ln w="28575">
            <a:solidFill>
              <a:srgbClr val="FF0000"/>
            </a:solidFill>
            <a:round/>
            <a:headEnd/>
            <a:tailEnd/>
          </a:ln>
        </p:spPr>
        <p:txBody>
          <a:bodyPr wrap="none" anchor="ctr"/>
          <a:lstStyle/>
          <a:p>
            <a:endParaRPr lang="cs-CZ"/>
          </a:p>
        </p:txBody>
      </p:sp>
      <p:sp>
        <p:nvSpPr>
          <p:cNvPr id="53" name="Oval 13">
            <a:extLst>
              <a:ext uri="{FF2B5EF4-FFF2-40B4-BE49-F238E27FC236}">
                <a16:creationId xmlns:a16="http://schemas.microsoft.com/office/drawing/2014/main" id="{5105DCC0-1C1F-2F4E-88AD-5C6F3EDB5A86}"/>
              </a:ext>
            </a:extLst>
          </p:cNvPr>
          <p:cNvSpPr>
            <a:spLocks noChangeArrowheads="1"/>
          </p:cNvSpPr>
          <p:nvPr/>
        </p:nvSpPr>
        <p:spPr bwMode="auto">
          <a:xfrm>
            <a:off x="4787900" y="4941888"/>
            <a:ext cx="358775" cy="431800"/>
          </a:xfrm>
          <a:prstGeom prst="ellipse">
            <a:avLst/>
          </a:prstGeom>
          <a:noFill/>
          <a:ln w="38100">
            <a:solidFill>
              <a:srgbClr val="FF0066"/>
            </a:solidFill>
            <a:round/>
            <a:headEnd/>
            <a:tailEnd/>
          </a:ln>
        </p:spPr>
        <p:txBody>
          <a:bodyPr wrap="none" anchor="ctr"/>
          <a:lstStyle/>
          <a:p>
            <a:endParaRPr lang="cs-CZ"/>
          </a:p>
        </p:txBody>
      </p:sp>
      <p:sp>
        <p:nvSpPr>
          <p:cNvPr id="54" name="Oval 14">
            <a:extLst>
              <a:ext uri="{FF2B5EF4-FFF2-40B4-BE49-F238E27FC236}">
                <a16:creationId xmlns:a16="http://schemas.microsoft.com/office/drawing/2014/main" id="{0425C5AC-7FCA-8E41-823A-F4D17B09A644}"/>
              </a:ext>
            </a:extLst>
          </p:cNvPr>
          <p:cNvSpPr>
            <a:spLocks noChangeArrowheads="1"/>
          </p:cNvSpPr>
          <p:nvPr/>
        </p:nvSpPr>
        <p:spPr bwMode="auto">
          <a:xfrm>
            <a:off x="5940425" y="4941888"/>
            <a:ext cx="358775" cy="431800"/>
          </a:xfrm>
          <a:prstGeom prst="ellipse">
            <a:avLst/>
          </a:prstGeom>
          <a:noFill/>
          <a:ln w="38100">
            <a:solidFill>
              <a:srgbClr val="FF0000"/>
            </a:solidFill>
            <a:round/>
            <a:headEnd/>
            <a:tailEnd/>
          </a:ln>
        </p:spPr>
        <p:txBody>
          <a:bodyPr wrap="none" anchor="ctr"/>
          <a:lstStyle/>
          <a:p>
            <a:endParaRPr lang="cs-CZ"/>
          </a:p>
        </p:txBody>
      </p:sp>
      <p:sp>
        <p:nvSpPr>
          <p:cNvPr id="56" name="Oval 12">
            <a:extLst>
              <a:ext uri="{FF2B5EF4-FFF2-40B4-BE49-F238E27FC236}">
                <a16:creationId xmlns:a16="http://schemas.microsoft.com/office/drawing/2014/main" id="{A56E8E8C-CB69-3C40-9822-547B84D92406}"/>
              </a:ext>
            </a:extLst>
          </p:cNvPr>
          <p:cNvSpPr>
            <a:spLocks noChangeArrowheads="1"/>
          </p:cNvSpPr>
          <p:nvPr/>
        </p:nvSpPr>
        <p:spPr bwMode="auto">
          <a:xfrm>
            <a:off x="4140200" y="5157788"/>
            <a:ext cx="358775" cy="431800"/>
          </a:xfrm>
          <a:prstGeom prst="ellipse">
            <a:avLst/>
          </a:prstGeom>
          <a:noFill/>
          <a:ln w="38100">
            <a:solidFill>
              <a:srgbClr val="FF0066"/>
            </a:solidFill>
            <a:round/>
            <a:headEnd/>
            <a:tailEnd/>
          </a:ln>
        </p:spPr>
        <p:txBody>
          <a:bodyPr wrap="none" anchor="ctr"/>
          <a:lstStyle/>
          <a:p>
            <a:endParaRPr lang="cs-CZ"/>
          </a:p>
        </p:txBody>
      </p:sp>
      <p:sp>
        <p:nvSpPr>
          <p:cNvPr id="55" name="Oval 18">
            <a:extLst>
              <a:ext uri="{FF2B5EF4-FFF2-40B4-BE49-F238E27FC236}">
                <a16:creationId xmlns:a16="http://schemas.microsoft.com/office/drawing/2014/main" id="{B12A9D72-0B32-174B-89EA-A2D433460183}"/>
              </a:ext>
            </a:extLst>
          </p:cNvPr>
          <p:cNvSpPr>
            <a:spLocks noChangeArrowheads="1"/>
          </p:cNvSpPr>
          <p:nvPr/>
        </p:nvSpPr>
        <p:spPr bwMode="auto">
          <a:xfrm>
            <a:off x="7451725" y="5013325"/>
            <a:ext cx="287338" cy="288925"/>
          </a:xfrm>
          <a:prstGeom prst="ellipse">
            <a:avLst/>
          </a:prstGeom>
          <a:noFill/>
          <a:ln w="38100">
            <a:solidFill>
              <a:srgbClr val="FF0066"/>
            </a:solidFill>
            <a:round/>
            <a:headEnd/>
            <a:tailEnd/>
          </a:ln>
        </p:spPr>
        <p:txBody>
          <a:bodyPr wrap="none" anchor="ctr"/>
          <a:lstStyle/>
          <a:p>
            <a:endParaRPr lang="cs-CZ"/>
          </a:p>
        </p:txBody>
      </p:sp>
      <p:sp>
        <p:nvSpPr>
          <p:cNvPr id="57" name="Oval 18">
            <a:extLst>
              <a:ext uri="{FF2B5EF4-FFF2-40B4-BE49-F238E27FC236}">
                <a16:creationId xmlns:a16="http://schemas.microsoft.com/office/drawing/2014/main" id="{0C68294C-302A-2C44-BD32-026A7CCA07DE}"/>
              </a:ext>
            </a:extLst>
          </p:cNvPr>
          <p:cNvSpPr>
            <a:spLocks noChangeArrowheads="1"/>
          </p:cNvSpPr>
          <p:nvPr/>
        </p:nvSpPr>
        <p:spPr bwMode="auto">
          <a:xfrm>
            <a:off x="7236296" y="5013176"/>
            <a:ext cx="287338" cy="288925"/>
          </a:xfrm>
          <a:prstGeom prst="ellipse">
            <a:avLst/>
          </a:prstGeom>
          <a:noFill/>
          <a:ln w="38100">
            <a:solidFill>
              <a:srgbClr val="FF0066"/>
            </a:solidFill>
            <a:round/>
            <a:headEnd/>
            <a:tailEnd/>
          </a:ln>
        </p:spPr>
        <p:txBody>
          <a:bodyPr wrap="none" anchor="ctr"/>
          <a:lstStyle/>
          <a:p>
            <a:endParaRPr lang="cs-CZ"/>
          </a:p>
        </p:txBody>
      </p:sp>
      <p:sp>
        <p:nvSpPr>
          <p:cNvPr id="58" name="Oval 18">
            <a:extLst>
              <a:ext uri="{FF2B5EF4-FFF2-40B4-BE49-F238E27FC236}">
                <a16:creationId xmlns:a16="http://schemas.microsoft.com/office/drawing/2014/main" id="{EEE8EA35-C7AD-694F-A755-4570A57D0166}"/>
              </a:ext>
            </a:extLst>
          </p:cNvPr>
          <p:cNvSpPr>
            <a:spLocks noChangeArrowheads="1"/>
          </p:cNvSpPr>
          <p:nvPr/>
        </p:nvSpPr>
        <p:spPr bwMode="auto">
          <a:xfrm>
            <a:off x="7388696" y="5444331"/>
            <a:ext cx="287338" cy="288925"/>
          </a:xfrm>
          <a:prstGeom prst="ellipse">
            <a:avLst/>
          </a:prstGeom>
          <a:noFill/>
          <a:ln w="38100">
            <a:solidFill>
              <a:srgbClr val="FF0066"/>
            </a:solidFill>
            <a:round/>
            <a:headEnd/>
            <a:tailEnd/>
          </a:ln>
        </p:spPr>
        <p:txBody>
          <a:bodyPr wrap="none" anchor="ctr"/>
          <a:lstStyle/>
          <a:p>
            <a:endParaRPr lang="cs-CZ"/>
          </a:p>
        </p:txBody>
      </p:sp>
      <p:pic>
        <p:nvPicPr>
          <p:cNvPr id="3" name="Audio 2">
            <a:hlinkClick r:id="" action="ppaction://media"/>
            <a:extLst>
              <a:ext uri="{FF2B5EF4-FFF2-40B4-BE49-F238E27FC236}">
                <a16:creationId xmlns:a16="http://schemas.microsoft.com/office/drawing/2014/main" id="{5F5F0673-09BB-3B48-B157-B732B101EC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34863946"/>
      </p:ext>
    </p:extLst>
  </p:cSld>
  <p:clrMapOvr>
    <a:masterClrMapping/>
  </p:clrMapOvr>
  <mc:AlternateContent xmlns:mc="http://schemas.openxmlformats.org/markup-compatibility/2006" xmlns:p14="http://schemas.microsoft.com/office/powerpoint/2010/main">
    <mc:Choice Requires="p14">
      <p:transition spd="slow" p14:dur="2000" advTm="53413"/>
    </mc:Choice>
    <mc:Fallback xmlns="">
      <p:transition spd="slow" advTm="53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grpId="0" nodeType="withEffect">
                                  <p:stCondLst>
                                    <p:cond delay="700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1200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1200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55" grpId="0" animBg="1"/>
      <p:bldP spid="57" grpId="0" animBg="1"/>
      <p:bldP spid="5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78053" y="52251"/>
            <a:ext cx="8964488" cy="6894195"/>
          </a:xfrm>
          <a:prstGeom prst="rect">
            <a:avLst/>
          </a:prstGeom>
          <a:noFill/>
          <a:ln w="9525">
            <a:noFill/>
            <a:miter lim="800000"/>
            <a:headEnd/>
            <a:tailEnd/>
          </a:ln>
        </p:spPr>
        <p:txBody>
          <a:bodyPr wrap="square">
            <a:spAutoFit/>
          </a:bodyPr>
          <a:lstStyle/>
          <a:p>
            <a:pPr algn="justLow"/>
            <a:r>
              <a:rPr lang="cs-CZ" sz="2200" dirty="0">
                <a:solidFill>
                  <a:srgbClr val="000000"/>
                </a:solidFill>
                <a:latin typeface="Times New Roman" pitchFamily="18" charset="0"/>
                <a:cs typeface="Times New Roman" pitchFamily="18" charset="0"/>
              </a:rPr>
              <a:t>Simulace molekulární dynamiky (MD)</a:t>
            </a:r>
          </a:p>
          <a:p>
            <a:pPr algn="justLow"/>
            <a:r>
              <a:rPr lang="cs-CZ" sz="2200" dirty="0">
                <a:solidFill>
                  <a:srgbClr val="000000"/>
                </a:solidFill>
                <a:latin typeface="Times New Roman" pitchFamily="18" charset="0"/>
                <a:cs typeface="Times New Roman" pitchFamily="18" charset="0"/>
              </a:rPr>
              <a:t>Popisují pohyb molekul a atomů v molekule pomocí zákonů klasické mechaniky, tak, aby byly splněny základní podmínky:</a:t>
            </a:r>
          </a:p>
          <a:p>
            <a:pPr marL="457200" indent="-457200" algn="justLow">
              <a:buAutoNum type="arabicPeriod"/>
            </a:pPr>
            <a:r>
              <a:rPr lang="cs-CZ" sz="2200" dirty="0">
                <a:solidFill>
                  <a:srgbClr val="000000"/>
                </a:solidFill>
                <a:latin typeface="Times New Roman" pitchFamily="18" charset="0"/>
                <a:cs typeface="Times New Roman" pitchFamily="18" charset="0"/>
              </a:rPr>
              <a:t>Kinetická energie všech atomů odpovídá teplotě, kterou simulujeme</a:t>
            </a:r>
          </a:p>
          <a:p>
            <a:pPr marL="457200" indent="-457200" algn="justLow">
              <a:buAutoNum type="arabicPeriod"/>
            </a:pPr>
            <a:r>
              <a:rPr lang="cs-CZ" sz="2200" dirty="0">
                <a:solidFill>
                  <a:srgbClr val="000000"/>
                </a:solidFill>
                <a:latin typeface="Times New Roman" pitchFamily="18" charset="0"/>
                <a:cs typeface="Times New Roman" pitchFamily="18" charset="0"/>
              </a:rPr>
              <a:t>Velikosti kartézských složek rychlosti mají Gaussovo rozdělení</a:t>
            </a:r>
          </a:p>
          <a:p>
            <a:pPr algn="justLow"/>
            <a:endParaRPr lang="cs-CZ" sz="800" dirty="0">
              <a:solidFill>
                <a:srgbClr val="000000"/>
              </a:solidFill>
              <a:latin typeface="Times New Roman" pitchFamily="18" charset="0"/>
              <a:cs typeface="Times New Roman" pitchFamily="18" charset="0"/>
            </a:endParaRPr>
          </a:p>
          <a:p>
            <a:pPr algn="justLow"/>
            <a:r>
              <a:rPr lang="cs-CZ" sz="2200" dirty="0">
                <a:solidFill>
                  <a:srgbClr val="000000"/>
                </a:solidFill>
                <a:latin typeface="Times New Roman" pitchFamily="18" charset="0"/>
                <a:cs typeface="Times New Roman" pitchFamily="18" charset="0"/>
              </a:rPr>
              <a:t>K nastartování simulace makromolekuly (např. proteinu) potřebujeme smysluplný model, který by měl mít určitou stabilitu (jinak se molekula při simulaci “rozpadne“). Ten získáme např. z krystalové struktury.</a:t>
            </a:r>
          </a:p>
          <a:p>
            <a:pPr algn="justLow"/>
            <a:endParaRPr lang="cs-CZ" sz="800" dirty="0">
              <a:solidFill>
                <a:srgbClr val="000000"/>
              </a:solidFill>
              <a:latin typeface="Times New Roman" pitchFamily="18" charset="0"/>
              <a:cs typeface="Times New Roman" pitchFamily="18" charset="0"/>
            </a:endParaRPr>
          </a:p>
          <a:p>
            <a:pPr algn="justLow"/>
            <a:r>
              <a:rPr lang="cs-CZ" sz="2200" dirty="0">
                <a:solidFill>
                  <a:srgbClr val="000000"/>
                </a:solidFill>
                <a:latin typeface="Times New Roman" pitchFamily="18" charset="0"/>
                <a:cs typeface="Times New Roman" pitchFamily="18" charset="0"/>
              </a:rPr>
              <a:t>Atomům v molekule přiřadíme náhodné rychlostní vektory tak, aby celková okamžitá kinetická energie odpovídala teplotě (</a:t>
            </a:r>
            <a:r>
              <a:rPr lang="cs-CZ" sz="2200" dirty="0" err="1">
                <a:solidFill>
                  <a:srgbClr val="000000"/>
                </a:solidFill>
                <a:latin typeface="Times New Roman" pitchFamily="18" charset="0"/>
                <a:cs typeface="Times New Roman" pitchFamily="18" charset="0"/>
              </a:rPr>
              <a:t>např</a:t>
            </a:r>
            <a:r>
              <a:rPr lang="cs-CZ" sz="2200" dirty="0">
                <a:solidFill>
                  <a:srgbClr val="000000"/>
                </a:solidFill>
                <a:latin typeface="Times New Roman" pitchFamily="18" charset="0"/>
                <a:cs typeface="Times New Roman" pitchFamily="18" charset="0"/>
              </a:rPr>
              <a:t> 300 K). Algoritmus generující náhodné rychlostní vektory je součástí každého programu simulací MD.</a:t>
            </a:r>
          </a:p>
          <a:p>
            <a:pPr algn="justLow"/>
            <a:endParaRPr lang="cs-CZ" sz="800" dirty="0">
              <a:solidFill>
                <a:srgbClr val="000000"/>
              </a:solidFill>
              <a:latin typeface="Times New Roman" pitchFamily="18" charset="0"/>
              <a:cs typeface="Times New Roman" pitchFamily="18" charset="0"/>
            </a:endParaRPr>
          </a:p>
          <a:p>
            <a:pPr algn="justLow"/>
            <a:r>
              <a:rPr lang="cs-CZ" sz="2200" dirty="0">
                <a:solidFill>
                  <a:srgbClr val="000000"/>
                </a:solidFill>
                <a:latin typeface="Times New Roman" pitchFamily="18" charset="0"/>
                <a:cs typeface="Times New Roman" pitchFamily="18" charset="0"/>
              </a:rPr>
              <a:t>Vycházejí z rozložení pohybu na infinitezimální časové úseky </a:t>
            </a:r>
            <a:r>
              <a:rPr lang="cs-CZ" sz="2200" dirty="0" err="1">
                <a:solidFill>
                  <a:srgbClr val="000000"/>
                </a:solidFill>
                <a:latin typeface="Times New Roman" pitchFamily="18" charset="0"/>
                <a:cs typeface="Times New Roman" pitchFamily="18" charset="0"/>
              </a:rPr>
              <a:t>dt</a:t>
            </a:r>
            <a:r>
              <a:rPr lang="cs-CZ" sz="2200" dirty="0">
                <a:solidFill>
                  <a:srgbClr val="000000"/>
                </a:solidFill>
                <a:latin typeface="Times New Roman" pitchFamily="18" charset="0"/>
                <a:cs typeface="Times New Roman" pitchFamily="18" charset="0"/>
              </a:rPr>
              <a:t>. Síla působící na jednotlivé atomy je vypočtena jako suma párových interakcí mezi atomy. Zrychlení každého atomu i je pak definováno Newtonovými pohybovými rovnicemi, </a:t>
            </a:r>
            <a:r>
              <a:rPr lang="cs-CZ" sz="2200" dirty="0" err="1">
                <a:solidFill>
                  <a:srgbClr val="000000"/>
                </a:solidFill>
                <a:latin typeface="Times New Roman" pitchFamily="18" charset="0"/>
                <a:cs typeface="Times New Roman" pitchFamily="18" charset="0"/>
              </a:rPr>
              <a:t>a</a:t>
            </a:r>
            <a:r>
              <a:rPr lang="cs-CZ" sz="2200" baseline="-30000" dirty="0" err="1">
                <a:solidFill>
                  <a:srgbClr val="000000"/>
                </a:solidFill>
                <a:latin typeface="Times New Roman" pitchFamily="18" charset="0"/>
                <a:cs typeface="Times New Roman" pitchFamily="18" charset="0"/>
              </a:rPr>
              <a:t>i</a:t>
            </a:r>
            <a:r>
              <a:rPr lang="cs-CZ" sz="2200" dirty="0">
                <a:solidFill>
                  <a:srgbClr val="000000"/>
                </a:solidFill>
                <a:latin typeface="Times New Roman" pitchFamily="18" charset="0"/>
                <a:cs typeface="Times New Roman" pitchFamily="18" charset="0"/>
              </a:rPr>
              <a:t>=</a:t>
            </a:r>
            <a:r>
              <a:rPr lang="cs-CZ" sz="2200" dirty="0" err="1">
                <a:solidFill>
                  <a:srgbClr val="000000"/>
                </a:solidFill>
                <a:latin typeface="Times New Roman" pitchFamily="18" charset="0"/>
                <a:cs typeface="Times New Roman" pitchFamily="18" charset="0"/>
              </a:rPr>
              <a:t>F</a:t>
            </a:r>
            <a:r>
              <a:rPr lang="cs-CZ" sz="2200" baseline="-30000" dirty="0" err="1">
                <a:solidFill>
                  <a:srgbClr val="000000"/>
                </a:solidFill>
                <a:latin typeface="Times New Roman" pitchFamily="18" charset="0"/>
                <a:cs typeface="Times New Roman" pitchFamily="18" charset="0"/>
              </a:rPr>
              <a:t>i</a:t>
            </a:r>
            <a:r>
              <a:rPr lang="cs-CZ" sz="2200" dirty="0">
                <a:solidFill>
                  <a:srgbClr val="000000"/>
                </a:solidFill>
                <a:latin typeface="Times New Roman" pitchFamily="18" charset="0"/>
                <a:cs typeface="Times New Roman" pitchFamily="18" charset="0"/>
              </a:rPr>
              <a:t>/m</a:t>
            </a:r>
            <a:r>
              <a:rPr lang="cs-CZ" sz="2200" baseline="-30000" dirty="0">
                <a:solidFill>
                  <a:srgbClr val="000000"/>
                </a:solidFill>
                <a:latin typeface="Times New Roman" pitchFamily="18" charset="0"/>
                <a:cs typeface="Times New Roman" pitchFamily="18" charset="0"/>
              </a:rPr>
              <a:t>i</a:t>
            </a:r>
            <a:r>
              <a:rPr lang="cs-CZ" sz="2200" dirty="0">
                <a:solidFill>
                  <a:srgbClr val="000000"/>
                </a:solidFill>
                <a:latin typeface="Times New Roman" pitchFamily="18" charset="0"/>
                <a:cs typeface="Times New Roman" pitchFamily="18" charset="0"/>
              </a:rPr>
              <a:t>, </a:t>
            </a:r>
            <a:r>
              <a:rPr lang="cs-CZ" sz="2200" dirty="0" err="1">
                <a:solidFill>
                  <a:srgbClr val="000000"/>
                </a:solidFill>
                <a:latin typeface="Times New Roman" pitchFamily="18" charset="0"/>
                <a:cs typeface="Times New Roman" pitchFamily="18" charset="0"/>
              </a:rPr>
              <a:t>a</a:t>
            </a:r>
            <a:r>
              <a:rPr lang="cs-CZ" sz="2200" baseline="-25000" dirty="0" err="1">
                <a:solidFill>
                  <a:srgbClr val="000000"/>
                </a:solidFill>
                <a:latin typeface="Times New Roman" pitchFamily="18" charset="0"/>
                <a:cs typeface="Times New Roman" pitchFamily="18" charset="0"/>
              </a:rPr>
              <a:t>i</a:t>
            </a:r>
            <a:r>
              <a:rPr lang="cs-CZ" sz="2200" dirty="0">
                <a:solidFill>
                  <a:srgbClr val="000000"/>
                </a:solidFill>
                <a:latin typeface="Times New Roman" pitchFamily="18" charset="0"/>
                <a:cs typeface="Times New Roman" pitchFamily="18" charset="0"/>
              </a:rPr>
              <a:t> je předpokládáno konstantní během intervalu </a:t>
            </a:r>
            <a:r>
              <a:rPr lang="cs-CZ" sz="2200" dirty="0" err="1">
                <a:solidFill>
                  <a:srgbClr val="000000"/>
                </a:solidFill>
                <a:latin typeface="Times New Roman" pitchFamily="18" charset="0"/>
                <a:cs typeface="Times New Roman" pitchFamily="18" charset="0"/>
              </a:rPr>
              <a:t>dt</a:t>
            </a:r>
            <a:r>
              <a:rPr lang="cs-CZ" sz="2200" dirty="0">
                <a:solidFill>
                  <a:srgbClr val="000000"/>
                </a:solidFill>
                <a:latin typeface="Times New Roman" pitchFamily="18" charset="0"/>
                <a:cs typeface="Times New Roman" pitchFamily="18" charset="0"/>
              </a:rPr>
              <a:t>. Nejznámější algoritmus pro výpočet atomových souřadnic na konci každého krůčku je </a:t>
            </a:r>
            <a:r>
              <a:rPr lang="cs-CZ" sz="2200" dirty="0" err="1">
                <a:solidFill>
                  <a:srgbClr val="FF0000"/>
                </a:solidFill>
                <a:latin typeface="Times New Roman" pitchFamily="18" charset="0"/>
                <a:cs typeface="Times New Roman" pitchFamily="18" charset="0"/>
              </a:rPr>
              <a:t>Verletův</a:t>
            </a:r>
            <a:r>
              <a:rPr lang="cs-CZ" sz="2200" dirty="0">
                <a:solidFill>
                  <a:srgbClr val="FF0000"/>
                </a:solidFill>
                <a:latin typeface="Times New Roman" pitchFamily="18" charset="0"/>
                <a:cs typeface="Times New Roman" pitchFamily="18" charset="0"/>
              </a:rPr>
              <a:t> algoritmus</a:t>
            </a:r>
            <a:r>
              <a:rPr lang="cs-CZ" sz="2200" dirty="0">
                <a:solidFill>
                  <a:srgbClr val="000000"/>
                </a:solidFill>
                <a:latin typeface="Times New Roman" pitchFamily="18" charset="0"/>
                <a:cs typeface="Times New Roman" pitchFamily="18" charset="0"/>
              </a:rPr>
              <a:t>. Posuny atomů se v něm počítají na základě střední rychlosti pro daný časový interval. </a:t>
            </a:r>
            <a:endParaRPr lang="fr-FR" sz="2200" dirty="0">
              <a:solidFill>
                <a:srgbClr val="000000"/>
              </a:solidFill>
              <a:latin typeface="Times New Roman" pitchFamily="18" charset="0"/>
              <a:cs typeface="Times New Roman" pitchFamily="18" charset="0"/>
            </a:endParaRPr>
          </a:p>
        </p:txBody>
      </p:sp>
      <p:grpSp>
        <p:nvGrpSpPr>
          <p:cNvPr id="7" name="Group 6">
            <a:extLst>
              <a:ext uri="{FF2B5EF4-FFF2-40B4-BE49-F238E27FC236}">
                <a16:creationId xmlns:a16="http://schemas.microsoft.com/office/drawing/2014/main" id="{9951D04A-F121-1A47-9E81-71A1A750BCE6}"/>
              </a:ext>
            </a:extLst>
          </p:cNvPr>
          <p:cNvGrpSpPr/>
          <p:nvPr/>
        </p:nvGrpSpPr>
        <p:grpSpPr>
          <a:xfrm>
            <a:off x="0" y="768518"/>
            <a:ext cx="8748464" cy="360040"/>
            <a:chOff x="35294" y="692696"/>
            <a:chExt cx="8748464" cy="360040"/>
          </a:xfrm>
        </p:grpSpPr>
        <p:cxnSp>
          <p:nvCxnSpPr>
            <p:cNvPr id="4" name="Straight Connector 3">
              <a:extLst>
                <a:ext uri="{FF2B5EF4-FFF2-40B4-BE49-F238E27FC236}">
                  <a16:creationId xmlns:a16="http://schemas.microsoft.com/office/drawing/2014/main" id="{857640BE-59CC-6E49-A165-642A411B96F9}"/>
                </a:ext>
              </a:extLst>
            </p:cNvPr>
            <p:cNvCxnSpPr>
              <a:cxnSpLocks/>
            </p:cNvCxnSpPr>
            <p:nvPr/>
          </p:nvCxnSpPr>
          <p:spPr bwMode="auto">
            <a:xfrm>
              <a:off x="35294" y="692696"/>
              <a:ext cx="8748464"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9020D1B9-01C9-6F47-AF83-FE9A391EB2CD}"/>
                </a:ext>
              </a:extLst>
            </p:cNvPr>
            <p:cNvCxnSpPr>
              <a:cxnSpLocks/>
            </p:cNvCxnSpPr>
            <p:nvPr/>
          </p:nvCxnSpPr>
          <p:spPr bwMode="auto">
            <a:xfrm>
              <a:off x="35294" y="1052736"/>
              <a:ext cx="1368354"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cxnSp>
        <p:nvCxnSpPr>
          <p:cNvPr id="8" name="Straight Connector 7">
            <a:extLst>
              <a:ext uri="{FF2B5EF4-FFF2-40B4-BE49-F238E27FC236}">
                <a16:creationId xmlns:a16="http://schemas.microsoft.com/office/drawing/2014/main" id="{99A5CC5E-DE6A-0346-83DB-DBA2F988EE6E}"/>
              </a:ext>
            </a:extLst>
          </p:cNvPr>
          <p:cNvCxnSpPr>
            <a:cxnSpLocks/>
          </p:cNvCxnSpPr>
          <p:nvPr/>
        </p:nvCxnSpPr>
        <p:spPr bwMode="auto">
          <a:xfrm>
            <a:off x="1547664" y="2564904"/>
            <a:ext cx="5112568"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D2BDEFCC-927D-CC49-95F0-AB5675A2B4E8}"/>
              </a:ext>
            </a:extLst>
          </p:cNvPr>
          <p:cNvCxnSpPr>
            <a:cxnSpLocks/>
          </p:cNvCxnSpPr>
          <p:nvPr/>
        </p:nvCxnSpPr>
        <p:spPr bwMode="auto">
          <a:xfrm>
            <a:off x="107504" y="3356992"/>
            <a:ext cx="7632848"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A936F289-3053-6E4D-8CA7-7983ADADEAEF}"/>
              </a:ext>
            </a:extLst>
          </p:cNvPr>
          <p:cNvCxnSpPr>
            <a:cxnSpLocks/>
          </p:cNvCxnSpPr>
          <p:nvPr/>
        </p:nvCxnSpPr>
        <p:spPr bwMode="auto">
          <a:xfrm>
            <a:off x="179512" y="4797152"/>
            <a:ext cx="8064896"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EE85C808-7F92-1048-B082-E4BB46BC8A2A}"/>
              </a:ext>
            </a:extLst>
          </p:cNvPr>
          <p:cNvCxnSpPr>
            <a:cxnSpLocks/>
          </p:cNvCxnSpPr>
          <p:nvPr/>
        </p:nvCxnSpPr>
        <p:spPr bwMode="auto">
          <a:xfrm>
            <a:off x="72008" y="5829300"/>
            <a:ext cx="3707904"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8DEF6AD7-7F67-D64D-A0DC-311CA70BB3DA}"/>
              </a:ext>
            </a:extLst>
          </p:cNvPr>
          <p:cNvCxnSpPr>
            <a:cxnSpLocks/>
          </p:cNvCxnSpPr>
          <p:nvPr/>
        </p:nvCxnSpPr>
        <p:spPr bwMode="auto">
          <a:xfrm>
            <a:off x="4103948" y="5810153"/>
            <a:ext cx="378042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1943E60F-9732-874C-85BC-D1EE869159D3}"/>
              </a:ext>
            </a:extLst>
          </p:cNvPr>
          <p:cNvCxnSpPr>
            <a:cxnSpLocks/>
          </p:cNvCxnSpPr>
          <p:nvPr/>
        </p:nvCxnSpPr>
        <p:spPr bwMode="auto">
          <a:xfrm>
            <a:off x="179512" y="6813376"/>
            <a:ext cx="432119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pic>
        <p:nvPicPr>
          <p:cNvPr id="20" name="Audio 19">
            <a:hlinkClick r:id="" action="ppaction://media"/>
            <a:extLst>
              <a:ext uri="{FF2B5EF4-FFF2-40B4-BE49-F238E27FC236}">
                <a16:creationId xmlns:a16="http://schemas.microsoft.com/office/drawing/2014/main" id="{66136B26-2281-1049-B7F4-AC7FE0C553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cxnSp>
        <p:nvCxnSpPr>
          <p:cNvPr id="27" name="Straight Connector 26">
            <a:extLst>
              <a:ext uri="{FF2B5EF4-FFF2-40B4-BE49-F238E27FC236}">
                <a16:creationId xmlns:a16="http://schemas.microsoft.com/office/drawing/2014/main" id="{84A7442E-5F5E-AE44-93BE-D00B3B4F5BBC}"/>
              </a:ext>
            </a:extLst>
          </p:cNvPr>
          <p:cNvCxnSpPr>
            <a:cxnSpLocks/>
          </p:cNvCxnSpPr>
          <p:nvPr/>
        </p:nvCxnSpPr>
        <p:spPr bwMode="auto">
          <a:xfrm>
            <a:off x="0" y="2204864"/>
            <a:ext cx="5112568"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D345FDC7-28C4-634B-8FED-F75C62D999D3}"/>
              </a:ext>
            </a:extLst>
          </p:cNvPr>
          <p:cNvCxnSpPr>
            <a:cxnSpLocks/>
          </p:cNvCxnSpPr>
          <p:nvPr/>
        </p:nvCxnSpPr>
        <p:spPr bwMode="auto">
          <a:xfrm>
            <a:off x="7164288" y="5517232"/>
            <a:ext cx="1722147"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CF11AA1D-0050-D441-AA16-1F8FC4299BBE}"/>
              </a:ext>
            </a:extLst>
          </p:cNvPr>
          <p:cNvCxnSpPr>
            <a:cxnSpLocks/>
          </p:cNvCxnSpPr>
          <p:nvPr/>
        </p:nvCxnSpPr>
        <p:spPr bwMode="auto">
          <a:xfrm>
            <a:off x="3491880" y="6525344"/>
            <a:ext cx="2556994"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cSld>
  <p:clrMapOvr>
    <a:masterClrMapping/>
  </p:clrMapOvr>
  <mc:AlternateContent xmlns:mc="http://schemas.openxmlformats.org/markup-compatibility/2006" xmlns:p14="http://schemas.microsoft.com/office/powerpoint/2010/main">
    <mc:Choice Requires="p14">
      <p:transition spd="slow" p14:dur="2000" advTm="103525"/>
    </mc:Choice>
    <mc:Fallback xmlns="">
      <p:transition spd="slow" advTm="103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1" presetClass="entr" presetSubtype="0" fill="hold" nodeType="withEffect">
                                  <p:stCondLst>
                                    <p:cond delay="15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2200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2200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400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52000"/>
                                  </p:stCondLst>
                                  <p:childTnLst>
                                    <p:set>
                                      <p:cBhvr>
                                        <p:cTn id="16" dur="1" fill="hold">
                                          <p:stCondLst>
                                            <p:cond delay="0"/>
                                          </p:stCondLst>
                                        </p:cTn>
                                        <p:tgtEl>
                                          <p:spTgt spid="13"/>
                                        </p:tgtEl>
                                        <p:attrNameLst>
                                          <p:attrName>style.visibility</p:attrName>
                                        </p:attrNameLst>
                                      </p:cBhvr>
                                      <p:to>
                                        <p:strVal val="visible"/>
                                      </p:to>
                                    </p:set>
                                  </p:childTnLst>
                                </p:cTn>
                              </p:par>
                            </p:childTnLst>
                          </p:cTn>
                        </p:par>
                        <p:par>
                          <p:cTn id="17" fill="hold">
                            <p:stCondLst>
                              <p:cond delay="52000"/>
                            </p:stCondLst>
                            <p:childTnLst>
                              <p:par>
                                <p:cTn id="18" presetID="1" presetClass="entr" presetSubtype="0" fill="hold" nodeType="afterEffect">
                                  <p:stCondLst>
                                    <p:cond delay="1800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nodeType="withEffect">
                                  <p:stCondLst>
                                    <p:cond delay="18000"/>
                                  </p:stCondLst>
                                  <p:childTnLst>
                                    <p:set>
                                      <p:cBhvr>
                                        <p:cTn id="21" dur="1" fill="hold">
                                          <p:stCondLst>
                                            <p:cond delay="0"/>
                                          </p:stCondLst>
                                        </p:cTn>
                                        <p:tgtEl>
                                          <p:spTgt spid="29"/>
                                        </p:tgtEl>
                                        <p:attrNameLst>
                                          <p:attrName>style.visibility</p:attrName>
                                        </p:attrNameLst>
                                      </p:cBhvr>
                                      <p:to>
                                        <p:strVal val="visible"/>
                                      </p:to>
                                    </p:set>
                                  </p:childTnLst>
                                </p:cTn>
                              </p:par>
                              <p:par>
                                <p:cTn id="22" presetID="1" presetClass="entr" presetSubtype="0" fill="hold" nodeType="withEffect">
                                  <p:stCondLst>
                                    <p:cond delay="3000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nodeType="withEffect">
                                  <p:stCondLst>
                                    <p:cond delay="3150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nodeType="withEffect">
                                  <p:stCondLst>
                                    <p:cond delay="3900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14A1CF-D0CB-4E4E-A282-7589CC96EB4D}"/>
              </a:ext>
            </a:extLst>
          </p:cNvPr>
          <p:cNvPicPr>
            <a:picLocks noChangeAspect="1"/>
          </p:cNvPicPr>
          <p:nvPr/>
        </p:nvPicPr>
        <p:blipFill>
          <a:blip r:embed="rId4"/>
          <a:stretch>
            <a:fillRect/>
          </a:stretch>
        </p:blipFill>
        <p:spPr>
          <a:xfrm>
            <a:off x="2771800" y="620688"/>
            <a:ext cx="3810000" cy="1409700"/>
          </a:xfrm>
          <a:prstGeom prst="rect">
            <a:avLst/>
          </a:prstGeom>
        </p:spPr>
      </p:pic>
      <p:sp>
        <p:nvSpPr>
          <p:cNvPr id="3" name="Rectangle 2">
            <a:extLst>
              <a:ext uri="{FF2B5EF4-FFF2-40B4-BE49-F238E27FC236}">
                <a16:creationId xmlns:a16="http://schemas.microsoft.com/office/drawing/2014/main" id="{95A40E6A-22B2-2B47-84DC-5727418508F3}"/>
              </a:ext>
            </a:extLst>
          </p:cNvPr>
          <p:cNvSpPr/>
          <p:nvPr/>
        </p:nvSpPr>
        <p:spPr>
          <a:xfrm>
            <a:off x="32116" y="156305"/>
            <a:ext cx="7827784" cy="369332"/>
          </a:xfrm>
          <a:prstGeom prst="rect">
            <a:avLst/>
          </a:prstGeom>
        </p:spPr>
        <p:txBody>
          <a:bodyPr wrap="none">
            <a:spAutoFit/>
          </a:bodyPr>
          <a:lstStyle/>
          <a:p>
            <a:r>
              <a:rPr lang="de-CH" altLang="fr-FR" b="1" dirty="0">
                <a:solidFill>
                  <a:srgbClr val="FF0000"/>
                </a:solidFill>
              </a:rPr>
              <a:t>1. </a:t>
            </a:r>
            <a:r>
              <a:rPr lang="de-CH" altLang="fr-FR" b="1" dirty="0" err="1">
                <a:solidFill>
                  <a:srgbClr val="FF0000"/>
                </a:solidFill>
              </a:rPr>
              <a:t>Dehydrogenace</a:t>
            </a:r>
            <a:r>
              <a:rPr lang="de-CH" altLang="fr-FR" b="1" dirty="0">
                <a:solidFill>
                  <a:srgbClr val="FF0000"/>
                </a:solidFill>
              </a:rPr>
              <a:t> </a:t>
            </a:r>
            <a:r>
              <a:rPr lang="de-CH" altLang="fr-FR" b="1" dirty="0" err="1">
                <a:solidFill>
                  <a:srgbClr val="FF0000"/>
                </a:solidFill>
              </a:rPr>
              <a:t>etanolu</a:t>
            </a:r>
            <a:r>
              <a:rPr lang="de-CH" altLang="fr-FR" b="1" dirty="0">
                <a:solidFill>
                  <a:srgbClr val="FF0000"/>
                </a:solidFill>
              </a:rPr>
              <a:t> </a:t>
            </a:r>
            <a:r>
              <a:rPr lang="de-CH" altLang="fr-FR" b="1" dirty="0" err="1">
                <a:solidFill>
                  <a:srgbClr val="FF0000"/>
                </a:solidFill>
              </a:rPr>
              <a:t>pomocí</a:t>
            </a:r>
            <a:r>
              <a:rPr lang="de-CH" altLang="fr-FR" b="1" dirty="0">
                <a:solidFill>
                  <a:srgbClr val="FF0000"/>
                </a:solidFill>
              </a:rPr>
              <a:t> </a:t>
            </a:r>
            <a:r>
              <a:rPr lang="de-CH" altLang="fr-FR" b="1" dirty="0" err="1">
                <a:solidFill>
                  <a:srgbClr val="FF0000"/>
                </a:solidFill>
              </a:rPr>
              <a:t>enzymu</a:t>
            </a:r>
            <a:r>
              <a:rPr lang="de-CH" altLang="fr-FR" b="1" dirty="0">
                <a:solidFill>
                  <a:srgbClr val="FF0000"/>
                </a:solidFill>
              </a:rPr>
              <a:t> </a:t>
            </a:r>
            <a:r>
              <a:rPr lang="de-CH" altLang="fr-FR" b="1" dirty="0" err="1">
                <a:solidFill>
                  <a:srgbClr val="FF0000"/>
                </a:solidFill>
              </a:rPr>
              <a:t>alkohol</a:t>
            </a:r>
            <a:r>
              <a:rPr lang="de-CH" altLang="fr-FR" b="1" dirty="0">
                <a:solidFill>
                  <a:srgbClr val="FF0000"/>
                </a:solidFill>
              </a:rPr>
              <a:t> </a:t>
            </a:r>
            <a:r>
              <a:rPr lang="de-CH" altLang="fr-FR" b="1" dirty="0" err="1">
                <a:solidFill>
                  <a:srgbClr val="FF0000"/>
                </a:solidFill>
              </a:rPr>
              <a:t>dehydrogenáza</a:t>
            </a:r>
            <a:r>
              <a:rPr lang="de-CH" altLang="fr-FR" b="1" dirty="0">
                <a:solidFill>
                  <a:srgbClr val="FF0000"/>
                </a:solidFill>
              </a:rPr>
              <a:t>: </a:t>
            </a:r>
            <a:endParaRPr lang="fr-FR" dirty="0"/>
          </a:p>
        </p:txBody>
      </p:sp>
      <p:sp>
        <p:nvSpPr>
          <p:cNvPr id="5" name="Rectangle 4">
            <a:extLst>
              <a:ext uri="{FF2B5EF4-FFF2-40B4-BE49-F238E27FC236}">
                <a16:creationId xmlns:a16="http://schemas.microsoft.com/office/drawing/2014/main" id="{83309A54-A150-A642-BC8E-3601EF82C3C1}"/>
              </a:ext>
            </a:extLst>
          </p:cNvPr>
          <p:cNvSpPr/>
          <p:nvPr/>
        </p:nvSpPr>
        <p:spPr>
          <a:xfrm>
            <a:off x="28228" y="2823293"/>
            <a:ext cx="6930102" cy="646331"/>
          </a:xfrm>
          <a:prstGeom prst="rect">
            <a:avLst/>
          </a:prstGeom>
        </p:spPr>
        <p:txBody>
          <a:bodyPr wrap="none">
            <a:spAutoFit/>
          </a:bodyPr>
          <a:lstStyle/>
          <a:p>
            <a:endParaRPr lang="de-CH" altLang="fr-FR" b="1" dirty="0">
              <a:solidFill>
                <a:srgbClr val="FF0000"/>
              </a:solidFill>
            </a:endParaRPr>
          </a:p>
          <a:p>
            <a:r>
              <a:rPr lang="de-CH" altLang="fr-FR" b="1" dirty="0">
                <a:solidFill>
                  <a:srgbClr val="FF0000"/>
                </a:solidFill>
              </a:rPr>
              <a:t>2. </a:t>
            </a:r>
            <a:r>
              <a:rPr lang="de-CH" altLang="fr-FR" b="1" dirty="0" err="1">
                <a:solidFill>
                  <a:srgbClr val="FF0000"/>
                </a:solidFill>
              </a:rPr>
              <a:t>Oxidace</a:t>
            </a:r>
            <a:r>
              <a:rPr lang="de-CH" altLang="fr-FR" b="1" dirty="0">
                <a:solidFill>
                  <a:srgbClr val="FF0000"/>
                </a:solidFill>
              </a:rPr>
              <a:t> </a:t>
            </a:r>
            <a:r>
              <a:rPr lang="de-CH" altLang="fr-FR" b="1" dirty="0" err="1">
                <a:solidFill>
                  <a:srgbClr val="FF0000"/>
                </a:solidFill>
              </a:rPr>
              <a:t>cholesterolu</a:t>
            </a:r>
            <a:r>
              <a:rPr lang="de-CH" altLang="fr-FR" b="1" dirty="0">
                <a:solidFill>
                  <a:srgbClr val="FF0000"/>
                </a:solidFill>
              </a:rPr>
              <a:t> </a:t>
            </a:r>
            <a:r>
              <a:rPr lang="de-CH" altLang="fr-FR" b="1" dirty="0" err="1">
                <a:solidFill>
                  <a:srgbClr val="FF0000"/>
                </a:solidFill>
              </a:rPr>
              <a:t>pomocí</a:t>
            </a:r>
            <a:r>
              <a:rPr lang="de-CH" altLang="fr-FR" b="1" dirty="0">
                <a:solidFill>
                  <a:srgbClr val="FF0000"/>
                </a:solidFill>
              </a:rPr>
              <a:t> </a:t>
            </a:r>
            <a:r>
              <a:rPr lang="de-CH" altLang="fr-FR" b="1" dirty="0" err="1">
                <a:solidFill>
                  <a:srgbClr val="FF0000"/>
                </a:solidFill>
              </a:rPr>
              <a:t>enzymu</a:t>
            </a:r>
            <a:r>
              <a:rPr lang="de-CH" altLang="fr-FR" b="1" dirty="0">
                <a:solidFill>
                  <a:srgbClr val="FF0000"/>
                </a:solidFill>
              </a:rPr>
              <a:t> </a:t>
            </a:r>
            <a:r>
              <a:rPr lang="de-CH" altLang="fr-FR" b="1" dirty="0" err="1">
                <a:solidFill>
                  <a:srgbClr val="FF0000"/>
                </a:solidFill>
              </a:rPr>
              <a:t>cholesterol</a:t>
            </a:r>
            <a:r>
              <a:rPr lang="de-CH" altLang="fr-FR" b="1" dirty="0">
                <a:solidFill>
                  <a:srgbClr val="FF0000"/>
                </a:solidFill>
              </a:rPr>
              <a:t> </a:t>
            </a:r>
            <a:r>
              <a:rPr lang="de-CH" altLang="fr-FR" b="1" dirty="0" err="1">
                <a:solidFill>
                  <a:srgbClr val="FF0000"/>
                </a:solidFill>
              </a:rPr>
              <a:t>oxidáza</a:t>
            </a:r>
            <a:r>
              <a:rPr lang="de-CH" altLang="fr-FR" b="1" dirty="0">
                <a:solidFill>
                  <a:srgbClr val="FF0000"/>
                </a:solidFill>
              </a:rPr>
              <a:t>: </a:t>
            </a:r>
            <a:endParaRPr lang="fr-FR" dirty="0"/>
          </a:p>
        </p:txBody>
      </p:sp>
      <p:pic>
        <p:nvPicPr>
          <p:cNvPr id="6" name="Picture 3">
            <a:extLst>
              <a:ext uri="{FF2B5EF4-FFF2-40B4-BE49-F238E27FC236}">
                <a16:creationId xmlns:a16="http://schemas.microsoft.com/office/drawing/2014/main" id="{02B98ACB-D199-374B-984A-45305443B9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6986" y="3469625"/>
            <a:ext cx="5590798" cy="334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E8612DF3-D1ED-2747-8872-9F32C8D30721}"/>
              </a:ext>
            </a:extLst>
          </p:cNvPr>
          <p:cNvSpPr/>
          <p:nvPr/>
        </p:nvSpPr>
        <p:spPr>
          <a:xfrm>
            <a:off x="6948264" y="4509120"/>
            <a:ext cx="115212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 26">
            <a:extLst>
              <a:ext uri="{FF2B5EF4-FFF2-40B4-BE49-F238E27FC236}">
                <a16:creationId xmlns:a16="http://schemas.microsoft.com/office/drawing/2014/main" id="{09A9B8F1-E288-5D42-92B9-2F2FA254307F}"/>
              </a:ext>
            </a:extLst>
          </p:cNvPr>
          <p:cNvGrpSpPr/>
          <p:nvPr/>
        </p:nvGrpSpPr>
        <p:grpSpPr>
          <a:xfrm>
            <a:off x="577570" y="4283804"/>
            <a:ext cx="8437719" cy="409982"/>
            <a:chOff x="577570" y="4283804"/>
            <a:chExt cx="8437719" cy="409982"/>
          </a:xfrm>
        </p:grpSpPr>
        <p:sp>
          <p:nvSpPr>
            <p:cNvPr id="28" name="TextBox 27">
              <a:extLst>
                <a:ext uri="{FF2B5EF4-FFF2-40B4-BE49-F238E27FC236}">
                  <a16:creationId xmlns:a16="http://schemas.microsoft.com/office/drawing/2014/main" id="{107BB800-B4F3-674E-8BD9-52EF8E1636EE}"/>
                </a:ext>
              </a:extLst>
            </p:cNvPr>
            <p:cNvSpPr txBox="1"/>
            <p:nvPr/>
          </p:nvSpPr>
          <p:spPr>
            <a:xfrm>
              <a:off x="577570" y="4283804"/>
              <a:ext cx="1351652" cy="369332"/>
            </a:xfrm>
            <a:prstGeom prst="rect">
              <a:avLst/>
            </a:prstGeom>
            <a:noFill/>
          </p:spPr>
          <p:txBody>
            <a:bodyPr wrap="none" rtlCol="0">
              <a:spAutoFit/>
            </a:bodyPr>
            <a:lstStyle/>
            <a:p>
              <a:r>
                <a:rPr lang="fr-FR" dirty="0" err="1"/>
                <a:t>Cholesterol</a:t>
              </a:r>
              <a:endParaRPr lang="fr-FR" dirty="0"/>
            </a:p>
          </p:txBody>
        </p:sp>
        <p:sp>
          <p:nvSpPr>
            <p:cNvPr id="29" name="TextBox 28">
              <a:extLst>
                <a:ext uri="{FF2B5EF4-FFF2-40B4-BE49-F238E27FC236}">
                  <a16:creationId xmlns:a16="http://schemas.microsoft.com/office/drawing/2014/main" id="{E182E9CD-D3C3-8748-A49F-C2CEFC10E600}"/>
                </a:ext>
              </a:extLst>
            </p:cNvPr>
            <p:cNvSpPr txBox="1"/>
            <p:nvPr/>
          </p:nvSpPr>
          <p:spPr>
            <a:xfrm>
              <a:off x="7407156" y="4324454"/>
              <a:ext cx="1608133" cy="369332"/>
            </a:xfrm>
            <a:prstGeom prst="rect">
              <a:avLst/>
            </a:prstGeom>
            <a:noFill/>
          </p:spPr>
          <p:txBody>
            <a:bodyPr wrap="none" rtlCol="0">
              <a:spAutoFit/>
            </a:bodyPr>
            <a:lstStyle/>
            <a:p>
              <a:r>
                <a:rPr lang="fr-FR"/>
                <a:t>Cholestenon</a:t>
              </a:r>
              <a:endParaRPr lang="fr-FR" dirty="0"/>
            </a:p>
          </p:txBody>
        </p:sp>
      </p:grpSp>
      <p:grpSp>
        <p:nvGrpSpPr>
          <p:cNvPr id="9" name="Group 8">
            <a:extLst>
              <a:ext uri="{FF2B5EF4-FFF2-40B4-BE49-F238E27FC236}">
                <a16:creationId xmlns:a16="http://schemas.microsoft.com/office/drawing/2014/main" id="{6A6EFEE9-FB7B-2448-A30E-7EC972D33CFA}"/>
              </a:ext>
            </a:extLst>
          </p:cNvPr>
          <p:cNvGrpSpPr/>
          <p:nvPr/>
        </p:nvGrpSpPr>
        <p:grpSpPr>
          <a:xfrm>
            <a:off x="2771800" y="2068146"/>
            <a:ext cx="5333318" cy="377211"/>
            <a:chOff x="2771800" y="2068146"/>
            <a:chExt cx="5333318" cy="377211"/>
          </a:xfrm>
        </p:grpSpPr>
        <p:cxnSp>
          <p:nvCxnSpPr>
            <p:cNvPr id="7" name="Straight Arrow Connector 6">
              <a:extLst>
                <a:ext uri="{FF2B5EF4-FFF2-40B4-BE49-F238E27FC236}">
                  <a16:creationId xmlns:a16="http://schemas.microsoft.com/office/drawing/2014/main" id="{A07247BA-3FE4-4E4A-855D-894F57E6AF24}"/>
                </a:ext>
              </a:extLst>
            </p:cNvPr>
            <p:cNvCxnSpPr/>
            <p:nvPr/>
          </p:nvCxnSpPr>
          <p:spPr>
            <a:xfrm>
              <a:off x="4067944" y="2276872"/>
              <a:ext cx="1440160" cy="0"/>
            </a:xfrm>
            <a:prstGeom prst="straightConnector1">
              <a:avLst/>
            </a:prstGeom>
            <a:ln>
              <a:headEnd type="none" w="med" len="med"/>
              <a:tailEnd type="arrow" w="med" len="med"/>
            </a:ln>
          </p:spPr>
          <p:style>
            <a:lnRef idx="2">
              <a:schemeClr val="accent4"/>
            </a:lnRef>
            <a:fillRef idx="0">
              <a:schemeClr val="accent4"/>
            </a:fillRef>
            <a:effectRef idx="1">
              <a:schemeClr val="accent4"/>
            </a:effectRef>
            <a:fontRef idx="minor">
              <a:schemeClr val="tx1"/>
            </a:fontRef>
          </p:style>
        </p:cxnSp>
        <p:sp>
          <p:nvSpPr>
            <p:cNvPr id="8" name="TextBox 7">
              <a:extLst>
                <a:ext uri="{FF2B5EF4-FFF2-40B4-BE49-F238E27FC236}">
                  <a16:creationId xmlns:a16="http://schemas.microsoft.com/office/drawing/2014/main" id="{1CC19C63-3B87-4F45-9129-B211723FE663}"/>
                </a:ext>
              </a:extLst>
            </p:cNvPr>
            <p:cNvSpPr txBox="1"/>
            <p:nvPr/>
          </p:nvSpPr>
          <p:spPr>
            <a:xfrm>
              <a:off x="2771800" y="2068146"/>
              <a:ext cx="1338828" cy="369332"/>
            </a:xfrm>
            <a:prstGeom prst="rect">
              <a:avLst/>
            </a:prstGeom>
            <a:noFill/>
          </p:spPr>
          <p:txBody>
            <a:bodyPr wrap="none" rtlCol="0">
              <a:spAutoFit/>
            </a:bodyPr>
            <a:lstStyle/>
            <a:p>
              <a:r>
                <a:rPr lang="fr-FR" dirty="0" err="1">
                  <a:solidFill>
                    <a:srgbClr val="7030A0"/>
                  </a:solidFill>
                </a:rPr>
                <a:t>člověk</a:t>
              </a:r>
              <a:r>
                <a:rPr lang="fr-FR" dirty="0">
                  <a:solidFill>
                    <a:srgbClr val="7030A0"/>
                  </a:solidFill>
                </a:rPr>
                <a:t>, </a:t>
              </a:r>
              <a:r>
                <a:rPr lang="fr-FR" dirty="0" err="1">
                  <a:solidFill>
                    <a:srgbClr val="7030A0"/>
                  </a:solidFill>
                </a:rPr>
                <a:t>kůň</a:t>
              </a:r>
              <a:endParaRPr lang="fr-FR" dirty="0">
                <a:solidFill>
                  <a:srgbClr val="7030A0"/>
                </a:solidFill>
              </a:endParaRPr>
            </a:p>
          </p:txBody>
        </p:sp>
        <p:sp>
          <p:nvSpPr>
            <p:cNvPr id="15" name="TextBox 14">
              <a:extLst>
                <a:ext uri="{FF2B5EF4-FFF2-40B4-BE49-F238E27FC236}">
                  <a16:creationId xmlns:a16="http://schemas.microsoft.com/office/drawing/2014/main" id="{4C9D51F7-4846-184F-B1FA-C9AA441EAF37}"/>
                </a:ext>
              </a:extLst>
            </p:cNvPr>
            <p:cNvSpPr txBox="1"/>
            <p:nvPr/>
          </p:nvSpPr>
          <p:spPr>
            <a:xfrm>
              <a:off x="5663424" y="2076025"/>
              <a:ext cx="2441694" cy="369332"/>
            </a:xfrm>
            <a:prstGeom prst="rect">
              <a:avLst/>
            </a:prstGeom>
            <a:noFill/>
          </p:spPr>
          <p:txBody>
            <a:bodyPr wrap="none" rtlCol="0">
              <a:spAutoFit/>
            </a:bodyPr>
            <a:lstStyle/>
            <a:p>
              <a:r>
                <a:rPr lang="fr-FR" dirty="0" err="1">
                  <a:solidFill>
                    <a:srgbClr val="7030A0"/>
                  </a:solidFill>
                </a:rPr>
                <a:t>odbourávání</a:t>
              </a:r>
              <a:r>
                <a:rPr lang="fr-FR" dirty="0">
                  <a:solidFill>
                    <a:srgbClr val="7030A0"/>
                  </a:solidFill>
                </a:rPr>
                <a:t> </a:t>
              </a:r>
              <a:r>
                <a:rPr lang="fr-FR" dirty="0" err="1">
                  <a:solidFill>
                    <a:srgbClr val="7030A0"/>
                  </a:solidFill>
                </a:rPr>
                <a:t>alkoholu</a:t>
              </a:r>
              <a:endParaRPr lang="fr-FR" dirty="0">
                <a:solidFill>
                  <a:srgbClr val="7030A0"/>
                </a:solidFill>
              </a:endParaRPr>
            </a:p>
          </p:txBody>
        </p:sp>
      </p:grpSp>
      <p:grpSp>
        <p:nvGrpSpPr>
          <p:cNvPr id="10" name="Group 9">
            <a:extLst>
              <a:ext uri="{FF2B5EF4-FFF2-40B4-BE49-F238E27FC236}">
                <a16:creationId xmlns:a16="http://schemas.microsoft.com/office/drawing/2014/main" id="{ACE3BFFD-BDCA-6E40-AFB6-D8E1664EB018}"/>
              </a:ext>
            </a:extLst>
          </p:cNvPr>
          <p:cNvGrpSpPr/>
          <p:nvPr/>
        </p:nvGrpSpPr>
        <p:grpSpPr>
          <a:xfrm>
            <a:off x="2843100" y="2536185"/>
            <a:ext cx="6300900" cy="646331"/>
            <a:chOff x="2843100" y="2536185"/>
            <a:chExt cx="6300900" cy="646331"/>
          </a:xfrm>
        </p:grpSpPr>
        <p:cxnSp>
          <p:nvCxnSpPr>
            <p:cNvPr id="13" name="Straight Arrow Connector 12">
              <a:extLst>
                <a:ext uri="{FF2B5EF4-FFF2-40B4-BE49-F238E27FC236}">
                  <a16:creationId xmlns:a16="http://schemas.microsoft.com/office/drawing/2014/main" id="{28CB2B6F-6815-2248-BE02-A48448AF2C41}"/>
                </a:ext>
              </a:extLst>
            </p:cNvPr>
            <p:cNvCxnSpPr>
              <a:cxnSpLocks/>
            </p:cNvCxnSpPr>
            <p:nvPr/>
          </p:nvCxnSpPr>
          <p:spPr>
            <a:xfrm flipH="1">
              <a:off x="4067944" y="2780928"/>
              <a:ext cx="1440160" cy="0"/>
            </a:xfrm>
            <a:prstGeom prst="straightConnector1">
              <a:avLst/>
            </a:prstGeom>
            <a:ln>
              <a:headEnd type="none" w="med" len="med"/>
              <a:tailEnd type="arrow" w="med" len="med"/>
            </a:ln>
          </p:spPr>
          <p:style>
            <a:lnRef idx="2">
              <a:schemeClr val="accent4"/>
            </a:lnRef>
            <a:fillRef idx="0">
              <a:schemeClr val="accent4"/>
            </a:fillRef>
            <a:effectRef idx="1">
              <a:schemeClr val="accent4"/>
            </a:effectRef>
            <a:fontRef idx="minor">
              <a:schemeClr val="tx1"/>
            </a:fontRef>
          </p:style>
        </p:cxnSp>
        <p:sp>
          <p:nvSpPr>
            <p:cNvPr id="16" name="TextBox 15">
              <a:extLst>
                <a:ext uri="{FF2B5EF4-FFF2-40B4-BE49-F238E27FC236}">
                  <a16:creationId xmlns:a16="http://schemas.microsoft.com/office/drawing/2014/main" id="{2E1E3F9C-1A79-5E4F-8853-4B0F4320E9C6}"/>
                </a:ext>
              </a:extLst>
            </p:cNvPr>
            <p:cNvSpPr txBox="1"/>
            <p:nvPr/>
          </p:nvSpPr>
          <p:spPr>
            <a:xfrm>
              <a:off x="2843100" y="2555612"/>
              <a:ext cx="1069524" cy="369332"/>
            </a:xfrm>
            <a:prstGeom prst="rect">
              <a:avLst/>
            </a:prstGeom>
            <a:noFill/>
          </p:spPr>
          <p:txBody>
            <a:bodyPr wrap="none" rtlCol="0">
              <a:spAutoFit/>
            </a:bodyPr>
            <a:lstStyle/>
            <a:p>
              <a:r>
                <a:rPr lang="fr-FR" dirty="0" err="1">
                  <a:solidFill>
                    <a:srgbClr val="7030A0"/>
                  </a:solidFill>
                </a:rPr>
                <a:t>kvasinky</a:t>
              </a:r>
              <a:endParaRPr lang="fr-FR" dirty="0">
                <a:solidFill>
                  <a:srgbClr val="7030A0"/>
                </a:solidFill>
              </a:endParaRPr>
            </a:p>
          </p:txBody>
        </p:sp>
        <p:sp>
          <p:nvSpPr>
            <p:cNvPr id="17" name="TextBox 16">
              <a:extLst>
                <a:ext uri="{FF2B5EF4-FFF2-40B4-BE49-F238E27FC236}">
                  <a16:creationId xmlns:a16="http://schemas.microsoft.com/office/drawing/2014/main" id="{CEC1292E-4CDB-EA4E-A6B8-2A467D638555}"/>
                </a:ext>
              </a:extLst>
            </p:cNvPr>
            <p:cNvSpPr txBox="1"/>
            <p:nvPr/>
          </p:nvSpPr>
          <p:spPr>
            <a:xfrm>
              <a:off x="5658698" y="2536185"/>
              <a:ext cx="3485302" cy="646331"/>
            </a:xfrm>
            <a:prstGeom prst="rect">
              <a:avLst/>
            </a:prstGeom>
            <a:noFill/>
          </p:spPr>
          <p:txBody>
            <a:bodyPr wrap="square" rtlCol="0">
              <a:spAutoFit/>
            </a:bodyPr>
            <a:lstStyle/>
            <a:p>
              <a:r>
                <a:rPr lang="fr-FR" dirty="0" err="1">
                  <a:solidFill>
                    <a:srgbClr val="7030A0"/>
                  </a:solidFill>
                </a:rPr>
                <a:t>alkoholové</a:t>
              </a:r>
              <a:r>
                <a:rPr lang="fr-FR" dirty="0">
                  <a:solidFill>
                    <a:srgbClr val="7030A0"/>
                  </a:solidFill>
                </a:rPr>
                <a:t> </a:t>
              </a:r>
              <a:r>
                <a:rPr lang="fr-FR" dirty="0" err="1">
                  <a:solidFill>
                    <a:srgbClr val="7030A0"/>
                  </a:solidFill>
                </a:rPr>
                <a:t>kvašení</a:t>
              </a:r>
              <a:r>
                <a:rPr lang="fr-FR" dirty="0">
                  <a:solidFill>
                    <a:srgbClr val="7030A0"/>
                  </a:solidFill>
                </a:rPr>
                <a:t>, </a:t>
              </a:r>
              <a:r>
                <a:rPr lang="fr-FR" dirty="0" err="1">
                  <a:solidFill>
                    <a:srgbClr val="7030A0"/>
                  </a:solidFill>
                </a:rPr>
                <a:t>regenerace</a:t>
              </a:r>
              <a:r>
                <a:rPr lang="fr-FR" dirty="0">
                  <a:solidFill>
                    <a:srgbClr val="7030A0"/>
                  </a:solidFill>
                </a:rPr>
                <a:t> NAD</a:t>
              </a:r>
              <a:r>
                <a:rPr lang="fr-FR" baseline="30000" dirty="0">
                  <a:solidFill>
                    <a:srgbClr val="7030A0"/>
                  </a:solidFill>
                </a:rPr>
                <a:t>+</a:t>
              </a:r>
              <a:endParaRPr lang="fr-FR" dirty="0">
                <a:solidFill>
                  <a:srgbClr val="7030A0"/>
                </a:solidFill>
              </a:endParaRPr>
            </a:p>
          </p:txBody>
        </p:sp>
      </p:grpSp>
      <p:sp>
        <p:nvSpPr>
          <p:cNvPr id="18" name="TextBox 17">
            <a:extLst>
              <a:ext uri="{FF2B5EF4-FFF2-40B4-BE49-F238E27FC236}">
                <a16:creationId xmlns:a16="http://schemas.microsoft.com/office/drawing/2014/main" id="{6E1AAFF5-DF27-C941-86AB-29ED2A3552EB}"/>
              </a:ext>
            </a:extLst>
          </p:cNvPr>
          <p:cNvSpPr txBox="1"/>
          <p:nvPr/>
        </p:nvSpPr>
        <p:spPr>
          <a:xfrm>
            <a:off x="298000" y="5467316"/>
            <a:ext cx="3570208" cy="646331"/>
          </a:xfrm>
          <a:prstGeom prst="rect">
            <a:avLst/>
          </a:prstGeom>
          <a:noFill/>
        </p:spPr>
        <p:txBody>
          <a:bodyPr wrap="none" rtlCol="0">
            <a:spAutoFit/>
          </a:bodyPr>
          <a:lstStyle/>
          <a:p>
            <a:r>
              <a:rPr lang="fr-FR" dirty="0" err="1">
                <a:solidFill>
                  <a:srgbClr val="7030A0"/>
                </a:solidFill>
              </a:rPr>
              <a:t>bakterie</a:t>
            </a:r>
            <a:r>
              <a:rPr lang="fr-FR" dirty="0">
                <a:solidFill>
                  <a:srgbClr val="7030A0"/>
                </a:solidFill>
              </a:rPr>
              <a:t>: 1. </a:t>
            </a:r>
            <a:r>
              <a:rPr lang="fr-FR" dirty="0" err="1">
                <a:solidFill>
                  <a:srgbClr val="7030A0"/>
                </a:solidFill>
              </a:rPr>
              <a:t>krok</a:t>
            </a:r>
            <a:r>
              <a:rPr lang="fr-FR" dirty="0">
                <a:solidFill>
                  <a:srgbClr val="7030A0"/>
                </a:solidFill>
              </a:rPr>
              <a:t> pro </a:t>
            </a:r>
            <a:r>
              <a:rPr lang="fr-FR" dirty="0" err="1">
                <a:solidFill>
                  <a:srgbClr val="7030A0"/>
                </a:solidFill>
              </a:rPr>
              <a:t>metabolizaci</a:t>
            </a:r>
            <a:endParaRPr lang="fr-FR" dirty="0">
              <a:solidFill>
                <a:srgbClr val="7030A0"/>
              </a:solidFill>
            </a:endParaRPr>
          </a:p>
          <a:p>
            <a:r>
              <a:rPr lang="fr-FR" dirty="0">
                <a:solidFill>
                  <a:srgbClr val="7030A0"/>
                </a:solidFill>
              </a:rPr>
              <a:t>                 </a:t>
            </a:r>
            <a:r>
              <a:rPr lang="fr-FR" dirty="0" err="1">
                <a:solidFill>
                  <a:srgbClr val="7030A0"/>
                </a:solidFill>
              </a:rPr>
              <a:t>cholesterolu</a:t>
            </a:r>
            <a:r>
              <a:rPr lang="fr-FR" dirty="0">
                <a:solidFill>
                  <a:srgbClr val="7030A0"/>
                </a:solidFill>
              </a:rPr>
              <a:t> </a:t>
            </a:r>
          </a:p>
        </p:txBody>
      </p:sp>
      <p:grpSp>
        <p:nvGrpSpPr>
          <p:cNvPr id="19" name="Group 18">
            <a:extLst>
              <a:ext uri="{FF2B5EF4-FFF2-40B4-BE49-F238E27FC236}">
                <a16:creationId xmlns:a16="http://schemas.microsoft.com/office/drawing/2014/main" id="{F2A07F15-A47F-C341-88E2-2E1B2766AEE3}"/>
              </a:ext>
            </a:extLst>
          </p:cNvPr>
          <p:cNvGrpSpPr/>
          <p:nvPr/>
        </p:nvGrpSpPr>
        <p:grpSpPr>
          <a:xfrm>
            <a:off x="3727440" y="1574958"/>
            <a:ext cx="1417376" cy="341874"/>
            <a:chOff x="3727440" y="1574958"/>
            <a:chExt cx="1417376" cy="341874"/>
          </a:xfrm>
        </p:grpSpPr>
        <p:cxnSp>
          <p:nvCxnSpPr>
            <p:cNvPr id="12" name="Straight Arrow Connector 11">
              <a:extLst>
                <a:ext uri="{FF2B5EF4-FFF2-40B4-BE49-F238E27FC236}">
                  <a16:creationId xmlns:a16="http://schemas.microsoft.com/office/drawing/2014/main" id="{E18C3356-A4B6-8745-B819-CF7E066792FC}"/>
                </a:ext>
              </a:extLst>
            </p:cNvPr>
            <p:cNvCxnSpPr/>
            <p:nvPr/>
          </p:nvCxnSpPr>
          <p:spPr>
            <a:xfrm>
              <a:off x="3868208" y="1916832"/>
              <a:ext cx="1135840" cy="0"/>
            </a:xfrm>
            <a:prstGeom prst="straightConnector1">
              <a:avLst/>
            </a:prstGeom>
            <a:ln>
              <a:headEnd type="none" w="med" len="med"/>
              <a:tailEnd type="arrow" w="med" len="med"/>
            </a:ln>
          </p:spPr>
          <p:style>
            <a:lnRef idx="2">
              <a:schemeClr val="accent4"/>
            </a:lnRef>
            <a:fillRef idx="0">
              <a:schemeClr val="accent4"/>
            </a:fillRef>
            <a:effectRef idx="1">
              <a:schemeClr val="accent4"/>
            </a:effectRef>
            <a:fontRef idx="minor">
              <a:schemeClr val="tx1"/>
            </a:fontRef>
          </p:style>
        </p:cxnSp>
        <p:sp>
          <p:nvSpPr>
            <p:cNvPr id="14" name="TextBox 13">
              <a:extLst>
                <a:ext uri="{FF2B5EF4-FFF2-40B4-BE49-F238E27FC236}">
                  <a16:creationId xmlns:a16="http://schemas.microsoft.com/office/drawing/2014/main" id="{F5B8EC0C-2C35-7F42-80C9-B01B4CD5721A}"/>
                </a:ext>
              </a:extLst>
            </p:cNvPr>
            <p:cNvSpPr txBox="1"/>
            <p:nvPr/>
          </p:nvSpPr>
          <p:spPr>
            <a:xfrm>
              <a:off x="3727440" y="1574958"/>
              <a:ext cx="1417376" cy="307777"/>
            </a:xfrm>
            <a:prstGeom prst="rect">
              <a:avLst/>
            </a:prstGeom>
            <a:noFill/>
          </p:spPr>
          <p:txBody>
            <a:bodyPr wrap="none" rtlCol="0">
              <a:spAutoFit/>
            </a:bodyPr>
            <a:lstStyle/>
            <a:p>
              <a:r>
                <a:rPr lang="fr-FR" sz="1400" dirty="0" err="1"/>
                <a:t>dehydrogenace</a:t>
              </a:r>
              <a:endParaRPr lang="fr-FR" sz="1400" dirty="0"/>
            </a:p>
          </p:txBody>
        </p:sp>
      </p:grpSp>
      <p:sp>
        <p:nvSpPr>
          <p:cNvPr id="50" name="TextBox 49">
            <a:extLst>
              <a:ext uri="{FF2B5EF4-FFF2-40B4-BE49-F238E27FC236}">
                <a16:creationId xmlns:a16="http://schemas.microsoft.com/office/drawing/2014/main" id="{55299EF0-7C17-BF43-9E7D-75D297CA5843}"/>
              </a:ext>
            </a:extLst>
          </p:cNvPr>
          <p:cNvSpPr txBox="1"/>
          <p:nvPr/>
        </p:nvSpPr>
        <p:spPr>
          <a:xfrm>
            <a:off x="4182429" y="4241636"/>
            <a:ext cx="1417376" cy="307777"/>
          </a:xfrm>
          <a:prstGeom prst="rect">
            <a:avLst/>
          </a:prstGeom>
          <a:noFill/>
        </p:spPr>
        <p:txBody>
          <a:bodyPr wrap="none" rtlCol="0">
            <a:spAutoFit/>
          </a:bodyPr>
          <a:lstStyle/>
          <a:p>
            <a:r>
              <a:rPr lang="fr-FR" sz="1400" dirty="0" err="1"/>
              <a:t>dehydrogenace</a:t>
            </a:r>
            <a:endParaRPr lang="fr-FR" sz="1400" dirty="0"/>
          </a:p>
        </p:txBody>
      </p:sp>
      <p:sp>
        <p:nvSpPr>
          <p:cNvPr id="43" name="TextBox 42">
            <a:extLst>
              <a:ext uri="{FF2B5EF4-FFF2-40B4-BE49-F238E27FC236}">
                <a16:creationId xmlns:a16="http://schemas.microsoft.com/office/drawing/2014/main" id="{D329F4EE-739E-0543-8A6F-40F111723A31}"/>
              </a:ext>
            </a:extLst>
          </p:cNvPr>
          <p:cNvSpPr txBox="1"/>
          <p:nvPr/>
        </p:nvSpPr>
        <p:spPr>
          <a:xfrm>
            <a:off x="5364088" y="5014048"/>
            <a:ext cx="288032" cy="368459"/>
          </a:xfrm>
          <a:prstGeom prst="rect">
            <a:avLst/>
          </a:prstGeom>
          <a:noFill/>
        </p:spPr>
        <p:txBody>
          <a:bodyPr wrap="square" rtlCol="0">
            <a:spAutoFit/>
          </a:bodyPr>
          <a:lstStyle/>
          <a:p>
            <a:r>
              <a:rPr lang="fr-FR" dirty="0"/>
              <a:t>-</a:t>
            </a:r>
          </a:p>
        </p:txBody>
      </p:sp>
      <p:sp>
        <p:nvSpPr>
          <p:cNvPr id="30" name="Rectangle 29">
            <a:extLst>
              <a:ext uri="{FF2B5EF4-FFF2-40B4-BE49-F238E27FC236}">
                <a16:creationId xmlns:a16="http://schemas.microsoft.com/office/drawing/2014/main" id="{A330F585-50D8-6E49-9180-AB7EF988FF56}"/>
              </a:ext>
            </a:extLst>
          </p:cNvPr>
          <p:cNvSpPr/>
          <p:nvPr/>
        </p:nvSpPr>
        <p:spPr>
          <a:xfrm>
            <a:off x="184516" y="-99392"/>
            <a:ext cx="2762295" cy="369332"/>
          </a:xfrm>
          <a:prstGeom prst="rect">
            <a:avLst/>
          </a:prstGeom>
        </p:spPr>
        <p:txBody>
          <a:bodyPr wrap="none">
            <a:spAutoFit/>
          </a:bodyPr>
          <a:lstStyle/>
          <a:p>
            <a:r>
              <a:rPr lang="de-CH" dirty="0" err="1">
                <a:solidFill>
                  <a:srgbClr val="00B050"/>
                </a:solidFill>
              </a:rPr>
              <a:t>Opakování</a:t>
            </a:r>
            <a:r>
              <a:rPr lang="de-CH" dirty="0">
                <a:solidFill>
                  <a:srgbClr val="00B050"/>
                </a:solidFill>
              </a:rPr>
              <a:t> </a:t>
            </a:r>
            <a:r>
              <a:rPr lang="de-CH" dirty="0" err="1">
                <a:solidFill>
                  <a:srgbClr val="00B050"/>
                </a:solidFill>
              </a:rPr>
              <a:t>z</a:t>
            </a:r>
            <a:r>
              <a:rPr lang="de-CH" dirty="0">
                <a:solidFill>
                  <a:srgbClr val="00B050"/>
                </a:solidFill>
              </a:rPr>
              <a:t> 30.10.2020</a:t>
            </a:r>
            <a:endParaRPr lang="fr-FR" dirty="0">
              <a:solidFill>
                <a:srgbClr val="00B050"/>
              </a:solidFill>
            </a:endParaRPr>
          </a:p>
        </p:txBody>
      </p:sp>
      <p:sp>
        <p:nvSpPr>
          <p:cNvPr id="4" name="TextBox 3">
            <a:extLst>
              <a:ext uri="{FF2B5EF4-FFF2-40B4-BE49-F238E27FC236}">
                <a16:creationId xmlns:a16="http://schemas.microsoft.com/office/drawing/2014/main" id="{236FBE56-3223-BE48-A712-C15075C89AA8}"/>
              </a:ext>
            </a:extLst>
          </p:cNvPr>
          <p:cNvSpPr txBox="1"/>
          <p:nvPr/>
        </p:nvSpPr>
        <p:spPr>
          <a:xfrm>
            <a:off x="1742870" y="1653370"/>
            <a:ext cx="1095172" cy="369332"/>
          </a:xfrm>
          <a:prstGeom prst="rect">
            <a:avLst/>
          </a:prstGeom>
          <a:noFill/>
        </p:spPr>
        <p:txBody>
          <a:bodyPr wrap="none" rtlCol="0">
            <a:spAutoFit/>
          </a:bodyPr>
          <a:lstStyle/>
          <a:p>
            <a:r>
              <a:rPr lang="fr-FR" dirty="0" err="1">
                <a:solidFill>
                  <a:srgbClr val="00B050"/>
                </a:solidFill>
              </a:rPr>
              <a:t>substrát</a:t>
            </a:r>
            <a:endParaRPr lang="fr-FR" dirty="0">
              <a:solidFill>
                <a:srgbClr val="00B050"/>
              </a:solidFill>
            </a:endParaRPr>
          </a:p>
        </p:txBody>
      </p:sp>
      <p:sp>
        <p:nvSpPr>
          <p:cNvPr id="26" name="TextBox 25">
            <a:extLst>
              <a:ext uri="{FF2B5EF4-FFF2-40B4-BE49-F238E27FC236}">
                <a16:creationId xmlns:a16="http://schemas.microsoft.com/office/drawing/2014/main" id="{C91D5EF6-1098-D949-B3C6-699C99F7C315}"/>
              </a:ext>
            </a:extLst>
          </p:cNvPr>
          <p:cNvSpPr txBox="1"/>
          <p:nvPr/>
        </p:nvSpPr>
        <p:spPr>
          <a:xfrm>
            <a:off x="2093015" y="3692048"/>
            <a:ext cx="1095172" cy="369332"/>
          </a:xfrm>
          <a:prstGeom prst="rect">
            <a:avLst/>
          </a:prstGeom>
          <a:noFill/>
        </p:spPr>
        <p:txBody>
          <a:bodyPr wrap="none" rtlCol="0">
            <a:spAutoFit/>
          </a:bodyPr>
          <a:lstStyle/>
          <a:p>
            <a:r>
              <a:rPr lang="fr-FR" dirty="0" err="1">
                <a:solidFill>
                  <a:srgbClr val="00B050"/>
                </a:solidFill>
              </a:rPr>
              <a:t>substrát</a:t>
            </a:r>
            <a:endParaRPr lang="fr-FR" dirty="0">
              <a:solidFill>
                <a:srgbClr val="00B050"/>
              </a:solidFill>
            </a:endParaRPr>
          </a:p>
        </p:txBody>
      </p:sp>
      <p:sp>
        <p:nvSpPr>
          <p:cNvPr id="31" name="TextBox 30">
            <a:extLst>
              <a:ext uri="{FF2B5EF4-FFF2-40B4-BE49-F238E27FC236}">
                <a16:creationId xmlns:a16="http://schemas.microsoft.com/office/drawing/2014/main" id="{3989511B-3A48-974A-8EAF-477F5DCDE722}"/>
              </a:ext>
            </a:extLst>
          </p:cNvPr>
          <p:cNvSpPr txBox="1"/>
          <p:nvPr/>
        </p:nvSpPr>
        <p:spPr>
          <a:xfrm>
            <a:off x="2650904" y="581753"/>
            <a:ext cx="1095172" cy="369332"/>
          </a:xfrm>
          <a:prstGeom prst="rect">
            <a:avLst/>
          </a:prstGeom>
          <a:noFill/>
        </p:spPr>
        <p:txBody>
          <a:bodyPr wrap="none" rtlCol="0">
            <a:spAutoFit/>
          </a:bodyPr>
          <a:lstStyle/>
          <a:p>
            <a:r>
              <a:rPr lang="fr-FR" dirty="0" err="1">
                <a:solidFill>
                  <a:srgbClr val="00B050"/>
                </a:solidFill>
              </a:rPr>
              <a:t>kofaktor</a:t>
            </a:r>
            <a:endParaRPr lang="fr-FR" dirty="0">
              <a:solidFill>
                <a:srgbClr val="00B050"/>
              </a:solidFill>
            </a:endParaRPr>
          </a:p>
        </p:txBody>
      </p:sp>
      <p:sp>
        <p:nvSpPr>
          <p:cNvPr id="32" name="TextBox 31">
            <a:extLst>
              <a:ext uri="{FF2B5EF4-FFF2-40B4-BE49-F238E27FC236}">
                <a16:creationId xmlns:a16="http://schemas.microsoft.com/office/drawing/2014/main" id="{BC428E37-9099-9C41-83D0-BB17B34D9045}"/>
              </a:ext>
            </a:extLst>
          </p:cNvPr>
          <p:cNvSpPr txBox="1"/>
          <p:nvPr/>
        </p:nvSpPr>
        <p:spPr>
          <a:xfrm>
            <a:off x="2945693" y="5037934"/>
            <a:ext cx="1095172" cy="369332"/>
          </a:xfrm>
          <a:prstGeom prst="rect">
            <a:avLst/>
          </a:prstGeom>
          <a:noFill/>
        </p:spPr>
        <p:txBody>
          <a:bodyPr wrap="none" rtlCol="0">
            <a:spAutoFit/>
          </a:bodyPr>
          <a:lstStyle/>
          <a:p>
            <a:r>
              <a:rPr lang="fr-FR" dirty="0" err="1">
                <a:solidFill>
                  <a:srgbClr val="00B050"/>
                </a:solidFill>
              </a:rPr>
              <a:t>kofaktor</a:t>
            </a:r>
            <a:endParaRPr lang="fr-FR" dirty="0">
              <a:solidFill>
                <a:srgbClr val="00B050"/>
              </a:solidFill>
            </a:endParaRPr>
          </a:p>
        </p:txBody>
      </p:sp>
      <p:pic>
        <p:nvPicPr>
          <p:cNvPr id="20" name="Audio 19">
            <a:hlinkClick r:id="" action="ppaction://media"/>
            <a:extLst>
              <a:ext uri="{FF2B5EF4-FFF2-40B4-BE49-F238E27FC236}">
                <a16:creationId xmlns:a16="http://schemas.microsoft.com/office/drawing/2014/main" id="{0937FA0B-CD30-3A42-96C5-B4BB1084FD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58032137"/>
      </p:ext>
    </p:extLst>
  </p:cSld>
  <p:clrMapOvr>
    <a:masterClrMapping/>
  </p:clrMapOvr>
  <mc:AlternateContent xmlns:mc="http://schemas.openxmlformats.org/markup-compatibility/2006" xmlns:p14="http://schemas.microsoft.com/office/powerpoint/2010/main">
    <mc:Choice Requires="p14">
      <p:transition spd="slow" p14:dur="2000" advTm="55265"/>
    </mc:Choice>
    <mc:Fallback xmlns="">
      <p:transition spd="slow" advTm="55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122238" y="682625"/>
          <a:ext cx="9172575" cy="5622925"/>
        </p:xfrm>
        <a:graphic>
          <a:graphicData uri="http://schemas.openxmlformats.org/presentationml/2006/ole">
            <mc:AlternateContent xmlns:mc="http://schemas.openxmlformats.org/markup-compatibility/2006">
              <mc:Choice xmlns:v="urn:schemas-microsoft-com:vml" Requires="v">
                <p:oleObj spid="_x0000_s5241" name="Document" r:id="rId5" imgW="8891668" imgH="5429906" progId="Word.Document.8">
                  <p:embed/>
                </p:oleObj>
              </mc:Choice>
              <mc:Fallback>
                <p:oleObj name="Document" r:id="rId5" imgW="8891668" imgH="5429906"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238" y="682625"/>
                        <a:ext cx="9172575" cy="562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Oval 11">
            <a:extLst>
              <a:ext uri="{FF2B5EF4-FFF2-40B4-BE49-F238E27FC236}">
                <a16:creationId xmlns:a16="http://schemas.microsoft.com/office/drawing/2014/main" id="{5D06738B-5194-9F4C-B6DC-60BA757A3266}"/>
              </a:ext>
            </a:extLst>
          </p:cNvPr>
          <p:cNvSpPr>
            <a:spLocks noChangeArrowheads="1"/>
          </p:cNvSpPr>
          <p:nvPr/>
        </p:nvSpPr>
        <p:spPr bwMode="auto">
          <a:xfrm>
            <a:off x="35496" y="1196752"/>
            <a:ext cx="476243" cy="432048"/>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4" name="Oval 11">
            <a:extLst>
              <a:ext uri="{FF2B5EF4-FFF2-40B4-BE49-F238E27FC236}">
                <a16:creationId xmlns:a16="http://schemas.microsoft.com/office/drawing/2014/main" id="{C435ACD6-BEF7-6745-B483-F3F0706A4FF1}"/>
              </a:ext>
            </a:extLst>
          </p:cNvPr>
          <p:cNvSpPr>
            <a:spLocks noChangeArrowheads="1"/>
          </p:cNvSpPr>
          <p:nvPr/>
        </p:nvSpPr>
        <p:spPr bwMode="auto">
          <a:xfrm>
            <a:off x="35496" y="1628800"/>
            <a:ext cx="476243" cy="432048"/>
          </a:xfrm>
          <a:prstGeom prst="ellipse">
            <a:avLst/>
          </a:pr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5" name="Oval 11">
            <a:extLst>
              <a:ext uri="{FF2B5EF4-FFF2-40B4-BE49-F238E27FC236}">
                <a16:creationId xmlns:a16="http://schemas.microsoft.com/office/drawing/2014/main" id="{9C8143CB-C2E8-BA4F-9424-6B4828313EC4}"/>
              </a:ext>
            </a:extLst>
          </p:cNvPr>
          <p:cNvSpPr>
            <a:spLocks noChangeArrowheads="1"/>
          </p:cNvSpPr>
          <p:nvPr/>
        </p:nvSpPr>
        <p:spPr bwMode="auto">
          <a:xfrm>
            <a:off x="35496" y="2132856"/>
            <a:ext cx="476243" cy="432048"/>
          </a:xfrm>
          <a:prstGeom prst="ellipse">
            <a:avLst/>
          </a:pr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cxnSp>
        <p:nvCxnSpPr>
          <p:cNvPr id="6" name="Straight Arrow Connector 5">
            <a:extLst>
              <a:ext uri="{FF2B5EF4-FFF2-40B4-BE49-F238E27FC236}">
                <a16:creationId xmlns:a16="http://schemas.microsoft.com/office/drawing/2014/main" id="{A05835E6-CF16-F54F-850C-D3CEC23DCC92}"/>
              </a:ext>
            </a:extLst>
          </p:cNvPr>
          <p:cNvCxnSpPr>
            <a:cxnSpLocks/>
          </p:cNvCxnSpPr>
          <p:nvPr/>
        </p:nvCxnSpPr>
        <p:spPr bwMode="auto">
          <a:xfrm>
            <a:off x="8089309" y="1340768"/>
            <a:ext cx="803171"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7" name="TextBox 6">
            <a:extLst>
              <a:ext uri="{FF2B5EF4-FFF2-40B4-BE49-F238E27FC236}">
                <a16:creationId xmlns:a16="http://schemas.microsoft.com/office/drawing/2014/main" id="{A8D9E734-58EC-7049-9909-DD0CFEBFAE92}"/>
              </a:ext>
            </a:extLst>
          </p:cNvPr>
          <p:cNvSpPr txBox="1"/>
          <p:nvPr/>
        </p:nvSpPr>
        <p:spPr>
          <a:xfrm>
            <a:off x="8089309" y="980728"/>
            <a:ext cx="659155" cy="369332"/>
          </a:xfrm>
          <a:prstGeom prst="rect">
            <a:avLst/>
          </a:prstGeom>
          <a:noFill/>
        </p:spPr>
        <p:txBody>
          <a:bodyPr wrap="none" rtlCol="0">
            <a:spAutoFit/>
          </a:bodyPr>
          <a:lstStyle/>
          <a:p>
            <a:r>
              <a:rPr lang="fr-FR" dirty="0">
                <a:solidFill>
                  <a:srgbClr val="FF0000"/>
                </a:solidFill>
              </a:rPr>
              <a:t>time</a:t>
            </a:r>
          </a:p>
        </p:txBody>
      </p:sp>
      <p:sp>
        <p:nvSpPr>
          <p:cNvPr id="8" name="Rectangle 7">
            <a:extLst>
              <a:ext uri="{FF2B5EF4-FFF2-40B4-BE49-F238E27FC236}">
                <a16:creationId xmlns:a16="http://schemas.microsoft.com/office/drawing/2014/main" id="{E4206F3D-E432-B845-898A-62EF4CBD2C63}"/>
              </a:ext>
            </a:extLst>
          </p:cNvPr>
          <p:cNvSpPr/>
          <p:nvPr/>
        </p:nvSpPr>
        <p:spPr bwMode="auto">
          <a:xfrm>
            <a:off x="971600" y="1700808"/>
            <a:ext cx="1368152" cy="3600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71100142-19F8-CC4F-94CD-479BBACCB93B}"/>
              </a:ext>
            </a:extLst>
          </p:cNvPr>
          <p:cNvSpPr/>
          <p:nvPr/>
        </p:nvSpPr>
        <p:spPr bwMode="auto">
          <a:xfrm>
            <a:off x="971600" y="2654557"/>
            <a:ext cx="1368152" cy="3600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12" name="TextBox 11">
            <a:extLst>
              <a:ext uri="{FF2B5EF4-FFF2-40B4-BE49-F238E27FC236}">
                <a16:creationId xmlns:a16="http://schemas.microsoft.com/office/drawing/2014/main" id="{AFC3A855-9C36-3D48-8B3B-DEDD30D1A802}"/>
              </a:ext>
            </a:extLst>
          </p:cNvPr>
          <p:cNvSpPr txBox="1"/>
          <p:nvPr/>
        </p:nvSpPr>
        <p:spPr>
          <a:xfrm>
            <a:off x="7274662" y="1165394"/>
            <a:ext cx="699230"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t+2</a:t>
            </a:r>
            <a:r>
              <a:rPr lang="fr-FR" dirty="0">
                <a:latin typeface="Times New Roman" panose="02020603050405020304" pitchFamily="18" charset="0"/>
                <a:cs typeface="Times New Roman" panose="02020603050405020304" pitchFamily="18" charset="0"/>
                <a:sym typeface="Symbol" pitchFamily="2" charset="2"/>
              </a:rPr>
              <a:t></a:t>
            </a:r>
            <a:r>
              <a:rPr lang="fr-FR" dirty="0">
                <a:latin typeface="Times New Roman" panose="02020603050405020304" pitchFamily="18" charset="0"/>
                <a:cs typeface="Times New Roman" panose="02020603050405020304" pitchFamily="18" charset="0"/>
              </a:rPr>
              <a:t>t</a:t>
            </a:r>
          </a:p>
        </p:txBody>
      </p:sp>
      <p:grpSp>
        <p:nvGrpSpPr>
          <p:cNvPr id="13" name="Group 12">
            <a:extLst>
              <a:ext uri="{FF2B5EF4-FFF2-40B4-BE49-F238E27FC236}">
                <a16:creationId xmlns:a16="http://schemas.microsoft.com/office/drawing/2014/main" id="{8C323B1B-B8B7-AC4F-8622-A0E498C2A996}"/>
              </a:ext>
            </a:extLst>
          </p:cNvPr>
          <p:cNvGrpSpPr/>
          <p:nvPr/>
        </p:nvGrpSpPr>
        <p:grpSpPr>
          <a:xfrm>
            <a:off x="3203848" y="1154740"/>
            <a:ext cx="4780469" cy="474060"/>
            <a:chOff x="3203848" y="1154740"/>
            <a:chExt cx="4780469" cy="474060"/>
          </a:xfrm>
        </p:grpSpPr>
        <p:sp>
          <p:nvSpPr>
            <p:cNvPr id="14" name="Oval 11">
              <a:extLst>
                <a:ext uri="{FF2B5EF4-FFF2-40B4-BE49-F238E27FC236}">
                  <a16:creationId xmlns:a16="http://schemas.microsoft.com/office/drawing/2014/main" id="{E58218A6-A375-2E4E-9326-3C1DE2B028C2}"/>
                </a:ext>
              </a:extLst>
            </p:cNvPr>
            <p:cNvSpPr>
              <a:spLocks noChangeArrowheads="1"/>
            </p:cNvSpPr>
            <p:nvPr/>
          </p:nvSpPr>
          <p:spPr bwMode="auto">
            <a:xfrm>
              <a:off x="3203848" y="1154740"/>
              <a:ext cx="720080" cy="47406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15" name="Oval 11">
              <a:extLst>
                <a:ext uri="{FF2B5EF4-FFF2-40B4-BE49-F238E27FC236}">
                  <a16:creationId xmlns:a16="http://schemas.microsoft.com/office/drawing/2014/main" id="{DA13F685-B0E3-AC49-9D24-6952DA1D5141}"/>
                </a:ext>
              </a:extLst>
            </p:cNvPr>
            <p:cNvSpPr>
              <a:spLocks noChangeArrowheads="1"/>
            </p:cNvSpPr>
            <p:nvPr/>
          </p:nvSpPr>
          <p:spPr bwMode="auto">
            <a:xfrm>
              <a:off x="7264237" y="1154740"/>
              <a:ext cx="720080" cy="47406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grpSp>
      <p:grpSp>
        <p:nvGrpSpPr>
          <p:cNvPr id="16" name="Group 15">
            <a:extLst>
              <a:ext uri="{FF2B5EF4-FFF2-40B4-BE49-F238E27FC236}">
                <a16:creationId xmlns:a16="http://schemas.microsoft.com/office/drawing/2014/main" id="{7EB18DD2-F80F-0049-A0F0-D39D9D312620}"/>
              </a:ext>
            </a:extLst>
          </p:cNvPr>
          <p:cNvGrpSpPr/>
          <p:nvPr/>
        </p:nvGrpSpPr>
        <p:grpSpPr>
          <a:xfrm>
            <a:off x="952899" y="1113030"/>
            <a:ext cx="5382870" cy="485774"/>
            <a:chOff x="952899" y="1113030"/>
            <a:chExt cx="5382870" cy="485774"/>
          </a:xfrm>
        </p:grpSpPr>
        <p:sp>
          <p:nvSpPr>
            <p:cNvPr id="17" name="Oval 11">
              <a:extLst>
                <a:ext uri="{FF2B5EF4-FFF2-40B4-BE49-F238E27FC236}">
                  <a16:creationId xmlns:a16="http://schemas.microsoft.com/office/drawing/2014/main" id="{CFB6FA70-DE8C-164C-B2A9-288487E0E029}"/>
                </a:ext>
              </a:extLst>
            </p:cNvPr>
            <p:cNvSpPr>
              <a:spLocks noChangeArrowheads="1"/>
            </p:cNvSpPr>
            <p:nvPr/>
          </p:nvSpPr>
          <p:spPr bwMode="auto">
            <a:xfrm>
              <a:off x="952899" y="1124744"/>
              <a:ext cx="720080" cy="474060"/>
            </a:xfrm>
            <a:prstGeom prst="ellipse">
              <a:avLst/>
            </a:prstGeom>
            <a:noFill/>
            <a:ln w="3810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18" name="Oval 11">
              <a:extLst>
                <a:ext uri="{FF2B5EF4-FFF2-40B4-BE49-F238E27FC236}">
                  <a16:creationId xmlns:a16="http://schemas.microsoft.com/office/drawing/2014/main" id="{B8D75A7D-14BA-8240-90FA-E8073FC523F1}"/>
                </a:ext>
              </a:extLst>
            </p:cNvPr>
            <p:cNvSpPr>
              <a:spLocks noChangeArrowheads="1"/>
            </p:cNvSpPr>
            <p:nvPr/>
          </p:nvSpPr>
          <p:spPr bwMode="auto">
            <a:xfrm>
              <a:off x="5615689" y="1113030"/>
              <a:ext cx="720080" cy="474060"/>
            </a:xfrm>
            <a:prstGeom prst="ellipse">
              <a:avLst/>
            </a:prstGeom>
            <a:noFill/>
            <a:ln w="3810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grpSp>
      <p:pic>
        <p:nvPicPr>
          <p:cNvPr id="2" name="Audio 1">
            <a:hlinkClick r:id="" action="ppaction://media"/>
            <a:extLst>
              <a:ext uri="{FF2B5EF4-FFF2-40B4-BE49-F238E27FC236}">
                <a16:creationId xmlns:a16="http://schemas.microsoft.com/office/drawing/2014/main" id="{F4260C19-87DB-5E47-9DE2-6785E9ED393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
        <p:nvSpPr>
          <p:cNvPr id="20" name="Oval 11">
            <a:extLst>
              <a:ext uri="{FF2B5EF4-FFF2-40B4-BE49-F238E27FC236}">
                <a16:creationId xmlns:a16="http://schemas.microsoft.com/office/drawing/2014/main" id="{B1910A28-3618-BC42-ADA7-2AAD2F53D0B9}"/>
              </a:ext>
            </a:extLst>
          </p:cNvPr>
          <p:cNvSpPr>
            <a:spLocks noChangeArrowheads="1"/>
          </p:cNvSpPr>
          <p:nvPr/>
        </p:nvSpPr>
        <p:spPr bwMode="auto">
          <a:xfrm>
            <a:off x="971600" y="1124744"/>
            <a:ext cx="720080" cy="474060"/>
          </a:xfrm>
          <a:prstGeom prst="ellipse">
            <a:avLst/>
          </a:prstGeom>
          <a:noFill/>
          <a:ln w="3810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Tree>
  </p:cSld>
  <p:clrMapOvr>
    <a:masterClrMapping/>
  </p:clrMapOvr>
  <mc:AlternateContent xmlns:mc="http://schemas.openxmlformats.org/markup-compatibility/2006">
    <mc:Choice xmlns:p14="http://schemas.microsoft.com/office/powerpoint/2010/main" Requires="p14">
      <p:transition spd="slow" p14:dur="2000" advTm="100033"/>
    </mc:Choice>
    <mc:Fallback>
      <p:transition spd="slow" advTm="100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1000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1000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1500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xit" presetSubtype="0" fill="hold" nodeType="withEffect">
                                  <p:stCondLst>
                                    <p:cond delay="2100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nodeType="withEffect">
                                  <p:stCondLst>
                                    <p:cond delay="2100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grpId="0" nodeType="withEffect">
                                  <p:stCondLst>
                                    <p:cond delay="3600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4700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59000"/>
                                  </p:stCondLst>
                                  <p:childTnLst>
                                    <p:set>
                                      <p:cBhvr>
                                        <p:cTn id="22" dur="1" fill="hold">
                                          <p:stCondLst>
                                            <p:cond delay="0"/>
                                          </p:stCondLst>
                                        </p:cTn>
                                        <p:tgtEl>
                                          <p:spTgt spid="20"/>
                                        </p:tgtEl>
                                        <p:attrNameLst>
                                          <p:attrName>style.visibility</p:attrName>
                                        </p:attrNameLst>
                                      </p:cBhvr>
                                      <p:to>
                                        <p:strVal val="visible"/>
                                      </p:to>
                                    </p:set>
                                  </p:childTnLst>
                                </p:cTn>
                              </p:par>
                            </p:childTnLst>
                          </p:cTn>
                        </p:par>
                        <p:par>
                          <p:cTn id="23" fill="hold">
                            <p:stCondLst>
                              <p:cond delay="59000"/>
                            </p:stCondLst>
                            <p:childTnLst>
                              <p:par>
                                <p:cTn id="24" presetID="1" presetClass="exit" presetSubtype="0" fill="hold" grpId="0" nodeType="afterEffect">
                                  <p:stCondLst>
                                    <p:cond delay="14000"/>
                                  </p:stCondLst>
                                  <p:childTnLst>
                                    <p:set>
                                      <p:cBhvr>
                                        <p:cTn id="25" dur="1" fill="hold">
                                          <p:stCondLst>
                                            <p:cond delay="0"/>
                                          </p:stCondLst>
                                        </p:cTn>
                                        <p:tgtEl>
                                          <p:spTgt spid="8"/>
                                        </p:tgtEl>
                                        <p:attrNameLst>
                                          <p:attrName>style.visibility</p:attrName>
                                        </p:attrNameLst>
                                      </p:cBhvr>
                                      <p:to>
                                        <p:strVal val="hidden"/>
                                      </p:to>
                                    </p:set>
                                  </p:childTnLst>
                                </p:cTn>
                              </p:par>
                              <p:par>
                                <p:cTn id="26" presetID="1" presetClass="exit" presetSubtype="0" fill="hold" grpId="0" nodeType="withEffect">
                                  <p:stCondLst>
                                    <p:cond delay="3800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bldLst>
      <p:bldP spid="3" grpId="0" animBg="1"/>
      <p:bldP spid="4" grpId="0" animBg="1"/>
      <p:bldP spid="5" grpId="0" animBg="1"/>
      <p:bldP spid="8" grpId="0" animBg="1"/>
      <p:bldP spid="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
            <a:extLst>
              <a:ext uri="{FF2B5EF4-FFF2-40B4-BE49-F238E27FC236}">
                <a16:creationId xmlns:a16="http://schemas.microsoft.com/office/drawing/2014/main" id="{0EBBFAD6-1F61-1649-A9F0-B0977D67083F}"/>
              </a:ext>
            </a:extLst>
          </p:cNvPr>
          <p:cNvGraphicFramePr>
            <a:graphicFrameLocks noChangeAspect="1"/>
          </p:cNvGraphicFramePr>
          <p:nvPr>
            <p:extLst>
              <p:ext uri="{D42A27DB-BD31-4B8C-83A1-F6EECF244321}">
                <p14:modId xmlns:p14="http://schemas.microsoft.com/office/powerpoint/2010/main" val="2806257289"/>
              </p:ext>
            </p:extLst>
          </p:nvPr>
        </p:nvGraphicFramePr>
        <p:xfrm>
          <a:off x="122238" y="682625"/>
          <a:ext cx="9172575" cy="5581650"/>
        </p:xfrm>
        <a:graphic>
          <a:graphicData uri="http://schemas.openxmlformats.org/presentationml/2006/ole">
            <mc:AlternateContent xmlns:mc="http://schemas.openxmlformats.org/markup-compatibility/2006">
              <mc:Choice xmlns:v="urn:schemas-microsoft-com:vml" Requires="v">
                <p:oleObj spid="_x0000_s8314" name="Document" r:id="rId5" imgW="8891668" imgH="5401536" progId="Word.Document.8">
                  <p:embed/>
                </p:oleObj>
              </mc:Choice>
              <mc:Fallback>
                <p:oleObj name="Document" r:id="rId5" imgW="8891668" imgH="5401536" progId="Word.Document.8">
                  <p:embed/>
                  <p:pic>
                    <p:nvPicPr>
                      <p:cNvPr id="24" name="Object 2">
                        <a:extLst>
                          <a:ext uri="{FF2B5EF4-FFF2-40B4-BE49-F238E27FC236}">
                            <a16:creationId xmlns:a16="http://schemas.microsoft.com/office/drawing/2014/main" id="{4C822A2E-59DD-D04B-92BE-6A22B5AC5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238" y="682625"/>
                        <a:ext cx="9172575" cy="55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Oval 11">
            <a:extLst>
              <a:ext uri="{FF2B5EF4-FFF2-40B4-BE49-F238E27FC236}">
                <a16:creationId xmlns:a16="http://schemas.microsoft.com/office/drawing/2014/main" id="{C31AD1DE-4C30-9846-B7FB-FF2F44EC5A63}"/>
              </a:ext>
            </a:extLst>
          </p:cNvPr>
          <p:cNvSpPr>
            <a:spLocks noChangeArrowheads="1"/>
          </p:cNvSpPr>
          <p:nvPr/>
        </p:nvSpPr>
        <p:spPr bwMode="auto">
          <a:xfrm>
            <a:off x="35496" y="1196752"/>
            <a:ext cx="476243" cy="432048"/>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4" name="Oval 11">
            <a:extLst>
              <a:ext uri="{FF2B5EF4-FFF2-40B4-BE49-F238E27FC236}">
                <a16:creationId xmlns:a16="http://schemas.microsoft.com/office/drawing/2014/main" id="{FCC7A363-E830-6B4D-A0FB-9E9FC57D7CFA}"/>
              </a:ext>
            </a:extLst>
          </p:cNvPr>
          <p:cNvSpPr>
            <a:spLocks noChangeArrowheads="1"/>
          </p:cNvSpPr>
          <p:nvPr/>
        </p:nvSpPr>
        <p:spPr bwMode="auto">
          <a:xfrm>
            <a:off x="35496" y="1628800"/>
            <a:ext cx="476243" cy="432048"/>
          </a:xfrm>
          <a:prstGeom prst="ellipse">
            <a:avLst/>
          </a:pr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5" name="Oval 11">
            <a:extLst>
              <a:ext uri="{FF2B5EF4-FFF2-40B4-BE49-F238E27FC236}">
                <a16:creationId xmlns:a16="http://schemas.microsoft.com/office/drawing/2014/main" id="{AAEE2DAB-91C3-3941-9890-766D5189F3F8}"/>
              </a:ext>
            </a:extLst>
          </p:cNvPr>
          <p:cNvSpPr>
            <a:spLocks noChangeArrowheads="1"/>
          </p:cNvSpPr>
          <p:nvPr/>
        </p:nvSpPr>
        <p:spPr bwMode="auto">
          <a:xfrm>
            <a:off x="35496" y="2132856"/>
            <a:ext cx="476243" cy="432048"/>
          </a:xfrm>
          <a:prstGeom prst="ellipse">
            <a:avLst/>
          </a:pr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cxnSp>
        <p:nvCxnSpPr>
          <p:cNvPr id="6" name="Straight Arrow Connector 5">
            <a:extLst>
              <a:ext uri="{FF2B5EF4-FFF2-40B4-BE49-F238E27FC236}">
                <a16:creationId xmlns:a16="http://schemas.microsoft.com/office/drawing/2014/main" id="{18D88CBB-B40B-E748-9D64-75431DD445A9}"/>
              </a:ext>
            </a:extLst>
          </p:cNvPr>
          <p:cNvCxnSpPr>
            <a:cxnSpLocks/>
          </p:cNvCxnSpPr>
          <p:nvPr/>
        </p:nvCxnSpPr>
        <p:spPr bwMode="auto">
          <a:xfrm>
            <a:off x="8089309" y="1340768"/>
            <a:ext cx="803171"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7" name="TextBox 6">
            <a:extLst>
              <a:ext uri="{FF2B5EF4-FFF2-40B4-BE49-F238E27FC236}">
                <a16:creationId xmlns:a16="http://schemas.microsoft.com/office/drawing/2014/main" id="{87024B8C-F220-9246-83F0-7834AFA63D2E}"/>
              </a:ext>
            </a:extLst>
          </p:cNvPr>
          <p:cNvSpPr txBox="1"/>
          <p:nvPr/>
        </p:nvSpPr>
        <p:spPr>
          <a:xfrm>
            <a:off x="8089309" y="980728"/>
            <a:ext cx="659155" cy="369332"/>
          </a:xfrm>
          <a:prstGeom prst="rect">
            <a:avLst/>
          </a:prstGeom>
          <a:noFill/>
        </p:spPr>
        <p:txBody>
          <a:bodyPr wrap="none" rtlCol="0">
            <a:spAutoFit/>
          </a:bodyPr>
          <a:lstStyle/>
          <a:p>
            <a:r>
              <a:rPr lang="fr-FR" dirty="0">
                <a:solidFill>
                  <a:srgbClr val="FF0000"/>
                </a:solidFill>
              </a:rPr>
              <a:t>time</a:t>
            </a:r>
          </a:p>
        </p:txBody>
      </p:sp>
      <p:sp>
        <p:nvSpPr>
          <p:cNvPr id="13" name="TextBox 12">
            <a:extLst>
              <a:ext uri="{FF2B5EF4-FFF2-40B4-BE49-F238E27FC236}">
                <a16:creationId xmlns:a16="http://schemas.microsoft.com/office/drawing/2014/main" id="{4ABBD83F-61BA-2E47-B18E-DAF33AE6A1E6}"/>
              </a:ext>
            </a:extLst>
          </p:cNvPr>
          <p:cNvSpPr txBox="1"/>
          <p:nvPr/>
        </p:nvSpPr>
        <p:spPr>
          <a:xfrm>
            <a:off x="7274662" y="1165394"/>
            <a:ext cx="699230"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t+2</a:t>
            </a:r>
            <a:r>
              <a:rPr lang="fr-FR" dirty="0">
                <a:latin typeface="Times New Roman" panose="02020603050405020304" pitchFamily="18" charset="0"/>
                <a:cs typeface="Times New Roman" panose="02020603050405020304" pitchFamily="18" charset="0"/>
                <a:sym typeface="Symbol" pitchFamily="2" charset="2"/>
              </a:rPr>
              <a:t></a:t>
            </a:r>
            <a:r>
              <a:rPr lang="fr-FR" dirty="0">
                <a:latin typeface="Times New Roman" panose="02020603050405020304" pitchFamily="18" charset="0"/>
                <a:cs typeface="Times New Roman" panose="02020603050405020304" pitchFamily="18" charset="0"/>
              </a:rPr>
              <a:t>t</a:t>
            </a:r>
          </a:p>
        </p:txBody>
      </p:sp>
      <p:sp>
        <p:nvSpPr>
          <p:cNvPr id="19" name="Oval 11">
            <a:extLst>
              <a:ext uri="{FF2B5EF4-FFF2-40B4-BE49-F238E27FC236}">
                <a16:creationId xmlns:a16="http://schemas.microsoft.com/office/drawing/2014/main" id="{6C3589C3-58DA-C247-82BC-006E45140DC7}"/>
              </a:ext>
            </a:extLst>
          </p:cNvPr>
          <p:cNvSpPr>
            <a:spLocks noChangeArrowheads="1"/>
          </p:cNvSpPr>
          <p:nvPr/>
        </p:nvSpPr>
        <p:spPr bwMode="auto">
          <a:xfrm>
            <a:off x="952899" y="1124744"/>
            <a:ext cx="720080" cy="474060"/>
          </a:xfrm>
          <a:prstGeom prst="ellipse">
            <a:avLst/>
          </a:prstGeom>
          <a:noFill/>
          <a:ln w="3810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pic>
        <p:nvPicPr>
          <p:cNvPr id="21" name="Audio 20">
            <a:hlinkClick r:id="" action="ppaction://media"/>
            <a:extLst>
              <a:ext uri="{FF2B5EF4-FFF2-40B4-BE49-F238E27FC236}">
                <a16:creationId xmlns:a16="http://schemas.microsoft.com/office/drawing/2014/main" id="{CE1A6D21-3789-8943-A2B2-6B28727FE18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
        <p:nvSpPr>
          <p:cNvPr id="11" name="Rectangle 10">
            <a:extLst>
              <a:ext uri="{FF2B5EF4-FFF2-40B4-BE49-F238E27FC236}">
                <a16:creationId xmlns:a16="http://schemas.microsoft.com/office/drawing/2014/main" id="{BB644759-2E10-0349-A146-3E1F08ECD213}"/>
              </a:ext>
            </a:extLst>
          </p:cNvPr>
          <p:cNvSpPr/>
          <p:nvPr/>
        </p:nvSpPr>
        <p:spPr bwMode="auto">
          <a:xfrm>
            <a:off x="1044136" y="3155116"/>
            <a:ext cx="2519752" cy="56191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B8248961-2544-F24A-85BA-96573A286E55}"/>
              </a:ext>
            </a:extLst>
          </p:cNvPr>
          <p:cNvSpPr/>
          <p:nvPr/>
        </p:nvSpPr>
        <p:spPr bwMode="auto">
          <a:xfrm>
            <a:off x="1049714" y="3933056"/>
            <a:ext cx="2231720" cy="36425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78935"/>
    </mc:Choice>
    <mc:Fallback>
      <p:transition spd="slow" advTm="78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par>
                                <p:cTn id="7" presetID="1" presetClass="exit" presetSubtype="0" fill="hold" grpId="0" nodeType="withEffect">
                                  <p:stCondLst>
                                    <p:cond delay="3400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2900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1"/>
                </p:tgtEl>
              </p:cMediaNode>
            </p:audio>
          </p:childTnLst>
        </p:cTn>
      </p:par>
    </p:tnLst>
    <p:bldLst>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2">
            <a:extLst>
              <a:ext uri="{FF2B5EF4-FFF2-40B4-BE49-F238E27FC236}">
                <a16:creationId xmlns:a16="http://schemas.microsoft.com/office/drawing/2014/main" id="{ACB9891F-F989-D447-A4ED-37F1F4185B31}"/>
              </a:ext>
            </a:extLst>
          </p:cNvPr>
          <p:cNvGraphicFramePr>
            <a:graphicFrameLocks noChangeAspect="1"/>
          </p:cNvGraphicFramePr>
          <p:nvPr>
            <p:extLst>
              <p:ext uri="{D42A27DB-BD31-4B8C-83A1-F6EECF244321}">
                <p14:modId xmlns:p14="http://schemas.microsoft.com/office/powerpoint/2010/main" val="1807621519"/>
              </p:ext>
            </p:extLst>
          </p:nvPr>
        </p:nvGraphicFramePr>
        <p:xfrm>
          <a:off x="122238" y="682625"/>
          <a:ext cx="9172575" cy="5595938"/>
        </p:xfrm>
        <a:graphic>
          <a:graphicData uri="http://schemas.openxmlformats.org/presentationml/2006/ole">
            <mc:AlternateContent xmlns:mc="http://schemas.openxmlformats.org/markup-compatibility/2006">
              <mc:Choice xmlns:v="urn:schemas-microsoft-com:vml" Requires="v">
                <p:oleObj spid="_x0000_s15376" name="Document" r:id="rId5" imgW="8891668" imgH="5415542" progId="Word.Document.8">
                  <p:embed/>
                </p:oleObj>
              </mc:Choice>
              <mc:Fallback>
                <p:oleObj name="Document" r:id="rId5" imgW="8891668" imgH="5415542" progId="Word.Document.8">
                  <p:embed/>
                  <p:pic>
                    <p:nvPicPr>
                      <p:cNvPr id="14" name="Object 2">
                        <a:extLst>
                          <a:ext uri="{FF2B5EF4-FFF2-40B4-BE49-F238E27FC236}">
                            <a16:creationId xmlns:a16="http://schemas.microsoft.com/office/drawing/2014/main" id="{A98681CA-3F86-E64C-9569-BFED996175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238" y="682625"/>
                        <a:ext cx="9172575" cy="559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Oval 11">
            <a:extLst>
              <a:ext uri="{FF2B5EF4-FFF2-40B4-BE49-F238E27FC236}">
                <a16:creationId xmlns:a16="http://schemas.microsoft.com/office/drawing/2014/main" id="{C31AD1DE-4C30-9846-B7FB-FF2F44EC5A63}"/>
              </a:ext>
            </a:extLst>
          </p:cNvPr>
          <p:cNvSpPr>
            <a:spLocks noChangeArrowheads="1"/>
          </p:cNvSpPr>
          <p:nvPr/>
        </p:nvSpPr>
        <p:spPr bwMode="auto">
          <a:xfrm>
            <a:off x="35496" y="1196752"/>
            <a:ext cx="476243" cy="432048"/>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4" name="Oval 11">
            <a:extLst>
              <a:ext uri="{FF2B5EF4-FFF2-40B4-BE49-F238E27FC236}">
                <a16:creationId xmlns:a16="http://schemas.microsoft.com/office/drawing/2014/main" id="{FCC7A363-E830-6B4D-A0FB-9E9FC57D7CFA}"/>
              </a:ext>
            </a:extLst>
          </p:cNvPr>
          <p:cNvSpPr>
            <a:spLocks noChangeArrowheads="1"/>
          </p:cNvSpPr>
          <p:nvPr/>
        </p:nvSpPr>
        <p:spPr bwMode="auto">
          <a:xfrm>
            <a:off x="35496" y="1628800"/>
            <a:ext cx="476243" cy="432048"/>
          </a:xfrm>
          <a:prstGeom prst="ellipse">
            <a:avLst/>
          </a:pr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5" name="Oval 11">
            <a:extLst>
              <a:ext uri="{FF2B5EF4-FFF2-40B4-BE49-F238E27FC236}">
                <a16:creationId xmlns:a16="http://schemas.microsoft.com/office/drawing/2014/main" id="{AAEE2DAB-91C3-3941-9890-766D5189F3F8}"/>
              </a:ext>
            </a:extLst>
          </p:cNvPr>
          <p:cNvSpPr>
            <a:spLocks noChangeArrowheads="1"/>
          </p:cNvSpPr>
          <p:nvPr/>
        </p:nvSpPr>
        <p:spPr bwMode="auto">
          <a:xfrm>
            <a:off x="35496" y="2132856"/>
            <a:ext cx="476243" cy="432048"/>
          </a:xfrm>
          <a:prstGeom prst="ellipse">
            <a:avLst/>
          </a:pr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cxnSp>
        <p:nvCxnSpPr>
          <p:cNvPr id="6" name="Straight Arrow Connector 5">
            <a:extLst>
              <a:ext uri="{FF2B5EF4-FFF2-40B4-BE49-F238E27FC236}">
                <a16:creationId xmlns:a16="http://schemas.microsoft.com/office/drawing/2014/main" id="{18D88CBB-B40B-E748-9D64-75431DD445A9}"/>
              </a:ext>
            </a:extLst>
          </p:cNvPr>
          <p:cNvCxnSpPr>
            <a:cxnSpLocks/>
          </p:cNvCxnSpPr>
          <p:nvPr/>
        </p:nvCxnSpPr>
        <p:spPr bwMode="auto">
          <a:xfrm>
            <a:off x="8089309" y="1340768"/>
            <a:ext cx="803171"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7" name="TextBox 6">
            <a:extLst>
              <a:ext uri="{FF2B5EF4-FFF2-40B4-BE49-F238E27FC236}">
                <a16:creationId xmlns:a16="http://schemas.microsoft.com/office/drawing/2014/main" id="{87024B8C-F220-9246-83F0-7834AFA63D2E}"/>
              </a:ext>
            </a:extLst>
          </p:cNvPr>
          <p:cNvSpPr txBox="1"/>
          <p:nvPr/>
        </p:nvSpPr>
        <p:spPr>
          <a:xfrm>
            <a:off x="8089309" y="980728"/>
            <a:ext cx="659155" cy="369332"/>
          </a:xfrm>
          <a:prstGeom prst="rect">
            <a:avLst/>
          </a:prstGeom>
          <a:noFill/>
        </p:spPr>
        <p:txBody>
          <a:bodyPr wrap="none" rtlCol="0">
            <a:spAutoFit/>
          </a:bodyPr>
          <a:lstStyle/>
          <a:p>
            <a:r>
              <a:rPr lang="fr-FR" dirty="0">
                <a:solidFill>
                  <a:srgbClr val="FF0000"/>
                </a:solidFill>
              </a:rPr>
              <a:t>time</a:t>
            </a:r>
          </a:p>
        </p:txBody>
      </p:sp>
      <p:sp>
        <p:nvSpPr>
          <p:cNvPr id="13" name="TextBox 12">
            <a:extLst>
              <a:ext uri="{FF2B5EF4-FFF2-40B4-BE49-F238E27FC236}">
                <a16:creationId xmlns:a16="http://schemas.microsoft.com/office/drawing/2014/main" id="{4ABBD83F-61BA-2E47-B18E-DAF33AE6A1E6}"/>
              </a:ext>
            </a:extLst>
          </p:cNvPr>
          <p:cNvSpPr txBox="1"/>
          <p:nvPr/>
        </p:nvSpPr>
        <p:spPr>
          <a:xfrm>
            <a:off x="7274662" y="1165394"/>
            <a:ext cx="699230"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t+2</a:t>
            </a:r>
            <a:r>
              <a:rPr lang="fr-FR" dirty="0">
                <a:latin typeface="Times New Roman" panose="02020603050405020304" pitchFamily="18" charset="0"/>
                <a:cs typeface="Times New Roman" panose="02020603050405020304" pitchFamily="18" charset="0"/>
                <a:sym typeface="Symbol" pitchFamily="2" charset="2"/>
              </a:rPr>
              <a:t></a:t>
            </a:r>
            <a:r>
              <a:rPr lang="fr-FR" dirty="0">
                <a:latin typeface="Times New Roman" panose="02020603050405020304" pitchFamily="18" charset="0"/>
                <a:cs typeface="Times New Roman" panose="02020603050405020304" pitchFamily="18" charset="0"/>
              </a:rPr>
              <a:t>t</a:t>
            </a:r>
          </a:p>
        </p:txBody>
      </p:sp>
      <p:sp>
        <p:nvSpPr>
          <p:cNvPr id="19" name="Oval 11">
            <a:extLst>
              <a:ext uri="{FF2B5EF4-FFF2-40B4-BE49-F238E27FC236}">
                <a16:creationId xmlns:a16="http://schemas.microsoft.com/office/drawing/2014/main" id="{6C3589C3-58DA-C247-82BC-006E45140DC7}"/>
              </a:ext>
            </a:extLst>
          </p:cNvPr>
          <p:cNvSpPr>
            <a:spLocks noChangeArrowheads="1"/>
          </p:cNvSpPr>
          <p:nvPr/>
        </p:nvSpPr>
        <p:spPr bwMode="auto">
          <a:xfrm>
            <a:off x="952899" y="1124744"/>
            <a:ext cx="720080" cy="474060"/>
          </a:xfrm>
          <a:prstGeom prst="ellipse">
            <a:avLst/>
          </a:prstGeom>
          <a:noFill/>
          <a:ln w="3810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28" name="Oval 11">
            <a:extLst>
              <a:ext uri="{FF2B5EF4-FFF2-40B4-BE49-F238E27FC236}">
                <a16:creationId xmlns:a16="http://schemas.microsoft.com/office/drawing/2014/main" id="{10F58365-624E-1D4B-AF04-DA44A0207D8C}"/>
              </a:ext>
            </a:extLst>
          </p:cNvPr>
          <p:cNvSpPr>
            <a:spLocks noChangeArrowheads="1"/>
          </p:cNvSpPr>
          <p:nvPr/>
        </p:nvSpPr>
        <p:spPr bwMode="auto">
          <a:xfrm>
            <a:off x="3203848" y="1154740"/>
            <a:ext cx="720080" cy="47406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15" name="Rectangle 14">
            <a:extLst>
              <a:ext uri="{FF2B5EF4-FFF2-40B4-BE49-F238E27FC236}">
                <a16:creationId xmlns:a16="http://schemas.microsoft.com/office/drawing/2014/main" id="{9A9C88D4-09AB-4841-809F-986284282236}"/>
              </a:ext>
            </a:extLst>
          </p:cNvPr>
          <p:cNvSpPr/>
          <p:nvPr/>
        </p:nvSpPr>
        <p:spPr bwMode="auto">
          <a:xfrm>
            <a:off x="3203848" y="2132856"/>
            <a:ext cx="2879792" cy="56191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pic>
        <p:nvPicPr>
          <p:cNvPr id="2" name="Audio 1">
            <a:hlinkClick r:id="" action="ppaction://media"/>
            <a:extLst>
              <a:ext uri="{FF2B5EF4-FFF2-40B4-BE49-F238E27FC236}">
                <a16:creationId xmlns:a16="http://schemas.microsoft.com/office/drawing/2014/main" id="{C9C27C2B-A8E8-A64C-A08C-DA65770E9DF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75849352"/>
      </p:ext>
    </p:extLst>
  </p:cSld>
  <p:clrMapOvr>
    <a:masterClrMapping/>
  </p:clrMapOvr>
  <mc:AlternateContent xmlns:mc="http://schemas.openxmlformats.org/markup-compatibility/2006">
    <mc:Choice xmlns:p14="http://schemas.microsoft.com/office/powerpoint/2010/main" Requires="p14">
      <p:transition spd="slow" p14:dur="2000" advTm="67452"/>
    </mc:Choice>
    <mc:Fallback>
      <p:transition spd="slow" advTm="67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2500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xit" presetSubtype="0" fill="hold" grpId="0" nodeType="withEffect">
                                  <p:stCondLst>
                                    <p:cond delay="2500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xit" presetSubtype="0" fill="hold" grpId="0" nodeType="withEffect">
                                  <p:stCondLst>
                                    <p:cond delay="52000"/>
                                  </p:stCondLst>
                                  <p:childTnLst>
                                    <p:set>
                                      <p:cBhvr>
                                        <p:cTn id="1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9" grpId="0" animBg="1"/>
      <p:bldP spid="28"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11">
            <a:extLst>
              <a:ext uri="{FF2B5EF4-FFF2-40B4-BE49-F238E27FC236}">
                <a16:creationId xmlns:a16="http://schemas.microsoft.com/office/drawing/2014/main" id="{C31AD1DE-4C30-9846-B7FB-FF2F44EC5A63}"/>
              </a:ext>
            </a:extLst>
          </p:cNvPr>
          <p:cNvSpPr>
            <a:spLocks noChangeArrowheads="1"/>
          </p:cNvSpPr>
          <p:nvPr/>
        </p:nvSpPr>
        <p:spPr bwMode="auto">
          <a:xfrm>
            <a:off x="35496" y="1196752"/>
            <a:ext cx="476243" cy="432048"/>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4" name="Oval 11">
            <a:extLst>
              <a:ext uri="{FF2B5EF4-FFF2-40B4-BE49-F238E27FC236}">
                <a16:creationId xmlns:a16="http://schemas.microsoft.com/office/drawing/2014/main" id="{FCC7A363-E830-6B4D-A0FB-9E9FC57D7CFA}"/>
              </a:ext>
            </a:extLst>
          </p:cNvPr>
          <p:cNvSpPr>
            <a:spLocks noChangeArrowheads="1"/>
          </p:cNvSpPr>
          <p:nvPr/>
        </p:nvSpPr>
        <p:spPr bwMode="auto">
          <a:xfrm>
            <a:off x="35496" y="1628800"/>
            <a:ext cx="476243" cy="432048"/>
          </a:xfrm>
          <a:prstGeom prst="ellipse">
            <a:avLst/>
          </a:pr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5" name="Oval 11">
            <a:extLst>
              <a:ext uri="{FF2B5EF4-FFF2-40B4-BE49-F238E27FC236}">
                <a16:creationId xmlns:a16="http://schemas.microsoft.com/office/drawing/2014/main" id="{AAEE2DAB-91C3-3941-9890-766D5189F3F8}"/>
              </a:ext>
            </a:extLst>
          </p:cNvPr>
          <p:cNvSpPr>
            <a:spLocks noChangeArrowheads="1"/>
          </p:cNvSpPr>
          <p:nvPr/>
        </p:nvSpPr>
        <p:spPr bwMode="auto">
          <a:xfrm>
            <a:off x="35496" y="2132856"/>
            <a:ext cx="476243" cy="432048"/>
          </a:xfrm>
          <a:prstGeom prst="ellipse">
            <a:avLst/>
          </a:pr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cxnSp>
        <p:nvCxnSpPr>
          <p:cNvPr id="6" name="Straight Arrow Connector 5">
            <a:extLst>
              <a:ext uri="{FF2B5EF4-FFF2-40B4-BE49-F238E27FC236}">
                <a16:creationId xmlns:a16="http://schemas.microsoft.com/office/drawing/2014/main" id="{18D88CBB-B40B-E748-9D64-75431DD445A9}"/>
              </a:ext>
            </a:extLst>
          </p:cNvPr>
          <p:cNvCxnSpPr>
            <a:cxnSpLocks/>
          </p:cNvCxnSpPr>
          <p:nvPr/>
        </p:nvCxnSpPr>
        <p:spPr bwMode="auto">
          <a:xfrm>
            <a:off x="8089309" y="1340768"/>
            <a:ext cx="803171"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7" name="TextBox 6">
            <a:extLst>
              <a:ext uri="{FF2B5EF4-FFF2-40B4-BE49-F238E27FC236}">
                <a16:creationId xmlns:a16="http://schemas.microsoft.com/office/drawing/2014/main" id="{87024B8C-F220-9246-83F0-7834AFA63D2E}"/>
              </a:ext>
            </a:extLst>
          </p:cNvPr>
          <p:cNvSpPr txBox="1"/>
          <p:nvPr/>
        </p:nvSpPr>
        <p:spPr>
          <a:xfrm>
            <a:off x="8089309" y="980728"/>
            <a:ext cx="659155" cy="369332"/>
          </a:xfrm>
          <a:prstGeom prst="rect">
            <a:avLst/>
          </a:prstGeom>
          <a:noFill/>
        </p:spPr>
        <p:txBody>
          <a:bodyPr wrap="none" rtlCol="0">
            <a:spAutoFit/>
          </a:bodyPr>
          <a:lstStyle/>
          <a:p>
            <a:r>
              <a:rPr lang="fr-FR" dirty="0">
                <a:solidFill>
                  <a:srgbClr val="FF0000"/>
                </a:solidFill>
              </a:rPr>
              <a:t>time</a:t>
            </a:r>
          </a:p>
        </p:txBody>
      </p:sp>
      <p:sp>
        <p:nvSpPr>
          <p:cNvPr id="13" name="TextBox 12">
            <a:extLst>
              <a:ext uri="{FF2B5EF4-FFF2-40B4-BE49-F238E27FC236}">
                <a16:creationId xmlns:a16="http://schemas.microsoft.com/office/drawing/2014/main" id="{4ABBD83F-61BA-2E47-B18E-DAF33AE6A1E6}"/>
              </a:ext>
            </a:extLst>
          </p:cNvPr>
          <p:cNvSpPr txBox="1"/>
          <p:nvPr/>
        </p:nvSpPr>
        <p:spPr>
          <a:xfrm>
            <a:off x="7274662" y="1165394"/>
            <a:ext cx="699230"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t+2</a:t>
            </a:r>
            <a:r>
              <a:rPr lang="fr-FR" dirty="0">
                <a:latin typeface="Times New Roman" panose="02020603050405020304" pitchFamily="18" charset="0"/>
                <a:cs typeface="Times New Roman" panose="02020603050405020304" pitchFamily="18" charset="0"/>
                <a:sym typeface="Symbol" pitchFamily="2" charset="2"/>
              </a:rPr>
              <a:t></a:t>
            </a:r>
            <a:r>
              <a:rPr lang="fr-FR" dirty="0">
                <a:latin typeface="Times New Roman" panose="02020603050405020304" pitchFamily="18" charset="0"/>
                <a:cs typeface="Times New Roman" panose="02020603050405020304" pitchFamily="18" charset="0"/>
              </a:rPr>
              <a:t>t</a:t>
            </a:r>
          </a:p>
        </p:txBody>
      </p:sp>
      <p:sp>
        <p:nvSpPr>
          <p:cNvPr id="28" name="Oval 11">
            <a:extLst>
              <a:ext uri="{FF2B5EF4-FFF2-40B4-BE49-F238E27FC236}">
                <a16:creationId xmlns:a16="http://schemas.microsoft.com/office/drawing/2014/main" id="{10F58365-624E-1D4B-AF04-DA44A0207D8C}"/>
              </a:ext>
            </a:extLst>
          </p:cNvPr>
          <p:cNvSpPr>
            <a:spLocks noChangeArrowheads="1"/>
          </p:cNvSpPr>
          <p:nvPr/>
        </p:nvSpPr>
        <p:spPr bwMode="auto">
          <a:xfrm>
            <a:off x="3203848" y="1154740"/>
            <a:ext cx="720080" cy="47406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15" name="Rectangle 14">
            <a:extLst>
              <a:ext uri="{FF2B5EF4-FFF2-40B4-BE49-F238E27FC236}">
                <a16:creationId xmlns:a16="http://schemas.microsoft.com/office/drawing/2014/main" id="{9A9C88D4-09AB-4841-809F-986284282236}"/>
              </a:ext>
            </a:extLst>
          </p:cNvPr>
          <p:cNvSpPr/>
          <p:nvPr/>
        </p:nvSpPr>
        <p:spPr bwMode="auto">
          <a:xfrm>
            <a:off x="3203848" y="2132856"/>
            <a:ext cx="2879792" cy="56191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graphicFrame>
        <p:nvGraphicFramePr>
          <p:cNvPr id="17" name="Object 16">
            <a:extLst>
              <a:ext uri="{FF2B5EF4-FFF2-40B4-BE49-F238E27FC236}">
                <a16:creationId xmlns:a16="http://schemas.microsoft.com/office/drawing/2014/main" id="{AF616CAD-78C1-3C49-A561-5E112E304639}"/>
              </a:ext>
            </a:extLst>
          </p:cNvPr>
          <p:cNvGraphicFramePr>
            <a:graphicFrameLocks noChangeAspect="1"/>
          </p:cNvGraphicFramePr>
          <p:nvPr>
            <p:extLst>
              <p:ext uri="{D42A27DB-BD31-4B8C-83A1-F6EECF244321}">
                <p14:modId xmlns:p14="http://schemas.microsoft.com/office/powerpoint/2010/main" val="2312324267"/>
              </p:ext>
            </p:extLst>
          </p:nvPr>
        </p:nvGraphicFramePr>
        <p:xfrm>
          <a:off x="122238" y="682625"/>
          <a:ext cx="9172575" cy="5567363"/>
        </p:xfrm>
        <a:graphic>
          <a:graphicData uri="http://schemas.openxmlformats.org/presentationml/2006/ole">
            <mc:AlternateContent xmlns:mc="http://schemas.openxmlformats.org/markup-compatibility/2006">
              <mc:Choice xmlns:v="urn:schemas-microsoft-com:vml" Requires="v">
                <p:oleObj spid="_x0000_s16396" name="Document" r:id="rId5" imgW="8891668" imgH="5388607" progId="Word.Document.8">
                  <p:embed/>
                </p:oleObj>
              </mc:Choice>
              <mc:Fallback>
                <p:oleObj name="Document" r:id="rId5" imgW="8891668" imgH="5388607" progId="Word.Document.8">
                  <p:embed/>
                  <p:pic>
                    <p:nvPicPr>
                      <p:cNvPr id="14" name="Object 13">
                        <a:extLst>
                          <a:ext uri="{FF2B5EF4-FFF2-40B4-BE49-F238E27FC236}">
                            <a16:creationId xmlns:a16="http://schemas.microsoft.com/office/drawing/2014/main" id="{A72FDE40-5FC3-8D40-B806-796B856728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238" y="682625"/>
                        <a:ext cx="9172575" cy="556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Oval 11">
            <a:extLst>
              <a:ext uri="{FF2B5EF4-FFF2-40B4-BE49-F238E27FC236}">
                <a16:creationId xmlns:a16="http://schemas.microsoft.com/office/drawing/2014/main" id="{3F972DC0-D56E-6144-B730-2C0A5094EF6C}"/>
              </a:ext>
            </a:extLst>
          </p:cNvPr>
          <p:cNvSpPr>
            <a:spLocks noChangeArrowheads="1"/>
          </p:cNvSpPr>
          <p:nvPr/>
        </p:nvSpPr>
        <p:spPr bwMode="auto">
          <a:xfrm>
            <a:off x="5652120" y="1124744"/>
            <a:ext cx="720080" cy="474060"/>
          </a:xfrm>
          <a:prstGeom prst="ellipse">
            <a:avLst/>
          </a:prstGeom>
          <a:noFill/>
          <a:ln w="3810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pic>
        <p:nvPicPr>
          <p:cNvPr id="8" name="Audio 7">
            <a:hlinkClick r:id="" action="ppaction://media"/>
            <a:extLst>
              <a:ext uri="{FF2B5EF4-FFF2-40B4-BE49-F238E27FC236}">
                <a16:creationId xmlns:a16="http://schemas.microsoft.com/office/drawing/2014/main" id="{214F0A45-8DE8-2948-8E1B-2866E1D1CAE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
        <p:nvSpPr>
          <p:cNvPr id="9" name="Arc 8">
            <a:extLst>
              <a:ext uri="{FF2B5EF4-FFF2-40B4-BE49-F238E27FC236}">
                <a16:creationId xmlns:a16="http://schemas.microsoft.com/office/drawing/2014/main" id="{D12460D8-5D1E-9D47-AE9E-05D07E3DAD28}"/>
              </a:ext>
            </a:extLst>
          </p:cNvPr>
          <p:cNvSpPr/>
          <p:nvPr/>
        </p:nvSpPr>
        <p:spPr bwMode="auto">
          <a:xfrm>
            <a:off x="1590210" y="1556792"/>
            <a:ext cx="4926006" cy="382835"/>
          </a:xfrm>
          <a:prstGeom prst="arc">
            <a:avLst>
              <a:gd name="adj1" fmla="val 10820145"/>
              <a:gd name="adj2" fmla="val 35132"/>
            </a:avLst>
          </a:prstGeom>
          <a:no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DA1BD476-99B1-1B4E-BD3B-E2464F5A08D7}"/>
              </a:ext>
            </a:extLst>
          </p:cNvPr>
          <p:cNvSpPr/>
          <p:nvPr/>
        </p:nvSpPr>
        <p:spPr bwMode="auto">
          <a:xfrm>
            <a:off x="5652120" y="1772816"/>
            <a:ext cx="3096344" cy="4320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0DE9B56D-D173-8C4D-A72D-68FB3181F20F}"/>
              </a:ext>
            </a:extLst>
          </p:cNvPr>
          <p:cNvSpPr/>
          <p:nvPr/>
        </p:nvSpPr>
        <p:spPr bwMode="auto">
          <a:xfrm>
            <a:off x="5652120" y="2486979"/>
            <a:ext cx="1612158" cy="5327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C940B885-756A-394B-953D-21D719AA2571}"/>
              </a:ext>
            </a:extLst>
          </p:cNvPr>
          <p:cNvSpPr/>
          <p:nvPr/>
        </p:nvSpPr>
        <p:spPr bwMode="auto">
          <a:xfrm>
            <a:off x="5662504" y="3212976"/>
            <a:ext cx="2311388" cy="5327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B3DC5440-E09D-4E40-85A5-15586B4A5BDA}"/>
              </a:ext>
            </a:extLst>
          </p:cNvPr>
          <p:cNvSpPr/>
          <p:nvPr/>
        </p:nvSpPr>
        <p:spPr bwMode="auto">
          <a:xfrm>
            <a:off x="5580112" y="3904344"/>
            <a:ext cx="2311388" cy="5327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97072293"/>
      </p:ext>
    </p:extLst>
  </p:cSld>
  <p:clrMapOvr>
    <a:masterClrMapping/>
  </p:clrMapOvr>
  <mc:AlternateContent xmlns:mc="http://schemas.openxmlformats.org/markup-compatibility/2006">
    <mc:Choice xmlns:p14="http://schemas.microsoft.com/office/powerpoint/2010/main" Requires="p14">
      <p:transition spd="slow" p14:dur="2000" advTm="41719"/>
    </mc:Choice>
    <mc:Fallback>
      <p:transition spd="slow" advTm="4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9" presetClass="exit" presetSubtype="0" fill="hold" grpId="0" nodeType="withEffect">
                                  <p:stCondLst>
                                    <p:cond delay="5000"/>
                                  </p:stCondLst>
                                  <p:childTnLst>
                                    <p:animEffect transition="out" filter="dissolve">
                                      <p:cBhvr>
                                        <p:cTn id="8" dur="2000"/>
                                        <p:tgtEl>
                                          <p:spTgt spid="28"/>
                                        </p:tgtEl>
                                      </p:cBhvr>
                                    </p:animEffect>
                                    <p:set>
                                      <p:cBhvr>
                                        <p:cTn id="9" dur="1" fill="hold">
                                          <p:stCondLst>
                                            <p:cond delay="1999"/>
                                          </p:stCondLst>
                                        </p:cTn>
                                        <p:tgtEl>
                                          <p:spTgt spid="28"/>
                                        </p:tgtEl>
                                        <p:attrNameLst>
                                          <p:attrName>style.visibility</p:attrName>
                                        </p:attrNameLst>
                                      </p:cBhvr>
                                      <p:to>
                                        <p:strVal val="hidden"/>
                                      </p:to>
                                    </p:set>
                                  </p:childTnLst>
                                </p:cTn>
                              </p:par>
                              <p:par>
                                <p:cTn id="10" presetID="9" presetClass="entr" presetSubtype="0" fill="hold" grpId="0" nodeType="withEffect">
                                  <p:stCondLst>
                                    <p:cond delay="500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2000"/>
                                        <p:tgtEl>
                                          <p:spTgt spid="18"/>
                                        </p:tgtEl>
                                      </p:cBhvr>
                                    </p:animEffect>
                                  </p:childTnLst>
                                </p:cTn>
                              </p:par>
                              <p:par>
                                <p:cTn id="13" presetID="9" presetClass="entr" presetSubtype="0" fill="hold" grpId="0" nodeType="withEffect">
                                  <p:stCondLst>
                                    <p:cond delay="1300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1000"/>
                                        <p:tgtEl>
                                          <p:spTgt spid="9"/>
                                        </p:tgtEl>
                                      </p:cBhvr>
                                    </p:animEffect>
                                  </p:childTnLst>
                                </p:cTn>
                              </p:par>
                              <p:par>
                                <p:cTn id="16" presetID="1" presetClass="exit" presetSubtype="0" fill="hold" grpId="0" nodeType="withEffect">
                                  <p:stCondLst>
                                    <p:cond delay="25000"/>
                                  </p:stCondLst>
                                  <p:childTnLst>
                                    <p:set>
                                      <p:cBhvr>
                                        <p:cTn id="17" dur="1" fill="hold">
                                          <p:stCondLst>
                                            <p:cond delay="0"/>
                                          </p:stCondLst>
                                        </p:cTn>
                                        <p:tgtEl>
                                          <p:spTgt spid="10"/>
                                        </p:tgtEl>
                                        <p:attrNameLst>
                                          <p:attrName>style.visibility</p:attrName>
                                        </p:attrNameLst>
                                      </p:cBhvr>
                                      <p:to>
                                        <p:strVal val="hidden"/>
                                      </p:to>
                                    </p:set>
                                  </p:childTnLst>
                                </p:cTn>
                              </p:par>
                              <p:par>
                                <p:cTn id="18" presetID="1" presetClass="exit" presetSubtype="0" fill="hold" grpId="0" nodeType="withEffect">
                                  <p:stCondLst>
                                    <p:cond delay="37500"/>
                                  </p:stCondLst>
                                  <p:childTnLst>
                                    <p:set>
                                      <p:cBhvr>
                                        <p:cTn id="19" dur="1" fill="hold">
                                          <p:stCondLst>
                                            <p:cond delay="0"/>
                                          </p:stCondLst>
                                        </p:cTn>
                                        <p:tgtEl>
                                          <p:spTgt spid="20"/>
                                        </p:tgtEl>
                                        <p:attrNameLst>
                                          <p:attrName>style.visibility</p:attrName>
                                        </p:attrNameLst>
                                      </p:cBhvr>
                                      <p:to>
                                        <p:strVal val="hidden"/>
                                      </p:to>
                                    </p:set>
                                  </p:childTnLst>
                                </p:cTn>
                              </p:par>
                              <p:par>
                                <p:cTn id="20" presetID="1" presetClass="exit" presetSubtype="0" fill="hold" grpId="0" nodeType="withEffect">
                                  <p:stCondLst>
                                    <p:cond delay="39500"/>
                                  </p:stCondLst>
                                  <p:childTnLst>
                                    <p:set>
                                      <p:cBhvr>
                                        <p:cTn id="21" dur="1" fill="hold">
                                          <p:stCondLst>
                                            <p:cond delay="0"/>
                                          </p:stCondLst>
                                        </p:cTn>
                                        <p:tgtEl>
                                          <p:spTgt spid="21"/>
                                        </p:tgtEl>
                                        <p:attrNameLst>
                                          <p:attrName>style.visibility</p:attrName>
                                        </p:attrNameLst>
                                      </p:cBhvr>
                                      <p:to>
                                        <p:strVal val="hidden"/>
                                      </p:to>
                                    </p:set>
                                  </p:childTnLst>
                                </p:cTn>
                              </p:par>
                              <p:par>
                                <p:cTn id="22" presetID="1" presetClass="exit" presetSubtype="0" fill="hold" grpId="0" nodeType="withEffect">
                                  <p:stCondLst>
                                    <p:cond delay="41000"/>
                                  </p:stCondLst>
                                  <p:childTnLst>
                                    <p:set>
                                      <p:cBhvr>
                                        <p:cTn id="23"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8"/>
                </p:tgtEl>
              </p:cMediaNode>
            </p:audio>
          </p:childTnLst>
        </p:cTn>
      </p:par>
    </p:tnLst>
    <p:bldLst>
      <p:bldP spid="28" grpId="0" animBg="1"/>
      <p:bldP spid="18" grpId="0" animBg="1"/>
      <p:bldP spid="9" grpId="0" animBg="1"/>
      <p:bldP spid="10" grpId="0" animBg="1"/>
      <p:bldP spid="20" grpId="0" animBg="1"/>
      <p:bldP spid="21"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11">
            <a:extLst>
              <a:ext uri="{FF2B5EF4-FFF2-40B4-BE49-F238E27FC236}">
                <a16:creationId xmlns:a16="http://schemas.microsoft.com/office/drawing/2014/main" id="{C31AD1DE-4C30-9846-B7FB-FF2F44EC5A63}"/>
              </a:ext>
            </a:extLst>
          </p:cNvPr>
          <p:cNvSpPr>
            <a:spLocks noChangeArrowheads="1"/>
          </p:cNvSpPr>
          <p:nvPr/>
        </p:nvSpPr>
        <p:spPr bwMode="auto">
          <a:xfrm>
            <a:off x="35496" y="1196752"/>
            <a:ext cx="476243" cy="432048"/>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4" name="Oval 11">
            <a:extLst>
              <a:ext uri="{FF2B5EF4-FFF2-40B4-BE49-F238E27FC236}">
                <a16:creationId xmlns:a16="http://schemas.microsoft.com/office/drawing/2014/main" id="{FCC7A363-E830-6B4D-A0FB-9E9FC57D7CFA}"/>
              </a:ext>
            </a:extLst>
          </p:cNvPr>
          <p:cNvSpPr>
            <a:spLocks noChangeArrowheads="1"/>
          </p:cNvSpPr>
          <p:nvPr/>
        </p:nvSpPr>
        <p:spPr bwMode="auto">
          <a:xfrm>
            <a:off x="35496" y="1628800"/>
            <a:ext cx="476243" cy="432048"/>
          </a:xfrm>
          <a:prstGeom prst="ellipse">
            <a:avLst/>
          </a:pr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5" name="Oval 11">
            <a:extLst>
              <a:ext uri="{FF2B5EF4-FFF2-40B4-BE49-F238E27FC236}">
                <a16:creationId xmlns:a16="http://schemas.microsoft.com/office/drawing/2014/main" id="{AAEE2DAB-91C3-3941-9890-766D5189F3F8}"/>
              </a:ext>
            </a:extLst>
          </p:cNvPr>
          <p:cNvSpPr>
            <a:spLocks noChangeArrowheads="1"/>
          </p:cNvSpPr>
          <p:nvPr/>
        </p:nvSpPr>
        <p:spPr bwMode="auto">
          <a:xfrm>
            <a:off x="35496" y="2132856"/>
            <a:ext cx="476243" cy="432048"/>
          </a:xfrm>
          <a:prstGeom prst="ellipse">
            <a:avLst/>
          </a:pr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cxnSp>
        <p:nvCxnSpPr>
          <p:cNvPr id="6" name="Straight Arrow Connector 5">
            <a:extLst>
              <a:ext uri="{FF2B5EF4-FFF2-40B4-BE49-F238E27FC236}">
                <a16:creationId xmlns:a16="http://schemas.microsoft.com/office/drawing/2014/main" id="{18D88CBB-B40B-E748-9D64-75431DD445A9}"/>
              </a:ext>
            </a:extLst>
          </p:cNvPr>
          <p:cNvCxnSpPr>
            <a:cxnSpLocks/>
          </p:cNvCxnSpPr>
          <p:nvPr/>
        </p:nvCxnSpPr>
        <p:spPr bwMode="auto">
          <a:xfrm>
            <a:off x="8089309" y="1340768"/>
            <a:ext cx="803171"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7" name="TextBox 6">
            <a:extLst>
              <a:ext uri="{FF2B5EF4-FFF2-40B4-BE49-F238E27FC236}">
                <a16:creationId xmlns:a16="http://schemas.microsoft.com/office/drawing/2014/main" id="{87024B8C-F220-9246-83F0-7834AFA63D2E}"/>
              </a:ext>
            </a:extLst>
          </p:cNvPr>
          <p:cNvSpPr txBox="1"/>
          <p:nvPr/>
        </p:nvSpPr>
        <p:spPr>
          <a:xfrm>
            <a:off x="8089309" y="980728"/>
            <a:ext cx="659155" cy="369332"/>
          </a:xfrm>
          <a:prstGeom prst="rect">
            <a:avLst/>
          </a:prstGeom>
          <a:noFill/>
        </p:spPr>
        <p:txBody>
          <a:bodyPr wrap="none" rtlCol="0">
            <a:spAutoFit/>
          </a:bodyPr>
          <a:lstStyle/>
          <a:p>
            <a:r>
              <a:rPr lang="fr-FR" dirty="0">
                <a:solidFill>
                  <a:srgbClr val="FF0000"/>
                </a:solidFill>
              </a:rPr>
              <a:t>time</a:t>
            </a:r>
          </a:p>
        </p:txBody>
      </p:sp>
      <p:sp>
        <p:nvSpPr>
          <p:cNvPr id="13" name="TextBox 12">
            <a:extLst>
              <a:ext uri="{FF2B5EF4-FFF2-40B4-BE49-F238E27FC236}">
                <a16:creationId xmlns:a16="http://schemas.microsoft.com/office/drawing/2014/main" id="{4ABBD83F-61BA-2E47-B18E-DAF33AE6A1E6}"/>
              </a:ext>
            </a:extLst>
          </p:cNvPr>
          <p:cNvSpPr txBox="1"/>
          <p:nvPr/>
        </p:nvSpPr>
        <p:spPr>
          <a:xfrm>
            <a:off x="7274662" y="1165394"/>
            <a:ext cx="699230"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t+2</a:t>
            </a:r>
            <a:r>
              <a:rPr lang="fr-FR" dirty="0">
                <a:latin typeface="Times New Roman" panose="02020603050405020304" pitchFamily="18" charset="0"/>
                <a:cs typeface="Times New Roman" panose="02020603050405020304" pitchFamily="18" charset="0"/>
                <a:sym typeface="Symbol" pitchFamily="2" charset="2"/>
              </a:rPr>
              <a:t></a:t>
            </a:r>
            <a:r>
              <a:rPr lang="fr-FR" dirty="0">
                <a:latin typeface="Times New Roman" panose="02020603050405020304" pitchFamily="18" charset="0"/>
                <a:cs typeface="Times New Roman" panose="02020603050405020304" pitchFamily="18" charset="0"/>
              </a:rPr>
              <a:t>t</a:t>
            </a:r>
          </a:p>
        </p:txBody>
      </p:sp>
      <p:sp>
        <p:nvSpPr>
          <p:cNvPr id="15" name="Rectangle 14">
            <a:extLst>
              <a:ext uri="{FF2B5EF4-FFF2-40B4-BE49-F238E27FC236}">
                <a16:creationId xmlns:a16="http://schemas.microsoft.com/office/drawing/2014/main" id="{9A9C88D4-09AB-4841-809F-986284282236}"/>
              </a:ext>
            </a:extLst>
          </p:cNvPr>
          <p:cNvSpPr/>
          <p:nvPr/>
        </p:nvSpPr>
        <p:spPr bwMode="auto">
          <a:xfrm>
            <a:off x="3203848" y="2132856"/>
            <a:ext cx="2879792" cy="56191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DA1BD476-99B1-1B4E-BD3B-E2464F5A08D7}"/>
              </a:ext>
            </a:extLst>
          </p:cNvPr>
          <p:cNvSpPr/>
          <p:nvPr/>
        </p:nvSpPr>
        <p:spPr bwMode="auto">
          <a:xfrm>
            <a:off x="5652120" y="1772816"/>
            <a:ext cx="3096344" cy="4320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0DE9B56D-D173-8C4D-A72D-68FB3181F20F}"/>
              </a:ext>
            </a:extLst>
          </p:cNvPr>
          <p:cNvSpPr/>
          <p:nvPr/>
        </p:nvSpPr>
        <p:spPr bwMode="auto">
          <a:xfrm>
            <a:off x="5652120" y="2486979"/>
            <a:ext cx="1612158" cy="5327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C940B885-756A-394B-953D-21D719AA2571}"/>
              </a:ext>
            </a:extLst>
          </p:cNvPr>
          <p:cNvSpPr/>
          <p:nvPr/>
        </p:nvSpPr>
        <p:spPr bwMode="auto">
          <a:xfrm>
            <a:off x="5662504" y="3212976"/>
            <a:ext cx="2311388" cy="5327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B3DC5440-E09D-4E40-85A5-15586B4A5BDA}"/>
              </a:ext>
            </a:extLst>
          </p:cNvPr>
          <p:cNvSpPr/>
          <p:nvPr/>
        </p:nvSpPr>
        <p:spPr bwMode="auto">
          <a:xfrm>
            <a:off x="5580112" y="3904344"/>
            <a:ext cx="2311388" cy="5327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a:ln>
                <a:noFill/>
              </a:ln>
              <a:solidFill>
                <a:schemeClr val="tx1"/>
              </a:solidFill>
              <a:effectLst/>
              <a:latin typeface="Arial" charset="0"/>
            </a:endParaRPr>
          </a:p>
        </p:txBody>
      </p:sp>
      <p:graphicFrame>
        <p:nvGraphicFramePr>
          <p:cNvPr id="19" name="Object 18">
            <a:extLst>
              <a:ext uri="{FF2B5EF4-FFF2-40B4-BE49-F238E27FC236}">
                <a16:creationId xmlns:a16="http://schemas.microsoft.com/office/drawing/2014/main" id="{BC51B381-D7C5-D44C-A1B5-EB07370835EA}"/>
              </a:ext>
            </a:extLst>
          </p:cNvPr>
          <p:cNvGraphicFramePr>
            <a:graphicFrameLocks noChangeAspect="1"/>
          </p:cNvGraphicFramePr>
          <p:nvPr>
            <p:extLst>
              <p:ext uri="{D42A27DB-BD31-4B8C-83A1-F6EECF244321}">
                <p14:modId xmlns:p14="http://schemas.microsoft.com/office/powerpoint/2010/main" val="681462876"/>
              </p:ext>
            </p:extLst>
          </p:nvPr>
        </p:nvGraphicFramePr>
        <p:xfrm>
          <a:off x="122238" y="682625"/>
          <a:ext cx="9172575" cy="5567363"/>
        </p:xfrm>
        <a:graphic>
          <a:graphicData uri="http://schemas.openxmlformats.org/presentationml/2006/ole">
            <mc:AlternateContent xmlns:mc="http://schemas.openxmlformats.org/markup-compatibility/2006">
              <mc:Choice xmlns:v="urn:schemas-microsoft-com:vml" Requires="v">
                <p:oleObj spid="_x0000_s17413" name="Document" r:id="rId3" imgW="8891668" imgH="5388607" progId="Word.Document.8">
                  <p:embed/>
                </p:oleObj>
              </mc:Choice>
              <mc:Fallback>
                <p:oleObj name="Document" r:id="rId3" imgW="8891668" imgH="5388607" progId="Word.Document.8">
                  <p:embed/>
                  <p:pic>
                    <p:nvPicPr>
                      <p:cNvPr id="17" name="Object 16">
                        <a:extLst>
                          <a:ext uri="{FF2B5EF4-FFF2-40B4-BE49-F238E27FC236}">
                            <a16:creationId xmlns:a16="http://schemas.microsoft.com/office/drawing/2014/main" id="{AF616CAD-78C1-3C49-A561-5E112E3046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8" y="682625"/>
                        <a:ext cx="9172575" cy="556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5C975FF6-20D5-5449-A72D-FFBA9474578F}"/>
              </a:ext>
            </a:extLst>
          </p:cNvPr>
          <p:cNvSpPr txBox="1"/>
          <p:nvPr/>
        </p:nvSpPr>
        <p:spPr>
          <a:xfrm>
            <a:off x="64040" y="5138113"/>
            <a:ext cx="9044464" cy="969496"/>
          </a:xfrm>
          <a:prstGeom prst="rect">
            <a:avLst/>
          </a:prstGeom>
          <a:noFill/>
          <a:ln w="38100">
            <a:solidFill>
              <a:srgbClr val="FF0000"/>
            </a:solidFill>
          </a:ln>
        </p:spPr>
        <p:txBody>
          <a:bodyPr wrap="none" rtlCol="0">
            <a:spAutoFit/>
          </a:bodyPr>
          <a:lstStyle/>
          <a:p>
            <a:r>
              <a:rPr lang="fr-FR" sz="1900" dirty="0" err="1"/>
              <a:t>Každý</a:t>
            </a:r>
            <a:r>
              <a:rPr lang="fr-FR" sz="1900" dirty="0"/>
              <a:t> </a:t>
            </a:r>
            <a:r>
              <a:rPr lang="fr-FR" sz="1900" dirty="0" err="1"/>
              <a:t>lichý</a:t>
            </a:r>
            <a:r>
              <a:rPr lang="fr-FR" sz="1900" dirty="0"/>
              <a:t> </a:t>
            </a:r>
            <a:r>
              <a:rPr lang="fr-FR" sz="1900" dirty="0" err="1"/>
              <a:t>násobek</a:t>
            </a:r>
            <a:r>
              <a:rPr lang="fr-FR" sz="1900" dirty="0"/>
              <a:t> 1/2</a:t>
            </a:r>
            <a:r>
              <a:rPr lang="fr-FR" sz="1900" dirty="0">
                <a:latin typeface="Symbol" pitchFamily="2" charset="2"/>
              </a:rPr>
              <a:t>d</a:t>
            </a:r>
            <a:r>
              <a:rPr lang="fr-FR" sz="1900" dirty="0"/>
              <a:t>t </a:t>
            </a:r>
            <a:r>
              <a:rPr lang="fr-FR" sz="1900" dirty="0" err="1"/>
              <a:t>aktualizujeme</a:t>
            </a:r>
            <a:r>
              <a:rPr lang="fr-FR" sz="1900" dirty="0"/>
              <a:t> </a:t>
            </a:r>
            <a:r>
              <a:rPr lang="fr-FR" sz="1900" dirty="0" err="1"/>
              <a:t>souřadnice</a:t>
            </a:r>
            <a:r>
              <a:rPr lang="fr-FR" sz="1900" dirty="0"/>
              <a:t>, </a:t>
            </a:r>
            <a:r>
              <a:rPr lang="fr-FR" sz="1900" dirty="0" err="1"/>
              <a:t>síly</a:t>
            </a:r>
            <a:r>
              <a:rPr lang="fr-FR" sz="1900" dirty="0"/>
              <a:t> a </a:t>
            </a:r>
            <a:r>
              <a:rPr lang="fr-FR" sz="1900" dirty="0" err="1"/>
              <a:t>vektory</a:t>
            </a:r>
            <a:r>
              <a:rPr lang="fr-FR" sz="1900" dirty="0"/>
              <a:t> </a:t>
            </a:r>
            <a:r>
              <a:rPr lang="fr-FR" sz="1900" dirty="0" err="1"/>
              <a:t>zrychlení</a:t>
            </a:r>
            <a:endParaRPr lang="fr-FR" sz="1900" dirty="0"/>
          </a:p>
          <a:p>
            <a:endParaRPr lang="fr-FR" sz="1900" dirty="0"/>
          </a:p>
          <a:p>
            <a:r>
              <a:rPr lang="fr-FR" sz="1900" dirty="0" err="1"/>
              <a:t>Každý</a:t>
            </a:r>
            <a:r>
              <a:rPr lang="fr-FR" sz="1900" dirty="0"/>
              <a:t> </a:t>
            </a:r>
            <a:r>
              <a:rPr lang="fr-FR" sz="1900" dirty="0" err="1"/>
              <a:t>sudý</a:t>
            </a:r>
            <a:r>
              <a:rPr lang="fr-FR" sz="1900" dirty="0"/>
              <a:t> </a:t>
            </a:r>
            <a:r>
              <a:rPr lang="fr-FR" sz="1900" dirty="0" err="1"/>
              <a:t>násobek</a:t>
            </a:r>
            <a:r>
              <a:rPr lang="fr-FR" sz="1900" dirty="0"/>
              <a:t> 1/2</a:t>
            </a:r>
            <a:r>
              <a:rPr lang="fr-FR" sz="1900" dirty="0">
                <a:latin typeface="Symbol" pitchFamily="2" charset="2"/>
              </a:rPr>
              <a:t>d</a:t>
            </a:r>
            <a:r>
              <a:rPr lang="fr-FR" sz="1900" dirty="0"/>
              <a:t>t </a:t>
            </a:r>
            <a:r>
              <a:rPr lang="fr-FR" sz="1900" dirty="0" err="1"/>
              <a:t>aktualizujeme</a:t>
            </a:r>
            <a:r>
              <a:rPr lang="fr-FR" sz="1900" dirty="0"/>
              <a:t> </a:t>
            </a:r>
            <a:r>
              <a:rPr lang="fr-FR" sz="1900" dirty="0" err="1"/>
              <a:t>vektory</a:t>
            </a:r>
            <a:r>
              <a:rPr lang="fr-FR" sz="1900" dirty="0"/>
              <a:t> </a:t>
            </a:r>
            <a:r>
              <a:rPr lang="fr-FR" sz="1900" dirty="0" err="1"/>
              <a:t>rychlosti</a:t>
            </a:r>
            <a:endParaRPr lang="fr-FR" sz="1900" dirty="0"/>
          </a:p>
        </p:txBody>
      </p:sp>
    </p:spTree>
    <p:extLst>
      <p:ext uri="{BB962C8B-B14F-4D97-AF65-F5344CB8AC3E}">
        <p14:creationId xmlns:p14="http://schemas.microsoft.com/office/powerpoint/2010/main" val="4059434988"/>
      </p:ext>
    </p:extLst>
  </p:cSld>
  <p:clrMapOvr>
    <a:masterClrMapping/>
  </p:clrMapOvr>
  <mc:AlternateContent xmlns:mc="http://schemas.openxmlformats.org/markup-compatibility/2006">
    <mc:Choice xmlns:p14="http://schemas.microsoft.com/office/powerpoint/2010/main" Requires="p14">
      <p:transition spd="slow" p14:dur="2000" advTm="41719"/>
    </mc:Choice>
    <mc:Fallback>
      <p:transition spd="slow" advTm="4171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5"/>
          <p:cNvSpPr txBox="1">
            <a:spLocks noChangeArrowheads="1"/>
          </p:cNvSpPr>
          <p:nvPr/>
        </p:nvSpPr>
        <p:spPr bwMode="auto">
          <a:xfrm>
            <a:off x="323528" y="332656"/>
            <a:ext cx="1279517" cy="461665"/>
          </a:xfrm>
          <a:prstGeom prst="rect">
            <a:avLst/>
          </a:prstGeom>
          <a:noFill/>
          <a:ln w="9525">
            <a:noFill/>
            <a:miter lim="800000"/>
            <a:headEnd/>
            <a:tailEnd/>
          </a:ln>
        </p:spPr>
        <p:txBody>
          <a:bodyPr wrap="none">
            <a:spAutoFit/>
          </a:bodyPr>
          <a:lstStyle/>
          <a:p>
            <a:r>
              <a:rPr lang="de-CH" sz="2400" dirty="0" err="1"/>
              <a:t>Cvi</a:t>
            </a:r>
            <a:r>
              <a:rPr lang="cs-CZ" sz="2400" dirty="0" err="1"/>
              <a:t>čení</a:t>
            </a:r>
            <a:endParaRPr lang="fr-FR" sz="2400" dirty="0"/>
          </a:p>
        </p:txBody>
      </p:sp>
      <p:sp>
        <p:nvSpPr>
          <p:cNvPr id="2" name="Rectangle 1">
            <a:extLst>
              <a:ext uri="{FF2B5EF4-FFF2-40B4-BE49-F238E27FC236}">
                <a16:creationId xmlns:a16="http://schemas.microsoft.com/office/drawing/2014/main" id="{FB6059AB-702B-B94A-9CAC-2E7BB0F8D61C}"/>
              </a:ext>
            </a:extLst>
          </p:cNvPr>
          <p:cNvSpPr/>
          <p:nvPr/>
        </p:nvSpPr>
        <p:spPr>
          <a:xfrm>
            <a:off x="300987" y="1772816"/>
            <a:ext cx="8294127" cy="3785652"/>
          </a:xfrm>
          <a:prstGeom prst="rect">
            <a:avLst/>
          </a:prstGeom>
        </p:spPr>
        <p:txBody>
          <a:bodyPr wrap="square">
            <a:spAutoFit/>
          </a:bodyPr>
          <a:lstStyle/>
          <a:p>
            <a:pPr>
              <a:spcAft>
                <a:spcPts val="0"/>
              </a:spcAft>
            </a:pPr>
            <a:r>
              <a:rPr lang="de-CH" sz="2400" dirty="0" err="1">
                <a:latin typeface="Calibri" panose="020F0502020204030204" pitchFamily="34" charset="0"/>
                <a:ea typeface="Calibri" panose="020F0502020204030204" pitchFamily="34" charset="0"/>
                <a:cs typeface="Times New Roman" panose="02020603050405020304" pitchFamily="18" charset="0"/>
              </a:rPr>
              <a:t>Vyzdvihněte</a:t>
            </a:r>
            <a:r>
              <a:rPr lang="de-CH" sz="2400" dirty="0">
                <a:latin typeface="Calibri" panose="020F0502020204030204" pitchFamily="34" charset="0"/>
                <a:ea typeface="Calibri" panose="020F0502020204030204" pitchFamily="34" charset="0"/>
                <a:cs typeface="Times New Roman" panose="02020603050405020304" pitchFamily="18" charset="0"/>
              </a:rPr>
              <a:t> </a:t>
            </a:r>
            <a:r>
              <a:rPr lang="de-CH" sz="2400" dirty="0" err="1">
                <a:latin typeface="Calibri" panose="020F0502020204030204" pitchFamily="34" charset="0"/>
                <a:ea typeface="Calibri" panose="020F0502020204030204" pitchFamily="34" charset="0"/>
                <a:cs typeface="Times New Roman" panose="02020603050405020304" pitchFamily="18" charset="0"/>
              </a:rPr>
              <a:t>svými</a:t>
            </a:r>
            <a:r>
              <a:rPr lang="de-CH" sz="2400" dirty="0">
                <a:latin typeface="Calibri" panose="020F0502020204030204" pitchFamily="34" charset="0"/>
                <a:ea typeface="Calibri" panose="020F0502020204030204" pitchFamily="34" charset="0"/>
                <a:cs typeface="Times New Roman" panose="02020603050405020304" pitchFamily="18" charset="0"/>
              </a:rPr>
              <a:t> </a:t>
            </a:r>
            <a:r>
              <a:rPr lang="de-CH" sz="2400" dirty="0" err="1">
                <a:latin typeface="Calibri" panose="020F0502020204030204" pitchFamily="34" charset="0"/>
                <a:ea typeface="Calibri" panose="020F0502020204030204" pitchFamily="34" charset="0"/>
                <a:cs typeface="Times New Roman" panose="02020603050405020304" pitchFamily="18" charset="0"/>
              </a:rPr>
              <a:t>slovy</a:t>
            </a:r>
            <a:r>
              <a:rPr lang="de-CH" sz="2400" dirty="0">
                <a:latin typeface="Calibri" panose="020F0502020204030204" pitchFamily="34" charset="0"/>
                <a:ea typeface="Calibri" panose="020F0502020204030204" pitchFamily="34" charset="0"/>
                <a:cs typeface="Times New Roman" panose="02020603050405020304" pitchFamily="18" charset="0"/>
              </a:rPr>
              <a:t>, </a:t>
            </a:r>
            <a:r>
              <a:rPr lang="de-CH" sz="2400" dirty="0" err="1">
                <a:latin typeface="Calibri" panose="020F0502020204030204" pitchFamily="34" charset="0"/>
                <a:ea typeface="Calibri" panose="020F0502020204030204" pitchFamily="34" charset="0"/>
                <a:cs typeface="Times New Roman" panose="02020603050405020304" pitchFamily="18" charset="0"/>
              </a:rPr>
              <a:t>co</a:t>
            </a:r>
            <a:r>
              <a:rPr lang="de-CH" sz="2400" dirty="0">
                <a:latin typeface="Calibri" panose="020F0502020204030204" pitchFamily="34" charset="0"/>
                <a:ea typeface="Calibri" panose="020F0502020204030204" pitchFamily="34" charset="0"/>
                <a:cs typeface="Times New Roman" panose="02020603050405020304" pitchFamily="18" charset="0"/>
              </a:rPr>
              <a:t> </a:t>
            </a:r>
            <a:r>
              <a:rPr lang="de-CH" sz="2400" dirty="0" err="1">
                <a:latin typeface="Calibri" panose="020F0502020204030204" pitchFamily="34" charset="0"/>
                <a:ea typeface="Calibri" panose="020F0502020204030204" pitchFamily="34" charset="0"/>
                <a:cs typeface="Times New Roman" panose="02020603050405020304" pitchFamily="18" charset="0"/>
              </a:rPr>
              <a:t>nejdůležitějšího</a:t>
            </a:r>
            <a:r>
              <a:rPr lang="de-CH" sz="2400" dirty="0">
                <a:latin typeface="Calibri" panose="020F0502020204030204" pitchFamily="34" charset="0"/>
                <a:ea typeface="Calibri" panose="020F0502020204030204" pitchFamily="34" charset="0"/>
                <a:cs typeface="Times New Roman" panose="02020603050405020304" pitchFamily="18" charset="0"/>
              </a:rPr>
              <a:t> </a:t>
            </a:r>
            <a:r>
              <a:rPr lang="de-CH" sz="2400" dirty="0" err="1">
                <a:latin typeface="Calibri" panose="020F0502020204030204" pitchFamily="34" charset="0"/>
                <a:ea typeface="Calibri" panose="020F0502020204030204" pitchFamily="34" charset="0"/>
                <a:cs typeface="Times New Roman" panose="02020603050405020304" pitchFamily="18" charset="0"/>
              </a:rPr>
              <a:t>jste</a:t>
            </a:r>
            <a:r>
              <a:rPr lang="de-CH" sz="2400" dirty="0">
                <a:latin typeface="Calibri" panose="020F0502020204030204" pitchFamily="34" charset="0"/>
                <a:ea typeface="Calibri" panose="020F0502020204030204" pitchFamily="34" charset="0"/>
                <a:cs typeface="Times New Roman" panose="02020603050405020304" pitchFamily="18" charset="0"/>
              </a:rPr>
              <a:t> se v </a:t>
            </a:r>
            <a:r>
              <a:rPr lang="de-CH" sz="2400" dirty="0" err="1">
                <a:latin typeface="Calibri" panose="020F0502020204030204" pitchFamily="34" charset="0"/>
                <a:ea typeface="Calibri" panose="020F0502020204030204" pitchFamily="34" charset="0"/>
                <a:cs typeface="Times New Roman" panose="02020603050405020304" pitchFamily="18" charset="0"/>
              </a:rPr>
              <a:t>dnešní</a:t>
            </a:r>
            <a:r>
              <a:rPr lang="de-CH" sz="2400" dirty="0">
                <a:latin typeface="Calibri" panose="020F0502020204030204" pitchFamily="34" charset="0"/>
                <a:ea typeface="Calibri" panose="020F0502020204030204" pitchFamily="34" charset="0"/>
                <a:cs typeface="Times New Roman" panose="02020603050405020304" pitchFamily="18" charset="0"/>
              </a:rPr>
              <a:t> </a:t>
            </a:r>
            <a:r>
              <a:rPr lang="de-CH" sz="2400" dirty="0" err="1">
                <a:latin typeface="Calibri" panose="020F0502020204030204" pitchFamily="34" charset="0"/>
                <a:ea typeface="Calibri" panose="020F0502020204030204" pitchFamily="34" charset="0"/>
                <a:cs typeface="Times New Roman" panose="02020603050405020304" pitchFamily="18" charset="0"/>
              </a:rPr>
              <a:t>předášce</a:t>
            </a:r>
            <a:r>
              <a:rPr lang="de-CH" sz="2400" dirty="0">
                <a:latin typeface="Calibri" panose="020F0502020204030204" pitchFamily="34" charset="0"/>
                <a:ea typeface="Calibri" panose="020F0502020204030204" pitchFamily="34" charset="0"/>
                <a:cs typeface="Times New Roman" panose="02020603050405020304" pitchFamily="18" charset="0"/>
              </a:rPr>
              <a:t> </a:t>
            </a:r>
            <a:r>
              <a:rPr lang="de-CH" sz="2400" dirty="0" err="1">
                <a:latin typeface="Calibri" panose="020F0502020204030204" pitchFamily="34" charset="0"/>
                <a:ea typeface="Calibri" panose="020F0502020204030204" pitchFamily="34" charset="0"/>
                <a:cs typeface="Times New Roman" panose="02020603050405020304" pitchFamily="18" charset="0"/>
              </a:rPr>
              <a:t>naučili</a:t>
            </a:r>
            <a:r>
              <a:rPr lang="de-CH" sz="2400" dirty="0">
                <a:latin typeface="Calibri" panose="020F0502020204030204" pitchFamily="34" charset="0"/>
                <a:ea typeface="Calibri" panose="020F0502020204030204" pitchFamily="34" charset="0"/>
                <a:cs typeface="Times New Roman" panose="02020603050405020304" pitchFamily="18" charset="0"/>
              </a:rPr>
              <a:t>.</a:t>
            </a:r>
          </a:p>
          <a:p>
            <a:pPr>
              <a:spcAft>
                <a:spcPts val="0"/>
              </a:spcAft>
            </a:pPr>
            <a:endParaRPr lang="de-CH"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0"/>
              </a:spcAft>
              <a:buAutoNum type="arabicPeriod"/>
            </a:pPr>
            <a:r>
              <a:rPr lang="de-CH" sz="2400" dirty="0">
                <a:effectLst/>
                <a:latin typeface="Calibri" panose="020F0502020204030204" pitchFamily="34" charset="0"/>
                <a:ea typeface="Calibri" panose="020F0502020204030204" pitchFamily="34" charset="0"/>
                <a:cs typeface="Times New Roman" panose="02020603050405020304" pitchFamily="18" charset="0"/>
              </a:rPr>
              <a:t>Myoglobin</a:t>
            </a:r>
          </a:p>
          <a:p>
            <a:pPr marL="457200" indent="-457200">
              <a:spcAft>
                <a:spcPts val="0"/>
              </a:spcAft>
              <a:buAutoNum type="arabicPeriod"/>
            </a:pPr>
            <a:endParaRPr lang="de-CH" sz="2400" dirty="0">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0"/>
              </a:spcAft>
              <a:buAutoNum type="arabicPeriod"/>
            </a:pPr>
            <a:r>
              <a:rPr lang="de-CH" sz="2400" dirty="0" err="1">
                <a:effectLst/>
                <a:latin typeface="Calibri" panose="020F0502020204030204" pitchFamily="34" charset="0"/>
                <a:ea typeface="Calibri" panose="020F0502020204030204" pitchFamily="34" charset="0"/>
                <a:cs typeface="Times New Roman" panose="02020603050405020304" pitchFamily="18" charset="0"/>
              </a:rPr>
              <a:t>Simulace</a:t>
            </a:r>
            <a:r>
              <a:rPr lang="de-CH" sz="2400" dirty="0">
                <a:effectLst/>
                <a:latin typeface="Calibri" panose="020F0502020204030204" pitchFamily="34" charset="0"/>
                <a:ea typeface="Calibri" panose="020F0502020204030204" pitchFamily="34" charset="0"/>
                <a:cs typeface="Times New Roman" panose="02020603050405020304" pitchFamily="18" charset="0"/>
              </a:rPr>
              <a:t> </a:t>
            </a:r>
            <a:r>
              <a:rPr lang="de-CH" sz="2400" dirty="0" err="1">
                <a:effectLst/>
                <a:latin typeface="Calibri" panose="020F0502020204030204" pitchFamily="34" charset="0"/>
                <a:ea typeface="Calibri" panose="020F0502020204030204" pitchFamily="34" charset="0"/>
                <a:cs typeface="Times New Roman" panose="02020603050405020304" pitchFamily="18" charset="0"/>
              </a:rPr>
              <a:t>molekulární</a:t>
            </a:r>
            <a:r>
              <a:rPr lang="de-CH" sz="2400" dirty="0">
                <a:effectLst/>
                <a:latin typeface="Calibri" panose="020F0502020204030204" pitchFamily="34" charset="0"/>
                <a:ea typeface="Calibri" panose="020F0502020204030204" pitchFamily="34" charset="0"/>
                <a:cs typeface="Times New Roman" panose="02020603050405020304" pitchFamily="18" charset="0"/>
              </a:rPr>
              <a:t> </a:t>
            </a:r>
            <a:r>
              <a:rPr lang="de-CH" sz="2400" dirty="0" err="1">
                <a:effectLst/>
                <a:latin typeface="Calibri" panose="020F0502020204030204" pitchFamily="34" charset="0"/>
                <a:ea typeface="Calibri" panose="020F0502020204030204" pitchFamily="34" charset="0"/>
                <a:cs typeface="Times New Roman" panose="02020603050405020304" pitchFamily="18" charset="0"/>
              </a:rPr>
              <a:t>dynamiky</a:t>
            </a:r>
            <a:endParaRPr lang="de-CH"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0"/>
              </a:spcAft>
              <a:buAutoNum type="arabicPeriod"/>
            </a:pPr>
            <a:endParaRPr lang="de-CH"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CH" sz="2400" dirty="0" err="1">
                <a:effectLst/>
                <a:latin typeface="Calibri" panose="020F0502020204030204" pitchFamily="34" charset="0"/>
                <a:ea typeface="Calibri" panose="020F0502020204030204" pitchFamily="34" charset="0"/>
                <a:cs typeface="Times New Roman" panose="02020603050405020304" pitchFamily="18" charset="0"/>
              </a:rPr>
              <a:t>Věnujte</a:t>
            </a:r>
            <a:r>
              <a:rPr lang="de-CH" sz="2400" dirty="0">
                <a:effectLst/>
                <a:latin typeface="Calibri" panose="020F0502020204030204" pitchFamily="34" charset="0"/>
                <a:ea typeface="Calibri" panose="020F0502020204030204" pitchFamily="34" charset="0"/>
                <a:cs typeface="Times New Roman" panose="02020603050405020304" pitchFamily="18" charset="0"/>
              </a:rPr>
              <a:t> </a:t>
            </a:r>
            <a:r>
              <a:rPr lang="de-CH" sz="2400" dirty="0" err="1">
                <a:effectLst/>
                <a:latin typeface="Calibri" panose="020F0502020204030204" pitchFamily="34" charset="0"/>
                <a:ea typeface="Calibri" panose="020F0502020204030204" pitchFamily="34" charset="0"/>
                <a:cs typeface="Times New Roman" panose="02020603050405020304" pitchFamily="18" charset="0"/>
              </a:rPr>
              <a:t>každé</a:t>
            </a:r>
            <a:r>
              <a:rPr lang="de-CH" sz="2400" dirty="0">
                <a:effectLst/>
                <a:latin typeface="Calibri" panose="020F0502020204030204" pitchFamily="34" charset="0"/>
                <a:ea typeface="Calibri" panose="020F0502020204030204" pitchFamily="34" charset="0"/>
                <a:cs typeface="Times New Roman" panose="02020603050405020304" pitchFamily="18" charset="0"/>
              </a:rPr>
              <a:t> </a:t>
            </a:r>
            <a:r>
              <a:rPr lang="de-CH" sz="2400" dirty="0" err="1">
                <a:effectLst/>
                <a:latin typeface="Calibri" panose="020F0502020204030204" pitchFamily="34" charset="0"/>
                <a:ea typeface="Calibri" panose="020F0502020204030204" pitchFamily="34" charset="0"/>
                <a:cs typeface="Times New Roman" panose="02020603050405020304" pitchFamily="18" charset="0"/>
              </a:rPr>
              <a:t>části</a:t>
            </a:r>
            <a:r>
              <a:rPr lang="de-CH" sz="2400" dirty="0">
                <a:effectLst/>
                <a:latin typeface="Calibri" panose="020F0502020204030204" pitchFamily="34" charset="0"/>
                <a:ea typeface="Calibri" panose="020F0502020204030204" pitchFamily="34" charset="0"/>
                <a:cs typeface="Times New Roman" panose="02020603050405020304" pitchFamily="18" charset="0"/>
              </a:rPr>
              <a:t> </a:t>
            </a:r>
            <a:r>
              <a:rPr lang="de-CH" sz="2400" dirty="0" err="1">
                <a:effectLst/>
                <a:latin typeface="Calibri" panose="020F0502020204030204" pitchFamily="34" charset="0"/>
                <a:ea typeface="Calibri" panose="020F0502020204030204" pitchFamily="34" charset="0"/>
                <a:cs typeface="Times New Roman" panose="02020603050405020304" pitchFamily="18" charset="0"/>
              </a:rPr>
              <a:t>půl</a:t>
            </a:r>
            <a:r>
              <a:rPr lang="de-CH" sz="2400" dirty="0">
                <a:effectLst/>
                <a:latin typeface="Calibri" panose="020F0502020204030204" pitchFamily="34" charset="0"/>
                <a:ea typeface="Calibri" panose="020F0502020204030204" pitchFamily="34" charset="0"/>
                <a:cs typeface="Times New Roman" panose="02020603050405020304" pitchFamily="18" charset="0"/>
              </a:rPr>
              <a:t> </a:t>
            </a:r>
            <a:r>
              <a:rPr lang="de-CH" sz="2400" dirty="0" err="1">
                <a:effectLst/>
                <a:latin typeface="Calibri" panose="020F0502020204030204" pitchFamily="34" charset="0"/>
                <a:ea typeface="Calibri" panose="020F0502020204030204" pitchFamily="34" charset="0"/>
                <a:cs typeface="Times New Roman" panose="02020603050405020304" pitchFamily="18" charset="0"/>
              </a:rPr>
              <a:t>až</a:t>
            </a:r>
            <a:r>
              <a:rPr lang="de-CH" sz="2400" dirty="0">
                <a:effectLst/>
                <a:latin typeface="Calibri" panose="020F0502020204030204" pitchFamily="34" charset="0"/>
                <a:ea typeface="Calibri" panose="020F0502020204030204" pitchFamily="34" charset="0"/>
                <a:cs typeface="Times New Roman" panose="02020603050405020304" pitchFamily="18" charset="0"/>
              </a:rPr>
              <a:t> </a:t>
            </a:r>
            <a:r>
              <a:rPr lang="de-CH" sz="2400" dirty="0" err="1">
                <a:effectLst/>
                <a:latin typeface="Calibri" panose="020F0502020204030204" pitchFamily="34" charset="0"/>
                <a:ea typeface="Calibri" panose="020F0502020204030204" pitchFamily="34" charset="0"/>
                <a:cs typeface="Times New Roman" panose="02020603050405020304" pitchFamily="18" charset="0"/>
              </a:rPr>
              <a:t>celou</a:t>
            </a:r>
            <a:r>
              <a:rPr lang="de-CH" sz="2400" dirty="0">
                <a:effectLst/>
                <a:latin typeface="Calibri" panose="020F0502020204030204" pitchFamily="34" charset="0"/>
                <a:ea typeface="Calibri" panose="020F0502020204030204" pitchFamily="34" charset="0"/>
                <a:cs typeface="Times New Roman" panose="02020603050405020304" pitchFamily="18" charset="0"/>
              </a:rPr>
              <a:t> </a:t>
            </a:r>
            <a:r>
              <a:rPr lang="de-CH" sz="2400" dirty="0" err="1">
                <a:effectLst/>
                <a:latin typeface="Calibri" panose="020F0502020204030204" pitchFamily="34" charset="0"/>
                <a:ea typeface="Calibri" panose="020F0502020204030204" pitchFamily="34" charset="0"/>
                <a:cs typeface="Times New Roman" panose="02020603050405020304" pitchFamily="18" charset="0"/>
              </a:rPr>
              <a:t>stránku</a:t>
            </a:r>
            <a:r>
              <a:rPr lang="de-CH" sz="2400" dirty="0">
                <a:effectLst/>
                <a:latin typeface="Calibri" panose="020F0502020204030204" pitchFamily="34" charset="0"/>
                <a:ea typeface="Calibri" panose="020F0502020204030204" pitchFamily="34" charset="0"/>
                <a:cs typeface="Times New Roman" panose="02020603050405020304" pitchFamily="18" charset="0"/>
              </a:rPr>
              <a:t> A4.</a:t>
            </a:r>
          </a:p>
          <a:p>
            <a:pPr>
              <a:spcAft>
                <a:spcPts val="0"/>
              </a:spcAft>
            </a:pPr>
            <a:endParaRPr lang="de-CH"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CH" sz="2400" dirty="0" err="1">
                <a:effectLst/>
                <a:latin typeface="Calibri" panose="020F0502020204030204" pitchFamily="34" charset="0"/>
                <a:ea typeface="Calibri" panose="020F0502020204030204" pitchFamily="34" charset="0"/>
                <a:cs typeface="Times New Roman" panose="02020603050405020304" pitchFamily="18" charset="0"/>
              </a:rPr>
              <a:t>Cvičení</a:t>
            </a:r>
            <a:r>
              <a:rPr lang="de-CH" sz="2400" dirty="0">
                <a:effectLst/>
                <a:latin typeface="Calibri" panose="020F0502020204030204" pitchFamily="34" charset="0"/>
                <a:ea typeface="Calibri" panose="020F0502020204030204" pitchFamily="34" charset="0"/>
                <a:cs typeface="Times New Roman" panose="02020603050405020304" pitchFamily="18" charset="0"/>
              </a:rPr>
              <a:t> mi </a:t>
            </a:r>
            <a:r>
              <a:rPr lang="de-CH" sz="2400" dirty="0" err="1">
                <a:effectLst/>
                <a:latin typeface="Calibri" panose="020F0502020204030204" pitchFamily="34" charset="0"/>
                <a:ea typeface="Calibri" panose="020F0502020204030204" pitchFamily="34" charset="0"/>
                <a:cs typeface="Times New Roman" panose="02020603050405020304" pitchFamily="18" charset="0"/>
              </a:rPr>
              <a:t>zašlete</a:t>
            </a:r>
            <a:r>
              <a:rPr lang="de-CH" sz="2400" dirty="0">
                <a:effectLst/>
                <a:latin typeface="Calibri" panose="020F0502020204030204" pitchFamily="34" charset="0"/>
                <a:ea typeface="Calibri" panose="020F0502020204030204" pitchFamily="34" charset="0"/>
                <a:cs typeface="Times New Roman" panose="02020603050405020304" pitchFamily="18" charset="0"/>
              </a:rPr>
              <a:t> </a:t>
            </a:r>
            <a:r>
              <a:rPr lang="de-CH" sz="2400" dirty="0" err="1">
                <a:effectLst/>
                <a:latin typeface="Calibri" panose="020F0502020204030204" pitchFamily="34" charset="0"/>
                <a:ea typeface="Calibri" panose="020F0502020204030204" pitchFamily="34" charset="0"/>
                <a:cs typeface="Times New Roman" panose="02020603050405020304" pitchFamily="18" charset="0"/>
              </a:rPr>
              <a:t>mailem</a:t>
            </a:r>
            <a:r>
              <a:rPr lang="de-CH" sz="2400" dirty="0">
                <a:effectLst/>
                <a:latin typeface="Calibri" panose="020F0502020204030204" pitchFamily="34" charset="0"/>
                <a:ea typeface="Calibri" panose="020F0502020204030204" pitchFamily="34" charset="0"/>
                <a:cs typeface="Times New Roman" panose="02020603050405020304" pitchFamily="18" charset="0"/>
              </a:rPr>
              <a:t> do 28.12. 18h.</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12A3A08E-465D-414C-8799-D15DD187C9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690"/>
    </mc:Choice>
    <mc:Fallback>
      <p:transition spd="slow" advTm="17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D18B48-6238-0243-9A41-22BAB3F5E733}"/>
              </a:ext>
            </a:extLst>
          </p:cNvPr>
          <p:cNvSpPr txBox="1"/>
          <p:nvPr/>
        </p:nvSpPr>
        <p:spPr>
          <a:xfrm>
            <a:off x="179512" y="6453336"/>
            <a:ext cx="6624736" cy="369332"/>
          </a:xfrm>
          <a:prstGeom prst="rect">
            <a:avLst/>
          </a:prstGeom>
          <a:noFill/>
        </p:spPr>
        <p:txBody>
          <a:bodyPr wrap="square" rtlCol="0">
            <a:spAutoFit/>
          </a:bodyPr>
          <a:lstStyle/>
          <a:p>
            <a:r>
              <a:rPr lang="fr-FR"/>
              <a:t>A. Vrielink et al., J. Biol. Chem. 276, 30435-30441 (2001)</a:t>
            </a:r>
            <a:endParaRPr lang="fr-FR" dirty="0"/>
          </a:p>
        </p:txBody>
      </p:sp>
      <p:grpSp>
        <p:nvGrpSpPr>
          <p:cNvPr id="4" name="Group 3">
            <a:extLst>
              <a:ext uri="{FF2B5EF4-FFF2-40B4-BE49-F238E27FC236}">
                <a16:creationId xmlns:a16="http://schemas.microsoft.com/office/drawing/2014/main" id="{DFDAD27C-DDFE-4F47-9DEF-EC63FF73C940}"/>
              </a:ext>
            </a:extLst>
          </p:cNvPr>
          <p:cNvGrpSpPr/>
          <p:nvPr/>
        </p:nvGrpSpPr>
        <p:grpSpPr>
          <a:xfrm>
            <a:off x="1547664" y="836712"/>
            <a:ext cx="6552728" cy="5400600"/>
            <a:chOff x="0" y="2520279"/>
            <a:chExt cx="4530098" cy="4005064"/>
          </a:xfrm>
        </p:grpSpPr>
        <p:pic>
          <p:nvPicPr>
            <p:cNvPr id="5" name="Picture 4">
              <a:extLst>
                <a:ext uri="{FF2B5EF4-FFF2-40B4-BE49-F238E27FC236}">
                  <a16:creationId xmlns:a16="http://schemas.microsoft.com/office/drawing/2014/main" id="{A9680A60-D4DB-FC43-94C4-F67F59DA8E5C}"/>
                </a:ext>
              </a:extLst>
            </p:cNvPr>
            <p:cNvPicPr>
              <a:picLocks noChangeAspect="1"/>
            </p:cNvPicPr>
            <p:nvPr/>
          </p:nvPicPr>
          <p:blipFill>
            <a:blip r:embed="rId4"/>
            <a:stretch>
              <a:fillRect/>
            </a:stretch>
          </p:blipFill>
          <p:spPr>
            <a:xfrm>
              <a:off x="0" y="2520279"/>
              <a:ext cx="4530098" cy="4005064"/>
            </a:xfrm>
            <a:prstGeom prst="rect">
              <a:avLst/>
            </a:prstGeom>
          </p:spPr>
        </p:pic>
        <p:sp>
          <p:nvSpPr>
            <p:cNvPr id="6" name="Right Arrow 5">
              <a:extLst>
                <a:ext uri="{FF2B5EF4-FFF2-40B4-BE49-F238E27FC236}">
                  <a16:creationId xmlns:a16="http://schemas.microsoft.com/office/drawing/2014/main" id="{9A3C401D-5D19-BE48-B09C-7DFA8CE5F2B4}"/>
                </a:ext>
              </a:extLst>
            </p:cNvPr>
            <p:cNvSpPr/>
            <p:nvPr/>
          </p:nvSpPr>
          <p:spPr>
            <a:xfrm rot="19200000">
              <a:off x="395536" y="4780595"/>
              <a:ext cx="576064" cy="36004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TextBox 6">
            <a:extLst>
              <a:ext uri="{FF2B5EF4-FFF2-40B4-BE49-F238E27FC236}">
                <a16:creationId xmlns:a16="http://schemas.microsoft.com/office/drawing/2014/main" id="{FB228FCD-9B10-0C4C-A593-FFBF12F63F1B}"/>
              </a:ext>
            </a:extLst>
          </p:cNvPr>
          <p:cNvSpPr txBox="1"/>
          <p:nvPr/>
        </p:nvSpPr>
        <p:spPr>
          <a:xfrm>
            <a:off x="1547664" y="4720737"/>
            <a:ext cx="1095172" cy="369332"/>
          </a:xfrm>
          <a:prstGeom prst="rect">
            <a:avLst/>
          </a:prstGeom>
          <a:noFill/>
        </p:spPr>
        <p:txBody>
          <a:bodyPr wrap="none" rtlCol="0">
            <a:spAutoFit/>
          </a:bodyPr>
          <a:lstStyle/>
          <a:p>
            <a:r>
              <a:rPr lang="fr-FR" dirty="0" err="1">
                <a:solidFill>
                  <a:srgbClr val="FFFFFF"/>
                </a:solidFill>
              </a:rPr>
              <a:t>kofaktor</a:t>
            </a:r>
            <a:endParaRPr lang="fr-FR" dirty="0">
              <a:solidFill>
                <a:srgbClr val="FFFFFF"/>
              </a:solidFill>
            </a:endParaRPr>
          </a:p>
        </p:txBody>
      </p:sp>
      <p:sp>
        <p:nvSpPr>
          <p:cNvPr id="8" name="TextBox 7">
            <a:extLst>
              <a:ext uri="{FF2B5EF4-FFF2-40B4-BE49-F238E27FC236}">
                <a16:creationId xmlns:a16="http://schemas.microsoft.com/office/drawing/2014/main" id="{7181FD50-A247-2949-B5F5-15678D01A31F}"/>
              </a:ext>
            </a:extLst>
          </p:cNvPr>
          <p:cNvSpPr txBox="1"/>
          <p:nvPr/>
        </p:nvSpPr>
        <p:spPr>
          <a:xfrm>
            <a:off x="1578399" y="3204162"/>
            <a:ext cx="1774845" cy="646331"/>
          </a:xfrm>
          <a:prstGeom prst="rect">
            <a:avLst/>
          </a:prstGeom>
          <a:noFill/>
        </p:spPr>
        <p:txBody>
          <a:bodyPr wrap="none" rtlCol="0">
            <a:spAutoFit/>
          </a:bodyPr>
          <a:lstStyle/>
          <a:p>
            <a:r>
              <a:rPr lang="fr-FR" dirty="0" err="1">
                <a:solidFill>
                  <a:srgbClr val="FFFFFF"/>
                </a:solidFill>
              </a:rPr>
              <a:t>vazebné</a:t>
            </a:r>
            <a:r>
              <a:rPr lang="fr-FR" dirty="0">
                <a:solidFill>
                  <a:srgbClr val="FFFFFF"/>
                </a:solidFill>
              </a:rPr>
              <a:t> </a:t>
            </a:r>
            <a:r>
              <a:rPr lang="fr-FR" dirty="0" err="1">
                <a:solidFill>
                  <a:srgbClr val="FFFFFF"/>
                </a:solidFill>
              </a:rPr>
              <a:t>místo</a:t>
            </a:r>
            <a:endParaRPr lang="fr-FR" dirty="0">
              <a:solidFill>
                <a:srgbClr val="FFFFFF"/>
              </a:solidFill>
            </a:endParaRPr>
          </a:p>
          <a:p>
            <a:r>
              <a:rPr lang="fr-FR" dirty="0">
                <a:solidFill>
                  <a:srgbClr val="FFFFFF"/>
                </a:solidFill>
              </a:rPr>
              <a:t>pro </a:t>
            </a:r>
            <a:r>
              <a:rPr lang="fr-FR" dirty="0" err="1">
                <a:solidFill>
                  <a:srgbClr val="FFFFFF"/>
                </a:solidFill>
              </a:rPr>
              <a:t>substrát</a:t>
            </a:r>
            <a:endParaRPr lang="fr-FR" dirty="0">
              <a:solidFill>
                <a:srgbClr val="FFFFFF"/>
              </a:solidFill>
            </a:endParaRPr>
          </a:p>
        </p:txBody>
      </p:sp>
      <p:sp>
        <p:nvSpPr>
          <p:cNvPr id="9" name="TextBox 8">
            <a:extLst>
              <a:ext uri="{FF2B5EF4-FFF2-40B4-BE49-F238E27FC236}">
                <a16:creationId xmlns:a16="http://schemas.microsoft.com/office/drawing/2014/main" id="{8B438C5F-0855-E44C-AE01-6DC7BA38CEDE}"/>
              </a:ext>
            </a:extLst>
          </p:cNvPr>
          <p:cNvSpPr txBox="1"/>
          <p:nvPr/>
        </p:nvSpPr>
        <p:spPr>
          <a:xfrm>
            <a:off x="4572000" y="2708920"/>
            <a:ext cx="1795684" cy="369332"/>
          </a:xfrm>
          <a:prstGeom prst="rect">
            <a:avLst/>
          </a:prstGeom>
          <a:noFill/>
        </p:spPr>
        <p:txBody>
          <a:bodyPr wrap="none" rtlCol="0">
            <a:spAutoFit/>
          </a:bodyPr>
          <a:lstStyle/>
          <a:p>
            <a:r>
              <a:rPr lang="fr-FR" dirty="0" err="1">
                <a:solidFill>
                  <a:srgbClr val="FFFFFF"/>
                </a:solidFill>
              </a:rPr>
              <a:t>kanálek</a:t>
            </a:r>
            <a:r>
              <a:rPr lang="fr-FR" dirty="0">
                <a:solidFill>
                  <a:srgbClr val="FFFFFF"/>
                </a:solidFill>
              </a:rPr>
              <a:t> pro O</a:t>
            </a:r>
            <a:r>
              <a:rPr lang="fr-FR" baseline="-25000" dirty="0">
                <a:solidFill>
                  <a:srgbClr val="FFFFFF"/>
                </a:solidFill>
              </a:rPr>
              <a:t>2</a:t>
            </a:r>
          </a:p>
        </p:txBody>
      </p:sp>
      <p:pic>
        <p:nvPicPr>
          <p:cNvPr id="10" name="Audio 9">
            <a:hlinkClick r:id="" action="ppaction://media"/>
            <a:extLst>
              <a:ext uri="{FF2B5EF4-FFF2-40B4-BE49-F238E27FC236}">
                <a16:creationId xmlns:a16="http://schemas.microsoft.com/office/drawing/2014/main" id="{38EFEA97-535D-2A48-B377-A1C90B24E7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
        <p:nvSpPr>
          <p:cNvPr id="11" name="Rectangle 10">
            <a:extLst>
              <a:ext uri="{FF2B5EF4-FFF2-40B4-BE49-F238E27FC236}">
                <a16:creationId xmlns:a16="http://schemas.microsoft.com/office/drawing/2014/main" id="{AF255DB9-791D-DB4B-8562-DA68BFDF92A1}"/>
              </a:ext>
            </a:extLst>
          </p:cNvPr>
          <p:cNvSpPr/>
          <p:nvPr/>
        </p:nvSpPr>
        <p:spPr>
          <a:xfrm>
            <a:off x="683568" y="-25643"/>
            <a:ext cx="8091625" cy="646331"/>
          </a:xfrm>
          <a:prstGeom prst="rect">
            <a:avLst/>
          </a:prstGeom>
        </p:spPr>
        <p:txBody>
          <a:bodyPr wrap="square">
            <a:spAutoFit/>
          </a:bodyPr>
          <a:lstStyle/>
          <a:p>
            <a:pPr algn="ctr"/>
            <a:r>
              <a:rPr lang="fr-FR" dirty="0" err="1"/>
              <a:t>Detail</a:t>
            </a:r>
            <a:r>
              <a:rPr lang="fr-FR" dirty="0"/>
              <a:t> </a:t>
            </a:r>
            <a:r>
              <a:rPr lang="fr-FR" dirty="0" err="1"/>
              <a:t>krystalové</a:t>
            </a:r>
            <a:r>
              <a:rPr lang="fr-FR" dirty="0"/>
              <a:t> </a:t>
            </a:r>
            <a:r>
              <a:rPr lang="fr-FR" dirty="0" err="1"/>
              <a:t>struktury</a:t>
            </a:r>
            <a:r>
              <a:rPr lang="fr-FR" dirty="0"/>
              <a:t> </a:t>
            </a:r>
            <a:r>
              <a:rPr lang="fr-FR" dirty="0" err="1"/>
              <a:t>cholesterol</a:t>
            </a:r>
            <a:r>
              <a:rPr lang="fr-FR" dirty="0"/>
              <a:t> </a:t>
            </a:r>
            <a:r>
              <a:rPr lang="fr-FR" dirty="0" err="1"/>
              <a:t>oxidázy</a:t>
            </a:r>
            <a:r>
              <a:rPr lang="fr-FR" dirty="0"/>
              <a:t> z </a:t>
            </a:r>
            <a:r>
              <a:rPr lang="fr-FR" dirty="0" err="1"/>
              <a:t>bakterie</a:t>
            </a:r>
            <a:r>
              <a:rPr lang="fr-FR" dirty="0"/>
              <a:t> </a:t>
            </a:r>
            <a:r>
              <a:rPr lang="fr-FR" dirty="0" err="1"/>
              <a:t>Brevibacterium</a:t>
            </a:r>
            <a:r>
              <a:rPr lang="fr-FR" dirty="0"/>
              <a:t> </a:t>
            </a:r>
            <a:r>
              <a:rPr lang="fr-FR" dirty="0" err="1"/>
              <a:t>sterolicum</a:t>
            </a:r>
            <a:r>
              <a:rPr lang="fr-FR" dirty="0"/>
              <a:t> (pdb-</a:t>
            </a:r>
            <a:r>
              <a:rPr lang="fr-FR" dirty="0" err="1"/>
              <a:t>kód</a:t>
            </a:r>
            <a:r>
              <a:rPr lang="fr-FR" dirty="0"/>
              <a:t> 1l19)</a:t>
            </a:r>
          </a:p>
        </p:txBody>
      </p:sp>
    </p:spTree>
    <p:extLst>
      <p:ext uri="{BB962C8B-B14F-4D97-AF65-F5344CB8AC3E}">
        <p14:creationId xmlns:p14="http://schemas.microsoft.com/office/powerpoint/2010/main" val="3399530206"/>
      </p:ext>
    </p:extLst>
  </p:cSld>
  <p:clrMapOvr>
    <a:masterClrMapping/>
  </p:clrMapOvr>
  <mc:AlternateContent xmlns:mc="http://schemas.openxmlformats.org/markup-compatibility/2006" xmlns:p14="http://schemas.microsoft.com/office/powerpoint/2010/main">
    <mc:Choice Requires="p14">
      <p:transition spd="slow" p14:dur="2000" advTm="100061"/>
    </mc:Choice>
    <mc:Fallback xmlns="">
      <p:transition spd="slow" advTm="100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 presetClass="entr" presetSubtype="0" fill="hold" grpId="0" nodeType="withEffect">
                                  <p:stCondLst>
                                    <p:cond delay="41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4500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560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468313" y="2205038"/>
            <a:ext cx="8280400" cy="2298700"/>
          </a:xfrm>
          <a:prstGeom prst="rect">
            <a:avLst/>
          </a:prstGeom>
          <a:noFill/>
          <a:ln w="9525">
            <a:solidFill>
              <a:srgbClr val="FF0000"/>
            </a:solidFill>
            <a:miter lim="800000"/>
            <a:headEnd/>
            <a:tailEnd/>
          </a:ln>
        </p:spPr>
        <p:txBody>
          <a:bodyPr>
            <a:spAutoFit/>
          </a:bodyPr>
          <a:lstStyle/>
          <a:p>
            <a:pPr>
              <a:lnSpc>
                <a:spcPct val="200000"/>
              </a:lnSpc>
            </a:pPr>
            <a:r>
              <a:rPr lang="de-CH" dirty="0"/>
              <a:t>D</a:t>
            </a:r>
            <a:r>
              <a:rPr lang="cs-CZ" dirty="0" err="1"/>
              <a:t>ůležitost</a:t>
            </a:r>
            <a:r>
              <a:rPr lang="cs-CZ" dirty="0"/>
              <a:t> strukturních fluktuací </a:t>
            </a:r>
            <a:r>
              <a:rPr lang="cs-CZ" dirty="0" err="1"/>
              <a:t>biomolekul</a:t>
            </a:r>
            <a:r>
              <a:rPr lang="cs-CZ" dirty="0"/>
              <a:t> (neboli dynamiky molekul) pro jejich funkci si ukážeme na příkladu </a:t>
            </a:r>
            <a:r>
              <a:rPr lang="cs-CZ" dirty="0">
                <a:solidFill>
                  <a:srgbClr val="FF0000"/>
                </a:solidFill>
              </a:rPr>
              <a:t>myoglobinu</a:t>
            </a:r>
            <a:r>
              <a:rPr lang="cs-CZ" dirty="0"/>
              <a:t>, proteinu, který v</a:t>
            </a:r>
            <a:r>
              <a:rPr lang="de-CH" dirty="0"/>
              <a:t>e</a:t>
            </a:r>
            <a:r>
              <a:rPr lang="cs-CZ" dirty="0"/>
              <a:t> svalech obratlovců přebírá kyslík od hemoglobinu a uvolňuje jej pro získávání energie </a:t>
            </a:r>
            <a:r>
              <a:rPr lang="de-CH" dirty="0"/>
              <a:t>v d</a:t>
            </a:r>
            <a:r>
              <a:rPr lang="cs-CZ" dirty="0" err="1"/>
              <a:t>ýchacím</a:t>
            </a:r>
            <a:r>
              <a:rPr lang="cs-CZ" dirty="0"/>
              <a:t> řetězci.</a:t>
            </a:r>
          </a:p>
        </p:txBody>
      </p:sp>
      <p:pic>
        <p:nvPicPr>
          <p:cNvPr id="2" name="Audio 1">
            <a:hlinkClick r:id="" action="ppaction://media"/>
            <a:extLst>
              <a:ext uri="{FF2B5EF4-FFF2-40B4-BE49-F238E27FC236}">
                <a16:creationId xmlns:a16="http://schemas.microsoft.com/office/drawing/2014/main" id="{D08EDB66-1564-5D44-9276-8EC2A243C8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605"/>
    </mc:Choice>
    <mc:Fallback xmlns="">
      <p:transition spd="slow" advTm="79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5" cstate="print"/>
          <a:srcRect/>
          <a:stretch>
            <a:fillRect/>
          </a:stretch>
        </p:blipFill>
        <p:spPr bwMode="auto">
          <a:xfrm>
            <a:off x="0" y="44450"/>
            <a:ext cx="8548688" cy="4681538"/>
          </a:xfrm>
          <a:prstGeom prst="rect">
            <a:avLst/>
          </a:prstGeom>
          <a:solidFill>
            <a:schemeClr val="tx1"/>
          </a:solidFill>
          <a:ln w="9525">
            <a:noFill/>
            <a:miter lim="800000"/>
            <a:headEnd/>
            <a:tailEnd/>
          </a:ln>
        </p:spPr>
      </p:pic>
      <p:sp>
        <p:nvSpPr>
          <p:cNvPr id="20483" name="Text Box 10"/>
          <p:cNvSpPr txBox="1">
            <a:spLocks noChangeArrowheads="1"/>
          </p:cNvSpPr>
          <p:nvPr/>
        </p:nvSpPr>
        <p:spPr bwMode="auto">
          <a:xfrm>
            <a:off x="6228184" y="44624"/>
            <a:ext cx="3079689" cy="646331"/>
          </a:xfrm>
          <a:prstGeom prst="rect">
            <a:avLst/>
          </a:prstGeom>
          <a:noFill/>
          <a:ln w="9525">
            <a:noFill/>
            <a:miter lim="800000"/>
            <a:headEnd/>
            <a:tailEnd/>
          </a:ln>
        </p:spPr>
        <p:txBody>
          <a:bodyPr wrap="none">
            <a:spAutoFit/>
          </a:bodyPr>
          <a:lstStyle/>
          <a:p>
            <a:r>
              <a:rPr lang="de-CH" sz="2800" dirty="0"/>
              <a:t> </a:t>
            </a:r>
            <a:r>
              <a:rPr lang="de-CH" sz="3500" dirty="0"/>
              <a:t>(</a:t>
            </a:r>
            <a:r>
              <a:rPr lang="de-CH" sz="3500" dirty="0" err="1"/>
              <a:t>vertebrates</a:t>
            </a:r>
            <a:r>
              <a:rPr lang="de-CH" sz="3500" dirty="0"/>
              <a:t>)</a:t>
            </a:r>
            <a:endParaRPr lang="fr-FR" sz="3500" dirty="0"/>
          </a:p>
        </p:txBody>
      </p:sp>
      <p:sp>
        <p:nvSpPr>
          <p:cNvPr id="20484" name="Rectangle 6"/>
          <p:cNvSpPr>
            <a:spLocks noChangeArrowheads="1"/>
          </p:cNvSpPr>
          <p:nvPr/>
        </p:nvSpPr>
        <p:spPr bwMode="auto">
          <a:xfrm>
            <a:off x="6156176" y="2060848"/>
            <a:ext cx="2089150" cy="1368425"/>
          </a:xfrm>
          <a:prstGeom prst="rect">
            <a:avLst/>
          </a:prstGeom>
          <a:solidFill>
            <a:schemeClr val="bg1"/>
          </a:solidFill>
          <a:ln w="9525">
            <a:noFill/>
            <a:miter lim="800000"/>
            <a:headEnd/>
            <a:tailEnd/>
          </a:ln>
        </p:spPr>
        <p:txBody>
          <a:bodyPr wrap="none" anchor="ctr"/>
          <a:lstStyle/>
          <a:p>
            <a:pPr algn="ctr"/>
            <a:r>
              <a:rPr lang="cs-CZ" dirty="0"/>
              <a:t>Dýchací řetězec</a:t>
            </a:r>
          </a:p>
        </p:txBody>
      </p:sp>
      <p:sp>
        <p:nvSpPr>
          <p:cNvPr id="20485" name="Text Box 8"/>
          <p:cNvSpPr txBox="1">
            <a:spLocks noChangeArrowheads="1"/>
          </p:cNvSpPr>
          <p:nvPr/>
        </p:nvSpPr>
        <p:spPr bwMode="auto">
          <a:xfrm>
            <a:off x="6300192" y="3212976"/>
            <a:ext cx="1417376" cy="1569660"/>
          </a:xfrm>
          <a:prstGeom prst="rect">
            <a:avLst/>
          </a:prstGeom>
          <a:solidFill>
            <a:schemeClr val="bg1"/>
          </a:solidFill>
          <a:ln w="9525">
            <a:noFill/>
            <a:miter lim="800000"/>
            <a:headEnd/>
            <a:tailEnd/>
          </a:ln>
        </p:spPr>
        <p:txBody>
          <a:bodyPr wrap="square">
            <a:spAutoFit/>
          </a:bodyPr>
          <a:lstStyle/>
          <a:p>
            <a:pPr algn="ctr"/>
            <a:r>
              <a:rPr lang="cs-CZ" sz="2400" b="0" dirty="0" err="1"/>
              <a:t>Pyruvate</a:t>
            </a:r>
            <a:endParaRPr lang="cs-CZ" sz="2400" b="0" dirty="0"/>
          </a:p>
          <a:p>
            <a:pPr algn="ctr"/>
            <a:r>
              <a:rPr lang="cs-CZ" sz="2400" dirty="0"/>
              <a:t>↑</a:t>
            </a:r>
          </a:p>
          <a:p>
            <a:pPr algn="ctr"/>
            <a:r>
              <a:rPr lang="cs-CZ" sz="2400" dirty="0"/>
              <a:t>↑</a:t>
            </a:r>
          </a:p>
          <a:p>
            <a:pPr algn="ctr"/>
            <a:r>
              <a:rPr lang="cs-CZ" sz="2400" b="0" dirty="0" err="1"/>
              <a:t>Glucose</a:t>
            </a:r>
            <a:endParaRPr lang="cs-CZ" sz="2400" b="0" dirty="0"/>
          </a:p>
        </p:txBody>
      </p:sp>
      <p:sp>
        <p:nvSpPr>
          <p:cNvPr id="20486" name="Text Box 9"/>
          <p:cNvSpPr txBox="1">
            <a:spLocks noChangeArrowheads="1"/>
          </p:cNvSpPr>
          <p:nvPr/>
        </p:nvSpPr>
        <p:spPr bwMode="auto">
          <a:xfrm>
            <a:off x="6856413" y="1503363"/>
            <a:ext cx="922337" cy="457200"/>
          </a:xfrm>
          <a:prstGeom prst="rect">
            <a:avLst/>
          </a:prstGeom>
          <a:noFill/>
          <a:ln w="9525">
            <a:noFill/>
            <a:miter lim="800000"/>
            <a:headEnd/>
            <a:tailEnd/>
          </a:ln>
        </p:spPr>
        <p:txBody>
          <a:bodyPr wrap="none">
            <a:spAutoFit/>
          </a:bodyPr>
          <a:lstStyle/>
          <a:p>
            <a:r>
              <a:rPr lang="cs-CZ" sz="2400" b="0"/>
              <a:t>, CO</a:t>
            </a:r>
            <a:r>
              <a:rPr lang="cs-CZ" sz="2400" b="0" baseline="-25000"/>
              <a:t>2</a:t>
            </a:r>
          </a:p>
        </p:txBody>
      </p:sp>
      <p:sp>
        <p:nvSpPr>
          <p:cNvPr id="20487" name="Text Box 10"/>
          <p:cNvSpPr txBox="1">
            <a:spLocks noChangeArrowheads="1"/>
          </p:cNvSpPr>
          <p:nvPr/>
        </p:nvSpPr>
        <p:spPr bwMode="auto">
          <a:xfrm>
            <a:off x="0" y="5417929"/>
            <a:ext cx="9144000" cy="1323439"/>
          </a:xfrm>
          <a:prstGeom prst="rect">
            <a:avLst/>
          </a:prstGeom>
          <a:noFill/>
          <a:ln w="57150">
            <a:noFill/>
            <a:miter lim="800000"/>
            <a:headEnd/>
            <a:tailEnd/>
          </a:ln>
        </p:spPr>
        <p:txBody>
          <a:bodyPr>
            <a:spAutoFit/>
          </a:bodyPr>
          <a:lstStyle/>
          <a:p>
            <a:r>
              <a:rPr lang="cs-CZ" sz="1600" dirty="0"/>
              <a:t>Myoglobin: 1. protein, jehož struktura byla zjištěna v atomovém rozlišení pomocí rentgenové krystalografie (John </a:t>
            </a:r>
            <a:r>
              <a:rPr lang="cs-CZ" sz="1600" dirty="0" err="1"/>
              <a:t>Kendrew</a:t>
            </a:r>
            <a:r>
              <a:rPr lang="cs-CZ" sz="1600" dirty="0"/>
              <a:t>, </a:t>
            </a:r>
            <a:r>
              <a:rPr lang="de-CH" sz="1600" dirty="0"/>
              <a:t>1960, </a:t>
            </a:r>
            <a:r>
              <a:rPr lang="de-CH" sz="1600" dirty="0" err="1"/>
              <a:t>Nobelova</a:t>
            </a:r>
            <a:r>
              <a:rPr lang="de-CH" sz="1600" dirty="0"/>
              <a:t> </a:t>
            </a:r>
            <a:r>
              <a:rPr lang="de-CH" sz="1600" dirty="0" err="1"/>
              <a:t>cena</a:t>
            </a:r>
            <a:r>
              <a:rPr lang="de-CH" sz="1600" dirty="0"/>
              <a:t> s </a:t>
            </a:r>
            <a:r>
              <a:rPr lang="de-CH" sz="1600" dirty="0" err="1"/>
              <a:t>Maxem</a:t>
            </a:r>
            <a:r>
              <a:rPr lang="de-CH" sz="1600" dirty="0"/>
              <a:t> </a:t>
            </a:r>
            <a:r>
              <a:rPr lang="de-CH" sz="1600" dirty="0" err="1"/>
              <a:t>Perutzem</a:t>
            </a:r>
            <a:r>
              <a:rPr lang="de-CH" sz="1600" dirty="0"/>
              <a:t>, 1962)</a:t>
            </a:r>
            <a:r>
              <a:rPr lang="cs-CZ" sz="1600" dirty="0"/>
              <a:t>.</a:t>
            </a:r>
            <a:endParaRPr lang="de-CH" sz="1600" dirty="0"/>
          </a:p>
          <a:p>
            <a:endParaRPr lang="cs-CZ" sz="1600" dirty="0"/>
          </a:p>
          <a:p>
            <a:r>
              <a:rPr lang="cs-CZ" altLang="fr-FR" sz="1600" dirty="0"/>
              <a:t>„</a:t>
            </a:r>
            <a:r>
              <a:rPr lang="en-US" altLang="fr-FR" sz="1600" dirty="0"/>
              <a:t>Research Collaboratory for Structural Bioinformatics</a:t>
            </a:r>
            <a:r>
              <a:rPr lang="cs-CZ" altLang="fr-FR" sz="1600" dirty="0"/>
              <a:t>“ (</a:t>
            </a:r>
            <a:r>
              <a:rPr lang="cs-CZ" sz="1600" dirty="0"/>
              <a:t>RCSB, viz přednáška z 23.10.2020, diapozitiv 15) vyhlásil</a:t>
            </a:r>
            <a:r>
              <a:rPr lang="de-CH" sz="1600" dirty="0"/>
              <a:t>o</a:t>
            </a:r>
            <a:r>
              <a:rPr lang="cs-CZ" sz="1600" dirty="0"/>
              <a:t> v lednu 2000 myoglobin Molekulou měsíce.</a:t>
            </a:r>
            <a:endParaRPr lang="de-CH" sz="1600" dirty="0"/>
          </a:p>
        </p:txBody>
      </p:sp>
      <p:sp>
        <p:nvSpPr>
          <p:cNvPr id="8" name="Rectangle 6"/>
          <p:cNvSpPr>
            <a:spLocks noChangeArrowheads="1"/>
          </p:cNvSpPr>
          <p:nvPr/>
        </p:nvSpPr>
        <p:spPr bwMode="auto">
          <a:xfrm>
            <a:off x="7054850" y="3284711"/>
            <a:ext cx="2089150" cy="1368425"/>
          </a:xfrm>
          <a:prstGeom prst="rect">
            <a:avLst/>
          </a:prstGeom>
          <a:noFill/>
          <a:ln w="9525">
            <a:noFill/>
            <a:miter lim="800000"/>
            <a:headEnd/>
            <a:tailEnd/>
          </a:ln>
        </p:spPr>
        <p:txBody>
          <a:bodyPr wrap="none" anchor="ctr"/>
          <a:lstStyle/>
          <a:p>
            <a:pPr algn="ctr"/>
            <a:r>
              <a:rPr lang="cs-CZ" dirty="0"/>
              <a:t>Glykolýza</a:t>
            </a:r>
          </a:p>
        </p:txBody>
      </p:sp>
      <p:pic>
        <p:nvPicPr>
          <p:cNvPr id="2" name="Audio 1">
            <a:hlinkClick r:id="" action="ppaction://media"/>
            <a:extLst>
              <a:ext uri="{FF2B5EF4-FFF2-40B4-BE49-F238E27FC236}">
                <a16:creationId xmlns:a16="http://schemas.microsoft.com/office/drawing/2014/main" id="{BED04053-BAE3-614C-B4CE-3769B0622A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
        <p:nvSpPr>
          <p:cNvPr id="10" name="Oval 11">
            <a:extLst>
              <a:ext uri="{FF2B5EF4-FFF2-40B4-BE49-F238E27FC236}">
                <a16:creationId xmlns:a16="http://schemas.microsoft.com/office/drawing/2014/main" id="{E3802043-7D75-384F-B73D-23D5A24F0826}"/>
              </a:ext>
            </a:extLst>
          </p:cNvPr>
          <p:cNvSpPr>
            <a:spLocks noChangeArrowheads="1"/>
          </p:cNvSpPr>
          <p:nvPr/>
        </p:nvSpPr>
        <p:spPr bwMode="auto">
          <a:xfrm>
            <a:off x="323528" y="2421111"/>
            <a:ext cx="863600" cy="86360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11" name="Oval 11">
            <a:extLst>
              <a:ext uri="{FF2B5EF4-FFF2-40B4-BE49-F238E27FC236}">
                <a16:creationId xmlns:a16="http://schemas.microsoft.com/office/drawing/2014/main" id="{8D2BFD5D-9C54-684B-9D13-E11B7A832591}"/>
              </a:ext>
            </a:extLst>
          </p:cNvPr>
          <p:cNvSpPr>
            <a:spLocks noChangeArrowheads="1"/>
          </p:cNvSpPr>
          <p:nvPr/>
        </p:nvSpPr>
        <p:spPr bwMode="auto">
          <a:xfrm>
            <a:off x="1979712" y="1197248"/>
            <a:ext cx="1224136" cy="1007616"/>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12" name="Oval 11">
            <a:extLst>
              <a:ext uri="{FF2B5EF4-FFF2-40B4-BE49-F238E27FC236}">
                <a16:creationId xmlns:a16="http://schemas.microsoft.com/office/drawing/2014/main" id="{120F3C98-BBE2-F145-8E74-995DCAE4E1CE}"/>
              </a:ext>
            </a:extLst>
          </p:cNvPr>
          <p:cNvSpPr>
            <a:spLocks noChangeArrowheads="1"/>
          </p:cNvSpPr>
          <p:nvPr/>
        </p:nvSpPr>
        <p:spPr bwMode="auto">
          <a:xfrm>
            <a:off x="4096115" y="2925465"/>
            <a:ext cx="1224136" cy="1007616"/>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13" name="Oval 12">
            <a:extLst>
              <a:ext uri="{FF2B5EF4-FFF2-40B4-BE49-F238E27FC236}">
                <a16:creationId xmlns:a16="http://schemas.microsoft.com/office/drawing/2014/main" id="{720829C5-3654-944A-A2E6-58384B1A7C6B}"/>
              </a:ext>
            </a:extLst>
          </p:cNvPr>
          <p:cNvSpPr>
            <a:spLocks noChangeArrowheads="1"/>
          </p:cNvSpPr>
          <p:nvPr/>
        </p:nvSpPr>
        <p:spPr bwMode="auto">
          <a:xfrm>
            <a:off x="6156176" y="2216699"/>
            <a:ext cx="2089150" cy="1011363"/>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Tree>
    <p:extLst>
      <p:ext uri="{BB962C8B-B14F-4D97-AF65-F5344CB8AC3E}">
        <p14:creationId xmlns:p14="http://schemas.microsoft.com/office/powerpoint/2010/main" val="874380569"/>
      </p:ext>
    </p:extLst>
  </p:cSld>
  <p:clrMapOvr>
    <a:masterClrMapping/>
  </p:clrMapOvr>
  <mc:AlternateContent xmlns:mc="http://schemas.openxmlformats.org/markup-compatibility/2006" xmlns:p14="http://schemas.microsoft.com/office/powerpoint/2010/main">
    <mc:Choice Requires="p14">
      <p:transition spd="slow" p14:dur="2000" advTm="77243"/>
    </mc:Choice>
    <mc:Fallback xmlns="">
      <p:transition spd="slow" advTm="77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80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110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1400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2300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5" cstate="print"/>
          <a:srcRect/>
          <a:stretch>
            <a:fillRect/>
          </a:stretch>
        </p:blipFill>
        <p:spPr bwMode="auto">
          <a:xfrm>
            <a:off x="0" y="44450"/>
            <a:ext cx="8548688" cy="4681538"/>
          </a:xfrm>
          <a:prstGeom prst="rect">
            <a:avLst/>
          </a:prstGeom>
          <a:solidFill>
            <a:schemeClr val="tx1"/>
          </a:solidFill>
          <a:ln w="9525">
            <a:noFill/>
            <a:miter lim="800000"/>
            <a:headEnd/>
            <a:tailEnd/>
          </a:ln>
        </p:spPr>
      </p:pic>
      <p:sp>
        <p:nvSpPr>
          <p:cNvPr id="20483" name="Text Box 10"/>
          <p:cNvSpPr txBox="1">
            <a:spLocks noChangeArrowheads="1"/>
          </p:cNvSpPr>
          <p:nvPr/>
        </p:nvSpPr>
        <p:spPr bwMode="auto">
          <a:xfrm>
            <a:off x="6228184" y="44624"/>
            <a:ext cx="3079689" cy="646331"/>
          </a:xfrm>
          <a:prstGeom prst="rect">
            <a:avLst/>
          </a:prstGeom>
          <a:noFill/>
          <a:ln w="9525">
            <a:noFill/>
            <a:miter lim="800000"/>
            <a:headEnd/>
            <a:tailEnd/>
          </a:ln>
        </p:spPr>
        <p:txBody>
          <a:bodyPr wrap="none">
            <a:spAutoFit/>
          </a:bodyPr>
          <a:lstStyle/>
          <a:p>
            <a:r>
              <a:rPr lang="de-CH" sz="2800" dirty="0"/>
              <a:t> </a:t>
            </a:r>
            <a:r>
              <a:rPr lang="de-CH" sz="3500" dirty="0"/>
              <a:t>(</a:t>
            </a:r>
            <a:r>
              <a:rPr lang="de-CH" sz="3500" dirty="0" err="1"/>
              <a:t>vertebrates</a:t>
            </a:r>
            <a:r>
              <a:rPr lang="de-CH" sz="3500" dirty="0"/>
              <a:t>)</a:t>
            </a:r>
            <a:endParaRPr lang="fr-FR" sz="3500" dirty="0"/>
          </a:p>
        </p:txBody>
      </p:sp>
      <p:sp>
        <p:nvSpPr>
          <p:cNvPr id="20484" name="Rectangle 6"/>
          <p:cNvSpPr>
            <a:spLocks noChangeArrowheads="1"/>
          </p:cNvSpPr>
          <p:nvPr/>
        </p:nvSpPr>
        <p:spPr bwMode="auto">
          <a:xfrm>
            <a:off x="6156176" y="2060848"/>
            <a:ext cx="2089150" cy="1368425"/>
          </a:xfrm>
          <a:prstGeom prst="rect">
            <a:avLst/>
          </a:prstGeom>
          <a:solidFill>
            <a:schemeClr val="bg1"/>
          </a:solidFill>
          <a:ln w="9525">
            <a:noFill/>
            <a:miter lim="800000"/>
            <a:headEnd/>
            <a:tailEnd/>
          </a:ln>
        </p:spPr>
        <p:txBody>
          <a:bodyPr wrap="none" anchor="ctr"/>
          <a:lstStyle/>
          <a:p>
            <a:pPr algn="ctr"/>
            <a:r>
              <a:rPr lang="cs-CZ" dirty="0"/>
              <a:t>Dýchací řetězec</a:t>
            </a:r>
          </a:p>
        </p:txBody>
      </p:sp>
      <p:sp>
        <p:nvSpPr>
          <p:cNvPr id="20485" name="Text Box 8"/>
          <p:cNvSpPr txBox="1">
            <a:spLocks noChangeArrowheads="1"/>
          </p:cNvSpPr>
          <p:nvPr/>
        </p:nvSpPr>
        <p:spPr bwMode="auto">
          <a:xfrm>
            <a:off x="6300192" y="3212976"/>
            <a:ext cx="1417376" cy="1569660"/>
          </a:xfrm>
          <a:prstGeom prst="rect">
            <a:avLst/>
          </a:prstGeom>
          <a:solidFill>
            <a:schemeClr val="bg1"/>
          </a:solidFill>
          <a:ln w="9525">
            <a:noFill/>
            <a:miter lim="800000"/>
            <a:headEnd/>
            <a:tailEnd/>
          </a:ln>
        </p:spPr>
        <p:txBody>
          <a:bodyPr wrap="square">
            <a:spAutoFit/>
          </a:bodyPr>
          <a:lstStyle/>
          <a:p>
            <a:pPr algn="ctr"/>
            <a:r>
              <a:rPr lang="cs-CZ" sz="2400" b="0" dirty="0" err="1"/>
              <a:t>Pyruvate</a:t>
            </a:r>
            <a:endParaRPr lang="cs-CZ" sz="2400" b="0" dirty="0"/>
          </a:p>
          <a:p>
            <a:pPr algn="ctr"/>
            <a:r>
              <a:rPr lang="cs-CZ" sz="2400" dirty="0"/>
              <a:t>↑</a:t>
            </a:r>
          </a:p>
          <a:p>
            <a:pPr algn="ctr"/>
            <a:r>
              <a:rPr lang="cs-CZ" sz="2400" dirty="0"/>
              <a:t>↑</a:t>
            </a:r>
          </a:p>
          <a:p>
            <a:pPr algn="ctr"/>
            <a:r>
              <a:rPr lang="cs-CZ" sz="2400" b="0" dirty="0" err="1"/>
              <a:t>Glucose</a:t>
            </a:r>
            <a:endParaRPr lang="cs-CZ" sz="2400" b="0" dirty="0"/>
          </a:p>
        </p:txBody>
      </p:sp>
      <p:sp>
        <p:nvSpPr>
          <p:cNvPr id="20486" name="Text Box 9"/>
          <p:cNvSpPr txBox="1">
            <a:spLocks noChangeArrowheads="1"/>
          </p:cNvSpPr>
          <p:nvPr/>
        </p:nvSpPr>
        <p:spPr bwMode="auto">
          <a:xfrm>
            <a:off x="6856413" y="1503363"/>
            <a:ext cx="922337" cy="457200"/>
          </a:xfrm>
          <a:prstGeom prst="rect">
            <a:avLst/>
          </a:prstGeom>
          <a:noFill/>
          <a:ln w="9525">
            <a:noFill/>
            <a:miter lim="800000"/>
            <a:headEnd/>
            <a:tailEnd/>
          </a:ln>
        </p:spPr>
        <p:txBody>
          <a:bodyPr wrap="none">
            <a:spAutoFit/>
          </a:bodyPr>
          <a:lstStyle/>
          <a:p>
            <a:r>
              <a:rPr lang="cs-CZ" sz="2400" b="0"/>
              <a:t>, CO</a:t>
            </a:r>
            <a:r>
              <a:rPr lang="cs-CZ" sz="2400" b="0" baseline="-25000"/>
              <a:t>2</a:t>
            </a:r>
          </a:p>
        </p:txBody>
      </p:sp>
      <p:sp>
        <p:nvSpPr>
          <p:cNvPr id="20487" name="Text Box 10"/>
          <p:cNvSpPr txBox="1">
            <a:spLocks noChangeArrowheads="1"/>
          </p:cNvSpPr>
          <p:nvPr/>
        </p:nvSpPr>
        <p:spPr bwMode="auto">
          <a:xfrm>
            <a:off x="0" y="5417929"/>
            <a:ext cx="9144000" cy="1323439"/>
          </a:xfrm>
          <a:prstGeom prst="rect">
            <a:avLst/>
          </a:prstGeom>
          <a:noFill/>
          <a:ln w="57150">
            <a:solidFill>
              <a:srgbClr val="FF0000"/>
            </a:solidFill>
            <a:miter lim="800000"/>
            <a:headEnd/>
            <a:tailEnd/>
          </a:ln>
        </p:spPr>
        <p:txBody>
          <a:bodyPr>
            <a:spAutoFit/>
          </a:bodyPr>
          <a:lstStyle/>
          <a:p>
            <a:r>
              <a:rPr lang="cs-CZ" sz="1600" dirty="0"/>
              <a:t>Myoglobin: 1. protein, jehož struktura byla zjištěna v atomovém rozlišení pomocí rentgenové krystalografie (John </a:t>
            </a:r>
            <a:r>
              <a:rPr lang="cs-CZ" sz="1600" dirty="0" err="1"/>
              <a:t>Kendrew</a:t>
            </a:r>
            <a:r>
              <a:rPr lang="cs-CZ" sz="1600" dirty="0"/>
              <a:t>, </a:t>
            </a:r>
            <a:r>
              <a:rPr lang="de-CH" sz="1600" dirty="0"/>
              <a:t>1960, </a:t>
            </a:r>
            <a:r>
              <a:rPr lang="de-CH" sz="1600" dirty="0" err="1"/>
              <a:t>Nobelova</a:t>
            </a:r>
            <a:r>
              <a:rPr lang="de-CH" sz="1600" dirty="0"/>
              <a:t> </a:t>
            </a:r>
            <a:r>
              <a:rPr lang="de-CH" sz="1600" dirty="0" err="1"/>
              <a:t>cena</a:t>
            </a:r>
            <a:r>
              <a:rPr lang="de-CH" sz="1600" dirty="0"/>
              <a:t> s </a:t>
            </a:r>
            <a:r>
              <a:rPr lang="de-CH" sz="1600" dirty="0" err="1"/>
              <a:t>Maxem</a:t>
            </a:r>
            <a:r>
              <a:rPr lang="de-CH" sz="1600" dirty="0"/>
              <a:t> </a:t>
            </a:r>
            <a:r>
              <a:rPr lang="de-CH" sz="1600" dirty="0" err="1"/>
              <a:t>Perutzem</a:t>
            </a:r>
            <a:r>
              <a:rPr lang="de-CH" sz="1600" dirty="0"/>
              <a:t>, 1962)</a:t>
            </a:r>
            <a:r>
              <a:rPr lang="cs-CZ" sz="1600" dirty="0"/>
              <a:t>.</a:t>
            </a:r>
            <a:endParaRPr lang="de-CH" sz="1600" dirty="0"/>
          </a:p>
          <a:p>
            <a:endParaRPr lang="cs-CZ" sz="1600" dirty="0"/>
          </a:p>
          <a:p>
            <a:r>
              <a:rPr lang="cs-CZ" altLang="fr-FR" sz="1600" dirty="0"/>
              <a:t>„</a:t>
            </a:r>
            <a:r>
              <a:rPr lang="en-US" altLang="fr-FR" sz="1600" dirty="0"/>
              <a:t>Research Collaboratory for Structural Bioinformatics</a:t>
            </a:r>
            <a:r>
              <a:rPr lang="cs-CZ" altLang="fr-FR" sz="1600" dirty="0"/>
              <a:t>“ (</a:t>
            </a:r>
            <a:r>
              <a:rPr lang="cs-CZ" sz="1600" dirty="0"/>
              <a:t>RCSB, viz přednáška z 23.10.2020, diapozitiv 15) vyhlásil</a:t>
            </a:r>
            <a:r>
              <a:rPr lang="de-CH" sz="1600" dirty="0"/>
              <a:t>o</a:t>
            </a:r>
            <a:r>
              <a:rPr lang="cs-CZ" sz="1600" dirty="0"/>
              <a:t> v lednu 2000 myoglobin Molekulou měsíce.</a:t>
            </a:r>
            <a:endParaRPr lang="de-CH" sz="1600" dirty="0"/>
          </a:p>
        </p:txBody>
      </p:sp>
      <p:sp>
        <p:nvSpPr>
          <p:cNvPr id="8" name="Rectangle 6"/>
          <p:cNvSpPr>
            <a:spLocks noChangeArrowheads="1"/>
          </p:cNvSpPr>
          <p:nvPr/>
        </p:nvSpPr>
        <p:spPr bwMode="auto">
          <a:xfrm>
            <a:off x="7054850" y="3284711"/>
            <a:ext cx="2089150" cy="1368425"/>
          </a:xfrm>
          <a:prstGeom prst="rect">
            <a:avLst/>
          </a:prstGeom>
          <a:noFill/>
          <a:ln w="9525">
            <a:noFill/>
            <a:miter lim="800000"/>
            <a:headEnd/>
            <a:tailEnd/>
          </a:ln>
        </p:spPr>
        <p:txBody>
          <a:bodyPr wrap="none" anchor="ctr"/>
          <a:lstStyle/>
          <a:p>
            <a:pPr algn="ctr"/>
            <a:r>
              <a:rPr lang="cs-CZ" dirty="0"/>
              <a:t>Glykolýza</a:t>
            </a:r>
          </a:p>
        </p:txBody>
      </p:sp>
      <p:sp>
        <p:nvSpPr>
          <p:cNvPr id="10" name="Oval 11">
            <a:extLst>
              <a:ext uri="{FF2B5EF4-FFF2-40B4-BE49-F238E27FC236}">
                <a16:creationId xmlns:a16="http://schemas.microsoft.com/office/drawing/2014/main" id="{E3802043-7D75-384F-B73D-23D5A24F0826}"/>
              </a:ext>
            </a:extLst>
          </p:cNvPr>
          <p:cNvSpPr>
            <a:spLocks noChangeArrowheads="1"/>
          </p:cNvSpPr>
          <p:nvPr/>
        </p:nvSpPr>
        <p:spPr bwMode="auto">
          <a:xfrm>
            <a:off x="323528" y="2421111"/>
            <a:ext cx="863600" cy="86360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11" name="Oval 11">
            <a:extLst>
              <a:ext uri="{FF2B5EF4-FFF2-40B4-BE49-F238E27FC236}">
                <a16:creationId xmlns:a16="http://schemas.microsoft.com/office/drawing/2014/main" id="{8D2BFD5D-9C54-684B-9D13-E11B7A832591}"/>
              </a:ext>
            </a:extLst>
          </p:cNvPr>
          <p:cNvSpPr>
            <a:spLocks noChangeArrowheads="1"/>
          </p:cNvSpPr>
          <p:nvPr/>
        </p:nvSpPr>
        <p:spPr bwMode="auto">
          <a:xfrm>
            <a:off x="1979712" y="1197248"/>
            <a:ext cx="1224136" cy="1007616"/>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12" name="Oval 11">
            <a:extLst>
              <a:ext uri="{FF2B5EF4-FFF2-40B4-BE49-F238E27FC236}">
                <a16:creationId xmlns:a16="http://schemas.microsoft.com/office/drawing/2014/main" id="{120F3C98-BBE2-F145-8E74-995DCAE4E1CE}"/>
              </a:ext>
            </a:extLst>
          </p:cNvPr>
          <p:cNvSpPr>
            <a:spLocks noChangeArrowheads="1"/>
          </p:cNvSpPr>
          <p:nvPr/>
        </p:nvSpPr>
        <p:spPr bwMode="auto">
          <a:xfrm>
            <a:off x="4096115" y="2925465"/>
            <a:ext cx="1224136" cy="1007616"/>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sp>
        <p:nvSpPr>
          <p:cNvPr id="13" name="Oval 12">
            <a:extLst>
              <a:ext uri="{FF2B5EF4-FFF2-40B4-BE49-F238E27FC236}">
                <a16:creationId xmlns:a16="http://schemas.microsoft.com/office/drawing/2014/main" id="{720829C5-3654-944A-A2E6-58384B1A7C6B}"/>
              </a:ext>
            </a:extLst>
          </p:cNvPr>
          <p:cNvSpPr>
            <a:spLocks noChangeArrowheads="1"/>
          </p:cNvSpPr>
          <p:nvPr/>
        </p:nvSpPr>
        <p:spPr bwMode="auto">
          <a:xfrm>
            <a:off x="6156176" y="2216699"/>
            <a:ext cx="2089150" cy="1011363"/>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fr-FR"/>
          </a:p>
        </p:txBody>
      </p:sp>
      <p:pic>
        <p:nvPicPr>
          <p:cNvPr id="3" name="Audio 2">
            <a:hlinkClick r:id="" action="ppaction://media"/>
            <a:extLst>
              <a:ext uri="{FF2B5EF4-FFF2-40B4-BE49-F238E27FC236}">
                <a16:creationId xmlns:a16="http://schemas.microsoft.com/office/drawing/2014/main" id="{534E59FC-2E67-8C4E-8D1B-16DA450299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57486337"/>
      </p:ext>
    </p:extLst>
  </p:cSld>
  <p:clrMapOvr>
    <a:masterClrMapping/>
  </p:clrMapOvr>
  <mc:AlternateContent xmlns:mc="http://schemas.openxmlformats.org/markup-compatibility/2006" xmlns:p14="http://schemas.microsoft.com/office/powerpoint/2010/main">
    <mc:Choice Requires="p14">
      <p:transition spd="slow" p14:dur="2000" advTm="33988"/>
    </mc:Choice>
    <mc:Fallback xmlns="">
      <p:transition spd="slow" advTm="3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Text Box 10"/>
          <p:cNvSpPr txBox="1">
            <a:spLocks noChangeArrowheads="1"/>
          </p:cNvSpPr>
          <p:nvPr/>
        </p:nvSpPr>
        <p:spPr bwMode="auto">
          <a:xfrm>
            <a:off x="0" y="5417929"/>
            <a:ext cx="9144000" cy="1323439"/>
          </a:xfrm>
          <a:prstGeom prst="rect">
            <a:avLst/>
          </a:prstGeom>
          <a:noFill/>
          <a:ln w="57150">
            <a:solidFill>
              <a:srgbClr val="FF0000"/>
            </a:solidFill>
            <a:miter lim="800000"/>
            <a:headEnd/>
            <a:tailEnd/>
          </a:ln>
        </p:spPr>
        <p:txBody>
          <a:bodyPr>
            <a:spAutoFit/>
          </a:bodyPr>
          <a:lstStyle/>
          <a:p>
            <a:r>
              <a:rPr lang="cs-CZ" sz="1600" dirty="0"/>
              <a:t>Myoglobin: 1. protein, jehož struktura byla zjištěna v atomovém rozlišení pomocí rentgenové krystalografie (John </a:t>
            </a:r>
            <a:r>
              <a:rPr lang="cs-CZ" sz="1600" dirty="0" err="1"/>
              <a:t>Kendrew</a:t>
            </a:r>
            <a:r>
              <a:rPr lang="cs-CZ" sz="1600" dirty="0"/>
              <a:t>, </a:t>
            </a:r>
            <a:r>
              <a:rPr lang="de-CH" sz="1600" dirty="0"/>
              <a:t>1960, </a:t>
            </a:r>
            <a:r>
              <a:rPr lang="de-CH" sz="1600" dirty="0" err="1"/>
              <a:t>Nobelova</a:t>
            </a:r>
            <a:r>
              <a:rPr lang="de-CH" sz="1600" dirty="0"/>
              <a:t> </a:t>
            </a:r>
            <a:r>
              <a:rPr lang="de-CH" sz="1600" dirty="0" err="1"/>
              <a:t>cena</a:t>
            </a:r>
            <a:r>
              <a:rPr lang="de-CH" sz="1600" dirty="0"/>
              <a:t> s </a:t>
            </a:r>
            <a:r>
              <a:rPr lang="de-CH" sz="1600" dirty="0" err="1"/>
              <a:t>Maxem</a:t>
            </a:r>
            <a:r>
              <a:rPr lang="de-CH" sz="1600" dirty="0"/>
              <a:t> </a:t>
            </a:r>
            <a:r>
              <a:rPr lang="de-CH" sz="1600" dirty="0" err="1"/>
              <a:t>Perutzem</a:t>
            </a:r>
            <a:r>
              <a:rPr lang="de-CH" sz="1600" dirty="0"/>
              <a:t>, 1962)</a:t>
            </a:r>
            <a:r>
              <a:rPr lang="cs-CZ" sz="1600" dirty="0"/>
              <a:t>.</a:t>
            </a:r>
            <a:endParaRPr lang="de-CH" sz="1600" dirty="0"/>
          </a:p>
          <a:p>
            <a:endParaRPr lang="cs-CZ" sz="1600" dirty="0"/>
          </a:p>
          <a:p>
            <a:r>
              <a:rPr lang="cs-CZ" altLang="fr-FR" sz="1600" dirty="0"/>
              <a:t>„</a:t>
            </a:r>
            <a:r>
              <a:rPr lang="en-US" altLang="fr-FR" sz="1600" dirty="0"/>
              <a:t>Research Collaboratory for Structural Bioinformatics</a:t>
            </a:r>
            <a:r>
              <a:rPr lang="cs-CZ" altLang="fr-FR" sz="1600" dirty="0"/>
              <a:t>“ (</a:t>
            </a:r>
            <a:r>
              <a:rPr lang="cs-CZ" sz="1600" dirty="0"/>
              <a:t>RCSB, viz přednáška z 23.10.2020, diapozitiv 15) vyhlásil</a:t>
            </a:r>
            <a:r>
              <a:rPr lang="de-CH" sz="1600" dirty="0"/>
              <a:t>o</a:t>
            </a:r>
            <a:r>
              <a:rPr lang="cs-CZ" sz="1600" dirty="0"/>
              <a:t> v lednu 2000 myoglobin Molekulou měsíce.</a:t>
            </a:r>
            <a:endParaRPr lang="de-CH" sz="1600" dirty="0"/>
          </a:p>
        </p:txBody>
      </p:sp>
      <p:sp>
        <p:nvSpPr>
          <p:cNvPr id="4" name="Rectangle 3">
            <a:extLst>
              <a:ext uri="{FF2B5EF4-FFF2-40B4-BE49-F238E27FC236}">
                <a16:creationId xmlns:a16="http://schemas.microsoft.com/office/drawing/2014/main" id="{7E23447C-CB94-1243-96D0-F704F9BB57D0}"/>
              </a:ext>
            </a:extLst>
          </p:cNvPr>
          <p:cNvSpPr/>
          <p:nvPr/>
        </p:nvSpPr>
        <p:spPr>
          <a:xfrm>
            <a:off x="107504" y="1556792"/>
            <a:ext cx="8928992" cy="923330"/>
          </a:xfrm>
          <a:prstGeom prst="rect">
            <a:avLst/>
          </a:prstGeom>
        </p:spPr>
        <p:txBody>
          <a:bodyPr wrap="square">
            <a:spAutoFit/>
          </a:bodyPr>
          <a:lstStyle/>
          <a:p>
            <a:r>
              <a:rPr lang="cs-CZ" dirty="0">
                <a:solidFill>
                  <a:srgbClr val="FF0000"/>
                </a:solidFill>
              </a:rPr>
              <a:t>Připojte se prosím na internet a článek o myoglobinu na adrese </a:t>
            </a:r>
            <a:r>
              <a:rPr lang="cs-CZ" dirty="0">
                <a:solidFill>
                  <a:srgbClr val="FF0000"/>
                </a:solidFill>
                <a:hlinkClick r:id="rId5"/>
              </a:rPr>
              <a:t>http://pdb101.rcsb.org/motm/1</a:t>
            </a:r>
            <a:r>
              <a:rPr lang="cs-CZ" dirty="0">
                <a:solidFill>
                  <a:srgbClr val="FF0000"/>
                </a:solidFill>
              </a:rPr>
              <a:t> si přečtěte. Na konci článku je odstavec “</a:t>
            </a:r>
            <a:r>
              <a:rPr lang="cs-CZ" dirty="0" err="1">
                <a:solidFill>
                  <a:srgbClr val="FF0000"/>
                </a:solidFill>
              </a:rPr>
              <a:t>Exploring</a:t>
            </a:r>
            <a:r>
              <a:rPr lang="cs-CZ" dirty="0">
                <a:solidFill>
                  <a:srgbClr val="FF0000"/>
                </a:solidFill>
              </a:rPr>
              <a:t> </a:t>
            </a:r>
            <a:r>
              <a:rPr lang="cs-CZ" dirty="0" err="1">
                <a:solidFill>
                  <a:srgbClr val="FF0000"/>
                </a:solidFill>
              </a:rPr>
              <a:t>the</a:t>
            </a:r>
            <a:r>
              <a:rPr lang="cs-CZ" dirty="0">
                <a:solidFill>
                  <a:srgbClr val="FF0000"/>
                </a:solidFill>
              </a:rPr>
              <a:t> </a:t>
            </a:r>
            <a:r>
              <a:rPr lang="cs-CZ" dirty="0" err="1">
                <a:solidFill>
                  <a:srgbClr val="FF0000"/>
                </a:solidFill>
              </a:rPr>
              <a:t>structure</a:t>
            </a:r>
            <a:r>
              <a:rPr lang="cs-CZ" dirty="0">
                <a:solidFill>
                  <a:srgbClr val="FF0000"/>
                </a:solidFill>
              </a:rPr>
              <a:t>, kde je pod obrázkem následující menu:</a:t>
            </a:r>
            <a:endParaRPr lang="fr-FR" dirty="0"/>
          </a:p>
        </p:txBody>
      </p:sp>
      <p:sp>
        <p:nvSpPr>
          <p:cNvPr id="5" name="TextBox 4">
            <a:extLst>
              <a:ext uri="{FF2B5EF4-FFF2-40B4-BE49-F238E27FC236}">
                <a16:creationId xmlns:a16="http://schemas.microsoft.com/office/drawing/2014/main" id="{D7007734-F870-CF4B-9F11-0BB52781A21B}"/>
              </a:ext>
            </a:extLst>
          </p:cNvPr>
          <p:cNvSpPr txBox="1"/>
          <p:nvPr/>
        </p:nvSpPr>
        <p:spPr>
          <a:xfrm>
            <a:off x="0" y="2276872"/>
            <a:ext cx="9144000" cy="3416320"/>
          </a:xfrm>
          <a:prstGeom prst="rect">
            <a:avLst/>
          </a:prstGeom>
          <a:noFill/>
        </p:spPr>
        <p:txBody>
          <a:bodyPr wrap="square" rtlCol="0">
            <a:spAutoFit/>
          </a:bodyPr>
          <a:lstStyle/>
          <a:p>
            <a:r>
              <a:rPr lang="fr-FR" sz="1600" b="0" dirty="0"/>
              <a:t> </a:t>
            </a:r>
            <a:r>
              <a:rPr lang="fr-FR" sz="2400" b="0" dirty="0"/>
              <a:t>○</a:t>
            </a:r>
            <a:r>
              <a:rPr lang="fr-FR" sz="1600" b="0" dirty="0"/>
              <a:t> </a:t>
            </a:r>
            <a:r>
              <a:rPr lang="fr-FR" sz="1600" b="0" dirty="0" err="1"/>
              <a:t>Many</a:t>
            </a:r>
            <a:r>
              <a:rPr lang="fr-FR" sz="1600" b="0" dirty="0"/>
              <a:t> </a:t>
            </a:r>
            <a:r>
              <a:rPr lang="fr-FR" sz="1600" b="0" dirty="0" err="1"/>
              <a:t>protein</a:t>
            </a:r>
            <a:r>
              <a:rPr lang="fr-FR" sz="1600" b="0" dirty="0"/>
              <a:t> </a:t>
            </a:r>
            <a:r>
              <a:rPr lang="fr-FR" sz="1600" b="0" dirty="0" err="1"/>
              <a:t>chains</a:t>
            </a:r>
            <a:r>
              <a:rPr lang="fr-FR" sz="1600" b="0" dirty="0"/>
              <a:t> </a:t>
            </a:r>
            <a:r>
              <a:rPr lang="fr-FR" sz="1600" b="0" dirty="0" err="1"/>
              <a:t>fold</a:t>
            </a:r>
            <a:r>
              <a:rPr lang="fr-FR" sz="1600" b="0" dirty="0"/>
              <a:t> </a:t>
            </a:r>
            <a:r>
              <a:rPr lang="fr-FR" sz="1600" b="0" dirty="0" err="1"/>
              <a:t>into</a:t>
            </a:r>
            <a:r>
              <a:rPr lang="fr-FR" sz="1600" b="0" dirty="0"/>
              <a:t> a stable, </a:t>
            </a:r>
            <a:r>
              <a:rPr lang="fr-FR" sz="1600" b="0" dirty="0" err="1"/>
              <a:t>globular</a:t>
            </a:r>
            <a:r>
              <a:rPr lang="fr-FR" sz="1600" b="0" dirty="0"/>
              <a:t> structure. To </a:t>
            </a:r>
            <a:r>
              <a:rPr lang="fr-FR" sz="1600" b="0" dirty="0" err="1"/>
              <a:t>see</a:t>
            </a:r>
            <a:r>
              <a:rPr lang="fr-FR" sz="1600" b="0" dirty="0"/>
              <a:t> </a:t>
            </a:r>
            <a:r>
              <a:rPr lang="fr-FR" sz="1600" b="0" dirty="0" err="1"/>
              <a:t>this</a:t>
            </a:r>
            <a:r>
              <a:rPr lang="fr-FR" sz="1600" b="0" dirty="0"/>
              <a:t>, show all </a:t>
            </a:r>
            <a:r>
              <a:rPr lang="fr-FR" sz="1600" b="0" dirty="0" err="1"/>
              <a:t>atoms</a:t>
            </a:r>
            <a:r>
              <a:rPr lang="fr-FR" sz="1600" b="0" dirty="0"/>
              <a:t> (</a:t>
            </a:r>
            <a:r>
              <a:rPr lang="fr-FR" sz="1600" b="0" dirty="0" err="1"/>
              <a:t>protein</a:t>
            </a:r>
            <a:r>
              <a:rPr lang="fr-FR" sz="1600" b="0" dirty="0"/>
              <a:t> </a:t>
            </a:r>
            <a:r>
              <a:rPr lang="fr-FR" sz="1600" b="0" dirty="0" err="1"/>
              <a:t>is</a:t>
            </a:r>
            <a:r>
              <a:rPr lang="fr-FR" sz="1600" b="0" dirty="0"/>
              <a:t> in </a:t>
            </a:r>
            <a:r>
              <a:rPr lang="fr-FR" sz="1600" b="0" dirty="0" err="1"/>
              <a:t>pink</a:t>
            </a:r>
            <a:r>
              <a:rPr lang="fr-FR" sz="1600" b="0" dirty="0"/>
              <a:t> and </a:t>
            </a:r>
            <a:r>
              <a:rPr lang="fr-FR" sz="1600" b="0" dirty="0" err="1"/>
              <a:t>heme</a:t>
            </a:r>
            <a:r>
              <a:rPr lang="fr-FR" sz="1600" b="0" dirty="0"/>
              <a:t> </a:t>
            </a:r>
            <a:r>
              <a:rPr lang="fr-FR" sz="1600" b="0" dirty="0" err="1"/>
              <a:t>is</a:t>
            </a:r>
            <a:r>
              <a:rPr lang="fr-FR" sz="1600" b="0" dirty="0"/>
              <a:t> in </a:t>
            </a:r>
            <a:r>
              <a:rPr lang="fr-FR" sz="1600" b="0" dirty="0" err="1"/>
              <a:t>red</a:t>
            </a:r>
            <a:r>
              <a:rPr lang="fr-FR" sz="1600" b="0" dirty="0"/>
              <a:t>).</a:t>
            </a:r>
            <a:br>
              <a:rPr lang="fr-FR" sz="1600" dirty="0"/>
            </a:br>
            <a:r>
              <a:rPr lang="fr-FR" sz="1600" b="0" dirty="0"/>
              <a:t> </a:t>
            </a:r>
            <a:r>
              <a:rPr lang="fr-FR" sz="2400" b="0" dirty="0">
                <a:solidFill>
                  <a:srgbClr val="000000"/>
                </a:solidFill>
              </a:rPr>
              <a:t>○ </a:t>
            </a:r>
            <a:r>
              <a:rPr lang="fr-FR" sz="1600" b="0" dirty="0" err="1"/>
              <a:t>Proteins</a:t>
            </a:r>
            <a:r>
              <a:rPr lang="fr-FR" sz="1600" b="0" dirty="0"/>
              <a:t> have a </a:t>
            </a:r>
            <a:r>
              <a:rPr lang="fr-FR" sz="1600" b="0" dirty="0" err="1"/>
              <a:t>hierarchical</a:t>
            </a:r>
            <a:r>
              <a:rPr lang="fr-FR" sz="1600" b="0" dirty="0"/>
              <a:t> structure, </a:t>
            </a:r>
            <a:r>
              <a:rPr lang="fr-FR" sz="1600" b="0" dirty="0" err="1"/>
              <a:t>with</a:t>
            </a:r>
            <a:r>
              <a:rPr lang="fr-FR" sz="1600" b="0" dirty="0"/>
              <a:t> the </a:t>
            </a:r>
            <a:r>
              <a:rPr lang="fr-FR" sz="1600" b="0" dirty="0" err="1"/>
              <a:t>chain</a:t>
            </a:r>
            <a:r>
              <a:rPr lang="fr-FR" sz="1600" b="0" dirty="0"/>
              <a:t> </a:t>
            </a:r>
            <a:r>
              <a:rPr lang="fr-FR" sz="1600" b="0" dirty="0" err="1"/>
              <a:t>folding</a:t>
            </a:r>
            <a:r>
              <a:rPr lang="fr-FR" sz="1600" b="0" dirty="0"/>
              <a:t> </a:t>
            </a:r>
            <a:r>
              <a:rPr lang="fr-FR" sz="1600" b="0" dirty="0" err="1"/>
              <a:t>into</a:t>
            </a:r>
            <a:r>
              <a:rPr lang="fr-FR" sz="1600" b="0" dirty="0"/>
              <a:t> local </a:t>
            </a:r>
            <a:r>
              <a:rPr lang="fr-FR" sz="1600" b="0" dirty="0" err="1"/>
              <a:t>secondary</a:t>
            </a:r>
            <a:r>
              <a:rPr lang="fr-FR" sz="1600" b="0" dirty="0"/>
              <a:t> structures </a:t>
            </a:r>
            <a:r>
              <a:rPr lang="fr-FR" sz="1600" b="0" dirty="0" err="1"/>
              <a:t>that</a:t>
            </a:r>
            <a:r>
              <a:rPr lang="fr-FR" sz="1600" b="0" dirty="0"/>
              <a:t> </a:t>
            </a:r>
            <a:r>
              <a:rPr lang="fr-FR" sz="1600" b="0" dirty="0" err="1"/>
              <a:t>maximize</a:t>
            </a:r>
            <a:r>
              <a:rPr lang="fr-FR" sz="1600" b="0" dirty="0"/>
              <a:t> the </a:t>
            </a:r>
            <a:r>
              <a:rPr lang="fr-FR" sz="1600" b="0" dirty="0" err="1"/>
              <a:t>number</a:t>
            </a:r>
            <a:r>
              <a:rPr lang="fr-FR" sz="1600" b="0" dirty="0"/>
              <a:t> of </a:t>
            </a:r>
            <a:r>
              <a:rPr lang="fr-FR" sz="1600" b="0" dirty="0" err="1"/>
              <a:t>internal</a:t>
            </a:r>
            <a:r>
              <a:rPr lang="fr-FR" sz="1600" b="0" dirty="0"/>
              <a:t> </a:t>
            </a:r>
            <a:r>
              <a:rPr lang="fr-FR" sz="1600" b="0" dirty="0" err="1"/>
              <a:t>hydrogen</a:t>
            </a:r>
            <a:r>
              <a:rPr lang="fr-FR" sz="1600" b="0" dirty="0"/>
              <a:t> bonds, </a:t>
            </a:r>
            <a:r>
              <a:rPr lang="fr-FR" sz="1600" b="0" dirty="0" err="1"/>
              <a:t>which</a:t>
            </a:r>
            <a:r>
              <a:rPr lang="fr-FR" sz="1600" b="0" dirty="0"/>
              <a:t> </a:t>
            </a:r>
            <a:r>
              <a:rPr lang="fr-FR" sz="1600" b="0" dirty="0" err="1"/>
              <a:t>then</a:t>
            </a:r>
            <a:r>
              <a:rPr lang="fr-FR" sz="1600" b="0" dirty="0"/>
              <a:t> </a:t>
            </a:r>
            <a:r>
              <a:rPr lang="fr-FR" sz="1600" b="0" dirty="0" err="1"/>
              <a:t>fold</a:t>
            </a:r>
            <a:r>
              <a:rPr lang="fr-FR" sz="1600" b="0" dirty="0"/>
              <a:t> </a:t>
            </a:r>
            <a:r>
              <a:rPr lang="fr-FR" sz="1600" b="0" dirty="0" err="1"/>
              <a:t>into</a:t>
            </a:r>
            <a:r>
              <a:rPr lang="fr-FR" sz="1600" b="0" dirty="0"/>
              <a:t> the </a:t>
            </a:r>
            <a:r>
              <a:rPr lang="fr-FR" sz="1600" b="0" dirty="0" err="1"/>
              <a:t>globular</a:t>
            </a:r>
            <a:r>
              <a:rPr lang="fr-FR" sz="1600" b="0" dirty="0"/>
              <a:t> </a:t>
            </a:r>
            <a:r>
              <a:rPr lang="fr-FR" sz="1600" b="0" dirty="0" err="1"/>
              <a:t>tertiary</a:t>
            </a:r>
            <a:r>
              <a:rPr lang="fr-FR" sz="1600" b="0" dirty="0"/>
              <a:t> structure. To </a:t>
            </a:r>
            <a:r>
              <a:rPr lang="fr-FR" sz="1600" b="0" dirty="0" err="1"/>
              <a:t>see</a:t>
            </a:r>
            <a:r>
              <a:rPr lang="fr-FR" sz="1600" b="0" dirty="0"/>
              <a:t> </a:t>
            </a:r>
            <a:r>
              <a:rPr lang="fr-FR" sz="1600" b="0" dirty="0" err="1"/>
              <a:t>this</a:t>
            </a:r>
            <a:r>
              <a:rPr lang="fr-FR" sz="1600" b="0" dirty="0"/>
              <a:t>, show alpha </a:t>
            </a:r>
            <a:r>
              <a:rPr lang="fr-FR" sz="1600" b="0" dirty="0" err="1"/>
              <a:t>helices</a:t>
            </a:r>
            <a:r>
              <a:rPr lang="fr-FR" sz="1600" b="0" dirty="0"/>
              <a:t>, </a:t>
            </a:r>
            <a:r>
              <a:rPr lang="fr-FR" sz="1600" b="0" dirty="0" err="1"/>
              <a:t>with</a:t>
            </a:r>
            <a:r>
              <a:rPr lang="fr-FR" sz="1600" b="0" dirty="0"/>
              <a:t> </a:t>
            </a:r>
            <a:r>
              <a:rPr lang="fr-FR" sz="1600" b="0" dirty="0" err="1"/>
              <a:t>hydrogen</a:t>
            </a:r>
            <a:r>
              <a:rPr lang="fr-FR" sz="1600" b="0" dirty="0"/>
              <a:t> bonds in </a:t>
            </a:r>
            <a:r>
              <a:rPr lang="fr-FR" sz="1600" b="0" dirty="0" err="1"/>
              <a:t>dotted</a:t>
            </a:r>
            <a:r>
              <a:rPr lang="fr-FR" sz="1600" b="0" dirty="0"/>
              <a:t> </a:t>
            </a:r>
            <a:r>
              <a:rPr lang="fr-FR" sz="1600" b="0" dirty="0" err="1"/>
              <a:t>lines</a:t>
            </a:r>
            <a:r>
              <a:rPr lang="fr-FR" sz="1600" b="0" dirty="0"/>
              <a:t>.</a:t>
            </a:r>
            <a:br>
              <a:rPr lang="fr-FR" sz="1600" dirty="0"/>
            </a:br>
            <a:r>
              <a:rPr lang="fr-FR" sz="1600" b="0" dirty="0"/>
              <a:t> </a:t>
            </a:r>
            <a:r>
              <a:rPr lang="fr-FR" sz="2400" b="0" dirty="0">
                <a:solidFill>
                  <a:srgbClr val="000000"/>
                </a:solidFill>
              </a:rPr>
              <a:t>○ </a:t>
            </a:r>
            <a:r>
              <a:rPr lang="fr-FR" sz="1600" b="0" dirty="0" err="1"/>
              <a:t>Specialized</a:t>
            </a:r>
            <a:r>
              <a:rPr lang="fr-FR" sz="1600" b="0" dirty="0"/>
              <a:t> </a:t>
            </a:r>
            <a:r>
              <a:rPr lang="fr-FR" sz="1600" b="0" dirty="0" err="1"/>
              <a:t>amino</a:t>
            </a:r>
            <a:r>
              <a:rPr lang="fr-FR" sz="1600" b="0" dirty="0"/>
              <a:t> </a:t>
            </a:r>
            <a:r>
              <a:rPr lang="fr-FR" sz="1600" b="0" dirty="0" err="1"/>
              <a:t>acids</a:t>
            </a:r>
            <a:r>
              <a:rPr lang="fr-FR" sz="1600" b="0" dirty="0"/>
              <a:t> are </a:t>
            </a:r>
            <a:r>
              <a:rPr lang="fr-FR" sz="1600" b="0" dirty="0" err="1"/>
              <a:t>perfectly</a:t>
            </a:r>
            <a:r>
              <a:rPr lang="fr-FR" sz="1600" b="0" dirty="0"/>
              <a:t> </a:t>
            </a:r>
            <a:r>
              <a:rPr lang="fr-FR" sz="1600" b="0" dirty="0" err="1"/>
              <a:t>placed</a:t>
            </a:r>
            <a:r>
              <a:rPr lang="fr-FR" sz="1600" b="0" dirty="0"/>
              <a:t> to </a:t>
            </a:r>
            <a:r>
              <a:rPr lang="fr-FR" sz="1600" b="0" dirty="0" err="1"/>
              <a:t>perform</a:t>
            </a:r>
            <a:r>
              <a:rPr lang="fr-FR" sz="1600" b="0" dirty="0"/>
              <a:t> the </a:t>
            </a:r>
            <a:r>
              <a:rPr lang="fr-FR" sz="1600" b="0" dirty="0" err="1"/>
              <a:t>function</a:t>
            </a:r>
            <a:r>
              <a:rPr lang="fr-FR" sz="1600" b="0" dirty="0"/>
              <a:t> of the </a:t>
            </a:r>
            <a:r>
              <a:rPr lang="fr-FR" sz="1600" b="0" dirty="0" err="1"/>
              <a:t>protein</a:t>
            </a:r>
            <a:r>
              <a:rPr lang="fr-FR" sz="1600" b="0" dirty="0"/>
              <a:t>. To </a:t>
            </a:r>
            <a:r>
              <a:rPr lang="fr-FR" sz="1600" b="0" dirty="0" err="1"/>
              <a:t>see</a:t>
            </a:r>
            <a:r>
              <a:rPr lang="fr-FR" sz="1600" b="0" dirty="0"/>
              <a:t> </a:t>
            </a:r>
            <a:r>
              <a:rPr lang="fr-FR" sz="1600" b="0" dirty="0" err="1"/>
              <a:t>this</a:t>
            </a:r>
            <a:r>
              <a:rPr lang="fr-FR" sz="1600" b="0" dirty="0"/>
              <a:t>, show the </a:t>
            </a:r>
            <a:r>
              <a:rPr lang="fr-FR" sz="1600" b="0" dirty="0" err="1"/>
              <a:t>two</a:t>
            </a:r>
            <a:r>
              <a:rPr lang="fr-FR" sz="1600" b="0" dirty="0"/>
              <a:t> histidines </a:t>
            </a:r>
            <a:r>
              <a:rPr lang="fr-FR" sz="1600" b="0" dirty="0" err="1"/>
              <a:t>that</a:t>
            </a:r>
            <a:r>
              <a:rPr lang="fr-FR" sz="1600" b="0" dirty="0"/>
              <a:t> </a:t>
            </a:r>
            <a:r>
              <a:rPr lang="fr-FR" sz="1600" b="0" dirty="0" err="1"/>
              <a:t>coordinate</a:t>
            </a:r>
            <a:r>
              <a:rPr lang="fr-FR" sz="1600" b="0" dirty="0"/>
              <a:t> the </a:t>
            </a:r>
            <a:r>
              <a:rPr lang="fr-FR" sz="1600" b="0" dirty="0" err="1"/>
              <a:t>iron</a:t>
            </a:r>
            <a:r>
              <a:rPr lang="fr-FR" sz="1600" b="0" dirty="0"/>
              <a:t> and </a:t>
            </a:r>
            <a:r>
              <a:rPr lang="fr-FR" sz="1600" b="0" dirty="0" err="1"/>
              <a:t>oxygen</a:t>
            </a:r>
            <a:r>
              <a:rPr lang="fr-FR" sz="1600" b="0" dirty="0"/>
              <a:t>.</a:t>
            </a:r>
            <a:br>
              <a:rPr lang="fr-FR" sz="1600" dirty="0"/>
            </a:br>
            <a:r>
              <a:rPr lang="fr-FR" sz="1600" b="0" dirty="0"/>
              <a:t> </a:t>
            </a:r>
            <a:r>
              <a:rPr lang="fr-FR" sz="2400" b="0" dirty="0">
                <a:solidFill>
                  <a:srgbClr val="000000"/>
                </a:solidFill>
              </a:rPr>
              <a:t>○ </a:t>
            </a:r>
            <a:r>
              <a:rPr lang="fr-FR" sz="1600" b="0" dirty="0" err="1"/>
              <a:t>Charged</a:t>
            </a:r>
            <a:r>
              <a:rPr lang="fr-FR" sz="1600" b="0" dirty="0"/>
              <a:t> </a:t>
            </a:r>
            <a:r>
              <a:rPr lang="fr-FR" sz="1600" b="0" dirty="0" err="1"/>
              <a:t>amino</a:t>
            </a:r>
            <a:r>
              <a:rPr lang="fr-FR" sz="1600" b="0" dirty="0"/>
              <a:t> </a:t>
            </a:r>
            <a:r>
              <a:rPr lang="fr-FR" sz="1600" b="0" dirty="0" err="1"/>
              <a:t>acids</a:t>
            </a:r>
            <a:r>
              <a:rPr lang="fr-FR" sz="1600" b="0" dirty="0"/>
              <a:t> are </a:t>
            </a:r>
            <a:r>
              <a:rPr lang="fr-FR" sz="1600" b="0" dirty="0" err="1"/>
              <a:t>arranged</a:t>
            </a:r>
            <a:r>
              <a:rPr lang="fr-FR" sz="1600" b="0" dirty="0"/>
              <a:t> on the surface of the </a:t>
            </a:r>
            <a:r>
              <a:rPr lang="fr-FR" sz="1600" b="0" dirty="0" err="1"/>
              <a:t>protein</a:t>
            </a:r>
            <a:r>
              <a:rPr lang="fr-FR" sz="1600" b="0" dirty="0"/>
              <a:t>, and </a:t>
            </a:r>
            <a:r>
              <a:rPr lang="fr-FR" sz="1600" b="0" dirty="0" err="1"/>
              <a:t>amino</a:t>
            </a:r>
            <a:r>
              <a:rPr lang="fr-FR" sz="1600" b="0" dirty="0"/>
              <a:t> </a:t>
            </a:r>
            <a:r>
              <a:rPr lang="fr-FR" sz="1600" b="0" dirty="0" err="1"/>
              <a:t>acids</a:t>
            </a:r>
            <a:r>
              <a:rPr lang="fr-FR" sz="1600" b="0" dirty="0"/>
              <a:t> </a:t>
            </a:r>
            <a:r>
              <a:rPr lang="fr-FR" sz="1600" b="0" dirty="0" err="1"/>
              <a:t>with</a:t>
            </a:r>
            <a:r>
              <a:rPr lang="fr-FR" sz="1600" b="0" dirty="0"/>
              <a:t> opposite charges (</a:t>
            </a:r>
            <a:r>
              <a:rPr lang="fr-FR" sz="1600" b="0" dirty="0" err="1"/>
              <a:t>colored</a:t>
            </a:r>
            <a:r>
              <a:rPr lang="fr-FR" sz="1600" b="0" dirty="0"/>
              <a:t> </a:t>
            </a:r>
            <a:r>
              <a:rPr lang="fr-FR" sz="1600" b="0" dirty="0" err="1"/>
              <a:t>blue</a:t>
            </a:r>
            <a:r>
              <a:rPr lang="fr-FR" sz="1600" b="0" dirty="0"/>
              <a:t> and </a:t>
            </a:r>
            <a:r>
              <a:rPr lang="fr-FR" sz="1600" b="0" dirty="0" err="1"/>
              <a:t>red</a:t>
            </a:r>
            <a:r>
              <a:rPr lang="fr-FR" sz="1600" b="0" dirty="0"/>
              <a:t> </a:t>
            </a:r>
            <a:r>
              <a:rPr lang="fr-FR" sz="1600" b="0" dirty="0" err="1"/>
              <a:t>here</a:t>
            </a:r>
            <a:r>
              <a:rPr lang="fr-FR" sz="1600" b="0" dirty="0"/>
              <a:t>) </a:t>
            </a:r>
            <a:r>
              <a:rPr lang="fr-FR" sz="1600" b="0" dirty="0" err="1"/>
              <a:t>often</a:t>
            </a:r>
            <a:r>
              <a:rPr lang="fr-FR" sz="1600" b="0" dirty="0"/>
              <a:t> </a:t>
            </a:r>
            <a:r>
              <a:rPr lang="fr-FR" sz="1600" b="0" dirty="0" err="1"/>
              <a:t>form</a:t>
            </a:r>
            <a:r>
              <a:rPr lang="fr-FR" sz="1600" b="0" dirty="0"/>
              <a:t> </a:t>
            </a:r>
            <a:r>
              <a:rPr lang="fr-FR" sz="1600" b="0" dirty="0" err="1"/>
              <a:t>salt</a:t>
            </a:r>
            <a:r>
              <a:rPr lang="fr-FR" sz="1600" b="0" dirty="0"/>
              <a:t> bridges.</a:t>
            </a:r>
            <a:br>
              <a:rPr lang="fr-FR" sz="1600" dirty="0"/>
            </a:br>
            <a:r>
              <a:rPr lang="fr-FR" sz="2400" b="0" dirty="0">
                <a:solidFill>
                  <a:srgbClr val="000000"/>
                </a:solidFill>
              </a:rPr>
              <a:t>○ </a:t>
            </a:r>
            <a:r>
              <a:rPr lang="fr-FR" sz="1600" b="0" dirty="0" err="1"/>
              <a:t>Carbon-rich</a:t>
            </a:r>
            <a:r>
              <a:rPr lang="fr-FR" sz="1600" b="0" dirty="0"/>
              <a:t> </a:t>
            </a:r>
            <a:r>
              <a:rPr lang="fr-FR" sz="1600" b="0" dirty="0" err="1"/>
              <a:t>amino</a:t>
            </a:r>
            <a:r>
              <a:rPr lang="fr-FR" sz="1600" b="0" dirty="0"/>
              <a:t> </a:t>
            </a:r>
            <a:r>
              <a:rPr lang="fr-FR" sz="1600" b="0" dirty="0" err="1"/>
              <a:t>acids</a:t>
            </a:r>
            <a:r>
              <a:rPr lang="fr-FR" sz="1600" b="0" dirty="0"/>
              <a:t> are </a:t>
            </a:r>
            <a:r>
              <a:rPr lang="fr-FR" sz="1600" b="0" dirty="0" err="1"/>
              <a:t>arranged</a:t>
            </a:r>
            <a:r>
              <a:rPr lang="fr-FR" sz="1600" b="0" dirty="0"/>
              <a:t> on the </a:t>
            </a:r>
            <a:r>
              <a:rPr lang="fr-FR" sz="1600" b="0" dirty="0" err="1"/>
              <a:t>interior</a:t>
            </a:r>
            <a:r>
              <a:rPr lang="fr-FR" sz="1600" b="0" dirty="0"/>
              <a:t> of the </a:t>
            </a:r>
            <a:r>
              <a:rPr lang="fr-FR" sz="1600" b="0" dirty="0" err="1"/>
              <a:t>protein</a:t>
            </a:r>
            <a:r>
              <a:rPr lang="fr-FR" sz="1600" b="0" dirty="0"/>
              <a:t>, </a:t>
            </a:r>
            <a:r>
              <a:rPr lang="fr-FR" sz="1600" b="0" dirty="0" err="1"/>
              <a:t>sheltered</a:t>
            </a:r>
            <a:r>
              <a:rPr lang="fr-FR" sz="1600" b="0" dirty="0"/>
              <a:t> </a:t>
            </a:r>
            <a:r>
              <a:rPr lang="fr-FR" sz="1600" b="0" dirty="0" err="1"/>
              <a:t>from</a:t>
            </a:r>
            <a:r>
              <a:rPr lang="fr-FR" sz="1600" b="0" dirty="0"/>
              <a:t> the </a:t>
            </a:r>
            <a:r>
              <a:rPr lang="fr-FR" sz="1600" b="0" dirty="0" err="1"/>
              <a:t>surrounding</a:t>
            </a:r>
            <a:r>
              <a:rPr lang="fr-FR" sz="1600" b="0" dirty="0"/>
              <a:t> water. </a:t>
            </a:r>
            <a:endParaRPr lang="fr-FR" sz="1600" dirty="0"/>
          </a:p>
        </p:txBody>
      </p:sp>
      <p:sp>
        <p:nvSpPr>
          <p:cNvPr id="6" name="TextBox 5">
            <a:extLst>
              <a:ext uri="{FF2B5EF4-FFF2-40B4-BE49-F238E27FC236}">
                <a16:creationId xmlns:a16="http://schemas.microsoft.com/office/drawing/2014/main" id="{05839825-0B92-A44B-86F5-FB8FEFCD21A4}"/>
              </a:ext>
            </a:extLst>
          </p:cNvPr>
          <p:cNvSpPr txBox="1"/>
          <p:nvPr/>
        </p:nvSpPr>
        <p:spPr>
          <a:xfrm>
            <a:off x="20668" y="5661248"/>
            <a:ext cx="8928992" cy="1200329"/>
          </a:xfrm>
          <a:prstGeom prst="rect">
            <a:avLst/>
          </a:prstGeom>
          <a:noFill/>
        </p:spPr>
        <p:txBody>
          <a:bodyPr wrap="square" rtlCol="0">
            <a:spAutoFit/>
          </a:bodyPr>
          <a:lstStyle/>
          <a:p>
            <a:r>
              <a:rPr lang="fr-FR" dirty="0" err="1">
                <a:solidFill>
                  <a:srgbClr val="FF0000"/>
                </a:solidFill>
              </a:rPr>
              <a:t>Zaklikněte</a:t>
            </a:r>
            <a:r>
              <a:rPr lang="fr-FR" dirty="0">
                <a:solidFill>
                  <a:srgbClr val="FF0000"/>
                </a:solidFill>
              </a:rPr>
              <a:t> si </a:t>
            </a:r>
            <a:r>
              <a:rPr lang="fr-FR" dirty="0" err="1">
                <a:solidFill>
                  <a:srgbClr val="FF0000"/>
                </a:solidFill>
              </a:rPr>
              <a:t>jednotlivá</a:t>
            </a:r>
            <a:r>
              <a:rPr lang="fr-FR" dirty="0">
                <a:solidFill>
                  <a:srgbClr val="FF0000"/>
                </a:solidFill>
              </a:rPr>
              <a:t> </a:t>
            </a:r>
            <a:r>
              <a:rPr lang="fr-FR" dirty="0" err="1">
                <a:solidFill>
                  <a:srgbClr val="FF0000"/>
                </a:solidFill>
              </a:rPr>
              <a:t>kolečka</a:t>
            </a:r>
            <a:r>
              <a:rPr lang="fr-FR" dirty="0">
                <a:solidFill>
                  <a:srgbClr val="FF0000"/>
                </a:solidFill>
              </a:rPr>
              <a:t> a </a:t>
            </a:r>
            <a:r>
              <a:rPr lang="fr-FR" dirty="0" err="1">
                <a:solidFill>
                  <a:srgbClr val="FF0000"/>
                </a:solidFill>
              </a:rPr>
              <a:t>když</a:t>
            </a:r>
            <a:r>
              <a:rPr lang="fr-FR" dirty="0">
                <a:solidFill>
                  <a:srgbClr val="FF0000"/>
                </a:solidFill>
              </a:rPr>
              <a:t> </a:t>
            </a:r>
            <a:r>
              <a:rPr lang="fr-FR" dirty="0" err="1">
                <a:solidFill>
                  <a:srgbClr val="FF0000"/>
                </a:solidFill>
              </a:rPr>
              <a:t>nad</a:t>
            </a:r>
            <a:r>
              <a:rPr lang="fr-FR" dirty="0">
                <a:solidFill>
                  <a:srgbClr val="FF0000"/>
                </a:solidFill>
              </a:rPr>
              <a:t> </a:t>
            </a:r>
            <a:r>
              <a:rPr lang="fr-FR" dirty="0" err="1">
                <a:solidFill>
                  <a:srgbClr val="FF0000"/>
                </a:solidFill>
              </a:rPr>
              <a:t>obrázkem</a:t>
            </a:r>
            <a:r>
              <a:rPr lang="fr-FR" dirty="0">
                <a:solidFill>
                  <a:srgbClr val="FF0000"/>
                </a:solidFill>
              </a:rPr>
              <a:t> </a:t>
            </a:r>
            <a:r>
              <a:rPr lang="fr-FR" dirty="0" err="1">
                <a:solidFill>
                  <a:srgbClr val="FF0000"/>
                </a:solidFill>
              </a:rPr>
              <a:t>kliknete</a:t>
            </a:r>
            <a:r>
              <a:rPr lang="fr-FR" dirty="0">
                <a:solidFill>
                  <a:srgbClr val="FF0000"/>
                </a:solidFill>
              </a:rPr>
              <a:t> na </a:t>
            </a:r>
            <a:r>
              <a:rPr lang="fr-FR" dirty="0" err="1">
                <a:solidFill>
                  <a:srgbClr val="FF0000"/>
                </a:solidFill>
              </a:rPr>
              <a:t>Jsmol</a:t>
            </a:r>
            <a:r>
              <a:rPr lang="fr-FR" dirty="0">
                <a:solidFill>
                  <a:srgbClr val="FF0000"/>
                </a:solidFill>
              </a:rPr>
              <a:t>, </a:t>
            </a:r>
            <a:r>
              <a:rPr lang="fr-FR" dirty="0" err="1">
                <a:solidFill>
                  <a:srgbClr val="FF0000"/>
                </a:solidFill>
              </a:rPr>
              <a:t>získáte</a:t>
            </a:r>
            <a:r>
              <a:rPr lang="fr-FR" dirty="0">
                <a:solidFill>
                  <a:srgbClr val="FF0000"/>
                </a:solidFill>
              </a:rPr>
              <a:t> </a:t>
            </a:r>
            <a:r>
              <a:rPr lang="fr-FR" dirty="0" err="1">
                <a:solidFill>
                  <a:srgbClr val="FF0000"/>
                </a:solidFill>
              </a:rPr>
              <a:t>možnost</a:t>
            </a:r>
            <a:r>
              <a:rPr lang="fr-FR" dirty="0">
                <a:solidFill>
                  <a:srgbClr val="FF0000"/>
                </a:solidFill>
              </a:rPr>
              <a:t> si </a:t>
            </a:r>
            <a:r>
              <a:rPr lang="fr-FR" dirty="0" err="1">
                <a:solidFill>
                  <a:srgbClr val="FF0000"/>
                </a:solidFill>
              </a:rPr>
              <a:t>obrázkem</a:t>
            </a:r>
            <a:r>
              <a:rPr lang="fr-FR" dirty="0">
                <a:solidFill>
                  <a:srgbClr val="FF0000"/>
                </a:solidFill>
              </a:rPr>
              <a:t> </a:t>
            </a:r>
            <a:r>
              <a:rPr lang="fr-FR" dirty="0" err="1">
                <a:solidFill>
                  <a:srgbClr val="FF0000"/>
                </a:solidFill>
              </a:rPr>
              <a:t>pomocí</a:t>
            </a:r>
            <a:r>
              <a:rPr lang="fr-FR" dirty="0">
                <a:solidFill>
                  <a:srgbClr val="FF0000"/>
                </a:solidFill>
              </a:rPr>
              <a:t> </a:t>
            </a:r>
            <a:r>
              <a:rPr lang="fr-FR" dirty="0" err="1">
                <a:solidFill>
                  <a:srgbClr val="FF0000"/>
                </a:solidFill>
              </a:rPr>
              <a:t>myši</a:t>
            </a:r>
            <a:r>
              <a:rPr lang="fr-FR" dirty="0">
                <a:solidFill>
                  <a:srgbClr val="FF0000"/>
                </a:solidFill>
              </a:rPr>
              <a:t> </a:t>
            </a:r>
            <a:r>
              <a:rPr lang="fr-FR" dirty="0" err="1">
                <a:solidFill>
                  <a:srgbClr val="FF0000"/>
                </a:solidFill>
              </a:rPr>
              <a:t>otáčet</a:t>
            </a:r>
            <a:r>
              <a:rPr lang="fr-FR" dirty="0"/>
              <a:t>. Na </a:t>
            </a:r>
            <a:r>
              <a:rPr lang="fr-FR" dirty="0" err="1"/>
              <a:t>následujících</a:t>
            </a:r>
            <a:r>
              <a:rPr lang="fr-FR" dirty="0"/>
              <a:t> </a:t>
            </a:r>
            <a:r>
              <a:rPr lang="fr-FR" dirty="0" err="1"/>
              <a:t>třech</a:t>
            </a:r>
            <a:r>
              <a:rPr lang="fr-FR" dirty="0"/>
              <a:t> </a:t>
            </a:r>
            <a:r>
              <a:rPr lang="fr-FR" dirty="0" err="1"/>
              <a:t>diapozitivech</a:t>
            </a:r>
            <a:r>
              <a:rPr lang="fr-FR" dirty="0"/>
              <a:t> </a:t>
            </a:r>
            <a:r>
              <a:rPr lang="fr-FR" dirty="0" err="1"/>
              <a:t>najdete</a:t>
            </a:r>
            <a:r>
              <a:rPr lang="fr-FR" dirty="0"/>
              <a:t> </a:t>
            </a:r>
            <a:r>
              <a:rPr lang="fr-FR" dirty="0" err="1"/>
              <a:t>shrnutí</a:t>
            </a:r>
            <a:r>
              <a:rPr lang="fr-FR" dirty="0"/>
              <a:t> </a:t>
            </a:r>
            <a:r>
              <a:rPr lang="fr-FR" dirty="0" err="1"/>
              <a:t>informací</a:t>
            </a:r>
            <a:r>
              <a:rPr lang="fr-FR" dirty="0"/>
              <a:t>, </a:t>
            </a:r>
            <a:r>
              <a:rPr lang="fr-FR" dirty="0" err="1"/>
              <a:t>které</a:t>
            </a:r>
            <a:r>
              <a:rPr lang="fr-FR" dirty="0"/>
              <a:t> v </a:t>
            </a:r>
            <a:r>
              <a:rPr lang="fr-FR" dirty="0" err="1"/>
              <a:t>článku</a:t>
            </a:r>
            <a:r>
              <a:rPr lang="fr-FR" dirty="0"/>
              <a:t> </a:t>
            </a:r>
            <a:r>
              <a:rPr lang="fr-FR" dirty="0" err="1"/>
              <a:t>považuji</a:t>
            </a:r>
            <a:r>
              <a:rPr lang="fr-FR" dirty="0"/>
              <a:t> v tuto </a:t>
            </a:r>
            <a:r>
              <a:rPr lang="fr-FR" dirty="0" err="1"/>
              <a:t>chvíli</a:t>
            </a:r>
            <a:r>
              <a:rPr lang="fr-FR" dirty="0"/>
              <a:t> </a:t>
            </a:r>
            <a:r>
              <a:rPr lang="fr-FR" dirty="0" err="1"/>
              <a:t>za</a:t>
            </a:r>
            <a:r>
              <a:rPr lang="fr-FR" dirty="0"/>
              <a:t> </a:t>
            </a:r>
            <a:r>
              <a:rPr lang="fr-FR" dirty="0" err="1"/>
              <a:t>nejdůležitější</a:t>
            </a:r>
            <a:r>
              <a:rPr lang="fr-FR" dirty="0"/>
              <a:t>. Na </a:t>
            </a:r>
            <a:r>
              <a:rPr lang="fr-FR" dirty="0" err="1"/>
              <a:t>diapozitivu</a:t>
            </a:r>
            <a:r>
              <a:rPr lang="fr-FR" dirty="0"/>
              <a:t> 12 </a:t>
            </a:r>
            <a:r>
              <a:rPr lang="fr-FR" dirty="0" err="1"/>
              <a:t>dostanete</a:t>
            </a:r>
            <a:r>
              <a:rPr lang="fr-FR" dirty="0"/>
              <a:t> </a:t>
            </a:r>
            <a:r>
              <a:rPr lang="fr-FR" dirty="0" err="1"/>
              <a:t>další</a:t>
            </a:r>
            <a:r>
              <a:rPr lang="fr-FR" dirty="0"/>
              <a:t> </a:t>
            </a:r>
            <a:r>
              <a:rPr lang="fr-FR" dirty="0" err="1"/>
              <a:t>instrukce</a:t>
            </a:r>
            <a:r>
              <a:rPr lang="fr-FR" dirty="0"/>
              <a:t>.</a:t>
            </a:r>
          </a:p>
        </p:txBody>
      </p:sp>
      <p:pic>
        <p:nvPicPr>
          <p:cNvPr id="9" name="Audio 8">
            <a:hlinkClick r:id="" action="ppaction://media"/>
            <a:extLst>
              <a:ext uri="{FF2B5EF4-FFF2-40B4-BE49-F238E27FC236}">
                <a16:creationId xmlns:a16="http://schemas.microsoft.com/office/drawing/2014/main" id="{B2DC7EE0-23A9-234B-894E-8BC3830835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39"/>
    </mc:Choice>
    <mc:Fallback xmlns="">
      <p:transition spd="slow" advTm="9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0" presetClass="path" presetSubtype="0" accel="50000" decel="50000" fill="hold" grpId="0" nodeType="withEffect">
                                  <p:stCondLst>
                                    <p:cond delay="0"/>
                                  </p:stCondLst>
                                  <p:childTnLst>
                                    <p:animMotion origin="layout" path="M 0 7.40741E-7 L 0 -0.77708 " pathEditMode="relative" rAng="0" ptsTypes="AA">
                                      <p:cBhvr>
                                        <p:cTn id="8" dur="2000" fill="hold"/>
                                        <p:tgtEl>
                                          <p:spTgt spid="20487"/>
                                        </p:tgtEl>
                                        <p:attrNameLst>
                                          <p:attrName>ppt_x</p:attrName>
                                          <p:attrName>ppt_y</p:attrName>
                                        </p:attrNameLst>
                                      </p:cBhvr>
                                      <p:rCtr x="0" y="-38866"/>
                                    </p:animMotion>
                                  </p:childTnLst>
                                </p:cTn>
                              </p:par>
                              <p:par>
                                <p:cTn id="9" presetID="1" presetClass="entr" presetSubtype="0" fill="hold" grpId="0" nodeType="withEffect">
                                  <p:stCondLst>
                                    <p:cond delay="450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700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700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20487" grpId="0" animBg="1"/>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Text Box 10"/>
          <p:cNvSpPr txBox="1">
            <a:spLocks noChangeArrowheads="1"/>
          </p:cNvSpPr>
          <p:nvPr/>
        </p:nvSpPr>
        <p:spPr bwMode="auto">
          <a:xfrm>
            <a:off x="36512" y="62392"/>
            <a:ext cx="9144000" cy="1323439"/>
          </a:xfrm>
          <a:prstGeom prst="rect">
            <a:avLst/>
          </a:prstGeom>
          <a:noFill/>
          <a:ln w="57150">
            <a:solidFill>
              <a:srgbClr val="FF0000"/>
            </a:solidFill>
            <a:miter lim="800000"/>
            <a:headEnd/>
            <a:tailEnd/>
          </a:ln>
        </p:spPr>
        <p:txBody>
          <a:bodyPr>
            <a:spAutoFit/>
          </a:bodyPr>
          <a:lstStyle/>
          <a:p>
            <a:r>
              <a:rPr lang="cs-CZ" sz="1600" dirty="0"/>
              <a:t>Myoglobin: 1. protein, jehož struktura byla zjištěna v atomovém rozlišení pomocí rentgenové krystalografie (John </a:t>
            </a:r>
            <a:r>
              <a:rPr lang="cs-CZ" sz="1600" dirty="0" err="1"/>
              <a:t>Kendrew</a:t>
            </a:r>
            <a:r>
              <a:rPr lang="cs-CZ" sz="1600" dirty="0"/>
              <a:t>, </a:t>
            </a:r>
            <a:r>
              <a:rPr lang="de-CH" sz="1600" dirty="0"/>
              <a:t>1960, </a:t>
            </a:r>
            <a:r>
              <a:rPr lang="de-CH" sz="1600" dirty="0" err="1"/>
              <a:t>Nobelova</a:t>
            </a:r>
            <a:r>
              <a:rPr lang="de-CH" sz="1600" dirty="0"/>
              <a:t> </a:t>
            </a:r>
            <a:r>
              <a:rPr lang="de-CH" sz="1600" dirty="0" err="1"/>
              <a:t>cena</a:t>
            </a:r>
            <a:r>
              <a:rPr lang="de-CH" sz="1600" dirty="0"/>
              <a:t> s </a:t>
            </a:r>
            <a:r>
              <a:rPr lang="de-CH" sz="1600" dirty="0" err="1"/>
              <a:t>Maxem</a:t>
            </a:r>
            <a:r>
              <a:rPr lang="de-CH" sz="1600" dirty="0"/>
              <a:t> </a:t>
            </a:r>
            <a:r>
              <a:rPr lang="de-CH" sz="1600" dirty="0" err="1"/>
              <a:t>Perutzem</a:t>
            </a:r>
            <a:r>
              <a:rPr lang="de-CH" sz="1600" dirty="0"/>
              <a:t>, 1962)</a:t>
            </a:r>
            <a:r>
              <a:rPr lang="cs-CZ" sz="1600" dirty="0"/>
              <a:t>.</a:t>
            </a:r>
            <a:endParaRPr lang="de-CH" sz="1600" dirty="0"/>
          </a:p>
          <a:p>
            <a:endParaRPr lang="cs-CZ" sz="1600" dirty="0"/>
          </a:p>
          <a:p>
            <a:r>
              <a:rPr lang="cs-CZ" altLang="fr-FR" sz="1600" dirty="0"/>
              <a:t>„</a:t>
            </a:r>
            <a:r>
              <a:rPr lang="en-US" altLang="fr-FR" sz="1600" dirty="0"/>
              <a:t>Research Collaboratory for Structural Bioinformatics</a:t>
            </a:r>
            <a:r>
              <a:rPr lang="cs-CZ" altLang="fr-FR" sz="1600" dirty="0"/>
              <a:t>“ (</a:t>
            </a:r>
            <a:r>
              <a:rPr lang="cs-CZ" sz="1600" dirty="0"/>
              <a:t>RCSB, viz přednáška z 23.10.2020, diapozitiv 15) vyhlásil</a:t>
            </a:r>
            <a:r>
              <a:rPr lang="de-CH" sz="1600" dirty="0"/>
              <a:t>o</a:t>
            </a:r>
            <a:r>
              <a:rPr lang="cs-CZ" sz="1600" dirty="0"/>
              <a:t> v lednu 2000 myoglobin Molekulou měsíce.</a:t>
            </a:r>
            <a:endParaRPr lang="de-CH" sz="1600" dirty="0"/>
          </a:p>
        </p:txBody>
      </p:sp>
      <p:sp>
        <p:nvSpPr>
          <p:cNvPr id="4" name="Rectangle 3">
            <a:extLst>
              <a:ext uri="{FF2B5EF4-FFF2-40B4-BE49-F238E27FC236}">
                <a16:creationId xmlns:a16="http://schemas.microsoft.com/office/drawing/2014/main" id="{7E23447C-CB94-1243-96D0-F704F9BB57D0}"/>
              </a:ext>
            </a:extLst>
          </p:cNvPr>
          <p:cNvSpPr/>
          <p:nvPr/>
        </p:nvSpPr>
        <p:spPr>
          <a:xfrm>
            <a:off x="107504" y="1556792"/>
            <a:ext cx="8928992" cy="923330"/>
          </a:xfrm>
          <a:prstGeom prst="rect">
            <a:avLst/>
          </a:prstGeom>
        </p:spPr>
        <p:txBody>
          <a:bodyPr wrap="square">
            <a:spAutoFit/>
          </a:bodyPr>
          <a:lstStyle/>
          <a:p>
            <a:r>
              <a:rPr lang="cs-CZ" dirty="0">
                <a:solidFill>
                  <a:srgbClr val="FF0000"/>
                </a:solidFill>
              </a:rPr>
              <a:t>Připojte se prosím na internet a článek o myoglobinu na adrese </a:t>
            </a:r>
            <a:r>
              <a:rPr lang="cs-CZ" dirty="0">
                <a:solidFill>
                  <a:srgbClr val="FF0000"/>
                </a:solidFill>
                <a:hlinkClick r:id="rId5"/>
              </a:rPr>
              <a:t>http://pdb101.rcsb.org/motm/1</a:t>
            </a:r>
            <a:r>
              <a:rPr lang="cs-CZ" dirty="0">
                <a:solidFill>
                  <a:srgbClr val="FF0000"/>
                </a:solidFill>
              </a:rPr>
              <a:t> si přečtěte. Na konci článku je odstavec “</a:t>
            </a:r>
            <a:r>
              <a:rPr lang="cs-CZ" dirty="0" err="1">
                <a:solidFill>
                  <a:srgbClr val="FF0000"/>
                </a:solidFill>
              </a:rPr>
              <a:t>Exploring</a:t>
            </a:r>
            <a:r>
              <a:rPr lang="cs-CZ" dirty="0">
                <a:solidFill>
                  <a:srgbClr val="FF0000"/>
                </a:solidFill>
              </a:rPr>
              <a:t> </a:t>
            </a:r>
            <a:r>
              <a:rPr lang="cs-CZ" dirty="0" err="1">
                <a:solidFill>
                  <a:srgbClr val="FF0000"/>
                </a:solidFill>
              </a:rPr>
              <a:t>the</a:t>
            </a:r>
            <a:r>
              <a:rPr lang="cs-CZ" dirty="0">
                <a:solidFill>
                  <a:srgbClr val="FF0000"/>
                </a:solidFill>
              </a:rPr>
              <a:t> </a:t>
            </a:r>
            <a:r>
              <a:rPr lang="cs-CZ" dirty="0" err="1">
                <a:solidFill>
                  <a:srgbClr val="FF0000"/>
                </a:solidFill>
              </a:rPr>
              <a:t>structure</a:t>
            </a:r>
            <a:r>
              <a:rPr lang="cs-CZ" dirty="0">
                <a:solidFill>
                  <a:srgbClr val="FF0000"/>
                </a:solidFill>
              </a:rPr>
              <a:t>, kde je pod obrázkem následující menu:</a:t>
            </a:r>
            <a:endParaRPr lang="fr-FR" dirty="0"/>
          </a:p>
        </p:txBody>
      </p:sp>
      <p:sp>
        <p:nvSpPr>
          <p:cNvPr id="5" name="TextBox 4">
            <a:extLst>
              <a:ext uri="{FF2B5EF4-FFF2-40B4-BE49-F238E27FC236}">
                <a16:creationId xmlns:a16="http://schemas.microsoft.com/office/drawing/2014/main" id="{D7007734-F870-CF4B-9F11-0BB52781A21B}"/>
              </a:ext>
            </a:extLst>
          </p:cNvPr>
          <p:cNvSpPr txBox="1"/>
          <p:nvPr/>
        </p:nvSpPr>
        <p:spPr>
          <a:xfrm>
            <a:off x="0" y="2244928"/>
            <a:ext cx="9144000" cy="3416320"/>
          </a:xfrm>
          <a:prstGeom prst="rect">
            <a:avLst/>
          </a:prstGeom>
          <a:noFill/>
        </p:spPr>
        <p:txBody>
          <a:bodyPr wrap="square" rtlCol="0">
            <a:spAutoFit/>
          </a:bodyPr>
          <a:lstStyle/>
          <a:p>
            <a:r>
              <a:rPr lang="fr-FR" sz="1600" b="0" dirty="0"/>
              <a:t> </a:t>
            </a:r>
            <a:r>
              <a:rPr lang="fr-FR" sz="2400" b="0" dirty="0"/>
              <a:t>○</a:t>
            </a:r>
            <a:r>
              <a:rPr lang="fr-FR" sz="1600" b="0" dirty="0"/>
              <a:t> </a:t>
            </a:r>
            <a:r>
              <a:rPr lang="fr-FR" sz="1600" b="0" dirty="0" err="1"/>
              <a:t>Many</a:t>
            </a:r>
            <a:r>
              <a:rPr lang="fr-FR" sz="1600" b="0" dirty="0"/>
              <a:t> </a:t>
            </a:r>
            <a:r>
              <a:rPr lang="fr-FR" sz="1600" b="0" dirty="0" err="1"/>
              <a:t>protein</a:t>
            </a:r>
            <a:r>
              <a:rPr lang="fr-FR" sz="1600" b="0" dirty="0"/>
              <a:t> </a:t>
            </a:r>
            <a:r>
              <a:rPr lang="fr-FR" sz="1600" b="0" dirty="0" err="1"/>
              <a:t>chains</a:t>
            </a:r>
            <a:r>
              <a:rPr lang="fr-FR" sz="1600" b="0" dirty="0"/>
              <a:t> </a:t>
            </a:r>
            <a:r>
              <a:rPr lang="fr-FR" sz="1600" b="0" dirty="0" err="1"/>
              <a:t>fold</a:t>
            </a:r>
            <a:r>
              <a:rPr lang="fr-FR" sz="1600" b="0" dirty="0"/>
              <a:t> </a:t>
            </a:r>
            <a:r>
              <a:rPr lang="fr-FR" sz="1600" b="0" dirty="0" err="1"/>
              <a:t>into</a:t>
            </a:r>
            <a:r>
              <a:rPr lang="fr-FR" sz="1600" b="0" dirty="0"/>
              <a:t> a stable, </a:t>
            </a:r>
            <a:r>
              <a:rPr lang="fr-FR" sz="1600" b="0" dirty="0" err="1"/>
              <a:t>globular</a:t>
            </a:r>
            <a:r>
              <a:rPr lang="fr-FR" sz="1600" b="0" dirty="0"/>
              <a:t> structure. To </a:t>
            </a:r>
            <a:r>
              <a:rPr lang="fr-FR" sz="1600" b="0" dirty="0" err="1"/>
              <a:t>see</a:t>
            </a:r>
            <a:r>
              <a:rPr lang="fr-FR" sz="1600" b="0" dirty="0"/>
              <a:t> </a:t>
            </a:r>
            <a:r>
              <a:rPr lang="fr-FR" sz="1600" b="0" dirty="0" err="1"/>
              <a:t>this</a:t>
            </a:r>
            <a:r>
              <a:rPr lang="fr-FR" sz="1600" b="0" dirty="0"/>
              <a:t>, show all </a:t>
            </a:r>
            <a:r>
              <a:rPr lang="fr-FR" sz="1600" b="0" dirty="0" err="1"/>
              <a:t>atoms</a:t>
            </a:r>
            <a:r>
              <a:rPr lang="fr-FR" sz="1600" b="0" dirty="0"/>
              <a:t> (</a:t>
            </a:r>
            <a:r>
              <a:rPr lang="fr-FR" sz="1600" b="0" dirty="0" err="1"/>
              <a:t>protein</a:t>
            </a:r>
            <a:r>
              <a:rPr lang="fr-FR" sz="1600" b="0" dirty="0"/>
              <a:t> </a:t>
            </a:r>
            <a:r>
              <a:rPr lang="fr-FR" sz="1600" b="0" dirty="0" err="1"/>
              <a:t>is</a:t>
            </a:r>
            <a:r>
              <a:rPr lang="fr-FR" sz="1600" b="0" dirty="0"/>
              <a:t> in </a:t>
            </a:r>
            <a:r>
              <a:rPr lang="fr-FR" sz="1600" b="0" dirty="0" err="1"/>
              <a:t>pink</a:t>
            </a:r>
            <a:r>
              <a:rPr lang="fr-FR" sz="1600" b="0" dirty="0"/>
              <a:t> and </a:t>
            </a:r>
            <a:r>
              <a:rPr lang="fr-FR" sz="1600" b="0" dirty="0" err="1"/>
              <a:t>heme</a:t>
            </a:r>
            <a:r>
              <a:rPr lang="fr-FR" sz="1600" b="0" dirty="0"/>
              <a:t> </a:t>
            </a:r>
            <a:r>
              <a:rPr lang="fr-FR" sz="1600" b="0" dirty="0" err="1"/>
              <a:t>is</a:t>
            </a:r>
            <a:r>
              <a:rPr lang="fr-FR" sz="1600" b="0" dirty="0"/>
              <a:t> in </a:t>
            </a:r>
            <a:r>
              <a:rPr lang="fr-FR" sz="1600" b="0" dirty="0" err="1"/>
              <a:t>red</a:t>
            </a:r>
            <a:r>
              <a:rPr lang="fr-FR" sz="1600" b="0" dirty="0"/>
              <a:t>).</a:t>
            </a:r>
            <a:br>
              <a:rPr lang="fr-FR" sz="1600" dirty="0"/>
            </a:br>
            <a:r>
              <a:rPr lang="fr-FR" sz="1600" b="0" dirty="0"/>
              <a:t> </a:t>
            </a:r>
            <a:r>
              <a:rPr lang="fr-FR" sz="2400" b="0" dirty="0">
                <a:solidFill>
                  <a:srgbClr val="000000"/>
                </a:solidFill>
              </a:rPr>
              <a:t>○ </a:t>
            </a:r>
            <a:r>
              <a:rPr lang="fr-FR" sz="1600" b="0" dirty="0" err="1"/>
              <a:t>Proteins</a:t>
            </a:r>
            <a:r>
              <a:rPr lang="fr-FR" sz="1600" b="0" dirty="0"/>
              <a:t> have a </a:t>
            </a:r>
            <a:r>
              <a:rPr lang="fr-FR" sz="1600" b="0" dirty="0" err="1"/>
              <a:t>hierarchical</a:t>
            </a:r>
            <a:r>
              <a:rPr lang="fr-FR" sz="1600" b="0" dirty="0"/>
              <a:t> structure, </a:t>
            </a:r>
            <a:r>
              <a:rPr lang="fr-FR" sz="1600" b="0" dirty="0" err="1"/>
              <a:t>with</a:t>
            </a:r>
            <a:r>
              <a:rPr lang="fr-FR" sz="1600" b="0" dirty="0"/>
              <a:t> the </a:t>
            </a:r>
            <a:r>
              <a:rPr lang="fr-FR" sz="1600" b="0" dirty="0" err="1"/>
              <a:t>chain</a:t>
            </a:r>
            <a:r>
              <a:rPr lang="fr-FR" sz="1600" b="0" dirty="0"/>
              <a:t> </a:t>
            </a:r>
            <a:r>
              <a:rPr lang="fr-FR" sz="1600" b="0" dirty="0" err="1"/>
              <a:t>folding</a:t>
            </a:r>
            <a:r>
              <a:rPr lang="fr-FR" sz="1600" b="0" dirty="0"/>
              <a:t> </a:t>
            </a:r>
            <a:r>
              <a:rPr lang="fr-FR" sz="1600" b="0" dirty="0" err="1"/>
              <a:t>into</a:t>
            </a:r>
            <a:r>
              <a:rPr lang="fr-FR" sz="1600" b="0" dirty="0"/>
              <a:t> local </a:t>
            </a:r>
            <a:r>
              <a:rPr lang="fr-FR" sz="1600" b="0" dirty="0" err="1"/>
              <a:t>secondary</a:t>
            </a:r>
            <a:r>
              <a:rPr lang="fr-FR" sz="1600" b="0" dirty="0"/>
              <a:t> structures </a:t>
            </a:r>
            <a:r>
              <a:rPr lang="fr-FR" sz="1600" b="0" dirty="0" err="1"/>
              <a:t>that</a:t>
            </a:r>
            <a:r>
              <a:rPr lang="fr-FR" sz="1600" b="0" dirty="0"/>
              <a:t> </a:t>
            </a:r>
            <a:r>
              <a:rPr lang="fr-FR" sz="1600" b="0" dirty="0" err="1"/>
              <a:t>maximize</a:t>
            </a:r>
            <a:r>
              <a:rPr lang="fr-FR" sz="1600" b="0" dirty="0"/>
              <a:t> the </a:t>
            </a:r>
            <a:r>
              <a:rPr lang="fr-FR" sz="1600" b="0" dirty="0" err="1"/>
              <a:t>number</a:t>
            </a:r>
            <a:r>
              <a:rPr lang="fr-FR" sz="1600" b="0" dirty="0"/>
              <a:t> of </a:t>
            </a:r>
            <a:r>
              <a:rPr lang="fr-FR" sz="1600" b="0" dirty="0" err="1"/>
              <a:t>internal</a:t>
            </a:r>
            <a:r>
              <a:rPr lang="fr-FR" sz="1600" b="0" dirty="0"/>
              <a:t> </a:t>
            </a:r>
            <a:r>
              <a:rPr lang="fr-FR" sz="1600" b="0" dirty="0" err="1"/>
              <a:t>hydrogen</a:t>
            </a:r>
            <a:r>
              <a:rPr lang="fr-FR" sz="1600" b="0" dirty="0"/>
              <a:t> bonds, </a:t>
            </a:r>
            <a:r>
              <a:rPr lang="fr-FR" sz="1600" b="0" dirty="0" err="1"/>
              <a:t>which</a:t>
            </a:r>
            <a:r>
              <a:rPr lang="fr-FR" sz="1600" b="0" dirty="0"/>
              <a:t> </a:t>
            </a:r>
            <a:r>
              <a:rPr lang="fr-FR" sz="1600" b="0" dirty="0" err="1"/>
              <a:t>then</a:t>
            </a:r>
            <a:r>
              <a:rPr lang="fr-FR" sz="1600" b="0" dirty="0"/>
              <a:t> </a:t>
            </a:r>
            <a:r>
              <a:rPr lang="fr-FR" sz="1600" b="0" dirty="0" err="1"/>
              <a:t>fold</a:t>
            </a:r>
            <a:r>
              <a:rPr lang="fr-FR" sz="1600" b="0" dirty="0"/>
              <a:t> </a:t>
            </a:r>
            <a:r>
              <a:rPr lang="fr-FR" sz="1600" b="0" dirty="0" err="1"/>
              <a:t>into</a:t>
            </a:r>
            <a:r>
              <a:rPr lang="fr-FR" sz="1600" b="0" dirty="0"/>
              <a:t> the </a:t>
            </a:r>
            <a:r>
              <a:rPr lang="fr-FR" sz="1600" b="0" dirty="0" err="1"/>
              <a:t>globular</a:t>
            </a:r>
            <a:r>
              <a:rPr lang="fr-FR" sz="1600" b="0" dirty="0"/>
              <a:t> </a:t>
            </a:r>
            <a:r>
              <a:rPr lang="fr-FR" sz="1600" b="0" dirty="0" err="1"/>
              <a:t>tertiary</a:t>
            </a:r>
            <a:r>
              <a:rPr lang="fr-FR" sz="1600" b="0" dirty="0"/>
              <a:t> structure. To </a:t>
            </a:r>
            <a:r>
              <a:rPr lang="fr-FR" sz="1600" b="0" dirty="0" err="1"/>
              <a:t>see</a:t>
            </a:r>
            <a:r>
              <a:rPr lang="fr-FR" sz="1600" b="0" dirty="0"/>
              <a:t> </a:t>
            </a:r>
            <a:r>
              <a:rPr lang="fr-FR" sz="1600" b="0" dirty="0" err="1"/>
              <a:t>this</a:t>
            </a:r>
            <a:r>
              <a:rPr lang="fr-FR" sz="1600" b="0" dirty="0"/>
              <a:t>, show alpha </a:t>
            </a:r>
            <a:r>
              <a:rPr lang="fr-FR" sz="1600" b="0" dirty="0" err="1"/>
              <a:t>helices</a:t>
            </a:r>
            <a:r>
              <a:rPr lang="fr-FR" sz="1600" b="0" dirty="0"/>
              <a:t>, </a:t>
            </a:r>
            <a:r>
              <a:rPr lang="fr-FR" sz="1600" b="0" dirty="0" err="1"/>
              <a:t>with</a:t>
            </a:r>
            <a:r>
              <a:rPr lang="fr-FR" sz="1600" b="0" dirty="0"/>
              <a:t> </a:t>
            </a:r>
            <a:r>
              <a:rPr lang="fr-FR" sz="1600" b="0" dirty="0" err="1"/>
              <a:t>hydrogen</a:t>
            </a:r>
            <a:r>
              <a:rPr lang="fr-FR" sz="1600" b="0" dirty="0"/>
              <a:t> bonds in </a:t>
            </a:r>
            <a:r>
              <a:rPr lang="fr-FR" sz="1600" b="0" dirty="0" err="1"/>
              <a:t>dotted</a:t>
            </a:r>
            <a:r>
              <a:rPr lang="fr-FR" sz="1600" b="0" dirty="0"/>
              <a:t> </a:t>
            </a:r>
            <a:r>
              <a:rPr lang="fr-FR" sz="1600" b="0" dirty="0" err="1"/>
              <a:t>lines</a:t>
            </a:r>
            <a:r>
              <a:rPr lang="fr-FR" sz="1600" b="0" dirty="0"/>
              <a:t>.</a:t>
            </a:r>
            <a:br>
              <a:rPr lang="fr-FR" sz="1600" dirty="0"/>
            </a:br>
            <a:r>
              <a:rPr lang="fr-FR" sz="1600" b="0" dirty="0"/>
              <a:t> </a:t>
            </a:r>
            <a:r>
              <a:rPr lang="fr-FR" sz="2400" b="0" dirty="0">
                <a:solidFill>
                  <a:srgbClr val="000000"/>
                </a:solidFill>
              </a:rPr>
              <a:t>○ </a:t>
            </a:r>
            <a:r>
              <a:rPr lang="fr-FR" sz="1600" b="0" dirty="0" err="1"/>
              <a:t>Specialized</a:t>
            </a:r>
            <a:r>
              <a:rPr lang="fr-FR" sz="1600" b="0" dirty="0"/>
              <a:t> </a:t>
            </a:r>
            <a:r>
              <a:rPr lang="fr-FR" sz="1600" b="0" dirty="0" err="1"/>
              <a:t>amino</a:t>
            </a:r>
            <a:r>
              <a:rPr lang="fr-FR" sz="1600" b="0" dirty="0"/>
              <a:t> </a:t>
            </a:r>
            <a:r>
              <a:rPr lang="fr-FR" sz="1600" b="0" dirty="0" err="1"/>
              <a:t>acids</a:t>
            </a:r>
            <a:r>
              <a:rPr lang="fr-FR" sz="1600" b="0" dirty="0"/>
              <a:t> are </a:t>
            </a:r>
            <a:r>
              <a:rPr lang="fr-FR" sz="1600" b="0" dirty="0" err="1"/>
              <a:t>perfectly</a:t>
            </a:r>
            <a:r>
              <a:rPr lang="fr-FR" sz="1600" b="0" dirty="0"/>
              <a:t> </a:t>
            </a:r>
            <a:r>
              <a:rPr lang="fr-FR" sz="1600" b="0" dirty="0" err="1"/>
              <a:t>placed</a:t>
            </a:r>
            <a:r>
              <a:rPr lang="fr-FR" sz="1600" b="0" dirty="0"/>
              <a:t> to </a:t>
            </a:r>
            <a:r>
              <a:rPr lang="fr-FR" sz="1600" b="0" dirty="0" err="1"/>
              <a:t>perform</a:t>
            </a:r>
            <a:r>
              <a:rPr lang="fr-FR" sz="1600" b="0" dirty="0"/>
              <a:t> the </a:t>
            </a:r>
            <a:r>
              <a:rPr lang="fr-FR" sz="1600" b="0" dirty="0" err="1"/>
              <a:t>function</a:t>
            </a:r>
            <a:r>
              <a:rPr lang="fr-FR" sz="1600" b="0" dirty="0"/>
              <a:t> of the </a:t>
            </a:r>
            <a:r>
              <a:rPr lang="fr-FR" sz="1600" b="0" dirty="0" err="1"/>
              <a:t>protein</a:t>
            </a:r>
            <a:r>
              <a:rPr lang="fr-FR" sz="1600" b="0" dirty="0"/>
              <a:t>. To </a:t>
            </a:r>
            <a:r>
              <a:rPr lang="fr-FR" sz="1600" b="0" dirty="0" err="1"/>
              <a:t>see</a:t>
            </a:r>
            <a:r>
              <a:rPr lang="fr-FR" sz="1600" b="0" dirty="0"/>
              <a:t> </a:t>
            </a:r>
            <a:r>
              <a:rPr lang="fr-FR" sz="1600" b="0" dirty="0" err="1"/>
              <a:t>this</a:t>
            </a:r>
            <a:r>
              <a:rPr lang="fr-FR" sz="1600" b="0" dirty="0"/>
              <a:t>, show the </a:t>
            </a:r>
            <a:r>
              <a:rPr lang="fr-FR" sz="1600" b="0" dirty="0" err="1"/>
              <a:t>two</a:t>
            </a:r>
            <a:r>
              <a:rPr lang="fr-FR" sz="1600" b="0" dirty="0"/>
              <a:t> histidines </a:t>
            </a:r>
            <a:r>
              <a:rPr lang="fr-FR" sz="1600" b="0" dirty="0" err="1"/>
              <a:t>that</a:t>
            </a:r>
            <a:r>
              <a:rPr lang="fr-FR" sz="1600" b="0" dirty="0"/>
              <a:t> </a:t>
            </a:r>
            <a:r>
              <a:rPr lang="fr-FR" sz="1600" b="0" dirty="0" err="1"/>
              <a:t>coordinate</a:t>
            </a:r>
            <a:r>
              <a:rPr lang="fr-FR" sz="1600" b="0" dirty="0"/>
              <a:t> the </a:t>
            </a:r>
            <a:r>
              <a:rPr lang="fr-FR" sz="1600" b="0" dirty="0" err="1"/>
              <a:t>iron</a:t>
            </a:r>
            <a:r>
              <a:rPr lang="fr-FR" sz="1600" b="0" dirty="0"/>
              <a:t> and </a:t>
            </a:r>
            <a:r>
              <a:rPr lang="fr-FR" sz="1600" b="0" dirty="0" err="1"/>
              <a:t>oxygen</a:t>
            </a:r>
            <a:r>
              <a:rPr lang="fr-FR" sz="1600" b="0" dirty="0"/>
              <a:t>.</a:t>
            </a:r>
            <a:br>
              <a:rPr lang="fr-FR" sz="1600" dirty="0"/>
            </a:br>
            <a:r>
              <a:rPr lang="fr-FR" sz="1600" b="0" dirty="0"/>
              <a:t> </a:t>
            </a:r>
            <a:r>
              <a:rPr lang="fr-FR" sz="2400" b="0" dirty="0">
                <a:solidFill>
                  <a:srgbClr val="000000"/>
                </a:solidFill>
              </a:rPr>
              <a:t>○ </a:t>
            </a:r>
            <a:r>
              <a:rPr lang="fr-FR" sz="1600" b="0" dirty="0" err="1"/>
              <a:t>Charged</a:t>
            </a:r>
            <a:r>
              <a:rPr lang="fr-FR" sz="1600" b="0" dirty="0"/>
              <a:t> </a:t>
            </a:r>
            <a:r>
              <a:rPr lang="fr-FR" sz="1600" b="0" dirty="0" err="1"/>
              <a:t>amino</a:t>
            </a:r>
            <a:r>
              <a:rPr lang="fr-FR" sz="1600" b="0" dirty="0"/>
              <a:t> </a:t>
            </a:r>
            <a:r>
              <a:rPr lang="fr-FR" sz="1600" b="0" dirty="0" err="1"/>
              <a:t>acids</a:t>
            </a:r>
            <a:r>
              <a:rPr lang="fr-FR" sz="1600" b="0" dirty="0"/>
              <a:t> are </a:t>
            </a:r>
            <a:r>
              <a:rPr lang="fr-FR" sz="1600" b="0" dirty="0" err="1"/>
              <a:t>arranged</a:t>
            </a:r>
            <a:r>
              <a:rPr lang="fr-FR" sz="1600" b="0" dirty="0"/>
              <a:t> on the surface of the </a:t>
            </a:r>
            <a:r>
              <a:rPr lang="fr-FR" sz="1600" b="0" dirty="0" err="1"/>
              <a:t>protein</a:t>
            </a:r>
            <a:r>
              <a:rPr lang="fr-FR" sz="1600" b="0" dirty="0"/>
              <a:t>, and </a:t>
            </a:r>
            <a:r>
              <a:rPr lang="fr-FR" sz="1600" b="0" dirty="0" err="1"/>
              <a:t>amino</a:t>
            </a:r>
            <a:r>
              <a:rPr lang="fr-FR" sz="1600" b="0" dirty="0"/>
              <a:t> </a:t>
            </a:r>
            <a:r>
              <a:rPr lang="fr-FR" sz="1600" b="0" dirty="0" err="1"/>
              <a:t>acids</a:t>
            </a:r>
            <a:r>
              <a:rPr lang="fr-FR" sz="1600" b="0" dirty="0"/>
              <a:t> </a:t>
            </a:r>
            <a:r>
              <a:rPr lang="fr-FR" sz="1600" b="0" dirty="0" err="1"/>
              <a:t>with</a:t>
            </a:r>
            <a:r>
              <a:rPr lang="fr-FR" sz="1600" b="0" dirty="0"/>
              <a:t> opposite charges (</a:t>
            </a:r>
            <a:r>
              <a:rPr lang="fr-FR" sz="1600" b="0" dirty="0" err="1"/>
              <a:t>colored</a:t>
            </a:r>
            <a:r>
              <a:rPr lang="fr-FR" sz="1600" b="0" dirty="0"/>
              <a:t> </a:t>
            </a:r>
            <a:r>
              <a:rPr lang="fr-FR" sz="1600" b="0" dirty="0" err="1"/>
              <a:t>blue</a:t>
            </a:r>
            <a:r>
              <a:rPr lang="fr-FR" sz="1600" b="0" dirty="0"/>
              <a:t> and </a:t>
            </a:r>
            <a:r>
              <a:rPr lang="fr-FR" sz="1600" b="0" dirty="0" err="1"/>
              <a:t>red</a:t>
            </a:r>
            <a:r>
              <a:rPr lang="fr-FR" sz="1600" b="0" dirty="0"/>
              <a:t> </a:t>
            </a:r>
            <a:r>
              <a:rPr lang="fr-FR" sz="1600" b="0" dirty="0" err="1"/>
              <a:t>here</a:t>
            </a:r>
            <a:r>
              <a:rPr lang="fr-FR" sz="1600" b="0" dirty="0"/>
              <a:t>) </a:t>
            </a:r>
            <a:r>
              <a:rPr lang="fr-FR" sz="1600" b="0" dirty="0" err="1"/>
              <a:t>often</a:t>
            </a:r>
            <a:r>
              <a:rPr lang="fr-FR" sz="1600" b="0" dirty="0"/>
              <a:t> </a:t>
            </a:r>
            <a:r>
              <a:rPr lang="fr-FR" sz="1600" b="0" dirty="0" err="1"/>
              <a:t>form</a:t>
            </a:r>
            <a:r>
              <a:rPr lang="fr-FR" sz="1600" b="0" dirty="0"/>
              <a:t> </a:t>
            </a:r>
            <a:r>
              <a:rPr lang="fr-FR" sz="1600" b="0" dirty="0" err="1"/>
              <a:t>salt</a:t>
            </a:r>
            <a:r>
              <a:rPr lang="fr-FR" sz="1600" b="0" dirty="0"/>
              <a:t> bridges.</a:t>
            </a:r>
            <a:br>
              <a:rPr lang="fr-FR" sz="1600" dirty="0"/>
            </a:br>
            <a:r>
              <a:rPr lang="fr-FR" sz="2400" b="0" dirty="0">
                <a:solidFill>
                  <a:srgbClr val="000000"/>
                </a:solidFill>
              </a:rPr>
              <a:t>○ </a:t>
            </a:r>
            <a:r>
              <a:rPr lang="fr-FR" sz="1600" b="0" dirty="0" err="1"/>
              <a:t>Carbon-rich</a:t>
            </a:r>
            <a:r>
              <a:rPr lang="fr-FR" sz="1600" b="0" dirty="0"/>
              <a:t> </a:t>
            </a:r>
            <a:r>
              <a:rPr lang="fr-FR" sz="1600" b="0" dirty="0" err="1"/>
              <a:t>amino</a:t>
            </a:r>
            <a:r>
              <a:rPr lang="fr-FR" sz="1600" b="0" dirty="0"/>
              <a:t> </a:t>
            </a:r>
            <a:r>
              <a:rPr lang="fr-FR" sz="1600" b="0" dirty="0" err="1"/>
              <a:t>acids</a:t>
            </a:r>
            <a:r>
              <a:rPr lang="fr-FR" sz="1600" b="0" dirty="0"/>
              <a:t> are </a:t>
            </a:r>
            <a:r>
              <a:rPr lang="fr-FR" sz="1600" b="0" dirty="0" err="1"/>
              <a:t>arranged</a:t>
            </a:r>
            <a:r>
              <a:rPr lang="fr-FR" sz="1600" b="0" dirty="0"/>
              <a:t> on the </a:t>
            </a:r>
            <a:r>
              <a:rPr lang="fr-FR" sz="1600" b="0" dirty="0" err="1"/>
              <a:t>interior</a:t>
            </a:r>
            <a:r>
              <a:rPr lang="fr-FR" sz="1600" b="0" dirty="0"/>
              <a:t> of the </a:t>
            </a:r>
            <a:r>
              <a:rPr lang="fr-FR" sz="1600" b="0" dirty="0" err="1"/>
              <a:t>protein</a:t>
            </a:r>
            <a:r>
              <a:rPr lang="fr-FR" sz="1600" b="0" dirty="0"/>
              <a:t>, </a:t>
            </a:r>
            <a:r>
              <a:rPr lang="fr-FR" sz="1600" b="0" dirty="0" err="1"/>
              <a:t>sheltered</a:t>
            </a:r>
            <a:r>
              <a:rPr lang="fr-FR" sz="1600" b="0" dirty="0"/>
              <a:t> </a:t>
            </a:r>
            <a:r>
              <a:rPr lang="fr-FR" sz="1600" b="0" dirty="0" err="1"/>
              <a:t>from</a:t>
            </a:r>
            <a:r>
              <a:rPr lang="fr-FR" sz="1600" b="0" dirty="0"/>
              <a:t> the </a:t>
            </a:r>
            <a:r>
              <a:rPr lang="fr-FR" sz="1600" b="0" dirty="0" err="1"/>
              <a:t>surrounding</a:t>
            </a:r>
            <a:r>
              <a:rPr lang="fr-FR" sz="1600" b="0" dirty="0"/>
              <a:t> water. </a:t>
            </a:r>
            <a:endParaRPr lang="fr-FR" sz="1600" dirty="0"/>
          </a:p>
        </p:txBody>
      </p:sp>
      <p:sp>
        <p:nvSpPr>
          <p:cNvPr id="6" name="TextBox 5">
            <a:extLst>
              <a:ext uri="{FF2B5EF4-FFF2-40B4-BE49-F238E27FC236}">
                <a16:creationId xmlns:a16="http://schemas.microsoft.com/office/drawing/2014/main" id="{05839825-0B92-A44B-86F5-FB8FEFCD21A4}"/>
              </a:ext>
            </a:extLst>
          </p:cNvPr>
          <p:cNvSpPr txBox="1"/>
          <p:nvPr/>
        </p:nvSpPr>
        <p:spPr>
          <a:xfrm>
            <a:off x="20668" y="5661248"/>
            <a:ext cx="8928992" cy="1200329"/>
          </a:xfrm>
          <a:prstGeom prst="rect">
            <a:avLst/>
          </a:prstGeom>
          <a:noFill/>
        </p:spPr>
        <p:txBody>
          <a:bodyPr wrap="square" rtlCol="0">
            <a:spAutoFit/>
          </a:bodyPr>
          <a:lstStyle/>
          <a:p>
            <a:r>
              <a:rPr lang="fr-FR" dirty="0" err="1">
                <a:solidFill>
                  <a:srgbClr val="FF0000"/>
                </a:solidFill>
              </a:rPr>
              <a:t>Zaklikněte</a:t>
            </a:r>
            <a:r>
              <a:rPr lang="fr-FR" dirty="0">
                <a:solidFill>
                  <a:srgbClr val="FF0000"/>
                </a:solidFill>
              </a:rPr>
              <a:t> si </a:t>
            </a:r>
            <a:r>
              <a:rPr lang="fr-FR" dirty="0" err="1">
                <a:solidFill>
                  <a:srgbClr val="FF0000"/>
                </a:solidFill>
              </a:rPr>
              <a:t>jednotlivá</a:t>
            </a:r>
            <a:r>
              <a:rPr lang="fr-FR" dirty="0">
                <a:solidFill>
                  <a:srgbClr val="FF0000"/>
                </a:solidFill>
              </a:rPr>
              <a:t> </a:t>
            </a:r>
            <a:r>
              <a:rPr lang="fr-FR" dirty="0" err="1">
                <a:solidFill>
                  <a:srgbClr val="FF0000"/>
                </a:solidFill>
              </a:rPr>
              <a:t>kolečka</a:t>
            </a:r>
            <a:r>
              <a:rPr lang="fr-FR" dirty="0">
                <a:solidFill>
                  <a:srgbClr val="FF0000"/>
                </a:solidFill>
              </a:rPr>
              <a:t> a </a:t>
            </a:r>
            <a:r>
              <a:rPr lang="fr-FR" dirty="0" err="1">
                <a:solidFill>
                  <a:srgbClr val="FF0000"/>
                </a:solidFill>
              </a:rPr>
              <a:t>když</a:t>
            </a:r>
            <a:r>
              <a:rPr lang="fr-FR" dirty="0">
                <a:solidFill>
                  <a:srgbClr val="FF0000"/>
                </a:solidFill>
              </a:rPr>
              <a:t> </a:t>
            </a:r>
            <a:r>
              <a:rPr lang="fr-FR" dirty="0" err="1">
                <a:solidFill>
                  <a:srgbClr val="FF0000"/>
                </a:solidFill>
              </a:rPr>
              <a:t>nad</a:t>
            </a:r>
            <a:r>
              <a:rPr lang="fr-FR" dirty="0">
                <a:solidFill>
                  <a:srgbClr val="FF0000"/>
                </a:solidFill>
              </a:rPr>
              <a:t> </a:t>
            </a:r>
            <a:r>
              <a:rPr lang="fr-FR" dirty="0" err="1">
                <a:solidFill>
                  <a:srgbClr val="FF0000"/>
                </a:solidFill>
              </a:rPr>
              <a:t>obrázkem</a:t>
            </a:r>
            <a:r>
              <a:rPr lang="fr-FR" dirty="0">
                <a:solidFill>
                  <a:srgbClr val="FF0000"/>
                </a:solidFill>
              </a:rPr>
              <a:t> </a:t>
            </a:r>
            <a:r>
              <a:rPr lang="fr-FR" dirty="0" err="1">
                <a:solidFill>
                  <a:srgbClr val="FF0000"/>
                </a:solidFill>
              </a:rPr>
              <a:t>kliknete</a:t>
            </a:r>
            <a:r>
              <a:rPr lang="fr-FR" dirty="0">
                <a:solidFill>
                  <a:srgbClr val="FF0000"/>
                </a:solidFill>
              </a:rPr>
              <a:t> na </a:t>
            </a:r>
            <a:r>
              <a:rPr lang="fr-FR" dirty="0" err="1">
                <a:solidFill>
                  <a:srgbClr val="FF0000"/>
                </a:solidFill>
              </a:rPr>
              <a:t>Jsmol</a:t>
            </a:r>
            <a:r>
              <a:rPr lang="fr-FR" dirty="0">
                <a:solidFill>
                  <a:srgbClr val="FF0000"/>
                </a:solidFill>
              </a:rPr>
              <a:t>, </a:t>
            </a:r>
            <a:r>
              <a:rPr lang="fr-FR" dirty="0" err="1">
                <a:solidFill>
                  <a:srgbClr val="FF0000"/>
                </a:solidFill>
              </a:rPr>
              <a:t>získáte</a:t>
            </a:r>
            <a:r>
              <a:rPr lang="fr-FR" dirty="0">
                <a:solidFill>
                  <a:srgbClr val="FF0000"/>
                </a:solidFill>
              </a:rPr>
              <a:t> </a:t>
            </a:r>
            <a:r>
              <a:rPr lang="fr-FR" dirty="0" err="1">
                <a:solidFill>
                  <a:srgbClr val="FF0000"/>
                </a:solidFill>
              </a:rPr>
              <a:t>možnost</a:t>
            </a:r>
            <a:r>
              <a:rPr lang="fr-FR" dirty="0">
                <a:solidFill>
                  <a:srgbClr val="FF0000"/>
                </a:solidFill>
              </a:rPr>
              <a:t> si </a:t>
            </a:r>
            <a:r>
              <a:rPr lang="fr-FR" dirty="0" err="1">
                <a:solidFill>
                  <a:srgbClr val="FF0000"/>
                </a:solidFill>
              </a:rPr>
              <a:t>obrázkem</a:t>
            </a:r>
            <a:r>
              <a:rPr lang="fr-FR" dirty="0">
                <a:solidFill>
                  <a:srgbClr val="FF0000"/>
                </a:solidFill>
              </a:rPr>
              <a:t> </a:t>
            </a:r>
            <a:r>
              <a:rPr lang="fr-FR" dirty="0" err="1">
                <a:solidFill>
                  <a:srgbClr val="FF0000"/>
                </a:solidFill>
              </a:rPr>
              <a:t>pomocí</a:t>
            </a:r>
            <a:r>
              <a:rPr lang="fr-FR" dirty="0">
                <a:solidFill>
                  <a:srgbClr val="FF0000"/>
                </a:solidFill>
              </a:rPr>
              <a:t> </a:t>
            </a:r>
            <a:r>
              <a:rPr lang="fr-FR" dirty="0" err="1">
                <a:solidFill>
                  <a:srgbClr val="FF0000"/>
                </a:solidFill>
              </a:rPr>
              <a:t>myši</a:t>
            </a:r>
            <a:r>
              <a:rPr lang="fr-FR" dirty="0">
                <a:solidFill>
                  <a:srgbClr val="FF0000"/>
                </a:solidFill>
              </a:rPr>
              <a:t> </a:t>
            </a:r>
            <a:r>
              <a:rPr lang="fr-FR" dirty="0" err="1">
                <a:solidFill>
                  <a:srgbClr val="FF0000"/>
                </a:solidFill>
              </a:rPr>
              <a:t>otáčet</a:t>
            </a:r>
            <a:r>
              <a:rPr lang="fr-FR" dirty="0"/>
              <a:t>. Na </a:t>
            </a:r>
            <a:r>
              <a:rPr lang="fr-FR" dirty="0" err="1"/>
              <a:t>následujících</a:t>
            </a:r>
            <a:r>
              <a:rPr lang="fr-FR" dirty="0"/>
              <a:t> </a:t>
            </a:r>
            <a:r>
              <a:rPr lang="fr-FR" dirty="0" err="1"/>
              <a:t>třech</a:t>
            </a:r>
            <a:r>
              <a:rPr lang="fr-FR" dirty="0"/>
              <a:t> </a:t>
            </a:r>
            <a:r>
              <a:rPr lang="fr-FR" dirty="0" err="1"/>
              <a:t>diapozitivech</a:t>
            </a:r>
            <a:r>
              <a:rPr lang="fr-FR" dirty="0"/>
              <a:t> </a:t>
            </a:r>
            <a:r>
              <a:rPr lang="fr-FR" dirty="0" err="1"/>
              <a:t>najdete</a:t>
            </a:r>
            <a:r>
              <a:rPr lang="fr-FR" dirty="0"/>
              <a:t> </a:t>
            </a:r>
            <a:r>
              <a:rPr lang="fr-FR" dirty="0" err="1"/>
              <a:t>shrnutí</a:t>
            </a:r>
            <a:r>
              <a:rPr lang="fr-FR" dirty="0"/>
              <a:t> </a:t>
            </a:r>
            <a:r>
              <a:rPr lang="fr-FR" dirty="0" err="1"/>
              <a:t>informací</a:t>
            </a:r>
            <a:r>
              <a:rPr lang="fr-FR" dirty="0"/>
              <a:t>, </a:t>
            </a:r>
            <a:r>
              <a:rPr lang="fr-FR" dirty="0" err="1"/>
              <a:t>které</a:t>
            </a:r>
            <a:r>
              <a:rPr lang="fr-FR" dirty="0"/>
              <a:t> v </a:t>
            </a:r>
            <a:r>
              <a:rPr lang="fr-FR" dirty="0" err="1"/>
              <a:t>článku</a:t>
            </a:r>
            <a:r>
              <a:rPr lang="fr-FR" dirty="0"/>
              <a:t> </a:t>
            </a:r>
            <a:r>
              <a:rPr lang="fr-FR" dirty="0" err="1"/>
              <a:t>považuji</a:t>
            </a:r>
            <a:r>
              <a:rPr lang="fr-FR" dirty="0"/>
              <a:t> v tuto </a:t>
            </a:r>
            <a:r>
              <a:rPr lang="fr-FR" dirty="0" err="1"/>
              <a:t>chvíli</a:t>
            </a:r>
            <a:r>
              <a:rPr lang="fr-FR" dirty="0"/>
              <a:t> </a:t>
            </a:r>
            <a:r>
              <a:rPr lang="fr-FR" dirty="0" err="1"/>
              <a:t>za</a:t>
            </a:r>
            <a:r>
              <a:rPr lang="fr-FR" dirty="0"/>
              <a:t> </a:t>
            </a:r>
            <a:r>
              <a:rPr lang="fr-FR" dirty="0" err="1"/>
              <a:t>nejdůležitější</a:t>
            </a:r>
            <a:r>
              <a:rPr lang="fr-FR" dirty="0"/>
              <a:t>. Na </a:t>
            </a:r>
            <a:r>
              <a:rPr lang="fr-FR" dirty="0" err="1"/>
              <a:t>diapozitivu</a:t>
            </a:r>
            <a:r>
              <a:rPr lang="fr-FR" dirty="0"/>
              <a:t> 12 </a:t>
            </a:r>
            <a:r>
              <a:rPr lang="fr-FR" dirty="0" err="1"/>
              <a:t>pak</a:t>
            </a:r>
            <a:r>
              <a:rPr lang="fr-FR" dirty="0"/>
              <a:t> </a:t>
            </a:r>
            <a:r>
              <a:rPr lang="fr-FR" dirty="0" err="1"/>
              <a:t>dostanete</a:t>
            </a:r>
            <a:r>
              <a:rPr lang="fr-FR" dirty="0"/>
              <a:t> </a:t>
            </a:r>
            <a:r>
              <a:rPr lang="fr-FR" dirty="0" err="1"/>
              <a:t>ústně</a:t>
            </a:r>
            <a:r>
              <a:rPr lang="fr-FR" dirty="0"/>
              <a:t> </a:t>
            </a:r>
            <a:r>
              <a:rPr lang="fr-FR" dirty="0" err="1"/>
              <a:t>další</a:t>
            </a:r>
            <a:r>
              <a:rPr lang="fr-FR" dirty="0"/>
              <a:t> </a:t>
            </a:r>
            <a:r>
              <a:rPr lang="fr-FR" dirty="0" err="1"/>
              <a:t>instrukce</a:t>
            </a:r>
            <a:r>
              <a:rPr lang="fr-FR" dirty="0"/>
              <a:t>.</a:t>
            </a:r>
          </a:p>
        </p:txBody>
      </p:sp>
      <p:pic>
        <p:nvPicPr>
          <p:cNvPr id="9" name="Audio 8">
            <a:hlinkClick r:id="" action="ppaction://media"/>
            <a:extLst>
              <a:ext uri="{FF2B5EF4-FFF2-40B4-BE49-F238E27FC236}">
                <a16:creationId xmlns:a16="http://schemas.microsoft.com/office/drawing/2014/main" id="{867270A2-51A7-AE45-BDB8-94AF095126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93489154"/>
      </p:ext>
    </p:extLst>
  </p:cSld>
  <p:clrMapOvr>
    <a:masterClrMapping/>
  </p:clrMapOvr>
  <mc:AlternateContent xmlns:mc="http://schemas.openxmlformats.org/markup-compatibility/2006" xmlns:p14="http://schemas.microsoft.com/office/powerpoint/2010/main">
    <mc:Choice Requires="p14">
      <p:transition spd="slow" p14:dur="2000" advTm="21926"/>
    </mc:Choice>
    <mc:Fallback xmlns="">
      <p:transition spd="slow" advTm="21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24952</TotalTime>
  <Words>3205</Words>
  <Application>Microsoft Macintosh PowerPoint</Application>
  <PresentationFormat>On-screen Show (4:3)</PresentationFormat>
  <Paragraphs>292</Paragraphs>
  <Slides>35</Slides>
  <Notes>5</Notes>
  <HiddenSlides>0</HiddenSlides>
  <MMClips>23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35</vt:i4>
      </vt:variant>
    </vt:vector>
  </HeadingPairs>
  <TitlesOfParts>
    <vt:vector size="44" baseType="lpstr">
      <vt:lpstr>ＭＳ Ｐゴシック</vt:lpstr>
      <vt:lpstr>Arial</vt:lpstr>
      <vt:lpstr>Calibri</vt:lpstr>
      <vt:lpstr>Helvetica Neue</vt:lpstr>
      <vt:lpstr>Symbol</vt:lpstr>
      <vt:lpstr>Times New Roman</vt:lpstr>
      <vt:lpstr>Modèle par défaut</vt:lpstr>
      <vt:lpstr>Document</vt:lpstr>
      <vt:lpstr>Microsoft Word 97 - 2004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UMR8601-CNRS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Jiri KOZELKA</dc:creator>
  <cp:lastModifiedBy>Microsoft Office User</cp:lastModifiedBy>
  <cp:revision>324</cp:revision>
  <dcterms:created xsi:type="dcterms:W3CDTF">2005-11-16T18:22:33Z</dcterms:created>
  <dcterms:modified xsi:type="dcterms:W3CDTF">2020-12-18T15:52:37Z</dcterms:modified>
</cp:coreProperties>
</file>