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9" r:id="rId2"/>
    <p:sldId id="330" r:id="rId3"/>
    <p:sldId id="331" r:id="rId4"/>
    <p:sldId id="332" r:id="rId5"/>
    <p:sldId id="305" r:id="rId6"/>
    <p:sldId id="306" r:id="rId7"/>
    <p:sldId id="308" r:id="rId8"/>
    <p:sldId id="312" r:id="rId9"/>
    <p:sldId id="334" r:id="rId10"/>
    <p:sldId id="338" r:id="rId11"/>
    <p:sldId id="344" r:id="rId12"/>
    <p:sldId id="341" r:id="rId13"/>
    <p:sldId id="342" r:id="rId14"/>
    <p:sldId id="316" r:id="rId15"/>
    <p:sldId id="315" r:id="rId16"/>
    <p:sldId id="307" r:id="rId17"/>
    <p:sldId id="310" r:id="rId18"/>
    <p:sldId id="317" r:id="rId19"/>
    <p:sldId id="318" r:id="rId20"/>
    <p:sldId id="319" r:id="rId21"/>
    <p:sldId id="320" r:id="rId22"/>
    <p:sldId id="321" r:id="rId23"/>
    <p:sldId id="325" r:id="rId24"/>
    <p:sldId id="322" r:id="rId25"/>
    <p:sldId id="324" r:id="rId26"/>
    <p:sldId id="327" r:id="rId27"/>
    <p:sldId id="328" r:id="rId2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420"/>
    <a:srgbClr val="826022"/>
    <a:srgbClr val="814E23"/>
    <a:srgbClr val="633C1B"/>
    <a:srgbClr val="FFFF00"/>
    <a:srgbClr val="FF0000"/>
    <a:srgbClr val="884D1C"/>
    <a:srgbClr val="C010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 autoAdjust="0"/>
    <p:restoredTop sz="94624" autoAdjust="0"/>
  </p:normalViewPr>
  <p:slideViewPr>
    <p:cSldViewPr>
      <p:cViewPr varScale="1">
        <p:scale>
          <a:sx n="52" d="100"/>
          <a:sy n="52" d="100"/>
        </p:scale>
        <p:origin x="-86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2C05-5F93-4240-80B3-E87F3EEA2215}" type="datetimeFigureOut">
              <a:rPr lang="fr-FR" smtClean="0"/>
              <a:pPr/>
              <a:t>13/12/2019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FB64-5199-FC4E-B904-12B2BA8F6C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23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434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756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831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66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270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428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127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133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8379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0391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942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070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620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814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697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64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50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807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975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224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362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984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79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56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55AA-913A-4974-B30D-1B31121C73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2ACB-C282-4585-B7A1-B80025CD14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D79A4-D69E-451A-9088-463CCD9DD78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9BD4-DACE-4566-A7C0-80BDB7776B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1DF2-A895-4C80-B595-CC6DDAFEE5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B133-A960-4AD7-94D6-4585D5894F2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204D-FC9E-4B26-B832-C3E7D40728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B4C6-69B9-46C8-A2B1-F5EDB8C9588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8CB6-72C4-4A67-BDBC-5AE0A32660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85C1-224C-412A-B9F8-AEDEBC6027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B913-6088-4A99-8842-3072D1B4FD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9E4EE77-54B0-4B6D-B631-2254081EB01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zelka.ji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0825" y="6156325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>
                <a:cs typeface="Times New Roman" pitchFamily="18" charset="0"/>
              </a:rPr>
              <a:t>Prof. Jiří Kozelka, Biofyzikální Laboratoř, Ústav fyziky kondenzovaných látek, PřF MU, Kotlářská 2, </a:t>
            </a:r>
            <a:r>
              <a:rPr lang="cs-CZ" sz="2000">
                <a:cs typeface="Times New Roman" pitchFamily="18" charset="0"/>
                <a:hlinkClick r:id="rId3"/>
              </a:rPr>
              <a:t>kozelka.jiri@gmail.com</a:t>
            </a:r>
            <a:endParaRPr lang="cs-CZ" sz="2000">
              <a:cs typeface="Times New Roman" pitchFamily="18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473925" y="3573463"/>
            <a:ext cx="404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FR" sz="2400" dirty="0"/>
              <a:t>Vitam</a:t>
            </a:r>
            <a:r>
              <a:rPr lang="cs-CZ" sz="2400" dirty="0" err="1"/>
              <a:t>ín</a:t>
            </a:r>
            <a:r>
              <a:rPr lang="cs-CZ" sz="2400" dirty="0"/>
              <a:t> A, biofyzika vidění</a:t>
            </a:r>
          </a:p>
          <a:p>
            <a:pPr marL="342900" indent="-342900" algn="ctr"/>
            <a:endParaRPr lang="cs-CZ" sz="2400" dirty="0"/>
          </a:p>
          <a:p>
            <a:pPr marL="342900" indent="-342900" algn="ctr"/>
            <a:r>
              <a:rPr lang="de-CH" sz="2400" dirty="0"/>
              <a:t>1</a:t>
            </a:r>
            <a:r>
              <a:rPr lang="cs-CZ" sz="2400" dirty="0"/>
              <a:t>1</a:t>
            </a:r>
            <a:r>
              <a:rPr lang="de-CH" sz="2400"/>
              <a:t>.12.201</a:t>
            </a:r>
            <a:r>
              <a:rPr lang="cs-CZ" sz="2400" dirty="0"/>
              <a:t>9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92275" y="1844675"/>
            <a:ext cx="5616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dirty="0"/>
              <a:t>F</a:t>
            </a:r>
            <a:r>
              <a:rPr lang="de-CH" sz="2400" dirty="0"/>
              <a:t>5351</a:t>
            </a:r>
            <a:r>
              <a:rPr lang="cs-CZ" sz="2400" dirty="0"/>
              <a:t> Základy molekulární biofyziky</a:t>
            </a:r>
          </a:p>
          <a:p>
            <a:pPr algn="ctr"/>
            <a:r>
              <a:rPr lang="cs-CZ" sz="2400" dirty="0"/>
              <a:t>Masarykova Univerzita</a:t>
            </a:r>
          </a:p>
          <a:p>
            <a:pPr algn="ctr"/>
            <a:r>
              <a:rPr lang="cs-CZ" sz="2400" dirty="0"/>
              <a:t>Podzimní semestr </a:t>
            </a:r>
            <a:r>
              <a:rPr lang="de-CH" sz="2400" dirty="0"/>
              <a:t>201</a:t>
            </a:r>
            <a:r>
              <a:rPr lang="cs-CZ" sz="2400" dirty="0"/>
              <a:t>8</a:t>
            </a:r>
            <a:endParaRPr lang="fr-FR" sz="2400" dirty="0"/>
          </a:p>
        </p:txBody>
      </p:sp>
      <p:pic>
        <p:nvPicPr>
          <p:cNvPr id="95237" name="Picture 5" descr="OPVK_MU_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0"/>
            <a:ext cx="5084763" cy="112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107523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75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525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7526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9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50825" y="260350"/>
            <a:ext cx="59055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Fosforylovaná forma Meta II má vysokou afinitu pro protein arrestin, tento inhibitor zablokuje přístup dalším molekulám transducinu. Mezitím se ale stačilo </a:t>
            </a:r>
            <a:r>
              <a:rPr lang="cs-CZ" sz="1600">
                <a:solidFill>
                  <a:srgbClr val="CC6600"/>
                </a:solidFill>
                <a:sym typeface="Symbol" pitchFamily="18" charset="2"/>
              </a:rPr>
              <a:t>100 molekul transducinu aktivovat.</a:t>
            </a:r>
          </a:p>
        </p:txBody>
      </p: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7539" name="Text Box 19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7540" name="Text Box 20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7541" name="Object 21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p:oleObj spid="_x0000_s107552" name="CS ChemDraw Drawing" r:id="rId6" imgW="565920" imgH="583560" progId="">
                <p:embed/>
              </p:oleObj>
            </a:graphicData>
          </a:graphic>
        </p:graphicFrame>
      </p:grpSp>
      <p:grpSp>
        <p:nvGrpSpPr>
          <p:cNvPr id="107542" name="Group 22"/>
          <p:cNvGrpSpPr>
            <a:grpSpLocks/>
          </p:cNvGrpSpPr>
          <p:nvPr/>
        </p:nvGrpSpPr>
        <p:grpSpPr bwMode="auto">
          <a:xfrm>
            <a:off x="6300788" y="981075"/>
            <a:ext cx="1222375" cy="1727200"/>
            <a:chOff x="3969" y="618"/>
            <a:chExt cx="770" cy="1088"/>
          </a:xfrm>
        </p:grpSpPr>
        <p:sp>
          <p:nvSpPr>
            <p:cNvPr id="107543" name="Oval 23"/>
            <p:cNvSpPr>
              <a:spLocks noChangeArrowheads="1"/>
            </p:cNvSpPr>
            <p:nvPr/>
          </p:nvSpPr>
          <p:spPr bwMode="auto">
            <a:xfrm rot="-1356250">
              <a:off x="3969" y="618"/>
              <a:ext cx="770" cy="1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44" name="Oval 24"/>
            <p:cNvSpPr>
              <a:spLocks noChangeArrowheads="1"/>
            </p:cNvSpPr>
            <p:nvPr/>
          </p:nvSpPr>
          <p:spPr bwMode="auto">
            <a:xfrm>
              <a:off x="4195" y="1525"/>
              <a:ext cx="499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372225" y="16287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arrestin</a:t>
            </a:r>
            <a:endParaRPr lang="fr-FR" sz="1800"/>
          </a:p>
        </p:txBody>
      </p:sp>
      <p:grpSp>
        <p:nvGrpSpPr>
          <p:cNvPr id="107546" name="Group 26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 flipV="1">
            <a:off x="4067175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227763" y="3284538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flipH="1">
            <a:off x="7524750" y="3286125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916238" y="4365625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MetaII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2806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Rhodopsin-Meta II váže Transducin. Na něm se</a:t>
            </a:r>
          </a:p>
          <a:p>
            <a:r>
              <a:rPr lang="cs-CZ" sz="900"/>
              <a:t>touto vazbou zvýhodní výměna GDP za GTP,</a:t>
            </a:r>
          </a:p>
          <a:p>
            <a:r>
              <a:rPr lang="cs-CZ" sz="900"/>
              <a:t>výměnou se transducin aktivuje a získá vazebné</a:t>
            </a:r>
          </a:p>
          <a:p>
            <a:r>
              <a:rPr lang="cs-CZ" sz="900"/>
              <a:t>místo pro PDE. PDE aktivovaný transducinem</a:t>
            </a:r>
          </a:p>
          <a:p>
            <a:r>
              <a:rPr lang="cs-CZ" sz="900"/>
              <a:t>hydrolyzuje cGMP na GMP.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50825" y="6538913"/>
            <a:ext cx="4579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>
                <a:latin typeface="Arial Unicode MS" pitchFamily="34" charset="-128"/>
              </a:rPr>
              <a:t>R.H.Kramer, E. Molokanova, J. Exp. Biol. 204, 2921–2931 (2001)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Line 3"/>
          <p:cNvSpPr>
            <a:spLocks noChangeShapeType="1"/>
          </p:cNvSpPr>
          <p:nvPr/>
        </p:nvSpPr>
        <p:spPr bwMode="auto">
          <a:xfrm flipV="1">
            <a:off x="4067175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6227763" y="3284538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 flipH="1">
            <a:off x="7524750" y="3286125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916238" y="4365625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MetaII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2806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Rhodopsin-Meta II váže Transducin. Na něm se</a:t>
            </a:r>
          </a:p>
          <a:p>
            <a:r>
              <a:rPr lang="cs-CZ" sz="900"/>
              <a:t>touto vazbou zvýhodní výměna GDP za GTP,</a:t>
            </a:r>
          </a:p>
          <a:p>
            <a:r>
              <a:rPr lang="cs-CZ" sz="900"/>
              <a:t>výměnou se transducin aktivuje a získá vazebné</a:t>
            </a:r>
          </a:p>
          <a:p>
            <a:r>
              <a:rPr lang="cs-CZ" sz="900"/>
              <a:t>místo pro PDE. PDE aktivovaný transducinem</a:t>
            </a:r>
          </a:p>
          <a:p>
            <a:r>
              <a:rPr lang="cs-CZ" sz="900"/>
              <a:t>hydrolyzuje cGMP na GMP.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955800" y="44450"/>
            <a:ext cx="53530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Při nedostatku cGMP (    ) se uzavře „Cyclic nucleotide-gated channel“ (CNG channel)</a:t>
            </a:r>
          </a:p>
          <a:p>
            <a:r>
              <a:rPr lang="cs-CZ" sz="900"/>
              <a:t> a stane neprůchodným pro kationty (Na</a:t>
            </a:r>
            <a:r>
              <a:rPr lang="cs-CZ" sz="900" baseline="30000"/>
              <a:t>+</a:t>
            </a:r>
            <a:r>
              <a:rPr lang="cs-CZ" sz="900"/>
              <a:t>/K</a:t>
            </a:r>
            <a:r>
              <a:rPr lang="cs-CZ" sz="900" baseline="30000"/>
              <a:t>+</a:t>
            </a:r>
            <a:r>
              <a:rPr lang="cs-CZ" sz="900"/>
              <a:t>/Ca</a:t>
            </a:r>
            <a:r>
              <a:rPr lang="cs-CZ" sz="900" baseline="30000"/>
              <a:t>2+</a:t>
            </a:r>
            <a:r>
              <a:rPr lang="cs-CZ" sz="900"/>
              <a:t>), membrána se hyperpolarizuje. To je </a:t>
            </a:r>
          </a:p>
          <a:p>
            <a:r>
              <a:rPr lang="cs-CZ" sz="900">
                <a:solidFill>
                  <a:srgbClr val="FF0000"/>
                </a:solidFill>
              </a:rPr>
              <a:t>signál, který se dále vede do mozku.</a:t>
            </a:r>
          </a:p>
          <a:p>
            <a:r>
              <a:rPr lang="cs-CZ" sz="900"/>
              <a:t>Ochuzení ionty Ca</a:t>
            </a:r>
            <a:r>
              <a:rPr lang="cs-CZ" sz="900" baseline="30000"/>
              <a:t>2+</a:t>
            </a:r>
            <a:r>
              <a:rPr lang="cs-CZ" sz="900"/>
              <a:t> má další efekt: Ca</a:t>
            </a:r>
            <a:r>
              <a:rPr lang="cs-CZ" sz="900" baseline="30000"/>
              <a:t>2+</a:t>
            </a:r>
            <a:r>
              <a:rPr lang="cs-CZ" sz="900"/>
              <a:t> přestane bránit GCAP (Guanylate Cyclase-Activating</a:t>
            </a:r>
          </a:p>
          <a:p>
            <a:r>
              <a:rPr lang="cs-CZ" sz="900"/>
              <a:t>Protein) v aktivaci enzymu Guanylate Cyclase (GC), ten tak znovu začne produkovat cGMP, což</a:t>
            </a:r>
          </a:p>
          <a:p>
            <a:r>
              <a:rPr lang="cs-CZ" sz="900"/>
              <a:t>světelný vzruch ukončí.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3276600" y="115888"/>
            <a:ext cx="71438" cy="73025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50825" y="6538913"/>
            <a:ext cx="4579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>
                <a:latin typeface="Arial Unicode MS" pitchFamily="34" charset="-128"/>
              </a:rPr>
              <a:t>R.H.Kramer, E. Molokanova, J. Exp. Biol. 204, 2921–2931 (2001)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112963"/>
            <a:ext cx="899953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5062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2000"/>
              <a:t>Jak </a:t>
            </a:r>
            <a:r>
              <a:rPr lang="cs-CZ" sz="2000"/>
              <a:t>štěpí fosfodiesterázy cyklický GMP?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61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Článek </a:t>
            </a:r>
            <a:r>
              <a:rPr lang="de-CH" sz="1800" dirty="0"/>
              <a:t>a </a:t>
            </a:r>
            <a:r>
              <a:rPr lang="cs-CZ" sz="1800" dirty="0"/>
              <a:t>obrázek vysvětlující mechanismus na příkladu </a:t>
            </a:r>
            <a:r>
              <a:rPr lang="cs-CZ" sz="1800" dirty="0" err="1">
                <a:solidFill>
                  <a:srgbClr val="00B050"/>
                </a:solidFill>
              </a:rPr>
              <a:t>fosfodiesterázy</a:t>
            </a:r>
            <a:r>
              <a:rPr lang="cs-CZ" sz="1800" dirty="0">
                <a:solidFill>
                  <a:srgbClr val="00B050"/>
                </a:solidFill>
              </a:rPr>
              <a:t> PDE5</a:t>
            </a:r>
          </a:p>
        </p:txBody>
      </p:sp>
      <p:grpSp>
        <p:nvGrpSpPr>
          <p:cNvPr id="111621" name="Group 5"/>
          <p:cNvGrpSpPr>
            <a:grpSpLocks/>
          </p:cNvGrpSpPr>
          <p:nvPr/>
        </p:nvGrpSpPr>
        <p:grpSpPr bwMode="auto">
          <a:xfrm>
            <a:off x="3203575" y="5445125"/>
            <a:ext cx="5673725" cy="1298575"/>
            <a:chOff x="2018" y="3430"/>
            <a:chExt cx="3574" cy="818"/>
          </a:xfrm>
        </p:grpSpPr>
        <p:pic>
          <p:nvPicPr>
            <p:cNvPr id="111622" name="Picture 6" descr="Gl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" y="3793"/>
              <a:ext cx="1170" cy="402"/>
            </a:xfrm>
            <a:prstGeom prst="rect">
              <a:avLst/>
            </a:prstGeom>
            <a:noFill/>
          </p:spPr>
        </p:pic>
        <p:sp>
          <p:nvSpPr>
            <p:cNvPr id="111623" name="Text Box 7"/>
            <p:cNvSpPr txBox="1">
              <a:spLocks noChangeArrowheads="1"/>
            </p:cNvSpPr>
            <p:nvPr/>
          </p:nvSpPr>
          <p:spPr bwMode="auto">
            <a:xfrm>
              <a:off x="4604" y="3475"/>
              <a:ext cx="7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/>
                <a:t>Q glutamin</a:t>
              </a:r>
            </a:p>
          </p:txBody>
        </p:sp>
        <p:pic>
          <p:nvPicPr>
            <p:cNvPr id="111624" name="Picture 8" descr="Hi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3" y="3702"/>
              <a:ext cx="930" cy="546"/>
            </a:xfrm>
            <a:prstGeom prst="rect">
              <a:avLst/>
            </a:prstGeom>
            <a:noFill/>
          </p:spPr>
        </p:pic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3334" y="3430"/>
              <a:ext cx="7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/>
                <a:t>H histidin</a:t>
              </a:r>
            </a:p>
          </p:txBody>
        </p:sp>
        <p:pic>
          <p:nvPicPr>
            <p:cNvPr id="111626" name="Picture 10" descr="Image:asp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3793"/>
              <a:ext cx="924" cy="402"/>
            </a:xfrm>
            <a:prstGeom prst="rect">
              <a:avLst/>
            </a:prstGeom>
            <a:noFill/>
          </p:spPr>
        </p:pic>
        <p:sp>
          <p:nvSpPr>
            <p:cNvPr id="111627" name="Text Box 11"/>
            <p:cNvSpPr txBox="1">
              <a:spLocks noChangeArrowheads="1"/>
            </p:cNvSpPr>
            <p:nvPr/>
          </p:nvSpPr>
          <p:spPr bwMode="auto">
            <a:xfrm>
              <a:off x="2245" y="3475"/>
              <a:ext cx="7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/>
                <a:t>D aspartát</a:t>
              </a:r>
            </a:p>
          </p:txBody>
        </p:sp>
      </p:grp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2843213" y="5300663"/>
            <a:ext cx="6121400" cy="155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51275" y="908050"/>
          <a:ext cx="4138613" cy="3529013"/>
        </p:xfrm>
        <a:graphic>
          <a:graphicData uri="http://schemas.openxmlformats.org/presentationml/2006/ole">
            <p:oleObj spid="_x0000_s68637" name="CS ChemDraw Drawing" r:id="rId4" imgW="3911040" imgH="3333960" progId="">
              <p:embed/>
            </p:oleObj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835150" y="188913"/>
            <a:ext cx="508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hlink"/>
                </a:solidFill>
              </a:rPr>
              <a:t>Jak je tvořen cis-11-retinal z vitamínu A?</a:t>
            </a:r>
            <a:endParaRPr lang="fr-FR" sz="2000">
              <a:solidFill>
                <a:schemeClr val="hlink"/>
              </a:solidFill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2636838"/>
            <a:ext cx="478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Oxidací vitamínu A vzniká all-trans-retinal.</a:t>
            </a:r>
            <a:endParaRPr lang="fr-FR" sz="18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5229225"/>
            <a:ext cx="4067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Izomerizace all-trans-retinalu na cis-11-retinal je ale energeticky nevýhodná (</a:t>
            </a:r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r>
              <a:rPr lang="cs-CZ" sz="1800"/>
              <a:t>).</a:t>
            </a:r>
            <a:endParaRPr lang="de-CH" sz="1800"/>
          </a:p>
          <a:p>
            <a:r>
              <a:rPr lang="de-CH" sz="1800"/>
              <a:t>Jak bu</a:t>
            </a:r>
            <a:r>
              <a:rPr lang="cs-CZ" sz="1800"/>
              <a:t>ňka syntetizuje energeticky nevýhodnou konfiguraci?</a:t>
            </a:r>
            <a:endParaRPr lang="fr-FR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4643438" y="5038725"/>
          <a:ext cx="3362325" cy="1819275"/>
        </p:xfrm>
        <a:graphic>
          <a:graphicData uri="http://schemas.openxmlformats.org/presentationml/2006/ole">
            <p:oleObj spid="_x0000_s68638" name="CS ChemDraw Drawing" r:id="rId5" imgW="3177000" imgH="1718280" progId="">
              <p:embed/>
            </p:oleObj>
          </a:graphicData>
        </a:graphic>
      </p:graphicFrame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867400" y="43656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084888" y="4508500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endParaRPr 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27025" y="614363"/>
          <a:ext cx="8489950" cy="5576887"/>
        </p:xfrm>
        <a:graphic>
          <a:graphicData uri="http://schemas.openxmlformats.org/presentationml/2006/ole">
            <p:oleObj spid="_x0000_s67597" name="CS ChemDraw Drawing" r:id="rId4" imgW="8875440" imgH="5828760" progId="">
              <p:embed/>
            </p:oleObj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71550" y="38100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Biosynthesis of 11-cis-retinal, the chromophore of visual pigments</a:t>
            </a:r>
            <a:endParaRPr lang="fr-FR" sz="18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848350" y="34496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64163" y="37179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92725" y="3716338"/>
            <a:ext cx="3686175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400" b="0"/>
              <a:t>Hydrolysis: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-5 kcal/mol  exergonic</a:t>
            </a:r>
          </a:p>
          <a:p>
            <a:r>
              <a:rPr lang="de-CH" sz="1400" b="0"/>
              <a:t>Isomerization: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=</a:t>
            </a:r>
            <a:r>
              <a:rPr lang="de-CH" sz="1400" b="0"/>
              <a:t> +4 kcal/mol endergonic</a:t>
            </a:r>
          </a:p>
          <a:p>
            <a:r>
              <a:rPr lang="de-CH" sz="1400" b="0"/>
              <a:t>Total         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-1 kcal/mol  exergonic</a:t>
            </a:r>
            <a:endParaRPr lang="fr-FR" sz="1400" b="0"/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519113" y="3644900"/>
            <a:ext cx="3260725" cy="601663"/>
            <a:chOff x="327" y="2296"/>
            <a:chExt cx="2054" cy="379"/>
          </a:xfrm>
        </p:grpSpPr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1701" y="2296"/>
              <a:ext cx="680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27" y="2477"/>
              <a:ext cx="842" cy="1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400" b="0"/>
                <a:t>Energy source</a:t>
              </a:r>
              <a:endParaRPr lang="fr-FR" sz="1400" b="0"/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V="1">
              <a:off x="1156" y="2387"/>
              <a:ext cx="545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779838" y="6154738"/>
            <a:ext cx="5364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400" b="0">
                <a:solidFill>
                  <a:srgbClr val="FF0000"/>
                </a:solidFill>
              </a:rPr>
              <a:t>The energy for the unfavorable isomerization of all-trans-retinol to 11-cis-retinol comes from phospholipid esters of the retinal membrane</a:t>
            </a:r>
            <a:endParaRPr lang="fr-FR" sz="1400" b="0">
              <a:solidFill>
                <a:srgbClr val="FF000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0" y="6092825"/>
            <a:ext cx="3779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0"/>
              <a:t>See: R. R. Rando, </a:t>
            </a:r>
            <a:r>
              <a:rPr lang="fr-FR" sz="1400" b="0"/>
              <a:t>The Chemistry of Vitamin A and Vision</a:t>
            </a:r>
            <a:r>
              <a:rPr lang="cs-CZ" sz="1400" b="0"/>
              <a:t>, </a:t>
            </a:r>
            <a:r>
              <a:rPr lang="fr-FR" sz="1400" b="0"/>
              <a:t>Angew.Chem.Int.Ed. 29, </a:t>
            </a:r>
            <a:r>
              <a:rPr lang="cs-CZ" sz="1400" b="0"/>
              <a:t>4</a:t>
            </a:r>
            <a:r>
              <a:rPr lang="fr-FR" sz="1400" b="0"/>
              <a:t>61-480 (1990)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771775" y="3860800"/>
            <a:ext cx="2222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0"/>
              <a:t>1. </a:t>
            </a:r>
            <a:r>
              <a:rPr lang="de-CH" sz="1400" b="0"/>
              <a:t>Hydrol</a:t>
            </a:r>
            <a:r>
              <a:rPr lang="cs-CZ" sz="1400" b="0"/>
              <a:t>ýza esteru</a:t>
            </a:r>
            <a:endParaRPr lang="de-CH" sz="1400" b="0"/>
          </a:p>
          <a:p>
            <a:r>
              <a:rPr lang="cs-CZ" sz="1400" b="0"/>
              <a:t>2. </a:t>
            </a:r>
            <a:r>
              <a:rPr lang="de-CH" sz="1400" b="0"/>
              <a:t>I</a:t>
            </a:r>
            <a:r>
              <a:rPr lang="cs-CZ" sz="1400" b="0"/>
              <a:t>z</a:t>
            </a:r>
            <a:r>
              <a:rPr lang="de-CH" sz="1400" b="0"/>
              <a:t>omer</a:t>
            </a:r>
            <a:r>
              <a:rPr lang="cs-CZ" sz="1400" b="0"/>
              <a:t>ace na vazbě 11</a:t>
            </a:r>
            <a:endParaRPr 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50825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Jak je možné, že 11-cis-retinal, který absorbuje v oblasti UV, slouží jako čidlo pro viditelné světlo, a to různých barev?</a:t>
            </a:r>
            <a:endParaRPr lang="fr-FR" sz="180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44640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A93A31"/>
                </a:solidFill>
              </a:rPr>
              <a:t>11-cis-retinal:	 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380 nm</a:t>
            </a:r>
            <a:endParaRPr lang="cs-CZ" sz="1600">
              <a:solidFill>
                <a:srgbClr val="A93A31"/>
              </a:solidFill>
            </a:endParaRPr>
          </a:p>
          <a:p>
            <a:endParaRPr lang="cs-CZ" sz="1600">
              <a:solidFill>
                <a:srgbClr val="A93A31"/>
              </a:solidFill>
            </a:endParaRPr>
          </a:p>
          <a:p>
            <a:r>
              <a:rPr lang="cs-CZ" sz="1600">
                <a:solidFill>
                  <a:srgbClr val="A93A31"/>
                </a:solidFill>
              </a:rPr>
              <a:t>Rodopsin</a:t>
            </a:r>
            <a:r>
              <a:rPr lang="cs-CZ" sz="1600"/>
              <a:t> v tyčinkách: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</a:t>
            </a:r>
            <a:r>
              <a:rPr lang="de-CH" sz="1600"/>
              <a:t>498</a:t>
            </a:r>
            <a:r>
              <a:rPr lang="cs-CZ" sz="1600"/>
              <a:t> nm</a:t>
            </a:r>
          </a:p>
          <a:p>
            <a:pPr>
              <a:lnSpc>
                <a:spcPct val="20000"/>
              </a:lnSpc>
            </a:pPr>
            <a:endParaRPr lang="cs-CZ" sz="1600"/>
          </a:p>
          <a:p>
            <a:r>
              <a:rPr lang="cs-CZ" sz="1600">
                <a:solidFill>
                  <a:srgbClr val="A93A31"/>
                </a:solidFill>
              </a:rPr>
              <a:t>Jodopsin</a:t>
            </a:r>
            <a:r>
              <a:rPr lang="cs-CZ" sz="1600"/>
              <a:t> v čípcích</a:t>
            </a:r>
          </a:p>
          <a:p>
            <a:r>
              <a:rPr lang="cs-CZ" sz="1600"/>
              <a:t>Červený: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</a:t>
            </a:r>
            <a:r>
              <a:rPr lang="de-CH" sz="1600"/>
              <a:t>64</a:t>
            </a:r>
            <a:r>
              <a:rPr lang="cs-CZ" sz="1600"/>
              <a:t>nm</a:t>
            </a:r>
          </a:p>
          <a:p>
            <a:r>
              <a:rPr lang="cs-CZ" sz="1600"/>
              <a:t>Zelený: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53</a:t>
            </a:r>
            <a:r>
              <a:rPr lang="de-CH" sz="1600"/>
              <a:t>4</a:t>
            </a:r>
            <a:r>
              <a:rPr lang="cs-CZ" sz="1600"/>
              <a:t> nm</a:t>
            </a:r>
          </a:p>
          <a:p>
            <a:r>
              <a:rPr lang="cs-CZ" sz="1600"/>
              <a:t>Modrý: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42</a:t>
            </a:r>
            <a:r>
              <a:rPr lang="de-CH" sz="1600"/>
              <a:t>0</a:t>
            </a:r>
            <a:r>
              <a:rPr lang="cs-CZ" sz="1600"/>
              <a:t> nm</a:t>
            </a:r>
            <a:endParaRPr lang="fr-FR" sz="1800" b="0"/>
          </a:p>
        </p:txBody>
      </p:sp>
      <p:pic>
        <p:nvPicPr>
          <p:cNvPr id="59407" name="Picture 15" descr="410px-Cone-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028950"/>
            <a:ext cx="6084888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79388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1. část odpovědi: 11-cis-retinal je k opsinu vázán přes amino-skupinu lysinu 2</a:t>
            </a:r>
            <a:r>
              <a:rPr lang="de-CH" sz="1800"/>
              <a:t>9</a:t>
            </a:r>
            <a:r>
              <a:rPr lang="cs-CZ" sz="1800"/>
              <a:t>6 tvorbou tzv. Schiffovy báze:</a:t>
            </a:r>
            <a:endParaRPr lang="fr-FR" sz="1800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2555875" y="836613"/>
          <a:ext cx="3168650" cy="2208212"/>
        </p:xfrm>
        <a:graphic>
          <a:graphicData uri="http://schemas.openxmlformats.org/presentationml/2006/ole">
            <p:oleObj spid="_x0000_s62486" name="Image" r:id="rId4" imgW="4939683" imgH="3441270" progId="">
              <p:embed/>
            </p:oleObj>
          </a:graphicData>
        </a:graphic>
      </p:graphicFrame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95288" y="3213100"/>
            <a:ext cx="8569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pK</a:t>
            </a:r>
            <a:r>
              <a:rPr lang="de-CH" sz="1800" baseline="-25000"/>
              <a:t>a</a:t>
            </a:r>
            <a:r>
              <a:rPr lang="de-CH" sz="1800"/>
              <a:t> protonovan</a:t>
            </a:r>
            <a:r>
              <a:rPr lang="cs-CZ" sz="1800"/>
              <a:t>é Schiffovy báze silně závisí na okolí v molekule. </a:t>
            </a:r>
            <a:endParaRPr lang="de-CH" sz="1800"/>
          </a:p>
          <a:p>
            <a:pPr>
              <a:lnSpc>
                <a:spcPct val="90000"/>
              </a:lnSpc>
            </a:pPr>
            <a:r>
              <a:rPr lang="cs-CZ" sz="1800"/>
              <a:t>V rodopsinu a jodopsinech je Schiffova báze protonovaná.</a:t>
            </a:r>
          </a:p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Vytvořením Schiffovy báze se podstatně změní absorpční spektrum 11-cis-retinalu.</a:t>
            </a:r>
            <a:endParaRPr lang="fr-FR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Jednoduchý model pro rodopsin/jodopsiny:  Schiffova báze z reakce 11-cis-retinalu s n-butylaminem:</a:t>
            </a:r>
            <a:endParaRPr lang="fr-FR" sz="1800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763713" y="1125538"/>
          <a:ext cx="5541962" cy="4760912"/>
        </p:xfrm>
        <a:graphic>
          <a:graphicData uri="http://schemas.openxmlformats.org/presentationml/2006/ole">
            <p:oleObj spid="_x0000_s71697" name="CS ChemDraw Drawing" r:id="rId4" imgW="5236920" imgH="4498920" progId="">
              <p:embed/>
            </p:oleObj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195513" y="6092825"/>
            <a:ext cx="3135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/>
              <a:t>Protonated NH</a:t>
            </a:r>
            <a:r>
              <a:rPr lang="de-CH" sz="1600" baseline="30000"/>
              <a:t>+</a:t>
            </a:r>
            <a:r>
              <a:rPr lang="de-CH" sz="1600"/>
              <a:t>: 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440 nm</a:t>
            </a:r>
            <a:endParaRPr lang="de-CH" sz="1600"/>
          </a:p>
          <a:p>
            <a:r>
              <a:rPr lang="de-CH" sz="1600"/>
              <a:t>Derotonated NH: 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</a:t>
            </a:r>
            <a:r>
              <a:rPr lang="de-CH" sz="1600"/>
              <a:t>355</a:t>
            </a:r>
            <a:r>
              <a:rPr lang="cs-CZ" sz="1600"/>
              <a:t> nm</a:t>
            </a:r>
            <a:endParaRPr lang="fr-FR" sz="1600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71775" y="285273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</a:t>
            </a:r>
            <a:r>
              <a:rPr lang="de-CH" sz="1600"/>
              <a:t>380</a:t>
            </a:r>
            <a:r>
              <a:rPr lang="cs-CZ" sz="1600"/>
              <a:t> nm</a:t>
            </a:r>
            <a:endParaRPr lang="fr-FR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9388" y="60325"/>
            <a:ext cx="86407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2</a:t>
            </a:r>
            <a:r>
              <a:rPr lang="cs-CZ" sz="1800"/>
              <a:t>. část odpovědi: elektronové přechody v protonované Schiffově bázi budou záviset na elektrostatických interakcích s okolím. Výpočty skupiny B. Honiga ukázaly, že batochromní posun absorpce Schiffovy báze v rodopsinu může pocházet z interakce s negativně nabitou skupinou v okolí chromoforu.</a:t>
            </a:r>
          </a:p>
          <a:p>
            <a:pPr>
              <a:lnSpc>
                <a:spcPct val="3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Pokusy s deriváty 11-cis-retinalu</a:t>
            </a:r>
            <a:r>
              <a:rPr lang="de-CH" sz="1800"/>
              <a:t> a 9-cis-retinalu</a:t>
            </a:r>
            <a:r>
              <a:rPr lang="cs-CZ" sz="1800"/>
              <a:t>, kde konjugovaný systém dvojných vazeb byl na různých místech přerušen, umožnily předpovědět, kde se negativní náboj musí nacházet.</a:t>
            </a:r>
            <a:endParaRPr lang="fr-FR" sz="1800"/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3575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accent2"/>
                </a:solidFill>
              </a:rPr>
              <a:t>max</a:t>
            </a:r>
            <a:r>
              <a:rPr lang="cs-CZ" sz="1600">
                <a:solidFill>
                  <a:schemeClr val="accent2"/>
                </a:solidFill>
              </a:rPr>
              <a:t>(R </a:t>
            </a:r>
            <a:r>
              <a:rPr lang="de-CH" sz="1600">
                <a:solidFill>
                  <a:schemeClr val="accent2"/>
                </a:solidFill>
              </a:rPr>
              <a:t>= n-butyl)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900113" y="3716338"/>
            <a:ext cx="64770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43656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hlink"/>
                </a:solidFill>
              </a:rPr>
              <a:t>max</a:t>
            </a:r>
            <a:r>
              <a:rPr lang="cs-CZ" sz="1600">
                <a:solidFill>
                  <a:schemeClr val="hlink"/>
                </a:solidFill>
              </a:rPr>
              <a:t>(R </a:t>
            </a:r>
            <a:r>
              <a:rPr lang="de-CH" sz="1600">
                <a:solidFill>
                  <a:schemeClr val="hlink"/>
                </a:solidFill>
              </a:rPr>
              <a:t>= opsin)</a:t>
            </a:r>
            <a:endParaRPr lang="fr-FR" sz="1600">
              <a:solidFill>
                <a:schemeClr val="hlink"/>
              </a:solidFill>
            </a:endParaRP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V="1">
            <a:off x="1692275" y="4221163"/>
            <a:ext cx="21590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72728" name="Group 24"/>
          <p:cNvGrpSpPr>
            <a:grpSpLocks/>
          </p:cNvGrpSpPr>
          <p:nvPr/>
        </p:nvGrpSpPr>
        <p:grpSpPr bwMode="auto">
          <a:xfrm>
            <a:off x="2411413" y="4294188"/>
            <a:ext cx="1568450" cy="928687"/>
            <a:chOff x="1519" y="2705"/>
            <a:chExt cx="988" cy="585"/>
          </a:xfrm>
        </p:grpSpPr>
        <p:grpSp>
          <p:nvGrpSpPr>
            <p:cNvPr id="72726" name="Group 22"/>
            <p:cNvGrpSpPr>
              <a:grpSpLocks/>
            </p:cNvGrpSpPr>
            <p:nvPr/>
          </p:nvGrpSpPr>
          <p:grpSpPr bwMode="auto">
            <a:xfrm>
              <a:off x="1519" y="2886"/>
              <a:ext cx="988" cy="404"/>
              <a:chOff x="1655" y="2931"/>
              <a:chExt cx="988" cy="404"/>
            </a:xfrm>
          </p:grpSpPr>
          <p:sp>
            <p:nvSpPr>
              <p:cNvPr id="72723" name="Rectangle 19"/>
              <p:cNvSpPr>
                <a:spLocks noChangeArrowheads="1"/>
              </p:cNvSpPr>
              <p:nvPr/>
            </p:nvSpPr>
            <p:spPr bwMode="auto">
              <a:xfrm>
                <a:off x="1655" y="2931"/>
                <a:ext cx="9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D</a:t>
                </a:r>
                <a:r>
                  <a:rPr lang="cs-CZ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(cm</a:t>
                </a:r>
                <a:r>
                  <a:rPr lang="de-CH" sz="1800" baseline="30000">
                    <a:solidFill>
                      <a:srgbClr val="FF0000"/>
                    </a:solidFill>
                    <a:sym typeface="Symbol" pitchFamily="18" charset="2"/>
                  </a:rPr>
                  <a:t>-1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„opsin shift“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  <p:sp>
            <p:nvSpPr>
              <p:cNvPr id="72724" name="Text Box 20"/>
              <p:cNvSpPr txBox="1">
                <a:spLocks noChangeArrowheads="1"/>
              </p:cNvSpPr>
              <p:nvPr/>
            </p:nvSpPr>
            <p:spPr bwMode="auto">
              <a:xfrm>
                <a:off x="1746" y="2931"/>
                <a:ext cx="19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40000"/>
                  </a:lnSpc>
                </a:pPr>
                <a:r>
                  <a:rPr lang="fr-FR" sz="1800">
                    <a:solidFill>
                      <a:srgbClr val="FF0000"/>
                    </a:solidFill>
                    <a:sym typeface="Symbol" pitchFamily="18" charset="2"/>
                  </a:rPr>
                  <a:t></a:t>
                </a:r>
              </a:p>
            </p:txBody>
          </p:sp>
        </p:grpSp>
        <p:sp>
          <p:nvSpPr>
            <p:cNvPr id="72727" name="Line 23"/>
            <p:cNvSpPr>
              <a:spLocks noChangeShapeType="1"/>
            </p:cNvSpPr>
            <p:nvPr/>
          </p:nvSpPr>
          <p:spPr bwMode="auto">
            <a:xfrm flipV="1">
              <a:off x="1610" y="2705"/>
              <a:ext cx="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2733" name="Group 29"/>
          <p:cNvGrpSpPr>
            <a:grpSpLocks/>
          </p:cNvGrpSpPr>
          <p:nvPr/>
        </p:nvGrpSpPr>
        <p:grpSpPr bwMode="auto">
          <a:xfrm>
            <a:off x="4930775" y="5013325"/>
            <a:ext cx="4213225" cy="1584325"/>
            <a:chOff x="3106" y="3158"/>
            <a:chExt cx="2654" cy="998"/>
          </a:xfrm>
        </p:grpSpPr>
        <p:sp>
          <p:nvSpPr>
            <p:cNvPr id="72729" name="Oval 25"/>
            <p:cNvSpPr>
              <a:spLocks noChangeArrowheads="1"/>
            </p:cNvSpPr>
            <p:nvPr/>
          </p:nvSpPr>
          <p:spPr bwMode="auto">
            <a:xfrm>
              <a:off x="3106" y="3930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auto">
            <a:xfrm>
              <a:off x="4921" y="3929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auto">
            <a:xfrm rot="2282415">
              <a:off x="3207" y="3197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32" name="Oval 28"/>
            <p:cNvSpPr>
              <a:spLocks noChangeArrowheads="1"/>
            </p:cNvSpPr>
            <p:nvPr/>
          </p:nvSpPr>
          <p:spPr bwMode="auto">
            <a:xfrm rot="2282415">
              <a:off x="5035" y="3158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2734" name="Group 30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4427538" y="5516563"/>
            <a:ext cx="4318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624388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0"/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8604250" y="5302250"/>
            <a:ext cx="360363" cy="2873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0"/>
              <a:t>Vitamin A</a:t>
            </a:r>
            <a:endParaRPr lang="fr-FR" sz="2400" b="0"/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3851275" y="1989138"/>
          <a:ext cx="2879725" cy="1558925"/>
        </p:xfrm>
        <a:graphic>
          <a:graphicData uri="http://schemas.openxmlformats.org/presentationml/2006/ole">
            <p:oleObj spid="_x0000_s96284" name="CS ChemDraw Drawing" r:id="rId4" imgW="3183120" imgH="1718280" progId="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708400" y="188913"/>
          <a:ext cx="3455988" cy="1020762"/>
        </p:xfrm>
        <a:graphic>
          <a:graphicData uri="http://schemas.openxmlformats.org/presentationml/2006/ole">
            <p:oleObj spid="_x0000_s96285" name="CS ChemDraw Drawing" r:id="rId5" imgW="3916800" imgH="1154880" progId="">
              <p:embed/>
            </p:oleObj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445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b="0"/>
              <a:t>Vitamín A je výchozí látkou pro syntézu 11-cis-retinalu, chromoforu, který používají téměř všechny organizmy k zachycování zrakových vjemů.</a:t>
            </a:r>
            <a:endParaRPr lang="de-CH" sz="1600" b="0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0" y="3455988"/>
            <a:ext cx="91440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b="0"/>
              <a:t>11-cis-retinal je chromoforem, který používají jak tyčinky, tak čípky lidského oka k zachycení světelných vjemů. Pří absorpci fotonu dojde k izomerizaci na trans-izomer. Tato reakce je sama o sobě energeticky výhodná (</a:t>
            </a:r>
            <a:r>
              <a:rPr lang="de-CH" sz="1600" b="0">
                <a:latin typeface="Symbol" pitchFamily="18" charset="2"/>
              </a:rPr>
              <a:t>D</a:t>
            </a:r>
            <a:r>
              <a:rPr lang="de-CH" sz="1600" b="0"/>
              <a:t>G</a:t>
            </a:r>
            <a:r>
              <a:rPr lang="de-CH" sz="1600" b="0" baseline="30000"/>
              <a:t>0</a:t>
            </a:r>
            <a:r>
              <a:rPr lang="de-CH" sz="1600" b="0"/>
              <a:t> </a:t>
            </a:r>
            <a:r>
              <a:rPr lang="de-CH" sz="1600" b="0">
                <a:sym typeface="Symbol" pitchFamily="18" charset="2"/>
              </a:rPr>
              <a:t>=</a:t>
            </a:r>
            <a:r>
              <a:rPr lang="de-CH" sz="1600" b="0"/>
              <a:t> </a:t>
            </a:r>
            <a:r>
              <a:rPr lang="cs-CZ" sz="1600" b="0"/>
              <a:t>-</a:t>
            </a:r>
            <a:r>
              <a:rPr lang="de-CH" sz="1600" b="0"/>
              <a:t>4 kcal/mol</a:t>
            </a:r>
            <a:r>
              <a:rPr lang="cs-CZ" sz="1600" b="0"/>
              <a:t>), avšak retinal je zakotven v proteinu zvaném opsin, který konformaci all-trans znevýhodňuje. Výhodná konformační změna retinalu je tedy spojena s energeticky nevýhodnou změnou konformace proteinu (výsledná </a:t>
            </a:r>
            <a:r>
              <a:rPr lang="de-CH" sz="1600" b="0">
                <a:latin typeface="Symbol" pitchFamily="18" charset="2"/>
              </a:rPr>
              <a:t>D</a:t>
            </a:r>
            <a:r>
              <a:rPr lang="de-CH" sz="1600" b="0"/>
              <a:t>G</a:t>
            </a:r>
            <a:r>
              <a:rPr lang="de-CH" sz="1600" b="0" baseline="30000"/>
              <a:t>0</a:t>
            </a:r>
            <a:r>
              <a:rPr lang="cs-CZ" sz="1600" b="0"/>
              <a:t> je přibližně +35 kcal/mol</a:t>
            </a:r>
            <a:r>
              <a:rPr lang="de-CH" sz="1600" b="0"/>
              <a:t>, proto je zapot</a:t>
            </a:r>
            <a:r>
              <a:rPr lang="cs-CZ" sz="1600" b="0"/>
              <a:t>řebí energie fotonu).</a:t>
            </a:r>
            <a:r>
              <a:rPr lang="cs-CZ" sz="1600" b="0" baseline="30000"/>
              <a:t>1</a:t>
            </a:r>
            <a:r>
              <a:rPr lang="cs-CZ" sz="1600" b="0"/>
              <a:t> Relaxace této napjaté struktury nastartuje řadu signálních procesů, které vedou k elektrickému signálu v mozku. </a:t>
            </a:r>
          </a:p>
          <a:p>
            <a:r>
              <a:rPr lang="cs-CZ" sz="1600" b="0"/>
              <a:t>V dnešní přednášce se pokusíme objasnit tři problémy:</a:t>
            </a:r>
          </a:p>
          <a:p>
            <a:pPr>
              <a:lnSpc>
                <a:spcPct val="20000"/>
              </a:lnSpc>
            </a:pPr>
            <a:endParaRPr lang="cs-CZ" sz="1600" b="0"/>
          </a:p>
          <a:p>
            <a:pPr>
              <a:lnSpc>
                <a:spcPct val="90000"/>
              </a:lnSpc>
            </a:pPr>
            <a:r>
              <a:rPr lang="cs-CZ" sz="1600"/>
              <a:t>1. Jak probíhají první fáze přenosu světelného vzruchu?</a:t>
            </a:r>
            <a:endParaRPr lang="fr-FR" sz="1600"/>
          </a:p>
          <a:p>
            <a:pPr>
              <a:lnSpc>
                <a:spcPct val="30000"/>
              </a:lnSpc>
            </a:pPr>
            <a:endParaRPr lang="cs-CZ" sz="1600"/>
          </a:p>
          <a:p>
            <a:pPr>
              <a:lnSpc>
                <a:spcPct val="90000"/>
              </a:lnSpc>
            </a:pPr>
            <a:r>
              <a:rPr lang="cs-CZ" sz="1600"/>
              <a:t>2. Odkud pochází energie k syntéze energeticky nevýhodné konformace 11-cis-retinalu? Oxidací vitaminu A vzniká retinol ve své konformaci all-trans. </a:t>
            </a:r>
          </a:p>
          <a:p>
            <a:pPr>
              <a:lnSpc>
                <a:spcPct val="3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600"/>
              <a:t>3. Jak je možné, že tentýž chromofor, 11-cis-retinal, který sám absorbuje v oblasti UV, slouží jako čidlo pro viditelné světlo, a to různých barev?</a:t>
            </a:r>
            <a:endParaRPr lang="fr-FR" sz="1600"/>
          </a:p>
          <a:p>
            <a:pPr>
              <a:lnSpc>
                <a:spcPct val="20000"/>
              </a:lnSpc>
            </a:pPr>
            <a:endParaRPr lang="cs-CZ" sz="180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3068638"/>
            <a:ext cx="431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0" baseline="30000"/>
              <a:t>1 </a:t>
            </a:r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Nejv</a:t>
            </a:r>
            <a:r>
              <a:rPr lang="cs-CZ" sz="1800"/>
              <a:t>ětší </a:t>
            </a:r>
            <a:r>
              <a:rPr lang="de-CH" sz="1800"/>
              <a:t> „opsin shifts“ jsou pozorov</a:t>
            </a:r>
            <a:r>
              <a:rPr lang="cs-CZ" sz="1800"/>
              <a:t>ány pro deriváty, kde chromofor je omezen na fragment C</a:t>
            </a:r>
            <a:r>
              <a:rPr lang="cs-CZ" sz="1800" baseline="-25000"/>
              <a:t>13</a:t>
            </a:r>
            <a:r>
              <a:rPr lang="cs-CZ" sz="1800"/>
              <a:t>-N</a:t>
            </a:r>
            <a:r>
              <a:rPr lang="cs-CZ" sz="1800" baseline="30000"/>
              <a:t>+</a:t>
            </a:r>
            <a:r>
              <a:rPr lang="cs-CZ" sz="180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/>
              <a:t>B. Honig a K. Nakanishi pomocí výpočtů vyvinuli tzv. „External point-charge model“, kde se nachází náboj -1 e </a:t>
            </a:r>
            <a:r>
              <a:rPr lang="cs-CZ" sz="1800">
                <a:sym typeface="Symbol" pitchFamily="18" charset="2"/>
              </a:rPr>
              <a:t>3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>
                <a:cs typeface="Times New Roman" pitchFamily="18" charset="0"/>
              </a:rPr>
              <a:t> od atomu C</a:t>
            </a:r>
            <a:r>
              <a:rPr lang="cs-CZ" sz="1800" baseline="-25000">
                <a:cs typeface="Times New Roman" pitchFamily="18" charset="0"/>
              </a:rPr>
              <a:t>12</a:t>
            </a:r>
            <a:r>
              <a:rPr lang="cs-CZ" sz="1800">
                <a:cs typeface="Times New Roman" pitchFamily="18" charset="0"/>
              </a:rPr>
              <a:t>.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33575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accent2"/>
                </a:solidFill>
              </a:rPr>
              <a:t>max</a:t>
            </a:r>
            <a:r>
              <a:rPr lang="cs-CZ" sz="1600">
                <a:solidFill>
                  <a:schemeClr val="accent2"/>
                </a:solidFill>
              </a:rPr>
              <a:t>(R </a:t>
            </a:r>
            <a:r>
              <a:rPr lang="de-CH" sz="1600">
                <a:solidFill>
                  <a:schemeClr val="accent2"/>
                </a:solidFill>
              </a:rPr>
              <a:t>= n-butyl)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00113" y="3716338"/>
            <a:ext cx="64770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43656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hlink"/>
                </a:solidFill>
              </a:rPr>
              <a:t>max</a:t>
            </a:r>
            <a:r>
              <a:rPr lang="cs-CZ" sz="1600">
                <a:solidFill>
                  <a:schemeClr val="hlink"/>
                </a:solidFill>
              </a:rPr>
              <a:t>(R </a:t>
            </a:r>
            <a:r>
              <a:rPr lang="de-CH" sz="1600">
                <a:solidFill>
                  <a:schemeClr val="hlink"/>
                </a:solidFill>
              </a:rPr>
              <a:t>= opsin)</a:t>
            </a:r>
            <a:endParaRPr lang="fr-FR" sz="1600">
              <a:solidFill>
                <a:schemeClr val="hlink"/>
              </a:solidFill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1692275" y="4221163"/>
            <a:ext cx="21590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2411413" y="4294188"/>
            <a:ext cx="1568450" cy="928687"/>
            <a:chOff x="1519" y="2705"/>
            <a:chExt cx="988" cy="585"/>
          </a:xfrm>
        </p:grpSpPr>
        <p:grpSp>
          <p:nvGrpSpPr>
            <p:cNvPr id="73744" name="Group 16"/>
            <p:cNvGrpSpPr>
              <a:grpSpLocks/>
            </p:cNvGrpSpPr>
            <p:nvPr/>
          </p:nvGrpSpPr>
          <p:grpSpPr bwMode="auto">
            <a:xfrm>
              <a:off x="1519" y="2886"/>
              <a:ext cx="988" cy="404"/>
              <a:chOff x="1655" y="2931"/>
              <a:chExt cx="988" cy="404"/>
            </a:xfrm>
          </p:grpSpPr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1655" y="2931"/>
                <a:ext cx="9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D</a:t>
                </a:r>
                <a:r>
                  <a:rPr lang="cs-CZ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(cm</a:t>
                </a:r>
                <a:r>
                  <a:rPr lang="de-CH" sz="1800" baseline="30000">
                    <a:solidFill>
                      <a:srgbClr val="FF0000"/>
                    </a:solidFill>
                    <a:sym typeface="Symbol" pitchFamily="18" charset="2"/>
                  </a:rPr>
                  <a:t>-1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„opsin shift“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  <p:sp>
            <p:nvSpPr>
              <p:cNvPr id="73746" name="Text Box 18"/>
              <p:cNvSpPr txBox="1">
                <a:spLocks noChangeArrowheads="1"/>
              </p:cNvSpPr>
              <p:nvPr/>
            </p:nvSpPr>
            <p:spPr bwMode="auto">
              <a:xfrm>
                <a:off x="1746" y="2931"/>
                <a:ext cx="19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40000"/>
                  </a:lnSpc>
                </a:pPr>
                <a:r>
                  <a:rPr lang="fr-FR" sz="1800">
                    <a:solidFill>
                      <a:srgbClr val="FF0000"/>
                    </a:solidFill>
                    <a:sym typeface="Symbol" pitchFamily="18" charset="2"/>
                  </a:rPr>
                  <a:t></a:t>
                </a:r>
              </a:p>
            </p:txBody>
          </p:sp>
        </p:grp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V="1">
              <a:off x="1610" y="2705"/>
              <a:ext cx="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4930775" y="5013325"/>
            <a:ext cx="4213225" cy="1584325"/>
            <a:chOff x="3106" y="3158"/>
            <a:chExt cx="2654" cy="998"/>
          </a:xfrm>
        </p:grpSpPr>
        <p:sp>
          <p:nvSpPr>
            <p:cNvPr id="73749" name="Oval 21"/>
            <p:cNvSpPr>
              <a:spLocks noChangeArrowheads="1"/>
            </p:cNvSpPr>
            <p:nvPr/>
          </p:nvSpPr>
          <p:spPr bwMode="auto">
            <a:xfrm>
              <a:off x="3106" y="3930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0" name="Oval 22"/>
            <p:cNvSpPr>
              <a:spLocks noChangeArrowheads="1"/>
            </p:cNvSpPr>
            <p:nvPr/>
          </p:nvSpPr>
          <p:spPr bwMode="auto">
            <a:xfrm>
              <a:off x="4921" y="3929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auto">
            <a:xfrm rot="2282415">
              <a:off x="3207" y="3197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2" name="Oval 24"/>
            <p:cNvSpPr>
              <a:spLocks noChangeArrowheads="1"/>
            </p:cNvSpPr>
            <p:nvPr/>
          </p:nvSpPr>
          <p:spPr bwMode="auto">
            <a:xfrm rot="2282415">
              <a:off x="5035" y="3158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3765" name="Group 37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3753" name="Text Box 25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4" name="Text Box 26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64" name="Text Box 36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Nejv</a:t>
            </a:r>
            <a:r>
              <a:rPr lang="cs-CZ" sz="1800"/>
              <a:t>ětší </a:t>
            </a:r>
            <a:r>
              <a:rPr lang="de-CH" sz="1800"/>
              <a:t> „opsin shifts“ jsou pozorov</a:t>
            </a:r>
            <a:r>
              <a:rPr lang="cs-CZ" sz="1800"/>
              <a:t>ány pro deriváty, kde chromofor je omezen na fragment C</a:t>
            </a:r>
            <a:r>
              <a:rPr lang="cs-CZ" sz="1800" baseline="-25000"/>
              <a:t>14</a:t>
            </a:r>
            <a:r>
              <a:rPr lang="cs-CZ" sz="1800"/>
              <a:t>-N</a:t>
            </a:r>
            <a:r>
              <a:rPr lang="cs-CZ" sz="1800" baseline="30000"/>
              <a:t>+</a:t>
            </a:r>
            <a:r>
              <a:rPr lang="cs-CZ" sz="180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/>
              <a:t>B. Honig a K. Nakanishi pomocí výpočtů vyvinuli tzv. „External point-charge model“, kde se nachází náboj -1 e </a:t>
            </a:r>
            <a:r>
              <a:rPr lang="cs-CZ" sz="1800">
                <a:sym typeface="Symbol" pitchFamily="18" charset="2"/>
              </a:rPr>
              <a:t>3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>
                <a:cs typeface="Times New Roman" pitchFamily="18" charset="0"/>
              </a:rPr>
              <a:t> od atomu C</a:t>
            </a:r>
            <a:r>
              <a:rPr lang="cs-CZ" sz="1800" baseline="-25000">
                <a:cs typeface="Times New Roman" pitchFamily="18" charset="0"/>
              </a:rPr>
              <a:t>12</a:t>
            </a:r>
            <a:r>
              <a:rPr lang="cs-CZ" sz="1800">
                <a:cs typeface="Times New Roman" pitchFamily="18" charset="0"/>
              </a:rPr>
              <a:t>.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  <p:pic>
        <p:nvPicPr>
          <p:cNvPr id="7478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773238"/>
            <a:ext cx="5903912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179388" y="2276475"/>
            <a:ext cx="4537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Podle modelu optimalizovaného pro hovězí rodopsin 11-cis-retinal nemůže být planární (jak by vyžadovala optimalizace </a:t>
            </a:r>
            <a:r>
              <a:rPr lang="cs-CZ" sz="1800">
                <a:latin typeface="Symbol" pitchFamily="18" charset="2"/>
              </a:rPr>
              <a:t>p</a:t>
            </a:r>
            <a:r>
              <a:rPr lang="cs-CZ" sz="1800"/>
              <a:t>-systému), ale musí ležet zhruba ve dvou rovinách vzájemně pootočených kolem vazby C</a:t>
            </a:r>
            <a:r>
              <a:rPr lang="cs-CZ" sz="1800" baseline="-25000"/>
              <a:t>12</a:t>
            </a:r>
            <a:r>
              <a:rPr lang="cs-CZ" sz="1800"/>
              <a:t>-C</a:t>
            </a:r>
            <a:r>
              <a:rPr lang="cs-CZ" sz="1800" baseline="-25000"/>
              <a:t>13</a:t>
            </a:r>
            <a:r>
              <a:rPr lang="cs-CZ" sz="1800"/>
              <a:t>.</a:t>
            </a:r>
            <a:endParaRPr lang="en-US" sz="1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95288" y="5013325"/>
            <a:ext cx="45370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>
                <a:solidFill>
                  <a:srgbClr val="FF0000"/>
                </a:solidFill>
              </a:rPr>
              <a:t>Krystalová struktura hovězího rodopsinu byla zjištěna o 20 let později...</a:t>
            </a:r>
            <a:endParaRPr lang="en-US" sz="18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6156325" y="2154238"/>
            <a:ext cx="581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6300788" y="42926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F88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096375" cy="641985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835150" y="404813"/>
            <a:ext cx="5289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Detail from the X-ray structure of bovine rhodopsin</a:t>
            </a:r>
          </a:p>
          <a:p>
            <a:r>
              <a:rPr lang="de-CH" sz="1800" b="0"/>
              <a:t>Palczewski et al., </a:t>
            </a:r>
            <a:r>
              <a:rPr lang="fr-FR" sz="1800" b="0"/>
              <a:t>Science </a:t>
            </a:r>
            <a:r>
              <a:rPr lang="fr-FR" sz="1800"/>
              <a:t>289: </a:t>
            </a:r>
            <a:r>
              <a:rPr lang="fr-FR" sz="1800" b="0"/>
              <a:t>739-745 (2000)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148263" y="4149725"/>
            <a:ext cx="3041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11-</a:t>
            </a:r>
            <a:r>
              <a:rPr lang="de-CH" sz="1800" b="0" i="1"/>
              <a:t>cis</a:t>
            </a:r>
            <a:r>
              <a:rPr lang="de-CH" sz="1800" b="0"/>
              <a:t>-retinal bound to K296</a:t>
            </a:r>
            <a:endParaRPr lang="fr-FR" sz="1800" b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2559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NZ atom of lysine K296</a:t>
            </a:r>
            <a:endParaRPr lang="fr-FR" sz="1800" b="0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3276600" y="4868863"/>
            <a:ext cx="935038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84213" y="2133600"/>
            <a:ext cx="1835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Glutamate E113</a:t>
            </a:r>
            <a:endParaRPr lang="fr-FR" sz="1800" b="0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1979613" y="3357563"/>
            <a:ext cx="2232025" cy="5032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767138" y="2852738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>
                <a:solidFill>
                  <a:srgbClr val="FFFF00"/>
                </a:solidFill>
              </a:rPr>
              <a:t>C</a:t>
            </a:r>
            <a:r>
              <a:rPr lang="cs-CZ" sz="1800" baseline="-25000">
                <a:solidFill>
                  <a:srgbClr val="FFFF00"/>
                </a:solidFill>
              </a:rPr>
              <a:t>12</a:t>
            </a:r>
            <a:endParaRPr lang="fr-FR" sz="1800" baseline="-25000">
              <a:solidFill>
                <a:srgbClr val="FFFF00"/>
              </a:solidFill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943225" y="32131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FF00"/>
                </a:solidFill>
              </a:rPr>
              <a:t>6</a:t>
            </a:r>
            <a:r>
              <a:rPr lang="en-US" sz="1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4767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0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63575" y="5943600"/>
            <a:ext cx="815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>
                <a:solidFill>
                  <a:srgbClr val="FFFF00"/>
                </a:solidFill>
              </a:rPr>
              <a:t>Umístění negativně nabité skupiny (E113) zhruba odpovídá strukturnímu modelu předpovězenému Honigem </a:t>
            </a:r>
            <a:r>
              <a:rPr lang="de-CH" sz="2000">
                <a:solidFill>
                  <a:srgbClr val="FFFF00"/>
                </a:solidFill>
              </a:rPr>
              <a:t>&amp; Nakanishim</a:t>
            </a:r>
            <a:r>
              <a:rPr lang="cs-CZ" sz="2000">
                <a:solidFill>
                  <a:srgbClr val="FFFF00"/>
                </a:solidFill>
              </a:rPr>
              <a:t>.</a:t>
            </a:r>
            <a:endParaRPr lang="fr-FR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052513"/>
            <a:ext cx="598963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619250" y="0"/>
            <a:ext cx="591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/>
              <a:t>Aminokyseliny obklopující 11-cis-retinal v rodopsinu</a:t>
            </a:r>
          </a:p>
          <a:p>
            <a:pPr algn="ctr"/>
            <a:r>
              <a:rPr lang="cs-CZ" sz="1400"/>
              <a:t>K. Palczewski, Annu. Rev. Biochem. </a:t>
            </a:r>
            <a:r>
              <a:rPr lang="de-CH" sz="1400"/>
              <a:t>2006, 75, 743-767</a:t>
            </a:r>
            <a:endParaRPr lang="cs-CZ" sz="1400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2987675" y="3284538"/>
            <a:ext cx="1079500" cy="1008062"/>
            <a:chOff x="1882" y="2069"/>
            <a:chExt cx="680" cy="635"/>
          </a:xfrm>
        </p:grpSpPr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2200" y="2069"/>
              <a:ext cx="362" cy="1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1882" y="2522"/>
              <a:ext cx="362" cy="1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1930" name="Line 10"/>
          <p:cNvSpPr>
            <a:spLocks noChangeShapeType="1"/>
          </p:cNvSpPr>
          <p:nvPr/>
        </p:nvSpPr>
        <p:spPr bwMode="auto">
          <a:xfrm flipH="1">
            <a:off x="3348038" y="3933825"/>
            <a:ext cx="215900" cy="2873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3635375" y="3933825"/>
            <a:ext cx="73025" cy="35877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-100013"/>
            <a:ext cx="9144000" cy="6858001"/>
          </a:xfrm>
          <a:prstGeom prst="rect">
            <a:avLst/>
          </a:prstGeom>
          <a:solidFill>
            <a:srgbClr val="884D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800" b="0"/>
          </a:p>
        </p:txBody>
      </p:sp>
      <p:pic>
        <p:nvPicPr>
          <p:cNvPr id="76804" name="Picture 4" descr="1U19_retin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38" y="692150"/>
            <a:ext cx="6684962" cy="5659438"/>
          </a:xfrm>
          <a:prstGeom prst="rect">
            <a:avLst/>
          </a:prstGeom>
          <a:noFill/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85750" y="0"/>
            <a:ext cx="885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>
                <a:solidFill>
                  <a:srgbClr val="FFFF00"/>
                </a:solidFill>
              </a:rPr>
              <a:t>Konformace molekuly 11-cis-retinalu v krystalov</a:t>
            </a:r>
            <a:r>
              <a:rPr lang="cs-CZ" sz="1800">
                <a:solidFill>
                  <a:srgbClr val="FFFF00"/>
                </a:solidFill>
              </a:rPr>
              <a:t>é struktuře hovězího rodopsinu (pdb-kód 1U19), zobrazené ve třech orientacích</a:t>
            </a:r>
            <a:endParaRPr lang="fr-FR" sz="1800">
              <a:solidFill>
                <a:srgbClr val="FFFF00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2781300"/>
            <a:ext cx="4537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>
                <a:solidFill>
                  <a:srgbClr val="FFFF00"/>
                </a:solidFill>
              </a:rPr>
              <a:t>Molekula  11-cis-retinalu leží zhruba ve dvou rovinách, jak předpovězeno výpočty Honiga a Nakanishiho. Obě roviny jsou ale vůči sobě pootočeny rotací kolem vazby C</a:t>
            </a:r>
            <a:r>
              <a:rPr lang="cs-CZ" sz="1800" baseline="-25000">
                <a:solidFill>
                  <a:srgbClr val="FFFF00"/>
                </a:solidFill>
              </a:rPr>
              <a:t>11</a:t>
            </a:r>
            <a:r>
              <a:rPr lang="cs-CZ" sz="1800">
                <a:solidFill>
                  <a:srgbClr val="FFFF00"/>
                </a:solidFill>
              </a:rPr>
              <a:t>-C</a:t>
            </a:r>
            <a:r>
              <a:rPr lang="cs-CZ" sz="1800" baseline="-25000">
                <a:solidFill>
                  <a:srgbClr val="FFFF00"/>
                </a:solidFill>
              </a:rPr>
              <a:t>12</a:t>
            </a:r>
            <a:r>
              <a:rPr lang="cs-CZ" sz="1800">
                <a:solidFill>
                  <a:srgbClr val="FFFF00"/>
                </a:solidFill>
              </a:rPr>
              <a:t>, a ne kolem vazby C</a:t>
            </a:r>
            <a:r>
              <a:rPr lang="cs-CZ" sz="1800" baseline="-25000">
                <a:solidFill>
                  <a:srgbClr val="FFFF00"/>
                </a:solidFill>
              </a:rPr>
              <a:t>12</a:t>
            </a:r>
            <a:r>
              <a:rPr lang="cs-CZ" sz="1800">
                <a:solidFill>
                  <a:srgbClr val="FFFF00"/>
                </a:solidFill>
              </a:rPr>
              <a:t>-C</a:t>
            </a:r>
            <a:r>
              <a:rPr lang="cs-CZ" sz="1800" baseline="-25000">
                <a:solidFill>
                  <a:srgbClr val="FFFF00"/>
                </a:solidFill>
              </a:rPr>
              <a:t>13</a:t>
            </a:r>
            <a:r>
              <a:rPr lang="cs-CZ" sz="1800">
                <a:solidFill>
                  <a:srgbClr val="FFFF00"/>
                </a:solidFill>
              </a:rPr>
              <a:t>, jak předpovězeno.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31127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0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6443663" y="3357563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12</a:t>
            </a:r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6227763" y="1196975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12</a:t>
            </a:r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6227763" y="4652963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12</a:t>
            </a:r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70600" y="3629025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11</a:t>
            </a:r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5795963" y="981075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11</a:t>
            </a:r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5854700" y="4797425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</a:rPr>
              <a:t>11</a:t>
            </a:r>
            <a:endParaRPr lang="fr-FR" sz="1400">
              <a:solidFill>
                <a:srgbClr val="FFFF00"/>
              </a:solidFill>
            </a:endParaRPr>
          </a:p>
        </p:txBody>
      </p: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6229350" y="3357563"/>
            <a:ext cx="214313" cy="1655762"/>
            <a:chOff x="3924" y="2115"/>
            <a:chExt cx="135" cy="1043"/>
          </a:xfrm>
        </p:grpSpPr>
        <p:sp>
          <p:nvSpPr>
            <p:cNvPr id="76819" name="Line 19"/>
            <p:cNvSpPr>
              <a:spLocks noChangeShapeType="1"/>
            </p:cNvSpPr>
            <p:nvPr/>
          </p:nvSpPr>
          <p:spPr bwMode="auto">
            <a:xfrm rot="334356" flipV="1">
              <a:off x="3969" y="2115"/>
              <a:ext cx="90" cy="9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 rot="962939" flipV="1">
              <a:off x="3924" y="3067"/>
              <a:ext cx="90" cy="9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6011863" y="1268413"/>
            <a:ext cx="215900" cy="1444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8" y="260350"/>
            <a:ext cx="492601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0"/>
            <a:ext cx="529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>
                <a:solidFill>
                  <a:srgbClr val="FF0000"/>
                </a:solidFill>
              </a:rPr>
              <a:t>Vznik a šíření zrakového impulzu</a:t>
            </a:r>
            <a:r>
              <a:rPr lang="de-CH" sz="1800">
                <a:solidFill>
                  <a:srgbClr val="FF0000"/>
                </a:solidFill>
              </a:rPr>
              <a:t>: prvn</a:t>
            </a:r>
            <a:r>
              <a:rPr lang="cs-CZ" sz="1800">
                <a:solidFill>
                  <a:srgbClr val="FF0000"/>
                </a:solidFill>
              </a:rPr>
              <a:t>í 1ms</a:t>
            </a:r>
            <a:endParaRPr lang="fr-FR" sz="1800">
              <a:solidFill>
                <a:srgbClr val="FF0000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076825" y="22764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rgbClr val="FF0000"/>
                </a:solidFill>
              </a:rPr>
              <a:t>1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84888" y="27082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rgbClr val="FF0000"/>
                </a:solidFill>
              </a:rPr>
              <a:t>2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932363" y="31638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rgbClr val="FF0000"/>
                </a:solidFill>
              </a:rPr>
              <a:t>3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003800" y="40052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rgbClr val="FF0000"/>
                </a:solidFill>
              </a:rPr>
              <a:t>4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795963" y="4724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rgbClr val="FF0000"/>
                </a:solidFill>
              </a:rPr>
              <a:t>5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804025" y="5445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FF0000"/>
                </a:solidFill>
              </a:rPr>
              <a:t>6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80912" name="AutoShape 16"/>
          <p:cNvSpPr>
            <a:spLocks/>
          </p:cNvSpPr>
          <p:nvPr/>
        </p:nvSpPr>
        <p:spPr bwMode="auto">
          <a:xfrm rot="-5400000">
            <a:off x="5183981" y="1448594"/>
            <a:ext cx="144463" cy="1800225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80921" name="Group 25"/>
          <p:cNvGrpSpPr>
            <a:grpSpLocks/>
          </p:cNvGrpSpPr>
          <p:nvPr/>
        </p:nvGrpSpPr>
        <p:grpSpPr bwMode="auto">
          <a:xfrm>
            <a:off x="395288" y="476250"/>
            <a:ext cx="3024187" cy="6381750"/>
            <a:chOff x="249" y="300"/>
            <a:chExt cx="1905" cy="4020"/>
          </a:xfrm>
        </p:grpSpPr>
        <p:pic>
          <p:nvPicPr>
            <p:cNvPr id="8091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300"/>
              <a:ext cx="1689" cy="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913" name="AutoShape 17"/>
            <p:cNvSpPr>
              <a:spLocks/>
            </p:cNvSpPr>
            <p:nvPr/>
          </p:nvSpPr>
          <p:spPr bwMode="auto">
            <a:xfrm>
              <a:off x="2018" y="391"/>
              <a:ext cx="136" cy="3629"/>
            </a:xfrm>
            <a:prstGeom prst="rightBrace">
              <a:avLst>
                <a:gd name="adj1" fmla="val 222365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3635375" y="2205038"/>
            <a:ext cx="1657350" cy="1295400"/>
            <a:chOff x="2290" y="1389"/>
            <a:chExt cx="1044" cy="816"/>
          </a:xfrm>
        </p:grpSpPr>
        <p:sp>
          <p:nvSpPr>
            <p:cNvPr id="80916" name="Line 20"/>
            <p:cNvSpPr>
              <a:spLocks noChangeShapeType="1"/>
            </p:cNvSpPr>
            <p:nvPr/>
          </p:nvSpPr>
          <p:spPr bwMode="auto">
            <a:xfrm>
              <a:off x="2290" y="2205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 flipV="1">
              <a:off x="3334" y="1389"/>
              <a:ext cx="0" cy="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0918" name="Line 22"/>
            <p:cNvSpPr>
              <a:spLocks noChangeShapeType="1"/>
            </p:cNvSpPr>
            <p:nvPr/>
          </p:nvSpPr>
          <p:spPr bwMode="auto">
            <a:xfrm flipV="1">
              <a:off x="2426" y="1389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0919" name="Line 23"/>
            <p:cNvSpPr>
              <a:spLocks noChangeShapeType="1"/>
            </p:cNvSpPr>
            <p:nvPr/>
          </p:nvSpPr>
          <p:spPr bwMode="auto">
            <a:xfrm flipH="1">
              <a:off x="2426" y="1389"/>
              <a:ext cx="9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0" y="188913"/>
            <a:ext cx="470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200" b="0"/>
              <a:t>upraveno podle S.O.Smith, Annu. Rev. Biophys. 2010, 39, 309-328</a:t>
            </a:r>
            <a:endParaRPr lang="cs-CZ" sz="1200" b="0"/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5851525" y="0"/>
            <a:ext cx="333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/>
              <a:t>Upraveno z Cell. Mol. Life Sci. 54, 1299 (1998)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828675" y="2708275"/>
            <a:ext cx="2195513" cy="504825"/>
            <a:chOff x="522" y="1706"/>
            <a:chExt cx="1383" cy="318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22" y="1706"/>
              <a:ext cx="907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1519" y="1752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600">
                  <a:solidFill>
                    <a:srgbClr val="FF0000"/>
                  </a:solidFill>
                </a:rPr>
                <a:t>95 K</a:t>
              </a:r>
              <a:endParaRPr lang="fr-FR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80927" name="Group 31"/>
          <p:cNvGrpSpPr>
            <a:grpSpLocks/>
          </p:cNvGrpSpPr>
          <p:nvPr/>
        </p:nvGrpSpPr>
        <p:grpSpPr bwMode="auto">
          <a:xfrm>
            <a:off x="823913" y="3932238"/>
            <a:ext cx="2308225" cy="504825"/>
            <a:chOff x="522" y="1706"/>
            <a:chExt cx="1454" cy="318"/>
          </a:xfrm>
        </p:grpSpPr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22" y="1706"/>
              <a:ext cx="907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1519" y="1752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600">
                  <a:solidFill>
                    <a:srgbClr val="FF0000"/>
                  </a:solidFill>
                </a:rPr>
                <a:t>160 K</a:t>
              </a:r>
              <a:endParaRPr lang="fr-FR" sz="1600">
                <a:solidFill>
                  <a:srgbClr val="FF0000"/>
                </a:solidFill>
              </a:endParaRPr>
            </a:p>
          </p:txBody>
        </p:sp>
      </p:grp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124075" y="3068638"/>
            <a:ext cx="1301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CH" sz="1800">
                <a:solidFill>
                  <a:srgbClr val="FF0000"/>
                </a:solidFill>
              </a:rPr>
              <a:t>Crystal </a:t>
            </a:r>
          </a:p>
          <a:p>
            <a:pPr algn="ctr"/>
            <a:r>
              <a:rPr lang="de-CH" sz="1800">
                <a:solidFill>
                  <a:srgbClr val="FF0000"/>
                </a:solidFill>
              </a:rPr>
              <a:t>structures</a:t>
            </a:r>
          </a:p>
          <a:p>
            <a:pPr algn="ctr"/>
            <a:r>
              <a:rPr lang="de-CH" sz="1800">
                <a:solidFill>
                  <a:srgbClr val="FF0000"/>
                </a:solidFill>
              </a:rPr>
              <a:t>available</a:t>
            </a:r>
            <a:endParaRPr lang="cs-CZ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/>
      <p:bldP spid="80922" grpId="0"/>
      <p:bldP spid="809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84D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800" b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0" y="1125538"/>
          <a:ext cx="3146425" cy="4751387"/>
        </p:xfrm>
        <a:graphic>
          <a:graphicData uri="http://schemas.openxmlformats.org/presentationml/2006/ole">
            <p:oleObj spid="_x0000_s84004" name="Image" r:id="rId3" imgW="4342857" imgH="6561905" progId="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3132138" y="1125538"/>
          <a:ext cx="2832100" cy="4537075"/>
        </p:xfrm>
        <a:graphic>
          <a:graphicData uri="http://schemas.openxmlformats.org/presentationml/2006/ole">
            <p:oleObj spid="_x0000_s84005" name="Image" r:id="rId4" imgW="11048780" imgH="17707317" progId="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5905500" y="1268413"/>
          <a:ext cx="3238500" cy="4095750"/>
        </p:xfrm>
        <a:graphic>
          <a:graphicData uri="http://schemas.openxmlformats.org/presentationml/2006/ole">
            <p:oleObj spid="_x0000_s84006" name="Image" r:id="rId5" imgW="13975610" imgH="17670732" progId="">
              <p:embed/>
            </p:oleObj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0"/>
            <a:ext cx="885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de-CH" sz="1800">
                <a:solidFill>
                  <a:srgbClr val="FFFF00"/>
                </a:solidFill>
              </a:rPr>
              <a:t>Konformace molekuly retinalu v krystalov</a:t>
            </a:r>
            <a:r>
              <a:rPr lang="cs-CZ" sz="1800">
                <a:solidFill>
                  <a:srgbClr val="FFFF00"/>
                </a:solidFill>
              </a:rPr>
              <a:t>ých strukturách hovězího rodopsinu</a:t>
            </a:r>
            <a:endParaRPr lang="fr-FR" sz="1800">
              <a:solidFill>
                <a:srgbClr val="FFFF00"/>
              </a:solidFill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79388" y="476250"/>
            <a:ext cx="885825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800">
                <a:solidFill>
                  <a:srgbClr val="FFFF00"/>
                </a:solidFill>
              </a:rPr>
              <a:t>Rodopsin		    Bathorodopsin	         Lumirodopsin</a:t>
            </a:r>
          </a:p>
          <a:p>
            <a:pPr algn="just"/>
            <a:r>
              <a:rPr lang="cs-CZ" sz="1800">
                <a:solidFill>
                  <a:srgbClr val="FFFF00"/>
                </a:solidFill>
              </a:rPr>
              <a:t>  za tmy		          6 ps po osvětlení, 100 K	  30 ns po osvětlení, 160 K</a:t>
            </a:r>
            <a:endParaRPr lang="fr-FR" sz="1800">
              <a:solidFill>
                <a:srgbClr val="FFFF00"/>
              </a:solidFill>
            </a:endParaRPr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434013"/>
            <a:ext cx="21605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763713" y="6453188"/>
            <a:ext cx="576262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5516563"/>
            <a:ext cx="366236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1403350" y="1630363"/>
            <a:ext cx="215900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4427538" y="1773238"/>
            <a:ext cx="215900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4787900" y="1773238"/>
            <a:ext cx="215900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7308850" y="2060575"/>
            <a:ext cx="215900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7740650" y="2060575"/>
            <a:ext cx="215900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rot="860960">
            <a:off x="1835150" y="1700213"/>
            <a:ext cx="144463" cy="144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92138" y="568325"/>
            <a:ext cx="82280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Cvičení</a:t>
            </a:r>
          </a:p>
          <a:p>
            <a:endParaRPr lang="cs-CZ" sz="1800"/>
          </a:p>
          <a:p>
            <a:r>
              <a:rPr lang="cs-CZ" sz="1800" b="0"/>
              <a:t>Jak uvedeno na začátku prezentace, konformační změna rodopsinu po absorpci fotonu a izomerizaci retinalu je spojená s </a:t>
            </a:r>
            <a:r>
              <a:rPr lang="de-CH" sz="1800" b="0">
                <a:latin typeface="Symbol" pitchFamily="18" charset="2"/>
              </a:rPr>
              <a:t>D</a:t>
            </a:r>
            <a:r>
              <a:rPr lang="de-CH" sz="1800" b="0"/>
              <a:t>G</a:t>
            </a:r>
            <a:r>
              <a:rPr lang="de-CH" sz="1800" b="0" baseline="-25000"/>
              <a:t>0</a:t>
            </a:r>
            <a:r>
              <a:rPr lang="cs-CZ" sz="1800" b="0"/>
              <a:t>  přibližně +35 kcal/mol. Stačí energie fotonu na nabuzení této energeticky nevýhodné konformace?</a:t>
            </a:r>
          </a:p>
          <a:p>
            <a:r>
              <a:rPr lang="cs-CZ" sz="1800" b="0"/>
              <a:t>Vypočtěte energii fotonu pro vlnovou délku 500 nm v jednotkách kcal/mol.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914400" y="234950"/>
            <a:ext cx="8229600" cy="6623050"/>
            <a:chOff x="340" y="28"/>
            <a:chExt cx="5320" cy="4309"/>
          </a:xfrm>
        </p:grpSpPr>
        <p:grpSp>
          <p:nvGrpSpPr>
            <p:cNvPr id="97283" name="Group 3"/>
            <p:cNvGrpSpPr>
              <a:grpSpLocks/>
            </p:cNvGrpSpPr>
            <p:nvPr/>
          </p:nvGrpSpPr>
          <p:grpSpPr bwMode="auto">
            <a:xfrm>
              <a:off x="340" y="28"/>
              <a:ext cx="5125" cy="3834"/>
              <a:chOff x="340" y="210"/>
              <a:chExt cx="5125" cy="3834"/>
            </a:xfrm>
          </p:grpSpPr>
          <p:pic>
            <p:nvPicPr>
              <p:cNvPr id="97284" name="Picture 4" descr="rhodops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210"/>
                <a:ext cx="5125" cy="3834"/>
              </a:xfrm>
              <a:prstGeom prst="rect">
                <a:avLst/>
              </a:prstGeom>
              <a:noFill/>
            </p:spPr>
          </p:pic>
          <p:sp>
            <p:nvSpPr>
              <p:cNvPr id="97285" name="Rectangle 5"/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1179" cy="31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286" name="Rectangle 6"/>
              <p:cNvSpPr>
                <a:spLocks noChangeArrowheads="1"/>
              </p:cNvSpPr>
              <p:nvPr/>
            </p:nvSpPr>
            <p:spPr bwMode="auto">
              <a:xfrm>
                <a:off x="2064" y="1979"/>
                <a:ext cx="1179" cy="317"/>
              </a:xfrm>
              <a:prstGeom prst="rect">
                <a:avLst/>
              </a:prstGeom>
              <a:solidFill>
                <a:srgbClr val="A3CDF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/>
            </p:nvSpPr>
            <p:spPr bwMode="auto">
              <a:xfrm>
                <a:off x="2064" y="2613"/>
                <a:ext cx="997" cy="22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40" y="3800"/>
              <a:ext cx="53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/>
                <a:t>V tyčinkách i čípcích je 11-cis-retinal zakotven v proteinu zvaném opsin. Konformační změna vyvolaná absorpcí fotonu umožní připojení opsinu na G-protein transducin. To je první fáze signální kaskády.</a:t>
              </a:r>
              <a:endParaRPr lang="de-CH" sz="1600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1202" y="1933"/>
              <a:ext cx="589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975" y="1842"/>
              <a:ext cx="771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841750" y="0"/>
            <a:ext cx="530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/>
              <a:t>upraveno podle http://www.sas.upenn.edu/~tareilaj/retinalandrhodopsin.html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2916238" y="5356225"/>
          <a:ext cx="2592387" cy="788988"/>
        </p:xfrm>
        <a:graphic>
          <a:graphicData uri="http://schemas.openxmlformats.org/presentationml/2006/ole">
            <p:oleObj spid="_x0000_s97327" name="CS ChemDraw Drawing" r:id="rId5" imgW="2301120" imgH="700560" progId="">
              <p:embed/>
            </p:oleObj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5003800" y="5084763"/>
          <a:ext cx="1562100" cy="295275"/>
        </p:xfrm>
        <a:graphic>
          <a:graphicData uri="http://schemas.openxmlformats.org/presentationml/2006/ole">
            <p:oleObj spid="_x0000_s97328" name="Image" r:id="rId6" imgW="1561492" imgH="295238" progId="">
              <p:embed/>
            </p:oleObj>
          </a:graphicData>
        </a:graphic>
      </p:graphicFrame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331913" y="5056188"/>
            <a:ext cx="1655762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chemeClr val="accent2"/>
                </a:solidFill>
              </a:rPr>
              <a:t>all-trans retinol</a:t>
            </a:r>
          </a:p>
          <a:p>
            <a:r>
              <a:rPr lang="de-CH" sz="1600">
                <a:solidFill>
                  <a:schemeClr val="accent2"/>
                </a:solidFill>
              </a:rPr>
              <a:t>(vitamine A)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635375" y="260350"/>
            <a:ext cx="1657350" cy="108108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4111625" y="1112838"/>
          <a:ext cx="676275" cy="228600"/>
        </p:xfrm>
        <a:graphic>
          <a:graphicData uri="http://schemas.openxmlformats.org/presentationml/2006/ole">
            <p:oleObj spid="_x0000_s97329" name="Image" r:id="rId7" imgW="676012" imgH="228269" progId="">
              <p:embed/>
            </p:oleObj>
          </a:graphicData>
        </a:graphic>
      </p:graphicFrame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5435600" y="5445125"/>
            <a:ext cx="3211513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enzym:</a:t>
            </a:r>
          </a:p>
          <a:p>
            <a:r>
              <a:rPr lang="de-CH" sz="1600">
                <a:solidFill>
                  <a:schemeClr val="accent2"/>
                </a:solidFill>
              </a:rPr>
              <a:t>all-trans retinol dehydrogenase</a:t>
            </a:r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6877050" y="3860800"/>
            <a:ext cx="1633538" cy="1373188"/>
            <a:chOff x="4332" y="2432"/>
            <a:chExt cx="1029" cy="865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4332" y="2432"/>
              <a:ext cx="13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4377" y="2931"/>
              <a:ext cx="984" cy="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šíření vzruchu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jak?   (1)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919163" y="4149725"/>
            <a:ext cx="1565275" cy="581025"/>
            <a:chOff x="579" y="2614"/>
            <a:chExt cx="986" cy="366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1202" y="275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579" y="2614"/>
              <a:ext cx="577" cy="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odkud?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(2)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539750" y="44450"/>
            <a:ext cx="8207375" cy="6813550"/>
            <a:chOff x="340" y="28"/>
            <a:chExt cx="5170" cy="4292"/>
          </a:xfrm>
        </p:grpSpPr>
        <p:grpSp>
          <p:nvGrpSpPr>
            <p:cNvPr id="98307" name="Group 3"/>
            <p:cNvGrpSpPr>
              <a:grpSpLocks/>
            </p:cNvGrpSpPr>
            <p:nvPr/>
          </p:nvGrpSpPr>
          <p:grpSpPr bwMode="auto">
            <a:xfrm>
              <a:off x="340" y="28"/>
              <a:ext cx="5125" cy="3834"/>
              <a:chOff x="340" y="210"/>
              <a:chExt cx="5125" cy="3834"/>
            </a:xfrm>
          </p:grpSpPr>
          <p:pic>
            <p:nvPicPr>
              <p:cNvPr id="98308" name="Picture 4" descr="rhodops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210"/>
                <a:ext cx="5125" cy="3834"/>
              </a:xfrm>
              <a:prstGeom prst="rect">
                <a:avLst/>
              </a:prstGeom>
              <a:noFill/>
            </p:spPr>
          </p:pic>
          <p:sp>
            <p:nvSpPr>
              <p:cNvPr id="98309" name="Rectangle 5"/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1179" cy="31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0" name="Rectangle 6"/>
              <p:cNvSpPr>
                <a:spLocks noChangeArrowheads="1"/>
              </p:cNvSpPr>
              <p:nvPr/>
            </p:nvSpPr>
            <p:spPr bwMode="auto">
              <a:xfrm>
                <a:off x="2064" y="1979"/>
                <a:ext cx="1179" cy="317"/>
              </a:xfrm>
              <a:prstGeom prst="rect">
                <a:avLst/>
              </a:prstGeom>
              <a:solidFill>
                <a:srgbClr val="A3CDF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1" name="Rectangle 7"/>
              <p:cNvSpPr>
                <a:spLocks noChangeArrowheads="1"/>
              </p:cNvSpPr>
              <p:nvPr/>
            </p:nvSpPr>
            <p:spPr bwMode="auto">
              <a:xfrm>
                <a:off x="2064" y="2613"/>
                <a:ext cx="997" cy="22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1202" y="1933"/>
              <a:ext cx="589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975" y="1842"/>
              <a:ext cx="771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1610" y="2341"/>
              <a:ext cx="1996" cy="1497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1247" y="2478"/>
              <a:ext cx="2948" cy="1315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340" y="3702"/>
              <a:ext cx="5125" cy="618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385" y="2024"/>
              <a:ext cx="3636" cy="711"/>
              <a:chOff x="385" y="2024"/>
              <a:chExt cx="3636" cy="711"/>
            </a:xfrm>
          </p:grpSpPr>
          <p:sp>
            <p:nvSpPr>
              <p:cNvPr id="98318" name="Line 14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319" name="Text Box 15"/>
              <p:cNvSpPr txBox="1">
                <a:spLocks noChangeArrowheads="1"/>
              </p:cNvSpPr>
              <p:nvPr/>
            </p:nvSpPr>
            <p:spPr bwMode="auto">
              <a:xfrm>
                <a:off x="385" y="2523"/>
                <a:ext cx="36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1600"/>
                  <a:t>Opsin + 11-cis-retinal = „oční pigment“ („visual pigment“)</a:t>
                </a:r>
                <a:endParaRPr lang="fr-FR" sz="1600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385" y="2795"/>
              <a:ext cx="5125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Lidská sítnice obsahuje 4 různé oční</a:t>
              </a:r>
              <a:r>
                <a:rPr lang="de-CH" sz="1600"/>
                <a:t> </a:t>
              </a:r>
              <a:r>
                <a:rPr lang="cs-CZ" sz="1600"/>
                <a:t>pigmenty: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Rhodopsin</a:t>
              </a:r>
              <a:r>
                <a:rPr lang="cs-CZ" sz="1600"/>
                <a:t> v tyčinkách,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500 nm(krystalová struktura známa)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Jodopsin</a:t>
              </a:r>
              <a:r>
                <a:rPr lang="cs-CZ" sz="1600"/>
                <a:t> v čípcích</a:t>
              </a:r>
            </a:p>
            <a:p>
              <a:r>
                <a:rPr lang="cs-CZ" sz="1600"/>
                <a:t>Červený,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557 nm</a:t>
              </a:r>
            </a:p>
            <a:p>
              <a:r>
                <a:rPr lang="cs-CZ" sz="1600"/>
                <a:t>Zelený,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530 nm</a:t>
              </a:r>
            </a:p>
            <a:p>
              <a:r>
                <a:rPr lang="cs-CZ" sz="1600"/>
                <a:t>Modrý,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425 nm</a:t>
              </a:r>
            </a:p>
            <a:p>
              <a:r>
                <a:rPr lang="cs-CZ" sz="1600"/>
                <a:t>(struktura jodopsinů je podobná struktuře rhodopsinu, ale zatím přesně neurčena)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Většina studií mechanismu byla zatím věnována rhodopsinu.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3348038" y="44450"/>
            <a:ext cx="1655762" cy="112553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3851275" y="908050"/>
          <a:ext cx="676275" cy="228600"/>
        </p:xfrm>
        <a:graphic>
          <a:graphicData uri="http://schemas.openxmlformats.org/presentationml/2006/ole">
            <p:oleObj spid="_x0000_s98333" name="Image" r:id="rId5" imgW="676012" imgH="228269" progId="">
              <p:embed/>
            </p:oleObj>
          </a:graphicData>
        </a:graphic>
      </p:graphicFrame>
      <p:grpSp>
        <p:nvGrpSpPr>
          <p:cNvPr id="98323" name="Group 19"/>
          <p:cNvGrpSpPr>
            <a:grpSpLocks/>
          </p:cNvGrpSpPr>
          <p:nvPr/>
        </p:nvGrpSpPr>
        <p:grpSpPr bwMode="auto">
          <a:xfrm>
            <a:off x="4427538" y="4797425"/>
            <a:ext cx="3960812" cy="1511300"/>
            <a:chOff x="2789" y="3022"/>
            <a:chExt cx="2495" cy="952"/>
          </a:xfrm>
        </p:grpSpPr>
        <p:sp>
          <p:nvSpPr>
            <p:cNvPr id="98324" name="AutoShape 20"/>
            <p:cNvSpPr>
              <a:spLocks/>
            </p:cNvSpPr>
            <p:nvPr/>
          </p:nvSpPr>
          <p:spPr bwMode="auto">
            <a:xfrm>
              <a:off x="2789" y="3022"/>
              <a:ext cx="91" cy="952"/>
            </a:xfrm>
            <a:prstGeom prst="rightBrace">
              <a:avLst>
                <a:gd name="adj1" fmla="val 871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2913" y="3231"/>
              <a:ext cx="237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Jakým způsobem reguluje opsin vlnovou délku absorpce retinalu?   (3)</a:t>
              </a:r>
              <a:endParaRPr lang="fr-FR" sz="16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5292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Rodopsin a </a:t>
            </a:r>
            <a:r>
              <a:rPr lang="cs-CZ" sz="1800" dirty="0" err="1"/>
              <a:t>jodopsiny</a:t>
            </a:r>
            <a:r>
              <a:rPr lang="cs-CZ" sz="1800" dirty="0"/>
              <a:t> jsou membránové proteiny. V tyčinkách je rodopsin zakotven v membráně </a:t>
            </a:r>
            <a:r>
              <a:rPr lang="cs-CZ" sz="1800" dirty="0">
                <a:solidFill>
                  <a:srgbClr val="FF0000"/>
                </a:solidFill>
              </a:rPr>
              <a:t>disků</a:t>
            </a:r>
            <a:r>
              <a:rPr lang="cs-CZ" sz="1800" dirty="0"/>
              <a:t>, v čípcích jsou </a:t>
            </a:r>
            <a:r>
              <a:rPr lang="cs-CZ" sz="1800" dirty="0" err="1"/>
              <a:t>jodopsiny</a:t>
            </a:r>
            <a:r>
              <a:rPr lang="cs-CZ" sz="1800" dirty="0"/>
              <a:t> zakotveny v </a:t>
            </a:r>
            <a:r>
              <a:rPr lang="cs-CZ" sz="1800" dirty="0">
                <a:solidFill>
                  <a:schemeClr val="folHlink"/>
                </a:solidFill>
              </a:rPr>
              <a:t>průchozí plazmové membráně</a:t>
            </a:r>
            <a:r>
              <a:rPr lang="cs-CZ" sz="1800" dirty="0"/>
              <a:t> </a:t>
            </a:r>
            <a:endParaRPr lang="fr-FR" sz="1800" dirty="0"/>
          </a:p>
        </p:txBody>
      </p:sp>
      <p:pic>
        <p:nvPicPr>
          <p:cNvPr id="57350" name="Picture 6" descr="Ok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12875"/>
            <a:ext cx="3328988" cy="5445125"/>
          </a:xfrm>
          <a:prstGeom prst="rect">
            <a:avLst/>
          </a:prstGeom>
          <a:noFill/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solidFill>
                  <a:schemeClr val="accent2"/>
                </a:solidFill>
              </a:rPr>
              <a:t>Rodopsin a jodopsiny jsou membránové proteiny</a:t>
            </a:r>
            <a:r>
              <a:rPr lang="cs-CZ" sz="2400"/>
              <a:t> </a:t>
            </a:r>
            <a:endParaRPr lang="fr-FR" sz="2400"/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5795963" y="1844675"/>
            <a:ext cx="2663825" cy="2665413"/>
            <a:chOff x="3651" y="1162"/>
            <a:chExt cx="1678" cy="1679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3651" y="1162"/>
              <a:ext cx="635" cy="14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4740" y="1797"/>
              <a:ext cx="589" cy="104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159" y="0"/>
            <a:chExt cx="5443" cy="4247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41"/>
              <a:ext cx="5261" cy="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59" y="0"/>
              <a:ext cx="5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800">
                  <a:solidFill>
                    <a:schemeClr val="accent2"/>
                  </a:solidFill>
                </a:rPr>
                <a:t>Konformační změna rodopsinu umožní vazbu s transducinem a jeho aktivaci.</a:t>
              </a:r>
              <a:r>
                <a:rPr lang="cs-CZ" sz="1800"/>
                <a:t> </a:t>
              </a:r>
              <a:endParaRPr lang="fr-FR" sz="1800"/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 rot="-19277549">
              <a:off x="4967" y="1480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 rot="-19277549">
              <a:off x="5012" y="1706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4967" y="1797"/>
              <a:ext cx="13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 rot="-1581713">
              <a:off x="5012" y="1616"/>
              <a:ext cx="136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4067175" y="4365625"/>
            <a:ext cx="3095625" cy="1344613"/>
            <a:chOff x="2608" y="2750"/>
            <a:chExt cx="1950" cy="847"/>
          </a:xfrm>
        </p:grpSpPr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 flipV="1">
              <a:off x="3651" y="2750"/>
              <a:ext cx="907" cy="6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608" y="3385"/>
              <a:ext cx="16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Fotoizomerizace retinalu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2122488" y="765175"/>
            <a:ext cx="5292725" cy="1511300"/>
            <a:chOff x="1292" y="482"/>
            <a:chExt cx="3334" cy="952"/>
          </a:xfrm>
        </p:grpSpPr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1292" y="482"/>
              <a:ext cx="333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dirty="0" err="1">
                  <a:solidFill>
                    <a:schemeClr val="accent2"/>
                  </a:solidFill>
                </a:rPr>
                <a:t>Fotoizomerizace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cs-CZ" sz="1600" dirty="0" err="1">
                  <a:solidFill>
                    <a:schemeClr val="accent2"/>
                  </a:solidFill>
                </a:rPr>
                <a:t>retinalu</a:t>
              </a:r>
              <a:r>
                <a:rPr lang="cs-CZ" sz="1600" dirty="0">
                  <a:solidFill>
                    <a:schemeClr val="accent2"/>
                  </a:solidFill>
                </a:rPr>
                <a:t> způsobí konformační změnu rodopsinu. T</a:t>
              </a:r>
              <a:r>
                <a:rPr lang="de-CH" sz="1600" dirty="0" err="1">
                  <a:solidFill>
                    <a:schemeClr val="accent2"/>
                  </a:solidFill>
                </a:rPr>
                <a:t>ou</a:t>
              </a:r>
              <a:r>
                <a:rPr lang="cs-CZ" sz="1600" dirty="0">
                  <a:solidFill>
                    <a:schemeClr val="accent2"/>
                  </a:solidFill>
                </a:rPr>
                <a:t> se obnaží smyčka spojující šroubovice, na kterou se může vázat G-protein </a:t>
              </a:r>
              <a:r>
                <a:rPr lang="cs-CZ" sz="1600" dirty="0" err="1">
                  <a:solidFill>
                    <a:schemeClr val="accent2"/>
                  </a:solidFill>
                </a:rPr>
                <a:t>transducin</a:t>
              </a:r>
              <a:r>
                <a:rPr lang="cs-CZ" sz="1600" dirty="0">
                  <a:solidFill>
                    <a:schemeClr val="accent2"/>
                  </a:solidFill>
                </a:rPr>
                <a:t>.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4195" y="981"/>
              <a:ext cx="182" cy="4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914650" y="2276475"/>
            <a:ext cx="10080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5075238" y="1844675"/>
            <a:ext cx="15113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482850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H="1" flipV="1">
            <a:off x="2843213" y="4581525"/>
            <a:ext cx="1223962" cy="935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840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0418" name="Group 2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041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0420" name="Text Box 4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0421" name="Oval 5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2" name="Oval 6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1727200" y="333375"/>
            <a:ext cx="5724525" cy="2568575"/>
            <a:chOff x="1247" y="210"/>
            <a:chExt cx="3606" cy="1618"/>
          </a:xfrm>
        </p:grpSpPr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247" y="210"/>
              <a:ext cx="3606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Jako všechny G-proteiny obsahuje transducin vazebné místo pro GDP nebo GTP. V neaktivní formě je vázán na GDP. Vazba na aktivovanou formu rodopsinu („Meta II“) umožní výměnu GDP za GTP. Takto aktivovaný transducin se odpojí a na obnaženou smyčku se může navázat další molekula neaktivního transducinu.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3696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4059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60448" name="Object 32"/>
            <p:cNvGraphicFramePr>
              <a:graphicFrameLocks noChangeAspect="1"/>
            </p:cNvGraphicFramePr>
            <p:nvPr/>
          </p:nvGraphicFramePr>
          <p:xfrm>
            <a:off x="4045" y="1363"/>
            <a:ext cx="377" cy="389"/>
          </p:xfrm>
          <a:graphic>
            <a:graphicData uri="http://schemas.openxmlformats.org/presentationml/2006/ole">
              <p:oleObj spid="_x0000_s60459" name="CS ChemDraw Drawing" r:id="rId5" imgW="565920" imgH="583560" progId="">
                <p:embed/>
              </p:oleObj>
            </a:graphicData>
          </a:graphic>
        </p:graphicFrame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60451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45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4517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4518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64528" name="Object 1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p:oleObj spid="_x0000_s64539" name="CS ChemDraw Drawing" r:id="rId5" imgW="565920" imgH="583560" progId="">
                <p:embed/>
              </p:oleObj>
            </a:graphicData>
          </a:graphic>
        </p:graphicFrame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6453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6650" y="2565400"/>
            <a:ext cx="387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</a:t>
            </a:r>
            <a:endParaRPr lang="cs-CZ" sz="160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138 L -0.10087 -0.022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138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1381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1382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3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</a:t>
            </a:r>
            <a:endParaRPr lang="cs-CZ" sz="160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1402" name="Object 2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p:oleObj spid="_x0000_s101413" name="CS ChemDraw Drawing" r:id="rId6" imgW="565920" imgH="583560" progId="">
                <p:embed/>
              </p:oleObj>
            </a:graphicData>
          </a:graphic>
        </p:graphicFrame>
      </p:grpSp>
      <p:grpSp>
        <p:nvGrpSpPr>
          <p:cNvPr id="101417" name="Group 41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1418" name="Text Box 42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1419" name="Line 43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9585</TotalTime>
  <Words>1847</Words>
  <Application>Microsoft Office PowerPoint</Application>
  <PresentationFormat>Předvádění na obrazovce (4:3)</PresentationFormat>
  <Paragraphs>225</Paragraphs>
  <Slides>27</Slides>
  <Notes>24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Modèle par défaut</vt:lpstr>
      <vt:lpstr>CS ChemDraw Drawing</vt:lpstr>
      <vt:lpstr>Image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UMR 8601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Jiri Kozelka</dc:creator>
  <cp:lastModifiedBy>Jirka</cp:lastModifiedBy>
  <cp:revision>109</cp:revision>
  <dcterms:created xsi:type="dcterms:W3CDTF">2011-11-10T15:34:56Z</dcterms:created>
  <dcterms:modified xsi:type="dcterms:W3CDTF">2019-12-13T09:26:37Z</dcterms:modified>
</cp:coreProperties>
</file>