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embeddings/oleObject1.bin" ContentType="application/vnd.openxmlformats-officedocument.oleObject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2"/>
  </p:notesMasterIdLst>
  <p:handoutMasterIdLst>
    <p:handoutMasterId r:id="rId73"/>
  </p:handoutMasterIdLst>
  <p:sldIdLst>
    <p:sldId id="304" r:id="rId2"/>
    <p:sldId id="256" r:id="rId3"/>
    <p:sldId id="257" r:id="rId4"/>
    <p:sldId id="279" r:id="rId5"/>
    <p:sldId id="259" r:id="rId6"/>
    <p:sldId id="258" r:id="rId7"/>
    <p:sldId id="260" r:id="rId8"/>
    <p:sldId id="281" r:id="rId9"/>
    <p:sldId id="280" r:id="rId10"/>
    <p:sldId id="282" r:id="rId11"/>
    <p:sldId id="290" r:id="rId12"/>
    <p:sldId id="291" r:id="rId13"/>
    <p:sldId id="288" r:id="rId14"/>
    <p:sldId id="289" r:id="rId15"/>
    <p:sldId id="284" r:id="rId16"/>
    <p:sldId id="308" r:id="rId17"/>
    <p:sldId id="261" r:id="rId18"/>
    <p:sldId id="283" r:id="rId19"/>
    <p:sldId id="262" r:id="rId20"/>
    <p:sldId id="287" r:id="rId21"/>
    <p:sldId id="263" r:id="rId22"/>
    <p:sldId id="316" r:id="rId23"/>
    <p:sldId id="317" r:id="rId24"/>
    <p:sldId id="318" r:id="rId25"/>
    <p:sldId id="319" r:id="rId26"/>
    <p:sldId id="320" r:id="rId27"/>
    <p:sldId id="321" r:id="rId28"/>
    <p:sldId id="322" r:id="rId29"/>
    <p:sldId id="285" r:id="rId30"/>
    <p:sldId id="296" r:id="rId31"/>
    <p:sldId id="286" r:id="rId32"/>
    <p:sldId id="323" r:id="rId33"/>
    <p:sldId id="324" r:id="rId34"/>
    <p:sldId id="325" r:id="rId35"/>
    <p:sldId id="326" r:id="rId36"/>
    <p:sldId id="327" r:id="rId37"/>
    <p:sldId id="328" r:id="rId38"/>
    <p:sldId id="329" r:id="rId39"/>
    <p:sldId id="312" r:id="rId40"/>
    <p:sldId id="313" r:id="rId41"/>
    <p:sldId id="314" r:id="rId42"/>
    <p:sldId id="315" r:id="rId43"/>
    <p:sldId id="264" r:id="rId44"/>
    <p:sldId id="265" r:id="rId45"/>
    <p:sldId id="267" r:id="rId46"/>
    <p:sldId id="268" r:id="rId47"/>
    <p:sldId id="278" r:id="rId48"/>
    <p:sldId id="293" r:id="rId49"/>
    <p:sldId id="295" r:id="rId50"/>
    <p:sldId id="294" r:id="rId51"/>
    <p:sldId id="269" r:id="rId52"/>
    <p:sldId id="292" r:id="rId53"/>
    <p:sldId id="306" r:id="rId54"/>
    <p:sldId id="307" r:id="rId55"/>
    <p:sldId id="309" r:id="rId56"/>
    <p:sldId id="310" r:id="rId57"/>
    <p:sldId id="297" r:id="rId58"/>
    <p:sldId id="298" r:id="rId59"/>
    <p:sldId id="299" r:id="rId60"/>
    <p:sldId id="300" r:id="rId61"/>
    <p:sldId id="302" r:id="rId62"/>
    <p:sldId id="270" r:id="rId63"/>
    <p:sldId id="271" r:id="rId64"/>
    <p:sldId id="272" r:id="rId65"/>
    <p:sldId id="273" r:id="rId66"/>
    <p:sldId id="274" r:id="rId67"/>
    <p:sldId id="275" r:id="rId68"/>
    <p:sldId id="305" r:id="rId69"/>
    <p:sldId id="276" r:id="rId70"/>
    <p:sldId id="277" r:id="rId7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99" d="100"/>
          <a:sy n="99" d="100"/>
        </p:scale>
        <p:origin x="-1160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handoutMaster" Target="handoutMasters/handoutMaster1.xml"/><Relationship Id="rId74" Type="http://schemas.openxmlformats.org/officeDocument/2006/relationships/printerSettings" Target="printerSettings/printerSettings1.bin"/><Relationship Id="rId75" Type="http://schemas.openxmlformats.org/officeDocument/2006/relationships/presProps" Target="presProps.xml"/><Relationship Id="rId76" Type="http://schemas.openxmlformats.org/officeDocument/2006/relationships/viewProps" Target="viewProps.xml"/><Relationship Id="rId77" Type="http://schemas.openxmlformats.org/officeDocument/2006/relationships/theme" Target="theme/theme1.xml"/><Relationship Id="rId78" Type="http://schemas.openxmlformats.org/officeDocument/2006/relationships/tableStyles" Target="tableStyle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768612-E284-AD40-8E27-4BC373A30B35}" type="datetimeFigureOut">
              <a:rPr lang="en-US" smtClean="0"/>
              <a:t>11/5/13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7806A3-AAF3-4C47-AFDA-C6817D1016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34129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ED4253-B239-2E41-8614-62B16D88234A}" type="datetimeFigureOut">
              <a:rPr lang="en-US" smtClean="0"/>
              <a:t>11/5/13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FBF333-48EA-AB43-990A-9BC00DCD45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61035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0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B0B12F-4CA0-0A4D-ADD5-059D5CD17BD6}" type="slidenum">
              <a:rPr lang="cs-CZ"/>
              <a:pPr/>
              <a:t>58</a:t>
            </a:fld>
            <a:endParaRPr lang="cs-CZ"/>
          </a:p>
        </p:txBody>
      </p:sp>
      <p:sp>
        <p:nvSpPr>
          <p:cNvPr id="11981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B6317F-14F8-C840-AF4D-43F844DBF268}" type="slidenum">
              <a:rPr lang="cs-CZ"/>
              <a:pPr/>
              <a:t>59</a:t>
            </a:fld>
            <a:endParaRPr lang="cs-CZ"/>
          </a:p>
        </p:txBody>
      </p:sp>
      <p:sp>
        <p:nvSpPr>
          <p:cNvPr id="121858" name="Rectangle 1026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1859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7496FA-F36E-324B-A587-82D992BB2092}" type="slidenum">
              <a:rPr lang="cs-CZ"/>
              <a:pPr/>
              <a:t>60</a:t>
            </a:fld>
            <a:endParaRPr lang="cs-CZ"/>
          </a:p>
        </p:txBody>
      </p:sp>
      <p:sp>
        <p:nvSpPr>
          <p:cNvPr id="12390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FBF333-48EA-AB43-990A-9BC00DCD4580}" type="slidenum">
              <a:rPr lang="en-US" smtClean="0"/>
              <a:t>69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Buňky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EEC1F8-80E4-C645-AC55-5E639DA0811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mailto:karelk@mail.muni.cz" TargetMode="External"/><Relationship Id="rId3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gif"/><Relationship Id="rId3" Type="http://schemas.openxmlformats.org/officeDocument/2006/relationships/image" Target="../media/image19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0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2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3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4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Relationship Id="rId3" Type="http://schemas.openxmlformats.org/officeDocument/2006/relationships/image" Target="../media/image51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Relationship Id="rId3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4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gif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Relationship Id="rId3" Type="http://schemas.openxmlformats.org/officeDocument/2006/relationships/image" Target="../media/image59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2.jpe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4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66.png"/><Relationship Id="rId1" Type="http://schemas.microsoft.com/office/2007/relationships/media" Target="file://localhost/Users/apple/Presentations/080513_KampusBohunice_Mornstein/nogales_high.mpg" TargetMode="External"/><Relationship Id="rId2" Type="http://schemas.openxmlformats.org/officeDocument/2006/relationships/video" Target="file://localhost/Users/apple/Presentations/080513_KampusBohunice_Mornstein/nogales_high.mpg" TargetMode="Externa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2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73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4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170204" y="2954338"/>
            <a:ext cx="6279141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cs-CZ" sz="2000" b="1" dirty="0" smtClean="0">
                <a:effectLst/>
                <a:latin typeface="Arial"/>
                <a:cs typeface="Arial"/>
              </a:rPr>
              <a:t>F1190 Úvod do biofyziky</a:t>
            </a:r>
            <a:endParaRPr lang="cs-CZ" sz="2000" b="1" dirty="0">
              <a:effectLst/>
              <a:latin typeface="Arial"/>
              <a:cs typeface="Arial"/>
            </a:endParaRPr>
          </a:p>
          <a:p>
            <a:pPr algn="ctr"/>
            <a:endParaRPr lang="cs-CZ" sz="2000" b="1" dirty="0" smtClean="0">
              <a:effectLst/>
              <a:latin typeface="Arial"/>
              <a:cs typeface="Arial"/>
            </a:endParaRPr>
          </a:p>
          <a:p>
            <a:pPr algn="ctr"/>
            <a:r>
              <a:rPr lang="cs-CZ" sz="2000" b="1" dirty="0" smtClean="0">
                <a:effectLst/>
                <a:latin typeface="Arial"/>
                <a:cs typeface="Arial"/>
              </a:rPr>
              <a:t>Podzimní </a:t>
            </a:r>
            <a:r>
              <a:rPr lang="cs-CZ" sz="2000" b="1" dirty="0">
                <a:effectLst/>
                <a:latin typeface="Arial"/>
                <a:cs typeface="Arial"/>
              </a:rPr>
              <a:t>semestr </a:t>
            </a:r>
            <a:r>
              <a:rPr lang="cs-CZ" sz="2000" b="1" dirty="0" smtClean="0">
                <a:effectLst/>
                <a:latin typeface="Arial"/>
                <a:cs typeface="Arial"/>
              </a:rPr>
              <a:t>20</a:t>
            </a:r>
            <a:r>
              <a:rPr lang="de-CH" sz="2000" b="1" dirty="0" smtClean="0">
                <a:effectLst/>
                <a:latin typeface="Arial"/>
                <a:cs typeface="Arial"/>
              </a:rPr>
              <a:t>13</a:t>
            </a:r>
            <a:endParaRPr lang="fr-FR" sz="2000" b="1" dirty="0">
              <a:effectLst/>
              <a:latin typeface="Arial"/>
              <a:cs typeface="Arial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150928" y="5207288"/>
            <a:ext cx="889317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cs-CZ" sz="2000" b="1" dirty="0">
              <a:effectLst/>
              <a:cs typeface="Times New Roman" charset="0"/>
            </a:endParaRPr>
          </a:p>
          <a:p>
            <a:r>
              <a:rPr lang="cs-CZ" sz="2000" b="1" dirty="0">
                <a:effectLst/>
                <a:cs typeface="Times New Roman" charset="0"/>
              </a:rPr>
              <a:t>Mgr. Karel </a:t>
            </a:r>
            <a:r>
              <a:rPr lang="cs-CZ" sz="2000" b="1" dirty="0" smtClean="0">
                <a:effectLst/>
                <a:cs typeface="Times New Roman" charset="0"/>
              </a:rPr>
              <a:t>Kubíček, Ph.D</a:t>
            </a:r>
            <a:r>
              <a:rPr lang="cs-CZ" sz="2000" b="1" dirty="0">
                <a:cs typeface="Times New Roman" charset="0"/>
              </a:rPr>
              <a:t>.</a:t>
            </a:r>
            <a:r>
              <a:rPr lang="cs-CZ" sz="2000" b="1" dirty="0" smtClean="0">
                <a:effectLst/>
                <a:cs typeface="Times New Roman" charset="0"/>
              </a:rPr>
              <a:t>, Ústav </a:t>
            </a:r>
            <a:r>
              <a:rPr lang="cs-CZ" sz="2000" b="1" dirty="0">
                <a:effectLst/>
                <a:cs typeface="Times New Roman" charset="0"/>
              </a:rPr>
              <a:t>fyziky kondenzovaných látek, </a:t>
            </a:r>
            <a:endParaRPr lang="cs-CZ" sz="2000" b="1" dirty="0" smtClean="0">
              <a:effectLst/>
              <a:cs typeface="Times New Roman" charset="0"/>
            </a:endParaRPr>
          </a:p>
          <a:p>
            <a:r>
              <a:rPr lang="cs-CZ" sz="2000" b="1" dirty="0" smtClean="0">
                <a:effectLst/>
                <a:cs typeface="Times New Roman" charset="0"/>
              </a:rPr>
              <a:t>CEITEC MU</a:t>
            </a:r>
            <a:r>
              <a:rPr lang="cs-CZ" sz="2000" b="1" dirty="0">
                <a:effectLst/>
                <a:cs typeface="Times New Roman" charset="0"/>
              </a:rPr>
              <a:t>, </a:t>
            </a:r>
            <a:r>
              <a:rPr lang="fr-FR" b="1" dirty="0" smtClean="0">
                <a:effectLst/>
                <a:hlinkClick r:id="rId2"/>
              </a:rPr>
              <a:t>karelk@mail.muni.cz</a:t>
            </a:r>
            <a:r>
              <a:rPr lang="fr-FR" b="1" dirty="0" smtClean="0">
                <a:effectLst/>
              </a:rPr>
              <a:t>, +420 549 </a:t>
            </a:r>
            <a:r>
              <a:rPr lang="fr-FR" b="1" dirty="0">
                <a:effectLst/>
              </a:rPr>
              <a:t>49 3253</a:t>
            </a:r>
          </a:p>
        </p:txBody>
      </p:sp>
      <p:pic>
        <p:nvPicPr>
          <p:cNvPr id="6" name="Picture 9" descr="OPVK_hor_zakladni_logolink_RGB_cz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333375"/>
            <a:ext cx="6408738" cy="140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9657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10</a:t>
            </a:fld>
            <a:endParaRPr lang="en-US"/>
          </a:p>
        </p:txBody>
      </p:sp>
      <p:pic>
        <p:nvPicPr>
          <p:cNvPr id="7" name="Picture 6" descr="Screen Shot 2011-11-28 at 9.14.5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90199" y="792259"/>
            <a:ext cx="6296753" cy="4831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5432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11</a:t>
            </a:fld>
            <a:endParaRPr lang="en-US"/>
          </a:p>
        </p:txBody>
      </p:sp>
      <p:pic>
        <p:nvPicPr>
          <p:cNvPr id="7" name="Picture 6" descr="Screen Shot 2011-11-28 at 9.51.51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553"/>
          <a:stretch/>
        </p:blipFill>
        <p:spPr>
          <a:xfrm>
            <a:off x="455564" y="470804"/>
            <a:ext cx="8213897" cy="592500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45122" y="96638"/>
            <a:ext cx="6584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Makromolekulární</a:t>
            </a:r>
            <a:r>
              <a:rPr lang="en-US" dirty="0" smtClean="0"/>
              <a:t> </a:t>
            </a:r>
            <a:r>
              <a:rPr lang="en-US" dirty="0" err="1" smtClean="0"/>
              <a:t>konsenzus</a:t>
            </a:r>
            <a:r>
              <a:rPr lang="en-US" dirty="0" smtClean="0"/>
              <a:t> v </a:t>
            </a:r>
            <a:r>
              <a:rPr lang="en-US" dirty="0" err="1" smtClean="0"/>
              <a:t>buňce</a:t>
            </a:r>
            <a:r>
              <a:rPr lang="en-US" dirty="0" smtClean="0"/>
              <a:t> </a:t>
            </a:r>
            <a:r>
              <a:rPr lang="en-US" b="1" i="1" dirty="0" smtClean="0"/>
              <a:t>E. coli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8345671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12</a:t>
            </a:fld>
            <a:endParaRPr lang="en-US"/>
          </a:p>
        </p:txBody>
      </p:sp>
      <p:pic>
        <p:nvPicPr>
          <p:cNvPr id="7" name="Picture 6" descr="Screen Shot 2011-11-28 at 9.49.0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869" y="0"/>
            <a:ext cx="52184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6364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13</a:t>
            </a:fld>
            <a:endParaRPr lang="en-US"/>
          </a:p>
        </p:txBody>
      </p:sp>
      <p:pic>
        <p:nvPicPr>
          <p:cNvPr id="7" name="Picture 6" descr="Screen Shot 2011-11-28 at 9.56.4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2752" y="0"/>
            <a:ext cx="56922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1925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14</a:t>
            </a:fld>
            <a:endParaRPr lang="en-US"/>
          </a:p>
        </p:txBody>
      </p:sp>
      <p:pic>
        <p:nvPicPr>
          <p:cNvPr id="7" name="Picture 6" descr="Screen Shot 2011-11-28 at 9.57.1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176" y="0"/>
            <a:ext cx="51484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8337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15</a:t>
            </a:fld>
            <a:endParaRPr lang="en-US"/>
          </a:p>
        </p:txBody>
      </p:sp>
      <p:pic>
        <p:nvPicPr>
          <p:cNvPr id="7" name="Picture 6" descr="Screen Shot 2011-11-28 at 9.54.3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560" y="0"/>
            <a:ext cx="55026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3201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16</a:t>
            </a:fld>
            <a:endParaRPr lang="en-US"/>
          </a:p>
        </p:txBody>
      </p:sp>
      <p:pic>
        <p:nvPicPr>
          <p:cNvPr id="7" name="Picture 6" descr="exocytosis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867" y="4055712"/>
            <a:ext cx="6210300" cy="2171700"/>
          </a:xfrm>
          <a:prstGeom prst="rect">
            <a:avLst/>
          </a:prstGeom>
        </p:spPr>
      </p:pic>
      <p:pic>
        <p:nvPicPr>
          <p:cNvPr id="8" name="Picture 7" descr="endocytosi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185" y="274807"/>
            <a:ext cx="5785961" cy="339473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41121" y="756833"/>
            <a:ext cx="121674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ENDO-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-CYTOSIS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EXO-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5406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mitochondri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810" y="476568"/>
            <a:ext cx="8659091" cy="625515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7810" y="138545"/>
            <a:ext cx="4260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Mitochondrie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17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18</a:t>
            </a:fld>
            <a:endParaRPr lang="en-US"/>
          </a:p>
        </p:txBody>
      </p:sp>
      <p:pic>
        <p:nvPicPr>
          <p:cNvPr id="7" name="Picture 6" descr="Screen Shot 2011-11-28 at 9.45.5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3029"/>
            <a:ext cx="9144000" cy="376458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48487" y="207086"/>
            <a:ext cx="4500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Fission – </a:t>
            </a:r>
            <a:r>
              <a:rPr lang="en-US" dirty="0" err="1" smtClean="0"/>
              <a:t>dělení</a:t>
            </a:r>
            <a:r>
              <a:rPr lang="en-US" dirty="0" smtClean="0"/>
              <a:t> </a:t>
            </a:r>
            <a:r>
              <a:rPr lang="en-US" dirty="0" err="1" smtClean="0"/>
              <a:t>mitochondrie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65106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zacleneni_mitochondri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454" y="977208"/>
            <a:ext cx="8108211" cy="500333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34818" y="311727"/>
            <a:ext cx="4052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Vznik</a:t>
            </a:r>
            <a:r>
              <a:rPr lang="en-US" dirty="0" smtClean="0"/>
              <a:t> </a:t>
            </a:r>
            <a:r>
              <a:rPr lang="en-US" dirty="0" err="1" smtClean="0"/>
              <a:t>mitochondrie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19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38727" y="577273"/>
            <a:ext cx="8382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Buňky</a:t>
            </a:r>
            <a:endParaRPr lang="en-US" dirty="0" smtClean="0"/>
          </a:p>
          <a:p>
            <a:endParaRPr lang="en-US" dirty="0" smtClean="0"/>
          </a:p>
          <a:p>
            <a:pPr marL="342900" indent="-342900">
              <a:buAutoNum type="arabicParenR"/>
            </a:pPr>
            <a:r>
              <a:rPr lang="en-US" dirty="0" err="1" smtClean="0"/>
              <a:t>Rozdělení</a:t>
            </a:r>
            <a:endParaRPr lang="en-US" dirty="0" smtClean="0"/>
          </a:p>
          <a:p>
            <a:pPr marL="342900" indent="-342900">
              <a:buAutoNum type="arabicParenR"/>
            </a:pPr>
            <a:r>
              <a:rPr lang="en-US" dirty="0" err="1" smtClean="0"/>
              <a:t>Uchování</a:t>
            </a:r>
            <a:r>
              <a:rPr lang="en-US" dirty="0" smtClean="0"/>
              <a:t> </a:t>
            </a:r>
            <a:r>
              <a:rPr lang="en-US" dirty="0" err="1" smtClean="0"/>
              <a:t>informace</a:t>
            </a:r>
            <a:r>
              <a:rPr lang="en-US" dirty="0" smtClean="0"/>
              <a:t> a </a:t>
            </a:r>
            <a:r>
              <a:rPr lang="en-US" dirty="0" err="1" smtClean="0"/>
              <a:t>její</a:t>
            </a:r>
            <a:r>
              <a:rPr lang="en-US" dirty="0" smtClean="0"/>
              <a:t> </a:t>
            </a:r>
            <a:r>
              <a:rPr lang="en-US" dirty="0" err="1" smtClean="0"/>
              <a:t>čtení</a:t>
            </a:r>
            <a:r>
              <a:rPr lang="en-US" dirty="0" smtClean="0"/>
              <a:t> </a:t>
            </a:r>
            <a:r>
              <a:rPr lang="en-US" dirty="0" err="1" smtClean="0"/>
              <a:t>buňkou</a:t>
            </a:r>
            <a:endParaRPr lang="en-US" dirty="0" smtClean="0"/>
          </a:p>
          <a:p>
            <a:pPr marL="342900" indent="-342900">
              <a:buAutoNum type="arabicParenR"/>
            </a:pPr>
            <a:r>
              <a:rPr lang="en-US" dirty="0" err="1" smtClean="0"/>
              <a:t>Zobrazování</a:t>
            </a:r>
            <a:r>
              <a:rPr lang="en-US" dirty="0" smtClean="0"/>
              <a:t> </a:t>
            </a:r>
            <a:r>
              <a:rPr lang="en-US" dirty="0" err="1" smtClean="0"/>
              <a:t>buněk</a:t>
            </a:r>
            <a:endParaRPr lang="en-US" dirty="0" smtClean="0"/>
          </a:p>
          <a:p>
            <a:pPr marL="342900" indent="-342900">
              <a:buAutoNum type="arabicParenR"/>
            </a:pPr>
            <a:r>
              <a:rPr lang="en-US" dirty="0" smtClean="0"/>
              <a:t>Cytoskeleton</a:t>
            </a:r>
          </a:p>
          <a:p>
            <a:pPr marL="342900" indent="-342900">
              <a:buAutoNum type="arabicParenR"/>
            </a:pPr>
            <a:r>
              <a:rPr lang="en-US" dirty="0" err="1" smtClean="0"/>
              <a:t>Ribozom</a:t>
            </a:r>
            <a:endParaRPr lang="en-US" dirty="0" smtClean="0"/>
          </a:p>
          <a:p>
            <a:pPr marL="342900" indent="-342900">
              <a:buAutoNum type="arabicParenR"/>
            </a:pPr>
            <a:r>
              <a:rPr lang="en-US" dirty="0" err="1" smtClean="0"/>
              <a:t>Nukleozom</a:t>
            </a:r>
            <a:endParaRPr lang="en-US" dirty="0"/>
          </a:p>
          <a:p>
            <a:pPr marL="342900" indent="-342900">
              <a:buAutoNum type="arabicParenR"/>
            </a:pPr>
            <a:r>
              <a:rPr lang="en-US" dirty="0" err="1" smtClean="0"/>
              <a:t>Spliceosom</a:t>
            </a:r>
            <a:endParaRPr lang="en-US" dirty="0" smtClean="0"/>
          </a:p>
          <a:p>
            <a:pPr marL="342900" indent="-342900">
              <a:buAutoNum type="arabicParenR"/>
            </a:pPr>
            <a:r>
              <a:rPr lang="en-US" dirty="0" err="1" smtClean="0"/>
              <a:t>Buněčný</a:t>
            </a:r>
            <a:r>
              <a:rPr lang="en-US" dirty="0" smtClean="0"/>
              <a:t> </a:t>
            </a:r>
            <a:r>
              <a:rPr lang="en-US" dirty="0" err="1" smtClean="0"/>
              <a:t>cyklus</a:t>
            </a:r>
            <a:endParaRPr lang="en-US" dirty="0" smtClean="0"/>
          </a:p>
          <a:p>
            <a:pPr marL="342900" indent="-342900">
              <a:buAutoNum type="arabicParenR"/>
            </a:pPr>
            <a:r>
              <a:rPr lang="en-US" dirty="0" err="1" smtClean="0"/>
              <a:t>Apoptóza</a:t>
            </a:r>
            <a:endParaRPr lang="en-US" dirty="0" smtClean="0"/>
          </a:p>
          <a:p>
            <a:pPr marL="342900" indent="-342900">
              <a:buAutoNum type="arabicParenR"/>
            </a:pPr>
            <a:r>
              <a:rPr lang="en-US" dirty="0" err="1" smtClean="0"/>
              <a:t>Rakovina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20</a:t>
            </a:fld>
            <a:endParaRPr lang="en-US"/>
          </a:p>
        </p:txBody>
      </p:sp>
      <p:pic>
        <p:nvPicPr>
          <p:cNvPr id="7" name="Picture 6" descr="Screen Shot 2011-11-29 at 7.24.34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4632"/>
            <a:ext cx="9144000" cy="4760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7212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hloroplas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1559" y="0"/>
            <a:ext cx="7164727" cy="6438701"/>
          </a:xfrm>
          <a:prstGeom prst="rect">
            <a:avLst/>
          </a:prstGeom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21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2013/11/05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Buňky</a:t>
            </a: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57200" y="266700"/>
            <a:ext cx="8255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Bakterie</a:t>
            </a:r>
            <a:r>
              <a:rPr lang="en-US" dirty="0" smtClean="0"/>
              <a:t> </a:t>
            </a:r>
            <a:r>
              <a:rPr lang="en-US" dirty="0" err="1" smtClean="0"/>
              <a:t>schopné</a:t>
            </a:r>
            <a:r>
              <a:rPr lang="en-US" dirty="0" smtClean="0"/>
              <a:t> </a:t>
            </a:r>
            <a:r>
              <a:rPr lang="en-US" dirty="0" err="1" smtClean="0"/>
              <a:t>fotosyntézy</a:t>
            </a:r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pPr marL="342900" indent="-342900">
              <a:buAutoNum type="arabicParenR"/>
            </a:pPr>
            <a:r>
              <a:rPr lang="en-US" b="1" dirty="0" err="1" smtClean="0"/>
              <a:t>Anoxygenní</a:t>
            </a:r>
            <a:endParaRPr lang="en-US" b="1" dirty="0" smtClean="0"/>
          </a:p>
          <a:p>
            <a:pPr marL="800100" lvl="1" indent="-342900">
              <a:buAutoNum type="arabicParenR"/>
            </a:pPr>
            <a:r>
              <a:rPr lang="en-US" dirty="0" err="1" smtClean="0"/>
              <a:t>Purpurové</a:t>
            </a:r>
            <a:endParaRPr lang="en-US" dirty="0" smtClean="0"/>
          </a:p>
          <a:p>
            <a:pPr marL="800100" lvl="1" indent="-342900">
              <a:buAutoNum type="arabicParenR"/>
            </a:pPr>
            <a:r>
              <a:rPr lang="en-US" dirty="0" err="1" smtClean="0"/>
              <a:t>zelené</a:t>
            </a:r>
            <a:r>
              <a:rPr lang="en-US" dirty="0" smtClean="0"/>
              <a:t> </a:t>
            </a:r>
            <a:r>
              <a:rPr lang="en-US" dirty="0" err="1" smtClean="0"/>
              <a:t>sirné</a:t>
            </a:r>
            <a:endParaRPr lang="en-US" dirty="0" smtClean="0"/>
          </a:p>
          <a:p>
            <a:pPr marL="800100" lvl="1" indent="-342900">
              <a:buAutoNum type="arabicParenR"/>
            </a:pPr>
            <a:r>
              <a:rPr lang="en-US" dirty="0" err="1" smtClean="0"/>
              <a:t>Zelené</a:t>
            </a:r>
            <a:r>
              <a:rPr lang="en-US" dirty="0"/>
              <a:t> </a:t>
            </a:r>
            <a:r>
              <a:rPr lang="en-US" dirty="0" err="1" smtClean="0"/>
              <a:t>nesirné</a:t>
            </a:r>
            <a:endParaRPr lang="en-US" dirty="0" smtClean="0"/>
          </a:p>
          <a:p>
            <a:pPr marL="800100" lvl="1" indent="-342900">
              <a:buAutoNum type="arabicParenR"/>
            </a:pPr>
            <a:r>
              <a:rPr lang="en-US" dirty="0" err="1" smtClean="0"/>
              <a:t>Heliobacterie</a:t>
            </a:r>
            <a:endParaRPr lang="en-US" dirty="0" smtClean="0"/>
          </a:p>
          <a:p>
            <a:pPr marL="800100" lvl="1" indent="-342900">
              <a:buAutoNum type="arabicParenR"/>
            </a:pPr>
            <a:endParaRPr lang="en-US" dirty="0" smtClean="0"/>
          </a:p>
          <a:p>
            <a:pPr marL="342900" indent="-342900">
              <a:buAutoNum type="arabicParenR"/>
            </a:pPr>
            <a:r>
              <a:rPr lang="en-US" b="1" dirty="0" err="1" smtClean="0"/>
              <a:t>Oxygenní</a:t>
            </a:r>
            <a:endParaRPr lang="en-US" b="1" dirty="0" smtClean="0"/>
          </a:p>
          <a:p>
            <a:pPr marL="800100" lvl="1" indent="-342900">
              <a:buAutoNum type="arabicParenR"/>
            </a:pPr>
            <a:r>
              <a:rPr lang="en-US" dirty="0" err="1" smtClean="0"/>
              <a:t>cyanobakterie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2238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1-11-08 at 8.28.4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105" y="3164559"/>
            <a:ext cx="6437895" cy="3242591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2013/11/05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Buňky</a:t>
            </a: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57200" y="76200"/>
            <a:ext cx="8432800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1.1 </a:t>
            </a:r>
            <a:r>
              <a:rPr lang="en-US" sz="2800" b="1" dirty="0" err="1" smtClean="0"/>
              <a:t>Purpurové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bakterie</a:t>
            </a:r>
            <a:endParaRPr lang="en-US" sz="2800" b="1" dirty="0" smtClean="0"/>
          </a:p>
          <a:p>
            <a:r>
              <a:rPr lang="en-US" i="1" dirty="0" err="1"/>
              <a:t>Rhodobacter</a:t>
            </a:r>
            <a:r>
              <a:rPr lang="en-US" i="1" dirty="0"/>
              <a:t> </a:t>
            </a:r>
            <a:r>
              <a:rPr lang="en-US" i="1" dirty="0" err="1"/>
              <a:t>sphaeroides</a:t>
            </a:r>
            <a:r>
              <a:rPr lang="en-US" i="1" dirty="0"/>
              <a:t>, </a:t>
            </a:r>
            <a:endParaRPr lang="en-US" i="1" dirty="0" smtClean="0"/>
          </a:p>
          <a:p>
            <a:r>
              <a:rPr lang="en-US" i="1" dirty="0" err="1" smtClean="0"/>
              <a:t>Rhodospirillum</a:t>
            </a:r>
            <a:r>
              <a:rPr lang="en-US" i="1" dirty="0" smtClean="0"/>
              <a:t> </a:t>
            </a:r>
            <a:r>
              <a:rPr lang="en-US" i="1" dirty="0" err="1"/>
              <a:t>rubrum</a:t>
            </a:r>
            <a:r>
              <a:rPr lang="en-US" i="1" dirty="0"/>
              <a:t>, </a:t>
            </a:r>
            <a:endParaRPr lang="en-US" i="1" dirty="0" smtClean="0"/>
          </a:p>
          <a:p>
            <a:r>
              <a:rPr lang="en-US" i="1" dirty="0" err="1" smtClean="0"/>
              <a:t>Chromatium</a:t>
            </a:r>
            <a:r>
              <a:rPr lang="en-US" i="1" dirty="0" smtClean="0"/>
              <a:t> </a:t>
            </a:r>
            <a:r>
              <a:rPr lang="en-US" i="1" dirty="0" err="1" smtClean="0"/>
              <a:t>vinosum</a:t>
            </a:r>
            <a:endParaRPr lang="en-US" i="1" dirty="0" smtClean="0"/>
          </a:p>
          <a:p>
            <a:r>
              <a:rPr lang="en-US" i="1" dirty="0" err="1" smtClean="0"/>
              <a:t>Rhodopseudomonas</a:t>
            </a:r>
            <a:r>
              <a:rPr lang="en-US" i="1" dirty="0" smtClean="0"/>
              <a:t> </a:t>
            </a:r>
            <a:r>
              <a:rPr lang="en-US" i="1" dirty="0" err="1" smtClean="0"/>
              <a:t>viridis</a:t>
            </a:r>
            <a:r>
              <a:rPr lang="en-US" i="1" dirty="0" smtClean="0"/>
              <a:t> (</a:t>
            </a:r>
            <a:r>
              <a:rPr lang="en-US" i="1" dirty="0" err="1" smtClean="0"/>
              <a:t>Blastochloris</a:t>
            </a:r>
            <a:r>
              <a:rPr lang="en-US" i="1" dirty="0" smtClean="0"/>
              <a:t> </a:t>
            </a:r>
            <a:r>
              <a:rPr lang="en-US" i="1" dirty="0" err="1" smtClean="0"/>
              <a:t>viridis</a:t>
            </a:r>
            <a:r>
              <a:rPr lang="en-US" i="1" dirty="0" smtClean="0"/>
              <a:t>)</a:t>
            </a:r>
          </a:p>
          <a:p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err="1" smtClean="0"/>
              <a:t>Pokud</a:t>
            </a:r>
            <a:r>
              <a:rPr lang="en-US" dirty="0" smtClean="0"/>
              <a:t> </a:t>
            </a:r>
            <a:r>
              <a:rPr lang="en-US" dirty="0" err="1" smtClean="0"/>
              <a:t>rostou</a:t>
            </a:r>
            <a:r>
              <a:rPr lang="en-US" dirty="0" smtClean="0"/>
              <a:t> v </a:t>
            </a:r>
            <a:r>
              <a:rPr lang="en-US" dirty="0" err="1" smtClean="0"/>
              <a:t>aerobním</a:t>
            </a:r>
            <a:r>
              <a:rPr lang="en-US" dirty="0" smtClean="0"/>
              <a:t> </a:t>
            </a:r>
            <a:r>
              <a:rPr lang="en-US" dirty="0" err="1" smtClean="0"/>
              <a:t>prostředí</a:t>
            </a:r>
            <a:r>
              <a:rPr lang="en-US" dirty="0" smtClean="0"/>
              <a:t>, </a:t>
            </a:r>
            <a:r>
              <a:rPr lang="en-US" dirty="0" err="1" smtClean="0"/>
              <a:t>blokují</a:t>
            </a:r>
            <a:r>
              <a:rPr lang="en-US" dirty="0" smtClean="0"/>
              <a:t> </a:t>
            </a:r>
            <a:r>
              <a:rPr lang="en-US" dirty="0" err="1" smtClean="0"/>
              <a:t>syntézu</a:t>
            </a:r>
            <a:r>
              <a:rPr lang="en-US" dirty="0" smtClean="0"/>
              <a:t> </a:t>
            </a:r>
            <a:r>
              <a:rPr lang="en-US" dirty="0" err="1" smtClean="0"/>
              <a:t>pigmentů</a:t>
            </a:r>
            <a:r>
              <a:rPr lang="en-US" dirty="0" smtClean="0"/>
              <a:t>, </a:t>
            </a:r>
            <a:r>
              <a:rPr lang="en-US" dirty="0" err="1" smtClean="0"/>
              <a:t>čímž</a:t>
            </a:r>
            <a:r>
              <a:rPr lang="en-US" dirty="0" smtClean="0"/>
              <a:t> </a:t>
            </a:r>
            <a:r>
              <a:rPr lang="en-US" dirty="0" err="1" smtClean="0"/>
              <a:t>ztrácí</a:t>
            </a:r>
            <a:r>
              <a:rPr lang="en-US" dirty="0" smtClean="0"/>
              <a:t> </a:t>
            </a:r>
            <a:r>
              <a:rPr lang="en-US" dirty="0" err="1" smtClean="0"/>
              <a:t>schopnost</a:t>
            </a:r>
            <a:r>
              <a:rPr lang="en-US" dirty="0" smtClean="0"/>
              <a:t> </a:t>
            </a:r>
            <a:r>
              <a:rPr lang="en-US" dirty="0" err="1" smtClean="0"/>
              <a:t>fotosyntézy</a:t>
            </a:r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err="1" smtClean="0"/>
              <a:t>Musí</a:t>
            </a:r>
            <a:r>
              <a:rPr lang="en-US" dirty="0" smtClean="0"/>
              <a:t> </a:t>
            </a:r>
            <a:r>
              <a:rPr lang="en-US" dirty="0" err="1" smtClean="0"/>
              <a:t>tedy</a:t>
            </a:r>
            <a:r>
              <a:rPr lang="en-US" dirty="0" smtClean="0"/>
              <a:t> </a:t>
            </a:r>
            <a:r>
              <a:rPr lang="en-US" dirty="0" err="1" smtClean="0"/>
              <a:t>růst</a:t>
            </a:r>
            <a:r>
              <a:rPr lang="en-US" dirty="0" smtClean="0"/>
              <a:t> </a:t>
            </a:r>
            <a:r>
              <a:rPr lang="en-US" dirty="0" err="1" smtClean="0"/>
              <a:t>anaerobně</a:t>
            </a:r>
            <a:r>
              <a:rPr lang="en-US" dirty="0" smtClean="0"/>
              <a:t> =&gt; </a:t>
            </a:r>
            <a:r>
              <a:rPr lang="en-US" dirty="0" err="1" smtClean="0"/>
              <a:t>dramatická</a:t>
            </a:r>
            <a:r>
              <a:rPr lang="en-US" dirty="0" smtClean="0"/>
              <a:t> </a:t>
            </a:r>
            <a:r>
              <a:rPr lang="en-US" dirty="0" err="1" smtClean="0"/>
              <a:t>změna</a:t>
            </a:r>
            <a:r>
              <a:rPr lang="en-US" dirty="0" smtClean="0"/>
              <a:t> </a:t>
            </a:r>
            <a:r>
              <a:rPr lang="en-US" dirty="0" err="1" smtClean="0"/>
              <a:t>ultrastruktury</a:t>
            </a:r>
            <a:r>
              <a:rPr lang="en-US" dirty="0" smtClean="0"/>
              <a:t> </a:t>
            </a:r>
            <a:r>
              <a:rPr lang="en-US" dirty="0" err="1" smtClean="0"/>
              <a:t>cytoplasmatických</a:t>
            </a:r>
            <a:r>
              <a:rPr lang="en-US" dirty="0" smtClean="0"/>
              <a:t> </a:t>
            </a:r>
            <a:r>
              <a:rPr lang="en-US" dirty="0" err="1" smtClean="0"/>
              <a:t>membrán</a:t>
            </a:r>
            <a:r>
              <a:rPr lang="en-US" dirty="0" smtClean="0"/>
              <a:t>, do </a:t>
            </a:r>
            <a:r>
              <a:rPr lang="en-US" dirty="0" err="1" smtClean="0"/>
              <a:t>kterých</a:t>
            </a:r>
            <a:r>
              <a:rPr lang="en-US" dirty="0" smtClean="0"/>
              <a:t> se </a:t>
            </a:r>
            <a:r>
              <a:rPr lang="en-US" dirty="0" err="1" smtClean="0"/>
              <a:t>vchlípí</a:t>
            </a:r>
            <a:r>
              <a:rPr lang="en-US" dirty="0" smtClean="0"/>
              <a:t> (</a:t>
            </a:r>
            <a:r>
              <a:rPr lang="en-US" dirty="0" err="1" smtClean="0"/>
              <a:t>invaginace</a:t>
            </a:r>
            <a:r>
              <a:rPr lang="en-US" dirty="0" smtClean="0"/>
              <a:t>) </a:t>
            </a:r>
            <a:r>
              <a:rPr lang="en-US" dirty="0" err="1" smtClean="0"/>
              <a:t>směrem</a:t>
            </a:r>
            <a:r>
              <a:rPr lang="en-US" dirty="0" smtClean="0"/>
              <a:t> do </a:t>
            </a:r>
            <a:r>
              <a:rPr lang="en-US" dirty="0" err="1" smtClean="0"/>
              <a:t>cytoplazmy</a:t>
            </a:r>
            <a:r>
              <a:rPr lang="en-US" dirty="0" smtClean="0"/>
              <a:t> a </a:t>
            </a:r>
            <a:r>
              <a:rPr lang="en-US" dirty="0" err="1" smtClean="0"/>
              <a:t>vznikají</a:t>
            </a:r>
            <a:r>
              <a:rPr lang="en-US" dirty="0" smtClean="0"/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intracytoplasmatické</a:t>
            </a:r>
            <a:r>
              <a:rPr lang="en-US" b="1" dirty="0" smtClean="0">
                <a:solidFill>
                  <a:srgbClr val="0000FF"/>
                </a:solidFill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</a:rPr>
              <a:t>membrány</a:t>
            </a:r>
            <a:r>
              <a:rPr lang="en-US" dirty="0" smtClean="0"/>
              <a:t> </a:t>
            </a:r>
            <a:endParaRPr lang="en-US" dirty="0"/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5509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2013/11/05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Buňky</a:t>
            </a: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57200" y="381000"/>
            <a:ext cx="838200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1.2 </a:t>
            </a:r>
            <a:r>
              <a:rPr lang="en-US" sz="2800" b="1" dirty="0" err="1" smtClean="0"/>
              <a:t>Zelené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sirné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bakterie</a:t>
            </a:r>
            <a:endParaRPr lang="en-US" sz="2800" b="1" dirty="0" smtClean="0"/>
          </a:p>
          <a:p>
            <a:pPr marL="285750" indent="-285750">
              <a:buFontTx/>
              <a:buChar char="-"/>
            </a:pPr>
            <a:r>
              <a:rPr lang="en-US" dirty="0" err="1" smtClean="0"/>
              <a:t>Narozdíl</a:t>
            </a:r>
            <a:r>
              <a:rPr lang="en-US" dirty="0" smtClean="0"/>
              <a:t> od </a:t>
            </a:r>
            <a:r>
              <a:rPr lang="en-US" dirty="0" err="1" smtClean="0"/>
              <a:t>přizpůsobivých</a:t>
            </a:r>
            <a:r>
              <a:rPr lang="en-US" dirty="0" smtClean="0"/>
              <a:t> </a:t>
            </a:r>
            <a:r>
              <a:rPr lang="en-US" dirty="0" err="1" smtClean="0"/>
              <a:t>purpurových</a:t>
            </a:r>
            <a:r>
              <a:rPr lang="en-US" dirty="0" smtClean="0"/>
              <a:t> </a:t>
            </a:r>
            <a:r>
              <a:rPr lang="en-US" dirty="0" err="1" smtClean="0"/>
              <a:t>bakterií</a:t>
            </a:r>
            <a:r>
              <a:rPr lang="en-US" dirty="0" smtClean="0"/>
              <a:t>, </a:t>
            </a:r>
            <a:r>
              <a:rPr lang="en-US" dirty="0" err="1" smtClean="0"/>
              <a:t>zelené</a:t>
            </a:r>
            <a:r>
              <a:rPr lang="en-US" dirty="0" smtClean="0"/>
              <a:t> </a:t>
            </a:r>
            <a:r>
              <a:rPr lang="en-US" dirty="0" err="1" smtClean="0"/>
              <a:t>sirné</a:t>
            </a:r>
            <a:r>
              <a:rPr lang="en-US" dirty="0" smtClean="0"/>
              <a:t> </a:t>
            </a:r>
            <a:r>
              <a:rPr lang="en-US" dirty="0" err="1" smtClean="0"/>
              <a:t>bakterie</a:t>
            </a:r>
            <a:r>
              <a:rPr lang="en-US" dirty="0" smtClean="0"/>
              <a:t> </a:t>
            </a:r>
            <a:r>
              <a:rPr lang="en-US" dirty="0" err="1" smtClean="0"/>
              <a:t>jsou</a:t>
            </a:r>
            <a:r>
              <a:rPr lang="en-US" dirty="0" smtClean="0"/>
              <a:t> </a:t>
            </a:r>
            <a:r>
              <a:rPr lang="en-US" dirty="0" err="1" smtClean="0"/>
              <a:t>nuntě</a:t>
            </a:r>
            <a:r>
              <a:rPr lang="en-US" dirty="0" smtClean="0"/>
              <a:t> </a:t>
            </a:r>
            <a:r>
              <a:rPr lang="en-US" dirty="0" err="1" smtClean="0"/>
              <a:t>anoxygenní</a:t>
            </a:r>
            <a:r>
              <a:rPr lang="en-US" dirty="0" smtClean="0"/>
              <a:t> </a:t>
            </a:r>
            <a:r>
              <a:rPr lang="en-US" dirty="0" err="1" smtClean="0"/>
              <a:t>autotrofní</a:t>
            </a:r>
            <a:r>
              <a:rPr lang="en-US" dirty="0" smtClean="0"/>
              <a:t> </a:t>
            </a:r>
            <a:r>
              <a:rPr lang="en-US" dirty="0" err="1" smtClean="0"/>
              <a:t>anaeroby</a:t>
            </a:r>
            <a:r>
              <a:rPr lang="en-US" dirty="0" smtClean="0"/>
              <a:t>.</a:t>
            </a:r>
          </a:p>
          <a:p>
            <a:pPr marL="285750" indent="-285750">
              <a:buFontTx/>
              <a:buChar char="-"/>
            </a:pPr>
            <a:r>
              <a:rPr lang="en-US" dirty="0" err="1" smtClean="0"/>
              <a:t>Nacházejí</a:t>
            </a:r>
            <a:r>
              <a:rPr lang="en-US" dirty="0" smtClean="0"/>
              <a:t> se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dně</a:t>
            </a:r>
            <a:r>
              <a:rPr lang="en-US" dirty="0" smtClean="0"/>
              <a:t> </a:t>
            </a:r>
            <a:r>
              <a:rPr lang="en-US" dirty="0" err="1" smtClean="0"/>
              <a:t>jezer</a:t>
            </a:r>
            <a:r>
              <a:rPr lang="en-US" dirty="0" smtClean="0"/>
              <a:t>, </a:t>
            </a:r>
            <a:r>
              <a:rPr lang="en-US" dirty="0" err="1" smtClean="0"/>
              <a:t>kde</a:t>
            </a:r>
            <a:r>
              <a:rPr lang="en-US" dirty="0" smtClean="0"/>
              <a:t> je </a:t>
            </a:r>
            <a:r>
              <a:rPr lang="en-US" dirty="0" err="1" smtClean="0"/>
              <a:t>dostatek</a:t>
            </a:r>
            <a:r>
              <a:rPr lang="en-US" dirty="0"/>
              <a:t> </a:t>
            </a:r>
            <a:r>
              <a:rPr lang="en-US" dirty="0" smtClean="0"/>
              <a:t>H</a:t>
            </a:r>
            <a:r>
              <a:rPr lang="en-US" baseline="-25000" dirty="0" smtClean="0"/>
              <a:t>2</a:t>
            </a:r>
            <a:r>
              <a:rPr lang="en-US" dirty="0" smtClean="0"/>
              <a:t>S, </a:t>
            </a:r>
            <a:r>
              <a:rPr lang="en-US" dirty="0" err="1" smtClean="0"/>
              <a:t>který</a:t>
            </a:r>
            <a:r>
              <a:rPr lang="en-US" dirty="0" smtClean="0"/>
              <a:t> </a:t>
            </a:r>
            <a:r>
              <a:rPr lang="en-US" dirty="0" err="1" smtClean="0"/>
              <a:t>využívají</a:t>
            </a:r>
            <a:r>
              <a:rPr lang="en-US" dirty="0" smtClean="0"/>
              <a:t> </a:t>
            </a:r>
            <a:r>
              <a:rPr lang="en-US" dirty="0" err="1" smtClean="0"/>
              <a:t>jako</a:t>
            </a:r>
            <a:r>
              <a:rPr lang="en-US" dirty="0" smtClean="0"/>
              <a:t> </a:t>
            </a:r>
            <a:r>
              <a:rPr lang="en-US" dirty="0" err="1" smtClean="0"/>
              <a:t>reduktant</a:t>
            </a:r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err="1" smtClean="0"/>
              <a:t>Tím</a:t>
            </a:r>
            <a:r>
              <a:rPr lang="en-US" dirty="0" smtClean="0"/>
              <a:t>, </a:t>
            </a:r>
            <a:r>
              <a:rPr lang="en-US" dirty="0" err="1" smtClean="0"/>
              <a:t>že</a:t>
            </a:r>
            <a:r>
              <a:rPr lang="en-US" dirty="0" smtClean="0"/>
              <a:t> se </a:t>
            </a:r>
            <a:r>
              <a:rPr lang="en-US" dirty="0" err="1" smtClean="0"/>
              <a:t>vyskytují</a:t>
            </a:r>
            <a:r>
              <a:rPr lang="en-US" dirty="0" smtClean="0"/>
              <a:t> v </a:t>
            </a:r>
            <a:r>
              <a:rPr lang="en-US" dirty="0" err="1" smtClean="0"/>
              <a:t>prostředích</a:t>
            </a:r>
            <a:r>
              <a:rPr lang="en-US" dirty="0" smtClean="0"/>
              <a:t> s </a:t>
            </a:r>
            <a:r>
              <a:rPr lang="en-US" dirty="0" err="1" smtClean="0"/>
              <a:t>nízkou</a:t>
            </a:r>
            <a:r>
              <a:rPr lang="en-US" dirty="0" smtClean="0"/>
              <a:t> </a:t>
            </a:r>
            <a:r>
              <a:rPr lang="en-US" dirty="0" err="1" smtClean="0"/>
              <a:t>světelnou</a:t>
            </a:r>
            <a:r>
              <a:rPr lang="en-US" dirty="0" smtClean="0"/>
              <a:t> </a:t>
            </a:r>
            <a:r>
              <a:rPr lang="en-US" dirty="0" err="1" smtClean="0"/>
              <a:t>intenzitou</a:t>
            </a:r>
            <a:r>
              <a:rPr lang="en-US" dirty="0" smtClean="0"/>
              <a:t> </a:t>
            </a:r>
            <a:r>
              <a:rPr lang="en-US" dirty="0" err="1" smtClean="0"/>
              <a:t>mají</a:t>
            </a:r>
            <a:r>
              <a:rPr lang="en-US" dirty="0" smtClean="0"/>
              <a:t> </a:t>
            </a:r>
            <a:r>
              <a:rPr lang="en-US" dirty="0" err="1" smtClean="0"/>
              <a:t>specializované</a:t>
            </a:r>
            <a:r>
              <a:rPr lang="en-US" dirty="0" smtClean="0"/>
              <a:t> </a:t>
            </a:r>
            <a:r>
              <a:rPr lang="en-US" dirty="0" err="1" smtClean="0"/>
              <a:t>anténové</a:t>
            </a:r>
            <a:r>
              <a:rPr lang="en-US" dirty="0" smtClean="0"/>
              <a:t> </a:t>
            </a:r>
            <a:r>
              <a:rPr lang="en-US" dirty="0" err="1" smtClean="0"/>
              <a:t>komplexy</a:t>
            </a:r>
            <a:r>
              <a:rPr lang="en-US" dirty="0" smtClean="0"/>
              <a:t> – </a:t>
            </a:r>
            <a:r>
              <a:rPr lang="en-US" b="1" dirty="0" err="1" smtClean="0"/>
              <a:t>chlorosomy</a:t>
            </a:r>
            <a:r>
              <a:rPr lang="en-US" dirty="0" smtClean="0"/>
              <a:t>.</a:t>
            </a:r>
          </a:p>
          <a:p>
            <a:pPr marL="285750" indent="-285750">
              <a:buFontTx/>
              <a:buChar char="-"/>
            </a:pPr>
            <a:r>
              <a:rPr lang="en-US" dirty="0" err="1" smtClean="0"/>
              <a:t>Jako</a:t>
            </a:r>
            <a:r>
              <a:rPr lang="en-US" dirty="0" smtClean="0"/>
              <a:t> pigment </a:t>
            </a:r>
            <a:r>
              <a:rPr lang="en-US" dirty="0" err="1" smtClean="0"/>
              <a:t>jsou</a:t>
            </a:r>
            <a:r>
              <a:rPr lang="en-US" dirty="0" smtClean="0"/>
              <a:t> </a:t>
            </a:r>
            <a:r>
              <a:rPr lang="en-US" dirty="0" err="1" smtClean="0"/>
              <a:t>tyto</a:t>
            </a:r>
            <a:r>
              <a:rPr lang="en-US" dirty="0" smtClean="0"/>
              <a:t> </a:t>
            </a:r>
            <a:r>
              <a:rPr lang="en-US" dirty="0" err="1" smtClean="0"/>
              <a:t>anténové</a:t>
            </a:r>
            <a:r>
              <a:rPr lang="en-US" dirty="0" smtClean="0"/>
              <a:t> </a:t>
            </a:r>
            <a:r>
              <a:rPr lang="en-US" dirty="0" err="1" smtClean="0"/>
              <a:t>komplexy</a:t>
            </a:r>
            <a:r>
              <a:rPr lang="en-US" dirty="0" smtClean="0"/>
              <a:t> v </a:t>
            </a:r>
            <a:r>
              <a:rPr lang="en-US" b="1" dirty="0" err="1" smtClean="0"/>
              <a:t>bakteriochlorofylu</a:t>
            </a:r>
            <a:r>
              <a:rPr lang="en-US" b="1" dirty="0" smtClean="0"/>
              <a:t> </a:t>
            </a:r>
            <a:r>
              <a:rPr lang="en-US" b="1" i="1" dirty="0" smtClean="0"/>
              <a:t>c</a:t>
            </a:r>
            <a:r>
              <a:rPr lang="en-US" b="1" dirty="0" smtClean="0"/>
              <a:t>, </a:t>
            </a:r>
            <a:r>
              <a:rPr lang="en-US" b="1" i="1" dirty="0" smtClean="0"/>
              <a:t>d</a:t>
            </a:r>
            <a:r>
              <a:rPr lang="en-US" b="1" dirty="0" smtClean="0"/>
              <a:t> </a:t>
            </a:r>
            <a:r>
              <a:rPr lang="en-US" dirty="0" err="1" smtClean="0"/>
              <a:t>nebo</a:t>
            </a:r>
            <a:r>
              <a:rPr lang="en-US" dirty="0" smtClean="0"/>
              <a:t> </a:t>
            </a:r>
            <a:r>
              <a:rPr lang="en-US" b="1" i="1" dirty="0" smtClean="0"/>
              <a:t>e</a:t>
            </a:r>
            <a:r>
              <a:rPr lang="en-US" dirty="0" smtClean="0"/>
              <a:t>; </a:t>
            </a:r>
            <a:r>
              <a:rPr lang="en-US" dirty="0" err="1" smtClean="0"/>
              <a:t>antény</a:t>
            </a:r>
            <a:r>
              <a:rPr lang="en-US" dirty="0" smtClean="0"/>
              <a:t> </a:t>
            </a:r>
            <a:r>
              <a:rPr lang="en-US" dirty="0" err="1" smtClean="0"/>
              <a:t>jsou</a:t>
            </a:r>
            <a:r>
              <a:rPr lang="en-US" dirty="0" smtClean="0"/>
              <a:t> </a:t>
            </a:r>
            <a:r>
              <a:rPr lang="en-US" dirty="0" err="1" smtClean="0"/>
              <a:t>zanořeny</a:t>
            </a:r>
            <a:r>
              <a:rPr lang="en-US" dirty="0" smtClean="0"/>
              <a:t> do </a:t>
            </a:r>
            <a:r>
              <a:rPr lang="en-US" dirty="0" err="1" smtClean="0"/>
              <a:t>cytoplasmatické</a:t>
            </a:r>
            <a:r>
              <a:rPr lang="en-US" dirty="0" smtClean="0"/>
              <a:t> </a:t>
            </a:r>
            <a:r>
              <a:rPr lang="en-US" dirty="0" err="1" smtClean="0"/>
              <a:t>strany</a:t>
            </a:r>
            <a:r>
              <a:rPr lang="en-US" dirty="0" smtClean="0"/>
              <a:t> </a:t>
            </a:r>
            <a:r>
              <a:rPr lang="en-US" dirty="0" err="1" smtClean="0"/>
              <a:t>buněčné</a:t>
            </a:r>
            <a:r>
              <a:rPr lang="en-US" dirty="0" smtClean="0"/>
              <a:t> </a:t>
            </a:r>
            <a:r>
              <a:rPr lang="en-US" dirty="0" err="1" smtClean="0"/>
              <a:t>membrány</a:t>
            </a:r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err="1" smtClean="0"/>
              <a:t>Narozdíl</a:t>
            </a:r>
            <a:r>
              <a:rPr lang="en-US" dirty="0" smtClean="0"/>
              <a:t> od </a:t>
            </a:r>
            <a:r>
              <a:rPr lang="en-US" dirty="0" err="1" smtClean="0"/>
              <a:t>purpurových</a:t>
            </a:r>
            <a:r>
              <a:rPr lang="en-US" dirty="0" smtClean="0"/>
              <a:t> </a:t>
            </a:r>
            <a:r>
              <a:rPr lang="en-US" dirty="0" err="1" smtClean="0"/>
              <a:t>bakterií</a:t>
            </a:r>
            <a:r>
              <a:rPr lang="en-US" dirty="0" smtClean="0"/>
              <a:t>, u </a:t>
            </a:r>
            <a:r>
              <a:rPr lang="en-US" dirty="0" err="1" smtClean="0"/>
              <a:t>zelených</a:t>
            </a:r>
            <a:r>
              <a:rPr lang="en-US" dirty="0" smtClean="0"/>
              <a:t> </a:t>
            </a:r>
            <a:r>
              <a:rPr lang="en-US" dirty="0" err="1" smtClean="0"/>
              <a:t>sirných</a:t>
            </a:r>
            <a:r>
              <a:rPr lang="en-US" dirty="0" smtClean="0"/>
              <a:t> </a:t>
            </a:r>
            <a:r>
              <a:rPr lang="en-US" dirty="0" err="1" smtClean="0"/>
              <a:t>bakterií</a:t>
            </a:r>
            <a:r>
              <a:rPr lang="en-US" dirty="0" smtClean="0"/>
              <a:t> </a:t>
            </a:r>
            <a:r>
              <a:rPr lang="en-US" dirty="0" err="1" smtClean="0"/>
              <a:t>nedochází</a:t>
            </a:r>
            <a:r>
              <a:rPr lang="en-US" dirty="0" smtClean="0"/>
              <a:t> k </a:t>
            </a:r>
            <a:r>
              <a:rPr lang="en-US" dirty="0" err="1" smtClean="0"/>
              <a:t>invaginaci</a:t>
            </a:r>
            <a:r>
              <a:rPr lang="en-US" dirty="0" smtClean="0"/>
              <a:t> </a:t>
            </a:r>
            <a:r>
              <a:rPr lang="en-US" dirty="0" err="1" smtClean="0"/>
              <a:t>membrány</a:t>
            </a:r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err="1" smtClean="0"/>
              <a:t>Využívají</a:t>
            </a:r>
            <a:r>
              <a:rPr lang="en-US" dirty="0" smtClean="0"/>
              <a:t> </a:t>
            </a:r>
            <a:r>
              <a:rPr lang="en-US" dirty="0" err="1" smtClean="0"/>
              <a:t>rovněž</a:t>
            </a:r>
            <a:r>
              <a:rPr lang="en-US" dirty="0" smtClean="0"/>
              <a:t> </a:t>
            </a:r>
            <a:r>
              <a:rPr lang="en-US" dirty="0" err="1"/>
              <a:t>bakteriochlorofylu</a:t>
            </a:r>
            <a:r>
              <a:rPr lang="en-US" dirty="0"/>
              <a:t> </a:t>
            </a:r>
            <a:r>
              <a:rPr lang="en-US" i="1" dirty="0" smtClean="0"/>
              <a:t>a</a:t>
            </a:r>
            <a:r>
              <a:rPr lang="en-US" dirty="0" smtClean="0"/>
              <a:t> </a:t>
            </a:r>
            <a:r>
              <a:rPr lang="en-US" dirty="0" err="1" smtClean="0"/>
              <a:t>jak</a:t>
            </a:r>
            <a:r>
              <a:rPr lang="en-US" dirty="0" smtClean="0"/>
              <a:t> v </a:t>
            </a:r>
            <a:r>
              <a:rPr lang="en-US" dirty="0" err="1" smtClean="0"/>
              <a:t>reakčních</a:t>
            </a:r>
            <a:r>
              <a:rPr lang="en-US" dirty="0" smtClean="0"/>
              <a:t> </a:t>
            </a:r>
            <a:r>
              <a:rPr lang="en-US" dirty="0" err="1" smtClean="0"/>
              <a:t>centrech</a:t>
            </a:r>
            <a:r>
              <a:rPr lang="en-US" dirty="0" smtClean="0"/>
              <a:t> </a:t>
            </a:r>
            <a:r>
              <a:rPr lang="en-US" dirty="0" err="1" smtClean="0"/>
              <a:t>tak</a:t>
            </a:r>
            <a:r>
              <a:rPr lang="en-US" dirty="0" smtClean="0"/>
              <a:t> </a:t>
            </a:r>
            <a:r>
              <a:rPr lang="en-US" dirty="0" err="1" smtClean="0"/>
              <a:t>jako</a:t>
            </a:r>
            <a:r>
              <a:rPr lang="en-US" dirty="0" smtClean="0"/>
              <a:t> </a:t>
            </a:r>
            <a:r>
              <a:rPr lang="en-US" dirty="0" err="1" smtClean="0"/>
              <a:t>antén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2087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2013/11/05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Buňky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57200" y="381000"/>
            <a:ext cx="8382000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1.3 </a:t>
            </a:r>
            <a:r>
              <a:rPr lang="en-US" sz="2800" b="1" dirty="0" err="1" smtClean="0"/>
              <a:t>Zelené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nesirné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bakterie</a:t>
            </a:r>
            <a:endParaRPr lang="en-US" sz="2800" b="1" dirty="0" smtClean="0"/>
          </a:p>
          <a:p>
            <a:pPr marL="285750" indent="-285750">
              <a:buFontTx/>
              <a:buChar char="-"/>
            </a:pPr>
            <a:r>
              <a:rPr lang="en-US" dirty="0" err="1" smtClean="0"/>
              <a:t>Často</a:t>
            </a:r>
            <a:r>
              <a:rPr lang="en-US" dirty="0" smtClean="0"/>
              <a:t> se </a:t>
            </a:r>
            <a:r>
              <a:rPr lang="en-US" dirty="0" err="1" smtClean="0"/>
              <a:t>vyskytují</a:t>
            </a:r>
            <a:r>
              <a:rPr lang="en-US" dirty="0" smtClean="0"/>
              <a:t> </a:t>
            </a:r>
            <a:r>
              <a:rPr lang="en-US" dirty="0" err="1" smtClean="0"/>
              <a:t>společně</a:t>
            </a:r>
            <a:r>
              <a:rPr lang="en-US" dirty="0" smtClean="0"/>
              <a:t> s </a:t>
            </a:r>
            <a:r>
              <a:rPr lang="en-US" dirty="0" err="1" smtClean="0"/>
              <a:t>cyanobakteriemi</a:t>
            </a:r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err="1" smtClean="0"/>
              <a:t>Jsou</a:t>
            </a:r>
            <a:r>
              <a:rPr lang="en-US" dirty="0" smtClean="0"/>
              <a:t> </a:t>
            </a:r>
            <a:r>
              <a:rPr lang="en-US" dirty="0" err="1" smtClean="0"/>
              <a:t>zcela</a:t>
            </a:r>
            <a:r>
              <a:rPr lang="en-US" dirty="0" smtClean="0"/>
              <a:t> </a:t>
            </a:r>
            <a:r>
              <a:rPr lang="en-US" dirty="0" err="1" smtClean="0"/>
              <a:t>metabolicky</a:t>
            </a:r>
            <a:r>
              <a:rPr lang="en-US" dirty="0" smtClean="0"/>
              <a:t> </a:t>
            </a:r>
            <a:r>
              <a:rPr lang="en-US" dirty="0" err="1" smtClean="0"/>
              <a:t>odlišné</a:t>
            </a:r>
            <a:r>
              <a:rPr lang="en-US" dirty="0" smtClean="0"/>
              <a:t> od </a:t>
            </a:r>
            <a:r>
              <a:rPr lang="en-US" dirty="0" err="1" smtClean="0"/>
              <a:t>zelených</a:t>
            </a:r>
            <a:r>
              <a:rPr lang="en-US" dirty="0" smtClean="0"/>
              <a:t> </a:t>
            </a:r>
            <a:r>
              <a:rPr lang="en-US" dirty="0" err="1" smtClean="0"/>
              <a:t>sirných</a:t>
            </a:r>
            <a:r>
              <a:rPr lang="en-US" dirty="0" smtClean="0"/>
              <a:t> </a:t>
            </a:r>
            <a:r>
              <a:rPr lang="en-US" dirty="0" err="1" smtClean="0"/>
              <a:t>bakterií</a:t>
            </a:r>
            <a:r>
              <a:rPr lang="en-US" dirty="0" smtClean="0"/>
              <a:t> (</a:t>
            </a:r>
            <a:r>
              <a:rPr lang="en-US" dirty="0" err="1" smtClean="0"/>
              <a:t>narozdíl</a:t>
            </a:r>
            <a:r>
              <a:rPr lang="en-US" dirty="0" smtClean="0"/>
              <a:t> od </a:t>
            </a:r>
            <a:r>
              <a:rPr lang="en-US" dirty="0" err="1" smtClean="0"/>
              <a:t>puprurových</a:t>
            </a:r>
            <a:r>
              <a:rPr lang="en-US" dirty="0" smtClean="0"/>
              <a:t> </a:t>
            </a:r>
            <a:r>
              <a:rPr lang="en-US" dirty="0" err="1" smtClean="0"/>
              <a:t>sirných</a:t>
            </a:r>
            <a:r>
              <a:rPr lang="en-US" dirty="0" smtClean="0"/>
              <a:t> a </a:t>
            </a:r>
            <a:r>
              <a:rPr lang="en-US" dirty="0" err="1" smtClean="0"/>
              <a:t>nesirných</a:t>
            </a:r>
            <a:r>
              <a:rPr lang="en-US" dirty="0" smtClean="0"/>
              <a:t> </a:t>
            </a:r>
            <a:r>
              <a:rPr lang="en-US" dirty="0" err="1" smtClean="0"/>
              <a:t>bakterií</a:t>
            </a:r>
            <a:r>
              <a:rPr lang="en-US" dirty="0" smtClean="0"/>
              <a:t>)</a:t>
            </a:r>
          </a:p>
          <a:p>
            <a:pPr marL="285750" indent="-285750">
              <a:buFontTx/>
              <a:buChar char="-"/>
            </a:pPr>
            <a:r>
              <a:rPr lang="en-US" dirty="0" err="1" smtClean="0"/>
              <a:t>Podle</a:t>
            </a:r>
            <a:r>
              <a:rPr lang="en-US" dirty="0" smtClean="0"/>
              <a:t> 16S </a:t>
            </a:r>
            <a:r>
              <a:rPr lang="en-US" dirty="0" err="1" smtClean="0"/>
              <a:t>rRNA</a:t>
            </a:r>
            <a:r>
              <a:rPr lang="en-US" dirty="0" smtClean="0"/>
              <a:t> </a:t>
            </a:r>
            <a:r>
              <a:rPr lang="en-US" dirty="0" err="1" smtClean="0"/>
              <a:t>jsou</a:t>
            </a:r>
            <a:r>
              <a:rPr lang="en-US" dirty="0" smtClean="0"/>
              <a:t> </a:t>
            </a:r>
            <a:r>
              <a:rPr lang="en-US" dirty="0" err="1" smtClean="0"/>
              <a:t>jedny</a:t>
            </a:r>
            <a:r>
              <a:rPr lang="en-US" dirty="0" smtClean="0"/>
              <a:t> z </a:t>
            </a:r>
            <a:r>
              <a:rPr lang="en-US" dirty="0" err="1" smtClean="0"/>
              <a:t>prvních</a:t>
            </a:r>
            <a:r>
              <a:rPr lang="en-US" dirty="0" smtClean="0"/>
              <a:t> </a:t>
            </a:r>
            <a:r>
              <a:rPr lang="en-US" dirty="0" err="1" smtClean="0"/>
              <a:t>fototrofů</a:t>
            </a:r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err="1" smtClean="0"/>
              <a:t>Jsou</a:t>
            </a:r>
            <a:r>
              <a:rPr lang="en-US" dirty="0" smtClean="0"/>
              <a:t> </a:t>
            </a:r>
            <a:r>
              <a:rPr lang="en-US" dirty="0" err="1" smtClean="0"/>
              <a:t>schopny</a:t>
            </a:r>
            <a:r>
              <a:rPr lang="en-US" dirty="0" smtClean="0"/>
              <a:t> </a:t>
            </a:r>
            <a:r>
              <a:rPr lang="en-US" dirty="0" err="1" smtClean="0"/>
              <a:t>fotoautotrofie</a:t>
            </a:r>
            <a:r>
              <a:rPr lang="en-US" dirty="0" smtClean="0"/>
              <a:t>, </a:t>
            </a:r>
            <a:r>
              <a:rPr lang="en-US" dirty="0" err="1" smtClean="0"/>
              <a:t>photoheterotrofie</a:t>
            </a:r>
            <a:r>
              <a:rPr lang="en-US" dirty="0" smtClean="0"/>
              <a:t> a </a:t>
            </a:r>
            <a:r>
              <a:rPr lang="en-US" dirty="0" err="1" smtClean="0"/>
              <a:t>aerobního</a:t>
            </a:r>
            <a:r>
              <a:rPr lang="en-US" dirty="0" smtClean="0"/>
              <a:t> </a:t>
            </a:r>
            <a:r>
              <a:rPr lang="en-US" dirty="0" err="1" smtClean="0"/>
              <a:t>růstu</a:t>
            </a:r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err="1" smtClean="0"/>
              <a:t>Podobně</a:t>
            </a:r>
            <a:r>
              <a:rPr lang="en-US" dirty="0" smtClean="0"/>
              <a:t> </a:t>
            </a:r>
            <a:r>
              <a:rPr lang="en-US" dirty="0" err="1" smtClean="0"/>
              <a:t>jako</a:t>
            </a:r>
            <a:r>
              <a:rPr lang="en-US" dirty="0" smtClean="0"/>
              <a:t> </a:t>
            </a:r>
            <a:r>
              <a:rPr lang="en-US" dirty="0" err="1" smtClean="0"/>
              <a:t>purpurové</a:t>
            </a:r>
            <a:r>
              <a:rPr lang="en-US" dirty="0" smtClean="0"/>
              <a:t> </a:t>
            </a:r>
            <a:r>
              <a:rPr lang="en-US" dirty="0" err="1" smtClean="0"/>
              <a:t>bakterie</a:t>
            </a:r>
            <a:r>
              <a:rPr lang="en-US" dirty="0" smtClean="0"/>
              <a:t> </a:t>
            </a:r>
            <a:r>
              <a:rPr lang="en-US" dirty="0" err="1" smtClean="0"/>
              <a:t>nesyntetizují</a:t>
            </a:r>
            <a:r>
              <a:rPr lang="en-US" dirty="0" smtClean="0"/>
              <a:t> </a:t>
            </a:r>
            <a:r>
              <a:rPr lang="en-US" dirty="0" err="1" smtClean="0"/>
              <a:t>pigmenty</a:t>
            </a:r>
            <a:r>
              <a:rPr lang="en-US" dirty="0" smtClean="0"/>
              <a:t> a </a:t>
            </a:r>
            <a:r>
              <a:rPr lang="en-US" dirty="0" err="1" smtClean="0"/>
              <a:t>struktury</a:t>
            </a:r>
            <a:r>
              <a:rPr lang="en-US" dirty="0" smtClean="0"/>
              <a:t> </a:t>
            </a:r>
            <a:r>
              <a:rPr lang="en-US" dirty="0" err="1" smtClean="0"/>
              <a:t>zajišťující</a:t>
            </a:r>
            <a:r>
              <a:rPr lang="en-US" dirty="0" smtClean="0"/>
              <a:t> </a:t>
            </a:r>
            <a:r>
              <a:rPr lang="en-US" dirty="0" err="1" smtClean="0"/>
              <a:t>fotosyntézu</a:t>
            </a:r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err="1" smtClean="0"/>
              <a:t>Využívají</a:t>
            </a:r>
            <a:r>
              <a:rPr lang="en-US" dirty="0" smtClean="0"/>
              <a:t> </a:t>
            </a:r>
            <a:r>
              <a:rPr lang="en-US" dirty="0" err="1" smtClean="0"/>
              <a:t>unikátní</a:t>
            </a:r>
            <a:r>
              <a:rPr lang="en-US" dirty="0" smtClean="0"/>
              <a:t> </a:t>
            </a:r>
            <a:r>
              <a:rPr lang="en-US" dirty="0" err="1" smtClean="0"/>
              <a:t>fixaci</a:t>
            </a:r>
            <a:r>
              <a:rPr lang="en-US" dirty="0" smtClean="0"/>
              <a:t> </a:t>
            </a:r>
            <a:r>
              <a:rPr lang="en-US" dirty="0" err="1" smtClean="0"/>
              <a:t>uhlíku</a:t>
            </a:r>
            <a:r>
              <a:rPr lang="en-US" dirty="0" smtClean="0"/>
              <a:t> </a:t>
            </a:r>
            <a:r>
              <a:rPr lang="en-US" dirty="0" err="1" smtClean="0"/>
              <a:t>známou</a:t>
            </a:r>
            <a:r>
              <a:rPr lang="en-US" dirty="0" smtClean="0"/>
              <a:t> </a:t>
            </a:r>
            <a:r>
              <a:rPr lang="en-US" dirty="0" err="1" smtClean="0"/>
              <a:t>jako</a:t>
            </a:r>
            <a:r>
              <a:rPr lang="en-US" dirty="0" smtClean="0"/>
              <a:t> </a:t>
            </a:r>
            <a:r>
              <a:rPr lang="en-US" dirty="0" err="1" smtClean="0"/>
              <a:t>hydroxipropionace</a:t>
            </a:r>
            <a:r>
              <a:rPr lang="en-US" dirty="0" smtClean="0"/>
              <a:t> (</a:t>
            </a:r>
            <a:r>
              <a:rPr lang="en-US" dirty="0" err="1" smtClean="0"/>
              <a:t>paradoxně</a:t>
            </a:r>
            <a:r>
              <a:rPr lang="en-US" dirty="0" smtClean="0"/>
              <a:t> </a:t>
            </a:r>
            <a:r>
              <a:rPr lang="en-US" dirty="0" err="1" smtClean="0"/>
              <a:t>však</a:t>
            </a:r>
            <a:r>
              <a:rPr lang="en-US" dirty="0" smtClean="0"/>
              <a:t> </a:t>
            </a:r>
            <a:r>
              <a:rPr lang="en-US" dirty="0" err="1" smtClean="0"/>
              <a:t>nejlépe</a:t>
            </a:r>
            <a:r>
              <a:rPr lang="en-US" dirty="0" smtClean="0"/>
              <a:t> </a:t>
            </a:r>
            <a:r>
              <a:rPr lang="en-US" dirty="0" err="1" smtClean="0"/>
              <a:t>rostou</a:t>
            </a:r>
            <a:r>
              <a:rPr lang="en-US" dirty="0" smtClean="0"/>
              <a:t> </a:t>
            </a:r>
            <a:r>
              <a:rPr lang="en-US" dirty="0" err="1" smtClean="0"/>
              <a:t>při</a:t>
            </a:r>
            <a:r>
              <a:rPr lang="en-US" dirty="0" smtClean="0"/>
              <a:t> </a:t>
            </a:r>
            <a:r>
              <a:rPr lang="en-US" dirty="0" err="1" smtClean="0"/>
              <a:t>využívání</a:t>
            </a:r>
            <a:r>
              <a:rPr lang="en-US" dirty="0" smtClean="0"/>
              <a:t> </a:t>
            </a:r>
            <a:r>
              <a:rPr lang="en-US" dirty="0" err="1" smtClean="0"/>
              <a:t>organického</a:t>
            </a:r>
            <a:r>
              <a:rPr lang="en-US" dirty="0" smtClean="0"/>
              <a:t> </a:t>
            </a:r>
            <a:r>
              <a:rPr lang="en-US" dirty="0" err="1" smtClean="0"/>
              <a:t>uhlíku</a:t>
            </a:r>
            <a:r>
              <a:rPr lang="en-US" dirty="0" smtClean="0"/>
              <a:t> </a:t>
            </a:r>
            <a:r>
              <a:rPr lang="en-US" dirty="0" err="1" smtClean="0"/>
              <a:t>během</a:t>
            </a:r>
            <a:r>
              <a:rPr lang="en-US" dirty="0" smtClean="0"/>
              <a:t> </a:t>
            </a:r>
            <a:r>
              <a:rPr lang="en-US" dirty="0" err="1" smtClean="0"/>
              <a:t>fotoheterotrofního</a:t>
            </a:r>
            <a:r>
              <a:rPr lang="en-US" dirty="0" smtClean="0"/>
              <a:t> </a:t>
            </a:r>
            <a:r>
              <a:rPr lang="en-US" dirty="0" err="1" smtClean="0"/>
              <a:t>růstu</a:t>
            </a:r>
            <a:r>
              <a:rPr lang="en-US" dirty="0" smtClean="0"/>
              <a:t>)</a:t>
            </a:r>
          </a:p>
          <a:p>
            <a:pPr marL="285750" indent="-285750">
              <a:buFontTx/>
              <a:buChar char="-"/>
            </a:pPr>
            <a:r>
              <a:rPr lang="en-US" dirty="0" err="1" smtClean="0"/>
              <a:t>Obsahují</a:t>
            </a:r>
            <a:r>
              <a:rPr lang="en-US" dirty="0" smtClean="0"/>
              <a:t> </a:t>
            </a:r>
            <a:r>
              <a:rPr lang="en-US" dirty="0" err="1" smtClean="0"/>
              <a:t>bakteriochlorofyl</a:t>
            </a:r>
            <a:r>
              <a:rPr lang="en-US" dirty="0" smtClean="0"/>
              <a:t> </a:t>
            </a:r>
            <a:r>
              <a:rPr lang="en-US" i="1" dirty="0" smtClean="0"/>
              <a:t>a</a:t>
            </a:r>
            <a:r>
              <a:rPr lang="en-US" dirty="0" smtClean="0"/>
              <a:t>, </a:t>
            </a:r>
            <a:r>
              <a:rPr lang="en-US" dirty="0" err="1" smtClean="0"/>
              <a:t>který</a:t>
            </a:r>
            <a:r>
              <a:rPr lang="en-US" dirty="0" smtClean="0"/>
              <a:t> je </a:t>
            </a:r>
            <a:r>
              <a:rPr lang="en-US" dirty="0" err="1" smtClean="0"/>
              <a:t>inkorporován</a:t>
            </a:r>
            <a:r>
              <a:rPr lang="en-US" dirty="0" smtClean="0"/>
              <a:t> v </a:t>
            </a:r>
            <a:r>
              <a:rPr lang="en-US" dirty="0" err="1" smtClean="0"/>
              <a:t>reakčních</a:t>
            </a:r>
            <a:r>
              <a:rPr lang="en-US" dirty="0" smtClean="0"/>
              <a:t> </a:t>
            </a:r>
            <a:r>
              <a:rPr lang="en-US" dirty="0" err="1" smtClean="0"/>
              <a:t>centrech</a:t>
            </a:r>
            <a:r>
              <a:rPr lang="en-US" dirty="0" smtClean="0"/>
              <a:t> a </a:t>
            </a:r>
            <a:r>
              <a:rPr lang="en-US" dirty="0" err="1" smtClean="0"/>
              <a:t>anténových</a:t>
            </a:r>
            <a:r>
              <a:rPr lang="en-US" dirty="0" smtClean="0"/>
              <a:t> </a:t>
            </a:r>
            <a:r>
              <a:rPr lang="en-US" dirty="0" err="1" smtClean="0"/>
              <a:t>komplexech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2675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2013/11/05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Buňky</a:t>
            </a: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57200" y="381000"/>
            <a:ext cx="8382000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1.4 </a:t>
            </a:r>
            <a:r>
              <a:rPr lang="en-US" sz="2800" b="1" dirty="0" err="1" smtClean="0"/>
              <a:t>Heliobakterie</a:t>
            </a:r>
            <a:endParaRPr lang="en-US" sz="2800" b="1" dirty="0" smtClean="0"/>
          </a:p>
          <a:p>
            <a:pPr marL="285750" indent="-285750">
              <a:buFontTx/>
              <a:buChar char="-"/>
            </a:pPr>
            <a:r>
              <a:rPr lang="en-US" dirty="0" err="1" smtClean="0"/>
              <a:t>Objeveny</a:t>
            </a:r>
            <a:r>
              <a:rPr lang="en-US" dirty="0" smtClean="0"/>
              <a:t> </a:t>
            </a:r>
            <a:r>
              <a:rPr lang="en-US" dirty="0" err="1" smtClean="0"/>
              <a:t>cca</a:t>
            </a:r>
            <a:r>
              <a:rPr lang="en-US" dirty="0" smtClean="0"/>
              <a:t> 1995 (</a:t>
            </a:r>
            <a:r>
              <a:rPr lang="en-US" dirty="0" err="1" smtClean="0"/>
              <a:t>nejmladší</a:t>
            </a:r>
            <a:r>
              <a:rPr lang="en-US" dirty="0" smtClean="0"/>
              <a:t> </a:t>
            </a:r>
            <a:r>
              <a:rPr lang="en-US" dirty="0" err="1" smtClean="0"/>
              <a:t>charakterizovaná</a:t>
            </a:r>
            <a:r>
              <a:rPr lang="en-US" dirty="0" smtClean="0"/>
              <a:t> </a:t>
            </a:r>
            <a:r>
              <a:rPr lang="en-US" dirty="0" err="1" smtClean="0"/>
              <a:t>skupina</a:t>
            </a:r>
            <a:r>
              <a:rPr lang="en-US" dirty="0" smtClean="0"/>
              <a:t> </a:t>
            </a:r>
            <a:r>
              <a:rPr lang="en-US" dirty="0" err="1" smtClean="0"/>
              <a:t>fotosyntetických</a:t>
            </a:r>
            <a:r>
              <a:rPr lang="en-US" dirty="0" smtClean="0"/>
              <a:t> </a:t>
            </a:r>
            <a:r>
              <a:rPr lang="en-US" dirty="0" err="1" smtClean="0"/>
              <a:t>bakterií</a:t>
            </a:r>
            <a:r>
              <a:rPr lang="en-US" dirty="0" smtClean="0"/>
              <a:t>)</a:t>
            </a:r>
          </a:p>
          <a:p>
            <a:pPr marL="285750" indent="-285750">
              <a:buFontTx/>
              <a:buChar char="-"/>
            </a:pPr>
            <a:r>
              <a:rPr lang="en-US" dirty="0" err="1" smtClean="0"/>
              <a:t>Jako</a:t>
            </a:r>
            <a:r>
              <a:rPr lang="en-US" dirty="0" smtClean="0"/>
              <a:t> </a:t>
            </a:r>
            <a:r>
              <a:rPr lang="en-US" dirty="0" err="1" smtClean="0"/>
              <a:t>jediné</a:t>
            </a:r>
            <a:r>
              <a:rPr lang="en-US" dirty="0" smtClean="0"/>
              <a:t> </a:t>
            </a:r>
            <a:r>
              <a:rPr lang="en-US" dirty="0" err="1" smtClean="0"/>
              <a:t>fototrofy</a:t>
            </a:r>
            <a:r>
              <a:rPr lang="en-US" dirty="0" smtClean="0"/>
              <a:t> </a:t>
            </a:r>
            <a:r>
              <a:rPr lang="en-US" dirty="0" err="1" smtClean="0"/>
              <a:t>jsou</a:t>
            </a:r>
            <a:r>
              <a:rPr lang="en-US" dirty="0" smtClean="0"/>
              <a:t> v Gram </a:t>
            </a:r>
            <a:r>
              <a:rPr lang="en-US" dirty="0" err="1" smtClean="0"/>
              <a:t>pozitivních</a:t>
            </a:r>
            <a:r>
              <a:rPr lang="en-US" dirty="0" smtClean="0"/>
              <a:t> </a:t>
            </a:r>
            <a:r>
              <a:rPr lang="en-US" dirty="0" err="1" smtClean="0"/>
              <a:t>buňkách</a:t>
            </a:r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err="1" smtClean="0"/>
              <a:t>Striktní</a:t>
            </a:r>
            <a:r>
              <a:rPr lang="en-US" dirty="0" smtClean="0"/>
              <a:t> </a:t>
            </a:r>
            <a:r>
              <a:rPr lang="en-US" dirty="0" err="1" smtClean="0"/>
              <a:t>anaeroby</a:t>
            </a:r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err="1" smtClean="0"/>
              <a:t>Hlavní</a:t>
            </a:r>
            <a:r>
              <a:rPr lang="en-US" dirty="0" smtClean="0"/>
              <a:t> </a:t>
            </a:r>
            <a:r>
              <a:rPr lang="en-US" dirty="0" err="1" smtClean="0"/>
              <a:t>fotopigmentní</a:t>
            </a:r>
            <a:r>
              <a:rPr lang="en-US" dirty="0" smtClean="0"/>
              <a:t> </a:t>
            </a:r>
            <a:r>
              <a:rPr lang="en-US" dirty="0" err="1" smtClean="0"/>
              <a:t>komponentou</a:t>
            </a:r>
            <a:r>
              <a:rPr lang="en-US" dirty="0" smtClean="0"/>
              <a:t> je </a:t>
            </a:r>
            <a:r>
              <a:rPr lang="en-US" dirty="0" err="1" smtClean="0"/>
              <a:t>bakteriochlorofyl</a:t>
            </a:r>
            <a:r>
              <a:rPr lang="en-US" dirty="0" smtClean="0"/>
              <a:t> g</a:t>
            </a:r>
          </a:p>
          <a:p>
            <a:pPr marL="285750" indent="-285750">
              <a:buFontTx/>
              <a:buChar char="-"/>
            </a:pPr>
            <a:r>
              <a:rPr lang="en-US" dirty="0" err="1" smtClean="0"/>
              <a:t>Některé</a:t>
            </a:r>
            <a:r>
              <a:rPr lang="en-US" dirty="0" smtClean="0"/>
              <a:t> </a:t>
            </a:r>
            <a:r>
              <a:rPr lang="en-US" dirty="0" err="1" smtClean="0"/>
              <a:t>charakteristiky</a:t>
            </a:r>
            <a:r>
              <a:rPr lang="en-US" dirty="0" smtClean="0"/>
              <a:t> </a:t>
            </a:r>
            <a:r>
              <a:rPr lang="en-US" dirty="0" err="1" smtClean="0"/>
              <a:t>fotosyntetických</a:t>
            </a:r>
            <a:r>
              <a:rPr lang="en-US" dirty="0" smtClean="0"/>
              <a:t> </a:t>
            </a:r>
            <a:r>
              <a:rPr lang="en-US" dirty="0" err="1" smtClean="0"/>
              <a:t>systémů</a:t>
            </a:r>
            <a:r>
              <a:rPr lang="en-US" dirty="0" smtClean="0"/>
              <a:t> </a:t>
            </a:r>
            <a:r>
              <a:rPr lang="en-US" dirty="0" err="1" smtClean="0"/>
              <a:t>sdílejí</a:t>
            </a:r>
            <a:r>
              <a:rPr lang="en-US" dirty="0" smtClean="0"/>
              <a:t> s </a:t>
            </a:r>
            <a:r>
              <a:rPr lang="en-US" dirty="0" err="1" smtClean="0"/>
              <a:t>cyanobakteriemi</a:t>
            </a:r>
            <a:r>
              <a:rPr lang="en-US" dirty="0" smtClean="0"/>
              <a:t>, </a:t>
            </a:r>
            <a:r>
              <a:rPr lang="en-US" dirty="0" err="1" smtClean="0"/>
              <a:t>jiné</a:t>
            </a:r>
            <a:r>
              <a:rPr lang="en-US" dirty="0" smtClean="0"/>
              <a:t> se </a:t>
            </a:r>
            <a:r>
              <a:rPr lang="en-US" dirty="0" err="1" smtClean="0"/>
              <a:t>zelenými</a:t>
            </a:r>
            <a:r>
              <a:rPr lang="en-US" dirty="0" smtClean="0"/>
              <a:t> </a:t>
            </a:r>
            <a:r>
              <a:rPr lang="en-US" dirty="0" err="1" smtClean="0"/>
              <a:t>sirnými</a:t>
            </a:r>
            <a:r>
              <a:rPr lang="en-US" dirty="0" smtClean="0"/>
              <a:t> </a:t>
            </a:r>
            <a:r>
              <a:rPr lang="en-US" dirty="0" err="1" smtClean="0"/>
              <a:t>bakteriemi</a:t>
            </a:r>
            <a:endParaRPr lang="en-US" dirty="0" smtClean="0"/>
          </a:p>
          <a:p>
            <a:pPr marL="285750" indent="-285750">
              <a:buFontTx/>
              <a:buChar char="-"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7473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2013/11/05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Buňky</a:t>
            </a: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57200" y="381000"/>
            <a:ext cx="8382000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2.1 </a:t>
            </a:r>
            <a:r>
              <a:rPr lang="en-US" sz="2800" b="1" dirty="0" err="1" smtClean="0"/>
              <a:t>Cyanobakterie</a:t>
            </a:r>
            <a:endParaRPr lang="en-US" sz="2800" b="1" dirty="0" smtClean="0"/>
          </a:p>
          <a:p>
            <a:pPr marL="285750" indent="-285750">
              <a:buFontTx/>
              <a:buChar char="-"/>
            </a:pPr>
            <a:r>
              <a:rPr lang="en-US" dirty="0" err="1" smtClean="0"/>
              <a:t>Prokaryoty</a:t>
            </a:r>
            <a:r>
              <a:rPr lang="en-US" dirty="0" smtClean="0"/>
              <a:t>, </a:t>
            </a:r>
            <a:r>
              <a:rPr lang="en-US" dirty="0" err="1" smtClean="0"/>
              <a:t>které</a:t>
            </a:r>
            <a:r>
              <a:rPr lang="en-US" dirty="0" smtClean="0"/>
              <a:t> </a:t>
            </a:r>
            <a:r>
              <a:rPr lang="en-US" dirty="0" err="1" smtClean="0"/>
              <a:t>sdílejí</a:t>
            </a:r>
            <a:r>
              <a:rPr lang="en-US" dirty="0" smtClean="0"/>
              <a:t> </a:t>
            </a:r>
            <a:r>
              <a:rPr lang="en-US" dirty="0" err="1" smtClean="0"/>
              <a:t>některé</a:t>
            </a:r>
            <a:r>
              <a:rPr lang="en-US" dirty="0" smtClean="0"/>
              <a:t> </a:t>
            </a:r>
            <a:r>
              <a:rPr lang="en-US" dirty="0" err="1" smtClean="0"/>
              <a:t>charakteristiky</a:t>
            </a:r>
            <a:r>
              <a:rPr lang="en-US" dirty="0" smtClean="0"/>
              <a:t> </a:t>
            </a:r>
            <a:r>
              <a:rPr lang="en-US" dirty="0" err="1" smtClean="0"/>
              <a:t>fotosyntézy</a:t>
            </a:r>
            <a:r>
              <a:rPr lang="en-US" dirty="0" smtClean="0"/>
              <a:t> s </a:t>
            </a:r>
            <a:r>
              <a:rPr lang="en-US" dirty="0" err="1" smtClean="0"/>
              <a:t>eukaryotními</a:t>
            </a:r>
            <a:r>
              <a:rPr lang="en-US" dirty="0" smtClean="0"/>
              <a:t> </a:t>
            </a:r>
            <a:r>
              <a:rPr lang="en-US" dirty="0" err="1" smtClean="0"/>
              <a:t>buňkami</a:t>
            </a:r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err="1" smtClean="0"/>
              <a:t>Extrémně</a:t>
            </a:r>
            <a:r>
              <a:rPr lang="en-US" dirty="0" smtClean="0"/>
              <a:t> </a:t>
            </a:r>
            <a:r>
              <a:rPr lang="en-US" dirty="0" err="1" smtClean="0"/>
              <a:t>přizpůsobivé</a:t>
            </a:r>
            <a:r>
              <a:rPr lang="en-US" dirty="0" smtClean="0"/>
              <a:t> </a:t>
            </a:r>
            <a:r>
              <a:rPr lang="en-US" dirty="0" err="1" smtClean="0"/>
              <a:t>prostředí</a:t>
            </a:r>
            <a:r>
              <a:rPr lang="en-US" dirty="0" smtClean="0"/>
              <a:t>,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kterém</a:t>
            </a:r>
            <a:r>
              <a:rPr lang="en-US" dirty="0" smtClean="0"/>
              <a:t> je </a:t>
            </a:r>
            <a:r>
              <a:rPr lang="en-US" dirty="0" err="1" smtClean="0"/>
              <a:t>nenulová</a:t>
            </a:r>
            <a:r>
              <a:rPr lang="en-US" dirty="0" smtClean="0"/>
              <a:t> </a:t>
            </a:r>
            <a:r>
              <a:rPr lang="en-US" dirty="0" err="1" smtClean="0"/>
              <a:t>intenzita</a:t>
            </a:r>
            <a:r>
              <a:rPr lang="en-US" dirty="0" smtClean="0"/>
              <a:t> </a:t>
            </a:r>
            <a:r>
              <a:rPr lang="en-US" dirty="0" err="1" smtClean="0"/>
              <a:t>světla</a:t>
            </a:r>
            <a:r>
              <a:rPr lang="en-US" dirty="0" smtClean="0"/>
              <a:t> (</a:t>
            </a:r>
            <a:r>
              <a:rPr lang="en-US" dirty="0" err="1" smtClean="0"/>
              <a:t>dokáží</a:t>
            </a:r>
            <a:r>
              <a:rPr lang="en-US" dirty="0" smtClean="0"/>
              <a:t> </a:t>
            </a:r>
            <a:r>
              <a:rPr lang="en-US" dirty="0" err="1" smtClean="0"/>
              <a:t>žít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v </a:t>
            </a:r>
            <a:r>
              <a:rPr lang="en-US" dirty="0" err="1" smtClean="0"/>
              <a:t>trubkách</a:t>
            </a:r>
            <a:r>
              <a:rPr lang="en-US" dirty="0" smtClean="0"/>
              <a:t> s </a:t>
            </a:r>
            <a:r>
              <a:rPr lang="en-US" dirty="0" err="1" smtClean="0"/>
              <a:t>destilovanou</a:t>
            </a:r>
            <a:r>
              <a:rPr lang="en-US" dirty="0" smtClean="0"/>
              <a:t> </a:t>
            </a:r>
            <a:r>
              <a:rPr lang="en-US" dirty="0" err="1" smtClean="0"/>
              <a:t>vodou</a:t>
            </a:r>
            <a:r>
              <a:rPr lang="en-US" dirty="0" smtClean="0"/>
              <a:t>, </a:t>
            </a:r>
            <a:r>
              <a:rPr lang="en-US" dirty="0" err="1" smtClean="0"/>
              <a:t>kde</a:t>
            </a:r>
            <a:r>
              <a:rPr lang="en-US" dirty="0" smtClean="0"/>
              <a:t> je </a:t>
            </a:r>
            <a:r>
              <a:rPr lang="en-US" dirty="0" err="1" smtClean="0"/>
              <a:t>obsah</a:t>
            </a:r>
            <a:r>
              <a:rPr lang="en-US" dirty="0" smtClean="0"/>
              <a:t> </a:t>
            </a:r>
            <a:r>
              <a:rPr lang="en-US" dirty="0" err="1" smtClean="0"/>
              <a:t>živin</a:t>
            </a:r>
            <a:r>
              <a:rPr lang="en-US" dirty="0" smtClean="0"/>
              <a:t> </a:t>
            </a:r>
            <a:r>
              <a:rPr lang="en-US" dirty="0" err="1" smtClean="0"/>
              <a:t>prakticky</a:t>
            </a:r>
            <a:r>
              <a:rPr lang="en-US" dirty="0" smtClean="0"/>
              <a:t> </a:t>
            </a:r>
            <a:r>
              <a:rPr lang="en-US" dirty="0" err="1" smtClean="0"/>
              <a:t>nulový</a:t>
            </a:r>
            <a:r>
              <a:rPr lang="en-US" dirty="0" smtClean="0"/>
              <a:t>!)</a:t>
            </a:r>
          </a:p>
          <a:p>
            <a:pPr marL="285750" indent="-285750">
              <a:buFontTx/>
              <a:buChar char="-"/>
            </a:pPr>
            <a:r>
              <a:rPr lang="en-US" dirty="0" err="1" smtClean="0"/>
              <a:t>Většina</a:t>
            </a:r>
            <a:r>
              <a:rPr lang="en-US" dirty="0" smtClean="0"/>
              <a:t> </a:t>
            </a:r>
            <a:r>
              <a:rPr lang="en-US" dirty="0" err="1" smtClean="0"/>
              <a:t>oxigenních</a:t>
            </a:r>
            <a:r>
              <a:rPr lang="en-US" dirty="0" smtClean="0"/>
              <a:t> </a:t>
            </a:r>
            <a:r>
              <a:rPr lang="en-US" dirty="0" err="1" smtClean="0"/>
              <a:t>fotosyntetických</a:t>
            </a:r>
            <a:r>
              <a:rPr lang="en-US" dirty="0" smtClean="0"/>
              <a:t> </a:t>
            </a:r>
            <a:r>
              <a:rPr lang="en-US" dirty="0" err="1" smtClean="0"/>
              <a:t>bakterií</a:t>
            </a:r>
            <a:r>
              <a:rPr lang="en-US" dirty="0" smtClean="0"/>
              <a:t> </a:t>
            </a:r>
            <a:r>
              <a:rPr lang="en-US" dirty="0" err="1" smtClean="0"/>
              <a:t>jsou</a:t>
            </a:r>
            <a:r>
              <a:rPr lang="en-US" dirty="0" smtClean="0"/>
              <a:t> </a:t>
            </a:r>
            <a:r>
              <a:rPr lang="en-US" dirty="0" err="1" smtClean="0"/>
              <a:t>cyanobakterie</a:t>
            </a:r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err="1" smtClean="0"/>
              <a:t>Většina</a:t>
            </a:r>
            <a:r>
              <a:rPr lang="en-US" dirty="0" smtClean="0"/>
              <a:t> </a:t>
            </a:r>
            <a:r>
              <a:rPr lang="en-US" dirty="0" err="1" smtClean="0"/>
              <a:t>cyanobakterií</a:t>
            </a:r>
            <a:r>
              <a:rPr lang="en-US" dirty="0" smtClean="0"/>
              <a:t> </a:t>
            </a:r>
            <a:r>
              <a:rPr lang="en-US" dirty="0" err="1" smtClean="0"/>
              <a:t>zachycuje</a:t>
            </a:r>
            <a:r>
              <a:rPr lang="en-US" dirty="0" smtClean="0"/>
              <a:t> N</a:t>
            </a:r>
            <a:r>
              <a:rPr lang="en-US" baseline="-25000" dirty="0" smtClean="0"/>
              <a:t>2</a:t>
            </a:r>
            <a:r>
              <a:rPr lang="en-US" dirty="0" smtClean="0"/>
              <a:t> =&gt; </a:t>
            </a:r>
            <a:r>
              <a:rPr lang="en-US" dirty="0" err="1" smtClean="0"/>
              <a:t>nitrogenázy</a:t>
            </a:r>
            <a:r>
              <a:rPr lang="en-US" dirty="0" smtClean="0"/>
              <a:t> </a:t>
            </a:r>
            <a:r>
              <a:rPr lang="en-US" dirty="0" err="1" smtClean="0"/>
              <a:t>jsou</a:t>
            </a:r>
            <a:r>
              <a:rPr lang="en-US" dirty="0" smtClean="0"/>
              <a:t> </a:t>
            </a:r>
            <a:r>
              <a:rPr lang="en-US" dirty="0" err="1" smtClean="0"/>
              <a:t>citlivé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O</a:t>
            </a:r>
            <a:r>
              <a:rPr lang="en-US" baseline="-25000" dirty="0" smtClean="0"/>
              <a:t>2</a:t>
            </a:r>
            <a:r>
              <a:rPr lang="en-US" dirty="0" smtClean="0"/>
              <a:t> (</a:t>
            </a:r>
            <a:r>
              <a:rPr lang="en-US" dirty="0" err="1" smtClean="0"/>
              <a:t>produkovaný</a:t>
            </a:r>
            <a:r>
              <a:rPr lang="en-US" dirty="0" smtClean="0"/>
              <a:t> </a:t>
            </a:r>
            <a:r>
              <a:rPr lang="en-US" dirty="0" err="1" smtClean="0"/>
              <a:t>fotosystémem</a:t>
            </a:r>
            <a:r>
              <a:rPr lang="en-US" dirty="0" smtClean="0"/>
              <a:t> 2) =&gt; </a:t>
            </a:r>
            <a:r>
              <a:rPr lang="en-US" dirty="0" err="1" smtClean="0"/>
              <a:t>zachycovat</a:t>
            </a:r>
            <a:r>
              <a:rPr lang="en-US" dirty="0" smtClean="0"/>
              <a:t> N</a:t>
            </a:r>
            <a:r>
              <a:rPr lang="en-US" baseline="-25000" dirty="0" smtClean="0"/>
              <a:t>2</a:t>
            </a:r>
            <a:r>
              <a:rPr lang="en-US" dirty="0" smtClean="0"/>
              <a:t> “</a:t>
            </a:r>
            <a:r>
              <a:rPr lang="en-US" dirty="0" err="1" smtClean="0"/>
              <a:t>po</a:t>
            </a:r>
            <a:r>
              <a:rPr lang="en-US" dirty="0" smtClean="0"/>
              <a:t> </a:t>
            </a:r>
            <a:r>
              <a:rPr lang="en-US" dirty="0" err="1" smtClean="0"/>
              <a:t>západu</a:t>
            </a:r>
            <a:r>
              <a:rPr lang="en-US" dirty="0" smtClean="0"/>
              <a:t> </a:t>
            </a:r>
            <a:r>
              <a:rPr lang="en-US" dirty="0" err="1" smtClean="0"/>
              <a:t>slunce</a:t>
            </a:r>
            <a:r>
              <a:rPr lang="en-US" dirty="0" smtClean="0"/>
              <a:t>”, </a:t>
            </a:r>
            <a:r>
              <a:rPr lang="en-US" dirty="0" err="1" smtClean="0"/>
              <a:t>kdy</a:t>
            </a:r>
            <a:r>
              <a:rPr lang="en-US" dirty="0" smtClean="0"/>
              <a:t> </a:t>
            </a:r>
            <a:r>
              <a:rPr lang="en-US" dirty="0" err="1" smtClean="0"/>
              <a:t>buňky</a:t>
            </a:r>
            <a:r>
              <a:rPr lang="en-US" dirty="0" smtClean="0"/>
              <a:t> </a:t>
            </a:r>
            <a:r>
              <a:rPr lang="en-US" dirty="0" err="1" smtClean="0"/>
              <a:t>neprodukují</a:t>
            </a:r>
            <a:r>
              <a:rPr lang="en-US" dirty="0" smtClean="0"/>
              <a:t> O</a:t>
            </a:r>
            <a:r>
              <a:rPr lang="en-US" baseline="-25000" dirty="0" smtClean="0"/>
              <a:t>2</a:t>
            </a:r>
            <a:r>
              <a:rPr lang="en-US" dirty="0" smtClean="0"/>
              <a:t> </a:t>
            </a:r>
            <a:r>
              <a:rPr lang="en-US" dirty="0" err="1" smtClean="0"/>
              <a:t>nebo</a:t>
            </a:r>
            <a:r>
              <a:rPr lang="en-US" dirty="0" smtClean="0"/>
              <a:t> se </a:t>
            </a:r>
            <a:r>
              <a:rPr lang="en-US" dirty="0" err="1" smtClean="0"/>
              <a:t>vyvine</a:t>
            </a:r>
            <a:r>
              <a:rPr lang="en-US" dirty="0" smtClean="0"/>
              <a:t> </a:t>
            </a:r>
            <a:r>
              <a:rPr lang="en-US" dirty="0" err="1" smtClean="0"/>
              <a:t>speciální</a:t>
            </a:r>
            <a:r>
              <a:rPr lang="en-US" dirty="0" smtClean="0"/>
              <a:t> </a:t>
            </a:r>
            <a:r>
              <a:rPr lang="en-US" dirty="0" err="1" smtClean="0"/>
              <a:t>buňka</a:t>
            </a:r>
            <a:r>
              <a:rPr lang="en-US" dirty="0" smtClean="0"/>
              <a:t> “heterocyst”,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které</a:t>
            </a:r>
            <a:r>
              <a:rPr lang="en-US" dirty="0" smtClean="0"/>
              <a:t> </a:t>
            </a:r>
            <a:r>
              <a:rPr lang="en-US" dirty="0" err="1" smtClean="0"/>
              <a:t>chybí</a:t>
            </a:r>
            <a:r>
              <a:rPr lang="en-US" dirty="0" smtClean="0"/>
              <a:t> </a:t>
            </a:r>
            <a:r>
              <a:rPr lang="en-US" dirty="0" err="1" smtClean="0"/>
              <a:t>fotosystém</a:t>
            </a:r>
            <a:r>
              <a:rPr lang="en-US" dirty="0" smtClean="0"/>
              <a:t> 2 a </a:t>
            </a:r>
            <a:r>
              <a:rPr lang="en-US" dirty="0" err="1" smtClean="0"/>
              <a:t>výjimečně</a:t>
            </a:r>
            <a:r>
              <a:rPr lang="en-US" dirty="0" smtClean="0"/>
              <a:t> </a:t>
            </a:r>
            <a:r>
              <a:rPr lang="en-US" dirty="0" err="1" smtClean="0"/>
              <a:t>tlustá</a:t>
            </a:r>
            <a:r>
              <a:rPr lang="en-US" dirty="0" smtClean="0"/>
              <a:t> </a:t>
            </a:r>
            <a:r>
              <a:rPr lang="en-US" dirty="0" err="1" smtClean="0"/>
              <a:t>buněčná</a:t>
            </a:r>
            <a:r>
              <a:rPr lang="en-US" dirty="0" smtClean="0"/>
              <a:t> </a:t>
            </a:r>
            <a:r>
              <a:rPr lang="en-US" dirty="0" err="1" smtClean="0"/>
              <a:t>stěna</a:t>
            </a:r>
            <a:r>
              <a:rPr lang="en-US" dirty="0" smtClean="0"/>
              <a:t> </a:t>
            </a:r>
            <a:r>
              <a:rPr lang="en-US" dirty="0" err="1" smtClean="0"/>
              <a:t>zabraňuje</a:t>
            </a:r>
            <a:r>
              <a:rPr lang="en-US" dirty="0" smtClean="0"/>
              <a:t> </a:t>
            </a:r>
            <a:r>
              <a:rPr lang="en-US" dirty="0" err="1" smtClean="0"/>
              <a:t>difůzi</a:t>
            </a:r>
            <a:r>
              <a:rPr lang="en-US" dirty="0" smtClean="0"/>
              <a:t> O</a:t>
            </a:r>
            <a:r>
              <a:rPr lang="en-US" baseline="-25000" dirty="0" smtClean="0"/>
              <a:t>2</a:t>
            </a:r>
            <a:r>
              <a:rPr lang="en-US" dirty="0" smtClean="0"/>
              <a:t> do </a:t>
            </a:r>
            <a:r>
              <a:rPr lang="en-US" dirty="0" err="1" smtClean="0"/>
              <a:t>buňky</a:t>
            </a:r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err="1" smtClean="0"/>
              <a:t>Některé</a:t>
            </a:r>
            <a:r>
              <a:rPr lang="en-US" dirty="0" smtClean="0"/>
              <a:t> </a:t>
            </a:r>
            <a:r>
              <a:rPr lang="en-US" dirty="0" err="1" smtClean="0"/>
              <a:t>skupiny</a:t>
            </a:r>
            <a:r>
              <a:rPr lang="en-US" dirty="0" smtClean="0"/>
              <a:t> </a:t>
            </a:r>
            <a:r>
              <a:rPr lang="en-US" dirty="0" err="1" smtClean="0"/>
              <a:t>umí</a:t>
            </a:r>
            <a:r>
              <a:rPr lang="en-US" dirty="0" smtClean="0"/>
              <a:t> </a:t>
            </a:r>
            <a:r>
              <a:rPr lang="en-US" dirty="0" err="1" smtClean="0"/>
              <a:t>využívat</a:t>
            </a:r>
            <a:r>
              <a:rPr lang="en-US" dirty="0" smtClean="0"/>
              <a:t> </a:t>
            </a:r>
            <a:r>
              <a:rPr lang="en-US" dirty="0" err="1" smtClean="0"/>
              <a:t>jako</a:t>
            </a:r>
            <a:r>
              <a:rPr lang="en-US" dirty="0" smtClean="0"/>
              <a:t> donor 								</a:t>
            </a:r>
            <a:r>
              <a:rPr lang="en-US" dirty="0" err="1" smtClean="0"/>
              <a:t>elektronu</a:t>
            </a:r>
            <a:r>
              <a:rPr lang="en-US" dirty="0" smtClean="0"/>
              <a:t> </a:t>
            </a:r>
            <a:r>
              <a:rPr lang="en-US" dirty="0" err="1" smtClean="0"/>
              <a:t>místo</a:t>
            </a:r>
            <a:r>
              <a:rPr lang="en-US" dirty="0" smtClean="0"/>
              <a:t> H</a:t>
            </a:r>
            <a:r>
              <a:rPr lang="en-US" baseline="-25000" dirty="0" smtClean="0"/>
              <a:t>2</a:t>
            </a:r>
            <a:r>
              <a:rPr lang="en-US" dirty="0" smtClean="0"/>
              <a:t>O H</a:t>
            </a:r>
            <a:r>
              <a:rPr lang="en-US" baseline="-25000" dirty="0" smtClean="0"/>
              <a:t>2</a:t>
            </a:r>
            <a:r>
              <a:rPr lang="en-US" dirty="0" smtClean="0"/>
              <a:t>S</a:t>
            </a:r>
          </a:p>
          <a:p>
            <a:pPr marL="285750" indent="-285750">
              <a:buFontTx/>
              <a:buChar char="-"/>
            </a:pPr>
            <a:r>
              <a:rPr lang="en-US" dirty="0" err="1" smtClean="0"/>
              <a:t>Všechny</a:t>
            </a:r>
            <a:r>
              <a:rPr lang="en-US" dirty="0" smtClean="0"/>
              <a:t> </a:t>
            </a:r>
            <a:r>
              <a:rPr lang="en-US" dirty="0" err="1" smtClean="0"/>
              <a:t>cyanobakterie</a:t>
            </a:r>
            <a:r>
              <a:rPr lang="en-US" dirty="0" smtClean="0"/>
              <a:t> </a:t>
            </a:r>
            <a:r>
              <a:rPr lang="en-US" dirty="0" err="1" smtClean="0"/>
              <a:t>obsahují</a:t>
            </a:r>
            <a:r>
              <a:rPr lang="en-US" dirty="0" smtClean="0"/>
              <a:t> </a:t>
            </a:r>
            <a:r>
              <a:rPr lang="en-US" dirty="0" err="1" smtClean="0"/>
              <a:t>chlorofyl</a:t>
            </a:r>
            <a:r>
              <a:rPr lang="en-US" dirty="0" smtClean="0"/>
              <a:t> </a:t>
            </a:r>
            <a:r>
              <a:rPr lang="en-US" b="1" i="1" dirty="0" smtClean="0"/>
              <a:t>a</a:t>
            </a:r>
          </a:p>
          <a:p>
            <a:pPr marL="285750" indent="-285750">
              <a:buFontTx/>
              <a:buChar char="-"/>
            </a:pPr>
            <a:r>
              <a:rPr lang="en-US" dirty="0" err="1" smtClean="0"/>
              <a:t>Většina</a:t>
            </a:r>
            <a:r>
              <a:rPr lang="en-US" dirty="0" smtClean="0"/>
              <a:t> </a:t>
            </a:r>
            <a:r>
              <a:rPr lang="en-US" dirty="0" err="1" smtClean="0"/>
              <a:t>cyanobakterií</a:t>
            </a:r>
            <a:r>
              <a:rPr lang="en-US" dirty="0" smtClean="0"/>
              <a:t> </a:t>
            </a:r>
            <a:r>
              <a:rPr lang="en-US" dirty="0" err="1" smtClean="0"/>
              <a:t>postrádá</a:t>
            </a:r>
            <a:r>
              <a:rPr lang="en-US" dirty="0" smtClean="0"/>
              <a:t> </a:t>
            </a:r>
            <a:r>
              <a:rPr lang="en-US" dirty="0" err="1" smtClean="0"/>
              <a:t>chlorofyl</a:t>
            </a:r>
            <a:r>
              <a:rPr lang="en-US" dirty="0" smtClean="0"/>
              <a:t> </a:t>
            </a:r>
            <a:r>
              <a:rPr lang="en-US" b="1" i="1" dirty="0" smtClean="0"/>
              <a:t>b									</a:t>
            </a:r>
            <a:r>
              <a:rPr lang="en-US" dirty="0" smtClean="0"/>
              <a:t>a </a:t>
            </a:r>
            <a:r>
              <a:rPr lang="en-US" dirty="0" err="1" smtClean="0"/>
              <a:t>obsahuje</a:t>
            </a:r>
            <a:r>
              <a:rPr lang="en-US" dirty="0" smtClean="0"/>
              <a:t> </a:t>
            </a:r>
            <a:r>
              <a:rPr lang="en-US" dirty="0" err="1" smtClean="0"/>
              <a:t>bilinové</a:t>
            </a:r>
            <a:r>
              <a:rPr lang="en-US" dirty="0" smtClean="0"/>
              <a:t> </a:t>
            </a:r>
            <a:r>
              <a:rPr lang="en-US" dirty="0" err="1" smtClean="0"/>
              <a:t>pigmenty</a:t>
            </a:r>
            <a:r>
              <a:rPr lang="en-US" dirty="0" smtClean="0"/>
              <a:t> </a:t>
            </a:r>
            <a:r>
              <a:rPr lang="en-US" dirty="0" err="1" smtClean="0"/>
              <a:t>uspořádané</a:t>
            </a:r>
            <a:r>
              <a:rPr lang="en-US" dirty="0" smtClean="0"/>
              <a:t> do								</a:t>
            </a:r>
            <a:r>
              <a:rPr lang="en-US" dirty="0" err="1" smtClean="0"/>
              <a:t>velkých</a:t>
            </a:r>
            <a:r>
              <a:rPr lang="en-US" dirty="0" smtClean="0"/>
              <a:t> </a:t>
            </a:r>
            <a:r>
              <a:rPr lang="en-US" dirty="0" err="1" smtClean="0"/>
              <a:t>anténových</a:t>
            </a:r>
            <a:r>
              <a:rPr lang="en-US" dirty="0" smtClean="0"/>
              <a:t> </a:t>
            </a:r>
            <a:r>
              <a:rPr lang="en-US" dirty="0" err="1" smtClean="0"/>
              <a:t>komplexů</a:t>
            </a:r>
            <a:endParaRPr lang="en-US" dirty="0"/>
          </a:p>
        </p:txBody>
      </p:sp>
      <p:pic>
        <p:nvPicPr>
          <p:cNvPr id="5" name="Picture 4" descr="Screen Shot 2012-11-14 at 11.50.03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8200" y="3799334"/>
            <a:ext cx="3213100" cy="263956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7332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2013/11/05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Buňky</a:t>
            </a:r>
            <a:endParaRPr lang="en-US"/>
          </a:p>
        </p:txBody>
      </p:sp>
      <p:pic>
        <p:nvPicPr>
          <p:cNvPr id="5" name="Picture 4" descr="Screen Shot 2011-11-08 at 8.29.5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2315490"/>
            <a:ext cx="6727520" cy="38821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" y="381000"/>
            <a:ext cx="8382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/>
              <a:t>Fotosyntetické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eukaryoty</a:t>
            </a:r>
          </a:p>
          <a:p>
            <a:pPr marL="285750" indent="-285750">
              <a:buFontTx/>
              <a:buChar char="-"/>
            </a:pPr>
            <a:r>
              <a:rPr lang="en-US" dirty="0" err="1" smtClean="0"/>
              <a:t>Všechny</a:t>
            </a:r>
            <a:r>
              <a:rPr lang="en-US" dirty="0" smtClean="0"/>
              <a:t> </a:t>
            </a:r>
            <a:r>
              <a:rPr lang="en-US" dirty="0" err="1" smtClean="0"/>
              <a:t>obsahují</a:t>
            </a:r>
            <a:r>
              <a:rPr lang="en-US" dirty="0" smtClean="0"/>
              <a:t> </a:t>
            </a:r>
            <a:r>
              <a:rPr lang="en-US" dirty="0" err="1" smtClean="0"/>
              <a:t>subcelulární</a:t>
            </a:r>
            <a:r>
              <a:rPr lang="en-US" dirty="0" smtClean="0"/>
              <a:t> </a:t>
            </a:r>
            <a:r>
              <a:rPr lang="en-US" dirty="0" err="1" smtClean="0"/>
              <a:t>organelu</a:t>
            </a:r>
            <a:r>
              <a:rPr lang="en-US" dirty="0" smtClean="0"/>
              <a:t> chloroplast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Chloroplast </a:t>
            </a:r>
            <a:r>
              <a:rPr lang="en-US" dirty="0" err="1" smtClean="0"/>
              <a:t>obsahuje</a:t>
            </a:r>
            <a:r>
              <a:rPr lang="en-US" dirty="0" smtClean="0"/>
              <a:t> DNA, </a:t>
            </a:r>
            <a:r>
              <a:rPr lang="en-US" dirty="0" err="1" smtClean="0"/>
              <a:t>která</a:t>
            </a:r>
            <a:r>
              <a:rPr lang="en-US" dirty="0" smtClean="0"/>
              <a:t> se </a:t>
            </a:r>
            <a:r>
              <a:rPr lang="en-US" dirty="0" err="1" smtClean="0"/>
              <a:t>chová</a:t>
            </a:r>
            <a:r>
              <a:rPr lang="en-US" dirty="0" smtClean="0"/>
              <a:t> </a:t>
            </a:r>
            <a:r>
              <a:rPr lang="en-US" dirty="0" err="1" smtClean="0"/>
              <a:t>spíše</a:t>
            </a:r>
            <a:r>
              <a:rPr lang="en-US" dirty="0" smtClean="0"/>
              <a:t> </a:t>
            </a:r>
            <a:r>
              <a:rPr lang="en-US" dirty="0" err="1" smtClean="0"/>
              <a:t>jako</a:t>
            </a:r>
            <a:r>
              <a:rPr lang="en-US" dirty="0" smtClean="0"/>
              <a:t> DNA </a:t>
            </a:r>
            <a:r>
              <a:rPr lang="en-US" dirty="0" err="1" smtClean="0"/>
              <a:t>bakterií</a:t>
            </a:r>
            <a:r>
              <a:rPr lang="en-US" dirty="0" smtClean="0"/>
              <a:t> </a:t>
            </a:r>
            <a:r>
              <a:rPr lang="en-US" dirty="0" err="1" smtClean="0"/>
              <a:t>než</a:t>
            </a:r>
            <a:r>
              <a:rPr lang="en-US" dirty="0" smtClean="0"/>
              <a:t> </a:t>
            </a:r>
            <a:r>
              <a:rPr lang="en-US" dirty="0" err="1" smtClean="0"/>
              <a:t>eukaryot</a:t>
            </a:r>
            <a:endParaRPr lang="en-US" dirty="0" smtClean="0"/>
          </a:p>
          <a:p>
            <a:pPr marL="285750" indent="-2857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7115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29</a:t>
            </a:fld>
            <a:endParaRPr lang="en-US"/>
          </a:p>
        </p:txBody>
      </p:sp>
      <p:pic>
        <p:nvPicPr>
          <p:cNvPr id="7" name="Picture 6" descr="Screen Shot 2011-11-08 at 8.30.09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68"/>
          <a:stretch/>
        </p:blipFill>
        <p:spPr>
          <a:xfrm>
            <a:off x="0" y="1209910"/>
            <a:ext cx="9144000" cy="514644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3707" y="248503"/>
            <a:ext cx="48040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Schematicke</a:t>
            </a:r>
            <a:r>
              <a:rPr lang="en-US" dirty="0" smtClean="0"/>
              <a:t> </a:t>
            </a:r>
            <a:r>
              <a:rPr lang="en-US" dirty="0" err="1" smtClean="0"/>
              <a:t>zobrazení</a:t>
            </a:r>
            <a:r>
              <a:rPr lang="en-US" dirty="0" smtClean="0"/>
              <a:t> </a:t>
            </a:r>
            <a:r>
              <a:rPr lang="en-US" dirty="0" err="1" smtClean="0"/>
              <a:t>chloroplastu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7238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3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  <p:pic>
        <p:nvPicPr>
          <p:cNvPr id="10" name="Picture 9" descr="zakl_tvary_bune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832" y="2020925"/>
            <a:ext cx="8545723" cy="263189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55832" y="369455"/>
            <a:ext cx="8545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Tvary</a:t>
            </a:r>
            <a:r>
              <a:rPr lang="en-US" dirty="0" smtClean="0"/>
              <a:t> a </a:t>
            </a:r>
            <a:r>
              <a:rPr lang="en-US" dirty="0" err="1" smtClean="0"/>
              <a:t>velikosti</a:t>
            </a:r>
            <a:r>
              <a:rPr lang="en-US" dirty="0" smtClean="0"/>
              <a:t> </a:t>
            </a:r>
            <a:r>
              <a:rPr lang="en-US" dirty="0" err="1" smtClean="0"/>
              <a:t>vybraných</a:t>
            </a:r>
            <a:r>
              <a:rPr lang="en-US" dirty="0" smtClean="0"/>
              <a:t> </a:t>
            </a:r>
            <a:r>
              <a:rPr lang="en-US" dirty="0" err="1" smtClean="0"/>
              <a:t>bakterií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30</a:t>
            </a:fld>
            <a:endParaRPr lang="en-US"/>
          </a:p>
        </p:txBody>
      </p:sp>
      <p:pic>
        <p:nvPicPr>
          <p:cNvPr id="7" name="Picture 6" descr="Screen Shot 2011-11-08 at 8.41.2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6904"/>
            <a:ext cx="8623300" cy="1054100"/>
          </a:xfrm>
          <a:prstGeom prst="rect">
            <a:avLst/>
          </a:prstGeom>
        </p:spPr>
      </p:pic>
      <p:pic>
        <p:nvPicPr>
          <p:cNvPr id="8" name="Picture 7" descr="Screen Shot 2011-11-08 at 8.44.35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2144"/>
            <a:ext cx="9144000" cy="1160953"/>
          </a:xfrm>
          <a:prstGeom prst="rect">
            <a:avLst/>
          </a:prstGeom>
        </p:spPr>
      </p:pic>
      <p:pic>
        <p:nvPicPr>
          <p:cNvPr id="9" name="Picture 8" descr="Screen Shot 2011-11-08 at 8.45.07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72990"/>
            <a:ext cx="9144000" cy="2264109"/>
          </a:xfrm>
          <a:prstGeom prst="rect">
            <a:avLst/>
          </a:prstGeom>
        </p:spPr>
      </p:pic>
      <p:pic>
        <p:nvPicPr>
          <p:cNvPr id="10" name="Picture 9" descr="Screen Shot 2011-11-08 at 8.46.25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83320"/>
            <a:ext cx="889000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9443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31</a:t>
            </a:fld>
            <a:endParaRPr lang="en-US"/>
          </a:p>
        </p:txBody>
      </p:sp>
      <p:pic>
        <p:nvPicPr>
          <p:cNvPr id="7" name="Picture 6" descr="1kzu.02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39" r="22778"/>
          <a:stretch/>
        </p:blipFill>
        <p:spPr>
          <a:xfrm>
            <a:off x="1828800" y="818779"/>
            <a:ext cx="5774404" cy="584237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7200" y="157347"/>
            <a:ext cx="77396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INTEGRAL MEMBRANE PERIPHERAL LIGHT HARVESTING </a:t>
            </a:r>
            <a:r>
              <a:rPr lang="en-US" dirty="0" smtClean="0"/>
              <a:t>COMPLEX</a:t>
            </a:r>
          </a:p>
          <a:p>
            <a:pPr algn="ctr"/>
            <a:r>
              <a:rPr lang="en-US" dirty="0" smtClean="0"/>
              <a:t> </a:t>
            </a:r>
            <a:r>
              <a:rPr lang="en-US" dirty="0"/>
              <a:t>FROM RHODOPSEUDOMONAS ACIDOPHILA STRAIN 10050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85100" y="818779"/>
            <a:ext cx="127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PDB ID:</a:t>
            </a:r>
          </a:p>
          <a:p>
            <a:r>
              <a:rPr lang="en-US" dirty="0" smtClean="0"/>
              <a:t>1KZU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45675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2013/11/05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Buňky</a:t>
            </a:r>
            <a:endParaRPr lang="en-US"/>
          </a:p>
        </p:txBody>
      </p:sp>
      <p:pic>
        <p:nvPicPr>
          <p:cNvPr id="4" name="Picture 3" descr="Screen Shot 2011-11-09 at 9.51.59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5301" y="0"/>
            <a:ext cx="6184900" cy="6050274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50475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2013/11/05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Buňky</a:t>
            </a:r>
            <a:endParaRPr lang="en-US"/>
          </a:p>
        </p:txBody>
      </p:sp>
      <p:pic>
        <p:nvPicPr>
          <p:cNvPr id="4" name="Picture 3" descr="Screen Shot 2011-11-09 at 9.52.28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20909"/>
            <a:ext cx="9144000" cy="3235182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0369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2013/11/05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Buňky</a:t>
            </a:r>
            <a:endParaRPr lang="en-US"/>
          </a:p>
        </p:txBody>
      </p:sp>
      <p:pic>
        <p:nvPicPr>
          <p:cNvPr id="4" name="Picture 3" descr="Screen Shot 2012-11-28 at 10.43.47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77900"/>
            <a:ext cx="9144000" cy="489689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28892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2013/11/05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Buňky</a:t>
            </a:r>
            <a:endParaRPr lang="en-US"/>
          </a:p>
        </p:txBody>
      </p:sp>
      <p:pic>
        <p:nvPicPr>
          <p:cNvPr id="4" name="Picture 3" descr="Screen Shot 2011-11-09 at 9.52.57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85800"/>
            <a:ext cx="8267700" cy="44704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39700" y="4356100"/>
            <a:ext cx="1346200" cy="8001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68706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2013/11/05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Buňky</a:t>
            </a:r>
            <a:endParaRPr lang="en-US"/>
          </a:p>
        </p:txBody>
      </p:sp>
      <p:pic>
        <p:nvPicPr>
          <p:cNvPr id="4" name="Picture 3" descr="Screen Shot 2011-11-09 at 9.53.43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1950"/>
            <a:ext cx="8356600" cy="55499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5346700"/>
            <a:ext cx="965200" cy="698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36855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2013/11/05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Buňky</a:t>
            </a:r>
            <a:endParaRPr lang="en-US"/>
          </a:p>
        </p:txBody>
      </p:sp>
      <p:pic>
        <p:nvPicPr>
          <p:cNvPr id="4" name="Picture 3" descr="Screen Shot 2012-11-28 at 11.56.38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6800" y="203200"/>
            <a:ext cx="4648200" cy="515712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5100" y="419100"/>
            <a:ext cx="2425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4x </a:t>
            </a:r>
            <a:r>
              <a:rPr lang="en-US" b="1" dirty="0" smtClean="0">
                <a:latin typeface="Symbol" charset="2"/>
                <a:cs typeface="Symbol" charset="2"/>
              </a:rPr>
              <a:t>p</a:t>
            </a:r>
            <a:r>
              <a:rPr lang="en-US" dirty="0" smtClean="0"/>
              <a:t> -&gt; </a:t>
            </a:r>
            <a:r>
              <a:rPr lang="en-US" b="1" dirty="0" smtClean="0">
                <a:latin typeface="Symbol" charset="2"/>
                <a:cs typeface="Symbol" charset="2"/>
              </a:rPr>
              <a:t>p</a:t>
            </a:r>
            <a:r>
              <a:rPr lang="en-US" dirty="0" smtClean="0"/>
              <a:t>* </a:t>
            </a:r>
            <a:r>
              <a:rPr lang="en-US" dirty="0" err="1" smtClean="0"/>
              <a:t>přechody</a:t>
            </a:r>
            <a:endParaRPr lang="en-US" dirty="0" smtClean="0"/>
          </a:p>
          <a:p>
            <a:r>
              <a:rPr lang="en-US" dirty="0" smtClean="0"/>
              <a:t>2x LUMO</a:t>
            </a:r>
          </a:p>
          <a:p>
            <a:r>
              <a:rPr lang="en-US" dirty="0" smtClean="0"/>
              <a:t>2x HOMO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56889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2013/11/05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Buňky</a:t>
            </a:r>
            <a:endParaRPr lang="en-US"/>
          </a:p>
        </p:txBody>
      </p:sp>
      <p:pic>
        <p:nvPicPr>
          <p:cNvPr id="4" name="Picture 3" descr="Screen Shot 2011-11-09 at 9.56.38 A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59"/>
          <a:stretch/>
        </p:blipFill>
        <p:spPr>
          <a:xfrm>
            <a:off x="457200" y="0"/>
            <a:ext cx="8102600" cy="50546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8900" y="5202019"/>
            <a:ext cx="889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El. </a:t>
            </a:r>
            <a:r>
              <a:rPr lang="en-US" dirty="0"/>
              <a:t>density changes associated with </a:t>
            </a:r>
            <a:r>
              <a:rPr lang="en-US" dirty="0" err="1"/>
              <a:t>Q</a:t>
            </a:r>
            <a:r>
              <a:rPr lang="en-US" baseline="-25000" dirty="0" err="1"/>
              <a:t>x</a:t>
            </a:r>
            <a:r>
              <a:rPr lang="en-US" dirty="0"/>
              <a:t> and </a:t>
            </a:r>
            <a:r>
              <a:rPr lang="en-US" dirty="0" err="1"/>
              <a:t>Q</a:t>
            </a:r>
            <a:r>
              <a:rPr lang="en-US" baseline="-25000" dirty="0" err="1"/>
              <a:t>y</a:t>
            </a:r>
            <a:r>
              <a:rPr lang="en-US" dirty="0"/>
              <a:t> transitions in </a:t>
            </a:r>
            <a:r>
              <a:rPr lang="en-US" dirty="0" err="1"/>
              <a:t>bacteriochlorophyll</a:t>
            </a:r>
            <a:r>
              <a:rPr lang="en-US" dirty="0"/>
              <a:t> </a:t>
            </a:r>
            <a:r>
              <a:rPr lang="en-US" i="1" dirty="0"/>
              <a:t>a</a:t>
            </a:r>
            <a:r>
              <a:rPr lang="en-US" dirty="0"/>
              <a:t>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30658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2013/11/05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Buňky</a:t>
            </a:r>
            <a:endParaRPr lang="en-US"/>
          </a:p>
        </p:txBody>
      </p:sp>
      <p:pic>
        <p:nvPicPr>
          <p:cNvPr id="4" name="Picture 3" descr="Screen Shot 2012-11-28 at 12.02.2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818" y="88900"/>
            <a:ext cx="4105910" cy="60579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" y="457200"/>
            <a:ext cx="3822700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0000FF"/>
                </a:solidFill>
              </a:rPr>
              <a:t>Karotenoidy</a:t>
            </a:r>
            <a:endParaRPr lang="en-US" sz="2400" b="1" dirty="0" smtClean="0">
              <a:solidFill>
                <a:srgbClr val="0000FF"/>
              </a:solidFill>
            </a:endParaRPr>
          </a:p>
          <a:p>
            <a:endParaRPr lang="en-US" dirty="0"/>
          </a:p>
          <a:p>
            <a:endParaRPr lang="en-US" dirty="0" smtClean="0"/>
          </a:p>
          <a:p>
            <a:pPr marL="342900" indent="-342900">
              <a:buAutoNum type="arabicParenR"/>
            </a:pPr>
            <a:r>
              <a:rPr lang="en-US" dirty="0" err="1" smtClean="0"/>
              <a:t>Pomáhají</a:t>
            </a:r>
            <a:r>
              <a:rPr lang="en-US" dirty="0" smtClean="0"/>
              <a:t> </a:t>
            </a:r>
            <a:r>
              <a:rPr lang="en-US" dirty="0" err="1" smtClean="0"/>
              <a:t>absorbovat</a:t>
            </a:r>
            <a:r>
              <a:rPr lang="en-US" dirty="0" smtClean="0"/>
              <a:t> a </a:t>
            </a:r>
            <a:r>
              <a:rPr lang="en-US" dirty="0" err="1" smtClean="0"/>
              <a:t>přenášet</a:t>
            </a:r>
            <a:r>
              <a:rPr lang="en-US" dirty="0" smtClean="0"/>
              <a:t> </a:t>
            </a:r>
            <a:r>
              <a:rPr lang="en-US" dirty="0" err="1" smtClean="0"/>
              <a:t>fotony</a:t>
            </a:r>
            <a:endParaRPr lang="en-US" dirty="0" smtClean="0"/>
          </a:p>
          <a:p>
            <a:pPr marL="342900" indent="-342900">
              <a:buAutoNum type="arabicParenR"/>
            </a:pPr>
            <a:r>
              <a:rPr lang="en-US" dirty="0" err="1" smtClean="0"/>
              <a:t>Zajišťují</a:t>
            </a:r>
            <a:r>
              <a:rPr lang="en-US" dirty="0" smtClean="0"/>
              <a:t> </a:t>
            </a:r>
            <a:r>
              <a:rPr lang="en-US" dirty="0" err="1" smtClean="0"/>
              <a:t>fotoprotekci</a:t>
            </a:r>
            <a:endParaRPr lang="en-US" dirty="0"/>
          </a:p>
          <a:p>
            <a:pPr marL="342900" indent="-342900">
              <a:buAutoNum type="arabicParenR"/>
            </a:pPr>
            <a:r>
              <a:rPr lang="en-US" dirty="0" err="1" smtClean="0"/>
              <a:t>Zajišťují</a:t>
            </a:r>
            <a:r>
              <a:rPr lang="en-US" dirty="0" smtClean="0"/>
              <a:t> </a:t>
            </a:r>
            <a:r>
              <a:rPr lang="en-US" dirty="0" err="1" smtClean="0"/>
              <a:t>rychlou</a:t>
            </a:r>
            <a:r>
              <a:rPr lang="en-US" dirty="0" smtClean="0"/>
              <a:t> </a:t>
            </a:r>
            <a:r>
              <a:rPr lang="en-US" dirty="0" err="1" smtClean="0"/>
              <a:t>přeměnu</a:t>
            </a:r>
            <a:r>
              <a:rPr lang="en-US" dirty="0" smtClean="0"/>
              <a:t> z </a:t>
            </a:r>
            <a:r>
              <a:rPr lang="en-US" dirty="0" err="1" smtClean="0"/>
              <a:t>excitovaného</a:t>
            </a:r>
            <a:r>
              <a:rPr lang="en-US" dirty="0" smtClean="0"/>
              <a:t> </a:t>
            </a:r>
            <a:r>
              <a:rPr lang="en-US" dirty="0" err="1" smtClean="0"/>
              <a:t>tripletového</a:t>
            </a:r>
            <a:r>
              <a:rPr lang="en-US" dirty="0" smtClean="0"/>
              <a:t> </a:t>
            </a:r>
            <a:r>
              <a:rPr lang="en-US" dirty="0" err="1" smtClean="0"/>
              <a:t>stavu</a:t>
            </a:r>
            <a:r>
              <a:rPr lang="en-US" dirty="0" smtClean="0"/>
              <a:t> </a:t>
            </a:r>
            <a:r>
              <a:rPr lang="en-US" dirty="0" err="1" smtClean="0"/>
              <a:t>chlorofylu</a:t>
            </a:r>
            <a:endParaRPr lang="en-US" dirty="0" smtClean="0"/>
          </a:p>
          <a:p>
            <a:pPr marL="342900" indent="-342900">
              <a:buAutoNum type="arabicParenR"/>
            </a:pPr>
            <a:r>
              <a:rPr lang="en-US" dirty="0" err="1" smtClean="0"/>
              <a:t>Disipací</a:t>
            </a:r>
            <a:r>
              <a:rPr lang="en-US" dirty="0" smtClean="0"/>
              <a:t> </a:t>
            </a:r>
            <a:r>
              <a:rPr lang="en-US" dirty="0" err="1" smtClean="0"/>
              <a:t>energie</a:t>
            </a:r>
            <a:r>
              <a:rPr lang="en-US" dirty="0" smtClean="0"/>
              <a:t> (</a:t>
            </a:r>
            <a:r>
              <a:rPr lang="en-US" dirty="0" err="1" smtClean="0"/>
              <a:t>xantofylový</a:t>
            </a:r>
            <a:r>
              <a:rPr lang="en-US" dirty="0" smtClean="0"/>
              <a:t> </a:t>
            </a:r>
            <a:r>
              <a:rPr lang="en-US" dirty="0" err="1" smtClean="0"/>
              <a:t>cyklus</a:t>
            </a:r>
            <a:r>
              <a:rPr lang="en-US" dirty="0" smtClean="0"/>
              <a:t>) </a:t>
            </a:r>
            <a:r>
              <a:rPr lang="en-US" dirty="0" err="1" smtClean="0"/>
              <a:t>zabraňují</a:t>
            </a:r>
            <a:r>
              <a:rPr lang="en-US" dirty="0" smtClean="0"/>
              <a:t> </a:t>
            </a:r>
            <a:r>
              <a:rPr lang="en-US" dirty="0" err="1" smtClean="0"/>
              <a:t>přeexcitování</a:t>
            </a:r>
            <a:r>
              <a:rPr lang="en-US" dirty="0" smtClean="0"/>
              <a:t> </a:t>
            </a:r>
            <a:r>
              <a:rPr lang="en-US" dirty="0" err="1" smtClean="0"/>
              <a:t>fotosyntetického</a:t>
            </a:r>
            <a:r>
              <a:rPr lang="en-US" dirty="0" smtClean="0"/>
              <a:t> </a:t>
            </a:r>
            <a:r>
              <a:rPr lang="en-US" dirty="0" err="1" smtClean="0"/>
              <a:t>systému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313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4</a:t>
            </a:fld>
            <a:endParaRPr lang="en-US"/>
          </a:p>
        </p:txBody>
      </p:sp>
      <p:pic>
        <p:nvPicPr>
          <p:cNvPr id="7" name="Picture 6" descr="Screen Shot 2011-11-28 at 8.47.3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5055" y="2532161"/>
            <a:ext cx="5388945" cy="3583781"/>
          </a:xfrm>
          <a:prstGeom prst="rect">
            <a:avLst/>
          </a:prstGeom>
        </p:spPr>
      </p:pic>
      <p:pic>
        <p:nvPicPr>
          <p:cNvPr id="2" name="Picture 1" descr="Gram-Cell-wall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14" y="1960414"/>
            <a:ext cx="3426321" cy="425787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0"/>
            <a:ext cx="9143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Gram-</a:t>
            </a:r>
            <a:r>
              <a:rPr lang="en-US" b="1" dirty="0" err="1" smtClean="0"/>
              <a:t>negativní</a:t>
            </a:r>
            <a:r>
              <a:rPr lang="en-US" dirty="0" smtClean="0"/>
              <a:t> - </a:t>
            </a:r>
            <a:r>
              <a:rPr lang="en-US" dirty="0" err="1" smtClean="0"/>
              <a:t>bakterie</a:t>
            </a:r>
            <a:r>
              <a:rPr lang="en-US" dirty="0" smtClean="0"/>
              <a:t> NEREAGUJÍ s </a:t>
            </a:r>
            <a:r>
              <a:rPr lang="en-US" dirty="0" err="1" smtClean="0"/>
              <a:t>krystalovou</a:t>
            </a:r>
            <a:r>
              <a:rPr lang="en-US" dirty="0" smtClean="0"/>
              <a:t> </a:t>
            </a:r>
            <a:r>
              <a:rPr lang="en-US" dirty="0" err="1" smtClean="0"/>
              <a:t>violetí</a:t>
            </a:r>
            <a:r>
              <a:rPr lang="en-US" dirty="0" smtClean="0"/>
              <a:t> v </a:t>
            </a:r>
            <a:r>
              <a:rPr lang="en-US" dirty="0" err="1" smtClean="0"/>
              <a:t>Gramově</a:t>
            </a:r>
            <a:r>
              <a:rPr lang="en-US" dirty="0" smtClean="0"/>
              <a:t> </a:t>
            </a:r>
            <a:r>
              <a:rPr lang="en-US" dirty="0" err="1" smtClean="0"/>
              <a:t>protokolu</a:t>
            </a:r>
            <a:endParaRPr lang="en-US" dirty="0" smtClean="0"/>
          </a:p>
          <a:p>
            <a:r>
              <a:rPr lang="en-US" dirty="0" smtClean="0"/>
              <a:t>Gram-</a:t>
            </a:r>
            <a:r>
              <a:rPr lang="en-US" b="1" dirty="0" err="1" smtClean="0"/>
              <a:t>pozitivní</a:t>
            </a:r>
            <a:r>
              <a:rPr lang="en-US" dirty="0" smtClean="0"/>
              <a:t> – </a:t>
            </a:r>
            <a:r>
              <a:rPr lang="en-US" dirty="0" err="1" smtClean="0"/>
              <a:t>bakterie</a:t>
            </a:r>
            <a:r>
              <a:rPr lang="en-US" dirty="0" smtClean="0"/>
              <a:t>, </a:t>
            </a:r>
            <a:r>
              <a:rPr lang="en-US" dirty="0" err="1" smtClean="0"/>
              <a:t>které</a:t>
            </a:r>
            <a:r>
              <a:rPr lang="en-US" dirty="0" smtClean="0"/>
              <a:t> ZŮSTANOU </a:t>
            </a:r>
            <a:r>
              <a:rPr lang="en-US" dirty="0" err="1" smtClean="0"/>
              <a:t>tmavě</a:t>
            </a:r>
            <a:r>
              <a:rPr lang="en-US" dirty="0" smtClean="0"/>
              <a:t> </a:t>
            </a:r>
            <a:r>
              <a:rPr lang="en-US" dirty="0" err="1" smtClean="0"/>
              <a:t>modré</a:t>
            </a:r>
            <a:r>
              <a:rPr lang="en-US" dirty="0" smtClean="0"/>
              <a:t>/</a:t>
            </a:r>
            <a:r>
              <a:rPr lang="en-US" dirty="0" err="1" smtClean="0"/>
              <a:t>fialové</a:t>
            </a:r>
            <a:r>
              <a:rPr lang="en-US" dirty="0" smtClean="0"/>
              <a:t> </a:t>
            </a:r>
            <a:r>
              <a:rPr lang="en-US" dirty="0" err="1" smtClean="0"/>
              <a:t>po</a:t>
            </a:r>
            <a:r>
              <a:rPr lang="en-US" dirty="0" smtClean="0"/>
              <a:t> </a:t>
            </a:r>
            <a:r>
              <a:rPr lang="en-US" dirty="0" err="1" smtClean="0"/>
              <a:t>reakci</a:t>
            </a:r>
            <a:r>
              <a:rPr lang="en-US" dirty="0" smtClean="0"/>
              <a:t> s </a:t>
            </a:r>
            <a:r>
              <a:rPr lang="en-US" dirty="0" err="1" smtClean="0"/>
              <a:t>krystalovou</a:t>
            </a:r>
            <a:r>
              <a:rPr lang="en-US" dirty="0" smtClean="0"/>
              <a:t> </a:t>
            </a:r>
            <a:r>
              <a:rPr lang="en-US" dirty="0" err="1" smtClean="0"/>
              <a:t>violetí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10438" y="646331"/>
            <a:ext cx="68472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1) </a:t>
            </a:r>
            <a:r>
              <a:rPr lang="en-US" dirty="0" err="1" smtClean="0"/>
              <a:t>Smíchání</a:t>
            </a:r>
            <a:r>
              <a:rPr lang="en-US" dirty="0" smtClean="0"/>
              <a:t> </a:t>
            </a:r>
            <a:r>
              <a:rPr lang="en-US" dirty="0" err="1" smtClean="0"/>
              <a:t>krystalové</a:t>
            </a:r>
            <a:r>
              <a:rPr lang="en-US" dirty="0" smtClean="0"/>
              <a:t> </a:t>
            </a:r>
            <a:r>
              <a:rPr lang="en-US" dirty="0" err="1" smtClean="0"/>
              <a:t>violeti</a:t>
            </a:r>
            <a:r>
              <a:rPr lang="en-US" dirty="0" smtClean="0"/>
              <a:t> s </a:t>
            </a:r>
            <a:r>
              <a:rPr lang="en-US" dirty="0" err="1" smtClean="0"/>
              <a:t>bakteriální</a:t>
            </a:r>
            <a:r>
              <a:rPr lang="en-US" dirty="0" smtClean="0"/>
              <a:t> </a:t>
            </a:r>
            <a:r>
              <a:rPr lang="en-US" dirty="0" err="1" smtClean="0"/>
              <a:t>kulturou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horka</a:t>
            </a:r>
            <a:endParaRPr lang="en-US" dirty="0" smtClean="0"/>
          </a:p>
          <a:p>
            <a:r>
              <a:rPr lang="en-US" dirty="0" smtClean="0"/>
              <a:t>2) </a:t>
            </a:r>
            <a:r>
              <a:rPr lang="en-US" dirty="0" err="1" smtClean="0"/>
              <a:t>Přidání</a:t>
            </a:r>
            <a:r>
              <a:rPr lang="en-US" dirty="0" smtClean="0"/>
              <a:t> </a:t>
            </a:r>
            <a:r>
              <a:rPr lang="en-US" dirty="0" err="1" smtClean="0"/>
              <a:t>iodidu</a:t>
            </a:r>
            <a:endParaRPr lang="en-US" dirty="0" smtClean="0"/>
          </a:p>
          <a:p>
            <a:r>
              <a:rPr lang="en-US" dirty="0" smtClean="0"/>
              <a:t>3) </a:t>
            </a:r>
            <a:r>
              <a:rPr lang="en-US" dirty="0" err="1" smtClean="0"/>
              <a:t>Odbarvení</a:t>
            </a:r>
            <a:r>
              <a:rPr lang="en-US" dirty="0" smtClean="0"/>
              <a:t> </a:t>
            </a:r>
            <a:r>
              <a:rPr lang="en-US" dirty="0" err="1" smtClean="0"/>
              <a:t>alkoholem</a:t>
            </a:r>
            <a:r>
              <a:rPr lang="en-US" dirty="0" smtClean="0"/>
              <a:t> </a:t>
            </a:r>
            <a:r>
              <a:rPr lang="en-US" dirty="0" err="1" smtClean="0"/>
              <a:t>nebo</a:t>
            </a:r>
            <a:r>
              <a:rPr lang="en-US" dirty="0" smtClean="0"/>
              <a:t> </a:t>
            </a:r>
            <a:r>
              <a:rPr lang="en-US" dirty="0" err="1" smtClean="0"/>
              <a:t>acetonem</a:t>
            </a:r>
            <a:endParaRPr lang="en-US" dirty="0" smtClean="0"/>
          </a:p>
          <a:p>
            <a:r>
              <a:rPr lang="en-US" dirty="0" smtClean="0"/>
              <a:t>4) </a:t>
            </a:r>
            <a:r>
              <a:rPr lang="en-US" dirty="0" err="1" smtClean="0"/>
              <a:t>Přidání</a:t>
            </a:r>
            <a:r>
              <a:rPr lang="en-US" dirty="0" smtClean="0"/>
              <a:t> </a:t>
            </a:r>
            <a:r>
              <a:rPr lang="en-US" dirty="0" err="1" smtClean="0"/>
              <a:t>safraninu</a:t>
            </a:r>
            <a:r>
              <a:rPr lang="en-US" dirty="0" smtClean="0"/>
              <a:t>/</a:t>
            </a:r>
            <a:r>
              <a:rPr lang="en-US" dirty="0" err="1" smtClean="0"/>
              <a:t>fuchsinu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30917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2013/11/05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Buňky</a:t>
            </a:r>
            <a:endParaRPr lang="en-US"/>
          </a:p>
        </p:txBody>
      </p:sp>
      <p:pic>
        <p:nvPicPr>
          <p:cNvPr id="4" name="Picture 3" descr="Screen Shot 2011-11-09 at 9.58.05 A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472"/>
          <a:stretch/>
        </p:blipFill>
        <p:spPr>
          <a:xfrm>
            <a:off x="1778000" y="1034858"/>
            <a:ext cx="5626100" cy="384848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54408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2013/11/05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Buňky</a:t>
            </a:r>
            <a:endParaRPr lang="en-US"/>
          </a:p>
        </p:txBody>
      </p:sp>
      <p:pic>
        <p:nvPicPr>
          <p:cNvPr id="4" name="Picture 3" descr="Screen Shot 2012-11-28 at 12.05.5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0"/>
            <a:ext cx="9144000" cy="405699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9600" y="4533900"/>
            <a:ext cx="7708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2D a 3D </a:t>
            </a:r>
            <a:r>
              <a:rPr lang="en-US" dirty="0" err="1" smtClean="0"/>
              <a:t>velmi</a:t>
            </a:r>
            <a:r>
              <a:rPr lang="en-US" dirty="0" smtClean="0"/>
              <a:t> </a:t>
            </a:r>
            <a:r>
              <a:rPr lang="en-US" dirty="0" err="1" smtClean="0"/>
              <a:t>zjednodušené</a:t>
            </a:r>
            <a:r>
              <a:rPr lang="en-US" dirty="0" smtClean="0"/>
              <a:t> </a:t>
            </a:r>
            <a:r>
              <a:rPr lang="en-US" dirty="0" err="1" smtClean="0"/>
              <a:t>schéma</a:t>
            </a:r>
            <a:r>
              <a:rPr lang="en-US" dirty="0" smtClean="0"/>
              <a:t> </a:t>
            </a:r>
            <a:r>
              <a:rPr lang="en-US" dirty="0" err="1" smtClean="0"/>
              <a:t>fungování</a:t>
            </a:r>
            <a:r>
              <a:rPr lang="en-US" dirty="0" smtClean="0"/>
              <a:t> </a:t>
            </a:r>
            <a:r>
              <a:rPr lang="en-US" dirty="0" err="1" smtClean="0"/>
              <a:t>anténových</a:t>
            </a:r>
            <a:r>
              <a:rPr lang="en-US" dirty="0" smtClean="0"/>
              <a:t> </a:t>
            </a:r>
            <a:r>
              <a:rPr lang="en-US" dirty="0" err="1" smtClean="0"/>
              <a:t>pigmentů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80934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2013/11/05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Buňky</a:t>
            </a:r>
            <a:endParaRPr lang="en-US"/>
          </a:p>
        </p:txBody>
      </p:sp>
      <p:pic>
        <p:nvPicPr>
          <p:cNvPr id="4" name="Picture 3" descr="Screen Shot 2012-11-28 at 1.25.1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57200"/>
            <a:ext cx="7962900" cy="33909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91097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vznik_chloroplastu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31520"/>
            <a:ext cx="9144000" cy="5394960"/>
          </a:xfrm>
          <a:prstGeom prst="rect">
            <a:avLst/>
          </a:prstGeom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43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ocet_paru_nucleotidu_na_geno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46570"/>
            <a:ext cx="9144000" cy="5764859"/>
          </a:xfrm>
          <a:prstGeom prst="rect">
            <a:avLst/>
          </a:prstGeom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44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kcni_si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4928" y="196406"/>
            <a:ext cx="5338618" cy="6159944"/>
          </a:xfrm>
          <a:prstGeom prst="rect">
            <a:avLst/>
          </a:prstGeom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45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NA_RNA_protei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0280" y="0"/>
            <a:ext cx="5295448" cy="6151697"/>
          </a:xfrm>
          <a:prstGeom prst="rect">
            <a:avLst/>
          </a:prstGeom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46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47</a:t>
            </a:fld>
            <a:endParaRPr lang="en-US"/>
          </a:p>
        </p:txBody>
      </p:sp>
      <p:pic>
        <p:nvPicPr>
          <p:cNvPr id="7" name="Picture 6" descr="Screen Shot 2011-11-28 at 8.44.3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02" y="621258"/>
            <a:ext cx="7698498" cy="4639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8364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Buňky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48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57200" y="303726"/>
            <a:ext cx="792235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Ribozom</a:t>
            </a:r>
            <a:r>
              <a:rPr lang="en-US" dirty="0" smtClean="0"/>
              <a:t> – 	</a:t>
            </a:r>
            <a:r>
              <a:rPr lang="en-US" dirty="0" err="1" smtClean="0"/>
              <a:t>vytváří</a:t>
            </a:r>
            <a:r>
              <a:rPr lang="en-US" dirty="0" smtClean="0"/>
              <a:t> </a:t>
            </a:r>
            <a:r>
              <a:rPr lang="en-US" dirty="0" err="1" smtClean="0"/>
              <a:t>proteiny</a:t>
            </a:r>
            <a:r>
              <a:rPr lang="en-US" dirty="0" smtClean="0"/>
              <a:t> z </a:t>
            </a:r>
            <a:r>
              <a:rPr lang="en-US" dirty="0" err="1" smtClean="0"/>
              <a:t>aminokyselin</a:t>
            </a:r>
            <a:r>
              <a:rPr lang="en-US" dirty="0" smtClean="0"/>
              <a:t> </a:t>
            </a:r>
            <a:r>
              <a:rPr lang="en-US" dirty="0" err="1" smtClean="0"/>
              <a:t>podle</a:t>
            </a:r>
            <a:r>
              <a:rPr lang="en-US" dirty="0" smtClean="0"/>
              <a:t> </a:t>
            </a:r>
            <a:r>
              <a:rPr lang="en-US" dirty="0" err="1" smtClean="0"/>
              <a:t>sekvence</a:t>
            </a:r>
            <a:r>
              <a:rPr lang="en-US" dirty="0" smtClean="0"/>
              <a:t> </a:t>
            </a:r>
            <a:r>
              <a:rPr lang="en-US" dirty="0" err="1" smtClean="0"/>
              <a:t>zakódované</a:t>
            </a:r>
            <a:r>
              <a:rPr lang="en-US" dirty="0" smtClean="0"/>
              <a:t> v RNA 			</a:t>
            </a:r>
            <a:r>
              <a:rPr lang="en-US" dirty="0" err="1" smtClean="0"/>
              <a:t>sekvenci</a:t>
            </a:r>
            <a:r>
              <a:rPr lang="en-US" dirty="0" smtClean="0"/>
              <a:t> </a:t>
            </a:r>
          </a:p>
          <a:p>
            <a:r>
              <a:rPr lang="en-US" dirty="0" smtClean="0"/>
              <a:t>		-	je </a:t>
            </a:r>
            <a:r>
              <a:rPr lang="en-US" dirty="0" err="1" smtClean="0"/>
              <a:t>tvořen</a:t>
            </a:r>
            <a:r>
              <a:rPr lang="en-US" dirty="0" smtClean="0"/>
              <a:t> </a:t>
            </a:r>
            <a:r>
              <a:rPr lang="en-US" dirty="0" err="1" smtClean="0"/>
              <a:t>mnoha</a:t>
            </a:r>
            <a:r>
              <a:rPr lang="en-US" dirty="0" smtClean="0"/>
              <a:t> </a:t>
            </a:r>
            <a:r>
              <a:rPr lang="en-US" dirty="0" err="1" smtClean="0"/>
              <a:t>podjednotkami</a:t>
            </a:r>
            <a:r>
              <a:rPr lang="en-US" dirty="0" smtClean="0"/>
              <a:t>, </a:t>
            </a:r>
            <a:r>
              <a:rPr lang="en-US" dirty="0" err="1" smtClean="0"/>
              <a:t>které</a:t>
            </a:r>
            <a:r>
              <a:rPr lang="en-US" dirty="0" smtClean="0"/>
              <a:t> </a:t>
            </a:r>
            <a:r>
              <a:rPr lang="en-US" dirty="0" err="1" smtClean="0"/>
              <a:t>jsou</a:t>
            </a:r>
            <a:r>
              <a:rPr lang="en-US" dirty="0" smtClean="0"/>
              <a:t> </a:t>
            </a:r>
            <a:r>
              <a:rPr lang="en-US" dirty="0" err="1" smtClean="0"/>
              <a:t>označovány</a:t>
            </a:r>
            <a:r>
              <a:rPr lang="en-US" dirty="0" smtClean="0"/>
              <a:t> </a:t>
            </a:r>
            <a:r>
              <a:rPr lang="en-US" dirty="0" err="1" smtClean="0"/>
              <a:t>podle</a:t>
            </a:r>
            <a:r>
              <a:rPr lang="en-US" dirty="0" smtClean="0"/>
              <a:t> 				</a:t>
            </a:r>
            <a:r>
              <a:rPr lang="en-US" dirty="0" err="1" smtClean="0"/>
              <a:t>rychlosti</a:t>
            </a:r>
            <a:r>
              <a:rPr lang="en-US" dirty="0" smtClean="0"/>
              <a:t> </a:t>
            </a:r>
            <a:r>
              <a:rPr lang="en-US" dirty="0" err="1" smtClean="0"/>
              <a:t>sedimentace</a:t>
            </a:r>
            <a:r>
              <a:rPr lang="en-US" dirty="0" smtClean="0"/>
              <a:t> (</a:t>
            </a:r>
            <a:r>
              <a:rPr lang="en-US" dirty="0" err="1" smtClean="0"/>
              <a:t>jednotka</a:t>
            </a:r>
            <a:r>
              <a:rPr lang="en-US" dirty="0" smtClean="0"/>
              <a:t> Svedberg) – 5S, 5.8S, 16S, 18S, 23S, 			30S, 40S, 50S, 70S, 80S</a:t>
            </a:r>
          </a:p>
          <a:p>
            <a:r>
              <a:rPr lang="en-US" dirty="0"/>
              <a:t>	</a:t>
            </a:r>
            <a:r>
              <a:rPr lang="en-US" dirty="0" smtClean="0"/>
              <a:t>	-	PDB ID: 1FFK, 1J5E, 1FKA</a:t>
            </a:r>
          </a:p>
          <a:p>
            <a:endParaRPr lang="en-US" dirty="0"/>
          </a:p>
        </p:txBody>
      </p:sp>
      <p:pic>
        <p:nvPicPr>
          <p:cNvPr id="11" name="Picture 10" descr="Screen Shot 2011-11-29 at 7.46.19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2446" y="2060004"/>
            <a:ext cx="4288209" cy="4296346"/>
          </a:xfrm>
          <a:prstGeom prst="rect">
            <a:avLst/>
          </a:prstGeom>
        </p:spPr>
      </p:pic>
      <p:pic>
        <p:nvPicPr>
          <p:cNvPr id="12" name="Picture 11" descr="Screen Shot 2011-11-29 at 7.47.30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79" y="2068098"/>
            <a:ext cx="4290474" cy="4061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318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49</a:t>
            </a:fld>
            <a:endParaRPr lang="en-US"/>
          </a:p>
        </p:txBody>
      </p:sp>
      <p:pic>
        <p:nvPicPr>
          <p:cNvPr id="7" name="Picture 6" descr="1j5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3133902"/>
            <a:ext cx="4592028" cy="3724098"/>
          </a:xfrm>
          <a:prstGeom prst="rect">
            <a:avLst/>
          </a:prstGeom>
        </p:spPr>
      </p:pic>
      <p:pic>
        <p:nvPicPr>
          <p:cNvPr id="8" name="Picture 7" descr="1ffk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89" t="7449" r="12171" b="3573"/>
          <a:stretch/>
        </p:blipFill>
        <p:spPr>
          <a:xfrm>
            <a:off x="0" y="1739523"/>
            <a:ext cx="3663498" cy="370564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601365" y="704093"/>
            <a:ext cx="5176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PDB ID: </a:t>
            </a:r>
            <a:r>
              <a:rPr lang="en-US" dirty="0" smtClean="0"/>
              <a:t>1FFK</a:t>
            </a:r>
            <a:r>
              <a:rPr lang="en-US" dirty="0"/>
              <a:t>	</a:t>
            </a:r>
            <a:r>
              <a:rPr lang="en-US" dirty="0" smtClean="0"/>
              <a:t>				1J5E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40222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rozdeleni_ziveho_svet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93056"/>
            <a:ext cx="9144000" cy="342628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1636" y="370737"/>
            <a:ext cx="87745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Základní</a:t>
            </a:r>
            <a:r>
              <a:rPr lang="en-US" dirty="0" smtClean="0"/>
              <a:t> </a:t>
            </a:r>
            <a:r>
              <a:rPr lang="en-US" dirty="0" err="1" smtClean="0"/>
              <a:t>rozdělení</a:t>
            </a:r>
            <a:r>
              <a:rPr lang="en-US" dirty="0" smtClean="0"/>
              <a:t> </a:t>
            </a:r>
            <a:r>
              <a:rPr lang="en-US" dirty="0" err="1" smtClean="0"/>
              <a:t>živého</a:t>
            </a:r>
            <a:r>
              <a:rPr lang="en-US" dirty="0" smtClean="0"/>
              <a:t> </a:t>
            </a:r>
            <a:r>
              <a:rPr lang="en-US" dirty="0" err="1" smtClean="0"/>
              <a:t>světa</a:t>
            </a:r>
            <a:endParaRPr lang="en-US" dirty="0" smtClean="0"/>
          </a:p>
          <a:p>
            <a:endParaRPr lang="en-US" dirty="0" smtClean="0"/>
          </a:p>
          <a:p>
            <a:pPr marL="342900" indent="-342900">
              <a:buAutoNum type="arabicParenR"/>
            </a:pPr>
            <a:r>
              <a:rPr lang="en-US" dirty="0" err="1" smtClean="0"/>
              <a:t>Prokaryoty</a:t>
            </a:r>
            <a:endParaRPr lang="en-US" dirty="0" smtClean="0"/>
          </a:p>
          <a:p>
            <a:pPr marL="342900" indent="-342900">
              <a:buAutoNum type="arabicParenR"/>
            </a:pPr>
            <a:r>
              <a:rPr lang="en-US" dirty="0" err="1" smtClean="0"/>
              <a:t>Eukaryoty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5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Buňky</a:t>
            </a:r>
            <a:endParaRPr lang="en-US" dirty="0"/>
          </a:p>
        </p:txBody>
      </p:sp>
      <p:pic>
        <p:nvPicPr>
          <p:cNvPr id="9" name="Picture 8" descr="1j5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3133902"/>
            <a:ext cx="4592028" cy="372409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50</a:t>
            </a:fld>
            <a:endParaRPr lang="en-US"/>
          </a:p>
        </p:txBody>
      </p:sp>
      <p:pic>
        <p:nvPicPr>
          <p:cNvPr id="8" name="Picture 7" descr="1ffk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89" t="7449" r="12171" b="3573"/>
          <a:stretch/>
        </p:blipFill>
        <p:spPr>
          <a:xfrm>
            <a:off x="0" y="1739523"/>
            <a:ext cx="3663498" cy="3705648"/>
          </a:xfrm>
          <a:prstGeom prst="rect">
            <a:avLst/>
          </a:prstGeom>
        </p:spPr>
      </p:pic>
      <p:pic>
        <p:nvPicPr>
          <p:cNvPr id="10" name="Picture 9" descr="1fka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" t="9059" r="9040"/>
          <a:stretch/>
        </p:blipFill>
        <p:spPr>
          <a:xfrm>
            <a:off x="5181306" y="-1"/>
            <a:ext cx="3962693" cy="3410017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74593" y="345129"/>
            <a:ext cx="44067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PDB ID: </a:t>
            </a:r>
            <a:r>
              <a:rPr lang="en-US" dirty="0" smtClean="0"/>
              <a:t>1FFK				 1J5E	 </a:t>
            </a:r>
            <a:r>
              <a:rPr lang="en-US" dirty="0"/>
              <a:t>1FKA</a:t>
            </a:r>
          </a:p>
        </p:txBody>
      </p:sp>
    </p:spTree>
    <p:extLst>
      <p:ext uri="{BB962C8B-B14F-4D97-AF65-F5344CB8AC3E}">
        <p14:creationId xmlns:p14="http://schemas.microsoft.com/office/powerpoint/2010/main" val="29482263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RNA_polymeraza.png"/>
          <p:cNvPicPr>
            <a:picLocks noChangeAspect="1"/>
          </p:cNvPicPr>
          <p:nvPr/>
        </p:nvPicPr>
        <p:blipFill>
          <a:blip r:embed="rId2"/>
          <a:srcRect r="49747"/>
          <a:stretch>
            <a:fillRect/>
          </a:stretch>
        </p:blipFill>
        <p:spPr>
          <a:xfrm>
            <a:off x="161638" y="189775"/>
            <a:ext cx="5183908" cy="4000282"/>
          </a:xfrm>
          <a:prstGeom prst="rect">
            <a:avLst/>
          </a:prstGeom>
        </p:spPr>
      </p:pic>
      <p:pic>
        <p:nvPicPr>
          <p:cNvPr id="8" name="Picture 7" descr="RNA_polymeraza.png"/>
          <p:cNvPicPr>
            <a:picLocks noChangeAspect="1"/>
          </p:cNvPicPr>
          <p:nvPr/>
        </p:nvPicPr>
        <p:blipFill>
          <a:blip r:embed="rId2"/>
          <a:srcRect l="55051" t="1669"/>
          <a:stretch>
            <a:fillRect/>
          </a:stretch>
        </p:blipFill>
        <p:spPr>
          <a:xfrm>
            <a:off x="4489625" y="1938777"/>
            <a:ext cx="4545699" cy="3856182"/>
          </a:xfrm>
          <a:prstGeom prst="rect">
            <a:avLst/>
          </a:prstGeom>
        </p:spPr>
      </p:pic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51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52</a:t>
            </a:fld>
            <a:endParaRPr lang="en-US"/>
          </a:p>
        </p:txBody>
      </p:sp>
      <p:pic>
        <p:nvPicPr>
          <p:cNvPr id="7" name="Picture 6" descr="Translation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716" y="290136"/>
            <a:ext cx="5038718" cy="5038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6884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53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8104" y="227619"/>
            <a:ext cx="4382422" cy="5170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/>
              <a:t>Proteasom</a:t>
            </a:r>
            <a:r>
              <a:rPr lang="en-US" sz="2400" b="1" dirty="0" smtClean="0"/>
              <a:t> (PDB ID: 1fnt)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V </a:t>
            </a:r>
            <a:r>
              <a:rPr lang="en-US" dirty="0" err="1" smtClean="0"/>
              <a:t>eukaryotních</a:t>
            </a:r>
            <a:r>
              <a:rPr lang="en-US" dirty="0" smtClean="0"/>
              <a:t> </a:t>
            </a:r>
            <a:r>
              <a:rPr lang="en-US" dirty="0" err="1" smtClean="0"/>
              <a:t>buňkách</a:t>
            </a:r>
            <a:r>
              <a:rPr lang="en-US" dirty="0"/>
              <a:t> </a:t>
            </a:r>
            <a:r>
              <a:rPr lang="en-US" dirty="0" smtClean="0"/>
              <a:t>a </a:t>
            </a:r>
            <a:r>
              <a:rPr lang="en-US" dirty="0" err="1" smtClean="0"/>
              <a:t>některých</a:t>
            </a:r>
            <a:r>
              <a:rPr lang="en-US" dirty="0" smtClean="0"/>
              <a:t> </a:t>
            </a:r>
            <a:r>
              <a:rPr lang="en-US" dirty="0" err="1" smtClean="0"/>
              <a:t>bakteriích</a:t>
            </a:r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err="1" smtClean="0"/>
              <a:t>Nachází</a:t>
            </a:r>
            <a:r>
              <a:rPr lang="en-US" dirty="0" smtClean="0"/>
              <a:t> se v </a:t>
            </a:r>
            <a:r>
              <a:rPr lang="en-US" dirty="0" err="1" smtClean="0"/>
              <a:t>jádře</a:t>
            </a:r>
            <a:r>
              <a:rPr lang="en-US" dirty="0" smtClean="0"/>
              <a:t> a v </a:t>
            </a:r>
            <a:r>
              <a:rPr lang="en-US" dirty="0" err="1" smtClean="0"/>
              <a:t>cytoplasmě</a:t>
            </a:r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err="1" smtClean="0"/>
              <a:t>Degraduje</a:t>
            </a:r>
            <a:r>
              <a:rPr lang="en-US" dirty="0" smtClean="0"/>
              <a:t> </a:t>
            </a:r>
            <a:r>
              <a:rPr lang="en-US" dirty="0" err="1" smtClean="0"/>
              <a:t>poškozené</a:t>
            </a:r>
            <a:r>
              <a:rPr lang="en-US" dirty="0" smtClean="0"/>
              <a:t> </a:t>
            </a:r>
            <a:r>
              <a:rPr lang="en-US" dirty="0" err="1" smtClean="0"/>
              <a:t>nebo</a:t>
            </a:r>
            <a:r>
              <a:rPr lang="en-US" dirty="0" smtClean="0"/>
              <a:t> </a:t>
            </a:r>
            <a:r>
              <a:rPr lang="en-US" dirty="0" err="1" smtClean="0"/>
              <a:t>nepotřebné</a:t>
            </a:r>
            <a:r>
              <a:rPr lang="en-US" dirty="0" smtClean="0"/>
              <a:t> </a:t>
            </a:r>
            <a:r>
              <a:rPr lang="en-US" dirty="0" err="1" smtClean="0"/>
              <a:t>proteiny</a:t>
            </a:r>
            <a:r>
              <a:rPr lang="en-US" dirty="0" smtClean="0"/>
              <a:t> </a:t>
            </a:r>
            <a:r>
              <a:rPr lang="en-US" dirty="0" err="1" smtClean="0"/>
              <a:t>proteolýzou</a:t>
            </a:r>
            <a:r>
              <a:rPr lang="en-US" dirty="0" smtClean="0"/>
              <a:t> (</a:t>
            </a:r>
            <a:r>
              <a:rPr lang="en-US" dirty="0" err="1" smtClean="0"/>
              <a:t>rozrušení</a:t>
            </a:r>
            <a:r>
              <a:rPr lang="en-US" dirty="0" smtClean="0"/>
              <a:t> </a:t>
            </a:r>
            <a:r>
              <a:rPr lang="en-US" dirty="0" err="1" smtClean="0"/>
              <a:t>peptidové</a:t>
            </a:r>
            <a:r>
              <a:rPr lang="en-US" dirty="0" smtClean="0"/>
              <a:t> </a:t>
            </a:r>
            <a:r>
              <a:rPr lang="en-US" dirty="0" err="1" smtClean="0"/>
              <a:t>vazby</a:t>
            </a:r>
            <a:r>
              <a:rPr lang="en-US" dirty="0" smtClean="0"/>
              <a:t> </a:t>
            </a:r>
            <a:r>
              <a:rPr lang="en-US" dirty="0" err="1" smtClean="0"/>
              <a:t>proteázovými</a:t>
            </a:r>
            <a:r>
              <a:rPr lang="en-US" dirty="0" smtClean="0"/>
              <a:t> </a:t>
            </a:r>
            <a:r>
              <a:rPr lang="en-US" dirty="0" err="1" smtClean="0"/>
              <a:t>enzymy</a:t>
            </a:r>
            <a:r>
              <a:rPr lang="en-US" dirty="0" smtClean="0"/>
              <a:t>)</a:t>
            </a:r>
          </a:p>
          <a:p>
            <a:pPr marL="285750" indent="-285750">
              <a:buFontTx/>
              <a:buChar char="-"/>
            </a:pPr>
            <a:r>
              <a:rPr lang="en-US" dirty="0" err="1" smtClean="0"/>
              <a:t>Degradovatelný</a:t>
            </a:r>
            <a:r>
              <a:rPr lang="en-US" dirty="0" smtClean="0"/>
              <a:t> protein je </a:t>
            </a:r>
            <a:r>
              <a:rPr lang="en-US" dirty="0" err="1" smtClean="0"/>
              <a:t>označen</a:t>
            </a:r>
            <a:r>
              <a:rPr lang="en-US" dirty="0" smtClean="0"/>
              <a:t> </a:t>
            </a:r>
            <a:r>
              <a:rPr lang="en-US" dirty="0" err="1" smtClean="0"/>
              <a:t>proteinem</a:t>
            </a:r>
            <a:r>
              <a:rPr lang="en-US" dirty="0" smtClean="0"/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ubiquitin</a:t>
            </a:r>
            <a:r>
              <a:rPr lang="en-US" dirty="0" err="1" smtClean="0"/>
              <a:t>em</a:t>
            </a:r>
            <a:r>
              <a:rPr lang="en-US" dirty="0" smtClean="0"/>
              <a:t> (</a:t>
            </a:r>
            <a:r>
              <a:rPr lang="en-US" dirty="0" err="1" smtClean="0"/>
              <a:t>reakce</a:t>
            </a:r>
            <a:r>
              <a:rPr lang="en-US" dirty="0" smtClean="0"/>
              <a:t> se </a:t>
            </a:r>
            <a:r>
              <a:rPr lang="en-US" dirty="0" err="1" smtClean="0"/>
              <a:t>účastní</a:t>
            </a:r>
            <a:r>
              <a:rPr lang="en-US" dirty="0" smtClean="0"/>
              <a:t> </a:t>
            </a:r>
            <a:r>
              <a:rPr lang="en-US" dirty="0" err="1" smtClean="0"/>
              <a:t>ubiquitinové</a:t>
            </a:r>
            <a:r>
              <a:rPr lang="en-US" dirty="0" smtClean="0"/>
              <a:t> </a:t>
            </a:r>
            <a:r>
              <a:rPr lang="en-US" dirty="0" err="1" smtClean="0"/>
              <a:t>ligázy</a:t>
            </a:r>
            <a:r>
              <a:rPr lang="en-US" dirty="0" smtClean="0"/>
              <a:t>). </a:t>
            </a:r>
            <a:r>
              <a:rPr lang="en-US" dirty="0" err="1" smtClean="0"/>
              <a:t>Vytvořený</a:t>
            </a:r>
            <a:r>
              <a:rPr lang="en-US" dirty="0" smtClean="0"/>
              <a:t> </a:t>
            </a:r>
            <a:r>
              <a:rPr lang="en-US" dirty="0" err="1" smtClean="0"/>
              <a:t>polyubiquitinový</a:t>
            </a:r>
            <a:r>
              <a:rPr lang="en-US" dirty="0" smtClean="0"/>
              <a:t> </a:t>
            </a:r>
            <a:r>
              <a:rPr lang="en-US" dirty="0" err="1" smtClean="0"/>
              <a:t>řetězec</a:t>
            </a:r>
            <a:r>
              <a:rPr lang="en-US" dirty="0" smtClean="0"/>
              <a:t> je </a:t>
            </a:r>
            <a:r>
              <a:rPr lang="en-US" dirty="0" err="1" smtClean="0"/>
              <a:t>navázán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proteasome, </a:t>
            </a:r>
            <a:r>
              <a:rPr lang="en-US" dirty="0" err="1" smtClean="0"/>
              <a:t>čímž</a:t>
            </a:r>
            <a:r>
              <a:rPr lang="en-US" dirty="0" smtClean="0"/>
              <a:t> </a:t>
            </a:r>
            <a:r>
              <a:rPr lang="en-US" dirty="0" err="1" smtClean="0"/>
              <a:t>může</a:t>
            </a:r>
            <a:r>
              <a:rPr lang="en-US" dirty="0" smtClean="0"/>
              <a:t> </a:t>
            </a:r>
            <a:r>
              <a:rPr lang="en-US" dirty="0" err="1" smtClean="0"/>
              <a:t>začít</a:t>
            </a:r>
            <a:r>
              <a:rPr lang="en-US" dirty="0" smtClean="0"/>
              <a:t> </a:t>
            </a:r>
            <a:r>
              <a:rPr lang="en-US" dirty="0" err="1" smtClean="0"/>
              <a:t>degradace</a:t>
            </a:r>
            <a:r>
              <a:rPr lang="en-US" dirty="0" smtClean="0"/>
              <a:t> </a:t>
            </a:r>
            <a:r>
              <a:rPr lang="en-US" dirty="0" err="1" smtClean="0"/>
              <a:t>navázaného</a:t>
            </a:r>
            <a:r>
              <a:rPr lang="en-US" dirty="0" smtClean="0"/>
              <a:t> </a:t>
            </a:r>
            <a:r>
              <a:rPr lang="en-US" dirty="0" err="1" smtClean="0"/>
              <a:t>proteinu</a:t>
            </a:r>
            <a:r>
              <a:rPr lang="en-US" dirty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6-8 </a:t>
            </a:r>
            <a:r>
              <a:rPr lang="en-US" dirty="0" err="1" smtClean="0"/>
              <a:t>aminokyselinové</a:t>
            </a:r>
            <a:r>
              <a:rPr lang="en-US" dirty="0" smtClean="0"/>
              <a:t> </a:t>
            </a:r>
            <a:r>
              <a:rPr lang="en-US" dirty="0" err="1" smtClean="0"/>
              <a:t>peptidy</a:t>
            </a:r>
            <a:r>
              <a:rPr lang="en-US" dirty="0" smtClean="0"/>
              <a:t>, </a:t>
            </a:r>
            <a:r>
              <a:rPr lang="en-US" dirty="0" err="1" smtClean="0"/>
              <a:t>které</a:t>
            </a:r>
            <a:r>
              <a:rPr lang="en-US" dirty="0" smtClean="0"/>
              <a:t> </a:t>
            </a:r>
            <a:r>
              <a:rPr lang="en-US" dirty="0" err="1" smtClean="0"/>
              <a:t>mohou</a:t>
            </a:r>
            <a:r>
              <a:rPr lang="en-US" dirty="0" smtClean="0"/>
              <a:t> </a:t>
            </a:r>
            <a:r>
              <a:rPr lang="en-US" dirty="0" err="1" smtClean="0"/>
              <a:t>být</a:t>
            </a:r>
            <a:r>
              <a:rPr lang="en-US" dirty="0"/>
              <a:t> </a:t>
            </a:r>
            <a:r>
              <a:rPr lang="en-US" dirty="0" err="1" smtClean="0"/>
              <a:t>znovu</a:t>
            </a:r>
            <a:r>
              <a:rPr lang="en-US" dirty="0" smtClean="0"/>
              <a:t> </a:t>
            </a:r>
            <a:r>
              <a:rPr lang="en-US" dirty="0" err="1" smtClean="0"/>
              <a:t>použity</a:t>
            </a:r>
            <a:r>
              <a:rPr lang="en-US" dirty="0" smtClean="0"/>
              <a:t> </a:t>
            </a:r>
            <a:r>
              <a:rPr lang="en-US" dirty="0" err="1" smtClean="0"/>
              <a:t>při</a:t>
            </a:r>
            <a:r>
              <a:rPr lang="en-US" dirty="0" smtClean="0"/>
              <a:t> </a:t>
            </a:r>
            <a:r>
              <a:rPr lang="en-US" dirty="0" err="1" smtClean="0"/>
              <a:t>syntéze</a:t>
            </a:r>
            <a:r>
              <a:rPr lang="en-US" dirty="0" smtClean="0"/>
              <a:t> </a:t>
            </a:r>
            <a:r>
              <a:rPr lang="en-US" dirty="0" err="1" smtClean="0"/>
              <a:t>nových</a:t>
            </a:r>
            <a:r>
              <a:rPr lang="en-US" dirty="0" smtClean="0"/>
              <a:t> </a:t>
            </a:r>
            <a:r>
              <a:rPr lang="en-US" dirty="0" err="1" smtClean="0"/>
              <a:t>proteinů</a:t>
            </a:r>
            <a:endParaRPr lang="en-US" dirty="0" smtClean="0"/>
          </a:p>
          <a:p>
            <a:pPr marL="285750" indent="-285750">
              <a:buFontTx/>
              <a:buChar char="-"/>
            </a:pPr>
            <a:endParaRPr lang="en-US" dirty="0" smtClean="0"/>
          </a:p>
          <a:p>
            <a:pPr marL="285750" indent="-285750">
              <a:buFontTx/>
              <a:buChar char="-"/>
            </a:pPr>
            <a:endParaRPr lang="en-US" dirty="0"/>
          </a:p>
        </p:txBody>
      </p:sp>
      <p:pic>
        <p:nvPicPr>
          <p:cNvPr id="8" name="Picture 7" descr="Screen Shot 2012-11-13 at 9.18.28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0526" y="227618"/>
            <a:ext cx="4552853" cy="4436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1038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54</a:t>
            </a:fld>
            <a:endParaRPr lang="en-US"/>
          </a:p>
        </p:txBody>
      </p:sp>
      <p:pic>
        <p:nvPicPr>
          <p:cNvPr id="7" name="Picture 6" descr="1fnt.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8462" y="0"/>
            <a:ext cx="3435538" cy="3540440"/>
          </a:xfrm>
          <a:prstGeom prst="rect">
            <a:avLst/>
          </a:prstGeom>
        </p:spPr>
      </p:pic>
      <p:pic>
        <p:nvPicPr>
          <p:cNvPr id="8" name="Picture 7" descr="1fnt.1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27" r="5886"/>
          <a:stretch/>
        </p:blipFill>
        <p:spPr>
          <a:xfrm>
            <a:off x="141121" y="2552709"/>
            <a:ext cx="6234983" cy="353220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2242" y="307864"/>
            <a:ext cx="50803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Proteasome: PDB ID 1fnt</a:t>
            </a:r>
          </a:p>
          <a:p>
            <a:endParaRPr lang="en-US" dirty="0" smtClean="0"/>
          </a:p>
          <a:p>
            <a:r>
              <a:rPr lang="en-US" dirty="0" err="1" smtClean="0"/>
              <a:t>kvasinkový</a:t>
            </a:r>
            <a:r>
              <a:rPr lang="en-US" dirty="0" smtClean="0"/>
              <a:t> </a:t>
            </a:r>
            <a:r>
              <a:rPr lang="en-US" dirty="0"/>
              <a:t>20S proteasome </a:t>
            </a:r>
            <a:r>
              <a:rPr lang="en-US" dirty="0" smtClean="0"/>
              <a:t>s </a:t>
            </a:r>
            <a:r>
              <a:rPr lang="en-US" dirty="0"/>
              <a:t>11S </a:t>
            </a:r>
            <a:r>
              <a:rPr lang="en-US" dirty="0" err="1" smtClean="0"/>
              <a:t>regulátorem</a:t>
            </a:r>
            <a:endParaRPr lang="en-US" dirty="0" smtClean="0"/>
          </a:p>
          <a:p>
            <a:r>
              <a:rPr lang="en-US" dirty="0" smtClean="0"/>
              <a:t>z </a:t>
            </a:r>
            <a:r>
              <a:rPr lang="en-US" dirty="0" err="1"/>
              <a:t>Trypanosoma</a:t>
            </a:r>
            <a:r>
              <a:rPr lang="en-US" dirty="0"/>
              <a:t> </a:t>
            </a:r>
            <a:r>
              <a:rPr lang="en-US" dirty="0" err="1" smtClean="0"/>
              <a:t>brucei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Whitby</a:t>
            </a:r>
            <a:r>
              <a:rPr lang="en-US" dirty="0"/>
              <a:t>, </a:t>
            </a:r>
            <a:r>
              <a:rPr lang="en-US" dirty="0" smtClean="0"/>
              <a:t>F.G. et al. (</a:t>
            </a:r>
            <a:r>
              <a:rPr lang="en-US" b="1" dirty="0"/>
              <a:t>2000</a:t>
            </a:r>
            <a:r>
              <a:rPr lang="en-US" dirty="0"/>
              <a:t>) </a:t>
            </a:r>
            <a:r>
              <a:rPr lang="en-US" i="1" dirty="0"/>
              <a:t>Nature</a:t>
            </a:r>
            <a:r>
              <a:rPr lang="en-US" dirty="0"/>
              <a:t> 408: 115-120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366123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55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57200" y="525935"/>
            <a:ext cx="85103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Nukleozom</a:t>
            </a:r>
            <a:r>
              <a:rPr lang="en-US" dirty="0" smtClean="0"/>
              <a:t> – </a:t>
            </a:r>
            <a:r>
              <a:rPr lang="en-US" dirty="0" err="1" smtClean="0"/>
              <a:t>základní</a:t>
            </a:r>
            <a:r>
              <a:rPr lang="en-US" dirty="0" smtClean="0"/>
              <a:t> </a:t>
            </a:r>
            <a:r>
              <a:rPr lang="en-US" dirty="0" err="1" smtClean="0"/>
              <a:t>jednotka</a:t>
            </a:r>
            <a:r>
              <a:rPr lang="en-US" dirty="0" smtClean="0"/>
              <a:t> pro “</a:t>
            </a:r>
            <a:r>
              <a:rPr lang="en-US" dirty="0" err="1" smtClean="0"/>
              <a:t>uskladnění</a:t>
            </a:r>
            <a:r>
              <a:rPr lang="en-US" dirty="0" smtClean="0"/>
              <a:t>” DNA v </a:t>
            </a:r>
            <a:r>
              <a:rPr lang="en-US" dirty="0" err="1" smtClean="0"/>
              <a:t>eukaryotách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8" name="Picture 7" descr="Nucleosome_organiza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9104" y="1248351"/>
            <a:ext cx="4241800" cy="4434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00391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23363" y="423314"/>
            <a:ext cx="8095214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/>
              <a:t>Spliceosome</a:t>
            </a:r>
            <a:r>
              <a:rPr lang="en-US" sz="2400" b="1" dirty="0" smtClean="0"/>
              <a:t> </a:t>
            </a:r>
          </a:p>
          <a:p>
            <a:pPr marL="285750" indent="-285750">
              <a:buFontTx/>
              <a:buChar char="-"/>
            </a:pPr>
            <a:r>
              <a:rPr lang="en-US" dirty="0" err="1" smtClean="0"/>
              <a:t>biomolekulární</a:t>
            </a:r>
            <a:r>
              <a:rPr lang="en-US" dirty="0" smtClean="0"/>
              <a:t> </a:t>
            </a:r>
            <a:r>
              <a:rPr lang="en-US" dirty="0" err="1"/>
              <a:t>komplex</a:t>
            </a:r>
            <a:r>
              <a:rPr lang="en-US" dirty="0"/>
              <a:t>, </a:t>
            </a:r>
            <a:r>
              <a:rPr lang="en-US" dirty="0" err="1"/>
              <a:t>složený</a:t>
            </a:r>
            <a:r>
              <a:rPr lang="en-US" dirty="0"/>
              <a:t> z </a:t>
            </a:r>
            <a:r>
              <a:rPr lang="en-US" dirty="0" err="1"/>
              <a:t>malých</a:t>
            </a:r>
            <a:r>
              <a:rPr lang="en-US" dirty="0"/>
              <a:t> </a:t>
            </a:r>
            <a:r>
              <a:rPr lang="en-US" dirty="0" err="1"/>
              <a:t>nukleárních</a:t>
            </a:r>
            <a:r>
              <a:rPr lang="en-US" dirty="0"/>
              <a:t> </a:t>
            </a:r>
            <a:r>
              <a:rPr lang="en-US" dirty="0" smtClean="0"/>
              <a:t>RNA (</a:t>
            </a:r>
            <a:r>
              <a:rPr lang="en-US" dirty="0" err="1" smtClean="0"/>
              <a:t>snRNA</a:t>
            </a:r>
            <a:r>
              <a:rPr lang="en-US" dirty="0" smtClean="0"/>
              <a:t> – U1-5) </a:t>
            </a:r>
            <a:r>
              <a:rPr lang="en-US" dirty="0"/>
              <a:t>a </a:t>
            </a:r>
            <a:r>
              <a:rPr lang="en-US" dirty="0" err="1"/>
              <a:t>proteinů</a:t>
            </a:r>
            <a:r>
              <a:rPr lang="en-US" dirty="0"/>
              <a:t> (</a:t>
            </a:r>
            <a:r>
              <a:rPr lang="en-US" dirty="0" err="1"/>
              <a:t>faktorů</a:t>
            </a:r>
            <a:r>
              <a:rPr lang="en-US" dirty="0"/>
              <a:t> </a:t>
            </a:r>
            <a:r>
              <a:rPr lang="en-US" dirty="0" err="1"/>
              <a:t>proteinových</a:t>
            </a:r>
            <a:r>
              <a:rPr lang="en-US" dirty="0"/>
              <a:t> </a:t>
            </a:r>
            <a:r>
              <a:rPr lang="en-US" dirty="0" err="1"/>
              <a:t>faktorů</a:t>
            </a:r>
            <a:r>
              <a:rPr lang="en-US" dirty="0" smtClean="0"/>
              <a:t>). </a:t>
            </a:r>
            <a:r>
              <a:rPr lang="en-US" dirty="0" err="1" smtClean="0"/>
              <a:t>Komplexy</a:t>
            </a:r>
            <a:r>
              <a:rPr lang="en-US" dirty="0" smtClean="0"/>
              <a:t> </a:t>
            </a:r>
            <a:r>
              <a:rPr lang="en-US" dirty="0" err="1" smtClean="0"/>
              <a:t>snRNA</a:t>
            </a:r>
            <a:r>
              <a:rPr lang="en-US" dirty="0" smtClean="0"/>
              <a:t> a </a:t>
            </a:r>
            <a:r>
              <a:rPr lang="en-US" dirty="0" err="1" smtClean="0"/>
              <a:t>proteinových</a:t>
            </a:r>
            <a:r>
              <a:rPr lang="en-US" dirty="0" smtClean="0"/>
              <a:t> </a:t>
            </a:r>
            <a:r>
              <a:rPr lang="en-US" dirty="0" err="1" smtClean="0"/>
              <a:t>faktorů</a:t>
            </a:r>
            <a:r>
              <a:rPr lang="en-US" dirty="0" smtClean="0"/>
              <a:t> se </a:t>
            </a:r>
            <a:r>
              <a:rPr lang="en-US" dirty="0" err="1" smtClean="0"/>
              <a:t>nazývají</a:t>
            </a:r>
            <a:r>
              <a:rPr lang="en-US" dirty="0" smtClean="0"/>
              <a:t> </a:t>
            </a:r>
            <a:r>
              <a:rPr lang="en-US" dirty="0" err="1" smtClean="0"/>
              <a:t>snRNPs</a:t>
            </a:r>
            <a:r>
              <a:rPr lang="en-US" dirty="0" smtClean="0"/>
              <a:t> (</a:t>
            </a:r>
            <a:r>
              <a:rPr lang="en-US" dirty="0" err="1" smtClean="0"/>
              <a:t>čti</a:t>
            </a:r>
            <a:r>
              <a:rPr lang="en-US" dirty="0" smtClean="0"/>
              <a:t> “</a:t>
            </a:r>
            <a:r>
              <a:rPr lang="en-US" dirty="0" err="1" smtClean="0"/>
              <a:t>sn</a:t>
            </a:r>
            <a:r>
              <a:rPr lang="en-US" dirty="0" err="1" smtClean="0"/>
              <a:t>ŕps</a:t>
            </a:r>
            <a:r>
              <a:rPr lang="en-US" dirty="0" smtClean="0"/>
              <a:t>”</a:t>
            </a:r>
            <a:r>
              <a:rPr lang="en-US" dirty="0" smtClean="0"/>
              <a:t>).</a:t>
            </a:r>
          </a:p>
          <a:p>
            <a:pPr marL="285750" indent="-285750">
              <a:buFontTx/>
              <a:buChar char="-"/>
            </a:pPr>
            <a:r>
              <a:rPr lang="en-US" dirty="0" err="1"/>
              <a:t>odstraňuje</a:t>
            </a:r>
            <a:r>
              <a:rPr lang="en-US" dirty="0"/>
              <a:t> </a:t>
            </a:r>
            <a:r>
              <a:rPr lang="en-US" dirty="0" err="1"/>
              <a:t>introny</a:t>
            </a:r>
            <a:r>
              <a:rPr lang="en-US" dirty="0"/>
              <a:t> </a:t>
            </a:r>
            <a:r>
              <a:rPr lang="en-US" dirty="0" smtClean="0"/>
              <a:t>(</a:t>
            </a:r>
            <a:r>
              <a:rPr lang="en-US" dirty="0" err="1" smtClean="0"/>
              <a:t>části</a:t>
            </a:r>
            <a:r>
              <a:rPr lang="en-US" dirty="0" smtClean="0"/>
              <a:t> RNA, </a:t>
            </a:r>
            <a:r>
              <a:rPr lang="en-US" dirty="0" err="1" smtClean="0"/>
              <a:t>které</a:t>
            </a:r>
            <a:r>
              <a:rPr lang="en-US" dirty="0" smtClean="0"/>
              <a:t> </a:t>
            </a:r>
            <a:r>
              <a:rPr lang="en-US" dirty="0" err="1" smtClean="0"/>
              <a:t>jsou</a:t>
            </a:r>
            <a:r>
              <a:rPr lang="en-US" dirty="0" smtClean="0"/>
              <a:t> z RNA </a:t>
            </a:r>
            <a:r>
              <a:rPr lang="en-US" dirty="0" err="1" smtClean="0"/>
              <a:t>sekvence</a:t>
            </a:r>
            <a:r>
              <a:rPr lang="en-US" dirty="0" smtClean="0"/>
              <a:t> </a:t>
            </a:r>
            <a:r>
              <a:rPr lang="en-US" dirty="0" err="1" smtClean="0"/>
              <a:t>vystřiženy</a:t>
            </a:r>
            <a:r>
              <a:rPr lang="en-US" dirty="0" smtClean="0"/>
              <a:t>) z </a:t>
            </a:r>
            <a:r>
              <a:rPr lang="en-US" dirty="0"/>
              <a:t>pre-</a:t>
            </a:r>
            <a:r>
              <a:rPr lang="en-US" dirty="0" smtClean="0"/>
              <a:t>mRNA, </a:t>
            </a:r>
            <a:r>
              <a:rPr lang="en-US" dirty="0" err="1" smtClean="0"/>
              <a:t>čímž</a:t>
            </a:r>
            <a:r>
              <a:rPr lang="en-US" dirty="0" smtClean="0"/>
              <a:t>,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spojení</a:t>
            </a:r>
            <a:r>
              <a:rPr lang="en-US" dirty="0" smtClean="0"/>
              <a:t> </a:t>
            </a:r>
            <a:r>
              <a:rPr lang="en-US" dirty="0" err="1" smtClean="0"/>
              <a:t>exonů</a:t>
            </a:r>
            <a:r>
              <a:rPr lang="en-US" dirty="0" smtClean="0"/>
              <a:t> </a:t>
            </a:r>
            <a:r>
              <a:rPr lang="en-US" dirty="0" err="1" smtClean="0"/>
              <a:t>vzniká</a:t>
            </a:r>
            <a:r>
              <a:rPr lang="en-US" dirty="0" smtClean="0"/>
              <a:t> </a:t>
            </a:r>
            <a:r>
              <a:rPr lang="en-US" dirty="0" err="1" smtClean="0"/>
              <a:t>zralá</a:t>
            </a:r>
            <a:r>
              <a:rPr lang="en-US" dirty="0" smtClean="0"/>
              <a:t> RNA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 smtClean="0"/>
          </a:p>
          <a:p>
            <a:pPr marL="285750" indent="-285750">
              <a:buFontTx/>
              <a:buChar char="-"/>
            </a:pPr>
            <a:endParaRPr lang="en-US" dirty="0" smtClean="0"/>
          </a:p>
          <a:p>
            <a:r>
              <a:rPr lang="en-US" dirty="0"/>
              <a:t>	</a:t>
            </a:r>
            <a:r>
              <a:rPr lang="en-US" dirty="0" smtClean="0"/>
              <a:t>		</a:t>
            </a:r>
          </a:p>
          <a:p>
            <a:endParaRPr lang="en-US" dirty="0"/>
          </a:p>
        </p:txBody>
      </p:sp>
      <p:pic>
        <p:nvPicPr>
          <p:cNvPr id="8" name="Picture 7" descr="splicing_intron_ex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26" y="3325180"/>
            <a:ext cx="8146531" cy="1621160"/>
          </a:xfrm>
          <a:prstGeom prst="rect">
            <a:avLst/>
          </a:prstGeom>
        </p:spPr>
      </p:pic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16114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57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17512" y="497007"/>
            <a:ext cx="862804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Cytoskeleton</a:t>
            </a:r>
          </a:p>
          <a:p>
            <a:pPr marL="285750" indent="-285750">
              <a:buFontTx/>
              <a:buChar char="-"/>
            </a:pPr>
            <a:r>
              <a:rPr lang="en-US" dirty="0" err="1" smtClean="0"/>
              <a:t>přítomný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všech</a:t>
            </a:r>
            <a:r>
              <a:rPr lang="en-US" dirty="0" smtClean="0"/>
              <a:t> </a:t>
            </a:r>
            <a:r>
              <a:rPr lang="en-US" dirty="0" err="1" smtClean="0"/>
              <a:t>buňkách</a:t>
            </a:r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err="1" smtClean="0"/>
              <a:t>důležitý</a:t>
            </a:r>
            <a:r>
              <a:rPr lang="en-US" dirty="0" smtClean="0"/>
              <a:t> pro </a:t>
            </a:r>
            <a:r>
              <a:rPr lang="en-US" dirty="0" err="1" smtClean="0"/>
              <a:t>buněčný</a:t>
            </a:r>
            <a:r>
              <a:rPr lang="en-US" dirty="0" smtClean="0"/>
              <a:t> transport a </a:t>
            </a:r>
            <a:r>
              <a:rPr lang="en-US" dirty="0" err="1" smtClean="0"/>
              <a:t>buněčné</a:t>
            </a:r>
            <a:r>
              <a:rPr lang="en-US" dirty="0" smtClean="0"/>
              <a:t> </a:t>
            </a:r>
            <a:r>
              <a:rPr lang="en-US" dirty="0" err="1" smtClean="0"/>
              <a:t>dělení</a:t>
            </a:r>
            <a:r>
              <a:rPr lang="en-US" dirty="0" smtClean="0"/>
              <a:t> (</a:t>
            </a:r>
            <a:r>
              <a:rPr lang="en-US" dirty="0" err="1" smtClean="0"/>
              <a:t>mitóza</a:t>
            </a:r>
            <a:r>
              <a:rPr lang="en-US" dirty="0" smtClean="0"/>
              <a:t> - mitosis, </a:t>
            </a:r>
            <a:r>
              <a:rPr lang="en-US" dirty="0" err="1" smtClean="0"/>
              <a:t>meióza</a:t>
            </a:r>
            <a:r>
              <a:rPr lang="en-US" dirty="0" smtClean="0"/>
              <a:t> - meiosis)</a:t>
            </a:r>
          </a:p>
          <a:p>
            <a:pPr marL="285750" indent="-285750">
              <a:buFontTx/>
              <a:buChar char="-"/>
            </a:pPr>
            <a:r>
              <a:rPr lang="en-US" b="1" dirty="0" err="1" smtClean="0"/>
              <a:t>mikrofilamenty</a:t>
            </a:r>
            <a:r>
              <a:rPr lang="en-US" dirty="0" smtClean="0"/>
              <a:t> – </a:t>
            </a:r>
            <a:r>
              <a:rPr lang="en-US" dirty="0" err="1" smtClean="0"/>
              <a:t>aktin</a:t>
            </a:r>
            <a:r>
              <a:rPr lang="en-US" dirty="0" smtClean="0"/>
              <a:t>, </a:t>
            </a:r>
            <a:r>
              <a:rPr lang="en-US" b="1" dirty="0" err="1" smtClean="0"/>
              <a:t>středně</a:t>
            </a:r>
            <a:r>
              <a:rPr lang="en-US" b="1" dirty="0" smtClean="0"/>
              <a:t> </a:t>
            </a:r>
            <a:r>
              <a:rPr lang="en-US" b="1" dirty="0" err="1" smtClean="0"/>
              <a:t>dlouhé</a:t>
            </a:r>
            <a:r>
              <a:rPr lang="en-US" b="1" dirty="0" smtClean="0"/>
              <a:t> </a:t>
            </a:r>
            <a:r>
              <a:rPr lang="en-US" b="1" dirty="0" err="1" smtClean="0"/>
              <a:t>filamenty</a:t>
            </a:r>
            <a:r>
              <a:rPr lang="en-US" b="1" dirty="0" smtClean="0"/>
              <a:t> </a:t>
            </a:r>
            <a:r>
              <a:rPr lang="en-US" dirty="0" smtClean="0"/>
              <a:t>– </a:t>
            </a:r>
            <a:r>
              <a:rPr lang="en-US" dirty="0" err="1" smtClean="0"/>
              <a:t>vimentnin</a:t>
            </a:r>
            <a:r>
              <a:rPr lang="en-US" dirty="0" smtClean="0"/>
              <a:t>, </a:t>
            </a:r>
            <a:r>
              <a:rPr lang="en-US" dirty="0" err="1" smtClean="0"/>
              <a:t>keratiny</a:t>
            </a:r>
            <a:r>
              <a:rPr lang="en-US" dirty="0" smtClean="0"/>
              <a:t>, </a:t>
            </a:r>
            <a:r>
              <a:rPr lang="en-US" dirty="0" err="1" smtClean="0"/>
              <a:t>mikrotubule</a:t>
            </a:r>
            <a:r>
              <a:rPr lang="en-US" dirty="0" smtClean="0"/>
              <a:t> – </a:t>
            </a:r>
            <a:r>
              <a:rPr lang="en-US" dirty="0" smtClean="0">
                <a:latin typeface="Symbol" charset="2"/>
                <a:cs typeface="Symbol" charset="2"/>
              </a:rPr>
              <a:t>a</a:t>
            </a:r>
            <a:r>
              <a:rPr lang="en-US" dirty="0" smtClean="0"/>
              <a:t>-, </a:t>
            </a:r>
            <a:r>
              <a:rPr lang="en-US" dirty="0" smtClean="0">
                <a:latin typeface="Symbol" charset="2"/>
                <a:cs typeface="Symbol" charset="2"/>
              </a:rPr>
              <a:t>b</a:t>
            </a:r>
            <a:r>
              <a:rPr lang="en-US" dirty="0" smtClean="0"/>
              <a:t>-tubulin</a:t>
            </a:r>
          </a:p>
          <a:p>
            <a:pPr marL="285750" indent="-285750">
              <a:buFontTx/>
              <a:buChar char="-"/>
            </a:pPr>
            <a:endParaRPr lang="en-US" dirty="0" smtClean="0"/>
          </a:p>
          <a:p>
            <a:pPr marL="285750" indent="-285750"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85111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6" name="Picture 2" descr="nrc1317-f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15" b="12617"/>
          <a:stretch>
            <a:fillRect/>
          </a:stretch>
        </p:blipFill>
        <p:spPr bwMode="auto">
          <a:xfrm>
            <a:off x="2286000" y="3200400"/>
            <a:ext cx="6470650" cy="3236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787" name="Text Box 3"/>
          <p:cNvSpPr txBox="1">
            <a:spLocks noChangeArrowheads="1"/>
          </p:cNvSpPr>
          <p:nvPr/>
        </p:nvSpPr>
        <p:spPr bwMode="auto">
          <a:xfrm>
            <a:off x="914400" y="304800"/>
            <a:ext cx="762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DE" b="1" i="1">
                <a:latin typeface="Arial" charset="0"/>
                <a:cs typeface="ＭＳ Ｐゴシック" charset="0"/>
              </a:rPr>
              <a:t>Tubulin</a:t>
            </a:r>
            <a:r>
              <a:rPr lang="de-DE">
                <a:latin typeface="Arial" charset="0"/>
                <a:cs typeface="ＭＳ Ｐゴシック" charset="0"/>
              </a:rPr>
              <a:t> - successful target for anticancer therapy</a:t>
            </a:r>
          </a:p>
        </p:txBody>
      </p:sp>
      <p:sp>
        <p:nvSpPr>
          <p:cNvPr id="118788" name="Text Box 4"/>
          <p:cNvSpPr txBox="1">
            <a:spLocks noChangeArrowheads="1"/>
          </p:cNvSpPr>
          <p:nvPr/>
        </p:nvSpPr>
        <p:spPr bwMode="auto">
          <a:xfrm>
            <a:off x="457200" y="990600"/>
            <a:ext cx="5791200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DE" sz="1800">
                <a:latin typeface="Arial" charset="0"/>
                <a:cs typeface="ＭＳ Ｐゴシック" charset="0"/>
              </a:rPr>
              <a:t>1)</a:t>
            </a:r>
            <a:r>
              <a:rPr lang="de-DE" sz="1800">
                <a:latin typeface="Symbol" charset="0"/>
                <a:cs typeface="ＭＳ Ｐゴシック" charset="0"/>
                <a:sym typeface="Symbol" charset="0"/>
              </a:rPr>
              <a:t></a:t>
            </a:r>
            <a:r>
              <a:rPr lang="de-DE" sz="1800">
                <a:latin typeface="Arial" charset="0"/>
                <a:cs typeface="ＭＳ Ｐゴシック" charset="0"/>
              </a:rPr>
              <a:t>, </a:t>
            </a:r>
            <a:r>
              <a:rPr lang="de-DE" sz="1800">
                <a:latin typeface="Symbol" charset="0"/>
                <a:cs typeface="ＭＳ Ｐゴシック" charset="0"/>
                <a:sym typeface="Symbol" charset="0"/>
              </a:rPr>
              <a:t></a:t>
            </a:r>
            <a:r>
              <a:rPr lang="de-DE" sz="1800">
                <a:latin typeface="Arial" charset="0"/>
                <a:cs typeface="ＭＳ Ｐゴシック" charset="0"/>
              </a:rPr>
              <a:t>-subunit of microtubule </a:t>
            </a:r>
            <a:r>
              <a:rPr lang="de-DE" altLang="ja-JP" sz="1800">
                <a:latin typeface="Arial" charset="0"/>
                <a:cs typeface="ＭＳ Ｐゴシック" charset="0"/>
              </a:rPr>
              <a:t>~</a:t>
            </a:r>
            <a:r>
              <a:rPr lang="de-DE" sz="1800">
                <a:latin typeface="Arial" charset="0"/>
                <a:cs typeface="ＭＳ Ｐゴシック" charset="0"/>
              </a:rPr>
              <a:t>55kDa each</a:t>
            </a:r>
          </a:p>
          <a:p>
            <a:pPr eaLnBrk="0" hangingPunct="0">
              <a:spcBef>
                <a:spcPct val="50000"/>
              </a:spcBef>
            </a:pPr>
            <a:r>
              <a:rPr lang="de-DE" sz="1800">
                <a:latin typeface="Arial" charset="0"/>
                <a:cs typeface="ＭＳ Ｐゴシック" charset="0"/>
              </a:rPr>
              <a:t>2) head-to-tail heterodimer</a:t>
            </a:r>
          </a:p>
          <a:p>
            <a:pPr eaLnBrk="0" hangingPunct="0">
              <a:spcBef>
                <a:spcPct val="50000"/>
              </a:spcBef>
            </a:pPr>
            <a:r>
              <a:rPr lang="de-DE" sz="1800">
                <a:latin typeface="Arial" charset="0"/>
                <a:cs typeface="ＭＳ Ｐゴシック" charset="0"/>
              </a:rPr>
              <a:t>3) key component of cytoskeleton (regulates the shape of cells and movements)</a:t>
            </a:r>
          </a:p>
          <a:p>
            <a:pPr eaLnBrk="0" hangingPunct="0">
              <a:spcBef>
                <a:spcPct val="50000"/>
              </a:spcBef>
            </a:pPr>
            <a:r>
              <a:rPr lang="de-DE" sz="1800">
                <a:latin typeface="Arial" charset="0"/>
                <a:cs typeface="ＭＳ Ｐゴシック" charset="0"/>
              </a:rPr>
              <a:t>4) dynamic instability &lt;= energy from GTP hydrolysis</a:t>
            </a:r>
          </a:p>
          <a:p>
            <a:pPr eaLnBrk="0" hangingPunct="0">
              <a:spcBef>
                <a:spcPct val="50000"/>
              </a:spcBef>
            </a:pPr>
            <a:r>
              <a:rPr lang="de-DE" sz="1800">
                <a:latin typeface="Arial" charset="0"/>
                <a:cs typeface="ＭＳ Ｐゴシック" charset="0"/>
              </a:rPr>
              <a:t>    =&gt; influence on cell replication</a:t>
            </a:r>
          </a:p>
        </p:txBody>
      </p:sp>
      <p:sp>
        <p:nvSpPr>
          <p:cNvPr id="118789" name="Text Box 5"/>
          <p:cNvSpPr txBox="1">
            <a:spLocks noChangeArrowheads="1"/>
          </p:cNvSpPr>
          <p:nvPr/>
        </p:nvSpPr>
        <p:spPr bwMode="auto">
          <a:xfrm>
            <a:off x="4800600" y="6400800"/>
            <a:ext cx="4038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DE" sz="1400">
                <a:latin typeface="Arial" charset="0"/>
                <a:cs typeface="ＭＳ Ｐゴシック" charset="0"/>
              </a:rPr>
              <a:t>Jordan &amp; Wilson, </a:t>
            </a:r>
            <a:r>
              <a:rPr lang="de-DE" sz="1400" i="1">
                <a:latin typeface="Arial" charset="0"/>
                <a:cs typeface="ＭＳ Ｐゴシック" charset="0"/>
              </a:rPr>
              <a:t>Nature Reviews | Cancer</a:t>
            </a:r>
            <a:r>
              <a:rPr lang="de-DE" sz="1400">
                <a:latin typeface="Arial" charset="0"/>
                <a:cs typeface="ＭＳ Ｐゴシック" charset="0"/>
              </a:rPr>
              <a:t> </a:t>
            </a:r>
            <a:r>
              <a:rPr lang="de-DE" sz="1400" b="1">
                <a:latin typeface="Arial" charset="0"/>
                <a:cs typeface="ＭＳ Ｐゴシック" charset="0"/>
              </a:rPr>
              <a:t>2004</a:t>
            </a:r>
            <a:endParaRPr lang="de-DE">
              <a:latin typeface="Arial" charset="0"/>
              <a:cs typeface="ＭＳ Ｐゴシック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3557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Text Box 2"/>
          <p:cNvSpPr txBox="1">
            <a:spLocks noChangeArrowheads="1"/>
          </p:cNvSpPr>
          <p:nvPr/>
        </p:nvSpPr>
        <p:spPr bwMode="auto">
          <a:xfrm>
            <a:off x="301625" y="838200"/>
            <a:ext cx="6629400" cy="20313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en-GB" sz="1800" dirty="0">
                <a:latin typeface="Arial" charset="0"/>
                <a:cs typeface="ＭＳ Ｐゴシック" charset="0"/>
              </a:rPr>
              <a:t>1) Interaction between tubulin and natural products suppresses dynamics of microtubules (stabilizers, destabilizers)</a:t>
            </a:r>
          </a:p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en-GB" sz="1800" dirty="0">
                <a:latin typeface="Arial" charset="0"/>
                <a:cs typeface="ＭＳ Ｐゴシック" charset="0"/>
              </a:rPr>
              <a:t>2)</a:t>
            </a:r>
            <a:r>
              <a:rPr lang="en-GB" sz="1800" b="1" i="1" dirty="0">
                <a:solidFill>
                  <a:srgbClr val="00CE06"/>
                </a:solidFill>
                <a:latin typeface="Arial" charset="0"/>
                <a:cs typeface="ＭＳ Ｐゴシック" charset="0"/>
              </a:rPr>
              <a:t> </a:t>
            </a:r>
            <a:r>
              <a:rPr lang="en-GB" sz="1800" b="1" i="1" dirty="0" err="1">
                <a:solidFill>
                  <a:srgbClr val="00CE06"/>
                </a:solidFill>
                <a:latin typeface="Arial" charset="0"/>
                <a:cs typeface="ＭＳ Ｐゴシック" charset="0"/>
              </a:rPr>
              <a:t>vinca</a:t>
            </a:r>
            <a:r>
              <a:rPr lang="en-GB" sz="1800" dirty="0">
                <a:latin typeface="Arial" charset="0"/>
                <a:cs typeface="ＭＳ Ｐゴシック" charset="0"/>
              </a:rPr>
              <a:t>, </a:t>
            </a:r>
            <a:r>
              <a:rPr lang="en-GB" sz="1800" b="1" dirty="0">
                <a:solidFill>
                  <a:srgbClr val="CEA300"/>
                </a:solidFill>
                <a:latin typeface="Arial" charset="0"/>
                <a:cs typeface="ＭＳ Ｐゴシック" charset="0"/>
              </a:rPr>
              <a:t>colchicine</a:t>
            </a:r>
            <a:r>
              <a:rPr lang="en-GB" sz="1800" dirty="0">
                <a:latin typeface="Arial" charset="0"/>
                <a:cs typeface="ＭＳ Ｐゴシック" charset="0"/>
              </a:rPr>
              <a:t> and </a:t>
            </a:r>
            <a:r>
              <a:rPr lang="en-GB" sz="1800" b="1" dirty="0">
                <a:solidFill>
                  <a:srgbClr val="FF0300"/>
                </a:solidFill>
                <a:latin typeface="Arial" charset="0"/>
                <a:cs typeface="ＭＳ Ｐゴシック" charset="0"/>
              </a:rPr>
              <a:t>paclitaxel</a:t>
            </a:r>
            <a:r>
              <a:rPr lang="en-GB" sz="1800" dirty="0">
                <a:solidFill>
                  <a:srgbClr val="FF0300"/>
                </a:solidFill>
                <a:latin typeface="Arial" charset="0"/>
                <a:cs typeface="ＭＳ Ｐゴシック" charset="0"/>
              </a:rPr>
              <a:t> </a:t>
            </a:r>
            <a:r>
              <a:rPr lang="en-GB" sz="1800" dirty="0">
                <a:latin typeface="Arial" charset="0"/>
                <a:cs typeface="ＭＳ Ｐゴシック" charset="0"/>
              </a:rPr>
              <a:t>binding sites</a:t>
            </a:r>
          </a:p>
          <a:p>
            <a:pPr eaLnBrk="0" hangingPunct="0">
              <a:spcBef>
                <a:spcPct val="50000"/>
              </a:spcBef>
            </a:pPr>
            <a:r>
              <a:rPr lang="en-GB" sz="1800" dirty="0">
                <a:latin typeface="Arial" charset="0"/>
                <a:cs typeface="ＭＳ Ｐゴシック" charset="0"/>
              </a:rPr>
              <a:t>3) high-resolution structure not available (X-Ray </a:t>
            </a:r>
            <a:r>
              <a:rPr lang="en-GB" altLang="ja-JP" sz="1800" dirty="0">
                <a:latin typeface="Arial" charset="0"/>
                <a:cs typeface="ＭＳ Ｐゴシック" charset="0"/>
              </a:rPr>
              <a:t>~</a:t>
            </a:r>
            <a:r>
              <a:rPr lang="en-GB" sz="1800" dirty="0">
                <a:latin typeface="Arial" charset="0"/>
                <a:cs typeface="ＭＳ Ｐゴシック" charset="0"/>
              </a:rPr>
              <a:t>3Å)</a:t>
            </a:r>
          </a:p>
          <a:p>
            <a:pPr eaLnBrk="0" hangingPunct="0">
              <a:spcBef>
                <a:spcPct val="50000"/>
              </a:spcBef>
            </a:pPr>
            <a:endParaRPr lang="de-DE" dirty="0">
              <a:latin typeface="Arial" charset="0"/>
              <a:cs typeface="ＭＳ Ｐゴシック" charset="0"/>
            </a:endParaRPr>
          </a:p>
        </p:txBody>
      </p:sp>
      <p:sp>
        <p:nvSpPr>
          <p:cNvPr id="120835" name="Text Box 3"/>
          <p:cNvSpPr txBox="1">
            <a:spLocks noChangeArrowheads="1"/>
          </p:cNvSpPr>
          <p:nvPr/>
        </p:nvSpPr>
        <p:spPr bwMode="auto">
          <a:xfrm>
            <a:off x="911225" y="304800"/>
            <a:ext cx="762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DE" b="1" i="1">
                <a:latin typeface="Arial" charset="0"/>
                <a:cs typeface="ＭＳ Ｐゴシック" charset="0"/>
              </a:rPr>
              <a:t>Tubulin</a:t>
            </a:r>
            <a:r>
              <a:rPr lang="de-DE">
                <a:latin typeface="Arial" charset="0"/>
                <a:cs typeface="ＭＳ Ｐゴシック" charset="0"/>
              </a:rPr>
              <a:t> - successful target for anticancer therapy</a:t>
            </a:r>
          </a:p>
        </p:txBody>
      </p:sp>
      <p:sp>
        <p:nvSpPr>
          <p:cNvPr id="120836" name="Text Box 4"/>
          <p:cNvSpPr txBox="1">
            <a:spLocks noChangeArrowheads="1"/>
          </p:cNvSpPr>
          <p:nvPr/>
        </p:nvSpPr>
        <p:spPr bwMode="auto">
          <a:xfrm>
            <a:off x="4800600" y="6248400"/>
            <a:ext cx="4038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DE" sz="1400">
                <a:latin typeface="Arial" charset="0"/>
                <a:cs typeface="ＭＳ Ｐゴシック" charset="0"/>
              </a:rPr>
              <a:t>Jordan &amp; Wilson, </a:t>
            </a:r>
            <a:r>
              <a:rPr lang="de-DE" sz="1400" i="1">
                <a:latin typeface="Arial" charset="0"/>
                <a:cs typeface="ＭＳ Ｐゴシック" charset="0"/>
              </a:rPr>
              <a:t>Nature Reviews | Cancer</a:t>
            </a:r>
            <a:r>
              <a:rPr lang="de-DE" sz="1400">
                <a:latin typeface="Arial" charset="0"/>
                <a:cs typeface="ＭＳ Ｐゴシック" charset="0"/>
              </a:rPr>
              <a:t> </a:t>
            </a:r>
            <a:r>
              <a:rPr lang="de-DE" sz="1400" b="1">
                <a:latin typeface="Arial" charset="0"/>
                <a:cs typeface="ＭＳ Ｐゴシック" charset="0"/>
              </a:rPr>
              <a:t>2004</a:t>
            </a:r>
            <a:endParaRPr lang="de-DE">
              <a:latin typeface="Arial" charset="0"/>
              <a:cs typeface="ＭＳ Ｐゴシック" charset="0"/>
            </a:endParaRPr>
          </a:p>
        </p:txBody>
      </p:sp>
      <p:pic>
        <p:nvPicPr>
          <p:cNvPr id="120837" name="Picture 5" descr="nrc1317-f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00" b="17130"/>
          <a:stretch>
            <a:fillRect/>
          </a:stretch>
        </p:blipFill>
        <p:spPr bwMode="auto">
          <a:xfrm>
            <a:off x="3760788" y="2590800"/>
            <a:ext cx="5380037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1305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vibrio_cholerae_bakteri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467" y="280039"/>
            <a:ext cx="8462818" cy="2454584"/>
          </a:xfrm>
          <a:prstGeom prst="rect">
            <a:avLst/>
          </a:prstGeom>
        </p:spPr>
      </p:pic>
      <p:pic>
        <p:nvPicPr>
          <p:cNvPr id="8" name="Picture 7" descr="e.coli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3349364" y="1836909"/>
            <a:ext cx="2445271" cy="685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31273" y="2574636"/>
            <a:ext cx="80010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 smtClean="0"/>
              <a:t>Vibrio</a:t>
            </a:r>
            <a:r>
              <a:rPr lang="en-US" i="1" dirty="0" smtClean="0"/>
              <a:t> </a:t>
            </a:r>
            <a:r>
              <a:rPr lang="en-US" i="1" dirty="0" err="1" smtClean="0"/>
              <a:t>cholerae</a:t>
            </a:r>
            <a:endParaRPr lang="en-US" i="1" dirty="0" smtClean="0"/>
          </a:p>
          <a:p>
            <a:endParaRPr lang="en-US" i="1" dirty="0" smtClean="0"/>
          </a:p>
          <a:p>
            <a:endParaRPr lang="en-US" i="1" dirty="0" smtClean="0"/>
          </a:p>
          <a:p>
            <a:r>
              <a:rPr lang="en-US" i="1" dirty="0" err="1" smtClean="0"/>
              <a:t>Escherischia</a:t>
            </a:r>
            <a:r>
              <a:rPr lang="en-US" i="1" dirty="0" smtClean="0"/>
              <a:t> coli (</a:t>
            </a:r>
            <a:r>
              <a:rPr lang="en-US" i="1" dirty="0" err="1" smtClean="0"/>
              <a:t>E.coli</a:t>
            </a:r>
            <a:r>
              <a:rPr lang="en-US" i="1" dirty="0" smtClean="0"/>
              <a:t>)</a:t>
            </a:r>
            <a:endParaRPr lang="en-US" i="1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6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Oval 2"/>
          <p:cNvSpPr>
            <a:spLocks noChangeArrowheads="1"/>
          </p:cNvSpPr>
          <p:nvPr/>
        </p:nvSpPr>
        <p:spPr bwMode="auto">
          <a:xfrm>
            <a:off x="533400" y="1066800"/>
            <a:ext cx="3124200" cy="4800600"/>
          </a:xfrm>
          <a:prstGeom prst="ellipse">
            <a:avLst/>
          </a:prstGeom>
          <a:gradFill rotWithShape="0">
            <a:gsLst>
              <a:gs pos="0">
                <a:srgbClr val="000000"/>
              </a:gs>
              <a:gs pos="100000">
                <a:srgbClr val="000000">
                  <a:gamma/>
                  <a:tint val="0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883" name="Oval 3"/>
          <p:cNvSpPr>
            <a:spLocks noChangeArrowheads="1"/>
          </p:cNvSpPr>
          <p:nvPr/>
        </p:nvSpPr>
        <p:spPr bwMode="auto">
          <a:xfrm>
            <a:off x="5334000" y="1143000"/>
            <a:ext cx="3124200" cy="4800600"/>
          </a:xfrm>
          <a:prstGeom prst="ellipse">
            <a:avLst/>
          </a:prstGeom>
          <a:gradFill rotWithShape="0">
            <a:gsLst>
              <a:gs pos="0">
                <a:srgbClr val="000000"/>
              </a:gs>
              <a:gs pos="100000">
                <a:srgbClr val="000000">
                  <a:gamma/>
                  <a:tint val="0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22884" name="Picture 4" descr="talk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03" r="30002" b="2408"/>
          <a:stretch>
            <a:fillRect/>
          </a:stretch>
        </p:blipFill>
        <p:spPr bwMode="auto">
          <a:xfrm>
            <a:off x="5791200" y="1263650"/>
            <a:ext cx="2514600" cy="437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885" name="Text Box 5"/>
          <p:cNvSpPr txBox="1">
            <a:spLocks noChangeArrowheads="1"/>
          </p:cNvSpPr>
          <p:nvPr/>
        </p:nvSpPr>
        <p:spPr bwMode="auto">
          <a:xfrm>
            <a:off x="6781800" y="6096000"/>
            <a:ext cx="2133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de-DE" sz="1400">
                <a:latin typeface="Arial" charset="0"/>
                <a:cs typeface="ＭＳ Ｐゴシック" charset="0"/>
              </a:rPr>
              <a:t>Nogales, </a:t>
            </a:r>
            <a:r>
              <a:rPr lang="de-DE" sz="1400" i="1">
                <a:latin typeface="Arial" charset="0"/>
                <a:cs typeface="ＭＳ Ｐゴシック" charset="0"/>
              </a:rPr>
              <a:t>Nature </a:t>
            </a:r>
            <a:r>
              <a:rPr lang="de-DE" sz="1400" b="1">
                <a:latin typeface="Arial" charset="0"/>
                <a:cs typeface="ＭＳ Ｐゴシック" charset="0"/>
              </a:rPr>
              <a:t>1998</a:t>
            </a:r>
            <a:endParaRPr lang="de-DE">
              <a:latin typeface="Arial" charset="0"/>
              <a:cs typeface="ＭＳ Ｐゴシック" charset="0"/>
            </a:endParaRPr>
          </a:p>
        </p:txBody>
      </p:sp>
      <p:pic>
        <p:nvPicPr>
          <p:cNvPr id="122886" name="Picture 6" descr="present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33" t="2066" r="24110" b="1999"/>
          <a:stretch>
            <a:fillRect/>
          </a:stretch>
        </p:blipFill>
        <p:spPr bwMode="auto">
          <a:xfrm>
            <a:off x="685800" y="1371600"/>
            <a:ext cx="2732088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887" name="Rectangle 7"/>
          <p:cNvSpPr>
            <a:spLocks noChangeArrowheads="1"/>
          </p:cNvSpPr>
          <p:nvPr/>
        </p:nvSpPr>
        <p:spPr bwMode="auto">
          <a:xfrm>
            <a:off x="3767138" y="144621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en-US">
              <a:latin typeface="Arial" charset="0"/>
              <a:cs typeface="ＭＳ Ｐゴシック" charset="0"/>
            </a:endParaRPr>
          </a:p>
        </p:txBody>
      </p:sp>
      <p:sp>
        <p:nvSpPr>
          <p:cNvPr id="122888" name="Text Box 8"/>
          <p:cNvSpPr txBox="1">
            <a:spLocks noChangeArrowheads="1"/>
          </p:cNvSpPr>
          <p:nvPr/>
        </p:nvSpPr>
        <p:spPr bwMode="auto">
          <a:xfrm>
            <a:off x="914400" y="304800"/>
            <a:ext cx="762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DE" b="1" i="1">
                <a:latin typeface="Arial" charset="0"/>
                <a:cs typeface="ＭＳ Ｐゴシック" charset="0"/>
              </a:rPr>
              <a:t>Tubulin</a:t>
            </a:r>
            <a:r>
              <a:rPr lang="de-DE">
                <a:latin typeface="Arial" charset="0"/>
                <a:cs typeface="ＭＳ Ｐゴシック" charset="0"/>
              </a:rPr>
              <a:t> - successful target for anticancer therapy</a:t>
            </a:r>
          </a:p>
        </p:txBody>
      </p:sp>
      <p:sp>
        <p:nvSpPr>
          <p:cNvPr id="122889" name="Text Box 9"/>
          <p:cNvSpPr txBox="1">
            <a:spLocks noChangeArrowheads="1"/>
          </p:cNvSpPr>
          <p:nvPr/>
        </p:nvSpPr>
        <p:spPr bwMode="auto">
          <a:xfrm>
            <a:off x="1828800" y="5486400"/>
            <a:ext cx="3762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de-DE" b="1">
                <a:latin typeface="Symbol" charset="0"/>
                <a:cs typeface="ＭＳ Ｐゴシック" charset="0"/>
                <a:sym typeface="Symbol" charset="0"/>
              </a:rPr>
              <a:t></a:t>
            </a:r>
            <a:endParaRPr lang="de-DE">
              <a:latin typeface="Arial" charset="0"/>
              <a:cs typeface="ＭＳ Ｐゴシック" charset="0"/>
            </a:endParaRPr>
          </a:p>
        </p:txBody>
      </p:sp>
      <p:sp>
        <p:nvSpPr>
          <p:cNvPr id="122890" name="Text Box 10"/>
          <p:cNvSpPr txBox="1">
            <a:spLocks noChangeArrowheads="1"/>
          </p:cNvSpPr>
          <p:nvPr/>
        </p:nvSpPr>
        <p:spPr bwMode="auto">
          <a:xfrm>
            <a:off x="6934200" y="1066800"/>
            <a:ext cx="3762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de-DE" b="1">
                <a:latin typeface="Symbol" charset="0"/>
                <a:cs typeface="ＭＳ Ｐゴシック" charset="0"/>
                <a:sym typeface="Symbol" charset="0"/>
              </a:rPr>
              <a:t></a:t>
            </a:r>
            <a:endParaRPr lang="de-DE">
              <a:latin typeface="Arial" charset="0"/>
              <a:cs typeface="ＭＳ Ｐゴシック" charset="0"/>
            </a:endParaRPr>
          </a:p>
        </p:txBody>
      </p:sp>
      <p:sp>
        <p:nvSpPr>
          <p:cNvPr id="122891" name="Text Box 11"/>
          <p:cNvSpPr txBox="1">
            <a:spLocks noChangeArrowheads="1"/>
          </p:cNvSpPr>
          <p:nvPr/>
        </p:nvSpPr>
        <p:spPr bwMode="auto">
          <a:xfrm>
            <a:off x="7315200" y="5181600"/>
            <a:ext cx="3508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de-DE" b="1">
                <a:latin typeface="Symbol" charset="0"/>
                <a:cs typeface="ＭＳ Ｐゴシック" charset="0"/>
                <a:sym typeface="Symbol" charset="0"/>
              </a:rPr>
              <a:t></a:t>
            </a:r>
            <a:endParaRPr lang="de-DE">
              <a:latin typeface="Arial" charset="0"/>
              <a:cs typeface="ＭＳ Ｐゴシック" charset="0"/>
            </a:endParaRPr>
          </a:p>
        </p:txBody>
      </p:sp>
      <p:sp>
        <p:nvSpPr>
          <p:cNvPr id="122892" name="Text Box 12"/>
          <p:cNvSpPr txBox="1">
            <a:spLocks noChangeArrowheads="1"/>
          </p:cNvSpPr>
          <p:nvPr/>
        </p:nvSpPr>
        <p:spPr bwMode="auto">
          <a:xfrm>
            <a:off x="1676400" y="1066800"/>
            <a:ext cx="3508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de-DE" b="1">
                <a:latin typeface="Symbol" charset="0"/>
                <a:cs typeface="ＭＳ Ｐゴシック" charset="0"/>
                <a:sym typeface="Symbol" charset="0"/>
              </a:rPr>
              <a:t></a:t>
            </a:r>
            <a:endParaRPr lang="de-DE">
              <a:latin typeface="Arial" charset="0"/>
              <a:cs typeface="ＭＳ Ｐゴシック" charset="0"/>
            </a:endParaRPr>
          </a:p>
        </p:txBody>
      </p:sp>
      <p:sp>
        <p:nvSpPr>
          <p:cNvPr id="122893" name="Text Box 13"/>
          <p:cNvSpPr txBox="1">
            <a:spLocks noChangeArrowheads="1"/>
          </p:cNvSpPr>
          <p:nvPr/>
        </p:nvSpPr>
        <p:spPr bwMode="auto">
          <a:xfrm>
            <a:off x="3124200" y="5867400"/>
            <a:ext cx="844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de-DE" b="1">
                <a:latin typeface="Arial" charset="0"/>
                <a:cs typeface="ＭＳ Ｐゴシック" charset="0"/>
              </a:rPr>
              <a:t>GDP</a:t>
            </a:r>
            <a:endParaRPr lang="de-DE">
              <a:latin typeface="Arial" charset="0"/>
              <a:cs typeface="ＭＳ Ｐゴシック" charset="0"/>
            </a:endParaRPr>
          </a:p>
        </p:txBody>
      </p:sp>
      <p:sp>
        <p:nvSpPr>
          <p:cNvPr id="122894" name="Text Box 14"/>
          <p:cNvSpPr txBox="1">
            <a:spLocks noChangeArrowheads="1"/>
          </p:cNvSpPr>
          <p:nvPr/>
        </p:nvSpPr>
        <p:spPr bwMode="auto">
          <a:xfrm>
            <a:off x="4191000" y="5867400"/>
            <a:ext cx="811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de-DE" b="1">
                <a:latin typeface="Arial" charset="0"/>
                <a:cs typeface="ＭＳ Ｐゴシック" charset="0"/>
              </a:rPr>
              <a:t>GTP</a:t>
            </a:r>
            <a:endParaRPr lang="de-DE">
              <a:latin typeface="Arial" charset="0"/>
              <a:cs typeface="ＭＳ Ｐゴシック" charset="0"/>
            </a:endParaRPr>
          </a:p>
        </p:txBody>
      </p:sp>
      <p:sp>
        <p:nvSpPr>
          <p:cNvPr id="122895" name="Line 15"/>
          <p:cNvSpPr>
            <a:spLocks noChangeShapeType="1"/>
          </p:cNvSpPr>
          <p:nvPr/>
        </p:nvSpPr>
        <p:spPr bwMode="auto">
          <a:xfrm flipH="1" flipV="1">
            <a:off x="2133600" y="3505200"/>
            <a:ext cx="1066800" cy="22860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896" name="Line 16"/>
          <p:cNvSpPr>
            <a:spLocks noChangeShapeType="1"/>
          </p:cNvSpPr>
          <p:nvPr/>
        </p:nvSpPr>
        <p:spPr bwMode="auto">
          <a:xfrm flipV="1">
            <a:off x="3886200" y="5181600"/>
            <a:ext cx="2590800" cy="6858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897" name="Line 17"/>
          <p:cNvSpPr>
            <a:spLocks noChangeShapeType="1"/>
          </p:cNvSpPr>
          <p:nvPr/>
        </p:nvSpPr>
        <p:spPr bwMode="auto">
          <a:xfrm flipV="1">
            <a:off x="4876800" y="3429000"/>
            <a:ext cx="1828800" cy="2438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898" name="Line 18"/>
          <p:cNvSpPr>
            <a:spLocks noChangeShapeType="1"/>
          </p:cNvSpPr>
          <p:nvPr/>
        </p:nvSpPr>
        <p:spPr bwMode="auto">
          <a:xfrm flipH="1" flipV="1">
            <a:off x="2514600" y="5257800"/>
            <a:ext cx="1752600" cy="6858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899" name="Text Box 19"/>
          <p:cNvSpPr txBox="1">
            <a:spLocks noChangeArrowheads="1"/>
          </p:cNvSpPr>
          <p:nvPr/>
        </p:nvSpPr>
        <p:spPr bwMode="auto">
          <a:xfrm>
            <a:off x="381000" y="6096000"/>
            <a:ext cx="2286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DE" sz="1400">
                <a:latin typeface="Arial" charset="0"/>
                <a:cs typeface="ＭＳ Ｐゴシック" charset="0"/>
              </a:rPr>
              <a:t>Gigant et al., </a:t>
            </a:r>
            <a:r>
              <a:rPr lang="de-DE" sz="1400" i="1">
                <a:latin typeface="Arial" charset="0"/>
                <a:cs typeface="ＭＳ Ｐゴシック" charset="0"/>
              </a:rPr>
              <a:t>Nature</a:t>
            </a:r>
            <a:r>
              <a:rPr lang="de-DE" sz="1400">
                <a:latin typeface="Arial" charset="0"/>
                <a:cs typeface="ＭＳ Ｐゴシック" charset="0"/>
              </a:rPr>
              <a:t> </a:t>
            </a:r>
            <a:r>
              <a:rPr lang="de-DE" sz="1400" b="1">
                <a:latin typeface="Arial" charset="0"/>
                <a:cs typeface="ＭＳ Ｐゴシック" charset="0"/>
              </a:rPr>
              <a:t>2005</a:t>
            </a:r>
            <a:endParaRPr lang="de-DE" b="1">
              <a:latin typeface="Arial" charset="0"/>
              <a:cs typeface="ＭＳ Ｐゴシック" charset="0"/>
            </a:endParaRPr>
          </a:p>
        </p:txBody>
      </p:sp>
      <p:sp>
        <p:nvSpPr>
          <p:cNvPr id="122900" name="Text Box 20"/>
          <p:cNvSpPr txBox="1">
            <a:spLocks noChangeArrowheads="1"/>
          </p:cNvSpPr>
          <p:nvPr/>
        </p:nvSpPr>
        <p:spPr bwMode="auto">
          <a:xfrm>
            <a:off x="2971800" y="990600"/>
            <a:ext cx="3124200" cy="350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de-DE" sz="2000" b="1" i="1">
                <a:solidFill>
                  <a:schemeClr val="accent2"/>
                </a:solidFill>
                <a:latin typeface="Arial" charset="0"/>
                <a:cs typeface="ＭＳ Ｐゴシック" charset="0"/>
              </a:rPr>
              <a:t>Binding sites on tubulin</a:t>
            </a:r>
          </a:p>
          <a:p>
            <a:pPr algn="ctr" eaLnBrk="0" hangingPunct="0">
              <a:spcBef>
                <a:spcPct val="50000"/>
              </a:spcBef>
            </a:pPr>
            <a:endParaRPr lang="de-DE" sz="2000" b="1">
              <a:solidFill>
                <a:srgbClr val="CEA300"/>
              </a:solidFill>
              <a:latin typeface="Arial" charset="0"/>
              <a:cs typeface="ＭＳ Ｐゴシック" charset="0"/>
            </a:endParaRPr>
          </a:p>
          <a:p>
            <a:pPr algn="ctr" eaLnBrk="0" hangingPunct="0">
              <a:spcBef>
                <a:spcPct val="50000"/>
              </a:spcBef>
            </a:pPr>
            <a:r>
              <a:rPr lang="de-DE" sz="2000" b="1">
                <a:solidFill>
                  <a:srgbClr val="CEA300"/>
                </a:solidFill>
                <a:latin typeface="Arial" charset="0"/>
                <a:cs typeface="ＭＳ Ｐゴシック" charset="0"/>
              </a:rPr>
              <a:t>Colchicine</a:t>
            </a:r>
            <a:endParaRPr lang="de-DE" sz="2000" b="1" i="1">
              <a:solidFill>
                <a:schemeClr val="accent2"/>
              </a:solidFill>
              <a:latin typeface="Arial" charset="0"/>
              <a:cs typeface="ＭＳ Ｐゴシック" charset="0"/>
            </a:endParaRPr>
          </a:p>
          <a:p>
            <a:pPr algn="ctr" eaLnBrk="0" hangingPunct="0">
              <a:spcBef>
                <a:spcPct val="50000"/>
              </a:spcBef>
            </a:pPr>
            <a:endParaRPr lang="de-DE">
              <a:solidFill>
                <a:schemeClr val="accent2"/>
              </a:solidFill>
              <a:latin typeface="Arial" charset="0"/>
              <a:cs typeface="ＭＳ Ｐゴシック" charset="0"/>
            </a:endParaRPr>
          </a:p>
          <a:p>
            <a:pPr algn="ctr" eaLnBrk="0" hangingPunct="0">
              <a:spcBef>
                <a:spcPct val="50000"/>
              </a:spcBef>
            </a:pPr>
            <a:r>
              <a:rPr lang="de-DE" b="1" i="1">
                <a:solidFill>
                  <a:srgbClr val="007805"/>
                </a:solidFill>
                <a:latin typeface="Arial" charset="0"/>
                <a:cs typeface="ＭＳ Ｐゴシック" charset="0"/>
              </a:rPr>
              <a:t>Vinca</a:t>
            </a:r>
            <a:endParaRPr lang="de-DE">
              <a:solidFill>
                <a:schemeClr val="accent2"/>
              </a:solidFill>
              <a:latin typeface="Arial" charset="0"/>
              <a:cs typeface="ＭＳ Ｐゴシック" charset="0"/>
            </a:endParaRPr>
          </a:p>
          <a:p>
            <a:pPr algn="ctr" eaLnBrk="0" hangingPunct="0">
              <a:spcBef>
                <a:spcPct val="50000"/>
              </a:spcBef>
            </a:pPr>
            <a:endParaRPr lang="de-DE">
              <a:solidFill>
                <a:schemeClr val="accent2"/>
              </a:solidFill>
              <a:latin typeface="Arial" charset="0"/>
              <a:cs typeface="ＭＳ Ｐゴシック" charset="0"/>
            </a:endParaRPr>
          </a:p>
          <a:p>
            <a:pPr algn="ctr" eaLnBrk="0" hangingPunct="0">
              <a:spcBef>
                <a:spcPct val="50000"/>
              </a:spcBef>
            </a:pPr>
            <a:r>
              <a:rPr lang="de-DE" b="1">
                <a:solidFill>
                  <a:srgbClr val="9F0E21"/>
                </a:solidFill>
                <a:latin typeface="Arial" charset="0"/>
                <a:cs typeface="ＭＳ Ｐゴシック" charset="0"/>
              </a:rPr>
              <a:t>Taxane</a:t>
            </a:r>
            <a:endParaRPr lang="de-DE">
              <a:solidFill>
                <a:schemeClr val="accent2"/>
              </a:solidFill>
              <a:latin typeface="Arial" charset="0"/>
              <a:cs typeface="ＭＳ Ｐゴシック" charset="0"/>
            </a:endParaRPr>
          </a:p>
        </p:txBody>
      </p:sp>
      <p:sp>
        <p:nvSpPr>
          <p:cNvPr id="122901" name="Rectangle 21"/>
          <p:cNvSpPr>
            <a:spLocks noChangeArrowheads="1"/>
          </p:cNvSpPr>
          <p:nvPr/>
        </p:nvSpPr>
        <p:spPr bwMode="auto">
          <a:xfrm>
            <a:off x="1295400" y="1447800"/>
            <a:ext cx="685800" cy="762000"/>
          </a:xfrm>
          <a:prstGeom prst="rect">
            <a:avLst/>
          </a:prstGeom>
          <a:noFill/>
          <a:ln w="57150">
            <a:solidFill>
              <a:srgbClr val="FF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902" name="Rectangle 22"/>
          <p:cNvSpPr>
            <a:spLocks noChangeArrowheads="1"/>
          </p:cNvSpPr>
          <p:nvPr/>
        </p:nvSpPr>
        <p:spPr bwMode="auto">
          <a:xfrm>
            <a:off x="2209800" y="3048000"/>
            <a:ext cx="685800" cy="762000"/>
          </a:xfrm>
          <a:prstGeom prst="rect">
            <a:avLst/>
          </a:prstGeom>
          <a:noFill/>
          <a:ln w="57150">
            <a:solidFill>
              <a:srgbClr val="3399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903" name="Rectangle 23"/>
          <p:cNvSpPr>
            <a:spLocks noChangeArrowheads="1"/>
          </p:cNvSpPr>
          <p:nvPr/>
        </p:nvSpPr>
        <p:spPr bwMode="auto">
          <a:xfrm>
            <a:off x="7239000" y="3962400"/>
            <a:ext cx="685800" cy="76200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2794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588" name="nogales_high.mpg">
            <a:hlinkClick r:id="" action="ppaction://media"/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876300"/>
            <a:ext cx="6858000" cy="510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0512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249" fill="hold"/>
                                        <p:tgtEl>
                                          <p:spTgt spid="1955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9558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55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955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5588"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rvky_v_zive_a_nezive_prirod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7442" y="0"/>
            <a:ext cx="4994558" cy="6377416"/>
          </a:xfrm>
          <a:prstGeom prst="rect">
            <a:avLst/>
          </a:prstGeom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62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rvk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05140"/>
            <a:ext cx="9144000" cy="4847719"/>
          </a:xfrm>
          <a:prstGeom prst="rect">
            <a:avLst/>
          </a:prstGeom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63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zobrazovan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257" y="0"/>
            <a:ext cx="6681653" cy="6285362"/>
          </a:xfrm>
          <a:prstGeom prst="rect">
            <a:avLst/>
          </a:prstGeom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64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ozorovaci_nastroj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3168" y="34485"/>
            <a:ext cx="2364027" cy="6321865"/>
          </a:xfrm>
          <a:prstGeom prst="rect">
            <a:avLst/>
          </a:prstGeom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65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mikrosko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0107" y="0"/>
            <a:ext cx="5880348" cy="6015620"/>
          </a:xfrm>
          <a:prstGeom prst="rect">
            <a:avLst/>
          </a:prstGeom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66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F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993" y="0"/>
            <a:ext cx="3650098" cy="5951567"/>
          </a:xfrm>
          <a:prstGeom prst="rect">
            <a:avLst/>
          </a:prstGeom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67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6362116" y="394528"/>
            <a:ext cx="251525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PDB ID: 1GFL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err="1" smtClean="0"/>
              <a:t>Chromophore</a:t>
            </a:r>
            <a:endParaRPr lang="en-US" dirty="0"/>
          </a:p>
        </p:txBody>
      </p:sp>
      <p:cxnSp>
        <p:nvCxnSpPr>
          <p:cNvPr id="4" name="Straight Arrow Connector 3"/>
          <p:cNvCxnSpPr/>
          <p:nvPr/>
        </p:nvCxnSpPr>
        <p:spPr>
          <a:xfrm flipH="1">
            <a:off x="4438685" y="2576759"/>
            <a:ext cx="1923431" cy="24657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3"/>
          <p:cNvGraphicFramePr>
            <a:graphicFrameLocks noGrp="1" noChangeAspect="1"/>
          </p:cNvGraphicFramePr>
          <p:nvPr>
            <p:ph type="body" idx="1"/>
          </p:nvPr>
        </p:nvGraphicFramePr>
        <p:xfrm>
          <a:off x="539750" y="0"/>
          <a:ext cx="7920038" cy="684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Rastrový obrázek" r:id="rId3" imgW="6904762" imgH="6687483" progId="Paint.Picture">
                  <p:embed/>
                </p:oleObj>
              </mc:Choice>
              <mc:Fallback>
                <p:oleObj name="Rastrový obrázek" r:id="rId3" imgW="6904762" imgH="6687483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0"/>
                        <a:ext cx="7920038" cy="6848475"/>
                      </a:xfrm>
                      <a:prstGeom prst="rect">
                        <a:avLst/>
                      </a:prstGeom>
                      <a:extLst>
                        <a:ext uri="{FAA26D3D-D897-4be2-8F04-BA451C77F1D7}">
                          <ma14:placeholderFlag xmlns:ma14="http://schemas.microsoft.com/office/mac/drawingml/2011/main" val="1"/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/>
          <p:cNvSpPr/>
          <p:nvPr/>
        </p:nvSpPr>
        <p:spPr>
          <a:xfrm>
            <a:off x="2971453" y="1010977"/>
            <a:ext cx="1528881" cy="443844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4660620" y="3000396"/>
            <a:ext cx="986374" cy="443844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841567" y="5091872"/>
            <a:ext cx="1832678" cy="280142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8993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FP_aplikac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747" y="346364"/>
            <a:ext cx="2977470" cy="4929909"/>
          </a:xfrm>
          <a:prstGeom prst="rect">
            <a:avLst/>
          </a:prstGeom>
        </p:spPr>
      </p:pic>
      <p:pic>
        <p:nvPicPr>
          <p:cNvPr id="8" name="Picture 7" descr="GFP_aplikace_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3216" y="620260"/>
            <a:ext cx="6020783" cy="4707895"/>
          </a:xfrm>
          <a:prstGeom prst="rect">
            <a:avLst/>
          </a:prstGeom>
        </p:spPr>
      </p:pic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69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ucaryoticka_bunk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72" y="1194107"/>
            <a:ext cx="8197706" cy="459016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1091" y="404091"/>
            <a:ext cx="78628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Eukaryotická</a:t>
            </a:r>
            <a:r>
              <a:rPr lang="en-US" dirty="0" smtClean="0"/>
              <a:t> </a:t>
            </a:r>
            <a:r>
              <a:rPr lang="en-US" dirty="0" err="1" smtClean="0"/>
              <a:t>buňka</a:t>
            </a:r>
            <a:endParaRPr lang="en-US" dirty="0" smtClean="0"/>
          </a:p>
        </p:txBody>
      </p:sp>
      <p:sp>
        <p:nvSpPr>
          <p:cNvPr id="9" name="Oval 8"/>
          <p:cNvSpPr/>
          <p:nvPr/>
        </p:nvSpPr>
        <p:spPr>
          <a:xfrm>
            <a:off x="2701637" y="1073727"/>
            <a:ext cx="889000" cy="300182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257137" y="5345545"/>
            <a:ext cx="1033318" cy="300182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7293264" y="5347854"/>
            <a:ext cx="938645" cy="300182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7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nobelovka_GF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996" y="0"/>
            <a:ext cx="5254914" cy="6581107"/>
          </a:xfrm>
          <a:prstGeom prst="rect">
            <a:avLst/>
          </a:prstGeom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70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8</a:t>
            </a:fld>
            <a:endParaRPr lang="en-US"/>
          </a:p>
        </p:txBody>
      </p:sp>
      <p:pic>
        <p:nvPicPr>
          <p:cNvPr id="7" name="Picture 6" descr="Screen Shot 2011-11-28 at 9.12.24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09"/>
          <a:stretch/>
        </p:blipFill>
        <p:spPr>
          <a:xfrm>
            <a:off x="455565" y="0"/>
            <a:ext cx="8282921" cy="625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1786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2013/11/05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Buňky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EC1F8-80E4-C645-AC55-5E639DA08116}" type="slidenum">
              <a:rPr lang="en-US" smtClean="0"/>
              <a:t>9</a:t>
            </a:fld>
            <a:endParaRPr lang="en-US" dirty="0"/>
          </a:p>
        </p:txBody>
      </p:sp>
      <p:pic>
        <p:nvPicPr>
          <p:cNvPr id="7" name="Picture 6" descr="Screen Shot 2011-11-28 at 8.49.4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340683" y="1340683"/>
            <a:ext cx="6858000" cy="4176634"/>
          </a:xfrm>
          <a:prstGeom prst="rect">
            <a:avLst/>
          </a:prstGeom>
        </p:spPr>
      </p:pic>
      <p:pic>
        <p:nvPicPr>
          <p:cNvPr id="8" name="Picture 7" descr="Screen Shot 2011-11-28 at 8.50.22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43" b="9958"/>
          <a:stretch/>
        </p:blipFill>
        <p:spPr>
          <a:xfrm>
            <a:off x="4306853" y="924983"/>
            <a:ext cx="4837147" cy="429358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306853" y="5218569"/>
            <a:ext cx="4131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Další</a:t>
            </a:r>
            <a:r>
              <a:rPr lang="en-US" dirty="0" smtClean="0"/>
              <a:t> </a:t>
            </a:r>
            <a:r>
              <a:rPr lang="en-US" dirty="0" err="1" smtClean="0"/>
              <a:t>organely</a:t>
            </a:r>
            <a:r>
              <a:rPr lang="en-US" dirty="0" smtClean="0"/>
              <a:t> v </a:t>
            </a:r>
            <a:r>
              <a:rPr lang="en-US" dirty="0" err="1" smtClean="0"/>
              <a:t>rostlinné</a:t>
            </a:r>
            <a:r>
              <a:rPr lang="en-US" dirty="0" smtClean="0"/>
              <a:t> </a:t>
            </a:r>
            <a:r>
              <a:rPr lang="en-US" dirty="0" err="1" smtClean="0"/>
              <a:t>buňce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85601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1922</TotalTime>
  <Words>1540</Words>
  <Application>Microsoft Macintosh PowerPoint</Application>
  <PresentationFormat>On-screen Show (4:3)</PresentationFormat>
  <Paragraphs>404</Paragraphs>
  <Slides>70</Slides>
  <Notes>4</Notes>
  <HiddenSlides>0</HiddenSlides>
  <MMClips>1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size="72" baseType="lpstr">
      <vt:lpstr>Office Theme</vt:lpstr>
      <vt:lpstr>Rastrový obrázek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Karel Kubicek</dc:creator>
  <cp:lastModifiedBy>Karel Kubicek</cp:lastModifiedBy>
  <cp:revision>82</cp:revision>
  <dcterms:created xsi:type="dcterms:W3CDTF">2009-11-03T08:05:32Z</dcterms:created>
  <dcterms:modified xsi:type="dcterms:W3CDTF">2013-11-05T10:48:27Z</dcterms:modified>
</cp:coreProperties>
</file>