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8" r:id="rId2"/>
    <p:sldId id="256" r:id="rId3"/>
    <p:sldId id="279" r:id="rId4"/>
    <p:sldId id="257" r:id="rId5"/>
    <p:sldId id="259" r:id="rId6"/>
    <p:sldId id="260" r:id="rId7"/>
    <p:sldId id="261" r:id="rId8"/>
    <p:sldId id="258" r:id="rId9"/>
    <p:sldId id="262" r:id="rId10"/>
    <p:sldId id="281" r:id="rId11"/>
    <p:sldId id="280" r:id="rId12"/>
    <p:sldId id="282" r:id="rId13"/>
    <p:sldId id="283" r:id="rId14"/>
    <p:sldId id="263" r:id="rId15"/>
    <p:sldId id="271" r:id="rId16"/>
    <p:sldId id="309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265" r:id="rId26"/>
    <p:sldId id="288" r:id="rId27"/>
    <p:sldId id="264" r:id="rId28"/>
    <p:sldId id="290" r:id="rId29"/>
    <p:sldId id="267" r:id="rId30"/>
    <p:sldId id="268" r:id="rId31"/>
    <p:sldId id="269" r:id="rId32"/>
    <p:sldId id="289" r:id="rId33"/>
    <p:sldId id="270" r:id="rId34"/>
    <p:sldId id="272" r:id="rId35"/>
    <p:sldId id="273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  <p:sldId id="276" r:id="rId46"/>
    <p:sldId id="277" r:id="rId47"/>
    <p:sldId id="310" r:id="rId48"/>
    <p:sldId id="311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38" d="100"/>
          <a:sy n="38" d="100"/>
        </p:scale>
        <p:origin x="-14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notesMaster" Target="notesMasters/notesMaster1.xml"/><Relationship Id="rId51" Type="http://schemas.openxmlformats.org/officeDocument/2006/relationships/handoutMaster" Target="handoutMasters/handoutMaster1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A1D7A-3A4C-8B41-9FE8-18BB9B8FC798}" type="datetimeFigureOut">
              <a:rPr lang="en-US" smtClean="0"/>
              <a:pPr/>
              <a:t>10/15/13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5719BE-EB22-F44A-8154-E9179C658B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4407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345A1-8A8B-604B-8066-477DD2CB4C3D}" type="datetimeFigureOut">
              <a:rPr lang="en-US" smtClean="0"/>
              <a:pPr/>
              <a:t>10/15/13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67536-338B-5646-A350-ED45ACEAB1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724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302BDD-6FB1-564F-AE22-381068845668}" type="slidenum">
              <a:rPr lang="en-US"/>
              <a:pPr/>
              <a:t>3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5A3CFB-7B7B-C94F-BC25-4812FB6F5969}" type="slidenum">
              <a:rPr lang="en-US"/>
              <a:pPr/>
              <a:t>11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AE14CA-B93F-E340-B524-E453680ACA27}" type="slidenum">
              <a:rPr lang="en-US"/>
              <a:pPr/>
              <a:t>13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6953BF-6E4D-F447-84E6-7F2D9CE9ECB1}" type="slidenum">
              <a:rPr lang="en-US"/>
              <a:pPr/>
              <a:t>43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ACFE9-3E20-D34A-936D-633295D731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pdb.org" TargetMode="External"/><Relationship Id="rId3" Type="http://schemas.openxmlformats.org/officeDocument/2006/relationships/hyperlink" Target="ftp://ftp.wwpdb.org/pub/pdb/doc/format_descriptions/Format_v33_A4.pdf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4" Type="http://schemas.openxmlformats.org/officeDocument/2006/relationships/image" Target="../media/image61.jpeg"/><Relationship Id="rId5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RCSB.ORG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20" Type="http://schemas.openxmlformats.org/officeDocument/2006/relationships/image" Target="../media/image10.png"/><Relationship Id="rId21" Type="http://schemas.openxmlformats.org/officeDocument/2006/relationships/image" Target="../media/image7.png"/><Relationship Id="rId10" Type="http://schemas.openxmlformats.org/officeDocument/2006/relationships/image" Target="../media/image19.png"/><Relationship Id="rId11" Type="http://schemas.openxmlformats.org/officeDocument/2006/relationships/image" Target="../media/image5.png"/><Relationship Id="rId12" Type="http://schemas.openxmlformats.org/officeDocument/2006/relationships/image" Target="../media/image6.png"/><Relationship Id="rId13" Type="http://schemas.openxmlformats.org/officeDocument/2006/relationships/image" Target="../media/image20.png"/><Relationship Id="rId14" Type="http://schemas.openxmlformats.org/officeDocument/2006/relationships/image" Target="../media/image12.png"/><Relationship Id="rId15" Type="http://schemas.openxmlformats.org/officeDocument/2006/relationships/image" Target="../media/image21.png"/><Relationship Id="rId16" Type="http://schemas.openxmlformats.org/officeDocument/2006/relationships/image" Target="../media/image17.png"/><Relationship Id="rId17" Type="http://schemas.openxmlformats.org/officeDocument/2006/relationships/image" Target="../media/image8.png"/><Relationship Id="rId18" Type="http://schemas.openxmlformats.org/officeDocument/2006/relationships/image" Target="../media/image9.png"/><Relationship Id="rId1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18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1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Proteiny</a:t>
            </a:r>
            <a:r>
              <a:rPr lang="en-US" dirty="0" smtClean="0"/>
              <a:t>, Karel </a:t>
            </a:r>
            <a:r>
              <a:rPr lang="en-US" dirty="0" err="1" smtClean="0"/>
              <a:t>Kubíček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8" name="Picture 7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64484" y="436141"/>
            <a:ext cx="8005410" cy="292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Mgr. Karel </a:t>
            </a:r>
            <a:r>
              <a:rPr lang="en-US" dirty="0" err="1" smtClean="0"/>
              <a:t>Kubíček</a:t>
            </a:r>
            <a:r>
              <a:rPr lang="en-US" dirty="0" smtClean="0"/>
              <a:t>, Ph.D.</a:t>
            </a:r>
          </a:p>
          <a:p>
            <a:endParaRPr lang="en-US" dirty="0"/>
          </a:p>
          <a:p>
            <a:endParaRPr lang="en-US" dirty="0" smtClean="0"/>
          </a:p>
          <a:p>
            <a:pPr algn="ctr"/>
            <a:r>
              <a:rPr lang="en-US" sz="4000" b="1" dirty="0" smtClean="0"/>
              <a:t>F1190: </a:t>
            </a:r>
            <a:r>
              <a:rPr lang="en-US" sz="4000" b="1" dirty="0" err="1" smtClean="0"/>
              <a:t>Proteiny</a:t>
            </a:r>
            <a:endParaRPr lang="en-US" sz="4000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je </a:t>
            </a:r>
            <a:r>
              <a:rPr lang="en-US" dirty="0" err="1" smtClean="0"/>
              <a:t>podporována</a:t>
            </a:r>
            <a:r>
              <a:rPr lang="en-US" dirty="0" smtClean="0"/>
              <a:t> </a:t>
            </a:r>
            <a:r>
              <a:rPr lang="en-US" dirty="0" err="1" smtClean="0"/>
              <a:t>grantovými</a:t>
            </a:r>
            <a:r>
              <a:rPr lang="en-US" dirty="0" smtClean="0"/>
              <a:t> </a:t>
            </a:r>
            <a:r>
              <a:rPr lang="en-US" dirty="0" err="1" smtClean="0"/>
              <a:t>prostředky</a:t>
            </a:r>
            <a:r>
              <a:rPr lang="en-US" dirty="0" smtClean="0"/>
              <a:t> z </a:t>
            </a:r>
            <a:r>
              <a:rPr lang="en-US" dirty="0" err="1" smtClean="0"/>
              <a:t>programu</a:t>
            </a:r>
            <a:r>
              <a:rPr lang="en-US" dirty="0" smtClean="0"/>
              <a:t>: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585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685800"/>
            <a:ext cx="899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Arial" charset="0"/>
              </a:rPr>
              <a:t>Primary sequence reveals important clues about a protein</a:t>
            </a:r>
            <a:endParaRPr lang="en-US" sz="4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465" y="1997649"/>
            <a:ext cx="832033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One sequence keeps silent about its three-dimensional structure</a:t>
            </a:r>
          </a:p>
          <a:p>
            <a:r>
              <a:rPr lang="en-US" sz="2400" b="1" i="1" dirty="0" smtClean="0"/>
              <a:t>Two aligned sequences whisper</a:t>
            </a:r>
          </a:p>
          <a:p>
            <a:r>
              <a:rPr lang="en-US" sz="2400" b="1" i="1" dirty="0" smtClean="0"/>
              <a:t>But tables of many aligned sequences shout out loud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1992405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52400" y="685800"/>
            <a:ext cx="899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000" dirty="0">
                <a:solidFill>
                  <a:schemeClr val="tx2"/>
                </a:solidFill>
                <a:latin typeface="Arial" charset="0"/>
              </a:rPr>
              <a:t>Primary sequence reveals important clues about a protein</a:t>
            </a:r>
            <a:endParaRPr lang="en-US" sz="4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31868" name="Text Box 124"/>
          <p:cNvSpPr txBox="1">
            <a:spLocks noChangeArrowheads="1"/>
          </p:cNvSpPr>
          <p:nvPr/>
        </p:nvSpPr>
        <p:spPr bwMode="auto">
          <a:xfrm>
            <a:off x="228600" y="1371600"/>
            <a:ext cx="86645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 charset="0"/>
              </a:rPr>
              <a:t>• Evolution conserves amino acids that are important to protein structure and function across species.  Sequence comparison of multiple “homologs” of a particular protein reveals highly conserved regions that are important for function.</a:t>
            </a: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• Clusters of conserved residues are called “motifs” -- motifs carry out a particular function or form a particular structure that is important for the conserved protein.</a:t>
            </a:r>
          </a:p>
        </p:txBody>
      </p:sp>
      <p:grpSp>
        <p:nvGrpSpPr>
          <p:cNvPr id="131" name="Group 130"/>
          <p:cNvGrpSpPr/>
          <p:nvPr/>
        </p:nvGrpSpPr>
        <p:grpSpPr>
          <a:xfrm>
            <a:off x="990600" y="3749990"/>
            <a:ext cx="7094538" cy="2286000"/>
            <a:chOff x="990600" y="3749990"/>
            <a:chExt cx="7094538" cy="2286000"/>
          </a:xfrm>
        </p:grpSpPr>
        <p:grpSp>
          <p:nvGrpSpPr>
            <p:cNvPr id="2" name="Group 3"/>
            <p:cNvGrpSpPr>
              <a:grpSpLocks/>
            </p:cNvGrpSpPr>
            <p:nvPr/>
          </p:nvGrpSpPr>
          <p:grpSpPr bwMode="auto">
            <a:xfrm>
              <a:off x="1135063" y="4156390"/>
              <a:ext cx="6950075" cy="1879600"/>
              <a:chOff x="728" y="3072"/>
              <a:chExt cx="4378" cy="1184"/>
            </a:xfrm>
          </p:grpSpPr>
          <p:sp>
            <p:nvSpPr>
              <p:cNvPr id="31748" name="Rectangle 4"/>
              <p:cNvSpPr>
                <a:spLocks noChangeArrowheads="1"/>
              </p:cNvSpPr>
              <p:nvPr/>
            </p:nvSpPr>
            <p:spPr bwMode="auto">
              <a:xfrm>
                <a:off x="3140" y="3072"/>
                <a:ext cx="1632" cy="118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49" name="Rectangle 5"/>
              <p:cNvSpPr>
                <a:spLocks noChangeArrowheads="1"/>
              </p:cNvSpPr>
              <p:nvPr/>
            </p:nvSpPr>
            <p:spPr bwMode="auto">
              <a:xfrm>
                <a:off x="4300" y="3920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0" name="Rectangle 6"/>
              <p:cNvSpPr>
                <a:spLocks noChangeArrowheads="1"/>
              </p:cNvSpPr>
              <p:nvPr/>
            </p:nvSpPr>
            <p:spPr bwMode="auto">
              <a:xfrm>
                <a:off x="2924" y="3920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1" name="Rectangle 7"/>
              <p:cNvSpPr>
                <a:spLocks noChangeArrowheads="1"/>
              </p:cNvSpPr>
              <p:nvPr/>
            </p:nvSpPr>
            <p:spPr bwMode="auto">
              <a:xfrm>
                <a:off x="3836" y="3920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2" name="Rectangle 8"/>
              <p:cNvSpPr>
                <a:spLocks noChangeArrowheads="1"/>
              </p:cNvSpPr>
              <p:nvPr/>
            </p:nvSpPr>
            <p:spPr bwMode="auto">
              <a:xfrm>
                <a:off x="2812" y="3920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3" name="Rectangle 9"/>
              <p:cNvSpPr>
                <a:spLocks noChangeArrowheads="1"/>
              </p:cNvSpPr>
              <p:nvPr/>
            </p:nvSpPr>
            <p:spPr bwMode="auto">
              <a:xfrm>
                <a:off x="4644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4" name="Rectangle 10"/>
              <p:cNvSpPr>
                <a:spLocks noChangeArrowheads="1"/>
              </p:cNvSpPr>
              <p:nvPr/>
            </p:nvSpPr>
            <p:spPr bwMode="auto">
              <a:xfrm>
                <a:off x="4524" y="3920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5" name="Rectangle 11"/>
              <p:cNvSpPr>
                <a:spLocks noChangeArrowheads="1"/>
              </p:cNvSpPr>
              <p:nvPr/>
            </p:nvSpPr>
            <p:spPr bwMode="auto">
              <a:xfrm>
                <a:off x="4412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6" name="Rectangle 12"/>
              <p:cNvSpPr>
                <a:spLocks noChangeArrowheads="1"/>
              </p:cNvSpPr>
              <p:nvPr/>
            </p:nvSpPr>
            <p:spPr bwMode="auto">
              <a:xfrm>
                <a:off x="4068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7" name="Rectangle 13"/>
              <p:cNvSpPr>
                <a:spLocks noChangeArrowheads="1"/>
              </p:cNvSpPr>
              <p:nvPr/>
            </p:nvSpPr>
            <p:spPr bwMode="auto">
              <a:xfrm>
                <a:off x="3380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8" name="Rectangle 14"/>
              <p:cNvSpPr>
                <a:spLocks noChangeArrowheads="1"/>
              </p:cNvSpPr>
              <p:nvPr/>
            </p:nvSpPr>
            <p:spPr bwMode="auto">
              <a:xfrm>
                <a:off x="3612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59" name="Rectangle 15"/>
              <p:cNvSpPr>
                <a:spLocks noChangeArrowheads="1"/>
              </p:cNvSpPr>
              <p:nvPr/>
            </p:nvSpPr>
            <p:spPr bwMode="auto">
              <a:xfrm>
                <a:off x="3492" y="3920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0" name="Rectangle 16"/>
              <p:cNvSpPr>
                <a:spLocks noChangeArrowheads="1"/>
              </p:cNvSpPr>
              <p:nvPr/>
            </p:nvSpPr>
            <p:spPr bwMode="auto">
              <a:xfrm>
                <a:off x="3268" y="3920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1" name="Rectangle 17"/>
              <p:cNvSpPr>
                <a:spLocks noChangeArrowheads="1"/>
              </p:cNvSpPr>
              <p:nvPr/>
            </p:nvSpPr>
            <p:spPr bwMode="auto">
              <a:xfrm>
                <a:off x="3156" y="3920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2" name="Rectangle 18"/>
              <p:cNvSpPr>
                <a:spLocks noChangeArrowheads="1"/>
              </p:cNvSpPr>
              <p:nvPr/>
            </p:nvSpPr>
            <p:spPr bwMode="auto">
              <a:xfrm>
                <a:off x="3036" y="3920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3" name="Rectangle 19"/>
              <p:cNvSpPr>
                <a:spLocks noChangeArrowheads="1"/>
              </p:cNvSpPr>
              <p:nvPr/>
            </p:nvSpPr>
            <p:spPr bwMode="auto">
              <a:xfrm>
                <a:off x="4180" y="3920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4" name="Rectangle 20"/>
              <p:cNvSpPr>
                <a:spLocks noChangeArrowheads="1"/>
              </p:cNvSpPr>
              <p:nvPr/>
            </p:nvSpPr>
            <p:spPr bwMode="auto">
              <a:xfrm>
                <a:off x="3724" y="3920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5" name="Rectangle 21"/>
              <p:cNvSpPr>
                <a:spLocks noChangeArrowheads="1"/>
              </p:cNvSpPr>
              <p:nvPr/>
            </p:nvSpPr>
            <p:spPr bwMode="auto">
              <a:xfrm>
                <a:off x="3956" y="3920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6" name="Rectangle 22"/>
              <p:cNvSpPr>
                <a:spLocks noChangeArrowheads="1"/>
              </p:cNvSpPr>
              <p:nvPr/>
            </p:nvSpPr>
            <p:spPr bwMode="auto">
              <a:xfrm>
                <a:off x="4644" y="3536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7" name="Rectangle 23"/>
              <p:cNvSpPr>
                <a:spLocks noChangeArrowheads="1"/>
              </p:cNvSpPr>
              <p:nvPr/>
            </p:nvSpPr>
            <p:spPr bwMode="auto">
              <a:xfrm>
                <a:off x="4068" y="3536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8" name="Rectangle 24"/>
              <p:cNvSpPr>
                <a:spLocks noChangeArrowheads="1"/>
              </p:cNvSpPr>
              <p:nvPr/>
            </p:nvSpPr>
            <p:spPr bwMode="auto">
              <a:xfrm>
                <a:off x="3836" y="3536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69" name="Rectangle 25"/>
              <p:cNvSpPr>
                <a:spLocks noChangeArrowheads="1"/>
              </p:cNvSpPr>
              <p:nvPr/>
            </p:nvSpPr>
            <p:spPr bwMode="auto">
              <a:xfrm>
                <a:off x="3268" y="3536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0" name="Rectangle 26"/>
              <p:cNvSpPr>
                <a:spLocks noChangeArrowheads="1"/>
              </p:cNvSpPr>
              <p:nvPr/>
            </p:nvSpPr>
            <p:spPr bwMode="auto">
              <a:xfrm>
                <a:off x="4524" y="3536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1" name="Rectangle 27"/>
              <p:cNvSpPr>
                <a:spLocks noChangeArrowheads="1"/>
              </p:cNvSpPr>
              <p:nvPr/>
            </p:nvSpPr>
            <p:spPr bwMode="auto">
              <a:xfrm>
                <a:off x="4300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2" name="Rectangle 28"/>
              <p:cNvSpPr>
                <a:spLocks noChangeArrowheads="1"/>
              </p:cNvSpPr>
              <p:nvPr/>
            </p:nvSpPr>
            <p:spPr bwMode="auto">
              <a:xfrm>
                <a:off x="4412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3" name="Rectangle 29"/>
              <p:cNvSpPr>
                <a:spLocks noChangeArrowheads="1"/>
              </p:cNvSpPr>
              <p:nvPr/>
            </p:nvSpPr>
            <p:spPr bwMode="auto">
              <a:xfrm>
                <a:off x="3956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4" name="Rectangle 30"/>
              <p:cNvSpPr>
                <a:spLocks noChangeArrowheads="1"/>
              </p:cNvSpPr>
              <p:nvPr/>
            </p:nvSpPr>
            <p:spPr bwMode="auto">
              <a:xfrm>
                <a:off x="3612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5" name="Rectangle 31"/>
              <p:cNvSpPr>
                <a:spLocks noChangeArrowheads="1"/>
              </p:cNvSpPr>
              <p:nvPr/>
            </p:nvSpPr>
            <p:spPr bwMode="auto">
              <a:xfrm>
                <a:off x="3492" y="3536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6" name="Rectangle 32"/>
              <p:cNvSpPr>
                <a:spLocks noChangeArrowheads="1"/>
              </p:cNvSpPr>
              <p:nvPr/>
            </p:nvSpPr>
            <p:spPr bwMode="auto">
              <a:xfrm>
                <a:off x="3380" y="3536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7" name="Rectangle 33"/>
              <p:cNvSpPr>
                <a:spLocks noChangeArrowheads="1"/>
              </p:cNvSpPr>
              <p:nvPr/>
            </p:nvSpPr>
            <p:spPr bwMode="auto">
              <a:xfrm>
                <a:off x="2924" y="3536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8" name="Rectangle 34"/>
              <p:cNvSpPr>
                <a:spLocks noChangeArrowheads="1"/>
              </p:cNvSpPr>
              <p:nvPr/>
            </p:nvSpPr>
            <p:spPr bwMode="auto">
              <a:xfrm>
                <a:off x="3156" y="3536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79" name="Rectangle 35"/>
              <p:cNvSpPr>
                <a:spLocks noChangeArrowheads="1"/>
              </p:cNvSpPr>
              <p:nvPr/>
            </p:nvSpPr>
            <p:spPr bwMode="auto">
              <a:xfrm>
                <a:off x="2812" y="3536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0" name="Rectangle 36"/>
              <p:cNvSpPr>
                <a:spLocks noChangeArrowheads="1"/>
              </p:cNvSpPr>
              <p:nvPr/>
            </p:nvSpPr>
            <p:spPr bwMode="auto">
              <a:xfrm>
                <a:off x="4180" y="3536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1" name="Rectangle 37"/>
              <p:cNvSpPr>
                <a:spLocks noChangeArrowheads="1"/>
              </p:cNvSpPr>
              <p:nvPr/>
            </p:nvSpPr>
            <p:spPr bwMode="auto">
              <a:xfrm>
                <a:off x="3724" y="3536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2" name="Rectangle 38"/>
              <p:cNvSpPr>
                <a:spLocks noChangeArrowheads="1"/>
              </p:cNvSpPr>
              <p:nvPr/>
            </p:nvSpPr>
            <p:spPr bwMode="auto">
              <a:xfrm>
                <a:off x="3036" y="3536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3" name="Rectangle 39"/>
              <p:cNvSpPr>
                <a:spLocks noChangeArrowheads="1"/>
              </p:cNvSpPr>
              <p:nvPr/>
            </p:nvSpPr>
            <p:spPr bwMode="auto">
              <a:xfrm>
                <a:off x="4524" y="3344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4" name="Rectangle 40"/>
              <p:cNvSpPr>
                <a:spLocks noChangeArrowheads="1"/>
              </p:cNvSpPr>
              <p:nvPr/>
            </p:nvSpPr>
            <p:spPr bwMode="auto">
              <a:xfrm>
                <a:off x="3836" y="3344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5" name="Rectangle 41"/>
              <p:cNvSpPr>
                <a:spLocks noChangeArrowheads="1"/>
              </p:cNvSpPr>
              <p:nvPr/>
            </p:nvSpPr>
            <p:spPr bwMode="auto">
              <a:xfrm>
                <a:off x="4300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6" name="Rectangle 42"/>
              <p:cNvSpPr>
                <a:spLocks noChangeArrowheads="1"/>
              </p:cNvSpPr>
              <p:nvPr/>
            </p:nvSpPr>
            <p:spPr bwMode="auto">
              <a:xfrm>
                <a:off x="4644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7" name="Rectangle 43"/>
              <p:cNvSpPr>
                <a:spLocks noChangeArrowheads="1"/>
              </p:cNvSpPr>
              <p:nvPr/>
            </p:nvSpPr>
            <p:spPr bwMode="auto">
              <a:xfrm>
                <a:off x="4412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8" name="Rectangle 44"/>
              <p:cNvSpPr>
                <a:spLocks noChangeArrowheads="1"/>
              </p:cNvSpPr>
              <p:nvPr/>
            </p:nvSpPr>
            <p:spPr bwMode="auto">
              <a:xfrm>
                <a:off x="4068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89" name="Rectangle 45"/>
              <p:cNvSpPr>
                <a:spLocks noChangeArrowheads="1"/>
              </p:cNvSpPr>
              <p:nvPr/>
            </p:nvSpPr>
            <p:spPr bwMode="auto">
              <a:xfrm>
                <a:off x="3380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0" name="Rectangle 46"/>
              <p:cNvSpPr>
                <a:spLocks noChangeArrowheads="1"/>
              </p:cNvSpPr>
              <p:nvPr/>
            </p:nvSpPr>
            <p:spPr bwMode="auto">
              <a:xfrm>
                <a:off x="3612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1" name="Rectangle 47"/>
              <p:cNvSpPr>
                <a:spLocks noChangeArrowheads="1"/>
              </p:cNvSpPr>
              <p:nvPr/>
            </p:nvSpPr>
            <p:spPr bwMode="auto">
              <a:xfrm>
                <a:off x="3492" y="3344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2" name="Rectangle 48"/>
              <p:cNvSpPr>
                <a:spLocks noChangeArrowheads="1"/>
              </p:cNvSpPr>
              <p:nvPr/>
            </p:nvSpPr>
            <p:spPr bwMode="auto">
              <a:xfrm>
                <a:off x="3268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3" name="Rectangle 49"/>
              <p:cNvSpPr>
                <a:spLocks noChangeArrowheads="1"/>
              </p:cNvSpPr>
              <p:nvPr/>
            </p:nvSpPr>
            <p:spPr bwMode="auto">
              <a:xfrm>
                <a:off x="2924" y="3344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4" name="Rectangle 50"/>
              <p:cNvSpPr>
                <a:spLocks noChangeArrowheads="1"/>
              </p:cNvSpPr>
              <p:nvPr/>
            </p:nvSpPr>
            <p:spPr bwMode="auto">
              <a:xfrm>
                <a:off x="3956" y="3344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5" name="Rectangle 51"/>
              <p:cNvSpPr>
                <a:spLocks noChangeArrowheads="1"/>
              </p:cNvSpPr>
              <p:nvPr/>
            </p:nvSpPr>
            <p:spPr bwMode="auto">
              <a:xfrm>
                <a:off x="3036" y="3344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6" name="Rectangle 52"/>
              <p:cNvSpPr>
                <a:spLocks noChangeArrowheads="1"/>
              </p:cNvSpPr>
              <p:nvPr/>
            </p:nvSpPr>
            <p:spPr bwMode="auto">
              <a:xfrm>
                <a:off x="3156" y="3344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7" name="Rectangle 53"/>
              <p:cNvSpPr>
                <a:spLocks noChangeArrowheads="1"/>
              </p:cNvSpPr>
              <p:nvPr/>
            </p:nvSpPr>
            <p:spPr bwMode="auto">
              <a:xfrm>
                <a:off x="4180" y="3344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8" name="Rectangle 54"/>
              <p:cNvSpPr>
                <a:spLocks noChangeArrowheads="1"/>
              </p:cNvSpPr>
              <p:nvPr/>
            </p:nvSpPr>
            <p:spPr bwMode="auto">
              <a:xfrm>
                <a:off x="3724" y="3344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799" name="Rectangle 55"/>
              <p:cNvSpPr>
                <a:spLocks noChangeArrowheads="1"/>
              </p:cNvSpPr>
              <p:nvPr/>
            </p:nvSpPr>
            <p:spPr bwMode="auto">
              <a:xfrm>
                <a:off x="2812" y="3344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0" name="Rectangle 56"/>
              <p:cNvSpPr>
                <a:spLocks noChangeArrowheads="1"/>
              </p:cNvSpPr>
              <p:nvPr/>
            </p:nvSpPr>
            <p:spPr bwMode="auto">
              <a:xfrm>
                <a:off x="4524" y="3152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1" name="Rectangle 57"/>
              <p:cNvSpPr>
                <a:spLocks noChangeArrowheads="1"/>
              </p:cNvSpPr>
              <p:nvPr/>
            </p:nvSpPr>
            <p:spPr bwMode="auto">
              <a:xfrm>
                <a:off x="3836" y="3152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2" name="Rectangle 58"/>
              <p:cNvSpPr>
                <a:spLocks noChangeArrowheads="1"/>
              </p:cNvSpPr>
              <p:nvPr/>
            </p:nvSpPr>
            <p:spPr bwMode="auto">
              <a:xfrm>
                <a:off x="4412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3" name="Rectangle 59"/>
              <p:cNvSpPr>
                <a:spLocks noChangeArrowheads="1"/>
              </p:cNvSpPr>
              <p:nvPr/>
            </p:nvSpPr>
            <p:spPr bwMode="auto">
              <a:xfrm>
                <a:off x="4300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4" name="Rectangle 60"/>
              <p:cNvSpPr>
                <a:spLocks noChangeArrowheads="1"/>
              </p:cNvSpPr>
              <p:nvPr/>
            </p:nvSpPr>
            <p:spPr bwMode="auto">
              <a:xfrm>
                <a:off x="4644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5" name="Rectangle 61"/>
              <p:cNvSpPr>
                <a:spLocks noChangeArrowheads="1"/>
              </p:cNvSpPr>
              <p:nvPr/>
            </p:nvSpPr>
            <p:spPr bwMode="auto">
              <a:xfrm>
                <a:off x="4068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6" name="Rectangle 62"/>
              <p:cNvSpPr>
                <a:spLocks noChangeArrowheads="1"/>
              </p:cNvSpPr>
              <p:nvPr/>
            </p:nvSpPr>
            <p:spPr bwMode="auto">
              <a:xfrm>
                <a:off x="3612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7" name="Rectangle 63"/>
              <p:cNvSpPr>
                <a:spLocks noChangeArrowheads="1"/>
              </p:cNvSpPr>
              <p:nvPr/>
            </p:nvSpPr>
            <p:spPr bwMode="auto">
              <a:xfrm>
                <a:off x="3268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8" name="Rectangle 64"/>
              <p:cNvSpPr>
                <a:spLocks noChangeArrowheads="1"/>
              </p:cNvSpPr>
              <p:nvPr/>
            </p:nvSpPr>
            <p:spPr bwMode="auto">
              <a:xfrm>
                <a:off x="3492" y="3152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09" name="Rectangle 65"/>
              <p:cNvSpPr>
                <a:spLocks noChangeArrowheads="1"/>
              </p:cNvSpPr>
              <p:nvPr/>
            </p:nvSpPr>
            <p:spPr bwMode="auto">
              <a:xfrm>
                <a:off x="3380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0" name="Rectangle 66"/>
              <p:cNvSpPr>
                <a:spLocks noChangeArrowheads="1"/>
              </p:cNvSpPr>
              <p:nvPr/>
            </p:nvSpPr>
            <p:spPr bwMode="auto">
              <a:xfrm>
                <a:off x="2924" y="3152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1" name="Rectangle 67"/>
              <p:cNvSpPr>
                <a:spLocks noChangeArrowheads="1"/>
              </p:cNvSpPr>
              <p:nvPr/>
            </p:nvSpPr>
            <p:spPr bwMode="auto">
              <a:xfrm>
                <a:off x="3956" y="3152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2" name="Rectangle 68"/>
              <p:cNvSpPr>
                <a:spLocks noChangeArrowheads="1"/>
              </p:cNvSpPr>
              <p:nvPr/>
            </p:nvSpPr>
            <p:spPr bwMode="auto">
              <a:xfrm>
                <a:off x="3036" y="3152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3" name="Rectangle 69"/>
              <p:cNvSpPr>
                <a:spLocks noChangeArrowheads="1"/>
              </p:cNvSpPr>
              <p:nvPr/>
            </p:nvSpPr>
            <p:spPr bwMode="auto">
              <a:xfrm>
                <a:off x="3156" y="3152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4" name="Rectangle 70"/>
              <p:cNvSpPr>
                <a:spLocks noChangeArrowheads="1"/>
              </p:cNvSpPr>
              <p:nvPr/>
            </p:nvSpPr>
            <p:spPr bwMode="auto">
              <a:xfrm>
                <a:off x="4180" y="3152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5" name="Rectangle 71"/>
              <p:cNvSpPr>
                <a:spLocks noChangeArrowheads="1"/>
              </p:cNvSpPr>
              <p:nvPr/>
            </p:nvSpPr>
            <p:spPr bwMode="auto">
              <a:xfrm>
                <a:off x="3724" y="3152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6" name="Rectangle 72"/>
              <p:cNvSpPr>
                <a:spLocks noChangeArrowheads="1"/>
              </p:cNvSpPr>
              <p:nvPr/>
            </p:nvSpPr>
            <p:spPr bwMode="auto">
              <a:xfrm>
                <a:off x="2812" y="3152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7" name="Rectangle 73"/>
              <p:cNvSpPr>
                <a:spLocks noChangeArrowheads="1"/>
              </p:cNvSpPr>
              <p:nvPr/>
            </p:nvSpPr>
            <p:spPr bwMode="auto">
              <a:xfrm>
                <a:off x="3836" y="3728"/>
                <a:ext cx="104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8" name="Rectangle 74"/>
              <p:cNvSpPr>
                <a:spLocks noChangeArrowheads="1"/>
              </p:cNvSpPr>
              <p:nvPr/>
            </p:nvSpPr>
            <p:spPr bwMode="auto">
              <a:xfrm>
                <a:off x="2924" y="3728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19" name="Rectangle 75"/>
              <p:cNvSpPr>
                <a:spLocks noChangeArrowheads="1"/>
              </p:cNvSpPr>
              <p:nvPr/>
            </p:nvSpPr>
            <p:spPr bwMode="auto">
              <a:xfrm>
                <a:off x="2812" y="3728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0" name="Rectangle 76"/>
              <p:cNvSpPr>
                <a:spLocks noChangeArrowheads="1"/>
              </p:cNvSpPr>
              <p:nvPr/>
            </p:nvSpPr>
            <p:spPr bwMode="auto">
              <a:xfrm>
                <a:off x="4644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1" name="Rectangle 77"/>
              <p:cNvSpPr>
                <a:spLocks noChangeArrowheads="1"/>
              </p:cNvSpPr>
              <p:nvPr/>
            </p:nvSpPr>
            <p:spPr bwMode="auto">
              <a:xfrm>
                <a:off x="4300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2" name="Rectangle 78"/>
              <p:cNvSpPr>
                <a:spLocks noChangeArrowheads="1"/>
              </p:cNvSpPr>
              <p:nvPr/>
            </p:nvSpPr>
            <p:spPr bwMode="auto">
              <a:xfrm>
                <a:off x="4412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3" name="Rectangle 79"/>
              <p:cNvSpPr>
                <a:spLocks noChangeArrowheads="1"/>
              </p:cNvSpPr>
              <p:nvPr/>
            </p:nvSpPr>
            <p:spPr bwMode="auto">
              <a:xfrm>
                <a:off x="4524" y="3728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4" name="Rectangle 80"/>
              <p:cNvSpPr>
                <a:spLocks noChangeArrowheads="1"/>
              </p:cNvSpPr>
              <p:nvPr/>
            </p:nvSpPr>
            <p:spPr bwMode="auto">
              <a:xfrm>
                <a:off x="4068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5" name="Rectangle 81"/>
              <p:cNvSpPr>
                <a:spLocks noChangeArrowheads="1"/>
              </p:cNvSpPr>
              <p:nvPr/>
            </p:nvSpPr>
            <p:spPr bwMode="auto">
              <a:xfrm>
                <a:off x="3612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6" name="Rectangle 82"/>
              <p:cNvSpPr>
                <a:spLocks noChangeArrowheads="1"/>
              </p:cNvSpPr>
              <p:nvPr/>
            </p:nvSpPr>
            <p:spPr bwMode="auto">
              <a:xfrm>
                <a:off x="3492" y="3728"/>
                <a:ext cx="104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7" name="Rectangle 83"/>
              <p:cNvSpPr>
                <a:spLocks noChangeArrowheads="1"/>
              </p:cNvSpPr>
              <p:nvPr/>
            </p:nvSpPr>
            <p:spPr bwMode="auto">
              <a:xfrm>
                <a:off x="3380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8" name="Rectangle 84"/>
              <p:cNvSpPr>
                <a:spLocks noChangeArrowheads="1"/>
              </p:cNvSpPr>
              <p:nvPr/>
            </p:nvSpPr>
            <p:spPr bwMode="auto">
              <a:xfrm>
                <a:off x="3268" y="3728"/>
                <a:ext cx="96" cy="104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29" name="Rectangle 85"/>
              <p:cNvSpPr>
                <a:spLocks noChangeArrowheads="1"/>
              </p:cNvSpPr>
              <p:nvPr/>
            </p:nvSpPr>
            <p:spPr bwMode="auto">
              <a:xfrm>
                <a:off x="3036" y="3728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0" name="Rectangle 86"/>
              <p:cNvSpPr>
                <a:spLocks noChangeArrowheads="1"/>
              </p:cNvSpPr>
              <p:nvPr/>
            </p:nvSpPr>
            <p:spPr bwMode="auto">
              <a:xfrm>
                <a:off x="3156" y="3728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1" name="Rectangle 87"/>
              <p:cNvSpPr>
                <a:spLocks noChangeArrowheads="1"/>
              </p:cNvSpPr>
              <p:nvPr/>
            </p:nvSpPr>
            <p:spPr bwMode="auto">
              <a:xfrm>
                <a:off x="4180" y="3728"/>
                <a:ext cx="104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2" name="Rectangle 88"/>
              <p:cNvSpPr>
                <a:spLocks noChangeArrowheads="1"/>
              </p:cNvSpPr>
              <p:nvPr/>
            </p:nvSpPr>
            <p:spPr bwMode="auto">
              <a:xfrm>
                <a:off x="3956" y="3728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3" name="Rectangle 89"/>
              <p:cNvSpPr>
                <a:spLocks noChangeArrowheads="1"/>
              </p:cNvSpPr>
              <p:nvPr/>
            </p:nvSpPr>
            <p:spPr bwMode="auto">
              <a:xfrm>
                <a:off x="3724" y="3728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4" name="Freeform 90"/>
              <p:cNvSpPr>
                <a:spLocks/>
              </p:cNvSpPr>
              <p:nvPr/>
            </p:nvSpPr>
            <p:spPr bwMode="auto">
              <a:xfrm>
                <a:off x="3140" y="3072"/>
                <a:ext cx="1632" cy="11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32" y="0"/>
                  </a:cxn>
                  <a:cxn ang="0">
                    <a:pos x="1632" y="0"/>
                  </a:cxn>
                  <a:cxn ang="0">
                    <a:pos x="1632" y="1184"/>
                  </a:cxn>
                  <a:cxn ang="0">
                    <a:pos x="1632" y="1184"/>
                  </a:cxn>
                  <a:cxn ang="0">
                    <a:pos x="0" y="1184"/>
                  </a:cxn>
                  <a:cxn ang="0">
                    <a:pos x="0" y="118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632" h="1184">
                    <a:moveTo>
                      <a:pt x="0" y="0"/>
                    </a:moveTo>
                    <a:lnTo>
                      <a:pt x="1632" y="0"/>
                    </a:lnTo>
                    <a:lnTo>
                      <a:pt x="1632" y="0"/>
                    </a:lnTo>
                    <a:lnTo>
                      <a:pt x="1632" y="1184"/>
                    </a:lnTo>
                    <a:lnTo>
                      <a:pt x="1632" y="1184"/>
                    </a:lnTo>
                    <a:lnTo>
                      <a:pt x="0" y="1184"/>
                    </a:lnTo>
                    <a:lnTo>
                      <a:pt x="0" y="118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35" name="Rectangle 91"/>
              <p:cNvSpPr>
                <a:spLocks noChangeArrowheads="1"/>
              </p:cNvSpPr>
              <p:nvPr/>
            </p:nvSpPr>
            <p:spPr bwMode="auto">
              <a:xfrm>
                <a:off x="728" y="3084"/>
                <a:ext cx="149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DnaG  E. coli</a:t>
                </a:r>
                <a:endParaRPr lang="en-US" sz="2000"/>
              </a:p>
            </p:txBody>
          </p:sp>
          <p:sp>
            <p:nvSpPr>
              <p:cNvPr id="31836" name="Rectangle 92"/>
              <p:cNvSpPr>
                <a:spLocks noChangeArrowheads="1"/>
              </p:cNvSpPr>
              <p:nvPr/>
            </p:nvSpPr>
            <p:spPr bwMode="auto">
              <a:xfrm>
                <a:off x="2456" y="3084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  <a:latin typeface="Courier" charset="0"/>
                  </a:rPr>
                  <a:t>...EPNRLLVVEGYMDVVAL...</a:t>
                </a:r>
                <a:endParaRPr lang="en-US" sz="2000" dirty="0"/>
              </a:p>
            </p:txBody>
          </p:sp>
          <p:sp>
            <p:nvSpPr>
              <p:cNvPr id="31837" name="Rectangle 93"/>
              <p:cNvSpPr>
                <a:spLocks noChangeArrowheads="1"/>
              </p:cNvSpPr>
              <p:nvPr/>
            </p:nvSpPr>
            <p:spPr bwMode="auto">
              <a:xfrm>
                <a:off x="728" y="3276"/>
                <a:ext cx="1383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DnaG  S. typ</a:t>
                </a:r>
                <a:endParaRPr lang="en-US" sz="2000"/>
              </a:p>
            </p:txBody>
          </p:sp>
          <p:sp>
            <p:nvSpPr>
              <p:cNvPr id="31838" name="Rectangle 94"/>
              <p:cNvSpPr>
                <a:spLocks noChangeArrowheads="1"/>
              </p:cNvSpPr>
              <p:nvPr/>
            </p:nvSpPr>
            <p:spPr bwMode="auto">
              <a:xfrm>
                <a:off x="2456" y="3276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  <a:latin typeface="Courier" charset="0"/>
                  </a:rPr>
                  <a:t>...EPQRLLVVEGYMDVVAL...</a:t>
                </a:r>
                <a:endParaRPr lang="en-US" sz="2000" dirty="0"/>
              </a:p>
            </p:txBody>
          </p:sp>
          <p:sp>
            <p:nvSpPr>
              <p:cNvPr id="31839" name="Rectangle 95"/>
              <p:cNvSpPr>
                <a:spLocks noChangeArrowheads="1"/>
              </p:cNvSpPr>
              <p:nvPr/>
            </p:nvSpPr>
            <p:spPr bwMode="auto">
              <a:xfrm>
                <a:off x="728" y="3468"/>
                <a:ext cx="149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DnaG  B. subt</a:t>
                </a:r>
                <a:endParaRPr lang="en-US" sz="2000"/>
              </a:p>
            </p:txBody>
          </p:sp>
          <p:sp>
            <p:nvSpPr>
              <p:cNvPr id="31840" name="Rectangle 96"/>
              <p:cNvSpPr>
                <a:spLocks noChangeArrowheads="1"/>
              </p:cNvSpPr>
              <p:nvPr/>
            </p:nvSpPr>
            <p:spPr bwMode="auto">
              <a:xfrm>
                <a:off x="2456" y="3468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...KQERAVLFEGFADVYTA...</a:t>
                </a:r>
                <a:endParaRPr lang="en-US" sz="2000"/>
              </a:p>
            </p:txBody>
          </p:sp>
          <p:sp>
            <p:nvSpPr>
              <p:cNvPr id="31841" name="Rectangle 97"/>
              <p:cNvSpPr>
                <a:spLocks noChangeArrowheads="1"/>
              </p:cNvSpPr>
              <p:nvPr/>
            </p:nvSpPr>
            <p:spPr bwMode="auto">
              <a:xfrm>
                <a:off x="728" y="3660"/>
                <a:ext cx="922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gp4   T3</a:t>
                </a:r>
                <a:endParaRPr lang="en-US" sz="2000"/>
              </a:p>
            </p:txBody>
          </p:sp>
          <p:sp>
            <p:nvSpPr>
              <p:cNvPr id="31842" name="Rectangle 98"/>
              <p:cNvSpPr>
                <a:spLocks noChangeArrowheads="1"/>
              </p:cNvSpPr>
              <p:nvPr/>
            </p:nvSpPr>
            <p:spPr bwMode="auto">
              <a:xfrm>
                <a:off x="2456" y="3660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...GGKKIVVTEGEIDMLTV...</a:t>
                </a:r>
                <a:endParaRPr lang="en-US" sz="2000"/>
              </a:p>
            </p:txBody>
          </p:sp>
          <p:sp>
            <p:nvSpPr>
              <p:cNvPr id="31843" name="Rectangle 99"/>
              <p:cNvSpPr>
                <a:spLocks noChangeArrowheads="1"/>
              </p:cNvSpPr>
              <p:nvPr/>
            </p:nvSpPr>
            <p:spPr bwMode="auto">
              <a:xfrm>
                <a:off x="728" y="3852"/>
                <a:ext cx="34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gp4</a:t>
                </a:r>
                <a:endParaRPr lang="en-US" sz="2000"/>
              </a:p>
            </p:txBody>
          </p:sp>
          <p:sp>
            <p:nvSpPr>
              <p:cNvPr id="31844" name="Rectangle 100"/>
              <p:cNvSpPr>
                <a:spLocks noChangeArrowheads="1"/>
              </p:cNvSpPr>
              <p:nvPr/>
            </p:nvSpPr>
            <p:spPr bwMode="auto">
              <a:xfrm>
                <a:off x="1304" y="3852"/>
                <a:ext cx="34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 T7</a:t>
                </a:r>
                <a:endParaRPr lang="en-US" sz="2000"/>
              </a:p>
            </p:txBody>
          </p:sp>
          <p:sp>
            <p:nvSpPr>
              <p:cNvPr id="31845" name="Rectangle 101"/>
              <p:cNvSpPr>
                <a:spLocks noChangeArrowheads="1"/>
              </p:cNvSpPr>
              <p:nvPr/>
            </p:nvSpPr>
            <p:spPr bwMode="auto">
              <a:xfrm>
                <a:off x="2168" y="3852"/>
                <a:ext cx="1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 </a:t>
                </a:r>
                <a:endParaRPr lang="en-US" sz="2000"/>
              </a:p>
            </p:txBody>
          </p:sp>
          <p:sp>
            <p:nvSpPr>
              <p:cNvPr id="31846" name="Rectangle 102"/>
              <p:cNvSpPr>
                <a:spLocks noChangeArrowheads="1"/>
              </p:cNvSpPr>
              <p:nvPr/>
            </p:nvSpPr>
            <p:spPr bwMode="auto">
              <a:xfrm>
                <a:off x="2456" y="3852"/>
                <a:ext cx="265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>
                    <a:solidFill>
                      <a:srgbClr val="000000"/>
                    </a:solidFill>
                    <a:latin typeface="Courier" charset="0"/>
                  </a:rPr>
                  <a:t>...GGKKIVVTEGEIDALTV...</a:t>
                </a:r>
                <a:endParaRPr lang="en-US" sz="2000"/>
              </a:p>
            </p:txBody>
          </p:sp>
          <p:sp>
            <p:nvSpPr>
              <p:cNvPr id="31847" name="Rectangle 103"/>
              <p:cNvSpPr>
                <a:spLocks noChangeArrowheads="1"/>
              </p:cNvSpPr>
              <p:nvPr/>
            </p:nvSpPr>
            <p:spPr bwMode="auto">
              <a:xfrm>
                <a:off x="3184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48" name="Rectangle 104"/>
              <p:cNvSpPr>
                <a:spLocks noChangeArrowheads="1"/>
              </p:cNvSpPr>
              <p:nvPr/>
            </p:nvSpPr>
            <p:spPr bwMode="auto">
              <a:xfrm>
                <a:off x="3736" y="4068"/>
                <a:ext cx="57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*</a:t>
                </a:r>
                <a:endParaRPr lang="en-US" sz="2000"/>
              </a:p>
            </p:txBody>
          </p:sp>
          <p:sp>
            <p:nvSpPr>
              <p:cNvPr id="31849" name="Rectangle 105"/>
              <p:cNvSpPr>
                <a:spLocks noChangeArrowheads="1"/>
              </p:cNvSpPr>
              <p:nvPr/>
            </p:nvSpPr>
            <p:spPr bwMode="auto">
              <a:xfrm>
                <a:off x="3416" y="4076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0" name="Rectangle 106"/>
              <p:cNvSpPr>
                <a:spLocks noChangeArrowheads="1"/>
              </p:cNvSpPr>
              <p:nvPr/>
            </p:nvSpPr>
            <p:spPr bwMode="auto">
              <a:xfrm>
                <a:off x="3536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1" name="Rectangle 107"/>
              <p:cNvSpPr>
                <a:spLocks noChangeArrowheads="1"/>
              </p:cNvSpPr>
              <p:nvPr/>
            </p:nvSpPr>
            <p:spPr bwMode="auto">
              <a:xfrm>
                <a:off x="3304" y="4076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2" name="Rectangle 108"/>
              <p:cNvSpPr>
                <a:spLocks noChangeArrowheads="1"/>
              </p:cNvSpPr>
              <p:nvPr/>
            </p:nvSpPr>
            <p:spPr bwMode="auto">
              <a:xfrm>
                <a:off x="3856" y="4068"/>
                <a:ext cx="57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*</a:t>
                </a:r>
                <a:endParaRPr lang="en-US" sz="2000"/>
              </a:p>
            </p:txBody>
          </p:sp>
          <p:sp>
            <p:nvSpPr>
              <p:cNvPr id="31853" name="Rectangle 109"/>
              <p:cNvSpPr>
                <a:spLocks noChangeArrowheads="1"/>
              </p:cNvSpPr>
              <p:nvPr/>
            </p:nvSpPr>
            <p:spPr bwMode="auto">
              <a:xfrm>
                <a:off x="4208" y="4068"/>
                <a:ext cx="57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*</a:t>
                </a:r>
                <a:endParaRPr lang="en-US" sz="2000"/>
              </a:p>
            </p:txBody>
          </p:sp>
          <p:sp>
            <p:nvSpPr>
              <p:cNvPr id="31854" name="Rectangle 110"/>
              <p:cNvSpPr>
                <a:spLocks noChangeArrowheads="1"/>
              </p:cNvSpPr>
              <p:nvPr/>
            </p:nvSpPr>
            <p:spPr bwMode="auto">
              <a:xfrm>
                <a:off x="4472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  <p:sp>
            <p:nvSpPr>
              <p:cNvPr id="31855" name="Rectangle 111"/>
              <p:cNvSpPr>
                <a:spLocks noChangeArrowheads="1"/>
              </p:cNvSpPr>
              <p:nvPr/>
            </p:nvSpPr>
            <p:spPr bwMode="auto">
              <a:xfrm>
                <a:off x="4688" y="4068"/>
                <a:ext cx="34" cy="1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400" b="1">
                    <a:solidFill>
                      <a:srgbClr val="000000"/>
                    </a:solidFill>
                    <a:latin typeface="Geneva" charset="0"/>
                  </a:rPr>
                  <a:t>:</a:t>
                </a:r>
                <a:endParaRPr lang="en-US" sz="2000"/>
              </a:p>
            </p:txBody>
          </p:sp>
        </p:grpSp>
        <p:sp>
          <p:nvSpPr>
            <p:cNvPr id="31856" name="Rectangle 112"/>
            <p:cNvSpPr>
              <a:spLocks noChangeArrowheads="1"/>
            </p:cNvSpPr>
            <p:nvPr/>
          </p:nvSpPr>
          <p:spPr bwMode="auto">
            <a:xfrm>
              <a:off x="990600" y="4156390"/>
              <a:ext cx="2667000" cy="16764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113"/>
            <p:cNvGrpSpPr>
              <a:grpSpLocks/>
            </p:cNvGrpSpPr>
            <p:nvPr/>
          </p:nvGrpSpPr>
          <p:grpSpPr bwMode="auto">
            <a:xfrm>
              <a:off x="990600" y="4251640"/>
              <a:ext cx="2322513" cy="1493838"/>
              <a:chOff x="2084" y="1628"/>
              <a:chExt cx="1463" cy="941"/>
            </a:xfrm>
          </p:grpSpPr>
          <p:sp>
            <p:nvSpPr>
              <p:cNvPr id="31858" name="Rectangle 114"/>
              <p:cNvSpPr>
                <a:spLocks noChangeArrowheads="1"/>
              </p:cNvSpPr>
              <p:nvPr/>
            </p:nvSpPr>
            <p:spPr bwMode="auto">
              <a:xfrm>
                <a:off x="2084" y="1688"/>
                <a:ext cx="96" cy="104"/>
              </a:xfrm>
              <a:prstGeom prst="rect">
                <a:avLst/>
              </a:prstGeom>
              <a:solidFill>
                <a:srgbClr val="C1C2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59" name="Rectangle 115"/>
              <p:cNvSpPr>
                <a:spLocks noChangeArrowheads="1"/>
              </p:cNvSpPr>
              <p:nvPr/>
            </p:nvSpPr>
            <p:spPr bwMode="auto">
              <a:xfrm>
                <a:off x="2084" y="1864"/>
                <a:ext cx="96" cy="112"/>
              </a:xfrm>
              <a:prstGeom prst="rect">
                <a:avLst/>
              </a:prstGeom>
              <a:solidFill>
                <a:srgbClr val="64646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0" name="Rectangle 116"/>
              <p:cNvSpPr>
                <a:spLocks noChangeArrowheads="1"/>
              </p:cNvSpPr>
              <p:nvPr/>
            </p:nvSpPr>
            <p:spPr bwMode="auto">
              <a:xfrm>
                <a:off x="2084" y="2064"/>
                <a:ext cx="96" cy="104"/>
              </a:xfrm>
              <a:prstGeom prst="rect">
                <a:avLst/>
              </a:prstGeom>
              <a:solidFill>
                <a:srgbClr val="5CAB4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1" name="Rectangle 117"/>
              <p:cNvSpPr>
                <a:spLocks noChangeArrowheads="1"/>
              </p:cNvSpPr>
              <p:nvPr/>
            </p:nvSpPr>
            <p:spPr bwMode="auto">
              <a:xfrm>
                <a:off x="2084" y="2256"/>
                <a:ext cx="96" cy="104"/>
              </a:xfrm>
              <a:prstGeom prst="rect">
                <a:avLst/>
              </a:prstGeom>
              <a:solidFill>
                <a:srgbClr val="3E66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2" name="Rectangle 118"/>
              <p:cNvSpPr>
                <a:spLocks noChangeArrowheads="1"/>
              </p:cNvSpPr>
              <p:nvPr/>
            </p:nvSpPr>
            <p:spPr bwMode="auto">
              <a:xfrm>
                <a:off x="2084" y="2440"/>
                <a:ext cx="96" cy="104"/>
              </a:xfrm>
              <a:prstGeom prst="rect">
                <a:avLst/>
              </a:prstGeom>
              <a:solidFill>
                <a:srgbClr val="DE261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863" name="Rectangle 119"/>
              <p:cNvSpPr>
                <a:spLocks noChangeArrowheads="1"/>
              </p:cNvSpPr>
              <p:nvPr/>
            </p:nvSpPr>
            <p:spPr bwMode="auto">
              <a:xfrm>
                <a:off x="2296" y="1628"/>
                <a:ext cx="1251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small hydrophobic</a:t>
                </a:r>
                <a:endParaRPr lang="en-US" sz="2000"/>
              </a:p>
            </p:txBody>
          </p:sp>
          <p:sp>
            <p:nvSpPr>
              <p:cNvPr id="31864" name="Rectangle 120"/>
              <p:cNvSpPr>
                <a:spLocks noChangeArrowheads="1"/>
              </p:cNvSpPr>
              <p:nvPr/>
            </p:nvSpPr>
            <p:spPr bwMode="auto">
              <a:xfrm>
                <a:off x="2296" y="1820"/>
                <a:ext cx="1242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large hydrophobic</a:t>
                </a:r>
                <a:endParaRPr lang="en-US" sz="2000"/>
              </a:p>
            </p:txBody>
          </p:sp>
          <p:sp>
            <p:nvSpPr>
              <p:cNvPr id="31865" name="Rectangle 121"/>
              <p:cNvSpPr>
                <a:spLocks noChangeArrowheads="1"/>
              </p:cNvSpPr>
              <p:nvPr/>
            </p:nvSpPr>
            <p:spPr bwMode="auto">
              <a:xfrm>
                <a:off x="2296" y="2012"/>
                <a:ext cx="34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polar</a:t>
                </a:r>
                <a:endParaRPr lang="en-US" sz="2000"/>
              </a:p>
            </p:txBody>
          </p:sp>
          <p:sp>
            <p:nvSpPr>
              <p:cNvPr id="31866" name="Rectangle 122"/>
              <p:cNvSpPr>
                <a:spLocks noChangeArrowheads="1"/>
              </p:cNvSpPr>
              <p:nvPr/>
            </p:nvSpPr>
            <p:spPr bwMode="auto">
              <a:xfrm>
                <a:off x="2296" y="2204"/>
                <a:ext cx="1060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positive charge</a:t>
                </a:r>
                <a:endParaRPr lang="en-US" sz="2000"/>
              </a:p>
            </p:txBody>
          </p:sp>
          <p:sp>
            <p:nvSpPr>
              <p:cNvPr id="31867" name="Rectangle 123"/>
              <p:cNvSpPr>
                <a:spLocks noChangeArrowheads="1"/>
              </p:cNvSpPr>
              <p:nvPr/>
            </p:nvSpPr>
            <p:spPr bwMode="auto">
              <a:xfrm>
                <a:off x="2296" y="2396"/>
                <a:ext cx="1113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800">
                    <a:solidFill>
                      <a:srgbClr val="000000"/>
                    </a:solidFill>
                    <a:latin typeface="Geneva" charset="0"/>
                  </a:rPr>
                  <a:t>negative charge</a:t>
                </a:r>
                <a:endParaRPr lang="en-US" sz="2000"/>
              </a:p>
            </p:txBody>
          </p:sp>
        </p:grpSp>
        <p:sp>
          <p:nvSpPr>
            <p:cNvPr id="31869" name="Text Box 125"/>
            <p:cNvSpPr txBox="1">
              <a:spLocks noChangeArrowheads="1"/>
            </p:cNvSpPr>
            <p:nvPr/>
          </p:nvSpPr>
          <p:spPr bwMode="auto">
            <a:xfrm>
              <a:off x="5895975" y="3749990"/>
              <a:ext cx="735013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latin typeface="Arial" charset="0"/>
                </a:rPr>
                <a:t>motif</a:t>
              </a:r>
            </a:p>
          </p:txBody>
        </p:sp>
        <p:sp>
          <p:nvSpPr>
            <p:cNvPr id="31870" name="AutoShape 126"/>
            <p:cNvSpPr>
              <a:spLocks noChangeArrowheads="1"/>
            </p:cNvSpPr>
            <p:nvPr/>
          </p:nvSpPr>
          <p:spPr bwMode="auto">
            <a:xfrm>
              <a:off x="6629400" y="3891278"/>
              <a:ext cx="914400" cy="152400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71" name="AutoShape 127"/>
            <p:cNvSpPr>
              <a:spLocks noChangeArrowheads="1"/>
            </p:cNvSpPr>
            <p:nvPr/>
          </p:nvSpPr>
          <p:spPr bwMode="auto">
            <a:xfrm flipH="1">
              <a:off x="5029200" y="3891278"/>
              <a:ext cx="914400" cy="152400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" name="Date Placeholder 1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129" name="Slide Number Placeholder 1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30" name="Footer Placeholder 1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18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132421"/>
              </p:ext>
            </p:extLst>
          </p:nvPr>
        </p:nvGraphicFramePr>
        <p:xfrm>
          <a:off x="970410" y="1182967"/>
          <a:ext cx="7163932" cy="33375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581966"/>
                <a:gridCol w="358196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Structure</a:t>
                      </a:r>
                      <a:r>
                        <a:rPr lang="en-US" baseline="0" dirty="0" smtClean="0"/>
                        <a:t> of function identified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Motif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Nucleotide-binding</a:t>
                      </a:r>
                      <a:r>
                        <a:rPr lang="en-US" baseline="0" dirty="0" smtClean="0"/>
                        <a:t>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G*G**G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N-glycosylation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N*S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b="1" baseline="0" dirty="0" smtClean="0"/>
                        <a:t>N*T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Nuclear protein transit</a:t>
                      </a:r>
                      <a:r>
                        <a:rPr lang="en-US" baseline="0" dirty="0" smtClean="0"/>
                        <a:t> sequence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KKKRKV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Factor IX</a:t>
                      </a:r>
                      <a:r>
                        <a:rPr lang="en-US" baseline="0" dirty="0" smtClean="0"/>
                        <a:t> proteinase cleavage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IEGR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Serine proteinase active</a:t>
                      </a:r>
                      <a:r>
                        <a:rPr lang="en-US" baseline="0" dirty="0" smtClean="0"/>
                        <a:t>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GDSGG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Acid proteinase active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FDTGS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Fibronectin</a:t>
                      </a:r>
                      <a:r>
                        <a:rPr lang="en-US" dirty="0" smtClean="0"/>
                        <a:t> cell adhesion sequence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RGDS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Copper binding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H***H…H</a:t>
                      </a:r>
                      <a:r>
                        <a:rPr lang="en-US" dirty="0" smtClean="0"/>
                        <a:t> or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="1" baseline="0" dirty="0" smtClean="0"/>
                        <a:t>H****H…H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27810" y="5365114"/>
            <a:ext cx="7958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	= any single amino acid (AA)</a:t>
            </a:r>
          </a:p>
          <a:p>
            <a:r>
              <a:rPr lang="en-US" b="1" dirty="0" smtClean="0"/>
              <a:t>***</a:t>
            </a:r>
            <a:r>
              <a:rPr lang="en-US" dirty="0" smtClean="0"/>
              <a:t> 	= several AAs</a:t>
            </a:r>
            <a:endParaRPr lang="en-US" b="1" dirty="0" smtClean="0"/>
          </a:p>
          <a:p>
            <a:r>
              <a:rPr lang="en-US" b="1" dirty="0" smtClean="0"/>
              <a:t>... 	</a:t>
            </a:r>
            <a:r>
              <a:rPr lang="en-US" dirty="0" smtClean="0"/>
              <a:t>= any number of AAs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7914" y="228303"/>
            <a:ext cx="8058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Some motifs in protein sequences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85527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2400" y="8382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Charged and polar R-groups tend to map to protein surfaces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62188"/>
            <a:ext cx="8686800" cy="3300412"/>
          </a:xfrm>
          <a:prstGeom prst="rect">
            <a:avLst/>
          </a:prstGeom>
          <a:noFill/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4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eptidova_vazba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082" y="2383929"/>
            <a:ext cx="4411443" cy="2008782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1390" y="407781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IV] </a:t>
            </a:r>
            <a:r>
              <a:rPr lang="en-US" dirty="0" err="1" smtClean="0"/>
              <a:t>Peptidová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– pseudo </a:t>
            </a:r>
            <a:r>
              <a:rPr lang="en-US" dirty="0" err="1" smtClean="0"/>
              <a:t>dvojitá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=&gt; </a:t>
            </a:r>
            <a:r>
              <a:rPr lang="en-US" dirty="0" err="1" smtClean="0"/>
              <a:t>amidová</a:t>
            </a:r>
            <a:r>
              <a:rPr lang="en-US" dirty="0" smtClean="0"/>
              <a:t> </a:t>
            </a:r>
            <a:r>
              <a:rPr lang="en-US" dirty="0" err="1" smtClean="0"/>
              <a:t>rovina</a:t>
            </a:r>
            <a:endParaRPr lang="en-US" dirty="0"/>
          </a:p>
        </p:txBody>
      </p:sp>
      <p:pic>
        <p:nvPicPr>
          <p:cNvPr id="5" name="Picture 4" descr="peptidova_vazb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26" y="795821"/>
            <a:ext cx="6397013" cy="1870406"/>
          </a:xfrm>
          <a:prstGeom prst="rect">
            <a:avLst/>
          </a:prstGeom>
        </p:spPr>
      </p:pic>
      <p:pic>
        <p:nvPicPr>
          <p:cNvPr id="8" name="Picture 7" descr="peptidova_vazba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43" y="2666228"/>
            <a:ext cx="4253200" cy="1551392"/>
          </a:xfrm>
          <a:prstGeom prst="rect">
            <a:avLst/>
          </a:prstGeom>
        </p:spPr>
      </p:pic>
      <p:pic>
        <p:nvPicPr>
          <p:cNvPr id="10" name="Picture 9" descr="peptidova_vazba_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453" y="4392711"/>
            <a:ext cx="3764980" cy="181041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 descr="parametry_polypept_reterz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682" y="1468012"/>
            <a:ext cx="7206433" cy="4241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390" y="244669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V] </a:t>
            </a:r>
            <a:r>
              <a:rPr lang="en-US" dirty="0" err="1" smtClean="0"/>
              <a:t>Proteinová</a:t>
            </a:r>
            <a:r>
              <a:rPr lang="en-US" dirty="0" smtClean="0"/>
              <a:t> </a:t>
            </a:r>
            <a:r>
              <a:rPr lang="en-US" dirty="0" err="1" smtClean="0"/>
              <a:t>páteř</a:t>
            </a:r>
            <a:r>
              <a:rPr lang="en-US" dirty="0" smtClean="0"/>
              <a:t>, </a:t>
            </a:r>
            <a:r>
              <a:rPr lang="en-US" dirty="0" err="1" smtClean="0"/>
              <a:t>primární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, </a:t>
            </a:r>
            <a:r>
              <a:rPr lang="en-US" dirty="0" err="1" smtClean="0"/>
              <a:t>číslování</a:t>
            </a:r>
            <a:r>
              <a:rPr lang="en-US" dirty="0" smtClean="0"/>
              <a:t> </a:t>
            </a:r>
            <a:r>
              <a:rPr lang="en-US" dirty="0" err="1" smtClean="0"/>
              <a:t>od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N-</a:t>
            </a:r>
            <a:r>
              <a:rPr lang="en-US" dirty="0" err="1" smtClean="0"/>
              <a:t>konce</a:t>
            </a:r>
            <a:r>
              <a:rPr lang="en-US" dirty="0" smtClean="0"/>
              <a:t> (</a:t>
            </a:r>
            <a:r>
              <a:rPr lang="en-US" dirty="0" err="1" smtClean="0"/>
              <a:t>terminu</a:t>
            </a:r>
            <a:r>
              <a:rPr lang="en-US" dirty="0" smtClean="0"/>
              <a:t>) </a:t>
            </a:r>
            <a:r>
              <a:rPr lang="en-US" dirty="0" err="1" smtClean="0"/>
              <a:t>směrem</a:t>
            </a:r>
            <a:r>
              <a:rPr lang="en-US" dirty="0" smtClean="0"/>
              <a:t> 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C-</a:t>
            </a:r>
            <a:r>
              <a:rPr lang="en-US" dirty="0" err="1" smtClean="0"/>
              <a:t>konci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44971"/>
            <a:ext cx="7872081" cy="6432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Informace</a:t>
            </a:r>
            <a:r>
              <a:rPr lang="en-US" dirty="0" smtClean="0"/>
              <a:t> o 3D (</a:t>
            </a:r>
            <a:r>
              <a:rPr lang="en-US" dirty="0" err="1" smtClean="0"/>
              <a:t>proteinové</a:t>
            </a:r>
            <a:r>
              <a:rPr lang="en-US" dirty="0" smtClean="0"/>
              <a:t>) </a:t>
            </a:r>
            <a:r>
              <a:rPr lang="en-US" dirty="0" err="1" smtClean="0"/>
              <a:t>struktuře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zapsány</a:t>
            </a:r>
            <a:r>
              <a:rPr lang="en-US" dirty="0" smtClean="0"/>
              <a:t> v </a:t>
            </a:r>
            <a:r>
              <a:rPr lang="en-US" dirty="0" err="1" smtClean="0"/>
              <a:t>kartézských</a:t>
            </a:r>
            <a:r>
              <a:rPr lang="en-US" dirty="0" smtClean="0"/>
              <a:t> </a:t>
            </a:r>
            <a:r>
              <a:rPr lang="en-US" dirty="0" err="1" smtClean="0"/>
              <a:t>souřadnicích</a:t>
            </a:r>
            <a:endParaRPr lang="en-US" dirty="0" smtClean="0"/>
          </a:p>
          <a:p>
            <a:r>
              <a:rPr lang="en-US" dirty="0" err="1" smtClean="0"/>
              <a:t>Nejrozšířenější</a:t>
            </a:r>
            <a:r>
              <a:rPr lang="en-US" dirty="0" smtClean="0"/>
              <a:t> </a:t>
            </a:r>
            <a:r>
              <a:rPr lang="en-US" dirty="0" err="1" smtClean="0"/>
              <a:t>formát</a:t>
            </a:r>
            <a:r>
              <a:rPr lang="en-US" dirty="0" smtClean="0"/>
              <a:t> PDB  (</a:t>
            </a:r>
            <a:r>
              <a:rPr lang="en-US" dirty="0" err="1" smtClean="0"/>
              <a:t>ProteinDataBank</a:t>
            </a:r>
            <a:r>
              <a:rPr lang="en-US" dirty="0" smtClean="0"/>
              <a:t>, </a:t>
            </a:r>
            <a:r>
              <a:rPr lang="en-US" dirty="0" smtClean="0">
                <a:hlinkClick r:id="rId2"/>
              </a:rPr>
              <a:t>www.pdb.org</a:t>
            </a:r>
            <a:r>
              <a:rPr lang="en-US" dirty="0" smtClean="0"/>
              <a:t> 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1400" dirty="0">
                <a:latin typeface="Courier"/>
                <a:cs typeface="Courier"/>
              </a:rPr>
              <a:t>ATOM    128  N   HIS O  18      20.321   6.124  17.761  1.00 11.40</a:t>
            </a:r>
          </a:p>
          <a:p>
            <a:r>
              <a:rPr lang="en-US" sz="1400" dirty="0">
                <a:latin typeface="Courier"/>
                <a:cs typeface="Courier"/>
              </a:rPr>
              <a:t>ATOM    129  CA  HIS O  18      21.097   5.169  18.563  1.00 13.62</a:t>
            </a:r>
          </a:p>
          <a:p>
            <a:r>
              <a:rPr lang="en-US" sz="1400" dirty="0">
                <a:latin typeface="Courier"/>
                <a:cs typeface="Courier"/>
              </a:rPr>
              <a:t>ATOM    130  C   HIS O  18      22.581   5.413  18.454  1.00 17.00  </a:t>
            </a:r>
          </a:p>
          <a:p>
            <a:r>
              <a:rPr lang="en-US" sz="1400" dirty="0">
                <a:latin typeface="Courier"/>
                <a:cs typeface="Courier"/>
              </a:rPr>
              <a:t>ATOM    131  O   HIS O  18      23.031   5.592  17.321  1.00 15.45</a:t>
            </a:r>
          </a:p>
          <a:p>
            <a:r>
              <a:rPr lang="en-US" sz="1400" dirty="0">
                <a:latin typeface="Courier"/>
                <a:cs typeface="Courier"/>
              </a:rPr>
              <a:t>ATOM    132  CB  HIS O  18      20.883   3.747  18.034  1.00 16.68 </a:t>
            </a:r>
          </a:p>
          <a:p>
            <a:r>
              <a:rPr lang="en-US" sz="1400" dirty="0">
                <a:latin typeface="Courier"/>
                <a:cs typeface="Courier"/>
              </a:rPr>
              <a:t>ATOM    133  CG  HIS O  18      19.557   3.103  18.437  1.00 11.72</a:t>
            </a:r>
          </a:p>
          <a:p>
            <a:r>
              <a:rPr lang="en-US" sz="1400" dirty="0">
                <a:latin typeface="Courier"/>
                <a:cs typeface="Courier"/>
              </a:rPr>
              <a:t>ATOM    134  ND1 HIS O  18      19.252   2.806  19.725  1.00 11.66</a:t>
            </a:r>
          </a:p>
          <a:p>
            <a:r>
              <a:rPr lang="en-US" sz="1400" dirty="0">
                <a:latin typeface="Courier"/>
                <a:cs typeface="Courier"/>
              </a:rPr>
              <a:t>ATOM    135  CD2 HIS O  18      18.479   2.751  17.657  1.00 16.32</a:t>
            </a:r>
          </a:p>
          <a:p>
            <a:r>
              <a:rPr lang="en-US" sz="1400" dirty="0">
                <a:latin typeface="Courier"/>
                <a:cs typeface="Courier"/>
              </a:rPr>
              <a:t>ATOM    136  CE1 HIS O  18      18.021   2.238  19.730  1.00 14.91</a:t>
            </a:r>
          </a:p>
          <a:p>
            <a:r>
              <a:rPr lang="en-US" sz="1400" dirty="0">
                <a:latin typeface="Courier"/>
                <a:cs typeface="Courier"/>
              </a:rPr>
              <a:t>ATOM    137  NE2 HIS O  18      17.552   2.185  18.473  1.00 17.58</a:t>
            </a:r>
          </a:p>
          <a:p>
            <a:r>
              <a:rPr lang="en-US" sz="1400" dirty="0">
                <a:latin typeface="Courier"/>
                <a:cs typeface="Courier"/>
              </a:rPr>
              <a:t> </a:t>
            </a:r>
          </a:p>
          <a:p>
            <a:r>
              <a:rPr lang="en-US" sz="1400" dirty="0">
                <a:latin typeface="Courier"/>
                <a:cs typeface="Courier"/>
              </a:rPr>
              <a:t>HETATM 1633  NC  HEM O 104      15.182   3.191  16.831  1.00 21.22</a:t>
            </a:r>
          </a:p>
          <a:p>
            <a:r>
              <a:rPr lang="en-US" sz="1400" dirty="0">
                <a:latin typeface="Courier"/>
                <a:cs typeface="Courier"/>
              </a:rPr>
              <a:t>HETATM 1634  C1C HEM O 104      15.433   3.334  15.488  1.00 17.49</a:t>
            </a:r>
          </a:p>
          <a:p>
            <a:r>
              <a:rPr lang="en-US" sz="1400" dirty="0">
                <a:latin typeface="Courier"/>
                <a:cs typeface="Courier"/>
              </a:rPr>
              <a:t>HETATM 1635  C2C HEM O 104      15.046   4.605  15.145  1.00 31.21</a:t>
            </a:r>
          </a:p>
          <a:p>
            <a:r>
              <a:rPr lang="en-US" sz="1400" dirty="0">
                <a:latin typeface="Courier"/>
                <a:cs typeface="Courier"/>
              </a:rPr>
              <a:t>HETATM 1636  C3C HEM O 104      14.623   5.242  16.323  1.00 14.38</a:t>
            </a:r>
          </a:p>
          <a:p>
            <a:r>
              <a:rPr lang="en-US" sz="1400" dirty="0">
                <a:latin typeface="Courier"/>
                <a:cs typeface="Courier"/>
              </a:rPr>
              <a:t>HETATM 1637  C4C HEM O 104      14.661   4.346  17.360  1.00 14.50</a:t>
            </a:r>
          </a:p>
          <a:p>
            <a:r>
              <a:rPr lang="en-US" sz="1400" dirty="0">
                <a:latin typeface="Courier"/>
                <a:cs typeface="Courier"/>
              </a:rPr>
              <a:t>HETATM 1638  CMC HEM O 104      15.299   5.349  13.850  1.00 15.54</a:t>
            </a:r>
          </a:p>
          <a:p>
            <a:r>
              <a:rPr lang="en-US" sz="1400" dirty="0">
                <a:latin typeface="Courier"/>
                <a:cs typeface="Courier"/>
              </a:rPr>
              <a:t>HETATM 1639  CAC HEM O 104      14.314   6.707  16.409  1.00 31.67</a:t>
            </a:r>
          </a:p>
          <a:p>
            <a:r>
              <a:rPr lang="en-US" sz="1400" dirty="0">
                <a:latin typeface="Courier"/>
                <a:cs typeface="Courier"/>
              </a:rPr>
              <a:t>HETATM 1640  CBC HEM O 104      13.170   7.262  15.615  1.00 10.23</a:t>
            </a:r>
          </a:p>
          <a:p>
            <a:r>
              <a:rPr lang="en-US" sz="1400" dirty="0">
                <a:latin typeface="Courier"/>
                <a:cs typeface="Courier"/>
              </a:rPr>
              <a:t> </a:t>
            </a:r>
          </a:p>
          <a:p>
            <a:r>
              <a:rPr lang="en-US" sz="1400" dirty="0">
                <a:latin typeface="Courier"/>
                <a:cs typeface="Courier"/>
              </a:rPr>
              <a:t>HETATM 1609 FE   HEM O 104      15.801   1.483  17.954  1.00  </a:t>
            </a:r>
            <a:r>
              <a:rPr lang="en-US" sz="1400" dirty="0" smtClean="0">
                <a:latin typeface="Courier"/>
                <a:cs typeface="Courier"/>
              </a:rPr>
              <a:t>9.37</a:t>
            </a:r>
          </a:p>
          <a:p>
            <a:endParaRPr lang="en-US" sz="1400" dirty="0">
              <a:latin typeface="Courier"/>
              <a:cs typeface="Courier"/>
            </a:endParaRPr>
          </a:p>
          <a:p>
            <a:r>
              <a:rPr lang="en-US" sz="1400" dirty="0">
                <a:latin typeface="Courier"/>
                <a:cs typeface="Courier"/>
                <a:hlinkClick r:id="rId3" action="ppaction://hlinkfile"/>
              </a:rPr>
              <a:t>ftp://ftp.wwpdb.org/pub/pdb/doc/format_descriptions/Format_v33_A4.</a:t>
            </a:r>
            <a:r>
              <a:rPr lang="en-US" sz="1400" dirty="0" smtClean="0">
                <a:latin typeface="Courier"/>
                <a:cs typeface="Courier"/>
                <a:hlinkClick r:id="rId3" action="ppaction://hlinkfile"/>
              </a:rPr>
              <a:t>pdf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" y="1385309"/>
            <a:ext cx="783887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41088" y="1385309"/>
            <a:ext cx="505094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768702" y="1385309"/>
            <a:ext cx="505094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59365" y="1385309"/>
            <a:ext cx="505094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766206" y="1385309"/>
            <a:ext cx="148906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918605" y="1385309"/>
            <a:ext cx="472737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908018" y="1385309"/>
            <a:ext cx="2499456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37750" y="1385309"/>
            <a:ext cx="1254106" cy="4603265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60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 descr="vazb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468"/>
            <a:ext cx="9144000" cy="58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44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5" name="Picture 4" descr="porovnani_delky_vaz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00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17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 descr="histogram_vazebnych_dele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84" y="25400"/>
            <a:ext cx="8359687" cy="621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35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rial"/>
                <a:cs typeface="Arial"/>
              </a:rPr>
              <a:t>Proteiny</a:t>
            </a:r>
            <a:endParaRPr lang="en-US" sz="2400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smtClean="0">
                <a:latin typeface="Arial"/>
                <a:cs typeface="Arial"/>
              </a:rPr>
              <a:t>I] </a:t>
            </a:r>
            <a:r>
              <a:rPr lang="en-US" b="1" dirty="0" err="1" smtClean="0">
                <a:latin typeface="Arial"/>
                <a:cs typeface="Arial"/>
              </a:rPr>
              <a:t>Doporučená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b="1" dirty="0" err="1" smtClean="0">
                <a:latin typeface="Arial"/>
                <a:cs typeface="Arial"/>
              </a:rPr>
              <a:t>literatura</a:t>
            </a:r>
            <a:endParaRPr lang="en-US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Whitford</a:t>
            </a:r>
            <a:r>
              <a:rPr lang="en-US" dirty="0" smtClean="0">
                <a:latin typeface="Arial"/>
                <a:cs typeface="Arial"/>
              </a:rPr>
              <a:t>, D.: Proteins – Structure and Function, John Wiley &amp; Sons, Ltd. 2005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Cotterill</a:t>
            </a:r>
            <a:r>
              <a:rPr lang="en-US" dirty="0" smtClean="0">
                <a:latin typeface="Arial"/>
                <a:cs typeface="Arial"/>
              </a:rPr>
              <a:t>, R.: Biophysics: An Introduction, John Wiley &amp; Sons, Ltd. 2002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Voet</a:t>
            </a:r>
            <a:r>
              <a:rPr lang="en-US" dirty="0" smtClean="0">
                <a:latin typeface="Arial"/>
                <a:cs typeface="Arial"/>
              </a:rPr>
              <a:t>, D, and </a:t>
            </a:r>
            <a:r>
              <a:rPr lang="en-US" dirty="0" err="1" smtClean="0">
                <a:latin typeface="Arial"/>
                <a:cs typeface="Arial"/>
              </a:rPr>
              <a:t>Voetová</a:t>
            </a:r>
            <a:r>
              <a:rPr lang="en-US" dirty="0" smtClean="0">
                <a:latin typeface="Arial"/>
                <a:cs typeface="Arial"/>
              </a:rPr>
              <a:t>, J.G.: </a:t>
            </a:r>
            <a:r>
              <a:rPr lang="en-US" dirty="0" err="1" smtClean="0">
                <a:latin typeface="Arial"/>
                <a:cs typeface="Arial"/>
              </a:rPr>
              <a:t>Biochemie</a:t>
            </a:r>
            <a:r>
              <a:rPr lang="en-US" dirty="0" smtClean="0">
                <a:latin typeface="Arial"/>
                <a:cs typeface="Arial"/>
              </a:rPr>
              <a:t>, Victoria Publishing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Murray, R.K., </a:t>
            </a:r>
            <a:r>
              <a:rPr lang="en-US" dirty="0" err="1" smtClean="0">
                <a:latin typeface="Arial"/>
                <a:cs typeface="Arial"/>
              </a:rPr>
              <a:t>Granner</a:t>
            </a:r>
            <a:r>
              <a:rPr lang="en-US" dirty="0" smtClean="0">
                <a:latin typeface="Arial"/>
                <a:cs typeface="Arial"/>
              </a:rPr>
              <a:t>, D. K., Mayes, P., A., </a:t>
            </a:r>
            <a:r>
              <a:rPr lang="en-US" dirty="0" err="1" smtClean="0">
                <a:latin typeface="Arial"/>
                <a:cs typeface="Arial"/>
              </a:rPr>
              <a:t>Rodwell</a:t>
            </a:r>
            <a:r>
              <a:rPr lang="en-US" dirty="0" smtClean="0">
                <a:latin typeface="Arial"/>
                <a:cs typeface="Arial"/>
              </a:rPr>
              <a:t>, V., W.: Harper’s Illustrated Biochemistry, Lange Medical Books, 2003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Schuenemann</a:t>
            </a:r>
            <a:r>
              <a:rPr lang="en-US" dirty="0" smtClean="0">
                <a:latin typeface="Arial"/>
                <a:cs typeface="Arial"/>
              </a:rPr>
              <a:t>, V.: </a:t>
            </a:r>
            <a:r>
              <a:rPr lang="en-US" dirty="0" err="1" smtClean="0">
                <a:latin typeface="Arial"/>
                <a:cs typeface="Arial"/>
              </a:rPr>
              <a:t>Biophysik</a:t>
            </a:r>
            <a:r>
              <a:rPr lang="en-US" dirty="0" smtClean="0">
                <a:latin typeface="Arial"/>
                <a:cs typeface="Arial"/>
              </a:rPr>
              <a:t>: </a:t>
            </a:r>
            <a:r>
              <a:rPr lang="en-US" dirty="0" err="1" smtClean="0">
                <a:latin typeface="Arial"/>
                <a:cs typeface="Arial"/>
              </a:rPr>
              <a:t>Eine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Einfuehrung</a:t>
            </a:r>
            <a:r>
              <a:rPr lang="en-US" dirty="0" smtClean="0">
                <a:latin typeface="Arial"/>
                <a:cs typeface="Arial"/>
              </a:rPr>
              <a:t>, Springer, 2005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Garrett, R.H., Grisham, C.M.: Biochemistry, 2</a:t>
            </a:r>
            <a:r>
              <a:rPr lang="en-US" baseline="30000" dirty="0" smtClean="0">
                <a:latin typeface="Arial"/>
                <a:cs typeface="Arial"/>
              </a:rPr>
              <a:t>nd</a:t>
            </a:r>
            <a:r>
              <a:rPr lang="en-US" dirty="0" smtClean="0">
                <a:latin typeface="Arial"/>
                <a:cs typeface="Arial"/>
              </a:rPr>
              <a:t> ed., 1999</a:t>
            </a:r>
          </a:p>
          <a:p>
            <a:pPr marL="342900" indent="-342900"/>
            <a:endParaRPr lang="en-US" dirty="0" smtClean="0">
              <a:latin typeface="Arial"/>
              <a:cs typeface="Arial"/>
            </a:endParaRPr>
          </a:p>
          <a:p>
            <a:pPr marL="342900" indent="-342900"/>
            <a:endParaRPr lang="en-US" dirty="0" smtClean="0">
              <a:latin typeface="Arial"/>
              <a:cs typeface="Arial"/>
            </a:endParaRP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II] </a:t>
            </a:r>
            <a:r>
              <a:rPr lang="en-US" b="1" dirty="0" err="1" smtClean="0">
                <a:latin typeface="Arial"/>
                <a:cs typeface="Arial"/>
              </a:rPr>
              <a:t>Aminokyseliny</a:t>
            </a:r>
            <a:endParaRPr lang="en-US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Tvoří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monomerní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jednotky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peptidů</a:t>
            </a:r>
            <a:r>
              <a:rPr lang="en-US" dirty="0" smtClean="0">
                <a:latin typeface="Arial"/>
                <a:cs typeface="Arial"/>
              </a:rPr>
              <a:t> a </a:t>
            </a:r>
            <a:r>
              <a:rPr lang="en-US" dirty="0" err="1" smtClean="0">
                <a:latin typeface="Arial"/>
                <a:cs typeface="Arial"/>
              </a:rPr>
              <a:t>proteinů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20 L-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</a:t>
            </a:r>
            <a:r>
              <a:rPr lang="en-US" dirty="0" err="1" smtClean="0">
                <a:latin typeface="Arial"/>
                <a:cs typeface="Arial"/>
              </a:rPr>
              <a:t>aminokyselin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Všechny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aminokyseliny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složeny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tří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částí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b="1" dirty="0" smtClean="0">
                <a:latin typeface="Arial"/>
                <a:cs typeface="Arial"/>
              </a:rPr>
              <a:t>NH2-</a:t>
            </a:r>
            <a:r>
              <a:rPr lang="en-US" dirty="0" smtClean="0">
                <a:latin typeface="Arial"/>
                <a:cs typeface="Arial"/>
              </a:rPr>
              <a:t> (amino) </a:t>
            </a:r>
            <a:r>
              <a:rPr lang="en-US" dirty="0" err="1" smtClean="0">
                <a:latin typeface="Arial"/>
                <a:cs typeface="Arial"/>
              </a:rPr>
              <a:t>skupina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smtClean="0">
                <a:latin typeface="Arial"/>
                <a:cs typeface="Arial"/>
              </a:rPr>
              <a:t>-COOH </a:t>
            </a:r>
            <a:r>
              <a:rPr lang="en-US" dirty="0" smtClean="0">
                <a:latin typeface="Arial"/>
                <a:cs typeface="Arial"/>
              </a:rPr>
              <a:t>(</a:t>
            </a:r>
            <a:r>
              <a:rPr lang="en-US" dirty="0" err="1" smtClean="0">
                <a:latin typeface="Arial"/>
                <a:cs typeface="Arial"/>
              </a:rPr>
              <a:t>karboxylová</a:t>
            </a:r>
            <a:r>
              <a:rPr lang="en-US" dirty="0" smtClean="0">
                <a:latin typeface="Arial"/>
                <a:cs typeface="Arial"/>
              </a:rPr>
              <a:t>) </a:t>
            </a:r>
            <a:r>
              <a:rPr lang="en-US" dirty="0" err="1" smtClean="0">
                <a:latin typeface="Arial"/>
                <a:cs typeface="Arial"/>
              </a:rPr>
              <a:t>skupina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smtClean="0">
                <a:latin typeface="Arial"/>
                <a:cs typeface="Arial"/>
              </a:rPr>
              <a:t>-C</a:t>
            </a:r>
            <a:r>
              <a:rPr lang="en-US" b="1" baseline="-25000" dirty="0" smtClean="0">
                <a:latin typeface="Symbol" charset="2"/>
                <a:cs typeface="Symbol" charset="2"/>
              </a:rPr>
              <a:t>a</a:t>
            </a:r>
            <a:r>
              <a:rPr lang="en-US" b="1" dirty="0" smtClean="0">
                <a:latin typeface="Arial"/>
                <a:cs typeface="Arial"/>
              </a:rPr>
              <a:t>-R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err="1" smtClean="0">
                <a:latin typeface="Arial"/>
                <a:cs typeface="Arial"/>
              </a:rPr>
              <a:t>alfa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uhlík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postranním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řetězcem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4) </a:t>
            </a:r>
            <a:r>
              <a:rPr lang="en-US" dirty="0" err="1" smtClean="0">
                <a:latin typeface="Arial"/>
                <a:cs typeface="Arial"/>
              </a:rPr>
              <a:t>Esenciální</a:t>
            </a:r>
            <a:r>
              <a:rPr lang="en-US" dirty="0" smtClean="0">
                <a:latin typeface="Arial"/>
                <a:cs typeface="Arial"/>
              </a:rPr>
              <a:t> a </a:t>
            </a:r>
            <a:r>
              <a:rPr lang="en-US" dirty="0" err="1" smtClean="0">
                <a:latin typeface="Arial"/>
                <a:cs typeface="Arial"/>
              </a:rPr>
              <a:t>neesenciální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kyseliny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organismus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si</a:t>
            </a:r>
            <a:r>
              <a:rPr lang="en-US" dirty="0" smtClean="0">
                <a:latin typeface="Arial"/>
                <a:cs typeface="Arial"/>
              </a:rPr>
              <a:t> je </a:t>
            </a:r>
            <a:r>
              <a:rPr lang="en-US" dirty="0" err="1" smtClean="0">
                <a:latin typeface="Arial"/>
                <a:cs typeface="Arial"/>
              </a:rPr>
              <a:t>umí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syntetizovat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nebo</a:t>
            </a:r>
            <a:r>
              <a:rPr lang="en-US" dirty="0" smtClean="0">
                <a:latin typeface="Arial"/>
                <a:cs typeface="Arial"/>
              </a:rPr>
              <a:t> je </a:t>
            </a:r>
            <a:r>
              <a:rPr lang="en-US" dirty="0" err="1" smtClean="0">
                <a:latin typeface="Arial"/>
                <a:cs typeface="Arial"/>
              </a:rPr>
              <a:t>potřeba</a:t>
            </a:r>
            <a:r>
              <a:rPr lang="en-US" dirty="0" smtClean="0">
                <a:latin typeface="Arial"/>
                <a:cs typeface="Arial"/>
              </a:rPr>
              <a:t> je </a:t>
            </a:r>
            <a:r>
              <a:rPr lang="en-US" dirty="0" err="1" smtClean="0">
                <a:latin typeface="Arial"/>
                <a:cs typeface="Arial"/>
              </a:rPr>
              <a:t>přijímat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potravě</a:t>
            </a:r>
            <a:endParaRPr lang="en-US" dirty="0" smtClean="0">
              <a:latin typeface="Arial"/>
              <a:cs typeface="Arial"/>
            </a:endParaRP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5) </a:t>
            </a:r>
            <a:r>
              <a:rPr lang="en-US" dirty="0" err="1" smtClean="0">
                <a:latin typeface="Arial"/>
                <a:cs typeface="Arial"/>
              </a:rPr>
              <a:t>Označujeme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třípísmennými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nebo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jednopísmennými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zkratkami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err="1" smtClean="0">
                <a:latin typeface="Arial"/>
                <a:cs typeface="Arial"/>
              </a:rPr>
              <a:t>zápis</a:t>
            </a:r>
            <a:r>
              <a:rPr lang="en-US" dirty="0" smtClean="0">
                <a:latin typeface="Arial"/>
                <a:cs typeface="Arial"/>
              </a:rPr>
              <a:t> Val-</a:t>
            </a:r>
            <a:r>
              <a:rPr lang="en-US" dirty="0" err="1" smtClean="0">
                <a:latin typeface="Arial"/>
                <a:cs typeface="Arial"/>
              </a:rPr>
              <a:t>Thr</a:t>
            </a:r>
            <a:r>
              <a:rPr lang="en-US" dirty="0" smtClean="0">
                <a:latin typeface="Arial"/>
                <a:cs typeface="Arial"/>
              </a:rPr>
              <a:t>-Ile-Pro </a:t>
            </a:r>
            <a:r>
              <a:rPr lang="en-US" dirty="0" err="1" smtClean="0">
                <a:latin typeface="Arial"/>
                <a:cs typeface="Arial"/>
              </a:rPr>
              <a:t>nebo</a:t>
            </a:r>
            <a:r>
              <a:rPr lang="en-US" dirty="0" smtClean="0">
                <a:latin typeface="Arial"/>
                <a:cs typeface="Arial"/>
              </a:rPr>
              <a:t> VTIP – </a:t>
            </a:r>
            <a:r>
              <a:rPr lang="en-US" dirty="0" err="1" smtClean="0">
                <a:latin typeface="Arial"/>
                <a:cs typeface="Arial"/>
              </a:rPr>
              <a:t>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jednopísmenného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zápisu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bez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pomlčky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342900" indent="-342900">
              <a:buAutoNum type="arabicParenR"/>
            </a:pPr>
            <a:endParaRPr lang="en-US" dirty="0" smtClean="0">
              <a:latin typeface="Arial"/>
              <a:cs typeface="Arial"/>
            </a:endParaRPr>
          </a:p>
          <a:p>
            <a:pPr marL="342900" indent="-342900"/>
            <a:endParaRPr lang="en-US" dirty="0" smtClean="0">
              <a:latin typeface="Arial"/>
              <a:cs typeface="Arial"/>
            </a:endParaRPr>
          </a:p>
          <a:p>
            <a:pPr marL="342900" indent="-342900"/>
            <a:endParaRPr lang="en-US" dirty="0">
              <a:latin typeface="Arial"/>
              <a:cs typeface="Arial"/>
            </a:endParaRPr>
          </a:p>
          <a:p>
            <a:pPr marL="342900" indent="-342900"/>
            <a:r>
              <a:rPr lang="en-US" dirty="0" smtClean="0">
                <a:latin typeface="Arial"/>
                <a:cs typeface="Arial"/>
              </a:rPr>
              <a:t> </a:t>
            </a:r>
          </a:p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66253" y="6356350"/>
            <a:ext cx="6117361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 descr="uhl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3652"/>
            <a:ext cx="9144000" cy="526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94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 descr="hodnoty_uhl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468"/>
            <a:ext cx="9144000" cy="484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73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5" name="Picture 4" descr="dihedralni_uhe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2114"/>
            <a:ext cx="9144000" cy="501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77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" name="Picture 4" descr="vypocet_dihedralnich_uhl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8" y="656540"/>
            <a:ext cx="9010534" cy="44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086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Picture 4" descr="dihedralni_uhl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68" y="238714"/>
            <a:ext cx="7226145" cy="556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176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mide_pla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581" y="1114825"/>
            <a:ext cx="3294637" cy="486425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4" name="Picture 3" descr="AEKGY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215" y="578105"/>
            <a:ext cx="4940498" cy="33876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621" y="4222216"/>
            <a:ext cx="6152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Symbol" charset="2"/>
              <a:buChar char="f"/>
            </a:pPr>
            <a:r>
              <a:rPr lang="en-US" sz="2000" dirty="0" smtClean="0">
                <a:latin typeface="Symbol" charset="2"/>
                <a:cs typeface="Symbol" charset="2"/>
              </a:rPr>
              <a:t> 	-	</a:t>
            </a:r>
            <a:r>
              <a:rPr lang="en-US" sz="2000" b="1" dirty="0" smtClean="0">
                <a:solidFill>
                  <a:srgbClr val="FF0000"/>
                </a:solidFill>
                <a:latin typeface="Arial Bold"/>
                <a:cs typeface="Arial Bold"/>
              </a:rPr>
              <a:t>CO, N, C</a:t>
            </a:r>
            <a:r>
              <a:rPr lang="en-US" sz="2000" b="1" baseline="-250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r>
              <a:rPr lang="en-US" sz="2000" b="1" dirty="0" smtClean="0">
                <a:solidFill>
                  <a:srgbClr val="FF0000"/>
                </a:solidFill>
                <a:latin typeface="Arial Bold"/>
                <a:cs typeface="Arial Bold"/>
              </a:rPr>
              <a:t>, CO</a:t>
            </a:r>
            <a:r>
              <a:rPr lang="en-US" sz="2000" dirty="0" smtClean="0">
                <a:solidFill>
                  <a:srgbClr val="FF0000"/>
                </a:solidFill>
                <a:latin typeface="Arial Bold"/>
                <a:cs typeface="Arial Bold"/>
              </a:rPr>
              <a:t> </a:t>
            </a:r>
            <a:r>
              <a:rPr lang="en-US" sz="2000" dirty="0" smtClean="0">
                <a:latin typeface="Arial Bold"/>
                <a:cs typeface="Arial Bold"/>
              </a:rPr>
              <a:t>(CO </a:t>
            </a:r>
            <a:r>
              <a:rPr lang="en-US" sz="2000" dirty="0" err="1" smtClean="0">
                <a:latin typeface="Arial Bold"/>
                <a:cs typeface="Arial Bold"/>
              </a:rPr>
              <a:t>někdy</a:t>
            </a:r>
            <a:r>
              <a:rPr lang="en-US" sz="2000" dirty="0" smtClean="0">
                <a:latin typeface="Arial Bold"/>
                <a:cs typeface="Arial Bold"/>
              </a:rPr>
              <a:t> </a:t>
            </a:r>
            <a:r>
              <a:rPr lang="en-US" sz="2000" dirty="0" err="1" smtClean="0">
                <a:latin typeface="Arial Bold"/>
                <a:cs typeface="Arial Bold"/>
              </a:rPr>
              <a:t>značeno</a:t>
            </a:r>
            <a:r>
              <a:rPr lang="en-US" sz="2000" dirty="0" smtClean="0">
                <a:latin typeface="Arial Bold"/>
                <a:cs typeface="Arial Bold"/>
              </a:rPr>
              <a:t> C’)</a:t>
            </a:r>
            <a:r>
              <a:rPr lang="en-US" sz="2000" dirty="0" smtClean="0">
                <a:latin typeface="Symbol" charset="2"/>
                <a:cs typeface="Symbol" charset="2"/>
              </a:rPr>
              <a:t> </a:t>
            </a:r>
          </a:p>
          <a:p>
            <a:r>
              <a:rPr lang="en-US" sz="2000" dirty="0" err="1">
                <a:latin typeface="Symbol" charset="2"/>
                <a:cs typeface="Symbol" charset="2"/>
              </a:rPr>
              <a:t>y</a:t>
            </a:r>
            <a:r>
              <a:rPr lang="en-US" sz="2000" dirty="0" smtClean="0">
                <a:latin typeface="Symbol" charset="2"/>
                <a:cs typeface="Symbol" charset="2"/>
              </a:rPr>
              <a:t> 	- 	</a:t>
            </a:r>
            <a:r>
              <a:rPr lang="en-US" sz="2000" b="1" dirty="0" smtClean="0">
                <a:latin typeface="Arial Bold"/>
                <a:cs typeface="Arial Bold"/>
              </a:rPr>
              <a:t>N, C</a:t>
            </a:r>
            <a:r>
              <a:rPr lang="en-US" sz="2000" b="1" baseline="-25000" dirty="0" smtClean="0">
                <a:latin typeface="Symbol" charset="2"/>
                <a:cs typeface="Symbol" charset="2"/>
              </a:rPr>
              <a:t>a</a:t>
            </a:r>
            <a:r>
              <a:rPr lang="en-US" sz="2000" b="1" dirty="0" smtClean="0">
                <a:latin typeface="Arial Bold"/>
                <a:cs typeface="Arial Bold"/>
              </a:rPr>
              <a:t>, CO, N</a:t>
            </a:r>
            <a:endParaRPr lang="en-US" sz="2000" b="1" dirty="0">
              <a:latin typeface="Symbol" charset="2"/>
              <a:cs typeface="Symbol" charset="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07512" y="2253064"/>
            <a:ext cx="1759470" cy="699053"/>
          </a:xfrm>
          <a:prstGeom prst="rect">
            <a:avLst/>
          </a:prstGeom>
          <a:noFill/>
          <a:ln w="762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297820" y="2300605"/>
            <a:ext cx="1759470" cy="699053"/>
          </a:xfrm>
          <a:prstGeom prst="rect">
            <a:avLst/>
          </a:prstGeom>
          <a:noFill/>
          <a:ln w="76200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26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656862"/>
              </p:ext>
            </p:extLst>
          </p:nvPr>
        </p:nvGraphicFramePr>
        <p:xfrm>
          <a:off x="457200" y="955208"/>
          <a:ext cx="8060406" cy="34036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303774"/>
                <a:gridCol w="1173414"/>
                <a:gridCol w="1049170"/>
                <a:gridCol w="1145804"/>
                <a:gridCol w="1044843"/>
                <a:gridCol w="13434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Structural</a:t>
                      </a:r>
                      <a:r>
                        <a:rPr lang="en-US" baseline="0" dirty="0" smtClean="0"/>
                        <a:t> element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f</a:t>
                      </a:r>
                      <a:endParaRPr lang="en-US" dirty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y</a:t>
                      </a:r>
                      <a:endParaRPr lang="en-US" dirty="0">
                        <a:latin typeface="Symbol" charset="2"/>
                        <a:cs typeface="Symbol" charset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n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d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/>
                        <a:t>p</a:t>
                      </a:r>
                      <a:endParaRPr lang="en-US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a</a:t>
                      </a:r>
                      <a:r>
                        <a:rPr lang="en-US" dirty="0" smtClean="0"/>
                        <a:t>-helix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r>
                        <a:rPr lang="en-US" baseline="-25000" dirty="0" smtClean="0"/>
                        <a:t>10</a:t>
                      </a:r>
                      <a:r>
                        <a:rPr lang="en-US" dirty="0" smtClean="0"/>
                        <a:t>-helix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dirty="0" smtClean="0"/>
                        <a:t>-helix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-57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Polyproline</a:t>
                      </a:r>
                      <a:r>
                        <a:rPr lang="en-US" dirty="0" smtClean="0"/>
                        <a:t> II</a:t>
                      </a:r>
                      <a:r>
                        <a:rPr lang="en-US" baseline="0" dirty="0" smtClean="0">
                          <a:latin typeface="Symbol" charset="2"/>
                          <a:cs typeface="Symbol" charset="2"/>
                        </a:rPr>
                        <a:t> </a:t>
                      </a:r>
                      <a:r>
                        <a:rPr lang="en-US" dirty="0" smtClean="0"/>
                        <a:t>helix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+149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Parallel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baseline="0" dirty="0" smtClean="0">
                          <a:latin typeface="+mn-lt"/>
                          <a:cs typeface="Symbol" charset="2"/>
                        </a:rPr>
                        <a:t>-strand</a:t>
                      </a:r>
                      <a:endParaRPr lang="en-US" dirty="0" smtClean="0">
                        <a:latin typeface="+mn-lt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Antiparallel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>
                          <a:latin typeface="Symbol" charset="2"/>
                          <a:cs typeface="Symbol" charset="2"/>
                        </a:rPr>
                        <a:t>b</a:t>
                      </a:r>
                      <a:r>
                        <a:rPr lang="en-US" baseline="0" dirty="0" smtClean="0">
                          <a:latin typeface="+mn-lt"/>
                          <a:cs typeface="Symbol" charset="2"/>
                        </a:rPr>
                        <a:t>-strand</a:t>
                      </a:r>
                      <a:endParaRPr lang="en-US" dirty="0" smtClean="0">
                        <a:latin typeface="+mn-lt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6.8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358945"/>
            <a:ext cx="8060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Structural parameters for protein secondary structures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07074" y="4417823"/>
            <a:ext cx="872467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charset="0"/>
              <a:buChar char="f"/>
            </a:pPr>
            <a:r>
              <a:rPr lang="en-US" dirty="0" smtClean="0"/>
              <a:t>and </a:t>
            </a:r>
            <a:r>
              <a:rPr lang="en-US" dirty="0" smtClean="0">
                <a:latin typeface="Symbol" charset="2"/>
                <a:cs typeface="Symbol" charset="2"/>
              </a:rPr>
              <a:t>y </a:t>
            </a:r>
            <a:r>
              <a:rPr lang="en-US" dirty="0" smtClean="0"/>
              <a:t>are the conformational angles of the </a:t>
            </a:r>
            <a:r>
              <a:rPr lang="en-US" dirty="0" err="1" smtClean="0"/>
              <a:t>mainchain</a:t>
            </a:r>
            <a:r>
              <a:rPr lang="en-US" dirty="0" smtClean="0"/>
              <a:t>, with </a:t>
            </a:r>
            <a:r>
              <a:rPr lang="en-US" dirty="0" smtClean="0">
                <a:latin typeface="Symbol" charset="2"/>
                <a:cs typeface="Symbol" charset="2"/>
              </a:rPr>
              <a:t>w</a:t>
            </a:r>
            <a:r>
              <a:rPr lang="en-US" dirty="0" smtClean="0"/>
              <a:t> ~180°(trans conformation)</a:t>
            </a:r>
          </a:p>
          <a:p>
            <a:r>
              <a:rPr lang="en-US" i="1" dirty="0" smtClean="0"/>
              <a:t>n </a:t>
            </a:r>
            <a:r>
              <a:rPr lang="en-US" dirty="0" smtClean="0"/>
              <a:t>= number of residues per turn</a:t>
            </a:r>
          </a:p>
          <a:p>
            <a:r>
              <a:rPr lang="en-US" i="1" dirty="0" smtClean="0"/>
              <a:t>d </a:t>
            </a:r>
            <a:r>
              <a:rPr lang="en-US" dirty="0" smtClean="0"/>
              <a:t>=  displacement between successive residues along the helix/strand axis</a:t>
            </a:r>
          </a:p>
          <a:p>
            <a:r>
              <a:rPr lang="en-US" i="1" dirty="0"/>
              <a:t>p</a:t>
            </a:r>
            <a:r>
              <a:rPr lang="en-US" i="1" dirty="0" smtClean="0"/>
              <a:t> </a:t>
            </a:r>
            <a:r>
              <a:rPr lang="en-US" dirty="0" smtClean="0"/>
              <a:t>= the pitch of helix/strand, the distance along the helix/strand axis of a complete sec. </a:t>
            </a:r>
            <a:r>
              <a:rPr lang="en-US" dirty="0" err="1" smtClean="0"/>
              <a:t>struct</a:t>
            </a:r>
            <a:r>
              <a:rPr lang="en-US" dirty="0" smtClean="0"/>
              <a:t>. element. Note that </a:t>
            </a:r>
            <a:r>
              <a:rPr lang="en-US" i="1" dirty="0" smtClean="0"/>
              <a:t>p</a:t>
            </a:r>
            <a:r>
              <a:rPr lang="en-US" dirty="0" smtClean="0"/>
              <a:t>=</a:t>
            </a:r>
            <a:r>
              <a:rPr lang="en-US" i="1" dirty="0" smtClean="0"/>
              <a:t>n </a:t>
            </a:r>
            <a:r>
              <a:rPr lang="en-US" dirty="0" smtClean="0"/>
              <a:t>x </a:t>
            </a:r>
            <a:r>
              <a:rPr lang="en-US" i="1" dirty="0" smtClean="0"/>
              <a:t>d </a:t>
            </a:r>
            <a:r>
              <a:rPr lang="en-US" dirty="0" smtClean="0"/>
              <a:t>(equation is exact, error is in rounding of </a:t>
            </a:r>
            <a:r>
              <a:rPr lang="en-US" i="1" dirty="0" smtClean="0"/>
              <a:t>n</a:t>
            </a:r>
            <a:r>
              <a:rPr lang="en-US" dirty="0" smtClean="0"/>
              <a:t> and </a:t>
            </a:r>
            <a:r>
              <a:rPr lang="en-US" i="1" dirty="0" smtClean="0"/>
              <a:t>d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521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199" y="6356350"/>
            <a:ext cx="3429001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5" name="Picture 4" descr="ramachandra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558" y="493182"/>
            <a:ext cx="6303798" cy="59209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390" y="81553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VI] </a:t>
            </a:r>
            <a:r>
              <a:rPr lang="en-US" dirty="0" err="1" smtClean="0"/>
              <a:t>Ramachandranův</a:t>
            </a:r>
            <a:r>
              <a:rPr lang="en-US" dirty="0" smtClean="0"/>
              <a:t> diagram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5" name="Picture 4" descr="ramachandran_proteins_2003_50_43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6" y="1636883"/>
            <a:ext cx="4617778" cy="4487333"/>
          </a:xfrm>
          <a:prstGeom prst="rect">
            <a:avLst/>
          </a:prstGeom>
        </p:spPr>
      </p:pic>
      <p:pic>
        <p:nvPicPr>
          <p:cNvPr id="6" name="Picture 5" descr="ramachandran_proteins_2003_50_437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530" y="1735661"/>
            <a:ext cx="4576492" cy="43008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1390" y="81553"/>
            <a:ext cx="8774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Ramachandranův</a:t>
            </a:r>
            <a:r>
              <a:rPr lang="en-US" sz="2800" dirty="0" smtClean="0"/>
              <a:t> diagram – </a:t>
            </a:r>
            <a:r>
              <a:rPr lang="en-US" sz="2800" dirty="0" err="1" smtClean="0"/>
              <a:t>komplet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62711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lix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367" y="624402"/>
            <a:ext cx="3838586" cy="342758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Sekundární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endParaRPr lang="en-US" sz="2000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sz="2400" b="1" dirty="0" smtClean="0">
                <a:latin typeface="Symbol" charset="2"/>
                <a:cs typeface="Symbol" charset="2"/>
              </a:rPr>
              <a:t>a</a:t>
            </a:r>
            <a:r>
              <a:rPr lang="en-US" sz="2400" b="1" dirty="0" smtClean="0">
                <a:latin typeface="Arial"/>
                <a:cs typeface="Arial"/>
              </a:rPr>
              <a:t>-</a:t>
            </a:r>
            <a:r>
              <a:rPr lang="en-US" sz="2400" b="1" dirty="0" err="1" smtClean="0">
                <a:latin typeface="Arial"/>
                <a:cs typeface="Arial"/>
              </a:rPr>
              <a:t>šroubovice</a:t>
            </a:r>
            <a:r>
              <a:rPr lang="en-US" sz="2400" b="1" dirty="0" smtClean="0">
                <a:latin typeface="Arial"/>
                <a:cs typeface="Arial"/>
              </a:rPr>
              <a:t> (</a:t>
            </a:r>
            <a:r>
              <a:rPr lang="en-US" sz="2400" b="1" dirty="0" smtClean="0">
                <a:latin typeface="Symbol" charset="2"/>
                <a:cs typeface="Symbol" charset="2"/>
              </a:rPr>
              <a:t>a</a:t>
            </a:r>
            <a:r>
              <a:rPr lang="en-US" sz="2400" b="1" dirty="0" smtClean="0">
                <a:latin typeface="Arial"/>
                <a:cs typeface="Arial"/>
              </a:rPr>
              <a:t>-helix)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err="1" smtClean="0">
                <a:latin typeface="Arial"/>
                <a:cs typeface="Arial"/>
              </a:rPr>
              <a:t>-skládaný</a:t>
            </a:r>
            <a:r>
              <a:rPr lang="en-US" dirty="0" smtClean="0">
                <a:latin typeface="Arial"/>
                <a:cs typeface="Arial"/>
              </a:rPr>
              <a:t> list (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smtClean="0">
                <a:latin typeface="Arial"/>
                <a:cs typeface="Arial"/>
              </a:rPr>
              <a:t>-sheet)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Ohyb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smyčka</a:t>
            </a:r>
            <a:r>
              <a:rPr lang="en-US" dirty="0" smtClean="0">
                <a:latin typeface="Arial"/>
                <a:cs typeface="Arial"/>
              </a:rPr>
              <a:t> (loop/turn)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5" name="Picture 4" descr="helix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953" y="314574"/>
            <a:ext cx="2238178" cy="5932818"/>
          </a:xfrm>
          <a:prstGeom prst="rect">
            <a:avLst/>
          </a:prstGeom>
        </p:spPr>
      </p:pic>
      <p:pic>
        <p:nvPicPr>
          <p:cNvPr id="6" name="Picture 5" descr="helix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955" y="1816456"/>
            <a:ext cx="2882442" cy="4259480"/>
          </a:xfrm>
          <a:prstGeom prst="rect">
            <a:avLst/>
          </a:prstGeom>
        </p:spPr>
      </p:pic>
      <p:pic>
        <p:nvPicPr>
          <p:cNvPr id="9" name="Picture 8" descr="helix_zob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9632" y="4176689"/>
            <a:ext cx="3263568" cy="1624194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213" y="1916113"/>
            <a:ext cx="8535987" cy="3024187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196975" y="457200"/>
            <a:ext cx="6804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Levels of Protein Structure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155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Sekundární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endParaRPr lang="en-US" sz="2000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</a:t>
            </a:r>
            <a:r>
              <a:rPr lang="en-US" dirty="0" err="1" smtClean="0">
                <a:latin typeface="Arial"/>
                <a:cs typeface="Arial"/>
              </a:rPr>
              <a:t>šroubovice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-helix)</a:t>
            </a:r>
          </a:p>
          <a:p>
            <a:pPr marL="342900" indent="-342900">
              <a:buAutoNum type="arabicParenR"/>
            </a:pPr>
            <a:r>
              <a:rPr lang="en-US" sz="2400" b="1" dirty="0" err="1" smtClean="0">
                <a:latin typeface="Symbol" charset="2"/>
                <a:cs typeface="Symbol" charset="2"/>
              </a:rPr>
              <a:t>b</a:t>
            </a:r>
            <a:r>
              <a:rPr lang="en-US" sz="2400" b="1" dirty="0" err="1" smtClean="0">
                <a:latin typeface="Arial"/>
                <a:cs typeface="Arial"/>
              </a:rPr>
              <a:t>-skládaný</a:t>
            </a:r>
            <a:r>
              <a:rPr lang="en-US" sz="2400" b="1" dirty="0" smtClean="0">
                <a:latin typeface="Arial"/>
                <a:cs typeface="Arial"/>
              </a:rPr>
              <a:t> list (</a:t>
            </a:r>
            <a:r>
              <a:rPr lang="en-US" sz="2400" b="1" dirty="0" err="1" smtClean="0">
                <a:latin typeface="Symbol" charset="2"/>
                <a:cs typeface="Symbol" charset="2"/>
              </a:rPr>
              <a:t>b</a:t>
            </a:r>
            <a:r>
              <a:rPr lang="en-US" sz="2400" b="1" dirty="0" smtClean="0">
                <a:latin typeface="Arial"/>
                <a:cs typeface="Arial"/>
              </a:rPr>
              <a:t>-sheet)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Ohyb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smyčka</a:t>
            </a:r>
            <a:r>
              <a:rPr lang="en-US" dirty="0" smtClean="0">
                <a:latin typeface="Arial"/>
                <a:cs typeface="Arial"/>
              </a:rPr>
              <a:t> (loop/turn)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5" name="Picture 4" descr="beta_shee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984" y="570893"/>
            <a:ext cx="4358432" cy="53436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31801" y="314574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a</a:t>
            </a:r>
            <a:r>
              <a:rPr lang="en-US" b="1" dirty="0" err="1" smtClean="0"/>
              <a:t>ntiparalelní</a:t>
            </a:r>
            <a:r>
              <a:rPr lang="en-US" b="1" dirty="0" smtClean="0"/>
              <a:t> </a:t>
            </a:r>
            <a:r>
              <a:rPr lang="en-US" b="1" dirty="0" err="1" smtClean="0"/>
              <a:t>uspořádání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31801" y="3379695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paralelní</a:t>
            </a:r>
            <a:r>
              <a:rPr lang="en-US" b="1" dirty="0" smtClean="0"/>
              <a:t> </a:t>
            </a:r>
            <a:r>
              <a:rPr lang="en-US" b="1" dirty="0" err="1" smtClean="0"/>
              <a:t>uspořádání</a:t>
            </a:r>
            <a:endParaRPr lang="en-US" b="1" dirty="0"/>
          </a:p>
        </p:txBody>
      </p:sp>
      <p:pic>
        <p:nvPicPr>
          <p:cNvPr id="9" name="Picture 8" descr="beta_sheet_zob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38296"/>
            <a:ext cx="4022363" cy="2150892"/>
          </a:xfrm>
          <a:prstGeom prst="rect">
            <a:avLst/>
          </a:prstGeom>
        </p:spPr>
      </p:pic>
      <p:pic>
        <p:nvPicPr>
          <p:cNvPr id="8" name="Picture 7" descr="beta_sheet_zobr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29" y="3081366"/>
            <a:ext cx="4022363" cy="2150892"/>
          </a:xfrm>
          <a:prstGeom prst="rect">
            <a:avLst/>
          </a:prstGeom>
        </p:spPr>
      </p:pic>
      <p:pic>
        <p:nvPicPr>
          <p:cNvPr id="10" name="Picture 9" descr="beta_sheet_zobr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301041" flipH="1">
            <a:off x="659340" y="2017570"/>
            <a:ext cx="3994295" cy="2150892"/>
          </a:xfrm>
          <a:prstGeom prst="rect">
            <a:avLst/>
          </a:prstGeom>
          <a:effectLst/>
        </p:spPr>
      </p:pic>
      <p:sp>
        <p:nvSpPr>
          <p:cNvPr id="11" name="TextBox 10"/>
          <p:cNvSpPr txBox="1"/>
          <p:nvPr/>
        </p:nvSpPr>
        <p:spPr>
          <a:xfrm rot="1436362">
            <a:off x="1596340" y="4765213"/>
            <a:ext cx="2039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</a:t>
            </a:r>
            <a:r>
              <a:rPr lang="en-US" dirty="0" err="1" smtClean="0"/>
              <a:t>aralelní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 rot="1436362">
            <a:off x="1608914" y="3517747"/>
            <a:ext cx="2039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antiparalelní</a:t>
            </a:r>
            <a:endParaRPr lang="en-US" dirty="0" smtClean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Sekundární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endParaRPr lang="en-US" sz="2000" b="1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</a:t>
            </a:r>
            <a:r>
              <a:rPr lang="en-US" dirty="0" err="1" smtClean="0">
                <a:latin typeface="Arial"/>
                <a:cs typeface="Arial"/>
              </a:rPr>
              <a:t>šroubovice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>
                <a:latin typeface="Arial"/>
                <a:cs typeface="Arial"/>
              </a:rPr>
              <a:t>-helix)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err="1" smtClean="0">
                <a:latin typeface="Arial"/>
                <a:cs typeface="Arial"/>
              </a:rPr>
              <a:t>-skládaný</a:t>
            </a:r>
            <a:r>
              <a:rPr lang="en-US" dirty="0" smtClean="0">
                <a:latin typeface="Arial"/>
                <a:cs typeface="Arial"/>
              </a:rPr>
              <a:t> list (</a:t>
            </a: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smtClean="0">
                <a:latin typeface="Arial"/>
                <a:cs typeface="Arial"/>
              </a:rPr>
              <a:t>-sheet)</a:t>
            </a:r>
          </a:p>
          <a:p>
            <a:pPr marL="342900" indent="-342900">
              <a:buAutoNum type="arabicParenR"/>
            </a:pPr>
            <a:r>
              <a:rPr lang="en-US" sz="2400" b="1" dirty="0" err="1" smtClean="0">
                <a:latin typeface="Arial"/>
                <a:cs typeface="Arial"/>
              </a:rPr>
              <a:t>Ohyb</a:t>
            </a:r>
            <a:r>
              <a:rPr lang="en-US" sz="2400" b="1" dirty="0" smtClean="0">
                <a:latin typeface="Arial"/>
                <a:cs typeface="Arial"/>
              </a:rPr>
              <a:t>, </a:t>
            </a:r>
            <a:r>
              <a:rPr lang="en-US" sz="2400" b="1" dirty="0" err="1" smtClean="0">
                <a:latin typeface="Arial"/>
                <a:cs typeface="Arial"/>
              </a:rPr>
              <a:t>smyčka</a:t>
            </a:r>
            <a:r>
              <a:rPr lang="en-US" sz="2400" b="1" dirty="0" smtClean="0">
                <a:latin typeface="Arial"/>
                <a:cs typeface="Arial"/>
              </a:rPr>
              <a:t> (loop/turn)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5" name="Picture 4" descr="beta_smyck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5" y="1719570"/>
            <a:ext cx="3605662" cy="3856442"/>
          </a:xfrm>
          <a:prstGeom prst="rect">
            <a:avLst/>
          </a:prstGeom>
        </p:spPr>
      </p:pic>
      <p:pic>
        <p:nvPicPr>
          <p:cNvPr id="6" name="Picture 5" descr="gama_beta_smyck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459" y="1894334"/>
            <a:ext cx="5068672" cy="33141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57808" y="5987018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Symbol" charset="2"/>
                <a:cs typeface="Symbol" charset="2"/>
              </a:rPr>
              <a:t>b</a:t>
            </a:r>
            <a:r>
              <a:rPr lang="en-US" b="1" dirty="0" err="1" smtClean="0"/>
              <a:t>-smyčka/ohyb</a:t>
            </a:r>
            <a:r>
              <a:rPr lang="en-US" b="1" dirty="0" smtClean="0"/>
              <a:t> (4 residua)</a:t>
            </a:r>
            <a:endParaRPr lang="en-US" b="1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6019800" y="4800163"/>
            <a:ext cx="1425904" cy="1186855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3124201" y="5576012"/>
            <a:ext cx="1291953" cy="41100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253024" y="1525002"/>
            <a:ext cx="294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Symbol" charset="2"/>
                <a:cs typeface="Symbol" charset="2"/>
              </a:rPr>
              <a:t>g</a:t>
            </a:r>
            <a:r>
              <a:rPr lang="en-US" b="1" dirty="0" err="1" smtClean="0"/>
              <a:t>-smyčka/ohyb</a:t>
            </a:r>
            <a:r>
              <a:rPr lang="en-US" b="1" dirty="0" smtClean="0"/>
              <a:t> (3 residua)</a:t>
            </a:r>
            <a:endParaRPr lang="en-US" b="1" dirty="0"/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4879344" y="2094198"/>
            <a:ext cx="866928" cy="4672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834312" y="2056451"/>
            <a:ext cx="3230308" cy="4299899"/>
            <a:chOff x="5456492" y="2056451"/>
            <a:chExt cx="3230308" cy="4299899"/>
          </a:xfrm>
        </p:grpSpPr>
        <p:pic>
          <p:nvPicPr>
            <p:cNvPr id="6" name="Picture 5" descr="3_10_helix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6492" y="2056451"/>
              <a:ext cx="3230308" cy="429989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398825" y="3736999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1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68974" y="4080216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2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51077" y="4096486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3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512312" y="3690835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4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36266" y="3216385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5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63064" y="3216385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6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20474" y="2379308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8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739123" y="2762122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7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0408" y="2519556"/>
              <a:ext cx="340298" cy="382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FF00"/>
                  </a:solidFill>
                </a:rPr>
                <a:t>9</a:t>
              </a:r>
              <a:endParaRPr lang="en-US" b="1" dirty="0">
                <a:solidFill>
                  <a:srgbClr val="FFFF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77290" y="2863363"/>
              <a:ext cx="446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10</a:t>
              </a:r>
              <a:endParaRPr lang="en-US" b="1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8290" y="209220"/>
            <a:ext cx="8229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Ostatní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motivy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sekundární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struktury</a:t>
            </a:r>
            <a:r>
              <a:rPr lang="en-US" sz="2800" b="1" dirty="0" smtClean="0"/>
              <a:t> :</a:t>
            </a:r>
          </a:p>
          <a:p>
            <a:endParaRPr lang="en-US" sz="2800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polyprolinová</a:t>
            </a:r>
            <a:r>
              <a:rPr lang="en-US" dirty="0" smtClean="0"/>
              <a:t> </a:t>
            </a:r>
            <a:r>
              <a:rPr lang="en-US" dirty="0" err="1" smtClean="0"/>
              <a:t>šroubovice</a:t>
            </a:r>
            <a:r>
              <a:rPr lang="en-US" dirty="0" smtClean="0"/>
              <a:t> I &amp; II – </a:t>
            </a:r>
            <a:r>
              <a:rPr lang="en-US" dirty="0" err="1" smtClean="0"/>
              <a:t>levotočivá</a:t>
            </a:r>
            <a:r>
              <a:rPr lang="en-US" dirty="0" smtClean="0"/>
              <a:t>, 3.3 </a:t>
            </a:r>
            <a:r>
              <a:rPr lang="en-US" dirty="0" err="1" smtClean="0"/>
              <a:t>nebo</a:t>
            </a:r>
            <a:r>
              <a:rPr lang="en-US" dirty="0" smtClean="0"/>
              <a:t> 3 (PPI, PPII, v </a:t>
            </a:r>
            <a:r>
              <a:rPr lang="en-US" dirty="0" err="1" smtClean="0"/>
              <a:t>uvedeném</a:t>
            </a:r>
            <a:r>
              <a:rPr lang="en-US" dirty="0" smtClean="0"/>
              <a:t> </a:t>
            </a:r>
            <a:r>
              <a:rPr lang="en-US" dirty="0" err="1" smtClean="0"/>
              <a:t>pořadí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/</a:t>
            </a:r>
            <a:r>
              <a:rPr lang="en-US" dirty="0" err="1" smtClean="0"/>
              <a:t>otočku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šroubovice</a:t>
            </a:r>
            <a:r>
              <a:rPr lang="en-US" dirty="0" smtClean="0"/>
              <a:t> 3</a:t>
            </a:r>
            <a:r>
              <a:rPr lang="en-US" baseline="-25000" dirty="0" smtClean="0"/>
              <a:t>10</a:t>
            </a:r>
            <a:r>
              <a:rPr lang="en-US" dirty="0" smtClean="0"/>
              <a:t>  (</a:t>
            </a:r>
            <a:r>
              <a:rPr lang="en-US" dirty="0" err="1" smtClean="0"/>
              <a:t>srovnej</a:t>
            </a:r>
            <a:r>
              <a:rPr lang="en-US" dirty="0" smtClean="0"/>
              <a:t> s 3.6</a:t>
            </a:r>
            <a:r>
              <a:rPr lang="en-US" baseline="-25000" dirty="0" smtClean="0"/>
              <a:t>13</a:t>
            </a:r>
            <a:r>
              <a:rPr lang="en-US" dirty="0" smtClean="0"/>
              <a:t>)– </a:t>
            </a:r>
            <a:r>
              <a:rPr lang="en-US" dirty="0" err="1" smtClean="0"/>
              <a:t>pravotočivá</a:t>
            </a:r>
            <a:r>
              <a:rPr lang="en-US" dirty="0" smtClean="0"/>
              <a:t>, 3 </a:t>
            </a:r>
            <a:r>
              <a:rPr lang="en-US" dirty="0" err="1" smtClean="0"/>
              <a:t>aminokyseliny</a:t>
            </a:r>
            <a:r>
              <a:rPr lang="en-US" dirty="0" smtClean="0"/>
              <a:t>/</a:t>
            </a:r>
            <a:r>
              <a:rPr lang="en-US" dirty="0" err="1" smtClean="0"/>
              <a:t>otáčku</a:t>
            </a:r>
            <a:r>
              <a:rPr lang="en-US" dirty="0" smtClean="0"/>
              <a:t>, 10 </a:t>
            </a:r>
            <a:r>
              <a:rPr lang="en-US" dirty="0" err="1" smtClean="0"/>
              <a:t>atomů</a:t>
            </a:r>
            <a:r>
              <a:rPr lang="en-US" dirty="0" smtClean="0"/>
              <a:t> </a:t>
            </a:r>
            <a:r>
              <a:rPr lang="en-US" dirty="0" err="1" smtClean="0"/>
              <a:t>vytváří</a:t>
            </a:r>
            <a:r>
              <a:rPr lang="en-US" dirty="0" smtClean="0"/>
              <a:t> </a:t>
            </a:r>
            <a:r>
              <a:rPr lang="en-US" dirty="0" err="1" smtClean="0"/>
              <a:t>kruh</a:t>
            </a:r>
            <a:r>
              <a:rPr lang="en-US" dirty="0" smtClean="0"/>
              <a:t> </a:t>
            </a:r>
            <a:r>
              <a:rPr lang="en-US" dirty="0" err="1" smtClean="0"/>
              <a:t>uzavřený</a:t>
            </a:r>
            <a:r>
              <a:rPr lang="en-US" dirty="0" smtClean="0"/>
              <a:t> </a:t>
            </a:r>
            <a:r>
              <a:rPr lang="en-US" dirty="0" err="1" smtClean="0"/>
              <a:t>vodíkovou</a:t>
            </a:r>
            <a:r>
              <a:rPr lang="en-US" dirty="0" smtClean="0"/>
              <a:t> </a:t>
            </a:r>
            <a:r>
              <a:rPr lang="en-US" dirty="0" err="1" smtClean="0"/>
              <a:t>vazbou</a:t>
            </a:r>
            <a:r>
              <a:rPr lang="en-US" dirty="0" smtClean="0"/>
              <a:t>, </a:t>
            </a:r>
            <a:r>
              <a:rPr lang="en-US" dirty="0" err="1" smtClean="0"/>
              <a:t>např</a:t>
            </a:r>
            <a:r>
              <a:rPr lang="en-US" dirty="0" smtClean="0"/>
              <a:t>. poly-</a:t>
            </a:r>
            <a:r>
              <a:rPr lang="en-US" dirty="0" err="1" smtClean="0"/>
              <a:t>Ala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-</a:t>
            </a:r>
            <a:r>
              <a:rPr lang="en-US" dirty="0" err="1" smtClean="0"/>
              <a:t>šroubovice</a:t>
            </a:r>
            <a:r>
              <a:rPr lang="en-US" dirty="0" smtClean="0"/>
              <a:t> – </a:t>
            </a:r>
            <a:r>
              <a:rPr lang="en-US" dirty="0" err="1" smtClean="0"/>
              <a:t>pravotočivá</a:t>
            </a:r>
            <a:r>
              <a:rPr lang="en-US" dirty="0" smtClean="0"/>
              <a:t>, 4.1 </a:t>
            </a:r>
            <a:r>
              <a:rPr lang="en-US" dirty="0" err="1" smtClean="0"/>
              <a:t>aminok</a:t>
            </a:r>
            <a:r>
              <a:rPr lang="en-US" dirty="0" err="1"/>
              <a:t>y</a:t>
            </a:r>
            <a:r>
              <a:rPr lang="en-US" dirty="0" err="1" smtClean="0"/>
              <a:t>seliny</a:t>
            </a:r>
            <a:r>
              <a:rPr lang="en-US" dirty="0" smtClean="0"/>
              <a:t>/</a:t>
            </a:r>
            <a:r>
              <a:rPr lang="en-US" dirty="0" err="1" smtClean="0"/>
              <a:t>otáčku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-</a:t>
            </a:r>
            <a:r>
              <a:rPr lang="en-US" dirty="0" err="1" smtClean="0"/>
              <a:t>šroubovice</a:t>
            </a:r>
            <a:r>
              <a:rPr lang="en-US" dirty="0" smtClean="0"/>
              <a:t> – </a:t>
            </a:r>
            <a:r>
              <a:rPr lang="en-US" dirty="0" err="1" smtClean="0"/>
              <a:t>vzniká</a:t>
            </a:r>
            <a:r>
              <a:rPr lang="en-US" dirty="0" smtClean="0"/>
              <a:t> </a:t>
            </a:r>
            <a:r>
              <a:rPr lang="en-US" dirty="0" err="1" smtClean="0"/>
              <a:t>uspořádáním</a:t>
            </a:r>
            <a:r>
              <a:rPr lang="en-US" dirty="0" smtClean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-</a:t>
            </a:r>
            <a:r>
              <a:rPr lang="en-US" dirty="0" err="1" smtClean="0"/>
              <a:t>skládaných</a:t>
            </a:r>
            <a:r>
              <a:rPr lang="en-US" dirty="0" smtClean="0"/>
              <a:t> </a:t>
            </a:r>
            <a:r>
              <a:rPr lang="en-US" dirty="0" err="1" smtClean="0"/>
              <a:t>listů</a:t>
            </a:r>
            <a:r>
              <a:rPr lang="en-US" dirty="0" smtClean="0"/>
              <a:t> do 						</a:t>
            </a:r>
            <a:r>
              <a:rPr lang="en-US" dirty="0" err="1" smtClean="0"/>
              <a:t>pravo</a:t>
            </a:r>
            <a:r>
              <a:rPr lang="en-US" dirty="0" smtClean="0"/>
              <a:t>-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levotočivé</a:t>
            </a:r>
            <a:r>
              <a:rPr lang="en-US" dirty="0" smtClean="0"/>
              <a:t> </a:t>
            </a:r>
            <a:r>
              <a:rPr lang="en-US" dirty="0" err="1" smtClean="0"/>
              <a:t>šroubovice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346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575768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VII] </a:t>
            </a:r>
            <a:r>
              <a:rPr lang="en-US" sz="2000" b="1" dirty="0" err="1" smtClean="0">
                <a:latin typeface="Arial"/>
                <a:cs typeface="Arial"/>
              </a:rPr>
              <a:t>Terciární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proteinů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5" name="Picture 4" descr="primar-sek-terciar_struk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597" y="1332829"/>
            <a:ext cx="6852534" cy="39450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1477" y="871164"/>
            <a:ext cx="2377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/>
                <a:cs typeface="Arial"/>
              </a:rPr>
              <a:t>1) </a:t>
            </a:r>
            <a:r>
              <a:rPr lang="en-US" b="1" dirty="0" err="1" smtClean="0">
                <a:latin typeface="Arial"/>
                <a:cs typeface="Arial"/>
              </a:rPr>
              <a:t>Kolagen</a:t>
            </a:r>
            <a:endParaRPr lang="en-US" b="1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Primární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struktura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Sekundární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struktura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endParaRPr lang="en-US" dirty="0" smtClean="0">
              <a:latin typeface="Arial"/>
              <a:cs typeface="Arial"/>
            </a:endParaRPr>
          </a:p>
          <a:p>
            <a:r>
              <a:rPr lang="en-US" dirty="0" err="1" smtClean="0">
                <a:latin typeface="Arial"/>
                <a:cs typeface="Arial"/>
              </a:rPr>
              <a:t>Terciární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struktura</a:t>
            </a:r>
            <a:r>
              <a:rPr lang="en-US" dirty="0" smtClean="0">
                <a:latin typeface="Arial"/>
                <a:cs typeface="Arial"/>
              </a:rPr>
              <a:t>: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2) </a:t>
            </a:r>
            <a:r>
              <a:rPr lang="en-US" sz="2000" b="1" dirty="0" err="1" smtClean="0">
                <a:latin typeface="Arial"/>
                <a:cs typeface="Arial"/>
              </a:rPr>
              <a:t>Disulfidický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můstek</a:t>
            </a:r>
            <a:r>
              <a:rPr lang="en-US" sz="2000" b="1" dirty="0" smtClean="0">
                <a:latin typeface="Arial"/>
                <a:cs typeface="Arial"/>
              </a:rPr>
              <a:t>: 2-SH (</a:t>
            </a:r>
            <a:r>
              <a:rPr lang="en-US" sz="2000" b="1" dirty="0" err="1" smtClean="0">
                <a:latin typeface="Arial"/>
                <a:cs typeface="Arial"/>
              </a:rPr>
              <a:t>z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>
                <a:latin typeface="Arial"/>
                <a:cs typeface="Arial"/>
              </a:rPr>
              <a:t>c</a:t>
            </a:r>
            <a:r>
              <a:rPr lang="en-US" sz="2000" b="1" dirty="0" err="1" smtClean="0">
                <a:latin typeface="Arial"/>
                <a:cs typeface="Arial"/>
              </a:rPr>
              <a:t>ysteinu</a:t>
            </a:r>
            <a:r>
              <a:rPr lang="en-US" sz="2000" b="1" dirty="0" smtClean="0">
                <a:latin typeface="Arial"/>
                <a:cs typeface="Arial"/>
              </a:rPr>
              <a:t>)-&gt; -S-S-</a:t>
            </a:r>
          </a:p>
        </p:txBody>
      </p:sp>
      <p:pic>
        <p:nvPicPr>
          <p:cNvPr id="5" name="Picture 4" descr="Ig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05" y="943721"/>
            <a:ext cx="4612932" cy="4265341"/>
          </a:xfrm>
          <a:prstGeom prst="rect">
            <a:avLst/>
          </a:prstGeom>
        </p:spPr>
      </p:pic>
      <p:pic>
        <p:nvPicPr>
          <p:cNvPr id="6" name="Picture 5" descr="H2L2_Ig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381" y="314574"/>
            <a:ext cx="2634750" cy="57322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6166" y="5429311"/>
            <a:ext cx="4817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Disulfidické</a:t>
            </a:r>
            <a:r>
              <a:rPr lang="en-US" dirty="0" smtClean="0"/>
              <a:t> </a:t>
            </a:r>
            <a:r>
              <a:rPr lang="en-US" dirty="0" err="1" smtClean="0"/>
              <a:t>můstky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imunoglobulinu</a:t>
            </a:r>
            <a:r>
              <a:rPr lang="en-US" dirty="0" smtClean="0"/>
              <a:t> G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2955" y="314574"/>
            <a:ext cx="8669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3) </a:t>
            </a:r>
            <a:r>
              <a:rPr lang="en-US" sz="2000" b="1" dirty="0" err="1" smtClean="0">
                <a:latin typeface="Arial"/>
                <a:cs typeface="Arial"/>
              </a:rPr>
              <a:t>Strukturní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motivy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v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proteinech</a:t>
            </a:r>
            <a:endParaRPr lang="en-US" sz="2000" b="1" dirty="0" smtClean="0">
              <a:latin typeface="Arial"/>
              <a:cs typeface="Arial"/>
            </a:endParaRPr>
          </a:p>
        </p:txBody>
      </p:sp>
      <p:pic>
        <p:nvPicPr>
          <p:cNvPr id="5" name="Picture 4" descr="motivy_protein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55" y="1145587"/>
            <a:ext cx="8669176" cy="26948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2955" y="4287524"/>
            <a:ext cx="866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dirty="0" err="1" smtClean="0">
                <a:latin typeface="Arial"/>
                <a:cs typeface="Arial"/>
              </a:rPr>
              <a:t>-meandr</a:t>
            </a:r>
            <a:r>
              <a:rPr lang="en-US" dirty="0" smtClean="0">
                <a:latin typeface="Arial"/>
                <a:cs typeface="Arial"/>
              </a:rPr>
              <a:t>			   </a:t>
            </a:r>
            <a:r>
              <a:rPr lang="en-US" dirty="0" err="1" smtClean="0">
                <a:latin typeface="Arial"/>
                <a:cs typeface="Arial"/>
              </a:rPr>
              <a:t>Řecký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klíč</a:t>
            </a:r>
            <a:r>
              <a:rPr lang="en-US" dirty="0" smtClean="0">
                <a:latin typeface="Arial"/>
                <a:cs typeface="Arial"/>
              </a:rPr>
              <a:t>						               Swiss/Jelly roll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549451"/>
            <a:ext cx="8229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Confidence in structural features of proteins determined by </a:t>
            </a:r>
          </a:p>
          <a:p>
            <a:pPr algn="ctr"/>
            <a:r>
              <a:rPr lang="en-US" sz="2400" dirty="0" smtClean="0"/>
              <a:t>X-ray crystallography</a:t>
            </a:r>
          </a:p>
          <a:p>
            <a:pPr algn="ctr"/>
            <a:r>
              <a:rPr lang="en-US" dirty="0" smtClean="0"/>
              <a:t>(estimates are very rough and strongly depend on the quality of the data)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593609"/>
              </p:ext>
            </p:extLst>
          </p:nvPr>
        </p:nvGraphicFramePr>
        <p:xfrm>
          <a:off x="281083" y="2009471"/>
          <a:ext cx="8491394" cy="330707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47932"/>
                <a:gridCol w="1301105"/>
                <a:gridCol w="779431"/>
                <a:gridCol w="1206891"/>
                <a:gridCol w="1157487"/>
                <a:gridCol w="159854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Structural feature</a:t>
                      </a:r>
                    </a:p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Resolution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1.5 </a:t>
                      </a:r>
                      <a:r>
                        <a:rPr lang="en-US" dirty="0" err="1" smtClean="0"/>
                        <a:t>Å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Chain</a:t>
                      </a:r>
                      <a:r>
                        <a:rPr lang="en-US" sz="1400" baseline="0" dirty="0" smtClean="0"/>
                        <a:t> tracing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Good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Secondary structure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Helices fair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Sidechain</a:t>
                      </a:r>
                      <a:r>
                        <a:rPr lang="en-US" sz="1400" dirty="0" smtClean="0"/>
                        <a:t> conformations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Orientation</a:t>
                      </a:r>
                      <a:r>
                        <a:rPr lang="en-US" sz="1400" baseline="0" dirty="0" smtClean="0"/>
                        <a:t> of peptide planes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Fair</a:t>
                      </a:r>
                    </a:p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Protein hydrogen atoms visible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Good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03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09600" y="5334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Protein folding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3636" y="2089726"/>
            <a:ext cx="77631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b="1" dirty="0" err="1" smtClean="0">
                <a:solidFill>
                  <a:srgbClr val="000090"/>
                </a:solidFill>
              </a:rPr>
              <a:t>Levinthal</a:t>
            </a:r>
            <a:r>
              <a:rPr lang="en-US" b="1" dirty="0" smtClean="0">
                <a:solidFill>
                  <a:srgbClr val="000090"/>
                </a:solidFill>
              </a:rPr>
              <a:t> paradox </a:t>
            </a:r>
            <a:r>
              <a:rPr lang="en-US" dirty="0" smtClean="0"/>
              <a:t>states that if an averaged sized protein would sample all possible conformations before finding the one with the lowest energy, the whole </a:t>
            </a:r>
            <a:r>
              <a:rPr lang="en-US" b="1" dirty="0" smtClean="0">
                <a:solidFill>
                  <a:srgbClr val="000090"/>
                </a:solidFill>
              </a:rPr>
              <a:t>process would take billions of years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	Proteins </a:t>
            </a:r>
            <a:r>
              <a:rPr lang="en-US" b="1" dirty="0" smtClean="0">
                <a:solidFill>
                  <a:srgbClr val="000090"/>
                </a:solidFill>
              </a:rPr>
              <a:t>typically </a:t>
            </a:r>
            <a:r>
              <a:rPr lang="en-US" dirty="0" smtClean="0"/>
              <a:t>fold within </a:t>
            </a:r>
            <a:r>
              <a:rPr lang="en-US" b="1" dirty="0" smtClean="0">
                <a:solidFill>
                  <a:srgbClr val="000090"/>
                </a:solidFill>
              </a:rPr>
              <a:t>0.1 and 1000 seconds</a:t>
            </a:r>
            <a:r>
              <a:rPr lang="en-US" dirty="0" smtClean="0"/>
              <a:t>, therefore the protein folding process must be directed some way through a specific folding pathway.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87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533400"/>
            <a:ext cx="7772400" cy="1143000"/>
          </a:xfrm>
        </p:spPr>
        <p:txBody>
          <a:bodyPr/>
          <a:lstStyle/>
          <a:p>
            <a:r>
              <a:rPr lang="en-US" dirty="0"/>
              <a:t>Protein folding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057400"/>
            <a:ext cx="7772400" cy="4495800"/>
          </a:xfrm>
        </p:spPr>
        <p:txBody>
          <a:bodyPr/>
          <a:lstStyle/>
          <a:p>
            <a:r>
              <a:rPr lang="en-US" sz="1600" b="1" dirty="0">
                <a:solidFill>
                  <a:schemeClr val="tx1"/>
                </a:solidFill>
              </a:rPr>
              <a:t>Anfinsen's Classic </a:t>
            </a:r>
            <a:r>
              <a:rPr lang="en-US" sz="1600" b="1" dirty="0" smtClean="0">
                <a:solidFill>
                  <a:schemeClr val="tx1"/>
                </a:solidFill>
              </a:rPr>
              <a:t>Experiment: </a:t>
            </a:r>
            <a:r>
              <a:rPr lang="en-US" sz="1600" dirty="0" smtClean="0">
                <a:solidFill>
                  <a:schemeClr val="tx1"/>
                </a:solidFill>
              </a:rPr>
              <a:t>The </a:t>
            </a:r>
            <a:r>
              <a:rPr lang="en-US" sz="1600" dirty="0">
                <a:solidFill>
                  <a:schemeClr val="tx1"/>
                </a:solidFill>
              </a:rPr>
              <a:t>"Protein Folding Problem" asks a very simple question</a:t>
            </a:r>
            <a:r>
              <a:rPr lang="en-US" sz="1600" dirty="0" smtClean="0">
                <a:solidFill>
                  <a:schemeClr val="tx1"/>
                </a:solidFill>
              </a:rPr>
              <a:t>: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b="1" dirty="0">
                <a:solidFill>
                  <a:schemeClr val="tx1"/>
                </a:solidFill>
              </a:rPr>
              <a:t>"How does the primary structure of a protein determine its 2</a:t>
            </a:r>
            <a:r>
              <a:rPr lang="cs-CZ" sz="1600" b="1" dirty="0">
                <a:solidFill>
                  <a:schemeClr val="tx1"/>
                </a:solidFill>
              </a:rPr>
              <a:t>ｰ </a:t>
            </a:r>
            <a:r>
              <a:rPr lang="en-US" sz="1600" b="1" dirty="0">
                <a:solidFill>
                  <a:schemeClr val="tx1"/>
                </a:solidFill>
              </a:rPr>
              <a:t>and 3</a:t>
            </a:r>
            <a:r>
              <a:rPr lang="cs-CZ" sz="1600" b="1" dirty="0">
                <a:solidFill>
                  <a:schemeClr val="tx1"/>
                </a:solidFill>
              </a:rPr>
              <a:t>ｰ </a:t>
            </a:r>
            <a:r>
              <a:rPr lang="en-US" sz="1600" b="1" dirty="0">
                <a:solidFill>
                  <a:schemeClr val="tx1"/>
                </a:solidFill>
              </a:rPr>
              <a:t>structure?"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</a:t>
            </a:r>
            <a:endParaRPr lang="en-US" sz="1600" dirty="0">
              <a:solidFill>
                <a:schemeClr val="tx1"/>
              </a:solidFill>
            </a:endParaRPr>
          </a:p>
          <a:p>
            <a:pPr algn="just"/>
            <a:r>
              <a:rPr lang="en-US" sz="1600" dirty="0">
                <a:solidFill>
                  <a:schemeClr val="tx1"/>
                </a:solidFill>
              </a:rPr>
              <a:t>We have known for many decades that proteins fold into their correct 3-D structures inside the cell. But correct folding during synthesis on the ribosome or later with assistance from unknown cellular factors could explain the </a:t>
            </a:r>
            <a:r>
              <a:rPr lang="en-US" sz="1600" i="1" dirty="0">
                <a:solidFill>
                  <a:schemeClr val="tx1"/>
                </a:solidFill>
              </a:rPr>
              <a:t>in vivo</a:t>
            </a:r>
            <a:r>
              <a:rPr lang="en-US" sz="1600" dirty="0">
                <a:solidFill>
                  <a:schemeClr val="tx1"/>
                </a:solidFill>
              </a:rPr>
              <a:t> results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1600" dirty="0" smtClean="0">
                <a:solidFill>
                  <a:schemeClr val="tx1"/>
                </a:solidFill>
              </a:rPr>
              <a:t>	In </a:t>
            </a:r>
            <a:r>
              <a:rPr lang="en-US" sz="1600" dirty="0">
                <a:solidFill>
                  <a:schemeClr val="tx1"/>
                </a:solidFill>
              </a:rPr>
              <a:t>the 1960's,</a:t>
            </a:r>
            <a:r>
              <a:rPr lang="en-US" sz="1600" dirty="0" smtClean="0">
                <a:solidFill>
                  <a:schemeClr val="tx1"/>
                </a:solidFill>
              </a:rPr>
              <a:t> Anfinsen </a:t>
            </a:r>
            <a:r>
              <a:rPr lang="en-US" sz="1600" dirty="0">
                <a:solidFill>
                  <a:schemeClr val="tx1"/>
                </a:solidFill>
              </a:rPr>
              <a:t>and his coworkers performed a series of seminal experiments </a:t>
            </a:r>
            <a:r>
              <a:rPr lang="en-US" sz="1600" i="1" dirty="0">
                <a:solidFill>
                  <a:schemeClr val="tx1"/>
                </a:solidFill>
              </a:rPr>
              <a:t>in vitro</a:t>
            </a:r>
            <a:r>
              <a:rPr lang="en-US" sz="1600" dirty="0">
                <a:solidFill>
                  <a:schemeClr val="tx1"/>
                </a:solidFill>
              </a:rPr>
              <a:t> that answered a key part of the problem. The original work led Anfinsen to propose his "Thermodynamic Hypothesis", which states that the native conformation of a protein is adopted spontaneously. In other words, there is sufficient information contained in the protein sequence to guarantee correct folding from any of a large number of unfolded states. A schematic diagram of Anfinsen's experiment is shown below in two parts: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638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fins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7" y="0"/>
            <a:ext cx="6963928" cy="6097995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954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806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alifatickým</a:t>
            </a:r>
            <a:r>
              <a:rPr lang="en-US" dirty="0" smtClean="0"/>
              <a:t> </a:t>
            </a:r>
            <a:r>
              <a:rPr lang="en-US" dirty="0" err="1" smtClean="0"/>
              <a:t>postranním</a:t>
            </a:r>
            <a:r>
              <a:rPr lang="en-US" dirty="0" smtClean="0"/>
              <a:t> </a:t>
            </a:r>
            <a:r>
              <a:rPr lang="en-US" dirty="0" err="1" smtClean="0"/>
              <a:t>řetězcem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2" descr="C:\Documents and Settings\lelli\Documenti\Immagini\AMMINOACIDI\ala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5620" y="2478636"/>
            <a:ext cx="2164390" cy="1636144"/>
          </a:xfrm>
          <a:prstGeom prst="rect">
            <a:avLst/>
          </a:prstGeom>
          <a:noFill/>
        </p:spPr>
      </p:pic>
      <p:pic>
        <p:nvPicPr>
          <p:cNvPr id="6" name="Picture 9" descr="C:\Documents and Settings\lelli\Documenti\Immagini\AMMINOACIDI\gly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3700" y="842492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11" descr="C:\Documents and Settings\lelli\Documenti\Immagini\AMMINOACIDI\ile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1530" y="1074586"/>
            <a:ext cx="2166310" cy="1636144"/>
          </a:xfrm>
          <a:prstGeom prst="rect">
            <a:avLst/>
          </a:prstGeom>
          <a:noFill/>
        </p:spPr>
      </p:pic>
      <p:pic>
        <p:nvPicPr>
          <p:cNvPr id="8" name="Picture 12" descr="C:\Documents and Settings\lelli\Documenti\Immagini\AMMINOACIDI\leu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5620" y="4326332"/>
            <a:ext cx="2164390" cy="1636144"/>
          </a:xfrm>
          <a:prstGeom prst="rect">
            <a:avLst/>
          </a:prstGeom>
          <a:noFill/>
        </p:spPr>
      </p:pic>
      <p:pic>
        <p:nvPicPr>
          <p:cNvPr id="9" name="Picture 21" descr="C:\Documents and Settings\lelli\Documenti\Immagini\AMMINOACIDI\val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1530" y="3296708"/>
            <a:ext cx="2166310" cy="1636144"/>
          </a:xfrm>
          <a:prstGeom prst="rect">
            <a:avLst/>
          </a:prstGeom>
          <a:noFill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330424" y="6356350"/>
            <a:ext cx="3689376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Anf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914400"/>
            <a:ext cx="7924800" cy="5313363"/>
          </a:xfrm>
          <a:prstGeom prst="rect">
            <a:avLst/>
          </a:prstGeom>
          <a:noFill/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49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4" name="Picture 3" descr="3D-struktur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16" y="219631"/>
            <a:ext cx="8925523" cy="5887742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917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2955" y="314574"/>
            <a:ext cx="86691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VIII] </a:t>
            </a:r>
            <a:r>
              <a:rPr lang="en-US" sz="2000" b="1" dirty="0" err="1" smtClean="0">
                <a:latin typeface="Arial"/>
                <a:cs typeface="Arial"/>
              </a:rPr>
              <a:t>Kvartérní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proteinů</a:t>
            </a:r>
            <a:endParaRPr lang="en-US" sz="2000" b="1" dirty="0" smtClean="0">
              <a:latin typeface="Arial"/>
              <a:cs typeface="Arial"/>
            </a:endParaRPr>
          </a:p>
          <a:p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latin typeface="Arial"/>
                <a:cs typeface="Arial"/>
              </a:rPr>
              <a:t>Multimery</a:t>
            </a:r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smtClean="0">
                <a:latin typeface="Arial"/>
                <a:cs typeface="Arial"/>
              </a:rPr>
              <a:t>Homo-/hetero-</a:t>
            </a:r>
          </a:p>
          <a:p>
            <a:pPr marL="457200" indent="-457200"/>
            <a:r>
              <a:rPr lang="en-US" sz="2000" b="1" dirty="0" smtClean="0">
                <a:latin typeface="Arial"/>
                <a:cs typeface="Arial"/>
              </a:rPr>
              <a:t>	-</a:t>
            </a:r>
            <a:r>
              <a:rPr lang="en-US" sz="2000" b="1" dirty="0" err="1" smtClean="0">
                <a:latin typeface="Arial"/>
                <a:cs typeface="Arial"/>
              </a:rPr>
              <a:t>mery</a:t>
            </a:r>
            <a:endParaRPr lang="en-US" sz="2000" b="1" dirty="0" smtClean="0">
              <a:latin typeface="Arial"/>
              <a:cs typeface="Arial"/>
            </a:endParaRPr>
          </a:p>
        </p:txBody>
      </p:sp>
      <p:pic>
        <p:nvPicPr>
          <p:cNvPr id="7" name="Picture 6" descr="kvarterni_struktu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038" y="714684"/>
            <a:ext cx="6429093" cy="5342591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04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6858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400">
                <a:solidFill>
                  <a:schemeClr val="tx2"/>
                </a:solidFill>
                <a:latin typeface="Arial" charset="0"/>
              </a:rPr>
              <a:t>Examples of other quaternary structures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365125" y="1279525"/>
            <a:ext cx="79105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Arial" charset="0"/>
              </a:rPr>
              <a:t>      </a:t>
            </a:r>
            <a:r>
              <a:rPr lang="en-US" sz="2000" u="sng">
                <a:latin typeface="Arial" charset="0"/>
              </a:rPr>
              <a:t>Tetramer</a:t>
            </a:r>
            <a:r>
              <a:rPr lang="en-US" sz="2000">
                <a:latin typeface="Arial" charset="0"/>
              </a:rPr>
              <a:t>		           </a:t>
            </a:r>
            <a:r>
              <a:rPr lang="en-US" sz="2000" u="sng">
                <a:latin typeface="Arial" charset="0"/>
              </a:rPr>
              <a:t>Hexamer</a:t>
            </a:r>
            <a:r>
              <a:rPr lang="en-US" sz="2000">
                <a:latin typeface="Arial" charset="0"/>
              </a:rPr>
              <a:t>	 	   	     </a:t>
            </a:r>
            <a:r>
              <a:rPr lang="en-US" sz="2000" u="sng">
                <a:latin typeface="Arial" charset="0"/>
              </a:rPr>
              <a:t>Filament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388" y="1676400"/>
            <a:ext cx="2208212" cy="3448050"/>
          </a:xfrm>
          <a:prstGeom prst="rect">
            <a:avLst/>
          </a:prstGeom>
          <a:noFill/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1841500"/>
            <a:ext cx="3289300" cy="3416300"/>
          </a:xfrm>
          <a:prstGeom prst="rect">
            <a:avLst/>
          </a:prstGeom>
          <a:noFill/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0" y="5486400"/>
            <a:ext cx="90725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Arial" charset="0"/>
              </a:rPr>
              <a:t>              </a:t>
            </a:r>
            <a:r>
              <a:rPr lang="en-US" sz="2000" u="sng">
                <a:latin typeface="Arial" charset="0"/>
              </a:rPr>
              <a:t>SSB</a:t>
            </a:r>
            <a:r>
              <a:rPr lang="en-US" sz="2000">
                <a:latin typeface="Arial" charset="0"/>
              </a:rPr>
              <a:t>			</a:t>
            </a:r>
            <a:r>
              <a:rPr lang="en-US" sz="2000" u="sng">
                <a:latin typeface="Arial" charset="0"/>
              </a:rPr>
              <a:t>DNA helicase</a:t>
            </a:r>
            <a:r>
              <a:rPr lang="en-US" sz="2000">
                <a:latin typeface="Arial" charset="0"/>
              </a:rPr>
              <a:t>		       </a:t>
            </a:r>
            <a:r>
              <a:rPr lang="en-US" sz="2000" u="sng">
                <a:latin typeface="Arial" charset="0"/>
              </a:rPr>
              <a:t>Recombinase</a:t>
            </a:r>
          </a:p>
          <a:p>
            <a:r>
              <a:rPr lang="en-US" sz="2000">
                <a:latin typeface="Arial" charset="0"/>
              </a:rPr>
              <a:t>   Allows coordinated    Allows coordinated DNA binding	     Allows complete</a:t>
            </a:r>
          </a:p>
          <a:p>
            <a:r>
              <a:rPr lang="en-US" sz="2000">
                <a:latin typeface="Arial" charset="0"/>
              </a:rPr>
              <a:t>        DNA binding	        and ATP hydrolysis	      coverage of an 							    extended molecule</a:t>
            </a:r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629275" y="2832100"/>
            <a:ext cx="3984625" cy="1520825"/>
          </a:xfrm>
          <a:prstGeom prst="rect">
            <a:avLst/>
          </a:prstGeo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46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9651" y="407781"/>
            <a:ext cx="86691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IX] </a:t>
            </a:r>
            <a:r>
              <a:rPr lang="en-US" sz="2000" b="1" dirty="0" err="1" smtClean="0"/>
              <a:t>Funkce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proteinů</a:t>
            </a:r>
            <a:r>
              <a:rPr lang="en-US" sz="2000" b="1" dirty="0" smtClean="0"/>
              <a:t>: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Enzymy</a:t>
            </a:r>
            <a:r>
              <a:rPr lang="en-US" dirty="0" smtClean="0"/>
              <a:t> – </a:t>
            </a:r>
            <a:r>
              <a:rPr lang="en-US" dirty="0" err="1" smtClean="0"/>
              <a:t>katalyzátory</a:t>
            </a:r>
            <a:r>
              <a:rPr lang="en-US" dirty="0" smtClean="0"/>
              <a:t> </a:t>
            </a:r>
            <a:r>
              <a:rPr lang="en-US" dirty="0" err="1" smtClean="0"/>
              <a:t>biologických</a:t>
            </a:r>
            <a:r>
              <a:rPr lang="en-US" dirty="0" smtClean="0"/>
              <a:t> </a:t>
            </a:r>
            <a:r>
              <a:rPr lang="en-US" dirty="0" err="1" smtClean="0"/>
              <a:t>reakcí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Transportní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(hemoglobin)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Regulační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(</a:t>
            </a:r>
            <a:r>
              <a:rPr lang="en-US" dirty="0" err="1" smtClean="0"/>
              <a:t>např</a:t>
            </a:r>
            <a:r>
              <a:rPr lang="en-US" dirty="0" smtClean="0"/>
              <a:t>. </a:t>
            </a:r>
            <a:r>
              <a:rPr lang="en-US" dirty="0" err="1"/>
              <a:t>h</a:t>
            </a:r>
            <a:r>
              <a:rPr lang="en-US" dirty="0" err="1" smtClean="0"/>
              <a:t>ormon</a:t>
            </a:r>
            <a:r>
              <a:rPr lang="en-US" dirty="0" smtClean="0"/>
              <a:t> insulin)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Skladovací</a:t>
            </a:r>
            <a:r>
              <a:rPr lang="en-US" dirty="0" smtClean="0"/>
              <a:t> (storage) – </a:t>
            </a:r>
            <a:r>
              <a:rPr lang="en-US" dirty="0" err="1" smtClean="0"/>
              <a:t>např</a:t>
            </a:r>
            <a:r>
              <a:rPr lang="en-US" dirty="0" smtClean="0"/>
              <a:t>. </a:t>
            </a:r>
            <a:r>
              <a:rPr lang="en-US" dirty="0" err="1" smtClean="0"/>
              <a:t>ovalbumin</a:t>
            </a:r>
            <a:r>
              <a:rPr lang="en-US" dirty="0" smtClean="0"/>
              <a:t> – </a:t>
            </a:r>
            <a:r>
              <a:rPr lang="en-US" dirty="0" err="1" smtClean="0"/>
              <a:t>zdroj</a:t>
            </a:r>
            <a:r>
              <a:rPr lang="en-US" dirty="0" smtClean="0"/>
              <a:t> </a:t>
            </a:r>
            <a:r>
              <a:rPr lang="en-US" dirty="0" err="1" smtClean="0"/>
              <a:t>dusíku</a:t>
            </a:r>
            <a:r>
              <a:rPr lang="en-US" dirty="0" smtClean="0"/>
              <a:t> pro </a:t>
            </a:r>
            <a:r>
              <a:rPr lang="en-US" dirty="0" err="1" smtClean="0"/>
              <a:t>vyvíjející</a:t>
            </a:r>
            <a:r>
              <a:rPr lang="en-US" dirty="0" smtClean="0"/>
              <a:t> se </a:t>
            </a:r>
            <a:r>
              <a:rPr lang="en-US" dirty="0" err="1" smtClean="0"/>
              <a:t>ptačí</a:t>
            </a:r>
            <a:r>
              <a:rPr lang="en-US" dirty="0" smtClean="0"/>
              <a:t> embryo</a:t>
            </a:r>
          </a:p>
          <a:p>
            <a:pPr marL="342900" indent="-342900">
              <a:buAutoNum type="arabicParenR"/>
            </a:pPr>
            <a:r>
              <a:rPr lang="en-US" dirty="0" smtClean="0"/>
              <a:t>“</a:t>
            </a:r>
            <a:r>
              <a:rPr lang="en-US" dirty="0" err="1" smtClean="0"/>
              <a:t>Pohybové</a:t>
            </a:r>
            <a:r>
              <a:rPr lang="en-US" dirty="0" smtClean="0"/>
              <a:t>” </a:t>
            </a:r>
            <a:r>
              <a:rPr lang="en-US" dirty="0" err="1" smtClean="0"/>
              <a:t>proteiny</a:t>
            </a:r>
            <a:r>
              <a:rPr lang="en-US" dirty="0" smtClean="0"/>
              <a:t> – </a:t>
            </a:r>
            <a:r>
              <a:rPr lang="en-US" dirty="0" err="1" smtClean="0"/>
              <a:t>actin</a:t>
            </a:r>
            <a:r>
              <a:rPr lang="en-US" dirty="0" smtClean="0"/>
              <a:t>, myosin, </a:t>
            </a:r>
            <a:r>
              <a:rPr lang="en-US" dirty="0" err="1" smtClean="0"/>
              <a:t>tubulin</a:t>
            </a:r>
            <a:r>
              <a:rPr lang="en-US" dirty="0" smtClean="0"/>
              <a:t>, </a:t>
            </a:r>
            <a:r>
              <a:rPr lang="en-US" dirty="0" err="1" smtClean="0"/>
              <a:t>dynein</a:t>
            </a:r>
            <a:r>
              <a:rPr lang="en-US" dirty="0" smtClean="0"/>
              <a:t>, </a:t>
            </a:r>
            <a:r>
              <a:rPr lang="en-US" dirty="0" err="1" smtClean="0"/>
              <a:t>kinesin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Strukturní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– </a:t>
            </a:r>
            <a:r>
              <a:rPr lang="en-US" dirty="0" err="1" smtClean="0"/>
              <a:t>zajišťujicí</a:t>
            </a:r>
            <a:r>
              <a:rPr lang="en-US" dirty="0" smtClean="0"/>
              <a:t> </a:t>
            </a:r>
            <a:r>
              <a:rPr lang="en-US" dirty="0" err="1" smtClean="0"/>
              <a:t>vytvoření</a:t>
            </a:r>
            <a:r>
              <a:rPr lang="en-US" dirty="0" smtClean="0"/>
              <a:t> a </a:t>
            </a:r>
            <a:r>
              <a:rPr lang="en-US" dirty="0" err="1" smtClean="0"/>
              <a:t>udržení</a:t>
            </a:r>
            <a:r>
              <a:rPr lang="en-US" dirty="0" smtClean="0"/>
              <a:t> </a:t>
            </a:r>
            <a:r>
              <a:rPr lang="en-US" dirty="0" err="1" smtClean="0"/>
              <a:t>biologické</a:t>
            </a:r>
            <a:r>
              <a:rPr lang="en-US" dirty="0" smtClean="0"/>
              <a:t> </a:t>
            </a:r>
            <a:r>
              <a:rPr lang="en-US" dirty="0" err="1" smtClean="0"/>
              <a:t>struktury</a:t>
            </a:r>
            <a:r>
              <a:rPr lang="en-US" dirty="0" smtClean="0"/>
              <a:t> – 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/>
              <a:t>-keratin, </a:t>
            </a:r>
            <a:r>
              <a:rPr lang="en-US" dirty="0" err="1" smtClean="0"/>
              <a:t>kolagen</a:t>
            </a:r>
            <a:r>
              <a:rPr lang="en-US" dirty="0" smtClean="0"/>
              <a:t>, </a:t>
            </a:r>
            <a:r>
              <a:rPr lang="en-US" dirty="0" err="1" smtClean="0"/>
              <a:t>elastin</a:t>
            </a:r>
            <a:r>
              <a:rPr lang="en-US" dirty="0" smtClean="0"/>
              <a:t>, fibroin etc.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Ochranné</a:t>
            </a:r>
            <a:r>
              <a:rPr lang="en-US" dirty="0" smtClean="0"/>
              <a:t> – </a:t>
            </a:r>
            <a:r>
              <a:rPr lang="en-US" dirty="0" err="1" smtClean="0"/>
              <a:t>imunoglobuliny</a:t>
            </a:r>
            <a:r>
              <a:rPr lang="en-US" dirty="0" smtClean="0"/>
              <a:t>, fibrinogen, thrombin</a:t>
            </a:r>
          </a:p>
          <a:p>
            <a:pPr marL="342900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768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17562" y="547591"/>
            <a:ext cx="5598257" cy="5632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X] </a:t>
            </a:r>
            <a:r>
              <a:rPr lang="en-US" sz="2400" b="1" dirty="0" err="1" smtClean="0"/>
              <a:t>Proteinová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databáze</a:t>
            </a:r>
            <a:r>
              <a:rPr lang="en-US" sz="2400" b="1" dirty="0" smtClean="0"/>
              <a:t> – PDB</a:t>
            </a:r>
          </a:p>
          <a:p>
            <a:r>
              <a:rPr lang="en-US" dirty="0" smtClean="0"/>
              <a:t>		</a:t>
            </a:r>
          </a:p>
          <a:p>
            <a:r>
              <a:rPr lang="en-US" dirty="0" smtClean="0"/>
              <a:t>			</a:t>
            </a:r>
          </a:p>
          <a:p>
            <a:r>
              <a:rPr lang="en-US" dirty="0" smtClean="0"/>
              <a:t>			</a:t>
            </a:r>
          </a:p>
          <a:p>
            <a:r>
              <a:rPr lang="en-US" dirty="0" smtClean="0"/>
              <a:t>							</a:t>
            </a:r>
            <a:r>
              <a:rPr lang="en-US" sz="2400" dirty="0" smtClean="0">
                <a:hlinkClick r:id="rId2"/>
              </a:rPr>
              <a:t>WWW.RCSB.ORG</a:t>
            </a: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b="1" dirty="0" smtClean="0"/>
              <a:t>XI] </a:t>
            </a:r>
            <a:r>
              <a:rPr lang="en-US" sz="2400" b="1" dirty="0" err="1" smtClean="0"/>
              <a:t>Vizualizační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programy</a:t>
            </a:r>
            <a:endParaRPr lang="en-US" sz="2400" b="1" dirty="0" smtClean="0"/>
          </a:p>
          <a:p>
            <a:pPr marL="457200" indent="-457200">
              <a:buAutoNum type="arabicParenR"/>
            </a:pPr>
            <a:r>
              <a:rPr lang="en-US" sz="2400" dirty="0" err="1" smtClean="0"/>
              <a:t>PyMol</a:t>
            </a:r>
            <a:endParaRPr lang="en-US" sz="2400" dirty="0" smtClean="0"/>
          </a:p>
          <a:p>
            <a:pPr marL="457200" indent="-457200">
              <a:buAutoNum type="arabicParenR"/>
            </a:pPr>
            <a:r>
              <a:rPr lang="en-US" sz="2400" dirty="0" smtClean="0"/>
              <a:t>Chimera</a:t>
            </a:r>
          </a:p>
          <a:p>
            <a:pPr marL="457200" indent="-457200">
              <a:buFontTx/>
              <a:buAutoNum type="arabicParenR"/>
            </a:pPr>
            <a:r>
              <a:rPr lang="en-US" sz="2400" dirty="0" smtClean="0"/>
              <a:t>VMD</a:t>
            </a:r>
          </a:p>
          <a:p>
            <a:pPr marL="457200" indent="-457200">
              <a:buAutoNum type="arabicParenR"/>
            </a:pPr>
            <a:r>
              <a:rPr lang="en-US" sz="2400" dirty="0" err="1" smtClean="0"/>
              <a:t>MolMol</a:t>
            </a:r>
            <a:endParaRPr lang="en-US" sz="2400" dirty="0" smtClean="0"/>
          </a:p>
          <a:p>
            <a:pPr marL="457200" indent="-457200">
              <a:buAutoNum type="arabicParenR"/>
            </a:pPr>
            <a:r>
              <a:rPr lang="en-US" sz="2400" dirty="0" err="1" smtClean="0"/>
              <a:t>RasMol</a:t>
            </a:r>
            <a:endParaRPr lang="en-US" sz="2400" dirty="0" smtClean="0"/>
          </a:p>
          <a:p>
            <a:pPr marL="457200" indent="-457200">
              <a:buAutoNum type="arabicParenR"/>
            </a:pPr>
            <a:r>
              <a:rPr lang="en-US" sz="2400" dirty="0" smtClean="0"/>
              <a:t>Insight II</a:t>
            </a:r>
          </a:p>
          <a:p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2955" y="314574"/>
            <a:ext cx="86691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/>
                <a:cs typeface="Arial"/>
              </a:rPr>
              <a:t>XII] </a:t>
            </a:r>
            <a:r>
              <a:rPr lang="en-US" sz="2000" b="1" dirty="0" err="1" smtClean="0">
                <a:latin typeface="Arial"/>
                <a:cs typeface="Arial"/>
              </a:rPr>
              <a:t>Metody</a:t>
            </a:r>
            <a:r>
              <a:rPr lang="en-US" sz="2000" b="1" dirty="0" smtClean="0">
                <a:latin typeface="Arial"/>
                <a:cs typeface="Arial"/>
              </a:rPr>
              <a:t> pro </a:t>
            </a:r>
            <a:r>
              <a:rPr lang="en-US" sz="2000" b="1" dirty="0" err="1" smtClean="0">
                <a:latin typeface="Arial"/>
                <a:cs typeface="Arial"/>
              </a:rPr>
              <a:t>určování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třídimenzionální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struktury</a:t>
            </a:r>
            <a:r>
              <a:rPr lang="en-US" sz="2000" b="1" dirty="0" smtClean="0">
                <a:latin typeface="Arial"/>
                <a:cs typeface="Arial"/>
              </a:rPr>
              <a:t> (</a:t>
            </a:r>
            <a:r>
              <a:rPr lang="en-US" sz="2000" b="1" dirty="0" err="1" smtClean="0">
                <a:latin typeface="Arial"/>
                <a:cs typeface="Arial"/>
              </a:rPr>
              <a:t>bio)molekul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na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atomární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úrovni</a:t>
            </a:r>
            <a:endParaRPr lang="en-US" sz="2000" b="1" dirty="0" smtClean="0">
              <a:latin typeface="Arial"/>
              <a:cs typeface="Arial"/>
            </a:endParaRPr>
          </a:p>
          <a:p>
            <a:endParaRPr lang="en-US" sz="2000" b="1" dirty="0" smtClean="0">
              <a:latin typeface="Arial"/>
              <a:cs typeface="Arial"/>
            </a:endParaRPr>
          </a:p>
          <a:p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smtClean="0">
                <a:latin typeface="Arial"/>
                <a:cs typeface="Arial"/>
              </a:rPr>
              <a:t>NMR – </a:t>
            </a:r>
            <a:r>
              <a:rPr lang="en-US" sz="2000" b="1" dirty="0" err="1" smtClean="0">
                <a:latin typeface="Arial"/>
                <a:cs typeface="Arial"/>
              </a:rPr>
              <a:t>nukleární</a:t>
            </a:r>
            <a:r>
              <a:rPr lang="en-US" sz="2000" b="1" dirty="0" smtClean="0">
                <a:latin typeface="Arial"/>
                <a:cs typeface="Arial"/>
              </a:rPr>
              <a:t> (=</a:t>
            </a:r>
            <a:r>
              <a:rPr lang="en-US" sz="2000" b="1" dirty="0" err="1" smtClean="0">
                <a:latin typeface="Arial"/>
                <a:cs typeface="Arial"/>
              </a:rPr>
              <a:t>jaderná</a:t>
            </a:r>
            <a:r>
              <a:rPr lang="en-US" sz="2000" b="1" dirty="0" smtClean="0">
                <a:latin typeface="Arial"/>
                <a:cs typeface="Arial"/>
              </a:rPr>
              <a:t>) </a:t>
            </a:r>
            <a:r>
              <a:rPr lang="en-US" sz="2000" b="1" dirty="0" err="1" smtClean="0">
                <a:latin typeface="Arial"/>
                <a:cs typeface="Arial"/>
              </a:rPr>
              <a:t>magnetická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rezonance</a:t>
            </a:r>
            <a:r>
              <a:rPr lang="en-US" sz="2000" b="1" dirty="0" smtClean="0">
                <a:latin typeface="Arial"/>
                <a:cs typeface="Arial"/>
              </a:rPr>
              <a:t> – </a:t>
            </a:r>
            <a:r>
              <a:rPr lang="en-US" sz="2000" b="1" dirty="0" err="1" smtClean="0">
                <a:latin typeface="Arial"/>
                <a:cs typeface="Arial"/>
              </a:rPr>
              <a:t>měření</a:t>
            </a:r>
            <a:r>
              <a:rPr lang="en-US" sz="2000" b="1" dirty="0" smtClean="0">
                <a:latin typeface="Arial"/>
                <a:cs typeface="Arial"/>
              </a:rPr>
              <a:t> (</a:t>
            </a:r>
            <a:r>
              <a:rPr lang="en-US" sz="2000" b="1" dirty="0" err="1" smtClean="0">
                <a:latin typeface="Arial"/>
                <a:cs typeface="Arial"/>
              </a:rPr>
              <a:t>také</a:t>
            </a:r>
            <a:r>
              <a:rPr lang="en-US" sz="2000" b="1" dirty="0" smtClean="0">
                <a:latin typeface="Arial"/>
                <a:cs typeface="Arial"/>
              </a:rPr>
              <a:t>) </a:t>
            </a:r>
            <a:r>
              <a:rPr lang="en-US" sz="2000" b="1" dirty="0" err="1" smtClean="0">
                <a:latin typeface="Arial"/>
                <a:cs typeface="Arial"/>
              </a:rPr>
              <a:t>v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kapalném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prostředí</a:t>
            </a:r>
            <a:endParaRPr lang="en-US" sz="2000" b="1" dirty="0" smtClean="0">
              <a:latin typeface="Arial"/>
              <a:cs typeface="Arial"/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latin typeface="Arial"/>
                <a:cs typeface="Arial"/>
              </a:rPr>
              <a:t>Rentgenová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krystalografie</a:t>
            </a:r>
            <a:r>
              <a:rPr lang="en-US" sz="2000" b="1" dirty="0" smtClean="0">
                <a:latin typeface="Arial"/>
                <a:cs typeface="Arial"/>
              </a:rPr>
              <a:t> - (</a:t>
            </a:r>
            <a:r>
              <a:rPr lang="en-US" sz="2000" b="1" dirty="0" err="1" smtClean="0">
                <a:latin typeface="Arial"/>
                <a:cs typeface="Arial"/>
              </a:rPr>
              <a:t>měření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především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v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krystalu</a:t>
            </a:r>
            <a:r>
              <a:rPr lang="en-US" sz="2000" b="1" dirty="0" smtClean="0">
                <a:latin typeface="Arial"/>
                <a:cs typeface="Arial"/>
              </a:rPr>
              <a:t>)</a:t>
            </a:r>
          </a:p>
          <a:p>
            <a:pPr marL="457200" indent="-457200">
              <a:buAutoNum type="arabicParenR"/>
            </a:pPr>
            <a:r>
              <a:rPr lang="en-US" sz="2000" b="1" dirty="0" err="1" smtClean="0">
                <a:latin typeface="Arial"/>
                <a:cs typeface="Arial"/>
              </a:rPr>
              <a:t>Kryo-elektronová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mikroskopie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900" y="571500"/>
            <a:ext cx="88265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NMR spectroscopy – an ideal tool to study structure and dynamics of biomolecule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Really? :-D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Structures deposited as of 2013.10.08:</a:t>
            </a:r>
          </a:p>
        </p:txBody>
      </p:sp>
      <p:pic>
        <p:nvPicPr>
          <p:cNvPr id="5" name="Picture 4" descr="Screen Shot 2013-10-08 at 5.07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8800"/>
            <a:ext cx="9144000" cy="1665767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400300" y="4613275"/>
            <a:ext cx="736600" cy="441325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52900" y="4613275"/>
            <a:ext cx="736600" cy="441325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16600" y="4613275"/>
            <a:ext cx="736600" cy="441325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384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DB_20131008.xlsx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9144000" cy="64616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3300" y="6273800"/>
            <a:ext cx="416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 smtClean="0"/>
              <a:t>RCSB.org</a:t>
            </a:r>
            <a:r>
              <a:rPr lang="en-US" dirty="0" smtClean="0"/>
              <a:t> 2013.10.08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981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390" y="33787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hydroxylovou</a:t>
            </a:r>
            <a:r>
              <a:rPr lang="en-US" dirty="0" smtClean="0"/>
              <a:t> (OH) </a:t>
            </a:r>
            <a:r>
              <a:rPr lang="en-US" dirty="0" err="1" smtClean="0"/>
              <a:t>skupinou</a:t>
            </a:r>
            <a:endParaRPr lang="en-US" dirty="0" smtClean="0"/>
          </a:p>
        </p:txBody>
      </p:sp>
      <p:pic>
        <p:nvPicPr>
          <p:cNvPr id="5" name="Picture 17" descr="C:\Documents and Settings\lelli\Documenti\Immagini\AMMINOACIDI\ser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0757" y="1008272"/>
            <a:ext cx="2164390" cy="1636144"/>
          </a:xfrm>
          <a:prstGeom prst="rect">
            <a:avLst/>
          </a:prstGeom>
          <a:noFill/>
        </p:spPr>
      </p:pic>
      <p:pic>
        <p:nvPicPr>
          <p:cNvPr id="6" name="Picture 18" descr="C:\Documents and Settings\lelli\Documenti\Immagini\AMMINOACIDI\thr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5147" y="1008272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20" descr="C:\Documents and Settings\lelli\Documenti\Immagini\AMMINOACIDI\tyr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1457" y="1008272"/>
            <a:ext cx="2164390" cy="16361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1390" y="351856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r>
              <a:rPr lang="en-US" dirty="0" smtClean="0"/>
              <a:t>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atomem</a:t>
            </a:r>
            <a:r>
              <a:rPr lang="en-US" dirty="0" smtClean="0"/>
              <a:t> </a:t>
            </a:r>
            <a:r>
              <a:rPr lang="en-US" dirty="0" err="1" smtClean="0"/>
              <a:t>síry</a:t>
            </a:r>
            <a:endParaRPr lang="en-US" dirty="0" smtClean="0"/>
          </a:p>
        </p:txBody>
      </p:sp>
      <p:pic>
        <p:nvPicPr>
          <p:cNvPr id="9" name="Picture 6" descr="C:\Documents and Settings\lelli\Documenti\Immagini\AMMINOACIDI\cys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5147" y="4407885"/>
            <a:ext cx="2166310" cy="1636144"/>
          </a:xfrm>
          <a:prstGeom prst="rect">
            <a:avLst/>
          </a:prstGeom>
          <a:noFill/>
        </p:spPr>
      </p:pic>
      <p:pic>
        <p:nvPicPr>
          <p:cNvPr id="10" name="Picture 14" descr="C:\Documents and Settings\lelli\Documenti\Immagini\AMMINOACIDI\met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8837" y="4407885"/>
            <a:ext cx="2166310" cy="1636144"/>
          </a:xfrm>
          <a:prstGeom prst="rect">
            <a:avLst/>
          </a:prstGeom>
          <a:noFill/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2645031" y="6356350"/>
            <a:ext cx="3374769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390" y="33787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acidickými</a:t>
            </a:r>
            <a:r>
              <a:rPr lang="en-US" dirty="0" smtClean="0"/>
              <a:t> </a:t>
            </a:r>
            <a:r>
              <a:rPr lang="en-US" dirty="0" err="1" smtClean="0"/>
              <a:t>skupinami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dirty="0" err="1" smtClean="0"/>
              <a:t>jejich</a:t>
            </a:r>
            <a:r>
              <a:rPr lang="en-US" dirty="0" smtClean="0"/>
              <a:t> </a:t>
            </a:r>
            <a:r>
              <a:rPr lang="en-US" dirty="0" err="1" smtClean="0"/>
              <a:t>amidy</a:t>
            </a:r>
            <a:endParaRPr lang="en-US" dirty="0" smtClean="0"/>
          </a:p>
        </p:txBody>
      </p:sp>
      <p:pic>
        <p:nvPicPr>
          <p:cNvPr id="6" name="Picture 4" descr="C:\Documents and Settings\lelli\Documenti\Immagini\AMMINOACIDI\asn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540" y="752897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5" descr="C:\Documents and Settings\lelli\Documenti\Immagini\AMMINOACIDI\asp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3869" y="752897"/>
            <a:ext cx="2164390" cy="1636144"/>
          </a:xfrm>
          <a:prstGeom prst="rect">
            <a:avLst/>
          </a:prstGeom>
          <a:noFill/>
        </p:spPr>
      </p:pic>
      <p:pic>
        <p:nvPicPr>
          <p:cNvPr id="8" name="Picture 7" descr="C:\Documents and Settings\lelli\Documenti\Immagini\AMMINOACIDI\gln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9479" y="2389041"/>
            <a:ext cx="2164390" cy="1636144"/>
          </a:xfrm>
          <a:prstGeom prst="rect">
            <a:avLst/>
          </a:prstGeom>
          <a:noFill/>
        </p:spPr>
      </p:pic>
      <p:pic>
        <p:nvPicPr>
          <p:cNvPr id="9" name="Picture 8" descr="C:\Documents and Settings\lelli\Documenti\Immagini\AMMINOACIDI\glu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0035" y="2389041"/>
            <a:ext cx="2166310" cy="163614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1390" y="4345779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10) </a:t>
            </a:r>
            <a:r>
              <a:rPr lang="en-US" dirty="0" err="1" smtClean="0"/>
              <a:t>Imino</a:t>
            </a:r>
            <a:r>
              <a:rPr lang="en-US" dirty="0" smtClean="0"/>
              <a:t> </a:t>
            </a:r>
            <a:r>
              <a:rPr lang="en-US" dirty="0" err="1" smtClean="0"/>
              <a:t>kyselina</a:t>
            </a:r>
            <a:endParaRPr lang="en-US" dirty="0" smtClean="0"/>
          </a:p>
        </p:txBody>
      </p:sp>
      <p:pic>
        <p:nvPicPr>
          <p:cNvPr id="11" name="Picture 16" descr="C:\Documents and Settings\lelli\Documenti\Immagini\AMMINOACIDI\pro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1357" y="4715111"/>
            <a:ext cx="2216243" cy="1673491"/>
          </a:xfrm>
          <a:prstGeom prst="rect">
            <a:avLst/>
          </a:prstGeom>
          <a:noFill/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>
          <a:xfrm>
            <a:off x="2549479" y="6356350"/>
            <a:ext cx="3470321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1390" y="337876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basickými</a:t>
            </a:r>
            <a:r>
              <a:rPr lang="en-US" dirty="0" smtClean="0"/>
              <a:t> </a:t>
            </a:r>
            <a:r>
              <a:rPr lang="en-US" dirty="0" err="1" smtClean="0"/>
              <a:t>skupinami</a:t>
            </a:r>
            <a:endParaRPr lang="en-US" dirty="0" smtClean="0"/>
          </a:p>
        </p:txBody>
      </p:sp>
      <p:pic>
        <p:nvPicPr>
          <p:cNvPr id="6" name="Picture 3" descr="C:\Documents and Settings\lelli\Documenti\Immagini\AMMINOACIDI\arg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2033" y="1074586"/>
            <a:ext cx="2166310" cy="1636144"/>
          </a:xfrm>
          <a:prstGeom prst="rect">
            <a:avLst/>
          </a:prstGeom>
          <a:noFill/>
        </p:spPr>
      </p:pic>
      <p:pic>
        <p:nvPicPr>
          <p:cNvPr id="7" name="Picture 10" descr="C:\Documents and Settings\lelli\Documenti\Immagini\AMMINOACIDI\his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9130" y="1074586"/>
            <a:ext cx="2164390" cy="1636144"/>
          </a:xfrm>
          <a:prstGeom prst="rect">
            <a:avLst/>
          </a:prstGeom>
          <a:noFill/>
        </p:spPr>
      </p:pic>
      <p:pic>
        <p:nvPicPr>
          <p:cNvPr id="8" name="Picture 13" descr="C:\Documents and Settings\lelli\Documenti\Immagini\AMMINOACIDI\lys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3935" y="1074586"/>
            <a:ext cx="2166310" cy="16361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390" y="3115220"/>
            <a:ext cx="892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12) </a:t>
            </a:r>
            <a:r>
              <a:rPr lang="en-US" dirty="0" err="1" smtClean="0"/>
              <a:t>Aminokyseliny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smtClean="0"/>
              <a:t> </a:t>
            </a:r>
            <a:r>
              <a:rPr lang="en-US" dirty="0" err="1" smtClean="0"/>
              <a:t>aromatickými</a:t>
            </a:r>
            <a:r>
              <a:rPr lang="en-US" dirty="0" smtClean="0"/>
              <a:t> </a:t>
            </a:r>
            <a:r>
              <a:rPr lang="en-US" dirty="0" err="1" smtClean="0"/>
              <a:t>kruhy</a:t>
            </a:r>
            <a:endParaRPr lang="en-US" dirty="0" smtClean="0"/>
          </a:p>
        </p:txBody>
      </p:sp>
      <p:pic>
        <p:nvPicPr>
          <p:cNvPr id="10" name="Picture 15" descr="C:\Documents and Settings\lelli\Documenti\Immagini\AMMINOACIDI\phe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7633" y="3833701"/>
            <a:ext cx="2164390" cy="1636144"/>
          </a:xfrm>
          <a:prstGeom prst="rect">
            <a:avLst/>
          </a:prstGeom>
          <a:noFill/>
        </p:spPr>
      </p:pic>
      <p:pic>
        <p:nvPicPr>
          <p:cNvPr id="11" name="Picture 19" descr="C:\Documents and Settings\lelli\Documenti\Immagini\AMMINOACIDI\trp.gi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4013" y="3833701"/>
            <a:ext cx="2166310" cy="1636144"/>
          </a:xfrm>
          <a:prstGeom prst="rect">
            <a:avLst/>
          </a:prstGeom>
          <a:noFill/>
        </p:spPr>
      </p:pic>
      <p:pic>
        <p:nvPicPr>
          <p:cNvPr id="12" name="Picture 20" descr="C:\Documents and Settings\lelli\Documenti\Immagini\AMMINOACIDI\tyr.gif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9641" y="4822501"/>
            <a:ext cx="2164390" cy="1636144"/>
          </a:xfrm>
          <a:prstGeom prst="rect">
            <a:avLst/>
          </a:prstGeom>
          <a:noFill/>
        </p:spPr>
      </p:pic>
      <p:pic>
        <p:nvPicPr>
          <p:cNvPr id="13" name="Picture 10" descr="C:\Documents and Settings\lelli\Documenti\Immagini\AMMINOACIDI\his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7010" y="4822501"/>
            <a:ext cx="2164390" cy="1636144"/>
          </a:xfrm>
          <a:prstGeom prst="rect">
            <a:avLst/>
          </a:prstGeom>
          <a:noFill/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>
          <a:xfrm>
            <a:off x="2493553" y="6356350"/>
            <a:ext cx="3526247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152400" y="100013"/>
            <a:ext cx="9448800" cy="6757987"/>
            <a:chOff x="-152400" y="100013"/>
            <a:chExt cx="9448800" cy="6757987"/>
          </a:xfrm>
        </p:grpSpPr>
        <p:pic>
          <p:nvPicPr>
            <p:cNvPr id="2050" name="Picture 2" descr="C:\Documents and Settings\lelli\Documenti\Immagini\AMMINOACIDI\ala.gif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967" y="100013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1" name="Picture 3" descr="C:\Documents and Settings\lelli\Documenti\Immagini\AMMINOACIDI\arg.gif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51073" y="100013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2" name="Picture 4" descr="C:\Documents and Settings\lelli\Documenti\Immagini\AMMINOACIDI\asn.gif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50570" y="100013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3" name="Picture 5" descr="C:\Documents and Settings\lelli\Documenti\Immagini\AMMINOACIDI\asp.gif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9871" y="100013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4" name="Picture 6" descr="C:\Documents and Settings\lelli\Documenti\Immagini\AMMINOACIDI\cys.gif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61356" y="100013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5" name="Picture 7" descr="C:\Documents and Settings\lelli\Documenti\Immagini\AMMINOACIDI\gln.gif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52400" y="1807294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6" name="Picture 8" descr="C:\Documents and Settings\lelli\Documenti\Immagini\AMMINOACIDI\glu.gif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51073" y="1794845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7" name="Picture 9" descr="C:\Documents and Settings\lelli\Documenti\Immagini\AMMINOACIDI\gly.gif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66203" y="189265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58" name="Picture 10" descr="C:\Documents and Settings\lelli\Documenti\Immagini\AMMINOACIDI\his.gif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1138" y="1892658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59" name="Picture 11" descr="C:\Documents and Settings\lelli\Documenti\Immagini\AMMINOACIDI\ile.gif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69173" y="189265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0" name="Picture 12" descr="C:\Documents and Settings\lelli\Documenti\Immagini\AMMINOACIDI\leu.gif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52400" y="3429211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1" name="Picture 13" descr="C:\Documents and Settings\lelli\Documenti\Immagini\AMMINOACIDI\lys.gif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51073" y="3491455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2" name="Picture 14" descr="C:\Documents and Settings\lelli\Documenti\Immagini\AMMINOACIDI\met.gif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42753" y="3429211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3" name="Picture 15" descr="C:\Documents and Settings\lelli\Documenti\Immagini\AMMINOACIDI\phe.gif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78605" y="3514575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4" name="Picture 16" descr="C:\Documents and Settings\lelli\Documenti\Immagini\AMMINOACIDI\pro.gif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45723" y="3514575"/>
              <a:ext cx="2216243" cy="1673491"/>
            </a:xfrm>
            <a:prstGeom prst="rect">
              <a:avLst/>
            </a:prstGeom>
            <a:noFill/>
          </p:spPr>
        </p:pic>
        <p:pic>
          <p:nvPicPr>
            <p:cNvPr id="2065" name="Picture 17" descr="C:\Documents and Settings\lelli\Documenti\Immagini\AMMINOACIDI\ser.gif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967" y="5051128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6" name="Picture 18" descr="C:\Documents and Settings\lelli\Documenti\Immagini\AMMINOACIDI\thr.gif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91268" y="505112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7" name="Picture 19" descr="C:\Documents and Settings\lelli\Documenti\Immagini\AMMINOACIDI\trp.gif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34937" y="5051128"/>
              <a:ext cx="2166310" cy="1636144"/>
            </a:xfrm>
            <a:prstGeom prst="rect">
              <a:avLst/>
            </a:prstGeom>
            <a:noFill/>
          </p:spPr>
        </p:pic>
        <p:pic>
          <p:nvPicPr>
            <p:cNvPr id="2068" name="Picture 20" descr="C:\Documents and Settings\lelli\Documenti\Immagini\AMMINOACIDI\tyr.gif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70788" y="5221856"/>
              <a:ext cx="2164390" cy="1636144"/>
            </a:xfrm>
            <a:prstGeom prst="rect">
              <a:avLst/>
            </a:prstGeom>
            <a:noFill/>
          </p:spPr>
        </p:pic>
        <p:pic>
          <p:nvPicPr>
            <p:cNvPr id="2069" name="Picture 21" descr="C:\Documents and Settings\lelli\Documenti\Immagini\AMMINOACIDI\val.gif"/>
            <p:cNvPicPr>
              <a:picLocks noChangeAspect="1" noChangeArrowheads="1"/>
            </p:cNvPicPr>
            <p:nvPr/>
          </p:nvPicPr>
          <p:blipFill>
            <a:blip r:embed="rId21">
              <a:clrChange>
                <a:clrFrom>
                  <a:srgbClr val="FFFFCC"/>
                </a:clrFrom>
                <a:clrTo>
                  <a:srgbClr val="FFFFC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30090" y="5136492"/>
              <a:ext cx="2166310" cy="1636144"/>
            </a:xfrm>
            <a:prstGeom prst="rect">
              <a:avLst/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372868" y="291270"/>
              <a:ext cx="37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A</a:t>
              </a:r>
              <a:endParaRPr lang="en-US" sz="2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25556" y="291270"/>
              <a:ext cx="372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R</a:t>
              </a:r>
              <a:endParaRPr lang="en-US" sz="2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71144" y="291270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N</a:t>
              </a:r>
              <a:endParaRPr 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13617" y="212837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D</a:t>
              </a:r>
              <a:endParaRPr lang="en-US" sz="2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30090" y="221364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C</a:t>
              </a:r>
              <a:endParaRPr 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5145" y="1892658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/>
                <a:t>Q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16544" y="1892658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E</a:t>
              </a:r>
              <a:endParaRPr lang="en-US" sz="24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659855" y="1892658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G</a:t>
              </a:r>
              <a:endParaRPr 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09871" y="1892658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H</a:t>
              </a:r>
              <a:endParaRPr lang="en-US" sz="24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976538" y="1892658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I</a:t>
              </a:r>
              <a:endParaRPr lang="en-US" sz="2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5145" y="3514575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L</a:t>
              </a:r>
              <a:endParaRPr lang="en-US" sz="2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998634" y="3514575"/>
              <a:ext cx="3954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K</a:t>
              </a:r>
              <a:endParaRPr lang="en-US" sz="24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17383" y="3514575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M</a:t>
              </a:r>
              <a:endParaRPr lang="en-US" sz="2400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27601" y="3514575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F</a:t>
              </a:r>
              <a:endParaRPr lang="en-US" sz="2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269349" y="3514575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P</a:t>
              </a:r>
              <a:endParaRPr lang="en-US" sz="24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9222" y="5440962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S</a:t>
              </a:r>
              <a:endParaRPr lang="en-US" sz="24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98634" y="5440962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T</a:t>
              </a:r>
              <a:endParaRPr lang="en-US" sz="24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671144" y="5221856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W</a:t>
              </a:r>
              <a:endParaRPr lang="en-US" sz="24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748887" y="5316001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Y</a:t>
              </a:r>
              <a:endParaRPr lang="en-US" sz="2400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371984" y="5316001"/>
              <a:ext cx="547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V</a:t>
              </a:r>
              <a:endParaRPr lang="en-US" sz="2400" b="1" dirty="0"/>
            </a:p>
          </p:txBody>
        </p:sp>
      </p:grpSp>
      <p:sp>
        <p:nvSpPr>
          <p:cNvPr id="44" name="Slide Number Placeholder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Proteiny, Karel Kubíček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429000" cy="365125"/>
          </a:xfrm>
        </p:spPr>
        <p:txBody>
          <a:bodyPr/>
          <a:lstStyle/>
          <a:p>
            <a:r>
              <a:rPr lang="en-US" smtClean="0"/>
              <a:t>Proteiny, Karel Kubíček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1390" y="407781"/>
            <a:ext cx="8774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III] </a:t>
            </a:r>
            <a:r>
              <a:rPr lang="en-US" dirty="0" err="1" smtClean="0"/>
              <a:t>Peptidy</a:t>
            </a:r>
            <a:r>
              <a:rPr lang="en-US" dirty="0" smtClean="0"/>
              <a:t>, </a:t>
            </a:r>
            <a:r>
              <a:rPr lang="en-US" dirty="0" err="1" smtClean="0"/>
              <a:t>proteiny</a:t>
            </a:r>
            <a:r>
              <a:rPr lang="en-US" dirty="0" smtClean="0"/>
              <a:t> – </a:t>
            </a:r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polymerů</a:t>
            </a:r>
            <a:r>
              <a:rPr lang="en-US" dirty="0" smtClean="0"/>
              <a:t> </a:t>
            </a:r>
            <a:r>
              <a:rPr lang="en-US" dirty="0" err="1" smtClean="0"/>
              <a:t>polymerizační</a:t>
            </a:r>
            <a:r>
              <a:rPr lang="en-US" dirty="0" smtClean="0"/>
              <a:t> </a:t>
            </a:r>
            <a:r>
              <a:rPr lang="en-US" dirty="0" err="1" smtClean="0"/>
              <a:t>reakcí</a:t>
            </a:r>
            <a:endParaRPr lang="en-US" dirty="0"/>
          </a:p>
        </p:txBody>
      </p:sp>
      <p:pic>
        <p:nvPicPr>
          <p:cNvPr id="5" name="Picture 4" descr="polymerizac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28" y="1108117"/>
            <a:ext cx="7935093" cy="4028089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15/10/2013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</TotalTime>
  <Words>1805</Words>
  <Application>Microsoft Macintosh PowerPoint</Application>
  <PresentationFormat>On-screen Show (4:3)</PresentationFormat>
  <Paragraphs>493</Paragraphs>
  <Slides>48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Protein folding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Karel Kubicek</dc:creator>
  <cp:lastModifiedBy>Karel Kubicek</cp:lastModifiedBy>
  <cp:revision>109</cp:revision>
  <dcterms:created xsi:type="dcterms:W3CDTF">2010-11-02T12:03:16Z</dcterms:created>
  <dcterms:modified xsi:type="dcterms:W3CDTF">2013-10-16T07:18:03Z</dcterms:modified>
</cp:coreProperties>
</file>