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1" r:id="rId2"/>
    <p:sldId id="256" r:id="rId3"/>
    <p:sldId id="257" r:id="rId4"/>
    <p:sldId id="280" r:id="rId5"/>
    <p:sldId id="260" r:id="rId6"/>
    <p:sldId id="279" r:id="rId7"/>
    <p:sldId id="278" r:id="rId8"/>
    <p:sldId id="258" r:id="rId9"/>
    <p:sldId id="261" r:id="rId10"/>
    <p:sldId id="263" r:id="rId11"/>
    <p:sldId id="259" r:id="rId12"/>
    <p:sldId id="262" r:id="rId13"/>
    <p:sldId id="264" r:id="rId14"/>
    <p:sldId id="266" r:id="rId15"/>
    <p:sldId id="265" r:id="rId16"/>
    <p:sldId id="267" r:id="rId17"/>
    <p:sldId id="270" r:id="rId18"/>
    <p:sldId id="269" r:id="rId19"/>
    <p:sldId id="268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2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ACA6E-3F34-0A4D-8446-15045A80F14C}" type="datetimeFigureOut">
              <a:rPr lang="en-US" smtClean="0"/>
              <a:pPr/>
              <a:t>11/9/13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B26B7-9C63-FA4B-8EA5-5C5756473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0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3B9FB-3DF5-6B40-BF2A-EA5315F6AAAA}" type="datetimeFigureOut">
              <a:rPr lang="en-US" smtClean="0"/>
              <a:pPr/>
              <a:t>11/9/13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73007-1742-CE44-A3B5-5DE836EA5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957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7D389-ED7A-2642-9179-F88780ED33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29/10/2013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775A2-2568-454E-9A2F-8B4F7F72D18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7" descr="cedulka_na_futr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 b="54174"/>
          <a:stretch/>
        </p:blipFill>
        <p:spPr>
          <a:xfrm>
            <a:off x="1706281" y="3199204"/>
            <a:ext cx="5736049" cy="27784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4484" y="436141"/>
            <a:ext cx="8005410" cy="29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Mgr. Karel </a:t>
            </a:r>
            <a:r>
              <a:rPr lang="en-US" dirty="0" err="1" smtClean="0"/>
              <a:t>Kubíček</a:t>
            </a:r>
            <a:r>
              <a:rPr lang="en-US" dirty="0" smtClean="0"/>
              <a:t>, Ph.D.</a:t>
            </a:r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z="4000" b="1" dirty="0" smtClean="0"/>
              <a:t>F1190: </a:t>
            </a:r>
            <a:r>
              <a:rPr lang="en-US" sz="4000" b="1" dirty="0" err="1" smtClean="0"/>
              <a:t>Lipidy</a:t>
            </a:r>
            <a:endParaRPr lang="en-US" sz="4000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Přednáška</a:t>
            </a:r>
            <a:r>
              <a:rPr lang="en-US" dirty="0" smtClean="0"/>
              <a:t> je </a:t>
            </a:r>
            <a:r>
              <a:rPr lang="en-US" dirty="0" err="1" smtClean="0"/>
              <a:t>podporována</a:t>
            </a:r>
            <a:r>
              <a:rPr lang="en-US" dirty="0" smtClean="0"/>
              <a:t> </a:t>
            </a:r>
            <a:r>
              <a:rPr lang="en-US" dirty="0" err="1" smtClean="0"/>
              <a:t>grantovými</a:t>
            </a:r>
            <a:r>
              <a:rPr lang="en-US" dirty="0" smtClean="0"/>
              <a:t> </a:t>
            </a:r>
            <a:r>
              <a:rPr lang="en-US" dirty="0" err="1" smtClean="0"/>
              <a:t>prostředky</a:t>
            </a:r>
            <a:r>
              <a:rPr lang="en-US" dirty="0" smtClean="0"/>
              <a:t> z </a:t>
            </a:r>
            <a:r>
              <a:rPr lang="en-US" dirty="0" err="1" smtClean="0"/>
              <a:t>programu</a:t>
            </a:r>
            <a:r>
              <a:rPr lang="en-US" dirty="0" smtClean="0"/>
              <a:t>: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820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fosfatidinova_ky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67663"/>
            <a:ext cx="8544543" cy="2139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842818"/>
            <a:ext cx="8544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Kyselina</a:t>
            </a:r>
            <a:r>
              <a:rPr lang="en-US" dirty="0" smtClean="0"/>
              <a:t> </a:t>
            </a:r>
            <a:r>
              <a:rPr lang="en-US" dirty="0" err="1" smtClean="0"/>
              <a:t>fosfatidová</a:t>
            </a:r>
            <a:r>
              <a:rPr lang="en-US" dirty="0" smtClean="0"/>
              <a:t> –</a:t>
            </a:r>
            <a:r>
              <a:rPr lang="en-US" dirty="0" err="1" smtClean="0"/>
              <a:t>základní</a:t>
            </a:r>
            <a:r>
              <a:rPr lang="en-US" dirty="0" smtClean="0"/>
              <a:t> </a:t>
            </a:r>
            <a:r>
              <a:rPr lang="en-US" dirty="0" err="1" smtClean="0"/>
              <a:t>sloučenina</a:t>
            </a:r>
            <a:r>
              <a:rPr lang="en-US" dirty="0" smtClean="0"/>
              <a:t> </a:t>
            </a:r>
            <a:r>
              <a:rPr lang="en-US" dirty="0" err="1" smtClean="0"/>
              <a:t>fosfolipidů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glycerolipid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453" y="581598"/>
            <a:ext cx="6840935" cy="541049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fosfolipid.png"/>
          <p:cNvPicPr>
            <a:picLocks noChangeAspect="1"/>
          </p:cNvPicPr>
          <p:nvPr/>
        </p:nvPicPr>
        <p:blipFill>
          <a:blip r:embed="rId2"/>
          <a:srcRect r="4203"/>
          <a:stretch>
            <a:fillRect/>
          </a:stretch>
        </p:blipFill>
        <p:spPr>
          <a:xfrm>
            <a:off x="1494893" y="992695"/>
            <a:ext cx="3947634" cy="50409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3365" y="888790"/>
            <a:ext cx="309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Polární</a:t>
            </a:r>
            <a:r>
              <a:rPr lang="en-US" dirty="0" smtClean="0"/>
              <a:t> “</a:t>
            </a:r>
            <a:r>
              <a:rPr lang="en-US" dirty="0" err="1" smtClean="0"/>
              <a:t>hlavička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55680" y="3440545"/>
            <a:ext cx="309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Nepolární</a:t>
            </a:r>
            <a:r>
              <a:rPr lang="en-US" dirty="0" smtClean="0"/>
              <a:t> </a:t>
            </a:r>
            <a:r>
              <a:rPr lang="en-US" dirty="0" err="1" smtClean="0"/>
              <a:t>konec</a:t>
            </a:r>
            <a:r>
              <a:rPr lang="en-US" dirty="0" smtClean="0"/>
              <a:t> (</a:t>
            </a:r>
            <a:r>
              <a:rPr lang="en-US" dirty="0" err="1" smtClean="0"/>
              <a:t>nasycený</a:t>
            </a:r>
            <a:r>
              <a:rPr lang="en-US" dirty="0" smtClean="0"/>
              <a:t> – S-  </a:t>
            </a:r>
            <a:r>
              <a:rPr lang="en-US" dirty="0" err="1" smtClean="0"/>
              <a:t>nebo</a:t>
            </a:r>
            <a:r>
              <a:rPr lang="en-US" dirty="0" smtClean="0"/>
              <a:t> </a:t>
            </a:r>
            <a:r>
              <a:rPr lang="en-US" dirty="0" err="1" smtClean="0"/>
              <a:t>nenasucený</a:t>
            </a:r>
            <a:r>
              <a:rPr lang="en-US" dirty="0" smtClean="0"/>
              <a:t> – U)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" y="311727"/>
            <a:ext cx="769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Schéma</a:t>
            </a:r>
            <a:r>
              <a:rPr lang="en-US" b="1" dirty="0" smtClean="0"/>
              <a:t> </a:t>
            </a:r>
            <a:r>
              <a:rPr lang="en-US" b="1" dirty="0" err="1" smtClean="0"/>
              <a:t>fosfolipidu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nebo</a:t>
            </a:r>
            <a:r>
              <a:rPr lang="en-US" dirty="0" smtClean="0"/>
              <a:t> </a:t>
            </a:r>
            <a:r>
              <a:rPr lang="en-US" dirty="0" err="1" smtClean="0"/>
              <a:t>jiného</a:t>
            </a:r>
            <a:r>
              <a:rPr lang="en-US" dirty="0" smtClean="0"/>
              <a:t> </a:t>
            </a:r>
            <a:r>
              <a:rPr lang="en-US" dirty="0" err="1" smtClean="0"/>
              <a:t>membránového</a:t>
            </a:r>
            <a:r>
              <a:rPr lang="en-US" dirty="0" smtClean="0"/>
              <a:t> </a:t>
            </a:r>
            <a:r>
              <a:rPr lang="en-US" dirty="0" err="1" smtClean="0"/>
              <a:t>lipidu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cholester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350"/>
            <a:ext cx="9144000" cy="5207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909" y="369455"/>
            <a:ext cx="868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Steroidy</a:t>
            </a:r>
            <a:r>
              <a:rPr lang="en-US" dirty="0" smtClean="0"/>
              <a:t>, cholesterol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dvojvrstv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20" y="923637"/>
            <a:ext cx="7527906" cy="43064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83726" y="762000"/>
            <a:ext cx="12062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Hydro-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filní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fobní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filní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37845" y="381000"/>
            <a:ext cx="7226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Lipidová</a:t>
            </a:r>
            <a:r>
              <a:rPr lang="en-US" b="1" dirty="0" smtClean="0"/>
              <a:t> </a:t>
            </a:r>
            <a:r>
              <a:rPr lang="en-US" b="1" dirty="0" err="1" smtClean="0"/>
              <a:t>dvojvrstva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usporadane_lipid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0391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multilamelarni_vesic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865" y="3325090"/>
            <a:ext cx="4027452" cy="2503909"/>
          </a:xfrm>
          <a:prstGeom prst="rect">
            <a:avLst/>
          </a:prstGeom>
        </p:spPr>
      </p:pic>
      <p:pic>
        <p:nvPicPr>
          <p:cNvPr id="8" name="Picture 7" descr="monolamelarni_vesic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45" y="2770909"/>
            <a:ext cx="3285163" cy="3219063"/>
          </a:xfrm>
          <a:prstGeom prst="rect">
            <a:avLst/>
          </a:prstGeom>
        </p:spPr>
      </p:pic>
      <p:pic>
        <p:nvPicPr>
          <p:cNvPr id="9" name="Picture 8" descr="micel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909" y="186456"/>
            <a:ext cx="3113663" cy="29775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7254" y="473364"/>
            <a:ext cx="4087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Micela</a:t>
            </a:r>
            <a:endParaRPr lang="en-US" dirty="0" smtClean="0"/>
          </a:p>
          <a:p>
            <a:r>
              <a:rPr lang="en-US" dirty="0" err="1" smtClean="0"/>
              <a:t>Unilamelární</a:t>
            </a:r>
            <a:r>
              <a:rPr lang="en-US" dirty="0" smtClean="0"/>
              <a:t> </a:t>
            </a:r>
            <a:r>
              <a:rPr lang="en-US" dirty="0" err="1" smtClean="0"/>
              <a:t>vesikula</a:t>
            </a:r>
            <a:endParaRPr lang="en-US" dirty="0" smtClean="0"/>
          </a:p>
          <a:p>
            <a:r>
              <a:rPr lang="en-US" dirty="0" err="1" smtClean="0"/>
              <a:t>Multilamelární</a:t>
            </a:r>
            <a:r>
              <a:rPr lang="en-US" dirty="0" smtClean="0"/>
              <a:t> </a:t>
            </a:r>
            <a:r>
              <a:rPr lang="en-US" dirty="0" err="1" smtClean="0"/>
              <a:t>vesikula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20455" y="611909"/>
            <a:ext cx="2944090" cy="230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-726208" y="2141681"/>
            <a:ext cx="236681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590800" y="1362364"/>
            <a:ext cx="2212109" cy="2159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agregat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616" y="161636"/>
            <a:ext cx="6620184" cy="60238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 descr="souhrnne_schem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4" y="3567823"/>
            <a:ext cx="7070436" cy="28715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6273" y="450273"/>
            <a:ext cx="270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</a:t>
            </a:r>
            <a:r>
              <a:rPr lang="en-US" dirty="0" err="1" smtClean="0"/>
              <a:t>tekuté</a:t>
            </a:r>
            <a:r>
              <a:rPr lang="en-US" dirty="0" smtClean="0"/>
              <a:t> </a:t>
            </a:r>
            <a:r>
              <a:rPr lang="en-US" dirty="0" err="1" smtClean="0"/>
              <a:t>mozaiky</a:t>
            </a:r>
            <a:endParaRPr lang="en-US" dirty="0"/>
          </a:p>
        </p:txBody>
      </p:sp>
      <p:pic>
        <p:nvPicPr>
          <p:cNvPr id="7" name="Picture 6" descr="membranova_struktur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67710" y="103906"/>
            <a:ext cx="6525484" cy="358940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38727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Příprava</a:t>
            </a:r>
            <a:r>
              <a:rPr lang="en-US" dirty="0" smtClean="0"/>
              <a:t> a </a:t>
            </a:r>
            <a:r>
              <a:rPr lang="en-US" dirty="0" err="1" smtClean="0"/>
              <a:t>studium</a:t>
            </a:r>
            <a:r>
              <a:rPr lang="en-US" dirty="0" smtClean="0"/>
              <a:t> </a:t>
            </a:r>
            <a:r>
              <a:rPr lang="en-US" dirty="0" err="1" smtClean="0"/>
              <a:t>monovrstev</a:t>
            </a:r>
            <a:r>
              <a:rPr lang="en-US" dirty="0" smtClean="0"/>
              <a:t> a </a:t>
            </a:r>
            <a:r>
              <a:rPr lang="en-US" dirty="0" err="1" smtClean="0"/>
              <a:t>jejich</a:t>
            </a:r>
            <a:r>
              <a:rPr lang="en-US" dirty="0" smtClean="0"/>
              <a:t> </a:t>
            </a:r>
            <a:r>
              <a:rPr lang="en-US" dirty="0" err="1" smtClean="0"/>
              <a:t>studium</a:t>
            </a:r>
            <a:endParaRPr lang="en-US" dirty="0" smtClean="0"/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Franklinův</a:t>
            </a:r>
            <a:r>
              <a:rPr lang="en-US" dirty="0" smtClean="0"/>
              <a:t> experiment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Langmuirova-Blodgettové</a:t>
            </a:r>
            <a:r>
              <a:rPr lang="en-US" dirty="0" smtClean="0"/>
              <a:t> </a:t>
            </a:r>
            <a:r>
              <a:rPr lang="en-US" dirty="0" err="1" smtClean="0"/>
              <a:t>vanička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Odpařováním</a:t>
            </a:r>
            <a:r>
              <a:rPr lang="en-US" dirty="0" smtClean="0"/>
              <a:t> </a:t>
            </a:r>
            <a:r>
              <a:rPr lang="en-US" dirty="0" err="1" smtClean="0"/>
              <a:t>organických</a:t>
            </a:r>
            <a:r>
              <a:rPr lang="en-US" dirty="0" smtClean="0"/>
              <a:t> </a:t>
            </a:r>
            <a:r>
              <a:rPr lang="en-US" dirty="0" err="1" smtClean="0"/>
              <a:t>rozpouštědel</a:t>
            </a: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Rentgenová</a:t>
            </a:r>
            <a:r>
              <a:rPr lang="en-US" dirty="0" smtClean="0"/>
              <a:t> </a:t>
            </a:r>
            <a:r>
              <a:rPr lang="en-US" dirty="0" err="1" smtClean="0"/>
              <a:t>difrakce</a:t>
            </a:r>
            <a:r>
              <a:rPr lang="en-US" dirty="0" smtClean="0"/>
              <a:t> a </a:t>
            </a:r>
            <a:r>
              <a:rPr lang="en-US" dirty="0" err="1" smtClean="0"/>
              <a:t>odraz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Elipsometrie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BAM – </a:t>
            </a:r>
            <a:r>
              <a:rPr lang="en-US" dirty="0"/>
              <a:t>B</a:t>
            </a:r>
            <a:r>
              <a:rPr lang="en-US" dirty="0" smtClean="0"/>
              <a:t>rewster angle microscopy – </a:t>
            </a:r>
            <a:r>
              <a:rPr lang="en-US" dirty="0" err="1" smtClean="0"/>
              <a:t>mikroskopie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rewsterova</a:t>
            </a:r>
            <a:r>
              <a:rPr lang="en-US" dirty="0" smtClean="0"/>
              <a:t> </a:t>
            </a:r>
            <a:r>
              <a:rPr lang="en-US" dirty="0" err="1" smtClean="0"/>
              <a:t>úhlu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AFM – </a:t>
            </a:r>
            <a:r>
              <a:rPr lang="en-US" dirty="0" err="1" smtClean="0"/>
              <a:t>mikroskopie</a:t>
            </a:r>
            <a:r>
              <a:rPr lang="en-US" dirty="0" smtClean="0"/>
              <a:t> </a:t>
            </a:r>
            <a:r>
              <a:rPr lang="en-US" dirty="0" err="1" smtClean="0"/>
              <a:t>atomárních</a:t>
            </a:r>
            <a:r>
              <a:rPr lang="en-US" dirty="0" smtClean="0"/>
              <a:t> </a:t>
            </a:r>
            <a:r>
              <a:rPr lang="en-US" dirty="0" err="1" smtClean="0"/>
              <a:t>sil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Fluorescenční</a:t>
            </a:r>
            <a:r>
              <a:rPr lang="en-US" dirty="0" smtClean="0"/>
              <a:t> </a:t>
            </a:r>
            <a:r>
              <a:rPr lang="en-US" dirty="0" err="1" smtClean="0"/>
              <a:t>mikroskopie</a:t>
            </a:r>
            <a:endParaRPr lang="en-US" dirty="0" smtClean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71775A2-2568-454E-9A2F-8B4F7F72D18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Lipidy, Karel Kubíček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cs-CZ" smtClean="0"/>
              <a:t>29/10/2013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7999" y="267970"/>
            <a:ext cx="8645872" cy="560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Lipidy</a:t>
            </a:r>
            <a:r>
              <a:rPr lang="en-US" b="1" dirty="0" smtClean="0"/>
              <a:t>, </a:t>
            </a:r>
            <a:r>
              <a:rPr lang="en-US" b="1" dirty="0" err="1" smtClean="0"/>
              <a:t>membrány</a:t>
            </a:r>
            <a:endParaRPr lang="en-US" b="1" dirty="0" smtClean="0"/>
          </a:p>
          <a:p>
            <a:endParaRPr lang="en-US" dirty="0" smtClean="0"/>
          </a:p>
          <a:p>
            <a:r>
              <a:rPr lang="en-US" sz="2000" b="1" dirty="0" err="1" smtClean="0"/>
              <a:t>Doporučená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literatura</a:t>
            </a:r>
            <a:r>
              <a:rPr lang="en-US" sz="2000" b="1" dirty="0" smtClean="0"/>
              <a:t>:</a:t>
            </a:r>
          </a:p>
          <a:p>
            <a:pPr marL="342900" indent="-342900">
              <a:buAutoNum type="arabicParenR"/>
            </a:pPr>
            <a:endParaRPr lang="en-US" dirty="0" smtClean="0">
              <a:latin typeface="Arial"/>
              <a:cs typeface="Arial"/>
            </a:endParaRPr>
          </a:p>
          <a:p>
            <a:pPr marL="342900" indent="-342900">
              <a:buAutoNum type="arabicParenR"/>
            </a:pPr>
            <a:r>
              <a:rPr lang="en-US" dirty="0" err="1" smtClean="0">
                <a:latin typeface="Arial"/>
                <a:cs typeface="Arial"/>
              </a:rPr>
              <a:t>Cotterill</a:t>
            </a:r>
            <a:r>
              <a:rPr lang="en-US" dirty="0" smtClean="0">
                <a:latin typeface="Arial"/>
                <a:cs typeface="Arial"/>
              </a:rPr>
              <a:t>, R.: Biophysics: An Introduction, John Wiley &amp; Sons, Ltd. 2002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/>
                <a:cs typeface="Arial"/>
              </a:rPr>
              <a:t>Murray, R.K., </a:t>
            </a:r>
            <a:r>
              <a:rPr lang="en-US" dirty="0" err="1" smtClean="0">
                <a:latin typeface="Arial"/>
                <a:cs typeface="Arial"/>
              </a:rPr>
              <a:t>Granner</a:t>
            </a:r>
            <a:r>
              <a:rPr lang="en-US" dirty="0" smtClean="0">
                <a:latin typeface="Arial"/>
                <a:cs typeface="Arial"/>
              </a:rPr>
              <a:t>, D. K., Mayes, P., A., </a:t>
            </a:r>
            <a:r>
              <a:rPr lang="en-US" dirty="0" err="1" smtClean="0">
                <a:latin typeface="Arial"/>
                <a:cs typeface="Arial"/>
              </a:rPr>
              <a:t>Rodwell</a:t>
            </a:r>
            <a:r>
              <a:rPr lang="en-US" dirty="0" smtClean="0">
                <a:latin typeface="Arial"/>
                <a:cs typeface="Arial"/>
              </a:rPr>
              <a:t>, V., W.: Harper’s Illustrated Biochemistry, Lange Medical Books, 2003</a:t>
            </a:r>
          </a:p>
          <a:p>
            <a:pPr marL="342900" indent="-342900">
              <a:buAutoNum type="arabicParenR"/>
            </a:pPr>
            <a:r>
              <a:rPr lang="en-US" dirty="0" err="1" smtClean="0">
                <a:latin typeface="Arial"/>
                <a:cs typeface="Arial"/>
              </a:rPr>
              <a:t>Schuenemann</a:t>
            </a:r>
            <a:r>
              <a:rPr lang="en-US" dirty="0" smtClean="0">
                <a:latin typeface="Arial"/>
                <a:cs typeface="Arial"/>
              </a:rPr>
              <a:t>, V.: </a:t>
            </a:r>
            <a:r>
              <a:rPr lang="en-US" dirty="0" err="1" smtClean="0">
                <a:latin typeface="Arial"/>
                <a:cs typeface="Arial"/>
              </a:rPr>
              <a:t>Biophysik</a:t>
            </a:r>
            <a:r>
              <a:rPr lang="en-US" dirty="0" smtClean="0">
                <a:latin typeface="Arial"/>
                <a:cs typeface="Arial"/>
              </a:rPr>
              <a:t>: </a:t>
            </a:r>
            <a:r>
              <a:rPr lang="en-US" dirty="0" err="1" smtClean="0">
                <a:latin typeface="Arial"/>
                <a:cs typeface="Arial"/>
              </a:rPr>
              <a:t>Eine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Einfuehrung</a:t>
            </a:r>
            <a:r>
              <a:rPr lang="en-US" dirty="0" smtClean="0">
                <a:latin typeface="Arial"/>
                <a:cs typeface="Arial"/>
              </a:rPr>
              <a:t>, Springer, 2005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/>
                <a:cs typeface="Arial"/>
              </a:rPr>
              <a:t>Garrett, R.H., Grisham, C.M.: Biochemistry, 2</a:t>
            </a:r>
            <a:r>
              <a:rPr lang="en-US" baseline="30000" dirty="0" smtClean="0">
                <a:latin typeface="Arial"/>
                <a:cs typeface="Arial"/>
              </a:rPr>
              <a:t>nd</a:t>
            </a:r>
            <a:r>
              <a:rPr lang="en-US" dirty="0" smtClean="0">
                <a:latin typeface="Arial"/>
                <a:cs typeface="Arial"/>
              </a:rPr>
              <a:t> ed., 1999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/>
                <a:cs typeface="Arial"/>
              </a:rPr>
              <a:t>Jackson, M.B.: Molecular and Cellular Biophysics, Cambridge University Press, 2006</a:t>
            </a:r>
            <a:endParaRPr lang="en-US" dirty="0" smtClean="0"/>
          </a:p>
          <a:p>
            <a:endParaRPr lang="en-US" dirty="0" smtClean="0"/>
          </a:p>
          <a:p>
            <a:r>
              <a:rPr lang="en-US" sz="2000" b="1" dirty="0" err="1" smtClean="0"/>
              <a:t>Lipidy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membrány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dirty="0" err="1" smtClean="0"/>
              <a:t>Mastné</a:t>
            </a:r>
            <a:r>
              <a:rPr lang="en-US" sz="2000" dirty="0" smtClean="0"/>
              <a:t> </a:t>
            </a:r>
            <a:r>
              <a:rPr lang="en-US" sz="2000" dirty="0" err="1" smtClean="0"/>
              <a:t>kyseliny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/>
              <a:t>F</a:t>
            </a:r>
            <a:r>
              <a:rPr lang="en-US" sz="2000" dirty="0" err="1" smtClean="0"/>
              <a:t>osfolipidy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Triglyceroly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Grlycerofosfolipidy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Vosky</a:t>
            </a:r>
            <a:r>
              <a:rPr lang="en-US" sz="2000" dirty="0" smtClean="0"/>
              <a:t>, </a:t>
            </a:r>
            <a:r>
              <a:rPr lang="en-US" sz="2000" dirty="0" err="1" smtClean="0"/>
              <a:t>terpény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err="1" smtClean="0"/>
              <a:t>Steroidy</a:t>
            </a: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9" descr="LB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611" y="3238550"/>
            <a:ext cx="5055177" cy="3117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288636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Langmuirovy-Blodgettové</a:t>
            </a:r>
            <a:r>
              <a:rPr lang="en-US" b="1" dirty="0" smtClean="0"/>
              <a:t> </a:t>
            </a:r>
            <a:r>
              <a:rPr lang="en-US" b="1" dirty="0" err="1" smtClean="0"/>
              <a:t>vrstvy</a:t>
            </a:r>
            <a:r>
              <a:rPr lang="en-US" b="1" dirty="0" smtClean="0"/>
              <a:t> (filmy)</a:t>
            </a:r>
            <a:endParaRPr lang="en-US" b="1" dirty="0"/>
          </a:p>
        </p:txBody>
      </p:sp>
      <p:pic>
        <p:nvPicPr>
          <p:cNvPr id="9" name="Picture 8" descr="LB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57192"/>
            <a:ext cx="6014028" cy="229681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LB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09" y="791519"/>
            <a:ext cx="5673437" cy="519537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an 105"/>
          <p:cNvSpPr/>
          <p:nvPr/>
        </p:nvSpPr>
        <p:spPr>
          <a:xfrm>
            <a:off x="945766" y="4268030"/>
            <a:ext cx="7163047" cy="1136871"/>
          </a:xfrm>
          <a:prstGeom prst="can">
            <a:avLst>
              <a:gd name="adj" fmla="val 469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41563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Franklinův</a:t>
            </a:r>
            <a:r>
              <a:rPr lang="en-US" dirty="0" smtClean="0"/>
              <a:t> experiment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4178080" y="304161"/>
            <a:ext cx="2855255" cy="2798204"/>
            <a:chOff x="1507433" y="561059"/>
            <a:chExt cx="2855255" cy="2798204"/>
          </a:xfrm>
        </p:grpSpPr>
        <p:grpSp>
          <p:nvGrpSpPr>
            <p:cNvPr id="23" name="Group 22"/>
            <p:cNvGrpSpPr/>
            <p:nvPr/>
          </p:nvGrpSpPr>
          <p:grpSpPr>
            <a:xfrm>
              <a:off x="1734149" y="1466871"/>
              <a:ext cx="2380254" cy="1252661"/>
              <a:chOff x="1734149" y="1466871"/>
              <a:chExt cx="2380254" cy="1252661"/>
            </a:xfrm>
          </p:grpSpPr>
          <p:sp>
            <p:nvSpPr>
              <p:cNvPr id="8" name="Rectangle 7"/>
              <p:cNvSpPr/>
              <p:nvPr/>
            </p:nvSpPr>
            <p:spPr>
              <a:xfrm rot="19183043">
                <a:off x="1734149" y="1865082"/>
                <a:ext cx="2380254" cy="49717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2049895" y="2523259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6200000" flipH="1">
                <a:off x="2194790" y="2408969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6200000" flipH="1">
                <a:off x="2337665" y="2289185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6200000" flipH="1">
                <a:off x="2476210" y="2174895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16200000" flipH="1">
                <a:off x="2598442" y="2073434"/>
                <a:ext cx="323573" cy="27189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6200000" flipH="1">
                <a:off x="2751280" y="1938502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6200000" flipH="1">
                <a:off x="2884630" y="1829099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6200000" flipH="1">
                <a:off x="3023175" y="1714809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16200000" flipH="1">
                <a:off x="3159700" y="1599056"/>
                <a:ext cx="207818" cy="18472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6200000" flipH="1">
                <a:off x="3286129" y="1490532"/>
                <a:ext cx="328460" cy="28113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 flipV="1">
              <a:off x="3833863" y="1008966"/>
              <a:ext cx="344217" cy="327334"/>
            </a:xfrm>
            <a:prstGeom prst="line">
              <a:avLst/>
            </a:prstGeom>
            <a:ln w="762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 rot="2799473">
              <a:off x="3855431" y="844318"/>
              <a:ext cx="790516" cy="22399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10800000" flipV="1">
              <a:off x="1507433" y="2883158"/>
              <a:ext cx="508939" cy="47610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157"/>
          <p:cNvGrpSpPr>
            <a:grpSpLocks/>
          </p:cNvGrpSpPr>
          <p:nvPr/>
        </p:nvGrpSpPr>
        <p:grpSpPr bwMode="auto">
          <a:xfrm rot="10800000">
            <a:off x="25778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34" name="Freeform 158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59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160"/>
          <p:cNvGrpSpPr>
            <a:grpSpLocks/>
          </p:cNvGrpSpPr>
          <p:nvPr/>
        </p:nvGrpSpPr>
        <p:grpSpPr bwMode="auto">
          <a:xfrm rot="10800000">
            <a:off x="27302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37" name="Freeform 161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62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163"/>
          <p:cNvGrpSpPr>
            <a:grpSpLocks/>
          </p:cNvGrpSpPr>
          <p:nvPr/>
        </p:nvGrpSpPr>
        <p:grpSpPr bwMode="auto">
          <a:xfrm rot="10800000">
            <a:off x="28826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40" name="Freeform 164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65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166"/>
          <p:cNvGrpSpPr>
            <a:grpSpLocks/>
          </p:cNvGrpSpPr>
          <p:nvPr/>
        </p:nvGrpSpPr>
        <p:grpSpPr bwMode="auto">
          <a:xfrm rot="10800000">
            <a:off x="30350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43" name="Freeform 167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68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169"/>
          <p:cNvGrpSpPr>
            <a:grpSpLocks/>
          </p:cNvGrpSpPr>
          <p:nvPr/>
        </p:nvGrpSpPr>
        <p:grpSpPr bwMode="auto">
          <a:xfrm rot="10800000">
            <a:off x="31874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46" name="Freeform 170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171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172"/>
          <p:cNvGrpSpPr>
            <a:grpSpLocks/>
          </p:cNvGrpSpPr>
          <p:nvPr/>
        </p:nvGrpSpPr>
        <p:grpSpPr bwMode="auto">
          <a:xfrm rot="10800000">
            <a:off x="33398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49" name="Freeform 173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174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175"/>
          <p:cNvGrpSpPr>
            <a:grpSpLocks/>
          </p:cNvGrpSpPr>
          <p:nvPr/>
        </p:nvGrpSpPr>
        <p:grpSpPr bwMode="auto">
          <a:xfrm rot="10800000">
            <a:off x="34922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177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178"/>
          <p:cNvGrpSpPr>
            <a:grpSpLocks/>
          </p:cNvGrpSpPr>
          <p:nvPr/>
        </p:nvGrpSpPr>
        <p:grpSpPr bwMode="auto">
          <a:xfrm rot="10800000">
            <a:off x="36446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55" name="Freeform 179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180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181"/>
          <p:cNvGrpSpPr>
            <a:grpSpLocks/>
          </p:cNvGrpSpPr>
          <p:nvPr/>
        </p:nvGrpSpPr>
        <p:grpSpPr bwMode="auto">
          <a:xfrm rot="10800000">
            <a:off x="37970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58" name="Freeform 182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183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184"/>
          <p:cNvGrpSpPr>
            <a:grpSpLocks/>
          </p:cNvGrpSpPr>
          <p:nvPr/>
        </p:nvGrpSpPr>
        <p:grpSpPr bwMode="auto">
          <a:xfrm rot="10800000">
            <a:off x="39494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61" name="Freeform 185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186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187"/>
          <p:cNvGrpSpPr>
            <a:grpSpLocks/>
          </p:cNvGrpSpPr>
          <p:nvPr/>
        </p:nvGrpSpPr>
        <p:grpSpPr bwMode="auto">
          <a:xfrm rot="10800000">
            <a:off x="41018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64" name="Freeform 188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189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190"/>
          <p:cNvGrpSpPr>
            <a:grpSpLocks/>
          </p:cNvGrpSpPr>
          <p:nvPr/>
        </p:nvGrpSpPr>
        <p:grpSpPr bwMode="auto">
          <a:xfrm rot="10800000">
            <a:off x="42542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67" name="Freeform 191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192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193"/>
          <p:cNvGrpSpPr>
            <a:grpSpLocks/>
          </p:cNvGrpSpPr>
          <p:nvPr/>
        </p:nvGrpSpPr>
        <p:grpSpPr bwMode="auto">
          <a:xfrm rot="10800000">
            <a:off x="44066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70" name="Freeform 194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195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196"/>
          <p:cNvGrpSpPr>
            <a:grpSpLocks/>
          </p:cNvGrpSpPr>
          <p:nvPr/>
        </p:nvGrpSpPr>
        <p:grpSpPr bwMode="auto">
          <a:xfrm rot="10800000">
            <a:off x="45590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73" name="Freeform 197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198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oup 199"/>
          <p:cNvGrpSpPr>
            <a:grpSpLocks/>
          </p:cNvGrpSpPr>
          <p:nvPr/>
        </p:nvGrpSpPr>
        <p:grpSpPr bwMode="auto">
          <a:xfrm rot="10800000">
            <a:off x="47114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76" name="Freeform 200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201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202"/>
          <p:cNvGrpSpPr>
            <a:grpSpLocks/>
          </p:cNvGrpSpPr>
          <p:nvPr/>
        </p:nvGrpSpPr>
        <p:grpSpPr bwMode="auto">
          <a:xfrm rot="10800000">
            <a:off x="48638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79" name="Freeform 203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204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205"/>
          <p:cNvGrpSpPr>
            <a:grpSpLocks/>
          </p:cNvGrpSpPr>
          <p:nvPr/>
        </p:nvGrpSpPr>
        <p:grpSpPr bwMode="auto">
          <a:xfrm rot="10800000">
            <a:off x="50162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82" name="Freeform 206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207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208"/>
          <p:cNvGrpSpPr>
            <a:grpSpLocks/>
          </p:cNvGrpSpPr>
          <p:nvPr/>
        </p:nvGrpSpPr>
        <p:grpSpPr bwMode="auto">
          <a:xfrm rot="10800000">
            <a:off x="51686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85" name="Freeform 209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210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" name="Group 211"/>
          <p:cNvGrpSpPr>
            <a:grpSpLocks/>
          </p:cNvGrpSpPr>
          <p:nvPr/>
        </p:nvGrpSpPr>
        <p:grpSpPr bwMode="auto">
          <a:xfrm rot="10800000">
            <a:off x="53210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88" name="Freeform 212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213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214"/>
          <p:cNvGrpSpPr>
            <a:grpSpLocks/>
          </p:cNvGrpSpPr>
          <p:nvPr/>
        </p:nvGrpSpPr>
        <p:grpSpPr bwMode="auto">
          <a:xfrm rot="10800000">
            <a:off x="54734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91" name="Freeform 215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216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217"/>
          <p:cNvGrpSpPr>
            <a:grpSpLocks/>
          </p:cNvGrpSpPr>
          <p:nvPr/>
        </p:nvGrpSpPr>
        <p:grpSpPr bwMode="auto">
          <a:xfrm rot="10800000">
            <a:off x="56258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94" name="Freeform 218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219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220"/>
          <p:cNvGrpSpPr>
            <a:grpSpLocks/>
          </p:cNvGrpSpPr>
          <p:nvPr/>
        </p:nvGrpSpPr>
        <p:grpSpPr bwMode="auto">
          <a:xfrm rot="10800000">
            <a:off x="57782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97" name="Freeform 221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222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223"/>
          <p:cNvGrpSpPr>
            <a:grpSpLocks/>
          </p:cNvGrpSpPr>
          <p:nvPr/>
        </p:nvGrpSpPr>
        <p:grpSpPr bwMode="auto">
          <a:xfrm rot="10800000">
            <a:off x="59306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100" name="Freeform 224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225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226"/>
          <p:cNvGrpSpPr>
            <a:grpSpLocks/>
          </p:cNvGrpSpPr>
          <p:nvPr/>
        </p:nvGrpSpPr>
        <p:grpSpPr bwMode="auto">
          <a:xfrm rot="10800000">
            <a:off x="6083080" y="3810000"/>
            <a:ext cx="152400" cy="622300"/>
            <a:chOff x="1536" y="1632"/>
            <a:chExt cx="96" cy="392"/>
          </a:xfrm>
          <a:effectLst/>
          <a:scene3d>
            <a:camera prst="orthographicFront"/>
            <a:lightRig rig="threePt" dir="t">
              <a:rot lat="0" lon="0" rev="0"/>
            </a:lightRig>
          </a:scene3d>
        </p:grpSpPr>
        <p:sp>
          <p:nvSpPr>
            <p:cNvPr id="103" name="Freeform 227"/>
            <p:cNvSpPr>
              <a:spLocks/>
            </p:cNvSpPr>
            <p:nvPr/>
          </p:nvSpPr>
          <p:spPr bwMode="auto">
            <a:xfrm>
              <a:off x="1536" y="1680"/>
              <a:ext cx="48" cy="3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48"/>
                </a:cxn>
                <a:cxn ang="0">
                  <a:pos x="0" y="96"/>
                </a:cxn>
                <a:cxn ang="0">
                  <a:pos x="48" y="144"/>
                </a:cxn>
                <a:cxn ang="0">
                  <a:pos x="0" y="192"/>
                </a:cxn>
                <a:cxn ang="0">
                  <a:pos x="48" y="240"/>
                </a:cxn>
                <a:cxn ang="0">
                  <a:pos x="0" y="288"/>
                </a:cxn>
                <a:cxn ang="0">
                  <a:pos x="48" y="336"/>
                </a:cxn>
                <a:cxn ang="0">
                  <a:pos x="0" y="336"/>
                </a:cxn>
              </a:cxnLst>
              <a:rect l="0" t="0" r="r" b="b"/>
              <a:pathLst>
                <a:path w="48" h="344">
                  <a:moveTo>
                    <a:pt x="0" y="0"/>
                  </a:moveTo>
                  <a:cubicBezTo>
                    <a:pt x="24" y="16"/>
                    <a:pt x="48" y="32"/>
                    <a:pt x="48" y="48"/>
                  </a:cubicBezTo>
                  <a:cubicBezTo>
                    <a:pt x="48" y="64"/>
                    <a:pt x="0" y="80"/>
                    <a:pt x="0" y="96"/>
                  </a:cubicBezTo>
                  <a:cubicBezTo>
                    <a:pt x="0" y="112"/>
                    <a:pt x="48" y="128"/>
                    <a:pt x="48" y="144"/>
                  </a:cubicBezTo>
                  <a:cubicBezTo>
                    <a:pt x="48" y="160"/>
                    <a:pt x="0" y="176"/>
                    <a:pt x="0" y="192"/>
                  </a:cubicBezTo>
                  <a:cubicBezTo>
                    <a:pt x="0" y="208"/>
                    <a:pt x="48" y="224"/>
                    <a:pt x="48" y="240"/>
                  </a:cubicBezTo>
                  <a:cubicBezTo>
                    <a:pt x="48" y="256"/>
                    <a:pt x="0" y="272"/>
                    <a:pt x="0" y="288"/>
                  </a:cubicBezTo>
                  <a:cubicBezTo>
                    <a:pt x="0" y="304"/>
                    <a:pt x="48" y="328"/>
                    <a:pt x="48" y="336"/>
                  </a:cubicBezTo>
                  <a:cubicBezTo>
                    <a:pt x="48" y="344"/>
                    <a:pt x="8" y="336"/>
                    <a:pt x="0" y="336"/>
                  </a:cubicBezTo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228"/>
            <p:cNvSpPr>
              <a:spLocks noChangeArrowheads="1"/>
            </p:cNvSpPr>
            <p:nvPr/>
          </p:nvSpPr>
          <p:spPr bwMode="auto">
            <a:xfrm>
              <a:off x="1536" y="1632"/>
              <a:ext cx="96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sp3d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565727"/>
            <a:ext cx="8432800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Přibližné určení průměru molekuly kyseliny stearové</a:t>
            </a:r>
          </a:p>
          <a:p>
            <a:endParaRPr lang="en-US" b="1" dirty="0" smtClean="0"/>
          </a:p>
          <a:p>
            <a:r>
              <a:rPr lang="cs-CZ" b="1" dirty="0" smtClean="0"/>
              <a:t>Pomůcky</a:t>
            </a:r>
            <a:endParaRPr lang="en-US" b="1" dirty="0" smtClean="0"/>
          </a:p>
          <a:p>
            <a:r>
              <a:rPr lang="cs-CZ" dirty="0" smtClean="0"/>
              <a:t>Pettriho miska o průměru asi 240 mm, dětský zásyp, destilovaná voda, (odměrný válec o objemu do 5 ml, lékařské kapátko, posuvné měřidlo, kyselina stearová/olejová, lecithin=fosfatidilcholin, lékařský benzín nebo jiné vhodné rozpouštědlo, jemný korkový prášek)</a:t>
            </a:r>
          </a:p>
          <a:p>
            <a:endParaRPr lang="en-US" dirty="0" smtClean="0"/>
          </a:p>
          <a:p>
            <a:r>
              <a:rPr lang="cs-CZ" b="1" dirty="0" smtClean="0"/>
              <a:t>Teoretická část</a:t>
            </a:r>
            <a:endParaRPr lang="en-US" b="1" dirty="0" smtClean="0"/>
          </a:p>
          <a:p>
            <a:r>
              <a:rPr lang="cs-CZ" dirty="0" smtClean="0"/>
              <a:t>Jestliže přeneseme </a:t>
            </a:r>
            <a:r>
              <a:rPr lang="cs-CZ" b="1" dirty="0" smtClean="0"/>
              <a:t>na dostatečně velký volný povrch vody </a:t>
            </a:r>
            <a:r>
              <a:rPr lang="cs-CZ" dirty="0" smtClean="0"/>
              <a:t>poprášený korkovým práškem nebo dětským zásypem </a:t>
            </a:r>
            <a:r>
              <a:rPr lang="cs-CZ" b="1" dirty="0" smtClean="0"/>
              <a:t>kapku mastné kyseliny</a:t>
            </a:r>
            <a:r>
              <a:rPr lang="cs-CZ" dirty="0" smtClean="0"/>
              <a:t>, </a:t>
            </a:r>
            <a:r>
              <a:rPr lang="cs-CZ" b="1" dirty="0" smtClean="0"/>
              <a:t>kapka se po povrchu rozteče </a:t>
            </a:r>
            <a:r>
              <a:rPr lang="cs-CZ" dirty="0" smtClean="0"/>
              <a:t>a utvoří na něm </a:t>
            </a:r>
            <a:r>
              <a:rPr lang="cs-CZ" b="1" dirty="0" smtClean="0"/>
              <a:t>tenkou monomolekulární vrstvu o výšce rovné průměru molekuly kyseliny stearové/olejové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b="1" dirty="0" smtClean="0"/>
              <a:t>Ze známého objemu kapky </a:t>
            </a:r>
            <a:r>
              <a:rPr lang="cs-CZ" dirty="0" smtClean="0"/>
              <a:t>a </a:t>
            </a:r>
            <a:r>
              <a:rPr lang="cs-CZ" b="1" dirty="0" smtClean="0"/>
              <a:t>obsahu plochy monomolekulární vrstvy </a:t>
            </a:r>
            <a:r>
              <a:rPr lang="cs-CZ" dirty="0" smtClean="0"/>
              <a:t>lze určit </a:t>
            </a:r>
            <a:r>
              <a:rPr lang="cs-CZ" b="1" dirty="0" smtClean="0"/>
              <a:t>výška tenké vrstvy</a:t>
            </a:r>
            <a:r>
              <a:rPr lang="cs-CZ" dirty="0" smtClean="0"/>
              <a:t>, a tím přibližně průměr molekuly kyseliny.</a:t>
            </a:r>
            <a:endParaRPr lang="en-US" dirty="0" smtClean="0"/>
          </a:p>
          <a:p>
            <a:r>
              <a:rPr lang="cs-CZ" dirty="0" smtClean="0"/>
              <a:t>Při experimentu se nepoužívá čistá kyselina (velká plocha monomolekulární vrstvy), ale roztok kyseliny v těkavém rozpouštědle (rychle se odpaří).</a:t>
            </a:r>
          </a:p>
          <a:p>
            <a:endParaRPr lang="en-US" dirty="0" smtClean="0"/>
          </a:p>
          <a:p>
            <a:r>
              <a:rPr lang="cs-CZ" dirty="0" smtClean="0"/>
              <a:t>Prášek na povrchu vody slouží k vymezení okrajů vrstvy kyseliny.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554182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Membrány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fungují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jako</a:t>
            </a:r>
            <a:r>
              <a:rPr lang="en-US" sz="2400" b="1" dirty="0" smtClean="0"/>
              <a:t>:</a:t>
            </a:r>
          </a:p>
          <a:p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dynamický</a:t>
            </a:r>
            <a:r>
              <a:rPr lang="en-US" dirty="0" smtClean="0"/>
              <a:t> </a:t>
            </a:r>
            <a:r>
              <a:rPr lang="en-US" dirty="0" err="1" smtClean="0"/>
              <a:t>povrch</a:t>
            </a:r>
            <a:r>
              <a:rPr lang="en-US" dirty="0" smtClean="0"/>
              <a:t> pro </a:t>
            </a:r>
            <a:r>
              <a:rPr lang="en-US" dirty="0" err="1" smtClean="0"/>
              <a:t>např</a:t>
            </a:r>
            <a:r>
              <a:rPr lang="en-US" dirty="0" smtClean="0"/>
              <a:t>. </a:t>
            </a:r>
            <a:r>
              <a:rPr lang="en-US" dirty="0" err="1" smtClean="0"/>
              <a:t>Enzymatické</a:t>
            </a:r>
            <a:r>
              <a:rPr lang="en-US" dirty="0" smtClean="0"/>
              <a:t>, </a:t>
            </a:r>
            <a:r>
              <a:rPr lang="en-US" dirty="0" err="1" smtClean="0"/>
              <a:t>receptorové</a:t>
            </a:r>
            <a:r>
              <a:rPr lang="en-US" dirty="0" smtClean="0"/>
              <a:t> </a:t>
            </a:r>
            <a:r>
              <a:rPr lang="en-US" dirty="0" err="1" smtClean="0"/>
              <a:t>procesy</a:t>
            </a:r>
            <a:r>
              <a:rPr lang="en-US" dirty="0" smtClean="0"/>
              <a:t> a </a:t>
            </a:r>
            <a:r>
              <a:rPr lang="en-US" dirty="0" err="1" smtClean="0"/>
              <a:t>imunologické</a:t>
            </a:r>
            <a:r>
              <a:rPr lang="en-US" dirty="0" smtClean="0"/>
              <a:t> </a:t>
            </a:r>
            <a:r>
              <a:rPr lang="en-US" dirty="0" err="1" smtClean="0"/>
              <a:t>rozpoznávání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difúzní</a:t>
            </a:r>
            <a:r>
              <a:rPr lang="en-US" dirty="0" smtClean="0"/>
              <a:t> </a:t>
            </a:r>
            <a:r>
              <a:rPr lang="en-US" dirty="0" err="1" smtClean="0"/>
              <a:t>bariéra</a:t>
            </a:r>
            <a:r>
              <a:rPr lang="en-US" dirty="0" smtClean="0"/>
              <a:t> </a:t>
            </a:r>
            <a:r>
              <a:rPr lang="en-US" dirty="0" err="1" smtClean="0"/>
              <a:t>kontrolující</a:t>
            </a:r>
            <a:r>
              <a:rPr lang="en-US" dirty="0" smtClean="0"/>
              <a:t> </a:t>
            </a:r>
            <a:r>
              <a:rPr lang="en-US" dirty="0" err="1" smtClean="0"/>
              <a:t>iontové</a:t>
            </a:r>
            <a:r>
              <a:rPr lang="en-US" dirty="0" smtClean="0"/>
              <a:t> </a:t>
            </a:r>
            <a:r>
              <a:rPr lang="en-US" dirty="0" err="1" smtClean="0"/>
              <a:t>složení</a:t>
            </a:r>
            <a:r>
              <a:rPr lang="en-US" dirty="0" smtClean="0"/>
              <a:t> </a:t>
            </a:r>
            <a:r>
              <a:rPr lang="en-US" dirty="0" err="1" smtClean="0"/>
              <a:t>cytoplazmy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elektrický</a:t>
            </a:r>
            <a:r>
              <a:rPr lang="en-US" dirty="0" smtClean="0"/>
              <a:t> </a:t>
            </a:r>
            <a:r>
              <a:rPr lang="en-US" dirty="0" err="1" smtClean="0"/>
              <a:t>isolant</a:t>
            </a:r>
            <a:r>
              <a:rPr lang="en-US" dirty="0" smtClean="0"/>
              <a:t> </a:t>
            </a:r>
            <a:r>
              <a:rPr lang="en-US" dirty="0" err="1" smtClean="0"/>
              <a:t>obsahující</a:t>
            </a:r>
            <a:r>
              <a:rPr lang="en-US" dirty="0" smtClean="0"/>
              <a:t> </a:t>
            </a:r>
            <a:r>
              <a:rPr lang="en-US" dirty="0" err="1" smtClean="0"/>
              <a:t>řadu</a:t>
            </a:r>
            <a:r>
              <a:rPr lang="en-US" dirty="0" smtClean="0"/>
              <a:t> </a:t>
            </a:r>
            <a:r>
              <a:rPr lang="en-US" dirty="0" err="1" smtClean="0"/>
              <a:t>pasivních</a:t>
            </a:r>
            <a:r>
              <a:rPr lang="en-US" dirty="0" smtClean="0"/>
              <a:t> a </a:t>
            </a:r>
            <a:r>
              <a:rPr lang="en-US" dirty="0" err="1" smtClean="0"/>
              <a:t>aktivních</a:t>
            </a:r>
            <a:r>
              <a:rPr lang="en-US" dirty="0" smtClean="0"/>
              <a:t> “</a:t>
            </a:r>
            <a:r>
              <a:rPr lang="en-US" dirty="0" err="1" smtClean="0"/>
              <a:t>elektrických</a:t>
            </a:r>
            <a:r>
              <a:rPr lang="en-US" dirty="0" smtClean="0"/>
              <a:t>” </a:t>
            </a:r>
            <a:r>
              <a:rPr lang="en-US" dirty="0" err="1" smtClean="0"/>
              <a:t>zařízení</a:t>
            </a:r>
            <a:r>
              <a:rPr lang="en-US" dirty="0" smtClean="0"/>
              <a:t>, </a:t>
            </a:r>
            <a:r>
              <a:rPr lang="en-US" dirty="0" err="1" smtClean="0"/>
              <a:t>jež</a:t>
            </a:r>
            <a:r>
              <a:rPr lang="en-US" dirty="0" smtClean="0"/>
              <a:t> </a:t>
            </a:r>
            <a:r>
              <a:rPr lang="en-US" dirty="0" err="1" smtClean="0"/>
              <a:t>regulují</a:t>
            </a:r>
            <a:r>
              <a:rPr lang="en-US" dirty="0" smtClean="0"/>
              <a:t> </a:t>
            </a:r>
            <a:r>
              <a:rPr lang="en-US" dirty="0" err="1" smtClean="0"/>
              <a:t>membránový</a:t>
            </a:r>
            <a:r>
              <a:rPr lang="en-US" dirty="0" smtClean="0"/>
              <a:t> </a:t>
            </a:r>
            <a:r>
              <a:rPr lang="en-US" dirty="0" err="1" smtClean="0"/>
              <a:t>potenciál</a:t>
            </a:r>
            <a:r>
              <a:rPr lang="en-US" dirty="0" smtClean="0"/>
              <a:t> a </a:t>
            </a:r>
            <a:r>
              <a:rPr lang="en-US" dirty="0" err="1" smtClean="0"/>
              <a:t>elektrodynamické</a:t>
            </a:r>
            <a:r>
              <a:rPr lang="en-US" dirty="0" smtClean="0"/>
              <a:t> </a:t>
            </a:r>
            <a:r>
              <a:rPr lang="en-US" dirty="0" err="1" smtClean="0"/>
              <a:t>podmínky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dirty="0" smtClean="0"/>
              <a:t> </a:t>
            </a:r>
            <a:r>
              <a:rPr lang="en-US" dirty="0" err="1" smtClean="0"/>
              <a:t>okolí</a:t>
            </a:r>
            <a:r>
              <a:rPr lang="en-US" dirty="0" smtClean="0"/>
              <a:t> </a:t>
            </a:r>
            <a:r>
              <a:rPr lang="en-US" dirty="0" err="1" smtClean="0"/>
              <a:t>membrány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mechanický</a:t>
            </a:r>
            <a:r>
              <a:rPr lang="en-US" dirty="0" smtClean="0"/>
              <a:t> </a:t>
            </a:r>
            <a:r>
              <a:rPr lang="en-US" dirty="0" err="1" smtClean="0"/>
              <a:t>povrch</a:t>
            </a:r>
            <a:r>
              <a:rPr lang="en-US" dirty="0" smtClean="0"/>
              <a:t> </a:t>
            </a:r>
            <a:r>
              <a:rPr lang="en-US" dirty="0" err="1" smtClean="0"/>
              <a:t>zajišťující</a:t>
            </a:r>
            <a:r>
              <a:rPr lang="en-US" dirty="0" smtClean="0"/>
              <a:t> </a:t>
            </a:r>
            <a:r>
              <a:rPr lang="en-US" dirty="0" err="1" smtClean="0"/>
              <a:t>integritu</a:t>
            </a:r>
            <a:r>
              <a:rPr lang="en-US" dirty="0" smtClean="0"/>
              <a:t> </a:t>
            </a:r>
            <a:r>
              <a:rPr lang="en-US" dirty="0" err="1" smtClean="0"/>
              <a:t>buňky</a:t>
            </a:r>
            <a:r>
              <a:rPr lang="en-US" dirty="0" smtClean="0"/>
              <a:t>, </a:t>
            </a:r>
            <a:r>
              <a:rPr lang="en-US" dirty="0" err="1" smtClean="0"/>
              <a:t>ovlivňují</a:t>
            </a:r>
            <a:r>
              <a:rPr lang="en-US" dirty="0" smtClean="0"/>
              <a:t> </a:t>
            </a:r>
            <a:r>
              <a:rPr lang="en-US" dirty="0" err="1" smtClean="0"/>
              <a:t>její</a:t>
            </a:r>
            <a:r>
              <a:rPr lang="en-US" dirty="0" smtClean="0"/>
              <a:t> </a:t>
            </a:r>
            <a:r>
              <a:rPr lang="en-US" dirty="0" err="1" smtClean="0"/>
              <a:t>tvar</a:t>
            </a:r>
            <a:r>
              <a:rPr lang="en-US" dirty="0" smtClean="0"/>
              <a:t> a </a:t>
            </a:r>
            <a:r>
              <a:rPr lang="en-US" dirty="0" err="1" smtClean="0"/>
              <a:t>pohyblivost</a:t>
            </a:r>
            <a:endParaRPr lang="en-US" dirty="0" smtClean="0"/>
          </a:p>
          <a:p>
            <a:pPr marL="342900" indent="-34290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415636"/>
            <a:ext cx="8229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Mechanické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vlastnosti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membrán</a:t>
            </a:r>
            <a:endParaRPr lang="en-US" sz="2000" b="1" dirty="0" smtClean="0"/>
          </a:p>
          <a:p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Translace</a:t>
            </a:r>
            <a:r>
              <a:rPr lang="en-US" dirty="0" smtClean="0"/>
              <a:t> a </a:t>
            </a:r>
            <a:r>
              <a:rPr lang="en-US" dirty="0" err="1" smtClean="0"/>
              <a:t>rotace</a:t>
            </a:r>
            <a:r>
              <a:rPr lang="en-US" dirty="0" smtClean="0"/>
              <a:t> </a:t>
            </a:r>
            <a:r>
              <a:rPr lang="en-US" dirty="0" err="1" smtClean="0"/>
              <a:t>membránových</a:t>
            </a:r>
            <a:r>
              <a:rPr lang="en-US" dirty="0" smtClean="0"/>
              <a:t> </a:t>
            </a:r>
            <a:r>
              <a:rPr lang="en-US" dirty="0" err="1" smtClean="0"/>
              <a:t>komponent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Planární</a:t>
            </a:r>
            <a:r>
              <a:rPr lang="en-US" dirty="0" smtClean="0"/>
              <a:t> </a:t>
            </a:r>
            <a:r>
              <a:rPr lang="en-US" dirty="0" err="1" smtClean="0"/>
              <a:t>roztažení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Shear </a:t>
            </a:r>
            <a:r>
              <a:rPr lang="en-US" dirty="0" err="1" smtClean="0"/>
              <a:t>deformace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Translokace</a:t>
            </a:r>
            <a:r>
              <a:rPr lang="en-US" dirty="0" smtClean="0"/>
              <a:t> </a:t>
            </a:r>
            <a:r>
              <a:rPr lang="en-US" dirty="0" err="1" smtClean="0"/>
              <a:t>membránových</a:t>
            </a:r>
            <a:r>
              <a:rPr lang="en-US" dirty="0" smtClean="0"/>
              <a:t> </a:t>
            </a:r>
            <a:r>
              <a:rPr lang="en-US" dirty="0" err="1" smtClean="0"/>
              <a:t>proteinů</a:t>
            </a:r>
            <a:r>
              <a:rPr lang="en-US" dirty="0" smtClean="0"/>
              <a:t> </a:t>
            </a:r>
            <a:r>
              <a:rPr lang="en-US" dirty="0" err="1" smtClean="0"/>
              <a:t>spektrinovou</a:t>
            </a:r>
            <a:r>
              <a:rPr lang="en-US" dirty="0" smtClean="0"/>
              <a:t> </a:t>
            </a:r>
            <a:r>
              <a:rPr lang="en-US" dirty="0" err="1" smtClean="0"/>
              <a:t>sítí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Ohnutí</a:t>
            </a:r>
            <a:r>
              <a:rPr lang="en-US" dirty="0" smtClean="0"/>
              <a:t> </a:t>
            </a:r>
            <a:r>
              <a:rPr lang="en-US" dirty="0" err="1" smtClean="0"/>
              <a:t>membrán</a:t>
            </a:r>
            <a:r>
              <a:rPr lang="en-US" dirty="0" smtClean="0"/>
              <a:t> </a:t>
            </a:r>
            <a:r>
              <a:rPr lang="en-US" dirty="0" err="1" smtClean="0"/>
              <a:t>vlivem</a:t>
            </a:r>
            <a:r>
              <a:rPr lang="en-US" dirty="0" smtClean="0"/>
              <a:t> </a:t>
            </a:r>
            <a:r>
              <a:rPr lang="en-US" dirty="0" err="1" smtClean="0"/>
              <a:t>asymetrických</a:t>
            </a:r>
            <a:r>
              <a:rPr lang="en-US" dirty="0" smtClean="0"/>
              <a:t> </a:t>
            </a:r>
            <a:r>
              <a:rPr lang="en-US" dirty="0" err="1" smtClean="0"/>
              <a:t>proteinů</a:t>
            </a:r>
            <a:r>
              <a:rPr lang="en-US" dirty="0" smtClean="0"/>
              <a:t> </a:t>
            </a:r>
            <a:r>
              <a:rPr lang="en-US" dirty="0" err="1" smtClean="0"/>
              <a:t>nebo</a:t>
            </a:r>
            <a:r>
              <a:rPr lang="en-US" dirty="0" smtClean="0"/>
              <a:t> </a:t>
            </a:r>
            <a:r>
              <a:rPr lang="en-US" dirty="0" err="1" smtClean="0"/>
              <a:t>lipidů</a:t>
            </a: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err="1" smtClean="0"/>
              <a:t>Vytlačení</a:t>
            </a:r>
            <a:r>
              <a:rPr lang="en-US" dirty="0" smtClean="0"/>
              <a:t> </a:t>
            </a:r>
            <a:r>
              <a:rPr lang="en-US" dirty="0" err="1" smtClean="0"/>
              <a:t>membránových</a:t>
            </a:r>
            <a:r>
              <a:rPr lang="en-US" dirty="0" smtClean="0"/>
              <a:t> </a:t>
            </a:r>
            <a:r>
              <a:rPr lang="en-US" dirty="0" err="1" smtClean="0"/>
              <a:t>komponent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nižší</a:t>
            </a:r>
            <a:r>
              <a:rPr lang="en-US" dirty="0" smtClean="0"/>
              <a:t> </a:t>
            </a:r>
            <a:r>
              <a:rPr lang="en-US" dirty="0" err="1" smtClean="0"/>
              <a:t>pružností</a:t>
            </a:r>
            <a:r>
              <a:rPr lang="en-US" dirty="0" smtClean="0"/>
              <a:t> </a:t>
            </a:r>
            <a:r>
              <a:rPr lang="en-US" dirty="0" err="1" smtClean="0"/>
              <a:t>z</a:t>
            </a:r>
            <a:r>
              <a:rPr lang="en-US" dirty="0" smtClean="0"/>
              <a:t> </a:t>
            </a:r>
            <a:r>
              <a:rPr lang="en-US" dirty="0" err="1" smtClean="0"/>
              <a:t>vysoce</a:t>
            </a:r>
            <a:r>
              <a:rPr lang="en-US" dirty="0" smtClean="0"/>
              <a:t> </a:t>
            </a:r>
            <a:r>
              <a:rPr lang="en-US" dirty="0" err="1" smtClean="0"/>
              <a:t>ohnutých</a:t>
            </a:r>
            <a:r>
              <a:rPr lang="en-US" dirty="0" smtClean="0"/>
              <a:t> </a:t>
            </a:r>
            <a:r>
              <a:rPr lang="en-US" dirty="0" err="1" smtClean="0"/>
              <a:t>oblastí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deformace_memb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225" y="0"/>
            <a:ext cx="4383957" cy="54316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2455" y="34650"/>
            <a:ext cx="84443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Lipidy</a:t>
            </a:r>
            <a:endParaRPr lang="en-US" dirty="0" smtClean="0"/>
          </a:p>
          <a:p>
            <a:pPr>
              <a:buFontTx/>
              <a:buChar char="-"/>
            </a:pPr>
            <a:r>
              <a:rPr lang="en-US" b="1" dirty="0" err="1" smtClean="0"/>
              <a:t>Hydrofobní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nerozpustné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vodě</a:t>
            </a:r>
            <a:r>
              <a:rPr lang="en-US" dirty="0" smtClean="0"/>
              <a:t>; </a:t>
            </a:r>
            <a:r>
              <a:rPr lang="en-US" dirty="0" err="1" smtClean="0"/>
              <a:t>obsahující</a:t>
            </a:r>
            <a:r>
              <a:rPr lang="en-US" dirty="0" smtClean="0"/>
              <a:t> </a:t>
            </a:r>
            <a:r>
              <a:rPr lang="en-US" dirty="0" err="1" smtClean="0"/>
              <a:t>pouze</a:t>
            </a:r>
            <a:r>
              <a:rPr lang="en-US" dirty="0" smtClean="0"/>
              <a:t> </a:t>
            </a:r>
            <a:r>
              <a:rPr lang="en-US" dirty="0" err="1" smtClean="0"/>
              <a:t>nepolární</a:t>
            </a:r>
            <a:r>
              <a:rPr lang="en-US" dirty="0" smtClean="0"/>
              <a:t> </a:t>
            </a:r>
            <a:r>
              <a:rPr lang="en-US" dirty="0" err="1" smtClean="0"/>
              <a:t>skupinu</a:t>
            </a:r>
            <a:r>
              <a:rPr lang="en-US" dirty="0" smtClean="0"/>
              <a:t>) </a:t>
            </a:r>
            <a:r>
              <a:rPr lang="en-US" dirty="0" err="1" smtClean="0"/>
              <a:t>nebo</a:t>
            </a:r>
            <a:r>
              <a:rPr lang="en-US" dirty="0" smtClean="0"/>
              <a:t> </a:t>
            </a:r>
            <a:r>
              <a:rPr lang="en-US" b="1" dirty="0" err="1" smtClean="0"/>
              <a:t>amfifilní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obsahují</a:t>
            </a:r>
            <a:r>
              <a:rPr lang="en-US" dirty="0" smtClean="0"/>
              <a:t> </a:t>
            </a:r>
            <a:r>
              <a:rPr lang="en-US" dirty="0" err="1" smtClean="0"/>
              <a:t>jak</a:t>
            </a:r>
            <a:r>
              <a:rPr lang="en-US" dirty="0" smtClean="0"/>
              <a:t> </a:t>
            </a:r>
            <a:r>
              <a:rPr lang="en-US" dirty="0" err="1" smtClean="0"/>
              <a:t>polární</a:t>
            </a:r>
            <a:r>
              <a:rPr lang="en-US" dirty="0" smtClean="0"/>
              <a:t>,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nepolární</a:t>
            </a:r>
            <a:r>
              <a:rPr lang="en-US" dirty="0" smtClean="0"/>
              <a:t> </a:t>
            </a:r>
            <a:r>
              <a:rPr lang="en-US" dirty="0" err="1" smtClean="0"/>
              <a:t>skupinu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Zásobarny</a:t>
            </a:r>
            <a:r>
              <a:rPr lang="en-US" dirty="0" smtClean="0"/>
              <a:t> </a:t>
            </a:r>
            <a:r>
              <a:rPr lang="en-US" dirty="0" err="1" smtClean="0"/>
              <a:t>metabolické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Mastné</a:t>
            </a:r>
            <a:r>
              <a:rPr lang="en-US" dirty="0" smtClean="0"/>
              <a:t> </a:t>
            </a:r>
            <a:r>
              <a:rPr lang="en-US" dirty="0" err="1" smtClean="0"/>
              <a:t>kyseliny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Dlouhý</a:t>
            </a:r>
            <a:r>
              <a:rPr lang="en-US" dirty="0" smtClean="0"/>
              <a:t>, </a:t>
            </a:r>
            <a:r>
              <a:rPr lang="en-US" dirty="0" err="1" smtClean="0"/>
              <a:t>nepolární</a:t>
            </a:r>
            <a:r>
              <a:rPr lang="en-US" dirty="0" smtClean="0"/>
              <a:t>  –CH</a:t>
            </a:r>
            <a:r>
              <a:rPr lang="en-US" baseline="-25000" dirty="0" smtClean="0"/>
              <a:t>2</a:t>
            </a:r>
            <a:r>
              <a:rPr lang="en-US" dirty="0" smtClean="0"/>
              <a:t>- </a:t>
            </a:r>
            <a:r>
              <a:rPr lang="en-US" dirty="0" err="1" smtClean="0"/>
              <a:t>konec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Polární</a:t>
            </a:r>
            <a:r>
              <a:rPr lang="en-US" dirty="0" smtClean="0"/>
              <a:t> </a:t>
            </a:r>
            <a:r>
              <a:rPr lang="en-US" dirty="0" err="1" smtClean="0"/>
              <a:t>karboxylová</a:t>
            </a:r>
            <a:r>
              <a:rPr lang="en-US" dirty="0" smtClean="0"/>
              <a:t> </a:t>
            </a:r>
            <a:r>
              <a:rPr lang="en-US" dirty="0" err="1" smtClean="0"/>
              <a:t>skupina</a:t>
            </a:r>
            <a:endParaRPr lang="en-US" dirty="0" smtClean="0"/>
          </a:p>
          <a:p>
            <a:pPr>
              <a:buFontTx/>
              <a:buChar char="-"/>
            </a:pPr>
            <a:r>
              <a:rPr lang="en-US" b="1" dirty="0" err="1" smtClean="0"/>
              <a:t>Nasycené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stearová</a:t>
            </a:r>
            <a:r>
              <a:rPr lang="en-US" dirty="0" smtClean="0"/>
              <a:t>, </a:t>
            </a:r>
            <a:r>
              <a:rPr lang="en-US" dirty="0" err="1" smtClean="0"/>
              <a:t>plamitová</a:t>
            </a:r>
            <a:r>
              <a:rPr lang="en-US" dirty="0" smtClean="0"/>
              <a:t>, </a:t>
            </a:r>
            <a:r>
              <a:rPr lang="en-US" dirty="0" err="1" smtClean="0"/>
              <a:t>arašídová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b="1" dirty="0" err="1" smtClean="0"/>
              <a:t>Nenasycené</a:t>
            </a:r>
            <a:r>
              <a:rPr lang="en-US" b="1" dirty="0" smtClean="0"/>
              <a:t> </a:t>
            </a:r>
            <a:r>
              <a:rPr lang="en-US" dirty="0" smtClean="0"/>
              <a:t>- </a:t>
            </a:r>
            <a:r>
              <a:rPr lang="en-US" b="1" dirty="0" smtClean="0"/>
              <a:t>mono</a:t>
            </a:r>
            <a:r>
              <a:rPr lang="en-US" dirty="0" smtClean="0"/>
              <a:t>- (</a:t>
            </a:r>
            <a:r>
              <a:rPr lang="en-US" dirty="0" err="1" smtClean="0"/>
              <a:t>jedna</a:t>
            </a:r>
            <a:r>
              <a:rPr lang="en-US" dirty="0" smtClean="0"/>
              <a:t> </a:t>
            </a:r>
            <a:r>
              <a:rPr lang="en-US" dirty="0" err="1" smtClean="0"/>
              <a:t>dvojitá</a:t>
            </a:r>
            <a:r>
              <a:rPr lang="en-US" dirty="0" smtClean="0"/>
              <a:t> </a:t>
            </a:r>
            <a:r>
              <a:rPr lang="en-US" dirty="0" err="1" smtClean="0"/>
              <a:t>vazba</a:t>
            </a:r>
            <a:r>
              <a:rPr lang="en-US" dirty="0" smtClean="0"/>
              <a:t>; </a:t>
            </a:r>
            <a:r>
              <a:rPr lang="en-US" dirty="0" err="1" smtClean="0"/>
              <a:t>olejová)/</a:t>
            </a:r>
            <a:r>
              <a:rPr lang="en-US" b="1" dirty="0" err="1" smtClean="0"/>
              <a:t>poly</a:t>
            </a:r>
            <a:r>
              <a:rPr lang="en-US" dirty="0" err="1" smtClean="0"/>
              <a:t>-(více</a:t>
            </a:r>
            <a:r>
              <a:rPr lang="en-US" dirty="0" smtClean="0"/>
              <a:t> </a:t>
            </a:r>
            <a:r>
              <a:rPr lang="en-US" dirty="0" err="1" smtClean="0"/>
              <a:t>dvojitých</a:t>
            </a:r>
            <a:r>
              <a:rPr lang="en-US" dirty="0" smtClean="0"/>
              <a:t> </a:t>
            </a:r>
            <a:r>
              <a:rPr lang="en-US" dirty="0" err="1" smtClean="0"/>
              <a:t>vazeb</a:t>
            </a:r>
            <a:r>
              <a:rPr lang="en-US" dirty="0" smtClean="0"/>
              <a:t>) </a:t>
            </a:r>
            <a:r>
              <a:rPr lang="en-US" dirty="0" err="1" smtClean="0"/>
              <a:t>nenasycené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Screen shot 2010-10-26 at 9.57.4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899" y="0"/>
            <a:ext cx="4354102" cy="579566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 descr="mastne_kyselin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12" y="427182"/>
            <a:ext cx="7878295" cy="52545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Screen shot 2010-10-26 at 9.55.4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861"/>
            <a:ext cx="9144000" cy="65782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0-10-26 at 9.54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850" y="393700"/>
            <a:ext cx="5194300" cy="60706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04091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Triglyceroly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triglycidy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Zmýdelnění</a:t>
            </a:r>
            <a:r>
              <a:rPr lang="en-US" dirty="0" smtClean="0"/>
              <a:t> – </a:t>
            </a:r>
            <a:r>
              <a:rPr lang="en-US" dirty="0" err="1" smtClean="0"/>
              <a:t>reakce</a:t>
            </a:r>
            <a:r>
              <a:rPr lang="en-US" dirty="0" smtClean="0"/>
              <a:t> </a:t>
            </a:r>
            <a:r>
              <a:rPr lang="en-US" dirty="0" err="1" smtClean="0"/>
              <a:t>acylglycerolů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alkáliemi</a:t>
            </a:r>
            <a:r>
              <a:rPr lang="en-US" dirty="0" smtClean="0"/>
              <a:t> </a:t>
            </a:r>
            <a:r>
              <a:rPr lang="en-US" dirty="0" err="1" smtClean="0"/>
              <a:t>vzniká</a:t>
            </a:r>
            <a:r>
              <a:rPr lang="en-US" dirty="0" smtClean="0"/>
              <a:t> </a:t>
            </a:r>
            <a:r>
              <a:rPr lang="en-US" dirty="0" err="1" smtClean="0"/>
              <a:t>sůl</a:t>
            </a:r>
            <a:r>
              <a:rPr lang="en-US" dirty="0" smtClean="0"/>
              <a:t> </a:t>
            </a:r>
            <a:r>
              <a:rPr lang="en-US" dirty="0" err="1" smtClean="0"/>
              <a:t>mastné</a:t>
            </a:r>
            <a:r>
              <a:rPr lang="en-US" dirty="0" smtClean="0"/>
              <a:t> </a:t>
            </a:r>
            <a:r>
              <a:rPr lang="en-US" dirty="0" err="1" smtClean="0"/>
              <a:t>kyseliny</a:t>
            </a:r>
            <a:r>
              <a:rPr lang="en-US" dirty="0" smtClean="0"/>
              <a:t> a glycerol (</a:t>
            </a:r>
            <a:r>
              <a:rPr lang="en-US" dirty="0" err="1" smtClean="0"/>
              <a:t>výroba</a:t>
            </a:r>
            <a:r>
              <a:rPr lang="en-US" dirty="0" smtClean="0"/>
              <a:t> </a:t>
            </a:r>
            <a:r>
              <a:rPr lang="en-US" dirty="0" err="1" smtClean="0"/>
              <a:t>mýdla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10" name="Picture 9" descr="triglycero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50" y="1604817"/>
            <a:ext cx="8573013" cy="31912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29/10/2013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Lipidy,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7D389-ED7A-2642-9179-F88780ED33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1909" y="577273"/>
            <a:ext cx="766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Fosfolipidy</a:t>
            </a:r>
            <a:endParaRPr lang="en-US" b="1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Esenciální</a:t>
            </a:r>
            <a:r>
              <a:rPr lang="en-US" dirty="0" smtClean="0"/>
              <a:t> </a:t>
            </a:r>
            <a:r>
              <a:rPr lang="en-US" dirty="0" err="1" smtClean="0"/>
              <a:t>prvek</a:t>
            </a:r>
            <a:r>
              <a:rPr lang="en-US" dirty="0" smtClean="0"/>
              <a:t> </a:t>
            </a:r>
            <a:r>
              <a:rPr lang="en-US" dirty="0" err="1" smtClean="0"/>
              <a:t>biologických</a:t>
            </a:r>
            <a:r>
              <a:rPr lang="en-US" dirty="0" smtClean="0"/>
              <a:t> </a:t>
            </a:r>
            <a:r>
              <a:rPr lang="en-US" dirty="0" err="1" smtClean="0"/>
              <a:t>membrán</a:t>
            </a:r>
            <a:endParaRPr lang="en-US" dirty="0"/>
          </a:p>
        </p:txBody>
      </p:sp>
      <p:pic>
        <p:nvPicPr>
          <p:cNvPr id="9" name="Picture 8" descr="schema_fosfolipid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072" y="2237683"/>
            <a:ext cx="5133109" cy="34198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08727" y="1916545"/>
            <a:ext cx="282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Mastná</a:t>
            </a:r>
            <a:r>
              <a:rPr lang="en-US" dirty="0" smtClean="0"/>
              <a:t> </a:t>
            </a:r>
            <a:r>
              <a:rPr lang="en-US" dirty="0" err="1" smtClean="0"/>
              <a:t>kyselina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77490" y="5657489"/>
            <a:ext cx="282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glycerol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72793" y="5657489"/>
            <a:ext cx="282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</a:t>
            </a:r>
            <a:r>
              <a:rPr lang="en-US" dirty="0" err="1" smtClean="0"/>
              <a:t>osforylovaný</a:t>
            </a:r>
            <a:r>
              <a:rPr lang="en-US" dirty="0" smtClean="0"/>
              <a:t> </a:t>
            </a:r>
            <a:r>
              <a:rPr lang="en-US" dirty="0" err="1" smtClean="0"/>
              <a:t>alkohol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21727" y="2990273"/>
            <a:ext cx="1235364" cy="184727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52072" y="2620818"/>
            <a:ext cx="1831110" cy="236912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718</Words>
  <Application>Microsoft Macintosh PowerPoint</Application>
  <PresentationFormat>On-screen Show (4:3)</PresentationFormat>
  <Paragraphs>186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Karel Kubicek</dc:creator>
  <cp:lastModifiedBy>Karel Kubicek</cp:lastModifiedBy>
  <cp:revision>57</cp:revision>
  <dcterms:created xsi:type="dcterms:W3CDTF">2010-11-02T12:06:38Z</dcterms:created>
  <dcterms:modified xsi:type="dcterms:W3CDTF">2013-11-09T22:19:55Z</dcterms:modified>
</cp:coreProperties>
</file>