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2" r:id="rId3"/>
    <p:sldId id="260" r:id="rId4"/>
    <p:sldId id="256" r:id="rId5"/>
    <p:sldId id="258" r:id="rId6"/>
    <p:sldId id="259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0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E66F3-8635-E046-AE19-45E3BF4CA329}" type="datetimeFigureOut">
              <a:rPr lang="en-US" smtClean="0"/>
              <a:t>10/30/12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0CB41-0DA1-A644-9DB5-C17840852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073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54313-101F-9841-AFC7-17B47CB50B0F}" type="datetimeFigureOut">
              <a:rPr lang="en-US" smtClean="0"/>
              <a:t>10/30/12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999BF-5615-F24D-88DD-BA1EFCBCC3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023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9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19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064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39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93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87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197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47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2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51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3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CCFE9-A1A0-AA4E-82F3-5DD03116A2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69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1775A2-2568-454E-9A2F-8B4F7F72D183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8" name="Picture 7" descr="cedulka_na_futr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97" b="54174"/>
          <a:stretch/>
        </p:blipFill>
        <p:spPr>
          <a:xfrm>
            <a:off x="1706281" y="3199204"/>
            <a:ext cx="5736049" cy="27784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64484" y="436141"/>
            <a:ext cx="8005410" cy="292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Mgr. Karel </a:t>
            </a:r>
            <a:r>
              <a:rPr lang="en-US" dirty="0" err="1" smtClean="0"/>
              <a:t>Kubíček</a:t>
            </a:r>
            <a:r>
              <a:rPr lang="en-US" dirty="0" smtClean="0"/>
              <a:t>, Ph.D.</a:t>
            </a:r>
          </a:p>
          <a:p>
            <a:endParaRPr lang="en-US" dirty="0"/>
          </a:p>
          <a:p>
            <a:endParaRPr lang="en-US" dirty="0" smtClean="0"/>
          </a:p>
          <a:p>
            <a:pPr algn="ctr"/>
            <a:r>
              <a:rPr lang="en-US" sz="4000" b="1" dirty="0" smtClean="0"/>
              <a:t>F1190: </a:t>
            </a:r>
            <a:r>
              <a:rPr lang="en-US" sz="4000" b="1" dirty="0" err="1" smtClean="0"/>
              <a:t>Délky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vazeb</a:t>
            </a:r>
            <a:endParaRPr lang="en-US" sz="4000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Přednáška</a:t>
            </a:r>
            <a:r>
              <a:rPr lang="en-US" dirty="0" smtClean="0"/>
              <a:t> je </a:t>
            </a:r>
            <a:r>
              <a:rPr lang="en-US" dirty="0" err="1" smtClean="0"/>
              <a:t>podporována</a:t>
            </a:r>
            <a:r>
              <a:rPr lang="en-US" dirty="0" smtClean="0"/>
              <a:t> </a:t>
            </a:r>
            <a:r>
              <a:rPr lang="en-US" dirty="0" err="1" smtClean="0"/>
              <a:t>grantovými</a:t>
            </a:r>
            <a:r>
              <a:rPr lang="en-US" dirty="0" smtClean="0"/>
              <a:t> </a:t>
            </a:r>
            <a:r>
              <a:rPr lang="en-US" dirty="0" err="1" smtClean="0"/>
              <a:t>prostředky</a:t>
            </a:r>
            <a:r>
              <a:rPr lang="en-US" dirty="0" smtClean="0"/>
              <a:t> z </a:t>
            </a:r>
            <a:r>
              <a:rPr lang="en-US" dirty="0" err="1" smtClean="0"/>
              <a:t>programu</a:t>
            </a:r>
            <a:r>
              <a:rPr lang="en-US" dirty="0" smtClean="0"/>
              <a:t>: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015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2</a:t>
            </a:fld>
            <a:endParaRPr lang="en-US"/>
          </a:p>
        </p:txBody>
      </p:sp>
      <p:pic>
        <p:nvPicPr>
          <p:cNvPr id="7" name="math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2477" y="1140481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05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three_types_atom_movemen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811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H2_graf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57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Screen Shot 2012-10-29 at 9.06.2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75" y="178316"/>
            <a:ext cx="8099203" cy="578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6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 descr="Screen Shot 2012-10-29 at 9.07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098"/>
            <a:ext cx="9144000" cy="585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05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7523" y="220284"/>
            <a:ext cx="7883359" cy="5909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∆The disulfide (</a:t>
            </a:r>
            <a:r>
              <a:rPr lang="en-US" b="1" dirty="0" smtClean="0">
                <a:solidFill>
                  <a:srgbClr val="FF0000"/>
                </a:solidFill>
              </a:rPr>
              <a:t>-S-S-</a:t>
            </a:r>
            <a:r>
              <a:rPr lang="en-US" dirty="0" smtClean="0"/>
              <a:t>) bond is strong, with a typical bond dissociation energy of 60 kcal/mole (251 kJ mol-1). However, being about 40% weaker than C-C and C-H bonds, length ~205pm (</a:t>
            </a:r>
            <a:r>
              <a:rPr lang="en-US" dirty="0" err="1" smtClean="0"/>
              <a:t>cca</a:t>
            </a:r>
            <a:r>
              <a:rPr lang="en-US" dirty="0" smtClean="0"/>
              <a:t> 50pm </a:t>
            </a:r>
            <a:r>
              <a:rPr lang="en-US" smtClean="0"/>
              <a:t>longer than –C-C-).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Bond	Length (pm)  E(kJ/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pt-BR" dirty="0" smtClean="0">
                <a:latin typeface="Courier"/>
                <a:cs typeface="Courier"/>
              </a:rPr>
              <a:t>H-H      74     436</a:t>
            </a:r>
          </a:p>
          <a:p>
            <a:r>
              <a:rPr lang="pt-BR" dirty="0" smtClean="0">
                <a:latin typeface="Courier"/>
                <a:cs typeface="Courier"/>
              </a:rPr>
              <a:t>H-C     109     413</a:t>
            </a:r>
          </a:p>
          <a:p>
            <a:r>
              <a:rPr lang="pt-BR" dirty="0" smtClean="0">
                <a:latin typeface="Courier"/>
                <a:cs typeface="Courier"/>
              </a:rPr>
              <a:t>H-N     101     391</a:t>
            </a:r>
          </a:p>
          <a:p>
            <a:r>
              <a:rPr lang="pt-BR" dirty="0" smtClean="0">
                <a:latin typeface="Courier"/>
                <a:cs typeface="Courier"/>
              </a:rPr>
              <a:t>H-O      96     366</a:t>
            </a:r>
          </a:p>
          <a:p>
            <a:r>
              <a:rPr lang="pt-BR" dirty="0" smtClean="0">
                <a:latin typeface="Courier"/>
                <a:cs typeface="Courier"/>
              </a:rPr>
              <a:t>H-F      92     568</a:t>
            </a:r>
          </a:p>
          <a:p>
            <a:r>
              <a:rPr lang="pt-BR" dirty="0" smtClean="0">
                <a:latin typeface="Courier"/>
                <a:cs typeface="Courier"/>
              </a:rPr>
              <a:t>C-C     154     348</a:t>
            </a:r>
          </a:p>
          <a:p>
            <a:r>
              <a:rPr lang="pt-BR" dirty="0" smtClean="0">
                <a:latin typeface="Courier"/>
                <a:cs typeface="Courier"/>
              </a:rPr>
              <a:t>C=C     134     614</a:t>
            </a:r>
          </a:p>
          <a:p>
            <a:r>
              <a:rPr lang="pt-BR" dirty="0" smtClean="0">
                <a:latin typeface="Courier"/>
                <a:cs typeface="Courier"/>
              </a:rPr>
              <a:t>C-N     147     308</a:t>
            </a:r>
          </a:p>
          <a:p>
            <a:r>
              <a:rPr lang="pt-BR" dirty="0" smtClean="0">
                <a:latin typeface="Courier"/>
                <a:cs typeface="Courier"/>
              </a:rPr>
              <a:t>C-O     143     360</a:t>
            </a:r>
          </a:p>
          <a:p>
            <a:r>
              <a:rPr lang="pt-BR" dirty="0" smtClean="0">
                <a:latin typeface="Courier"/>
                <a:cs typeface="Courier"/>
              </a:rPr>
              <a:t>C-S     182     272</a:t>
            </a:r>
          </a:p>
          <a:p>
            <a:r>
              <a:rPr lang="pt-BR" dirty="0" smtClean="0">
                <a:latin typeface="Courier"/>
                <a:cs typeface="Courier"/>
              </a:rPr>
              <a:t>C-F     135     488</a:t>
            </a:r>
          </a:p>
          <a:p>
            <a:r>
              <a:rPr lang="pt-BR" dirty="0" smtClean="0">
                <a:latin typeface="Courier"/>
                <a:cs typeface="Courier"/>
              </a:rPr>
              <a:t>N-N     145     170</a:t>
            </a:r>
          </a:p>
          <a:p>
            <a:r>
              <a:rPr lang="pt-BR" dirty="0" smtClean="0">
                <a:latin typeface="Courier"/>
                <a:cs typeface="Courier"/>
              </a:rPr>
              <a:t>O-O     148     145</a:t>
            </a:r>
          </a:p>
          <a:p>
            <a:r>
              <a:rPr lang="pt-BR" dirty="0" smtClean="0">
                <a:latin typeface="Courier"/>
                <a:cs typeface="Courier"/>
              </a:rPr>
              <a:t>O=O     121     498</a:t>
            </a:r>
          </a:p>
          <a:p>
            <a:endParaRPr lang="pt-BR" dirty="0">
              <a:latin typeface="Courier"/>
              <a:cs typeface="Courier"/>
            </a:endParaRPr>
          </a:p>
          <a:p>
            <a:r>
              <a:rPr lang="pt-BR" dirty="0" smtClean="0">
                <a:latin typeface="Courier"/>
                <a:cs typeface="Courier"/>
              </a:rPr>
              <a:t>1kcal=4.184kJ; </a:t>
            </a:r>
            <a:r>
              <a:rPr lang="pt-BR" dirty="0" err="1" smtClean="0">
                <a:latin typeface="Courier"/>
                <a:cs typeface="Courier"/>
              </a:rPr>
              <a:t>pm</a:t>
            </a:r>
            <a:r>
              <a:rPr lang="pt-BR" dirty="0" smtClean="0">
                <a:latin typeface="Courier"/>
                <a:cs typeface="Courier"/>
              </a:rPr>
              <a:t>=1.10</a:t>
            </a:r>
            <a:r>
              <a:rPr lang="pt-BR" baseline="30000" dirty="0" smtClean="0">
                <a:latin typeface="Courier"/>
                <a:cs typeface="Courier"/>
              </a:rPr>
              <a:t>-12</a:t>
            </a:r>
            <a:r>
              <a:rPr lang="pt-BR" dirty="0" smtClean="0">
                <a:latin typeface="Courier"/>
                <a:cs typeface="Courier"/>
              </a:rPr>
              <a:t>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155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90704"/>
            <a:ext cx="80955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"/>
                <a:cs typeface="Courier"/>
              </a:rPr>
              <a:t>F−H…:F</a:t>
            </a:r>
            <a:r>
              <a:rPr lang="en-US" dirty="0" smtClean="0"/>
              <a:t> 		(161.5 kJ/</a:t>
            </a:r>
            <a:r>
              <a:rPr lang="en-US" dirty="0" err="1" smtClean="0"/>
              <a:t>mol</a:t>
            </a:r>
            <a:r>
              <a:rPr lang="en-US" dirty="0" smtClean="0"/>
              <a:t> or 38.6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O−H…:N</a:t>
            </a:r>
            <a:r>
              <a:rPr lang="en-US" dirty="0" smtClean="0"/>
              <a:t> 		(29 kJ/</a:t>
            </a:r>
            <a:r>
              <a:rPr lang="en-US" dirty="0" err="1" smtClean="0"/>
              <a:t>mol</a:t>
            </a:r>
            <a:r>
              <a:rPr lang="en-US" dirty="0" smtClean="0"/>
              <a:t> or 6.9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O−H…:O</a:t>
            </a:r>
            <a:r>
              <a:rPr lang="en-US" dirty="0" smtClean="0"/>
              <a:t> 		(21 kJ/</a:t>
            </a:r>
            <a:r>
              <a:rPr lang="en-US" dirty="0" err="1" smtClean="0"/>
              <a:t>mol</a:t>
            </a:r>
            <a:r>
              <a:rPr lang="en-US" dirty="0" smtClean="0"/>
              <a:t> or 5.0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N−H…:N</a:t>
            </a:r>
            <a:r>
              <a:rPr lang="en-US" dirty="0" smtClean="0"/>
              <a:t> 		(13 kJ/</a:t>
            </a:r>
            <a:r>
              <a:rPr lang="en-US" dirty="0" err="1" smtClean="0"/>
              <a:t>mol</a:t>
            </a:r>
            <a:r>
              <a:rPr lang="en-US" dirty="0" smtClean="0"/>
              <a:t> or 3.1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N−H…:O</a:t>
            </a:r>
            <a:r>
              <a:rPr lang="en-US" dirty="0" smtClean="0"/>
              <a:t>		(8 kJ/</a:t>
            </a:r>
            <a:r>
              <a:rPr lang="en-US" dirty="0" err="1" smtClean="0"/>
              <a:t>mol</a:t>
            </a:r>
            <a:r>
              <a:rPr lang="en-US" dirty="0" smtClean="0"/>
              <a:t> or 1.9 kcal/</a:t>
            </a:r>
            <a:r>
              <a:rPr lang="en-US" dirty="0" err="1" smtClean="0"/>
              <a:t>mol</a:t>
            </a:r>
            <a:r>
              <a:rPr lang="en-US" dirty="0" smtClean="0"/>
              <a:t>)</a:t>
            </a:r>
          </a:p>
          <a:p>
            <a:r>
              <a:rPr lang="en-US" dirty="0" smtClean="0">
                <a:latin typeface="Courier"/>
                <a:cs typeface="Courier"/>
              </a:rPr>
              <a:t>HO−H…:OH</a:t>
            </a:r>
            <a:r>
              <a:rPr lang="en-US" baseline="30000" dirty="0" smtClean="0">
                <a:latin typeface="Courier"/>
                <a:cs typeface="Courier"/>
              </a:rPr>
              <a:t>+</a:t>
            </a:r>
            <a:r>
              <a:rPr lang="en-US" baseline="-25000" dirty="0" smtClean="0">
                <a:latin typeface="Courier"/>
                <a:cs typeface="Courier"/>
              </a:rPr>
              <a:t>3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smtClean="0"/>
              <a:t>(18 kJ/</a:t>
            </a:r>
            <a:r>
              <a:rPr lang="en-US" dirty="0" err="1" smtClean="0"/>
              <a:t>mol</a:t>
            </a:r>
            <a:r>
              <a:rPr lang="en-US" dirty="0" smtClean="0"/>
              <a:t>[10] or 4.3 kcal/</a:t>
            </a:r>
            <a:r>
              <a:rPr lang="en-US" dirty="0" err="1" smtClean="0"/>
              <a:t>mol</a:t>
            </a:r>
            <a:r>
              <a:rPr lang="en-US" dirty="0" smtClean="0"/>
              <a:t>; data obtained using molecular dynamics as detailed in the reference and should be compared to 7.9 kJ/</a:t>
            </a:r>
            <a:r>
              <a:rPr lang="en-US" dirty="0" err="1" smtClean="0"/>
              <a:t>mol</a:t>
            </a:r>
            <a:r>
              <a:rPr lang="en-US" dirty="0" smtClean="0"/>
              <a:t> for bulk water, obtained using the same molecular dynamics.)</a:t>
            </a:r>
          </a:p>
          <a:p>
            <a:endParaRPr lang="en-US" dirty="0" smtClean="0"/>
          </a:p>
        </p:txBody>
      </p:sp>
      <p:pic>
        <p:nvPicPr>
          <p:cNvPr id="9" name="Picture 8" descr="Screen Shot 2012-10-30 at 8.52.1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5" y="2522536"/>
            <a:ext cx="8726159" cy="369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90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cs-CZ" smtClean="0"/>
              <a:t>30/10/2012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Délky vazeb, Karel Kubíček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CFE9-A1A0-AA4E-82F3-5DD03116A2D0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 descr="Screen Shot 2012-10-30 at 8.54.3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77748"/>
            <a:ext cx="4705327" cy="615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26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190</Words>
  <Application>Microsoft Macintosh PowerPoint</Application>
  <PresentationFormat>On-screen Show (4:3)</PresentationFormat>
  <Paragraphs>60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NCBR MU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Karel Kubicek</dc:creator>
  <cp:lastModifiedBy>Karel Kubicek</cp:lastModifiedBy>
  <cp:revision>8</cp:revision>
  <dcterms:created xsi:type="dcterms:W3CDTF">2012-10-30T08:29:13Z</dcterms:created>
  <dcterms:modified xsi:type="dcterms:W3CDTF">2012-10-30T08:51:37Z</dcterms:modified>
</cp:coreProperties>
</file>