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4C84D-400F-A04C-8C89-62A0E9822F10}" type="datetimeFigureOut">
              <a:rPr lang="en-US" smtClean="0"/>
              <a:t>11/27/12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8DFE2-09B3-EF45-A66E-6A4B96E226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14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47A2A-7210-3144-9EAC-C3E637A67423}" type="datetimeFigureOut">
              <a:rPr lang="en-US" smtClean="0"/>
              <a:t>11/27/12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6F2971-2A43-2A47-99DC-DF58E08F0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621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9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6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2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3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90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2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5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3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1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F3349-4C0F-5F46-9621-276280B91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1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775A2-2568-454E-9A2F-8B4F7F72D183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 descr="cedulka_na_futr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7" b="54174"/>
          <a:stretch/>
        </p:blipFill>
        <p:spPr>
          <a:xfrm>
            <a:off x="1706281" y="3199204"/>
            <a:ext cx="5736049" cy="27784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64484" y="436141"/>
            <a:ext cx="800541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Mgr. Karel </a:t>
            </a:r>
            <a:r>
              <a:rPr lang="en-US" dirty="0" err="1" smtClean="0"/>
              <a:t>Kubíček</a:t>
            </a:r>
            <a:r>
              <a:rPr lang="en-US" dirty="0" smtClean="0"/>
              <a:t>, Ph.D.</a:t>
            </a:r>
          </a:p>
          <a:p>
            <a:endParaRPr lang="en-US" dirty="0" smtClean="0"/>
          </a:p>
          <a:p>
            <a:pPr algn="ctr"/>
            <a:r>
              <a:rPr lang="en-US" sz="4000" b="1" dirty="0" smtClean="0"/>
              <a:t>F1190: </a:t>
            </a:r>
            <a:r>
              <a:rPr lang="en-US" sz="4000" b="1" dirty="0" err="1" smtClean="0"/>
              <a:t>Interkalace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peptidová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nukleová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kyselina</a:t>
            </a:r>
            <a:endParaRPr lang="en-US" sz="4000" b="1" dirty="0" smtClean="0"/>
          </a:p>
          <a:p>
            <a:endParaRPr lang="en-US" dirty="0"/>
          </a:p>
          <a:p>
            <a:r>
              <a:rPr lang="en-US" dirty="0" err="1" smtClean="0"/>
              <a:t>Přednáška</a:t>
            </a:r>
            <a:r>
              <a:rPr lang="en-US" dirty="0" smtClean="0"/>
              <a:t> je </a:t>
            </a:r>
            <a:r>
              <a:rPr lang="en-US" dirty="0" err="1" smtClean="0"/>
              <a:t>podporována</a:t>
            </a:r>
            <a:r>
              <a:rPr lang="en-US" dirty="0" smtClean="0"/>
              <a:t> </a:t>
            </a:r>
            <a:r>
              <a:rPr lang="en-US" dirty="0" err="1" smtClean="0"/>
              <a:t>grantovými</a:t>
            </a:r>
            <a:r>
              <a:rPr lang="en-US" dirty="0" smtClean="0"/>
              <a:t> </a:t>
            </a:r>
            <a:r>
              <a:rPr lang="en-US" dirty="0" err="1" smtClean="0"/>
              <a:t>prostředky</a:t>
            </a:r>
            <a:r>
              <a:rPr lang="en-US" dirty="0" smtClean="0"/>
              <a:t> z </a:t>
            </a:r>
            <a:r>
              <a:rPr lang="en-US" dirty="0" err="1" smtClean="0"/>
              <a:t>programu</a:t>
            </a:r>
            <a:r>
              <a:rPr lang="en-US" dirty="0" smtClean="0"/>
              <a:t>: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72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Screen shot 2010-11-23 at 12.43.5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619250"/>
            <a:ext cx="6934200" cy="3619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6161" y="5238750"/>
            <a:ext cx="130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hemolýza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565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11" descr="Screen shot 2010-11-23 at 8.52.0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1300" y="2062590"/>
            <a:ext cx="1282700" cy="736600"/>
          </a:xfrm>
          <a:prstGeom prst="rect">
            <a:avLst/>
          </a:prstGeom>
        </p:spPr>
      </p:pic>
      <p:pic>
        <p:nvPicPr>
          <p:cNvPr id="14" name="Picture 13" descr="Screen shot 2010-11-23 at 8.55.5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332" y="164013"/>
            <a:ext cx="4227803" cy="6019057"/>
          </a:xfrm>
          <a:prstGeom prst="rect">
            <a:avLst/>
          </a:prstGeom>
        </p:spPr>
      </p:pic>
      <p:pic>
        <p:nvPicPr>
          <p:cNvPr id="15" name="Picture 14" descr="Screen shot 2010-11-23 at 8.55.3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34" y="1860511"/>
            <a:ext cx="4047532" cy="2650170"/>
          </a:xfrm>
          <a:prstGeom prst="rect">
            <a:avLst/>
          </a:prstGeom>
        </p:spPr>
      </p:pic>
      <p:pic>
        <p:nvPicPr>
          <p:cNvPr id="17" name="Picture 16" descr="Screen shot 2010-11-23 at 8.55.17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" y="1087087"/>
            <a:ext cx="4647605" cy="53318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8893" y="164013"/>
            <a:ext cx="511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Osmotický</a:t>
            </a:r>
            <a:r>
              <a:rPr lang="en-US" dirty="0" smtClean="0"/>
              <a:t> </a:t>
            </a:r>
            <a:r>
              <a:rPr lang="en-US" dirty="0" err="1" smtClean="0"/>
              <a:t>tlak</a:t>
            </a:r>
            <a:r>
              <a:rPr lang="en-US" dirty="0" smtClean="0"/>
              <a:t> a </a:t>
            </a:r>
            <a:r>
              <a:rPr lang="en-US" dirty="0" err="1" smtClean="0"/>
              <a:t>biomolekuly/molekulová</a:t>
            </a:r>
            <a:r>
              <a:rPr lang="en-US" dirty="0" smtClean="0"/>
              <a:t> </a:t>
            </a:r>
            <a:r>
              <a:rPr lang="en-US" dirty="0" err="1" smtClean="0"/>
              <a:t>hmotnost</a:t>
            </a:r>
            <a:endParaRPr lang="en-US" dirty="0"/>
          </a:p>
        </p:txBody>
      </p:sp>
      <p:pic>
        <p:nvPicPr>
          <p:cNvPr id="19" name="Picture 18" descr="Screen shot 2010-11-23 at 9.39.38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400" y="4801426"/>
            <a:ext cx="18034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8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1" name="Picture 10" descr="Screen shot 2010-11-23 at 8.51.3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517" y="3963408"/>
            <a:ext cx="4832314" cy="1119062"/>
          </a:xfrm>
          <a:prstGeom prst="rect">
            <a:avLst/>
          </a:prstGeom>
        </p:spPr>
      </p:pic>
      <p:pic>
        <p:nvPicPr>
          <p:cNvPr id="12" name="Picture 11" descr="Screen shot 2010-11-23 at 8.50.52 AM.png"/>
          <p:cNvPicPr>
            <a:picLocks noChangeAspect="1"/>
          </p:cNvPicPr>
          <p:nvPr/>
        </p:nvPicPr>
        <p:blipFill>
          <a:blip r:embed="rId3"/>
          <a:srcRect t="17110" b="1006"/>
          <a:stretch>
            <a:fillRect/>
          </a:stretch>
        </p:blipFill>
        <p:spPr>
          <a:xfrm>
            <a:off x="250368" y="2915212"/>
            <a:ext cx="5024734" cy="1023046"/>
          </a:xfrm>
          <a:prstGeom prst="rect">
            <a:avLst/>
          </a:prstGeom>
        </p:spPr>
      </p:pic>
      <p:pic>
        <p:nvPicPr>
          <p:cNvPr id="14" name="Picture 13" descr="Screen shot 2010-11-23 at 8.49.47 AM.png"/>
          <p:cNvPicPr>
            <a:picLocks noChangeAspect="1"/>
          </p:cNvPicPr>
          <p:nvPr/>
        </p:nvPicPr>
        <p:blipFill>
          <a:blip r:embed="rId4"/>
          <a:srcRect t="16327"/>
          <a:stretch>
            <a:fillRect/>
          </a:stretch>
        </p:blipFill>
        <p:spPr>
          <a:xfrm>
            <a:off x="465201" y="276648"/>
            <a:ext cx="8395284" cy="954557"/>
          </a:xfrm>
          <a:prstGeom prst="rect">
            <a:avLst/>
          </a:prstGeom>
        </p:spPr>
      </p:pic>
      <p:pic>
        <p:nvPicPr>
          <p:cNvPr id="15" name="Picture 14" descr="Screen shot 2010-11-23 at 8.50.12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369" y="2125153"/>
            <a:ext cx="1889371" cy="538559"/>
          </a:xfrm>
          <a:prstGeom prst="rect">
            <a:avLst/>
          </a:prstGeom>
        </p:spPr>
      </p:pic>
      <p:pic>
        <p:nvPicPr>
          <p:cNvPr id="16" name="Picture 15" descr="Screen shot 2010-11-23 at 8.50.00 AM.png"/>
          <p:cNvPicPr>
            <a:picLocks noChangeAspect="1"/>
          </p:cNvPicPr>
          <p:nvPr/>
        </p:nvPicPr>
        <p:blipFill>
          <a:blip r:embed="rId6"/>
          <a:srcRect b="9326"/>
          <a:stretch>
            <a:fillRect/>
          </a:stretch>
        </p:blipFill>
        <p:spPr>
          <a:xfrm>
            <a:off x="985033" y="1876593"/>
            <a:ext cx="5769986" cy="10511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91569" y="2276053"/>
            <a:ext cx="160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;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07829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Screen shot 2010-11-23 at 8.51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1" y="190717"/>
            <a:ext cx="8973929" cy="921934"/>
          </a:xfrm>
          <a:prstGeom prst="rect">
            <a:avLst/>
          </a:prstGeom>
        </p:spPr>
      </p:pic>
      <p:pic>
        <p:nvPicPr>
          <p:cNvPr id="10" name="Picture 9" descr="Screen shot 2010-11-23 at 8.52.5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171" y="3398865"/>
            <a:ext cx="5295900" cy="1136816"/>
          </a:xfrm>
          <a:prstGeom prst="rect">
            <a:avLst/>
          </a:prstGeom>
        </p:spPr>
      </p:pic>
      <p:pic>
        <p:nvPicPr>
          <p:cNvPr id="11" name="Picture 10" descr="Screen shot 2010-11-23 at 8.53.0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5090286"/>
            <a:ext cx="8170787" cy="760644"/>
          </a:xfrm>
          <a:prstGeom prst="rect">
            <a:avLst/>
          </a:prstGeom>
        </p:spPr>
      </p:pic>
      <p:pic>
        <p:nvPicPr>
          <p:cNvPr id="14" name="Picture 13" descr="Screen shot 2010-11-23 at 8.52.23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18111"/>
            <a:ext cx="3482830" cy="1032839"/>
          </a:xfrm>
          <a:prstGeom prst="rect">
            <a:avLst/>
          </a:prstGeom>
        </p:spPr>
      </p:pic>
      <p:pic>
        <p:nvPicPr>
          <p:cNvPr id="15" name="Picture 14" descr="Screen shot 2010-11-23 at 8.52.42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7343" y="2750950"/>
            <a:ext cx="6232329" cy="64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832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Screen shot 2010-11-23 at 2.19.4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02" y="322971"/>
            <a:ext cx="4110644" cy="2511711"/>
          </a:xfrm>
          <a:prstGeom prst="rect">
            <a:avLst/>
          </a:prstGeom>
        </p:spPr>
      </p:pic>
      <p:pic>
        <p:nvPicPr>
          <p:cNvPr id="8" name="Picture 7" descr="Screen shot 2010-11-23 at 2.20.1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52" y="3154665"/>
            <a:ext cx="4317224" cy="2709609"/>
          </a:xfrm>
          <a:prstGeom prst="rect">
            <a:avLst/>
          </a:prstGeom>
        </p:spPr>
      </p:pic>
      <p:pic>
        <p:nvPicPr>
          <p:cNvPr id="9" name="Picture 8" descr="Screen shot 2010-11-23 at 2.20.3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708" y="289103"/>
            <a:ext cx="4286685" cy="2899430"/>
          </a:xfrm>
          <a:prstGeom prst="rect">
            <a:avLst/>
          </a:prstGeom>
        </p:spPr>
      </p:pic>
      <p:pic>
        <p:nvPicPr>
          <p:cNvPr id="10" name="Picture 9" descr="Screen shot 2010-11-23 at 2.20.5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036" y="3154664"/>
            <a:ext cx="1675357" cy="30365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2351" y="-67741"/>
            <a:ext cx="8099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Řešení</a:t>
            </a:r>
            <a:r>
              <a:rPr lang="en-US" sz="1600" dirty="0" smtClean="0"/>
              <a:t> </a:t>
            </a:r>
            <a:r>
              <a:rPr lang="en-US" sz="1600" dirty="0" err="1" smtClean="0"/>
              <a:t>oříkladu</a:t>
            </a:r>
            <a:r>
              <a:rPr lang="en-US" sz="1600" dirty="0" smtClean="0"/>
              <a:t> </a:t>
            </a:r>
            <a:r>
              <a:rPr lang="en-US" sz="1600" dirty="0" err="1" smtClean="0"/>
              <a:t>pomocí</a:t>
            </a:r>
            <a:r>
              <a:rPr lang="en-US" sz="1600" dirty="0" smtClean="0"/>
              <a:t> </a:t>
            </a:r>
            <a:r>
              <a:rPr lang="en-US" sz="1600" dirty="0" err="1" smtClean="0"/>
              <a:t>programu</a:t>
            </a:r>
            <a:r>
              <a:rPr lang="en-US" sz="1600" dirty="0" smtClean="0"/>
              <a:t> excel </a:t>
            </a:r>
            <a:r>
              <a:rPr lang="en-US" sz="1600" dirty="0" err="1" smtClean="0"/>
              <a:t>s</a:t>
            </a:r>
            <a:r>
              <a:rPr lang="en-US" sz="1600" dirty="0" smtClean="0"/>
              <a:t> </a:t>
            </a:r>
            <a:r>
              <a:rPr lang="en-US" sz="1600" dirty="0" err="1" smtClean="0"/>
              <a:t>grafem</a:t>
            </a:r>
            <a:r>
              <a:rPr lang="en-US" sz="1600" dirty="0" smtClean="0"/>
              <a:t> a </a:t>
            </a:r>
            <a:r>
              <a:rPr lang="en-US" sz="1600" dirty="0" err="1" smtClean="0"/>
              <a:t>bez</a:t>
            </a:r>
            <a:r>
              <a:rPr lang="en-US" sz="1600" dirty="0" smtClean="0"/>
              <a:t> </a:t>
            </a:r>
            <a:r>
              <a:rPr lang="en-US" sz="1600" dirty="0" err="1" smtClean="0"/>
              <a:t>grafu</a:t>
            </a:r>
            <a:endParaRPr lang="en-US" sz="1600" dirty="0"/>
          </a:p>
        </p:txBody>
      </p:sp>
      <p:sp>
        <p:nvSpPr>
          <p:cNvPr id="17" name="Freeform 16"/>
          <p:cNvSpPr/>
          <p:nvPr/>
        </p:nvSpPr>
        <p:spPr>
          <a:xfrm>
            <a:off x="25400" y="457200"/>
            <a:ext cx="1270000" cy="2328333"/>
          </a:xfrm>
          <a:custGeom>
            <a:avLst/>
            <a:gdLst>
              <a:gd name="connsiteX0" fmla="*/ 889000 w 1270000"/>
              <a:gd name="connsiteY0" fmla="*/ 2328333 h 2328333"/>
              <a:gd name="connsiteX1" fmla="*/ 516467 w 1270000"/>
              <a:gd name="connsiteY1" fmla="*/ 2243667 h 2328333"/>
              <a:gd name="connsiteX2" fmla="*/ 203200 w 1270000"/>
              <a:gd name="connsiteY2" fmla="*/ 2133600 h 2328333"/>
              <a:gd name="connsiteX3" fmla="*/ 76200 w 1270000"/>
              <a:gd name="connsiteY3" fmla="*/ 2057400 h 2328333"/>
              <a:gd name="connsiteX4" fmla="*/ 59267 w 1270000"/>
              <a:gd name="connsiteY4" fmla="*/ 1651000 h 2328333"/>
              <a:gd name="connsiteX5" fmla="*/ 431800 w 1270000"/>
              <a:gd name="connsiteY5" fmla="*/ 1278467 h 2328333"/>
              <a:gd name="connsiteX6" fmla="*/ 1270000 w 1270000"/>
              <a:gd name="connsiteY6" fmla="*/ 0 h 2328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00" h="2328333">
                <a:moveTo>
                  <a:pt x="889000" y="2328333"/>
                </a:moveTo>
                <a:cubicBezTo>
                  <a:pt x="759883" y="2302228"/>
                  <a:pt x="630767" y="2276123"/>
                  <a:pt x="516467" y="2243667"/>
                </a:cubicBezTo>
                <a:cubicBezTo>
                  <a:pt x="402167" y="2211212"/>
                  <a:pt x="276578" y="2164645"/>
                  <a:pt x="203200" y="2133600"/>
                </a:cubicBezTo>
                <a:cubicBezTo>
                  <a:pt x="129822" y="2102556"/>
                  <a:pt x="100189" y="2137833"/>
                  <a:pt x="76200" y="2057400"/>
                </a:cubicBezTo>
                <a:cubicBezTo>
                  <a:pt x="52211" y="1976967"/>
                  <a:pt x="0" y="1780822"/>
                  <a:pt x="59267" y="1651000"/>
                </a:cubicBezTo>
                <a:cubicBezTo>
                  <a:pt x="118534" y="1521178"/>
                  <a:pt x="230011" y="1553634"/>
                  <a:pt x="431800" y="1278467"/>
                </a:cubicBezTo>
                <a:cubicBezTo>
                  <a:pt x="633589" y="1003300"/>
                  <a:pt x="1270000" y="0"/>
                  <a:pt x="1270000" y="0"/>
                </a:cubicBezTo>
              </a:path>
            </a:pathLst>
          </a:cu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639733" y="440267"/>
            <a:ext cx="1270000" cy="2697464"/>
          </a:xfrm>
          <a:custGeom>
            <a:avLst/>
            <a:gdLst>
              <a:gd name="connsiteX0" fmla="*/ 889000 w 1270000"/>
              <a:gd name="connsiteY0" fmla="*/ 2328333 h 2328333"/>
              <a:gd name="connsiteX1" fmla="*/ 516467 w 1270000"/>
              <a:gd name="connsiteY1" fmla="*/ 2243667 h 2328333"/>
              <a:gd name="connsiteX2" fmla="*/ 203200 w 1270000"/>
              <a:gd name="connsiteY2" fmla="*/ 2133600 h 2328333"/>
              <a:gd name="connsiteX3" fmla="*/ 76200 w 1270000"/>
              <a:gd name="connsiteY3" fmla="*/ 2057400 h 2328333"/>
              <a:gd name="connsiteX4" fmla="*/ 59267 w 1270000"/>
              <a:gd name="connsiteY4" fmla="*/ 1651000 h 2328333"/>
              <a:gd name="connsiteX5" fmla="*/ 431800 w 1270000"/>
              <a:gd name="connsiteY5" fmla="*/ 1278467 h 2328333"/>
              <a:gd name="connsiteX6" fmla="*/ 1270000 w 1270000"/>
              <a:gd name="connsiteY6" fmla="*/ 0 h 2328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00" h="2328333">
                <a:moveTo>
                  <a:pt x="889000" y="2328333"/>
                </a:moveTo>
                <a:cubicBezTo>
                  <a:pt x="759883" y="2302228"/>
                  <a:pt x="630767" y="2276123"/>
                  <a:pt x="516467" y="2243667"/>
                </a:cubicBezTo>
                <a:cubicBezTo>
                  <a:pt x="402167" y="2211212"/>
                  <a:pt x="276578" y="2164645"/>
                  <a:pt x="203200" y="2133600"/>
                </a:cubicBezTo>
                <a:cubicBezTo>
                  <a:pt x="129822" y="2102556"/>
                  <a:pt x="100189" y="2137833"/>
                  <a:pt x="76200" y="2057400"/>
                </a:cubicBezTo>
                <a:cubicBezTo>
                  <a:pt x="52211" y="1976967"/>
                  <a:pt x="0" y="1780822"/>
                  <a:pt x="59267" y="1651000"/>
                </a:cubicBezTo>
                <a:cubicBezTo>
                  <a:pt x="118534" y="1521178"/>
                  <a:pt x="230011" y="1553634"/>
                  <a:pt x="431800" y="1278467"/>
                </a:cubicBezTo>
                <a:cubicBezTo>
                  <a:pt x="633589" y="1003300"/>
                  <a:pt x="1270000" y="0"/>
                  <a:pt x="1270000" y="0"/>
                </a:cubicBezTo>
              </a:path>
            </a:pathLst>
          </a:cu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-25402" y="3259665"/>
            <a:ext cx="1405467" cy="2570741"/>
          </a:xfrm>
          <a:custGeom>
            <a:avLst/>
            <a:gdLst>
              <a:gd name="connsiteX0" fmla="*/ 889000 w 1270000"/>
              <a:gd name="connsiteY0" fmla="*/ 2328333 h 2328333"/>
              <a:gd name="connsiteX1" fmla="*/ 516467 w 1270000"/>
              <a:gd name="connsiteY1" fmla="*/ 2243667 h 2328333"/>
              <a:gd name="connsiteX2" fmla="*/ 203200 w 1270000"/>
              <a:gd name="connsiteY2" fmla="*/ 2133600 h 2328333"/>
              <a:gd name="connsiteX3" fmla="*/ 76200 w 1270000"/>
              <a:gd name="connsiteY3" fmla="*/ 2057400 h 2328333"/>
              <a:gd name="connsiteX4" fmla="*/ 59267 w 1270000"/>
              <a:gd name="connsiteY4" fmla="*/ 1651000 h 2328333"/>
              <a:gd name="connsiteX5" fmla="*/ 431800 w 1270000"/>
              <a:gd name="connsiteY5" fmla="*/ 1278467 h 2328333"/>
              <a:gd name="connsiteX6" fmla="*/ 1270000 w 1270000"/>
              <a:gd name="connsiteY6" fmla="*/ 0 h 2328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00" h="2328333">
                <a:moveTo>
                  <a:pt x="889000" y="2328333"/>
                </a:moveTo>
                <a:cubicBezTo>
                  <a:pt x="759883" y="2302228"/>
                  <a:pt x="630767" y="2276123"/>
                  <a:pt x="516467" y="2243667"/>
                </a:cubicBezTo>
                <a:cubicBezTo>
                  <a:pt x="402167" y="2211212"/>
                  <a:pt x="276578" y="2164645"/>
                  <a:pt x="203200" y="2133600"/>
                </a:cubicBezTo>
                <a:cubicBezTo>
                  <a:pt x="129822" y="2102556"/>
                  <a:pt x="100189" y="2137833"/>
                  <a:pt x="76200" y="2057400"/>
                </a:cubicBezTo>
                <a:cubicBezTo>
                  <a:pt x="52211" y="1976967"/>
                  <a:pt x="0" y="1780822"/>
                  <a:pt x="59267" y="1651000"/>
                </a:cubicBezTo>
                <a:cubicBezTo>
                  <a:pt x="118534" y="1521178"/>
                  <a:pt x="230011" y="1553634"/>
                  <a:pt x="431800" y="1278467"/>
                </a:cubicBezTo>
                <a:cubicBezTo>
                  <a:pt x="633589" y="1003300"/>
                  <a:pt x="1270000" y="0"/>
                  <a:pt x="1270000" y="0"/>
                </a:cubicBezTo>
              </a:path>
            </a:pathLst>
          </a:cu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70472" y="2690806"/>
            <a:ext cx="195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výpočet</a:t>
            </a:r>
            <a:r>
              <a:rPr lang="en-US" sz="1600" dirty="0" smtClean="0"/>
              <a:t> </a:t>
            </a:r>
            <a:r>
              <a:rPr lang="en-US" sz="1600" dirty="0" err="1" smtClean="0"/>
              <a:t>směrnice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70472" y="5762733"/>
            <a:ext cx="195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výpočet</a:t>
            </a:r>
            <a:r>
              <a:rPr lang="en-US" sz="1600" dirty="0" smtClean="0"/>
              <a:t> </a:t>
            </a:r>
            <a:r>
              <a:rPr lang="en-US" sz="1600" dirty="0" err="1" smtClean="0"/>
              <a:t>průsečíku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680180" y="5881271"/>
            <a:ext cx="195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výpočet</a:t>
            </a:r>
            <a:r>
              <a:rPr lang="en-US" sz="1600" dirty="0" smtClean="0"/>
              <a:t> </a:t>
            </a:r>
            <a:r>
              <a:rPr lang="en-US" sz="1600" dirty="0" err="1" smtClean="0"/>
              <a:t>regresního</a:t>
            </a:r>
            <a:r>
              <a:rPr lang="en-US" sz="1600" dirty="0" smtClean="0"/>
              <a:t> </a:t>
            </a:r>
            <a:r>
              <a:rPr lang="en-US" sz="1600" dirty="0" err="1" smtClean="0"/>
              <a:t>koeficientu</a:t>
            </a:r>
            <a:endParaRPr lang="en-US" sz="1600" dirty="0"/>
          </a:p>
        </p:txBody>
      </p:sp>
      <p:sp>
        <p:nvSpPr>
          <p:cNvPr id="23" name="Freeform 22"/>
          <p:cNvSpPr/>
          <p:nvPr/>
        </p:nvSpPr>
        <p:spPr>
          <a:xfrm>
            <a:off x="4490156" y="2387600"/>
            <a:ext cx="4213577" cy="4014611"/>
          </a:xfrm>
          <a:custGeom>
            <a:avLst/>
            <a:gdLst>
              <a:gd name="connsiteX0" fmla="*/ 4213577 w 4213577"/>
              <a:gd name="connsiteY0" fmla="*/ 3767667 h 4014611"/>
              <a:gd name="connsiteX1" fmla="*/ 3925711 w 4213577"/>
              <a:gd name="connsiteY1" fmla="*/ 3903133 h 4014611"/>
              <a:gd name="connsiteX2" fmla="*/ 2943577 w 4213577"/>
              <a:gd name="connsiteY2" fmla="*/ 3928533 h 4014611"/>
              <a:gd name="connsiteX3" fmla="*/ 2562577 w 4213577"/>
              <a:gd name="connsiteY3" fmla="*/ 3386667 h 4014611"/>
              <a:gd name="connsiteX4" fmla="*/ 395111 w 4213577"/>
              <a:gd name="connsiteY4" fmla="*/ 1083733 h 4014611"/>
              <a:gd name="connsiteX5" fmla="*/ 191911 w 4213577"/>
              <a:gd name="connsiteY5" fmla="*/ 0 h 4014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3577" h="4014611">
                <a:moveTo>
                  <a:pt x="4213577" y="3767667"/>
                </a:moveTo>
                <a:cubicBezTo>
                  <a:pt x="4175477" y="3821994"/>
                  <a:pt x="4137378" y="3876322"/>
                  <a:pt x="3925711" y="3903133"/>
                </a:cubicBezTo>
                <a:cubicBezTo>
                  <a:pt x="3714044" y="3929944"/>
                  <a:pt x="3170766" y="4014611"/>
                  <a:pt x="2943577" y="3928533"/>
                </a:cubicBezTo>
                <a:cubicBezTo>
                  <a:pt x="2716388" y="3842455"/>
                  <a:pt x="2987321" y="3860800"/>
                  <a:pt x="2562577" y="3386667"/>
                </a:cubicBezTo>
                <a:cubicBezTo>
                  <a:pt x="2137833" y="2912534"/>
                  <a:pt x="790222" y="1648177"/>
                  <a:pt x="395111" y="1083733"/>
                </a:cubicBezTo>
                <a:cubicBezTo>
                  <a:pt x="0" y="519289"/>
                  <a:pt x="95955" y="259644"/>
                  <a:pt x="191911" y="0"/>
                </a:cubicBezTo>
              </a:path>
            </a:pathLst>
          </a:custGeom>
          <a:ln>
            <a:solidFill>
              <a:srgbClr val="FF0000"/>
            </a:solidFill>
            <a:headEnd type="triangl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969933" y="3513667"/>
            <a:ext cx="23951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 – </a:t>
            </a:r>
            <a:r>
              <a:rPr lang="en-US" sz="1400" dirty="0" err="1" smtClean="0"/>
              <a:t>počet</a:t>
            </a:r>
            <a:r>
              <a:rPr lang="en-US" sz="1400" dirty="0" smtClean="0"/>
              <a:t> </a:t>
            </a:r>
            <a:r>
              <a:rPr lang="en-US" sz="1400" dirty="0" err="1" smtClean="0"/>
              <a:t>měření/bodů</a:t>
            </a:r>
            <a:endParaRPr lang="en-US" sz="1400" dirty="0" smtClean="0"/>
          </a:p>
          <a:p>
            <a:r>
              <a:rPr lang="en-US" sz="1400" dirty="0" smtClean="0">
                <a:latin typeface="Symbol" charset="2"/>
                <a:cs typeface="Symbol" charset="2"/>
              </a:rPr>
              <a:t>S</a:t>
            </a:r>
            <a:r>
              <a:rPr lang="en-US" sz="1400" baseline="-25000" dirty="0" smtClean="0"/>
              <a:t>B</a:t>
            </a:r>
            <a:r>
              <a:rPr lang="en-US" sz="1400" dirty="0" smtClean="0"/>
              <a:t> – </a:t>
            </a:r>
            <a:r>
              <a:rPr lang="en-US" sz="1400" dirty="0" err="1" smtClean="0"/>
              <a:t>suma</a:t>
            </a:r>
            <a:r>
              <a:rPr lang="en-US" sz="1400" dirty="0" smtClean="0"/>
              <a:t> </a:t>
            </a:r>
            <a:r>
              <a:rPr lang="en-US" sz="1400" dirty="0" err="1" smtClean="0"/>
              <a:t>sloupce</a:t>
            </a:r>
            <a:r>
              <a:rPr lang="en-US" sz="1400" dirty="0" smtClean="0"/>
              <a:t> </a:t>
            </a:r>
            <a:r>
              <a:rPr lang="en-US" sz="1400" dirty="0" err="1" smtClean="0"/>
              <a:t>hodnot</a:t>
            </a:r>
            <a:r>
              <a:rPr lang="en-US" sz="1400" dirty="0" smtClean="0"/>
              <a:t> X</a:t>
            </a:r>
          </a:p>
          <a:p>
            <a:r>
              <a:rPr lang="en-US" sz="1400" dirty="0" smtClean="0">
                <a:latin typeface="Symbol" charset="2"/>
                <a:cs typeface="Symbol" charset="2"/>
              </a:rPr>
              <a:t>S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 – </a:t>
            </a:r>
            <a:r>
              <a:rPr lang="en-US" sz="1400" dirty="0" err="1" smtClean="0"/>
              <a:t>suma</a:t>
            </a:r>
            <a:r>
              <a:rPr lang="en-US" sz="1400" dirty="0" smtClean="0"/>
              <a:t> </a:t>
            </a:r>
            <a:r>
              <a:rPr lang="en-US" sz="1400" dirty="0" err="1" smtClean="0"/>
              <a:t>sloupce</a:t>
            </a:r>
            <a:r>
              <a:rPr lang="en-US" sz="1400" dirty="0" smtClean="0"/>
              <a:t> </a:t>
            </a:r>
            <a:r>
              <a:rPr lang="en-US" sz="1400" dirty="0" err="1" smtClean="0"/>
              <a:t>hodnot</a:t>
            </a:r>
            <a:r>
              <a:rPr lang="en-US" sz="1400" dirty="0" smtClean="0"/>
              <a:t> Y</a:t>
            </a:r>
          </a:p>
          <a:p>
            <a:r>
              <a:rPr lang="en-US" sz="1400" dirty="0" smtClean="0">
                <a:latin typeface="Symbol" charset="2"/>
                <a:cs typeface="Symbol" charset="2"/>
              </a:rPr>
              <a:t>S</a:t>
            </a:r>
            <a:r>
              <a:rPr lang="en-US" sz="1400" baseline="-25000" dirty="0" smtClean="0"/>
              <a:t>D</a:t>
            </a:r>
            <a:r>
              <a:rPr lang="en-US" sz="1400" dirty="0" smtClean="0"/>
              <a:t> – </a:t>
            </a:r>
            <a:r>
              <a:rPr lang="en-US" sz="1400" dirty="0" err="1" smtClean="0"/>
              <a:t>suma</a:t>
            </a:r>
            <a:r>
              <a:rPr lang="en-US" sz="1400" dirty="0" smtClean="0"/>
              <a:t> </a:t>
            </a:r>
            <a:r>
              <a:rPr lang="en-US" sz="1400" dirty="0" err="1" smtClean="0"/>
              <a:t>sloupce</a:t>
            </a:r>
            <a:r>
              <a:rPr lang="en-US" sz="1400" dirty="0" smtClean="0"/>
              <a:t> </a:t>
            </a:r>
            <a:r>
              <a:rPr lang="en-US" sz="1400" dirty="0" err="1" smtClean="0"/>
              <a:t>součinu</a:t>
            </a:r>
            <a:r>
              <a:rPr lang="en-US" sz="1400" dirty="0" smtClean="0"/>
              <a:t> X.Y</a:t>
            </a:r>
          </a:p>
          <a:p>
            <a:r>
              <a:rPr lang="en-US" sz="1400" dirty="0" smtClean="0">
                <a:latin typeface="Symbol" charset="2"/>
                <a:cs typeface="Symbol" charset="2"/>
              </a:rPr>
              <a:t>S</a:t>
            </a:r>
            <a:r>
              <a:rPr lang="en-US" sz="1400" baseline="-25000" dirty="0" smtClean="0"/>
              <a:t>E</a:t>
            </a:r>
            <a:r>
              <a:rPr lang="en-US" sz="1400" dirty="0" smtClean="0"/>
              <a:t> – </a:t>
            </a:r>
            <a:r>
              <a:rPr lang="en-US" sz="1400" dirty="0" err="1" smtClean="0"/>
              <a:t>suma</a:t>
            </a:r>
            <a:r>
              <a:rPr lang="en-US" sz="1400" dirty="0" smtClean="0"/>
              <a:t> </a:t>
            </a:r>
            <a:r>
              <a:rPr lang="en-US" sz="1400" dirty="0" err="1" smtClean="0"/>
              <a:t>druhých</a:t>
            </a:r>
            <a:r>
              <a:rPr lang="en-US" sz="1400" dirty="0" smtClean="0"/>
              <a:t> </a:t>
            </a:r>
            <a:r>
              <a:rPr lang="en-US" sz="1400" dirty="0" err="1" smtClean="0"/>
              <a:t>mocnin</a:t>
            </a:r>
            <a:r>
              <a:rPr lang="en-US" sz="1400" dirty="0" smtClean="0"/>
              <a:t> </a:t>
            </a:r>
            <a:r>
              <a:rPr lang="en-US" sz="1400" dirty="0" err="1" smtClean="0"/>
              <a:t>hodnot</a:t>
            </a:r>
            <a:r>
              <a:rPr lang="en-US" sz="1400" dirty="0" smtClean="0"/>
              <a:t> X</a:t>
            </a:r>
          </a:p>
          <a:p>
            <a:r>
              <a:rPr lang="en-US" sz="1400" dirty="0" smtClean="0">
                <a:latin typeface="Symbol" charset="2"/>
                <a:cs typeface="Symbol" charset="2"/>
              </a:rPr>
              <a:t>S</a:t>
            </a:r>
            <a:r>
              <a:rPr lang="en-US" sz="1400" baseline="-25000" dirty="0" smtClean="0"/>
              <a:t>F</a:t>
            </a:r>
            <a:r>
              <a:rPr lang="en-US" sz="1400" dirty="0" smtClean="0"/>
              <a:t> – </a:t>
            </a:r>
            <a:r>
              <a:rPr lang="en-US" sz="1400" dirty="0" err="1" smtClean="0"/>
              <a:t>suma</a:t>
            </a:r>
            <a:r>
              <a:rPr lang="en-US" sz="1400" dirty="0" smtClean="0"/>
              <a:t> </a:t>
            </a:r>
            <a:r>
              <a:rPr lang="en-US" sz="1400" dirty="0" err="1" smtClean="0"/>
              <a:t>druhých</a:t>
            </a:r>
            <a:r>
              <a:rPr lang="en-US" sz="1400" dirty="0" smtClean="0"/>
              <a:t> </a:t>
            </a:r>
            <a:r>
              <a:rPr lang="en-US" sz="1400" dirty="0" err="1" smtClean="0"/>
              <a:t>mocnin</a:t>
            </a:r>
            <a:r>
              <a:rPr lang="en-US" sz="1400" dirty="0" smtClean="0"/>
              <a:t> </a:t>
            </a:r>
            <a:r>
              <a:rPr lang="en-US" sz="1400" dirty="0" err="1" smtClean="0"/>
              <a:t>hodnot</a:t>
            </a:r>
            <a:r>
              <a:rPr lang="en-US" sz="1400" dirty="0" smtClean="0"/>
              <a:t> Y</a:t>
            </a:r>
          </a:p>
          <a:p>
            <a:r>
              <a:rPr lang="en-US" sz="1400" dirty="0" smtClean="0"/>
              <a:t>529=23^2; 730=27.02^2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196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0-11-23 at 2.22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752429"/>
            <a:ext cx="5607050" cy="360392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Screen shot 2010-11-23 at 2.21.1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00050"/>
            <a:ext cx="3594100" cy="296028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rot="16200000" flipH="1">
            <a:off x="4487334" y="3200400"/>
            <a:ext cx="3115733" cy="257386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23669" y="6008304"/>
            <a:ext cx="106680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r>
              <a:rPr lang="en-US" sz="1200" b="1" dirty="0" smtClean="0"/>
              <a:t>=125019,111</a:t>
            </a:r>
            <a:endParaRPr lang="en-US" sz="1200" b="1" dirty="0"/>
          </a:p>
        </p:txBody>
      </p:sp>
      <p:sp>
        <p:nvSpPr>
          <p:cNvPr id="15" name="Oval 14"/>
          <p:cNvSpPr/>
          <p:nvPr/>
        </p:nvSpPr>
        <p:spPr>
          <a:xfrm>
            <a:off x="2387600" y="1185333"/>
            <a:ext cx="1236133" cy="28786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24467" y="296333"/>
            <a:ext cx="677333" cy="41486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flipV="1">
            <a:off x="2971801" y="6112932"/>
            <a:ext cx="1803400" cy="304798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endCxn id="16" idx="5"/>
          </p:cNvCxnSpPr>
          <p:nvPr/>
        </p:nvCxnSpPr>
        <p:spPr>
          <a:xfrm rot="10800000">
            <a:off x="1602608" y="650445"/>
            <a:ext cx="1089795" cy="53489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1261536" y="3505201"/>
            <a:ext cx="4639731" cy="57573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1300" y="400050"/>
            <a:ext cx="4931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Porovnání</a:t>
            </a:r>
            <a:r>
              <a:rPr lang="en-US" dirty="0" smtClean="0"/>
              <a:t> </a:t>
            </a:r>
            <a:r>
              <a:rPr lang="en-US" dirty="0" err="1" smtClean="0"/>
              <a:t>vypočítaných</a:t>
            </a:r>
            <a:r>
              <a:rPr lang="en-US" dirty="0" smtClean="0"/>
              <a:t> </a:t>
            </a:r>
            <a:r>
              <a:rPr lang="en-US" dirty="0" err="1" smtClean="0"/>
              <a:t>hodnot</a:t>
            </a:r>
            <a:r>
              <a:rPr lang="en-US" dirty="0" smtClean="0"/>
              <a:t> 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hodnotami</a:t>
            </a:r>
            <a:r>
              <a:rPr lang="en-US" dirty="0" smtClean="0"/>
              <a:t> </a:t>
            </a:r>
            <a:r>
              <a:rPr lang="en-US" dirty="0" err="1" smtClean="0"/>
              <a:t>získanými</a:t>
            </a:r>
            <a:r>
              <a:rPr lang="en-US" dirty="0" smtClean="0"/>
              <a:t> </a:t>
            </a:r>
            <a:r>
              <a:rPr lang="en-US" dirty="0" err="1" smtClean="0"/>
              <a:t>grafu</a:t>
            </a:r>
            <a:r>
              <a:rPr lang="en-US" dirty="0" smtClean="0"/>
              <a:t>; </a:t>
            </a:r>
            <a:r>
              <a:rPr lang="en-US" dirty="0" err="1" smtClean="0"/>
              <a:t>finální</a:t>
            </a:r>
            <a:r>
              <a:rPr lang="en-US" dirty="0" smtClean="0"/>
              <a:t> </a:t>
            </a:r>
            <a:r>
              <a:rPr lang="en-US" dirty="0" err="1" smtClean="0"/>
              <a:t>výpočet</a:t>
            </a:r>
            <a:r>
              <a:rPr lang="en-US" dirty="0" smtClean="0"/>
              <a:t> M</a:t>
            </a:r>
            <a:r>
              <a:rPr lang="en-US" baseline="-25000" dirty="0" smtClean="0"/>
              <a:t>W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087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Screen shot 2010-11-23 at 8.53.2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63375"/>
            <a:ext cx="7833224" cy="8675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339521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Jaká</a:t>
            </a:r>
            <a:r>
              <a:rPr lang="en-US" dirty="0" smtClean="0"/>
              <a:t> je mol. </a:t>
            </a:r>
            <a:r>
              <a:rPr lang="en-US" dirty="0" err="1" smtClean="0"/>
              <a:t>hmotnost</a:t>
            </a:r>
            <a:r>
              <a:rPr lang="en-US" dirty="0" smtClean="0"/>
              <a:t> (M</a:t>
            </a:r>
            <a:r>
              <a:rPr lang="en-US" baseline="-25000" dirty="0" smtClean="0"/>
              <a:t>W</a:t>
            </a:r>
            <a:r>
              <a:rPr lang="en-US" dirty="0" smtClean="0"/>
              <a:t>) </a:t>
            </a:r>
            <a:r>
              <a:rPr lang="en-US" dirty="0" err="1" smtClean="0"/>
              <a:t>proteinu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dirty="0" smtClean="0"/>
              <a:t> </a:t>
            </a:r>
            <a:r>
              <a:rPr lang="en-US" dirty="0" err="1" smtClean="0"/>
              <a:t>roztoku</a:t>
            </a:r>
            <a:r>
              <a:rPr lang="en-US" dirty="0" smtClean="0"/>
              <a:t>, </a:t>
            </a:r>
            <a:r>
              <a:rPr lang="en-US" dirty="0" err="1" smtClean="0"/>
              <a:t>jehož</a:t>
            </a:r>
            <a:r>
              <a:rPr lang="en-US" dirty="0" smtClean="0"/>
              <a:t> </a:t>
            </a:r>
            <a:r>
              <a:rPr lang="en-US" dirty="0" err="1" smtClean="0"/>
              <a:t>osmotický</a:t>
            </a:r>
            <a:r>
              <a:rPr lang="en-US" dirty="0" smtClean="0"/>
              <a:t> </a:t>
            </a:r>
            <a:r>
              <a:rPr lang="en-US" dirty="0" err="1" smtClean="0"/>
              <a:t>tlak</a:t>
            </a:r>
            <a:r>
              <a:rPr lang="en-US" dirty="0" smtClean="0"/>
              <a:t> je: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9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377245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Nernstova</a:t>
            </a:r>
            <a:r>
              <a:rPr lang="en-US" dirty="0" smtClean="0"/>
              <a:t> </a:t>
            </a:r>
            <a:r>
              <a:rPr lang="en-US" dirty="0" err="1" smtClean="0"/>
              <a:t>rovnice</a:t>
            </a:r>
            <a:r>
              <a:rPr lang="en-US" dirty="0" smtClean="0"/>
              <a:t>  a (</a:t>
            </a:r>
            <a:r>
              <a:rPr lang="en-US" dirty="0" err="1" smtClean="0"/>
              <a:t>Gibbsova</a:t>
            </a:r>
            <a:r>
              <a:rPr lang="en-US" dirty="0" smtClean="0"/>
              <a:t> -) </a:t>
            </a:r>
            <a:r>
              <a:rPr lang="en-US" dirty="0" err="1" smtClean="0"/>
              <a:t>Donnanova</a:t>
            </a:r>
            <a:r>
              <a:rPr lang="en-US" dirty="0" smtClean="0"/>
              <a:t> </a:t>
            </a:r>
            <a:r>
              <a:rPr lang="en-US" dirty="0" err="1" smtClean="0"/>
              <a:t>rovnováha</a:t>
            </a:r>
            <a:endParaRPr lang="en-US" dirty="0"/>
          </a:p>
        </p:txBody>
      </p:sp>
      <p:pic>
        <p:nvPicPr>
          <p:cNvPr id="8" name="Picture 7" descr="Screen shot 2010-11-22 at 10.59.2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34" y="1148972"/>
            <a:ext cx="4174654" cy="2830759"/>
          </a:xfrm>
          <a:prstGeom prst="rect">
            <a:avLst/>
          </a:prstGeom>
        </p:spPr>
      </p:pic>
      <p:pic>
        <p:nvPicPr>
          <p:cNvPr id="9" name="Picture 8" descr="Screen shot 2010-11-22 at 10.59.3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753" y="1031137"/>
            <a:ext cx="4182777" cy="2986319"/>
          </a:xfrm>
          <a:prstGeom prst="rect">
            <a:avLst/>
          </a:prstGeom>
        </p:spPr>
      </p:pic>
      <p:pic>
        <p:nvPicPr>
          <p:cNvPr id="11" name="Picture 10" descr="Screen shot 2010-11-22 at 11.43.48 PM.png"/>
          <p:cNvPicPr>
            <a:picLocks noChangeAspect="1"/>
          </p:cNvPicPr>
          <p:nvPr/>
        </p:nvPicPr>
        <p:blipFill>
          <a:blip r:embed="rId4"/>
          <a:srcRect r="3053"/>
          <a:stretch>
            <a:fillRect/>
          </a:stretch>
        </p:blipFill>
        <p:spPr>
          <a:xfrm>
            <a:off x="1023003" y="4466648"/>
            <a:ext cx="6734781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62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Screen shot 2010-11-22 at 11.17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747" y="88025"/>
            <a:ext cx="4891048" cy="3944863"/>
          </a:xfrm>
          <a:prstGeom prst="rect">
            <a:avLst/>
          </a:prstGeom>
        </p:spPr>
      </p:pic>
      <p:pic>
        <p:nvPicPr>
          <p:cNvPr id="9" name="Picture 8" descr="Screen shot 2010-11-22 at 11.34.59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EAEEE0"/>
              </a:clrFrom>
              <a:clrTo>
                <a:srgbClr val="EAEEE0">
                  <a:alpha val="0"/>
                </a:srgbClr>
              </a:clrTo>
            </a:clrChange>
          </a:blip>
          <a:srcRect t="26940"/>
          <a:stretch>
            <a:fillRect/>
          </a:stretch>
        </p:blipFill>
        <p:spPr>
          <a:xfrm>
            <a:off x="1088762" y="4187418"/>
            <a:ext cx="6388100" cy="1067045"/>
          </a:xfrm>
          <a:prstGeom prst="rect">
            <a:avLst/>
          </a:prstGeom>
        </p:spPr>
      </p:pic>
      <p:pic>
        <p:nvPicPr>
          <p:cNvPr id="10" name="Picture 9" descr="Screen shot 2010-11-22 at 11.19.1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2053" y="5138893"/>
            <a:ext cx="3800612" cy="12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91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11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432319"/>
            <a:ext cx="83794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Interkalace</a:t>
            </a:r>
            <a:r>
              <a:rPr lang="en-US" dirty="0" smtClean="0"/>
              <a:t> – </a:t>
            </a:r>
            <a:r>
              <a:rPr lang="en-US" dirty="0" err="1" smtClean="0"/>
              <a:t>vmezeření</a:t>
            </a:r>
            <a:endParaRPr lang="en-US" dirty="0" smtClean="0"/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err="1" smtClean="0"/>
              <a:t>Planární</a:t>
            </a:r>
            <a:r>
              <a:rPr lang="en-US" dirty="0" smtClean="0"/>
              <a:t> </a:t>
            </a:r>
            <a:r>
              <a:rPr lang="en-US" dirty="0" err="1" smtClean="0"/>
              <a:t>molekuly</a:t>
            </a:r>
            <a:r>
              <a:rPr lang="en-US" dirty="0" smtClean="0"/>
              <a:t> (</a:t>
            </a:r>
            <a:r>
              <a:rPr lang="en-US" dirty="0" err="1" smtClean="0"/>
              <a:t>nejčastěji</a:t>
            </a:r>
            <a:r>
              <a:rPr lang="en-US" dirty="0" smtClean="0"/>
              <a:t> </a:t>
            </a:r>
            <a:r>
              <a:rPr lang="en-US" dirty="0" err="1" smtClean="0"/>
              <a:t>organické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err="1" smtClean="0"/>
              <a:t>polycyklické</a:t>
            </a:r>
            <a:r>
              <a:rPr lang="en-US" dirty="0" smtClean="0"/>
              <a:t> </a:t>
            </a:r>
            <a:r>
              <a:rPr lang="en-US" dirty="0" err="1" smtClean="0"/>
              <a:t>aromatické</a:t>
            </a:r>
            <a:r>
              <a:rPr lang="en-US" dirty="0" smtClean="0"/>
              <a:t> </a:t>
            </a:r>
            <a:r>
              <a:rPr lang="en-US" dirty="0" err="1" smtClean="0"/>
              <a:t>kruhy</a:t>
            </a:r>
            <a:r>
              <a:rPr lang="en-US" dirty="0" smtClean="0"/>
              <a:t>) </a:t>
            </a:r>
            <a:r>
              <a:rPr lang="en-US" dirty="0" err="1" smtClean="0"/>
              <a:t>mohou</a:t>
            </a:r>
            <a:r>
              <a:rPr lang="en-US" dirty="0" smtClean="0"/>
              <a:t> </a:t>
            </a:r>
            <a:r>
              <a:rPr lang="en-US" dirty="0" err="1" smtClean="0"/>
              <a:t>interagovat</a:t>
            </a:r>
            <a:r>
              <a:rPr lang="en-US" dirty="0" smtClean="0"/>
              <a:t> s </a:t>
            </a:r>
            <a:r>
              <a:rPr lang="en-US" dirty="0" err="1" smtClean="0"/>
              <a:t>molekulami</a:t>
            </a:r>
            <a:r>
              <a:rPr lang="en-US" dirty="0" smtClean="0"/>
              <a:t> </a:t>
            </a:r>
            <a:r>
              <a:rPr lang="en-US" dirty="0" err="1" smtClean="0"/>
              <a:t>nukleových</a:t>
            </a:r>
            <a:r>
              <a:rPr lang="en-US" dirty="0" smtClean="0"/>
              <a:t> </a:t>
            </a:r>
            <a:r>
              <a:rPr lang="en-US" dirty="0" err="1" smtClean="0"/>
              <a:t>kyselin</a:t>
            </a:r>
            <a:r>
              <a:rPr lang="en-US" dirty="0" smtClean="0"/>
              <a:t> </a:t>
            </a:r>
            <a:r>
              <a:rPr lang="en-US" dirty="0" err="1" smtClean="0"/>
              <a:t>interkalací</a:t>
            </a:r>
            <a:r>
              <a:rPr lang="en-US" dirty="0" smtClean="0"/>
              <a:t>, </a:t>
            </a:r>
            <a:r>
              <a:rPr lang="en-US" dirty="0" err="1" smtClean="0"/>
              <a:t>tzn</a:t>
            </a:r>
            <a:r>
              <a:rPr lang="en-US" dirty="0" smtClean="0"/>
              <a:t>. </a:t>
            </a:r>
            <a:r>
              <a:rPr lang="en-US" dirty="0" err="1"/>
              <a:t>v</a:t>
            </a:r>
            <a:r>
              <a:rPr lang="en-US" dirty="0" err="1" smtClean="0"/>
              <a:t>mezeřením</a:t>
            </a:r>
            <a:r>
              <a:rPr lang="en-US" dirty="0" smtClean="0"/>
              <a:t> se </a:t>
            </a:r>
            <a:r>
              <a:rPr lang="en-US" dirty="0" err="1" smtClean="0"/>
              <a:t>mezi</a:t>
            </a:r>
            <a:r>
              <a:rPr lang="en-US" dirty="0" smtClean="0"/>
              <a:t> </a:t>
            </a:r>
            <a:r>
              <a:rPr lang="en-US" dirty="0" err="1" smtClean="0"/>
              <a:t>dvě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sobě</a:t>
            </a:r>
            <a:r>
              <a:rPr lang="en-US" dirty="0" smtClean="0"/>
              <a:t> </a:t>
            </a:r>
            <a:r>
              <a:rPr lang="en-US" dirty="0" err="1" smtClean="0"/>
              <a:t>jdoucí</a:t>
            </a:r>
            <a:r>
              <a:rPr lang="en-US" dirty="0" smtClean="0"/>
              <a:t> </a:t>
            </a:r>
            <a:r>
              <a:rPr lang="en-US" dirty="0" err="1" smtClean="0"/>
              <a:t>báze</a:t>
            </a:r>
            <a:r>
              <a:rPr lang="en-US" dirty="0" smtClean="0"/>
              <a:t> n. </a:t>
            </a:r>
            <a:r>
              <a:rPr lang="en-US" dirty="0" err="1" smtClean="0"/>
              <a:t>páry</a:t>
            </a:r>
            <a:r>
              <a:rPr lang="en-US" dirty="0" smtClean="0"/>
              <a:t> </a:t>
            </a:r>
            <a:r>
              <a:rPr lang="en-US" dirty="0" err="1" smtClean="0"/>
              <a:t>bazí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err="1" smtClean="0"/>
              <a:t>Důsledkem</a:t>
            </a:r>
            <a:r>
              <a:rPr lang="en-US" dirty="0" smtClean="0"/>
              <a:t> je </a:t>
            </a:r>
            <a:r>
              <a:rPr lang="en-US" dirty="0" err="1" smtClean="0"/>
              <a:t>změna</a:t>
            </a:r>
            <a:r>
              <a:rPr lang="en-US" dirty="0" smtClean="0"/>
              <a:t> </a:t>
            </a:r>
            <a:r>
              <a:rPr lang="en-US" dirty="0" err="1" smtClean="0"/>
              <a:t>strukturních</a:t>
            </a:r>
            <a:r>
              <a:rPr lang="en-US" dirty="0" smtClean="0"/>
              <a:t> </a:t>
            </a:r>
            <a:r>
              <a:rPr lang="en-US" dirty="0" err="1" smtClean="0"/>
              <a:t>parametrů</a:t>
            </a:r>
            <a:r>
              <a:rPr lang="en-US" dirty="0" smtClean="0"/>
              <a:t> </a:t>
            </a:r>
            <a:r>
              <a:rPr lang="en-US" dirty="0" err="1" smtClean="0"/>
              <a:t>dvoušroubovice</a:t>
            </a:r>
            <a:r>
              <a:rPr lang="en-US" dirty="0" smtClean="0"/>
              <a:t> =&gt; </a:t>
            </a:r>
            <a:r>
              <a:rPr lang="en-US" dirty="0" err="1" smtClean="0"/>
              <a:t>narušení</a:t>
            </a:r>
            <a:r>
              <a:rPr lang="en-US" dirty="0" smtClean="0"/>
              <a:t> </a:t>
            </a:r>
            <a:r>
              <a:rPr lang="en-US" dirty="0" err="1" smtClean="0"/>
              <a:t>např</a:t>
            </a:r>
            <a:r>
              <a:rPr lang="en-US" dirty="0" smtClean="0"/>
              <a:t>. </a:t>
            </a:r>
            <a:r>
              <a:rPr lang="en-US" dirty="0" err="1" smtClean="0"/>
              <a:t>replikace</a:t>
            </a:r>
            <a:r>
              <a:rPr lang="en-US" dirty="0" smtClean="0"/>
              <a:t> DNA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Chemoterapie</a:t>
            </a:r>
            <a:r>
              <a:rPr lang="en-US" dirty="0" smtClean="0"/>
              <a:t>, </a:t>
            </a:r>
            <a:r>
              <a:rPr lang="en-US" dirty="0" err="1" smtClean="0"/>
              <a:t>značení</a:t>
            </a:r>
            <a:r>
              <a:rPr lang="en-US" dirty="0" smtClean="0"/>
              <a:t> </a:t>
            </a:r>
            <a:r>
              <a:rPr lang="en-US" dirty="0" err="1" smtClean="0"/>
              <a:t>nukleových</a:t>
            </a:r>
            <a:r>
              <a:rPr lang="en-US" dirty="0" smtClean="0"/>
              <a:t> </a:t>
            </a:r>
            <a:r>
              <a:rPr lang="en-US" dirty="0" err="1" smtClean="0"/>
              <a:t>kyseliny</a:t>
            </a:r>
            <a:r>
              <a:rPr lang="en-US" dirty="0" smtClean="0"/>
              <a:t> (</a:t>
            </a:r>
            <a:r>
              <a:rPr lang="en-US" dirty="0" err="1" smtClean="0"/>
              <a:t>ethidium</a:t>
            </a:r>
            <a:r>
              <a:rPr lang="en-US" dirty="0" smtClean="0"/>
              <a:t> </a:t>
            </a:r>
            <a:r>
              <a:rPr lang="en-US" dirty="0" err="1" smtClean="0"/>
              <a:t>bromid</a:t>
            </a:r>
            <a:r>
              <a:rPr lang="en-US" dirty="0" smtClean="0"/>
              <a:t>) </a:t>
            </a:r>
            <a:r>
              <a:rPr lang="en-US" dirty="0" err="1" smtClean="0"/>
              <a:t>atp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8" descr="800px-Ethidium_brom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9" y="2862460"/>
            <a:ext cx="4877701" cy="29936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63050" y="4066502"/>
            <a:ext cx="312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Ethidium</a:t>
            </a:r>
            <a:r>
              <a:rPr lang="en-US" dirty="0" smtClean="0"/>
              <a:t> bromide</a:t>
            </a:r>
          </a:p>
          <a:p>
            <a:r>
              <a:rPr lang="en-US" dirty="0" smtClean="0"/>
              <a:t>!!! </a:t>
            </a:r>
            <a:r>
              <a:rPr lang="en-US" dirty="0" err="1" smtClean="0"/>
              <a:t>Mutagenní</a:t>
            </a:r>
            <a:r>
              <a:rPr lang="en-US" dirty="0" smtClean="0"/>
              <a:t> !!!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9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800px-DNA_intercalation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71" y="1881218"/>
            <a:ext cx="6066948" cy="358708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5323585" y="1432057"/>
            <a:ext cx="175651" cy="186437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37784" y="957888"/>
            <a:ext cx="312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Ethidium</a:t>
            </a:r>
            <a:r>
              <a:rPr lang="en-US" dirty="0" smtClean="0"/>
              <a:t> bromide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215908" y="1881218"/>
            <a:ext cx="716117" cy="3144492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970683" y="1881218"/>
            <a:ext cx="716117" cy="3144492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97048" y="5025710"/>
            <a:ext cx="79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DNA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011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1s8.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9" r="34167"/>
          <a:stretch/>
        </p:blipFill>
        <p:spPr>
          <a:xfrm>
            <a:off x="5072781" y="1335800"/>
            <a:ext cx="2623687" cy="4883123"/>
          </a:xfrm>
          <a:prstGeom prst="rect">
            <a:avLst/>
          </a:prstGeom>
        </p:spPr>
      </p:pic>
      <p:pic>
        <p:nvPicPr>
          <p:cNvPr id="8" name="Picture 7" descr="1s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01" r="37495"/>
          <a:stretch/>
        </p:blipFill>
        <p:spPr>
          <a:xfrm>
            <a:off x="1253214" y="1335800"/>
            <a:ext cx="2303734" cy="48831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" y="324239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Decamer</a:t>
            </a:r>
            <a:r>
              <a:rPr lang="en-US" dirty="0" smtClean="0"/>
              <a:t> DNA </a:t>
            </a:r>
            <a:r>
              <a:rPr lang="en-US" dirty="0" err="1" smtClean="0"/>
              <a:t>šroubovice</a:t>
            </a:r>
            <a:r>
              <a:rPr lang="en-US" dirty="0" smtClean="0"/>
              <a:t> </a:t>
            </a:r>
            <a:r>
              <a:rPr lang="en-US" dirty="0" err="1" smtClean="0"/>
              <a:t>interkalovaný</a:t>
            </a:r>
            <a:r>
              <a:rPr lang="en-US" dirty="0" smtClean="0"/>
              <a:t> </a:t>
            </a:r>
            <a:r>
              <a:rPr lang="en-US" dirty="0" err="1" smtClean="0"/>
              <a:t>dvěma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2-HYDROXY-3-(PYREN-1-YLMETHOXY)PROPYL DIHYDROGEN </a:t>
            </a:r>
            <a:r>
              <a:rPr lang="en-US" dirty="0" err="1" smtClean="0"/>
              <a:t>fosfátovými</a:t>
            </a:r>
            <a:r>
              <a:rPr lang="en-US" dirty="0"/>
              <a:t> </a:t>
            </a:r>
            <a:r>
              <a:rPr lang="en-US" dirty="0" err="1" smtClean="0"/>
              <a:t>bázemi</a:t>
            </a:r>
            <a:r>
              <a:rPr lang="en-US" dirty="0" smtClean="0"/>
              <a:t> (PDB ID: 1S88)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22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1x9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7" r="35870"/>
          <a:stretch/>
        </p:blipFill>
        <p:spPr>
          <a:xfrm>
            <a:off x="5101008" y="1152461"/>
            <a:ext cx="3330253" cy="50190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351259"/>
            <a:ext cx="8068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Hexamer</a:t>
            </a:r>
            <a:r>
              <a:rPr lang="en-US" dirty="0" smtClean="0"/>
              <a:t> DNA </a:t>
            </a:r>
            <a:r>
              <a:rPr lang="en-US" dirty="0" err="1" smtClean="0"/>
              <a:t>šroubovice</a:t>
            </a:r>
            <a:r>
              <a:rPr lang="en-US" dirty="0" smtClean="0"/>
              <a:t> </a:t>
            </a:r>
            <a:r>
              <a:rPr lang="en-US" dirty="0" err="1" smtClean="0"/>
              <a:t>interkalovaný</a:t>
            </a:r>
            <a:r>
              <a:rPr lang="en-US" dirty="0" smtClean="0"/>
              <a:t> </a:t>
            </a:r>
            <a:r>
              <a:rPr lang="en-US" dirty="0" err="1" smtClean="0"/>
              <a:t>bispphenazinem</a:t>
            </a:r>
            <a:r>
              <a:rPr lang="en-US" dirty="0" smtClean="0"/>
              <a:t> – </a:t>
            </a:r>
            <a:r>
              <a:rPr lang="en-US" dirty="0" err="1" smtClean="0"/>
              <a:t>protinádorovým</a:t>
            </a:r>
            <a:r>
              <a:rPr lang="en-US" dirty="0" smtClean="0"/>
              <a:t> </a:t>
            </a:r>
            <a:r>
              <a:rPr lang="en-US" dirty="0" err="1" smtClean="0"/>
              <a:t>léčivem</a:t>
            </a:r>
            <a:r>
              <a:rPr lang="en-US" dirty="0" smtClean="0"/>
              <a:t> (1-METHYL-9-[12-(9-METHYLPHENAZIN-10-IUM-1-YL)-12-OXO-2,11-DIAZA-5,8-DIAZONIADODEC-1-ANOYL]PHENAZIN-10-IUM)</a:t>
            </a:r>
          </a:p>
          <a:p>
            <a:r>
              <a:rPr lang="en-US" dirty="0" smtClean="0"/>
              <a:t>PDB ID: 1X95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5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1100" y="170597"/>
            <a:ext cx="83658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Peptidová</a:t>
            </a:r>
            <a:r>
              <a:rPr lang="en-US" dirty="0" smtClean="0"/>
              <a:t> </a:t>
            </a:r>
            <a:r>
              <a:rPr lang="en-US" dirty="0" err="1" smtClean="0"/>
              <a:t>nukleové</a:t>
            </a:r>
            <a:r>
              <a:rPr lang="en-US" dirty="0" smtClean="0"/>
              <a:t> </a:t>
            </a:r>
            <a:r>
              <a:rPr lang="en-US" dirty="0" err="1" smtClean="0"/>
              <a:t>kyseliny</a:t>
            </a:r>
            <a:r>
              <a:rPr lang="en-US" dirty="0" smtClean="0"/>
              <a:t> (PNA)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Nejsou</a:t>
            </a:r>
            <a:r>
              <a:rPr lang="en-US" dirty="0" smtClean="0"/>
              <a:t> </a:t>
            </a:r>
            <a:r>
              <a:rPr lang="en-US" dirty="0" err="1" smtClean="0"/>
              <a:t>kyselinami</a:t>
            </a:r>
            <a:r>
              <a:rPr lang="en-US" dirty="0" smtClean="0"/>
              <a:t>!!!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Jsou</a:t>
            </a:r>
            <a:r>
              <a:rPr lang="en-US" dirty="0" smtClean="0"/>
              <a:t> </a:t>
            </a:r>
            <a:r>
              <a:rPr lang="en-US" dirty="0" err="1" smtClean="0"/>
              <a:t>syntetické</a:t>
            </a:r>
            <a:r>
              <a:rPr lang="en-US" dirty="0" smtClean="0"/>
              <a:t>, </a:t>
            </a:r>
            <a:r>
              <a:rPr lang="en-US" dirty="0" err="1" smtClean="0"/>
              <a:t>nicméně</a:t>
            </a:r>
            <a:r>
              <a:rPr lang="en-US" dirty="0" smtClean="0"/>
              <a:t> se </a:t>
            </a:r>
            <a:r>
              <a:rPr lang="en-US" dirty="0" err="1" smtClean="0"/>
              <a:t>předpoládá</a:t>
            </a:r>
            <a:r>
              <a:rPr lang="en-US" dirty="0" smtClean="0"/>
              <a:t>(lo), </a:t>
            </a:r>
            <a:r>
              <a:rPr lang="en-US" dirty="0" err="1" smtClean="0"/>
              <a:t>že</a:t>
            </a:r>
            <a:r>
              <a:rPr lang="en-US" dirty="0" smtClean="0"/>
              <a:t> </a:t>
            </a:r>
            <a:r>
              <a:rPr lang="en-US" dirty="0" err="1" smtClean="0"/>
              <a:t>mohli</a:t>
            </a:r>
            <a:r>
              <a:rPr lang="en-US" dirty="0" smtClean="0"/>
              <a:t> </a:t>
            </a:r>
            <a:r>
              <a:rPr lang="en-US" dirty="0" err="1" smtClean="0"/>
              <a:t>figurovat</a:t>
            </a:r>
            <a:r>
              <a:rPr lang="en-US" dirty="0" smtClean="0"/>
              <a:t> </a:t>
            </a:r>
            <a:r>
              <a:rPr lang="en-US" dirty="0" err="1" smtClean="0"/>
              <a:t>jako</a:t>
            </a:r>
            <a:r>
              <a:rPr lang="en-US" dirty="0"/>
              <a:t> </a:t>
            </a:r>
            <a:r>
              <a:rPr lang="en-US" dirty="0" err="1" smtClean="0"/>
              <a:t>vývojový</a:t>
            </a:r>
            <a:r>
              <a:rPr lang="en-US" dirty="0" smtClean="0"/>
              <a:t> </a:t>
            </a:r>
            <a:r>
              <a:rPr lang="en-US" dirty="0" err="1" smtClean="0"/>
              <a:t>stupeň</a:t>
            </a:r>
            <a:r>
              <a:rPr lang="en-US" dirty="0" smtClean="0"/>
              <a:t> v </a:t>
            </a:r>
            <a:r>
              <a:rPr lang="en-US" dirty="0" err="1" smtClean="0"/>
              <a:t>počátcích</a:t>
            </a:r>
            <a:r>
              <a:rPr lang="en-US" dirty="0" smtClean="0"/>
              <a:t> </a:t>
            </a:r>
            <a:r>
              <a:rPr lang="en-US" dirty="0" err="1" smtClean="0"/>
              <a:t>vzniku</a:t>
            </a:r>
            <a:r>
              <a:rPr lang="en-US" dirty="0" smtClean="0"/>
              <a:t> </a:t>
            </a:r>
            <a:r>
              <a:rPr lang="en-US" dirty="0" err="1" smtClean="0"/>
              <a:t>života</a:t>
            </a:r>
            <a:r>
              <a:rPr lang="en-US" dirty="0" smtClean="0"/>
              <a:t> (</a:t>
            </a:r>
            <a:r>
              <a:rPr lang="en-US" dirty="0" err="1" smtClean="0"/>
              <a:t>naproti</a:t>
            </a:r>
            <a:r>
              <a:rPr lang="en-US" dirty="0" smtClean="0"/>
              <a:t> </a:t>
            </a:r>
            <a:r>
              <a:rPr lang="en-US" dirty="0" err="1" smtClean="0"/>
              <a:t>tomu</a:t>
            </a:r>
            <a:r>
              <a:rPr lang="en-US" dirty="0" smtClean="0"/>
              <a:t> </a:t>
            </a:r>
            <a:r>
              <a:rPr lang="en-US" dirty="0" err="1" smtClean="0"/>
              <a:t>stojí</a:t>
            </a:r>
            <a:r>
              <a:rPr lang="en-US" dirty="0" smtClean="0"/>
              <a:t> “RNA </a:t>
            </a:r>
            <a:r>
              <a:rPr lang="en-US" dirty="0" err="1" smtClean="0"/>
              <a:t>svět</a:t>
            </a:r>
            <a:r>
              <a:rPr lang="en-US" dirty="0" smtClean="0"/>
              <a:t>”)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Nemají</a:t>
            </a:r>
            <a:r>
              <a:rPr lang="en-US" dirty="0" smtClean="0"/>
              <a:t> v </a:t>
            </a:r>
            <a:r>
              <a:rPr lang="en-US" dirty="0" err="1" smtClean="0"/>
              <a:t>páteři</a:t>
            </a:r>
            <a:r>
              <a:rPr lang="en-US" dirty="0" smtClean="0"/>
              <a:t> </a:t>
            </a:r>
            <a:r>
              <a:rPr lang="en-US" dirty="0" err="1" smtClean="0"/>
              <a:t>negativně</a:t>
            </a:r>
            <a:r>
              <a:rPr lang="en-US" dirty="0" smtClean="0"/>
              <a:t> </a:t>
            </a:r>
            <a:r>
              <a:rPr lang="en-US" dirty="0" err="1" smtClean="0"/>
              <a:t>nabitý</a:t>
            </a:r>
            <a:r>
              <a:rPr lang="en-US" dirty="0" smtClean="0"/>
              <a:t> </a:t>
            </a:r>
            <a:r>
              <a:rPr lang="en-US" dirty="0" err="1" smtClean="0"/>
              <a:t>fosfát</a:t>
            </a:r>
            <a:r>
              <a:rPr lang="en-US" dirty="0" smtClean="0"/>
              <a:t> =&gt; </a:t>
            </a:r>
            <a:r>
              <a:rPr lang="en-US" dirty="0" err="1" smtClean="0"/>
              <a:t>silnější</a:t>
            </a:r>
            <a:r>
              <a:rPr lang="en-US" dirty="0" smtClean="0"/>
              <a:t> </a:t>
            </a:r>
            <a:r>
              <a:rPr lang="en-US" dirty="0" err="1" smtClean="0"/>
              <a:t>vazba</a:t>
            </a:r>
            <a:r>
              <a:rPr lang="en-US" dirty="0" smtClean="0"/>
              <a:t> </a:t>
            </a:r>
            <a:r>
              <a:rPr lang="en-US" dirty="0" err="1" smtClean="0"/>
              <a:t>mezi</a:t>
            </a:r>
            <a:r>
              <a:rPr lang="en-US" dirty="0" smtClean="0"/>
              <a:t> </a:t>
            </a:r>
            <a:r>
              <a:rPr lang="en-US" dirty="0" err="1" smtClean="0"/>
              <a:t>bázemi</a:t>
            </a:r>
            <a:endParaRPr lang="en-US" dirty="0" smtClean="0"/>
          </a:p>
        </p:txBody>
      </p:sp>
      <p:pic>
        <p:nvPicPr>
          <p:cNvPr id="9" name="Picture 8" descr="Screen Shot 2012-11-20 at 9.44.00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" r="56235"/>
          <a:stretch/>
        </p:blipFill>
        <p:spPr>
          <a:xfrm>
            <a:off x="201491" y="1882627"/>
            <a:ext cx="2697531" cy="188069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310086" y="3940243"/>
            <a:ext cx="2331993" cy="1367020"/>
            <a:chOff x="4221207" y="3940243"/>
            <a:chExt cx="2331993" cy="1367020"/>
          </a:xfrm>
        </p:grpSpPr>
        <p:pic>
          <p:nvPicPr>
            <p:cNvPr id="2" name="Picture 1" descr="n-aminoethyl_glycine.gi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816" b="29342"/>
            <a:stretch/>
          </p:blipFill>
          <p:spPr>
            <a:xfrm>
              <a:off x="4221207" y="3940243"/>
              <a:ext cx="2331993" cy="97575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221207" y="4937931"/>
              <a:ext cx="2069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N-</a:t>
              </a:r>
              <a:r>
                <a:rPr lang="en-US" dirty="0" err="1" smtClean="0"/>
                <a:t>aminoethyl</a:t>
              </a:r>
              <a:r>
                <a:rPr lang="en-US" dirty="0" smtClean="0"/>
                <a:t> </a:t>
              </a:r>
              <a:r>
                <a:rPr lang="en-US" dirty="0" err="1" smtClean="0"/>
                <a:t>glycin</a:t>
              </a:r>
              <a:endParaRPr lang="en-US" dirty="0"/>
            </a:p>
          </p:txBody>
        </p:sp>
      </p:grpSp>
      <p:pic>
        <p:nvPicPr>
          <p:cNvPr id="8" name="Picture 7" descr="Screen Shot 2012-11-27 at 12.14.04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4" r="5224"/>
          <a:stretch/>
        </p:blipFill>
        <p:spPr>
          <a:xfrm>
            <a:off x="5940169" y="2677522"/>
            <a:ext cx="2991582" cy="2629741"/>
          </a:xfrm>
          <a:prstGeom prst="rect">
            <a:avLst/>
          </a:prstGeom>
        </p:spPr>
      </p:pic>
      <p:pic>
        <p:nvPicPr>
          <p:cNvPr id="10" name="Picture 9" descr="Screen Shot 2012-11-20 at 9.44.00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77" r="2848"/>
          <a:stretch/>
        </p:blipFill>
        <p:spPr>
          <a:xfrm>
            <a:off x="3009462" y="1882627"/>
            <a:ext cx="2743056" cy="188069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899022" y="2208918"/>
            <a:ext cx="6143167" cy="378277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0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F3349-4C0F-5F46-9621-276280B91A08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Screen Shot 2012-11-20 at 9.45.1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7" b="3274"/>
          <a:stretch/>
        </p:blipFill>
        <p:spPr>
          <a:xfrm>
            <a:off x="0" y="729538"/>
            <a:ext cx="9144000" cy="48500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651" y="5572970"/>
            <a:ext cx="8968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r>
              <a:rPr lang="en-US" dirty="0" smtClean="0"/>
              <a:t> - </a:t>
            </a:r>
            <a:r>
              <a:rPr lang="en-US" dirty="0" err="1" smtClean="0"/>
              <a:t>triplexová</a:t>
            </a:r>
            <a:r>
              <a:rPr lang="en-US" dirty="0" smtClean="0"/>
              <a:t> </a:t>
            </a:r>
            <a:r>
              <a:rPr lang="en-US" dirty="0" err="1" smtClean="0"/>
              <a:t>struktura</a:t>
            </a:r>
            <a:r>
              <a:rPr lang="en-US" dirty="0" smtClean="0"/>
              <a:t>, </a:t>
            </a:r>
            <a:r>
              <a:rPr lang="en-US" b="1" dirty="0" smtClean="0"/>
              <a:t>b</a:t>
            </a:r>
            <a:r>
              <a:rPr lang="en-US" dirty="0" smtClean="0"/>
              <a:t> – </a:t>
            </a:r>
            <a:r>
              <a:rPr lang="en-US" dirty="0" err="1" smtClean="0"/>
              <a:t>triplexová</a:t>
            </a:r>
            <a:r>
              <a:rPr lang="en-US" dirty="0" smtClean="0"/>
              <a:t> </a:t>
            </a:r>
            <a:r>
              <a:rPr lang="en-US" dirty="0" err="1" smtClean="0"/>
              <a:t>struktura</a:t>
            </a:r>
            <a:r>
              <a:rPr lang="en-US" dirty="0" smtClean="0"/>
              <a:t> </a:t>
            </a:r>
            <a:r>
              <a:rPr lang="en-US" dirty="0" err="1" smtClean="0"/>
              <a:t>nahrazením</a:t>
            </a:r>
            <a:r>
              <a:rPr lang="en-US" dirty="0" smtClean="0"/>
              <a:t> </a:t>
            </a:r>
            <a:r>
              <a:rPr lang="en-US" dirty="0" err="1" smtClean="0"/>
              <a:t>jednoho</a:t>
            </a:r>
            <a:r>
              <a:rPr lang="en-US" dirty="0" smtClean="0"/>
              <a:t> DNA </a:t>
            </a:r>
            <a:r>
              <a:rPr lang="en-US" dirty="0" err="1" smtClean="0"/>
              <a:t>řetězce</a:t>
            </a:r>
            <a:r>
              <a:rPr lang="en-US" dirty="0" smtClean="0"/>
              <a:t>, </a:t>
            </a:r>
            <a:r>
              <a:rPr lang="en-US" b="1" dirty="0" smtClean="0"/>
              <a:t>c</a:t>
            </a:r>
            <a:r>
              <a:rPr lang="en-US" dirty="0" smtClean="0"/>
              <a:t> – </a:t>
            </a:r>
            <a:r>
              <a:rPr lang="en-US" dirty="0" err="1" smtClean="0"/>
              <a:t>duplexová</a:t>
            </a:r>
            <a:r>
              <a:rPr lang="en-US" dirty="0" smtClean="0"/>
              <a:t> </a:t>
            </a:r>
            <a:r>
              <a:rPr lang="en-US" dirty="0" err="1" smtClean="0"/>
              <a:t>struktura</a:t>
            </a:r>
            <a:r>
              <a:rPr lang="en-US" dirty="0" smtClean="0"/>
              <a:t> </a:t>
            </a:r>
            <a:r>
              <a:rPr lang="en-US" dirty="0" err="1" smtClean="0"/>
              <a:t>nahrazením</a:t>
            </a:r>
            <a:r>
              <a:rPr lang="en-US" dirty="0" smtClean="0"/>
              <a:t> </a:t>
            </a:r>
            <a:r>
              <a:rPr lang="en-US" dirty="0" err="1" smtClean="0"/>
              <a:t>jednoho</a:t>
            </a:r>
            <a:r>
              <a:rPr lang="en-US" dirty="0" smtClean="0"/>
              <a:t> DNA </a:t>
            </a:r>
            <a:r>
              <a:rPr lang="en-US" dirty="0" err="1" smtClean="0"/>
              <a:t>řetězce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5651" y="202650"/>
            <a:ext cx="8647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Interakce</a:t>
            </a:r>
            <a:r>
              <a:rPr lang="en-US" dirty="0" smtClean="0"/>
              <a:t> </a:t>
            </a:r>
            <a:r>
              <a:rPr lang="en-US" dirty="0" err="1" smtClean="0"/>
              <a:t>mezi</a:t>
            </a:r>
            <a:r>
              <a:rPr lang="en-US" dirty="0" smtClean="0"/>
              <a:t> PNA a DNA </a:t>
            </a:r>
            <a:r>
              <a:rPr lang="en-US" dirty="0" err="1" smtClean="0"/>
              <a:t>dvoušroubovicí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0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551156"/>
            <a:ext cx="84202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Osmóza</a:t>
            </a:r>
            <a:endParaRPr lang="en-US" dirty="0" smtClean="0"/>
          </a:p>
          <a:p>
            <a:r>
              <a:rPr lang="en-US" dirty="0" smtClean="0"/>
              <a:t>z </a:t>
            </a:r>
            <a:r>
              <a:rPr lang="en-US" dirty="0" err="1" smtClean="0"/>
              <a:t>řeckého</a:t>
            </a:r>
            <a:r>
              <a:rPr lang="en-US" dirty="0" smtClean="0"/>
              <a:t> </a:t>
            </a:r>
            <a:r>
              <a:rPr lang="en-US" dirty="0" err="1" smtClean="0"/>
              <a:t>tlak/tlačit</a:t>
            </a:r>
            <a:endParaRPr lang="en-US" dirty="0" smtClean="0"/>
          </a:p>
          <a:p>
            <a:pPr>
              <a:buFont typeface="Symbol" charset="2"/>
              <a:buChar char="P"/>
            </a:pPr>
            <a:r>
              <a:rPr lang="en-US" dirty="0" smtClean="0"/>
              <a:t>– </a:t>
            </a:r>
            <a:r>
              <a:rPr lang="en-US" dirty="0" err="1" smtClean="0"/>
              <a:t>velké</a:t>
            </a:r>
            <a:r>
              <a:rPr lang="en-US" dirty="0" smtClean="0"/>
              <a:t> </a:t>
            </a:r>
            <a:r>
              <a:rPr lang="en-US" dirty="0" err="1" smtClean="0"/>
              <a:t>řecké</a:t>
            </a:r>
            <a:r>
              <a:rPr lang="en-US" dirty="0" smtClean="0"/>
              <a:t> </a:t>
            </a:r>
            <a:r>
              <a:rPr lang="en-US" dirty="0" err="1" smtClean="0"/>
              <a:t>pí</a:t>
            </a:r>
            <a:endParaRPr lang="en-US" dirty="0" smtClean="0"/>
          </a:p>
          <a:p>
            <a:r>
              <a:rPr lang="en-US" dirty="0" err="1" smtClean="0"/>
              <a:t>Síla</a:t>
            </a:r>
            <a:r>
              <a:rPr lang="en-US" dirty="0" smtClean="0"/>
              <a:t>, </a:t>
            </a:r>
            <a:r>
              <a:rPr lang="en-US" dirty="0" err="1" smtClean="0"/>
              <a:t>kterou</a:t>
            </a:r>
            <a:r>
              <a:rPr lang="en-US" dirty="0" smtClean="0"/>
              <a:t> je </a:t>
            </a:r>
            <a:r>
              <a:rPr lang="en-US" dirty="0" err="1" smtClean="0"/>
              <a:t>třeba</a:t>
            </a:r>
            <a:r>
              <a:rPr lang="en-US" dirty="0" smtClean="0"/>
              <a:t> </a:t>
            </a:r>
            <a:r>
              <a:rPr lang="en-US" dirty="0" err="1" smtClean="0"/>
              <a:t>aplikovat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roztok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zastavení</a:t>
            </a:r>
            <a:r>
              <a:rPr lang="en-US" dirty="0" smtClean="0"/>
              <a:t> </a:t>
            </a:r>
            <a:r>
              <a:rPr lang="en-US" dirty="0" err="1" smtClean="0"/>
              <a:t>přítoku</a:t>
            </a:r>
            <a:r>
              <a:rPr lang="en-US" dirty="0" smtClean="0"/>
              <a:t> </a:t>
            </a:r>
            <a:r>
              <a:rPr lang="en-US" dirty="0" err="1" smtClean="0"/>
              <a:t>rozpouštědla</a:t>
            </a:r>
            <a:endParaRPr lang="en-US" dirty="0" smtClean="0"/>
          </a:p>
          <a:p>
            <a:r>
              <a:rPr lang="en-US" dirty="0" err="1" smtClean="0"/>
              <a:t>Osmotický</a:t>
            </a:r>
            <a:r>
              <a:rPr lang="en-US" dirty="0" smtClean="0"/>
              <a:t> </a:t>
            </a:r>
            <a:r>
              <a:rPr lang="en-US" dirty="0" err="1" smtClean="0"/>
              <a:t>tlak</a:t>
            </a:r>
            <a:r>
              <a:rPr lang="en-US" dirty="0" smtClean="0"/>
              <a:t> </a:t>
            </a:r>
            <a:r>
              <a:rPr lang="en-US" dirty="0" err="1" smtClean="0"/>
              <a:t>roztoku</a:t>
            </a:r>
            <a:r>
              <a:rPr lang="en-US" dirty="0" smtClean="0"/>
              <a:t> je </a:t>
            </a:r>
            <a:r>
              <a:rPr lang="en-US" dirty="0" err="1" smtClean="0"/>
              <a:t>úměrný</a:t>
            </a:r>
            <a:r>
              <a:rPr lang="en-US" dirty="0" smtClean="0"/>
              <a:t> </a:t>
            </a:r>
            <a:r>
              <a:rPr lang="en-US" dirty="0" err="1" smtClean="0"/>
              <a:t>koncentraci</a:t>
            </a:r>
            <a:r>
              <a:rPr lang="en-US" dirty="0" smtClean="0"/>
              <a:t> </a:t>
            </a:r>
            <a:r>
              <a:rPr lang="en-US" dirty="0" err="1" smtClean="0"/>
              <a:t>rozuštěné</a:t>
            </a:r>
            <a:r>
              <a:rPr lang="en-US" dirty="0" smtClean="0"/>
              <a:t> </a:t>
            </a:r>
            <a:r>
              <a:rPr lang="en-US" dirty="0" err="1" smtClean="0"/>
              <a:t>látky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Osmóza</a:t>
            </a:r>
            <a:r>
              <a:rPr lang="en-US" dirty="0" smtClean="0"/>
              <a:t> </a:t>
            </a:r>
            <a:r>
              <a:rPr lang="en-US" dirty="0" err="1" smtClean="0"/>
              <a:t>umožňuje</a:t>
            </a:r>
            <a:r>
              <a:rPr lang="en-US" dirty="0" smtClean="0"/>
              <a:t> </a:t>
            </a:r>
            <a:r>
              <a:rPr lang="en-US" dirty="0" err="1" smtClean="0"/>
              <a:t>buňkám</a:t>
            </a:r>
            <a:r>
              <a:rPr lang="en-US" dirty="0" smtClean="0"/>
              <a:t> </a:t>
            </a:r>
            <a:r>
              <a:rPr lang="en-US" dirty="0" err="1" smtClean="0"/>
              <a:t>držet</a:t>
            </a:r>
            <a:r>
              <a:rPr lang="en-US" dirty="0" smtClean="0"/>
              <a:t> </a:t>
            </a:r>
            <a:r>
              <a:rPr lang="en-US" dirty="0" err="1" smtClean="0"/>
              <a:t>jejich</a:t>
            </a:r>
            <a:r>
              <a:rPr lang="en-US" dirty="0" smtClean="0"/>
              <a:t> </a:t>
            </a:r>
            <a:r>
              <a:rPr lang="en-US" dirty="0" err="1" smtClean="0"/>
              <a:t>tvar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/>
              <a:t>van’t</a:t>
            </a:r>
            <a:r>
              <a:rPr lang="en-US" b="1" dirty="0" smtClean="0"/>
              <a:t> </a:t>
            </a:r>
            <a:r>
              <a:rPr lang="en-US" b="1" dirty="0" err="1" smtClean="0"/>
              <a:t>Hoffova</a:t>
            </a:r>
            <a:r>
              <a:rPr lang="en-US" b="1" dirty="0" smtClean="0"/>
              <a:t> </a:t>
            </a:r>
            <a:r>
              <a:rPr lang="en-US" b="1" dirty="0" err="1" smtClean="0"/>
              <a:t>rovnice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8" name="Picture 7" descr="Screen shot 2010-11-23 at 12.50.3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4906506"/>
            <a:ext cx="2882900" cy="660400"/>
          </a:xfrm>
          <a:prstGeom prst="rect">
            <a:avLst/>
          </a:prstGeom>
        </p:spPr>
      </p:pic>
      <p:pic>
        <p:nvPicPr>
          <p:cNvPr id="9" name="Picture 8" descr="Screen shot 2010-11-23 at 12.50.2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590" y="3786089"/>
            <a:ext cx="2654300" cy="736600"/>
          </a:xfrm>
          <a:prstGeom prst="rect">
            <a:avLst/>
          </a:prstGeom>
        </p:spPr>
      </p:pic>
      <p:pic>
        <p:nvPicPr>
          <p:cNvPr id="10" name="Picture 9" descr="Screen shot 2010-11-23 at 12.50.03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250" y="2556983"/>
            <a:ext cx="3365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15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Interkalace, PNA, osmóza; Karel Kubíček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1A5BC-E76B-3E4A-9830-99544116780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Screen shot 2010-11-23 at 12.47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706" y="564911"/>
            <a:ext cx="4227973" cy="4977140"/>
          </a:xfrm>
          <a:prstGeom prst="rect">
            <a:avLst/>
          </a:prstGeom>
        </p:spPr>
      </p:pic>
      <p:pic>
        <p:nvPicPr>
          <p:cNvPr id="10" name="Picture 9" descr="Screen shot 2010-11-23 at 12.26.1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69" y="1006465"/>
            <a:ext cx="4245019" cy="513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4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681</Words>
  <Application>Microsoft Macintosh PowerPoint</Application>
  <PresentationFormat>On-screen Show (4:3)</PresentationFormat>
  <Paragraphs>111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NCBR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Karel Kubicek</dc:creator>
  <cp:lastModifiedBy>Karel Kubicek</cp:lastModifiedBy>
  <cp:revision>22</cp:revision>
  <dcterms:created xsi:type="dcterms:W3CDTF">2012-11-20T08:10:30Z</dcterms:created>
  <dcterms:modified xsi:type="dcterms:W3CDTF">2012-11-27T11:21:34Z</dcterms:modified>
</cp:coreProperties>
</file>