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42" r:id="rId2"/>
    <p:sldId id="343" r:id="rId3"/>
    <p:sldId id="368" r:id="rId4"/>
    <p:sldId id="344" r:id="rId5"/>
    <p:sldId id="345" r:id="rId6"/>
    <p:sldId id="346" r:id="rId7"/>
    <p:sldId id="347" r:id="rId8"/>
    <p:sldId id="363" r:id="rId9"/>
    <p:sldId id="348" r:id="rId10"/>
    <p:sldId id="369" r:id="rId11"/>
    <p:sldId id="370" r:id="rId12"/>
    <p:sldId id="371" r:id="rId13"/>
    <p:sldId id="372" r:id="rId14"/>
    <p:sldId id="373" r:id="rId15"/>
    <p:sldId id="374" r:id="rId16"/>
    <p:sldId id="349" r:id="rId17"/>
    <p:sldId id="350" r:id="rId18"/>
    <p:sldId id="351" r:id="rId19"/>
    <p:sldId id="352" r:id="rId20"/>
    <p:sldId id="353" r:id="rId21"/>
    <p:sldId id="356" r:id="rId22"/>
    <p:sldId id="354" r:id="rId23"/>
    <p:sldId id="355" r:id="rId24"/>
    <p:sldId id="375" r:id="rId25"/>
    <p:sldId id="357" r:id="rId26"/>
    <p:sldId id="358" r:id="rId27"/>
    <p:sldId id="376" r:id="rId28"/>
    <p:sldId id="359" r:id="rId29"/>
    <p:sldId id="360" r:id="rId30"/>
    <p:sldId id="377" r:id="rId31"/>
    <p:sldId id="361" r:id="rId32"/>
    <p:sldId id="378" r:id="rId33"/>
    <p:sldId id="362" r:id="rId34"/>
    <p:sldId id="379" r:id="rId35"/>
    <p:sldId id="385" r:id="rId36"/>
    <p:sldId id="383" r:id="rId37"/>
    <p:sldId id="384" r:id="rId38"/>
    <p:sldId id="381" r:id="rId39"/>
    <p:sldId id="382" r:id="rId40"/>
    <p:sldId id="380" r:id="rId41"/>
    <p:sldId id="364" r:id="rId42"/>
    <p:sldId id="366" r:id="rId43"/>
    <p:sldId id="367" r:id="rId44"/>
    <p:sldId id="386" r:id="rId45"/>
    <p:sldId id="388" r:id="rId4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CF2"/>
    <a:srgbClr val="22FF0C"/>
    <a:srgbClr val="186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96" autoAdjust="0"/>
    <p:restoredTop sz="86471" autoAdjust="0"/>
  </p:normalViewPr>
  <p:slideViewPr>
    <p:cSldViewPr snapToGrid="0" snapToObjects="1">
      <p:cViewPr>
        <p:scale>
          <a:sx n="100" d="100"/>
          <a:sy n="100" d="100"/>
        </p:scale>
        <p:origin x="-85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handoutMaster" Target="handoutMasters/handoutMaster1.xml"/><Relationship Id="rId4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B2A26-4BDB-8E40-9C5D-D5747EF685A6}" type="datetimeFigureOut">
              <a:rPr lang="en-US" smtClean="0"/>
              <a:t>11/28/12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BFC10-43F1-0645-8AF6-1E7F57797A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005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A0A763D-086B-934A-B3BC-239838915E72}" type="datetime1">
              <a:rPr lang="en-US"/>
              <a:pPr>
                <a:defRPr/>
              </a:pPr>
              <a:t>11/28/12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EF8A6A9-30E3-584F-8EE0-D174B9F4C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041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31C73-A364-9C4D-8AC8-9727AE8DC2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C3E34-8DF1-CB4D-BC1F-D0F18E1B47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396E1-AFD8-CE48-BD43-F730703B5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AC73C-AC7F-0945-B5CF-ED56FB8DC9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CB568-AC88-F44C-9AFA-AAFBE8E52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2302B-83FB-C940-B7D9-26FB66974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9B007-BC72-F04C-8F84-A5CA6266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9D5E-3277-7C4E-A427-AAA265941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89FDF-960B-014A-B2BB-6B29061A2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254EA-EED8-BA48-BB97-F4045CC51D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7C9B0-8A67-6F40-A4A4-F9041A7A0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6081069-A386-2749-B30D-3AA57B0705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4" Type="http://schemas.openxmlformats.org/officeDocument/2006/relationships/image" Target="../media/image43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eg"/><Relationship Id="rId3" Type="http://schemas.openxmlformats.org/officeDocument/2006/relationships/image" Target="../media/image5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200" y="381000"/>
            <a:ext cx="88011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Karel </a:t>
            </a:r>
            <a:r>
              <a:rPr lang="en-US" dirty="0" err="1" smtClean="0"/>
              <a:t>Kubíček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F5351</a:t>
            </a:r>
          </a:p>
          <a:p>
            <a:endParaRPr lang="en-US" b="1" dirty="0" smtClean="0"/>
          </a:p>
          <a:p>
            <a:r>
              <a:rPr lang="en-US" b="1" dirty="0" err="1" smtClean="0"/>
              <a:t>Fotosyntéza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molekulární</a:t>
            </a:r>
            <a:r>
              <a:rPr lang="en-US" dirty="0" smtClean="0"/>
              <a:t> </a:t>
            </a:r>
            <a:r>
              <a:rPr lang="en-US" dirty="0" err="1" smtClean="0"/>
              <a:t>aspekty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Blankenship, R.E.: Molecular </a:t>
            </a:r>
            <a:r>
              <a:rPr lang="en-US" dirty="0"/>
              <a:t>Mechanisms of </a:t>
            </a:r>
            <a:r>
              <a:rPr lang="en-US" dirty="0" smtClean="0"/>
              <a:t>Photosynthesis </a:t>
            </a:r>
            <a:r>
              <a:rPr lang="en-US" b="1" dirty="0" smtClean="0"/>
              <a:t>2002</a:t>
            </a:r>
            <a:r>
              <a:rPr lang="en-US" dirty="0" smtClean="0"/>
              <a:t> Blackwell Science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Přednáška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podporována</a:t>
            </a:r>
            <a:r>
              <a:rPr lang="en-US" dirty="0"/>
              <a:t> </a:t>
            </a:r>
            <a:r>
              <a:rPr lang="en-US" dirty="0" err="1"/>
              <a:t>grantovými</a:t>
            </a:r>
            <a:r>
              <a:rPr lang="en-US" dirty="0"/>
              <a:t> </a:t>
            </a:r>
            <a:r>
              <a:rPr lang="en-US" dirty="0" err="1"/>
              <a:t>prostředky</a:t>
            </a:r>
            <a:r>
              <a:rPr lang="en-US" dirty="0"/>
              <a:t> z </a:t>
            </a:r>
            <a:r>
              <a:rPr lang="en-US" dirty="0" err="1"/>
              <a:t>programu</a:t>
            </a:r>
            <a:r>
              <a:rPr lang="en-US" dirty="0"/>
              <a:t>:</a:t>
            </a:r>
          </a:p>
          <a:p>
            <a:endParaRPr lang="en-US" dirty="0"/>
          </a:p>
        </p:txBody>
      </p:sp>
      <p:pic>
        <p:nvPicPr>
          <p:cNvPr id="5" name="Picture 4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4786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19505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266700"/>
            <a:ext cx="8255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Bakterie</a:t>
            </a:r>
            <a:r>
              <a:rPr lang="en-US" dirty="0" smtClean="0"/>
              <a:t> </a:t>
            </a:r>
            <a:r>
              <a:rPr lang="en-US" dirty="0" err="1" smtClean="0"/>
              <a:t>schopné</a:t>
            </a:r>
            <a:r>
              <a:rPr lang="en-US" dirty="0" smtClean="0"/>
              <a:t> </a:t>
            </a:r>
            <a:r>
              <a:rPr lang="en-US" dirty="0" err="1" smtClean="0"/>
              <a:t>fotosyntézy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b="1" dirty="0" err="1" smtClean="0"/>
              <a:t>Anoxygenní</a:t>
            </a:r>
            <a:endParaRPr lang="en-US" b="1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Purpurové</a:t>
            </a:r>
            <a:endParaRPr lang="en-US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zelené</a:t>
            </a:r>
            <a:r>
              <a:rPr lang="en-US" dirty="0" smtClean="0"/>
              <a:t> </a:t>
            </a:r>
            <a:r>
              <a:rPr lang="en-US" dirty="0" err="1" smtClean="0"/>
              <a:t>sirné</a:t>
            </a:r>
            <a:endParaRPr lang="en-US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Zelené</a:t>
            </a:r>
            <a:r>
              <a:rPr lang="en-US" dirty="0"/>
              <a:t> </a:t>
            </a:r>
            <a:r>
              <a:rPr lang="en-US" dirty="0" err="1" smtClean="0"/>
              <a:t>nesirné</a:t>
            </a:r>
            <a:endParaRPr lang="en-US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Heliobacterie</a:t>
            </a:r>
            <a:endParaRPr lang="en-US" dirty="0" smtClean="0"/>
          </a:p>
          <a:p>
            <a:pPr marL="800100" lvl="1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r>
              <a:rPr lang="en-US" b="1" dirty="0" err="1" smtClean="0"/>
              <a:t>Oxygenní</a:t>
            </a:r>
            <a:endParaRPr lang="en-US" b="1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cyanobakterie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6780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11-08 at 8.28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105" y="3164559"/>
            <a:ext cx="6437895" cy="324259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76200"/>
            <a:ext cx="84328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1.1 </a:t>
            </a:r>
            <a:r>
              <a:rPr lang="en-US" sz="2800" b="1" dirty="0" err="1" smtClean="0"/>
              <a:t>Purpurové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bakterie</a:t>
            </a:r>
            <a:endParaRPr lang="en-US" sz="2800" b="1" dirty="0" smtClean="0"/>
          </a:p>
          <a:p>
            <a:r>
              <a:rPr lang="en-US" i="1" dirty="0" err="1"/>
              <a:t>Rhodobacter</a:t>
            </a:r>
            <a:r>
              <a:rPr lang="en-US" i="1" dirty="0"/>
              <a:t> </a:t>
            </a:r>
            <a:r>
              <a:rPr lang="en-US" i="1" dirty="0" err="1"/>
              <a:t>sphaeroides</a:t>
            </a:r>
            <a:r>
              <a:rPr lang="en-US" i="1" dirty="0"/>
              <a:t>, </a:t>
            </a:r>
            <a:endParaRPr lang="en-US" i="1" dirty="0" smtClean="0"/>
          </a:p>
          <a:p>
            <a:r>
              <a:rPr lang="en-US" i="1" dirty="0" err="1" smtClean="0"/>
              <a:t>Rhodospirillum</a:t>
            </a:r>
            <a:r>
              <a:rPr lang="en-US" i="1" dirty="0" smtClean="0"/>
              <a:t> </a:t>
            </a:r>
            <a:r>
              <a:rPr lang="en-US" i="1" dirty="0" err="1"/>
              <a:t>rubrum</a:t>
            </a:r>
            <a:r>
              <a:rPr lang="en-US" i="1" dirty="0"/>
              <a:t>, </a:t>
            </a:r>
            <a:endParaRPr lang="en-US" i="1" dirty="0" smtClean="0"/>
          </a:p>
          <a:p>
            <a:r>
              <a:rPr lang="en-US" i="1" dirty="0" err="1" smtClean="0"/>
              <a:t>Chromatium</a:t>
            </a:r>
            <a:r>
              <a:rPr lang="en-US" i="1" dirty="0" smtClean="0"/>
              <a:t> </a:t>
            </a:r>
            <a:r>
              <a:rPr lang="en-US" i="1" dirty="0" err="1" smtClean="0"/>
              <a:t>vinosum</a:t>
            </a:r>
            <a:endParaRPr lang="en-US" i="1" dirty="0" smtClean="0"/>
          </a:p>
          <a:p>
            <a:r>
              <a:rPr lang="en-US" i="1" dirty="0" err="1" smtClean="0"/>
              <a:t>Rhodopseudomonas</a:t>
            </a:r>
            <a:r>
              <a:rPr lang="en-US" i="1" dirty="0" smtClean="0"/>
              <a:t> </a:t>
            </a:r>
            <a:r>
              <a:rPr lang="en-US" i="1" dirty="0" err="1" smtClean="0"/>
              <a:t>viridis</a:t>
            </a:r>
            <a:r>
              <a:rPr lang="en-US" i="1" dirty="0" smtClean="0"/>
              <a:t> (</a:t>
            </a:r>
            <a:r>
              <a:rPr lang="en-US" i="1" dirty="0" err="1" smtClean="0"/>
              <a:t>Blastochloris</a:t>
            </a:r>
            <a:r>
              <a:rPr lang="en-US" i="1" dirty="0" smtClean="0"/>
              <a:t> </a:t>
            </a:r>
            <a:r>
              <a:rPr lang="en-US" i="1" dirty="0" err="1" smtClean="0"/>
              <a:t>viridis</a:t>
            </a:r>
            <a:r>
              <a:rPr lang="en-US" i="1" dirty="0" smtClean="0"/>
              <a:t>)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Pokud</a:t>
            </a:r>
            <a:r>
              <a:rPr lang="en-US" dirty="0" smtClean="0"/>
              <a:t> </a:t>
            </a:r>
            <a:r>
              <a:rPr lang="en-US" dirty="0" err="1" smtClean="0"/>
              <a:t>rostou</a:t>
            </a:r>
            <a:r>
              <a:rPr lang="en-US" dirty="0" smtClean="0"/>
              <a:t> v </a:t>
            </a:r>
            <a:r>
              <a:rPr lang="en-US" dirty="0" err="1" smtClean="0"/>
              <a:t>aerobním</a:t>
            </a:r>
            <a:r>
              <a:rPr lang="en-US" dirty="0" smtClean="0"/>
              <a:t> </a:t>
            </a:r>
            <a:r>
              <a:rPr lang="en-US" dirty="0" err="1" smtClean="0"/>
              <a:t>prostředí</a:t>
            </a:r>
            <a:r>
              <a:rPr lang="en-US" dirty="0" smtClean="0"/>
              <a:t>, </a:t>
            </a:r>
            <a:r>
              <a:rPr lang="en-US" dirty="0" err="1" smtClean="0"/>
              <a:t>blokují</a:t>
            </a:r>
            <a:r>
              <a:rPr lang="en-US" dirty="0" smtClean="0"/>
              <a:t> </a:t>
            </a:r>
            <a:r>
              <a:rPr lang="en-US" dirty="0" err="1" smtClean="0"/>
              <a:t>syntézu</a:t>
            </a:r>
            <a:r>
              <a:rPr lang="en-US" dirty="0" smtClean="0"/>
              <a:t> </a:t>
            </a:r>
            <a:r>
              <a:rPr lang="en-US" dirty="0" err="1" smtClean="0"/>
              <a:t>pigmentů</a:t>
            </a:r>
            <a:r>
              <a:rPr lang="en-US" dirty="0" smtClean="0"/>
              <a:t>, </a:t>
            </a:r>
            <a:r>
              <a:rPr lang="en-US" dirty="0" err="1" smtClean="0"/>
              <a:t>čímž</a:t>
            </a:r>
            <a:r>
              <a:rPr lang="en-US" dirty="0" smtClean="0"/>
              <a:t> </a:t>
            </a:r>
            <a:r>
              <a:rPr lang="en-US" dirty="0" err="1" smtClean="0"/>
              <a:t>ztrácí</a:t>
            </a:r>
            <a:r>
              <a:rPr lang="en-US" dirty="0" smtClean="0"/>
              <a:t> </a:t>
            </a:r>
            <a:r>
              <a:rPr lang="en-US" dirty="0" err="1" smtClean="0"/>
              <a:t>schopnost</a:t>
            </a:r>
            <a:r>
              <a:rPr lang="en-US" dirty="0" smtClean="0"/>
              <a:t> </a:t>
            </a:r>
            <a:r>
              <a:rPr lang="en-US" dirty="0" err="1" smtClean="0"/>
              <a:t>fotosyntézy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Musí</a:t>
            </a:r>
            <a:r>
              <a:rPr lang="en-US" dirty="0" smtClean="0"/>
              <a:t> </a:t>
            </a:r>
            <a:r>
              <a:rPr lang="en-US" dirty="0" err="1" smtClean="0"/>
              <a:t>tedy</a:t>
            </a:r>
            <a:r>
              <a:rPr lang="en-US" dirty="0" smtClean="0"/>
              <a:t> </a:t>
            </a:r>
            <a:r>
              <a:rPr lang="en-US" dirty="0" err="1" smtClean="0"/>
              <a:t>růst</a:t>
            </a:r>
            <a:r>
              <a:rPr lang="en-US" dirty="0" smtClean="0"/>
              <a:t> </a:t>
            </a:r>
            <a:r>
              <a:rPr lang="en-US" dirty="0" err="1" smtClean="0"/>
              <a:t>anaerobně</a:t>
            </a:r>
            <a:r>
              <a:rPr lang="en-US" dirty="0" smtClean="0"/>
              <a:t> =&gt; </a:t>
            </a:r>
            <a:r>
              <a:rPr lang="en-US" dirty="0" err="1" smtClean="0"/>
              <a:t>dramatická</a:t>
            </a:r>
            <a:r>
              <a:rPr lang="en-US" dirty="0" smtClean="0"/>
              <a:t> </a:t>
            </a:r>
            <a:r>
              <a:rPr lang="en-US" dirty="0" err="1" smtClean="0"/>
              <a:t>změna</a:t>
            </a:r>
            <a:r>
              <a:rPr lang="en-US" dirty="0" smtClean="0"/>
              <a:t> </a:t>
            </a:r>
            <a:r>
              <a:rPr lang="en-US" dirty="0" err="1" smtClean="0"/>
              <a:t>ultrastruktury</a:t>
            </a:r>
            <a:r>
              <a:rPr lang="en-US" dirty="0" smtClean="0"/>
              <a:t> </a:t>
            </a:r>
            <a:r>
              <a:rPr lang="en-US" dirty="0" err="1" smtClean="0"/>
              <a:t>cytoplasmatických</a:t>
            </a:r>
            <a:r>
              <a:rPr lang="en-US" dirty="0" smtClean="0"/>
              <a:t> </a:t>
            </a:r>
            <a:r>
              <a:rPr lang="en-US" dirty="0" err="1" smtClean="0"/>
              <a:t>membrán</a:t>
            </a:r>
            <a:r>
              <a:rPr lang="en-US" dirty="0" smtClean="0"/>
              <a:t>, do </a:t>
            </a:r>
            <a:r>
              <a:rPr lang="en-US" dirty="0" err="1" smtClean="0"/>
              <a:t>kterých</a:t>
            </a:r>
            <a:r>
              <a:rPr lang="en-US" dirty="0" smtClean="0"/>
              <a:t> se </a:t>
            </a:r>
            <a:r>
              <a:rPr lang="en-US" dirty="0" err="1" smtClean="0"/>
              <a:t>vchlípí</a:t>
            </a:r>
            <a:r>
              <a:rPr lang="en-US" dirty="0" smtClean="0"/>
              <a:t> (</a:t>
            </a:r>
            <a:r>
              <a:rPr lang="en-US" dirty="0" err="1" smtClean="0"/>
              <a:t>invaginace</a:t>
            </a:r>
            <a:r>
              <a:rPr lang="en-US" dirty="0" smtClean="0"/>
              <a:t>) </a:t>
            </a:r>
            <a:r>
              <a:rPr lang="en-US" dirty="0" err="1" smtClean="0"/>
              <a:t>směrem</a:t>
            </a:r>
            <a:r>
              <a:rPr lang="en-US" dirty="0" smtClean="0"/>
              <a:t> do </a:t>
            </a:r>
            <a:r>
              <a:rPr lang="en-US" dirty="0" err="1" smtClean="0"/>
              <a:t>cytoplazmy</a:t>
            </a:r>
            <a:r>
              <a:rPr lang="en-US" dirty="0" smtClean="0"/>
              <a:t> a </a:t>
            </a:r>
            <a:r>
              <a:rPr lang="en-US" dirty="0" err="1" smtClean="0"/>
              <a:t>vznikají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intracytoplasmatické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membrány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794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382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1.2 </a:t>
            </a:r>
            <a:r>
              <a:rPr lang="en-US" sz="2800" b="1" dirty="0" err="1" smtClean="0"/>
              <a:t>Zelené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sirné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Narozdíl</a:t>
            </a:r>
            <a:r>
              <a:rPr lang="en-US" dirty="0" smtClean="0"/>
              <a:t> od </a:t>
            </a:r>
            <a:r>
              <a:rPr lang="en-US" dirty="0" err="1" smtClean="0"/>
              <a:t>přizpůsobivých</a:t>
            </a:r>
            <a:r>
              <a:rPr lang="en-US" dirty="0" smtClean="0"/>
              <a:t> </a:t>
            </a:r>
            <a:r>
              <a:rPr lang="en-US" dirty="0" err="1" smtClean="0"/>
              <a:t>purpurových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, </a:t>
            </a:r>
            <a:r>
              <a:rPr lang="en-US" dirty="0" err="1" smtClean="0"/>
              <a:t>zelené</a:t>
            </a:r>
            <a:r>
              <a:rPr lang="en-US" dirty="0" smtClean="0"/>
              <a:t> </a:t>
            </a:r>
            <a:r>
              <a:rPr lang="en-US" dirty="0" err="1" smtClean="0"/>
              <a:t>sirné</a:t>
            </a:r>
            <a:r>
              <a:rPr lang="en-US" dirty="0" smtClean="0"/>
              <a:t> </a:t>
            </a:r>
            <a:r>
              <a:rPr lang="en-US" dirty="0" err="1" smtClean="0"/>
              <a:t>bakterie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nuntě</a:t>
            </a:r>
            <a:r>
              <a:rPr lang="en-US" dirty="0" smtClean="0"/>
              <a:t> </a:t>
            </a:r>
            <a:r>
              <a:rPr lang="en-US" dirty="0" err="1" smtClean="0"/>
              <a:t>anoxygenní</a:t>
            </a:r>
            <a:r>
              <a:rPr lang="en-US" dirty="0" smtClean="0"/>
              <a:t> </a:t>
            </a:r>
            <a:r>
              <a:rPr lang="en-US" dirty="0" err="1" smtClean="0"/>
              <a:t>autotrofní</a:t>
            </a:r>
            <a:r>
              <a:rPr lang="en-US" dirty="0" smtClean="0"/>
              <a:t> </a:t>
            </a:r>
            <a:r>
              <a:rPr lang="en-US" dirty="0" err="1" smtClean="0"/>
              <a:t>anaeroby</a:t>
            </a:r>
            <a:r>
              <a:rPr lang="en-US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Nacházejí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dně</a:t>
            </a:r>
            <a:r>
              <a:rPr lang="en-US" dirty="0" smtClean="0"/>
              <a:t> </a:t>
            </a:r>
            <a:r>
              <a:rPr lang="en-US" dirty="0" err="1" smtClean="0"/>
              <a:t>jezer</a:t>
            </a:r>
            <a:r>
              <a:rPr lang="en-US" dirty="0" smtClean="0"/>
              <a:t>, </a:t>
            </a:r>
            <a:r>
              <a:rPr lang="en-US" dirty="0" err="1" smtClean="0"/>
              <a:t>kde</a:t>
            </a:r>
            <a:r>
              <a:rPr lang="en-US" dirty="0" smtClean="0"/>
              <a:t> je </a:t>
            </a:r>
            <a:r>
              <a:rPr lang="en-US" dirty="0" err="1" smtClean="0"/>
              <a:t>dostatek</a:t>
            </a:r>
            <a:r>
              <a:rPr lang="en-US" dirty="0"/>
              <a:t>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S, </a:t>
            </a:r>
            <a:r>
              <a:rPr lang="en-US" dirty="0" err="1" smtClean="0"/>
              <a:t>který</a:t>
            </a:r>
            <a:r>
              <a:rPr lang="en-US" dirty="0" smtClean="0"/>
              <a:t> </a:t>
            </a:r>
            <a:r>
              <a:rPr lang="en-US" dirty="0" err="1" smtClean="0"/>
              <a:t>využívají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reduktant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Tím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v </a:t>
            </a:r>
            <a:r>
              <a:rPr lang="en-US" dirty="0" err="1" smtClean="0"/>
              <a:t>prostředích</a:t>
            </a:r>
            <a:r>
              <a:rPr lang="en-US" dirty="0" smtClean="0"/>
              <a:t> s </a:t>
            </a:r>
            <a:r>
              <a:rPr lang="en-US" dirty="0" err="1" smtClean="0"/>
              <a:t>nízkou</a:t>
            </a:r>
            <a:r>
              <a:rPr lang="en-US" dirty="0" smtClean="0"/>
              <a:t> </a:t>
            </a:r>
            <a:r>
              <a:rPr lang="en-US" dirty="0" err="1" smtClean="0"/>
              <a:t>světelnou</a:t>
            </a:r>
            <a:r>
              <a:rPr lang="en-US" dirty="0" smtClean="0"/>
              <a:t> </a:t>
            </a:r>
            <a:r>
              <a:rPr lang="en-US" dirty="0" err="1" smtClean="0"/>
              <a:t>intenzitou</a:t>
            </a:r>
            <a:r>
              <a:rPr lang="en-US" dirty="0" smtClean="0"/>
              <a:t> </a:t>
            </a:r>
            <a:r>
              <a:rPr lang="en-US" dirty="0" err="1" smtClean="0"/>
              <a:t>mají</a:t>
            </a:r>
            <a:r>
              <a:rPr lang="en-US" dirty="0" smtClean="0"/>
              <a:t> </a:t>
            </a:r>
            <a:r>
              <a:rPr lang="en-US" dirty="0" err="1" smtClean="0"/>
              <a:t>specializované</a:t>
            </a:r>
            <a:r>
              <a:rPr lang="en-US" dirty="0" smtClean="0"/>
              <a:t> </a:t>
            </a:r>
            <a:r>
              <a:rPr lang="en-US" dirty="0" err="1" smtClean="0"/>
              <a:t>anténové</a:t>
            </a:r>
            <a:r>
              <a:rPr lang="en-US" dirty="0" smtClean="0"/>
              <a:t> </a:t>
            </a:r>
            <a:r>
              <a:rPr lang="en-US" dirty="0" err="1" smtClean="0"/>
              <a:t>komplexy</a:t>
            </a:r>
            <a:r>
              <a:rPr lang="en-US" dirty="0" smtClean="0"/>
              <a:t> – </a:t>
            </a:r>
            <a:r>
              <a:rPr lang="en-US" b="1" dirty="0" err="1" smtClean="0"/>
              <a:t>chlorosomy</a:t>
            </a:r>
            <a:r>
              <a:rPr lang="en-US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Jako</a:t>
            </a:r>
            <a:r>
              <a:rPr lang="en-US" dirty="0" smtClean="0"/>
              <a:t> pigment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tyto</a:t>
            </a:r>
            <a:r>
              <a:rPr lang="en-US" dirty="0" smtClean="0"/>
              <a:t> </a:t>
            </a:r>
            <a:r>
              <a:rPr lang="en-US" dirty="0" err="1" smtClean="0"/>
              <a:t>anténové</a:t>
            </a:r>
            <a:r>
              <a:rPr lang="en-US" dirty="0" smtClean="0"/>
              <a:t> </a:t>
            </a:r>
            <a:r>
              <a:rPr lang="en-US" dirty="0" err="1" smtClean="0"/>
              <a:t>komplexy</a:t>
            </a:r>
            <a:r>
              <a:rPr lang="en-US" dirty="0" smtClean="0"/>
              <a:t> v </a:t>
            </a:r>
            <a:r>
              <a:rPr lang="en-US" b="1" dirty="0" err="1" smtClean="0"/>
              <a:t>bakteriochlorofylu</a:t>
            </a:r>
            <a:r>
              <a:rPr lang="en-US" b="1" dirty="0" smtClean="0"/>
              <a:t> </a:t>
            </a:r>
            <a:r>
              <a:rPr lang="en-US" b="1" i="1" dirty="0" smtClean="0"/>
              <a:t>c</a:t>
            </a:r>
            <a:r>
              <a:rPr lang="en-US" b="1" dirty="0" smtClean="0"/>
              <a:t>, </a:t>
            </a:r>
            <a:r>
              <a:rPr lang="en-US" b="1" i="1" dirty="0" smtClean="0"/>
              <a:t>d</a:t>
            </a:r>
            <a:r>
              <a:rPr lang="en-US" b="1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b="1" i="1" dirty="0" smtClean="0"/>
              <a:t>e</a:t>
            </a:r>
            <a:r>
              <a:rPr lang="en-US" dirty="0" smtClean="0"/>
              <a:t>; </a:t>
            </a:r>
            <a:r>
              <a:rPr lang="en-US" dirty="0" err="1" smtClean="0"/>
              <a:t>antény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zanořeny</a:t>
            </a:r>
            <a:r>
              <a:rPr lang="en-US" dirty="0" smtClean="0"/>
              <a:t> do </a:t>
            </a:r>
            <a:r>
              <a:rPr lang="en-US" dirty="0" err="1" smtClean="0"/>
              <a:t>cytoplasmatické</a:t>
            </a:r>
            <a:r>
              <a:rPr lang="en-US" dirty="0" smtClean="0"/>
              <a:t> </a:t>
            </a:r>
            <a:r>
              <a:rPr lang="en-US" dirty="0" err="1" smtClean="0"/>
              <a:t>strany</a:t>
            </a:r>
            <a:r>
              <a:rPr lang="en-US" dirty="0" smtClean="0"/>
              <a:t> </a:t>
            </a:r>
            <a:r>
              <a:rPr lang="en-US" dirty="0" err="1" smtClean="0"/>
              <a:t>buněčné</a:t>
            </a:r>
            <a:r>
              <a:rPr lang="en-US" dirty="0" smtClean="0"/>
              <a:t> </a:t>
            </a:r>
            <a:r>
              <a:rPr lang="en-US" dirty="0" err="1" smtClean="0"/>
              <a:t>membrány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Narozdíl</a:t>
            </a:r>
            <a:r>
              <a:rPr lang="en-US" dirty="0" smtClean="0"/>
              <a:t> od </a:t>
            </a:r>
            <a:r>
              <a:rPr lang="en-US" dirty="0" err="1" smtClean="0"/>
              <a:t>purpurových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, u </a:t>
            </a:r>
            <a:r>
              <a:rPr lang="en-US" dirty="0" err="1" smtClean="0"/>
              <a:t>zelených</a:t>
            </a:r>
            <a:r>
              <a:rPr lang="en-US" dirty="0" smtClean="0"/>
              <a:t> </a:t>
            </a:r>
            <a:r>
              <a:rPr lang="en-US" dirty="0" err="1" smtClean="0"/>
              <a:t>sirných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 </a:t>
            </a:r>
            <a:r>
              <a:rPr lang="en-US" dirty="0" err="1" smtClean="0"/>
              <a:t>nedochází</a:t>
            </a:r>
            <a:r>
              <a:rPr lang="en-US" dirty="0" smtClean="0"/>
              <a:t> k </a:t>
            </a:r>
            <a:r>
              <a:rPr lang="en-US" dirty="0" err="1" smtClean="0"/>
              <a:t>invaginaci</a:t>
            </a:r>
            <a:r>
              <a:rPr lang="en-US" dirty="0" smtClean="0"/>
              <a:t> </a:t>
            </a:r>
            <a:r>
              <a:rPr lang="en-US" dirty="0" err="1" smtClean="0"/>
              <a:t>membrány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Využívají</a:t>
            </a:r>
            <a:r>
              <a:rPr lang="en-US" dirty="0" smtClean="0"/>
              <a:t> </a:t>
            </a:r>
            <a:r>
              <a:rPr lang="en-US" dirty="0" err="1" smtClean="0"/>
              <a:t>rovněž</a:t>
            </a:r>
            <a:r>
              <a:rPr lang="en-US" dirty="0" smtClean="0"/>
              <a:t> </a:t>
            </a:r>
            <a:r>
              <a:rPr lang="en-US" dirty="0" err="1"/>
              <a:t>bakteriochlorofylu</a:t>
            </a:r>
            <a:r>
              <a:rPr lang="en-US" dirty="0"/>
              <a:t> </a:t>
            </a:r>
            <a:r>
              <a:rPr lang="en-US" i="1" dirty="0" smtClean="0"/>
              <a:t>a</a:t>
            </a:r>
            <a:r>
              <a:rPr lang="en-US" dirty="0" smtClean="0"/>
              <a:t> </a:t>
            </a:r>
            <a:r>
              <a:rPr lang="en-US" dirty="0" err="1" smtClean="0"/>
              <a:t>jak</a:t>
            </a:r>
            <a:r>
              <a:rPr lang="en-US" dirty="0" smtClean="0"/>
              <a:t> v </a:t>
            </a:r>
            <a:r>
              <a:rPr lang="en-US" dirty="0" err="1" smtClean="0"/>
              <a:t>reakčních</a:t>
            </a:r>
            <a:r>
              <a:rPr lang="en-US" dirty="0" smtClean="0"/>
              <a:t> </a:t>
            </a:r>
            <a:r>
              <a:rPr lang="en-US" dirty="0" err="1" smtClean="0"/>
              <a:t>centrech</a:t>
            </a:r>
            <a:r>
              <a:rPr lang="en-US" dirty="0" smtClean="0"/>
              <a:t> </a:t>
            </a:r>
            <a:r>
              <a:rPr lang="en-US" dirty="0" err="1" smtClean="0"/>
              <a:t>tak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antén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455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381000"/>
            <a:ext cx="83820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1.3 </a:t>
            </a:r>
            <a:r>
              <a:rPr lang="en-US" sz="2800" b="1" dirty="0" err="1" smtClean="0"/>
              <a:t>Zelené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nesirné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Často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</a:t>
            </a:r>
            <a:r>
              <a:rPr lang="en-US" dirty="0" err="1" smtClean="0"/>
              <a:t>společně</a:t>
            </a:r>
            <a:r>
              <a:rPr lang="en-US" dirty="0" smtClean="0"/>
              <a:t> s </a:t>
            </a:r>
            <a:r>
              <a:rPr lang="en-US" dirty="0" err="1" smtClean="0"/>
              <a:t>cyanobakteriemi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zcela</a:t>
            </a:r>
            <a:r>
              <a:rPr lang="en-US" dirty="0" smtClean="0"/>
              <a:t> </a:t>
            </a:r>
            <a:r>
              <a:rPr lang="en-US" dirty="0" err="1" smtClean="0"/>
              <a:t>metabolicky</a:t>
            </a:r>
            <a:r>
              <a:rPr lang="en-US" dirty="0" smtClean="0"/>
              <a:t> </a:t>
            </a:r>
            <a:r>
              <a:rPr lang="en-US" dirty="0" err="1" smtClean="0"/>
              <a:t>odlišné</a:t>
            </a:r>
            <a:r>
              <a:rPr lang="en-US" dirty="0" smtClean="0"/>
              <a:t> od </a:t>
            </a:r>
            <a:r>
              <a:rPr lang="en-US" dirty="0" err="1" smtClean="0"/>
              <a:t>zelených</a:t>
            </a:r>
            <a:r>
              <a:rPr lang="en-US" dirty="0" smtClean="0"/>
              <a:t> </a:t>
            </a:r>
            <a:r>
              <a:rPr lang="en-US" dirty="0" err="1" smtClean="0"/>
              <a:t>sirných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 (</a:t>
            </a:r>
            <a:r>
              <a:rPr lang="en-US" dirty="0" err="1" smtClean="0"/>
              <a:t>narozdíl</a:t>
            </a:r>
            <a:r>
              <a:rPr lang="en-US" dirty="0" smtClean="0"/>
              <a:t> od </a:t>
            </a:r>
            <a:r>
              <a:rPr lang="en-US" dirty="0" err="1" smtClean="0"/>
              <a:t>puprurových</a:t>
            </a:r>
            <a:r>
              <a:rPr lang="en-US" dirty="0" smtClean="0"/>
              <a:t> </a:t>
            </a:r>
            <a:r>
              <a:rPr lang="en-US" dirty="0" err="1" smtClean="0"/>
              <a:t>sirných</a:t>
            </a:r>
            <a:r>
              <a:rPr lang="en-US" dirty="0" smtClean="0"/>
              <a:t> a </a:t>
            </a:r>
            <a:r>
              <a:rPr lang="en-US" dirty="0" err="1" smtClean="0"/>
              <a:t>nesirných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Podle</a:t>
            </a:r>
            <a:r>
              <a:rPr lang="en-US" dirty="0" smtClean="0"/>
              <a:t> 16S </a:t>
            </a:r>
            <a:r>
              <a:rPr lang="en-US" dirty="0" err="1" smtClean="0"/>
              <a:t>rRNA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jedny</a:t>
            </a:r>
            <a:r>
              <a:rPr lang="en-US" dirty="0" smtClean="0"/>
              <a:t> z </a:t>
            </a:r>
            <a:r>
              <a:rPr lang="en-US" dirty="0" err="1" smtClean="0"/>
              <a:t>prvních</a:t>
            </a:r>
            <a:r>
              <a:rPr lang="en-US" dirty="0" smtClean="0"/>
              <a:t> </a:t>
            </a:r>
            <a:r>
              <a:rPr lang="en-US" dirty="0" err="1" smtClean="0"/>
              <a:t>fototrofů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schopny</a:t>
            </a:r>
            <a:r>
              <a:rPr lang="en-US" dirty="0" smtClean="0"/>
              <a:t> </a:t>
            </a:r>
            <a:r>
              <a:rPr lang="en-US" dirty="0" err="1" smtClean="0"/>
              <a:t>fotoautotrofie</a:t>
            </a:r>
            <a:r>
              <a:rPr lang="en-US" dirty="0" smtClean="0"/>
              <a:t>, </a:t>
            </a:r>
            <a:r>
              <a:rPr lang="en-US" dirty="0" err="1" smtClean="0"/>
              <a:t>photoheterotrofie</a:t>
            </a:r>
            <a:r>
              <a:rPr lang="en-US" dirty="0" smtClean="0"/>
              <a:t> a </a:t>
            </a:r>
            <a:r>
              <a:rPr lang="en-US" dirty="0" err="1" smtClean="0"/>
              <a:t>aerobního</a:t>
            </a:r>
            <a:r>
              <a:rPr lang="en-US" dirty="0" smtClean="0"/>
              <a:t> </a:t>
            </a:r>
            <a:r>
              <a:rPr lang="en-US" dirty="0" err="1" smtClean="0"/>
              <a:t>růstu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Podobně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purpurové</a:t>
            </a:r>
            <a:r>
              <a:rPr lang="en-US" dirty="0" smtClean="0"/>
              <a:t> </a:t>
            </a:r>
            <a:r>
              <a:rPr lang="en-US" dirty="0" err="1" smtClean="0"/>
              <a:t>bakterie</a:t>
            </a:r>
            <a:r>
              <a:rPr lang="en-US" dirty="0" smtClean="0"/>
              <a:t> </a:t>
            </a:r>
            <a:r>
              <a:rPr lang="en-US" dirty="0" err="1" smtClean="0"/>
              <a:t>nesyntetizují</a:t>
            </a:r>
            <a:r>
              <a:rPr lang="en-US" dirty="0" smtClean="0"/>
              <a:t> </a:t>
            </a:r>
            <a:r>
              <a:rPr lang="en-US" dirty="0" err="1" smtClean="0"/>
              <a:t>pigmenty</a:t>
            </a:r>
            <a:r>
              <a:rPr lang="en-US" dirty="0" smtClean="0"/>
              <a:t> a </a:t>
            </a:r>
            <a:r>
              <a:rPr lang="en-US" dirty="0" err="1" smtClean="0"/>
              <a:t>struktury</a:t>
            </a:r>
            <a:r>
              <a:rPr lang="en-US" dirty="0" smtClean="0"/>
              <a:t> </a:t>
            </a:r>
            <a:r>
              <a:rPr lang="en-US" dirty="0" err="1" smtClean="0"/>
              <a:t>zajišťující</a:t>
            </a:r>
            <a:r>
              <a:rPr lang="en-US" dirty="0" smtClean="0"/>
              <a:t> </a:t>
            </a:r>
            <a:r>
              <a:rPr lang="en-US" dirty="0" err="1" smtClean="0"/>
              <a:t>fotosyntézu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Využívají</a:t>
            </a:r>
            <a:r>
              <a:rPr lang="en-US" dirty="0" smtClean="0"/>
              <a:t> </a:t>
            </a:r>
            <a:r>
              <a:rPr lang="en-US" dirty="0" err="1" smtClean="0"/>
              <a:t>unikátní</a:t>
            </a:r>
            <a:r>
              <a:rPr lang="en-US" dirty="0" smtClean="0"/>
              <a:t> </a:t>
            </a:r>
            <a:r>
              <a:rPr lang="en-US" dirty="0" err="1" smtClean="0"/>
              <a:t>fixaci</a:t>
            </a:r>
            <a:r>
              <a:rPr lang="en-US" dirty="0" smtClean="0"/>
              <a:t> </a:t>
            </a:r>
            <a:r>
              <a:rPr lang="en-US" dirty="0" err="1" smtClean="0"/>
              <a:t>uhlíku</a:t>
            </a:r>
            <a:r>
              <a:rPr lang="en-US" dirty="0" smtClean="0"/>
              <a:t> </a:t>
            </a:r>
            <a:r>
              <a:rPr lang="en-US" dirty="0" err="1" smtClean="0"/>
              <a:t>známou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hydroxipropionace</a:t>
            </a:r>
            <a:r>
              <a:rPr lang="en-US" dirty="0" smtClean="0"/>
              <a:t> (</a:t>
            </a:r>
            <a:r>
              <a:rPr lang="en-US" dirty="0" err="1" smtClean="0"/>
              <a:t>paradoxně</a:t>
            </a:r>
            <a:r>
              <a:rPr lang="en-US" dirty="0" smtClean="0"/>
              <a:t> </a:t>
            </a:r>
            <a:r>
              <a:rPr lang="en-US" dirty="0" err="1" smtClean="0"/>
              <a:t>však</a:t>
            </a:r>
            <a:r>
              <a:rPr lang="en-US" dirty="0" smtClean="0"/>
              <a:t> </a:t>
            </a:r>
            <a:r>
              <a:rPr lang="en-US" dirty="0" err="1" smtClean="0"/>
              <a:t>nejlépe</a:t>
            </a:r>
            <a:r>
              <a:rPr lang="en-US" dirty="0" smtClean="0"/>
              <a:t> </a:t>
            </a:r>
            <a:r>
              <a:rPr lang="en-US" dirty="0" err="1" smtClean="0"/>
              <a:t>rostou</a:t>
            </a:r>
            <a:r>
              <a:rPr lang="en-US" dirty="0" smtClean="0"/>
              <a:t> </a:t>
            </a:r>
            <a:r>
              <a:rPr lang="en-US" dirty="0" err="1" smtClean="0"/>
              <a:t>při</a:t>
            </a:r>
            <a:r>
              <a:rPr lang="en-US" dirty="0" smtClean="0"/>
              <a:t> </a:t>
            </a:r>
            <a:r>
              <a:rPr lang="en-US" dirty="0" err="1" smtClean="0"/>
              <a:t>využívání</a:t>
            </a:r>
            <a:r>
              <a:rPr lang="en-US" dirty="0" smtClean="0"/>
              <a:t> </a:t>
            </a:r>
            <a:r>
              <a:rPr lang="en-US" dirty="0" err="1" smtClean="0"/>
              <a:t>organického</a:t>
            </a:r>
            <a:r>
              <a:rPr lang="en-US" dirty="0" smtClean="0"/>
              <a:t> </a:t>
            </a:r>
            <a:r>
              <a:rPr lang="en-US" dirty="0" err="1" smtClean="0"/>
              <a:t>uhlíku</a:t>
            </a:r>
            <a:r>
              <a:rPr lang="en-US" dirty="0" smtClean="0"/>
              <a:t> </a:t>
            </a:r>
            <a:r>
              <a:rPr lang="en-US" dirty="0" err="1" smtClean="0"/>
              <a:t>během</a:t>
            </a:r>
            <a:r>
              <a:rPr lang="en-US" dirty="0" smtClean="0"/>
              <a:t> </a:t>
            </a:r>
            <a:r>
              <a:rPr lang="en-US" dirty="0" err="1" smtClean="0"/>
              <a:t>fotoheterotrofního</a:t>
            </a:r>
            <a:r>
              <a:rPr lang="en-US" dirty="0" smtClean="0"/>
              <a:t> </a:t>
            </a:r>
            <a:r>
              <a:rPr lang="en-US" dirty="0" err="1" smtClean="0"/>
              <a:t>růstu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Obsahují</a:t>
            </a:r>
            <a:r>
              <a:rPr lang="en-US" dirty="0" smtClean="0"/>
              <a:t> </a:t>
            </a:r>
            <a:r>
              <a:rPr lang="en-US" dirty="0" err="1" smtClean="0"/>
              <a:t>bakteriochlorofyl</a:t>
            </a:r>
            <a:r>
              <a:rPr lang="en-US" dirty="0" smtClean="0"/>
              <a:t> </a:t>
            </a:r>
            <a:r>
              <a:rPr lang="en-US" i="1" dirty="0" smtClean="0"/>
              <a:t>a</a:t>
            </a:r>
            <a:r>
              <a:rPr lang="en-US" dirty="0" smtClean="0"/>
              <a:t>, </a:t>
            </a:r>
            <a:r>
              <a:rPr lang="en-US" dirty="0" err="1" smtClean="0"/>
              <a:t>který</a:t>
            </a:r>
            <a:r>
              <a:rPr lang="en-US" dirty="0" smtClean="0"/>
              <a:t> je </a:t>
            </a:r>
            <a:r>
              <a:rPr lang="en-US" dirty="0" err="1" smtClean="0"/>
              <a:t>inkorporován</a:t>
            </a:r>
            <a:r>
              <a:rPr lang="en-US" dirty="0" smtClean="0"/>
              <a:t> v </a:t>
            </a:r>
            <a:r>
              <a:rPr lang="en-US" dirty="0" err="1" smtClean="0"/>
              <a:t>reakčních</a:t>
            </a:r>
            <a:r>
              <a:rPr lang="en-US" dirty="0" smtClean="0"/>
              <a:t> </a:t>
            </a:r>
            <a:r>
              <a:rPr lang="en-US" dirty="0" err="1" smtClean="0"/>
              <a:t>centrech</a:t>
            </a:r>
            <a:r>
              <a:rPr lang="en-US" dirty="0" smtClean="0"/>
              <a:t> a </a:t>
            </a:r>
            <a:r>
              <a:rPr lang="en-US" dirty="0" err="1" smtClean="0"/>
              <a:t>anténových</a:t>
            </a:r>
            <a:r>
              <a:rPr lang="en-US" dirty="0" smtClean="0"/>
              <a:t> </a:t>
            </a:r>
            <a:r>
              <a:rPr lang="en-US" dirty="0" err="1" smtClean="0"/>
              <a:t>komplexech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603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382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1.4 </a:t>
            </a:r>
            <a:r>
              <a:rPr lang="en-US" sz="2800" b="1" dirty="0" err="1" smtClean="0"/>
              <a:t>Heliobakterie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Objeveny</a:t>
            </a:r>
            <a:r>
              <a:rPr lang="en-US" dirty="0" smtClean="0"/>
              <a:t> </a:t>
            </a:r>
            <a:r>
              <a:rPr lang="en-US" dirty="0" err="1" smtClean="0"/>
              <a:t>cca</a:t>
            </a:r>
            <a:r>
              <a:rPr lang="en-US" dirty="0" smtClean="0"/>
              <a:t> 1995 (</a:t>
            </a:r>
            <a:r>
              <a:rPr lang="en-US" dirty="0" err="1" smtClean="0"/>
              <a:t>nejmladší</a:t>
            </a:r>
            <a:r>
              <a:rPr lang="en-US" dirty="0" smtClean="0"/>
              <a:t> </a:t>
            </a:r>
            <a:r>
              <a:rPr lang="en-US" dirty="0" err="1" smtClean="0"/>
              <a:t>charakterizovaná</a:t>
            </a:r>
            <a:r>
              <a:rPr lang="en-US" dirty="0" smtClean="0"/>
              <a:t> </a:t>
            </a:r>
            <a:r>
              <a:rPr lang="en-US" dirty="0" err="1" smtClean="0"/>
              <a:t>skupina</a:t>
            </a:r>
            <a:r>
              <a:rPr lang="en-US" dirty="0" smtClean="0"/>
              <a:t> </a:t>
            </a:r>
            <a:r>
              <a:rPr lang="en-US" dirty="0" err="1" smtClean="0"/>
              <a:t>fotosyntetických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jediné</a:t>
            </a:r>
            <a:r>
              <a:rPr lang="en-US" dirty="0" smtClean="0"/>
              <a:t> </a:t>
            </a:r>
            <a:r>
              <a:rPr lang="en-US" dirty="0" err="1" smtClean="0"/>
              <a:t>fototrofy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v Gram </a:t>
            </a:r>
            <a:r>
              <a:rPr lang="en-US" dirty="0" err="1" smtClean="0"/>
              <a:t>pozitivních</a:t>
            </a:r>
            <a:r>
              <a:rPr lang="en-US" dirty="0" smtClean="0"/>
              <a:t> </a:t>
            </a:r>
            <a:r>
              <a:rPr lang="en-US" dirty="0" err="1" smtClean="0"/>
              <a:t>buňkách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Striktní</a:t>
            </a:r>
            <a:r>
              <a:rPr lang="en-US" dirty="0" smtClean="0"/>
              <a:t> </a:t>
            </a:r>
            <a:r>
              <a:rPr lang="en-US" dirty="0" err="1" smtClean="0"/>
              <a:t>anaeroby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Hlavní</a:t>
            </a:r>
            <a:r>
              <a:rPr lang="en-US" dirty="0" smtClean="0"/>
              <a:t> </a:t>
            </a:r>
            <a:r>
              <a:rPr lang="en-US" dirty="0" err="1" smtClean="0"/>
              <a:t>fotopigmentní</a:t>
            </a:r>
            <a:r>
              <a:rPr lang="en-US" dirty="0" smtClean="0"/>
              <a:t> </a:t>
            </a:r>
            <a:r>
              <a:rPr lang="en-US" dirty="0" err="1" smtClean="0"/>
              <a:t>komponentou</a:t>
            </a:r>
            <a:r>
              <a:rPr lang="en-US" dirty="0" smtClean="0"/>
              <a:t> je </a:t>
            </a:r>
            <a:r>
              <a:rPr lang="en-US" dirty="0" err="1" smtClean="0"/>
              <a:t>bakteriochlorofyl</a:t>
            </a:r>
            <a:r>
              <a:rPr lang="en-US" dirty="0" smtClean="0"/>
              <a:t> g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Některé</a:t>
            </a:r>
            <a:r>
              <a:rPr lang="en-US" dirty="0" smtClean="0"/>
              <a:t> </a:t>
            </a:r>
            <a:r>
              <a:rPr lang="en-US" dirty="0" err="1" smtClean="0"/>
              <a:t>charakteristiky</a:t>
            </a:r>
            <a:r>
              <a:rPr lang="en-US" dirty="0" smtClean="0"/>
              <a:t> </a:t>
            </a:r>
            <a:r>
              <a:rPr lang="en-US" dirty="0" err="1" smtClean="0"/>
              <a:t>fotosyntetických</a:t>
            </a:r>
            <a:r>
              <a:rPr lang="en-US" dirty="0" smtClean="0"/>
              <a:t> </a:t>
            </a:r>
            <a:r>
              <a:rPr lang="en-US" dirty="0" err="1" smtClean="0"/>
              <a:t>systémů</a:t>
            </a:r>
            <a:r>
              <a:rPr lang="en-US" dirty="0" smtClean="0"/>
              <a:t> </a:t>
            </a:r>
            <a:r>
              <a:rPr lang="en-US" dirty="0" err="1" smtClean="0"/>
              <a:t>sdílejí</a:t>
            </a:r>
            <a:r>
              <a:rPr lang="en-US" dirty="0" smtClean="0"/>
              <a:t> s </a:t>
            </a:r>
            <a:r>
              <a:rPr lang="en-US" dirty="0" err="1" smtClean="0"/>
              <a:t>cyanobakteriemi</a:t>
            </a:r>
            <a:r>
              <a:rPr lang="en-US" dirty="0" smtClean="0"/>
              <a:t>, </a:t>
            </a:r>
            <a:r>
              <a:rPr lang="en-US" dirty="0" err="1" smtClean="0"/>
              <a:t>jiné</a:t>
            </a:r>
            <a:r>
              <a:rPr lang="en-US" dirty="0" smtClean="0"/>
              <a:t> se </a:t>
            </a:r>
            <a:r>
              <a:rPr lang="en-US" dirty="0" err="1" smtClean="0"/>
              <a:t>zelenými</a:t>
            </a:r>
            <a:r>
              <a:rPr lang="en-US" dirty="0" smtClean="0"/>
              <a:t> </a:t>
            </a:r>
            <a:r>
              <a:rPr lang="en-US" dirty="0" err="1" smtClean="0"/>
              <a:t>sirnými</a:t>
            </a:r>
            <a:r>
              <a:rPr lang="en-US" dirty="0" smtClean="0"/>
              <a:t> </a:t>
            </a:r>
            <a:r>
              <a:rPr lang="en-US" dirty="0" err="1" smtClean="0"/>
              <a:t>bakteriemi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440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3820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2.1 </a:t>
            </a:r>
            <a:r>
              <a:rPr lang="en-US" sz="2800" b="1" dirty="0" err="1" smtClean="0"/>
              <a:t>Cyanobakterie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Prokaryoty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sdílejí</a:t>
            </a:r>
            <a:r>
              <a:rPr lang="en-US" dirty="0" smtClean="0"/>
              <a:t> </a:t>
            </a:r>
            <a:r>
              <a:rPr lang="en-US" dirty="0" err="1" smtClean="0"/>
              <a:t>některé</a:t>
            </a:r>
            <a:r>
              <a:rPr lang="en-US" dirty="0" smtClean="0"/>
              <a:t> </a:t>
            </a:r>
            <a:r>
              <a:rPr lang="en-US" dirty="0" err="1" smtClean="0"/>
              <a:t>charakteristiky</a:t>
            </a:r>
            <a:r>
              <a:rPr lang="en-US" dirty="0" smtClean="0"/>
              <a:t> </a:t>
            </a:r>
            <a:r>
              <a:rPr lang="en-US" dirty="0" err="1" smtClean="0"/>
              <a:t>fotosyntézy</a:t>
            </a:r>
            <a:r>
              <a:rPr lang="en-US" dirty="0" smtClean="0"/>
              <a:t> s </a:t>
            </a:r>
            <a:r>
              <a:rPr lang="en-US" dirty="0" err="1" smtClean="0"/>
              <a:t>eukaryotními</a:t>
            </a:r>
            <a:r>
              <a:rPr lang="en-US" dirty="0" smtClean="0"/>
              <a:t> </a:t>
            </a:r>
            <a:r>
              <a:rPr lang="en-US" dirty="0" err="1" smtClean="0"/>
              <a:t>buňkami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Extrémně</a:t>
            </a:r>
            <a:r>
              <a:rPr lang="en-US" dirty="0" smtClean="0"/>
              <a:t> </a:t>
            </a:r>
            <a:r>
              <a:rPr lang="en-US" dirty="0" err="1" smtClean="0"/>
              <a:t>přizpůsobivé</a:t>
            </a:r>
            <a:r>
              <a:rPr lang="en-US" dirty="0" smtClean="0"/>
              <a:t> </a:t>
            </a:r>
            <a:r>
              <a:rPr lang="en-US" dirty="0" err="1" smtClean="0"/>
              <a:t>prostředí</a:t>
            </a:r>
            <a:r>
              <a:rPr lang="en-US" dirty="0" smtClean="0"/>
              <a:t>,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kterém</a:t>
            </a:r>
            <a:r>
              <a:rPr lang="en-US" dirty="0" smtClean="0"/>
              <a:t> je </a:t>
            </a:r>
            <a:r>
              <a:rPr lang="en-US" dirty="0" err="1" smtClean="0"/>
              <a:t>nenulová</a:t>
            </a:r>
            <a:r>
              <a:rPr lang="en-US" dirty="0" smtClean="0"/>
              <a:t> </a:t>
            </a:r>
            <a:r>
              <a:rPr lang="en-US" dirty="0" err="1" smtClean="0"/>
              <a:t>intenzita</a:t>
            </a:r>
            <a:r>
              <a:rPr lang="en-US" dirty="0" smtClean="0"/>
              <a:t> </a:t>
            </a:r>
            <a:r>
              <a:rPr lang="en-US" dirty="0" err="1" smtClean="0"/>
              <a:t>světla</a:t>
            </a:r>
            <a:r>
              <a:rPr lang="en-US" dirty="0" smtClean="0"/>
              <a:t> (</a:t>
            </a:r>
            <a:r>
              <a:rPr lang="en-US" dirty="0" err="1" smtClean="0"/>
              <a:t>dokáží</a:t>
            </a:r>
            <a:r>
              <a:rPr lang="en-US" dirty="0" smtClean="0"/>
              <a:t> </a:t>
            </a:r>
            <a:r>
              <a:rPr lang="en-US" dirty="0" err="1" smtClean="0"/>
              <a:t>žít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v </a:t>
            </a:r>
            <a:r>
              <a:rPr lang="en-US" dirty="0" err="1" smtClean="0"/>
              <a:t>trubkách</a:t>
            </a:r>
            <a:r>
              <a:rPr lang="en-US" dirty="0" smtClean="0"/>
              <a:t> s </a:t>
            </a:r>
            <a:r>
              <a:rPr lang="en-US" dirty="0" err="1" smtClean="0"/>
              <a:t>destilovanou</a:t>
            </a:r>
            <a:r>
              <a:rPr lang="en-US" dirty="0" smtClean="0"/>
              <a:t> </a:t>
            </a:r>
            <a:r>
              <a:rPr lang="en-US" dirty="0" err="1" smtClean="0"/>
              <a:t>vodou</a:t>
            </a:r>
            <a:r>
              <a:rPr lang="en-US" dirty="0" smtClean="0"/>
              <a:t>, </a:t>
            </a:r>
            <a:r>
              <a:rPr lang="en-US" dirty="0" err="1" smtClean="0"/>
              <a:t>kde</a:t>
            </a:r>
            <a:r>
              <a:rPr lang="en-US" dirty="0" smtClean="0"/>
              <a:t> je </a:t>
            </a:r>
            <a:r>
              <a:rPr lang="en-US" dirty="0" err="1" smtClean="0"/>
              <a:t>obsah</a:t>
            </a:r>
            <a:r>
              <a:rPr lang="en-US" dirty="0" smtClean="0"/>
              <a:t> </a:t>
            </a:r>
            <a:r>
              <a:rPr lang="en-US" dirty="0" err="1" smtClean="0"/>
              <a:t>živin</a:t>
            </a:r>
            <a:r>
              <a:rPr lang="en-US" dirty="0" smtClean="0"/>
              <a:t> </a:t>
            </a:r>
            <a:r>
              <a:rPr lang="en-US" dirty="0" err="1" smtClean="0"/>
              <a:t>prakticky</a:t>
            </a:r>
            <a:r>
              <a:rPr lang="en-US" dirty="0" smtClean="0"/>
              <a:t> </a:t>
            </a:r>
            <a:r>
              <a:rPr lang="en-US" dirty="0" err="1" smtClean="0"/>
              <a:t>nulový</a:t>
            </a:r>
            <a:r>
              <a:rPr lang="en-US" dirty="0" smtClean="0"/>
              <a:t>!)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oxigenních</a:t>
            </a:r>
            <a:r>
              <a:rPr lang="en-US" dirty="0" smtClean="0"/>
              <a:t> </a:t>
            </a:r>
            <a:r>
              <a:rPr lang="en-US" dirty="0" err="1" smtClean="0"/>
              <a:t>fotosyntetických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cyanobakterie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cyanobakterií</a:t>
            </a:r>
            <a:r>
              <a:rPr lang="en-US" dirty="0" smtClean="0"/>
              <a:t> </a:t>
            </a:r>
            <a:r>
              <a:rPr lang="en-US" dirty="0" err="1" smtClean="0"/>
              <a:t>zachycuje</a:t>
            </a:r>
            <a:r>
              <a:rPr lang="en-US" dirty="0" smtClean="0"/>
              <a:t> N</a:t>
            </a:r>
            <a:r>
              <a:rPr lang="en-US" baseline="-25000" dirty="0" smtClean="0"/>
              <a:t>2</a:t>
            </a:r>
            <a:r>
              <a:rPr lang="en-US" dirty="0" smtClean="0"/>
              <a:t> =&gt; </a:t>
            </a:r>
            <a:r>
              <a:rPr lang="en-US" dirty="0" err="1" smtClean="0"/>
              <a:t>nitrogenázy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citlivé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O</a:t>
            </a:r>
            <a:r>
              <a:rPr lang="en-US" baseline="-25000" dirty="0" smtClean="0"/>
              <a:t>2</a:t>
            </a:r>
            <a:r>
              <a:rPr lang="en-US" dirty="0" smtClean="0"/>
              <a:t> (</a:t>
            </a:r>
            <a:r>
              <a:rPr lang="en-US" dirty="0" err="1" smtClean="0"/>
              <a:t>produkovaný</a:t>
            </a:r>
            <a:r>
              <a:rPr lang="en-US" dirty="0" smtClean="0"/>
              <a:t> </a:t>
            </a:r>
            <a:r>
              <a:rPr lang="en-US" dirty="0" err="1" smtClean="0"/>
              <a:t>fotosystémem</a:t>
            </a:r>
            <a:r>
              <a:rPr lang="en-US" dirty="0" smtClean="0"/>
              <a:t> 2) =&gt; </a:t>
            </a:r>
            <a:r>
              <a:rPr lang="en-US" dirty="0" err="1" smtClean="0"/>
              <a:t>zachycovat</a:t>
            </a:r>
            <a:r>
              <a:rPr lang="en-US" dirty="0" smtClean="0"/>
              <a:t> N</a:t>
            </a:r>
            <a:r>
              <a:rPr lang="en-US" baseline="-25000" dirty="0" smtClean="0"/>
              <a:t>2</a:t>
            </a:r>
            <a:r>
              <a:rPr lang="en-US" dirty="0" smtClean="0"/>
              <a:t> “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západu</a:t>
            </a:r>
            <a:r>
              <a:rPr lang="en-US" dirty="0" smtClean="0"/>
              <a:t> </a:t>
            </a:r>
            <a:r>
              <a:rPr lang="en-US" dirty="0" err="1" smtClean="0"/>
              <a:t>slunce</a:t>
            </a:r>
            <a:r>
              <a:rPr lang="en-US" dirty="0" smtClean="0"/>
              <a:t>”, </a:t>
            </a:r>
            <a:r>
              <a:rPr lang="en-US" dirty="0" err="1" smtClean="0"/>
              <a:t>kdy</a:t>
            </a:r>
            <a:r>
              <a:rPr lang="en-US" dirty="0" smtClean="0"/>
              <a:t> </a:t>
            </a:r>
            <a:r>
              <a:rPr lang="en-US" dirty="0" err="1" smtClean="0"/>
              <a:t>buňky</a:t>
            </a:r>
            <a:r>
              <a:rPr lang="en-US" dirty="0" smtClean="0"/>
              <a:t> </a:t>
            </a:r>
            <a:r>
              <a:rPr lang="en-US" dirty="0" err="1" smtClean="0"/>
              <a:t>neprodukují</a:t>
            </a:r>
            <a:r>
              <a:rPr lang="en-US" dirty="0" smtClean="0"/>
              <a:t> O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se </a:t>
            </a:r>
            <a:r>
              <a:rPr lang="en-US" dirty="0" err="1" smtClean="0"/>
              <a:t>vyvine</a:t>
            </a:r>
            <a:r>
              <a:rPr lang="en-US" dirty="0" smtClean="0"/>
              <a:t> </a:t>
            </a:r>
            <a:r>
              <a:rPr lang="en-US" dirty="0" err="1" smtClean="0"/>
              <a:t>speciální</a:t>
            </a:r>
            <a:r>
              <a:rPr lang="en-US" dirty="0" smtClean="0"/>
              <a:t> </a:t>
            </a:r>
            <a:r>
              <a:rPr lang="en-US" dirty="0" err="1" smtClean="0"/>
              <a:t>buňka</a:t>
            </a:r>
            <a:r>
              <a:rPr lang="en-US" dirty="0" smtClean="0"/>
              <a:t> “heterocyst”,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chybí</a:t>
            </a:r>
            <a:r>
              <a:rPr lang="en-US" dirty="0" smtClean="0"/>
              <a:t> </a:t>
            </a:r>
            <a:r>
              <a:rPr lang="en-US" dirty="0" err="1" smtClean="0"/>
              <a:t>fotosystém</a:t>
            </a:r>
            <a:r>
              <a:rPr lang="en-US" dirty="0" smtClean="0"/>
              <a:t> 2 a </a:t>
            </a:r>
            <a:r>
              <a:rPr lang="en-US" dirty="0" err="1" smtClean="0"/>
              <a:t>výjimečně</a:t>
            </a:r>
            <a:r>
              <a:rPr lang="en-US" dirty="0" smtClean="0"/>
              <a:t> </a:t>
            </a:r>
            <a:r>
              <a:rPr lang="en-US" dirty="0" err="1" smtClean="0"/>
              <a:t>tlustá</a:t>
            </a:r>
            <a:r>
              <a:rPr lang="en-US" dirty="0" smtClean="0"/>
              <a:t> </a:t>
            </a:r>
            <a:r>
              <a:rPr lang="en-US" dirty="0" err="1" smtClean="0"/>
              <a:t>buněčná</a:t>
            </a:r>
            <a:r>
              <a:rPr lang="en-US" dirty="0" smtClean="0"/>
              <a:t> </a:t>
            </a:r>
            <a:r>
              <a:rPr lang="en-US" dirty="0" err="1" smtClean="0"/>
              <a:t>stěna</a:t>
            </a:r>
            <a:r>
              <a:rPr lang="en-US" dirty="0" smtClean="0"/>
              <a:t> </a:t>
            </a:r>
            <a:r>
              <a:rPr lang="en-US" dirty="0" err="1" smtClean="0"/>
              <a:t>zabraňuje</a:t>
            </a:r>
            <a:r>
              <a:rPr lang="en-US" dirty="0" smtClean="0"/>
              <a:t> </a:t>
            </a:r>
            <a:r>
              <a:rPr lang="en-US" dirty="0" err="1" smtClean="0"/>
              <a:t>difůzi</a:t>
            </a:r>
            <a:r>
              <a:rPr lang="en-US" dirty="0" smtClean="0"/>
              <a:t> O</a:t>
            </a:r>
            <a:r>
              <a:rPr lang="en-US" baseline="-25000" dirty="0" smtClean="0"/>
              <a:t>2</a:t>
            </a:r>
            <a:r>
              <a:rPr lang="en-US" dirty="0" smtClean="0"/>
              <a:t> do </a:t>
            </a:r>
            <a:r>
              <a:rPr lang="en-US" dirty="0" err="1" smtClean="0"/>
              <a:t>buňky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Některé</a:t>
            </a:r>
            <a:r>
              <a:rPr lang="en-US" dirty="0" smtClean="0"/>
              <a:t> </a:t>
            </a:r>
            <a:r>
              <a:rPr lang="en-US" dirty="0" err="1" smtClean="0"/>
              <a:t>skupiny</a:t>
            </a:r>
            <a:r>
              <a:rPr lang="en-US" dirty="0" smtClean="0"/>
              <a:t> </a:t>
            </a:r>
            <a:r>
              <a:rPr lang="en-US" dirty="0" err="1" smtClean="0"/>
              <a:t>umí</a:t>
            </a:r>
            <a:r>
              <a:rPr lang="en-US" dirty="0" smtClean="0"/>
              <a:t> </a:t>
            </a:r>
            <a:r>
              <a:rPr lang="en-US" dirty="0" err="1" smtClean="0"/>
              <a:t>využívat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donor 								</a:t>
            </a:r>
            <a:r>
              <a:rPr lang="en-US" dirty="0" err="1" smtClean="0"/>
              <a:t>elektronu</a:t>
            </a:r>
            <a:r>
              <a:rPr lang="en-US" dirty="0" smtClean="0"/>
              <a:t> </a:t>
            </a:r>
            <a:r>
              <a:rPr lang="en-US" dirty="0" err="1" smtClean="0"/>
              <a:t>místo</a:t>
            </a:r>
            <a:r>
              <a:rPr lang="en-US" dirty="0" smtClean="0"/>
              <a:t> H</a:t>
            </a:r>
            <a:r>
              <a:rPr lang="en-US" baseline="-25000" dirty="0" smtClean="0"/>
              <a:t>2</a:t>
            </a:r>
            <a:r>
              <a:rPr lang="en-US" dirty="0" smtClean="0"/>
              <a:t>O H</a:t>
            </a:r>
            <a:r>
              <a:rPr lang="en-US" baseline="-25000" dirty="0" smtClean="0"/>
              <a:t>2</a:t>
            </a:r>
            <a:r>
              <a:rPr lang="en-US" dirty="0" smtClean="0"/>
              <a:t>S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Všechny</a:t>
            </a:r>
            <a:r>
              <a:rPr lang="en-US" dirty="0" smtClean="0"/>
              <a:t> </a:t>
            </a:r>
            <a:r>
              <a:rPr lang="en-US" dirty="0" err="1" smtClean="0"/>
              <a:t>cyanobakterie</a:t>
            </a:r>
            <a:r>
              <a:rPr lang="en-US" dirty="0" smtClean="0"/>
              <a:t> </a:t>
            </a:r>
            <a:r>
              <a:rPr lang="en-US" dirty="0" err="1" smtClean="0"/>
              <a:t>obsahují</a:t>
            </a:r>
            <a:r>
              <a:rPr lang="en-US" dirty="0" smtClean="0"/>
              <a:t> </a:t>
            </a:r>
            <a:r>
              <a:rPr lang="en-US" dirty="0" err="1" smtClean="0"/>
              <a:t>chlorofyl</a:t>
            </a:r>
            <a:r>
              <a:rPr lang="en-US" dirty="0" smtClean="0"/>
              <a:t> </a:t>
            </a:r>
            <a:r>
              <a:rPr lang="en-US" b="1" i="1" dirty="0" smtClean="0"/>
              <a:t>a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cyanobakterií</a:t>
            </a:r>
            <a:r>
              <a:rPr lang="en-US" dirty="0" smtClean="0"/>
              <a:t> </a:t>
            </a:r>
            <a:r>
              <a:rPr lang="en-US" dirty="0" err="1" smtClean="0"/>
              <a:t>postrádá</a:t>
            </a:r>
            <a:r>
              <a:rPr lang="en-US" dirty="0" smtClean="0"/>
              <a:t> </a:t>
            </a:r>
            <a:r>
              <a:rPr lang="en-US" dirty="0" err="1" smtClean="0"/>
              <a:t>chlorofyl</a:t>
            </a:r>
            <a:r>
              <a:rPr lang="en-US" dirty="0" smtClean="0"/>
              <a:t> </a:t>
            </a:r>
            <a:r>
              <a:rPr lang="en-US" b="1" i="1" dirty="0" smtClean="0"/>
              <a:t>b									</a:t>
            </a:r>
            <a:r>
              <a:rPr lang="en-US" dirty="0" smtClean="0"/>
              <a:t>a </a:t>
            </a:r>
            <a:r>
              <a:rPr lang="en-US" dirty="0" err="1" smtClean="0"/>
              <a:t>obsahuje</a:t>
            </a:r>
            <a:r>
              <a:rPr lang="en-US" dirty="0" smtClean="0"/>
              <a:t> </a:t>
            </a:r>
            <a:r>
              <a:rPr lang="en-US" dirty="0" err="1" smtClean="0"/>
              <a:t>bilinové</a:t>
            </a:r>
            <a:r>
              <a:rPr lang="en-US" dirty="0" smtClean="0"/>
              <a:t> </a:t>
            </a:r>
            <a:r>
              <a:rPr lang="en-US" dirty="0" err="1" smtClean="0"/>
              <a:t>pigmenty</a:t>
            </a:r>
            <a:r>
              <a:rPr lang="en-US" dirty="0" smtClean="0"/>
              <a:t> </a:t>
            </a:r>
            <a:r>
              <a:rPr lang="en-US" dirty="0" err="1" smtClean="0"/>
              <a:t>uspořádané</a:t>
            </a:r>
            <a:r>
              <a:rPr lang="en-US" dirty="0" smtClean="0"/>
              <a:t> do								</a:t>
            </a:r>
            <a:r>
              <a:rPr lang="en-US" dirty="0" err="1" smtClean="0"/>
              <a:t>velkých</a:t>
            </a:r>
            <a:r>
              <a:rPr lang="en-US" dirty="0" smtClean="0"/>
              <a:t> </a:t>
            </a:r>
            <a:r>
              <a:rPr lang="en-US" dirty="0" err="1" smtClean="0"/>
              <a:t>anténových</a:t>
            </a:r>
            <a:r>
              <a:rPr lang="en-US" dirty="0" smtClean="0"/>
              <a:t> </a:t>
            </a:r>
            <a:r>
              <a:rPr lang="en-US" dirty="0" err="1" smtClean="0"/>
              <a:t>komplexů</a:t>
            </a:r>
            <a:endParaRPr lang="en-US" dirty="0"/>
          </a:p>
        </p:txBody>
      </p:sp>
      <p:pic>
        <p:nvPicPr>
          <p:cNvPr id="5" name="Picture 4" descr="Screen Shot 2012-11-14 at 11.50.0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0" y="3799334"/>
            <a:ext cx="3213100" cy="263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88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5" name="Picture 4" descr="Screen Shot 2011-11-08 at 8.29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315490"/>
            <a:ext cx="6727520" cy="38821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1000"/>
            <a:ext cx="838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Fotosyntetické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eukaryoty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Všechny</a:t>
            </a:r>
            <a:r>
              <a:rPr lang="en-US" dirty="0" smtClean="0"/>
              <a:t> </a:t>
            </a:r>
            <a:r>
              <a:rPr lang="en-US" dirty="0" err="1" smtClean="0"/>
              <a:t>obsahují</a:t>
            </a:r>
            <a:r>
              <a:rPr lang="en-US" dirty="0" smtClean="0"/>
              <a:t> </a:t>
            </a:r>
            <a:r>
              <a:rPr lang="en-US" dirty="0" err="1" smtClean="0"/>
              <a:t>subcelulární</a:t>
            </a:r>
            <a:r>
              <a:rPr lang="en-US" dirty="0" smtClean="0"/>
              <a:t> </a:t>
            </a:r>
            <a:r>
              <a:rPr lang="en-US" dirty="0" err="1" smtClean="0"/>
              <a:t>organelu</a:t>
            </a:r>
            <a:r>
              <a:rPr lang="en-US" dirty="0" smtClean="0"/>
              <a:t> chloroplast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Chloroplast </a:t>
            </a:r>
            <a:r>
              <a:rPr lang="en-US" dirty="0" err="1" smtClean="0"/>
              <a:t>obsahuje</a:t>
            </a:r>
            <a:r>
              <a:rPr lang="en-US" dirty="0" smtClean="0"/>
              <a:t> DNA, </a:t>
            </a:r>
            <a:r>
              <a:rPr lang="en-US" dirty="0" err="1" smtClean="0"/>
              <a:t>která</a:t>
            </a:r>
            <a:r>
              <a:rPr lang="en-US" dirty="0" smtClean="0"/>
              <a:t> se </a:t>
            </a:r>
            <a:r>
              <a:rPr lang="en-US" dirty="0" err="1" smtClean="0"/>
              <a:t>chová</a:t>
            </a:r>
            <a:r>
              <a:rPr lang="en-US" dirty="0" smtClean="0"/>
              <a:t> </a:t>
            </a:r>
            <a:r>
              <a:rPr lang="en-US" dirty="0" err="1" smtClean="0"/>
              <a:t>spíše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DNA </a:t>
            </a:r>
            <a:r>
              <a:rPr lang="en-US" dirty="0" err="1" smtClean="0"/>
              <a:t>bakterií</a:t>
            </a:r>
            <a:r>
              <a:rPr lang="en-US" dirty="0" smtClean="0"/>
              <a:t> </a:t>
            </a:r>
            <a:r>
              <a:rPr lang="en-US" dirty="0" err="1" smtClean="0"/>
              <a:t>než</a:t>
            </a:r>
            <a:r>
              <a:rPr lang="en-US" dirty="0" smtClean="0"/>
              <a:t> </a:t>
            </a:r>
            <a:r>
              <a:rPr lang="en-US" dirty="0" err="1" smtClean="0"/>
              <a:t>eukaryot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5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8.30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4"/>
          <a:stretch/>
        </p:blipFill>
        <p:spPr>
          <a:xfrm>
            <a:off x="0" y="154963"/>
            <a:ext cx="9144000" cy="51409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150" y="5295900"/>
            <a:ext cx="455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Schematic diagram of a chloroplast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220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8.41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4850"/>
            <a:ext cx="86487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70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8.41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2950"/>
            <a:ext cx="8623300" cy="1054100"/>
          </a:xfrm>
          <a:prstGeom prst="rect">
            <a:avLst/>
          </a:prstGeom>
        </p:spPr>
      </p:pic>
      <p:pic>
        <p:nvPicPr>
          <p:cNvPr id="5" name="Picture 4" descr="Screen Shot 2011-11-08 at 8.44.3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6324"/>
            <a:ext cx="9144000" cy="1160953"/>
          </a:xfrm>
          <a:prstGeom prst="rect">
            <a:avLst/>
          </a:prstGeom>
        </p:spPr>
      </p:pic>
      <p:pic>
        <p:nvPicPr>
          <p:cNvPr id="6" name="Picture 5" descr="Screen Shot 2011-11-08 at 8.45.0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1946"/>
            <a:ext cx="9144000" cy="2264109"/>
          </a:xfrm>
          <a:prstGeom prst="rect">
            <a:avLst/>
          </a:prstGeom>
        </p:spPr>
      </p:pic>
      <p:pic>
        <p:nvPicPr>
          <p:cNvPr id="7" name="Picture 6" descr="Screen Shot 2011-11-08 at 8.46.25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97500"/>
            <a:ext cx="8890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53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5.15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11"/>
          <a:stretch/>
        </p:blipFill>
        <p:spPr>
          <a:xfrm>
            <a:off x="1308100" y="-11594"/>
            <a:ext cx="6527800" cy="63679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10350" y="2260600"/>
            <a:ext cx="2393950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/>
              <a:t>a</a:t>
            </a:r>
            <a:r>
              <a:rPr lang="en-US" sz="1400" dirty="0" err="1" smtClean="0"/>
              <a:t>noxygenic</a:t>
            </a:r>
            <a:r>
              <a:rPr lang="en-US" sz="1400" dirty="0" smtClean="0"/>
              <a:t> purple photosynthetic bacterium</a:t>
            </a:r>
          </a:p>
          <a:p>
            <a:endParaRPr lang="en-US" sz="400" dirty="0" smtClean="0"/>
          </a:p>
          <a:p>
            <a:r>
              <a:rPr lang="en-US" sz="1400" dirty="0" smtClean="0"/>
              <a:t>Oxygenic </a:t>
            </a:r>
            <a:r>
              <a:rPr lang="en-US" sz="1400" dirty="0" err="1" smtClean="0"/>
              <a:t>cyanobacterium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09083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37.2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50" y="876300"/>
            <a:ext cx="3746500" cy="863600"/>
          </a:xfrm>
          <a:prstGeom prst="rect">
            <a:avLst/>
          </a:prstGeom>
        </p:spPr>
      </p:pic>
      <p:pic>
        <p:nvPicPr>
          <p:cNvPr id="5" name="Picture 4" descr="Screen Shot 2011-11-09 at 9.37.2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2076450"/>
            <a:ext cx="6997700" cy="2374900"/>
          </a:xfrm>
          <a:prstGeom prst="rect">
            <a:avLst/>
          </a:prstGeom>
        </p:spPr>
      </p:pic>
      <p:pic>
        <p:nvPicPr>
          <p:cNvPr id="6" name="Picture 5" descr="Screen Shot 2011-11-09 at 9.37.3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5041900"/>
            <a:ext cx="2057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130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44.34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41"/>
          <a:stretch/>
        </p:blipFill>
        <p:spPr>
          <a:xfrm>
            <a:off x="0" y="1"/>
            <a:ext cx="9144000" cy="4394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" y="4910435"/>
            <a:ext cx="8750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Absorption spectrum of chloroplast (dashed line) and action spectrum for photosynthesis (dotted line). The red drop in the quantum yield of photosynthesis (solid line).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83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46.04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8" t="4367" b="12459"/>
          <a:stretch/>
        </p:blipFill>
        <p:spPr>
          <a:xfrm>
            <a:off x="457200" y="12699"/>
            <a:ext cx="8204200" cy="53213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0" y="5255220"/>
            <a:ext cx="8801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Emerson enhancement effect. The rate of photosynthesis if both red and far red light illuminate the sample is greater than the sum of rates when each is applied individually.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6208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50.11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74"/>
          <a:stretch/>
        </p:blipFill>
        <p:spPr>
          <a:xfrm>
            <a:off x="0" y="152499"/>
            <a:ext cx="9144000" cy="34162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3683000"/>
            <a:ext cx="8801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Antagonistic effects on cytochrome oxidation. Irradiation with light of one color causes </a:t>
            </a:r>
            <a:r>
              <a:rPr lang="en-US" dirty="0" smtClean="0"/>
              <a:t>the cytochrome </a:t>
            </a:r>
            <a:r>
              <a:rPr lang="en-US" dirty="0"/>
              <a:t>to become more oxidized, while irradiation with light of a different color causes it </a:t>
            </a:r>
            <a:r>
              <a:rPr lang="en-US" dirty="0" smtClean="0"/>
              <a:t>to become </a:t>
            </a:r>
            <a:r>
              <a:rPr lang="en-US" dirty="0"/>
              <a:t>more reduced. This experiment was the clearest early evidence for two photochemical </a:t>
            </a:r>
            <a:r>
              <a:rPr lang="en-US" dirty="0" smtClean="0"/>
              <a:t>systems connected </a:t>
            </a:r>
            <a:r>
              <a:rPr lang="en-US" dirty="0"/>
              <a:t>in series in oxygenic photosynthetic </a:t>
            </a:r>
            <a:r>
              <a:rPr lang="en-US" dirty="0" smtClean="0"/>
              <a:t>organisms.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370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2400" y="85635"/>
            <a:ext cx="5702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Robin Hill a Fay </a:t>
            </a:r>
            <a:r>
              <a:rPr lang="en-US" dirty="0" err="1" smtClean="0"/>
              <a:t>Bendall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všimli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redox </a:t>
            </a:r>
            <a:r>
              <a:rPr lang="en-US" dirty="0" err="1" smtClean="0"/>
              <a:t>potenciály</a:t>
            </a:r>
            <a:r>
              <a:rPr lang="en-US" dirty="0" smtClean="0"/>
              <a:t> </a:t>
            </a:r>
            <a:r>
              <a:rPr lang="en-US" dirty="0" err="1" smtClean="0"/>
              <a:t>cytochromů</a:t>
            </a:r>
            <a:r>
              <a:rPr lang="en-US" dirty="0" smtClean="0"/>
              <a:t> v </a:t>
            </a:r>
            <a:r>
              <a:rPr lang="en-US" dirty="0" err="1" smtClean="0"/>
              <a:t>chloroplastech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mezi</a:t>
            </a:r>
            <a:r>
              <a:rPr lang="en-US" dirty="0" smtClean="0"/>
              <a:t> </a:t>
            </a:r>
            <a:r>
              <a:rPr lang="en-US" dirty="0" err="1" smtClean="0"/>
              <a:t>potenciály</a:t>
            </a:r>
            <a:r>
              <a:rPr lang="en-US" dirty="0" smtClean="0"/>
              <a:t> </a:t>
            </a:r>
            <a:r>
              <a:rPr lang="en-US" dirty="0" err="1" smtClean="0"/>
              <a:t>reduktantu</a:t>
            </a:r>
            <a:r>
              <a:rPr lang="en-US" dirty="0" smtClean="0"/>
              <a:t> (H</a:t>
            </a:r>
            <a:r>
              <a:rPr lang="en-US" baseline="-25000" dirty="0" smtClean="0"/>
              <a:t>2</a:t>
            </a:r>
            <a:r>
              <a:rPr lang="en-US" dirty="0" smtClean="0"/>
              <a:t>O) a </a:t>
            </a:r>
            <a:r>
              <a:rPr lang="en-US" dirty="0" err="1" smtClean="0"/>
              <a:t>oxidantu</a:t>
            </a:r>
            <a:r>
              <a:rPr lang="en-US" dirty="0" smtClean="0"/>
              <a:t> (NADP</a:t>
            </a:r>
            <a:r>
              <a:rPr lang="en-US" baseline="30000" dirty="0" smtClean="0"/>
              <a:t>+</a:t>
            </a:r>
            <a:r>
              <a:rPr lang="en-US" dirty="0" smtClean="0"/>
              <a:t>) (</a:t>
            </a:r>
            <a:r>
              <a:rPr lang="en-US" dirty="0" err="1" smtClean="0"/>
              <a:t>Hiil</a:t>
            </a:r>
            <a:r>
              <a:rPr lang="en-US" dirty="0" smtClean="0"/>
              <a:t> &amp; </a:t>
            </a:r>
            <a:r>
              <a:rPr lang="en-US" dirty="0" err="1" smtClean="0"/>
              <a:t>Bendall</a:t>
            </a:r>
            <a:r>
              <a:rPr lang="en-US" dirty="0" smtClean="0"/>
              <a:t>, </a:t>
            </a:r>
            <a:r>
              <a:rPr lang="en-US" i="1" dirty="0" smtClean="0"/>
              <a:t>Nature</a:t>
            </a:r>
            <a:r>
              <a:rPr lang="en-US" dirty="0" smtClean="0"/>
              <a:t> </a:t>
            </a:r>
            <a:r>
              <a:rPr lang="en-US" b="1" dirty="0" smtClean="0"/>
              <a:t>1960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7" name="Picture 6" descr="Screen Shot 2012-11-14 at 1.45.5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1463764"/>
            <a:ext cx="3365500" cy="1351809"/>
          </a:xfrm>
          <a:prstGeom prst="rect">
            <a:avLst/>
          </a:prstGeom>
        </p:spPr>
      </p:pic>
      <p:pic>
        <p:nvPicPr>
          <p:cNvPr id="8" name="Picture 7" descr="Screen Shot 2012-11-14 at 1.50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2773209"/>
            <a:ext cx="6502400" cy="3583141"/>
          </a:xfrm>
          <a:prstGeom prst="rect">
            <a:avLst/>
          </a:prstGeom>
        </p:spPr>
      </p:pic>
      <p:pic>
        <p:nvPicPr>
          <p:cNvPr id="4" name="Picture 3" descr="Screen Shot 2012-11-14 at 1.31.0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700" y="85635"/>
            <a:ext cx="3124200" cy="415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743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51.5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01" y="0"/>
            <a:ext cx="6184900" cy="605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28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52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0909"/>
            <a:ext cx="9144000" cy="323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56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0.43.4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7900"/>
            <a:ext cx="9144000" cy="489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938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52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85800"/>
            <a:ext cx="8267700" cy="4470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9700" y="4356100"/>
            <a:ext cx="1346200" cy="800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26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53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950"/>
            <a:ext cx="8356600" cy="5549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346700"/>
            <a:ext cx="965200" cy="698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4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em_spectru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118954"/>
            <a:ext cx="4737100" cy="2976950"/>
          </a:xfrm>
          <a:prstGeom prst="rect">
            <a:avLst/>
          </a:prstGeom>
        </p:spPr>
      </p:pic>
      <p:pic>
        <p:nvPicPr>
          <p:cNvPr id="5" name="Picture 4" descr="uv_vis_abs_profil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02"/>
          <a:stretch/>
        </p:blipFill>
        <p:spPr>
          <a:xfrm>
            <a:off x="419101" y="2959100"/>
            <a:ext cx="3666265" cy="3092450"/>
          </a:xfrm>
          <a:prstGeom prst="rect">
            <a:avLst/>
          </a:prstGeom>
        </p:spPr>
      </p:pic>
      <p:pic>
        <p:nvPicPr>
          <p:cNvPr id="6" name="Picture 5" descr="uv_vis_abs_profil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7"/>
          <a:stretch/>
        </p:blipFill>
        <p:spPr>
          <a:xfrm>
            <a:off x="4241800" y="4800600"/>
            <a:ext cx="4803033" cy="1104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33901" y="2159000"/>
            <a:ext cx="42798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        = </a:t>
            </a:r>
            <a:r>
              <a:rPr lang="en-US" sz="2400" b="1" dirty="0" err="1" smtClean="0"/>
              <a:t>hc</a:t>
            </a:r>
            <a:r>
              <a:rPr lang="en-US" sz="2400" b="1" dirty="0" smtClean="0"/>
              <a:t> / </a:t>
            </a:r>
            <a:r>
              <a:rPr lang="en-US" sz="2400" b="1" dirty="0" smtClean="0">
                <a:latin typeface="Symbol" charset="2"/>
                <a:cs typeface="Symbol" charset="2"/>
              </a:rPr>
              <a:t>l</a:t>
            </a:r>
            <a:r>
              <a:rPr lang="en-US" sz="2400" b="1" dirty="0" smtClean="0"/>
              <a:t> </a:t>
            </a:r>
          </a:p>
          <a:p>
            <a:r>
              <a:rPr lang="en-US" sz="2400" b="1" dirty="0" smtClean="0"/>
              <a:t>E[</a:t>
            </a:r>
            <a:r>
              <a:rPr lang="en-US" sz="2400" b="1" dirty="0" err="1" smtClean="0"/>
              <a:t>eV</a:t>
            </a:r>
            <a:r>
              <a:rPr lang="en-US" sz="2400" b="1" dirty="0" smtClean="0"/>
              <a:t>] = 1240 / </a:t>
            </a:r>
            <a:r>
              <a:rPr lang="en-US" sz="2400" b="1" dirty="0" smtClean="0">
                <a:latin typeface="Symbol" charset="2"/>
                <a:cs typeface="Symbol" charset="2"/>
              </a:rPr>
              <a:t>l</a:t>
            </a:r>
            <a:r>
              <a:rPr lang="en-US" sz="2400" b="1" dirty="0" smtClean="0"/>
              <a:t>[nm]</a:t>
            </a:r>
          </a:p>
          <a:p>
            <a:endParaRPr lang="en-US" dirty="0" smtClean="0"/>
          </a:p>
          <a:p>
            <a:r>
              <a:rPr lang="en-US" dirty="0" smtClean="0">
                <a:latin typeface="Courier"/>
                <a:cs typeface="Courier"/>
              </a:rPr>
              <a:t>  1 </a:t>
            </a:r>
            <a:r>
              <a:rPr lang="en-US" dirty="0" err="1" smtClean="0">
                <a:latin typeface="Courier"/>
                <a:cs typeface="Courier"/>
              </a:rPr>
              <a:t>eV</a:t>
            </a:r>
            <a:r>
              <a:rPr lang="en-US" dirty="0" smtClean="0">
                <a:latin typeface="Courier"/>
                <a:cs typeface="Courier"/>
              </a:rPr>
              <a:t> = 1240 nm (1239.84 nm)</a:t>
            </a:r>
          </a:p>
          <a:p>
            <a:r>
              <a:rPr lang="en-US" dirty="0" smtClean="0">
                <a:latin typeface="Courier"/>
                <a:cs typeface="Courier"/>
              </a:rPr>
              <a:t>400 nm = 3.1 </a:t>
            </a:r>
            <a:r>
              <a:rPr lang="en-US" dirty="0" err="1" smtClean="0">
                <a:latin typeface="Courier"/>
                <a:cs typeface="Courier"/>
              </a:rPr>
              <a:t>eV</a:t>
            </a:r>
            <a:endParaRPr lang="en-US" dirty="0" smtClean="0">
              <a:latin typeface="Courier"/>
              <a:cs typeface="Courier"/>
            </a:endParaRPr>
          </a:p>
          <a:p>
            <a:r>
              <a:rPr lang="en-US" dirty="0" smtClean="0">
                <a:latin typeface="Courier"/>
                <a:cs typeface="Courier"/>
              </a:rPr>
              <a:t>700 nm = 1.8 </a:t>
            </a:r>
            <a:r>
              <a:rPr lang="en-US" dirty="0" err="1" smtClean="0">
                <a:latin typeface="Courier"/>
                <a:cs typeface="Courier"/>
              </a:rPr>
              <a:t>eV</a:t>
            </a:r>
            <a:endParaRPr lang="en-US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40470566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1.56.3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203200"/>
            <a:ext cx="4648200" cy="51571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100" y="419100"/>
            <a:ext cx="2425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4x </a:t>
            </a:r>
            <a:r>
              <a:rPr lang="en-US" b="1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 -&gt; </a:t>
            </a:r>
            <a:r>
              <a:rPr lang="en-US" b="1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* </a:t>
            </a:r>
            <a:r>
              <a:rPr lang="en-US" dirty="0" err="1" smtClean="0"/>
              <a:t>přechody</a:t>
            </a:r>
            <a:endParaRPr lang="en-US" dirty="0" smtClean="0"/>
          </a:p>
          <a:p>
            <a:r>
              <a:rPr lang="en-US" dirty="0" smtClean="0"/>
              <a:t>2x LUMO</a:t>
            </a:r>
          </a:p>
          <a:p>
            <a:r>
              <a:rPr lang="en-US" dirty="0" smtClean="0"/>
              <a:t>2x HOMO</a:t>
            </a:r>
          </a:p>
        </p:txBody>
      </p:sp>
    </p:spTree>
    <p:extLst>
      <p:ext uri="{BB962C8B-B14F-4D97-AF65-F5344CB8AC3E}">
        <p14:creationId xmlns:p14="http://schemas.microsoft.com/office/powerpoint/2010/main" val="25362380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56.38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59"/>
          <a:stretch/>
        </p:blipFill>
        <p:spPr>
          <a:xfrm>
            <a:off x="457200" y="0"/>
            <a:ext cx="8102600" cy="5054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900" y="5202019"/>
            <a:ext cx="889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El. </a:t>
            </a:r>
            <a:r>
              <a:rPr lang="en-US" dirty="0"/>
              <a:t>density changes associated with </a:t>
            </a:r>
            <a:r>
              <a:rPr lang="en-US" dirty="0" err="1"/>
              <a:t>Q</a:t>
            </a:r>
            <a:r>
              <a:rPr lang="en-US" baseline="-25000" dirty="0" err="1"/>
              <a:t>x</a:t>
            </a:r>
            <a:r>
              <a:rPr lang="en-US" dirty="0"/>
              <a:t> and </a:t>
            </a:r>
            <a:r>
              <a:rPr lang="en-US" dirty="0" err="1"/>
              <a:t>Q</a:t>
            </a:r>
            <a:r>
              <a:rPr lang="en-US" baseline="-25000" dirty="0" err="1"/>
              <a:t>y</a:t>
            </a:r>
            <a:r>
              <a:rPr lang="en-US" dirty="0"/>
              <a:t> transitions in </a:t>
            </a:r>
            <a:r>
              <a:rPr lang="en-US" dirty="0" err="1"/>
              <a:t>bacteriochlorophyll</a:t>
            </a:r>
            <a:r>
              <a:rPr lang="en-US" dirty="0"/>
              <a:t> </a:t>
            </a:r>
            <a:r>
              <a:rPr lang="en-US" i="1" dirty="0"/>
              <a:t>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8947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2.02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818" y="88900"/>
            <a:ext cx="4105910" cy="6057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457200"/>
            <a:ext cx="38227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</a:rPr>
              <a:t>Karotenoidy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Pomáhají</a:t>
            </a:r>
            <a:r>
              <a:rPr lang="en-US" dirty="0" smtClean="0"/>
              <a:t> </a:t>
            </a:r>
            <a:r>
              <a:rPr lang="en-US" dirty="0" err="1" smtClean="0"/>
              <a:t>absorbovat</a:t>
            </a:r>
            <a:r>
              <a:rPr lang="en-US" dirty="0" smtClean="0"/>
              <a:t> a </a:t>
            </a:r>
            <a:r>
              <a:rPr lang="en-US" dirty="0" err="1" smtClean="0"/>
              <a:t>přenášet</a:t>
            </a:r>
            <a:r>
              <a:rPr lang="en-US" dirty="0" smtClean="0"/>
              <a:t> </a:t>
            </a:r>
            <a:r>
              <a:rPr lang="en-US" dirty="0" err="1" smtClean="0"/>
              <a:t>fotony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Zajiš</a:t>
            </a:r>
            <a:r>
              <a:rPr lang="en-US" dirty="0" err="1" smtClean="0"/>
              <a:t>ťují</a:t>
            </a:r>
            <a:r>
              <a:rPr lang="en-US" dirty="0" smtClean="0"/>
              <a:t> </a:t>
            </a:r>
            <a:r>
              <a:rPr lang="en-US" dirty="0" err="1" smtClean="0"/>
              <a:t>fotoprotekci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 err="1" smtClean="0"/>
              <a:t>Zajišťují</a:t>
            </a:r>
            <a:r>
              <a:rPr lang="en-US" dirty="0" smtClean="0"/>
              <a:t> </a:t>
            </a:r>
            <a:r>
              <a:rPr lang="en-US" dirty="0" err="1" smtClean="0"/>
              <a:t>rychlou</a:t>
            </a:r>
            <a:r>
              <a:rPr lang="en-US" dirty="0" smtClean="0"/>
              <a:t> </a:t>
            </a:r>
            <a:r>
              <a:rPr lang="en-US" dirty="0" err="1" smtClean="0"/>
              <a:t>přeměnu</a:t>
            </a:r>
            <a:r>
              <a:rPr lang="en-US" dirty="0" smtClean="0"/>
              <a:t> z </a:t>
            </a:r>
            <a:r>
              <a:rPr lang="en-US" dirty="0" err="1" smtClean="0"/>
              <a:t>excitovaného</a:t>
            </a:r>
            <a:r>
              <a:rPr lang="en-US" dirty="0" smtClean="0"/>
              <a:t> </a:t>
            </a:r>
            <a:r>
              <a:rPr lang="en-US" dirty="0" err="1" smtClean="0"/>
              <a:t>tripletového</a:t>
            </a:r>
            <a:r>
              <a:rPr lang="en-US" dirty="0" smtClean="0"/>
              <a:t> </a:t>
            </a:r>
            <a:r>
              <a:rPr lang="en-US" dirty="0" err="1" smtClean="0"/>
              <a:t>stavu</a:t>
            </a:r>
            <a:r>
              <a:rPr lang="en-US" dirty="0" smtClean="0"/>
              <a:t> </a:t>
            </a:r>
            <a:r>
              <a:rPr lang="en-US" dirty="0" err="1" smtClean="0"/>
              <a:t>chlorofylu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Disipací</a:t>
            </a:r>
            <a:r>
              <a:rPr lang="en-US" dirty="0" smtClean="0"/>
              <a:t> </a:t>
            </a:r>
            <a:r>
              <a:rPr lang="en-US" dirty="0" err="1" smtClean="0"/>
              <a:t>energie</a:t>
            </a:r>
            <a:r>
              <a:rPr lang="en-US" dirty="0" smtClean="0"/>
              <a:t> (</a:t>
            </a:r>
            <a:r>
              <a:rPr lang="en-US" dirty="0" err="1" smtClean="0"/>
              <a:t>xantofylový</a:t>
            </a:r>
            <a:r>
              <a:rPr lang="en-US" dirty="0" smtClean="0"/>
              <a:t> </a:t>
            </a:r>
            <a:r>
              <a:rPr lang="en-US" dirty="0" err="1" smtClean="0"/>
              <a:t>cyklus</a:t>
            </a:r>
            <a:r>
              <a:rPr lang="en-US" dirty="0" smtClean="0"/>
              <a:t>) </a:t>
            </a:r>
            <a:r>
              <a:rPr lang="en-US" dirty="0" err="1" smtClean="0"/>
              <a:t>zabraňují</a:t>
            </a:r>
            <a:r>
              <a:rPr lang="en-US" dirty="0" smtClean="0"/>
              <a:t> </a:t>
            </a:r>
            <a:r>
              <a:rPr lang="en-US" dirty="0" err="1" smtClean="0"/>
              <a:t>přeexcitování</a:t>
            </a:r>
            <a:r>
              <a:rPr lang="en-US" dirty="0" smtClean="0"/>
              <a:t> </a:t>
            </a:r>
            <a:r>
              <a:rPr lang="en-US" dirty="0" err="1" smtClean="0"/>
              <a:t>fotosyntetického</a:t>
            </a:r>
            <a:r>
              <a:rPr lang="en-US" dirty="0" smtClean="0"/>
              <a:t> </a:t>
            </a:r>
            <a:r>
              <a:rPr lang="en-US" dirty="0" err="1" smtClean="0"/>
              <a:t>systému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598928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9.58.05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72"/>
          <a:stretch/>
        </p:blipFill>
        <p:spPr>
          <a:xfrm>
            <a:off x="1778000" y="1034858"/>
            <a:ext cx="5626100" cy="384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19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2.05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40569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4533900"/>
            <a:ext cx="770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2D a 3D </a:t>
            </a:r>
            <a:r>
              <a:rPr lang="en-US" dirty="0" err="1" smtClean="0"/>
              <a:t>velmi</a:t>
            </a:r>
            <a:r>
              <a:rPr lang="en-US" dirty="0" smtClean="0"/>
              <a:t> </a:t>
            </a:r>
            <a:r>
              <a:rPr lang="en-US" dirty="0" err="1" smtClean="0"/>
              <a:t>zjednodušené</a:t>
            </a:r>
            <a:r>
              <a:rPr lang="en-US" dirty="0" smtClean="0"/>
              <a:t> </a:t>
            </a:r>
            <a:r>
              <a:rPr lang="en-US" dirty="0" err="1" smtClean="0"/>
              <a:t>schéma</a:t>
            </a:r>
            <a:r>
              <a:rPr lang="en-US" dirty="0" smtClean="0"/>
              <a:t> </a:t>
            </a:r>
            <a:r>
              <a:rPr lang="en-US" dirty="0" err="1" smtClean="0"/>
              <a:t>fungování</a:t>
            </a:r>
            <a:r>
              <a:rPr lang="en-US" dirty="0" smtClean="0"/>
              <a:t> </a:t>
            </a:r>
            <a:r>
              <a:rPr lang="en-US" dirty="0" err="1" smtClean="0"/>
              <a:t>anténových</a:t>
            </a:r>
            <a:r>
              <a:rPr lang="en-US" dirty="0" smtClean="0"/>
              <a:t> </a:t>
            </a:r>
            <a:r>
              <a:rPr lang="en-US" dirty="0" err="1" smtClean="0"/>
              <a:t>pigmentů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0623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.2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79629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636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6" name="Picture 5" descr="FRET_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203200"/>
            <a:ext cx="76454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43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FR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0" y="2755924"/>
            <a:ext cx="4483100" cy="3301976"/>
          </a:xfrm>
          <a:prstGeom prst="rect">
            <a:avLst/>
          </a:prstGeom>
        </p:spPr>
      </p:pic>
      <p:pic>
        <p:nvPicPr>
          <p:cNvPr id="5" name="Picture 4" descr="FRET_efficienc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429000"/>
            <a:ext cx="3810000" cy="2540000"/>
          </a:xfrm>
          <a:prstGeom prst="rect">
            <a:avLst/>
          </a:prstGeom>
        </p:spPr>
      </p:pic>
      <p:pic>
        <p:nvPicPr>
          <p:cNvPr id="6" name="Picture 5" descr="FRET_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558800"/>
            <a:ext cx="3810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8805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2.24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847" y="433034"/>
            <a:ext cx="5452354" cy="583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6353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2.22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026400" cy="53188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" y="5690077"/>
            <a:ext cx="779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Měření</a:t>
            </a:r>
            <a:r>
              <a:rPr lang="en-US" dirty="0" smtClean="0"/>
              <a:t> </a:t>
            </a:r>
            <a:r>
              <a:rPr lang="en-US" dirty="0" err="1"/>
              <a:t>účinnosti</a:t>
            </a:r>
            <a:r>
              <a:rPr lang="en-US" dirty="0"/>
              <a:t> ET v </a:t>
            </a:r>
            <a:r>
              <a:rPr lang="en-US" dirty="0" err="1"/>
              <a:t>zelené</a:t>
            </a:r>
            <a:r>
              <a:rPr lang="en-US" dirty="0"/>
              <a:t> </a:t>
            </a:r>
            <a:r>
              <a:rPr lang="en-US" dirty="0" err="1" smtClean="0"/>
              <a:t>bakterii</a:t>
            </a:r>
            <a:r>
              <a:rPr lang="en-US" dirty="0" smtClean="0"/>
              <a:t> </a:t>
            </a:r>
            <a:r>
              <a:rPr lang="en-US" i="1" dirty="0" err="1" smtClean="0"/>
              <a:t>Chloroflexus</a:t>
            </a:r>
            <a:r>
              <a:rPr lang="en-US" i="1" dirty="0" smtClean="0"/>
              <a:t> </a:t>
            </a:r>
            <a:r>
              <a:rPr lang="en-US" i="1" dirty="0" err="1" smtClean="0"/>
              <a:t>aurantiacus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89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5.18.3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5"/>
          <a:stretch/>
        </p:blipFill>
        <p:spPr>
          <a:xfrm>
            <a:off x="795694" y="622300"/>
            <a:ext cx="3369906" cy="55994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65600" y="1092200"/>
            <a:ext cx="4737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b="1" dirty="0" err="1" smtClean="0"/>
              <a:t>Řez</a:t>
            </a:r>
            <a:r>
              <a:rPr lang="en-US" b="1" dirty="0" smtClean="0"/>
              <a:t> </a:t>
            </a:r>
            <a:r>
              <a:rPr lang="en-US" b="1" dirty="0" err="1" smtClean="0"/>
              <a:t>listem</a:t>
            </a:r>
            <a:endParaRPr lang="en-US" b="1" dirty="0" smtClean="0"/>
          </a:p>
          <a:p>
            <a:pPr marL="342900" indent="-342900">
              <a:buAutoNum type="arabicParenR"/>
            </a:pPr>
            <a:r>
              <a:rPr lang="en-US" b="1" dirty="0" smtClean="0"/>
              <a:t>Chloroplast</a:t>
            </a:r>
            <a:r>
              <a:rPr lang="en-US" dirty="0" smtClean="0"/>
              <a:t> (</a:t>
            </a:r>
            <a:r>
              <a:rPr lang="en-US" dirty="0" err="1" smtClean="0"/>
              <a:t>tmavé</a:t>
            </a:r>
            <a:r>
              <a:rPr lang="en-US" dirty="0" smtClean="0"/>
              <a:t> </a:t>
            </a:r>
            <a:r>
              <a:rPr lang="en-US" dirty="0" err="1" smtClean="0"/>
              <a:t>čáry</a:t>
            </a:r>
            <a:r>
              <a:rPr lang="en-US" dirty="0" smtClean="0"/>
              <a:t> – </a:t>
            </a:r>
            <a:r>
              <a:rPr lang="en-US" b="1" dirty="0" err="1" smtClean="0"/>
              <a:t>thylakoidní</a:t>
            </a:r>
            <a:r>
              <a:rPr lang="en-US" b="1" dirty="0" smtClean="0"/>
              <a:t> </a:t>
            </a:r>
            <a:r>
              <a:rPr lang="en-US" b="1" dirty="0" err="1" smtClean="0"/>
              <a:t>membrány</a:t>
            </a:r>
            <a:r>
              <a:rPr lang="en-US" dirty="0" smtClean="0"/>
              <a:t>, </a:t>
            </a:r>
            <a:r>
              <a:rPr lang="en-US" dirty="0" err="1" smtClean="0"/>
              <a:t>přerušovaná</a:t>
            </a:r>
            <a:r>
              <a:rPr lang="en-US" dirty="0" smtClean="0"/>
              <a:t> </a:t>
            </a:r>
            <a:r>
              <a:rPr lang="en-US" dirty="0" err="1" smtClean="0"/>
              <a:t>oblat</a:t>
            </a:r>
            <a:r>
              <a:rPr lang="en-US" dirty="0" smtClean="0"/>
              <a:t> </a:t>
            </a:r>
            <a:r>
              <a:rPr lang="en-US" b="1" dirty="0" err="1" smtClean="0"/>
              <a:t>stroma</a:t>
            </a:r>
            <a:r>
              <a:rPr lang="en-US" dirty="0" smtClean="0"/>
              <a:t>)</a:t>
            </a:r>
          </a:p>
          <a:p>
            <a:pPr marL="342900" indent="-342900">
              <a:buAutoNum type="arabicParenR"/>
            </a:pPr>
            <a:r>
              <a:rPr lang="en-US" b="1" dirty="0" err="1" smtClean="0"/>
              <a:t>Thylakoidy</a:t>
            </a:r>
            <a:endParaRPr lang="en-US" b="1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Molekulární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en-US" dirty="0" smtClean="0"/>
              <a:t> </a:t>
            </a:r>
            <a:r>
              <a:rPr lang="en-US" b="1" dirty="0" err="1" smtClean="0"/>
              <a:t>thylakoidní</a:t>
            </a:r>
            <a:r>
              <a:rPr lang="en-US" b="1" dirty="0" smtClean="0"/>
              <a:t> </a:t>
            </a:r>
            <a:r>
              <a:rPr lang="en-US" b="1" dirty="0" err="1" smtClean="0"/>
              <a:t>membrány</a:t>
            </a:r>
            <a:r>
              <a:rPr lang="en-US" b="1" dirty="0" smtClean="0"/>
              <a:t> </a:t>
            </a:r>
            <a:r>
              <a:rPr lang="en-US" dirty="0" smtClean="0"/>
              <a:t>s </a:t>
            </a:r>
            <a:r>
              <a:rPr lang="en-US" b="1" dirty="0" err="1" smtClean="0"/>
              <a:t>reakčním</a:t>
            </a:r>
            <a:r>
              <a:rPr lang="en-US" b="1" dirty="0" smtClean="0"/>
              <a:t> </a:t>
            </a:r>
            <a:r>
              <a:rPr lang="en-US" b="1" dirty="0" err="1" smtClean="0"/>
              <a:t>centrem</a:t>
            </a:r>
            <a:r>
              <a:rPr lang="en-US" b="1" dirty="0"/>
              <a:t> </a:t>
            </a:r>
            <a:r>
              <a:rPr lang="en-US" dirty="0" smtClean="0"/>
              <a:t>“</a:t>
            </a:r>
            <a:r>
              <a:rPr lang="en-US" dirty="0" err="1" smtClean="0"/>
              <a:t>obloženým</a:t>
            </a:r>
            <a:r>
              <a:rPr lang="en-US" dirty="0" smtClean="0"/>
              <a:t>” </a:t>
            </a:r>
            <a:r>
              <a:rPr lang="en-US" b="1" dirty="0" err="1" smtClean="0"/>
              <a:t>anténovými</a:t>
            </a:r>
            <a:r>
              <a:rPr lang="en-US" b="1" dirty="0" smtClean="0"/>
              <a:t> </a:t>
            </a:r>
            <a:r>
              <a:rPr lang="en-US" b="1" dirty="0" err="1" smtClean="0"/>
              <a:t>komplexy</a:t>
            </a:r>
            <a:endParaRPr lang="en-US" b="1" dirty="0" smtClean="0"/>
          </a:p>
          <a:p>
            <a:pPr marL="342900" indent="-342900"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9888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2-11-28 at 12.22.4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"/>
          <a:stretch/>
        </p:blipFill>
        <p:spPr>
          <a:xfrm>
            <a:off x="647700" y="419100"/>
            <a:ext cx="7937500" cy="2073581"/>
          </a:xfrm>
          <a:prstGeom prst="rect">
            <a:avLst/>
          </a:prstGeom>
        </p:spPr>
      </p:pic>
      <p:pic>
        <p:nvPicPr>
          <p:cNvPr id="5" name="Picture 4" descr="Screen Shot 2012-11-28 at 12.28.3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2492681"/>
            <a:ext cx="7226300" cy="358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798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5" name="Picture 4" descr="1kzu.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9" r="22778"/>
          <a:stretch/>
        </p:blipFill>
        <p:spPr>
          <a:xfrm>
            <a:off x="1828800" y="818779"/>
            <a:ext cx="5774404" cy="58423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157347"/>
            <a:ext cx="7739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INTEGRAL MEMBRANE PERIPHERAL LIGHT HARVESTING </a:t>
            </a:r>
            <a:r>
              <a:rPr lang="en-US" dirty="0" smtClean="0"/>
              <a:t>COMPLEX</a:t>
            </a:r>
          </a:p>
          <a:p>
            <a:pPr algn="ctr"/>
            <a:r>
              <a:rPr lang="en-US" dirty="0" smtClean="0"/>
              <a:t> </a:t>
            </a:r>
            <a:r>
              <a:rPr lang="en-US" dirty="0"/>
              <a:t>FROM </a:t>
            </a:r>
            <a:r>
              <a:rPr lang="en-US" i="1" dirty="0"/>
              <a:t>RHODOPSEUDOMONAS ACIDOPHILA </a:t>
            </a:r>
            <a:r>
              <a:rPr lang="en-US" dirty="0"/>
              <a:t>STRAIN 10050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85100" y="818779"/>
            <a:ext cx="127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PDB ID:</a:t>
            </a:r>
          </a:p>
          <a:p>
            <a:r>
              <a:rPr lang="en-US" dirty="0" smtClean="0"/>
              <a:t>1KZU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815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157347"/>
            <a:ext cx="7739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INTEGRAL MEMBRANE PERIPHERAL LIGHT HARVESTING </a:t>
            </a:r>
            <a:r>
              <a:rPr lang="en-US" dirty="0" smtClean="0"/>
              <a:t>COMPLEX</a:t>
            </a:r>
          </a:p>
          <a:p>
            <a:pPr algn="ctr"/>
            <a:r>
              <a:rPr lang="en-US" dirty="0" smtClean="0"/>
              <a:t> </a:t>
            </a:r>
            <a:r>
              <a:rPr lang="en-US" dirty="0"/>
              <a:t>FROM </a:t>
            </a:r>
            <a:r>
              <a:rPr lang="en-US" i="1" dirty="0"/>
              <a:t>RHODOPSEUDOMONAS ACIDOPHILA </a:t>
            </a:r>
            <a:r>
              <a:rPr lang="en-US" dirty="0"/>
              <a:t>STRAIN 10050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85100" y="818779"/>
            <a:ext cx="127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PDB ID:</a:t>
            </a:r>
          </a:p>
          <a:p>
            <a:r>
              <a:rPr lang="en-US" dirty="0" smtClean="0"/>
              <a:t>1KZU</a:t>
            </a:r>
            <a:endParaRPr lang="en-US" dirty="0"/>
          </a:p>
        </p:txBody>
      </p:sp>
      <p:pic>
        <p:nvPicPr>
          <p:cNvPr id="4" name="Picture 3" descr="1kzu.0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6" r="22084"/>
          <a:stretch/>
        </p:blipFill>
        <p:spPr>
          <a:xfrm>
            <a:off x="1955800" y="977756"/>
            <a:ext cx="5829300" cy="574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932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157347"/>
            <a:ext cx="7739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INTEGRAL MEMBRANE PERIPHERAL LIGHT HARVESTING </a:t>
            </a:r>
            <a:r>
              <a:rPr lang="en-US" dirty="0" smtClean="0"/>
              <a:t>COMPLEX</a:t>
            </a:r>
          </a:p>
          <a:p>
            <a:pPr algn="ctr"/>
            <a:r>
              <a:rPr lang="en-US" dirty="0" smtClean="0"/>
              <a:t> </a:t>
            </a:r>
            <a:r>
              <a:rPr lang="en-US" dirty="0"/>
              <a:t>FROM </a:t>
            </a:r>
            <a:r>
              <a:rPr lang="en-US" i="1" dirty="0"/>
              <a:t>RHODOPSEUDOMONAS ACIDOPHILA </a:t>
            </a:r>
            <a:r>
              <a:rPr lang="en-US" dirty="0"/>
              <a:t>STRAIN 10050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85100" y="818779"/>
            <a:ext cx="127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PDB ID:</a:t>
            </a:r>
          </a:p>
          <a:p>
            <a:r>
              <a:rPr lang="en-US" dirty="0" smtClean="0"/>
              <a:t>1KZU</a:t>
            </a:r>
            <a:endParaRPr lang="en-US" dirty="0"/>
          </a:p>
        </p:txBody>
      </p:sp>
      <p:pic>
        <p:nvPicPr>
          <p:cNvPr id="5" name="Picture 4" descr="1kzu.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7" r="19444"/>
          <a:stretch/>
        </p:blipFill>
        <p:spPr>
          <a:xfrm>
            <a:off x="1828800" y="977756"/>
            <a:ext cx="5956300" cy="574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298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1"/>
          <a:stretch/>
        </p:blipFill>
        <p:spPr bwMode="auto">
          <a:xfrm>
            <a:off x="0" y="2374901"/>
            <a:ext cx="8999482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 flipH="1">
            <a:off x="2339975" y="2924175"/>
            <a:ext cx="1295400" cy="194468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H="1">
            <a:off x="3203575" y="2997200"/>
            <a:ext cx="431800" cy="259238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3635375" y="2997200"/>
            <a:ext cx="1008063" cy="13684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313113" y="1758950"/>
            <a:ext cx="43434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1600" b="1" dirty="0">
                <a:solidFill>
                  <a:srgbClr val="CC0000"/>
                </a:solidFill>
              </a:rPr>
              <a:t>mobilní transportéry elektronů, umožňují transfer e</a:t>
            </a:r>
            <a:r>
              <a:rPr lang="cs-CZ" sz="1600" b="1" baseline="30000" dirty="0">
                <a:solidFill>
                  <a:srgbClr val="CC0000"/>
                </a:solidFill>
              </a:rPr>
              <a:t>-</a:t>
            </a:r>
            <a:r>
              <a:rPr lang="cs-CZ" sz="1600" b="1" dirty="0">
                <a:solidFill>
                  <a:srgbClr val="CC0000"/>
                </a:solidFill>
              </a:rPr>
              <a:t> z jednoho membránového proteinu na druhý</a:t>
            </a:r>
            <a:endParaRPr lang="fr-FR" sz="1600" b="1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12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hotosynthesis_in_purple_bacte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5651500" cy="459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692275" y="0"/>
            <a:ext cx="581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>
                <a:solidFill>
                  <a:srgbClr val="FF3300"/>
                </a:solidFill>
              </a:rPr>
              <a:t>Když purpurové bakterie potřebují syntetizovat NADPH: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132138" y="5157788"/>
            <a:ext cx="570865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CH" sz="1400">
                <a:solidFill>
                  <a:srgbClr val="FF3300"/>
                </a:solidFill>
              </a:rPr>
              <a:t>T</a:t>
            </a:r>
            <a:r>
              <a:rPr lang="cs-CZ" sz="1400">
                <a:solidFill>
                  <a:srgbClr val="FF3300"/>
                </a:solidFill>
              </a:rPr>
              <a:t>ím ale elektrony „vypadly</a:t>
            </a:r>
            <a:r>
              <a:rPr lang="ja-JP" altLang="cs-CZ" sz="1400">
                <a:solidFill>
                  <a:srgbClr val="FF3300"/>
                </a:solidFill>
                <a:latin typeface="Arial"/>
              </a:rPr>
              <a:t>“</a:t>
            </a:r>
            <a:r>
              <a:rPr lang="cs-CZ" sz="1400">
                <a:solidFill>
                  <a:srgbClr val="FF3300"/>
                </a:solidFill>
              </a:rPr>
              <a:t> z koloběhu a nejsou k dispozici na uvedení baketeriochlorofylu P870 do půvondního, redukovaného stavu! </a:t>
            </a:r>
            <a:r>
              <a:rPr lang="cs-CZ" sz="1400">
                <a:solidFill>
                  <a:srgbClr val="FF3300"/>
                </a:solidFill>
                <a:sym typeface="Symbol" charset="0"/>
              </a:rPr>
              <a:t> Potřebujeme redukční činidlo! </a:t>
            </a:r>
          </a:p>
          <a:p>
            <a:r>
              <a:rPr lang="cs-CZ" sz="1400">
                <a:solidFill>
                  <a:srgbClr val="FF3300"/>
                </a:solidFill>
                <a:sym typeface="Symbol" charset="0"/>
              </a:rPr>
              <a:t>Atmosféra v Archeozoiku (více než 2.6 př.n.l.) obsahovala H</a:t>
            </a:r>
            <a:r>
              <a:rPr lang="cs-CZ" sz="1400" baseline="-25000">
                <a:solidFill>
                  <a:srgbClr val="FF3300"/>
                </a:solidFill>
                <a:sym typeface="Symbol" charset="0"/>
              </a:rPr>
              <a:t>2</a:t>
            </a:r>
            <a:r>
              <a:rPr lang="cs-CZ" sz="1400">
                <a:solidFill>
                  <a:srgbClr val="FF3300"/>
                </a:solidFill>
                <a:sym typeface="Symbol" charset="0"/>
              </a:rPr>
              <a:t>S, proto purpurové bakterie používají H</a:t>
            </a:r>
            <a:r>
              <a:rPr lang="cs-CZ" sz="1400" baseline="-25000">
                <a:solidFill>
                  <a:srgbClr val="FF3300"/>
                </a:solidFill>
                <a:sym typeface="Symbol" charset="0"/>
              </a:rPr>
              <a:t>2</a:t>
            </a:r>
            <a:r>
              <a:rPr lang="cs-CZ" sz="1400">
                <a:solidFill>
                  <a:srgbClr val="FF3300"/>
                </a:solidFill>
                <a:sym typeface="Symbol" charset="0"/>
              </a:rPr>
              <a:t>S coby redukční činidlo.</a:t>
            </a: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107950" y="476250"/>
            <a:ext cx="2098675" cy="1657350"/>
            <a:chOff x="68" y="300"/>
            <a:chExt cx="1322" cy="1044"/>
          </a:xfrm>
        </p:grpSpPr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68" y="300"/>
              <a:ext cx="1322" cy="230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1600" b="1"/>
                <a:t>H</a:t>
              </a:r>
              <a:r>
                <a:rPr lang="cs-CZ" sz="1600" b="1" baseline="-25000"/>
                <a:t>2</a:t>
              </a:r>
              <a:r>
                <a:rPr lang="cs-CZ" sz="1600" b="1"/>
                <a:t>S </a:t>
              </a:r>
              <a:r>
                <a:rPr lang="cs-CZ" sz="1600" b="1">
                  <a:sym typeface="Symbol" charset="0"/>
                </a:rPr>
                <a:t> S + 2H</a:t>
              </a:r>
              <a:r>
                <a:rPr lang="cs-CZ" sz="1600" b="1" baseline="30000">
                  <a:sym typeface="Symbol" charset="0"/>
                </a:rPr>
                <a:t>+</a:t>
              </a:r>
              <a:r>
                <a:rPr lang="cs-CZ" sz="1600" b="1">
                  <a:sym typeface="Symbol" charset="0"/>
                </a:rPr>
                <a:t> + 2e</a:t>
              </a:r>
              <a:r>
                <a:rPr lang="cs-CZ" sz="1600" b="1" baseline="30000">
                  <a:sym typeface="Symbol" charset="0"/>
                </a:rPr>
                <a:t>-</a:t>
              </a:r>
              <a:endParaRPr lang="cs-CZ" sz="1600" b="1">
                <a:sym typeface="Symbol" charset="0"/>
              </a:endParaRPr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flipH="1">
              <a:off x="884" y="482"/>
              <a:ext cx="318" cy="862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5300663"/>
            <a:ext cx="1763713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052513"/>
            <a:ext cx="6880225" cy="549275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4716463" y="1268413"/>
            <a:ext cx="647700" cy="3889375"/>
            <a:chOff x="2971" y="799"/>
            <a:chExt cx="408" cy="2450"/>
          </a:xfrm>
        </p:grpSpPr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2971" y="2976"/>
              <a:ext cx="408" cy="273"/>
            </a:xfrm>
            <a:prstGeom prst="ellips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 flipH="1" flipV="1">
              <a:off x="2971" y="799"/>
              <a:ext cx="181" cy="213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2843213" y="1268413"/>
            <a:ext cx="2665412" cy="5518150"/>
            <a:chOff x="1791" y="799"/>
            <a:chExt cx="1679" cy="3476"/>
          </a:xfrm>
        </p:grpSpPr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2971" y="3929"/>
              <a:ext cx="499" cy="346"/>
            </a:xfrm>
            <a:prstGeom prst="ellips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 flipH="1" flipV="1">
              <a:off x="1791" y="799"/>
              <a:ext cx="1316" cy="313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5775325" y="2276475"/>
            <a:ext cx="336867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CH" sz="1600">
                <a:solidFill>
                  <a:schemeClr val="hlink"/>
                </a:solidFill>
              </a:rPr>
              <a:t>V</a:t>
            </a:r>
            <a:r>
              <a:rPr lang="cs-CZ" sz="1600">
                <a:solidFill>
                  <a:schemeClr val="hlink"/>
                </a:solidFill>
              </a:rPr>
              <a:t>ýroba glukózy z CO</a:t>
            </a:r>
            <a:r>
              <a:rPr lang="cs-CZ" sz="1600" baseline="-25000">
                <a:solidFill>
                  <a:schemeClr val="hlink"/>
                </a:solidFill>
              </a:rPr>
              <a:t>2</a:t>
            </a:r>
            <a:r>
              <a:rPr lang="cs-CZ" sz="1600">
                <a:solidFill>
                  <a:schemeClr val="hlink"/>
                </a:solidFill>
              </a:rPr>
              <a:t> probíhá v cyklickém systému enzymaticky regulovaných reakcí zvaných Calvinúv Cyklus.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0" y="5661025"/>
            <a:ext cx="28797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1400">
                <a:solidFill>
                  <a:srgbClr val="FF3300"/>
                </a:solidFill>
              </a:rPr>
              <a:t>Redukční potenciál QH</a:t>
            </a:r>
            <a:r>
              <a:rPr lang="de-CH" sz="1400" baseline="-25000">
                <a:solidFill>
                  <a:srgbClr val="FF3300"/>
                </a:solidFill>
              </a:rPr>
              <a:t>2</a:t>
            </a:r>
            <a:r>
              <a:rPr lang="cs-CZ" sz="1400">
                <a:solidFill>
                  <a:srgbClr val="FF3300"/>
                </a:solidFill>
              </a:rPr>
              <a:t> je využit k redukci NADP</a:t>
            </a:r>
            <a:r>
              <a:rPr lang="cs-CZ" sz="1400" baseline="30000">
                <a:solidFill>
                  <a:srgbClr val="FF3300"/>
                </a:solidFill>
              </a:rPr>
              <a:t>+</a:t>
            </a:r>
            <a:r>
              <a:rPr lang="cs-CZ" sz="1400">
                <a:solidFill>
                  <a:srgbClr val="FF3300"/>
                </a:solidFill>
              </a:rPr>
              <a:t> na NADPH.</a:t>
            </a:r>
            <a:endParaRPr lang="cs-CZ" sz="1400">
              <a:solidFill>
                <a:srgbClr val="FF3300"/>
              </a:solidFill>
              <a:sym typeface="Symbol" charset="0"/>
            </a:endParaRPr>
          </a:p>
        </p:txBody>
      </p:sp>
      <p:grpSp>
        <p:nvGrpSpPr>
          <p:cNvPr id="17426" name="Group 18"/>
          <p:cNvGrpSpPr>
            <a:grpSpLocks/>
          </p:cNvGrpSpPr>
          <p:nvPr/>
        </p:nvGrpSpPr>
        <p:grpSpPr bwMode="auto">
          <a:xfrm>
            <a:off x="1116013" y="3905250"/>
            <a:ext cx="4953000" cy="2768600"/>
            <a:chOff x="748" y="2460"/>
            <a:chExt cx="3120" cy="1744"/>
          </a:xfrm>
        </p:grpSpPr>
        <p:sp>
          <p:nvSpPr>
            <p:cNvPr id="17427" name="Arc 19"/>
            <p:cNvSpPr>
              <a:spLocks/>
            </p:cNvSpPr>
            <p:nvPr/>
          </p:nvSpPr>
          <p:spPr bwMode="auto">
            <a:xfrm rot="1805020" flipH="1" flipV="1">
              <a:off x="748" y="2460"/>
              <a:ext cx="1361" cy="12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8" name="Line 20"/>
            <p:cNvSpPr>
              <a:spLocks noChangeShapeType="1"/>
            </p:cNvSpPr>
            <p:nvPr/>
          </p:nvSpPr>
          <p:spPr bwMode="auto">
            <a:xfrm>
              <a:off x="1519" y="3866"/>
              <a:ext cx="181" cy="13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9" name="Text Box 21"/>
            <p:cNvSpPr txBox="1">
              <a:spLocks noChangeArrowheads="1"/>
            </p:cNvSpPr>
            <p:nvPr/>
          </p:nvSpPr>
          <p:spPr bwMode="auto">
            <a:xfrm>
              <a:off x="1746" y="3974"/>
              <a:ext cx="2122" cy="230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CH" sz="1600" b="1"/>
                <a:t>QH</a:t>
              </a:r>
              <a:r>
                <a:rPr lang="de-CH" sz="1600" b="1" baseline="-25000"/>
                <a:t>2</a:t>
              </a:r>
              <a:r>
                <a:rPr lang="de-CH" sz="1600" b="1"/>
                <a:t> + NAD</a:t>
              </a:r>
              <a:r>
                <a:rPr lang="cs-CZ" sz="1600" b="1"/>
                <a:t>P</a:t>
              </a:r>
              <a:r>
                <a:rPr lang="de-CH" sz="1600" b="1" baseline="30000"/>
                <a:t>+</a:t>
              </a:r>
              <a:r>
                <a:rPr lang="de-CH" sz="1600" b="1"/>
                <a:t> </a:t>
              </a:r>
              <a:r>
                <a:rPr lang="de-CH" sz="1600" b="1">
                  <a:sym typeface="Symbol" charset="0"/>
                </a:rPr>
                <a:t> Q + NAD</a:t>
              </a:r>
              <a:r>
                <a:rPr lang="cs-CZ" sz="1600" b="1">
                  <a:sym typeface="Symbol" charset="0"/>
                </a:rPr>
                <a:t>P</a:t>
              </a:r>
              <a:r>
                <a:rPr lang="de-CH" sz="1600" b="1">
                  <a:sym typeface="Symbol" charset="0"/>
                </a:rPr>
                <a:t>H + H</a:t>
              </a:r>
              <a:r>
                <a:rPr lang="de-CH" sz="1600" b="1" baseline="30000">
                  <a:sym typeface="Symbol" charset="0"/>
                </a:rPr>
                <a:t>+</a:t>
              </a:r>
              <a:endParaRPr lang="de-CH" sz="1600" b="1">
                <a:sym typeface="Symbol" charset="0"/>
              </a:endParaRPr>
            </a:p>
          </p:txBody>
        </p:sp>
      </p:grp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2392363" y="260350"/>
            <a:ext cx="67516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1600">
                <a:solidFill>
                  <a:schemeClr val="hlink"/>
                </a:solidFill>
              </a:rPr>
              <a:t>Pomocí ATP (tvořeným cyklickou reakcí) a NAD</a:t>
            </a:r>
            <a:r>
              <a:rPr lang="de-CH" sz="1600">
                <a:solidFill>
                  <a:schemeClr val="hlink"/>
                </a:solidFill>
              </a:rPr>
              <a:t>P</a:t>
            </a:r>
            <a:r>
              <a:rPr lang="cs-CZ" sz="1600">
                <a:solidFill>
                  <a:schemeClr val="hlink"/>
                </a:solidFill>
              </a:rPr>
              <a:t>H (tvořeným fotoredukcí NADP</a:t>
            </a:r>
            <a:r>
              <a:rPr lang="cs-CZ" sz="1600" baseline="30000">
                <a:solidFill>
                  <a:schemeClr val="hlink"/>
                </a:solidFill>
              </a:rPr>
              <a:t>+</a:t>
            </a:r>
            <a:r>
              <a:rPr lang="cs-CZ" sz="1600">
                <a:solidFill>
                  <a:schemeClr val="hlink"/>
                </a:solidFill>
              </a:rPr>
              <a:t>) může bakterie fixovat CO</a:t>
            </a:r>
            <a:r>
              <a:rPr lang="cs-CZ" sz="1600" baseline="-25000">
                <a:solidFill>
                  <a:schemeClr val="hlink"/>
                </a:solidFill>
              </a:rPr>
              <a:t>2</a:t>
            </a:r>
            <a:r>
              <a:rPr lang="cs-CZ" sz="1600">
                <a:solidFill>
                  <a:schemeClr val="hlink"/>
                </a:solidFill>
              </a:rPr>
              <a:t> z atmosféry a vyrábět cukry:</a:t>
            </a:r>
          </a:p>
        </p:txBody>
      </p:sp>
    </p:spTree>
    <p:extLst>
      <p:ext uri="{BB962C8B-B14F-4D97-AF65-F5344CB8AC3E}">
        <p14:creationId xmlns:p14="http://schemas.microsoft.com/office/powerpoint/2010/main" val="57760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5.41.45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" t="-1296" r="6542" b="22963"/>
          <a:stretch/>
        </p:blipFill>
        <p:spPr>
          <a:xfrm>
            <a:off x="101599" y="0"/>
            <a:ext cx="6883401" cy="537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40500" y="4688522"/>
            <a:ext cx="2870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P(</a:t>
            </a:r>
            <a:r>
              <a:rPr lang="en-US" dirty="0" err="1" smtClean="0"/>
              <a:t>igment</a:t>
            </a:r>
            <a:r>
              <a:rPr lang="en-US" dirty="0" smtClean="0"/>
              <a:t>)</a:t>
            </a:r>
          </a:p>
          <a:p>
            <a:r>
              <a:rPr lang="en-US" dirty="0" smtClean="0"/>
              <a:t>P*(</a:t>
            </a:r>
            <a:r>
              <a:rPr lang="en-US" dirty="0" err="1" smtClean="0"/>
              <a:t>igment</a:t>
            </a:r>
            <a:r>
              <a:rPr lang="en-US" dirty="0" smtClean="0"/>
              <a:t> </a:t>
            </a:r>
            <a:r>
              <a:rPr lang="en-US" dirty="0" err="1" smtClean="0"/>
              <a:t>excitovaný</a:t>
            </a:r>
            <a:r>
              <a:rPr lang="en-US" dirty="0" smtClean="0"/>
              <a:t>)</a:t>
            </a:r>
          </a:p>
          <a:p>
            <a:r>
              <a:rPr lang="en-US" dirty="0" smtClean="0"/>
              <a:t>D(</a:t>
            </a:r>
            <a:r>
              <a:rPr lang="en-US" dirty="0" err="1" smtClean="0"/>
              <a:t>onor</a:t>
            </a:r>
            <a:r>
              <a:rPr lang="en-US" dirty="0" smtClean="0"/>
              <a:t>)</a:t>
            </a:r>
          </a:p>
          <a:p>
            <a:r>
              <a:rPr lang="en-US" dirty="0" smtClean="0"/>
              <a:t>A(</a:t>
            </a:r>
            <a:r>
              <a:rPr lang="en-US" dirty="0" err="1" smtClean="0"/>
              <a:t>akceptor</a:t>
            </a:r>
            <a:r>
              <a:rPr lang="en-US" dirty="0" smtClean="0"/>
              <a:t>)</a:t>
            </a:r>
          </a:p>
          <a:p>
            <a:r>
              <a:rPr lang="en-US" dirty="0" smtClean="0"/>
              <a:t>A’(</a:t>
            </a:r>
            <a:r>
              <a:rPr lang="en-US" dirty="0" err="1" smtClean="0"/>
              <a:t>akceptor</a:t>
            </a:r>
            <a:r>
              <a:rPr lang="en-US" dirty="0" smtClean="0"/>
              <a:t> </a:t>
            </a:r>
            <a:r>
              <a:rPr lang="en-US" dirty="0" err="1" smtClean="0"/>
              <a:t>sekundární</a:t>
            </a:r>
            <a:r>
              <a:rPr lang="en-US" dirty="0" smtClean="0"/>
              <a:t>)</a:t>
            </a:r>
          </a:p>
          <a:p>
            <a:r>
              <a:rPr lang="en-US" dirty="0" smtClean="0"/>
              <a:t>C(</a:t>
            </a:r>
            <a:r>
              <a:rPr lang="en-US" dirty="0" err="1" smtClean="0"/>
              <a:t>arrier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34050" y="88900"/>
            <a:ext cx="250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Anoxygenní</a:t>
            </a:r>
            <a:r>
              <a:rPr lang="en-US" dirty="0" smtClean="0"/>
              <a:t> diagram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355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</a:t>
            </a:r>
            <a:r>
              <a:rPr lang="en-US" b="1" baseline="30000" dirty="0" smtClean="0"/>
              <a:t>-</a:t>
            </a:r>
            <a:endParaRPr lang="en-US" b="1" baseline="30000" dirty="0"/>
          </a:p>
        </p:txBody>
      </p:sp>
      <p:sp>
        <p:nvSpPr>
          <p:cNvPr id="9" name="Freeform 8"/>
          <p:cNvSpPr/>
          <p:nvPr/>
        </p:nvSpPr>
        <p:spPr>
          <a:xfrm>
            <a:off x="571500" y="3835400"/>
            <a:ext cx="571500" cy="152446"/>
          </a:xfrm>
          <a:custGeom>
            <a:avLst/>
            <a:gdLst>
              <a:gd name="connsiteX0" fmla="*/ 0 w 571500"/>
              <a:gd name="connsiteY0" fmla="*/ 12700 h 152446"/>
              <a:gd name="connsiteX1" fmla="*/ 342900 w 571500"/>
              <a:gd name="connsiteY1" fmla="*/ 152400 h 152446"/>
              <a:gd name="connsiteX2" fmla="*/ 571500 w 571500"/>
              <a:gd name="connsiteY2" fmla="*/ 0 h 15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0" h="152446">
                <a:moveTo>
                  <a:pt x="0" y="12700"/>
                </a:moveTo>
                <a:cubicBezTo>
                  <a:pt x="123825" y="83608"/>
                  <a:pt x="247650" y="154517"/>
                  <a:pt x="342900" y="152400"/>
                </a:cubicBezTo>
                <a:cubicBezTo>
                  <a:pt x="438150" y="150283"/>
                  <a:pt x="527050" y="48683"/>
                  <a:pt x="571500" y="0"/>
                </a:cubicBezTo>
              </a:path>
            </a:pathLst>
          </a:custGeom>
          <a:solidFill>
            <a:srgbClr val="FFFFFF"/>
          </a:solidFill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2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5.42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0"/>
          <a:stretch/>
        </p:blipFill>
        <p:spPr>
          <a:xfrm>
            <a:off x="439947" y="0"/>
            <a:ext cx="7349706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05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5.44.04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1"/>
          <a:stretch/>
        </p:blipFill>
        <p:spPr>
          <a:xfrm>
            <a:off x="0" y="508001"/>
            <a:ext cx="91440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39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9 at 10.22.2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419100"/>
            <a:ext cx="4737100" cy="509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736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14/11/2012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Fotosyntéza, Karel Kubíček</a:t>
            </a:r>
            <a:endParaRPr lang="en-US"/>
          </a:p>
        </p:txBody>
      </p:sp>
      <p:pic>
        <p:nvPicPr>
          <p:cNvPr id="4" name="Picture 3" descr="Screen Shot 2011-11-08 at 5.56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691"/>
            <a:ext cx="9144000" cy="46620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4000" y="5067300"/>
            <a:ext cx="576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</a:t>
            </a:r>
            <a:r>
              <a:rPr lang="en-US" dirty="0" err="1" smtClean="0"/>
              <a:t>roph</a:t>
            </a:r>
            <a:r>
              <a:rPr lang="en-US" dirty="0" smtClean="0"/>
              <a:t> – z </a:t>
            </a:r>
            <a:r>
              <a:rPr lang="en-US" dirty="0" err="1" smtClean="0"/>
              <a:t>řeckého</a:t>
            </a:r>
            <a:r>
              <a:rPr lang="en-US" dirty="0" smtClean="0"/>
              <a:t> </a:t>
            </a:r>
            <a:r>
              <a:rPr lang="en-US" dirty="0" err="1" smtClean="0"/>
              <a:t>živit</a:t>
            </a:r>
            <a:endParaRPr lang="en-US" dirty="0" smtClean="0"/>
          </a:p>
          <a:p>
            <a:r>
              <a:rPr lang="en-US" dirty="0" err="1" smtClean="0"/>
              <a:t>lithos</a:t>
            </a:r>
            <a:r>
              <a:rPr lang="en-US" dirty="0" smtClean="0"/>
              <a:t> – </a:t>
            </a:r>
            <a:r>
              <a:rPr lang="en-US" dirty="0" err="1" smtClean="0"/>
              <a:t>kámen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226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13307</TotalTime>
  <Words>1364</Words>
  <Application>Microsoft Macintosh PowerPoint</Application>
  <PresentationFormat>On-screen Show (4:3)</PresentationFormat>
  <Paragraphs>211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Richard Stefl</dc:creator>
  <cp:lastModifiedBy>Karel Kubicek</cp:lastModifiedBy>
  <cp:revision>477</cp:revision>
  <dcterms:created xsi:type="dcterms:W3CDTF">2010-06-23T13:09:43Z</dcterms:created>
  <dcterms:modified xsi:type="dcterms:W3CDTF">2012-11-28T12:49:02Z</dcterms:modified>
</cp:coreProperties>
</file>