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3"/>
  </p:notesMasterIdLst>
  <p:handoutMasterIdLst>
    <p:handoutMasterId r:id="rId54"/>
  </p:handoutMasterIdLst>
  <p:sldIdLst>
    <p:sldId id="256" r:id="rId2"/>
    <p:sldId id="283" r:id="rId3"/>
    <p:sldId id="284" r:id="rId4"/>
    <p:sldId id="285" r:id="rId5"/>
    <p:sldId id="286" r:id="rId6"/>
    <p:sldId id="287" r:id="rId7"/>
    <p:sldId id="266" r:id="rId8"/>
    <p:sldId id="307" r:id="rId9"/>
    <p:sldId id="316" r:id="rId10"/>
    <p:sldId id="317" r:id="rId11"/>
    <p:sldId id="305" r:id="rId12"/>
    <p:sldId id="289" r:id="rId13"/>
    <p:sldId id="304" r:id="rId14"/>
    <p:sldId id="306" r:id="rId15"/>
    <p:sldId id="265" r:id="rId16"/>
    <p:sldId id="309" r:id="rId17"/>
    <p:sldId id="278" r:id="rId18"/>
    <p:sldId id="279" r:id="rId19"/>
    <p:sldId id="267" r:id="rId20"/>
    <p:sldId id="293" r:id="rId21"/>
    <p:sldId id="270" r:id="rId22"/>
    <p:sldId id="303" r:id="rId23"/>
    <p:sldId id="299" r:id="rId24"/>
    <p:sldId id="300" r:id="rId25"/>
    <p:sldId id="312" r:id="rId26"/>
    <p:sldId id="302" r:id="rId27"/>
    <p:sldId id="313" r:id="rId28"/>
    <p:sldId id="314" r:id="rId29"/>
    <p:sldId id="276" r:id="rId30"/>
    <p:sldId id="277" r:id="rId31"/>
    <p:sldId id="290" r:id="rId32"/>
    <p:sldId id="291" r:id="rId33"/>
    <p:sldId id="292" r:id="rId34"/>
    <p:sldId id="288" r:id="rId35"/>
    <p:sldId id="269" r:id="rId36"/>
    <p:sldId id="280" r:id="rId37"/>
    <p:sldId id="281" r:id="rId38"/>
    <p:sldId id="282" r:id="rId39"/>
    <p:sldId id="308" r:id="rId40"/>
    <p:sldId id="268" r:id="rId41"/>
    <p:sldId id="273" r:id="rId42"/>
    <p:sldId id="274" r:id="rId43"/>
    <p:sldId id="271" r:id="rId44"/>
    <p:sldId id="272" r:id="rId45"/>
    <p:sldId id="295" r:id="rId46"/>
    <p:sldId id="296" r:id="rId47"/>
    <p:sldId id="297" r:id="rId48"/>
    <p:sldId id="310" r:id="rId49"/>
    <p:sldId id="298" r:id="rId50"/>
    <p:sldId id="311" r:id="rId51"/>
    <p:sldId id="294" r:id="rId5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85" d="100"/>
          <a:sy n="85" d="100"/>
        </p:scale>
        <p:origin x="-1064" y="-2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60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notesMaster" Target="notesMasters/notesMaster1.xml"/><Relationship Id="rId54" Type="http://schemas.openxmlformats.org/officeDocument/2006/relationships/handoutMaster" Target="handoutMasters/handoutMaster1.xml"/><Relationship Id="rId55" Type="http://schemas.openxmlformats.org/officeDocument/2006/relationships/printerSettings" Target="printerSettings/printerSettings1.bin"/><Relationship Id="rId56" Type="http://schemas.openxmlformats.org/officeDocument/2006/relationships/presProps" Target="presProps.xml"/><Relationship Id="rId57" Type="http://schemas.openxmlformats.org/officeDocument/2006/relationships/viewProps" Target="viewProps.xml"/><Relationship Id="rId58" Type="http://schemas.openxmlformats.org/officeDocument/2006/relationships/theme" Target="theme/theme1.xml"/><Relationship Id="rId59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AACA6E-3F34-0A4D-8446-15045A80F14C}" type="datetimeFigureOut">
              <a:rPr lang="en-US" smtClean="0"/>
              <a:pPr/>
              <a:t>12/11/12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1B26B7-9C63-FA4B-8EA5-5C5756473A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34098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C3B9FB-3DF5-6B40-BF2A-EA5315F6AAAA}" type="datetimeFigureOut">
              <a:rPr lang="en-US" smtClean="0"/>
              <a:pPr/>
              <a:t>12/11/12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173007-1742-CE44-A3B5-5DE836EA53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59195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12/12/2012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Lipidy, membrány,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7D389-ED7A-2642-9179-F88780ED33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12/12/2012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Lipidy, membrány,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7D389-ED7A-2642-9179-F88780ED33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12/12/2012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Lipidy, membrány,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7D389-ED7A-2642-9179-F88780ED33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12/12/2012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Lipidy, membrány,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7D389-ED7A-2642-9179-F88780ED33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12/12/2012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Lipidy, membrány,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7D389-ED7A-2642-9179-F88780ED33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12/12/2012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Lipidy, membrány, Karel Kubíček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7D389-ED7A-2642-9179-F88780ED33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12/12/2012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Lipidy, membrány, Karel Kubíček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7D389-ED7A-2642-9179-F88780ED33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12/12/2012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Lipidy, membrány, Karel Kubíček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7D389-ED7A-2642-9179-F88780ED33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12/12/2012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Lipidy, membrány, Karel Kubíček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7D389-ED7A-2642-9179-F88780ED33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12/12/2012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Lipidy, membrány, Karel Kubíček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7D389-ED7A-2642-9179-F88780ED33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12/12/2012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Lipidy, membrány, Karel Kubíček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7D389-ED7A-2642-9179-F88780ED33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cs-CZ" smtClean="0"/>
              <a:t>12/12/2012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Lipidy, membrány,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F7D389-ED7A-2642-9179-F88780ED336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3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Relationship Id="rId3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Relationship Id="rId3" Type="http://schemas.openxmlformats.org/officeDocument/2006/relationships/image" Target="../media/image45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7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8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9.png"/><Relationship Id="rId3" Type="http://schemas.openxmlformats.org/officeDocument/2006/relationships/image" Target="../media/image5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1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E71775A2-2568-454E-9A2F-8B4F7F72D183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en-US" smtClean="0"/>
              <a:t>Lipidy, membrány, Karel Kubíček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r>
              <a:rPr lang="cs-CZ" smtClean="0"/>
              <a:t>12/12/2012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67999" y="58615"/>
            <a:ext cx="864587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/>
              <a:t>Membrány</a:t>
            </a:r>
            <a:endParaRPr lang="en-US" b="1" dirty="0" smtClean="0"/>
          </a:p>
          <a:p>
            <a:endParaRPr lang="en-US" sz="1000" dirty="0" smtClean="0"/>
          </a:p>
          <a:p>
            <a:r>
              <a:rPr lang="en-US" sz="2000" b="1" dirty="0" err="1" smtClean="0"/>
              <a:t>Doporučená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literatura</a:t>
            </a:r>
            <a:r>
              <a:rPr lang="en-US" sz="2000" b="1" dirty="0" smtClean="0"/>
              <a:t>:</a:t>
            </a:r>
          </a:p>
          <a:p>
            <a:pPr marL="342900" indent="-342900">
              <a:buAutoNum type="arabicParenR"/>
            </a:pPr>
            <a:endParaRPr lang="en-US" sz="1000" dirty="0" smtClean="0">
              <a:latin typeface="Arial"/>
              <a:cs typeface="Arial"/>
            </a:endParaRPr>
          </a:p>
          <a:p>
            <a:pPr marL="342900" indent="-342900">
              <a:buAutoNum type="arabicParenR"/>
            </a:pPr>
            <a:r>
              <a:rPr lang="en-US" dirty="0" err="1" smtClean="0">
                <a:latin typeface="Arial"/>
                <a:cs typeface="Arial"/>
              </a:rPr>
              <a:t>Cotterill</a:t>
            </a:r>
            <a:r>
              <a:rPr lang="en-US" dirty="0" smtClean="0">
                <a:latin typeface="Arial"/>
                <a:cs typeface="Arial"/>
              </a:rPr>
              <a:t>, R.: Biophysics: An Introduction, John Wiley &amp; Sons, Ltd. 2002</a:t>
            </a:r>
          </a:p>
          <a:p>
            <a:pPr marL="342900" indent="-342900">
              <a:buAutoNum type="arabicParenR"/>
            </a:pPr>
            <a:r>
              <a:rPr lang="en-US" dirty="0" smtClean="0">
                <a:latin typeface="Arial"/>
                <a:cs typeface="Arial"/>
              </a:rPr>
              <a:t>Murray, R.K., </a:t>
            </a:r>
            <a:r>
              <a:rPr lang="en-US" dirty="0" err="1" smtClean="0">
                <a:latin typeface="Arial"/>
                <a:cs typeface="Arial"/>
              </a:rPr>
              <a:t>Granner</a:t>
            </a:r>
            <a:r>
              <a:rPr lang="en-US" dirty="0" smtClean="0">
                <a:latin typeface="Arial"/>
                <a:cs typeface="Arial"/>
              </a:rPr>
              <a:t>, D. K., Mayes, P., A., </a:t>
            </a:r>
            <a:r>
              <a:rPr lang="en-US" dirty="0" err="1" smtClean="0">
                <a:latin typeface="Arial"/>
                <a:cs typeface="Arial"/>
              </a:rPr>
              <a:t>Rodwell</a:t>
            </a:r>
            <a:r>
              <a:rPr lang="en-US" dirty="0" smtClean="0">
                <a:latin typeface="Arial"/>
                <a:cs typeface="Arial"/>
              </a:rPr>
              <a:t>, V., W.: Harper’s Illustrated Biochemistry, Lange Medical Books, 2003</a:t>
            </a:r>
          </a:p>
          <a:p>
            <a:pPr marL="342900" indent="-342900">
              <a:buAutoNum type="arabicParenR"/>
            </a:pPr>
            <a:r>
              <a:rPr lang="en-US" dirty="0" smtClean="0">
                <a:latin typeface="Arial"/>
                <a:cs typeface="Arial"/>
              </a:rPr>
              <a:t>Jackson</a:t>
            </a:r>
            <a:r>
              <a:rPr lang="en-US" dirty="0" smtClean="0">
                <a:latin typeface="Arial"/>
                <a:cs typeface="Arial"/>
              </a:rPr>
              <a:t>, M.B.: Molecular and Cellular Biophysics, Cambridge University Press, </a:t>
            </a:r>
            <a:r>
              <a:rPr lang="en-US" dirty="0" smtClean="0">
                <a:latin typeface="Arial"/>
                <a:cs typeface="Arial"/>
              </a:rPr>
              <a:t>2006</a:t>
            </a:r>
          </a:p>
          <a:p>
            <a:pPr marL="342900" indent="-342900">
              <a:buAutoNum type="arabicParenR"/>
            </a:pPr>
            <a:r>
              <a:rPr lang="en-US" dirty="0" err="1">
                <a:latin typeface="Arial"/>
                <a:cs typeface="Arial"/>
              </a:rPr>
              <a:t>Leckband</a:t>
            </a:r>
            <a:r>
              <a:rPr lang="en-US" dirty="0">
                <a:latin typeface="Arial"/>
                <a:cs typeface="Arial"/>
              </a:rPr>
              <a:t> D, </a:t>
            </a:r>
            <a:r>
              <a:rPr lang="en-US" dirty="0" err="1">
                <a:latin typeface="Arial"/>
                <a:cs typeface="Arial"/>
              </a:rPr>
              <a:t>Israelachvili</a:t>
            </a:r>
            <a:r>
              <a:rPr lang="en-US" dirty="0">
                <a:latin typeface="Arial"/>
                <a:cs typeface="Arial"/>
              </a:rPr>
              <a:t> J</a:t>
            </a:r>
            <a:r>
              <a:rPr lang="en-US" dirty="0" smtClean="0">
                <a:latin typeface="Arial"/>
                <a:cs typeface="Arial"/>
              </a:rPr>
              <a:t>. </a:t>
            </a:r>
            <a:r>
              <a:rPr lang="da-DK" i="1" dirty="0" smtClean="0">
                <a:latin typeface="Arial"/>
                <a:cs typeface="Arial"/>
              </a:rPr>
              <a:t>Q </a:t>
            </a:r>
            <a:r>
              <a:rPr lang="da-DK" i="1" dirty="0">
                <a:latin typeface="Arial"/>
                <a:cs typeface="Arial"/>
              </a:rPr>
              <a:t>Rev </a:t>
            </a:r>
            <a:r>
              <a:rPr lang="da-DK" i="1" dirty="0" err="1">
                <a:latin typeface="Arial"/>
                <a:cs typeface="Arial"/>
              </a:rPr>
              <a:t>Biophys</a:t>
            </a:r>
            <a:r>
              <a:rPr lang="da-DK" i="1" dirty="0">
                <a:latin typeface="Arial"/>
                <a:cs typeface="Arial"/>
              </a:rPr>
              <a:t>.</a:t>
            </a:r>
            <a:r>
              <a:rPr lang="da-DK" dirty="0">
                <a:latin typeface="Arial"/>
                <a:cs typeface="Arial"/>
              </a:rPr>
              <a:t> </a:t>
            </a:r>
            <a:r>
              <a:rPr lang="da-DK" b="1" dirty="0">
                <a:latin typeface="Arial"/>
                <a:cs typeface="Arial"/>
              </a:rPr>
              <a:t>2001</a:t>
            </a:r>
            <a:r>
              <a:rPr lang="da-DK" dirty="0">
                <a:latin typeface="Arial"/>
                <a:cs typeface="Arial"/>
              </a:rPr>
              <a:t> </a:t>
            </a:r>
            <a:r>
              <a:rPr lang="da-DK" dirty="0" smtClean="0">
                <a:latin typeface="Arial"/>
                <a:cs typeface="Arial"/>
              </a:rPr>
              <a:t>34</a:t>
            </a:r>
            <a:r>
              <a:rPr lang="da-DK" dirty="0">
                <a:latin typeface="Arial"/>
                <a:cs typeface="Arial"/>
              </a:rPr>
              <a:t>(2):105-267</a:t>
            </a:r>
            <a:r>
              <a:rPr lang="da-DK" dirty="0" smtClean="0">
                <a:latin typeface="Arial"/>
                <a:cs typeface="Arial"/>
              </a:rPr>
              <a:t>.</a:t>
            </a:r>
          </a:p>
          <a:p>
            <a:pPr marL="342900" indent="-342900">
              <a:buAutoNum type="arabicParenR"/>
            </a:pPr>
            <a:r>
              <a:rPr lang="da-DK" dirty="0">
                <a:latin typeface="Arial"/>
                <a:cs typeface="Arial"/>
              </a:rPr>
              <a:t>Jacob N. </a:t>
            </a:r>
            <a:r>
              <a:rPr lang="da-DK" dirty="0" err="1" smtClean="0">
                <a:latin typeface="Arial"/>
                <a:cs typeface="Arial"/>
              </a:rPr>
              <a:t>Israelachvili</a:t>
            </a:r>
            <a:r>
              <a:rPr lang="da-DK" dirty="0" smtClean="0">
                <a:latin typeface="Arial"/>
                <a:cs typeface="Arial"/>
              </a:rPr>
              <a:t>: </a:t>
            </a:r>
            <a:r>
              <a:rPr lang="da-DK" dirty="0" err="1">
                <a:latin typeface="Arial"/>
                <a:cs typeface="Arial"/>
              </a:rPr>
              <a:t>Intermolecular</a:t>
            </a:r>
            <a:r>
              <a:rPr lang="da-DK" dirty="0">
                <a:latin typeface="Arial"/>
                <a:cs typeface="Arial"/>
              </a:rPr>
              <a:t> and </a:t>
            </a:r>
            <a:r>
              <a:rPr lang="da-DK" dirty="0" err="1">
                <a:latin typeface="Arial"/>
                <a:cs typeface="Arial"/>
              </a:rPr>
              <a:t>Surface</a:t>
            </a:r>
            <a:r>
              <a:rPr lang="da-DK" dirty="0">
                <a:latin typeface="Arial"/>
                <a:cs typeface="Arial"/>
              </a:rPr>
              <a:t> Forces (Third Edition</a:t>
            </a:r>
            <a:r>
              <a:rPr lang="da-DK" dirty="0" smtClean="0">
                <a:latin typeface="Arial"/>
                <a:cs typeface="Arial"/>
              </a:rPr>
              <a:t>), Elsevier (Academic Press)</a:t>
            </a:r>
            <a:endParaRPr lang="en-US" dirty="0" smtClean="0">
              <a:latin typeface="Arial"/>
              <a:cs typeface="Arial"/>
            </a:endParaRPr>
          </a:p>
          <a:p>
            <a:endParaRPr lang="en-US" sz="800" dirty="0">
              <a:latin typeface="Arial"/>
              <a:cs typeface="Arial"/>
            </a:endParaRPr>
          </a:p>
          <a:p>
            <a:r>
              <a:rPr lang="en-US" dirty="0" err="1"/>
              <a:t>Přednáška</a:t>
            </a:r>
            <a:r>
              <a:rPr lang="en-US" dirty="0"/>
              <a:t> je </a:t>
            </a:r>
            <a:r>
              <a:rPr lang="en-US" dirty="0" err="1"/>
              <a:t>podporována</a:t>
            </a:r>
            <a:r>
              <a:rPr lang="en-US" dirty="0"/>
              <a:t> </a:t>
            </a:r>
            <a:r>
              <a:rPr lang="en-US" dirty="0" err="1"/>
              <a:t>grantovými</a:t>
            </a:r>
            <a:r>
              <a:rPr lang="en-US" dirty="0"/>
              <a:t> </a:t>
            </a:r>
            <a:r>
              <a:rPr lang="en-US" dirty="0" err="1"/>
              <a:t>prostředky</a:t>
            </a:r>
            <a:r>
              <a:rPr lang="en-US" dirty="0"/>
              <a:t> z </a:t>
            </a:r>
            <a:r>
              <a:rPr lang="en-US" dirty="0" err="1"/>
              <a:t>programu</a:t>
            </a:r>
            <a:r>
              <a:rPr lang="en-US" dirty="0"/>
              <a:t>: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pic>
        <p:nvPicPr>
          <p:cNvPr id="8" name="Picture 7" descr="cedulka_na_futra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97" b="54174"/>
          <a:stretch/>
        </p:blipFill>
        <p:spPr>
          <a:xfrm>
            <a:off x="1706281" y="3675433"/>
            <a:ext cx="5736049" cy="2778496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30/10/2012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Délky vazeb,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CCFE9-A1A0-AA4E-82F3-5DD03116A2D0}" type="slidenum">
              <a:rPr lang="en-US" smtClean="0"/>
              <a:t>10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90704"/>
            <a:ext cx="809555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urier"/>
                <a:cs typeface="Courier"/>
              </a:rPr>
              <a:t>F−H…:F</a:t>
            </a:r>
            <a:r>
              <a:rPr lang="en-US" dirty="0" smtClean="0"/>
              <a:t> 		(161.5 kJ/</a:t>
            </a:r>
            <a:r>
              <a:rPr lang="en-US" dirty="0" err="1" smtClean="0"/>
              <a:t>mol</a:t>
            </a:r>
            <a:r>
              <a:rPr lang="en-US" dirty="0" smtClean="0"/>
              <a:t> or 38.6 kcal/</a:t>
            </a:r>
            <a:r>
              <a:rPr lang="en-US" dirty="0" err="1" smtClean="0"/>
              <a:t>mol</a:t>
            </a:r>
            <a:r>
              <a:rPr lang="en-US" dirty="0" smtClean="0"/>
              <a:t>)</a:t>
            </a:r>
          </a:p>
          <a:p>
            <a:r>
              <a:rPr lang="en-US" dirty="0" smtClean="0">
                <a:latin typeface="Courier"/>
                <a:cs typeface="Courier"/>
              </a:rPr>
              <a:t>O−H…:N</a:t>
            </a:r>
            <a:r>
              <a:rPr lang="en-US" dirty="0" smtClean="0"/>
              <a:t> 		(29 kJ/</a:t>
            </a:r>
            <a:r>
              <a:rPr lang="en-US" dirty="0" err="1" smtClean="0"/>
              <a:t>mol</a:t>
            </a:r>
            <a:r>
              <a:rPr lang="en-US" dirty="0" smtClean="0"/>
              <a:t> or 6.9 kcal/</a:t>
            </a:r>
            <a:r>
              <a:rPr lang="en-US" dirty="0" err="1" smtClean="0"/>
              <a:t>mol</a:t>
            </a:r>
            <a:r>
              <a:rPr lang="en-US" dirty="0" smtClean="0"/>
              <a:t>)</a:t>
            </a:r>
          </a:p>
          <a:p>
            <a:r>
              <a:rPr lang="en-US" dirty="0" smtClean="0">
                <a:latin typeface="Courier"/>
                <a:cs typeface="Courier"/>
              </a:rPr>
              <a:t>O−H…:O</a:t>
            </a:r>
            <a:r>
              <a:rPr lang="en-US" dirty="0" smtClean="0"/>
              <a:t> 		(21 kJ/</a:t>
            </a:r>
            <a:r>
              <a:rPr lang="en-US" dirty="0" err="1" smtClean="0"/>
              <a:t>mol</a:t>
            </a:r>
            <a:r>
              <a:rPr lang="en-US" dirty="0" smtClean="0"/>
              <a:t> or 5.0 kcal/</a:t>
            </a:r>
            <a:r>
              <a:rPr lang="en-US" dirty="0" err="1" smtClean="0"/>
              <a:t>mol</a:t>
            </a:r>
            <a:r>
              <a:rPr lang="en-US" dirty="0" smtClean="0"/>
              <a:t>)</a:t>
            </a:r>
          </a:p>
          <a:p>
            <a:r>
              <a:rPr lang="en-US" dirty="0" smtClean="0">
                <a:latin typeface="Courier"/>
                <a:cs typeface="Courier"/>
              </a:rPr>
              <a:t>N−H…:N</a:t>
            </a:r>
            <a:r>
              <a:rPr lang="en-US" dirty="0" smtClean="0"/>
              <a:t> 		(13 kJ/</a:t>
            </a:r>
            <a:r>
              <a:rPr lang="en-US" dirty="0" err="1" smtClean="0"/>
              <a:t>mol</a:t>
            </a:r>
            <a:r>
              <a:rPr lang="en-US" dirty="0" smtClean="0"/>
              <a:t> or 3.1 kcal/</a:t>
            </a:r>
            <a:r>
              <a:rPr lang="en-US" dirty="0" err="1" smtClean="0"/>
              <a:t>mol</a:t>
            </a:r>
            <a:r>
              <a:rPr lang="en-US" dirty="0" smtClean="0"/>
              <a:t>)</a:t>
            </a:r>
          </a:p>
          <a:p>
            <a:r>
              <a:rPr lang="en-US" dirty="0" smtClean="0">
                <a:latin typeface="Courier"/>
                <a:cs typeface="Courier"/>
              </a:rPr>
              <a:t>N−H…:O</a:t>
            </a:r>
            <a:r>
              <a:rPr lang="en-US" dirty="0" smtClean="0"/>
              <a:t>		(8 kJ/</a:t>
            </a:r>
            <a:r>
              <a:rPr lang="en-US" dirty="0" err="1" smtClean="0"/>
              <a:t>mol</a:t>
            </a:r>
            <a:r>
              <a:rPr lang="en-US" dirty="0" smtClean="0"/>
              <a:t> or 1.9 kcal/</a:t>
            </a:r>
            <a:r>
              <a:rPr lang="en-US" dirty="0" err="1" smtClean="0"/>
              <a:t>mol</a:t>
            </a:r>
            <a:r>
              <a:rPr lang="en-US" dirty="0" smtClean="0"/>
              <a:t>)</a:t>
            </a:r>
          </a:p>
          <a:p>
            <a:r>
              <a:rPr lang="en-US" dirty="0" smtClean="0">
                <a:latin typeface="Courier"/>
                <a:cs typeface="Courier"/>
              </a:rPr>
              <a:t>HO−H…:OH</a:t>
            </a:r>
            <a:r>
              <a:rPr lang="en-US" baseline="30000" dirty="0" smtClean="0">
                <a:latin typeface="Courier"/>
                <a:cs typeface="Courier"/>
              </a:rPr>
              <a:t>+</a:t>
            </a:r>
            <a:r>
              <a:rPr lang="en-US" baseline="-25000" dirty="0" smtClean="0">
                <a:latin typeface="Courier"/>
                <a:cs typeface="Courier"/>
              </a:rPr>
              <a:t>3</a:t>
            </a:r>
            <a:r>
              <a:rPr lang="en-US" dirty="0" smtClean="0">
                <a:latin typeface="Courier"/>
                <a:cs typeface="Courier"/>
              </a:rPr>
              <a:t> </a:t>
            </a:r>
            <a:r>
              <a:rPr lang="en-US" dirty="0" smtClean="0"/>
              <a:t>(18 kJ/</a:t>
            </a:r>
            <a:r>
              <a:rPr lang="en-US" dirty="0" err="1" smtClean="0"/>
              <a:t>mol</a:t>
            </a:r>
            <a:r>
              <a:rPr lang="en-US" dirty="0" smtClean="0"/>
              <a:t>[10] or 4.3 kcal/</a:t>
            </a:r>
            <a:r>
              <a:rPr lang="en-US" dirty="0" err="1" smtClean="0"/>
              <a:t>mol</a:t>
            </a:r>
            <a:r>
              <a:rPr lang="en-US" dirty="0" smtClean="0"/>
              <a:t>; data obtained using molecular dynamics as detailed in the reference and should be compared to 7.9 kJ/</a:t>
            </a:r>
            <a:r>
              <a:rPr lang="en-US" dirty="0" err="1" smtClean="0"/>
              <a:t>mol</a:t>
            </a:r>
            <a:r>
              <a:rPr lang="en-US" dirty="0" smtClean="0"/>
              <a:t> for bulk water, obtained using the same molecular dynamics.)</a:t>
            </a:r>
          </a:p>
          <a:p>
            <a:endParaRPr lang="en-US" dirty="0" smtClean="0"/>
          </a:p>
        </p:txBody>
      </p:sp>
      <p:pic>
        <p:nvPicPr>
          <p:cNvPr id="9" name="Picture 8" descr="Screen Shot 2012-10-30 at 8.52.14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25" y="2522536"/>
            <a:ext cx="8726159" cy="3697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6452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12/12/2012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Lipidy, membrány,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7D389-ED7A-2642-9179-F88780ED3369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7" name="Picture 6" descr="Screen Shot 2012-12-11 at 10.31.0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2111"/>
            <a:ext cx="8229600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5821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12/12/2012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Lipidy, membrány,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1A5BC-E76B-3E4A-9830-99544116780B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7" name="Picture 6" descr="Screen shot 2010-11-15 at 11.44.49 PM.png"/>
          <p:cNvPicPr>
            <a:picLocks noChangeAspect="1"/>
          </p:cNvPicPr>
          <p:nvPr/>
        </p:nvPicPr>
        <p:blipFill>
          <a:blip r:embed="rId2"/>
          <a:srcRect l="5000" t="3956" r="5000" b="9514"/>
          <a:stretch>
            <a:fillRect/>
          </a:stretch>
        </p:blipFill>
        <p:spPr>
          <a:xfrm>
            <a:off x="457200" y="910606"/>
            <a:ext cx="8229600" cy="4732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0703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12/12/2012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Lipidy, membrány,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7D389-ED7A-2642-9179-F88780ED3369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7" name="Picture 6" descr="Screen Shot 2012-12-11 at 10.30.4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3147"/>
            <a:ext cx="9055100" cy="603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6917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12/12/2012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Lipidy, membrány,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7D389-ED7A-2642-9179-F88780ED3369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7" name="Picture 6" descr="Screen Shot 2012-12-11 at 10.32.1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859" y="0"/>
            <a:ext cx="6866965" cy="538356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57200" y="5647765"/>
            <a:ext cx="7865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 – oil, W </a:t>
            </a:r>
            <a:r>
              <a:rPr lang="en-US" dirty="0"/>
              <a:t>– water, HLB - </a:t>
            </a:r>
            <a:r>
              <a:rPr lang="en-US" dirty="0" err="1"/>
              <a:t>Hydrophile-Liphophile</a:t>
            </a:r>
            <a:r>
              <a:rPr lang="en-US" dirty="0"/>
              <a:t> Balance </a:t>
            </a:r>
          </a:p>
        </p:txBody>
      </p:sp>
    </p:spTree>
    <p:extLst>
      <p:ext uri="{BB962C8B-B14F-4D97-AF65-F5344CB8AC3E}">
        <p14:creationId xmlns:p14="http://schemas.microsoft.com/office/powerpoint/2010/main" val="19489716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12/12/2012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Lipidy, membrány,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7D389-ED7A-2642-9179-F88780ED3369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7" name="Picture 6" descr="usporadane_lipid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203919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12/12/2012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Lipidy, membrány,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7D389-ED7A-2642-9179-F88780ED3369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7" name="Picture 6" descr="Screen Shot 2012-12-11 at 10.52.2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052" y="95997"/>
            <a:ext cx="6578830" cy="6260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0819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12/12/2012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Lipidy, membrány,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7D389-ED7A-2642-9179-F88780ED3369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8" name="Picture 7" descr="gel-tekuty_krysta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092" y="2554441"/>
            <a:ext cx="8686800" cy="225831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11727" y="554182"/>
            <a:ext cx="868680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/>
              <a:t>Zahřívání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lipidové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dvojvrstvy</a:t>
            </a:r>
            <a:endParaRPr lang="en-US" sz="2000" b="1" dirty="0" smtClean="0"/>
          </a:p>
          <a:p>
            <a:endParaRPr lang="en-US" dirty="0" smtClean="0"/>
          </a:p>
          <a:p>
            <a:pPr>
              <a:buFontTx/>
              <a:buChar char="-"/>
            </a:pPr>
            <a:r>
              <a:rPr lang="en-US" dirty="0" err="1" smtClean="0"/>
              <a:t>zvýšení</a:t>
            </a:r>
            <a:r>
              <a:rPr lang="en-US" dirty="0" smtClean="0"/>
              <a:t> </a:t>
            </a:r>
            <a:r>
              <a:rPr lang="en-US" dirty="0" err="1" smtClean="0"/>
              <a:t>plochy</a:t>
            </a:r>
            <a:endParaRPr lang="en-US" dirty="0" smtClean="0"/>
          </a:p>
          <a:p>
            <a:pPr>
              <a:buFontTx/>
              <a:buChar char="-"/>
            </a:pPr>
            <a:r>
              <a:rPr lang="en-US" dirty="0" err="1" smtClean="0"/>
              <a:t>snížení</a:t>
            </a:r>
            <a:r>
              <a:rPr lang="en-US" dirty="0" smtClean="0"/>
              <a:t> </a:t>
            </a:r>
            <a:r>
              <a:rPr lang="en-US" dirty="0" err="1" smtClean="0"/>
              <a:t>tloušťky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12/12/2012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Lipidy, membrány,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7D389-ED7A-2642-9179-F88780ED3369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7" name="Picture 6" descr="electron_densit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0194" y="186600"/>
            <a:ext cx="6096230" cy="6158017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12/12/2012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Lipidy, membrány,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7D389-ED7A-2642-9179-F88780ED3369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7" name="Picture 6" descr="multilamelarni_vesic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4865" y="3325090"/>
            <a:ext cx="4027452" cy="2503909"/>
          </a:xfrm>
          <a:prstGeom prst="rect">
            <a:avLst/>
          </a:prstGeom>
        </p:spPr>
      </p:pic>
      <p:pic>
        <p:nvPicPr>
          <p:cNvPr id="8" name="Picture 7" descr="monolamelarni_vesicl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845" y="2770909"/>
            <a:ext cx="3285163" cy="3219063"/>
          </a:xfrm>
          <a:prstGeom prst="rect">
            <a:avLst/>
          </a:prstGeom>
        </p:spPr>
      </p:pic>
      <p:pic>
        <p:nvPicPr>
          <p:cNvPr id="9" name="Picture 8" descr="micela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2909" y="186456"/>
            <a:ext cx="3113663" cy="297756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47254" y="473364"/>
            <a:ext cx="40870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Micela</a:t>
            </a:r>
            <a:endParaRPr lang="en-US" dirty="0" smtClean="0"/>
          </a:p>
          <a:p>
            <a:r>
              <a:rPr lang="en-US" dirty="0" err="1" smtClean="0"/>
              <a:t>Unilamelární</a:t>
            </a:r>
            <a:r>
              <a:rPr lang="en-US" dirty="0" smtClean="0"/>
              <a:t> </a:t>
            </a:r>
            <a:r>
              <a:rPr lang="en-US" dirty="0" err="1" smtClean="0"/>
              <a:t>vesikula</a:t>
            </a:r>
            <a:endParaRPr lang="en-US" dirty="0" smtClean="0"/>
          </a:p>
          <a:p>
            <a:r>
              <a:rPr lang="en-US" dirty="0" err="1" smtClean="0"/>
              <a:t>Multilamelární</a:t>
            </a:r>
            <a:r>
              <a:rPr lang="en-US" dirty="0" smtClean="0"/>
              <a:t> </a:t>
            </a:r>
            <a:r>
              <a:rPr lang="en-US" dirty="0" err="1" smtClean="0"/>
              <a:t>liposom</a:t>
            </a:r>
            <a:endParaRPr lang="en-US" dirty="0" smtClean="0"/>
          </a:p>
          <a:p>
            <a:endParaRPr lang="en-US" dirty="0"/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2020455" y="611909"/>
            <a:ext cx="2944090" cy="2309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5400000">
            <a:off x="-726208" y="2141681"/>
            <a:ext cx="2366817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2590800" y="1362364"/>
            <a:ext cx="2212109" cy="21590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12/12/2012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Lipidy, membrány,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1A5BC-E76B-3E4A-9830-99544116780B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7" name="Picture 6" descr="Screen shot 2010-11-15 at 11.40.18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99" y="895561"/>
            <a:ext cx="8721529" cy="4855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1219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12/12/2012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Lipidy, membrány,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1A5BC-E76B-3E4A-9830-99544116780B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8" name="Picture 7" descr="Screen Shot 2011-11-01 at 8.16.53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16" y="310729"/>
            <a:ext cx="5613583" cy="475326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903967" y="580929"/>
            <a:ext cx="3213009" cy="2862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en-US" dirty="0" err="1" smtClean="0"/>
              <a:t>Gorter</a:t>
            </a:r>
            <a:r>
              <a:rPr lang="en-US" dirty="0" smtClean="0"/>
              <a:t> &amp; Grendel</a:t>
            </a:r>
          </a:p>
          <a:p>
            <a:pPr marL="342900" indent="-342900">
              <a:buAutoNum type="arabicParenR"/>
            </a:pPr>
            <a:r>
              <a:rPr lang="en-US" dirty="0" smtClean="0"/>
              <a:t>Harvey, </a:t>
            </a:r>
            <a:r>
              <a:rPr lang="en-US" dirty="0" err="1" smtClean="0"/>
              <a:t>Danielli</a:t>
            </a:r>
            <a:r>
              <a:rPr lang="en-US" dirty="0" smtClean="0"/>
              <a:t>, </a:t>
            </a:r>
            <a:r>
              <a:rPr lang="en-US" dirty="0" err="1" smtClean="0"/>
              <a:t>Davson</a:t>
            </a:r>
            <a:endParaRPr lang="en-US" dirty="0" smtClean="0"/>
          </a:p>
          <a:p>
            <a:pPr marL="342900" indent="-342900">
              <a:buAutoNum type="arabicParenR"/>
            </a:pPr>
            <a:r>
              <a:rPr lang="en-US" dirty="0" smtClean="0"/>
              <a:t>Robertson (X-ray diffraction)</a:t>
            </a:r>
          </a:p>
          <a:p>
            <a:pPr marL="342900" indent="-342900">
              <a:buAutoNum type="arabicParenR"/>
            </a:pPr>
            <a:r>
              <a:rPr lang="en-US" dirty="0" smtClean="0"/>
              <a:t>Benson</a:t>
            </a:r>
          </a:p>
          <a:p>
            <a:pPr marL="342900" indent="-342900">
              <a:buAutoNum type="arabicParenR"/>
            </a:pPr>
            <a:r>
              <a:rPr lang="en-US" dirty="0" smtClean="0"/>
              <a:t>Singer &amp; Nicolson</a:t>
            </a:r>
          </a:p>
          <a:p>
            <a:pPr marL="342900" indent="-342900">
              <a:buAutoNum type="arabicParenR"/>
            </a:pPr>
            <a:r>
              <a:rPr lang="en-US" dirty="0"/>
              <a:t> </a:t>
            </a:r>
            <a:r>
              <a:rPr lang="en-US" dirty="0" smtClean="0"/>
              <a:t>--------”----------</a:t>
            </a:r>
          </a:p>
          <a:p>
            <a:pPr marL="342900" indent="-342900">
              <a:buAutoNum type="arabicParenR"/>
            </a:pPr>
            <a:r>
              <a:rPr lang="en-US" dirty="0" smtClean="0"/>
              <a:t>Green</a:t>
            </a:r>
          </a:p>
          <a:p>
            <a:pPr marL="342900" indent="-342900">
              <a:buAutoNum type="arabicParenR"/>
            </a:pPr>
            <a:r>
              <a:rPr lang="en-US" dirty="0" err="1" smtClean="0"/>
              <a:t>Sjostrand</a:t>
            </a:r>
            <a:r>
              <a:rPr lang="en-US" dirty="0" smtClean="0"/>
              <a:t> &amp; Lucy</a:t>
            </a:r>
          </a:p>
          <a:p>
            <a:pPr marL="342900" indent="-342900">
              <a:buAutoNum type="arabicParenR"/>
            </a:pPr>
            <a:r>
              <a:rPr lang="en-US" dirty="0" smtClean="0"/>
              <a:t>Brown (</a:t>
            </a:r>
            <a:r>
              <a:rPr lang="en-US" b="1" dirty="0" smtClean="0"/>
              <a:t>1971</a:t>
            </a:r>
            <a:r>
              <a:rPr lang="en-US" dirty="0" smtClean="0"/>
              <a:t>)</a:t>
            </a:r>
          </a:p>
          <a:p>
            <a:pPr marL="342900" indent="-342900">
              <a:buAutoNum type="arabicParenR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0973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12/12/2012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Lipidy, membrány,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7D389-ED7A-2642-9179-F88780ED3369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7" name="Picture 6" descr="agregat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6616" y="161636"/>
            <a:ext cx="6620184" cy="6023848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12/12/2012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Lipidy, membrány,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7D389-ED7A-2642-9179-F88780ED3369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8" name="Picture 7" descr="Screen Shot 2012-12-11 at 10.35.2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" y="44823"/>
            <a:ext cx="8686800" cy="6160851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2121646" y="612587"/>
            <a:ext cx="528918" cy="627530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708399" y="612587"/>
            <a:ext cx="528918" cy="627530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280211" y="612587"/>
            <a:ext cx="528918" cy="627530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550211" y="3621536"/>
            <a:ext cx="337671" cy="400627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4897717" y="3600413"/>
            <a:ext cx="337671" cy="400627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310964" y="3597322"/>
            <a:ext cx="337671" cy="400627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7351058" y="1135225"/>
            <a:ext cx="418353" cy="496351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2547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12/12/2012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Lipidy, membrány,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7D389-ED7A-2642-9179-F88780ED3369}" type="slidenum">
              <a:rPr lang="en-US" smtClean="0"/>
              <a:pPr/>
              <a:t>23</a:t>
            </a:fld>
            <a:endParaRPr lang="en-US"/>
          </a:p>
        </p:txBody>
      </p:sp>
      <p:pic>
        <p:nvPicPr>
          <p:cNvPr id="7" name="Picture 6" descr="Screen Shot 2012-12-11 at 9.54.4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247" y="265178"/>
            <a:ext cx="5035705" cy="5629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8768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12/12/2012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Lipidy, membrány,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7D389-ED7A-2642-9179-F88780ED3369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7" name="Picture 6" descr="Screen Shot 2012-12-11 at 9.55.3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157" y="0"/>
            <a:ext cx="5512217" cy="6314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6555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12/12/2012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Lipidy, membrány,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7D389-ED7A-2642-9179-F88780ED3369}" type="slidenum">
              <a:rPr lang="en-US" smtClean="0"/>
              <a:pPr/>
              <a:t>25</a:t>
            </a:fld>
            <a:endParaRPr lang="en-US"/>
          </a:p>
        </p:txBody>
      </p:sp>
      <p:pic>
        <p:nvPicPr>
          <p:cNvPr id="7" name="Picture 6" descr="Screen Shot 2012-12-11 at 10.08.2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412" y="0"/>
            <a:ext cx="7009602" cy="6255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58704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12/12/2012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Lipidy, membrány,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7D389-ED7A-2642-9179-F88780ED3369}" type="slidenum">
              <a:rPr lang="en-US" smtClean="0"/>
              <a:pPr/>
              <a:t>26</a:t>
            </a:fld>
            <a:endParaRPr lang="en-US"/>
          </a:p>
        </p:txBody>
      </p:sp>
      <p:pic>
        <p:nvPicPr>
          <p:cNvPr id="7" name="Picture 6" descr="Screen Shot 2012-12-11 at 10.19.5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272" y="102046"/>
            <a:ext cx="4363056" cy="6080795"/>
          </a:xfrm>
          <a:prstGeom prst="rect">
            <a:avLst/>
          </a:prstGeom>
        </p:spPr>
      </p:pic>
      <p:pic>
        <p:nvPicPr>
          <p:cNvPr id="8" name="Picture 7" descr="Screen Shot 2012-12-11 at 10.22.52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8792" y="376833"/>
            <a:ext cx="3478008" cy="5415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5851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12/12/2012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Lipidy, membrány,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7D389-ED7A-2642-9179-F88780ED3369}" type="slidenum">
              <a:rPr lang="en-US" smtClean="0"/>
              <a:pPr/>
              <a:t>27</a:t>
            </a:fld>
            <a:endParaRPr lang="en-US"/>
          </a:p>
        </p:txBody>
      </p:sp>
      <p:pic>
        <p:nvPicPr>
          <p:cNvPr id="7" name="Picture 6" descr="Screen Shot 2012-12-11 at 10.44.1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695" y="134456"/>
            <a:ext cx="5641894" cy="6206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32558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12/12/2012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Lipidy, membrány,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7D389-ED7A-2642-9179-F88780ED3369}" type="slidenum">
              <a:rPr lang="en-US" smtClean="0"/>
              <a:pPr/>
              <a:t>28</a:t>
            </a:fld>
            <a:endParaRPr lang="en-US"/>
          </a:p>
        </p:txBody>
      </p:sp>
      <p:pic>
        <p:nvPicPr>
          <p:cNvPr id="7" name="Picture 6" descr="Screen Shot 2012-12-11 at 10.45.2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2287" y="0"/>
            <a:ext cx="4238087" cy="6200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0948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12/12/2012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Lipidy, membrány,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7D389-ED7A-2642-9179-F88780ED3369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57200" y="415636"/>
            <a:ext cx="8229600" cy="5570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/>
              <a:t>Biomembrány</a:t>
            </a:r>
            <a:endParaRPr lang="en-US" sz="2000" b="1" dirty="0" smtClean="0"/>
          </a:p>
          <a:p>
            <a:r>
              <a:rPr lang="en-US" dirty="0" err="1" smtClean="0"/>
              <a:t>Dvojná</a:t>
            </a:r>
            <a:r>
              <a:rPr lang="en-US" dirty="0" smtClean="0"/>
              <a:t> </a:t>
            </a:r>
            <a:r>
              <a:rPr lang="en-US" dirty="0" err="1" smtClean="0"/>
              <a:t>vrstva</a:t>
            </a:r>
            <a:r>
              <a:rPr lang="en-US" dirty="0" smtClean="0"/>
              <a:t> </a:t>
            </a:r>
            <a:r>
              <a:rPr lang="en-US" dirty="0" err="1" smtClean="0"/>
              <a:t>fosfolipidů</a:t>
            </a:r>
            <a:r>
              <a:rPr lang="en-US" dirty="0" smtClean="0"/>
              <a:t> </a:t>
            </a:r>
            <a:r>
              <a:rPr lang="en-US" dirty="0" err="1" smtClean="0"/>
              <a:t>s</a:t>
            </a:r>
            <a:r>
              <a:rPr lang="en-US" dirty="0" smtClean="0"/>
              <a:t> </a:t>
            </a:r>
            <a:r>
              <a:rPr lang="en-US" dirty="0" err="1" smtClean="0"/>
              <a:t>připojenými</a:t>
            </a:r>
            <a:r>
              <a:rPr lang="en-US" dirty="0" smtClean="0"/>
              <a:t> </a:t>
            </a:r>
            <a:r>
              <a:rPr lang="en-US" dirty="0" err="1" smtClean="0"/>
              <a:t>proteiny</a:t>
            </a:r>
            <a:r>
              <a:rPr lang="en-US" dirty="0" smtClean="0"/>
              <a:t> (</a:t>
            </a:r>
            <a:r>
              <a:rPr lang="en-US" b="1" dirty="0" err="1" smtClean="0"/>
              <a:t>integrálními</a:t>
            </a:r>
            <a:r>
              <a:rPr lang="en-US" b="1" dirty="0" smtClean="0"/>
              <a:t> </a:t>
            </a:r>
            <a:r>
              <a:rPr lang="en-US" dirty="0" err="1" smtClean="0"/>
              <a:t>nebo</a:t>
            </a:r>
            <a:r>
              <a:rPr lang="en-US" dirty="0" smtClean="0"/>
              <a:t> </a:t>
            </a:r>
            <a:r>
              <a:rPr lang="en-US" b="1" dirty="0" err="1" smtClean="0"/>
              <a:t>periferními</a:t>
            </a:r>
            <a:r>
              <a:rPr lang="en-US" dirty="0" smtClean="0"/>
              <a:t>)</a:t>
            </a:r>
          </a:p>
          <a:p>
            <a:endParaRPr lang="en-US" dirty="0" smtClean="0"/>
          </a:p>
          <a:p>
            <a:r>
              <a:rPr lang="en-US" sz="2400" b="1" dirty="0" err="1" smtClean="0"/>
              <a:t>Membrány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fungují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jako</a:t>
            </a:r>
            <a:r>
              <a:rPr lang="en-US" sz="2400" b="1" dirty="0" smtClean="0"/>
              <a:t>:</a:t>
            </a:r>
          </a:p>
          <a:p>
            <a:pPr marL="342900" indent="-342900">
              <a:buAutoNum type="arabicParenR"/>
            </a:pPr>
            <a:r>
              <a:rPr lang="en-US" dirty="0" err="1" smtClean="0"/>
              <a:t>dynamický</a:t>
            </a:r>
            <a:r>
              <a:rPr lang="en-US" dirty="0" smtClean="0"/>
              <a:t> </a:t>
            </a:r>
            <a:r>
              <a:rPr lang="en-US" dirty="0" err="1" smtClean="0"/>
              <a:t>povrch</a:t>
            </a:r>
            <a:r>
              <a:rPr lang="en-US" dirty="0" smtClean="0"/>
              <a:t> pro </a:t>
            </a:r>
            <a:r>
              <a:rPr lang="en-US" dirty="0" err="1" smtClean="0"/>
              <a:t>např</a:t>
            </a:r>
            <a:r>
              <a:rPr lang="en-US" dirty="0" smtClean="0"/>
              <a:t>. </a:t>
            </a:r>
            <a:r>
              <a:rPr lang="en-US" dirty="0" err="1" smtClean="0"/>
              <a:t>enzymatické</a:t>
            </a:r>
            <a:r>
              <a:rPr lang="en-US" dirty="0" smtClean="0"/>
              <a:t>, </a:t>
            </a:r>
            <a:r>
              <a:rPr lang="en-US" dirty="0" err="1" smtClean="0"/>
              <a:t>receptorové</a:t>
            </a:r>
            <a:r>
              <a:rPr lang="en-US" dirty="0" smtClean="0"/>
              <a:t> </a:t>
            </a:r>
            <a:r>
              <a:rPr lang="en-US" dirty="0" err="1" smtClean="0"/>
              <a:t>procesy</a:t>
            </a:r>
            <a:r>
              <a:rPr lang="en-US" dirty="0" smtClean="0"/>
              <a:t> a </a:t>
            </a:r>
            <a:r>
              <a:rPr lang="en-US" dirty="0" err="1" smtClean="0"/>
              <a:t>imunologické</a:t>
            </a:r>
            <a:r>
              <a:rPr lang="en-US" dirty="0" smtClean="0"/>
              <a:t> </a:t>
            </a:r>
            <a:r>
              <a:rPr lang="en-US" dirty="0" err="1" smtClean="0"/>
              <a:t>rozpoznávání</a:t>
            </a:r>
            <a:endParaRPr lang="en-US" dirty="0" smtClean="0"/>
          </a:p>
          <a:p>
            <a:pPr marL="342900" indent="-342900">
              <a:buAutoNum type="arabicParenR"/>
            </a:pPr>
            <a:r>
              <a:rPr lang="en-US" dirty="0" err="1" smtClean="0"/>
              <a:t>difúzní</a:t>
            </a:r>
            <a:r>
              <a:rPr lang="en-US" dirty="0" smtClean="0"/>
              <a:t> </a:t>
            </a:r>
            <a:r>
              <a:rPr lang="en-US" dirty="0" err="1" smtClean="0"/>
              <a:t>bariéra</a:t>
            </a:r>
            <a:r>
              <a:rPr lang="en-US" dirty="0" smtClean="0"/>
              <a:t> </a:t>
            </a:r>
            <a:r>
              <a:rPr lang="en-US" dirty="0" err="1" smtClean="0"/>
              <a:t>kontrolující</a:t>
            </a:r>
            <a:r>
              <a:rPr lang="en-US" dirty="0" smtClean="0"/>
              <a:t> </a:t>
            </a:r>
            <a:r>
              <a:rPr lang="en-US" dirty="0" err="1" smtClean="0"/>
              <a:t>iontové</a:t>
            </a:r>
            <a:r>
              <a:rPr lang="en-US" dirty="0" smtClean="0"/>
              <a:t> </a:t>
            </a:r>
            <a:r>
              <a:rPr lang="en-US" dirty="0" err="1" smtClean="0"/>
              <a:t>složení</a:t>
            </a:r>
            <a:r>
              <a:rPr lang="en-US" dirty="0" smtClean="0"/>
              <a:t> </a:t>
            </a:r>
            <a:r>
              <a:rPr lang="en-US" dirty="0" err="1" smtClean="0"/>
              <a:t>cytoplazmy</a:t>
            </a:r>
            <a:endParaRPr lang="en-US" dirty="0" smtClean="0"/>
          </a:p>
          <a:p>
            <a:pPr marL="342900" indent="-342900">
              <a:buAutoNum type="arabicParenR"/>
            </a:pPr>
            <a:r>
              <a:rPr lang="en-US" dirty="0" err="1" smtClean="0"/>
              <a:t>elektrický</a:t>
            </a:r>
            <a:r>
              <a:rPr lang="en-US" dirty="0" smtClean="0"/>
              <a:t> </a:t>
            </a:r>
            <a:r>
              <a:rPr lang="en-US" dirty="0" err="1" smtClean="0"/>
              <a:t>isolant</a:t>
            </a:r>
            <a:r>
              <a:rPr lang="en-US" dirty="0" smtClean="0"/>
              <a:t> </a:t>
            </a:r>
            <a:r>
              <a:rPr lang="en-US" dirty="0" err="1" smtClean="0"/>
              <a:t>obsahující</a:t>
            </a:r>
            <a:r>
              <a:rPr lang="en-US" dirty="0" smtClean="0"/>
              <a:t> </a:t>
            </a:r>
            <a:r>
              <a:rPr lang="en-US" dirty="0" err="1" smtClean="0"/>
              <a:t>řadu</a:t>
            </a:r>
            <a:r>
              <a:rPr lang="en-US" dirty="0" smtClean="0"/>
              <a:t> </a:t>
            </a:r>
            <a:r>
              <a:rPr lang="en-US" dirty="0" err="1" smtClean="0"/>
              <a:t>pasivních</a:t>
            </a:r>
            <a:r>
              <a:rPr lang="en-US" dirty="0" smtClean="0"/>
              <a:t> a </a:t>
            </a:r>
            <a:r>
              <a:rPr lang="en-US" dirty="0" err="1" smtClean="0"/>
              <a:t>aktivních</a:t>
            </a:r>
            <a:r>
              <a:rPr lang="en-US" dirty="0" smtClean="0"/>
              <a:t> “</a:t>
            </a:r>
            <a:r>
              <a:rPr lang="en-US" dirty="0" err="1" smtClean="0"/>
              <a:t>elektrických</a:t>
            </a:r>
            <a:r>
              <a:rPr lang="en-US" dirty="0" smtClean="0"/>
              <a:t>” </a:t>
            </a:r>
            <a:r>
              <a:rPr lang="en-US" dirty="0" err="1" smtClean="0"/>
              <a:t>zařízení</a:t>
            </a:r>
            <a:r>
              <a:rPr lang="en-US" dirty="0" smtClean="0"/>
              <a:t>, </a:t>
            </a:r>
            <a:r>
              <a:rPr lang="en-US" dirty="0" err="1" smtClean="0"/>
              <a:t>jež</a:t>
            </a:r>
            <a:r>
              <a:rPr lang="en-US" dirty="0" smtClean="0"/>
              <a:t> </a:t>
            </a:r>
            <a:r>
              <a:rPr lang="en-US" dirty="0" err="1" smtClean="0"/>
              <a:t>regulují</a:t>
            </a:r>
            <a:r>
              <a:rPr lang="en-US" dirty="0" smtClean="0"/>
              <a:t> </a:t>
            </a:r>
            <a:r>
              <a:rPr lang="en-US" dirty="0" err="1" smtClean="0"/>
              <a:t>membránový</a:t>
            </a:r>
            <a:r>
              <a:rPr lang="en-US" dirty="0" smtClean="0"/>
              <a:t> </a:t>
            </a:r>
            <a:r>
              <a:rPr lang="en-US" dirty="0" err="1" smtClean="0"/>
              <a:t>potenciál</a:t>
            </a:r>
            <a:r>
              <a:rPr lang="en-US" dirty="0" smtClean="0"/>
              <a:t> a </a:t>
            </a:r>
            <a:r>
              <a:rPr lang="en-US" dirty="0" err="1" smtClean="0"/>
              <a:t>elektrodynamické</a:t>
            </a:r>
            <a:r>
              <a:rPr lang="en-US" dirty="0" smtClean="0"/>
              <a:t> </a:t>
            </a:r>
            <a:r>
              <a:rPr lang="en-US" dirty="0" err="1" smtClean="0"/>
              <a:t>podmínky</a:t>
            </a:r>
            <a:r>
              <a:rPr lang="en-US" dirty="0" smtClean="0"/>
              <a:t> </a:t>
            </a:r>
            <a:r>
              <a:rPr lang="en-US" dirty="0" err="1" smtClean="0"/>
              <a:t>v</a:t>
            </a:r>
            <a:r>
              <a:rPr lang="en-US" dirty="0" smtClean="0"/>
              <a:t> </a:t>
            </a:r>
            <a:r>
              <a:rPr lang="en-US" dirty="0" err="1" smtClean="0"/>
              <a:t>okolí</a:t>
            </a:r>
            <a:r>
              <a:rPr lang="en-US" dirty="0" smtClean="0"/>
              <a:t> </a:t>
            </a:r>
            <a:r>
              <a:rPr lang="en-US" dirty="0" err="1" smtClean="0"/>
              <a:t>membrány</a:t>
            </a:r>
            <a:endParaRPr lang="en-US" dirty="0" smtClean="0"/>
          </a:p>
          <a:p>
            <a:pPr marL="342900" indent="-342900">
              <a:buAutoNum type="arabicParenR"/>
            </a:pPr>
            <a:r>
              <a:rPr lang="en-US" dirty="0" err="1" smtClean="0"/>
              <a:t>mechanický</a:t>
            </a:r>
            <a:r>
              <a:rPr lang="en-US" dirty="0" smtClean="0"/>
              <a:t> </a:t>
            </a:r>
            <a:r>
              <a:rPr lang="en-US" dirty="0" err="1" smtClean="0"/>
              <a:t>povrch</a:t>
            </a:r>
            <a:r>
              <a:rPr lang="en-US" dirty="0" smtClean="0"/>
              <a:t> </a:t>
            </a:r>
            <a:r>
              <a:rPr lang="en-US" dirty="0" err="1" smtClean="0"/>
              <a:t>zajišťující</a:t>
            </a:r>
            <a:r>
              <a:rPr lang="en-US" dirty="0" smtClean="0"/>
              <a:t> </a:t>
            </a:r>
            <a:r>
              <a:rPr lang="en-US" dirty="0" err="1" smtClean="0"/>
              <a:t>integritu</a:t>
            </a:r>
            <a:r>
              <a:rPr lang="en-US" dirty="0" smtClean="0"/>
              <a:t> </a:t>
            </a:r>
            <a:r>
              <a:rPr lang="en-US" dirty="0" err="1" smtClean="0"/>
              <a:t>buňky</a:t>
            </a:r>
            <a:r>
              <a:rPr lang="en-US" dirty="0" smtClean="0"/>
              <a:t>, </a:t>
            </a:r>
            <a:r>
              <a:rPr lang="en-US" dirty="0" err="1" smtClean="0"/>
              <a:t>ovlivňují</a:t>
            </a:r>
            <a:r>
              <a:rPr lang="en-US" dirty="0" smtClean="0"/>
              <a:t> </a:t>
            </a:r>
            <a:r>
              <a:rPr lang="en-US" dirty="0" err="1" smtClean="0"/>
              <a:t>její</a:t>
            </a:r>
            <a:r>
              <a:rPr lang="en-US" dirty="0" smtClean="0"/>
              <a:t> </a:t>
            </a:r>
            <a:r>
              <a:rPr lang="en-US" dirty="0" err="1" smtClean="0"/>
              <a:t>tvar</a:t>
            </a:r>
            <a:r>
              <a:rPr lang="en-US" dirty="0" smtClean="0"/>
              <a:t> a </a:t>
            </a:r>
            <a:r>
              <a:rPr lang="en-US" dirty="0" err="1" smtClean="0"/>
              <a:t>pohyblivost</a:t>
            </a:r>
            <a:endParaRPr lang="en-US" dirty="0" smtClean="0"/>
          </a:p>
          <a:p>
            <a:endParaRPr lang="en-US" sz="2000" b="1" dirty="0" smtClean="0"/>
          </a:p>
          <a:p>
            <a:endParaRPr lang="en-US" sz="2000" b="1" dirty="0" smtClean="0"/>
          </a:p>
          <a:p>
            <a:r>
              <a:rPr lang="en-US" sz="2000" b="1" dirty="0" err="1" smtClean="0"/>
              <a:t>Mechanické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vlastnosti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membrán</a:t>
            </a:r>
            <a:endParaRPr lang="en-US" sz="2000" b="1" dirty="0" smtClean="0"/>
          </a:p>
          <a:p>
            <a:pPr marL="342900" indent="-342900">
              <a:buAutoNum type="alphaUcParenR"/>
            </a:pPr>
            <a:r>
              <a:rPr lang="en-US" dirty="0" err="1" smtClean="0"/>
              <a:t>Translace</a:t>
            </a:r>
            <a:r>
              <a:rPr lang="en-US" dirty="0" smtClean="0"/>
              <a:t> a </a:t>
            </a:r>
            <a:r>
              <a:rPr lang="en-US" dirty="0" err="1" smtClean="0"/>
              <a:t>rotace</a:t>
            </a:r>
            <a:r>
              <a:rPr lang="en-US" dirty="0" smtClean="0"/>
              <a:t> </a:t>
            </a:r>
            <a:r>
              <a:rPr lang="en-US" dirty="0" err="1" smtClean="0"/>
              <a:t>membránových</a:t>
            </a:r>
            <a:r>
              <a:rPr lang="en-US" dirty="0" smtClean="0"/>
              <a:t> </a:t>
            </a:r>
            <a:r>
              <a:rPr lang="en-US" dirty="0" err="1" smtClean="0"/>
              <a:t>komponent</a:t>
            </a:r>
            <a:endParaRPr lang="en-US" dirty="0" smtClean="0"/>
          </a:p>
          <a:p>
            <a:pPr marL="342900" indent="-342900">
              <a:buAutoNum type="alphaUcParenR"/>
            </a:pPr>
            <a:r>
              <a:rPr lang="en-US" dirty="0" err="1" smtClean="0"/>
              <a:t>Planární</a:t>
            </a:r>
            <a:r>
              <a:rPr lang="en-US" dirty="0" smtClean="0"/>
              <a:t> </a:t>
            </a:r>
            <a:r>
              <a:rPr lang="en-US" dirty="0" err="1" smtClean="0"/>
              <a:t>roztažení</a:t>
            </a:r>
            <a:endParaRPr lang="en-US" dirty="0" smtClean="0"/>
          </a:p>
          <a:p>
            <a:pPr marL="342900" indent="-342900">
              <a:buAutoNum type="alphaUcParenR"/>
            </a:pPr>
            <a:r>
              <a:rPr lang="en-US" dirty="0" smtClean="0"/>
              <a:t>Shear </a:t>
            </a:r>
            <a:r>
              <a:rPr lang="en-US" dirty="0" err="1" smtClean="0"/>
              <a:t>deformace</a:t>
            </a:r>
            <a:endParaRPr lang="en-US" dirty="0" smtClean="0"/>
          </a:p>
          <a:p>
            <a:pPr marL="342900" indent="-342900">
              <a:buAutoNum type="alphaUcParenR"/>
            </a:pPr>
            <a:r>
              <a:rPr lang="en-US" dirty="0" err="1" smtClean="0"/>
              <a:t>Translokace</a:t>
            </a:r>
            <a:r>
              <a:rPr lang="en-US" dirty="0" smtClean="0"/>
              <a:t> </a:t>
            </a:r>
            <a:r>
              <a:rPr lang="en-US" dirty="0" err="1" smtClean="0"/>
              <a:t>membránových</a:t>
            </a:r>
            <a:r>
              <a:rPr lang="en-US" dirty="0" smtClean="0"/>
              <a:t> </a:t>
            </a:r>
            <a:r>
              <a:rPr lang="en-US" dirty="0" err="1" smtClean="0"/>
              <a:t>proteinů</a:t>
            </a:r>
            <a:r>
              <a:rPr lang="en-US" dirty="0" smtClean="0"/>
              <a:t> </a:t>
            </a:r>
            <a:r>
              <a:rPr lang="en-US" dirty="0" err="1" smtClean="0"/>
              <a:t>spektrinovou</a:t>
            </a:r>
            <a:r>
              <a:rPr lang="en-US" dirty="0" smtClean="0"/>
              <a:t> </a:t>
            </a:r>
            <a:r>
              <a:rPr lang="en-US" dirty="0" err="1" smtClean="0"/>
              <a:t>sítí</a:t>
            </a:r>
            <a:endParaRPr lang="en-US" dirty="0" smtClean="0"/>
          </a:p>
          <a:p>
            <a:pPr marL="342900" indent="-342900">
              <a:buAutoNum type="alphaUcParenR"/>
            </a:pPr>
            <a:r>
              <a:rPr lang="en-US" dirty="0" err="1" smtClean="0"/>
              <a:t>Ohnutí</a:t>
            </a:r>
            <a:r>
              <a:rPr lang="en-US" dirty="0" smtClean="0"/>
              <a:t> </a:t>
            </a:r>
            <a:r>
              <a:rPr lang="en-US" dirty="0" err="1" smtClean="0"/>
              <a:t>membrán</a:t>
            </a:r>
            <a:r>
              <a:rPr lang="en-US" dirty="0" smtClean="0"/>
              <a:t> </a:t>
            </a:r>
            <a:r>
              <a:rPr lang="en-US" dirty="0" err="1" smtClean="0"/>
              <a:t>vlivem</a:t>
            </a:r>
            <a:r>
              <a:rPr lang="en-US" dirty="0" smtClean="0"/>
              <a:t> </a:t>
            </a:r>
            <a:r>
              <a:rPr lang="en-US" dirty="0" err="1" smtClean="0"/>
              <a:t>asymetrických</a:t>
            </a:r>
            <a:r>
              <a:rPr lang="en-US" dirty="0" smtClean="0"/>
              <a:t> </a:t>
            </a:r>
            <a:r>
              <a:rPr lang="en-US" dirty="0" err="1" smtClean="0"/>
              <a:t>proteinů</a:t>
            </a:r>
            <a:r>
              <a:rPr lang="en-US" dirty="0" smtClean="0"/>
              <a:t> </a:t>
            </a:r>
            <a:r>
              <a:rPr lang="en-US" dirty="0" err="1" smtClean="0"/>
              <a:t>nebo</a:t>
            </a:r>
            <a:r>
              <a:rPr lang="en-US" dirty="0" smtClean="0"/>
              <a:t> </a:t>
            </a:r>
            <a:r>
              <a:rPr lang="en-US" dirty="0" err="1" smtClean="0"/>
              <a:t>lipidů</a:t>
            </a:r>
            <a:endParaRPr lang="en-US" dirty="0" smtClean="0"/>
          </a:p>
          <a:p>
            <a:pPr marL="342900" indent="-342900">
              <a:buAutoNum type="alphaUcParenR"/>
            </a:pPr>
            <a:r>
              <a:rPr lang="en-US" dirty="0" err="1" smtClean="0"/>
              <a:t>Vytlačení</a:t>
            </a:r>
            <a:r>
              <a:rPr lang="en-US" dirty="0" smtClean="0"/>
              <a:t> </a:t>
            </a:r>
            <a:r>
              <a:rPr lang="en-US" dirty="0" err="1" smtClean="0"/>
              <a:t>membránových</a:t>
            </a:r>
            <a:r>
              <a:rPr lang="en-US" dirty="0" smtClean="0"/>
              <a:t> </a:t>
            </a:r>
            <a:r>
              <a:rPr lang="en-US" dirty="0" err="1" smtClean="0"/>
              <a:t>komponent</a:t>
            </a:r>
            <a:r>
              <a:rPr lang="en-US" dirty="0" smtClean="0"/>
              <a:t> </a:t>
            </a:r>
            <a:r>
              <a:rPr lang="en-US" dirty="0" err="1" smtClean="0"/>
              <a:t>s</a:t>
            </a:r>
            <a:r>
              <a:rPr lang="en-US" dirty="0" smtClean="0"/>
              <a:t> </a:t>
            </a:r>
            <a:r>
              <a:rPr lang="en-US" dirty="0" err="1" smtClean="0"/>
              <a:t>nižší</a:t>
            </a:r>
            <a:r>
              <a:rPr lang="en-US" dirty="0" smtClean="0"/>
              <a:t> </a:t>
            </a:r>
            <a:r>
              <a:rPr lang="en-US" dirty="0" err="1" smtClean="0"/>
              <a:t>pružností</a:t>
            </a:r>
            <a:r>
              <a:rPr lang="en-US" dirty="0" smtClean="0"/>
              <a:t> </a:t>
            </a:r>
            <a:r>
              <a:rPr lang="en-US" dirty="0" err="1" smtClean="0"/>
              <a:t>z</a:t>
            </a:r>
            <a:r>
              <a:rPr lang="en-US" dirty="0" smtClean="0"/>
              <a:t> </a:t>
            </a:r>
            <a:r>
              <a:rPr lang="en-US" dirty="0" err="1" smtClean="0"/>
              <a:t>vysoce</a:t>
            </a:r>
            <a:r>
              <a:rPr lang="en-US" dirty="0" smtClean="0"/>
              <a:t> </a:t>
            </a:r>
            <a:r>
              <a:rPr lang="en-US" dirty="0" err="1" smtClean="0"/>
              <a:t>ohnutých</a:t>
            </a:r>
            <a:r>
              <a:rPr lang="en-US" dirty="0" smtClean="0"/>
              <a:t> </a:t>
            </a:r>
            <a:r>
              <a:rPr lang="en-US" dirty="0" err="1" smtClean="0"/>
              <a:t>oblastí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12/12/2012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Lipidy, membrány,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1A5BC-E76B-3E4A-9830-99544116780B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8" name="Picture 7" descr="Screen shot 2010-11-15 at 11.42.49 PM.png"/>
          <p:cNvPicPr>
            <a:picLocks noChangeAspect="1"/>
          </p:cNvPicPr>
          <p:nvPr/>
        </p:nvPicPr>
        <p:blipFill>
          <a:blip r:embed="rId2"/>
          <a:srcRect l="11006" r="2915"/>
          <a:stretch>
            <a:fillRect/>
          </a:stretch>
        </p:blipFill>
        <p:spPr>
          <a:xfrm>
            <a:off x="1006349" y="1014274"/>
            <a:ext cx="7871088" cy="4829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3184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12/12/2012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Lipidy, membrány,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7D389-ED7A-2642-9179-F88780ED3369}" type="slidenum">
              <a:rPr lang="en-US" smtClean="0"/>
              <a:pPr/>
              <a:t>30</a:t>
            </a:fld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2107185" y="284880"/>
            <a:ext cx="4383957" cy="5431648"/>
            <a:chOff x="2107185" y="284880"/>
            <a:chExt cx="4383957" cy="5431648"/>
          </a:xfrm>
        </p:grpSpPr>
        <p:pic>
          <p:nvPicPr>
            <p:cNvPr id="7" name="Picture 6" descr="deformace_membr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07185" y="284880"/>
              <a:ext cx="4383957" cy="5431648"/>
            </a:xfrm>
            <a:prstGeom prst="rect">
              <a:avLst/>
            </a:prstGeom>
          </p:spPr>
        </p:pic>
        <p:sp>
          <p:nvSpPr>
            <p:cNvPr id="8" name="Arc 7"/>
            <p:cNvSpPr/>
            <p:nvPr/>
          </p:nvSpPr>
          <p:spPr>
            <a:xfrm>
              <a:off x="2946110" y="854566"/>
              <a:ext cx="209550" cy="185964"/>
            </a:xfrm>
            <a:prstGeom prst="arc">
              <a:avLst>
                <a:gd name="adj1" fmla="val 16200000"/>
                <a:gd name="adj2" fmla="val 13110079"/>
              </a:avLst>
            </a:prstGeom>
            <a:ln>
              <a:solidFill>
                <a:srgbClr val="FF0000"/>
              </a:solidFill>
              <a:tailEnd type="diamon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676764" y="938930"/>
              <a:ext cx="305859" cy="473604"/>
            </a:xfrm>
            <a:custGeom>
              <a:avLst/>
              <a:gdLst>
                <a:gd name="connsiteX0" fmla="*/ 78846 w 305859"/>
                <a:gd name="connsiteY0" fmla="*/ 0 h 473604"/>
                <a:gd name="connsiteX1" fmla="*/ 15346 w 305859"/>
                <a:gd name="connsiteY1" fmla="*/ 146050 h 473604"/>
                <a:gd name="connsiteX2" fmla="*/ 170921 w 305859"/>
                <a:gd name="connsiteY2" fmla="*/ 266700 h 473604"/>
                <a:gd name="connsiteX3" fmla="*/ 285221 w 305859"/>
                <a:gd name="connsiteY3" fmla="*/ 441325 h 473604"/>
                <a:gd name="connsiteX4" fmla="*/ 294746 w 305859"/>
                <a:gd name="connsiteY4" fmla="*/ 460375 h 47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5859" h="473604">
                  <a:moveTo>
                    <a:pt x="78846" y="0"/>
                  </a:moveTo>
                  <a:cubicBezTo>
                    <a:pt x="39423" y="50800"/>
                    <a:pt x="0" y="101600"/>
                    <a:pt x="15346" y="146050"/>
                  </a:cubicBezTo>
                  <a:cubicBezTo>
                    <a:pt x="30692" y="190500"/>
                    <a:pt x="125942" y="217488"/>
                    <a:pt x="170921" y="266700"/>
                  </a:cubicBezTo>
                  <a:cubicBezTo>
                    <a:pt x="215900" y="315912"/>
                    <a:pt x="264584" y="409046"/>
                    <a:pt x="285221" y="441325"/>
                  </a:cubicBezTo>
                  <a:cubicBezTo>
                    <a:pt x="305859" y="473604"/>
                    <a:pt x="294746" y="460375"/>
                    <a:pt x="294746" y="460375"/>
                  </a:cubicBezTo>
                </a:path>
              </a:pathLst>
            </a:cu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17585" y="648947"/>
              <a:ext cx="196850" cy="233891"/>
            </a:xfrm>
            <a:custGeom>
              <a:avLst/>
              <a:gdLst>
                <a:gd name="connsiteX0" fmla="*/ 0 w 196850"/>
                <a:gd name="connsiteY0" fmla="*/ 20108 h 233891"/>
                <a:gd name="connsiteX1" fmla="*/ 104775 w 196850"/>
                <a:gd name="connsiteY1" fmla="*/ 10583 h 233891"/>
                <a:gd name="connsiteX2" fmla="*/ 53975 w 196850"/>
                <a:gd name="connsiteY2" fmla="*/ 83608 h 233891"/>
                <a:gd name="connsiteX3" fmla="*/ 47625 w 196850"/>
                <a:gd name="connsiteY3" fmla="*/ 185208 h 233891"/>
                <a:gd name="connsiteX4" fmla="*/ 139700 w 196850"/>
                <a:gd name="connsiteY4" fmla="*/ 226483 h 233891"/>
                <a:gd name="connsiteX5" fmla="*/ 196850 w 196850"/>
                <a:gd name="connsiteY5" fmla="*/ 140758 h 233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6850" h="233891">
                  <a:moveTo>
                    <a:pt x="0" y="20108"/>
                  </a:moveTo>
                  <a:cubicBezTo>
                    <a:pt x="47889" y="10054"/>
                    <a:pt x="95779" y="0"/>
                    <a:pt x="104775" y="10583"/>
                  </a:cubicBezTo>
                  <a:cubicBezTo>
                    <a:pt x="113771" y="21166"/>
                    <a:pt x="63500" y="54504"/>
                    <a:pt x="53975" y="83608"/>
                  </a:cubicBezTo>
                  <a:cubicBezTo>
                    <a:pt x="44450" y="112712"/>
                    <a:pt x="33338" y="161396"/>
                    <a:pt x="47625" y="185208"/>
                  </a:cubicBezTo>
                  <a:cubicBezTo>
                    <a:pt x="61912" y="209020"/>
                    <a:pt x="114829" y="233891"/>
                    <a:pt x="139700" y="226483"/>
                  </a:cubicBezTo>
                  <a:cubicBezTo>
                    <a:pt x="164571" y="219075"/>
                    <a:pt x="196850" y="140758"/>
                    <a:pt x="196850" y="140758"/>
                  </a:cubicBezTo>
                </a:path>
              </a:pathLst>
            </a:custGeom>
            <a:ln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" name="Straight Arrow Connector 18"/>
            <p:cNvCxnSpPr/>
            <p:nvPr/>
          </p:nvCxnSpPr>
          <p:spPr>
            <a:xfrm rot="5400000" flipH="1" flipV="1">
              <a:off x="3403310" y="1154831"/>
              <a:ext cx="168275" cy="136525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12/12/2012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Lipidy, membrány,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1A5BC-E76B-3E4A-9830-99544116780B}" type="slidenum">
              <a:rPr lang="en-US" smtClean="0"/>
              <a:pPr/>
              <a:t>31</a:t>
            </a:fld>
            <a:endParaRPr lang="en-US"/>
          </a:p>
        </p:txBody>
      </p:sp>
      <p:pic>
        <p:nvPicPr>
          <p:cNvPr id="7" name="Picture 6" descr="Screen shot 2010-11-15 at 11.10.53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78521"/>
            <a:ext cx="9144000" cy="5100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1730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12/12/2012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Lipidy, membrány,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1A5BC-E76B-3E4A-9830-99544116780B}" type="slidenum">
              <a:rPr lang="en-US" smtClean="0"/>
              <a:pPr/>
              <a:t>32</a:t>
            </a:fld>
            <a:endParaRPr lang="en-US"/>
          </a:p>
        </p:txBody>
      </p:sp>
      <p:pic>
        <p:nvPicPr>
          <p:cNvPr id="7" name="Picture 6" descr="Screen shot 2010-11-23 at 12.47.30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9706" y="564911"/>
            <a:ext cx="4227973" cy="4977140"/>
          </a:xfrm>
          <a:prstGeom prst="rect">
            <a:avLst/>
          </a:prstGeom>
        </p:spPr>
      </p:pic>
      <p:pic>
        <p:nvPicPr>
          <p:cNvPr id="10" name="Picture 9" descr="Screen shot 2010-11-23 at 12.26.12 A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069" y="1006465"/>
            <a:ext cx="4245019" cy="5133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7996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12/12/2012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Lipidy, membrány,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1A5BC-E76B-3E4A-9830-99544116780B}" type="slidenum">
              <a:rPr lang="en-US" smtClean="0"/>
              <a:pPr/>
              <a:t>33</a:t>
            </a:fld>
            <a:endParaRPr lang="en-US"/>
          </a:p>
        </p:txBody>
      </p:sp>
      <p:pic>
        <p:nvPicPr>
          <p:cNvPr id="7" name="Picture 6" descr="Screen shot 2010-11-23 at 12.43.52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619250"/>
            <a:ext cx="6934200" cy="36195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516161" y="5238750"/>
            <a:ext cx="13044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/>
              <a:t>hemolýza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7683482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12/12/2012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Lipidy, membrány,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1A5BC-E76B-3E4A-9830-99544116780B}" type="slidenum">
              <a:rPr lang="en-US" smtClean="0"/>
              <a:pPr/>
              <a:t>34</a:t>
            </a:fld>
            <a:endParaRPr lang="en-US"/>
          </a:p>
        </p:txBody>
      </p:sp>
      <p:pic>
        <p:nvPicPr>
          <p:cNvPr id="7" name="Picture 6" descr="Screen Shot 2011-11-01 at 8.26.10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9868"/>
            <a:ext cx="9144000" cy="347215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57200" y="4602023"/>
            <a:ext cx="8514527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en-US" dirty="0" smtClean="0"/>
              <a:t>Lipoprotein:	lipid </a:t>
            </a:r>
            <a:r>
              <a:rPr lang="en-US" dirty="0"/>
              <a:t>+ </a:t>
            </a:r>
            <a:r>
              <a:rPr lang="en-US" dirty="0" smtClean="0"/>
              <a:t>protein, </a:t>
            </a:r>
            <a:r>
              <a:rPr lang="en-US" dirty="0" err="1" smtClean="0"/>
              <a:t>který</a:t>
            </a:r>
            <a:r>
              <a:rPr lang="en-US" dirty="0" smtClean="0"/>
              <a:t> je </a:t>
            </a:r>
            <a:r>
              <a:rPr lang="en-US" dirty="0" err="1" smtClean="0"/>
              <a:t>většinou</a:t>
            </a:r>
            <a:r>
              <a:rPr lang="en-US" dirty="0" smtClean="0"/>
              <a:t> </a:t>
            </a:r>
            <a:r>
              <a:rPr lang="en-US" dirty="0" err="1" smtClean="0"/>
              <a:t>rozpustný</a:t>
            </a:r>
            <a:r>
              <a:rPr lang="en-US" dirty="0" smtClean="0"/>
              <a:t> v H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</a:p>
          <a:p>
            <a:pPr marL="342900" indent="-342900">
              <a:buAutoNum type="arabicParenR"/>
            </a:pPr>
            <a:r>
              <a:rPr lang="en-US" dirty="0" err="1" smtClean="0"/>
              <a:t>Proteolipid</a:t>
            </a:r>
            <a:r>
              <a:rPr lang="en-US" dirty="0" smtClean="0"/>
              <a:t>:	protein </a:t>
            </a:r>
            <a:r>
              <a:rPr lang="en-US" dirty="0"/>
              <a:t>+ </a:t>
            </a:r>
            <a:r>
              <a:rPr lang="en-US" dirty="0" smtClean="0"/>
              <a:t>lipid, ---------”------- v </a:t>
            </a:r>
            <a:r>
              <a:rPr lang="en-US" dirty="0" err="1" smtClean="0"/>
              <a:t>organice</a:t>
            </a:r>
            <a:r>
              <a:rPr lang="en-US" dirty="0" smtClean="0"/>
              <a:t> </a:t>
            </a:r>
            <a:r>
              <a:rPr lang="en-US" dirty="0"/>
              <a:t>(e.g. 2:1 = </a:t>
            </a:r>
            <a:r>
              <a:rPr lang="en-US" dirty="0" smtClean="0"/>
              <a:t>CHCl</a:t>
            </a:r>
            <a:r>
              <a:rPr lang="en-US" baseline="-25000" dirty="0" smtClean="0"/>
              <a:t>3</a:t>
            </a:r>
            <a:r>
              <a:rPr lang="en-US" dirty="0" smtClean="0"/>
              <a:t> </a:t>
            </a:r>
            <a:r>
              <a:rPr lang="en-US" dirty="0"/>
              <a:t>: </a:t>
            </a:r>
            <a:r>
              <a:rPr lang="en-US" dirty="0" smtClean="0"/>
              <a:t>CH</a:t>
            </a:r>
            <a:r>
              <a:rPr lang="en-US" baseline="-25000" dirty="0" smtClean="0"/>
              <a:t>3</a:t>
            </a:r>
            <a:r>
              <a:rPr lang="en-US" dirty="0" smtClean="0"/>
              <a:t>OH)</a:t>
            </a:r>
          </a:p>
          <a:p>
            <a:pPr marL="342900" indent="-342900">
              <a:buAutoNum type="arabicParenR"/>
            </a:pPr>
            <a:r>
              <a:rPr lang="en-US" dirty="0" smtClean="0"/>
              <a:t>Glycolipid:		lipid + carbohydrate</a:t>
            </a:r>
            <a:r>
              <a:rPr lang="en-US" dirty="0"/>
              <a:t>. </a:t>
            </a:r>
            <a:r>
              <a:rPr lang="en-US" dirty="0" err="1" smtClean="0"/>
              <a:t>Cukry</a:t>
            </a:r>
            <a:r>
              <a:rPr lang="en-US" dirty="0" smtClean="0"/>
              <a:t> </a:t>
            </a:r>
            <a:r>
              <a:rPr lang="en-US" dirty="0" err="1" smtClean="0"/>
              <a:t>glycolipidů</a:t>
            </a:r>
            <a:r>
              <a:rPr lang="en-US" dirty="0" smtClean="0"/>
              <a:t> </a:t>
            </a:r>
            <a:r>
              <a:rPr lang="en-US" dirty="0" err="1" smtClean="0"/>
              <a:t>jsou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vnějším</a:t>
            </a:r>
            <a:r>
              <a:rPr lang="en-US" dirty="0" smtClean="0"/>
              <a:t> </a:t>
            </a:r>
            <a:r>
              <a:rPr lang="en-US" dirty="0" err="1" smtClean="0"/>
              <a:t>povrchu</a:t>
            </a:r>
            <a:r>
              <a:rPr lang="en-US" dirty="0" smtClean="0"/>
              <a:t> a </a:t>
            </a:r>
            <a:r>
              <a:rPr lang="en-US" dirty="0" err="1" smtClean="0"/>
              <a:t>velmi</a:t>
            </a:r>
            <a:r>
              <a:rPr lang="en-US" dirty="0" smtClean="0"/>
              <a:t> </a:t>
            </a:r>
            <a:r>
              <a:rPr lang="en-US" dirty="0" err="1" smtClean="0"/>
              <a:t>pravděpodobně</a:t>
            </a:r>
            <a:r>
              <a:rPr lang="en-US" dirty="0" smtClean="0"/>
              <a:t> se </a:t>
            </a:r>
            <a:r>
              <a:rPr lang="en-US" dirty="0" err="1" smtClean="0"/>
              <a:t>účastní</a:t>
            </a:r>
            <a:r>
              <a:rPr lang="en-US" dirty="0" smtClean="0"/>
              <a:t> </a:t>
            </a:r>
            <a:r>
              <a:rPr lang="en-US" dirty="0" err="1" smtClean="0"/>
              <a:t>mezibuněčných</a:t>
            </a:r>
            <a:r>
              <a:rPr lang="en-US" dirty="0" smtClean="0"/>
              <a:t> </a:t>
            </a:r>
            <a:r>
              <a:rPr lang="en-US" dirty="0" err="1" smtClean="0"/>
              <a:t>komunikací</a:t>
            </a:r>
            <a:endParaRPr lang="en-US" dirty="0" smtClean="0"/>
          </a:p>
          <a:p>
            <a:pPr marL="342900" indent="-342900">
              <a:buAutoNum type="arabicParenR"/>
            </a:pPr>
            <a:r>
              <a:rPr lang="en-US" dirty="0" smtClean="0"/>
              <a:t>Glycoprotein:	carbohydrate </a:t>
            </a:r>
            <a:r>
              <a:rPr lang="en-US" dirty="0"/>
              <a:t>+ </a:t>
            </a:r>
            <a:r>
              <a:rPr lang="en-US" dirty="0" smtClean="0"/>
              <a:t>protein</a:t>
            </a:r>
            <a:r>
              <a:rPr lang="en-US" dirty="0"/>
              <a:t>. </a:t>
            </a:r>
            <a:r>
              <a:rPr lang="en-US" dirty="0" err="1" smtClean="0"/>
              <a:t>Podobně</a:t>
            </a:r>
            <a:r>
              <a:rPr lang="en-US" dirty="0" smtClean="0"/>
              <a:t> </a:t>
            </a:r>
            <a:r>
              <a:rPr lang="en-US" dirty="0" err="1" smtClean="0"/>
              <a:t>jako</a:t>
            </a:r>
            <a:r>
              <a:rPr lang="en-US" dirty="0" smtClean="0"/>
              <a:t> </a:t>
            </a:r>
            <a:r>
              <a:rPr lang="en-US" dirty="0" err="1" smtClean="0"/>
              <a:t>glycolipidy</a:t>
            </a:r>
            <a:r>
              <a:rPr lang="en-US" dirty="0" smtClean="0"/>
              <a:t>, </a:t>
            </a:r>
            <a:r>
              <a:rPr lang="en-US" dirty="0" err="1" smtClean="0"/>
              <a:t>cukerné</a:t>
            </a:r>
            <a:r>
              <a:rPr lang="en-US" dirty="0" smtClean="0"/>
              <a:t> </a:t>
            </a:r>
            <a:r>
              <a:rPr lang="en-US" dirty="0" err="1" smtClean="0"/>
              <a:t>zbytky</a:t>
            </a:r>
            <a:r>
              <a:rPr lang="en-US" dirty="0" smtClean="0"/>
              <a:t>  </a:t>
            </a:r>
            <a:r>
              <a:rPr lang="en-US" dirty="0" err="1" smtClean="0"/>
              <a:t>glycoproteinů</a:t>
            </a:r>
            <a:r>
              <a:rPr lang="en-US" dirty="0" smtClean="0"/>
              <a:t> </a:t>
            </a:r>
            <a:r>
              <a:rPr lang="en-US" dirty="0" err="1" smtClean="0"/>
              <a:t>jsou</a:t>
            </a:r>
            <a:r>
              <a:rPr lang="en-US" dirty="0" smtClean="0"/>
              <a:t> </a:t>
            </a:r>
            <a:r>
              <a:rPr lang="en-US" dirty="0" err="1" smtClean="0"/>
              <a:t>připojeny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ne-</a:t>
            </a:r>
            <a:r>
              <a:rPr lang="en-US" dirty="0" err="1" smtClean="0"/>
              <a:t>cytoplasmické</a:t>
            </a:r>
            <a:r>
              <a:rPr lang="en-US" dirty="0" smtClean="0"/>
              <a:t> </a:t>
            </a:r>
            <a:r>
              <a:rPr lang="en-US" dirty="0" err="1" smtClean="0"/>
              <a:t>straně</a:t>
            </a:r>
            <a:r>
              <a:rPr lang="en-US" dirty="0" smtClean="0"/>
              <a:t> </a:t>
            </a:r>
            <a:r>
              <a:rPr lang="en-US" dirty="0" err="1" smtClean="0"/>
              <a:t>membrány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756652" y="459339"/>
            <a:ext cx="6174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Membránové</a:t>
            </a:r>
            <a:r>
              <a:rPr lang="en-US" dirty="0" smtClean="0"/>
              <a:t> </a:t>
            </a:r>
            <a:r>
              <a:rPr lang="en-US" dirty="0" err="1" smtClean="0"/>
              <a:t>komponenty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97876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12/12/2012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Lipidy, membrány,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7D389-ED7A-2642-9179-F88780ED3369}" type="slidenum">
              <a:rPr lang="en-US" smtClean="0"/>
              <a:pPr/>
              <a:t>35</a:t>
            </a:fld>
            <a:endParaRPr lang="en-US"/>
          </a:p>
        </p:txBody>
      </p:sp>
      <p:pic>
        <p:nvPicPr>
          <p:cNvPr id="8" name="Picture 7" descr="souhrnne_schem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564" y="3567823"/>
            <a:ext cx="7070436" cy="287155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96273" y="450273"/>
            <a:ext cx="27085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Model </a:t>
            </a:r>
            <a:r>
              <a:rPr lang="en-US" dirty="0" err="1" smtClean="0"/>
              <a:t>tekuté</a:t>
            </a:r>
            <a:r>
              <a:rPr lang="en-US" dirty="0" smtClean="0"/>
              <a:t> </a:t>
            </a:r>
            <a:r>
              <a:rPr lang="en-US" dirty="0" err="1" smtClean="0"/>
              <a:t>mozaiky</a:t>
            </a:r>
            <a:endParaRPr lang="en-US" dirty="0"/>
          </a:p>
        </p:txBody>
      </p:sp>
      <p:pic>
        <p:nvPicPr>
          <p:cNvPr id="7" name="Picture 6" descr="membranova_struktura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567710" y="103906"/>
            <a:ext cx="6525484" cy="3589401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12/12/2012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Lipidy, membrány,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7D389-ED7A-2642-9179-F88780ED3369}" type="slidenum">
              <a:rPr lang="en-US" smtClean="0"/>
              <a:pPr/>
              <a:t>36</a:t>
            </a:fld>
            <a:endParaRPr lang="en-US"/>
          </a:p>
        </p:txBody>
      </p:sp>
      <p:pic>
        <p:nvPicPr>
          <p:cNvPr id="7" name="Picture 6" descr="glycophor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455" y="591692"/>
            <a:ext cx="7550727" cy="558202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57200" y="346364"/>
            <a:ext cx="39185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/>
              <a:t>Membránové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proteiny</a:t>
            </a:r>
            <a:r>
              <a:rPr lang="en-US" sz="2000" b="1" dirty="0" smtClean="0"/>
              <a:t> </a:t>
            </a:r>
            <a:r>
              <a:rPr lang="en-US" dirty="0" smtClean="0"/>
              <a:t>– </a:t>
            </a:r>
            <a:r>
              <a:rPr lang="en-US" dirty="0" err="1" smtClean="0"/>
              <a:t>glykophorin</a:t>
            </a:r>
            <a:endParaRPr 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12/12/2012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Lipidy, membrány,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7D389-ED7A-2642-9179-F88780ED3369}" type="slidenum">
              <a:rPr lang="en-US" smtClean="0"/>
              <a:pPr/>
              <a:t>37</a:t>
            </a:fld>
            <a:endParaRPr lang="en-US"/>
          </a:p>
        </p:txBody>
      </p:sp>
      <p:pic>
        <p:nvPicPr>
          <p:cNvPr id="7" name="Picture 6" descr="bacteriorhodopsinSeq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192" y="371089"/>
            <a:ext cx="7370618" cy="608916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84729" y="128644"/>
            <a:ext cx="4387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/>
              <a:t>Bakteriorhodopsin</a:t>
            </a:r>
            <a:r>
              <a:rPr lang="en-US" b="1" dirty="0" smtClean="0"/>
              <a:t> </a:t>
            </a:r>
            <a:r>
              <a:rPr lang="en-US" dirty="0" smtClean="0"/>
              <a:t>– </a:t>
            </a:r>
            <a:r>
              <a:rPr lang="en-US" dirty="0" err="1" smtClean="0"/>
              <a:t>protonová</a:t>
            </a:r>
            <a:r>
              <a:rPr lang="en-US" dirty="0" smtClean="0"/>
              <a:t> </a:t>
            </a:r>
            <a:r>
              <a:rPr lang="en-US" dirty="0" err="1" smtClean="0"/>
              <a:t>pumpa</a:t>
            </a:r>
            <a:endParaRPr lang="en-U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12/12/2012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Lipidy, membrány,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7D389-ED7A-2642-9179-F88780ED3369}" type="slidenum">
              <a:rPr lang="en-US" smtClean="0"/>
              <a:pPr/>
              <a:t>38</a:t>
            </a:fld>
            <a:endParaRPr lang="en-US"/>
          </a:p>
        </p:txBody>
      </p:sp>
      <p:pic>
        <p:nvPicPr>
          <p:cNvPr id="7" name="Picture 6" descr="bacteriorhodopsi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7152" y="271895"/>
            <a:ext cx="4539648" cy="6084455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12/12/2012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Lipidy, membrány,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7D389-ED7A-2642-9179-F88780ED3369}" type="slidenum">
              <a:rPr lang="en-US" smtClean="0"/>
              <a:pPr/>
              <a:t>39</a:t>
            </a:fld>
            <a:endParaRPr lang="en-US"/>
          </a:p>
        </p:txBody>
      </p:sp>
      <p:pic>
        <p:nvPicPr>
          <p:cNvPr id="7" name="Picture 6" descr="Screen Shot 2012-12-11 at 10.47.17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866" y="149412"/>
            <a:ext cx="4831603" cy="5764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2468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12/12/2012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Lipidy, membrány,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1A5BC-E76B-3E4A-9830-99544116780B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8" name="Picture 7" descr="Screen shot 2010-11-15 at 11.43.39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05" y="1195315"/>
            <a:ext cx="8086734" cy="3611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0443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12/12/2012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Lipidy, membrány,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7D389-ED7A-2642-9179-F88780ED3369}" type="slidenum">
              <a:rPr lang="en-US" smtClean="0"/>
              <a:pPr/>
              <a:t>40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438727"/>
            <a:ext cx="8229600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/>
              <a:t>Příprava</a:t>
            </a:r>
            <a:r>
              <a:rPr lang="en-US" sz="2400" b="1" dirty="0" smtClean="0"/>
              <a:t> a </a:t>
            </a:r>
            <a:r>
              <a:rPr lang="en-US" sz="2400" b="1" dirty="0" err="1" smtClean="0"/>
              <a:t>studium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monovrstev</a:t>
            </a:r>
            <a:r>
              <a:rPr lang="en-US" sz="2400" b="1" dirty="0" smtClean="0"/>
              <a:t> a </a:t>
            </a:r>
            <a:r>
              <a:rPr lang="en-US" sz="2400" b="1" dirty="0" err="1" smtClean="0"/>
              <a:t>jejich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studium</a:t>
            </a:r>
            <a:endParaRPr lang="en-US" sz="2400" b="1" dirty="0" smtClean="0"/>
          </a:p>
          <a:p>
            <a:endParaRPr lang="en-US" dirty="0" smtClean="0"/>
          </a:p>
          <a:p>
            <a:pPr marL="342900" indent="-342900">
              <a:buAutoNum type="arabicParenR"/>
            </a:pPr>
            <a:r>
              <a:rPr lang="en-US" dirty="0" err="1" smtClean="0"/>
              <a:t>Franklinův</a:t>
            </a:r>
            <a:r>
              <a:rPr lang="en-US" dirty="0" smtClean="0"/>
              <a:t> experiment</a:t>
            </a:r>
          </a:p>
          <a:p>
            <a:pPr marL="342900" indent="-342900">
              <a:buAutoNum type="arabicParenR"/>
            </a:pPr>
            <a:r>
              <a:rPr lang="en-US" dirty="0" err="1" smtClean="0"/>
              <a:t>Langmuirova-Blodgettové</a:t>
            </a:r>
            <a:r>
              <a:rPr lang="en-US" dirty="0" smtClean="0"/>
              <a:t> </a:t>
            </a:r>
            <a:r>
              <a:rPr lang="en-US" dirty="0" err="1" smtClean="0"/>
              <a:t>vanička</a:t>
            </a:r>
            <a:endParaRPr lang="en-US" dirty="0" smtClean="0"/>
          </a:p>
          <a:p>
            <a:pPr marL="342900" indent="-342900">
              <a:buAutoNum type="arabicParenR"/>
            </a:pPr>
            <a:r>
              <a:rPr lang="en-US" dirty="0" err="1" smtClean="0"/>
              <a:t>Odpařováním</a:t>
            </a:r>
            <a:r>
              <a:rPr lang="en-US" dirty="0" smtClean="0"/>
              <a:t> </a:t>
            </a:r>
            <a:r>
              <a:rPr lang="en-US" dirty="0" err="1" smtClean="0"/>
              <a:t>organických</a:t>
            </a:r>
            <a:r>
              <a:rPr lang="en-US" dirty="0" smtClean="0"/>
              <a:t> </a:t>
            </a:r>
            <a:r>
              <a:rPr lang="en-US" dirty="0" err="1" smtClean="0"/>
              <a:t>rozpouštědel</a:t>
            </a:r>
            <a:endParaRPr lang="en-US" dirty="0" smtClean="0"/>
          </a:p>
          <a:p>
            <a:pPr marL="342900" indent="-342900">
              <a:buAutoNum type="arabicParenR"/>
            </a:pPr>
            <a:endParaRPr lang="en-US" dirty="0" smtClean="0"/>
          </a:p>
          <a:p>
            <a:pPr marL="342900" indent="-342900">
              <a:buAutoNum type="arabicParenR"/>
            </a:pPr>
            <a:endParaRPr lang="en-US" dirty="0" smtClean="0"/>
          </a:p>
          <a:p>
            <a:pPr marL="342900" indent="-342900">
              <a:buAutoNum type="arabicParenR"/>
            </a:pPr>
            <a:endParaRPr lang="en-US" dirty="0" smtClean="0"/>
          </a:p>
          <a:p>
            <a:pPr marL="342900" indent="-342900">
              <a:buAutoNum type="alphaUcParenR"/>
            </a:pPr>
            <a:r>
              <a:rPr lang="en-US" dirty="0" err="1" smtClean="0"/>
              <a:t>Rentgenová</a:t>
            </a:r>
            <a:r>
              <a:rPr lang="en-US" dirty="0" smtClean="0"/>
              <a:t> </a:t>
            </a:r>
            <a:r>
              <a:rPr lang="en-US" dirty="0" err="1" smtClean="0"/>
              <a:t>difrakce</a:t>
            </a:r>
            <a:r>
              <a:rPr lang="en-US" dirty="0" smtClean="0"/>
              <a:t> a </a:t>
            </a:r>
            <a:r>
              <a:rPr lang="en-US" dirty="0" err="1" smtClean="0"/>
              <a:t>odraz</a:t>
            </a:r>
            <a:endParaRPr lang="en-US" dirty="0" smtClean="0"/>
          </a:p>
          <a:p>
            <a:pPr marL="342900" indent="-342900">
              <a:buAutoNum type="alphaUcParenR"/>
            </a:pPr>
            <a:r>
              <a:rPr lang="en-US" dirty="0" err="1" smtClean="0"/>
              <a:t>Elipsometrie</a:t>
            </a:r>
            <a:endParaRPr lang="en-US" dirty="0" smtClean="0"/>
          </a:p>
          <a:p>
            <a:pPr marL="342900" indent="-342900">
              <a:buAutoNum type="alphaUcParenR"/>
            </a:pPr>
            <a:r>
              <a:rPr lang="en-US" dirty="0" smtClean="0"/>
              <a:t>BAM – </a:t>
            </a:r>
            <a:r>
              <a:rPr lang="en-US" dirty="0"/>
              <a:t>B</a:t>
            </a:r>
            <a:r>
              <a:rPr lang="en-US" dirty="0" smtClean="0"/>
              <a:t>rewster angle microscopy – </a:t>
            </a:r>
            <a:r>
              <a:rPr lang="en-US" dirty="0" err="1" smtClean="0"/>
              <a:t>mikroskopie</a:t>
            </a:r>
            <a:r>
              <a:rPr lang="en-US" dirty="0" smtClean="0"/>
              <a:t> </a:t>
            </a:r>
            <a:r>
              <a:rPr lang="en-US" dirty="0" err="1"/>
              <a:t>B</a:t>
            </a:r>
            <a:r>
              <a:rPr lang="en-US" dirty="0" err="1" smtClean="0"/>
              <a:t>rewsterova</a:t>
            </a:r>
            <a:r>
              <a:rPr lang="en-US" dirty="0" smtClean="0"/>
              <a:t> </a:t>
            </a:r>
            <a:r>
              <a:rPr lang="en-US" dirty="0" err="1" smtClean="0"/>
              <a:t>úhlu</a:t>
            </a:r>
            <a:endParaRPr lang="en-US" dirty="0" smtClean="0"/>
          </a:p>
          <a:p>
            <a:pPr marL="342900" indent="-342900">
              <a:buAutoNum type="alphaUcParenR"/>
            </a:pPr>
            <a:r>
              <a:rPr lang="en-US" dirty="0" smtClean="0"/>
              <a:t>STM/AFM – </a:t>
            </a:r>
            <a:r>
              <a:rPr lang="en-US" dirty="0" err="1" smtClean="0"/>
              <a:t>skenovací</a:t>
            </a:r>
            <a:r>
              <a:rPr lang="en-US" dirty="0" smtClean="0"/>
              <a:t> </a:t>
            </a:r>
            <a:r>
              <a:rPr lang="en-US" dirty="0" err="1" smtClean="0"/>
              <a:t>tunelovací</a:t>
            </a:r>
            <a:r>
              <a:rPr lang="en-US" dirty="0" smtClean="0"/>
              <a:t> </a:t>
            </a:r>
            <a:r>
              <a:rPr lang="en-US" dirty="0" err="1" smtClean="0"/>
              <a:t>mikroskopie</a:t>
            </a:r>
            <a:r>
              <a:rPr lang="en-US" dirty="0" smtClean="0"/>
              <a:t>, </a:t>
            </a:r>
            <a:r>
              <a:rPr lang="en-US" dirty="0" err="1" smtClean="0"/>
              <a:t>mikroskopie</a:t>
            </a:r>
            <a:r>
              <a:rPr lang="en-US" dirty="0" smtClean="0"/>
              <a:t> </a:t>
            </a:r>
            <a:r>
              <a:rPr lang="en-US" dirty="0" err="1" smtClean="0"/>
              <a:t>atomárních</a:t>
            </a:r>
            <a:r>
              <a:rPr lang="en-US" dirty="0" smtClean="0"/>
              <a:t> </a:t>
            </a:r>
            <a:r>
              <a:rPr lang="en-US" dirty="0" err="1" smtClean="0"/>
              <a:t>sil</a:t>
            </a:r>
            <a:endParaRPr lang="en-US" dirty="0" smtClean="0"/>
          </a:p>
          <a:p>
            <a:pPr marL="342900" indent="-342900">
              <a:buAutoNum type="alphaUcParenR"/>
            </a:pPr>
            <a:r>
              <a:rPr lang="en-US" dirty="0" err="1" smtClean="0"/>
              <a:t>Fluorescenční</a:t>
            </a:r>
            <a:r>
              <a:rPr lang="en-US" dirty="0" smtClean="0"/>
              <a:t> </a:t>
            </a:r>
            <a:r>
              <a:rPr lang="en-US" dirty="0" err="1" smtClean="0"/>
              <a:t>mikroskopie</a:t>
            </a:r>
            <a:endParaRPr lang="en-US" dirty="0" smtClean="0"/>
          </a:p>
          <a:p>
            <a:pPr marL="342900" indent="-342900">
              <a:buAutoNum type="arabicParenR"/>
            </a:pPr>
            <a:endParaRPr lang="en-US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Can 105"/>
          <p:cNvSpPr/>
          <p:nvPr/>
        </p:nvSpPr>
        <p:spPr>
          <a:xfrm>
            <a:off x="945766" y="4268030"/>
            <a:ext cx="7163047" cy="1136871"/>
          </a:xfrm>
          <a:prstGeom prst="can">
            <a:avLst>
              <a:gd name="adj" fmla="val 46926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12/12/2012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Lipidy, membrány,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7D389-ED7A-2642-9179-F88780ED3369}" type="slidenum">
              <a:rPr lang="en-US" smtClean="0"/>
              <a:pPr/>
              <a:t>41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57200" y="415637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Franklinův</a:t>
            </a:r>
            <a:r>
              <a:rPr lang="en-US" dirty="0" smtClean="0"/>
              <a:t> experiment</a:t>
            </a:r>
            <a:endParaRPr lang="en-US" dirty="0"/>
          </a:p>
        </p:txBody>
      </p:sp>
      <p:grpSp>
        <p:nvGrpSpPr>
          <p:cNvPr id="31" name="Group 30"/>
          <p:cNvGrpSpPr/>
          <p:nvPr/>
        </p:nvGrpSpPr>
        <p:grpSpPr>
          <a:xfrm>
            <a:off x="4178080" y="304161"/>
            <a:ext cx="2855255" cy="2798204"/>
            <a:chOff x="1507433" y="561059"/>
            <a:chExt cx="2855255" cy="2798204"/>
          </a:xfrm>
        </p:grpSpPr>
        <p:grpSp>
          <p:nvGrpSpPr>
            <p:cNvPr id="23" name="Group 22"/>
            <p:cNvGrpSpPr/>
            <p:nvPr/>
          </p:nvGrpSpPr>
          <p:grpSpPr>
            <a:xfrm>
              <a:off x="1734149" y="1466871"/>
              <a:ext cx="2380254" cy="1252661"/>
              <a:chOff x="1734149" y="1466871"/>
              <a:chExt cx="2380254" cy="1252661"/>
            </a:xfrm>
          </p:grpSpPr>
          <p:sp>
            <p:nvSpPr>
              <p:cNvPr id="8" name="Rectangle 7"/>
              <p:cNvSpPr/>
              <p:nvPr/>
            </p:nvSpPr>
            <p:spPr>
              <a:xfrm rot="19183043">
                <a:off x="1734149" y="1865082"/>
                <a:ext cx="2380254" cy="497179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0" name="Straight Connector 9"/>
              <p:cNvCxnSpPr/>
              <p:nvPr/>
            </p:nvCxnSpPr>
            <p:spPr>
              <a:xfrm rot="16200000" flipH="1">
                <a:off x="2049895" y="2523259"/>
                <a:ext cx="207818" cy="184727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>
              <a:xfrm rot="16200000" flipH="1">
                <a:off x="2194790" y="2408969"/>
                <a:ext cx="207818" cy="184727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 rot="16200000" flipH="1">
                <a:off x="2337665" y="2289185"/>
                <a:ext cx="207818" cy="184727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 rot="16200000" flipH="1">
                <a:off x="2476210" y="2174895"/>
                <a:ext cx="207818" cy="184727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 rot="16200000" flipH="1">
                <a:off x="2598442" y="2073434"/>
                <a:ext cx="323573" cy="271897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 rot="16200000" flipH="1">
                <a:off x="2751280" y="1938502"/>
                <a:ext cx="207818" cy="184727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/>
              <p:nvPr/>
            </p:nvCxnSpPr>
            <p:spPr>
              <a:xfrm rot="16200000" flipH="1">
                <a:off x="2884630" y="1829099"/>
                <a:ext cx="207818" cy="184727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 rot="16200000" flipH="1">
                <a:off x="3023175" y="1714809"/>
                <a:ext cx="207818" cy="184727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 rot="16200000" flipH="1">
                <a:off x="3159700" y="1599056"/>
                <a:ext cx="207818" cy="184727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 rot="16200000" flipH="1">
                <a:off x="3286129" y="1490532"/>
                <a:ext cx="328460" cy="281138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5" name="Straight Connector 24"/>
            <p:cNvCxnSpPr/>
            <p:nvPr/>
          </p:nvCxnSpPr>
          <p:spPr>
            <a:xfrm flipV="1">
              <a:off x="3833863" y="1008966"/>
              <a:ext cx="344217" cy="327334"/>
            </a:xfrm>
            <a:prstGeom prst="line">
              <a:avLst/>
            </a:prstGeom>
            <a:ln w="76200" cmpd="sng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Oval 27"/>
            <p:cNvSpPr/>
            <p:nvPr/>
          </p:nvSpPr>
          <p:spPr>
            <a:xfrm rot="2799473">
              <a:off x="3855431" y="844318"/>
              <a:ext cx="790516" cy="223998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0" name="Straight Connector 29"/>
            <p:cNvCxnSpPr/>
            <p:nvPr/>
          </p:nvCxnSpPr>
          <p:spPr>
            <a:xfrm rot="10800000" flipV="1">
              <a:off x="1507433" y="2883158"/>
              <a:ext cx="508939" cy="47610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157"/>
          <p:cNvGrpSpPr>
            <a:grpSpLocks/>
          </p:cNvGrpSpPr>
          <p:nvPr/>
        </p:nvGrpSpPr>
        <p:grpSpPr bwMode="auto">
          <a:xfrm rot="10800000">
            <a:off x="2577880" y="3810000"/>
            <a:ext cx="152400" cy="622300"/>
            <a:chOff x="1536" y="1632"/>
            <a:chExt cx="96" cy="392"/>
          </a:xfrm>
          <a:effectLst/>
          <a:scene3d>
            <a:camera prst="orthographicFront"/>
            <a:lightRig rig="threePt" dir="t">
              <a:rot lat="0" lon="0" rev="0"/>
            </a:lightRig>
          </a:scene3d>
        </p:grpSpPr>
        <p:sp>
          <p:nvSpPr>
            <p:cNvPr id="34" name="Freeform 158"/>
            <p:cNvSpPr>
              <a:spLocks/>
            </p:cNvSpPr>
            <p:nvPr/>
          </p:nvSpPr>
          <p:spPr bwMode="auto">
            <a:xfrm>
              <a:off x="1536" y="1680"/>
              <a:ext cx="48" cy="3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48"/>
                </a:cxn>
                <a:cxn ang="0">
                  <a:pos x="0" y="96"/>
                </a:cxn>
                <a:cxn ang="0">
                  <a:pos x="48" y="144"/>
                </a:cxn>
                <a:cxn ang="0">
                  <a:pos x="0" y="192"/>
                </a:cxn>
                <a:cxn ang="0">
                  <a:pos x="48" y="240"/>
                </a:cxn>
                <a:cxn ang="0">
                  <a:pos x="0" y="288"/>
                </a:cxn>
                <a:cxn ang="0">
                  <a:pos x="48" y="336"/>
                </a:cxn>
                <a:cxn ang="0">
                  <a:pos x="0" y="336"/>
                </a:cxn>
              </a:cxnLst>
              <a:rect l="0" t="0" r="r" b="b"/>
              <a:pathLst>
                <a:path w="48" h="344">
                  <a:moveTo>
                    <a:pt x="0" y="0"/>
                  </a:moveTo>
                  <a:cubicBezTo>
                    <a:pt x="24" y="16"/>
                    <a:pt x="48" y="32"/>
                    <a:pt x="48" y="48"/>
                  </a:cubicBezTo>
                  <a:cubicBezTo>
                    <a:pt x="48" y="64"/>
                    <a:pt x="0" y="80"/>
                    <a:pt x="0" y="96"/>
                  </a:cubicBezTo>
                  <a:cubicBezTo>
                    <a:pt x="0" y="112"/>
                    <a:pt x="48" y="128"/>
                    <a:pt x="48" y="144"/>
                  </a:cubicBezTo>
                  <a:cubicBezTo>
                    <a:pt x="48" y="160"/>
                    <a:pt x="0" y="176"/>
                    <a:pt x="0" y="192"/>
                  </a:cubicBezTo>
                  <a:cubicBezTo>
                    <a:pt x="0" y="208"/>
                    <a:pt x="48" y="224"/>
                    <a:pt x="48" y="240"/>
                  </a:cubicBezTo>
                  <a:cubicBezTo>
                    <a:pt x="48" y="256"/>
                    <a:pt x="0" y="272"/>
                    <a:pt x="0" y="288"/>
                  </a:cubicBezTo>
                  <a:cubicBezTo>
                    <a:pt x="0" y="304"/>
                    <a:pt x="48" y="328"/>
                    <a:pt x="48" y="336"/>
                  </a:cubicBezTo>
                  <a:cubicBezTo>
                    <a:pt x="48" y="344"/>
                    <a:pt x="8" y="336"/>
                    <a:pt x="0" y="336"/>
                  </a:cubicBezTo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sp3d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Oval 159"/>
            <p:cNvSpPr>
              <a:spLocks noChangeArrowheads="1"/>
            </p:cNvSpPr>
            <p:nvPr/>
          </p:nvSpPr>
          <p:spPr bwMode="auto">
            <a:xfrm>
              <a:off x="1536" y="1632"/>
              <a:ext cx="96" cy="9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sp3d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6" name="Group 160"/>
          <p:cNvGrpSpPr>
            <a:grpSpLocks/>
          </p:cNvGrpSpPr>
          <p:nvPr/>
        </p:nvGrpSpPr>
        <p:grpSpPr bwMode="auto">
          <a:xfrm rot="10800000">
            <a:off x="2730280" y="3810000"/>
            <a:ext cx="152400" cy="622300"/>
            <a:chOff x="1536" y="1632"/>
            <a:chExt cx="96" cy="392"/>
          </a:xfrm>
          <a:effectLst/>
          <a:scene3d>
            <a:camera prst="orthographicFront"/>
            <a:lightRig rig="threePt" dir="t">
              <a:rot lat="0" lon="0" rev="0"/>
            </a:lightRig>
          </a:scene3d>
        </p:grpSpPr>
        <p:sp>
          <p:nvSpPr>
            <p:cNvPr id="37" name="Freeform 161"/>
            <p:cNvSpPr>
              <a:spLocks/>
            </p:cNvSpPr>
            <p:nvPr/>
          </p:nvSpPr>
          <p:spPr bwMode="auto">
            <a:xfrm>
              <a:off x="1536" y="1680"/>
              <a:ext cx="48" cy="3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48"/>
                </a:cxn>
                <a:cxn ang="0">
                  <a:pos x="0" y="96"/>
                </a:cxn>
                <a:cxn ang="0">
                  <a:pos x="48" y="144"/>
                </a:cxn>
                <a:cxn ang="0">
                  <a:pos x="0" y="192"/>
                </a:cxn>
                <a:cxn ang="0">
                  <a:pos x="48" y="240"/>
                </a:cxn>
                <a:cxn ang="0">
                  <a:pos x="0" y="288"/>
                </a:cxn>
                <a:cxn ang="0">
                  <a:pos x="48" y="336"/>
                </a:cxn>
                <a:cxn ang="0">
                  <a:pos x="0" y="336"/>
                </a:cxn>
              </a:cxnLst>
              <a:rect l="0" t="0" r="r" b="b"/>
              <a:pathLst>
                <a:path w="48" h="344">
                  <a:moveTo>
                    <a:pt x="0" y="0"/>
                  </a:moveTo>
                  <a:cubicBezTo>
                    <a:pt x="24" y="16"/>
                    <a:pt x="48" y="32"/>
                    <a:pt x="48" y="48"/>
                  </a:cubicBezTo>
                  <a:cubicBezTo>
                    <a:pt x="48" y="64"/>
                    <a:pt x="0" y="80"/>
                    <a:pt x="0" y="96"/>
                  </a:cubicBezTo>
                  <a:cubicBezTo>
                    <a:pt x="0" y="112"/>
                    <a:pt x="48" y="128"/>
                    <a:pt x="48" y="144"/>
                  </a:cubicBezTo>
                  <a:cubicBezTo>
                    <a:pt x="48" y="160"/>
                    <a:pt x="0" y="176"/>
                    <a:pt x="0" y="192"/>
                  </a:cubicBezTo>
                  <a:cubicBezTo>
                    <a:pt x="0" y="208"/>
                    <a:pt x="48" y="224"/>
                    <a:pt x="48" y="240"/>
                  </a:cubicBezTo>
                  <a:cubicBezTo>
                    <a:pt x="48" y="256"/>
                    <a:pt x="0" y="272"/>
                    <a:pt x="0" y="288"/>
                  </a:cubicBezTo>
                  <a:cubicBezTo>
                    <a:pt x="0" y="304"/>
                    <a:pt x="48" y="328"/>
                    <a:pt x="48" y="336"/>
                  </a:cubicBezTo>
                  <a:cubicBezTo>
                    <a:pt x="48" y="344"/>
                    <a:pt x="8" y="336"/>
                    <a:pt x="0" y="336"/>
                  </a:cubicBezTo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sp3d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Oval 162"/>
            <p:cNvSpPr>
              <a:spLocks noChangeArrowheads="1"/>
            </p:cNvSpPr>
            <p:nvPr/>
          </p:nvSpPr>
          <p:spPr bwMode="auto">
            <a:xfrm>
              <a:off x="1536" y="1632"/>
              <a:ext cx="96" cy="9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sp3d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9" name="Group 163"/>
          <p:cNvGrpSpPr>
            <a:grpSpLocks/>
          </p:cNvGrpSpPr>
          <p:nvPr/>
        </p:nvGrpSpPr>
        <p:grpSpPr bwMode="auto">
          <a:xfrm rot="10800000">
            <a:off x="2882680" y="3810000"/>
            <a:ext cx="152400" cy="622300"/>
            <a:chOff x="1536" y="1632"/>
            <a:chExt cx="96" cy="392"/>
          </a:xfrm>
          <a:effectLst/>
          <a:scene3d>
            <a:camera prst="orthographicFront"/>
            <a:lightRig rig="threePt" dir="t">
              <a:rot lat="0" lon="0" rev="0"/>
            </a:lightRig>
          </a:scene3d>
        </p:grpSpPr>
        <p:sp>
          <p:nvSpPr>
            <p:cNvPr id="40" name="Freeform 164"/>
            <p:cNvSpPr>
              <a:spLocks/>
            </p:cNvSpPr>
            <p:nvPr/>
          </p:nvSpPr>
          <p:spPr bwMode="auto">
            <a:xfrm>
              <a:off x="1536" y="1680"/>
              <a:ext cx="48" cy="3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48"/>
                </a:cxn>
                <a:cxn ang="0">
                  <a:pos x="0" y="96"/>
                </a:cxn>
                <a:cxn ang="0">
                  <a:pos x="48" y="144"/>
                </a:cxn>
                <a:cxn ang="0">
                  <a:pos x="0" y="192"/>
                </a:cxn>
                <a:cxn ang="0">
                  <a:pos x="48" y="240"/>
                </a:cxn>
                <a:cxn ang="0">
                  <a:pos x="0" y="288"/>
                </a:cxn>
                <a:cxn ang="0">
                  <a:pos x="48" y="336"/>
                </a:cxn>
                <a:cxn ang="0">
                  <a:pos x="0" y="336"/>
                </a:cxn>
              </a:cxnLst>
              <a:rect l="0" t="0" r="r" b="b"/>
              <a:pathLst>
                <a:path w="48" h="344">
                  <a:moveTo>
                    <a:pt x="0" y="0"/>
                  </a:moveTo>
                  <a:cubicBezTo>
                    <a:pt x="24" y="16"/>
                    <a:pt x="48" y="32"/>
                    <a:pt x="48" y="48"/>
                  </a:cubicBezTo>
                  <a:cubicBezTo>
                    <a:pt x="48" y="64"/>
                    <a:pt x="0" y="80"/>
                    <a:pt x="0" y="96"/>
                  </a:cubicBezTo>
                  <a:cubicBezTo>
                    <a:pt x="0" y="112"/>
                    <a:pt x="48" y="128"/>
                    <a:pt x="48" y="144"/>
                  </a:cubicBezTo>
                  <a:cubicBezTo>
                    <a:pt x="48" y="160"/>
                    <a:pt x="0" y="176"/>
                    <a:pt x="0" y="192"/>
                  </a:cubicBezTo>
                  <a:cubicBezTo>
                    <a:pt x="0" y="208"/>
                    <a:pt x="48" y="224"/>
                    <a:pt x="48" y="240"/>
                  </a:cubicBezTo>
                  <a:cubicBezTo>
                    <a:pt x="48" y="256"/>
                    <a:pt x="0" y="272"/>
                    <a:pt x="0" y="288"/>
                  </a:cubicBezTo>
                  <a:cubicBezTo>
                    <a:pt x="0" y="304"/>
                    <a:pt x="48" y="328"/>
                    <a:pt x="48" y="336"/>
                  </a:cubicBezTo>
                  <a:cubicBezTo>
                    <a:pt x="48" y="344"/>
                    <a:pt x="8" y="336"/>
                    <a:pt x="0" y="336"/>
                  </a:cubicBezTo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sp3d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Oval 165"/>
            <p:cNvSpPr>
              <a:spLocks noChangeArrowheads="1"/>
            </p:cNvSpPr>
            <p:nvPr/>
          </p:nvSpPr>
          <p:spPr bwMode="auto">
            <a:xfrm>
              <a:off x="1536" y="1632"/>
              <a:ext cx="96" cy="9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sp3d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2" name="Group 166"/>
          <p:cNvGrpSpPr>
            <a:grpSpLocks/>
          </p:cNvGrpSpPr>
          <p:nvPr/>
        </p:nvGrpSpPr>
        <p:grpSpPr bwMode="auto">
          <a:xfrm rot="10800000">
            <a:off x="3035080" y="3810000"/>
            <a:ext cx="152400" cy="622300"/>
            <a:chOff x="1536" y="1632"/>
            <a:chExt cx="96" cy="392"/>
          </a:xfrm>
          <a:effectLst/>
          <a:scene3d>
            <a:camera prst="orthographicFront"/>
            <a:lightRig rig="threePt" dir="t">
              <a:rot lat="0" lon="0" rev="0"/>
            </a:lightRig>
          </a:scene3d>
        </p:grpSpPr>
        <p:sp>
          <p:nvSpPr>
            <p:cNvPr id="43" name="Freeform 167"/>
            <p:cNvSpPr>
              <a:spLocks/>
            </p:cNvSpPr>
            <p:nvPr/>
          </p:nvSpPr>
          <p:spPr bwMode="auto">
            <a:xfrm>
              <a:off x="1536" y="1680"/>
              <a:ext cx="48" cy="3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48"/>
                </a:cxn>
                <a:cxn ang="0">
                  <a:pos x="0" y="96"/>
                </a:cxn>
                <a:cxn ang="0">
                  <a:pos x="48" y="144"/>
                </a:cxn>
                <a:cxn ang="0">
                  <a:pos x="0" y="192"/>
                </a:cxn>
                <a:cxn ang="0">
                  <a:pos x="48" y="240"/>
                </a:cxn>
                <a:cxn ang="0">
                  <a:pos x="0" y="288"/>
                </a:cxn>
                <a:cxn ang="0">
                  <a:pos x="48" y="336"/>
                </a:cxn>
                <a:cxn ang="0">
                  <a:pos x="0" y="336"/>
                </a:cxn>
              </a:cxnLst>
              <a:rect l="0" t="0" r="r" b="b"/>
              <a:pathLst>
                <a:path w="48" h="344">
                  <a:moveTo>
                    <a:pt x="0" y="0"/>
                  </a:moveTo>
                  <a:cubicBezTo>
                    <a:pt x="24" y="16"/>
                    <a:pt x="48" y="32"/>
                    <a:pt x="48" y="48"/>
                  </a:cubicBezTo>
                  <a:cubicBezTo>
                    <a:pt x="48" y="64"/>
                    <a:pt x="0" y="80"/>
                    <a:pt x="0" y="96"/>
                  </a:cubicBezTo>
                  <a:cubicBezTo>
                    <a:pt x="0" y="112"/>
                    <a:pt x="48" y="128"/>
                    <a:pt x="48" y="144"/>
                  </a:cubicBezTo>
                  <a:cubicBezTo>
                    <a:pt x="48" y="160"/>
                    <a:pt x="0" y="176"/>
                    <a:pt x="0" y="192"/>
                  </a:cubicBezTo>
                  <a:cubicBezTo>
                    <a:pt x="0" y="208"/>
                    <a:pt x="48" y="224"/>
                    <a:pt x="48" y="240"/>
                  </a:cubicBezTo>
                  <a:cubicBezTo>
                    <a:pt x="48" y="256"/>
                    <a:pt x="0" y="272"/>
                    <a:pt x="0" y="288"/>
                  </a:cubicBezTo>
                  <a:cubicBezTo>
                    <a:pt x="0" y="304"/>
                    <a:pt x="48" y="328"/>
                    <a:pt x="48" y="336"/>
                  </a:cubicBezTo>
                  <a:cubicBezTo>
                    <a:pt x="48" y="344"/>
                    <a:pt x="8" y="336"/>
                    <a:pt x="0" y="336"/>
                  </a:cubicBezTo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sp3d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Oval 168"/>
            <p:cNvSpPr>
              <a:spLocks noChangeArrowheads="1"/>
            </p:cNvSpPr>
            <p:nvPr/>
          </p:nvSpPr>
          <p:spPr bwMode="auto">
            <a:xfrm>
              <a:off x="1536" y="1632"/>
              <a:ext cx="96" cy="9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sp3d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5" name="Group 169"/>
          <p:cNvGrpSpPr>
            <a:grpSpLocks/>
          </p:cNvGrpSpPr>
          <p:nvPr/>
        </p:nvGrpSpPr>
        <p:grpSpPr bwMode="auto">
          <a:xfrm rot="10800000">
            <a:off x="3187480" y="3810000"/>
            <a:ext cx="152400" cy="622300"/>
            <a:chOff x="1536" y="1632"/>
            <a:chExt cx="96" cy="392"/>
          </a:xfrm>
          <a:effectLst/>
          <a:scene3d>
            <a:camera prst="orthographicFront"/>
            <a:lightRig rig="threePt" dir="t">
              <a:rot lat="0" lon="0" rev="0"/>
            </a:lightRig>
          </a:scene3d>
        </p:grpSpPr>
        <p:sp>
          <p:nvSpPr>
            <p:cNvPr id="46" name="Freeform 170"/>
            <p:cNvSpPr>
              <a:spLocks/>
            </p:cNvSpPr>
            <p:nvPr/>
          </p:nvSpPr>
          <p:spPr bwMode="auto">
            <a:xfrm>
              <a:off x="1536" y="1680"/>
              <a:ext cx="48" cy="3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48"/>
                </a:cxn>
                <a:cxn ang="0">
                  <a:pos x="0" y="96"/>
                </a:cxn>
                <a:cxn ang="0">
                  <a:pos x="48" y="144"/>
                </a:cxn>
                <a:cxn ang="0">
                  <a:pos x="0" y="192"/>
                </a:cxn>
                <a:cxn ang="0">
                  <a:pos x="48" y="240"/>
                </a:cxn>
                <a:cxn ang="0">
                  <a:pos x="0" y="288"/>
                </a:cxn>
                <a:cxn ang="0">
                  <a:pos x="48" y="336"/>
                </a:cxn>
                <a:cxn ang="0">
                  <a:pos x="0" y="336"/>
                </a:cxn>
              </a:cxnLst>
              <a:rect l="0" t="0" r="r" b="b"/>
              <a:pathLst>
                <a:path w="48" h="344">
                  <a:moveTo>
                    <a:pt x="0" y="0"/>
                  </a:moveTo>
                  <a:cubicBezTo>
                    <a:pt x="24" y="16"/>
                    <a:pt x="48" y="32"/>
                    <a:pt x="48" y="48"/>
                  </a:cubicBezTo>
                  <a:cubicBezTo>
                    <a:pt x="48" y="64"/>
                    <a:pt x="0" y="80"/>
                    <a:pt x="0" y="96"/>
                  </a:cubicBezTo>
                  <a:cubicBezTo>
                    <a:pt x="0" y="112"/>
                    <a:pt x="48" y="128"/>
                    <a:pt x="48" y="144"/>
                  </a:cubicBezTo>
                  <a:cubicBezTo>
                    <a:pt x="48" y="160"/>
                    <a:pt x="0" y="176"/>
                    <a:pt x="0" y="192"/>
                  </a:cubicBezTo>
                  <a:cubicBezTo>
                    <a:pt x="0" y="208"/>
                    <a:pt x="48" y="224"/>
                    <a:pt x="48" y="240"/>
                  </a:cubicBezTo>
                  <a:cubicBezTo>
                    <a:pt x="48" y="256"/>
                    <a:pt x="0" y="272"/>
                    <a:pt x="0" y="288"/>
                  </a:cubicBezTo>
                  <a:cubicBezTo>
                    <a:pt x="0" y="304"/>
                    <a:pt x="48" y="328"/>
                    <a:pt x="48" y="336"/>
                  </a:cubicBezTo>
                  <a:cubicBezTo>
                    <a:pt x="48" y="344"/>
                    <a:pt x="8" y="336"/>
                    <a:pt x="0" y="336"/>
                  </a:cubicBezTo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sp3d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Oval 171"/>
            <p:cNvSpPr>
              <a:spLocks noChangeArrowheads="1"/>
            </p:cNvSpPr>
            <p:nvPr/>
          </p:nvSpPr>
          <p:spPr bwMode="auto">
            <a:xfrm>
              <a:off x="1536" y="1632"/>
              <a:ext cx="96" cy="9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sp3d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8" name="Group 172"/>
          <p:cNvGrpSpPr>
            <a:grpSpLocks/>
          </p:cNvGrpSpPr>
          <p:nvPr/>
        </p:nvGrpSpPr>
        <p:grpSpPr bwMode="auto">
          <a:xfrm rot="10800000">
            <a:off x="3339880" y="3810000"/>
            <a:ext cx="152400" cy="622300"/>
            <a:chOff x="1536" y="1632"/>
            <a:chExt cx="96" cy="392"/>
          </a:xfrm>
          <a:effectLst/>
          <a:scene3d>
            <a:camera prst="orthographicFront"/>
            <a:lightRig rig="threePt" dir="t">
              <a:rot lat="0" lon="0" rev="0"/>
            </a:lightRig>
          </a:scene3d>
        </p:grpSpPr>
        <p:sp>
          <p:nvSpPr>
            <p:cNvPr id="49" name="Freeform 173"/>
            <p:cNvSpPr>
              <a:spLocks/>
            </p:cNvSpPr>
            <p:nvPr/>
          </p:nvSpPr>
          <p:spPr bwMode="auto">
            <a:xfrm>
              <a:off x="1536" y="1680"/>
              <a:ext cx="48" cy="3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48"/>
                </a:cxn>
                <a:cxn ang="0">
                  <a:pos x="0" y="96"/>
                </a:cxn>
                <a:cxn ang="0">
                  <a:pos x="48" y="144"/>
                </a:cxn>
                <a:cxn ang="0">
                  <a:pos x="0" y="192"/>
                </a:cxn>
                <a:cxn ang="0">
                  <a:pos x="48" y="240"/>
                </a:cxn>
                <a:cxn ang="0">
                  <a:pos x="0" y="288"/>
                </a:cxn>
                <a:cxn ang="0">
                  <a:pos x="48" y="336"/>
                </a:cxn>
                <a:cxn ang="0">
                  <a:pos x="0" y="336"/>
                </a:cxn>
              </a:cxnLst>
              <a:rect l="0" t="0" r="r" b="b"/>
              <a:pathLst>
                <a:path w="48" h="344">
                  <a:moveTo>
                    <a:pt x="0" y="0"/>
                  </a:moveTo>
                  <a:cubicBezTo>
                    <a:pt x="24" y="16"/>
                    <a:pt x="48" y="32"/>
                    <a:pt x="48" y="48"/>
                  </a:cubicBezTo>
                  <a:cubicBezTo>
                    <a:pt x="48" y="64"/>
                    <a:pt x="0" y="80"/>
                    <a:pt x="0" y="96"/>
                  </a:cubicBezTo>
                  <a:cubicBezTo>
                    <a:pt x="0" y="112"/>
                    <a:pt x="48" y="128"/>
                    <a:pt x="48" y="144"/>
                  </a:cubicBezTo>
                  <a:cubicBezTo>
                    <a:pt x="48" y="160"/>
                    <a:pt x="0" y="176"/>
                    <a:pt x="0" y="192"/>
                  </a:cubicBezTo>
                  <a:cubicBezTo>
                    <a:pt x="0" y="208"/>
                    <a:pt x="48" y="224"/>
                    <a:pt x="48" y="240"/>
                  </a:cubicBezTo>
                  <a:cubicBezTo>
                    <a:pt x="48" y="256"/>
                    <a:pt x="0" y="272"/>
                    <a:pt x="0" y="288"/>
                  </a:cubicBezTo>
                  <a:cubicBezTo>
                    <a:pt x="0" y="304"/>
                    <a:pt x="48" y="328"/>
                    <a:pt x="48" y="336"/>
                  </a:cubicBezTo>
                  <a:cubicBezTo>
                    <a:pt x="48" y="344"/>
                    <a:pt x="8" y="336"/>
                    <a:pt x="0" y="336"/>
                  </a:cubicBezTo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sp3d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Oval 174"/>
            <p:cNvSpPr>
              <a:spLocks noChangeArrowheads="1"/>
            </p:cNvSpPr>
            <p:nvPr/>
          </p:nvSpPr>
          <p:spPr bwMode="auto">
            <a:xfrm>
              <a:off x="1536" y="1632"/>
              <a:ext cx="96" cy="9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sp3d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1" name="Group 175"/>
          <p:cNvGrpSpPr>
            <a:grpSpLocks/>
          </p:cNvGrpSpPr>
          <p:nvPr/>
        </p:nvGrpSpPr>
        <p:grpSpPr bwMode="auto">
          <a:xfrm rot="10800000">
            <a:off x="3492280" y="3810000"/>
            <a:ext cx="152400" cy="622300"/>
            <a:chOff x="1536" y="1632"/>
            <a:chExt cx="96" cy="392"/>
          </a:xfrm>
          <a:effectLst/>
          <a:scene3d>
            <a:camera prst="orthographicFront"/>
            <a:lightRig rig="threePt" dir="t">
              <a:rot lat="0" lon="0" rev="0"/>
            </a:lightRig>
          </a:scene3d>
        </p:grpSpPr>
        <p:sp>
          <p:nvSpPr>
            <p:cNvPr id="52" name="Freeform 176"/>
            <p:cNvSpPr>
              <a:spLocks/>
            </p:cNvSpPr>
            <p:nvPr/>
          </p:nvSpPr>
          <p:spPr bwMode="auto">
            <a:xfrm>
              <a:off x="1536" y="1680"/>
              <a:ext cx="48" cy="3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48"/>
                </a:cxn>
                <a:cxn ang="0">
                  <a:pos x="0" y="96"/>
                </a:cxn>
                <a:cxn ang="0">
                  <a:pos x="48" y="144"/>
                </a:cxn>
                <a:cxn ang="0">
                  <a:pos x="0" y="192"/>
                </a:cxn>
                <a:cxn ang="0">
                  <a:pos x="48" y="240"/>
                </a:cxn>
                <a:cxn ang="0">
                  <a:pos x="0" y="288"/>
                </a:cxn>
                <a:cxn ang="0">
                  <a:pos x="48" y="336"/>
                </a:cxn>
                <a:cxn ang="0">
                  <a:pos x="0" y="336"/>
                </a:cxn>
              </a:cxnLst>
              <a:rect l="0" t="0" r="r" b="b"/>
              <a:pathLst>
                <a:path w="48" h="344">
                  <a:moveTo>
                    <a:pt x="0" y="0"/>
                  </a:moveTo>
                  <a:cubicBezTo>
                    <a:pt x="24" y="16"/>
                    <a:pt x="48" y="32"/>
                    <a:pt x="48" y="48"/>
                  </a:cubicBezTo>
                  <a:cubicBezTo>
                    <a:pt x="48" y="64"/>
                    <a:pt x="0" y="80"/>
                    <a:pt x="0" y="96"/>
                  </a:cubicBezTo>
                  <a:cubicBezTo>
                    <a:pt x="0" y="112"/>
                    <a:pt x="48" y="128"/>
                    <a:pt x="48" y="144"/>
                  </a:cubicBezTo>
                  <a:cubicBezTo>
                    <a:pt x="48" y="160"/>
                    <a:pt x="0" y="176"/>
                    <a:pt x="0" y="192"/>
                  </a:cubicBezTo>
                  <a:cubicBezTo>
                    <a:pt x="0" y="208"/>
                    <a:pt x="48" y="224"/>
                    <a:pt x="48" y="240"/>
                  </a:cubicBezTo>
                  <a:cubicBezTo>
                    <a:pt x="48" y="256"/>
                    <a:pt x="0" y="272"/>
                    <a:pt x="0" y="288"/>
                  </a:cubicBezTo>
                  <a:cubicBezTo>
                    <a:pt x="0" y="304"/>
                    <a:pt x="48" y="328"/>
                    <a:pt x="48" y="336"/>
                  </a:cubicBezTo>
                  <a:cubicBezTo>
                    <a:pt x="48" y="344"/>
                    <a:pt x="8" y="336"/>
                    <a:pt x="0" y="336"/>
                  </a:cubicBezTo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sp3d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Oval 177"/>
            <p:cNvSpPr>
              <a:spLocks noChangeArrowheads="1"/>
            </p:cNvSpPr>
            <p:nvPr/>
          </p:nvSpPr>
          <p:spPr bwMode="auto">
            <a:xfrm>
              <a:off x="1536" y="1632"/>
              <a:ext cx="96" cy="9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sp3d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4" name="Group 178"/>
          <p:cNvGrpSpPr>
            <a:grpSpLocks/>
          </p:cNvGrpSpPr>
          <p:nvPr/>
        </p:nvGrpSpPr>
        <p:grpSpPr bwMode="auto">
          <a:xfrm rot="10800000">
            <a:off x="3644680" y="3810000"/>
            <a:ext cx="152400" cy="622300"/>
            <a:chOff x="1536" y="1632"/>
            <a:chExt cx="96" cy="392"/>
          </a:xfrm>
          <a:effectLst/>
          <a:scene3d>
            <a:camera prst="orthographicFront"/>
            <a:lightRig rig="threePt" dir="t">
              <a:rot lat="0" lon="0" rev="0"/>
            </a:lightRig>
          </a:scene3d>
        </p:grpSpPr>
        <p:sp>
          <p:nvSpPr>
            <p:cNvPr id="55" name="Freeform 179"/>
            <p:cNvSpPr>
              <a:spLocks/>
            </p:cNvSpPr>
            <p:nvPr/>
          </p:nvSpPr>
          <p:spPr bwMode="auto">
            <a:xfrm>
              <a:off x="1536" y="1680"/>
              <a:ext cx="48" cy="3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48"/>
                </a:cxn>
                <a:cxn ang="0">
                  <a:pos x="0" y="96"/>
                </a:cxn>
                <a:cxn ang="0">
                  <a:pos x="48" y="144"/>
                </a:cxn>
                <a:cxn ang="0">
                  <a:pos x="0" y="192"/>
                </a:cxn>
                <a:cxn ang="0">
                  <a:pos x="48" y="240"/>
                </a:cxn>
                <a:cxn ang="0">
                  <a:pos x="0" y="288"/>
                </a:cxn>
                <a:cxn ang="0">
                  <a:pos x="48" y="336"/>
                </a:cxn>
                <a:cxn ang="0">
                  <a:pos x="0" y="336"/>
                </a:cxn>
              </a:cxnLst>
              <a:rect l="0" t="0" r="r" b="b"/>
              <a:pathLst>
                <a:path w="48" h="344">
                  <a:moveTo>
                    <a:pt x="0" y="0"/>
                  </a:moveTo>
                  <a:cubicBezTo>
                    <a:pt x="24" y="16"/>
                    <a:pt x="48" y="32"/>
                    <a:pt x="48" y="48"/>
                  </a:cubicBezTo>
                  <a:cubicBezTo>
                    <a:pt x="48" y="64"/>
                    <a:pt x="0" y="80"/>
                    <a:pt x="0" y="96"/>
                  </a:cubicBezTo>
                  <a:cubicBezTo>
                    <a:pt x="0" y="112"/>
                    <a:pt x="48" y="128"/>
                    <a:pt x="48" y="144"/>
                  </a:cubicBezTo>
                  <a:cubicBezTo>
                    <a:pt x="48" y="160"/>
                    <a:pt x="0" y="176"/>
                    <a:pt x="0" y="192"/>
                  </a:cubicBezTo>
                  <a:cubicBezTo>
                    <a:pt x="0" y="208"/>
                    <a:pt x="48" y="224"/>
                    <a:pt x="48" y="240"/>
                  </a:cubicBezTo>
                  <a:cubicBezTo>
                    <a:pt x="48" y="256"/>
                    <a:pt x="0" y="272"/>
                    <a:pt x="0" y="288"/>
                  </a:cubicBezTo>
                  <a:cubicBezTo>
                    <a:pt x="0" y="304"/>
                    <a:pt x="48" y="328"/>
                    <a:pt x="48" y="336"/>
                  </a:cubicBezTo>
                  <a:cubicBezTo>
                    <a:pt x="48" y="344"/>
                    <a:pt x="8" y="336"/>
                    <a:pt x="0" y="336"/>
                  </a:cubicBezTo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sp3d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Oval 180"/>
            <p:cNvSpPr>
              <a:spLocks noChangeArrowheads="1"/>
            </p:cNvSpPr>
            <p:nvPr/>
          </p:nvSpPr>
          <p:spPr bwMode="auto">
            <a:xfrm>
              <a:off x="1536" y="1632"/>
              <a:ext cx="96" cy="9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sp3d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7" name="Group 181"/>
          <p:cNvGrpSpPr>
            <a:grpSpLocks/>
          </p:cNvGrpSpPr>
          <p:nvPr/>
        </p:nvGrpSpPr>
        <p:grpSpPr bwMode="auto">
          <a:xfrm rot="10800000">
            <a:off x="3797080" y="3810000"/>
            <a:ext cx="152400" cy="622300"/>
            <a:chOff x="1536" y="1632"/>
            <a:chExt cx="96" cy="392"/>
          </a:xfrm>
          <a:effectLst/>
          <a:scene3d>
            <a:camera prst="orthographicFront"/>
            <a:lightRig rig="threePt" dir="t">
              <a:rot lat="0" lon="0" rev="0"/>
            </a:lightRig>
          </a:scene3d>
        </p:grpSpPr>
        <p:sp>
          <p:nvSpPr>
            <p:cNvPr id="58" name="Freeform 182"/>
            <p:cNvSpPr>
              <a:spLocks/>
            </p:cNvSpPr>
            <p:nvPr/>
          </p:nvSpPr>
          <p:spPr bwMode="auto">
            <a:xfrm>
              <a:off x="1536" y="1680"/>
              <a:ext cx="48" cy="3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48"/>
                </a:cxn>
                <a:cxn ang="0">
                  <a:pos x="0" y="96"/>
                </a:cxn>
                <a:cxn ang="0">
                  <a:pos x="48" y="144"/>
                </a:cxn>
                <a:cxn ang="0">
                  <a:pos x="0" y="192"/>
                </a:cxn>
                <a:cxn ang="0">
                  <a:pos x="48" y="240"/>
                </a:cxn>
                <a:cxn ang="0">
                  <a:pos x="0" y="288"/>
                </a:cxn>
                <a:cxn ang="0">
                  <a:pos x="48" y="336"/>
                </a:cxn>
                <a:cxn ang="0">
                  <a:pos x="0" y="336"/>
                </a:cxn>
              </a:cxnLst>
              <a:rect l="0" t="0" r="r" b="b"/>
              <a:pathLst>
                <a:path w="48" h="344">
                  <a:moveTo>
                    <a:pt x="0" y="0"/>
                  </a:moveTo>
                  <a:cubicBezTo>
                    <a:pt x="24" y="16"/>
                    <a:pt x="48" y="32"/>
                    <a:pt x="48" y="48"/>
                  </a:cubicBezTo>
                  <a:cubicBezTo>
                    <a:pt x="48" y="64"/>
                    <a:pt x="0" y="80"/>
                    <a:pt x="0" y="96"/>
                  </a:cubicBezTo>
                  <a:cubicBezTo>
                    <a:pt x="0" y="112"/>
                    <a:pt x="48" y="128"/>
                    <a:pt x="48" y="144"/>
                  </a:cubicBezTo>
                  <a:cubicBezTo>
                    <a:pt x="48" y="160"/>
                    <a:pt x="0" y="176"/>
                    <a:pt x="0" y="192"/>
                  </a:cubicBezTo>
                  <a:cubicBezTo>
                    <a:pt x="0" y="208"/>
                    <a:pt x="48" y="224"/>
                    <a:pt x="48" y="240"/>
                  </a:cubicBezTo>
                  <a:cubicBezTo>
                    <a:pt x="48" y="256"/>
                    <a:pt x="0" y="272"/>
                    <a:pt x="0" y="288"/>
                  </a:cubicBezTo>
                  <a:cubicBezTo>
                    <a:pt x="0" y="304"/>
                    <a:pt x="48" y="328"/>
                    <a:pt x="48" y="336"/>
                  </a:cubicBezTo>
                  <a:cubicBezTo>
                    <a:pt x="48" y="344"/>
                    <a:pt x="8" y="336"/>
                    <a:pt x="0" y="336"/>
                  </a:cubicBezTo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sp3d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Oval 183"/>
            <p:cNvSpPr>
              <a:spLocks noChangeArrowheads="1"/>
            </p:cNvSpPr>
            <p:nvPr/>
          </p:nvSpPr>
          <p:spPr bwMode="auto">
            <a:xfrm>
              <a:off x="1536" y="1632"/>
              <a:ext cx="96" cy="9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sp3d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0" name="Group 184"/>
          <p:cNvGrpSpPr>
            <a:grpSpLocks/>
          </p:cNvGrpSpPr>
          <p:nvPr/>
        </p:nvGrpSpPr>
        <p:grpSpPr bwMode="auto">
          <a:xfrm rot="10800000">
            <a:off x="3949480" y="3810000"/>
            <a:ext cx="152400" cy="622300"/>
            <a:chOff x="1536" y="1632"/>
            <a:chExt cx="96" cy="392"/>
          </a:xfrm>
          <a:effectLst/>
          <a:scene3d>
            <a:camera prst="orthographicFront"/>
            <a:lightRig rig="threePt" dir="t">
              <a:rot lat="0" lon="0" rev="0"/>
            </a:lightRig>
          </a:scene3d>
        </p:grpSpPr>
        <p:sp>
          <p:nvSpPr>
            <p:cNvPr id="61" name="Freeform 185"/>
            <p:cNvSpPr>
              <a:spLocks/>
            </p:cNvSpPr>
            <p:nvPr/>
          </p:nvSpPr>
          <p:spPr bwMode="auto">
            <a:xfrm>
              <a:off x="1536" y="1680"/>
              <a:ext cx="48" cy="3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48"/>
                </a:cxn>
                <a:cxn ang="0">
                  <a:pos x="0" y="96"/>
                </a:cxn>
                <a:cxn ang="0">
                  <a:pos x="48" y="144"/>
                </a:cxn>
                <a:cxn ang="0">
                  <a:pos x="0" y="192"/>
                </a:cxn>
                <a:cxn ang="0">
                  <a:pos x="48" y="240"/>
                </a:cxn>
                <a:cxn ang="0">
                  <a:pos x="0" y="288"/>
                </a:cxn>
                <a:cxn ang="0">
                  <a:pos x="48" y="336"/>
                </a:cxn>
                <a:cxn ang="0">
                  <a:pos x="0" y="336"/>
                </a:cxn>
              </a:cxnLst>
              <a:rect l="0" t="0" r="r" b="b"/>
              <a:pathLst>
                <a:path w="48" h="344">
                  <a:moveTo>
                    <a:pt x="0" y="0"/>
                  </a:moveTo>
                  <a:cubicBezTo>
                    <a:pt x="24" y="16"/>
                    <a:pt x="48" y="32"/>
                    <a:pt x="48" y="48"/>
                  </a:cubicBezTo>
                  <a:cubicBezTo>
                    <a:pt x="48" y="64"/>
                    <a:pt x="0" y="80"/>
                    <a:pt x="0" y="96"/>
                  </a:cubicBezTo>
                  <a:cubicBezTo>
                    <a:pt x="0" y="112"/>
                    <a:pt x="48" y="128"/>
                    <a:pt x="48" y="144"/>
                  </a:cubicBezTo>
                  <a:cubicBezTo>
                    <a:pt x="48" y="160"/>
                    <a:pt x="0" y="176"/>
                    <a:pt x="0" y="192"/>
                  </a:cubicBezTo>
                  <a:cubicBezTo>
                    <a:pt x="0" y="208"/>
                    <a:pt x="48" y="224"/>
                    <a:pt x="48" y="240"/>
                  </a:cubicBezTo>
                  <a:cubicBezTo>
                    <a:pt x="48" y="256"/>
                    <a:pt x="0" y="272"/>
                    <a:pt x="0" y="288"/>
                  </a:cubicBezTo>
                  <a:cubicBezTo>
                    <a:pt x="0" y="304"/>
                    <a:pt x="48" y="328"/>
                    <a:pt x="48" y="336"/>
                  </a:cubicBezTo>
                  <a:cubicBezTo>
                    <a:pt x="48" y="344"/>
                    <a:pt x="8" y="336"/>
                    <a:pt x="0" y="336"/>
                  </a:cubicBezTo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sp3d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Oval 186"/>
            <p:cNvSpPr>
              <a:spLocks noChangeArrowheads="1"/>
            </p:cNvSpPr>
            <p:nvPr/>
          </p:nvSpPr>
          <p:spPr bwMode="auto">
            <a:xfrm>
              <a:off x="1536" y="1632"/>
              <a:ext cx="96" cy="9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sp3d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3" name="Group 187"/>
          <p:cNvGrpSpPr>
            <a:grpSpLocks/>
          </p:cNvGrpSpPr>
          <p:nvPr/>
        </p:nvGrpSpPr>
        <p:grpSpPr bwMode="auto">
          <a:xfrm rot="10800000">
            <a:off x="4101880" y="3810000"/>
            <a:ext cx="152400" cy="622300"/>
            <a:chOff x="1536" y="1632"/>
            <a:chExt cx="96" cy="392"/>
          </a:xfrm>
          <a:effectLst/>
          <a:scene3d>
            <a:camera prst="orthographicFront"/>
            <a:lightRig rig="threePt" dir="t">
              <a:rot lat="0" lon="0" rev="0"/>
            </a:lightRig>
          </a:scene3d>
        </p:grpSpPr>
        <p:sp>
          <p:nvSpPr>
            <p:cNvPr id="64" name="Freeform 188"/>
            <p:cNvSpPr>
              <a:spLocks/>
            </p:cNvSpPr>
            <p:nvPr/>
          </p:nvSpPr>
          <p:spPr bwMode="auto">
            <a:xfrm>
              <a:off x="1536" y="1680"/>
              <a:ext cx="48" cy="3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48"/>
                </a:cxn>
                <a:cxn ang="0">
                  <a:pos x="0" y="96"/>
                </a:cxn>
                <a:cxn ang="0">
                  <a:pos x="48" y="144"/>
                </a:cxn>
                <a:cxn ang="0">
                  <a:pos x="0" y="192"/>
                </a:cxn>
                <a:cxn ang="0">
                  <a:pos x="48" y="240"/>
                </a:cxn>
                <a:cxn ang="0">
                  <a:pos x="0" y="288"/>
                </a:cxn>
                <a:cxn ang="0">
                  <a:pos x="48" y="336"/>
                </a:cxn>
                <a:cxn ang="0">
                  <a:pos x="0" y="336"/>
                </a:cxn>
              </a:cxnLst>
              <a:rect l="0" t="0" r="r" b="b"/>
              <a:pathLst>
                <a:path w="48" h="344">
                  <a:moveTo>
                    <a:pt x="0" y="0"/>
                  </a:moveTo>
                  <a:cubicBezTo>
                    <a:pt x="24" y="16"/>
                    <a:pt x="48" y="32"/>
                    <a:pt x="48" y="48"/>
                  </a:cubicBezTo>
                  <a:cubicBezTo>
                    <a:pt x="48" y="64"/>
                    <a:pt x="0" y="80"/>
                    <a:pt x="0" y="96"/>
                  </a:cubicBezTo>
                  <a:cubicBezTo>
                    <a:pt x="0" y="112"/>
                    <a:pt x="48" y="128"/>
                    <a:pt x="48" y="144"/>
                  </a:cubicBezTo>
                  <a:cubicBezTo>
                    <a:pt x="48" y="160"/>
                    <a:pt x="0" y="176"/>
                    <a:pt x="0" y="192"/>
                  </a:cubicBezTo>
                  <a:cubicBezTo>
                    <a:pt x="0" y="208"/>
                    <a:pt x="48" y="224"/>
                    <a:pt x="48" y="240"/>
                  </a:cubicBezTo>
                  <a:cubicBezTo>
                    <a:pt x="48" y="256"/>
                    <a:pt x="0" y="272"/>
                    <a:pt x="0" y="288"/>
                  </a:cubicBezTo>
                  <a:cubicBezTo>
                    <a:pt x="0" y="304"/>
                    <a:pt x="48" y="328"/>
                    <a:pt x="48" y="336"/>
                  </a:cubicBezTo>
                  <a:cubicBezTo>
                    <a:pt x="48" y="344"/>
                    <a:pt x="8" y="336"/>
                    <a:pt x="0" y="336"/>
                  </a:cubicBezTo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sp3d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Oval 189"/>
            <p:cNvSpPr>
              <a:spLocks noChangeArrowheads="1"/>
            </p:cNvSpPr>
            <p:nvPr/>
          </p:nvSpPr>
          <p:spPr bwMode="auto">
            <a:xfrm>
              <a:off x="1536" y="1632"/>
              <a:ext cx="96" cy="9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sp3d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6" name="Group 190"/>
          <p:cNvGrpSpPr>
            <a:grpSpLocks/>
          </p:cNvGrpSpPr>
          <p:nvPr/>
        </p:nvGrpSpPr>
        <p:grpSpPr bwMode="auto">
          <a:xfrm rot="10800000">
            <a:off x="4254280" y="3810000"/>
            <a:ext cx="152400" cy="622300"/>
            <a:chOff x="1536" y="1632"/>
            <a:chExt cx="96" cy="392"/>
          </a:xfrm>
          <a:effectLst/>
          <a:scene3d>
            <a:camera prst="orthographicFront"/>
            <a:lightRig rig="threePt" dir="t">
              <a:rot lat="0" lon="0" rev="0"/>
            </a:lightRig>
          </a:scene3d>
        </p:grpSpPr>
        <p:sp>
          <p:nvSpPr>
            <p:cNvPr id="67" name="Freeform 191"/>
            <p:cNvSpPr>
              <a:spLocks/>
            </p:cNvSpPr>
            <p:nvPr/>
          </p:nvSpPr>
          <p:spPr bwMode="auto">
            <a:xfrm>
              <a:off x="1536" y="1680"/>
              <a:ext cx="48" cy="3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48"/>
                </a:cxn>
                <a:cxn ang="0">
                  <a:pos x="0" y="96"/>
                </a:cxn>
                <a:cxn ang="0">
                  <a:pos x="48" y="144"/>
                </a:cxn>
                <a:cxn ang="0">
                  <a:pos x="0" y="192"/>
                </a:cxn>
                <a:cxn ang="0">
                  <a:pos x="48" y="240"/>
                </a:cxn>
                <a:cxn ang="0">
                  <a:pos x="0" y="288"/>
                </a:cxn>
                <a:cxn ang="0">
                  <a:pos x="48" y="336"/>
                </a:cxn>
                <a:cxn ang="0">
                  <a:pos x="0" y="336"/>
                </a:cxn>
              </a:cxnLst>
              <a:rect l="0" t="0" r="r" b="b"/>
              <a:pathLst>
                <a:path w="48" h="344">
                  <a:moveTo>
                    <a:pt x="0" y="0"/>
                  </a:moveTo>
                  <a:cubicBezTo>
                    <a:pt x="24" y="16"/>
                    <a:pt x="48" y="32"/>
                    <a:pt x="48" y="48"/>
                  </a:cubicBezTo>
                  <a:cubicBezTo>
                    <a:pt x="48" y="64"/>
                    <a:pt x="0" y="80"/>
                    <a:pt x="0" y="96"/>
                  </a:cubicBezTo>
                  <a:cubicBezTo>
                    <a:pt x="0" y="112"/>
                    <a:pt x="48" y="128"/>
                    <a:pt x="48" y="144"/>
                  </a:cubicBezTo>
                  <a:cubicBezTo>
                    <a:pt x="48" y="160"/>
                    <a:pt x="0" y="176"/>
                    <a:pt x="0" y="192"/>
                  </a:cubicBezTo>
                  <a:cubicBezTo>
                    <a:pt x="0" y="208"/>
                    <a:pt x="48" y="224"/>
                    <a:pt x="48" y="240"/>
                  </a:cubicBezTo>
                  <a:cubicBezTo>
                    <a:pt x="48" y="256"/>
                    <a:pt x="0" y="272"/>
                    <a:pt x="0" y="288"/>
                  </a:cubicBezTo>
                  <a:cubicBezTo>
                    <a:pt x="0" y="304"/>
                    <a:pt x="48" y="328"/>
                    <a:pt x="48" y="336"/>
                  </a:cubicBezTo>
                  <a:cubicBezTo>
                    <a:pt x="48" y="344"/>
                    <a:pt x="8" y="336"/>
                    <a:pt x="0" y="336"/>
                  </a:cubicBezTo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sp3d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Oval 192"/>
            <p:cNvSpPr>
              <a:spLocks noChangeArrowheads="1"/>
            </p:cNvSpPr>
            <p:nvPr/>
          </p:nvSpPr>
          <p:spPr bwMode="auto">
            <a:xfrm>
              <a:off x="1536" y="1632"/>
              <a:ext cx="96" cy="9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sp3d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9" name="Group 193"/>
          <p:cNvGrpSpPr>
            <a:grpSpLocks/>
          </p:cNvGrpSpPr>
          <p:nvPr/>
        </p:nvGrpSpPr>
        <p:grpSpPr bwMode="auto">
          <a:xfrm rot="10800000">
            <a:off x="4406680" y="3810000"/>
            <a:ext cx="152400" cy="622300"/>
            <a:chOff x="1536" y="1632"/>
            <a:chExt cx="96" cy="392"/>
          </a:xfrm>
          <a:effectLst/>
          <a:scene3d>
            <a:camera prst="orthographicFront"/>
            <a:lightRig rig="threePt" dir="t">
              <a:rot lat="0" lon="0" rev="0"/>
            </a:lightRig>
          </a:scene3d>
        </p:grpSpPr>
        <p:sp>
          <p:nvSpPr>
            <p:cNvPr id="70" name="Freeform 194"/>
            <p:cNvSpPr>
              <a:spLocks/>
            </p:cNvSpPr>
            <p:nvPr/>
          </p:nvSpPr>
          <p:spPr bwMode="auto">
            <a:xfrm>
              <a:off x="1536" y="1680"/>
              <a:ext cx="48" cy="3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48"/>
                </a:cxn>
                <a:cxn ang="0">
                  <a:pos x="0" y="96"/>
                </a:cxn>
                <a:cxn ang="0">
                  <a:pos x="48" y="144"/>
                </a:cxn>
                <a:cxn ang="0">
                  <a:pos x="0" y="192"/>
                </a:cxn>
                <a:cxn ang="0">
                  <a:pos x="48" y="240"/>
                </a:cxn>
                <a:cxn ang="0">
                  <a:pos x="0" y="288"/>
                </a:cxn>
                <a:cxn ang="0">
                  <a:pos x="48" y="336"/>
                </a:cxn>
                <a:cxn ang="0">
                  <a:pos x="0" y="336"/>
                </a:cxn>
              </a:cxnLst>
              <a:rect l="0" t="0" r="r" b="b"/>
              <a:pathLst>
                <a:path w="48" h="344">
                  <a:moveTo>
                    <a:pt x="0" y="0"/>
                  </a:moveTo>
                  <a:cubicBezTo>
                    <a:pt x="24" y="16"/>
                    <a:pt x="48" y="32"/>
                    <a:pt x="48" y="48"/>
                  </a:cubicBezTo>
                  <a:cubicBezTo>
                    <a:pt x="48" y="64"/>
                    <a:pt x="0" y="80"/>
                    <a:pt x="0" y="96"/>
                  </a:cubicBezTo>
                  <a:cubicBezTo>
                    <a:pt x="0" y="112"/>
                    <a:pt x="48" y="128"/>
                    <a:pt x="48" y="144"/>
                  </a:cubicBezTo>
                  <a:cubicBezTo>
                    <a:pt x="48" y="160"/>
                    <a:pt x="0" y="176"/>
                    <a:pt x="0" y="192"/>
                  </a:cubicBezTo>
                  <a:cubicBezTo>
                    <a:pt x="0" y="208"/>
                    <a:pt x="48" y="224"/>
                    <a:pt x="48" y="240"/>
                  </a:cubicBezTo>
                  <a:cubicBezTo>
                    <a:pt x="48" y="256"/>
                    <a:pt x="0" y="272"/>
                    <a:pt x="0" y="288"/>
                  </a:cubicBezTo>
                  <a:cubicBezTo>
                    <a:pt x="0" y="304"/>
                    <a:pt x="48" y="328"/>
                    <a:pt x="48" y="336"/>
                  </a:cubicBezTo>
                  <a:cubicBezTo>
                    <a:pt x="48" y="344"/>
                    <a:pt x="8" y="336"/>
                    <a:pt x="0" y="336"/>
                  </a:cubicBezTo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sp3d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Oval 195"/>
            <p:cNvSpPr>
              <a:spLocks noChangeArrowheads="1"/>
            </p:cNvSpPr>
            <p:nvPr/>
          </p:nvSpPr>
          <p:spPr bwMode="auto">
            <a:xfrm>
              <a:off x="1536" y="1632"/>
              <a:ext cx="96" cy="9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sp3d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2" name="Group 196"/>
          <p:cNvGrpSpPr>
            <a:grpSpLocks/>
          </p:cNvGrpSpPr>
          <p:nvPr/>
        </p:nvGrpSpPr>
        <p:grpSpPr bwMode="auto">
          <a:xfrm rot="10800000">
            <a:off x="4559080" y="3810000"/>
            <a:ext cx="152400" cy="622300"/>
            <a:chOff x="1536" y="1632"/>
            <a:chExt cx="96" cy="392"/>
          </a:xfrm>
          <a:effectLst/>
          <a:scene3d>
            <a:camera prst="orthographicFront"/>
            <a:lightRig rig="threePt" dir="t">
              <a:rot lat="0" lon="0" rev="0"/>
            </a:lightRig>
          </a:scene3d>
        </p:grpSpPr>
        <p:sp>
          <p:nvSpPr>
            <p:cNvPr id="73" name="Freeform 197"/>
            <p:cNvSpPr>
              <a:spLocks/>
            </p:cNvSpPr>
            <p:nvPr/>
          </p:nvSpPr>
          <p:spPr bwMode="auto">
            <a:xfrm>
              <a:off x="1536" y="1680"/>
              <a:ext cx="48" cy="3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48"/>
                </a:cxn>
                <a:cxn ang="0">
                  <a:pos x="0" y="96"/>
                </a:cxn>
                <a:cxn ang="0">
                  <a:pos x="48" y="144"/>
                </a:cxn>
                <a:cxn ang="0">
                  <a:pos x="0" y="192"/>
                </a:cxn>
                <a:cxn ang="0">
                  <a:pos x="48" y="240"/>
                </a:cxn>
                <a:cxn ang="0">
                  <a:pos x="0" y="288"/>
                </a:cxn>
                <a:cxn ang="0">
                  <a:pos x="48" y="336"/>
                </a:cxn>
                <a:cxn ang="0">
                  <a:pos x="0" y="336"/>
                </a:cxn>
              </a:cxnLst>
              <a:rect l="0" t="0" r="r" b="b"/>
              <a:pathLst>
                <a:path w="48" h="344">
                  <a:moveTo>
                    <a:pt x="0" y="0"/>
                  </a:moveTo>
                  <a:cubicBezTo>
                    <a:pt x="24" y="16"/>
                    <a:pt x="48" y="32"/>
                    <a:pt x="48" y="48"/>
                  </a:cubicBezTo>
                  <a:cubicBezTo>
                    <a:pt x="48" y="64"/>
                    <a:pt x="0" y="80"/>
                    <a:pt x="0" y="96"/>
                  </a:cubicBezTo>
                  <a:cubicBezTo>
                    <a:pt x="0" y="112"/>
                    <a:pt x="48" y="128"/>
                    <a:pt x="48" y="144"/>
                  </a:cubicBezTo>
                  <a:cubicBezTo>
                    <a:pt x="48" y="160"/>
                    <a:pt x="0" y="176"/>
                    <a:pt x="0" y="192"/>
                  </a:cubicBezTo>
                  <a:cubicBezTo>
                    <a:pt x="0" y="208"/>
                    <a:pt x="48" y="224"/>
                    <a:pt x="48" y="240"/>
                  </a:cubicBezTo>
                  <a:cubicBezTo>
                    <a:pt x="48" y="256"/>
                    <a:pt x="0" y="272"/>
                    <a:pt x="0" y="288"/>
                  </a:cubicBezTo>
                  <a:cubicBezTo>
                    <a:pt x="0" y="304"/>
                    <a:pt x="48" y="328"/>
                    <a:pt x="48" y="336"/>
                  </a:cubicBezTo>
                  <a:cubicBezTo>
                    <a:pt x="48" y="344"/>
                    <a:pt x="8" y="336"/>
                    <a:pt x="0" y="336"/>
                  </a:cubicBezTo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sp3d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Oval 198"/>
            <p:cNvSpPr>
              <a:spLocks noChangeArrowheads="1"/>
            </p:cNvSpPr>
            <p:nvPr/>
          </p:nvSpPr>
          <p:spPr bwMode="auto">
            <a:xfrm>
              <a:off x="1536" y="1632"/>
              <a:ext cx="96" cy="9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sp3d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5" name="Group 199"/>
          <p:cNvGrpSpPr>
            <a:grpSpLocks/>
          </p:cNvGrpSpPr>
          <p:nvPr/>
        </p:nvGrpSpPr>
        <p:grpSpPr bwMode="auto">
          <a:xfrm rot="10800000">
            <a:off x="4711480" y="3810000"/>
            <a:ext cx="152400" cy="622300"/>
            <a:chOff x="1536" y="1632"/>
            <a:chExt cx="96" cy="392"/>
          </a:xfrm>
          <a:effectLst/>
          <a:scene3d>
            <a:camera prst="orthographicFront"/>
            <a:lightRig rig="threePt" dir="t">
              <a:rot lat="0" lon="0" rev="0"/>
            </a:lightRig>
          </a:scene3d>
        </p:grpSpPr>
        <p:sp>
          <p:nvSpPr>
            <p:cNvPr id="76" name="Freeform 200"/>
            <p:cNvSpPr>
              <a:spLocks/>
            </p:cNvSpPr>
            <p:nvPr/>
          </p:nvSpPr>
          <p:spPr bwMode="auto">
            <a:xfrm>
              <a:off x="1536" y="1680"/>
              <a:ext cx="48" cy="3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48"/>
                </a:cxn>
                <a:cxn ang="0">
                  <a:pos x="0" y="96"/>
                </a:cxn>
                <a:cxn ang="0">
                  <a:pos x="48" y="144"/>
                </a:cxn>
                <a:cxn ang="0">
                  <a:pos x="0" y="192"/>
                </a:cxn>
                <a:cxn ang="0">
                  <a:pos x="48" y="240"/>
                </a:cxn>
                <a:cxn ang="0">
                  <a:pos x="0" y="288"/>
                </a:cxn>
                <a:cxn ang="0">
                  <a:pos x="48" y="336"/>
                </a:cxn>
                <a:cxn ang="0">
                  <a:pos x="0" y="336"/>
                </a:cxn>
              </a:cxnLst>
              <a:rect l="0" t="0" r="r" b="b"/>
              <a:pathLst>
                <a:path w="48" h="344">
                  <a:moveTo>
                    <a:pt x="0" y="0"/>
                  </a:moveTo>
                  <a:cubicBezTo>
                    <a:pt x="24" y="16"/>
                    <a:pt x="48" y="32"/>
                    <a:pt x="48" y="48"/>
                  </a:cubicBezTo>
                  <a:cubicBezTo>
                    <a:pt x="48" y="64"/>
                    <a:pt x="0" y="80"/>
                    <a:pt x="0" y="96"/>
                  </a:cubicBezTo>
                  <a:cubicBezTo>
                    <a:pt x="0" y="112"/>
                    <a:pt x="48" y="128"/>
                    <a:pt x="48" y="144"/>
                  </a:cubicBezTo>
                  <a:cubicBezTo>
                    <a:pt x="48" y="160"/>
                    <a:pt x="0" y="176"/>
                    <a:pt x="0" y="192"/>
                  </a:cubicBezTo>
                  <a:cubicBezTo>
                    <a:pt x="0" y="208"/>
                    <a:pt x="48" y="224"/>
                    <a:pt x="48" y="240"/>
                  </a:cubicBezTo>
                  <a:cubicBezTo>
                    <a:pt x="48" y="256"/>
                    <a:pt x="0" y="272"/>
                    <a:pt x="0" y="288"/>
                  </a:cubicBezTo>
                  <a:cubicBezTo>
                    <a:pt x="0" y="304"/>
                    <a:pt x="48" y="328"/>
                    <a:pt x="48" y="336"/>
                  </a:cubicBezTo>
                  <a:cubicBezTo>
                    <a:pt x="48" y="344"/>
                    <a:pt x="8" y="336"/>
                    <a:pt x="0" y="336"/>
                  </a:cubicBezTo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sp3d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Oval 201"/>
            <p:cNvSpPr>
              <a:spLocks noChangeArrowheads="1"/>
            </p:cNvSpPr>
            <p:nvPr/>
          </p:nvSpPr>
          <p:spPr bwMode="auto">
            <a:xfrm>
              <a:off x="1536" y="1632"/>
              <a:ext cx="96" cy="9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sp3d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" name="Group 202"/>
          <p:cNvGrpSpPr>
            <a:grpSpLocks/>
          </p:cNvGrpSpPr>
          <p:nvPr/>
        </p:nvGrpSpPr>
        <p:grpSpPr bwMode="auto">
          <a:xfrm rot="10800000">
            <a:off x="4863880" y="3810000"/>
            <a:ext cx="152400" cy="622300"/>
            <a:chOff x="1536" y="1632"/>
            <a:chExt cx="96" cy="392"/>
          </a:xfrm>
          <a:effectLst/>
          <a:scene3d>
            <a:camera prst="orthographicFront"/>
            <a:lightRig rig="threePt" dir="t">
              <a:rot lat="0" lon="0" rev="0"/>
            </a:lightRig>
          </a:scene3d>
        </p:grpSpPr>
        <p:sp>
          <p:nvSpPr>
            <p:cNvPr id="79" name="Freeform 203"/>
            <p:cNvSpPr>
              <a:spLocks/>
            </p:cNvSpPr>
            <p:nvPr/>
          </p:nvSpPr>
          <p:spPr bwMode="auto">
            <a:xfrm>
              <a:off x="1536" y="1680"/>
              <a:ext cx="48" cy="3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48"/>
                </a:cxn>
                <a:cxn ang="0">
                  <a:pos x="0" y="96"/>
                </a:cxn>
                <a:cxn ang="0">
                  <a:pos x="48" y="144"/>
                </a:cxn>
                <a:cxn ang="0">
                  <a:pos x="0" y="192"/>
                </a:cxn>
                <a:cxn ang="0">
                  <a:pos x="48" y="240"/>
                </a:cxn>
                <a:cxn ang="0">
                  <a:pos x="0" y="288"/>
                </a:cxn>
                <a:cxn ang="0">
                  <a:pos x="48" y="336"/>
                </a:cxn>
                <a:cxn ang="0">
                  <a:pos x="0" y="336"/>
                </a:cxn>
              </a:cxnLst>
              <a:rect l="0" t="0" r="r" b="b"/>
              <a:pathLst>
                <a:path w="48" h="344">
                  <a:moveTo>
                    <a:pt x="0" y="0"/>
                  </a:moveTo>
                  <a:cubicBezTo>
                    <a:pt x="24" y="16"/>
                    <a:pt x="48" y="32"/>
                    <a:pt x="48" y="48"/>
                  </a:cubicBezTo>
                  <a:cubicBezTo>
                    <a:pt x="48" y="64"/>
                    <a:pt x="0" y="80"/>
                    <a:pt x="0" y="96"/>
                  </a:cubicBezTo>
                  <a:cubicBezTo>
                    <a:pt x="0" y="112"/>
                    <a:pt x="48" y="128"/>
                    <a:pt x="48" y="144"/>
                  </a:cubicBezTo>
                  <a:cubicBezTo>
                    <a:pt x="48" y="160"/>
                    <a:pt x="0" y="176"/>
                    <a:pt x="0" y="192"/>
                  </a:cubicBezTo>
                  <a:cubicBezTo>
                    <a:pt x="0" y="208"/>
                    <a:pt x="48" y="224"/>
                    <a:pt x="48" y="240"/>
                  </a:cubicBezTo>
                  <a:cubicBezTo>
                    <a:pt x="48" y="256"/>
                    <a:pt x="0" y="272"/>
                    <a:pt x="0" y="288"/>
                  </a:cubicBezTo>
                  <a:cubicBezTo>
                    <a:pt x="0" y="304"/>
                    <a:pt x="48" y="328"/>
                    <a:pt x="48" y="336"/>
                  </a:cubicBezTo>
                  <a:cubicBezTo>
                    <a:pt x="48" y="344"/>
                    <a:pt x="8" y="336"/>
                    <a:pt x="0" y="336"/>
                  </a:cubicBezTo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sp3d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Oval 204"/>
            <p:cNvSpPr>
              <a:spLocks noChangeArrowheads="1"/>
            </p:cNvSpPr>
            <p:nvPr/>
          </p:nvSpPr>
          <p:spPr bwMode="auto">
            <a:xfrm>
              <a:off x="1536" y="1632"/>
              <a:ext cx="96" cy="9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sp3d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1" name="Group 205"/>
          <p:cNvGrpSpPr>
            <a:grpSpLocks/>
          </p:cNvGrpSpPr>
          <p:nvPr/>
        </p:nvGrpSpPr>
        <p:grpSpPr bwMode="auto">
          <a:xfrm rot="10800000">
            <a:off x="5016280" y="3810000"/>
            <a:ext cx="152400" cy="622300"/>
            <a:chOff x="1536" y="1632"/>
            <a:chExt cx="96" cy="392"/>
          </a:xfrm>
          <a:effectLst/>
          <a:scene3d>
            <a:camera prst="orthographicFront"/>
            <a:lightRig rig="threePt" dir="t">
              <a:rot lat="0" lon="0" rev="0"/>
            </a:lightRig>
          </a:scene3d>
        </p:grpSpPr>
        <p:sp>
          <p:nvSpPr>
            <p:cNvPr id="82" name="Freeform 206"/>
            <p:cNvSpPr>
              <a:spLocks/>
            </p:cNvSpPr>
            <p:nvPr/>
          </p:nvSpPr>
          <p:spPr bwMode="auto">
            <a:xfrm>
              <a:off x="1536" y="1680"/>
              <a:ext cx="48" cy="3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48"/>
                </a:cxn>
                <a:cxn ang="0">
                  <a:pos x="0" y="96"/>
                </a:cxn>
                <a:cxn ang="0">
                  <a:pos x="48" y="144"/>
                </a:cxn>
                <a:cxn ang="0">
                  <a:pos x="0" y="192"/>
                </a:cxn>
                <a:cxn ang="0">
                  <a:pos x="48" y="240"/>
                </a:cxn>
                <a:cxn ang="0">
                  <a:pos x="0" y="288"/>
                </a:cxn>
                <a:cxn ang="0">
                  <a:pos x="48" y="336"/>
                </a:cxn>
                <a:cxn ang="0">
                  <a:pos x="0" y="336"/>
                </a:cxn>
              </a:cxnLst>
              <a:rect l="0" t="0" r="r" b="b"/>
              <a:pathLst>
                <a:path w="48" h="344">
                  <a:moveTo>
                    <a:pt x="0" y="0"/>
                  </a:moveTo>
                  <a:cubicBezTo>
                    <a:pt x="24" y="16"/>
                    <a:pt x="48" y="32"/>
                    <a:pt x="48" y="48"/>
                  </a:cubicBezTo>
                  <a:cubicBezTo>
                    <a:pt x="48" y="64"/>
                    <a:pt x="0" y="80"/>
                    <a:pt x="0" y="96"/>
                  </a:cubicBezTo>
                  <a:cubicBezTo>
                    <a:pt x="0" y="112"/>
                    <a:pt x="48" y="128"/>
                    <a:pt x="48" y="144"/>
                  </a:cubicBezTo>
                  <a:cubicBezTo>
                    <a:pt x="48" y="160"/>
                    <a:pt x="0" y="176"/>
                    <a:pt x="0" y="192"/>
                  </a:cubicBezTo>
                  <a:cubicBezTo>
                    <a:pt x="0" y="208"/>
                    <a:pt x="48" y="224"/>
                    <a:pt x="48" y="240"/>
                  </a:cubicBezTo>
                  <a:cubicBezTo>
                    <a:pt x="48" y="256"/>
                    <a:pt x="0" y="272"/>
                    <a:pt x="0" y="288"/>
                  </a:cubicBezTo>
                  <a:cubicBezTo>
                    <a:pt x="0" y="304"/>
                    <a:pt x="48" y="328"/>
                    <a:pt x="48" y="336"/>
                  </a:cubicBezTo>
                  <a:cubicBezTo>
                    <a:pt x="48" y="344"/>
                    <a:pt x="8" y="336"/>
                    <a:pt x="0" y="336"/>
                  </a:cubicBezTo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sp3d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Oval 207"/>
            <p:cNvSpPr>
              <a:spLocks noChangeArrowheads="1"/>
            </p:cNvSpPr>
            <p:nvPr/>
          </p:nvSpPr>
          <p:spPr bwMode="auto">
            <a:xfrm>
              <a:off x="1536" y="1632"/>
              <a:ext cx="96" cy="9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sp3d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4" name="Group 208"/>
          <p:cNvGrpSpPr>
            <a:grpSpLocks/>
          </p:cNvGrpSpPr>
          <p:nvPr/>
        </p:nvGrpSpPr>
        <p:grpSpPr bwMode="auto">
          <a:xfrm rot="10800000">
            <a:off x="5168680" y="3810000"/>
            <a:ext cx="152400" cy="622300"/>
            <a:chOff x="1536" y="1632"/>
            <a:chExt cx="96" cy="392"/>
          </a:xfrm>
          <a:effectLst/>
          <a:scene3d>
            <a:camera prst="orthographicFront"/>
            <a:lightRig rig="threePt" dir="t">
              <a:rot lat="0" lon="0" rev="0"/>
            </a:lightRig>
          </a:scene3d>
        </p:grpSpPr>
        <p:sp>
          <p:nvSpPr>
            <p:cNvPr id="85" name="Freeform 209"/>
            <p:cNvSpPr>
              <a:spLocks/>
            </p:cNvSpPr>
            <p:nvPr/>
          </p:nvSpPr>
          <p:spPr bwMode="auto">
            <a:xfrm>
              <a:off x="1536" y="1680"/>
              <a:ext cx="48" cy="3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48"/>
                </a:cxn>
                <a:cxn ang="0">
                  <a:pos x="0" y="96"/>
                </a:cxn>
                <a:cxn ang="0">
                  <a:pos x="48" y="144"/>
                </a:cxn>
                <a:cxn ang="0">
                  <a:pos x="0" y="192"/>
                </a:cxn>
                <a:cxn ang="0">
                  <a:pos x="48" y="240"/>
                </a:cxn>
                <a:cxn ang="0">
                  <a:pos x="0" y="288"/>
                </a:cxn>
                <a:cxn ang="0">
                  <a:pos x="48" y="336"/>
                </a:cxn>
                <a:cxn ang="0">
                  <a:pos x="0" y="336"/>
                </a:cxn>
              </a:cxnLst>
              <a:rect l="0" t="0" r="r" b="b"/>
              <a:pathLst>
                <a:path w="48" h="344">
                  <a:moveTo>
                    <a:pt x="0" y="0"/>
                  </a:moveTo>
                  <a:cubicBezTo>
                    <a:pt x="24" y="16"/>
                    <a:pt x="48" y="32"/>
                    <a:pt x="48" y="48"/>
                  </a:cubicBezTo>
                  <a:cubicBezTo>
                    <a:pt x="48" y="64"/>
                    <a:pt x="0" y="80"/>
                    <a:pt x="0" y="96"/>
                  </a:cubicBezTo>
                  <a:cubicBezTo>
                    <a:pt x="0" y="112"/>
                    <a:pt x="48" y="128"/>
                    <a:pt x="48" y="144"/>
                  </a:cubicBezTo>
                  <a:cubicBezTo>
                    <a:pt x="48" y="160"/>
                    <a:pt x="0" y="176"/>
                    <a:pt x="0" y="192"/>
                  </a:cubicBezTo>
                  <a:cubicBezTo>
                    <a:pt x="0" y="208"/>
                    <a:pt x="48" y="224"/>
                    <a:pt x="48" y="240"/>
                  </a:cubicBezTo>
                  <a:cubicBezTo>
                    <a:pt x="48" y="256"/>
                    <a:pt x="0" y="272"/>
                    <a:pt x="0" y="288"/>
                  </a:cubicBezTo>
                  <a:cubicBezTo>
                    <a:pt x="0" y="304"/>
                    <a:pt x="48" y="328"/>
                    <a:pt x="48" y="336"/>
                  </a:cubicBezTo>
                  <a:cubicBezTo>
                    <a:pt x="48" y="344"/>
                    <a:pt x="8" y="336"/>
                    <a:pt x="0" y="336"/>
                  </a:cubicBezTo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sp3d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Oval 210"/>
            <p:cNvSpPr>
              <a:spLocks noChangeArrowheads="1"/>
            </p:cNvSpPr>
            <p:nvPr/>
          </p:nvSpPr>
          <p:spPr bwMode="auto">
            <a:xfrm>
              <a:off x="1536" y="1632"/>
              <a:ext cx="96" cy="9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sp3d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" name="Group 211"/>
          <p:cNvGrpSpPr>
            <a:grpSpLocks/>
          </p:cNvGrpSpPr>
          <p:nvPr/>
        </p:nvGrpSpPr>
        <p:grpSpPr bwMode="auto">
          <a:xfrm rot="10800000">
            <a:off x="5321080" y="3810000"/>
            <a:ext cx="152400" cy="622300"/>
            <a:chOff x="1536" y="1632"/>
            <a:chExt cx="96" cy="392"/>
          </a:xfrm>
          <a:effectLst/>
          <a:scene3d>
            <a:camera prst="orthographicFront"/>
            <a:lightRig rig="threePt" dir="t">
              <a:rot lat="0" lon="0" rev="0"/>
            </a:lightRig>
          </a:scene3d>
        </p:grpSpPr>
        <p:sp>
          <p:nvSpPr>
            <p:cNvPr id="88" name="Freeform 212"/>
            <p:cNvSpPr>
              <a:spLocks/>
            </p:cNvSpPr>
            <p:nvPr/>
          </p:nvSpPr>
          <p:spPr bwMode="auto">
            <a:xfrm>
              <a:off x="1536" y="1680"/>
              <a:ext cx="48" cy="3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48"/>
                </a:cxn>
                <a:cxn ang="0">
                  <a:pos x="0" y="96"/>
                </a:cxn>
                <a:cxn ang="0">
                  <a:pos x="48" y="144"/>
                </a:cxn>
                <a:cxn ang="0">
                  <a:pos x="0" y="192"/>
                </a:cxn>
                <a:cxn ang="0">
                  <a:pos x="48" y="240"/>
                </a:cxn>
                <a:cxn ang="0">
                  <a:pos x="0" y="288"/>
                </a:cxn>
                <a:cxn ang="0">
                  <a:pos x="48" y="336"/>
                </a:cxn>
                <a:cxn ang="0">
                  <a:pos x="0" y="336"/>
                </a:cxn>
              </a:cxnLst>
              <a:rect l="0" t="0" r="r" b="b"/>
              <a:pathLst>
                <a:path w="48" h="344">
                  <a:moveTo>
                    <a:pt x="0" y="0"/>
                  </a:moveTo>
                  <a:cubicBezTo>
                    <a:pt x="24" y="16"/>
                    <a:pt x="48" y="32"/>
                    <a:pt x="48" y="48"/>
                  </a:cubicBezTo>
                  <a:cubicBezTo>
                    <a:pt x="48" y="64"/>
                    <a:pt x="0" y="80"/>
                    <a:pt x="0" y="96"/>
                  </a:cubicBezTo>
                  <a:cubicBezTo>
                    <a:pt x="0" y="112"/>
                    <a:pt x="48" y="128"/>
                    <a:pt x="48" y="144"/>
                  </a:cubicBezTo>
                  <a:cubicBezTo>
                    <a:pt x="48" y="160"/>
                    <a:pt x="0" y="176"/>
                    <a:pt x="0" y="192"/>
                  </a:cubicBezTo>
                  <a:cubicBezTo>
                    <a:pt x="0" y="208"/>
                    <a:pt x="48" y="224"/>
                    <a:pt x="48" y="240"/>
                  </a:cubicBezTo>
                  <a:cubicBezTo>
                    <a:pt x="48" y="256"/>
                    <a:pt x="0" y="272"/>
                    <a:pt x="0" y="288"/>
                  </a:cubicBezTo>
                  <a:cubicBezTo>
                    <a:pt x="0" y="304"/>
                    <a:pt x="48" y="328"/>
                    <a:pt x="48" y="336"/>
                  </a:cubicBezTo>
                  <a:cubicBezTo>
                    <a:pt x="48" y="344"/>
                    <a:pt x="8" y="336"/>
                    <a:pt x="0" y="336"/>
                  </a:cubicBezTo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sp3d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Oval 213"/>
            <p:cNvSpPr>
              <a:spLocks noChangeArrowheads="1"/>
            </p:cNvSpPr>
            <p:nvPr/>
          </p:nvSpPr>
          <p:spPr bwMode="auto">
            <a:xfrm>
              <a:off x="1536" y="1632"/>
              <a:ext cx="96" cy="9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sp3d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" name="Group 214"/>
          <p:cNvGrpSpPr>
            <a:grpSpLocks/>
          </p:cNvGrpSpPr>
          <p:nvPr/>
        </p:nvGrpSpPr>
        <p:grpSpPr bwMode="auto">
          <a:xfrm rot="10800000">
            <a:off x="5473480" y="3810000"/>
            <a:ext cx="152400" cy="622300"/>
            <a:chOff x="1536" y="1632"/>
            <a:chExt cx="96" cy="392"/>
          </a:xfrm>
          <a:effectLst/>
          <a:scene3d>
            <a:camera prst="orthographicFront"/>
            <a:lightRig rig="threePt" dir="t">
              <a:rot lat="0" lon="0" rev="0"/>
            </a:lightRig>
          </a:scene3d>
        </p:grpSpPr>
        <p:sp>
          <p:nvSpPr>
            <p:cNvPr id="91" name="Freeform 215"/>
            <p:cNvSpPr>
              <a:spLocks/>
            </p:cNvSpPr>
            <p:nvPr/>
          </p:nvSpPr>
          <p:spPr bwMode="auto">
            <a:xfrm>
              <a:off x="1536" y="1680"/>
              <a:ext cx="48" cy="3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48"/>
                </a:cxn>
                <a:cxn ang="0">
                  <a:pos x="0" y="96"/>
                </a:cxn>
                <a:cxn ang="0">
                  <a:pos x="48" y="144"/>
                </a:cxn>
                <a:cxn ang="0">
                  <a:pos x="0" y="192"/>
                </a:cxn>
                <a:cxn ang="0">
                  <a:pos x="48" y="240"/>
                </a:cxn>
                <a:cxn ang="0">
                  <a:pos x="0" y="288"/>
                </a:cxn>
                <a:cxn ang="0">
                  <a:pos x="48" y="336"/>
                </a:cxn>
                <a:cxn ang="0">
                  <a:pos x="0" y="336"/>
                </a:cxn>
              </a:cxnLst>
              <a:rect l="0" t="0" r="r" b="b"/>
              <a:pathLst>
                <a:path w="48" h="344">
                  <a:moveTo>
                    <a:pt x="0" y="0"/>
                  </a:moveTo>
                  <a:cubicBezTo>
                    <a:pt x="24" y="16"/>
                    <a:pt x="48" y="32"/>
                    <a:pt x="48" y="48"/>
                  </a:cubicBezTo>
                  <a:cubicBezTo>
                    <a:pt x="48" y="64"/>
                    <a:pt x="0" y="80"/>
                    <a:pt x="0" y="96"/>
                  </a:cubicBezTo>
                  <a:cubicBezTo>
                    <a:pt x="0" y="112"/>
                    <a:pt x="48" y="128"/>
                    <a:pt x="48" y="144"/>
                  </a:cubicBezTo>
                  <a:cubicBezTo>
                    <a:pt x="48" y="160"/>
                    <a:pt x="0" y="176"/>
                    <a:pt x="0" y="192"/>
                  </a:cubicBezTo>
                  <a:cubicBezTo>
                    <a:pt x="0" y="208"/>
                    <a:pt x="48" y="224"/>
                    <a:pt x="48" y="240"/>
                  </a:cubicBezTo>
                  <a:cubicBezTo>
                    <a:pt x="48" y="256"/>
                    <a:pt x="0" y="272"/>
                    <a:pt x="0" y="288"/>
                  </a:cubicBezTo>
                  <a:cubicBezTo>
                    <a:pt x="0" y="304"/>
                    <a:pt x="48" y="328"/>
                    <a:pt x="48" y="336"/>
                  </a:cubicBezTo>
                  <a:cubicBezTo>
                    <a:pt x="48" y="344"/>
                    <a:pt x="8" y="336"/>
                    <a:pt x="0" y="336"/>
                  </a:cubicBezTo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sp3d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Oval 216"/>
            <p:cNvSpPr>
              <a:spLocks noChangeArrowheads="1"/>
            </p:cNvSpPr>
            <p:nvPr/>
          </p:nvSpPr>
          <p:spPr bwMode="auto">
            <a:xfrm>
              <a:off x="1536" y="1632"/>
              <a:ext cx="96" cy="9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sp3d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3" name="Group 217"/>
          <p:cNvGrpSpPr>
            <a:grpSpLocks/>
          </p:cNvGrpSpPr>
          <p:nvPr/>
        </p:nvGrpSpPr>
        <p:grpSpPr bwMode="auto">
          <a:xfrm rot="10800000">
            <a:off x="5625880" y="3810000"/>
            <a:ext cx="152400" cy="622300"/>
            <a:chOff x="1536" y="1632"/>
            <a:chExt cx="96" cy="392"/>
          </a:xfrm>
          <a:effectLst/>
          <a:scene3d>
            <a:camera prst="orthographicFront"/>
            <a:lightRig rig="threePt" dir="t">
              <a:rot lat="0" lon="0" rev="0"/>
            </a:lightRig>
          </a:scene3d>
        </p:grpSpPr>
        <p:sp>
          <p:nvSpPr>
            <p:cNvPr id="94" name="Freeform 218"/>
            <p:cNvSpPr>
              <a:spLocks/>
            </p:cNvSpPr>
            <p:nvPr/>
          </p:nvSpPr>
          <p:spPr bwMode="auto">
            <a:xfrm>
              <a:off x="1536" y="1680"/>
              <a:ext cx="48" cy="3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48"/>
                </a:cxn>
                <a:cxn ang="0">
                  <a:pos x="0" y="96"/>
                </a:cxn>
                <a:cxn ang="0">
                  <a:pos x="48" y="144"/>
                </a:cxn>
                <a:cxn ang="0">
                  <a:pos x="0" y="192"/>
                </a:cxn>
                <a:cxn ang="0">
                  <a:pos x="48" y="240"/>
                </a:cxn>
                <a:cxn ang="0">
                  <a:pos x="0" y="288"/>
                </a:cxn>
                <a:cxn ang="0">
                  <a:pos x="48" y="336"/>
                </a:cxn>
                <a:cxn ang="0">
                  <a:pos x="0" y="336"/>
                </a:cxn>
              </a:cxnLst>
              <a:rect l="0" t="0" r="r" b="b"/>
              <a:pathLst>
                <a:path w="48" h="344">
                  <a:moveTo>
                    <a:pt x="0" y="0"/>
                  </a:moveTo>
                  <a:cubicBezTo>
                    <a:pt x="24" y="16"/>
                    <a:pt x="48" y="32"/>
                    <a:pt x="48" y="48"/>
                  </a:cubicBezTo>
                  <a:cubicBezTo>
                    <a:pt x="48" y="64"/>
                    <a:pt x="0" y="80"/>
                    <a:pt x="0" y="96"/>
                  </a:cubicBezTo>
                  <a:cubicBezTo>
                    <a:pt x="0" y="112"/>
                    <a:pt x="48" y="128"/>
                    <a:pt x="48" y="144"/>
                  </a:cubicBezTo>
                  <a:cubicBezTo>
                    <a:pt x="48" y="160"/>
                    <a:pt x="0" y="176"/>
                    <a:pt x="0" y="192"/>
                  </a:cubicBezTo>
                  <a:cubicBezTo>
                    <a:pt x="0" y="208"/>
                    <a:pt x="48" y="224"/>
                    <a:pt x="48" y="240"/>
                  </a:cubicBezTo>
                  <a:cubicBezTo>
                    <a:pt x="48" y="256"/>
                    <a:pt x="0" y="272"/>
                    <a:pt x="0" y="288"/>
                  </a:cubicBezTo>
                  <a:cubicBezTo>
                    <a:pt x="0" y="304"/>
                    <a:pt x="48" y="328"/>
                    <a:pt x="48" y="336"/>
                  </a:cubicBezTo>
                  <a:cubicBezTo>
                    <a:pt x="48" y="344"/>
                    <a:pt x="8" y="336"/>
                    <a:pt x="0" y="336"/>
                  </a:cubicBezTo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sp3d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Oval 219"/>
            <p:cNvSpPr>
              <a:spLocks noChangeArrowheads="1"/>
            </p:cNvSpPr>
            <p:nvPr/>
          </p:nvSpPr>
          <p:spPr bwMode="auto">
            <a:xfrm>
              <a:off x="1536" y="1632"/>
              <a:ext cx="96" cy="9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sp3d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6" name="Group 220"/>
          <p:cNvGrpSpPr>
            <a:grpSpLocks/>
          </p:cNvGrpSpPr>
          <p:nvPr/>
        </p:nvGrpSpPr>
        <p:grpSpPr bwMode="auto">
          <a:xfrm rot="10800000">
            <a:off x="5778280" y="3810000"/>
            <a:ext cx="152400" cy="622300"/>
            <a:chOff x="1536" y="1632"/>
            <a:chExt cx="96" cy="392"/>
          </a:xfrm>
          <a:effectLst/>
          <a:scene3d>
            <a:camera prst="orthographicFront"/>
            <a:lightRig rig="threePt" dir="t">
              <a:rot lat="0" lon="0" rev="0"/>
            </a:lightRig>
          </a:scene3d>
        </p:grpSpPr>
        <p:sp>
          <p:nvSpPr>
            <p:cNvPr id="97" name="Freeform 221"/>
            <p:cNvSpPr>
              <a:spLocks/>
            </p:cNvSpPr>
            <p:nvPr/>
          </p:nvSpPr>
          <p:spPr bwMode="auto">
            <a:xfrm>
              <a:off x="1536" y="1680"/>
              <a:ext cx="48" cy="3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48"/>
                </a:cxn>
                <a:cxn ang="0">
                  <a:pos x="0" y="96"/>
                </a:cxn>
                <a:cxn ang="0">
                  <a:pos x="48" y="144"/>
                </a:cxn>
                <a:cxn ang="0">
                  <a:pos x="0" y="192"/>
                </a:cxn>
                <a:cxn ang="0">
                  <a:pos x="48" y="240"/>
                </a:cxn>
                <a:cxn ang="0">
                  <a:pos x="0" y="288"/>
                </a:cxn>
                <a:cxn ang="0">
                  <a:pos x="48" y="336"/>
                </a:cxn>
                <a:cxn ang="0">
                  <a:pos x="0" y="336"/>
                </a:cxn>
              </a:cxnLst>
              <a:rect l="0" t="0" r="r" b="b"/>
              <a:pathLst>
                <a:path w="48" h="344">
                  <a:moveTo>
                    <a:pt x="0" y="0"/>
                  </a:moveTo>
                  <a:cubicBezTo>
                    <a:pt x="24" y="16"/>
                    <a:pt x="48" y="32"/>
                    <a:pt x="48" y="48"/>
                  </a:cubicBezTo>
                  <a:cubicBezTo>
                    <a:pt x="48" y="64"/>
                    <a:pt x="0" y="80"/>
                    <a:pt x="0" y="96"/>
                  </a:cubicBezTo>
                  <a:cubicBezTo>
                    <a:pt x="0" y="112"/>
                    <a:pt x="48" y="128"/>
                    <a:pt x="48" y="144"/>
                  </a:cubicBezTo>
                  <a:cubicBezTo>
                    <a:pt x="48" y="160"/>
                    <a:pt x="0" y="176"/>
                    <a:pt x="0" y="192"/>
                  </a:cubicBezTo>
                  <a:cubicBezTo>
                    <a:pt x="0" y="208"/>
                    <a:pt x="48" y="224"/>
                    <a:pt x="48" y="240"/>
                  </a:cubicBezTo>
                  <a:cubicBezTo>
                    <a:pt x="48" y="256"/>
                    <a:pt x="0" y="272"/>
                    <a:pt x="0" y="288"/>
                  </a:cubicBezTo>
                  <a:cubicBezTo>
                    <a:pt x="0" y="304"/>
                    <a:pt x="48" y="328"/>
                    <a:pt x="48" y="336"/>
                  </a:cubicBezTo>
                  <a:cubicBezTo>
                    <a:pt x="48" y="344"/>
                    <a:pt x="8" y="336"/>
                    <a:pt x="0" y="336"/>
                  </a:cubicBezTo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sp3d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Oval 222"/>
            <p:cNvSpPr>
              <a:spLocks noChangeArrowheads="1"/>
            </p:cNvSpPr>
            <p:nvPr/>
          </p:nvSpPr>
          <p:spPr bwMode="auto">
            <a:xfrm>
              <a:off x="1536" y="1632"/>
              <a:ext cx="96" cy="9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sp3d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9" name="Group 223"/>
          <p:cNvGrpSpPr>
            <a:grpSpLocks/>
          </p:cNvGrpSpPr>
          <p:nvPr/>
        </p:nvGrpSpPr>
        <p:grpSpPr bwMode="auto">
          <a:xfrm rot="10800000">
            <a:off x="5930680" y="3810000"/>
            <a:ext cx="152400" cy="622300"/>
            <a:chOff x="1536" y="1632"/>
            <a:chExt cx="96" cy="392"/>
          </a:xfrm>
          <a:effectLst/>
          <a:scene3d>
            <a:camera prst="orthographicFront"/>
            <a:lightRig rig="threePt" dir="t">
              <a:rot lat="0" lon="0" rev="0"/>
            </a:lightRig>
          </a:scene3d>
        </p:grpSpPr>
        <p:sp>
          <p:nvSpPr>
            <p:cNvPr id="100" name="Freeform 224"/>
            <p:cNvSpPr>
              <a:spLocks/>
            </p:cNvSpPr>
            <p:nvPr/>
          </p:nvSpPr>
          <p:spPr bwMode="auto">
            <a:xfrm>
              <a:off x="1536" y="1680"/>
              <a:ext cx="48" cy="3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48"/>
                </a:cxn>
                <a:cxn ang="0">
                  <a:pos x="0" y="96"/>
                </a:cxn>
                <a:cxn ang="0">
                  <a:pos x="48" y="144"/>
                </a:cxn>
                <a:cxn ang="0">
                  <a:pos x="0" y="192"/>
                </a:cxn>
                <a:cxn ang="0">
                  <a:pos x="48" y="240"/>
                </a:cxn>
                <a:cxn ang="0">
                  <a:pos x="0" y="288"/>
                </a:cxn>
                <a:cxn ang="0">
                  <a:pos x="48" y="336"/>
                </a:cxn>
                <a:cxn ang="0">
                  <a:pos x="0" y="336"/>
                </a:cxn>
              </a:cxnLst>
              <a:rect l="0" t="0" r="r" b="b"/>
              <a:pathLst>
                <a:path w="48" h="344">
                  <a:moveTo>
                    <a:pt x="0" y="0"/>
                  </a:moveTo>
                  <a:cubicBezTo>
                    <a:pt x="24" y="16"/>
                    <a:pt x="48" y="32"/>
                    <a:pt x="48" y="48"/>
                  </a:cubicBezTo>
                  <a:cubicBezTo>
                    <a:pt x="48" y="64"/>
                    <a:pt x="0" y="80"/>
                    <a:pt x="0" y="96"/>
                  </a:cubicBezTo>
                  <a:cubicBezTo>
                    <a:pt x="0" y="112"/>
                    <a:pt x="48" y="128"/>
                    <a:pt x="48" y="144"/>
                  </a:cubicBezTo>
                  <a:cubicBezTo>
                    <a:pt x="48" y="160"/>
                    <a:pt x="0" y="176"/>
                    <a:pt x="0" y="192"/>
                  </a:cubicBezTo>
                  <a:cubicBezTo>
                    <a:pt x="0" y="208"/>
                    <a:pt x="48" y="224"/>
                    <a:pt x="48" y="240"/>
                  </a:cubicBezTo>
                  <a:cubicBezTo>
                    <a:pt x="48" y="256"/>
                    <a:pt x="0" y="272"/>
                    <a:pt x="0" y="288"/>
                  </a:cubicBezTo>
                  <a:cubicBezTo>
                    <a:pt x="0" y="304"/>
                    <a:pt x="48" y="328"/>
                    <a:pt x="48" y="336"/>
                  </a:cubicBezTo>
                  <a:cubicBezTo>
                    <a:pt x="48" y="344"/>
                    <a:pt x="8" y="336"/>
                    <a:pt x="0" y="336"/>
                  </a:cubicBezTo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sp3d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Oval 225"/>
            <p:cNvSpPr>
              <a:spLocks noChangeArrowheads="1"/>
            </p:cNvSpPr>
            <p:nvPr/>
          </p:nvSpPr>
          <p:spPr bwMode="auto">
            <a:xfrm>
              <a:off x="1536" y="1632"/>
              <a:ext cx="96" cy="9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sp3d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2" name="Group 226"/>
          <p:cNvGrpSpPr>
            <a:grpSpLocks/>
          </p:cNvGrpSpPr>
          <p:nvPr/>
        </p:nvGrpSpPr>
        <p:grpSpPr bwMode="auto">
          <a:xfrm rot="10800000">
            <a:off x="6083080" y="3810000"/>
            <a:ext cx="152400" cy="622300"/>
            <a:chOff x="1536" y="1632"/>
            <a:chExt cx="96" cy="392"/>
          </a:xfrm>
          <a:effectLst/>
          <a:scene3d>
            <a:camera prst="orthographicFront"/>
            <a:lightRig rig="threePt" dir="t">
              <a:rot lat="0" lon="0" rev="0"/>
            </a:lightRig>
          </a:scene3d>
        </p:grpSpPr>
        <p:sp>
          <p:nvSpPr>
            <p:cNvPr id="103" name="Freeform 227"/>
            <p:cNvSpPr>
              <a:spLocks/>
            </p:cNvSpPr>
            <p:nvPr/>
          </p:nvSpPr>
          <p:spPr bwMode="auto">
            <a:xfrm>
              <a:off x="1536" y="1680"/>
              <a:ext cx="48" cy="3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48"/>
                </a:cxn>
                <a:cxn ang="0">
                  <a:pos x="0" y="96"/>
                </a:cxn>
                <a:cxn ang="0">
                  <a:pos x="48" y="144"/>
                </a:cxn>
                <a:cxn ang="0">
                  <a:pos x="0" y="192"/>
                </a:cxn>
                <a:cxn ang="0">
                  <a:pos x="48" y="240"/>
                </a:cxn>
                <a:cxn ang="0">
                  <a:pos x="0" y="288"/>
                </a:cxn>
                <a:cxn ang="0">
                  <a:pos x="48" y="336"/>
                </a:cxn>
                <a:cxn ang="0">
                  <a:pos x="0" y="336"/>
                </a:cxn>
              </a:cxnLst>
              <a:rect l="0" t="0" r="r" b="b"/>
              <a:pathLst>
                <a:path w="48" h="344">
                  <a:moveTo>
                    <a:pt x="0" y="0"/>
                  </a:moveTo>
                  <a:cubicBezTo>
                    <a:pt x="24" y="16"/>
                    <a:pt x="48" y="32"/>
                    <a:pt x="48" y="48"/>
                  </a:cubicBezTo>
                  <a:cubicBezTo>
                    <a:pt x="48" y="64"/>
                    <a:pt x="0" y="80"/>
                    <a:pt x="0" y="96"/>
                  </a:cubicBezTo>
                  <a:cubicBezTo>
                    <a:pt x="0" y="112"/>
                    <a:pt x="48" y="128"/>
                    <a:pt x="48" y="144"/>
                  </a:cubicBezTo>
                  <a:cubicBezTo>
                    <a:pt x="48" y="160"/>
                    <a:pt x="0" y="176"/>
                    <a:pt x="0" y="192"/>
                  </a:cubicBezTo>
                  <a:cubicBezTo>
                    <a:pt x="0" y="208"/>
                    <a:pt x="48" y="224"/>
                    <a:pt x="48" y="240"/>
                  </a:cubicBezTo>
                  <a:cubicBezTo>
                    <a:pt x="48" y="256"/>
                    <a:pt x="0" y="272"/>
                    <a:pt x="0" y="288"/>
                  </a:cubicBezTo>
                  <a:cubicBezTo>
                    <a:pt x="0" y="304"/>
                    <a:pt x="48" y="328"/>
                    <a:pt x="48" y="336"/>
                  </a:cubicBezTo>
                  <a:cubicBezTo>
                    <a:pt x="48" y="344"/>
                    <a:pt x="8" y="336"/>
                    <a:pt x="0" y="336"/>
                  </a:cubicBezTo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sp3d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Oval 228"/>
            <p:cNvSpPr>
              <a:spLocks noChangeArrowheads="1"/>
            </p:cNvSpPr>
            <p:nvPr/>
          </p:nvSpPr>
          <p:spPr bwMode="auto">
            <a:xfrm>
              <a:off x="1536" y="1632"/>
              <a:ext cx="96" cy="9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sp3d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12/12/2012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Lipidy, membrány,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7D389-ED7A-2642-9179-F88780ED3369}" type="slidenum">
              <a:rPr lang="en-US" smtClean="0"/>
              <a:pPr/>
              <a:t>42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57200" y="565727"/>
            <a:ext cx="8432800" cy="5909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Přibližné určení průměru molekuly kyseliny stearové</a:t>
            </a:r>
          </a:p>
          <a:p>
            <a:endParaRPr lang="en-US" b="1" dirty="0" smtClean="0"/>
          </a:p>
          <a:p>
            <a:r>
              <a:rPr lang="cs-CZ" b="1" dirty="0" smtClean="0"/>
              <a:t>Pomůcky</a:t>
            </a:r>
            <a:endParaRPr lang="en-US" b="1" dirty="0" smtClean="0"/>
          </a:p>
          <a:p>
            <a:r>
              <a:rPr lang="cs-CZ" dirty="0" smtClean="0"/>
              <a:t>Pettriho miska o průměru asi 240 mm, dětský zásyp, destilovaná voda, (odměrný válec o objemu do 5 ml, lékařské kapátko, posuvné měřidlo, kyselina stearová/olejová, lecithin=fosfatidilcholin, lékařský benzín nebo jiné vhodné rozpouštědlo, jemný korkový prášek)</a:t>
            </a:r>
          </a:p>
          <a:p>
            <a:endParaRPr lang="en-US" dirty="0" smtClean="0"/>
          </a:p>
          <a:p>
            <a:r>
              <a:rPr lang="cs-CZ" b="1" dirty="0" smtClean="0"/>
              <a:t>Teoretická část</a:t>
            </a:r>
            <a:endParaRPr lang="en-US" b="1" dirty="0" smtClean="0"/>
          </a:p>
          <a:p>
            <a:r>
              <a:rPr lang="cs-CZ" dirty="0" smtClean="0"/>
              <a:t>Jestliže přeneseme </a:t>
            </a:r>
            <a:r>
              <a:rPr lang="cs-CZ" b="1" dirty="0" smtClean="0"/>
              <a:t>na dostatečně velký volný povrch vody </a:t>
            </a:r>
            <a:r>
              <a:rPr lang="cs-CZ" dirty="0" smtClean="0"/>
              <a:t>poprášený korkovým práškem nebo dětským zásypem </a:t>
            </a:r>
            <a:r>
              <a:rPr lang="cs-CZ" b="1" dirty="0" smtClean="0"/>
              <a:t>kapku mastné kyseliny</a:t>
            </a:r>
            <a:r>
              <a:rPr lang="cs-CZ" dirty="0" smtClean="0"/>
              <a:t>, </a:t>
            </a:r>
            <a:r>
              <a:rPr lang="cs-CZ" b="1" dirty="0" smtClean="0"/>
              <a:t>kapka se po povrchu rozteče </a:t>
            </a:r>
            <a:r>
              <a:rPr lang="cs-CZ" dirty="0" smtClean="0"/>
              <a:t>a utvoří na něm </a:t>
            </a:r>
            <a:r>
              <a:rPr lang="cs-CZ" b="1" dirty="0" smtClean="0"/>
              <a:t>tenkou monomolekulární vrstvu o výšce rovné průměru molekuly kyseliny stearové/olejové</a:t>
            </a:r>
            <a:r>
              <a:rPr lang="cs-CZ" dirty="0" smtClean="0"/>
              <a:t>.</a:t>
            </a:r>
          </a:p>
          <a:p>
            <a:endParaRPr lang="cs-CZ" dirty="0" smtClean="0"/>
          </a:p>
          <a:p>
            <a:r>
              <a:rPr lang="cs-CZ" b="1" dirty="0" smtClean="0"/>
              <a:t>Ze známého objemu kapky </a:t>
            </a:r>
            <a:r>
              <a:rPr lang="cs-CZ" dirty="0" smtClean="0"/>
              <a:t>a </a:t>
            </a:r>
            <a:r>
              <a:rPr lang="cs-CZ" b="1" dirty="0" smtClean="0"/>
              <a:t>obsahu plochy monomolekulární vrstvy </a:t>
            </a:r>
            <a:r>
              <a:rPr lang="cs-CZ" dirty="0" smtClean="0"/>
              <a:t>lze určit </a:t>
            </a:r>
            <a:r>
              <a:rPr lang="cs-CZ" b="1" dirty="0" smtClean="0"/>
              <a:t>výška tenké vrstvy</a:t>
            </a:r>
            <a:r>
              <a:rPr lang="cs-CZ" dirty="0" smtClean="0"/>
              <a:t>, a tím přibližně průměr molekuly kyseliny.</a:t>
            </a:r>
            <a:endParaRPr lang="en-US" dirty="0" smtClean="0"/>
          </a:p>
          <a:p>
            <a:r>
              <a:rPr lang="cs-CZ" dirty="0" smtClean="0"/>
              <a:t>Při experimentu se nepoužívá čistá kyselina (velká plocha monomolekulární vrstvy), ale roztok kyseliny v těkavém rozpouštědle (rychle se odpaří).</a:t>
            </a:r>
          </a:p>
          <a:p>
            <a:endParaRPr lang="en-US" dirty="0" smtClean="0"/>
          </a:p>
          <a:p>
            <a:r>
              <a:rPr lang="cs-CZ" dirty="0" smtClean="0"/>
              <a:t>Prášek na povrchu vody slouží k vymezení okrajů vrstvy kyseliny.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12/12/2012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Lipidy, membrány,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7D389-ED7A-2642-9179-F88780ED3369}" type="slidenum">
              <a:rPr lang="en-US" smtClean="0"/>
              <a:pPr/>
              <a:t>43</a:t>
            </a:fld>
            <a:endParaRPr lang="en-US"/>
          </a:p>
        </p:txBody>
      </p:sp>
      <p:pic>
        <p:nvPicPr>
          <p:cNvPr id="10" name="Picture 9" descr="LB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5611" y="3238550"/>
            <a:ext cx="5055177" cy="31178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57200" y="288636"/>
            <a:ext cx="556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/>
              <a:t>Langmuirovy-Blodgettové</a:t>
            </a:r>
            <a:r>
              <a:rPr lang="en-US" b="1" dirty="0" smtClean="0"/>
              <a:t> </a:t>
            </a:r>
            <a:r>
              <a:rPr lang="en-US" b="1" dirty="0" err="1" smtClean="0"/>
              <a:t>vrstvy</a:t>
            </a:r>
            <a:r>
              <a:rPr lang="en-US" b="1" dirty="0" smtClean="0"/>
              <a:t> (filmy)</a:t>
            </a:r>
            <a:endParaRPr lang="en-US" b="1" dirty="0"/>
          </a:p>
        </p:txBody>
      </p:sp>
      <p:pic>
        <p:nvPicPr>
          <p:cNvPr id="9" name="Picture 8" descr="LB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057192"/>
            <a:ext cx="6014028" cy="2296815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12/12/2012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Lipidy, membrány,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7D389-ED7A-2642-9179-F88780ED3369}" type="slidenum">
              <a:rPr lang="en-US" smtClean="0"/>
              <a:pPr/>
              <a:t>44</a:t>
            </a:fld>
            <a:endParaRPr lang="en-US"/>
          </a:p>
        </p:txBody>
      </p:sp>
      <p:pic>
        <p:nvPicPr>
          <p:cNvPr id="7" name="Picture 6" descr="LB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4109" y="791519"/>
            <a:ext cx="5673437" cy="5195378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152400" y="152400"/>
            <a:ext cx="8839200" cy="8310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accent2"/>
                </a:solidFill>
                <a:latin typeface="Comic Sans MS" charset="0"/>
              </a:rPr>
              <a:t>Mikroskopie skenující sondou</a:t>
            </a:r>
          </a:p>
          <a:p>
            <a:pPr>
              <a:spcBef>
                <a:spcPct val="50000"/>
              </a:spcBef>
            </a:pPr>
            <a:endParaRPr lang="en-US" sz="1200">
              <a:latin typeface="Comic Sans MS" charset="0"/>
            </a:endParaRPr>
          </a:p>
          <a:p>
            <a:pPr>
              <a:spcBef>
                <a:spcPct val="50000"/>
              </a:spcBef>
            </a:pPr>
            <a:r>
              <a:rPr lang="cs-CZ" sz="1600">
                <a:latin typeface="Comic Sans MS" charset="0"/>
              </a:rPr>
              <a:t>AFM, atomic force microscopy </a:t>
            </a:r>
          </a:p>
          <a:p>
            <a:pPr>
              <a:spcBef>
                <a:spcPct val="50000"/>
              </a:spcBef>
            </a:pPr>
            <a:r>
              <a:rPr lang="cs-CZ" sz="1600">
                <a:latin typeface="Comic Sans MS" charset="0"/>
              </a:rPr>
              <a:t>BEEM, ballistic electron emission microscopy</a:t>
            </a:r>
          </a:p>
          <a:p>
            <a:pPr>
              <a:spcBef>
                <a:spcPct val="50000"/>
              </a:spcBef>
            </a:pPr>
            <a:r>
              <a:rPr lang="cs-CZ" sz="1600">
                <a:latin typeface="Comic Sans MS" charset="0"/>
              </a:rPr>
              <a:t>EFM, electrostatic force microscope</a:t>
            </a:r>
          </a:p>
          <a:p>
            <a:pPr>
              <a:spcBef>
                <a:spcPct val="50000"/>
              </a:spcBef>
            </a:pPr>
            <a:r>
              <a:rPr lang="cs-CZ" sz="1600">
                <a:latin typeface="Comic Sans MS" charset="0"/>
              </a:rPr>
              <a:t>ESTM electrochemical scanning tunneling microscope</a:t>
            </a:r>
          </a:p>
          <a:p>
            <a:pPr>
              <a:spcBef>
                <a:spcPct val="50000"/>
              </a:spcBef>
            </a:pPr>
            <a:r>
              <a:rPr lang="cs-CZ" sz="1600">
                <a:latin typeface="Comic Sans MS" charset="0"/>
              </a:rPr>
              <a:t>FMM, force modulation microscopy</a:t>
            </a:r>
          </a:p>
          <a:p>
            <a:pPr>
              <a:spcBef>
                <a:spcPct val="50000"/>
              </a:spcBef>
            </a:pPr>
            <a:r>
              <a:rPr lang="cs-CZ" sz="1600">
                <a:latin typeface="Comic Sans MS" charset="0"/>
              </a:rPr>
              <a:t>KPFM, kelvin probe force microscopy</a:t>
            </a:r>
          </a:p>
          <a:p>
            <a:pPr>
              <a:spcBef>
                <a:spcPct val="50000"/>
              </a:spcBef>
            </a:pPr>
            <a:r>
              <a:rPr lang="cs-CZ" sz="1600">
                <a:latin typeface="Comic Sans MS" charset="0"/>
              </a:rPr>
              <a:t>MFM, magnetic force microscopy</a:t>
            </a:r>
          </a:p>
          <a:p>
            <a:pPr>
              <a:spcBef>
                <a:spcPct val="50000"/>
              </a:spcBef>
            </a:pPr>
            <a:r>
              <a:rPr lang="cs-CZ" sz="1600">
                <a:latin typeface="Comic Sans MS" charset="0"/>
              </a:rPr>
              <a:t>MRFM, magnetic resonance force microscopy</a:t>
            </a:r>
          </a:p>
          <a:p>
            <a:pPr>
              <a:spcBef>
                <a:spcPct val="50000"/>
              </a:spcBef>
            </a:pPr>
            <a:r>
              <a:rPr lang="cs-CZ" sz="1600">
                <a:latin typeface="Comic Sans MS" charset="0"/>
              </a:rPr>
              <a:t>NSOM, near-field scanning optical microscopy (or SNOM, scanning near-field optical microscopy)</a:t>
            </a:r>
          </a:p>
          <a:p>
            <a:pPr>
              <a:spcBef>
                <a:spcPct val="50000"/>
              </a:spcBef>
            </a:pPr>
            <a:r>
              <a:rPr lang="cs-CZ" sz="1600">
                <a:latin typeface="Comic Sans MS" charset="0"/>
              </a:rPr>
              <a:t>PSTM, photon scanning tunneling microscopy</a:t>
            </a:r>
          </a:p>
          <a:p>
            <a:pPr>
              <a:spcBef>
                <a:spcPct val="50000"/>
              </a:spcBef>
            </a:pPr>
            <a:r>
              <a:rPr lang="cs-CZ" sz="1600">
                <a:latin typeface="Comic Sans MS" charset="0"/>
              </a:rPr>
              <a:t>PTMS, photothermal microspectroscopy/microscopy</a:t>
            </a:r>
          </a:p>
          <a:p>
            <a:pPr>
              <a:spcBef>
                <a:spcPct val="50000"/>
              </a:spcBef>
            </a:pPr>
            <a:r>
              <a:rPr lang="cs-CZ" sz="1600">
                <a:latin typeface="Comic Sans MS" charset="0"/>
              </a:rPr>
              <a:t>SECM, scanning electrochemical microscopy</a:t>
            </a:r>
          </a:p>
          <a:p>
            <a:pPr>
              <a:spcBef>
                <a:spcPct val="50000"/>
              </a:spcBef>
            </a:pPr>
            <a:r>
              <a:rPr lang="cs-CZ" sz="1600">
                <a:latin typeface="Comic Sans MS" charset="0"/>
              </a:rPr>
              <a:t>SCM, scanning capacitance microscopy</a:t>
            </a:r>
          </a:p>
          <a:p>
            <a:pPr>
              <a:spcBef>
                <a:spcPct val="50000"/>
              </a:spcBef>
            </a:pPr>
            <a:r>
              <a:rPr lang="cs-CZ" sz="1600">
                <a:latin typeface="Comic Sans MS" charset="0"/>
              </a:rPr>
              <a:t>SGM, scanning gate microscopy</a:t>
            </a:r>
          </a:p>
          <a:p>
            <a:pPr>
              <a:spcBef>
                <a:spcPct val="50000"/>
              </a:spcBef>
            </a:pPr>
            <a:r>
              <a:rPr lang="cs-CZ" sz="1600">
                <a:latin typeface="Comic Sans MS" charset="0"/>
              </a:rPr>
              <a:t>SICM, scanning ion-conductance microscopy</a:t>
            </a:r>
          </a:p>
          <a:p>
            <a:pPr>
              <a:spcBef>
                <a:spcPct val="50000"/>
              </a:spcBef>
            </a:pPr>
            <a:r>
              <a:rPr lang="cs-CZ" sz="1600">
                <a:latin typeface="Comic Sans MS" charset="0"/>
              </a:rPr>
              <a:t>SPSM spin polarized scanning tunneling microscopy</a:t>
            </a:r>
          </a:p>
          <a:p>
            <a:pPr>
              <a:spcBef>
                <a:spcPct val="50000"/>
              </a:spcBef>
            </a:pPr>
            <a:r>
              <a:rPr lang="cs-CZ" sz="1600">
                <a:latin typeface="Comic Sans MS" charset="0"/>
              </a:rPr>
              <a:t>SThM, scanning thermal microscopy[1]</a:t>
            </a:r>
          </a:p>
          <a:p>
            <a:pPr>
              <a:spcBef>
                <a:spcPct val="50000"/>
              </a:spcBef>
            </a:pPr>
            <a:r>
              <a:rPr lang="cs-CZ" sz="1600">
                <a:latin typeface="Comic Sans MS" charset="0"/>
              </a:rPr>
              <a:t>STM, scanning tunneling microscopy</a:t>
            </a:r>
          </a:p>
          <a:p>
            <a:pPr>
              <a:spcBef>
                <a:spcPct val="50000"/>
              </a:spcBef>
            </a:pPr>
            <a:r>
              <a:rPr lang="cs-CZ" sz="1600">
                <a:latin typeface="Comic Sans MS" charset="0"/>
              </a:rPr>
              <a:t>SVM, scanning voltage microscopy</a:t>
            </a:r>
          </a:p>
          <a:p>
            <a:pPr>
              <a:spcBef>
                <a:spcPct val="50000"/>
              </a:spcBef>
            </a:pPr>
            <a:r>
              <a:rPr lang="cs-CZ" sz="1600">
                <a:latin typeface="Comic Sans MS" charset="0"/>
              </a:rPr>
              <a:t>SHPM, scanning Hall probe microscopy?</a:t>
            </a:r>
          </a:p>
        </p:txBody>
      </p:sp>
    </p:spTree>
    <p:extLst>
      <p:ext uri="{BB962C8B-B14F-4D97-AF65-F5344CB8AC3E}">
        <p14:creationId xmlns:p14="http://schemas.microsoft.com/office/powerpoint/2010/main" val="156744457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304800" y="76200"/>
            <a:ext cx="8229600" cy="461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accent2"/>
                </a:solidFill>
                <a:latin typeface="Comic Sans MS" charset="0"/>
              </a:rPr>
              <a:t>Mikroskopie atomových sil</a:t>
            </a:r>
          </a:p>
          <a:p>
            <a:pPr>
              <a:spcBef>
                <a:spcPct val="50000"/>
              </a:spcBef>
            </a:pPr>
            <a:r>
              <a:rPr lang="en-US" sz="1600">
                <a:latin typeface="Comic Sans MS" charset="0"/>
              </a:rPr>
              <a:t>- scanning tunneling microscope (STM), vyvinutý Gerdem Binnigem a Heinrichem Rohrerem na začátku 80-tých let (Nobelova cena za fyziku 1986) 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en-US" sz="1600">
                <a:latin typeface="Comic Sans MS" charset="0"/>
              </a:rPr>
              <a:t> první AFM 1986 (Binnig, Quate a Gerber)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en-US" sz="1600">
                <a:latin typeface="Comic Sans MS" charset="0"/>
              </a:rPr>
              <a:t> AFM je jedna z hlavních metod pro zobrazování, mĕření a manipulaci předmĕtú v oblasti nanometrú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en-US" sz="1600">
                <a:latin typeface="Comic Sans MS" charset="0"/>
              </a:rPr>
              <a:t> </a:t>
            </a:r>
            <a:r>
              <a:rPr lang="cs-CZ" sz="1600">
                <a:latin typeface="Comic Sans MS" charset="0"/>
              </a:rPr>
              <a:t>AFM </a:t>
            </a:r>
            <a:r>
              <a:rPr lang="en-US" sz="1600">
                <a:latin typeface="Comic Sans MS" charset="0"/>
              </a:rPr>
              <a:t>(</a:t>
            </a:r>
            <a:r>
              <a:rPr lang="cs-CZ" sz="1600">
                <a:latin typeface="Comic Sans MS" charset="0"/>
              </a:rPr>
              <a:t>atomic force microscopy</a:t>
            </a:r>
            <a:r>
              <a:rPr lang="en-US" sz="1600">
                <a:latin typeface="Comic Sans MS" charset="0"/>
              </a:rPr>
              <a:t>, nĕkdy</a:t>
            </a:r>
            <a:r>
              <a:rPr lang="cs-CZ" sz="1600">
                <a:latin typeface="Comic Sans MS" charset="0"/>
              </a:rPr>
              <a:t> </a:t>
            </a:r>
            <a:r>
              <a:rPr lang="en-US" sz="1600">
                <a:latin typeface="Comic Sans MS" charset="0"/>
              </a:rPr>
              <a:t>SFM scanning force microscopy)</a:t>
            </a:r>
          </a:p>
          <a:p>
            <a:pPr>
              <a:spcBef>
                <a:spcPct val="50000"/>
              </a:spcBef>
            </a:pPr>
            <a:endParaRPr lang="en-US" sz="1600">
              <a:latin typeface="Comic Sans MS" charset="0"/>
            </a:endParaRPr>
          </a:p>
          <a:p>
            <a:pPr>
              <a:spcBef>
                <a:spcPct val="50000"/>
              </a:spcBef>
            </a:pPr>
            <a:r>
              <a:rPr lang="en-US" sz="1600" b="1">
                <a:solidFill>
                  <a:schemeClr val="accent2"/>
                </a:solidFill>
                <a:latin typeface="Comic Sans MS" charset="0"/>
              </a:rPr>
              <a:t>Režimy mĕření</a:t>
            </a:r>
          </a:p>
          <a:p>
            <a:pPr lvl="1">
              <a:spcBef>
                <a:spcPct val="50000"/>
              </a:spcBef>
              <a:buFontTx/>
              <a:buChar char="-"/>
            </a:pPr>
            <a:r>
              <a:rPr lang="en-US" sz="1600">
                <a:latin typeface="Comic Sans MS" charset="0"/>
              </a:rPr>
              <a:t>k</a:t>
            </a:r>
            <a:r>
              <a:rPr lang="cs-CZ" sz="1600">
                <a:latin typeface="Comic Sans MS" charset="0"/>
              </a:rPr>
              <a:t>onta</a:t>
            </a:r>
            <a:r>
              <a:rPr lang="en-US" sz="1600">
                <a:latin typeface="Comic Sans MS" charset="0"/>
              </a:rPr>
              <a:t>ktní</a:t>
            </a:r>
          </a:p>
          <a:p>
            <a:pPr lvl="1">
              <a:spcBef>
                <a:spcPct val="50000"/>
              </a:spcBef>
              <a:buFontTx/>
              <a:buChar char="-"/>
            </a:pPr>
            <a:r>
              <a:rPr lang="en-US" sz="1600">
                <a:latin typeface="Comic Sans MS" charset="0"/>
              </a:rPr>
              <a:t>ne</a:t>
            </a:r>
            <a:r>
              <a:rPr lang="cs-CZ" sz="1600">
                <a:latin typeface="Comic Sans MS" charset="0"/>
              </a:rPr>
              <a:t>-</a:t>
            </a:r>
            <a:r>
              <a:rPr lang="en-US" sz="1600">
                <a:latin typeface="Comic Sans MS" charset="0"/>
              </a:rPr>
              <a:t>ko</a:t>
            </a:r>
            <a:r>
              <a:rPr lang="cs-CZ" sz="1600">
                <a:latin typeface="Comic Sans MS" charset="0"/>
              </a:rPr>
              <a:t>nta</a:t>
            </a:r>
            <a:r>
              <a:rPr lang="en-US" sz="1600">
                <a:latin typeface="Comic Sans MS" charset="0"/>
              </a:rPr>
              <a:t>k</a:t>
            </a:r>
            <a:r>
              <a:rPr lang="cs-CZ" sz="1600">
                <a:latin typeface="Comic Sans MS" charset="0"/>
              </a:rPr>
              <a:t>t</a:t>
            </a:r>
            <a:r>
              <a:rPr lang="en-US" sz="1600">
                <a:latin typeface="Comic Sans MS" charset="0"/>
              </a:rPr>
              <a:t>ní</a:t>
            </a:r>
            <a:r>
              <a:rPr lang="cs-CZ" sz="1600">
                <a:latin typeface="Comic Sans MS" charset="0"/>
              </a:rPr>
              <a:t> </a:t>
            </a:r>
            <a:endParaRPr lang="en-US" sz="1600">
              <a:latin typeface="Comic Sans MS" charset="0"/>
            </a:endParaRPr>
          </a:p>
          <a:p>
            <a:pPr lvl="1">
              <a:spcBef>
                <a:spcPct val="50000"/>
              </a:spcBef>
              <a:buFontTx/>
              <a:buChar char="-"/>
            </a:pPr>
            <a:r>
              <a:rPr lang="cs-CZ" sz="1600">
                <a:latin typeface="Comic Sans MS" charset="0"/>
              </a:rPr>
              <a:t>dynamic</a:t>
            </a:r>
            <a:r>
              <a:rPr lang="en-US" sz="1600">
                <a:latin typeface="Comic Sans MS" charset="0"/>
              </a:rPr>
              <a:t>ký</a:t>
            </a:r>
          </a:p>
          <a:p>
            <a:pPr lvl="1">
              <a:spcBef>
                <a:spcPct val="50000"/>
              </a:spcBef>
            </a:pPr>
            <a:r>
              <a:rPr lang="en-US" sz="1600">
                <a:latin typeface="Comic Sans MS" charset="0"/>
              </a:rPr>
              <a:t>(aka tapping®, intermittent)</a:t>
            </a:r>
            <a:endParaRPr lang="cs-CZ" sz="1600">
              <a:latin typeface="Comic Sans MS" charset="0"/>
            </a:endParaRPr>
          </a:p>
        </p:txBody>
      </p:sp>
      <p:pic>
        <p:nvPicPr>
          <p:cNvPr id="23555" name="Picture 3" descr="Y:\Presentations\071219-UFKL-Seminar\Atomic_force_microscope_block_diagra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2514600"/>
            <a:ext cx="4029075" cy="416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623096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457200" y="304800"/>
            <a:ext cx="8229600" cy="6027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cs-CZ" b="1">
                <a:solidFill>
                  <a:schemeClr val="accent2"/>
                </a:solidFill>
                <a:latin typeface="Comic Sans MS" charset="0"/>
              </a:rPr>
              <a:t>Intermittent-contact AFM</a:t>
            </a:r>
            <a:r>
              <a:rPr lang="cs-CZ">
                <a:latin typeface="Comic Sans MS" charset="0"/>
              </a:rPr>
              <a:t> (</a:t>
            </a:r>
            <a:r>
              <a:rPr lang="en-US">
                <a:latin typeface="Comic Sans MS" charset="0"/>
              </a:rPr>
              <a:t> aka Tapping-mode</a:t>
            </a:r>
            <a:r>
              <a:rPr lang="en-US" baseline="30000">
                <a:latin typeface="Comic Sans MS" charset="0"/>
              </a:rPr>
              <a:t>®</a:t>
            </a:r>
            <a:r>
              <a:rPr lang="en-US">
                <a:latin typeface="Comic Sans MS" charset="0"/>
              </a:rPr>
              <a:t>)</a:t>
            </a:r>
          </a:p>
          <a:p>
            <a:pPr algn="just">
              <a:spcBef>
                <a:spcPct val="50000"/>
              </a:spcBef>
            </a:pPr>
            <a:endParaRPr lang="en-US" sz="1200">
              <a:latin typeface="Comic Sans MS" charset="0"/>
            </a:endParaRPr>
          </a:p>
          <a:p>
            <a:pPr algn="just">
              <a:spcBef>
                <a:spcPct val="50000"/>
              </a:spcBef>
            </a:pPr>
            <a:r>
              <a:rPr lang="cs-CZ">
                <a:latin typeface="Comic Sans MS" charset="0"/>
              </a:rPr>
              <a:t>IC-AFM is </a:t>
            </a:r>
            <a:r>
              <a:rPr lang="cs-CZ" b="1">
                <a:solidFill>
                  <a:schemeClr val="accent2"/>
                </a:solidFill>
                <a:latin typeface="Comic Sans MS" charset="0"/>
              </a:rPr>
              <a:t>similar to NC-AFM</a:t>
            </a:r>
            <a:r>
              <a:rPr lang="cs-CZ">
                <a:latin typeface="Comic Sans MS" charset="0"/>
              </a:rPr>
              <a:t>, except that in IC</a:t>
            </a:r>
            <a:r>
              <a:rPr lang="en-US">
                <a:latin typeface="Comic Sans MS" charset="0"/>
              </a:rPr>
              <a:t>-</a:t>
            </a:r>
            <a:r>
              <a:rPr lang="cs-CZ">
                <a:latin typeface="Comic Sans MS" charset="0"/>
              </a:rPr>
              <a:t>AFM</a:t>
            </a:r>
            <a:r>
              <a:rPr lang="en-US">
                <a:latin typeface="Comic Sans MS" charset="0"/>
              </a:rPr>
              <a:t> </a:t>
            </a:r>
            <a:r>
              <a:rPr lang="cs-CZ">
                <a:latin typeface="Comic Sans MS" charset="0"/>
              </a:rPr>
              <a:t>the </a:t>
            </a:r>
            <a:r>
              <a:rPr lang="cs-CZ" b="1">
                <a:solidFill>
                  <a:schemeClr val="accent2"/>
                </a:solidFill>
                <a:latin typeface="Comic Sans MS" charset="0"/>
              </a:rPr>
              <a:t>vibrating cantilever tip</a:t>
            </a:r>
            <a:r>
              <a:rPr lang="cs-CZ">
                <a:latin typeface="Comic Sans MS" charset="0"/>
              </a:rPr>
              <a:t> is brought </a:t>
            </a:r>
            <a:r>
              <a:rPr lang="cs-CZ" b="1">
                <a:solidFill>
                  <a:schemeClr val="accent2"/>
                </a:solidFill>
                <a:latin typeface="Comic Sans MS" charset="0"/>
              </a:rPr>
              <a:t>closer to the sample</a:t>
            </a:r>
            <a:r>
              <a:rPr lang="cs-CZ">
                <a:latin typeface="Comic Sans MS" charset="0"/>
              </a:rPr>
              <a:t>, and its vibration</a:t>
            </a:r>
            <a:r>
              <a:rPr lang="en-US">
                <a:latin typeface="Comic Sans MS" charset="0"/>
              </a:rPr>
              <a:t> </a:t>
            </a:r>
            <a:r>
              <a:rPr lang="cs-CZ">
                <a:latin typeface="Comic Sans MS" charset="0"/>
              </a:rPr>
              <a:t>amplitude is greater so that at the bottom of its travel, it just </a:t>
            </a:r>
            <a:r>
              <a:rPr lang="cs-CZ" b="1">
                <a:solidFill>
                  <a:schemeClr val="accent2"/>
                </a:solidFill>
                <a:latin typeface="Comic Sans MS" charset="0"/>
              </a:rPr>
              <a:t>barely hits the sample</a:t>
            </a:r>
            <a:r>
              <a:rPr lang="en-US" b="1">
                <a:solidFill>
                  <a:schemeClr val="accent2"/>
                </a:solidFill>
                <a:latin typeface="Comic Sans MS" charset="0"/>
              </a:rPr>
              <a:t> </a:t>
            </a:r>
            <a:r>
              <a:rPr lang="cs-CZ" b="1">
                <a:solidFill>
                  <a:schemeClr val="accent2"/>
                </a:solidFill>
                <a:latin typeface="Comic Sans MS" charset="0"/>
              </a:rPr>
              <a:t>surface</a:t>
            </a:r>
            <a:r>
              <a:rPr lang="cs-CZ">
                <a:latin typeface="Comic Sans MS" charset="0"/>
              </a:rPr>
              <a:t>. For some samples, this is preferable to full contact AFM because it </a:t>
            </a:r>
            <a:r>
              <a:rPr lang="cs-CZ" b="1">
                <a:solidFill>
                  <a:schemeClr val="accent2"/>
                </a:solidFill>
                <a:latin typeface="Comic Sans MS" charset="0"/>
              </a:rPr>
              <a:t>eliminates</a:t>
            </a:r>
            <a:r>
              <a:rPr lang="en-US" b="1">
                <a:solidFill>
                  <a:schemeClr val="accent2"/>
                </a:solidFill>
                <a:latin typeface="Comic Sans MS" charset="0"/>
              </a:rPr>
              <a:t> </a:t>
            </a:r>
            <a:r>
              <a:rPr lang="cs-CZ" b="1">
                <a:solidFill>
                  <a:schemeClr val="accent2"/>
                </a:solidFill>
                <a:latin typeface="Comic Sans MS" charset="0"/>
              </a:rPr>
              <a:t>lateral forces such as friction and drag that might damage the tip or sample</a:t>
            </a:r>
            <a:r>
              <a:rPr lang="cs-CZ">
                <a:latin typeface="Comic Sans MS" charset="0"/>
              </a:rPr>
              <a:t>.</a:t>
            </a:r>
            <a:endParaRPr lang="en-US">
              <a:latin typeface="Comic Sans MS" charset="0"/>
            </a:endParaRPr>
          </a:p>
          <a:p>
            <a:pPr algn="just">
              <a:spcBef>
                <a:spcPct val="50000"/>
              </a:spcBef>
            </a:pPr>
            <a:endParaRPr lang="cs-CZ" sz="800">
              <a:latin typeface="Comic Sans MS" charset="0"/>
            </a:endParaRPr>
          </a:p>
          <a:p>
            <a:pPr algn="just">
              <a:spcBef>
                <a:spcPct val="50000"/>
              </a:spcBef>
            </a:pPr>
            <a:r>
              <a:rPr lang="cs-CZ">
                <a:latin typeface="Comic Sans MS" charset="0"/>
              </a:rPr>
              <a:t>As with NC-AFM, in IC-AFM the cantilever vibration amplitude changes in</a:t>
            </a:r>
            <a:r>
              <a:rPr lang="en-US">
                <a:latin typeface="Comic Sans MS" charset="0"/>
              </a:rPr>
              <a:t> </a:t>
            </a:r>
            <a:r>
              <a:rPr lang="cs-CZ">
                <a:latin typeface="Comic Sans MS" charset="0"/>
              </a:rPr>
              <a:t>response to force gradients that vary with tip-to-sample spacing. An image representing</a:t>
            </a:r>
            <a:r>
              <a:rPr lang="en-US">
                <a:latin typeface="Comic Sans MS" charset="0"/>
              </a:rPr>
              <a:t> </a:t>
            </a:r>
            <a:r>
              <a:rPr lang="cs-CZ">
                <a:latin typeface="Comic Sans MS" charset="0"/>
              </a:rPr>
              <a:t>surface topography is obtained by monitoring these changes.</a:t>
            </a:r>
          </a:p>
        </p:txBody>
      </p:sp>
    </p:spTree>
    <p:extLst>
      <p:ext uri="{BB962C8B-B14F-4D97-AF65-F5344CB8AC3E}">
        <p14:creationId xmlns:p14="http://schemas.microsoft.com/office/powerpoint/2010/main" val="195393117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12/12/2012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Lipidy, membrány, Karel Kubíček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7D389-ED7A-2642-9179-F88780ED3369}" type="slidenum">
              <a:rPr lang="en-US" smtClean="0"/>
              <a:pPr/>
              <a:t>48</a:t>
            </a:fld>
            <a:endParaRPr lang="en-US"/>
          </a:p>
        </p:txBody>
      </p:sp>
      <p:pic>
        <p:nvPicPr>
          <p:cNvPr id="5" name="Picture 4" descr="Screen Shot 2012-12-11 at 10.10.3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0745" y="0"/>
            <a:ext cx="6325388" cy="6081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45630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 descr="Y:\Presentations\071219-UFKL-Seminar\force_vs_dist_curve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057400"/>
            <a:ext cx="4503738" cy="3863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Y:\Presentations\071219-UFKL-Seminar\IC-AFM-freq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90563"/>
            <a:ext cx="4332288" cy="304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914400" y="2895600"/>
            <a:ext cx="1371600" cy="685800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609600" y="271463"/>
            <a:ext cx="2895600" cy="1557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solidFill>
                  <a:schemeClr val="accent2"/>
                </a:solidFill>
                <a:latin typeface="Comic Sans MS" charset="0"/>
              </a:rPr>
              <a:t>IC-AFM</a:t>
            </a:r>
          </a:p>
          <a:p>
            <a:pPr>
              <a:spcBef>
                <a:spcPct val="50000"/>
              </a:spcBef>
            </a:pPr>
            <a:endParaRPr lang="en-US" sz="1200" b="1">
              <a:solidFill>
                <a:schemeClr val="accent2"/>
              </a:solidFill>
              <a:latin typeface="Comic Sans MS" charset="0"/>
            </a:endParaRPr>
          </a:p>
          <a:p>
            <a:pPr>
              <a:spcBef>
                <a:spcPct val="50000"/>
              </a:spcBef>
              <a:buFontTx/>
              <a:buAutoNum type="arabicParenR"/>
            </a:pPr>
            <a:r>
              <a:rPr lang="en-US" sz="1800">
                <a:latin typeface="Comic Sans MS" charset="0"/>
              </a:rPr>
              <a:t>nastavit frekvenci</a:t>
            </a:r>
          </a:p>
          <a:p>
            <a:pPr>
              <a:spcBef>
                <a:spcPct val="50000"/>
              </a:spcBef>
              <a:buFontTx/>
              <a:buAutoNum type="arabicParenR"/>
            </a:pPr>
            <a:r>
              <a:rPr lang="en-US" sz="1800">
                <a:latin typeface="Comic Sans MS" charset="0"/>
              </a:rPr>
              <a:t>nastavit “set point”</a:t>
            </a:r>
            <a:endParaRPr lang="cs-CZ" sz="1800">
              <a:latin typeface="Comic Sans MS" charset="0"/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4800600" y="4691063"/>
            <a:ext cx="3886200" cy="947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buFontTx/>
              <a:buAutoNum type="arabicParenR"/>
            </a:pPr>
            <a:r>
              <a:rPr lang="en-US" sz="1600" b="1">
                <a:latin typeface="Comic Sans MS" charset="0"/>
              </a:rPr>
              <a:t>každý hrot má jinou frekvenci</a:t>
            </a:r>
            <a:r>
              <a:rPr lang="en-US" sz="1600">
                <a:latin typeface="Comic Sans MS" charset="0"/>
              </a:rPr>
              <a:t>       (od 70kHz – 500kHz)</a:t>
            </a:r>
          </a:p>
          <a:p>
            <a:pPr>
              <a:spcBef>
                <a:spcPct val="50000"/>
              </a:spcBef>
              <a:buFontTx/>
              <a:buAutoNum type="arabicParenR"/>
            </a:pPr>
            <a:r>
              <a:rPr lang="en-US" sz="1600" b="1">
                <a:latin typeface="Comic Sans MS" charset="0"/>
              </a:rPr>
              <a:t>“set point” je závislý na vzorku</a:t>
            </a:r>
            <a:endParaRPr lang="cs-CZ" sz="1600" b="1">
              <a:latin typeface="Comic Sans MS" charset="0"/>
            </a:endParaRPr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6019800" y="2971800"/>
            <a:ext cx="1219200" cy="304800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5562600" y="990600"/>
            <a:ext cx="1219200" cy="304800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3" name="Rectangle 9"/>
          <p:cNvSpPr>
            <a:spLocks noChangeArrowheads="1"/>
          </p:cNvSpPr>
          <p:nvPr/>
        </p:nvSpPr>
        <p:spPr bwMode="auto">
          <a:xfrm>
            <a:off x="7391400" y="990600"/>
            <a:ext cx="1447800" cy="304800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090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12/12/2012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Lipidy, membrány,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1A5BC-E76B-3E4A-9830-99544116780B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7" name="Picture 6" descr="Screen shot 2010-11-15 at 11.04.10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869" y="287560"/>
            <a:ext cx="7283924" cy="5595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1950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12/12/2012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Lipidy, membrány, Karel Kubíček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7D389-ED7A-2642-9179-F88780ED3369}" type="slidenum">
              <a:rPr lang="en-US" smtClean="0"/>
              <a:pPr/>
              <a:t>50</a:t>
            </a:fld>
            <a:endParaRPr lang="en-US"/>
          </a:p>
        </p:txBody>
      </p:sp>
      <p:pic>
        <p:nvPicPr>
          <p:cNvPr id="5" name="Picture 4" descr="Screen Shot 2012-12-11 at 10.18.5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255" y="0"/>
            <a:ext cx="4612175" cy="635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77668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12/12/2012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Lipidy, membrány,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7D389-ED7A-2642-9179-F88780ED3369}" type="slidenum">
              <a:rPr lang="en-US" smtClean="0"/>
              <a:pPr/>
              <a:t>51</a:t>
            </a:fld>
            <a:endParaRPr lang="en-US"/>
          </a:p>
        </p:txBody>
      </p:sp>
      <p:pic>
        <p:nvPicPr>
          <p:cNvPr id="7" name="Picture 6" descr="ftir_atr_sam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449" y="1819756"/>
            <a:ext cx="8149708" cy="453659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07010" y="376832"/>
            <a:ext cx="8582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ATR-FTIR</a:t>
            </a:r>
          </a:p>
          <a:p>
            <a:r>
              <a:rPr lang="en-US" dirty="0"/>
              <a:t>Attenuated Total Reflectance </a:t>
            </a:r>
            <a:r>
              <a:rPr lang="en-US" dirty="0" smtClean="0"/>
              <a:t>– </a:t>
            </a:r>
            <a:r>
              <a:rPr lang="en-US" dirty="0"/>
              <a:t>Fourier </a:t>
            </a:r>
            <a:r>
              <a:rPr lang="en-US" dirty="0" smtClean="0"/>
              <a:t>Transform </a:t>
            </a:r>
            <a:r>
              <a:rPr lang="en-US" dirty="0" err="1"/>
              <a:t>I</a:t>
            </a:r>
            <a:r>
              <a:rPr lang="en-US" dirty="0" err="1" smtClean="0"/>
              <a:t>nfraRed</a:t>
            </a:r>
            <a:r>
              <a:rPr lang="en-US" dirty="0" smtClean="0"/>
              <a:t> </a:t>
            </a:r>
            <a:r>
              <a:rPr lang="en-US" dirty="0"/>
              <a:t>spectroscopy</a:t>
            </a:r>
          </a:p>
        </p:txBody>
      </p:sp>
    </p:spTree>
    <p:extLst>
      <p:ext uri="{BB962C8B-B14F-4D97-AF65-F5344CB8AC3E}">
        <p14:creationId xmlns:p14="http://schemas.microsoft.com/office/powerpoint/2010/main" val="23363309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12/12/2012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Lipidy, membrány,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1A5BC-E76B-3E4A-9830-99544116780B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7" name="Picture 6" descr="Screen Shot 2011-11-01 at 8.38.17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605" y="96008"/>
            <a:ext cx="5526714" cy="608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1887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12/12/2012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Lipidy, membrány,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7D389-ED7A-2642-9179-F88780ED3369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8" name="Picture 7" descr="dvojvrstv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820" y="923637"/>
            <a:ext cx="7527906" cy="430645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683726" y="762000"/>
            <a:ext cx="120627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Hydro-</a:t>
            </a:r>
          </a:p>
          <a:p>
            <a:endParaRPr lang="en-US" dirty="0" smtClean="0"/>
          </a:p>
          <a:p>
            <a:r>
              <a:rPr lang="en-US" dirty="0" smtClean="0"/>
              <a:t>-</a:t>
            </a:r>
            <a:r>
              <a:rPr lang="en-US" dirty="0" err="1" smtClean="0"/>
              <a:t>filní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-</a:t>
            </a:r>
            <a:r>
              <a:rPr lang="en-US" dirty="0" err="1" smtClean="0"/>
              <a:t>fobní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-</a:t>
            </a:r>
            <a:r>
              <a:rPr lang="en-US" dirty="0" err="1" smtClean="0"/>
              <a:t>filní</a:t>
            </a:r>
            <a:endParaRPr lang="en-US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237845" y="381000"/>
            <a:ext cx="7226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/>
              <a:t>Lipidová</a:t>
            </a:r>
            <a:r>
              <a:rPr lang="en-US" b="1" dirty="0" smtClean="0"/>
              <a:t> </a:t>
            </a:r>
            <a:r>
              <a:rPr lang="en-US" b="1" dirty="0" err="1" smtClean="0"/>
              <a:t>dvojvrstva</a:t>
            </a:r>
            <a:endParaRPr lang="en-US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12/12/2012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Lipidy, membrány,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7D389-ED7A-2642-9179-F88780ED3369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7" name="Picture 6" descr="Screen Shot 2012-12-11 at 10.38.3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94" y="592045"/>
            <a:ext cx="87503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1290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dirty="0" smtClean="0"/>
              <a:t>30/10/2012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Délky vazeb,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CCFE9-A1A0-AA4E-82F3-5DD03116A2D0}" type="slidenum">
              <a:rPr lang="en-US" smtClean="0"/>
              <a:t>9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68349" y="85815"/>
            <a:ext cx="7883359" cy="5909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∆The disulfide (</a:t>
            </a:r>
            <a:r>
              <a:rPr lang="en-US" b="1" dirty="0" smtClean="0">
                <a:solidFill>
                  <a:srgbClr val="FF0000"/>
                </a:solidFill>
              </a:rPr>
              <a:t>-S-S-</a:t>
            </a:r>
            <a:r>
              <a:rPr lang="en-US" dirty="0" smtClean="0"/>
              <a:t>) bond is strong, with a typical bond dissociation energy of 60 kcal/mole (251 kJ mol-1). However, being about 40% weaker than C-C and C-H bonds, length ~205pm (</a:t>
            </a:r>
            <a:r>
              <a:rPr lang="en-US" dirty="0" err="1" smtClean="0"/>
              <a:t>cca</a:t>
            </a:r>
            <a:r>
              <a:rPr lang="en-US" dirty="0" smtClean="0"/>
              <a:t> 50pm longer than –C-C-).</a:t>
            </a:r>
          </a:p>
          <a:p>
            <a:endParaRPr lang="en-US" dirty="0"/>
          </a:p>
          <a:p>
            <a:r>
              <a:rPr lang="en-US" dirty="0" smtClean="0"/>
              <a:t>Bond	Length (pm)  E(kJ/</a:t>
            </a:r>
            <a:r>
              <a:rPr lang="en-US" dirty="0" err="1" smtClean="0"/>
              <a:t>mol</a:t>
            </a:r>
            <a:r>
              <a:rPr lang="en-US" dirty="0" smtClean="0"/>
              <a:t>)</a:t>
            </a:r>
          </a:p>
          <a:p>
            <a:r>
              <a:rPr lang="pt-BR" dirty="0" smtClean="0">
                <a:latin typeface="Courier"/>
                <a:cs typeface="Courier"/>
              </a:rPr>
              <a:t>H-H      74     436</a:t>
            </a:r>
          </a:p>
          <a:p>
            <a:r>
              <a:rPr lang="pt-BR" dirty="0" smtClean="0">
                <a:latin typeface="Courier"/>
                <a:cs typeface="Courier"/>
              </a:rPr>
              <a:t>H-C     109     413</a:t>
            </a:r>
          </a:p>
          <a:p>
            <a:r>
              <a:rPr lang="pt-BR" dirty="0" smtClean="0">
                <a:latin typeface="Courier"/>
                <a:cs typeface="Courier"/>
              </a:rPr>
              <a:t>H-N     101     391</a:t>
            </a:r>
          </a:p>
          <a:p>
            <a:r>
              <a:rPr lang="pt-BR" dirty="0" smtClean="0">
                <a:latin typeface="Courier"/>
                <a:cs typeface="Courier"/>
              </a:rPr>
              <a:t>H-O      96     366</a:t>
            </a:r>
          </a:p>
          <a:p>
            <a:r>
              <a:rPr lang="pt-BR" dirty="0" smtClean="0">
                <a:latin typeface="Courier"/>
                <a:cs typeface="Courier"/>
              </a:rPr>
              <a:t>H-F      92     568</a:t>
            </a:r>
          </a:p>
          <a:p>
            <a:r>
              <a:rPr lang="pt-BR" dirty="0" smtClean="0">
                <a:latin typeface="Courier"/>
                <a:cs typeface="Courier"/>
              </a:rPr>
              <a:t>C-C     154     348</a:t>
            </a:r>
          </a:p>
          <a:p>
            <a:r>
              <a:rPr lang="pt-BR" dirty="0" smtClean="0">
                <a:latin typeface="Courier"/>
                <a:cs typeface="Courier"/>
              </a:rPr>
              <a:t>C=C     134     614</a:t>
            </a:r>
          </a:p>
          <a:p>
            <a:r>
              <a:rPr lang="pt-BR" dirty="0" smtClean="0">
                <a:latin typeface="Courier"/>
                <a:cs typeface="Courier"/>
              </a:rPr>
              <a:t>C-N     147     308</a:t>
            </a:r>
          </a:p>
          <a:p>
            <a:r>
              <a:rPr lang="pt-BR" dirty="0" smtClean="0">
                <a:latin typeface="Courier"/>
                <a:cs typeface="Courier"/>
              </a:rPr>
              <a:t>C-O     143     360</a:t>
            </a:r>
          </a:p>
          <a:p>
            <a:r>
              <a:rPr lang="pt-BR" dirty="0" smtClean="0">
                <a:latin typeface="Courier"/>
                <a:cs typeface="Courier"/>
              </a:rPr>
              <a:t>C-S     182     272</a:t>
            </a:r>
          </a:p>
          <a:p>
            <a:r>
              <a:rPr lang="pt-BR" dirty="0" smtClean="0">
                <a:latin typeface="Courier"/>
                <a:cs typeface="Courier"/>
              </a:rPr>
              <a:t>C-F     135     488</a:t>
            </a:r>
          </a:p>
          <a:p>
            <a:r>
              <a:rPr lang="pt-BR" dirty="0" smtClean="0">
                <a:latin typeface="Courier"/>
                <a:cs typeface="Courier"/>
              </a:rPr>
              <a:t>N-N     145     170</a:t>
            </a:r>
          </a:p>
          <a:p>
            <a:r>
              <a:rPr lang="pt-BR" dirty="0" smtClean="0">
                <a:latin typeface="Courier"/>
                <a:cs typeface="Courier"/>
              </a:rPr>
              <a:t>O-O     148     145</a:t>
            </a:r>
          </a:p>
          <a:p>
            <a:r>
              <a:rPr lang="pt-BR" dirty="0" smtClean="0">
                <a:latin typeface="Courier"/>
                <a:cs typeface="Courier"/>
              </a:rPr>
              <a:t>O=O     121     498</a:t>
            </a:r>
          </a:p>
          <a:p>
            <a:endParaRPr lang="pt-BR" dirty="0">
              <a:latin typeface="Courier"/>
              <a:cs typeface="Courier"/>
            </a:endParaRPr>
          </a:p>
          <a:p>
            <a:r>
              <a:rPr lang="pt-BR" dirty="0" smtClean="0">
                <a:latin typeface="Courier"/>
                <a:cs typeface="Courier"/>
              </a:rPr>
              <a:t>1kcal=4.184kJ; </a:t>
            </a:r>
            <a:r>
              <a:rPr lang="pt-BR" dirty="0" err="1" smtClean="0">
                <a:latin typeface="Courier"/>
                <a:cs typeface="Courier"/>
              </a:rPr>
              <a:t>pm</a:t>
            </a:r>
            <a:r>
              <a:rPr lang="pt-BR" dirty="0" smtClean="0">
                <a:latin typeface="Courier"/>
                <a:cs typeface="Courier"/>
              </a:rPr>
              <a:t>=1.10</a:t>
            </a:r>
            <a:r>
              <a:rPr lang="pt-BR" baseline="30000" dirty="0" smtClean="0">
                <a:latin typeface="Courier"/>
                <a:cs typeface="Courier"/>
              </a:rPr>
              <a:t>-12</a:t>
            </a:r>
            <a:r>
              <a:rPr lang="pt-BR" dirty="0" smtClean="0">
                <a:latin typeface="Courier"/>
                <a:cs typeface="Courier"/>
              </a:rPr>
              <a:t>m</a:t>
            </a:r>
            <a:endParaRPr lang="en-US" dirty="0"/>
          </a:p>
        </p:txBody>
      </p:sp>
      <p:pic>
        <p:nvPicPr>
          <p:cNvPr id="8" name="Picture 7" descr="Screen Shot 2012-12-12 at 12.10.15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9523" y="1007256"/>
            <a:ext cx="3775120" cy="5711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7468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1198</TotalTime>
  <Words>1427</Words>
  <Application>Microsoft Macintosh PowerPoint</Application>
  <PresentationFormat>On-screen Show (4:3)</PresentationFormat>
  <Paragraphs>309</Paragraphs>
  <Slides>51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Karel Kubicek</dc:creator>
  <cp:lastModifiedBy>Karel Kubicek</cp:lastModifiedBy>
  <cp:revision>96</cp:revision>
  <dcterms:created xsi:type="dcterms:W3CDTF">2011-01-08T19:47:36Z</dcterms:created>
  <dcterms:modified xsi:type="dcterms:W3CDTF">2012-12-11T23:29:11Z</dcterms:modified>
</cp:coreProperties>
</file>