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3"/>
  </p:notesMasterIdLst>
  <p:handoutMasterIdLst>
    <p:handoutMasterId r:id="rId64"/>
  </p:handoutMasterIdLst>
  <p:sldIdLst>
    <p:sldId id="342" r:id="rId2"/>
    <p:sldId id="321" r:id="rId3"/>
    <p:sldId id="322" r:id="rId4"/>
    <p:sldId id="326" r:id="rId5"/>
    <p:sldId id="327" r:id="rId6"/>
    <p:sldId id="340" r:id="rId7"/>
    <p:sldId id="328" r:id="rId8"/>
    <p:sldId id="329" r:id="rId9"/>
    <p:sldId id="323" r:id="rId10"/>
    <p:sldId id="324" r:id="rId11"/>
    <p:sldId id="325" r:id="rId12"/>
    <p:sldId id="339" r:id="rId13"/>
    <p:sldId id="341" r:id="rId14"/>
    <p:sldId id="304" r:id="rId15"/>
    <p:sldId id="295" r:id="rId16"/>
    <p:sldId id="301" r:id="rId17"/>
    <p:sldId id="271" r:id="rId18"/>
    <p:sldId id="330" r:id="rId19"/>
    <p:sldId id="275" r:id="rId20"/>
    <p:sldId id="331" r:id="rId21"/>
    <p:sldId id="262" r:id="rId22"/>
    <p:sldId id="280" r:id="rId23"/>
    <p:sldId id="288" r:id="rId24"/>
    <p:sldId id="320" r:id="rId25"/>
    <p:sldId id="306" r:id="rId26"/>
    <p:sldId id="283" r:id="rId27"/>
    <p:sldId id="282" r:id="rId28"/>
    <p:sldId id="292" r:id="rId29"/>
    <p:sldId id="307" r:id="rId30"/>
    <p:sldId id="333" r:id="rId31"/>
    <p:sldId id="334" r:id="rId32"/>
    <p:sldId id="335" r:id="rId33"/>
    <p:sldId id="336" r:id="rId34"/>
    <p:sldId id="338" r:id="rId35"/>
    <p:sldId id="337" r:id="rId36"/>
    <p:sldId id="344" r:id="rId37"/>
    <p:sldId id="345" r:id="rId38"/>
    <p:sldId id="346" r:id="rId39"/>
    <p:sldId id="347" r:id="rId40"/>
    <p:sldId id="348" r:id="rId41"/>
    <p:sldId id="349" r:id="rId42"/>
    <p:sldId id="350" r:id="rId43"/>
    <p:sldId id="351" r:id="rId44"/>
    <p:sldId id="352" r:id="rId45"/>
    <p:sldId id="353" r:id="rId46"/>
    <p:sldId id="354" r:id="rId47"/>
    <p:sldId id="355" r:id="rId48"/>
    <p:sldId id="356" r:id="rId49"/>
    <p:sldId id="357" r:id="rId50"/>
    <p:sldId id="358" r:id="rId51"/>
    <p:sldId id="359" r:id="rId52"/>
    <p:sldId id="360" r:id="rId53"/>
    <p:sldId id="369" r:id="rId54"/>
    <p:sldId id="370" r:id="rId55"/>
    <p:sldId id="371" r:id="rId56"/>
    <p:sldId id="372" r:id="rId57"/>
    <p:sldId id="373" r:id="rId58"/>
    <p:sldId id="374" r:id="rId59"/>
    <p:sldId id="375" r:id="rId60"/>
    <p:sldId id="376" r:id="rId61"/>
    <p:sldId id="377" r:id="rId6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CF2"/>
    <a:srgbClr val="22FF0C"/>
    <a:srgbClr val="186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96" autoAdjust="0"/>
    <p:restoredTop sz="86471" autoAdjust="0"/>
  </p:normalViewPr>
  <p:slideViewPr>
    <p:cSldViewPr snapToGrid="0" snapToObjects="1">
      <p:cViewPr>
        <p:scale>
          <a:sx n="100" d="100"/>
          <a:sy n="100" d="100"/>
        </p:scale>
        <p:origin x="-1288" y="8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1B2A26-4BDB-8E40-9C5D-D5747EF685A6}" type="datetimeFigureOut">
              <a:rPr lang="en-US" smtClean="0"/>
              <a:t>9/26/12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5BFC10-43F1-0645-8AF6-1E7F57797A91}" type="slidenum">
              <a:rPr lang="en-US" smtClean="0"/>
              <a:t>‹#›</a:t>
            </a:fld>
            <a:endParaRPr lang="en-US"/>
          </a:p>
        </p:txBody>
      </p:sp>
    </p:spTree>
    <p:extLst>
      <p:ext uri="{BB962C8B-B14F-4D97-AF65-F5344CB8AC3E}">
        <p14:creationId xmlns:p14="http://schemas.microsoft.com/office/powerpoint/2010/main" val="14930005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BA0A763D-086B-934A-B3BC-239838915E72}" type="datetime1">
              <a:rPr lang="en-US"/>
              <a:pPr>
                <a:defRPr/>
              </a:pPr>
              <a:t>9/26/12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EF8A6A9-30E3-584F-8EE0-D174B9F4C047}" type="slidenum">
              <a:rPr lang="en-US"/>
              <a:pPr>
                <a:defRPr/>
              </a:pPr>
              <a:t>‹#›</a:t>
            </a:fld>
            <a:endParaRPr lang="en-US"/>
          </a:p>
        </p:txBody>
      </p:sp>
    </p:spTree>
    <p:extLst>
      <p:ext uri="{BB962C8B-B14F-4D97-AF65-F5344CB8AC3E}">
        <p14:creationId xmlns:p14="http://schemas.microsoft.com/office/powerpoint/2010/main" val="53520414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endParaRPr lang="en-US" smtClean="0">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Additionally,</a:t>
            </a:r>
            <a:r>
              <a:rPr lang="en-US" baseline="0" dirty="0" smtClean="0"/>
              <a:t> still analyzing the chemical shift perturbations, we have selected the residues crucial for  the interaction and have mutated them to observe a dramatic drop in the affinity as measured by fluorescence anisotropy.</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Next, we determined</a:t>
            </a:r>
            <a:r>
              <a:rPr lang="en-US" baseline="0" dirty="0" smtClean="0"/>
              <a:t> the NMR structure of the complex between Nrd1-CID and Ser5P-CTD by measuring intermolecular contacts that are defined by these </a:t>
            </a:r>
            <a:r>
              <a:rPr lang="en-US" baseline="0" dirty="0" err="1" smtClean="0"/>
              <a:t>NOEs</a:t>
            </a:r>
            <a:r>
              <a:rPr lang="en-US" baseline="0" dirty="0" smtClean="0"/>
              <a:t>, where in one frequency domain, we acquired the resonances of the protein and in the second dimension the resonances of the </a:t>
            </a:r>
            <a:r>
              <a:rPr lang="en-US" baseline="0" dirty="0" err="1" smtClean="0"/>
              <a:t>ligand</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With the help of intermolecular</a:t>
            </a:r>
            <a:r>
              <a:rPr lang="en-US" baseline="0" dirty="0" smtClean="0"/>
              <a:t> </a:t>
            </a:r>
            <a:r>
              <a:rPr lang="en-US" baseline="0" dirty="0" err="1" smtClean="0"/>
              <a:t>NOEs</a:t>
            </a:r>
            <a:r>
              <a:rPr lang="en-US" baseline="0" dirty="0" smtClean="0"/>
              <a:t> </a:t>
            </a:r>
            <a:r>
              <a:rPr lang="en-US" dirty="0" smtClean="0"/>
              <a:t>we obtained</a:t>
            </a:r>
            <a:r>
              <a:rPr lang="en-US" baseline="0" dirty="0" smtClean="0"/>
              <a:t> structure of Nrd1-CID bound to Ser5P-CTD, in this slide compared with Pcf11 on the left. The peptide is in extended conformation. It partly resembles the structure of Pcf11 bound to Ser2P-CTD. However, there are few important differences. In the Nrd1 structure, the pS5-P6 bond is in the </a:t>
            </a:r>
            <a:r>
              <a:rPr lang="en-US" baseline="0" dirty="0" err="1" smtClean="0"/>
              <a:t>cis</a:t>
            </a:r>
            <a:r>
              <a:rPr lang="en-US" baseline="0" dirty="0" smtClean="0"/>
              <a:t> conformation. This conformation enhances the hydrophobic contacts between the peptide and Nrd1. Also, phosphate group of Serine 5 might contact R74 of Nrd1 as they are in close proximity in the </a:t>
            </a:r>
            <a:r>
              <a:rPr lang="en-US" baseline="0" dirty="0" err="1" smtClean="0"/>
              <a:t>cis</a:t>
            </a:r>
            <a:r>
              <a:rPr lang="en-US" baseline="0" dirty="0" smtClean="0"/>
              <a:t> conformation but we do not have a direct experimental evidence for this as phosphate group is difficult for NMR spectroscopy.</a:t>
            </a:r>
            <a:endParaRPr lang="en-US" dirty="0" smtClean="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Second important player </a:t>
            </a:r>
            <a:r>
              <a:rPr lang="en-US" baseline="0" dirty="0" smtClean="0"/>
              <a:t>in this mechanism is the Ess1cis/trans </a:t>
            </a:r>
            <a:r>
              <a:rPr lang="en-US" baseline="0" dirty="0" err="1" smtClean="0"/>
              <a:t>prolyl</a:t>
            </a:r>
            <a:r>
              <a:rPr lang="en-US" baseline="0" dirty="0" smtClean="0"/>
              <a:t> </a:t>
            </a:r>
            <a:r>
              <a:rPr lang="en-US" baseline="0" dirty="0" err="1" smtClean="0"/>
              <a:t>isomerase</a:t>
            </a:r>
            <a:r>
              <a:rPr lang="en-US" baseline="0" dirty="0" smtClean="0"/>
              <a:t>. It has been shown that Ess1 binds CTD </a:t>
            </a:r>
            <a:r>
              <a:rPr lang="en-US" baseline="0" dirty="0" err="1" smtClean="0"/>
              <a:t>phosphorylated</a:t>
            </a:r>
            <a:r>
              <a:rPr lang="en-US" baseline="0" dirty="0" smtClean="0"/>
              <a:t> at position two or five but it does not bind </a:t>
            </a:r>
            <a:r>
              <a:rPr lang="en-US" baseline="0" dirty="0" err="1" smtClean="0"/>
              <a:t>unphosphorylated</a:t>
            </a:r>
            <a:r>
              <a:rPr lang="en-US" baseline="0" dirty="0" smtClean="0"/>
              <a:t> CTD and that catalytic activity of this enzyme is important for the proper termination. </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First, from our NMR data we can confirm conformation exchange between </a:t>
            </a:r>
            <a:r>
              <a:rPr lang="en-US" baseline="0" dirty="0" err="1" smtClean="0"/>
              <a:t>cis</a:t>
            </a:r>
            <a:r>
              <a:rPr lang="en-US" baseline="0" dirty="0" smtClean="0"/>
              <a:t> and trans forms.</a:t>
            </a:r>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secondly, when we studied the role</a:t>
            </a:r>
            <a:r>
              <a:rPr lang="en-US" baseline="0" dirty="0" smtClean="0"/>
              <a:t> of Ess1, we observed that upon a two step addition of the Ess1 to the CID-CTD complex, some of the residues that upon formation of the CTD-CID complex moved towards bound position were shifting back to the free form of the CID protein, as you can see from diminishing chemical shift perturbations of the CID residues.</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Here you can see the CID-surface colored blue for residues that are affected upon CID-CTD complex formation and some of these are returning back upon Ess1 addition suggesting that CTD is not in contact with them any longer.</a:t>
            </a:r>
          </a:p>
          <a:p>
            <a:r>
              <a:rPr lang="en-US" baseline="0" dirty="0" smtClean="0"/>
              <a:t>	</a:t>
            </a:r>
            <a:r>
              <a:rPr lang="en-US" dirty="0" smtClean="0"/>
              <a:t>Based</a:t>
            </a:r>
            <a:r>
              <a:rPr lang="en-US" baseline="0" dirty="0" smtClean="0"/>
              <a:t> on our NMR data, we propose the following mechanistic model. Ess1 converts Pro6 from </a:t>
            </a:r>
            <a:r>
              <a:rPr lang="en-US" baseline="0" dirty="0" err="1" smtClean="0"/>
              <a:t>cis</a:t>
            </a:r>
            <a:r>
              <a:rPr lang="en-US" baseline="0" dirty="0" smtClean="0"/>
              <a:t> to trans conformation and thus promotes the dissociation of CTD from the </a:t>
            </a:r>
            <a:r>
              <a:rPr lang="en-US" baseline="0" dirty="0" err="1" smtClean="0"/>
              <a:t>Nrd</a:t>
            </a:r>
            <a:r>
              <a:rPr lang="en-US" baseline="0" dirty="0" smtClean="0"/>
              <a:t>-CID binding surface. </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In</a:t>
            </a:r>
            <a:r>
              <a:rPr lang="en-US" baseline="0" dirty="0" smtClean="0"/>
              <a:t> summary, we suggest that the specific binding of CTD is not only encoded in the site specific </a:t>
            </a:r>
            <a:r>
              <a:rPr lang="en-US" baseline="0" dirty="0" err="1" smtClean="0"/>
              <a:t>phosphorylation</a:t>
            </a:r>
            <a:r>
              <a:rPr lang="en-US" baseline="0" dirty="0" smtClean="0"/>
              <a:t> but </a:t>
            </a:r>
            <a:r>
              <a:rPr lang="en-US" sz="1200" kern="1200" dirty="0" smtClean="0">
                <a:solidFill>
                  <a:schemeClr val="tx1"/>
                </a:solidFill>
                <a:latin typeface="+mn-lt"/>
                <a:ea typeface="ＭＳ Ｐゴシック" charset="-128"/>
                <a:cs typeface="ＭＳ Ｐゴシック" charset="-128"/>
              </a:rPr>
              <a:t>also in the non-covalent changes in the CTD structure, such as </a:t>
            </a:r>
            <a:r>
              <a:rPr lang="en-US" sz="1200" kern="1200" dirty="0" err="1" smtClean="0">
                <a:solidFill>
                  <a:schemeClr val="tx1"/>
                </a:solidFill>
                <a:latin typeface="+mn-lt"/>
                <a:ea typeface="ＭＳ Ｐゴシック" charset="-128"/>
                <a:cs typeface="ＭＳ Ｐゴシック" charset="-128"/>
              </a:rPr>
              <a:t>prolyl</a:t>
            </a:r>
            <a:r>
              <a:rPr lang="en-US" sz="1200" kern="1200" dirty="0" smtClean="0">
                <a:solidFill>
                  <a:schemeClr val="tx1"/>
                </a:solidFill>
                <a:latin typeface="+mn-lt"/>
                <a:ea typeface="ＭＳ Ｐゴシック" charset="-128"/>
                <a:cs typeface="ＭＳ Ｐゴシック" charset="-128"/>
              </a:rPr>
              <a:t> </a:t>
            </a:r>
            <a:r>
              <a:rPr lang="en-US" sz="1200" kern="1200" dirty="0" err="1" smtClean="0">
                <a:solidFill>
                  <a:schemeClr val="tx1"/>
                </a:solidFill>
                <a:latin typeface="+mn-lt"/>
                <a:ea typeface="ＭＳ Ｐゴシック" charset="-128"/>
                <a:cs typeface="ＭＳ Ｐゴシック" charset="-128"/>
              </a:rPr>
              <a:t>isomerization</a:t>
            </a:r>
            <a:r>
              <a:rPr lang="en-US" sz="1200" kern="1200" dirty="0" smtClean="0">
                <a:solidFill>
                  <a:schemeClr val="tx1"/>
                </a:solidFill>
                <a:latin typeface="+mn-lt"/>
                <a:ea typeface="ＭＳ Ｐゴシック" charset="-128"/>
                <a:cs typeface="ＭＳ Ｐゴシック" charset="-128"/>
              </a:rPr>
              <a:t>. In such</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model</a:t>
            </a:r>
            <a:r>
              <a:rPr lang="en-US" sz="1200" kern="1200" baseline="0" dirty="0" smtClean="0">
                <a:solidFill>
                  <a:schemeClr val="tx1"/>
                </a:solidFill>
                <a:latin typeface="+mn-lt"/>
                <a:ea typeface="ＭＳ Ｐゴシック" charset="-128"/>
                <a:cs typeface="ＭＳ Ｐゴシック" charset="-128"/>
              </a:rPr>
              <a:t> that is relevant to the Nrd1 termination pathway, Nrd1 preferentially binds the </a:t>
            </a:r>
            <a:r>
              <a:rPr lang="en-US" sz="1200" kern="1200" baseline="0" dirty="0" err="1" smtClean="0">
                <a:solidFill>
                  <a:schemeClr val="tx1"/>
                </a:solidFill>
                <a:latin typeface="+mn-lt"/>
                <a:ea typeface="ＭＳ Ｐゴシック" charset="-128"/>
                <a:cs typeface="ＭＳ Ｐゴシック" charset="-128"/>
              </a:rPr>
              <a:t>cis</a:t>
            </a:r>
            <a:r>
              <a:rPr lang="en-US" sz="1200" kern="1200" baseline="0" dirty="0" smtClean="0">
                <a:solidFill>
                  <a:schemeClr val="tx1"/>
                </a:solidFill>
                <a:latin typeface="+mn-lt"/>
                <a:ea typeface="ＭＳ Ｐゴシック" charset="-128"/>
                <a:cs typeface="ＭＳ Ｐゴシック" charset="-128"/>
              </a:rPr>
              <a:t> conformation of </a:t>
            </a:r>
            <a:r>
              <a:rPr lang="en-US" sz="1200" kern="1200" baseline="0" dirty="0" err="1" smtClean="0">
                <a:solidFill>
                  <a:schemeClr val="tx1"/>
                </a:solidFill>
                <a:latin typeface="+mn-lt"/>
                <a:ea typeface="ＭＳ Ｐゴシック" charset="-128"/>
                <a:cs typeface="ＭＳ Ｐゴシック" charset="-128"/>
              </a:rPr>
              <a:t>phoshpoSer</a:t>
            </a:r>
            <a:r>
              <a:rPr lang="en-US" sz="1200" kern="1200" baseline="0" dirty="0" smtClean="0">
                <a:solidFill>
                  <a:schemeClr val="tx1"/>
                </a:solidFill>
                <a:latin typeface="+mn-lt"/>
                <a:ea typeface="ＭＳ Ｐゴシック" charset="-128"/>
                <a:cs typeface="ＭＳ Ｐゴシック" charset="-128"/>
              </a:rPr>
              <a:t>-Pro bond. when Ess1 comes into the play, it changes the </a:t>
            </a:r>
            <a:r>
              <a:rPr lang="en-US" sz="1200" kern="1200" baseline="0" dirty="0" err="1" smtClean="0">
                <a:solidFill>
                  <a:schemeClr val="tx1"/>
                </a:solidFill>
                <a:latin typeface="+mn-lt"/>
                <a:ea typeface="ＭＳ Ｐゴシック" charset="-128"/>
                <a:cs typeface="ＭＳ Ｐゴシック" charset="-128"/>
              </a:rPr>
              <a:t>cis</a:t>
            </a:r>
            <a:r>
              <a:rPr lang="en-US" sz="1200" kern="1200" baseline="0" dirty="0" smtClean="0">
                <a:solidFill>
                  <a:schemeClr val="tx1"/>
                </a:solidFill>
                <a:latin typeface="+mn-lt"/>
                <a:ea typeface="ＭＳ Ｐゴシック" charset="-128"/>
                <a:cs typeface="ＭＳ Ｐゴシック" charset="-128"/>
              </a:rPr>
              <a:t>-to-trans conformation and thus promotes the dissociation of CTD from Nrd1. The trans isomer of </a:t>
            </a:r>
            <a:r>
              <a:rPr lang="en-US" sz="1200" kern="1200" baseline="0" dirty="0" err="1" smtClean="0">
                <a:solidFill>
                  <a:schemeClr val="tx1"/>
                </a:solidFill>
                <a:latin typeface="+mn-lt"/>
                <a:ea typeface="ＭＳ Ｐゴシック" charset="-128"/>
                <a:cs typeface="ＭＳ Ｐゴシック" charset="-128"/>
              </a:rPr>
              <a:t>pSer</a:t>
            </a:r>
            <a:r>
              <a:rPr lang="en-US" sz="1200" kern="1200" baseline="0" dirty="0" smtClean="0">
                <a:solidFill>
                  <a:schemeClr val="tx1"/>
                </a:solidFill>
                <a:latin typeface="+mn-lt"/>
                <a:ea typeface="ＭＳ Ｐゴシック" charset="-128"/>
                <a:cs typeface="ＭＳ Ｐゴシック" charset="-128"/>
              </a:rPr>
              <a:t>-Pro is then the target substrate for the Ssu72 </a:t>
            </a:r>
            <a:r>
              <a:rPr lang="en-US" sz="1200" kern="1200" baseline="0" dirty="0" err="1" smtClean="0">
                <a:solidFill>
                  <a:schemeClr val="tx1"/>
                </a:solidFill>
                <a:latin typeface="+mn-lt"/>
                <a:ea typeface="ＭＳ Ｐゴシック" charset="-128"/>
                <a:cs typeface="ＭＳ Ｐゴシック" charset="-128"/>
              </a:rPr>
              <a:t>phosphatase</a:t>
            </a:r>
            <a:r>
              <a:rPr lang="en-US" sz="1200" kern="1200" baseline="0" dirty="0" smtClean="0">
                <a:solidFill>
                  <a:schemeClr val="tx1"/>
                </a:solidFill>
                <a:latin typeface="+mn-lt"/>
                <a:ea typeface="ＭＳ Ｐゴシック" charset="-128"/>
                <a:cs typeface="ＭＳ Ｐゴシック" charset="-128"/>
              </a:rPr>
              <a:t> that </a:t>
            </a:r>
            <a:r>
              <a:rPr lang="en-US" sz="1200" kern="1200" baseline="0" dirty="0" err="1" smtClean="0">
                <a:solidFill>
                  <a:schemeClr val="tx1"/>
                </a:solidFill>
                <a:latin typeface="+mn-lt"/>
                <a:ea typeface="ＭＳ Ｐゴシック" charset="-128"/>
                <a:cs typeface="ＭＳ Ｐゴシック" charset="-128"/>
              </a:rPr>
              <a:t>dephosphorylates</a:t>
            </a:r>
            <a:r>
              <a:rPr lang="en-US" sz="1200" kern="1200" baseline="0" dirty="0" smtClean="0">
                <a:solidFill>
                  <a:schemeClr val="tx1"/>
                </a:solidFill>
                <a:latin typeface="+mn-lt"/>
                <a:ea typeface="ＭＳ Ｐゴシック" charset="-128"/>
                <a:cs typeface="ＭＳ Ｐゴシック" charset="-128"/>
              </a:rPr>
              <a:t> </a:t>
            </a:r>
            <a:r>
              <a:rPr lang="en-US" sz="1200" kern="1200" baseline="0" dirty="0" err="1" smtClean="0">
                <a:solidFill>
                  <a:schemeClr val="tx1"/>
                </a:solidFill>
                <a:latin typeface="+mn-lt"/>
                <a:ea typeface="ＭＳ Ｐゴシック" charset="-128"/>
                <a:cs typeface="ＭＳ Ｐゴシック" charset="-128"/>
              </a:rPr>
              <a:t>phosphoserine</a:t>
            </a:r>
            <a:r>
              <a:rPr lang="en-US" sz="1200" kern="1200" baseline="0" dirty="0" smtClean="0">
                <a:solidFill>
                  <a:schemeClr val="tx1"/>
                </a:solidFill>
                <a:latin typeface="+mn-lt"/>
                <a:ea typeface="ＭＳ Ｐゴシック" charset="-128"/>
                <a:cs typeface="ＭＳ Ｐゴシック" charset="-128"/>
              </a:rPr>
              <a:t> 5. This concerted </a:t>
            </a:r>
            <a:r>
              <a:rPr lang="en-US" sz="1200" kern="1200" baseline="0" dirty="0" err="1" smtClean="0">
                <a:solidFill>
                  <a:schemeClr val="tx1"/>
                </a:solidFill>
                <a:latin typeface="+mn-lt"/>
                <a:ea typeface="ＭＳ Ｐゴシック" charset="-128"/>
                <a:cs typeface="ＭＳ Ｐゴシック" charset="-128"/>
              </a:rPr>
              <a:t>isomerization</a:t>
            </a:r>
            <a:r>
              <a:rPr lang="en-US" sz="1200" kern="1200" baseline="0" dirty="0" smtClean="0">
                <a:solidFill>
                  <a:schemeClr val="tx1"/>
                </a:solidFill>
                <a:latin typeface="+mn-lt"/>
                <a:ea typeface="ＭＳ Ｐゴシック" charset="-128"/>
                <a:cs typeface="ＭＳ Ｐゴシック" charset="-128"/>
              </a:rPr>
              <a:t> and </a:t>
            </a:r>
            <a:r>
              <a:rPr lang="en-US" sz="1200" kern="1200" baseline="0" dirty="0" err="1" smtClean="0">
                <a:solidFill>
                  <a:schemeClr val="tx1"/>
                </a:solidFill>
                <a:latin typeface="+mn-lt"/>
                <a:ea typeface="ＭＳ Ｐゴシック" charset="-128"/>
                <a:cs typeface="ＭＳ Ｐゴシック" charset="-128"/>
              </a:rPr>
              <a:t>dephosphorylation</a:t>
            </a:r>
            <a:r>
              <a:rPr lang="en-US" sz="1200" kern="1200" baseline="0" dirty="0" smtClean="0">
                <a:solidFill>
                  <a:schemeClr val="tx1"/>
                </a:solidFill>
                <a:latin typeface="+mn-lt"/>
                <a:ea typeface="ＭＳ Ｐゴシック" charset="-128"/>
                <a:cs typeface="ＭＳ Ｐゴシック" charset="-128"/>
              </a:rPr>
              <a:t> events are important for the correct termination for many non-functional </a:t>
            </a:r>
            <a:r>
              <a:rPr lang="en-US" sz="1200" kern="1200" baseline="0" dirty="0" err="1" smtClean="0">
                <a:solidFill>
                  <a:schemeClr val="tx1"/>
                </a:solidFill>
                <a:latin typeface="+mn-lt"/>
                <a:ea typeface="ＭＳ Ｐゴシック" charset="-128"/>
                <a:cs typeface="ＭＳ Ｐゴシック" charset="-128"/>
              </a:rPr>
              <a:t>RNAs</a:t>
            </a:r>
            <a:r>
              <a:rPr lang="en-US" sz="1200" kern="1200" baseline="0" dirty="0" smtClean="0">
                <a:solidFill>
                  <a:schemeClr val="tx1"/>
                </a:solidFill>
                <a:latin typeface="+mn-lt"/>
                <a:ea typeface="ＭＳ Ｐゴシック" charset="-128"/>
                <a:cs typeface="ＭＳ Ｐゴシック" charset="-128"/>
              </a:rPr>
              <a:t>. Additional info poster #113.</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ＭＳ Ｐゴシック" charset="-128"/>
                <a:cs typeface="ＭＳ Ｐゴシック" charset="-128"/>
              </a:rPr>
              <a:t>RNA Polymerase II</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recruits various co-transcriptional processing factors via its C-terminal domain. Recruitment of processing factors at different stages of the transcriptional cycle is controlled by a specific </a:t>
            </a:r>
            <a:r>
              <a:rPr lang="en-US" sz="1200" kern="1200" dirty="0" err="1" smtClean="0">
                <a:solidFill>
                  <a:schemeClr val="tx1"/>
                </a:solidFill>
                <a:latin typeface="+mn-lt"/>
                <a:ea typeface="ＭＳ Ｐゴシック" charset="-128"/>
                <a:cs typeface="ＭＳ Ｐゴシック" charset="-128"/>
              </a:rPr>
              <a:t>phosphorylation</a:t>
            </a:r>
            <a:r>
              <a:rPr lang="en-US" sz="1200" kern="1200" dirty="0" smtClean="0">
                <a:solidFill>
                  <a:schemeClr val="tx1"/>
                </a:solidFill>
                <a:latin typeface="+mn-lt"/>
                <a:ea typeface="ＭＳ Ｐゴシック" charset="-128"/>
                <a:cs typeface="ＭＳ Ｐゴシック" charset="-128"/>
              </a:rPr>
              <a:t> at </a:t>
            </a:r>
            <a:r>
              <a:rPr lang="en-US" sz="1200" kern="1200" dirty="0" err="1" smtClean="0">
                <a:solidFill>
                  <a:schemeClr val="tx1"/>
                </a:solidFill>
                <a:latin typeface="+mn-lt"/>
                <a:ea typeface="ＭＳ Ｐゴシック" charset="-128"/>
                <a:cs typeface="ＭＳ Ｐゴシック" charset="-128"/>
              </a:rPr>
              <a:t>Serines</a:t>
            </a:r>
            <a:r>
              <a:rPr lang="en-US" sz="1200" kern="1200" baseline="0" dirty="0" smtClean="0">
                <a:solidFill>
                  <a:schemeClr val="tx1"/>
                </a:solidFill>
                <a:latin typeface="+mn-lt"/>
                <a:ea typeface="ＭＳ Ｐゴシック" charset="-128"/>
                <a:cs typeface="ＭＳ Ｐゴシック" charset="-128"/>
              </a:rPr>
              <a:t> two five and seven</a:t>
            </a:r>
            <a:r>
              <a:rPr lang="en-US" sz="1200" kern="1200" dirty="0" smtClean="0">
                <a:solidFill>
                  <a:schemeClr val="tx1"/>
                </a:solidFill>
                <a:latin typeface="+mn-lt"/>
                <a:ea typeface="ＭＳ Ｐゴシック" charset="-128"/>
                <a:cs typeface="ＭＳ Ｐゴシック" charset="-128"/>
              </a:rPr>
              <a:t> or their combinations that create a so called - CTD code</a:t>
            </a:r>
            <a:r>
              <a:rPr lang="en-US" sz="1200" kern="1200" baseline="0" dirty="0" smtClean="0">
                <a:solidFill>
                  <a:schemeClr val="tx1"/>
                </a:solidFill>
                <a:latin typeface="+mn-lt"/>
                <a:ea typeface="ＭＳ Ｐゴシック" charset="-128"/>
                <a:cs typeface="ＭＳ Ｐゴシック" charset="-128"/>
              </a:rPr>
              <a:t> that is not fully understood yet.</a:t>
            </a:r>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number of structural works suggested how CTD code could work. First, NMR studies of </a:t>
            </a:r>
            <a:r>
              <a:rPr lang="en-US" baseline="0" dirty="0" err="1" smtClean="0"/>
              <a:t>nonphosphorylated</a:t>
            </a:r>
            <a:r>
              <a:rPr lang="en-US" baseline="0" dirty="0" smtClean="0"/>
              <a:t> CTD suggested that the free CTD is largely flexible with some residual structure and a tendency to form SPXX beta-turns Occurrence of the beta-turns affects whether the entire CTD forms either extended, loose spiral or compact beta-spiral structure.</a:t>
            </a:r>
          </a:p>
          <a:p>
            <a:r>
              <a:rPr lang="en-US" baseline="0" dirty="0" smtClean="0"/>
              <a:t>	The X-ray structures of Pcf11 bound to Ser2-phosphorylated CTD and Cgt1 bound to Ser5-phosphorylated CTD, show that the conformation of the bound CTD is </a:t>
            </a:r>
            <a:r>
              <a:rPr lang="en-US" baseline="0" dirty="0" err="1" smtClean="0"/>
              <a:t>templated</a:t>
            </a:r>
            <a:r>
              <a:rPr lang="en-US" baseline="0" dirty="0" smtClean="0"/>
              <a:t> by their binding partners.</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a:t>
            </a:r>
            <a:r>
              <a:rPr lang="en-US" sz="1200" kern="1200" baseline="0" dirty="0" smtClean="0">
                <a:solidFill>
                  <a:schemeClr val="tx1"/>
                </a:solidFill>
                <a:latin typeface="+mn-lt"/>
                <a:ea typeface="ＭＳ Ｐゴシック" charset="-128"/>
                <a:cs typeface="ＭＳ Ｐゴシック" charset="-128"/>
              </a:rPr>
              <a:t>While </a:t>
            </a:r>
            <a:r>
              <a:rPr lang="en-US" baseline="0" dirty="0" smtClean="0"/>
              <a:t>Pcf11 induces a beta-turn conformation of the CTD that is stabilized by additional H-bond involving </a:t>
            </a:r>
            <a:r>
              <a:rPr lang="en-US" baseline="0" dirty="0" err="1" smtClean="0"/>
              <a:t>phosphogroup</a:t>
            </a:r>
            <a:r>
              <a:rPr lang="en-US" baseline="0" dirty="0" smtClean="0"/>
              <a:t> of the serine 2.</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The Cgt1 induces an extended conformation of the CTD and the interaction is based on contacting </a:t>
            </a:r>
            <a:r>
              <a:rPr lang="en-US" baseline="0" dirty="0" err="1" smtClean="0"/>
              <a:t>phospho</a:t>
            </a:r>
            <a:r>
              <a:rPr lang="en-US" baseline="0" dirty="0" smtClean="0"/>
              <a:t> groups and large hydrophobic interactions.   </a:t>
            </a:r>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15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This most flexible</a:t>
            </a:r>
            <a:r>
              <a:rPr lang="en-US" baseline="0" dirty="0" smtClean="0"/>
              <a:t> Ser 5 </a:t>
            </a:r>
            <a:r>
              <a:rPr lang="en-US" baseline="0" dirty="0" err="1" smtClean="0"/>
              <a:t>phosphorylated</a:t>
            </a:r>
            <a:r>
              <a:rPr lang="en-US" baseline="0" dirty="0" smtClean="0"/>
              <a:t> CTD is involved in recruitment of proteins involved in the Nrd1-termination pathway that operates for many non-coding </a:t>
            </a:r>
            <a:r>
              <a:rPr lang="en-US" baseline="0" dirty="0" err="1" smtClean="0"/>
              <a:t>RNAs</a:t>
            </a:r>
            <a:r>
              <a:rPr lang="en-US" baseline="0" dirty="0" smtClean="0"/>
              <a:t>. Although it is not clear how this termination mechanism operates, three proteins seem to be critical in this mechanism. Nrd1 that binds the Ser5P-CTD, Ess1 </a:t>
            </a:r>
            <a:r>
              <a:rPr lang="en-US" baseline="0" dirty="0" err="1" smtClean="0"/>
              <a:t>cis</a:t>
            </a:r>
            <a:r>
              <a:rPr lang="en-US" baseline="0" dirty="0" smtClean="0"/>
              <a:t>/trans </a:t>
            </a:r>
            <a:r>
              <a:rPr lang="en-US" baseline="0" dirty="0" err="1" smtClean="0"/>
              <a:t>isomerase</a:t>
            </a:r>
            <a:r>
              <a:rPr lang="en-US" baseline="0" dirty="0" smtClean="0"/>
              <a:t> that is involved in the dissociation of CTD from Nrd1, and Ssu72 </a:t>
            </a:r>
            <a:r>
              <a:rPr lang="en-US" baseline="0" dirty="0" err="1" smtClean="0"/>
              <a:t>phophatase</a:t>
            </a:r>
            <a:r>
              <a:rPr lang="en-US" baseline="0" dirty="0" smtClean="0"/>
              <a:t> that removes the phosphate from the serine. However, how this works structurally and mechanistically is not known. Hence, our aim is to get the structural and mechanistic view on this process.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16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System,</a:t>
            </a:r>
            <a:r>
              <a:rPr lang="en-US" baseline="0" dirty="0" smtClean="0"/>
              <a:t> that will be further discussed in this talk is composed of Nrd1-CTD interaction domain that is about 150 amino acids long and CTD will be represented by two </a:t>
            </a:r>
            <a:r>
              <a:rPr lang="en-US" baseline="0" dirty="0" err="1" smtClean="0"/>
              <a:t>heptad</a:t>
            </a:r>
            <a:r>
              <a:rPr lang="en-US" baseline="0" dirty="0" smtClean="0"/>
              <a:t> repeats </a:t>
            </a:r>
            <a:r>
              <a:rPr lang="en-US" baseline="0" dirty="0" err="1" smtClean="0"/>
              <a:t>phosphorylated</a:t>
            </a:r>
            <a:r>
              <a:rPr lang="en-US" baseline="0" dirty="0" smtClean="0"/>
              <a:t> at serine 5.</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We studied the interaction between</a:t>
            </a:r>
            <a:r>
              <a:rPr lang="en-US" baseline="0" dirty="0" smtClean="0"/>
              <a:t> CTD and CID by m</a:t>
            </a:r>
            <a:r>
              <a:rPr lang="en-US" dirty="0" smtClean="0"/>
              <a:t>onitoring</a:t>
            </a:r>
            <a:r>
              <a:rPr lang="en-US" baseline="0" dirty="0" smtClean="0"/>
              <a:t> the chemical shift changes of the CID residues – one peak represents one amino acid in this spectra - upon addition of the CTD. In this way, we indentified the interacting surface of the Nrd1-CID</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19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Monitoring</a:t>
            </a:r>
            <a:r>
              <a:rPr lang="en-US" baseline="0" dirty="0" smtClean="0"/>
              <a:t> the chemical shift </a:t>
            </a:r>
            <a:r>
              <a:rPr lang="en-US" baseline="0" dirty="0" err="1" smtClean="0"/>
              <a:t>prerturbations</a:t>
            </a:r>
            <a:r>
              <a:rPr lang="en-US" baseline="0" dirty="0" smtClean="0"/>
              <a:t> of the Nrd1-CTD interacting domain upon addition of the CTD</a:t>
            </a:r>
            <a:r>
              <a:rPr lang="en-US" dirty="0" smtClean="0"/>
              <a:t> we wanted to</a:t>
            </a:r>
            <a:r>
              <a:rPr lang="en-US" baseline="0" dirty="0" smtClean="0"/>
              <a:t> know how Nrd1-CID associate with Ser5P-CTD. In this way, we indentified the interacting surface of the Nrd1-CID</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hu-HU" dirty="0" smtClean="0"/>
              <a:t>With</a:t>
            </a:r>
            <a:r>
              <a:rPr lang="hu-HU" baseline="0" dirty="0" smtClean="0"/>
              <a:t> the knowledge of the NMR three dimensional structure of the CID and the residues pertubed upon complexation with Ser5P-CTD, we can identify the CTD-interacting surface, that consists of these residues......</a:t>
            </a:r>
            <a:endParaRPr lang="hu-HU" dirty="0" smtClean="0"/>
          </a:p>
          <a:p>
            <a:pPr eaLnBrk="1" hangingPunct="1">
              <a:spcBef>
                <a:spcPct val="0"/>
              </a:spcBef>
            </a:pPr>
            <a:endParaRPr lang="hu-HU" dirty="0"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B5A5B6-BBBE-D043-BF46-0835C9D5B416}" type="slidenum">
              <a:rPr lang="en-US" smtClean="0">
                <a:ea typeface="ＭＳ Ｐゴシック" charset="-128"/>
                <a:cs typeface="ＭＳ Ｐゴシック" charset="-128"/>
              </a:rPr>
              <a:pPr fontAlgn="base">
                <a:spcBef>
                  <a:spcPct val="0"/>
                </a:spcBef>
                <a:spcAft>
                  <a:spcPct val="0"/>
                </a:spcAft>
                <a:defRPr/>
              </a:pPr>
              <a:t>21</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that are located</a:t>
            </a:r>
            <a:r>
              <a:rPr lang="en-US" baseline="0" dirty="0" smtClean="0"/>
              <a:t> on three helices of the CID.</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6" name="Slide Number Placeholder 5"/>
          <p:cNvSpPr>
            <a:spLocks noGrp="1"/>
          </p:cNvSpPr>
          <p:nvPr>
            <p:ph type="sldNum" sz="quarter" idx="12"/>
          </p:nvPr>
        </p:nvSpPr>
        <p:spPr/>
        <p:txBody>
          <a:bodyPr/>
          <a:lstStyle>
            <a:lvl1pPr>
              <a:defRPr/>
            </a:lvl1pPr>
          </a:lstStyle>
          <a:p>
            <a:pPr>
              <a:defRPr/>
            </a:pPr>
            <a:fld id="{C7D31C73-A364-9C4D-8AC8-9727AE8DC24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6" name="Slide Number Placeholder 5"/>
          <p:cNvSpPr>
            <a:spLocks noGrp="1"/>
          </p:cNvSpPr>
          <p:nvPr>
            <p:ph type="sldNum" sz="quarter" idx="12"/>
          </p:nvPr>
        </p:nvSpPr>
        <p:spPr/>
        <p:txBody>
          <a:bodyPr/>
          <a:lstStyle>
            <a:lvl1pPr>
              <a:defRPr/>
            </a:lvl1pPr>
          </a:lstStyle>
          <a:p>
            <a:pPr>
              <a:defRPr/>
            </a:pPr>
            <a:fld id="{B73C3E34-8DF1-CB4D-BC1F-D0F18E1B471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6" name="Slide Number Placeholder 5"/>
          <p:cNvSpPr>
            <a:spLocks noGrp="1"/>
          </p:cNvSpPr>
          <p:nvPr>
            <p:ph type="sldNum" sz="quarter" idx="12"/>
          </p:nvPr>
        </p:nvSpPr>
        <p:spPr/>
        <p:txBody>
          <a:bodyPr/>
          <a:lstStyle>
            <a:lvl1pPr>
              <a:defRPr/>
            </a:lvl1pPr>
          </a:lstStyle>
          <a:p>
            <a:pPr>
              <a:defRPr/>
            </a:pPr>
            <a:fld id="{D3A396E1-AFD8-CE48-BD43-F730703B52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cs-CZ"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r>
              <a:rPr lang="cs-CZ" smtClean="0"/>
              <a:t>09/26/2012</a:t>
            </a:r>
            <a:endParaRPr lang="cs-CZ"/>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r>
              <a:rPr lang="cs-CZ" smtClean="0"/>
              <a:t>ProteinyII, Karel Kubíček</a:t>
            </a:r>
            <a:endParaRPr lang="cs-CZ"/>
          </a:p>
        </p:txBody>
      </p:sp>
      <p:sp>
        <p:nvSpPr>
          <p:cNvPr id="9" name="Slide Number Placeholder 8"/>
          <p:cNvSpPr>
            <a:spLocks noGrp="1"/>
          </p:cNvSpPr>
          <p:nvPr>
            <p:ph type="sldNum" sz="quarter" idx="12"/>
          </p:nvPr>
        </p:nvSpPr>
        <p:spPr>
          <a:xfrm>
            <a:off x="6553200" y="6248400"/>
            <a:ext cx="1905000" cy="457200"/>
          </a:xfrm>
        </p:spPr>
        <p:txBody>
          <a:bodyPr/>
          <a:lstStyle>
            <a:lvl1pPr>
              <a:defRPr smtClean="0"/>
            </a:lvl1pPr>
          </a:lstStyle>
          <a:p>
            <a:fld id="{3DB8B9BA-9155-DF44-A23A-12A7C1373B57}" type="slidenum">
              <a:rPr lang="cs-CZ"/>
              <a:pPr/>
              <a:t>‹#›</a:t>
            </a:fld>
            <a:endParaRPr lang="cs-CZ"/>
          </a:p>
        </p:txBody>
      </p:sp>
    </p:spTree>
    <p:extLst>
      <p:ext uri="{BB962C8B-B14F-4D97-AF65-F5344CB8AC3E}">
        <p14:creationId xmlns:p14="http://schemas.microsoft.com/office/powerpoint/2010/main" val="2011054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6" name="Slide Number Placeholder 5"/>
          <p:cNvSpPr>
            <a:spLocks noGrp="1"/>
          </p:cNvSpPr>
          <p:nvPr>
            <p:ph type="sldNum" sz="quarter" idx="12"/>
          </p:nvPr>
        </p:nvSpPr>
        <p:spPr/>
        <p:txBody>
          <a:bodyPr/>
          <a:lstStyle>
            <a:lvl1pPr>
              <a:defRPr/>
            </a:lvl1pPr>
          </a:lstStyle>
          <a:p>
            <a:pPr>
              <a:defRPr/>
            </a:pPr>
            <a:fld id="{9ECAC73C-AC7F-0945-B5CF-ED56FB8DC9D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6" name="Slide Number Placeholder 5"/>
          <p:cNvSpPr>
            <a:spLocks noGrp="1"/>
          </p:cNvSpPr>
          <p:nvPr>
            <p:ph type="sldNum" sz="quarter" idx="12"/>
          </p:nvPr>
        </p:nvSpPr>
        <p:spPr/>
        <p:txBody>
          <a:bodyPr/>
          <a:lstStyle>
            <a:lvl1pPr>
              <a:defRPr/>
            </a:lvl1pPr>
          </a:lstStyle>
          <a:p>
            <a:pPr>
              <a:defRPr/>
            </a:pPr>
            <a:fld id="{559CB568-AC88-F44C-9AFA-AAFBE8E5232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7" name="Slide Number Placeholder 5"/>
          <p:cNvSpPr>
            <a:spLocks noGrp="1"/>
          </p:cNvSpPr>
          <p:nvPr>
            <p:ph type="sldNum" sz="quarter" idx="12"/>
          </p:nvPr>
        </p:nvSpPr>
        <p:spPr/>
        <p:txBody>
          <a:bodyPr/>
          <a:lstStyle>
            <a:lvl1pPr>
              <a:defRPr/>
            </a:lvl1pPr>
          </a:lstStyle>
          <a:p>
            <a:pPr>
              <a:defRPr/>
            </a:pPr>
            <a:fld id="{FB22302B-83FB-C940-B7D9-26FB66974E1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9" name="Slide Number Placeholder 5"/>
          <p:cNvSpPr>
            <a:spLocks noGrp="1"/>
          </p:cNvSpPr>
          <p:nvPr>
            <p:ph type="sldNum" sz="quarter" idx="12"/>
          </p:nvPr>
        </p:nvSpPr>
        <p:spPr/>
        <p:txBody>
          <a:bodyPr/>
          <a:lstStyle>
            <a:lvl1pPr>
              <a:defRPr/>
            </a:lvl1pPr>
          </a:lstStyle>
          <a:p>
            <a:pPr>
              <a:defRPr/>
            </a:pPr>
            <a:fld id="{F579B007-BC72-F04C-8F84-A5CA6266627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5" name="Slide Number Placeholder 5"/>
          <p:cNvSpPr>
            <a:spLocks noGrp="1"/>
          </p:cNvSpPr>
          <p:nvPr>
            <p:ph type="sldNum" sz="quarter" idx="12"/>
          </p:nvPr>
        </p:nvSpPr>
        <p:spPr/>
        <p:txBody>
          <a:bodyPr/>
          <a:lstStyle>
            <a:lvl1pPr>
              <a:defRPr/>
            </a:lvl1pPr>
          </a:lstStyle>
          <a:p>
            <a:pPr>
              <a:defRPr/>
            </a:pPr>
            <a:fld id="{227D9D5E-3277-7C4E-A427-AAA265941AB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4" name="Slide Number Placeholder 5"/>
          <p:cNvSpPr>
            <a:spLocks noGrp="1"/>
          </p:cNvSpPr>
          <p:nvPr>
            <p:ph type="sldNum" sz="quarter" idx="12"/>
          </p:nvPr>
        </p:nvSpPr>
        <p:spPr/>
        <p:txBody>
          <a:bodyPr/>
          <a:lstStyle>
            <a:lvl1pPr>
              <a:defRPr/>
            </a:lvl1pPr>
          </a:lstStyle>
          <a:p>
            <a:pPr>
              <a:defRPr/>
            </a:pPr>
            <a:fld id="{54C89FDF-960B-014A-B2BB-6B29061A28D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7" name="Slide Number Placeholder 5"/>
          <p:cNvSpPr>
            <a:spLocks noGrp="1"/>
          </p:cNvSpPr>
          <p:nvPr>
            <p:ph type="sldNum" sz="quarter" idx="12"/>
          </p:nvPr>
        </p:nvSpPr>
        <p:spPr/>
        <p:txBody>
          <a:bodyPr/>
          <a:lstStyle>
            <a:lvl1pPr>
              <a:defRPr/>
            </a:lvl1pPr>
          </a:lstStyle>
          <a:p>
            <a:pPr>
              <a:defRPr/>
            </a:pPr>
            <a:fld id="{F84254EA-EED8-BA48-BB97-F4045CC51D1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cs-CZ" smtClean="0"/>
              <a:t>09/26/2012</a:t>
            </a:r>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ProteinyII, Karel Kubíček</a:t>
            </a:r>
            <a:endParaRPr lang="en-US"/>
          </a:p>
        </p:txBody>
      </p:sp>
      <p:sp>
        <p:nvSpPr>
          <p:cNvPr id="7" name="Slide Number Placeholder 5"/>
          <p:cNvSpPr>
            <a:spLocks noGrp="1"/>
          </p:cNvSpPr>
          <p:nvPr>
            <p:ph type="sldNum" sz="quarter" idx="12"/>
          </p:nvPr>
        </p:nvSpPr>
        <p:spPr/>
        <p:txBody>
          <a:bodyPr/>
          <a:lstStyle>
            <a:lvl1pPr>
              <a:defRPr/>
            </a:lvl1pPr>
          </a:lstStyle>
          <a:p>
            <a:pPr>
              <a:defRPr/>
            </a:pPr>
            <a:fld id="{7AA7C9B0-8A67-6F40-A4A4-F9041A7A02B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r>
              <a:rPr lang="cs-CZ" smtClean="0"/>
              <a:t>09/26/2012</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smtClean="0"/>
              <a:t>ProteinyII, Karel Kubíček</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6081069-A386-2749-B30D-3AA57B0705D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wmf"/><Relationship Id="rId4" Type="http://schemas.openxmlformats.org/officeDocument/2006/relationships/image" Target="../media/image25.jp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png"/><Relationship Id="rId7" Type="http://schemas.openxmlformats.org/officeDocument/2006/relationships/image" Target="../media/image7.jpeg"/><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png"/><Relationship Id="rId3" Type="http://schemas.openxmlformats.org/officeDocument/2006/relationships/image" Target="../media/image5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 Id="rId3" Type="http://schemas.openxmlformats.org/officeDocument/2006/relationships/image" Target="../media/image5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 Id="rId3" Type="http://schemas.openxmlformats.org/officeDocument/2006/relationships/image" Target="../media/image6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53.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54.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1" Type="http://schemas.openxmlformats.org/officeDocument/2006/relationships/slideLayout" Target="../slideLayouts/slideLayout2.xml"/><Relationship Id="rId2" Type="http://schemas.openxmlformats.org/officeDocument/2006/relationships/image" Target="../media/image7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59.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5" Type="http://schemas.openxmlformats.org/officeDocument/2006/relationships/image" Target="../media/image18.jpeg"/><Relationship Id="rId6" Type="http://schemas.openxmlformats.org/officeDocument/2006/relationships/image" Target="../media/image19.jpeg"/><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cs-CZ" smtClean="0"/>
              <a:t>09/26/2012</a:t>
            </a:r>
            <a:endParaRPr lang="en-US" dirty="0"/>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
        <p:nvSpPr>
          <p:cNvPr id="4" name="TextBox 3"/>
          <p:cNvSpPr txBox="1"/>
          <p:nvPr/>
        </p:nvSpPr>
        <p:spPr>
          <a:xfrm>
            <a:off x="203200" y="279400"/>
            <a:ext cx="8801100" cy="2862323"/>
          </a:xfrm>
          <a:prstGeom prst="rect">
            <a:avLst/>
          </a:prstGeom>
          <a:noFill/>
        </p:spPr>
        <p:txBody>
          <a:bodyPr wrap="square" rtlCol="0">
            <a:spAutoFit/>
          </a:bodyPr>
          <a:lstStyle/>
          <a:p>
            <a:r>
              <a:rPr lang="en-US" dirty="0" smtClean="0"/>
              <a:t>Karel </a:t>
            </a:r>
            <a:r>
              <a:rPr lang="en-US" dirty="0" err="1" smtClean="0"/>
              <a:t>Kubíček</a:t>
            </a:r>
            <a:endParaRPr lang="en-US" dirty="0" smtClean="0"/>
          </a:p>
          <a:p>
            <a:endParaRPr lang="en-US" dirty="0" smtClean="0"/>
          </a:p>
          <a:p>
            <a:r>
              <a:rPr lang="en-US" dirty="0" smtClean="0"/>
              <a:t>F5351</a:t>
            </a:r>
          </a:p>
          <a:p>
            <a:endParaRPr lang="en-US" b="1" dirty="0" smtClean="0"/>
          </a:p>
          <a:p>
            <a:r>
              <a:rPr lang="en-US" b="1" dirty="0" err="1" smtClean="0"/>
              <a:t>Proteiny</a:t>
            </a:r>
            <a:r>
              <a:rPr lang="en-US" b="1" dirty="0" smtClean="0"/>
              <a:t> II</a:t>
            </a:r>
            <a:r>
              <a:rPr lang="en-US" dirty="0" smtClean="0"/>
              <a:t> – </a:t>
            </a:r>
            <a:r>
              <a:rPr lang="en-US" dirty="0" err="1" smtClean="0"/>
              <a:t>studium</a:t>
            </a:r>
            <a:r>
              <a:rPr lang="en-US" dirty="0" smtClean="0"/>
              <a:t> </a:t>
            </a:r>
            <a:r>
              <a:rPr lang="en-US" dirty="0" err="1" smtClean="0"/>
              <a:t>proteinů</a:t>
            </a:r>
            <a:r>
              <a:rPr lang="en-US" dirty="0" smtClean="0"/>
              <a:t> </a:t>
            </a:r>
            <a:r>
              <a:rPr lang="en-US" dirty="0" err="1" smtClean="0"/>
              <a:t>při</a:t>
            </a:r>
            <a:r>
              <a:rPr lang="en-US" dirty="0" smtClean="0"/>
              <a:t> </a:t>
            </a:r>
            <a:r>
              <a:rPr lang="en-US" dirty="0" err="1" smtClean="0"/>
              <a:t>atomárním</a:t>
            </a:r>
            <a:r>
              <a:rPr lang="en-US" dirty="0" smtClean="0"/>
              <a:t> </a:t>
            </a:r>
            <a:r>
              <a:rPr lang="en-US" dirty="0" err="1" smtClean="0"/>
              <a:t>rozlišení</a:t>
            </a:r>
            <a:endParaRPr lang="en-US" dirty="0" smtClean="0"/>
          </a:p>
          <a:p>
            <a:endParaRPr lang="en-US" dirty="0"/>
          </a:p>
          <a:p>
            <a:endParaRPr lang="en-US" dirty="0" smtClean="0"/>
          </a:p>
          <a:p>
            <a:endParaRPr lang="en-US" dirty="0"/>
          </a:p>
          <a:p>
            <a:r>
              <a:rPr lang="en-US" dirty="0" err="1" smtClean="0"/>
              <a:t>Přednáška</a:t>
            </a:r>
            <a:r>
              <a:rPr lang="en-US" dirty="0" smtClean="0"/>
              <a:t> </a:t>
            </a:r>
            <a:r>
              <a:rPr lang="en-US" dirty="0"/>
              <a:t>je </a:t>
            </a:r>
            <a:r>
              <a:rPr lang="en-US" dirty="0" err="1"/>
              <a:t>podporována</a:t>
            </a:r>
            <a:r>
              <a:rPr lang="en-US" dirty="0"/>
              <a:t> </a:t>
            </a:r>
            <a:r>
              <a:rPr lang="en-US" dirty="0" err="1"/>
              <a:t>grantovými</a:t>
            </a:r>
            <a:r>
              <a:rPr lang="en-US" dirty="0"/>
              <a:t> </a:t>
            </a:r>
            <a:r>
              <a:rPr lang="en-US" dirty="0" err="1"/>
              <a:t>prostředky</a:t>
            </a:r>
            <a:r>
              <a:rPr lang="en-US" dirty="0"/>
              <a:t> z </a:t>
            </a:r>
            <a:r>
              <a:rPr lang="en-US" dirty="0" err="1"/>
              <a:t>programu</a:t>
            </a:r>
            <a:r>
              <a:rPr lang="en-US" dirty="0"/>
              <a:t>:</a:t>
            </a:r>
          </a:p>
          <a:p>
            <a:endParaRPr lang="en-US" dirty="0"/>
          </a:p>
        </p:txBody>
      </p:sp>
      <p:pic>
        <p:nvPicPr>
          <p:cNvPr id="5" name="Picture 4" descr="cedulka_na_futra.pdf"/>
          <p:cNvPicPr>
            <a:picLocks noChangeAspect="1"/>
          </p:cNvPicPr>
          <p:nvPr/>
        </p:nvPicPr>
        <p:blipFill rotWithShape="1">
          <a:blip r:embed="rId2">
            <a:extLst>
              <a:ext uri="{28A0092B-C50C-407E-A947-70E740481C1C}">
                <a14:useLocalDpi xmlns:a14="http://schemas.microsoft.com/office/drawing/2010/main" val="0"/>
              </a:ext>
            </a:extLst>
          </a:blip>
          <a:srcRect t="11597" b="54174"/>
          <a:stretch/>
        </p:blipFill>
        <p:spPr>
          <a:xfrm>
            <a:off x="1706281" y="3199204"/>
            <a:ext cx="5736049" cy="2778496"/>
          </a:xfrm>
          <a:prstGeom prst="rect">
            <a:avLst/>
          </a:prstGeom>
          <a:ln>
            <a:solidFill>
              <a:schemeClr val="bg1">
                <a:lumMod val="65000"/>
              </a:schemeClr>
            </a:solidFill>
          </a:ln>
        </p:spPr>
      </p:pic>
    </p:spTree>
    <p:extLst>
      <p:ext uri="{BB962C8B-B14F-4D97-AF65-F5344CB8AC3E}">
        <p14:creationId xmlns:p14="http://schemas.microsoft.com/office/powerpoint/2010/main" val="241950574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descr="y:\Presentations\080513_KampusBohunice_Mornstein\gyromagnetic.ratio.jpg"/>
          <p:cNvPicPr>
            <a:picLocks noChangeAspect="1" noChangeArrowheads="1"/>
          </p:cNvPicPr>
          <p:nvPr/>
        </p:nvPicPr>
        <p:blipFill>
          <a:blip r:embed="rId2"/>
          <a:srcRect b="4500"/>
          <a:stretch>
            <a:fillRect/>
          </a:stretch>
        </p:blipFill>
        <p:spPr bwMode="auto">
          <a:xfrm>
            <a:off x="1600200" y="1447800"/>
            <a:ext cx="6477000" cy="4803775"/>
          </a:xfrm>
          <a:prstGeom prst="rect">
            <a:avLst/>
          </a:prstGeom>
          <a:noFill/>
        </p:spPr>
      </p:pic>
      <p:sp>
        <p:nvSpPr>
          <p:cNvPr id="193539" name="Rectangle 3"/>
          <p:cNvSpPr>
            <a:spLocks noChangeArrowheads="1"/>
          </p:cNvSpPr>
          <p:nvPr/>
        </p:nvSpPr>
        <p:spPr bwMode="auto">
          <a:xfrm>
            <a:off x="609600" y="457200"/>
            <a:ext cx="7340600" cy="519113"/>
          </a:xfrm>
          <a:prstGeom prst="rect">
            <a:avLst/>
          </a:prstGeom>
          <a:noFill/>
          <a:ln w="9525">
            <a:noFill/>
            <a:miter lim="800000"/>
            <a:headEnd/>
            <a:tailEnd/>
          </a:ln>
          <a:effectLst/>
        </p:spPr>
        <p:txBody>
          <a:bodyPr>
            <a:prstTxWarp prst="textNoShape">
              <a:avLst/>
            </a:prstTxWarp>
            <a:spAutoFit/>
          </a:bodyPr>
          <a:lstStyle/>
          <a:p>
            <a:r>
              <a:rPr lang="en-US" sz="2800" dirty="0" smtClean="0">
                <a:solidFill>
                  <a:schemeClr val="accent2"/>
                </a:solidFill>
                <a:latin typeface="Arial" charset="0"/>
                <a:sym typeface="Symbol" charset="2"/>
              </a:rPr>
              <a:t>Resonance condition</a:t>
            </a:r>
            <a:r>
              <a:rPr lang="en-US" sz="2800" b="1" dirty="0" smtClean="0">
                <a:latin typeface="Arial" charset="0"/>
                <a:sym typeface="Symbol" charset="2"/>
              </a:rPr>
              <a:t>	</a:t>
            </a:r>
            <a:r>
              <a:rPr lang="en-US" sz="2800" b="1" dirty="0">
                <a:latin typeface="Symbol" charset="2"/>
                <a:sym typeface="Symbol" charset="2"/>
              </a:rPr>
              <a:t>w</a:t>
            </a:r>
            <a:r>
              <a:rPr lang="en-US" sz="2800" b="1" baseline="-25000" dirty="0">
                <a:latin typeface="Arial" charset="0"/>
                <a:sym typeface="Symbol" charset="2"/>
              </a:rPr>
              <a:t>0</a:t>
            </a:r>
            <a:r>
              <a:rPr lang="en-US" sz="2800" b="1" dirty="0">
                <a:latin typeface="Arial" charset="0"/>
                <a:sym typeface="Symbol" charset="2"/>
              </a:rPr>
              <a:t> = -</a:t>
            </a:r>
            <a:r>
              <a:rPr lang="en-US" sz="2800" b="1" dirty="0">
                <a:latin typeface="Symbol" charset="2"/>
                <a:sym typeface="Symbol" charset="2"/>
              </a:rPr>
              <a:t>g</a:t>
            </a:r>
            <a:r>
              <a:rPr lang="en-US" sz="2800" b="1" dirty="0">
                <a:latin typeface="Arial" charset="0"/>
                <a:sym typeface="Symbol" charset="2"/>
              </a:rPr>
              <a:t>B</a:t>
            </a:r>
            <a:r>
              <a:rPr lang="en-US" sz="2800" b="1" baseline="-25000" dirty="0">
                <a:latin typeface="Arial" charset="0"/>
                <a:sym typeface="Symbol" charset="2"/>
              </a:rPr>
              <a:t>0</a:t>
            </a:r>
            <a:endParaRPr lang="cs-CZ" sz="2800" b="1" baseline="-25000" dirty="0">
              <a:latin typeface="Arial" charset="0"/>
              <a:sym typeface="Symbol" charset="2"/>
            </a:endParaRPr>
          </a:p>
        </p:txBody>
      </p:sp>
      <p:sp>
        <p:nvSpPr>
          <p:cNvPr id="193542" name="Rectangle 6"/>
          <p:cNvSpPr>
            <a:spLocks noChangeArrowheads="1"/>
          </p:cNvSpPr>
          <p:nvPr/>
        </p:nvSpPr>
        <p:spPr bwMode="auto">
          <a:xfrm rot="60000">
            <a:off x="1447800" y="2833688"/>
            <a:ext cx="6248400" cy="192087"/>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193543" name="Rectangle 7"/>
          <p:cNvSpPr>
            <a:spLocks noChangeArrowheads="1"/>
          </p:cNvSpPr>
          <p:nvPr/>
        </p:nvSpPr>
        <p:spPr bwMode="auto">
          <a:xfrm rot="60000">
            <a:off x="1447800" y="3236913"/>
            <a:ext cx="6248400" cy="192087"/>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193544" name="Rectangle 8"/>
          <p:cNvSpPr>
            <a:spLocks noChangeArrowheads="1"/>
          </p:cNvSpPr>
          <p:nvPr/>
        </p:nvSpPr>
        <p:spPr bwMode="auto">
          <a:xfrm rot="60000">
            <a:off x="1447800" y="3581400"/>
            <a:ext cx="6248400" cy="192088"/>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193545" name="Rectangle 9"/>
          <p:cNvSpPr>
            <a:spLocks noChangeArrowheads="1"/>
          </p:cNvSpPr>
          <p:nvPr/>
        </p:nvSpPr>
        <p:spPr bwMode="auto">
          <a:xfrm rot="60000">
            <a:off x="1447800" y="4303713"/>
            <a:ext cx="6248400" cy="192087"/>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193546" name="Rectangle 10"/>
          <p:cNvSpPr>
            <a:spLocks noChangeArrowheads="1"/>
          </p:cNvSpPr>
          <p:nvPr/>
        </p:nvSpPr>
        <p:spPr bwMode="auto">
          <a:xfrm rot="60000">
            <a:off x="1524000" y="1981200"/>
            <a:ext cx="6248400" cy="192088"/>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193547" name="Line 11"/>
          <p:cNvSpPr>
            <a:spLocks noChangeShapeType="1"/>
          </p:cNvSpPr>
          <p:nvPr/>
        </p:nvSpPr>
        <p:spPr bwMode="auto">
          <a:xfrm>
            <a:off x="609600" y="6019800"/>
            <a:ext cx="914400" cy="0"/>
          </a:xfrm>
          <a:prstGeom prst="line">
            <a:avLst/>
          </a:prstGeom>
          <a:noFill/>
          <a:ln w="76200">
            <a:solidFill>
              <a:srgbClr val="FF0000"/>
            </a:solidFill>
            <a:round/>
            <a:headEnd/>
            <a:tailEnd type="triangle" w="med" len="med"/>
          </a:ln>
          <a:effectLst/>
        </p:spPr>
        <p:txBody>
          <a:bodyPr>
            <a:prstTxWarp prst="textNoShape">
              <a:avLst/>
            </a:prstTxWarp>
          </a:bodyPr>
          <a:lstStyle/>
          <a:p>
            <a:endParaRPr lang="en-US"/>
          </a:p>
        </p:txBody>
      </p:sp>
      <p:sp>
        <p:nvSpPr>
          <p:cNvPr id="193549" name="Rectangle 13"/>
          <p:cNvSpPr>
            <a:spLocks noChangeArrowheads="1"/>
          </p:cNvSpPr>
          <p:nvPr/>
        </p:nvSpPr>
        <p:spPr bwMode="auto">
          <a:xfrm rot="60000">
            <a:off x="1520825" y="5873750"/>
            <a:ext cx="2819400" cy="420688"/>
          </a:xfrm>
          <a:prstGeom prst="rect">
            <a:avLst/>
          </a:prstGeom>
          <a:noFill/>
          <a:ln w="38100">
            <a:solidFill>
              <a:srgbClr val="0000FF"/>
            </a:solidFill>
            <a:miter lim="800000"/>
            <a:headEnd/>
            <a:tailEnd/>
          </a:ln>
          <a:effectLst/>
        </p:spPr>
        <p:txBody>
          <a:bodyPr wrap="none" anchor="ctr">
            <a:prstTxWarp prst="textNoShape">
              <a:avLst/>
            </a:prstTxWarp>
          </a:bodyPr>
          <a:lstStyle/>
          <a:p>
            <a:endParaRPr lang="en-US"/>
          </a:p>
        </p:txBody>
      </p:sp>
      <p:sp>
        <p:nvSpPr>
          <p:cNvPr id="193550" name="Oval 14"/>
          <p:cNvSpPr>
            <a:spLocks noChangeArrowheads="1"/>
          </p:cNvSpPr>
          <p:nvPr/>
        </p:nvSpPr>
        <p:spPr bwMode="auto">
          <a:xfrm>
            <a:off x="6400800" y="1676400"/>
            <a:ext cx="838200" cy="304800"/>
          </a:xfrm>
          <a:prstGeom prst="ellipse">
            <a:avLst/>
          </a:prstGeom>
          <a:noFill/>
          <a:ln w="38100">
            <a:solidFill>
              <a:srgbClr val="FF0000"/>
            </a:solidFill>
            <a:round/>
            <a:headEnd/>
            <a:tailEnd/>
          </a:ln>
          <a:effectLst/>
        </p:spPr>
        <p:txBody>
          <a:bodyPr wrap="none" anchor="ctr">
            <a:prstTxWarp prst="textNoShape">
              <a:avLst/>
            </a:prstTxWarp>
          </a:bodyPr>
          <a:lstStyle/>
          <a:p>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36782087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0-12-03 at 10.11.58 AM.png"/>
          <p:cNvPicPr>
            <a:picLocks noChangeAspect="1"/>
          </p:cNvPicPr>
          <p:nvPr/>
        </p:nvPicPr>
        <p:blipFill>
          <a:blip r:embed="rId2"/>
          <a:stretch>
            <a:fillRect/>
          </a:stretch>
        </p:blipFill>
        <p:spPr>
          <a:xfrm>
            <a:off x="0" y="752045"/>
            <a:ext cx="9144000" cy="5353910"/>
          </a:xfrm>
          <a:prstGeom prst="rect">
            <a:avLst/>
          </a:prstGeom>
        </p:spPr>
      </p:pic>
      <p:sp>
        <p:nvSpPr>
          <p:cNvPr id="3" name="Rectangle 10"/>
          <p:cNvSpPr>
            <a:spLocks noChangeArrowheads="1"/>
          </p:cNvSpPr>
          <p:nvPr/>
        </p:nvSpPr>
        <p:spPr bwMode="auto">
          <a:xfrm>
            <a:off x="62255" y="1718391"/>
            <a:ext cx="5802354" cy="1344828"/>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4" name="Date Placeholder 3"/>
          <p:cNvSpPr>
            <a:spLocks noGrp="1"/>
          </p:cNvSpPr>
          <p:nvPr>
            <p:ph type="dt" sz="half" idx="10"/>
          </p:nvPr>
        </p:nvSpPr>
        <p:spPr/>
        <p:txBody>
          <a:bodyPr/>
          <a:lstStyle/>
          <a:p>
            <a:pPr>
              <a:defRPr/>
            </a:pPr>
            <a:r>
              <a:rPr lang="cs-CZ" smtClean="0"/>
              <a:t>09/26/2012</a:t>
            </a:r>
            <a:endParaRPr lang="en-US"/>
          </a:p>
        </p:txBody>
      </p:sp>
      <p:sp>
        <p:nvSpPr>
          <p:cNvPr id="5" name="Footer Placeholder 4"/>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1901085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TextBox 16"/>
          <p:cNvSpPr txBox="1">
            <a:spLocks noChangeArrowheads="1"/>
          </p:cNvSpPr>
          <p:nvPr/>
        </p:nvSpPr>
        <p:spPr bwMode="auto">
          <a:xfrm>
            <a:off x="228600" y="86380"/>
            <a:ext cx="8586229" cy="52322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800" dirty="0" err="1"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Zlepšení</a:t>
            </a:r>
            <a:r>
              <a:rPr lang="en-US" sz="2800" dirty="0"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 </a:t>
            </a:r>
            <a:r>
              <a:rPr lang="en-US" sz="2800" dirty="0" err="1"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citlivosti</a:t>
            </a:r>
            <a:r>
              <a:rPr lang="en-US" sz="2800" dirty="0"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 </a:t>
            </a:r>
            <a:r>
              <a:rPr lang="en-US" sz="2800" dirty="0" err="1"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rozlišení</a:t>
            </a:r>
            <a:r>
              <a:rPr lang="en-US" sz="2800" dirty="0"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 a </a:t>
            </a:r>
            <a:r>
              <a:rPr lang="en-US" sz="2800" dirty="0" err="1"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intenzity</a:t>
            </a:r>
            <a:r>
              <a:rPr lang="en-US" sz="2800" dirty="0"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 NMR </a:t>
            </a:r>
            <a:r>
              <a:rPr lang="en-US" sz="2800" dirty="0" err="1" smtClean="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rPr>
              <a:t>magnetů</a:t>
            </a:r>
            <a:endParaRPr lang="en-US" sz="2800" baseline="0" dirty="0">
              <a:ln w="10160">
                <a:solidFill>
                  <a:schemeClr val="accent1"/>
                </a:solidFill>
                <a:prstDash val="solid"/>
              </a:ln>
              <a:solidFill>
                <a:srgbClr val="000090"/>
              </a:solidFill>
              <a:effectLst>
                <a:outerShdw blurRad="38100" dist="32000" dir="5400000" algn="tl">
                  <a:srgbClr val="000000">
                    <a:alpha val="30000"/>
                  </a:srgbClr>
                </a:outerShdw>
              </a:effectLst>
              <a:latin typeface="Arial" charset="0"/>
              <a:ea typeface="ＭＳ Ｐゴシック"/>
              <a:cs typeface="ＭＳ Ｐゴシック"/>
            </a:endParaRPr>
          </a:p>
        </p:txBody>
      </p:sp>
      <p:sp>
        <p:nvSpPr>
          <p:cNvPr id="126021" name="Text Box 53"/>
          <p:cNvSpPr txBox="1">
            <a:spLocks noChangeArrowheads="1"/>
          </p:cNvSpPr>
          <p:nvPr/>
        </p:nvSpPr>
        <p:spPr bwMode="auto">
          <a:xfrm>
            <a:off x="0" y="5602288"/>
            <a:ext cx="1066800" cy="862012"/>
          </a:xfrm>
          <a:prstGeom prst="rect">
            <a:avLst/>
          </a:prstGeom>
          <a:noFill/>
          <a:ln w="9525">
            <a:noFill/>
            <a:miter lim="800000"/>
            <a:headEnd/>
            <a:tailEnd/>
          </a:ln>
        </p:spPr>
        <p:txBody>
          <a:bodyPr>
            <a:spAutoFit/>
          </a:bodyPr>
          <a:lstStyle/>
          <a:p>
            <a:r>
              <a:rPr lang="en-GB" sz="1000" baseline="0" dirty="0"/>
              <a:t>J. </a:t>
            </a:r>
            <a:r>
              <a:rPr lang="en-GB" sz="1000" baseline="0" dirty="0" err="1"/>
              <a:t>Emsley</a:t>
            </a:r>
            <a:r>
              <a:rPr lang="en-GB" sz="1000" baseline="0" dirty="0"/>
              <a:t> &amp;</a:t>
            </a:r>
          </a:p>
          <a:p>
            <a:r>
              <a:rPr lang="en-GB" sz="1000" baseline="0" dirty="0"/>
              <a:t> R. Feeney, </a:t>
            </a:r>
          </a:p>
          <a:p>
            <a:r>
              <a:rPr lang="en-GB" sz="1000" baseline="0" dirty="0" err="1"/>
              <a:t>Progr</a:t>
            </a:r>
            <a:r>
              <a:rPr lang="en-GB" sz="1000" baseline="0" dirty="0"/>
              <a:t>.. NMR </a:t>
            </a:r>
          </a:p>
          <a:p>
            <a:r>
              <a:rPr lang="en-GB" sz="1000" baseline="0" dirty="0"/>
              <a:t>Spectroscopy 1995, 28, 1</a:t>
            </a:r>
          </a:p>
        </p:txBody>
      </p:sp>
      <p:sp>
        <p:nvSpPr>
          <p:cNvPr id="125955" name="Line 4"/>
          <p:cNvSpPr>
            <a:spLocks noChangeShapeType="1"/>
          </p:cNvSpPr>
          <p:nvPr/>
        </p:nvSpPr>
        <p:spPr bwMode="auto">
          <a:xfrm>
            <a:off x="1288311" y="5841578"/>
            <a:ext cx="7488238" cy="0"/>
          </a:xfrm>
          <a:prstGeom prst="line">
            <a:avLst/>
          </a:prstGeom>
          <a:noFill/>
          <a:ln w="25400">
            <a:solidFill>
              <a:schemeClr val="tx1"/>
            </a:solidFill>
            <a:round/>
            <a:headEnd/>
            <a:tailEnd type="triangle" w="med" len="med"/>
          </a:ln>
        </p:spPr>
        <p:txBody>
          <a:bodyPr/>
          <a:lstStyle/>
          <a:p>
            <a:endParaRPr lang="en-US"/>
          </a:p>
        </p:txBody>
      </p:sp>
      <p:sp>
        <p:nvSpPr>
          <p:cNvPr id="125956" name="Text Box 5"/>
          <p:cNvSpPr txBox="1">
            <a:spLocks noChangeArrowheads="1"/>
          </p:cNvSpPr>
          <p:nvPr/>
        </p:nvSpPr>
        <p:spPr bwMode="auto">
          <a:xfrm>
            <a:off x="8055824" y="6057478"/>
            <a:ext cx="557212" cy="368300"/>
          </a:xfrm>
          <a:prstGeom prst="rect">
            <a:avLst/>
          </a:prstGeom>
          <a:noFill/>
          <a:ln w="9525">
            <a:noFill/>
            <a:miter lim="800000"/>
            <a:headEnd/>
            <a:tailEnd/>
          </a:ln>
        </p:spPr>
        <p:txBody>
          <a:bodyPr wrap="none">
            <a:spAutoFit/>
          </a:bodyPr>
          <a:lstStyle/>
          <a:p>
            <a:r>
              <a:rPr lang="en-GB" baseline="0"/>
              <a:t> ‘10</a:t>
            </a:r>
          </a:p>
        </p:txBody>
      </p:sp>
      <p:sp>
        <p:nvSpPr>
          <p:cNvPr id="125957" name="Line 6"/>
          <p:cNvSpPr>
            <a:spLocks noChangeShapeType="1"/>
          </p:cNvSpPr>
          <p:nvPr/>
        </p:nvSpPr>
        <p:spPr bwMode="auto">
          <a:xfrm flipV="1">
            <a:off x="1288311" y="874290"/>
            <a:ext cx="0" cy="4967288"/>
          </a:xfrm>
          <a:prstGeom prst="line">
            <a:avLst/>
          </a:prstGeom>
          <a:noFill/>
          <a:ln w="25400">
            <a:solidFill>
              <a:schemeClr val="tx1"/>
            </a:solidFill>
            <a:round/>
            <a:headEnd/>
            <a:tailEnd type="triangle" w="med" len="med"/>
          </a:ln>
        </p:spPr>
        <p:txBody>
          <a:bodyPr/>
          <a:lstStyle/>
          <a:p>
            <a:endParaRPr lang="en-US"/>
          </a:p>
        </p:txBody>
      </p:sp>
      <p:sp>
        <p:nvSpPr>
          <p:cNvPr id="125958" name="Line 8"/>
          <p:cNvSpPr>
            <a:spLocks noChangeShapeType="1"/>
          </p:cNvSpPr>
          <p:nvPr/>
        </p:nvSpPr>
        <p:spPr bwMode="auto">
          <a:xfrm>
            <a:off x="1647086" y="5841578"/>
            <a:ext cx="0" cy="215900"/>
          </a:xfrm>
          <a:prstGeom prst="line">
            <a:avLst/>
          </a:prstGeom>
          <a:noFill/>
          <a:ln w="25400">
            <a:solidFill>
              <a:schemeClr val="tx1"/>
            </a:solidFill>
            <a:round/>
            <a:headEnd/>
            <a:tailEnd/>
          </a:ln>
        </p:spPr>
        <p:txBody>
          <a:bodyPr/>
          <a:lstStyle/>
          <a:p>
            <a:endParaRPr lang="en-US"/>
          </a:p>
        </p:txBody>
      </p:sp>
      <p:sp>
        <p:nvSpPr>
          <p:cNvPr id="125959" name="Text Box 9"/>
          <p:cNvSpPr txBox="1">
            <a:spLocks noChangeArrowheads="1"/>
          </p:cNvSpPr>
          <p:nvPr/>
        </p:nvSpPr>
        <p:spPr bwMode="auto">
          <a:xfrm>
            <a:off x="1315299" y="6057478"/>
            <a:ext cx="698500" cy="368300"/>
          </a:xfrm>
          <a:prstGeom prst="rect">
            <a:avLst/>
          </a:prstGeom>
          <a:noFill/>
          <a:ln w="9525">
            <a:noFill/>
            <a:miter lim="800000"/>
            <a:headEnd/>
            <a:tailEnd/>
          </a:ln>
        </p:spPr>
        <p:txBody>
          <a:bodyPr wrap="none">
            <a:spAutoFit/>
          </a:bodyPr>
          <a:lstStyle/>
          <a:p>
            <a:r>
              <a:rPr lang="en-GB" baseline="0"/>
              <a:t>1945</a:t>
            </a:r>
          </a:p>
        </p:txBody>
      </p:sp>
      <p:sp>
        <p:nvSpPr>
          <p:cNvPr id="125960" name="Line 10"/>
          <p:cNvSpPr>
            <a:spLocks noChangeShapeType="1"/>
          </p:cNvSpPr>
          <p:nvPr/>
        </p:nvSpPr>
        <p:spPr bwMode="auto">
          <a:xfrm>
            <a:off x="1070824" y="5338340"/>
            <a:ext cx="217487" cy="0"/>
          </a:xfrm>
          <a:prstGeom prst="line">
            <a:avLst/>
          </a:prstGeom>
          <a:noFill/>
          <a:ln w="25400">
            <a:solidFill>
              <a:schemeClr val="tx1"/>
            </a:solidFill>
            <a:round/>
            <a:headEnd/>
            <a:tailEnd/>
          </a:ln>
        </p:spPr>
        <p:txBody>
          <a:bodyPr/>
          <a:lstStyle/>
          <a:p>
            <a:endParaRPr lang="en-US"/>
          </a:p>
        </p:txBody>
      </p:sp>
      <p:sp>
        <p:nvSpPr>
          <p:cNvPr id="125961" name="Text Box 11"/>
          <p:cNvSpPr txBox="1">
            <a:spLocks noChangeArrowheads="1"/>
          </p:cNvSpPr>
          <p:nvPr/>
        </p:nvSpPr>
        <p:spPr bwMode="auto">
          <a:xfrm>
            <a:off x="475511" y="5141490"/>
            <a:ext cx="441325" cy="369888"/>
          </a:xfrm>
          <a:prstGeom prst="rect">
            <a:avLst/>
          </a:prstGeom>
          <a:noFill/>
          <a:ln w="9525">
            <a:noFill/>
            <a:miter lim="800000"/>
            <a:headEnd/>
            <a:tailEnd/>
          </a:ln>
        </p:spPr>
        <p:txBody>
          <a:bodyPr wrap="none">
            <a:spAutoFit/>
          </a:bodyPr>
          <a:lstStyle/>
          <a:p>
            <a:r>
              <a:rPr lang="en-GB" baseline="0"/>
              <a:t>60</a:t>
            </a:r>
          </a:p>
        </p:txBody>
      </p:sp>
      <p:sp>
        <p:nvSpPr>
          <p:cNvPr id="125962" name="Line 12"/>
          <p:cNvSpPr>
            <a:spLocks noChangeShapeType="1"/>
          </p:cNvSpPr>
          <p:nvPr/>
        </p:nvSpPr>
        <p:spPr bwMode="auto">
          <a:xfrm>
            <a:off x="2799611" y="5841578"/>
            <a:ext cx="0" cy="215900"/>
          </a:xfrm>
          <a:prstGeom prst="line">
            <a:avLst/>
          </a:prstGeom>
          <a:noFill/>
          <a:ln w="25400">
            <a:solidFill>
              <a:schemeClr val="tx1"/>
            </a:solidFill>
            <a:round/>
            <a:headEnd/>
            <a:tailEnd/>
          </a:ln>
        </p:spPr>
        <p:txBody>
          <a:bodyPr/>
          <a:lstStyle/>
          <a:p>
            <a:endParaRPr lang="en-US"/>
          </a:p>
        </p:txBody>
      </p:sp>
      <p:sp>
        <p:nvSpPr>
          <p:cNvPr id="125963" name="Text Box 13"/>
          <p:cNvSpPr txBox="1">
            <a:spLocks noChangeArrowheads="1"/>
          </p:cNvSpPr>
          <p:nvPr/>
        </p:nvSpPr>
        <p:spPr bwMode="auto">
          <a:xfrm>
            <a:off x="2466236" y="6057478"/>
            <a:ext cx="698500" cy="368300"/>
          </a:xfrm>
          <a:prstGeom prst="rect">
            <a:avLst/>
          </a:prstGeom>
          <a:noFill/>
          <a:ln w="9525">
            <a:noFill/>
            <a:miter lim="800000"/>
            <a:headEnd/>
            <a:tailEnd/>
          </a:ln>
        </p:spPr>
        <p:txBody>
          <a:bodyPr wrap="none">
            <a:spAutoFit/>
          </a:bodyPr>
          <a:lstStyle/>
          <a:p>
            <a:r>
              <a:rPr lang="en-GB" baseline="0"/>
              <a:t>1961</a:t>
            </a:r>
          </a:p>
        </p:txBody>
      </p:sp>
      <p:sp>
        <p:nvSpPr>
          <p:cNvPr id="125964" name="Line 14"/>
          <p:cNvSpPr>
            <a:spLocks noChangeShapeType="1"/>
          </p:cNvSpPr>
          <p:nvPr/>
        </p:nvSpPr>
        <p:spPr bwMode="auto">
          <a:xfrm>
            <a:off x="1070824" y="4671590"/>
            <a:ext cx="217487" cy="0"/>
          </a:xfrm>
          <a:prstGeom prst="line">
            <a:avLst/>
          </a:prstGeom>
          <a:noFill/>
          <a:ln w="25400">
            <a:solidFill>
              <a:schemeClr val="tx1"/>
            </a:solidFill>
            <a:round/>
            <a:headEnd/>
            <a:tailEnd/>
          </a:ln>
        </p:spPr>
        <p:txBody>
          <a:bodyPr/>
          <a:lstStyle/>
          <a:p>
            <a:endParaRPr lang="en-US"/>
          </a:p>
        </p:txBody>
      </p:sp>
      <p:sp>
        <p:nvSpPr>
          <p:cNvPr id="125965" name="Text Box 15"/>
          <p:cNvSpPr txBox="1">
            <a:spLocks noChangeArrowheads="1"/>
          </p:cNvSpPr>
          <p:nvPr/>
        </p:nvSpPr>
        <p:spPr bwMode="auto">
          <a:xfrm>
            <a:off x="412011" y="4474740"/>
            <a:ext cx="569913" cy="369888"/>
          </a:xfrm>
          <a:prstGeom prst="rect">
            <a:avLst/>
          </a:prstGeom>
          <a:noFill/>
          <a:ln w="9525">
            <a:noFill/>
            <a:miter lim="800000"/>
            <a:headEnd/>
            <a:tailEnd/>
          </a:ln>
        </p:spPr>
        <p:txBody>
          <a:bodyPr wrap="none">
            <a:spAutoFit/>
          </a:bodyPr>
          <a:lstStyle/>
          <a:p>
            <a:r>
              <a:rPr lang="en-GB" baseline="0"/>
              <a:t>220</a:t>
            </a:r>
          </a:p>
        </p:txBody>
      </p:sp>
      <p:sp>
        <p:nvSpPr>
          <p:cNvPr id="125966" name="AutoShape 17"/>
          <p:cNvSpPr>
            <a:spLocks noChangeArrowheads="1"/>
          </p:cNvSpPr>
          <p:nvPr/>
        </p:nvSpPr>
        <p:spPr bwMode="auto">
          <a:xfrm>
            <a:off x="1359749" y="5193878"/>
            <a:ext cx="504825" cy="338137"/>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67" name="AutoShape 18"/>
          <p:cNvSpPr>
            <a:spLocks noChangeArrowheads="1"/>
          </p:cNvSpPr>
          <p:nvPr/>
        </p:nvSpPr>
        <p:spPr bwMode="auto">
          <a:xfrm>
            <a:off x="2439249" y="4495378"/>
            <a:ext cx="504825" cy="338137"/>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68" name="Line 19"/>
          <p:cNvSpPr>
            <a:spLocks noChangeShapeType="1"/>
          </p:cNvSpPr>
          <p:nvPr/>
        </p:nvSpPr>
        <p:spPr bwMode="auto">
          <a:xfrm>
            <a:off x="3388574" y="5841578"/>
            <a:ext cx="0" cy="215900"/>
          </a:xfrm>
          <a:prstGeom prst="line">
            <a:avLst/>
          </a:prstGeom>
          <a:noFill/>
          <a:ln w="25400">
            <a:solidFill>
              <a:schemeClr val="tx1"/>
            </a:solidFill>
            <a:round/>
            <a:headEnd/>
            <a:tailEnd/>
          </a:ln>
        </p:spPr>
        <p:txBody>
          <a:bodyPr/>
          <a:lstStyle/>
          <a:p>
            <a:endParaRPr lang="en-US"/>
          </a:p>
        </p:txBody>
      </p:sp>
      <p:sp>
        <p:nvSpPr>
          <p:cNvPr id="125969" name="Text Box 20"/>
          <p:cNvSpPr txBox="1">
            <a:spLocks noChangeArrowheads="1"/>
          </p:cNvSpPr>
          <p:nvPr/>
        </p:nvSpPr>
        <p:spPr bwMode="auto">
          <a:xfrm>
            <a:off x="3012336" y="6057478"/>
            <a:ext cx="698500" cy="368300"/>
          </a:xfrm>
          <a:prstGeom prst="rect">
            <a:avLst/>
          </a:prstGeom>
          <a:noFill/>
          <a:ln w="9525">
            <a:noFill/>
            <a:miter lim="800000"/>
            <a:headEnd/>
            <a:tailEnd/>
          </a:ln>
        </p:spPr>
        <p:txBody>
          <a:bodyPr wrap="none">
            <a:spAutoFit/>
          </a:bodyPr>
          <a:lstStyle/>
          <a:p>
            <a:r>
              <a:rPr lang="en-GB" baseline="0"/>
              <a:t>1965</a:t>
            </a:r>
          </a:p>
        </p:txBody>
      </p:sp>
      <p:sp>
        <p:nvSpPr>
          <p:cNvPr id="125970" name="AutoShape 21"/>
          <p:cNvSpPr>
            <a:spLocks noChangeArrowheads="1"/>
          </p:cNvSpPr>
          <p:nvPr/>
        </p:nvSpPr>
        <p:spPr bwMode="auto">
          <a:xfrm>
            <a:off x="3086949" y="4136603"/>
            <a:ext cx="504825" cy="338137"/>
          </a:xfrm>
          <a:prstGeom prst="star4">
            <a:avLst>
              <a:gd name="adj" fmla="val 12500"/>
            </a:avLst>
          </a:prstGeom>
          <a:solidFill>
            <a:srgbClr val="1963BC"/>
          </a:solidFill>
          <a:ln w="9525">
            <a:solidFill>
              <a:schemeClr val="tx1"/>
            </a:solidFill>
            <a:miter lim="800000"/>
            <a:headEnd/>
            <a:tailEnd/>
          </a:ln>
        </p:spPr>
        <p:txBody>
          <a:bodyPr wrap="none" anchor="ctr"/>
          <a:lstStyle/>
          <a:p>
            <a:endParaRPr lang="en-US" sz="2400"/>
          </a:p>
        </p:txBody>
      </p:sp>
      <p:sp>
        <p:nvSpPr>
          <p:cNvPr id="125971" name="Line 24"/>
          <p:cNvSpPr>
            <a:spLocks noChangeShapeType="1"/>
          </p:cNvSpPr>
          <p:nvPr/>
        </p:nvSpPr>
        <p:spPr bwMode="auto">
          <a:xfrm>
            <a:off x="4383936" y="5841578"/>
            <a:ext cx="0" cy="215900"/>
          </a:xfrm>
          <a:prstGeom prst="line">
            <a:avLst/>
          </a:prstGeom>
          <a:noFill/>
          <a:ln w="25400">
            <a:solidFill>
              <a:schemeClr val="tx1"/>
            </a:solidFill>
            <a:round/>
            <a:headEnd/>
            <a:tailEnd/>
          </a:ln>
        </p:spPr>
        <p:txBody>
          <a:bodyPr/>
          <a:lstStyle/>
          <a:p>
            <a:endParaRPr lang="en-US"/>
          </a:p>
        </p:txBody>
      </p:sp>
      <p:sp>
        <p:nvSpPr>
          <p:cNvPr id="125972" name="Text Box 25"/>
          <p:cNvSpPr txBox="1">
            <a:spLocks noChangeArrowheads="1"/>
          </p:cNvSpPr>
          <p:nvPr/>
        </p:nvSpPr>
        <p:spPr bwMode="auto">
          <a:xfrm>
            <a:off x="4052149" y="6057478"/>
            <a:ext cx="698500" cy="368300"/>
          </a:xfrm>
          <a:prstGeom prst="rect">
            <a:avLst/>
          </a:prstGeom>
          <a:noFill/>
          <a:ln w="9525">
            <a:noFill/>
            <a:miter lim="800000"/>
            <a:headEnd/>
            <a:tailEnd/>
          </a:ln>
        </p:spPr>
        <p:txBody>
          <a:bodyPr wrap="none">
            <a:spAutoFit/>
          </a:bodyPr>
          <a:lstStyle/>
          <a:p>
            <a:r>
              <a:rPr lang="en-GB" baseline="0"/>
              <a:t>1973</a:t>
            </a:r>
          </a:p>
        </p:txBody>
      </p:sp>
      <p:sp>
        <p:nvSpPr>
          <p:cNvPr id="125973" name="Line 26"/>
          <p:cNvSpPr>
            <a:spLocks noChangeShapeType="1"/>
          </p:cNvSpPr>
          <p:nvPr/>
        </p:nvSpPr>
        <p:spPr bwMode="auto">
          <a:xfrm>
            <a:off x="1081936" y="3944515"/>
            <a:ext cx="217488" cy="0"/>
          </a:xfrm>
          <a:prstGeom prst="line">
            <a:avLst/>
          </a:prstGeom>
          <a:noFill/>
          <a:ln w="25400">
            <a:solidFill>
              <a:schemeClr val="tx1"/>
            </a:solidFill>
            <a:round/>
            <a:headEnd/>
            <a:tailEnd/>
          </a:ln>
        </p:spPr>
        <p:txBody>
          <a:bodyPr/>
          <a:lstStyle/>
          <a:p>
            <a:endParaRPr lang="en-US"/>
          </a:p>
        </p:txBody>
      </p:sp>
      <p:sp>
        <p:nvSpPr>
          <p:cNvPr id="125974" name="Text Box 27"/>
          <p:cNvSpPr txBox="1">
            <a:spLocks noChangeArrowheads="1"/>
          </p:cNvSpPr>
          <p:nvPr/>
        </p:nvSpPr>
        <p:spPr bwMode="auto">
          <a:xfrm>
            <a:off x="423124" y="3747665"/>
            <a:ext cx="569912" cy="369888"/>
          </a:xfrm>
          <a:prstGeom prst="rect">
            <a:avLst/>
          </a:prstGeom>
          <a:noFill/>
          <a:ln w="9525">
            <a:noFill/>
            <a:miter lim="800000"/>
            <a:headEnd/>
            <a:tailEnd/>
          </a:ln>
        </p:spPr>
        <p:txBody>
          <a:bodyPr wrap="none">
            <a:spAutoFit/>
          </a:bodyPr>
          <a:lstStyle/>
          <a:p>
            <a:r>
              <a:rPr lang="en-GB" baseline="0"/>
              <a:t>360</a:t>
            </a:r>
          </a:p>
        </p:txBody>
      </p:sp>
      <p:sp>
        <p:nvSpPr>
          <p:cNvPr id="125975" name="AutoShape 31"/>
          <p:cNvSpPr>
            <a:spLocks noChangeArrowheads="1"/>
          </p:cNvSpPr>
          <p:nvPr/>
        </p:nvSpPr>
        <p:spPr bwMode="auto">
          <a:xfrm>
            <a:off x="4023574" y="3687340"/>
            <a:ext cx="504825" cy="338138"/>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76" name="Line 32"/>
          <p:cNvSpPr>
            <a:spLocks noChangeShapeType="1"/>
          </p:cNvSpPr>
          <p:nvPr/>
        </p:nvSpPr>
        <p:spPr bwMode="auto">
          <a:xfrm>
            <a:off x="5176099" y="5841578"/>
            <a:ext cx="0" cy="215900"/>
          </a:xfrm>
          <a:prstGeom prst="line">
            <a:avLst/>
          </a:prstGeom>
          <a:noFill/>
          <a:ln w="25400">
            <a:solidFill>
              <a:schemeClr val="tx1"/>
            </a:solidFill>
            <a:round/>
            <a:headEnd/>
            <a:tailEnd/>
          </a:ln>
        </p:spPr>
        <p:txBody>
          <a:bodyPr/>
          <a:lstStyle/>
          <a:p>
            <a:endParaRPr lang="en-US"/>
          </a:p>
        </p:txBody>
      </p:sp>
      <p:sp>
        <p:nvSpPr>
          <p:cNvPr id="125977" name="Text Box 33"/>
          <p:cNvSpPr txBox="1">
            <a:spLocks noChangeArrowheads="1"/>
          </p:cNvSpPr>
          <p:nvPr/>
        </p:nvSpPr>
        <p:spPr bwMode="auto">
          <a:xfrm>
            <a:off x="4844311" y="6057478"/>
            <a:ext cx="698500" cy="368300"/>
          </a:xfrm>
          <a:prstGeom prst="rect">
            <a:avLst/>
          </a:prstGeom>
          <a:noFill/>
          <a:ln w="9525">
            <a:noFill/>
            <a:miter lim="800000"/>
            <a:headEnd/>
            <a:tailEnd/>
          </a:ln>
        </p:spPr>
        <p:txBody>
          <a:bodyPr wrap="none">
            <a:spAutoFit/>
          </a:bodyPr>
          <a:lstStyle/>
          <a:p>
            <a:r>
              <a:rPr lang="en-GB" baseline="0"/>
              <a:t>1979</a:t>
            </a:r>
          </a:p>
        </p:txBody>
      </p:sp>
      <p:sp>
        <p:nvSpPr>
          <p:cNvPr id="125978" name="Line 34"/>
          <p:cNvSpPr>
            <a:spLocks noChangeShapeType="1"/>
          </p:cNvSpPr>
          <p:nvPr/>
        </p:nvSpPr>
        <p:spPr bwMode="auto">
          <a:xfrm>
            <a:off x="1081936" y="3087265"/>
            <a:ext cx="217488" cy="0"/>
          </a:xfrm>
          <a:prstGeom prst="line">
            <a:avLst/>
          </a:prstGeom>
          <a:noFill/>
          <a:ln w="25400">
            <a:solidFill>
              <a:schemeClr val="tx1"/>
            </a:solidFill>
            <a:round/>
            <a:headEnd/>
            <a:tailEnd/>
          </a:ln>
        </p:spPr>
        <p:txBody>
          <a:bodyPr/>
          <a:lstStyle/>
          <a:p>
            <a:endParaRPr lang="en-US"/>
          </a:p>
        </p:txBody>
      </p:sp>
      <p:sp>
        <p:nvSpPr>
          <p:cNvPr id="125979" name="Text Box 35"/>
          <p:cNvSpPr txBox="1">
            <a:spLocks noChangeArrowheads="1"/>
          </p:cNvSpPr>
          <p:nvPr/>
        </p:nvSpPr>
        <p:spPr bwMode="auto">
          <a:xfrm>
            <a:off x="423124" y="2890415"/>
            <a:ext cx="569912" cy="369888"/>
          </a:xfrm>
          <a:prstGeom prst="rect">
            <a:avLst/>
          </a:prstGeom>
          <a:noFill/>
          <a:ln w="9525">
            <a:noFill/>
            <a:miter lim="800000"/>
            <a:headEnd/>
            <a:tailEnd/>
          </a:ln>
        </p:spPr>
        <p:txBody>
          <a:bodyPr wrap="none">
            <a:spAutoFit/>
          </a:bodyPr>
          <a:lstStyle/>
          <a:p>
            <a:r>
              <a:rPr lang="en-GB" baseline="0"/>
              <a:t>500</a:t>
            </a:r>
          </a:p>
        </p:txBody>
      </p:sp>
      <p:sp>
        <p:nvSpPr>
          <p:cNvPr id="125980" name="AutoShape 36"/>
          <p:cNvSpPr>
            <a:spLocks noChangeArrowheads="1"/>
          </p:cNvSpPr>
          <p:nvPr/>
        </p:nvSpPr>
        <p:spPr bwMode="auto">
          <a:xfrm>
            <a:off x="4671274" y="3126953"/>
            <a:ext cx="504825" cy="338137"/>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81" name="Line 37"/>
          <p:cNvSpPr>
            <a:spLocks noChangeShapeType="1"/>
          </p:cNvSpPr>
          <p:nvPr/>
        </p:nvSpPr>
        <p:spPr bwMode="auto">
          <a:xfrm>
            <a:off x="5939686" y="5841578"/>
            <a:ext cx="0" cy="215900"/>
          </a:xfrm>
          <a:prstGeom prst="line">
            <a:avLst/>
          </a:prstGeom>
          <a:noFill/>
          <a:ln w="25400">
            <a:solidFill>
              <a:schemeClr val="tx1"/>
            </a:solidFill>
            <a:round/>
            <a:headEnd/>
            <a:tailEnd/>
          </a:ln>
        </p:spPr>
        <p:txBody>
          <a:bodyPr/>
          <a:lstStyle/>
          <a:p>
            <a:endParaRPr lang="en-US"/>
          </a:p>
        </p:txBody>
      </p:sp>
      <p:sp>
        <p:nvSpPr>
          <p:cNvPr id="125982" name="Text Box 38"/>
          <p:cNvSpPr txBox="1">
            <a:spLocks noChangeArrowheads="1"/>
          </p:cNvSpPr>
          <p:nvPr/>
        </p:nvSpPr>
        <p:spPr bwMode="auto">
          <a:xfrm>
            <a:off x="5607899" y="6057478"/>
            <a:ext cx="698500" cy="368300"/>
          </a:xfrm>
          <a:prstGeom prst="rect">
            <a:avLst/>
          </a:prstGeom>
          <a:noFill/>
          <a:ln w="9525">
            <a:noFill/>
            <a:miter lim="800000"/>
            <a:headEnd/>
            <a:tailEnd/>
          </a:ln>
        </p:spPr>
        <p:txBody>
          <a:bodyPr wrap="none">
            <a:spAutoFit/>
          </a:bodyPr>
          <a:lstStyle/>
          <a:p>
            <a:r>
              <a:rPr lang="en-GB" baseline="0"/>
              <a:t>1987</a:t>
            </a:r>
          </a:p>
        </p:txBody>
      </p:sp>
      <p:sp>
        <p:nvSpPr>
          <p:cNvPr id="125983" name="Line 39"/>
          <p:cNvSpPr>
            <a:spLocks noChangeShapeType="1"/>
          </p:cNvSpPr>
          <p:nvPr/>
        </p:nvSpPr>
        <p:spPr bwMode="auto">
          <a:xfrm>
            <a:off x="1069236" y="2399878"/>
            <a:ext cx="217488" cy="0"/>
          </a:xfrm>
          <a:prstGeom prst="line">
            <a:avLst/>
          </a:prstGeom>
          <a:noFill/>
          <a:ln w="25400">
            <a:solidFill>
              <a:schemeClr val="tx1"/>
            </a:solidFill>
            <a:round/>
            <a:headEnd/>
            <a:tailEnd/>
          </a:ln>
        </p:spPr>
        <p:txBody>
          <a:bodyPr/>
          <a:lstStyle/>
          <a:p>
            <a:endParaRPr lang="en-US"/>
          </a:p>
        </p:txBody>
      </p:sp>
      <p:sp>
        <p:nvSpPr>
          <p:cNvPr id="125984" name="Text Box 40"/>
          <p:cNvSpPr txBox="1">
            <a:spLocks noChangeArrowheads="1"/>
          </p:cNvSpPr>
          <p:nvPr/>
        </p:nvSpPr>
        <p:spPr bwMode="auto">
          <a:xfrm>
            <a:off x="410424" y="2203028"/>
            <a:ext cx="569912" cy="369887"/>
          </a:xfrm>
          <a:prstGeom prst="rect">
            <a:avLst/>
          </a:prstGeom>
          <a:noFill/>
          <a:ln w="9525">
            <a:noFill/>
            <a:miter lim="800000"/>
            <a:headEnd/>
            <a:tailEnd/>
          </a:ln>
        </p:spPr>
        <p:txBody>
          <a:bodyPr wrap="none">
            <a:spAutoFit/>
          </a:bodyPr>
          <a:lstStyle/>
          <a:p>
            <a:r>
              <a:rPr lang="en-GB" baseline="0"/>
              <a:t>600</a:t>
            </a:r>
          </a:p>
        </p:txBody>
      </p:sp>
      <p:sp>
        <p:nvSpPr>
          <p:cNvPr id="125985" name="AutoShape 41"/>
          <p:cNvSpPr>
            <a:spLocks noChangeArrowheads="1"/>
          </p:cNvSpPr>
          <p:nvPr/>
        </p:nvSpPr>
        <p:spPr bwMode="auto">
          <a:xfrm>
            <a:off x="5463436" y="2601490"/>
            <a:ext cx="504825" cy="338138"/>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86" name="Line 42"/>
          <p:cNvSpPr>
            <a:spLocks noChangeShapeType="1"/>
          </p:cNvSpPr>
          <p:nvPr/>
        </p:nvSpPr>
        <p:spPr bwMode="auto">
          <a:xfrm>
            <a:off x="6903299" y="5841578"/>
            <a:ext cx="0" cy="215900"/>
          </a:xfrm>
          <a:prstGeom prst="line">
            <a:avLst/>
          </a:prstGeom>
          <a:noFill/>
          <a:ln w="25400">
            <a:solidFill>
              <a:schemeClr val="tx1"/>
            </a:solidFill>
            <a:round/>
            <a:headEnd/>
            <a:tailEnd/>
          </a:ln>
        </p:spPr>
        <p:txBody>
          <a:bodyPr/>
          <a:lstStyle/>
          <a:p>
            <a:endParaRPr lang="en-US"/>
          </a:p>
        </p:txBody>
      </p:sp>
      <p:sp>
        <p:nvSpPr>
          <p:cNvPr id="125987" name="Text Box 43"/>
          <p:cNvSpPr txBox="1">
            <a:spLocks noChangeArrowheads="1"/>
          </p:cNvSpPr>
          <p:nvPr/>
        </p:nvSpPr>
        <p:spPr bwMode="auto">
          <a:xfrm>
            <a:off x="6571511" y="6057478"/>
            <a:ext cx="698500" cy="368300"/>
          </a:xfrm>
          <a:prstGeom prst="rect">
            <a:avLst/>
          </a:prstGeom>
          <a:noFill/>
          <a:ln w="9525">
            <a:noFill/>
            <a:miter lim="800000"/>
            <a:headEnd/>
            <a:tailEnd/>
          </a:ln>
        </p:spPr>
        <p:txBody>
          <a:bodyPr wrap="none">
            <a:spAutoFit/>
          </a:bodyPr>
          <a:lstStyle/>
          <a:p>
            <a:r>
              <a:rPr lang="en-GB" baseline="0"/>
              <a:t>1992</a:t>
            </a:r>
          </a:p>
        </p:txBody>
      </p:sp>
      <p:sp>
        <p:nvSpPr>
          <p:cNvPr id="125988" name="AutoShape 44"/>
          <p:cNvSpPr>
            <a:spLocks noChangeArrowheads="1"/>
          </p:cNvSpPr>
          <p:nvPr/>
        </p:nvSpPr>
        <p:spPr bwMode="auto">
          <a:xfrm>
            <a:off x="6400061" y="2169690"/>
            <a:ext cx="504825" cy="338138"/>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89" name="Line 45"/>
          <p:cNvSpPr>
            <a:spLocks noChangeShapeType="1"/>
          </p:cNvSpPr>
          <p:nvPr/>
        </p:nvSpPr>
        <p:spPr bwMode="auto">
          <a:xfrm>
            <a:off x="1070824" y="2006178"/>
            <a:ext cx="217487" cy="0"/>
          </a:xfrm>
          <a:prstGeom prst="line">
            <a:avLst/>
          </a:prstGeom>
          <a:noFill/>
          <a:ln w="25400">
            <a:solidFill>
              <a:schemeClr val="tx1"/>
            </a:solidFill>
            <a:round/>
            <a:headEnd/>
            <a:tailEnd/>
          </a:ln>
        </p:spPr>
        <p:txBody>
          <a:bodyPr/>
          <a:lstStyle/>
          <a:p>
            <a:endParaRPr lang="en-US"/>
          </a:p>
        </p:txBody>
      </p:sp>
      <p:sp>
        <p:nvSpPr>
          <p:cNvPr id="125990" name="Text Box 46"/>
          <p:cNvSpPr txBox="1">
            <a:spLocks noChangeArrowheads="1"/>
          </p:cNvSpPr>
          <p:nvPr/>
        </p:nvSpPr>
        <p:spPr bwMode="auto">
          <a:xfrm>
            <a:off x="412011" y="1809328"/>
            <a:ext cx="569913" cy="369887"/>
          </a:xfrm>
          <a:prstGeom prst="rect">
            <a:avLst/>
          </a:prstGeom>
          <a:noFill/>
          <a:ln w="9525">
            <a:noFill/>
            <a:miter lim="800000"/>
            <a:headEnd/>
            <a:tailEnd/>
          </a:ln>
        </p:spPr>
        <p:txBody>
          <a:bodyPr wrap="none">
            <a:spAutoFit/>
          </a:bodyPr>
          <a:lstStyle/>
          <a:p>
            <a:r>
              <a:rPr lang="en-GB" baseline="0"/>
              <a:t>750</a:t>
            </a:r>
          </a:p>
        </p:txBody>
      </p:sp>
      <p:sp>
        <p:nvSpPr>
          <p:cNvPr id="125991" name="Line 47"/>
          <p:cNvSpPr>
            <a:spLocks noChangeShapeType="1"/>
          </p:cNvSpPr>
          <p:nvPr/>
        </p:nvSpPr>
        <p:spPr bwMode="auto">
          <a:xfrm>
            <a:off x="8343161" y="5841578"/>
            <a:ext cx="0" cy="215900"/>
          </a:xfrm>
          <a:prstGeom prst="line">
            <a:avLst/>
          </a:prstGeom>
          <a:noFill/>
          <a:ln w="25400">
            <a:solidFill>
              <a:schemeClr val="tx1"/>
            </a:solidFill>
            <a:round/>
            <a:headEnd/>
            <a:tailEnd/>
          </a:ln>
        </p:spPr>
        <p:txBody>
          <a:bodyPr/>
          <a:lstStyle/>
          <a:p>
            <a:endParaRPr lang="en-US"/>
          </a:p>
        </p:txBody>
      </p:sp>
      <p:sp>
        <p:nvSpPr>
          <p:cNvPr id="125992" name="AutoShape 49"/>
          <p:cNvSpPr>
            <a:spLocks noChangeArrowheads="1"/>
          </p:cNvSpPr>
          <p:nvPr/>
        </p:nvSpPr>
        <p:spPr bwMode="auto">
          <a:xfrm>
            <a:off x="7839924" y="1401340"/>
            <a:ext cx="504825" cy="338138"/>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sz="2400"/>
          </a:p>
        </p:txBody>
      </p:sp>
      <p:sp>
        <p:nvSpPr>
          <p:cNvPr id="125993" name="Line 51"/>
          <p:cNvSpPr>
            <a:spLocks noChangeShapeType="1"/>
          </p:cNvSpPr>
          <p:nvPr/>
        </p:nvSpPr>
        <p:spPr bwMode="auto">
          <a:xfrm>
            <a:off x="1070824" y="1279103"/>
            <a:ext cx="217487" cy="0"/>
          </a:xfrm>
          <a:prstGeom prst="line">
            <a:avLst/>
          </a:prstGeom>
          <a:noFill/>
          <a:ln w="25400">
            <a:solidFill>
              <a:schemeClr val="tx1"/>
            </a:solidFill>
            <a:round/>
            <a:headEnd/>
            <a:tailEnd/>
          </a:ln>
        </p:spPr>
        <p:txBody>
          <a:bodyPr/>
          <a:lstStyle/>
          <a:p>
            <a:endParaRPr lang="en-US"/>
          </a:p>
        </p:txBody>
      </p:sp>
      <p:sp>
        <p:nvSpPr>
          <p:cNvPr id="125994" name="Text Box 52"/>
          <p:cNvSpPr txBox="1">
            <a:spLocks noChangeArrowheads="1"/>
          </p:cNvSpPr>
          <p:nvPr/>
        </p:nvSpPr>
        <p:spPr bwMode="auto">
          <a:xfrm>
            <a:off x="332636" y="1082253"/>
            <a:ext cx="698500" cy="369887"/>
          </a:xfrm>
          <a:prstGeom prst="rect">
            <a:avLst/>
          </a:prstGeom>
          <a:noFill/>
          <a:ln w="9525">
            <a:noFill/>
            <a:miter lim="800000"/>
            <a:headEnd/>
            <a:tailEnd/>
          </a:ln>
        </p:spPr>
        <p:txBody>
          <a:bodyPr wrap="none">
            <a:spAutoFit/>
          </a:bodyPr>
          <a:lstStyle/>
          <a:p>
            <a:r>
              <a:rPr lang="en-GB" baseline="0"/>
              <a:t>1000</a:t>
            </a:r>
          </a:p>
        </p:txBody>
      </p:sp>
      <p:sp>
        <p:nvSpPr>
          <p:cNvPr id="125995" name="Line 42"/>
          <p:cNvSpPr>
            <a:spLocks noChangeShapeType="1"/>
          </p:cNvSpPr>
          <p:nvPr/>
        </p:nvSpPr>
        <p:spPr bwMode="auto">
          <a:xfrm>
            <a:off x="7398599" y="5835228"/>
            <a:ext cx="0" cy="215900"/>
          </a:xfrm>
          <a:prstGeom prst="line">
            <a:avLst/>
          </a:prstGeom>
          <a:noFill/>
          <a:ln w="25400">
            <a:solidFill>
              <a:schemeClr val="tx1"/>
            </a:solidFill>
            <a:round/>
            <a:headEnd/>
            <a:tailEnd/>
          </a:ln>
        </p:spPr>
        <p:txBody>
          <a:bodyPr/>
          <a:lstStyle/>
          <a:p>
            <a:endParaRPr lang="en-US"/>
          </a:p>
        </p:txBody>
      </p:sp>
      <p:sp>
        <p:nvSpPr>
          <p:cNvPr id="125996" name="Text Box 43"/>
          <p:cNvSpPr txBox="1">
            <a:spLocks noChangeArrowheads="1"/>
          </p:cNvSpPr>
          <p:nvPr/>
        </p:nvSpPr>
        <p:spPr bwMode="auto">
          <a:xfrm>
            <a:off x="7066811" y="6057478"/>
            <a:ext cx="620713" cy="368300"/>
          </a:xfrm>
          <a:prstGeom prst="rect">
            <a:avLst/>
          </a:prstGeom>
          <a:noFill/>
          <a:ln w="9525">
            <a:noFill/>
            <a:miter lim="800000"/>
            <a:headEnd/>
            <a:tailEnd/>
          </a:ln>
        </p:spPr>
        <p:txBody>
          <a:bodyPr wrap="none">
            <a:spAutoFit/>
          </a:bodyPr>
          <a:lstStyle/>
          <a:p>
            <a:r>
              <a:rPr lang="en-GB" baseline="0"/>
              <a:t>  ‘97</a:t>
            </a:r>
          </a:p>
        </p:txBody>
      </p:sp>
      <p:sp>
        <p:nvSpPr>
          <p:cNvPr id="125997" name="Line 42"/>
          <p:cNvSpPr>
            <a:spLocks noChangeShapeType="1"/>
          </p:cNvSpPr>
          <p:nvPr/>
        </p:nvSpPr>
        <p:spPr bwMode="auto">
          <a:xfrm>
            <a:off x="7858974" y="5847928"/>
            <a:ext cx="0" cy="215900"/>
          </a:xfrm>
          <a:prstGeom prst="line">
            <a:avLst/>
          </a:prstGeom>
          <a:noFill/>
          <a:ln w="25400">
            <a:solidFill>
              <a:schemeClr val="tx1"/>
            </a:solidFill>
            <a:round/>
            <a:headEnd/>
            <a:tailEnd/>
          </a:ln>
        </p:spPr>
        <p:txBody>
          <a:bodyPr/>
          <a:lstStyle/>
          <a:p>
            <a:endParaRPr lang="en-US"/>
          </a:p>
        </p:txBody>
      </p:sp>
      <p:sp>
        <p:nvSpPr>
          <p:cNvPr id="125998" name="Text Box 43"/>
          <p:cNvSpPr txBox="1">
            <a:spLocks noChangeArrowheads="1"/>
          </p:cNvSpPr>
          <p:nvPr/>
        </p:nvSpPr>
        <p:spPr bwMode="auto">
          <a:xfrm>
            <a:off x="7527186" y="6057478"/>
            <a:ext cx="698500" cy="368300"/>
          </a:xfrm>
          <a:prstGeom prst="rect">
            <a:avLst/>
          </a:prstGeom>
          <a:noFill/>
          <a:ln w="9525">
            <a:noFill/>
            <a:miter lim="800000"/>
            <a:headEnd/>
            <a:tailEnd/>
          </a:ln>
        </p:spPr>
        <p:txBody>
          <a:bodyPr wrap="none">
            <a:spAutoFit/>
          </a:bodyPr>
          <a:lstStyle/>
          <a:p>
            <a:r>
              <a:rPr lang="en-GB" baseline="0"/>
              <a:t>2000</a:t>
            </a:r>
          </a:p>
        </p:txBody>
      </p:sp>
      <p:sp>
        <p:nvSpPr>
          <p:cNvPr id="125999" name="Line 19"/>
          <p:cNvSpPr>
            <a:spLocks noChangeShapeType="1"/>
          </p:cNvSpPr>
          <p:nvPr/>
        </p:nvSpPr>
        <p:spPr bwMode="auto">
          <a:xfrm>
            <a:off x="3866411" y="5847928"/>
            <a:ext cx="0" cy="215900"/>
          </a:xfrm>
          <a:prstGeom prst="line">
            <a:avLst/>
          </a:prstGeom>
          <a:noFill/>
          <a:ln w="25400">
            <a:solidFill>
              <a:schemeClr val="tx1"/>
            </a:solidFill>
            <a:round/>
            <a:headEnd/>
            <a:tailEnd/>
          </a:ln>
        </p:spPr>
        <p:txBody>
          <a:bodyPr/>
          <a:lstStyle/>
          <a:p>
            <a:endParaRPr lang="en-US"/>
          </a:p>
        </p:txBody>
      </p:sp>
      <p:sp>
        <p:nvSpPr>
          <p:cNvPr id="126000" name="Text Box 20"/>
          <p:cNvSpPr txBox="1">
            <a:spLocks noChangeArrowheads="1"/>
          </p:cNvSpPr>
          <p:nvPr/>
        </p:nvSpPr>
        <p:spPr bwMode="auto">
          <a:xfrm>
            <a:off x="3534624" y="6057478"/>
            <a:ext cx="620712" cy="368300"/>
          </a:xfrm>
          <a:prstGeom prst="rect">
            <a:avLst/>
          </a:prstGeom>
          <a:noFill/>
          <a:ln w="9525">
            <a:noFill/>
            <a:miter lim="800000"/>
            <a:headEnd/>
            <a:tailEnd/>
          </a:ln>
        </p:spPr>
        <p:txBody>
          <a:bodyPr wrap="none">
            <a:spAutoFit/>
          </a:bodyPr>
          <a:lstStyle/>
          <a:p>
            <a:r>
              <a:rPr lang="en-GB" baseline="0"/>
              <a:t>  ‘68</a:t>
            </a:r>
          </a:p>
        </p:txBody>
      </p:sp>
      <p:sp>
        <p:nvSpPr>
          <p:cNvPr id="126001" name="Text Box 23"/>
          <p:cNvSpPr txBox="1">
            <a:spLocks noChangeArrowheads="1"/>
          </p:cNvSpPr>
          <p:nvPr/>
        </p:nvSpPr>
        <p:spPr bwMode="auto">
          <a:xfrm>
            <a:off x="6746136" y="482178"/>
            <a:ext cx="1676400" cy="461962"/>
          </a:xfrm>
          <a:prstGeom prst="rect">
            <a:avLst/>
          </a:prstGeom>
          <a:noFill/>
          <a:ln w="9525">
            <a:noFill/>
            <a:miter lim="800000"/>
            <a:headEnd/>
            <a:tailEnd/>
          </a:ln>
        </p:spPr>
        <p:txBody>
          <a:bodyPr>
            <a:spAutoFit/>
          </a:bodyPr>
          <a:lstStyle/>
          <a:p>
            <a:r>
              <a:rPr lang="fr-CA" sz="2400" baseline="0" dirty="0" err="1"/>
              <a:t>decoupling</a:t>
            </a:r>
            <a:endParaRPr lang="fr-CA" sz="2400" baseline="0" dirty="0"/>
          </a:p>
          <a:p>
            <a:endParaRPr lang="fr-CA" sz="2400" baseline="0" dirty="0"/>
          </a:p>
        </p:txBody>
      </p:sp>
      <p:sp>
        <p:nvSpPr>
          <p:cNvPr id="126002" name="Text Box 23"/>
          <p:cNvSpPr txBox="1">
            <a:spLocks noChangeArrowheads="1"/>
          </p:cNvSpPr>
          <p:nvPr/>
        </p:nvSpPr>
        <p:spPr bwMode="auto">
          <a:xfrm>
            <a:off x="3088536" y="2691978"/>
            <a:ext cx="1673225" cy="461962"/>
          </a:xfrm>
          <a:prstGeom prst="rect">
            <a:avLst/>
          </a:prstGeom>
          <a:noFill/>
          <a:ln w="9525">
            <a:noFill/>
            <a:miter lim="800000"/>
            <a:headEnd/>
            <a:tailEnd/>
          </a:ln>
        </p:spPr>
        <p:txBody>
          <a:bodyPr wrap="none">
            <a:spAutoFit/>
          </a:bodyPr>
          <a:lstStyle/>
          <a:p>
            <a:r>
              <a:rPr lang="fr-CA" sz="2400" baseline="0"/>
              <a:t>decoupling</a:t>
            </a:r>
          </a:p>
        </p:txBody>
      </p:sp>
      <p:sp>
        <p:nvSpPr>
          <p:cNvPr id="126003" name="Text Box 23"/>
          <p:cNvSpPr txBox="1">
            <a:spLocks noChangeArrowheads="1"/>
          </p:cNvSpPr>
          <p:nvPr/>
        </p:nvSpPr>
        <p:spPr bwMode="auto">
          <a:xfrm>
            <a:off x="5145936" y="786978"/>
            <a:ext cx="1249363" cy="461962"/>
          </a:xfrm>
          <a:prstGeom prst="rect">
            <a:avLst/>
          </a:prstGeom>
          <a:noFill/>
          <a:ln w="9525">
            <a:noFill/>
            <a:miter lim="800000"/>
            <a:headEnd/>
            <a:tailEnd/>
          </a:ln>
        </p:spPr>
        <p:txBody>
          <a:bodyPr wrap="none">
            <a:spAutoFit/>
          </a:bodyPr>
          <a:lstStyle/>
          <a:p>
            <a:r>
              <a:rPr lang="en-GB" sz="2400" baseline="0"/>
              <a:t>TROSY</a:t>
            </a:r>
          </a:p>
        </p:txBody>
      </p:sp>
      <p:sp>
        <p:nvSpPr>
          <p:cNvPr id="126007" name="AutoShape 17"/>
          <p:cNvSpPr>
            <a:spLocks noChangeArrowheads="1"/>
          </p:cNvSpPr>
          <p:nvPr/>
        </p:nvSpPr>
        <p:spPr bwMode="auto">
          <a:xfrm>
            <a:off x="3496524" y="3904828"/>
            <a:ext cx="504825" cy="338137"/>
          </a:xfrm>
          <a:prstGeom prst="star4">
            <a:avLst>
              <a:gd name="adj" fmla="val 12500"/>
            </a:avLst>
          </a:prstGeom>
          <a:solidFill>
            <a:srgbClr val="FF0000"/>
          </a:solidFill>
          <a:ln w="9525">
            <a:solidFill>
              <a:schemeClr val="tx1"/>
            </a:solidFill>
            <a:miter lim="800000"/>
            <a:headEnd/>
            <a:tailEnd/>
          </a:ln>
        </p:spPr>
        <p:txBody>
          <a:bodyPr wrap="none" anchor="ctr"/>
          <a:lstStyle/>
          <a:p>
            <a:endParaRPr lang="en-US" sz="2400"/>
          </a:p>
        </p:txBody>
      </p:sp>
      <p:sp>
        <p:nvSpPr>
          <p:cNvPr id="126008" name="AutoShape 17"/>
          <p:cNvSpPr>
            <a:spLocks noChangeArrowheads="1"/>
          </p:cNvSpPr>
          <p:nvPr/>
        </p:nvSpPr>
        <p:spPr bwMode="auto">
          <a:xfrm>
            <a:off x="6952511" y="1887115"/>
            <a:ext cx="504825" cy="338138"/>
          </a:xfrm>
          <a:prstGeom prst="star4">
            <a:avLst>
              <a:gd name="adj" fmla="val 12500"/>
            </a:avLst>
          </a:prstGeom>
          <a:solidFill>
            <a:srgbClr val="FF0000"/>
          </a:solidFill>
          <a:ln w="9525">
            <a:solidFill>
              <a:schemeClr val="tx1"/>
            </a:solidFill>
            <a:miter lim="800000"/>
            <a:headEnd/>
            <a:tailEnd/>
          </a:ln>
        </p:spPr>
        <p:txBody>
          <a:bodyPr wrap="none" anchor="ctr"/>
          <a:lstStyle/>
          <a:p>
            <a:endParaRPr lang="en-US" sz="2400"/>
          </a:p>
        </p:txBody>
      </p:sp>
      <p:sp>
        <p:nvSpPr>
          <p:cNvPr id="126009" name="AutoShape 17"/>
          <p:cNvSpPr>
            <a:spLocks noChangeArrowheads="1"/>
          </p:cNvSpPr>
          <p:nvPr/>
        </p:nvSpPr>
        <p:spPr bwMode="auto">
          <a:xfrm>
            <a:off x="7279536" y="1629940"/>
            <a:ext cx="504825" cy="338138"/>
          </a:xfrm>
          <a:prstGeom prst="star4">
            <a:avLst>
              <a:gd name="adj" fmla="val 12500"/>
            </a:avLst>
          </a:prstGeom>
          <a:solidFill>
            <a:srgbClr val="FF0000"/>
          </a:solidFill>
          <a:ln w="9525">
            <a:solidFill>
              <a:schemeClr val="tx1"/>
            </a:solidFill>
            <a:miter lim="800000"/>
            <a:headEnd/>
            <a:tailEnd/>
          </a:ln>
        </p:spPr>
        <p:txBody>
          <a:bodyPr wrap="none" anchor="ctr"/>
          <a:lstStyle/>
          <a:p>
            <a:endParaRPr lang="en-US" sz="2400"/>
          </a:p>
        </p:txBody>
      </p:sp>
      <p:pic>
        <p:nvPicPr>
          <p:cNvPr id="126014" name="Picture 5"/>
          <p:cNvPicPr>
            <a:picLocks noChangeAspect="1" noChangeArrowheads="1"/>
          </p:cNvPicPr>
          <p:nvPr/>
        </p:nvPicPr>
        <p:blipFill>
          <a:blip r:embed="rId3"/>
          <a:srcRect/>
          <a:stretch>
            <a:fillRect/>
          </a:stretch>
        </p:blipFill>
        <p:spPr bwMode="auto">
          <a:xfrm>
            <a:off x="4307736" y="4449341"/>
            <a:ext cx="1600796" cy="1219199"/>
          </a:xfrm>
          <a:prstGeom prst="rect">
            <a:avLst/>
          </a:prstGeom>
          <a:noFill/>
          <a:ln w="9525">
            <a:noFill/>
            <a:miter lim="800000"/>
            <a:headEnd/>
            <a:tailEnd/>
          </a:ln>
        </p:spPr>
      </p:pic>
      <p:sp>
        <p:nvSpPr>
          <p:cNvPr id="126016" name="Text Box 23"/>
          <p:cNvSpPr txBox="1">
            <a:spLocks noChangeArrowheads="1"/>
          </p:cNvSpPr>
          <p:nvPr/>
        </p:nvSpPr>
        <p:spPr bwMode="auto">
          <a:xfrm>
            <a:off x="1531199" y="3230140"/>
            <a:ext cx="1633537" cy="461963"/>
          </a:xfrm>
          <a:prstGeom prst="rect">
            <a:avLst/>
          </a:prstGeom>
          <a:noFill/>
          <a:ln w="9525">
            <a:noFill/>
            <a:miter lim="800000"/>
            <a:headEnd/>
            <a:tailEnd/>
          </a:ln>
        </p:spPr>
        <p:txBody>
          <a:bodyPr wrap="none">
            <a:spAutoFit/>
          </a:bodyPr>
          <a:lstStyle/>
          <a:p>
            <a:r>
              <a:rPr lang="en-GB" sz="2400" baseline="0"/>
              <a:t>FT and nD</a:t>
            </a:r>
          </a:p>
        </p:txBody>
      </p:sp>
      <p:sp>
        <p:nvSpPr>
          <p:cNvPr id="126019" name="Text Box 23"/>
          <p:cNvSpPr txBox="1">
            <a:spLocks noChangeArrowheads="1"/>
          </p:cNvSpPr>
          <p:nvPr/>
        </p:nvSpPr>
        <p:spPr bwMode="auto">
          <a:xfrm>
            <a:off x="3850536" y="1477540"/>
            <a:ext cx="1820863" cy="830263"/>
          </a:xfrm>
          <a:prstGeom prst="rect">
            <a:avLst/>
          </a:prstGeom>
          <a:noFill/>
          <a:ln w="9525">
            <a:noFill/>
            <a:miter lim="800000"/>
            <a:headEnd/>
            <a:tailEnd/>
          </a:ln>
        </p:spPr>
        <p:txBody>
          <a:bodyPr wrap="none">
            <a:spAutoFit/>
          </a:bodyPr>
          <a:lstStyle/>
          <a:p>
            <a:pPr algn="ctr"/>
            <a:r>
              <a:rPr lang="en-GB" sz="2400" baseline="0"/>
              <a:t>DNP in high </a:t>
            </a:r>
          </a:p>
          <a:p>
            <a:pPr algn="ctr"/>
            <a:r>
              <a:rPr lang="en-GB" sz="2400" baseline="0"/>
              <a:t>fields</a:t>
            </a:r>
          </a:p>
        </p:txBody>
      </p:sp>
      <p:sp>
        <p:nvSpPr>
          <p:cNvPr id="142" name="AutoShape 44"/>
          <p:cNvSpPr>
            <a:spLocks noChangeArrowheads="1"/>
          </p:cNvSpPr>
          <p:nvPr/>
        </p:nvSpPr>
        <p:spPr bwMode="auto">
          <a:xfrm>
            <a:off x="6622311" y="2010940"/>
            <a:ext cx="504825" cy="338138"/>
          </a:xfrm>
          <a:prstGeom prst="star4">
            <a:avLst>
              <a:gd name="adj" fmla="val 12500"/>
            </a:avLst>
          </a:prstGeom>
          <a:solidFill>
            <a:schemeClr val="bg2">
              <a:lumMod val="50000"/>
            </a:schemeClr>
          </a:solidFill>
          <a:ln w="9525">
            <a:solidFill>
              <a:schemeClr val="tx1"/>
            </a:solidFill>
            <a:miter lim="800000"/>
            <a:headEnd/>
            <a:tailEnd/>
          </a:ln>
        </p:spPr>
        <p:txBody>
          <a:bodyPr wrap="none" anchor="ctr"/>
          <a:lstStyle/>
          <a:p>
            <a:endParaRPr lang="en-US" sz="2400"/>
          </a:p>
        </p:txBody>
      </p:sp>
      <p:sp>
        <p:nvSpPr>
          <p:cNvPr id="144" name="AutoShape 44"/>
          <p:cNvSpPr>
            <a:spLocks noChangeArrowheads="1"/>
          </p:cNvSpPr>
          <p:nvPr/>
        </p:nvSpPr>
        <p:spPr bwMode="auto">
          <a:xfrm>
            <a:off x="7536711" y="1520403"/>
            <a:ext cx="504825" cy="338137"/>
          </a:xfrm>
          <a:prstGeom prst="star4">
            <a:avLst>
              <a:gd name="adj" fmla="val 12500"/>
            </a:avLst>
          </a:prstGeom>
          <a:solidFill>
            <a:schemeClr val="bg2">
              <a:lumMod val="50000"/>
            </a:schemeClr>
          </a:solidFill>
          <a:ln w="9525">
            <a:solidFill>
              <a:schemeClr val="tx1"/>
            </a:solidFill>
            <a:miter lim="800000"/>
            <a:headEnd/>
            <a:tailEnd/>
          </a:ln>
        </p:spPr>
        <p:txBody>
          <a:bodyPr wrap="none" anchor="ctr"/>
          <a:lstStyle/>
          <a:p>
            <a:endParaRPr lang="en-US" sz="2400"/>
          </a:p>
        </p:txBody>
      </p:sp>
      <p:sp>
        <p:nvSpPr>
          <p:cNvPr id="145" name="Arc 144"/>
          <p:cNvSpPr/>
          <p:nvPr/>
        </p:nvSpPr>
        <p:spPr>
          <a:xfrm rot="7560000">
            <a:off x="6815986" y="1344190"/>
            <a:ext cx="1447800" cy="533400"/>
          </a:xfrm>
          <a:prstGeom prst="arc">
            <a:avLst/>
          </a:prstGeom>
          <a:ln>
            <a:solidFill>
              <a:srgbClr val="000090"/>
            </a:solidFill>
          </a:ln>
        </p:spPr>
        <p:style>
          <a:lnRef idx="2">
            <a:schemeClr val="accent1"/>
          </a:lnRef>
          <a:fillRef idx="0">
            <a:schemeClr val="accent1"/>
          </a:fillRef>
          <a:effectRef idx="1">
            <a:schemeClr val="accent1"/>
          </a:effectRef>
          <a:fontRef idx="minor">
            <a:schemeClr val="tx1"/>
          </a:fontRef>
        </p:style>
        <p:txBody>
          <a:bodyPr anchor="ctr"/>
          <a:lstStyle/>
          <a:p>
            <a:pPr algn="ctr"/>
            <a:endParaRPr lang="fr-FR" sz="2400">
              <a:ea typeface="ＭＳ Ｐゴシック"/>
              <a:cs typeface="ＭＳ Ｐゴシック"/>
            </a:endParaRPr>
          </a:p>
        </p:txBody>
      </p:sp>
      <p:sp>
        <p:nvSpPr>
          <p:cNvPr id="126025" name="AutoShape 21"/>
          <p:cNvSpPr>
            <a:spLocks noChangeArrowheads="1"/>
          </p:cNvSpPr>
          <p:nvPr/>
        </p:nvSpPr>
        <p:spPr bwMode="auto">
          <a:xfrm>
            <a:off x="4183911" y="3534940"/>
            <a:ext cx="504825" cy="338138"/>
          </a:xfrm>
          <a:prstGeom prst="star4">
            <a:avLst>
              <a:gd name="adj" fmla="val 12500"/>
            </a:avLst>
          </a:prstGeom>
          <a:solidFill>
            <a:srgbClr val="1963BC"/>
          </a:solidFill>
          <a:ln w="9525">
            <a:solidFill>
              <a:schemeClr val="tx1"/>
            </a:solidFill>
            <a:miter lim="800000"/>
            <a:headEnd/>
            <a:tailEnd/>
          </a:ln>
        </p:spPr>
        <p:txBody>
          <a:bodyPr wrap="none" anchor="ctr"/>
          <a:lstStyle/>
          <a:p>
            <a:endParaRPr lang="en-US" sz="2400"/>
          </a:p>
        </p:txBody>
      </p:sp>
      <p:sp>
        <p:nvSpPr>
          <p:cNvPr id="149" name="Arc 148"/>
          <p:cNvSpPr/>
          <p:nvPr/>
        </p:nvSpPr>
        <p:spPr>
          <a:xfrm rot="7560000">
            <a:off x="3302055" y="3430959"/>
            <a:ext cx="1309688" cy="857250"/>
          </a:xfrm>
          <a:prstGeom prst="arc">
            <a:avLst>
              <a:gd name="adj1" fmla="val 12979540"/>
              <a:gd name="adj2" fmla="val 99798"/>
            </a:avLst>
          </a:prstGeom>
          <a:ln>
            <a:solidFill>
              <a:srgbClr val="000090"/>
            </a:solidFill>
          </a:ln>
        </p:spPr>
        <p:style>
          <a:lnRef idx="2">
            <a:schemeClr val="accent1"/>
          </a:lnRef>
          <a:fillRef idx="0">
            <a:schemeClr val="accent1"/>
          </a:fillRef>
          <a:effectRef idx="1">
            <a:schemeClr val="accent1"/>
          </a:effectRef>
          <a:fontRef idx="minor">
            <a:schemeClr val="tx1"/>
          </a:fontRef>
        </p:style>
        <p:txBody>
          <a:bodyPr anchor="ctr"/>
          <a:lstStyle/>
          <a:p>
            <a:pPr algn="ctr"/>
            <a:endParaRPr lang="fr-FR" sz="2400">
              <a:ea typeface="ＭＳ Ｐゴシック"/>
              <a:cs typeface="ＭＳ Ｐゴシック"/>
            </a:endParaRPr>
          </a:p>
        </p:txBody>
      </p:sp>
      <p:cxnSp>
        <p:nvCxnSpPr>
          <p:cNvPr id="7" name="Straight Arrow Connector 6"/>
          <p:cNvCxnSpPr/>
          <p:nvPr/>
        </p:nvCxnSpPr>
        <p:spPr>
          <a:xfrm flipH="1">
            <a:off x="1864574" y="5193878"/>
            <a:ext cx="2900362" cy="144462"/>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a:stCxn id="126016" idx="2"/>
          </p:cNvCxnSpPr>
          <p:nvPr/>
        </p:nvCxnSpPr>
        <p:spPr>
          <a:xfrm>
            <a:off x="2347968" y="3692103"/>
            <a:ext cx="958028" cy="593445"/>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2" name="Straight Arrow Connector 81"/>
          <p:cNvCxnSpPr>
            <a:endCxn id="126007" idx="0"/>
          </p:cNvCxnSpPr>
          <p:nvPr/>
        </p:nvCxnSpPr>
        <p:spPr>
          <a:xfrm>
            <a:off x="3665687" y="3077864"/>
            <a:ext cx="83250" cy="826964"/>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p:nvPr/>
        </p:nvCxnSpPr>
        <p:spPr>
          <a:xfrm>
            <a:off x="5145936" y="1968078"/>
            <a:ext cx="1600200" cy="201612"/>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p:nvPr/>
        </p:nvCxnSpPr>
        <p:spPr>
          <a:xfrm>
            <a:off x="5620344" y="1209346"/>
            <a:ext cx="1506792" cy="796832"/>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p:nvPr/>
        </p:nvCxnSpPr>
        <p:spPr>
          <a:xfrm>
            <a:off x="7270011" y="874290"/>
            <a:ext cx="187325" cy="865188"/>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0" name="Picture 19" descr="1GHz_Bruker.jpg"/>
          <p:cNvPicPr>
            <a:picLocks noChangeAspect="1"/>
          </p:cNvPicPr>
          <p:nvPr/>
        </p:nvPicPr>
        <p:blipFill rotWithShape="1">
          <a:blip r:embed="rId4">
            <a:extLst>
              <a:ext uri="{28A0092B-C50C-407E-A947-70E740481C1C}">
                <a14:useLocalDpi xmlns:a14="http://schemas.microsoft.com/office/drawing/2010/main" val="0"/>
              </a:ext>
            </a:extLst>
          </a:blip>
          <a:srcRect t="16044"/>
          <a:stretch/>
        </p:blipFill>
        <p:spPr>
          <a:xfrm>
            <a:off x="6746135" y="2691978"/>
            <a:ext cx="2240175" cy="2819400"/>
          </a:xfrm>
          <a:prstGeom prst="rect">
            <a:avLst/>
          </a:prstGeom>
        </p:spPr>
      </p:pic>
      <p:cxnSp>
        <p:nvCxnSpPr>
          <p:cNvPr id="98" name="Straight Arrow Connector 97"/>
          <p:cNvCxnSpPr>
            <a:endCxn id="125992" idx="2"/>
          </p:cNvCxnSpPr>
          <p:nvPr/>
        </p:nvCxnSpPr>
        <p:spPr>
          <a:xfrm flipV="1">
            <a:off x="7784362" y="1739478"/>
            <a:ext cx="307975" cy="2008189"/>
          </a:xfrm>
          <a:prstGeom prst="straightConnector1">
            <a:avLst/>
          </a:prstGeom>
          <a:ln w="5715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rot="16200000">
            <a:off x="-1584359" y="2981717"/>
            <a:ext cx="3725637" cy="369332"/>
          </a:xfrm>
          <a:prstGeom prst="rect">
            <a:avLst/>
          </a:prstGeom>
          <a:noFill/>
        </p:spPr>
        <p:txBody>
          <a:bodyPr wrap="square" rtlCol="0">
            <a:spAutoFit/>
          </a:bodyPr>
          <a:lstStyle/>
          <a:p>
            <a:r>
              <a:rPr lang="en-US" dirty="0" smtClean="0"/>
              <a:t>Spectrometer Frequency [MHz]</a:t>
            </a:r>
            <a:endParaRPr lang="en-US" dirty="0"/>
          </a:p>
        </p:txBody>
      </p:sp>
      <p:sp>
        <p:nvSpPr>
          <p:cNvPr id="26" name="TextBox 25"/>
          <p:cNvSpPr txBox="1"/>
          <p:nvPr/>
        </p:nvSpPr>
        <p:spPr>
          <a:xfrm>
            <a:off x="2567211" y="6336177"/>
            <a:ext cx="5217150" cy="369332"/>
          </a:xfrm>
          <a:prstGeom prst="rect">
            <a:avLst/>
          </a:prstGeom>
          <a:noFill/>
        </p:spPr>
        <p:txBody>
          <a:bodyPr wrap="square" rtlCol="0">
            <a:spAutoFit/>
          </a:bodyPr>
          <a:lstStyle/>
          <a:p>
            <a:pPr algn="ctr"/>
            <a:r>
              <a:rPr lang="en-US" dirty="0" smtClean="0"/>
              <a:t>Time [year]</a:t>
            </a:r>
            <a:endParaRPr lang="en-US" dirty="0"/>
          </a:p>
        </p:txBody>
      </p:sp>
      <p:sp>
        <p:nvSpPr>
          <p:cNvPr id="27" name="Date Placeholder 26"/>
          <p:cNvSpPr>
            <a:spLocks noGrp="1"/>
          </p:cNvSpPr>
          <p:nvPr>
            <p:ph type="dt" sz="half" idx="10"/>
          </p:nvPr>
        </p:nvSpPr>
        <p:spPr/>
        <p:txBody>
          <a:bodyPr/>
          <a:lstStyle/>
          <a:p>
            <a:r>
              <a:rPr lang="cs-CZ" smtClean="0"/>
              <a:t>09/26/2012</a:t>
            </a:r>
            <a:endParaRPr lang="en-US"/>
          </a:p>
        </p:txBody>
      </p:sp>
      <p:sp>
        <p:nvSpPr>
          <p:cNvPr id="28" name="Footer Placeholder 27"/>
          <p:cNvSpPr>
            <a:spLocks noGrp="1"/>
          </p:cNvSpPr>
          <p:nvPr>
            <p:ph type="ftr" sz="quarter" idx="11"/>
          </p:nvPr>
        </p:nvSpPr>
        <p:spPr>
          <a:xfrm>
            <a:off x="2217887" y="6374277"/>
            <a:ext cx="2895600" cy="365125"/>
          </a:xfrm>
        </p:spPr>
        <p:txBody>
          <a:bodyPr/>
          <a:lstStyle/>
          <a:p>
            <a:r>
              <a:rPr lang="en-US" smtClean="0"/>
              <a:t>ProteinyII, Karel Kubíček</a:t>
            </a:r>
            <a:endParaRPr lang="en-US" dirty="0"/>
          </a:p>
        </p:txBody>
      </p:sp>
    </p:spTree>
    <p:extLst>
      <p:ext uri="{BB962C8B-B14F-4D97-AF65-F5344CB8AC3E}">
        <p14:creationId xmlns:p14="http://schemas.microsoft.com/office/powerpoint/2010/main" val="37781598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906739953"/>
              </p:ext>
            </p:extLst>
          </p:nvPr>
        </p:nvGraphicFramePr>
        <p:xfrm>
          <a:off x="1524000" y="1397000"/>
          <a:ext cx="6096000" cy="3708400"/>
        </p:xfrm>
        <a:graphic>
          <a:graphicData uri="http://schemas.openxmlformats.org/drawingml/2006/table">
            <a:tbl>
              <a:tblPr firstRow="1" bandRow="1">
                <a:tableStyleId>{3C2FFA5D-87B4-456A-9821-1D502468CF0F}</a:tableStyleId>
              </a:tblPr>
              <a:tblGrid>
                <a:gridCol w="3048000"/>
                <a:gridCol w="3048000"/>
              </a:tblGrid>
              <a:tr h="370840">
                <a:tc>
                  <a:txBody>
                    <a:bodyPr/>
                    <a:lstStyle/>
                    <a:p>
                      <a:pPr algn="ctr"/>
                      <a:r>
                        <a:rPr lang="en-US" dirty="0" smtClean="0"/>
                        <a:t>MHz</a:t>
                      </a:r>
                      <a:endParaRPr lang="en-US" dirty="0"/>
                    </a:p>
                  </a:txBody>
                  <a:tcPr/>
                </a:tc>
                <a:tc>
                  <a:txBody>
                    <a:bodyPr/>
                    <a:lstStyle/>
                    <a:p>
                      <a:pPr algn="ctr"/>
                      <a:r>
                        <a:rPr lang="en-US" dirty="0" smtClean="0"/>
                        <a:t>T(</a:t>
                      </a:r>
                      <a:r>
                        <a:rPr lang="en-US" dirty="0" err="1" smtClean="0"/>
                        <a:t>esla</a:t>
                      </a:r>
                      <a:r>
                        <a:rPr lang="en-US" dirty="0" smtClean="0"/>
                        <a:t>)</a:t>
                      </a:r>
                      <a:endParaRPr lang="en-US" dirty="0"/>
                    </a:p>
                  </a:txBody>
                  <a:tcPr/>
                </a:tc>
              </a:tr>
              <a:tr h="370840">
                <a:tc>
                  <a:txBody>
                    <a:bodyPr/>
                    <a:lstStyle/>
                    <a:p>
                      <a:pPr algn="ctr"/>
                      <a:r>
                        <a:rPr lang="en-US" dirty="0" smtClean="0"/>
                        <a:t>200</a:t>
                      </a:r>
                    </a:p>
                  </a:txBody>
                  <a:tcPr/>
                </a:tc>
                <a:tc>
                  <a:txBody>
                    <a:bodyPr/>
                    <a:lstStyle/>
                    <a:p>
                      <a:pPr algn="ctr"/>
                      <a:r>
                        <a:rPr lang="en-US" dirty="0" smtClean="0"/>
                        <a:t>4,6975</a:t>
                      </a:r>
                      <a:endParaRPr lang="en-US" dirty="0"/>
                    </a:p>
                  </a:txBody>
                  <a:tcPr/>
                </a:tc>
              </a:tr>
              <a:tr h="370840">
                <a:tc>
                  <a:txBody>
                    <a:bodyPr/>
                    <a:lstStyle/>
                    <a:p>
                      <a:pPr algn="ctr"/>
                      <a:r>
                        <a:rPr lang="en-US" dirty="0" smtClean="0"/>
                        <a:t>250</a:t>
                      </a:r>
                      <a:endParaRPr lang="en-US" dirty="0"/>
                    </a:p>
                  </a:txBody>
                  <a:tcPr/>
                </a:tc>
                <a:tc>
                  <a:txBody>
                    <a:bodyPr/>
                    <a:lstStyle/>
                    <a:p>
                      <a:pPr algn="ctr"/>
                      <a:r>
                        <a:rPr lang="en-US" dirty="0" smtClean="0"/>
                        <a:t>5,8719</a:t>
                      </a:r>
                      <a:endParaRPr lang="en-US" dirty="0"/>
                    </a:p>
                  </a:txBody>
                  <a:tcPr/>
                </a:tc>
              </a:tr>
              <a:tr h="370840">
                <a:tc>
                  <a:txBody>
                    <a:bodyPr/>
                    <a:lstStyle/>
                    <a:p>
                      <a:pPr algn="ctr"/>
                      <a:r>
                        <a:rPr lang="en-US" dirty="0" smtClean="0"/>
                        <a:t>300</a:t>
                      </a:r>
                      <a:endParaRPr lang="en-US" dirty="0"/>
                    </a:p>
                  </a:txBody>
                  <a:tcPr/>
                </a:tc>
                <a:tc>
                  <a:txBody>
                    <a:bodyPr/>
                    <a:lstStyle/>
                    <a:p>
                      <a:pPr algn="ctr"/>
                      <a:r>
                        <a:rPr lang="en-US" dirty="0" smtClean="0"/>
                        <a:t>7,0463</a:t>
                      </a:r>
                      <a:endParaRPr lang="en-US" dirty="0"/>
                    </a:p>
                  </a:txBody>
                  <a:tcPr/>
                </a:tc>
              </a:tr>
              <a:tr h="370840">
                <a:tc>
                  <a:txBody>
                    <a:bodyPr/>
                    <a:lstStyle/>
                    <a:p>
                      <a:pPr algn="ctr"/>
                      <a:r>
                        <a:rPr lang="en-US" dirty="0" smtClean="0"/>
                        <a:t>400</a:t>
                      </a:r>
                      <a:endParaRPr lang="en-US" dirty="0"/>
                    </a:p>
                  </a:txBody>
                  <a:tcPr/>
                </a:tc>
                <a:tc>
                  <a:txBody>
                    <a:bodyPr/>
                    <a:lstStyle/>
                    <a:p>
                      <a:pPr algn="ctr"/>
                      <a:r>
                        <a:rPr lang="en-US" dirty="0" smtClean="0"/>
                        <a:t>9,3950</a:t>
                      </a:r>
                      <a:endParaRPr lang="en-US" dirty="0"/>
                    </a:p>
                  </a:txBody>
                  <a:tcPr/>
                </a:tc>
              </a:tr>
              <a:tr h="370840">
                <a:tc>
                  <a:txBody>
                    <a:bodyPr/>
                    <a:lstStyle/>
                    <a:p>
                      <a:pPr algn="ctr"/>
                      <a:r>
                        <a:rPr lang="en-US" dirty="0" smtClean="0"/>
                        <a:t>500</a:t>
                      </a:r>
                      <a:endParaRPr lang="en-US" dirty="0"/>
                    </a:p>
                  </a:txBody>
                  <a:tcPr/>
                </a:tc>
                <a:tc>
                  <a:txBody>
                    <a:bodyPr/>
                    <a:lstStyle/>
                    <a:p>
                      <a:pPr algn="ctr"/>
                      <a:r>
                        <a:rPr lang="en-US" dirty="0" smtClean="0"/>
                        <a:t>11,7440</a:t>
                      </a:r>
                      <a:endParaRPr lang="en-US" dirty="0"/>
                    </a:p>
                  </a:txBody>
                  <a:tcPr/>
                </a:tc>
              </a:tr>
              <a:tr h="370840">
                <a:tc>
                  <a:txBody>
                    <a:bodyPr/>
                    <a:lstStyle/>
                    <a:p>
                      <a:pPr algn="ctr"/>
                      <a:r>
                        <a:rPr lang="en-US" dirty="0" smtClean="0"/>
                        <a:t>600</a:t>
                      </a:r>
                      <a:endParaRPr lang="en-US" dirty="0"/>
                    </a:p>
                  </a:txBody>
                  <a:tcPr/>
                </a:tc>
                <a:tc>
                  <a:txBody>
                    <a:bodyPr/>
                    <a:lstStyle/>
                    <a:p>
                      <a:pPr algn="ctr"/>
                      <a:r>
                        <a:rPr lang="en-US" dirty="0" smtClean="0"/>
                        <a:t>14,0926</a:t>
                      </a:r>
                      <a:endParaRPr lang="en-US" dirty="0"/>
                    </a:p>
                  </a:txBody>
                  <a:tcPr/>
                </a:tc>
              </a:tr>
              <a:tr h="370840">
                <a:tc>
                  <a:txBody>
                    <a:bodyPr/>
                    <a:lstStyle/>
                    <a:p>
                      <a:pPr algn="ctr"/>
                      <a:r>
                        <a:rPr lang="en-US" dirty="0" smtClean="0"/>
                        <a:t>700</a:t>
                      </a:r>
                      <a:endParaRPr lang="en-US" dirty="0"/>
                    </a:p>
                  </a:txBody>
                  <a:tcPr/>
                </a:tc>
                <a:tc>
                  <a:txBody>
                    <a:bodyPr/>
                    <a:lstStyle/>
                    <a:p>
                      <a:pPr algn="ctr"/>
                      <a:r>
                        <a:rPr lang="en-US" dirty="0" smtClean="0"/>
                        <a:t>16,4416</a:t>
                      </a:r>
                      <a:endParaRPr lang="en-US" dirty="0"/>
                    </a:p>
                  </a:txBody>
                  <a:tcPr/>
                </a:tc>
              </a:tr>
              <a:tr h="370840">
                <a:tc>
                  <a:txBody>
                    <a:bodyPr/>
                    <a:lstStyle/>
                    <a:p>
                      <a:pPr algn="ctr"/>
                      <a:r>
                        <a:rPr lang="en-US" dirty="0" smtClean="0"/>
                        <a:t>750</a:t>
                      </a:r>
                      <a:endParaRPr lang="en-US" dirty="0"/>
                    </a:p>
                  </a:txBody>
                  <a:tcPr/>
                </a:tc>
                <a:tc>
                  <a:txBody>
                    <a:bodyPr/>
                    <a:lstStyle/>
                    <a:p>
                      <a:pPr algn="ctr"/>
                      <a:r>
                        <a:rPr lang="en-US" dirty="0" smtClean="0"/>
                        <a:t>17,6157</a:t>
                      </a:r>
                      <a:endParaRPr lang="en-US" dirty="0"/>
                    </a:p>
                  </a:txBody>
                  <a:tcPr/>
                </a:tc>
              </a:tr>
              <a:tr h="370840">
                <a:tc>
                  <a:txBody>
                    <a:bodyPr/>
                    <a:lstStyle/>
                    <a:p>
                      <a:pPr algn="ctr"/>
                      <a:r>
                        <a:rPr lang="en-US" dirty="0" smtClean="0"/>
                        <a:t>800</a:t>
                      </a:r>
                      <a:endParaRPr lang="en-US" dirty="0"/>
                    </a:p>
                  </a:txBody>
                  <a:tcPr/>
                </a:tc>
                <a:tc>
                  <a:txBody>
                    <a:bodyPr/>
                    <a:lstStyle/>
                    <a:p>
                      <a:pPr algn="ctr"/>
                      <a:r>
                        <a:rPr lang="en-US" dirty="0" smtClean="0"/>
                        <a:t>18,7900</a:t>
                      </a:r>
                      <a:endParaRPr lang="en-US" dirty="0"/>
                    </a:p>
                  </a:txBody>
                  <a:tcPr/>
                </a:tc>
              </a:tr>
            </a:tbl>
          </a:graphicData>
        </a:graphic>
      </p:graphicFrame>
      <p:sp>
        <p:nvSpPr>
          <p:cNvPr id="7" name="TextBox 6"/>
          <p:cNvSpPr txBox="1"/>
          <p:nvPr/>
        </p:nvSpPr>
        <p:spPr>
          <a:xfrm>
            <a:off x="1041400" y="622300"/>
            <a:ext cx="7073900" cy="369332"/>
          </a:xfrm>
          <a:prstGeom prst="rect">
            <a:avLst/>
          </a:prstGeom>
          <a:noFill/>
        </p:spPr>
        <p:txBody>
          <a:bodyPr wrap="square" rtlCol="0">
            <a:spAutoFit/>
          </a:bodyPr>
          <a:lstStyle/>
          <a:p>
            <a:pPr algn="ctr"/>
            <a:r>
              <a:rPr lang="en-US" b="1" baseline="30000" dirty="0" smtClean="0"/>
              <a:t>1</a:t>
            </a:r>
            <a:r>
              <a:rPr lang="en-US" b="1" dirty="0" smtClean="0"/>
              <a:t>H NMR </a:t>
            </a:r>
            <a:r>
              <a:rPr lang="en-US" b="1" dirty="0" err="1" smtClean="0"/>
              <a:t>frekvence</a:t>
            </a:r>
            <a:r>
              <a:rPr lang="en-US" b="1" dirty="0" smtClean="0"/>
              <a:t> v </a:t>
            </a:r>
            <a:r>
              <a:rPr lang="en-US" b="1" dirty="0" err="1" smtClean="0"/>
              <a:t>daném</a:t>
            </a:r>
            <a:r>
              <a:rPr lang="en-US" b="1" dirty="0" smtClean="0"/>
              <a:t> mg. </a:t>
            </a:r>
            <a:r>
              <a:rPr lang="en-US" b="1" dirty="0" err="1" smtClean="0"/>
              <a:t>poli</a:t>
            </a:r>
            <a:endParaRPr lang="en-US" b="1" dirty="0"/>
          </a:p>
        </p:txBody>
      </p:sp>
    </p:spTree>
    <p:extLst>
      <p:ext uri="{BB962C8B-B14F-4D97-AF65-F5344CB8AC3E}">
        <p14:creationId xmlns:p14="http://schemas.microsoft.com/office/powerpoint/2010/main" val="646135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2"/>
          <p:cNvGrpSpPr>
            <a:grpSpLocks/>
          </p:cNvGrpSpPr>
          <p:nvPr/>
        </p:nvGrpSpPr>
        <p:grpSpPr bwMode="auto">
          <a:xfrm>
            <a:off x="1114178" y="2322930"/>
            <a:ext cx="7124700" cy="2844800"/>
            <a:chOff x="736600" y="2209800"/>
            <a:chExt cx="7124699" cy="2844800"/>
          </a:xfrm>
        </p:grpSpPr>
        <p:sp>
          <p:nvSpPr>
            <p:cNvPr id="5" name="Text Box 3"/>
            <p:cNvSpPr txBox="1">
              <a:spLocks noChangeArrowheads="1"/>
            </p:cNvSpPr>
            <p:nvPr/>
          </p:nvSpPr>
          <p:spPr bwMode="auto">
            <a:xfrm>
              <a:off x="3719513" y="2900362"/>
              <a:ext cx="4141786" cy="677863"/>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800" dirty="0">
                  <a:latin typeface="Calibri" charset="0"/>
                  <a:ea typeface="+mn-ea"/>
                  <a:cs typeface="+mn-cs"/>
                </a:rPr>
                <a:t>(</a:t>
              </a:r>
              <a:r>
                <a:rPr lang="en-US" sz="3800" b="1" cap="small" dirty="0">
                  <a:latin typeface="Calibri" charset="0"/>
                  <a:ea typeface="+mn-ea"/>
                  <a:cs typeface="+mn-cs"/>
                </a:rPr>
                <a:t>Y</a:t>
              </a:r>
              <a:r>
                <a:rPr lang="en-US" sz="3800" b="1" cap="small" baseline="30000" dirty="0">
                  <a:latin typeface="Calibri" charset="0"/>
                  <a:ea typeface="+mn-ea"/>
                  <a:cs typeface="+mn-cs"/>
                </a:rPr>
                <a:t>1</a:t>
              </a:r>
              <a:r>
                <a:rPr lang="en-US" sz="3800" b="1" cap="small" dirty="0">
                  <a:latin typeface="Calibri" charset="0"/>
                  <a:ea typeface="+mn-ea"/>
                  <a:cs typeface="+mn-cs"/>
                </a:rPr>
                <a:t>S</a:t>
              </a:r>
              <a:r>
                <a:rPr lang="en-US" sz="3800" b="1" cap="small" baseline="30000" dirty="0">
                  <a:latin typeface="Calibri" charset="0"/>
                  <a:ea typeface="+mn-ea"/>
                  <a:cs typeface="+mn-cs"/>
                </a:rPr>
                <a:t>2</a:t>
              </a:r>
              <a:r>
                <a:rPr lang="en-US" sz="3800" b="1" cap="small" dirty="0">
                  <a:latin typeface="Calibri" charset="0"/>
                  <a:ea typeface="+mn-ea"/>
                  <a:cs typeface="+mn-cs"/>
                </a:rPr>
                <a:t>P</a:t>
              </a:r>
              <a:r>
                <a:rPr lang="en-US" sz="3800" b="1" cap="small" baseline="30000" dirty="0">
                  <a:latin typeface="Calibri" charset="0"/>
                  <a:ea typeface="+mn-ea"/>
                  <a:cs typeface="+mn-cs"/>
                </a:rPr>
                <a:t>3</a:t>
              </a:r>
              <a:r>
                <a:rPr lang="en-US" sz="3800" b="1" cap="small" dirty="0">
                  <a:latin typeface="Calibri" charset="0"/>
                  <a:ea typeface="+mn-ea"/>
                  <a:cs typeface="+mn-cs"/>
                </a:rPr>
                <a:t>T</a:t>
              </a:r>
              <a:r>
                <a:rPr lang="en-US" sz="3800" b="1" cap="small" baseline="30000" dirty="0">
                  <a:latin typeface="Calibri" charset="0"/>
                  <a:ea typeface="+mn-ea"/>
                  <a:cs typeface="+mn-cs"/>
                </a:rPr>
                <a:t>4</a:t>
              </a:r>
              <a:r>
                <a:rPr lang="en-US" sz="3800" b="1" cap="small" dirty="0">
                  <a:latin typeface="Calibri" charset="0"/>
                  <a:ea typeface="+mn-ea"/>
                  <a:cs typeface="+mn-cs"/>
                </a:rPr>
                <a:t>S</a:t>
              </a:r>
              <a:r>
                <a:rPr lang="en-US" sz="3800" b="1" cap="small" baseline="30000" dirty="0">
                  <a:latin typeface="Calibri" charset="0"/>
                  <a:ea typeface="+mn-ea"/>
                  <a:cs typeface="+mn-cs"/>
                </a:rPr>
                <a:t>5</a:t>
              </a:r>
              <a:r>
                <a:rPr lang="en-US" sz="3800" b="1" cap="small" dirty="0">
                  <a:latin typeface="Calibri" charset="0"/>
                  <a:ea typeface="+mn-ea"/>
                  <a:cs typeface="+mn-cs"/>
                </a:rPr>
                <a:t>P</a:t>
              </a:r>
              <a:r>
                <a:rPr lang="en-US" sz="3800" b="1" cap="small" baseline="30000" dirty="0">
                  <a:latin typeface="Calibri" charset="0"/>
                  <a:ea typeface="+mn-ea"/>
                  <a:cs typeface="+mn-cs"/>
                </a:rPr>
                <a:t>6</a:t>
              </a:r>
              <a:r>
                <a:rPr lang="en-US" sz="3800" b="1" cap="small" dirty="0">
                  <a:latin typeface="Calibri" charset="0"/>
                  <a:ea typeface="+mn-ea"/>
                  <a:cs typeface="+mn-cs"/>
                </a:rPr>
                <a:t>S</a:t>
              </a:r>
              <a:r>
                <a:rPr lang="en-US" sz="3800" b="1" cap="small" baseline="30000" dirty="0">
                  <a:latin typeface="Calibri" charset="0"/>
                  <a:ea typeface="+mn-ea"/>
                  <a:cs typeface="+mn-cs"/>
                </a:rPr>
                <a:t>7</a:t>
              </a:r>
              <a:r>
                <a:rPr lang="en-US" sz="3800" dirty="0" smtClean="0">
                  <a:latin typeface="Calibri" charset="0"/>
                  <a:ea typeface="+mn-ea"/>
                  <a:cs typeface="+mn-cs"/>
                </a:rPr>
                <a:t>)</a:t>
              </a:r>
              <a:r>
                <a:rPr lang="en-US" sz="3800" b="1" baseline="-25000" dirty="0" smtClean="0">
                  <a:latin typeface="Calibri" charset="0"/>
                  <a:ea typeface="+mn-ea"/>
                  <a:cs typeface="+mn-cs"/>
                </a:rPr>
                <a:t>n</a:t>
              </a:r>
              <a:endParaRPr lang="en-US" sz="3800" b="1" baseline="-25000" dirty="0">
                <a:latin typeface="Calibri" charset="0"/>
                <a:ea typeface="+mn-ea"/>
                <a:cs typeface="+mn-cs"/>
              </a:endParaRPr>
            </a:p>
          </p:txBody>
        </p:sp>
        <p:sp>
          <p:nvSpPr>
            <p:cNvPr id="6" name="Oval 5"/>
            <p:cNvSpPr/>
            <p:nvPr/>
          </p:nvSpPr>
          <p:spPr>
            <a:xfrm>
              <a:off x="736600" y="2527300"/>
              <a:ext cx="2551113" cy="25273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Curved Connector 6"/>
            <p:cNvCxnSpPr>
              <a:stCxn id="6" idx="6"/>
            </p:cNvCxnSpPr>
            <p:nvPr/>
          </p:nvCxnSpPr>
          <p:spPr>
            <a:xfrm flipV="1">
              <a:off x="3287713" y="3268662"/>
              <a:ext cx="533400" cy="522288"/>
            </a:xfrm>
            <a:prstGeom prst="curvedConnector3">
              <a:avLst>
                <a:gd name="adj1" fmla="val 50000"/>
              </a:avLst>
            </a:prstGeom>
            <a:ln w="41275" cap="flat" cmpd="sng" algn="ctr">
              <a:solidFill>
                <a:schemeClr val="accent1"/>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 name="Text Box 3"/>
            <p:cNvSpPr txBox="1">
              <a:spLocks noChangeArrowheads="1"/>
            </p:cNvSpPr>
            <p:nvPr/>
          </p:nvSpPr>
          <p:spPr bwMode="auto">
            <a:xfrm>
              <a:off x="938213" y="3400009"/>
              <a:ext cx="2173288" cy="67710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3800">
                  <a:latin typeface="Calibri" charset="0"/>
                </a:rPr>
                <a:t>RNA Pol II</a:t>
              </a:r>
            </a:p>
          </p:txBody>
        </p:sp>
        <p:grpSp>
          <p:nvGrpSpPr>
            <p:cNvPr id="9" name="Group 19"/>
            <p:cNvGrpSpPr>
              <a:grpSpLocks/>
            </p:cNvGrpSpPr>
            <p:nvPr/>
          </p:nvGrpSpPr>
          <p:grpSpPr bwMode="auto">
            <a:xfrm>
              <a:off x="4191000" y="2209800"/>
              <a:ext cx="560388" cy="827087"/>
              <a:chOff x="4191000" y="2209800"/>
              <a:chExt cx="560388" cy="827087"/>
            </a:xfrm>
          </p:grpSpPr>
          <p:sp>
            <p:nvSpPr>
              <p:cNvPr id="18" name="Oval 17"/>
              <p:cNvSpPr/>
              <p:nvPr/>
            </p:nvSpPr>
            <p:spPr>
              <a:xfrm>
                <a:off x="4191000" y="2260600"/>
                <a:ext cx="558800" cy="533400"/>
              </a:xfrm>
              <a:prstGeom prst="ellipse">
                <a:avLst/>
              </a:prstGeom>
              <a:noFill/>
              <a:ln w="31750"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Text Box 3"/>
              <p:cNvSpPr txBox="1">
                <a:spLocks noChangeArrowheads="1"/>
              </p:cNvSpPr>
              <p:nvPr/>
            </p:nvSpPr>
            <p:spPr bwMode="auto">
              <a:xfrm>
                <a:off x="4279900" y="2209800"/>
                <a:ext cx="471488" cy="585787"/>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200" b="1" cap="small" dirty="0">
                    <a:latin typeface="Calibri" charset="0"/>
                    <a:ea typeface="+mn-ea"/>
                    <a:cs typeface="+mn-cs"/>
                  </a:rPr>
                  <a:t>P</a:t>
                </a:r>
                <a:endParaRPr lang="en-US" sz="3200" dirty="0">
                  <a:latin typeface="Calibri" charset="0"/>
                  <a:ea typeface="+mn-ea"/>
                  <a:cs typeface="+mn-cs"/>
                </a:endParaRPr>
              </a:p>
            </p:txBody>
          </p:sp>
          <p:cxnSp>
            <p:nvCxnSpPr>
              <p:cNvPr id="20" name="Straight Connector 19"/>
              <p:cNvCxnSpPr>
                <a:stCxn id="18" idx="4"/>
              </p:cNvCxnSpPr>
              <p:nvPr/>
            </p:nvCxnSpPr>
            <p:spPr>
              <a:xfrm rot="5400000">
                <a:off x="4348957" y="2915443"/>
                <a:ext cx="241300" cy="1587"/>
              </a:xfrm>
              <a:prstGeom prst="line">
                <a:avLst/>
              </a:prstGeom>
              <a:ln w="317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0" name="Group 20"/>
            <p:cNvGrpSpPr>
              <a:grpSpLocks/>
            </p:cNvGrpSpPr>
            <p:nvPr/>
          </p:nvGrpSpPr>
          <p:grpSpPr bwMode="auto">
            <a:xfrm>
              <a:off x="5408612" y="2235200"/>
              <a:ext cx="560387" cy="825500"/>
              <a:chOff x="4191001" y="2209801"/>
              <a:chExt cx="560387" cy="825500"/>
            </a:xfrm>
          </p:grpSpPr>
          <p:sp>
            <p:nvSpPr>
              <p:cNvPr id="15" name="Oval 14"/>
              <p:cNvSpPr/>
              <p:nvPr/>
            </p:nvSpPr>
            <p:spPr>
              <a:xfrm>
                <a:off x="4191001" y="2260601"/>
                <a:ext cx="558800" cy="533400"/>
              </a:xfrm>
              <a:prstGeom prst="ellipse">
                <a:avLst/>
              </a:prstGeom>
              <a:noFill/>
              <a:ln w="31750"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Text Box 3"/>
              <p:cNvSpPr txBox="1">
                <a:spLocks noChangeArrowheads="1"/>
              </p:cNvSpPr>
              <p:nvPr/>
            </p:nvSpPr>
            <p:spPr bwMode="auto">
              <a:xfrm>
                <a:off x="4279901" y="2209801"/>
                <a:ext cx="471487" cy="584200"/>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200" b="1" cap="small" dirty="0">
                    <a:latin typeface="Calibri" charset="0"/>
                    <a:ea typeface="+mn-ea"/>
                    <a:cs typeface="+mn-cs"/>
                  </a:rPr>
                  <a:t>P</a:t>
                </a:r>
                <a:endParaRPr lang="en-US" sz="3200" dirty="0">
                  <a:latin typeface="Calibri" charset="0"/>
                  <a:ea typeface="+mn-ea"/>
                  <a:cs typeface="+mn-cs"/>
                </a:endParaRPr>
              </a:p>
            </p:txBody>
          </p:sp>
          <p:cxnSp>
            <p:nvCxnSpPr>
              <p:cNvPr id="17" name="Straight Connector 16"/>
              <p:cNvCxnSpPr>
                <a:stCxn id="15" idx="4"/>
              </p:cNvCxnSpPr>
              <p:nvPr/>
            </p:nvCxnSpPr>
            <p:spPr>
              <a:xfrm rot="5400000">
                <a:off x="4348957" y="2913857"/>
                <a:ext cx="241300" cy="1588"/>
              </a:xfrm>
              <a:prstGeom prst="line">
                <a:avLst/>
              </a:prstGeom>
              <a:ln w="317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1" name="Group 24"/>
            <p:cNvGrpSpPr>
              <a:grpSpLocks/>
            </p:cNvGrpSpPr>
            <p:nvPr/>
          </p:nvGrpSpPr>
          <p:grpSpPr bwMode="auto">
            <a:xfrm>
              <a:off x="6221412" y="2235200"/>
              <a:ext cx="560387" cy="825500"/>
              <a:chOff x="4191002" y="2209801"/>
              <a:chExt cx="560387" cy="825500"/>
            </a:xfrm>
          </p:grpSpPr>
          <p:sp>
            <p:nvSpPr>
              <p:cNvPr id="12" name="Oval 11"/>
              <p:cNvSpPr/>
              <p:nvPr/>
            </p:nvSpPr>
            <p:spPr>
              <a:xfrm>
                <a:off x="4191002" y="2260601"/>
                <a:ext cx="558800" cy="533400"/>
              </a:xfrm>
              <a:prstGeom prst="ellipse">
                <a:avLst/>
              </a:prstGeom>
              <a:noFill/>
              <a:ln w="31750"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Text Box 3"/>
              <p:cNvSpPr txBox="1">
                <a:spLocks noChangeArrowheads="1"/>
              </p:cNvSpPr>
              <p:nvPr/>
            </p:nvSpPr>
            <p:spPr bwMode="auto">
              <a:xfrm>
                <a:off x="4279902" y="2209801"/>
                <a:ext cx="471487" cy="584200"/>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200" b="1" cap="small" dirty="0">
                    <a:latin typeface="Calibri" charset="0"/>
                    <a:ea typeface="+mn-ea"/>
                    <a:cs typeface="+mn-cs"/>
                  </a:rPr>
                  <a:t>P</a:t>
                </a:r>
                <a:endParaRPr lang="en-US" sz="3200" dirty="0">
                  <a:latin typeface="Calibri" charset="0"/>
                  <a:ea typeface="+mn-ea"/>
                  <a:cs typeface="+mn-cs"/>
                </a:endParaRPr>
              </a:p>
            </p:txBody>
          </p:sp>
          <p:cxnSp>
            <p:nvCxnSpPr>
              <p:cNvPr id="14" name="Straight Connector 13"/>
              <p:cNvCxnSpPr>
                <a:stCxn id="12" idx="4"/>
              </p:cNvCxnSpPr>
              <p:nvPr/>
            </p:nvCxnSpPr>
            <p:spPr>
              <a:xfrm rot="5400000">
                <a:off x="4348958" y="2913857"/>
                <a:ext cx="241300" cy="1588"/>
              </a:xfrm>
              <a:prstGeom prst="line">
                <a:avLst/>
              </a:prstGeom>
              <a:ln w="317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30" name="Text Box 3"/>
          <p:cNvSpPr txBox="1">
            <a:spLocks noChangeArrowheads="1"/>
          </p:cNvSpPr>
          <p:nvPr/>
        </p:nvSpPr>
        <p:spPr bwMode="auto">
          <a:xfrm>
            <a:off x="534988" y="487363"/>
            <a:ext cx="8407400" cy="6762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3800">
                <a:latin typeface="Calibri" charset="0"/>
              </a:rPr>
              <a:t>RNA Pol II CTD recruits processing factors</a:t>
            </a: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elongatingRNApolyIIandSizeOfTheCTD.large.jpg"/>
          <p:cNvPicPr>
            <a:picLocks noChangeAspect="1"/>
          </p:cNvPicPr>
          <p:nvPr/>
        </p:nvPicPr>
        <p:blipFill>
          <a:blip r:embed="rId3">
            <a:clrChange>
              <a:clrFrom>
                <a:srgbClr val="FFFFFF"/>
              </a:clrFrom>
              <a:clrTo>
                <a:srgbClr val="FFFFFF">
                  <a:alpha val="0"/>
                </a:srgbClr>
              </a:clrTo>
            </a:clrChange>
            <a:lum bright="-25000" contrast="12000"/>
          </a:blip>
          <a:srcRect/>
          <a:stretch>
            <a:fillRect/>
          </a:stretch>
        </p:blipFill>
        <p:spPr bwMode="auto">
          <a:xfrm>
            <a:off x="0" y="315445"/>
            <a:ext cx="9144000" cy="2143125"/>
          </a:xfrm>
          <a:prstGeom prst="rect">
            <a:avLst/>
          </a:prstGeom>
          <a:noFill/>
          <a:ln w="9525">
            <a:noFill/>
            <a:miter lim="800000"/>
            <a:headEnd/>
            <a:tailEnd/>
          </a:ln>
        </p:spPr>
      </p:pic>
      <p:sp>
        <p:nvSpPr>
          <p:cNvPr id="16387" name="TextBox 4"/>
          <p:cNvSpPr txBox="1">
            <a:spLocks noChangeArrowheads="1"/>
          </p:cNvSpPr>
          <p:nvPr/>
        </p:nvSpPr>
        <p:spPr bwMode="auto">
          <a:xfrm>
            <a:off x="146078" y="13715"/>
            <a:ext cx="5402262" cy="461665"/>
          </a:xfrm>
          <a:prstGeom prst="rect">
            <a:avLst/>
          </a:prstGeom>
          <a:noFill/>
          <a:ln w="9525">
            <a:noFill/>
            <a:miter lim="800000"/>
            <a:headEnd/>
            <a:tailEnd/>
          </a:ln>
        </p:spPr>
        <p:txBody>
          <a:bodyPr>
            <a:prstTxWarp prst="textNoShape">
              <a:avLst/>
            </a:prstTxWarp>
            <a:spAutoFit/>
          </a:bodyPr>
          <a:lstStyle/>
          <a:p>
            <a:r>
              <a:rPr lang="en-US" sz="2400" b="1" dirty="0" smtClean="0">
                <a:solidFill>
                  <a:srgbClr val="000090"/>
                </a:solidFill>
              </a:rPr>
              <a:t>CTD of RNA polymerase II</a:t>
            </a:r>
            <a:endParaRPr lang="en-US" sz="2400" b="1" dirty="0">
              <a:solidFill>
                <a:srgbClr val="000090"/>
              </a:solidFill>
            </a:endParaRPr>
          </a:p>
        </p:txBody>
      </p:sp>
      <p:sp>
        <p:nvSpPr>
          <p:cNvPr id="9" name="TextBox 4"/>
          <p:cNvSpPr txBox="1">
            <a:spLocks noChangeArrowheads="1"/>
          </p:cNvSpPr>
          <p:nvPr/>
        </p:nvSpPr>
        <p:spPr bwMode="auto">
          <a:xfrm>
            <a:off x="5778500" y="2493205"/>
            <a:ext cx="3284682" cy="307777"/>
          </a:xfrm>
          <a:prstGeom prst="rect">
            <a:avLst/>
          </a:prstGeom>
          <a:noFill/>
          <a:ln w="9525">
            <a:noFill/>
            <a:miter lim="800000"/>
            <a:headEnd/>
            <a:tailEnd/>
          </a:ln>
        </p:spPr>
        <p:txBody>
          <a:bodyPr wrap="square">
            <a:prstTxWarp prst="textNoShape">
              <a:avLst/>
            </a:prstTxWarp>
            <a:spAutoFit/>
          </a:bodyPr>
          <a:lstStyle/>
          <a:p>
            <a:r>
              <a:rPr lang="en-US" sz="1400" dirty="0"/>
              <a:t>Adapted from </a:t>
            </a:r>
            <a:r>
              <a:rPr lang="en-US" sz="1400" i="1" dirty="0"/>
              <a:t>Mol. Cell </a:t>
            </a:r>
            <a:r>
              <a:rPr lang="en-US" sz="1400" dirty="0"/>
              <a:t>36</a:t>
            </a:r>
            <a:r>
              <a:rPr lang="en-US" sz="1400" dirty="0" smtClean="0"/>
              <a:t>:541-6</a:t>
            </a:r>
            <a:r>
              <a:rPr lang="en-US" sz="1400" dirty="0"/>
              <a:t>, </a:t>
            </a:r>
            <a:r>
              <a:rPr lang="en-US" sz="1400" b="1" dirty="0" smtClean="0"/>
              <a:t>2009</a:t>
            </a:r>
            <a:endParaRPr lang="en-US" sz="1400" b="1" dirty="0"/>
          </a:p>
        </p:txBody>
      </p:sp>
      <p:grpSp>
        <p:nvGrpSpPr>
          <p:cNvPr id="11" name="Group 10"/>
          <p:cNvGrpSpPr/>
          <p:nvPr/>
        </p:nvGrpSpPr>
        <p:grpSpPr>
          <a:xfrm>
            <a:off x="416322" y="3055322"/>
            <a:ext cx="8235292" cy="3671381"/>
            <a:chOff x="416322" y="3079744"/>
            <a:chExt cx="8235292" cy="3671381"/>
          </a:xfrm>
        </p:grpSpPr>
        <p:sp>
          <p:nvSpPr>
            <p:cNvPr id="10" name="TextBox 9"/>
            <p:cNvSpPr txBox="1"/>
            <p:nvPr/>
          </p:nvSpPr>
          <p:spPr>
            <a:xfrm>
              <a:off x="416322" y="6443348"/>
              <a:ext cx="3278909" cy="307777"/>
            </a:xfrm>
            <a:prstGeom prst="rect">
              <a:avLst/>
            </a:prstGeom>
            <a:noFill/>
          </p:spPr>
          <p:txBody>
            <a:bodyPr wrap="square" rtlCol="0">
              <a:spAutoFit/>
            </a:bodyPr>
            <a:lstStyle/>
            <a:p>
              <a:r>
                <a:rPr lang="en-US" sz="1400" i="1" dirty="0" smtClean="0"/>
                <a:t>Nature</a:t>
              </a:r>
              <a:r>
                <a:rPr lang="en-US" sz="1400" dirty="0" smtClean="0"/>
                <a:t> 430: 223-6, </a:t>
              </a:r>
              <a:r>
                <a:rPr lang="en-US" sz="1400" b="1" dirty="0" smtClean="0"/>
                <a:t>2004</a:t>
              </a:r>
              <a:endParaRPr lang="en-US" sz="1400" b="1" dirty="0"/>
            </a:p>
          </p:txBody>
        </p:sp>
        <p:pic>
          <p:nvPicPr>
            <p:cNvPr id="12" name="Picture 11" descr="Cgt1.2.png"/>
            <p:cNvPicPr>
              <a:picLocks noChangeAspect="1"/>
            </p:cNvPicPr>
            <p:nvPr/>
          </p:nvPicPr>
          <p:blipFill>
            <a:blip r:embed="rId4"/>
            <a:stretch>
              <a:fillRect/>
            </a:stretch>
          </p:blipFill>
          <p:spPr>
            <a:xfrm>
              <a:off x="5266469" y="3079744"/>
              <a:ext cx="3385145" cy="3385145"/>
            </a:xfrm>
            <a:prstGeom prst="rect">
              <a:avLst/>
            </a:prstGeom>
          </p:spPr>
        </p:pic>
        <p:pic>
          <p:nvPicPr>
            <p:cNvPr id="13" name="Picture 12" descr="Pcf11.png"/>
            <p:cNvPicPr>
              <a:picLocks noChangeAspect="1"/>
            </p:cNvPicPr>
            <p:nvPr/>
          </p:nvPicPr>
          <p:blipFill>
            <a:blip r:embed="rId5"/>
            <a:stretch>
              <a:fillRect/>
            </a:stretch>
          </p:blipFill>
          <p:spPr>
            <a:xfrm>
              <a:off x="466422" y="3128369"/>
              <a:ext cx="3384000" cy="3384000"/>
            </a:xfrm>
            <a:prstGeom prst="rect">
              <a:avLst/>
            </a:prstGeom>
          </p:spPr>
        </p:pic>
        <p:sp>
          <p:nvSpPr>
            <p:cNvPr id="15" name="TextBox 14"/>
            <p:cNvSpPr txBox="1"/>
            <p:nvPr/>
          </p:nvSpPr>
          <p:spPr>
            <a:xfrm>
              <a:off x="5270520" y="6404775"/>
              <a:ext cx="3365500" cy="307777"/>
            </a:xfrm>
            <a:prstGeom prst="rect">
              <a:avLst/>
            </a:prstGeom>
            <a:noFill/>
          </p:spPr>
          <p:txBody>
            <a:bodyPr wrap="square" rtlCol="0">
              <a:spAutoFit/>
            </a:bodyPr>
            <a:lstStyle/>
            <a:p>
              <a:r>
                <a:rPr lang="en-US" sz="1400" i="1" dirty="0" err="1" smtClean="0"/>
                <a:t>Mol.Cell</a:t>
              </a:r>
              <a:r>
                <a:rPr lang="en-US" sz="1400" dirty="0" smtClean="0"/>
                <a:t> 11: 1549-61, </a:t>
              </a:r>
              <a:r>
                <a:rPr lang="en-US" sz="1400" b="1" dirty="0" smtClean="0"/>
                <a:t>2003</a:t>
              </a:r>
              <a:endParaRPr lang="en-US" sz="1400" b="1" dirty="0"/>
            </a:p>
          </p:txBody>
        </p:sp>
      </p:gr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Picture 2"/>
          <p:cNvPicPr>
            <a:picLocks noChangeAspect="1" noChangeArrowheads="1"/>
          </p:cNvPicPr>
          <p:nvPr/>
        </p:nvPicPr>
        <p:blipFill>
          <a:blip r:embed="rId3"/>
          <a:srcRect l="38494" t="12173" r="36241" b="39131"/>
          <a:stretch>
            <a:fillRect/>
          </a:stretch>
        </p:blipFill>
        <p:spPr bwMode="auto">
          <a:xfrm>
            <a:off x="2625656" y="1442860"/>
            <a:ext cx="4054502" cy="4884674"/>
          </a:xfrm>
          <a:prstGeom prst="rect">
            <a:avLst/>
          </a:prstGeom>
          <a:noFill/>
          <a:ln w="9525">
            <a:noFill/>
            <a:miter lim="800000"/>
            <a:headEnd/>
            <a:tailEnd/>
          </a:ln>
        </p:spPr>
      </p:pic>
      <p:sp>
        <p:nvSpPr>
          <p:cNvPr id="34819" name="TextBox 4"/>
          <p:cNvSpPr txBox="1">
            <a:spLocks noChangeArrowheads="1"/>
          </p:cNvSpPr>
          <p:nvPr/>
        </p:nvSpPr>
        <p:spPr bwMode="auto">
          <a:xfrm>
            <a:off x="5638800" y="6400800"/>
            <a:ext cx="3365500" cy="307975"/>
          </a:xfrm>
          <a:prstGeom prst="rect">
            <a:avLst/>
          </a:prstGeom>
          <a:noFill/>
          <a:ln w="9525">
            <a:noFill/>
            <a:miter lim="800000"/>
            <a:headEnd/>
            <a:tailEnd/>
          </a:ln>
        </p:spPr>
        <p:txBody>
          <a:bodyPr>
            <a:prstTxWarp prst="textNoShape">
              <a:avLst/>
            </a:prstTxWarp>
            <a:spAutoFit/>
          </a:bodyPr>
          <a:lstStyle/>
          <a:p>
            <a:r>
              <a:rPr lang="en-US" sz="1400"/>
              <a:t>Adapted from </a:t>
            </a:r>
            <a:r>
              <a:rPr lang="en-US" sz="1400" i="1"/>
              <a:t>Mol. Cell </a:t>
            </a:r>
            <a:r>
              <a:rPr lang="en-US" sz="1400"/>
              <a:t>36:255-66, </a:t>
            </a:r>
            <a:r>
              <a:rPr lang="en-US" sz="1400" b="1"/>
              <a:t>2009</a:t>
            </a:r>
          </a:p>
        </p:txBody>
      </p:sp>
      <p:sp>
        <p:nvSpPr>
          <p:cNvPr id="13" name="Rectangle 30"/>
          <p:cNvSpPr>
            <a:spLocks noGrp="1" noChangeArrowheads="1"/>
          </p:cNvSpPr>
          <p:nvPr>
            <p:ph type="title"/>
          </p:nvPr>
        </p:nvSpPr>
        <p:spPr>
          <a:xfrm>
            <a:off x="126995" y="393700"/>
            <a:ext cx="8966200" cy="1181100"/>
          </a:xfrm>
          <a:effectLst>
            <a:outerShdw blurRad="50800" dist="12700" dir="8100000" algn="ctr" rotWithShape="0">
              <a:srgbClr val="FFFFFF">
                <a:alpha val="75000"/>
              </a:srgbClr>
            </a:outerShdw>
          </a:effectLst>
        </p:spPr>
        <p:txBody>
          <a:bodyPr lIns="0" rIns="0" rtlCol="0">
            <a:noAutofit/>
          </a:bodyPr>
          <a:lstStyle/>
          <a:p>
            <a:pPr algn="l" eaLnBrk="1" fontAlgn="auto" hangingPunct="1">
              <a:spcAft>
                <a:spcPts val="0"/>
              </a:spcAft>
              <a:defRPr/>
            </a:pPr>
            <a:r>
              <a:rPr lang="hu-HU" sz="2800" b="1" dirty="0" smtClean="0">
                <a:solidFill>
                  <a:srgbClr val="000090"/>
                </a:solidFill>
                <a:latin typeface="+mn-lt"/>
                <a:ea typeface="+mj-ea"/>
                <a:cs typeface="+mj-cs"/>
              </a:rPr>
              <a:t>Nrd1-dependent termination mediated by Nrd1/Ess1/Ssu72</a:t>
            </a:r>
            <a:br>
              <a:rPr lang="hu-HU" sz="2800" b="1" dirty="0" smtClean="0">
                <a:solidFill>
                  <a:srgbClr val="000090"/>
                </a:solidFill>
                <a:latin typeface="+mn-lt"/>
                <a:ea typeface="+mj-ea"/>
                <a:cs typeface="+mj-cs"/>
              </a:rPr>
            </a:br>
            <a:endParaRPr lang="hu-HU" sz="1800" dirty="0" smtClean="0">
              <a:solidFill>
                <a:srgbClr val="000000"/>
              </a:solidFill>
              <a:latin typeface="+mn-lt"/>
              <a:ea typeface="+mj-ea"/>
              <a:cs typeface="+mj-cs"/>
            </a:endParaRPr>
          </a:p>
        </p:txBody>
      </p:sp>
      <p:sp>
        <p:nvSpPr>
          <p:cNvPr id="9" name="Rectangle 8"/>
          <p:cNvSpPr/>
          <p:nvPr/>
        </p:nvSpPr>
        <p:spPr>
          <a:xfrm>
            <a:off x="2112737" y="2210190"/>
            <a:ext cx="732741" cy="72044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2736000" y="5158800"/>
            <a:ext cx="792000" cy="414000"/>
          </a:xfrm>
          <a:prstGeom prst="roundRect">
            <a:avLst/>
          </a:prstGeom>
          <a:solidFill>
            <a:srgbClr val="FFFF00"/>
          </a:solid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2698928" y="5166835"/>
            <a:ext cx="1002098" cy="369332"/>
          </a:xfrm>
          <a:prstGeom prst="rect">
            <a:avLst/>
          </a:prstGeom>
          <a:noFill/>
        </p:spPr>
        <p:txBody>
          <a:bodyPr wrap="square" rtlCol="0">
            <a:spAutoFit/>
          </a:bodyPr>
          <a:lstStyle/>
          <a:p>
            <a:r>
              <a:rPr lang="en-US" b="1" dirty="0" smtClean="0"/>
              <a:t>Ssu72</a:t>
            </a:r>
            <a:endParaRPr lang="en-US" b="1" dirty="0"/>
          </a:p>
        </p:txBody>
      </p:sp>
      <p:cxnSp>
        <p:nvCxnSpPr>
          <p:cNvPr id="15" name="Straight Arrow Connector 14"/>
          <p:cNvCxnSpPr/>
          <p:nvPr/>
        </p:nvCxnSpPr>
        <p:spPr>
          <a:xfrm rot="5400000" flipH="1" flipV="1">
            <a:off x="3434050" y="4977583"/>
            <a:ext cx="218500" cy="143934"/>
          </a:xfrm>
          <a:prstGeom prst="straightConnector1">
            <a:avLst/>
          </a:pr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ChangeArrowheads="1"/>
          </p:cNvSpPr>
          <p:nvPr/>
        </p:nvSpPr>
        <p:spPr bwMode="auto">
          <a:xfrm rot="-924972">
            <a:off x="4935538" y="2874963"/>
            <a:ext cx="2209800" cy="457200"/>
          </a:xfrm>
          <a:prstGeom prst="flowChartTerminator">
            <a:avLst/>
          </a:prstGeom>
          <a:solidFill>
            <a:schemeClr val="accent1"/>
          </a:solidFill>
          <a:ln w="38100">
            <a:solidFill>
              <a:schemeClr val="tx1"/>
            </a:solidFill>
            <a:miter lim="800000"/>
            <a:headEnd/>
            <a:tailEnd/>
          </a:ln>
        </p:spPr>
        <p:txBody>
          <a:bodyPr wrap="none" anchor="ctr">
            <a:prstTxWarp prst="textNoShape">
              <a:avLst/>
            </a:prstTxWarp>
          </a:bodyPr>
          <a:lstStyle/>
          <a:p>
            <a:endParaRPr lang="en-US">
              <a:latin typeface="Calibri" charset="0"/>
            </a:endParaRPr>
          </a:p>
        </p:txBody>
      </p:sp>
      <p:sp>
        <p:nvSpPr>
          <p:cNvPr id="5" name="Text Box 3"/>
          <p:cNvSpPr txBox="1">
            <a:spLocks noChangeArrowheads="1"/>
          </p:cNvSpPr>
          <p:nvPr/>
        </p:nvSpPr>
        <p:spPr bwMode="auto">
          <a:xfrm rot="20673764">
            <a:off x="5129213" y="2868613"/>
            <a:ext cx="1981200" cy="400050"/>
          </a:xfrm>
          <a:prstGeom prst="rect">
            <a:avLst/>
          </a:prstGeom>
          <a:noFill/>
          <a:ln w="9525">
            <a:noFill/>
            <a:miter lim="800000"/>
            <a:headEnd/>
            <a:tailEnd/>
          </a:ln>
        </p:spPr>
        <p:txBody>
          <a:bodyPr>
            <a:prstTxWarp prst="textNoShape">
              <a:avLst/>
            </a:prstTxWarp>
            <a:spAutoFit/>
          </a:bodyPr>
          <a:lstStyle/>
          <a:p>
            <a:pPr eaLnBrk="0" hangingPunct="0">
              <a:spcBef>
                <a:spcPct val="50000"/>
              </a:spcBef>
              <a:defRPr/>
            </a:pPr>
            <a:r>
              <a:rPr lang="en-US" sz="2000" dirty="0">
                <a:latin typeface="Calibri" charset="0"/>
              </a:rPr>
              <a:t>(</a:t>
            </a:r>
            <a:r>
              <a:rPr lang="en-US" sz="2000" b="1" cap="small" dirty="0">
                <a:latin typeface="Calibri" charset="0"/>
              </a:rPr>
              <a:t>Y</a:t>
            </a:r>
            <a:r>
              <a:rPr lang="en-US" sz="2000" b="1" cap="small" baseline="-25000" dirty="0">
                <a:latin typeface="Calibri" charset="0"/>
              </a:rPr>
              <a:t>1</a:t>
            </a:r>
            <a:r>
              <a:rPr lang="en-US" sz="2000" b="1" cap="small" dirty="0">
                <a:latin typeface="Calibri" charset="0"/>
              </a:rPr>
              <a:t>S</a:t>
            </a:r>
            <a:r>
              <a:rPr lang="en-US" sz="2000" b="1" cap="small" baseline="-25000" dirty="0">
                <a:latin typeface="Calibri" charset="0"/>
              </a:rPr>
              <a:t>2</a:t>
            </a:r>
            <a:r>
              <a:rPr lang="en-US" sz="2000" b="1" cap="small" dirty="0">
                <a:latin typeface="Calibri" charset="0"/>
              </a:rPr>
              <a:t>P</a:t>
            </a:r>
            <a:r>
              <a:rPr lang="en-US" sz="2000" b="1" cap="small" baseline="-25000" dirty="0">
                <a:latin typeface="Calibri" charset="0"/>
              </a:rPr>
              <a:t>3</a:t>
            </a:r>
            <a:r>
              <a:rPr lang="en-US" sz="2000" b="1" cap="small" dirty="0">
                <a:latin typeface="Calibri" charset="0"/>
              </a:rPr>
              <a:t>T</a:t>
            </a:r>
            <a:r>
              <a:rPr lang="en-US" sz="2000" b="1" cap="small" baseline="-25000" dirty="0">
                <a:latin typeface="Calibri" charset="0"/>
              </a:rPr>
              <a:t>4</a:t>
            </a:r>
            <a:r>
              <a:rPr lang="en-US" sz="2000" b="1" cap="small" dirty="0">
                <a:latin typeface="Calibri" charset="0"/>
              </a:rPr>
              <a:t>S</a:t>
            </a:r>
            <a:r>
              <a:rPr lang="en-US" sz="2000" b="1" cap="small" baseline="-25000" dirty="0">
                <a:latin typeface="Calibri" charset="0"/>
              </a:rPr>
              <a:t>5</a:t>
            </a:r>
            <a:r>
              <a:rPr lang="en-US" sz="2000" b="1" cap="small" dirty="0">
                <a:latin typeface="Calibri" charset="0"/>
              </a:rPr>
              <a:t>P</a:t>
            </a:r>
            <a:r>
              <a:rPr lang="en-US" sz="2000" b="1" cap="small" baseline="-25000" dirty="0">
                <a:latin typeface="Calibri" charset="0"/>
              </a:rPr>
              <a:t>6</a:t>
            </a:r>
            <a:r>
              <a:rPr lang="en-US" sz="2000" b="1" cap="small" dirty="0">
                <a:latin typeface="Calibri" charset="0"/>
              </a:rPr>
              <a:t>S</a:t>
            </a:r>
            <a:r>
              <a:rPr lang="en-US" sz="2000" b="1" cap="small" baseline="-25000" dirty="0">
                <a:latin typeface="Calibri" charset="0"/>
              </a:rPr>
              <a:t>7</a:t>
            </a:r>
            <a:r>
              <a:rPr lang="en-US" sz="2000" dirty="0">
                <a:latin typeface="Calibri" charset="0"/>
              </a:rPr>
              <a:t>)</a:t>
            </a:r>
          </a:p>
        </p:txBody>
      </p:sp>
      <p:sp>
        <p:nvSpPr>
          <p:cNvPr id="20484" name="Oval 4"/>
          <p:cNvSpPr>
            <a:spLocks noChangeArrowheads="1"/>
          </p:cNvSpPr>
          <p:nvPr/>
        </p:nvSpPr>
        <p:spPr bwMode="auto">
          <a:xfrm rot="-936240">
            <a:off x="5994400" y="2589213"/>
            <a:ext cx="230188" cy="238125"/>
          </a:xfrm>
          <a:prstGeom prst="ellipse">
            <a:avLst/>
          </a:prstGeom>
          <a:solidFill>
            <a:srgbClr val="E3550B">
              <a:alpha val="54117"/>
            </a:srgbClr>
          </a:solidFill>
          <a:ln w="38100">
            <a:solidFill>
              <a:schemeClr val="tx1"/>
            </a:solidFill>
            <a:round/>
            <a:headEnd/>
            <a:tailEnd/>
          </a:ln>
        </p:spPr>
        <p:txBody>
          <a:bodyPr wrap="none" anchor="ctr">
            <a:prstTxWarp prst="textNoShape">
              <a:avLst/>
            </a:prstTxWarp>
          </a:bodyPr>
          <a:lstStyle/>
          <a:p>
            <a:pPr algn="ctr" eaLnBrk="0" hangingPunct="0"/>
            <a:r>
              <a:rPr lang="en-US" sz="1600" b="1">
                <a:latin typeface="Calibri" charset="0"/>
              </a:rPr>
              <a:t>P</a:t>
            </a:r>
          </a:p>
        </p:txBody>
      </p:sp>
      <p:sp>
        <p:nvSpPr>
          <p:cNvPr id="20485" name="Text Box 11"/>
          <p:cNvSpPr txBox="1">
            <a:spLocks noChangeArrowheads="1"/>
          </p:cNvSpPr>
          <p:nvPr/>
        </p:nvSpPr>
        <p:spPr bwMode="auto">
          <a:xfrm>
            <a:off x="5876925" y="3254375"/>
            <a:ext cx="739775" cy="4603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400" b="1">
                <a:latin typeface="Calibri" charset="0"/>
              </a:rPr>
              <a:t>CTD</a:t>
            </a:r>
          </a:p>
        </p:txBody>
      </p:sp>
      <p:sp>
        <p:nvSpPr>
          <p:cNvPr id="20495" name="Text Box 29"/>
          <p:cNvSpPr txBox="1">
            <a:spLocks noChangeArrowheads="1"/>
          </p:cNvSpPr>
          <p:nvPr/>
        </p:nvSpPr>
        <p:spPr bwMode="auto">
          <a:xfrm>
            <a:off x="381000" y="6067425"/>
            <a:ext cx="8305800" cy="3381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600" b="1" dirty="0">
                <a:latin typeface="Calibri" charset="0"/>
              </a:rPr>
              <a:t>RRM: </a:t>
            </a:r>
            <a:r>
              <a:rPr lang="en-US" sz="1600" dirty="0">
                <a:latin typeface="Calibri" charset="0"/>
              </a:rPr>
              <a:t>RNA recognition motif; </a:t>
            </a:r>
            <a:r>
              <a:rPr lang="en-US" sz="1600" b="1" dirty="0">
                <a:latin typeface="Calibri" charset="0"/>
              </a:rPr>
              <a:t>CID</a:t>
            </a:r>
            <a:r>
              <a:rPr lang="en-US" sz="1600" dirty="0">
                <a:latin typeface="Calibri" charset="0"/>
              </a:rPr>
              <a:t>: CTD interaction domain; </a:t>
            </a:r>
            <a:r>
              <a:rPr lang="en-US" sz="1600" b="1" dirty="0">
                <a:latin typeface="Calibri" charset="0"/>
              </a:rPr>
              <a:t>CTD</a:t>
            </a:r>
            <a:r>
              <a:rPr lang="en-US" sz="1600" dirty="0">
                <a:latin typeface="Calibri" charset="0"/>
              </a:rPr>
              <a:t>: C-terminal domain  </a:t>
            </a:r>
          </a:p>
        </p:txBody>
      </p:sp>
      <p:sp>
        <p:nvSpPr>
          <p:cNvPr id="18" name="Rectangle 30"/>
          <p:cNvSpPr>
            <a:spLocks noGrp="1" noChangeArrowheads="1"/>
          </p:cNvSpPr>
          <p:nvPr>
            <p:ph type="title"/>
          </p:nvPr>
        </p:nvSpPr>
        <p:spPr>
          <a:xfrm>
            <a:off x="381000" y="228600"/>
            <a:ext cx="8686800" cy="457200"/>
          </a:xfrm>
          <a:effectLst>
            <a:outerShdw blurRad="50800" dist="12700" dir="8100000" algn="ctr" rotWithShape="0">
              <a:srgbClr val="FFFFFF">
                <a:alpha val="75000"/>
              </a:srgbClr>
            </a:outerShdw>
          </a:effectLst>
        </p:spPr>
        <p:txBody>
          <a:bodyPr lIns="0" rIns="0" rtlCol="0">
            <a:noAutofit/>
          </a:bodyPr>
          <a:lstStyle/>
          <a:p>
            <a:pPr algn="l" eaLnBrk="1" fontAlgn="auto" hangingPunct="1">
              <a:spcAft>
                <a:spcPts val="0"/>
              </a:spcAft>
              <a:defRPr/>
            </a:pPr>
            <a:r>
              <a:rPr lang="cs-CZ" sz="2800" b="1" dirty="0" smtClean="0">
                <a:solidFill>
                  <a:srgbClr val="000090"/>
                </a:solidFill>
              </a:rPr>
              <a:t>Interaction of Nrd1-CID with C-terminal domain (CTD)</a:t>
            </a:r>
            <a:endParaRPr lang="hu-HU" sz="2800" dirty="0" smtClean="0">
              <a:solidFill>
                <a:srgbClr val="000090"/>
              </a:solidFill>
              <a:latin typeface="+mn-lt"/>
              <a:ea typeface="+mj-ea"/>
              <a:cs typeface="+mj-cs"/>
            </a:endParaRPr>
          </a:p>
        </p:txBody>
      </p:sp>
      <p:sp>
        <p:nvSpPr>
          <p:cNvPr id="20497" name="Oval 8"/>
          <p:cNvSpPr>
            <a:spLocks noChangeArrowheads="1"/>
          </p:cNvSpPr>
          <p:nvPr/>
        </p:nvSpPr>
        <p:spPr bwMode="auto">
          <a:xfrm rot="-154557">
            <a:off x="5481638" y="2405063"/>
            <a:ext cx="517525" cy="539750"/>
          </a:xfrm>
          <a:prstGeom prst="ellipse">
            <a:avLst/>
          </a:prstGeom>
          <a:solidFill>
            <a:srgbClr val="FFFF00"/>
          </a:solidFill>
          <a:ln w="38100">
            <a:solidFill>
              <a:schemeClr val="tx1"/>
            </a:solidFill>
            <a:round/>
            <a:headEnd/>
            <a:tailEnd/>
          </a:ln>
        </p:spPr>
        <p:txBody>
          <a:bodyPr wrap="none" anchor="ctr">
            <a:prstTxWarp prst="textNoShape">
              <a:avLst/>
            </a:prstTxWarp>
          </a:bodyPr>
          <a:lstStyle/>
          <a:p>
            <a:pPr algn="ctr" eaLnBrk="0" hangingPunct="0"/>
            <a:r>
              <a:rPr lang="en-US" sz="2400" b="1">
                <a:latin typeface="Calibri" charset="0"/>
              </a:rPr>
              <a:t>CID</a:t>
            </a:r>
          </a:p>
        </p:txBody>
      </p:sp>
      <p:cxnSp>
        <p:nvCxnSpPr>
          <p:cNvPr id="20498" name="AutoShape 9"/>
          <p:cNvCxnSpPr>
            <a:cxnSpLocks noChangeShapeType="1"/>
            <a:stCxn id="20497" idx="1"/>
            <a:endCxn id="20497" idx="1"/>
          </p:cNvCxnSpPr>
          <p:nvPr/>
        </p:nvCxnSpPr>
        <p:spPr bwMode="auto">
          <a:xfrm>
            <a:off x="5548313" y="2474913"/>
            <a:ext cx="0" cy="0"/>
          </a:xfrm>
          <a:prstGeom prst="straightConnector1">
            <a:avLst/>
          </a:prstGeom>
          <a:noFill/>
          <a:ln w="9525">
            <a:solidFill>
              <a:schemeClr val="tx1"/>
            </a:solidFill>
            <a:round/>
            <a:headEnd/>
            <a:tailEnd/>
          </a:ln>
        </p:spPr>
      </p:cxnSp>
      <p:sp>
        <p:nvSpPr>
          <p:cNvPr id="22" name="Line 15"/>
          <p:cNvSpPr>
            <a:spLocks noChangeShapeType="1"/>
          </p:cNvSpPr>
          <p:nvPr/>
        </p:nvSpPr>
        <p:spPr bwMode="auto">
          <a:xfrm>
            <a:off x="4419600" y="5592605"/>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3" name="Line 16"/>
          <p:cNvSpPr>
            <a:spLocks noChangeShapeType="1"/>
          </p:cNvSpPr>
          <p:nvPr/>
        </p:nvSpPr>
        <p:spPr bwMode="auto">
          <a:xfrm>
            <a:off x="5181600" y="5592605"/>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4" name="Text Box 19"/>
          <p:cNvSpPr txBox="1">
            <a:spLocks noChangeArrowheads="1"/>
          </p:cNvSpPr>
          <p:nvPr/>
        </p:nvSpPr>
        <p:spPr bwMode="auto">
          <a:xfrm>
            <a:off x="4438650" y="5551330"/>
            <a:ext cx="854075" cy="338138"/>
          </a:xfrm>
          <a:prstGeom prst="rect">
            <a:avLst/>
          </a:prstGeom>
          <a:noFill/>
          <a:ln w="9525">
            <a:noFill/>
            <a:miter lim="800000"/>
            <a:headEnd/>
            <a:tailEnd/>
          </a:ln>
        </p:spPr>
        <p:txBody>
          <a:bodyPr>
            <a:prstTxWarp prst="textNoShape">
              <a:avLst/>
            </a:prstTxWarp>
            <a:spAutoFit/>
          </a:bodyPr>
          <a:lstStyle/>
          <a:p>
            <a:pPr eaLnBrk="0" hangingPunct="0"/>
            <a:r>
              <a:rPr lang="en-US" sz="1600" b="1">
                <a:latin typeface="Calibri" charset="0"/>
              </a:rPr>
              <a:t>RRM</a:t>
            </a:r>
          </a:p>
        </p:txBody>
      </p:sp>
      <p:sp>
        <p:nvSpPr>
          <p:cNvPr id="26" name="Rectangle 25"/>
          <p:cNvSpPr/>
          <p:nvPr/>
        </p:nvSpPr>
        <p:spPr>
          <a:xfrm>
            <a:off x="2370138" y="5575143"/>
            <a:ext cx="4094162" cy="37306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 name="AutoShape 33"/>
          <p:cNvSpPr>
            <a:spLocks noChangeArrowheads="1"/>
          </p:cNvSpPr>
          <p:nvPr/>
        </p:nvSpPr>
        <p:spPr bwMode="auto">
          <a:xfrm>
            <a:off x="3119438" y="3471863"/>
            <a:ext cx="2438400" cy="1828800"/>
          </a:xfrm>
          <a:prstGeom prst="flowChartExtract">
            <a:avLst/>
          </a:prstGeom>
          <a:solidFill>
            <a:schemeClr val="accent1">
              <a:alpha val="60000"/>
            </a:schemeClr>
          </a:solidFill>
          <a:ln w="38100">
            <a:solidFill>
              <a:schemeClr val="tx1">
                <a:alpha val="55000"/>
              </a:schemeClr>
            </a:solidFill>
            <a:miter lim="800000"/>
            <a:headEnd/>
            <a:tailEnd/>
          </a:ln>
        </p:spPr>
        <p:txBody>
          <a:bodyPr wrap="none" anchor="ctr">
            <a:prstTxWarp prst="textNoShape">
              <a:avLst/>
            </a:prstTxWarp>
          </a:bodyPr>
          <a:lstStyle/>
          <a:p>
            <a:pPr algn="ctr" eaLnBrk="0" hangingPunct="0"/>
            <a:r>
              <a:rPr lang="en-US" sz="2400" dirty="0">
                <a:solidFill>
                  <a:schemeClr val="tx1">
                    <a:lumMod val="65000"/>
                    <a:lumOff val="35000"/>
                  </a:schemeClr>
                </a:solidFill>
                <a:latin typeface="Calibri" charset="0"/>
              </a:rPr>
              <a:t>RNA </a:t>
            </a:r>
            <a:r>
              <a:rPr lang="en-US" sz="2400" dirty="0" err="1">
                <a:solidFill>
                  <a:schemeClr val="tx1">
                    <a:lumMod val="65000"/>
                    <a:lumOff val="35000"/>
                  </a:schemeClr>
                </a:solidFill>
                <a:latin typeface="Calibri" charset="0"/>
              </a:rPr>
              <a:t>Pol</a:t>
            </a:r>
            <a:r>
              <a:rPr lang="en-US" sz="2400" dirty="0">
                <a:solidFill>
                  <a:schemeClr val="tx1">
                    <a:lumMod val="65000"/>
                    <a:lumOff val="35000"/>
                  </a:schemeClr>
                </a:solidFill>
                <a:latin typeface="Calibri" charset="0"/>
              </a:rPr>
              <a:t> II</a:t>
            </a:r>
          </a:p>
        </p:txBody>
      </p:sp>
      <p:sp>
        <p:nvSpPr>
          <p:cNvPr id="37" name="Freeform 34"/>
          <p:cNvSpPr>
            <a:spLocks/>
          </p:cNvSpPr>
          <p:nvPr/>
        </p:nvSpPr>
        <p:spPr bwMode="auto">
          <a:xfrm>
            <a:off x="4325938" y="3306763"/>
            <a:ext cx="685800" cy="355600"/>
          </a:xfrm>
          <a:custGeom>
            <a:avLst/>
            <a:gdLst>
              <a:gd name="T0" fmla="*/ 0 w 432"/>
              <a:gd name="T1" fmla="*/ 2147483647 h 224"/>
              <a:gd name="T2" fmla="*/ 2147483647 w 432"/>
              <a:gd name="T3" fmla="*/ 2147483647 h 224"/>
              <a:gd name="T4" fmla="*/ 2147483647 w 432"/>
              <a:gd name="T5" fmla="*/ 2147483647 h 224"/>
              <a:gd name="T6" fmla="*/ 2147483647 w 432"/>
              <a:gd name="T7" fmla="*/ 2147483647 h 224"/>
              <a:gd name="T8" fmla="*/ 0 60000 65536"/>
              <a:gd name="T9" fmla="*/ 0 60000 65536"/>
              <a:gd name="T10" fmla="*/ 0 60000 65536"/>
              <a:gd name="T11" fmla="*/ 0 60000 65536"/>
              <a:gd name="T12" fmla="*/ 0 w 432"/>
              <a:gd name="T13" fmla="*/ 0 h 224"/>
              <a:gd name="T14" fmla="*/ 432 w 432"/>
              <a:gd name="T15" fmla="*/ 224 h 224"/>
            </a:gdLst>
            <a:ahLst/>
            <a:cxnLst>
              <a:cxn ang="T8">
                <a:pos x="T0" y="T1"/>
              </a:cxn>
              <a:cxn ang="T9">
                <a:pos x="T2" y="T3"/>
              </a:cxn>
              <a:cxn ang="T10">
                <a:pos x="T4" y="T5"/>
              </a:cxn>
              <a:cxn ang="T11">
                <a:pos x="T6" y="T7"/>
              </a:cxn>
            </a:cxnLst>
            <a:rect l="T12" t="T13" r="T14" b="T15"/>
            <a:pathLst>
              <a:path w="432" h="224">
                <a:moveTo>
                  <a:pt x="0" y="112"/>
                </a:moveTo>
                <a:cubicBezTo>
                  <a:pt x="52" y="56"/>
                  <a:pt x="104" y="0"/>
                  <a:pt x="144" y="16"/>
                </a:cubicBezTo>
                <a:cubicBezTo>
                  <a:pt x="184" y="32"/>
                  <a:pt x="192" y="192"/>
                  <a:pt x="240" y="208"/>
                </a:cubicBezTo>
                <a:cubicBezTo>
                  <a:pt x="288" y="224"/>
                  <a:pt x="400" y="128"/>
                  <a:pt x="432" y="112"/>
                </a:cubicBezTo>
              </a:path>
            </a:pathLst>
          </a:custGeom>
          <a:noFill/>
          <a:ln w="38100">
            <a:solidFill>
              <a:schemeClr val="tx1">
                <a:alpha val="55000"/>
              </a:schemeClr>
            </a:solidFill>
            <a:round/>
            <a:headEnd/>
            <a:tailEnd/>
          </a:ln>
        </p:spPr>
        <p:txBody>
          <a:bodyPr wrap="none" anchor="ctr">
            <a:prstTxWarp prst="textNoShape">
              <a:avLst/>
            </a:prstTxWarp>
          </a:bodyPr>
          <a:lstStyle/>
          <a:p>
            <a:endParaRPr lang="en-US">
              <a:latin typeface="Calibri" charset="0"/>
            </a:endParaRPr>
          </a:p>
        </p:txBody>
      </p:sp>
      <p:sp>
        <p:nvSpPr>
          <p:cNvPr id="30" name="AutoShape 31"/>
          <p:cNvSpPr>
            <a:spLocks noChangeArrowheads="1"/>
          </p:cNvSpPr>
          <p:nvPr/>
        </p:nvSpPr>
        <p:spPr bwMode="auto">
          <a:xfrm rot="20170144">
            <a:off x="3652838" y="1566863"/>
            <a:ext cx="1447800" cy="685800"/>
          </a:xfrm>
          <a:prstGeom prst="flowChartTerminator">
            <a:avLst/>
          </a:prstGeom>
          <a:solidFill>
            <a:srgbClr val="FFFF00">
              <a:alpha val="60000"/>
            </a:srgbClr>
          </a:solidFill>
          <a:ln w="38100">
            <a:solidFill>
              <a:schemeClr val="tx1">
                <a:alpha val="55000"/>
              </a:schemeClr>
            </a:solidFill>
            <a:miter lim="800000"/>
            <a:headEnd/>
            <a:tailEnd/>
          </a:ln>
        </p:spPr>
        <p:txBody>
          <a:bodyPr wrap="none" anchor="ctr">
            <a:prstTxWarp prst="textNoShape">
              <a:avLst/>
            </a:prstTxWarp>
          </a:bodyPr>
          <a:lstStyle/>
          <a:p>
            <a:pPr algn="ctr" eaLnBrk="0" hangingPunct="0"/>
            <a:r>
              <a:rPr lang="en-US" sz="2400" b="1" dirty="0">
                <a:solidFill>
                  <a:schemeClr val="tx1">
                    <a:alpha val="41000"/>
                  </a:schemeClr>
                </a:solidFill>
                <a:latin typeface="Calibri" charset="0"/>
              </a:rPr>
              <a:t>Nrd1</a:t>
            </a:r>
          </a:p>
        </p:txBody>
      </p:sp>
      <p:sp>
        <p:nvSpPr>
          <p:cNvPr id="31" name="Line 32"/>
          <p:cNvSpPr>
            <a:spLocks noChangeShapeType="1"/>
          </p:cNvSpPr>
          <p:nvPr/>
        </p:nvSpPr>
        <p:spPr bwMode="auto">
          <a:xfrm>
            <a:off x="5024438" y="1947863"/>
            <a:ext cx="584200" cy="482600"/>
          </a:xfrm>
          <a:prstGeom prst="line">
            <a:avLst/>
          </a:prstGeom>
          <a:noFill/>
          <a:ln w="38100">
            <a:solidFill>
              <a:schemeClr val="tx1">
                <a:alpha val="55000"/>
              </a:schemeClr>
            </a:solidFill>
            <a:round/>
            <a:headEnd/>
            <a:tailEnd/>
          </a:ln>
        </p:spPr>
        <p:txBody>
          <a:bodyPr wrap="none" anchor="ctr">
            <a:prstTxWarp prst="textNoShape">
              <a:avLst/>
            </a:prstTxWarp>
          </a:bodyPr>
          <a:lstStyle/>
          <a:p>
            <a:endParaRPr lang="en-US"/>
          </a:p>
        </p:txBody>
      </p:sp>
      <p:grpSp>
        <p:nvGrpSpPr>
          <p:cNvPr id="47" name="Group 46"/>
          <p:cNvGrpSpPr/>
          <p:nvPr/>
        </p:nvGrpSpPr>
        <p:grpSpPr>
          <a:xfrm>
            <a:off x="381000" y="5456365"/>
            <a:ext cx="6324600" cy="584200"/>
            <a:chOff x="381000" y="5410200"/>
            <a:chExt cx="6324600" cy="584200"/>
          </a:xfrm>
        </p:grpSpPr>
        <p:sp>
          <p:nvSpPr>
            <p:cNvPr id="20488" name="Line 15"/>
            <p:cNvSpPr>
              <a:spLocks noChangeShapeType="1"/>
            </p:cNvSpPr>
            <p:nvPr/>
          </p:nvSpPr>
          <p:spPr bwMode="auto">
            <a:xfrm>
              <a:off x="4419600" y="5638800"/>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0489" name="Line 16"/>
            <p:cNvSpPr>
              <a:spLocks noChangeShapeType="1"/>
            </p:cNvSpPr>
            <p:nvPr/>
          </p:nvSpPr>
          <p:spPr bwMode="auto">
            <a:xfrm>
              <a:off x="5181600" y="5638800"/>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20490" name="Text Box 19"/>
            <p:cNvSpPr txBox="1">
              <a:spLocks noChangeArrowheads="1"/>
            </p:cNvSpPr>
            <p:nvPr/>
          </p:nvSpPr>
          <p:spPr bwMode="auto">
            <a:xfrm>
              <a:off x="4438650" y="5597525"/>
              <a:ext cx="854075" cy="338138"/>
            </a:xfrm>
            <a:prstGeom prst="rect">
              <a:avLst/>
            </a:prstGeom>
            <a:noFill/>
            <a:ln w="9525">
              <a:noFill/>
              <a:miter lim="800000"/>
              <a:headEnd/>
              <a:tailEnd/>
            </a:ln>
          </p:spPr>
          <p:txBody>
            <a:bodyPr>
              <a:prstTxWarp prst="textNoShape">
                <a:avLst/>
              </a:prstTxWarp>
              <a:spAutoFit/>
            </a:bodyPr>
            <a:lstStyle/>
            <a:p>
              <a:pPr eaLnBrk="0" hangingPunct="0"/>
              <a:r>
                <a:rPr lang="en-US" sz="1600" b="1">
                  <a:latin typeface="Calibri" charset="0"/>
                </a:rPr>
                <a:t>RRM</a:t>
              </a:r>
            </a:p>
          </p:txBody>
        </p:sp>
        <p:sp>
          <p:nvSpPr>
            <p:cNvPr id="21" name="Rectangle 20"/>
            <p:cNvSpPr/>
            <p:nvPr/>
          </p:nvSpPr>
          <p:spPr>
            <a:xfrm>
              <a:off x="2370138" y="5621338"/>
              <a:ext cx="4094162" cy="37306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Rectangle 12"/>
            <p:cNvSpPr>
              <a:spLocks noChangeArrowheads="1"/>
            </p:cNvSpPr>
            <p:nvPr/>
          </p:nvSpPr>
          <p:spPr bwMode="auto">
            <a:xfrm>
              <a:off x="1219200" y="5638800"/>
              <a:ext cx="5181600" cy="228600"/>
            </a:xfrm>
            <a:prstGeom prst="rect">
              <a:avLst/>
            </a:prstGeom>
            <a:solidFill>
              <a:srgbClr val="FFFF00"/>
            </a:solidFill>
            <a:ln w="9525">
              <a:solidFill>
                <a:schemeClr val="tx1"/>
              </a:solidFill>
              <a:miter lim="800000"/>
              <a:headEnd/>
              <a:tailEnd/>
            </a:ln>
          </p:spPr>
          <p:txBody>
            <a:bodyPr wrap="none" anchor="ctr">
              <a:prstTxWarp prst="textNoShape">
                <a:avLst/>
              </a:prstTxWarp>
            </a:bodyPr>
            <a:lstStyle/>
            <a:p>
              <a:pPr algn="ctr" eaLnBrk="0" hangingPunct="0"/>
              <a:endParaRPr lang="en-US" sz="2400">
                <a:latin typeface="Calibri" charset="0"/>
              </a:endParaRPr>
            </a:p>
          </p:txBody>
        </p:sp>
        <p:sp>
          <p:nvSpPr>
            <p:cNvPr id="38" name="Line 14"/>
            <p:cNvSpPr>
              <a:spLocks noChangeShapeType="1"/>
            </p:cNvSpPr>
            <p:nvPr/>
          </p:nvSpPr>
          <p:spPr bwMode="auto">
            <a:xfrm>
              <a:off x="2362200" y="5638800"/>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 name="Line 15"/>
            <p:cNvSpPr>
              <a:spLocks noChangeShapeType="1"/>
            </p:cNvSpPr>
            <p:nvPr/>
          </p:nvSpPr>
          <p:spPr bwMode="auto">
            <a:xfrm>
              <a:off x="4419600" y="5638800"/>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40" name="Line 16"/>
            <p:cNvSpPr>
              <a:spLocks noChangeShapeType="1"/>
            </p:cNvSpPr>
            <p:nvPr/>
          </p:nvSpPr>
          <p:spPr bwMode="auto">
            <a:xfrm>
              <a:off x="5181600" y="5638800"/>
              <a:ext cx="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41" name="Text Box 19"/>
            <p:cNvSpPr txBox="1">
              <a:spLocks noChangeArrowheads="1"/>
            </p:cNvSpPr>
            <p:nvPr/>
          </p:nvSpPr>
          <p:spPr bwMode="auto">
            <a:xfrm>
              <a:off x="4438650" y="5597525"/>
              <a:ext cx="854075" cy="338138"/>
            </a:xfrm>
            <a:prstGeom prst="rect">
              <a:avLst/>
            </a:prstGeom>
            <a:noFill/>
            <a:ln w="9525">
              <a:noFill/>
              <a:miter lim="800000"/>
              <a:headEnd/>
              <a:tailEnd/>
            </a:ln>
          </p:spPr>
          <p:txBody>
            <a:bodyPr>
              <a:prstTxWarp prst="textNoShape">
                <a:avLst/>
              </a:prstTxWarp>
              <a:spAutoFit/>
            </a:bodyPr>
            <a:lstStyle/>
            <a:p>
              <a:pPr eaLnBrk="0" hangingPunct="0"/>
              <a:r>
                <a:rPr lang="en-US" sz="1600" b="1">
                  <a:latin typeface="Calibri" charset="0"/>
                </a:rPr>
                <a:t>RRM</a:t>
              </a:r>
            </a:p>
          </p:txBody>
        </p:sp>
        <p:sp>
          <p:nvSpPr>
            <p:cNvPr id="42" name="Text Box 21"/>
            <p:cNvSpPr txBox="1">
              <a:spLocks noChangeArrowheads="1"/>
            </p:cNvSpPr>
            <p:nvPr/>
          </p:nvSpPr>
          <p:spPr bwMode="auto">
            <a:xfrm>
              <a:off x="1270000" y="5597525"/>
              <a:ext cx="854075" cy="336550"/>
            </a:xfrm>
            <a:prstGeom prst="rect">
              <a:avLst/>
            </a:prstGeom>
            <a:noFill/>
            <a:ln w="9525">
              <a:noFill/>
              <a:miter lim="800000"/>
              <a:headEnd/>
              <a:tailEnd/>
            </a:ln>
          </p:spPr>
          <p:txBody>
            <a:bodyPr>
              <a:prstTxWarp prst="textNoShape">
                <a:avLst/>
              </a:prstTxWarp>
              <a:spAutoFit/>
            </a:bodyPr>
            <a:lstStyle/>
            <a:p>
              <a:pPr eaLnBrk="0" hangingPunct="0"/>
              <a:r>
                <a:rPr lang="en-US" sz="1600" b="1">
                  <a:latin typeface="Calibri" charset="0"/>
                </a:rPr>
                <a:t>CID</a:t>
              </a:r>
            </a:p>
          </p:txBody>
        </p:sp>
        <p:sp>
          <p:nvSpPr>
            <p:cNvPr id="43" name="Text Box 23"/>
            <p:cNvSpPr txBox="1">
              <a:spLocks noChangeArrowheads="1"/>
            </p:cNvSpPr>
            <p:nvPr/>
          </p:nvSpPr>
          <p:spPr bwMode="auto">
            <a:xfrm>
              <a:off x="2133600" y="5410200"/>
              <a:ext cx="533400" cy="274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200">
                  <a:latin typeface="Calibri" charset="0"/>
                </a:rPr>
                <a:t>154</a:t>
              </a:r>
              <a:endParaRPr lang="en-US" sz="2400">
                <a:latin typeface="Calibri" charset="0"/>
              </a:endParaRPr>
            </a:p>
          </p:txBody>
        </p:sp>
        <p:sp>
          <p:nvSpPr>
            <p:cNvPr id="44" name="Text Box 24"/>
            <p:cNvSpPr txBox="1">
              <a:spLocks noChangeArrowheads="1"/>
            </p:cNvSpPr>
            <p:nvPr/>
          </p:nvSpPr>
          <p:spPr bwMode="auto">
            <a:xfrm>
              <a:off x="6172200" y="5410200"/>
              <a:ext cx="533400" cy="274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200">
                  <a:latin typeface="Calibri" charset="0"/>
                </a:rPr>
                <a:t>575</a:t>
              </a:r>
              <a:endParaRPr lang="en-US" sz="2400">
                <a:latin typeface="Calibri" charset="0"/>
              </a:endParaRPr>
            </a:p>
          </p:txBody>
        </p:sp>
        <p:sp>
          <p:nvSpPr>
            <p:cNvPr id="45" name="Text Box 26"/>
            <p:cNvSpPr txBox="1">
              <a:spLocks noChangeArrowheads="1"/>
            </p:cNvSpPr>
            <p:nvPr/>
          </p:nvSpPr>
          <p:spPr bwMode="auto">
            <a:xfrm>
              <a:off x="1066800" y="5410200"/>
              <a:ext cx="184150" cy="274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200">
                  <a:latin typeface="Calibri" charset="0"/>
                </a:rPr>
                <a:t>1</a:t>
              </a:r>
              <a:endParaRPr lang="en-US" sz="2400">
                <a:latin typeface="Calibri" charset="0"/>
              </a:endParaRPr>
            </a:p>
          </p:txBody>
        </p:sp>
        <p:sp>
          <p:nvSpPr>
            <p:cNvPr id="46" name="Text Box 27"/>
            <p:cNvSpPr txBox="1">
              <a:spLocks noChangeArrowheads="1"/>
            </p:cNvSpPr>
            <p:nvPr/>
          </p:nvSpPr>
          <p:spPr bwMode="auto">
            <a:xfrm>
              <a:off x="381000" y="5562600"/>
              <a:ext cx="7620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b="1">
                  <a:latin typeface="Calibri" charset="0"/>
                </a:rPr>
                <a:t>Nrd1</a:t>
              </a:r>
              <a:endParaRPr lang="en-US" sz="2400" b="1">
                <a:latin typeface="Calibri" charset="0"/>
              </a:endParaRPr>
            </a:p>
          </p:txBody>
        </p:sp>
      </p:grpSp>
      <p:sp>
        <p:nvSpPr>
          <p:cNvPr id="48" name="Rectangle 47"/>
          <p:cNvSpPr/>
          <p:nvPr/>
        </p:nvSpPr>
        <p:spPr>
          <a:xfrm>
            <a:off x="1066800" y="5456365"/>
            <a:ext cx="1600200" cy="63646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D-15N-HSQC_JCh.png"/>
          <p:cNvPicPr>
            <a:picLocks noChangeAspect="1"/>
          </p:cNvPicPr>
          <p:nvPr/>
        </p:nvPicPr>
        <p:blipFill>
          <a:blip r:embed="rId2"/>
          <a:srcRect r="5416"/>
          <a:stretch>
            <a:fillRect/>
          </a:stretch>
        </p:blipFill>
        <p:spPr>
          <a:xfrm>
            <a:off x="3050357" y="729341"/>
            <a:ext cx="6071429" cy="4960222"/>
          </a:xfrm>
          <a:prstGeom prst="rect">
            <a:avLst/>
          </a:prstGeom>
        </p:spPr>
      </p:pic>
      <p:pic>
        <p:nvPicPr>
          <p:cNvPr id="6" name="Picture 5" descr="backbone.eps"/>
          <p:cNvPicPr>
            <a:picLocks noChangeAspect="1"/>
          </p:cNvPicPr>
          <p:nvPr/>
        </p:nvPicPr>
        <p:blipFill>
          <a:blip r:embed="rId3"/>
          <a:stretch>
            <a:fillRect/>
          </a:stretch>
        </p:blipFill>
        <p:spPr>
          <a:xfrm>
            <a:off x="407670" y="4392950"/>
            <a:ext cx="3505200" cy="1974449"/>
          </a:xfrm>
          <a:prstGeom prst="rect">
            <a:avLst/>
          </a:prstGeom>
        </p:spPr>
      </p:pic>
      <p:sp>
        <p:nvSpPr>
          <p:cNvPr id="7" name="Oval 6"/>
          <p:cNvSpPr/>
          <p:nvPr/>
        </p:nvSpPr>
        <p:spPr>
          <a:xfrm>
            <a:off x="560070" y="52118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592670" y="46022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617470" y="52118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52400" y="213772"/>
            <a:ext cx="4399168" cy="1323439"/>
          </a:xfrm>
          <a:prstGeom prst="rect">
            <a:avLst/>
          </a:prstGeom>
          <a:noFill/>
        </p:spPr>
        <p:txBody>
          <a:bodyPr wrap="square" rtlCol="0">
            <a:spAutoFit/>
          </a:bodyPr>
          <a:lstStyle/>
          <a:p>
            <a:r>
              <a:rPr lang="en-US" sz="2000" b="1" baseline="30000" dirty="0" smtClean="0">
                <a:solidFill>
                  <a:srgbClr val="800000"/>
                </a:solidFill>
              </a:rPr>
              <a:t>15</a:t>
            </a:r>
            <a:r>
              <a:rPr lang="en-US" sz="2000" b="1" dirty="0" smtClean="0">
                <a:solidFill>
                  <a:srgbClr val="800000"/>
                </a:solidFill>
              </a:rPr>
              <a:t>N-</a:t>
            </a:r>
            <a:r>
              <a:rPr lang="en-US" sz="2000" b="1" baseline="30000" dirty="0" smtClean="0">
                <a:solidFill>
                  <a:srgbClr val="800000"/>
                </a:solidFill>
              </a:rPr>
              <a:t>1</a:t>
            </a:r>
            <a:r>
              <a:rPr lang="en-US" sz="2000" b="1" dirty="0" smtClean="0">
                <a:solidFill>
                  <a:srgbClr val="800000"/>
                </a:solidFill>
              </a:rPr>
              <a:t>H HSQC</a:t>
            </a:r>
          </a:p>
          <a:p>
            <a:pPr marL="342900" indent="-342900">
              <a:buAutoNum type="arabicParenR"/>
            </a:pPr>
            <a:r>
              <a:rPr lang="en-US" dirty="0" smtClean="0"/>
              <a:t>1 peak </a:t>
            </a:r>
            <a:r>
              <a:rPr lang="en-US" sz="2400" dirty="0" smtClean="0">
                <a:latin typeface="ＭＳ ゴシック"/>
                <a:ea typeface="ＭＳ ゴシック"/>
                <a:cs typeface="ＭＳ ゴシック"/>
              </a:rPr>
              <a:t>≅</a:t>
            </a:r>
            <a:r>
              <a:rPr lang="en-US" dirty="0" smtClean="0"/>
              <a:t> 1 amino acid</a:t>
            </a:r>
          </a:p>
          <a:p>
            <a:pPr marL="342900" indent="-342900">
              <a:buAutoNum type="arabicParenR"/>
            </a:pPr>
            <a:r>
              <a:rPr lang="en-US" dirty="0" err="1" smtClean="0"/>
              <a:t>Excelent</a:t>
            </a:r>
            <a:r>
              <a:rPr lang="en-US" dirty="0" smtClean="0"/>
              <a:t> info about the protein fold</a:t>
            </a:r>
          </a:p>
          <a:p>
            <a:pPr marL="342900" indent="-342900">
              <a:buAutoNum type="arabicParenR"/>
            </a:pPr>
            <a:r>
              <a:rPr lang="en-US" dirty="0" smtClean="0"/>
              <a:t>No info about primary sequence</a:t>
            </a: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196170004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CID-CTD_191108_tit0_bis.png"/>
          <p:cNvPicPr>
            <a:picLocks noChangeAspect="1"/>
          </p:cNvPicPr>
          <p:nvPr/>
        </p:nvPicPr>
        <p:blipFill>
          <a:blip r:embed="rId3"/>
          <a:srcRect/>
          <a:stretch>
            <a:fillRect/>
          </a:stretch>
        </p:blipFill>
        <p:spPr bwMode="auto">
          <a:xfrm>
            <a:off x="463550" y="1539875"/>
            <a:ext cx="7943850" cy="5014913"/>
          </a:xfrm>
          <a:prstGeom prst="rect">
            <a:avLst/>
          </a:prstGeom>
          <a:noFill/>
          <a:ln w="9525">
            <a:noFill/>
            <a:miter lim="800000"/>
            <a:headEnd/>
            <a:tailEnd/>
          </a:ln>
        </p:spPr>
      </p:pic>
      <p:sp>
        <p:nvSpPr>
          <p:cNvPr id="26627" name="Rectangle 3"/>
          <p:cNvSpPr>
            <a:spLocks noGrp="1" noChangeArrowheads="1"/>
          </p:cNvSpPr>
          <p:nvPr>
            <p:ph type="title"/>
          </p:nvPr>
        </p:nvSpPr>
        <p:spPr>
          <a:xfrm>
            <a:off x="468313" y="50800"/>
            <a:ext cx="8291512" cy="1489075"/>
          </a:xfrm>
        </p:spPr>
        <p:txBody>
          <a:bodyPr/>
          <a:lstStyle/>
          <a:p>
            <a:pPr algn="l" eaLnBrk="1" hangingPunct="1"/>
            <a:r>
              <a:rPr lang="cs-CZ" sz="2800" b="1" dirty="0" smtClean="0">
                <a:solidFill>
                  <a:srgbClr val="000090"/>
                </a:solidFill>
              </a:rPr>
              <a:t>Interaction of Nrd1-CID with C-terminal domain (CTD)</a:t>
            </a:r>
            <a:br>
              <a:rPr lang="cs-CZ" sz="2800" b="1" dirty="0" smtClean="0">
                <a:solidFill>
                  <a:srgbClr val="000090"/>
                </a:solidFill>
              </a:rPr>
            </a:br>
            <a:r>
              <a:rPr lang="cs-CZ" sz="1800" b="1" dirty="0" smtClean="0"/>
              <a:t>NMR Titration	-</a:t>
            </a:r>
            <a:r>
              <a:rPr lang="cs-CZ" sz="1800" dirty="0" smtClean="0"/>
              <a:t> 	</a:t>
            </a:r>
            <a:r>
              <a:rPr lang="cs-CZ" sz="1800" baseline="30000" dirty="0" smtClean="0"/>
              <a:t>15</a:t>
            </a:r>
            <a:r>
              <a:rPr lang="cs-CZ" sz="1800" dirty="0" smtClean="0"/>
              <a:t>N enriched CID + unlabeled CTD-Ser5P in </a:t>
            </a:r>
            <a:r>
              <a:rPr lang="cs-CZ" sz="1800" b="1" i="1" dirty="0" smtClean="0">
                <a:solidFill>
                  <a:srgbClr val="0000FF"/>
                </a:solidFill>
              </a:rPr>
              <a:t>n</a:t>
            </a:r>
            <a:r>
              <a:rPr lang="cs-CZ" sz="1800" dirty="0" smtClean="0"/>
              <a:t>-steps, </a:t>
            </a:r>
            <a:r>
              <a:rPr lang="cs-CZ" sz="1800" b="1" dirty="0" smtClean="0">
                <a:solidFill>
                  <a:srgbClr val="0000FF"/>
                </a:solidFill>
              </a:rPr>
              <a:t>n=6</a:t>
            </a:r>
            <a:r>
              <a:rPr lang="cs-CZ" sz="1800" dirty="0" smtClean="0"/>
              <a:t> in our case</a:t>
            </a:r>
            <a:br>
              <a:rPr lang="cs-CZ" sz="1800" dirty="0" smtClean="0"/>
            </a:br>
            <a:r>
              <a:rPr lang="cs-CZ" sz="1800" dirty="0" smtClean="0"/>
              <a:t>			- 	peaks corresponding to the interacting residues of CID change 					their chemical shift (position in the spectrum)</a:t>
            </a:r>
            <a:br>
              <a:rPr lang="cs-CZ" sz="1800" dirty="0" smtClean="0"/>
            </a:br>
            <a:r>
              <a:rPr lang="cs-CZ" sz="1800" dirty="0" smtClean="0"/>
              <a:t>			</a:t>
            </a:r>
            <a:r>
              <a:rPr lang="cs-CZ" sz="1800" b="1" dirty="0" smtClean="0">
                <a:solidFill>
                  <a:srgbClr val="800000"/>
                </a:solidFill>
              </a:rPr>
              <a:t>=&gt;</a:t>
            </a:r>
            <a:r>
              <a:rPr lang="cs-CZ" sz="1800" dirty="0" smtClean="0"/>
              <a:t>	interaction surface, binding constant, stoichiometry</a:t>
            </a:r>
            <a:endParaRPr lang="cs-CZ" sz="2800" b="1" dirty="0" smtClean="0">
              <a:solidFill>
                <a:srgbClr val="000090"/>
              </a:solidFill>
            </a:endParaRPr>
          </a:p>
        </p:txBody>
      </p:sp>
      <p:sp>
        <p:nvSpPr>
          <p:cNvPr id="7" name="Oval 6"/>
          <p:cNvSpPr/>
          <p:nvPr/>
        </p:nvSpPr>
        <p:spPr>
          <a:xfrm rot="364705">
            <a:off x="3255963" y="2222500"/>
            <a:ext cx="1028700" cy="284163"/>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rot="20916159">
            <a:off x="1069975" y="3086100"/>
            <a:ext cx="874713" cy="314325"/>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Oval 8"/>
          <p:cNvSpPr/>
          <p:nvPr/>
        </p:nvSpPr>
        <p:spPr>
          <a:xfrm rot="364705">
            <a:off x="3790950" y="4224338"/>
            <a:ext cx="798513" cy="203200"/>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rot="20916159">
            <a:off x="7424738" y="4278313"/>
            <a:ext cx="496887" cy="436562"/>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descr="y:\Presentations\080513_KampusBohunice_Mornstein\640yeaststarter_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81000"/>
            <a:ext cx="1882775" cy="2514600"/>
          </a:xfrm>
          <a:prstGeom prst="rect">
            <a:avLst/>
          </a:prstGeom>
          <a:noFill/>
          <a:extLst>
            <a:ext uri="{909E8E84-426E-40dd-AFC4-6F175D3DCCD1}">
              <a14:hiddenFill xmlns:a14="http://schemas.microsoft.com/office/drawing/2010/main">
                <a:solidFill>
                  <a:srgbClr val="FFFFFF"/>
                </a:solidFill>
              </a14:hiddenFill>
            </a:ext>
          </a:extLst>
        </p:spPr>
      </p:pic>
      <p:pic>
        <p:nvPicPr>
          <p:cNvPr id="203779" name="Picture 3" descr="y:\Presentations\080513_KampusBohunice_Mornstein\hplc_3_300x2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343400"/>
            <a:ext cx="24384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03780" name="Picture 4" descr="y:\Presentations\080513_KampusBohunice_Mornstein\centrifugati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048000"/>
            <a:ext cx="2057400" cy="1922463"/>
          </a:xfrm>
          <a:prstGeom prst="rect">
            <a:avLst/>
          </a:prstGeom>
          <a:noFill/>
          <a:extLst>
            <a:ext uri="{909E8E84-426E-40dd-AFC4-6F175D3DCCD1}">
              <a14:hiddenFill xmlns:a14="http://schemas.microsoft.com/office/drawing/2010/main">
                <a:solidFill>
                  <a:srgbClr val="FFFFFF"/>
                </a:solidFill>
              </a14:hiddenFill>
            </a:ext>
          </a:extLst>
        </p:spPr>
      </p:pic>
      <p:pic>
        <p:nvPicPr>
          <p:cNvPr id="203781" name="Picture 5" descr="y:\Presentations\080513_KampusBohunice_Mornstein\Escherichia_coli_TopView.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762000"/>
            <a:ext cx="20574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03782" name="Picture 6" descr="y:\Presentations\080513_KampusBohunice_Mornstein\cloning.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304800"/>
            <a:ext cx="1676400" cy="2133600"/>
          </a:xfrm>
          <a:prstGeom prst="rect">
            <a:avLst/>
          </a:prstGeom>
          <a:noFill/>
          <a:extLst>
            <a:ext uri="{909E8E84-426E-40dd-AFC4-6F175D3DCCD1}">
              <a14:hiddenFill xmlns:a14="http://schemas.microsoft.com/office/drawing/2010/main">
                <a:solidFill>
                  <a:srgbClr val="FFFFFF"/>
                </a:solidFill>
              </a14:hiddenFill>
            </a:ext>
          </a:extLst>
        </p:spPr>
      </p:pic>
      <p:sp>
        <p:nvSpPr>
          <p:cNvPr id="203783" name="Line 7"/>
          <p:cNvSpPr>
            <a:spLocks noChangeShapeType="1"/>
          </p:cNvSpPr>
          <p:nvPr/>
        </p:nvSpPr>
        <p:spPr bwMode="auto">
          <a:xfrm>
            <a:off x="4876800" y="1676400"/>
            <a:ext cx="18288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03784" name="Text Box 8"/>
          <p:cNvSpPr txBox="1">
            <a:spLocks noChangeArrowheads="1"/>
          </p:cNvSpPr>
          <p:nvPr/>
        </p:nvSpPr>
        <p:spPr bwMode="auto">
          <a:xfrm>
            <a:off x="4813300" y="1231900"/>
            <a:ext cx="19812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baseline="30000" dirty="0" smtClean="0"/>
              <a:t>15</a:t>
            </a:r>
            <a:r>
              <a:rPr lang="en-US" dirty="0" smtClean="0"/>
              <a:t>NH</a:t>
            </a:r>
            <a:r>
              <a:rPr lang="en-US" baseline="-25000" dirty="0" smtClean="0"/>
              <a:t>4</a:t>
            </a:r>
            <a:r>
              <a:rPr lang="en-US" dirty="0" smtClean="0"/>
              <a:t>Cl</a:t>
            </a:r>
            <a:r>
              <a:rPr lang="en-US" dirty="0"/>
              <a:t>, 37</a:t>
            </a:r>
            <a:r>
              <a:rPr lang="en-US" baseline="30000" dirty="0"/>
              <a:t>o</a:t>
            </a:r>
            <a:r>
              <a:rPr lang="en-US" dirty="0"/>
              <a:t>C</a:t>
            </a:r>
          </a:p>
          <a:p>
            <a:pPr>
              <a:spcBef>
                <a:spcPct val="50000"/>
              </a:spcBef>
            </a:pPr>
            <a:r>
              <a:rPr lang="en-US" baseline="30000" dirty="0"/>
              <a:t>13</a:t>
            </a:r>
            <a:r>
              <a:rPr lang="en-US" dirty="0"/>
              <a:t>C-glukosa</a:t>
            </a:r>
            <a:endParaRPr lang="cs-CZ" dirty="0"/>
          </a:p>
        </p:txBody>
      </p:sp>
      <p:sp>
        <p:nvSpPr>
          <p:cNvPr id="203785" name="Line 9"/>
          <p:cNvSpPr>
            <a:spLocks noChangeShapeType="1"/>
          </p:cNvSpPr>
          <p:nvPr/>
        </p:nvSpPr>
        <p:spPr bwMode="auto">
          <a:xfrm>
            <a:off x="762000" y="2514600"/>
            <a:ext cx="18288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pic>
        <p:nvPicPr>
          <p:cNvPr id="203786" name="Picture 10" descr="y:\Presentations\080513_KampusBohunice_Mornstein\products_ultra_sonicator.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3895725"/>
            <a:ext cx="2381250" cy="2505075"/>
          </a:xfrm>
          <a:prstGeom prst="rect">
            <a:avLst/>
          </a:prstGeom>
          <a:noFill/>
          <a:extLst>
            <a:ext uri="{909E8E84-426E-40dd-AFC4-6F175D3DCCD1}">
              <a14:hiddenFill xmlns:a14="http://schemas.microsoft.com/office/drawing/2010/main">
                <a:solidFill>
                  <a:srgbClr val="FFFFFF"/>
                </a:solidFill>
              </a14:hiddenFill>
            </a:ext>
          </a:extLst>
        </p:spPr>
      </p:pic>
      <p:sp>
        <p:nvSpPr>
          <p:cNvPr id="203787" name="Line 11"/>
          <p:cNvSpPr>
            <a:spLocks noChangeShapeType="1"/>
          </p:cNvSpPr>
          <p:nvPr/>
        </p:nvSpPr>
        <p:spPr bwMode="auto">
          <a:xfrm flipH="1">
            <a:off x="2667000" y="2895600"/>
            <a:ext cx="4038600" cy="762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03788" name="Text Box 12"/>
          <p:cNvSpPr txBox="1">
            <a:spLocks noChangeArrowheads="1"/>
          </p:cNvSpPr>
          <p:nvPr/>
        </p:nvSpPr>
        <p:spPr bwMode="auto">
          <a:xfrm rot="-614989">
            <a:off x="2819400" y="2819400"/>
            <a:ext cx="4191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en-US"/>
              <a:t>supernatant odstraníme odstředěním</a:t>
            </a:r>
            <a:endParaRPr lang="cs-CZ"/>
          </a:p>
        </p:txBody>
      </p:sp>
      <p:sp>
        <p:nvSpPr>
          <p:cNvPr id="203789" name="AutoShape 13"/>
          <p:cNvSpPr>
            <a:spLocks noChangeArrowheads="1"/>
          </p:cNvSpPr>
          <p:nvPr/>
        </p:nvSpPr>
        <p:spPr bwMode="auto">
          <a:xfrm rot="-16200000">
            <a:off x="1447800" y="5105400"/>
            <a:ext cx="914400" cy="914400"/>
          </a:xfrm>
          <a:custGeom>
            <a:avLst/>
            <a:gdLst>
              <a:gd name="G0" fmla="+- 12299 0 0"/>
              <a:gd name="G1" fmla="+- 18899 0 0"/>
              <a:gd name="G2" fmla="+- 4537 0 0"/>
              <a:gd name="G3" fmla="*/ 12299 1 2"/>
              <a:gd name="G4" fmla="+- G3 10800 0"/>
              <a:gd name="G5" fmla="+- 21600 12299 18899"/>
              <a:gd name="G6" fmla="+- 18899 4537 0"/>
              <a:gd name="G7" fmla="*/ G6 1 2"/>
              <a:gd name="G8" fmla="*/ 18899 2 1"/>
              <a:gd name="G9" fmla="+- G8 0 21600"/>
              <a:gd name="G10" fmla="*/ 21600 G0 G1"/>
              <a:gd name="G11" fmla="*/ 21600 G4 G1"/>
              <a:gd name="G12" fmla="*/ 21600 G5 G1"/>
              <a:gd name="G13" fmla="*/ 21600 G7 G1"/>
              <a:gd name="G14" fmla="*/ 18899 1 2"/>
              <a:gd name="G15" fmla="+- G5 0 G4"/>
              <a:gd name="G16" fmla="+- G0 0 G4"/>
              <a:gd name="G17" fmla="*/ G2 G15 G16"/>
              <a:gd name="T0" fmla="*/ 16950 w 21600"/>
              <a:gd name="T1" fmla="*/ 0 h 21600"/>
              <a:gd name="T2" fmla="*/ 12299 w 21600"/>
              <a:gd name="T3" fmla="*/ 4537 h 21600"/>
              <a:gd name="T4" fmla="*/ 0 w 21600"/>
              <a:gd name="T5" fmla="*/ 19372 h 21600"/>
              <a:gd name="T6" fmla="*/ 9450 w 21600"/>
              <a:gd name="T7" fmla="*/ 21600 h 21600"/>
              <a:gd name="T8" fmla="*/ 18899 w 21600"/>
              <a:gd name="T9" fmla="*/ 13393 h 21600"/>
              <a:gd name="T10" fmla="*/ 21600 w 21600"/>
              <a:gd name="T11" fmla="*/ 4537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950" y="0"/>
                </a:moveTo>
                <a:lnTo>
                  <a:pt x="12299" y="4537"/>
                </a:lnTo>
                <a:lnTo>
                  <a:pt x="15000" y="4537"/>
                </a:lnTo>
                <a:lnTo>
                  <a:pt x="15000" y="17144"/>
                </a:lnTo>
                <a:lnTo>
                  <a:pt x="0" y="17144"/>
                </a:lnTo>
                <a:lnTo>
                  <a:pt x="0" y="21600"/>
                </a:lnTo>
                <a:lnTo>
                  <a:pt x="18899" y="21600"/>
                </a:lnTo>
                <a:lnTo>
                  <a:pt x="18899" y="4537"/>
                </a:lnTo>
                <a:lnTo>
                  <a:pt x="21600" y="4537"/>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3790" name="Line 14"/>
          <p:cNvSpPr>
            <a:spLocks noChangeShapeType="1"/>
          </p:cNvSpPr>
          <p:nvPr/>
        </p:nvSpPr>
        <p:spPr bwMode="auto">
          <a:xfrm>
            <a:off x="5029200" y="5181600"/>
            <a:ext cx="13716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03791" name="Oval 15"/>
          <p:cNvSpPr>
            <a:spLocks noChangeArrowheads="1"/>
          </p:cNvSpPr>
          <p:nvPr/>
        </p:nvSpPr>
        <p:spPr bwMode="auto">
          <a:xfrm>
            <a:off x="5486400" y="5181600"/>
            <a:ext cx="304800" cy="3048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3792" name="Text Box 16"/>
          <p:cNvSpPr txBox="1">
            <a:spLocks noChangeArrowheads="1"/>
          </p:cNvSpPr>
          <p:nvPr/>
        </p:nvSpPr>
        <p:spPr bwMode="auto">
          <a:xfrm>
            <a:off x="4953000" y="4540250"/>
            <a:ext cx="1600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800" b="1"/>
              <a:t>ultra-centrifugace</a:t>
            </a:r>
            <a:endParaRPr lang="cs-CZ" sz="1800" b="1"/>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36056059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CID-CTD_191108_tit0_bis.png"/>
          <p:cNvPicPr>
            <a:picLocks noChangeAspect="1"/>
          </p:cNvPicPr>
          <p:nvPr/>
        </p:nvPicPr>
        <p:blipFill>
          <a:blip r:embed="rId3"/>
          <a:srcRect/>
          <a:stretch>
            <a:fillRect/>
          </a:stretch>
        </p:blipFill>
        <p:spPr bwMode="auto">
          <a:xfrm>
            <a:off x="447012" y="1539875"/>
            <a:ext cx="7943850" cy="5014913"/>
          </a:xfrm>
          <a:prstGeom prst="rect">
            <a:avLst/>
          </a:prstGeom>
          <a:noFill/>
          <a:ln w="9525">
            <a:noFill/>
            <a:miter lim="800000"/>
            <a:headEnd/>
            <a:tailEnd/>
          </a:ln>
        </p:spPr>
      </p:pic>
      <p:sp>
        <p:nvSpPr>
          <p:cNvPr id="26627" name="Rectangle 3"/>
          <p:cNvSpPr>
            <a:spLocks noGrp="1" noChangeArrowheads="1"/>
          </p:cNvSpPr>
          <p:nvPr>
            <p:ph type="title"/>
          </p:nvPr>
        </p:nvSpPr>
        <p:spPr>
          <a:xfrm>
            <a:off x="139700" y="50800"/>
            <a:ext cx="9004300" cy="1489075"/>
          </a:xfrm>
        </p:spPr>
        <p:txBody>
          <a:bodyPr/>
          <a:lstStyle/>
          <a:p>
            <a:pPr algn="l" eaLnBrk="1" hangingPunct="1"/>
            <a:r>
              <a:rPr lang="cs-CZ" sz="1800" dirty="0" smtClean="0">
                <a:latin typeface="Arial"/>
                <a:cs typeface="Arial"/>
              </a:rPr>
              <a:t>Interaction of </a:t>
            </a:r>
            <a:r>
              <a:rPr lang="cs-CZ" sz="1800" b="1" baseline="30000" dirty="0" smtClean="0">
                <a:latin typeface="Arial"/>
                <a:cs typeface="Arial"/>
              </a:rPr>
              <a:t>15</a:t>
            </a:r>
            <a:r>
              <a:rPr lang="cs-CZ" sz="1800" b="1" dirty="0" smtClean="0">
                <a:latin typeface="Arial"/>
                <a:cs typeface="Arial"/>
              </a:rPr>
              <a:t>N enriched CID</a:t>
            </a:r>
            <a:r>
              <a:rPr lang="cs-CZ" sz="1800" dirty="0" smtClean="0">
                <a:latin typeface="Arial"/>
                <a:cs typeface="Arial"/>
              </a:rPr>
              <a:t> with </a:t>
            </a:r>
            <a:r>
              <a:rPr lang="cs-CZ" sz="1800" b="1" dirty="0" smtClean="0">
                <a:latin typeface="Arial"/>
                <a:cs typeface="Arial"/>
              </a:rPr>
              <a:t>unlabeled CTD-Ser5P</a:t>
            </a:r>
            <a:r>
              <a:rPr lang="cs-CZ" sz="1800" dirty="0" smtClean="0">
                <a:latin typeface="Arial"/>
                <a:cs typeface="Arial"/>
              </a:rPr>
              <a:t> in </a:t>
            </a:r>
            <a:r>
              <a:rPr lang="cs-CZ" sz="1800" i="1" dirty="0" smtClean="0">
                <a:solidFill>
                  <a:srgbClr val="0000FF"/>
                </a:solidFill>
                <a:latin typeface="Arial"/>
                <a:cs typeface="Arial"/>
              </a:rPr>
              <a:t>n</a:t>
            </a:r>
            <a:r>
              <a:rPr lang="cs-CZ" sz="1800" dirty="0" smtClean="0">
                <a:latin typeface="Arial"/>
                <a:cs typeface="Arial"/>
              </a:rPr>
              <a:t>-steps, </a:t>
            </a:r>
            <a:r>
              <a:rPr lang="cs-CZ" sz="1800" i="1" dirty="0" smtClean="0">
                <a:solidFill>
                  <a:srgbClr val="0000FF"/>
                </a:solidFill>
                <a:latin typeface="Arial"/>
                <a:cs typeface="Arial"/>
              </a:rPr>
              <a:t>n</a:t>
            </a:r>
            <a:r>
              <a:rPr lang="cs-CZ" sz="1800" dirty="0" smtClean="0">
                <a:solidFill>
                  <a:srgbClr val="0000FF"/>
                </a:solidFill>
                <a:latin typeface="Arial"/>
                <a:cs typeface="Arial"/>
              </a:rPr>
              <a:t>=6</a:t>
            </a:r>
            <a:r>
              <a:rPr lang="cs-CZ" sz="1800" dirty="0" smtClean="0">
                <a:latin typeface="Arial"/>
                <a:cs typeface="Arial"/>
              </a:rPr>
              <a:t> in our case</a:t>
            </a:r>
            <a:br>
              <a:rPr lang="cs-CZ" sz="1800" dirty="0" smtClean="0">
                <a:latin typeface="Arial"/>
                <a:cs typeface="Arial"/>
              </a:rPr>
            </a:br>
            <a:r>
              <a:rPr lang="cs-CZ" sz="1800" dirty="0" smtClean="0">
                <a:latin typeface="Arial"/>
                <a:cs typeface="Arial"/>
              </a:rPr>
              <a:t>- peaks corresponding to the interacting residues of CID change their chemical shift (position in the spectrum) </a:t>
            </a:r>
            <a:r>
              <a:rPr lang="cs-CZ" sz="1800" dirty="0" smtClean="0">
                <a:solidFill>
                  <a:srgbClr val="800000"/>
                </a:solidFill>
                <a:latin typeface="Arial"/>
                <a:cs typeface="Arial"/>
              </a:rPr>
              <a:t>=&gt;</a:t>
            </a:r>
            <a:r>
              <a:rPr lang="cs-CZ" sz="1800" dirty="0" smtClean="0">
                <a:latin typeface="Arial"/>
                <a:cs typeface="Arial"/>
              </a:rPr>
              <a:t>interaction surface, binding constant, stoichiometry</a:t>
            </a:r>
            <a:endParaRPr lang="cs-CZ" sz="2800" dirty="0" smtClean="0">
              <a:solidFill>
                <a:srgbClr val="000090"/>
              </a:solidFill>
              <a:latin typeface="Arial"/>
              <a:cs typeface="Arial"/>
            </a:endParaRPr>
          </a:p>
        </p:txBody>
      </p:sp>
      <p:sp>
        <p:nvSpPr>
          <p:cNvPr id="8" name="Oval 7"/>
          <p:cNvSpPr/>
          <p:nvPr/>
        </p:nvSpPr>
        <p:spPr>
          <a:xfrm rot="20916159">
            <a:off x="1069975" y="3086100"/>
            <a:ext cx="874713" cy="314325"/>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1" name="Picture 10" descr="Insets1-4_Arrows_small_300dpi.png"/>
          <p:cNvPicPr>
            <a:picLocks noChangeAspect="1"/>
          </p:cNvPicPr>
          <p:nvPr/>
        </p:nvPicPr>
        <p:blipFill>
          <a:blip r:embed="rId4"/>
          <a:srcRect t="6664" r="50000" b="62307"/>
          <a:stretch>
            <a:fillRect/>
          </a:stretch>
        </p:blipFill>
        <p:spPr bwMode="auto">
          <a:xfrm>
            <a:off x="0" y="1807227"/>
            <a:ext cx="3151982" cy="1244727"/>
          </a:xfrm>
          <a:prstGeom prst="rect">
            <a:avLst/>
          </a:prstGeom>
          <a:noFill/>
          <a:ln w="9525">
            <a:noFill/>
            <a:miter lim="800000"/>
            <a:headEnd/>
            <a:tailEnd/>
          </a:ln>
        </p:spPr>
      </p:pic>
      <p:pic>
        <p:nvPicPr>
          <p:cNvPr id="12" name="Picture 11" descr="Insets1-4_Arrows_small_300dpi.png"/>
          <p:cNvPicPr>
            <a:picLocks noChangeAspect="1"/>
          </p:cNvPicPr>
          <p:nvPr/>
        </p:nvPicPr>
        <p:blipFill>
          <a:blip r:embed="rId4"/>
          <a:srcRect l="50642"/>
          <a:stretch>
            <a:fillRect/>
          </a:stretch>
        </p:blipFill>
        <p:spPr bwMode="auto">
          <a:xfrm>
            <a:off x="1176545" y="3758421"/>
            <a:ext cx="2335152" cy="3010679"/>
          </a:xfrm>
          <a:prstGeom prst="rect">
            <a:avLst/>
          </a:prstGeom>
          <a:noFill/>
          <a:ln w="9525">
            <a:noFill/>
            <a:miter lim="800000"/>
            <a:headEnd/>
            <a:tailEnd/>
          </a:ln>
        </p:spPr>
      </p:pic>
      <p:cxnSp>
        <p:nvCxnSpPr>
          <p:cNvPr id="14" name="Straight Connector 13"/>
          <p:cNvCxnSpPr>
            <a:endCxn id="8" idx="2"/>
          </p:cNvCxnSpPr>
          <p:nvPr/>
        </p:nvCxnSpPr>
        <p:spPr>
          <a:xfrm>
            <a:off x="292100" y="2832100"/>
            <a:ext cx="786500" cy="497590"/>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8" idx="5"/>
          </p:cNvCxnSpPr>
          <p:nvPr/>
        </p:nvCxnSpPr>
        <p:spPr>
          <a:xfrm rot="5400000" flipH="1" flipV="1">
            <a:off x="2153580" y="2510970"/>
            <a:ext cx="458989" cy="1101249"/>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rot="2600590">
            <a:off x="5353959" y="4917927"/>
            <a:ext cx="693062" cy="1233635"/>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0" name="Straight Connector 19"/>
          <p:cNvCxnSpPr/>
          <p:nvPr/>
        </p:nvCxnSpPr>
        <p:spPr>
          <a:xfrm>
            <a:off x="3423456" y="3788680"/>
            <a:ext cx="2682723" cy="1278883"/>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3399032" y="6056653"/>
            <a:ext cx="2035466" cy="583613"/>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417128957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d-ctd.trans_model.helices.png"/>
          <p:cNvPicPr>
            <a:picLocks noChangeAspect="1"/>
          </p:cNvPicPr>
          <p:nvPr/>
        </p:nvPicPr>
        <p:blipFill>
          <a:blip r:embed="rId3"/>
          <a:stretch>
            <a:fillRect/>
          </a:stretch>
        </p:blipFill>
        <p:spPr>
          <a:xfrm>
            <a:off x="0" y="0"/>
            <a:ext cx="9144000" cy="6858000"/>
          </a:xfrm>
          <a:prstGeom prst="rect">
            <a:avLst/>
          </a:prstGeom>
        </p:spPr>
      </p:pic>
      <p:sp>
        <p:nvSpPr>
          <p:cNvPr id="30723" name="Title 1"/>
          <p:cNvSpPr>
            <a:spLocks noGrp="1"/>
          </p:cNvSpPr>
          <p:nvPr>
            <p:ph type="title"/>
          </p:nvPr>
        </p:nvSpPr>
        <p:spPr>
          <a:xfrm>
            <a:off x="239580" y="-96105"/>
            <a:ext cx="8375650" cy="1698625"/>
          </a:xfrm>
        </p:spPr>
        <p:txBody>
          <a:bodyPr anchor="t"/>
          <a:lstStyle/>
          <a:p>
            <a:pPr algn="l" eaLnBrk="1" hangingPunct="1"/>
            <a:r>
              <a:rPr lang="en-US" sz="2400" b="1" dirty="0" smtClean="0">
                <a:solidFill>
                  <a:schemeClr val="bg1"/>
                </a:solidFill>
              </a:rPr>
              <a:t>Nrd1 CID interaction surface </a:t>
            </a:r>
            <a:r>
              <a:rPr lang="en-US" sz="2800" dirty="0" smtClean="0"/>
              <a:t>–</a:t>
            </a:r>
            <a:r>
              <a:rPr lang="en-US" sz="2800" b="1" dirty="0" smtClean="0"/>
              <a:t> </a:t>
            </a:r>
            <a:endParaRPr lang="en-US" sz="1800" dirty="0" smtClean="0"/>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id-ctd.trans_model.perturb.png"/>
          <p:cNvPicPr>
            <a:picLocks noChangeAspect="1"/>
          </p:cNvPicPr>
          <p:nvPr/>
        </p:nvPicPr>
        <p:blipFill>
          <a:blip r:embed="rId3"/>
          <a:stretch>
            <a:fillRect/>
          </a:stretch>
        </p:blipFill>
        <p:spPr>
          <a:xfrm>
            <a:off x="0" y="0"/>
            <a:ext cx="9144000" cy="6858000"/>
          </a:xfrm>
          <a:prstGeom prst="rect">
            <a:avLst/>
          </a:prstGeom>
        </p:spPr>
      </p:pic>
      <p:sp>
        <p:nvSpPr>
          <p:cNvPr id="7" name="Title 1"/>
          <p:cNvSpPr>
            <a:spLocks noGrp="1"/>
          </p:cNvSpPr>
          <p:nvPr>
            <p:ph type="title"/>
          </p:nvPr>
        </p:nvSpPr>
        <p:spPr>
          <a:xfrm>
            <a:off x="239580" y="-96105"/>
            <a:ext cx="8375650" cy="1698625"/>
          </a:xfrm>
        </p:spPr>
        <p:txBody>
          <a:bodyPr anchor="t"/>
          <a:lstStyle/>
          <a:p>
            <a:pPr algn="l" eaLnBrk="1" hangingPunct="1"/>
            <a:r>
              <a:rPr lang="en-US" sz="2400" b="1" dirty="0" smtClean="0">
                <a:solidFill>
                  <a:schemeClr val="bg1"/>
                </a:solidFill>
              </a:rPr>
              <a:t>Nrd1 CID interaction surface </a:t>
            </a:r>
            <a:r>
              <a:rPr lang="en-US" sz="2800" dirty="0" smtClean="0">
                <a:solidFill>
                  <a:srgbClr val="FFFF00"/>
                </a:solidFill>
              </a:rPr>
              <a:t>–</a:t>
            </a:r>
            <a:r>
              <a:rPr lang="en-US" sz="2800" b="1" dirty="0" smtClean="0">
                <a:solidFill>
                  <a:srgbClr val="FFFF00"/>
                </a:solidFill>
              </a:rPr>
              <a:t> </a:t>
            </a:r>
            <a:r>
              <a:rPr lang="en-US" sz="1800" dirty="0" smtClean="0">
                <a:solidFill>
                  <a:srgbClr val="FFFF00"/>
                </a:solidFill>
              </a:rPr>
              <a:t>CID residues experiencing the largest chemical shift variations upon the interaction with 5-phospho-Ser CTD shown in blue with side-chains in stick representation</a:t>
            </a: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id-ctd.trans_model.mutants.2.png"/>
          <p:cNvPicPr>
            <a:picLocks noChangeAspect="1"/>
          </p:cNvPicPr>
          <p:nvPr/>
        </p:nvPicPr>
        <p:blipFill>
          <a:blip r:embed="rId3"/>
          <a:stretch>
            <a:fillRect/>
          </a:stretch>
        </p:blipFill>
        <p:spPr>
          <a:xfrm>
            <a:off x="0" y="0"/>
            <a:ext cx="9144000" cy="6858000"/>
          </a:xfrm>
          <a:prstGeom prst="rect">
            <a:avLst/>
          </a:prstGeom>
        </p:spPr>
      </p:pic>
      <p:sp>
        <p:nvSpPr>
          <p:cNvPr id="33794" name="TextBox 3"/>
          <p:cNvSpPr txBox="1">
            <a:spLocks noChangeArrowheads="1"/>
          </p:cNvSpPr>
          <p:nvPr/>
        </p:nvSpPr>
        <p:spPr bwMode="auto">
          <a:xfrm>
            <a:off x="508000" y="271330"/>
            <a:ext cx="8280400" cy="400110"/>
          </a:xfrm>
          <a:prstGeom prst="rect">
            <a:avLst/>
          </a:prstGeom>
          <a:noFill/>
          <a:ln w="9525">
            <a:noFill/>
            <a:miter lim="800000"/>
            <a:headEnd/>
            <a:tailEnd/>
          </a:ln>
        </p:spPr>
        <p:txBody>
          <a:bodyPr>
            <a:prstTxWarp prst="textNoShape">
              <a:avLst/>
            </a:prstTxWarp>
            <a:spAutoFit/>
          </a:bodyPr>
          <a:lstStyle/>
          <a:p>
            <a:r>
              <a:rPr lang="en-US" sz="2000" b="1" dirty="0" smtClean="0">
                <a:solidFill>
                  <a:srgbClr val="FFFFFF"/>
                </a:solidFill>
                <a:latin typeface="Calibri" charset="0"/>
                <a:ea typeface="Calibri" charset="0"/>
                <a:cs typeface="Calibri" charset="0"/>
              </a:rPr>
              <a:t>CTD-CID interaction with </a:t>
            </a:r>
            <a:r>
              <a:rPr lang="en-US" sz="2000" b="1" dirty="0" smtClean="0">
                <a:solidFill>
                  <a:srgbClr val="FF0000"/>
                </a:solidFill>
                <a:latin typeface="Calibri" charset="0"/>
                <a:ea typeface="Calibri" charset="0"/>
                <a:cs typeface="Calibri" charset="0"/>
              </a:rPr>
              <a:t>mutants </a:t>
            </a:r>
            <a:r>
              <a:rPr lang="en-US" sz="2000" b="1" dirty="0" smtClean="0">
                <a:solidFill>
                  <a:srgbClr val="FFFFFF"/>
                </a:solidFill>
                <a:latin typeface="Calibri" charset="0"/>
                <a:ea typeface="Calibri" charset="0"/>
                <a:cs typeface="Calibri" charset="0"/>
              </a:rPr>
              <a:t>studied by fluorescence anisotropy</a:t>
            </a:r>
            <a:endParaRPr lang="en-US" sz="2000" b="1" dirty="0">
              <a:solidFill>
                <a:srgbClr val="FFFFFF"/>
              </a:solidFill>
              <a:latin typeface="Calibri" charset="0"/>
              <a:ea typeface="Calibri" charset="0"/>
              <a:cs typeface="Calibri" charset="0"/>
            </a:endParaRPr>
          </a:p>
        </p:txBody>
      </p:sp>
      <p:pic>
        <p:nvPicPr>
          <p:cNvPr id="3" name="Picture 2" descr="cid_barChart.png"/>
          <p:cNvPicPr>
            <a:picLocks noChangeAspect="1"/>
          </p:cNvPicPr>
          <p:nvPr/>
        </p:nvPicPr>
        <p:blipFill>
          <a:blip r:embed="rId4">
            <a:lum bright="-2000" contrast="12000"/>
          </a:blip>
          <a:stretch>
            <a:fillRect/>
          </a:stretch>
        </p:blipFill>
        <p:spPr>
          <a:xfrm>
            <a:off x="5309968" y="4237182"/>
            <a:ext cx="3834032" cy="2609272"/>
          </a:xfrm>
          <a:prstGeom prst="rect">
            <a:avLst/>
          </a:prstGeom>
        </p:spPr>
      </p:pic>
      <p:sp>
        <p:nvSpPr>
          <p:cNvPr id="2" name="Date Placeholder 1"/>
          <p:cNvSpPr>
            <a:spLocks noGrp="1"/>
          </p:cNvSpPr>
          <p:nvPr>
            <p:ph type="dt" sz="half" idx="10"/>
          </p:nvPr>
        </p:nvSpPr>
        <p:spPr/>
        <p:txBody>
          <a:bodyPr/>
          <a:lstStyle/>
          <a:p>
            <a:pPr>
              <a:defRPr/>
            </a:pPr>
            <a:r>
              <a:rPr lang="cs-CZ" smtClean="0"/>
              <a:t>09/26/2012</a:t>
            </a:r>
            <a:endParaRPr lang="en-US"/>
          </a:p>
        </p:txBody>
      </p:sp>
      <p:sp>
        <p:nvSpPr>
          <p:cNvPr id="4" name="Footer Placeholder 3"/>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70578"/>
            <a:ext cx="9143999" cy="461665"/>
          </a:xfrm>
          <a:prstGeom prst="rect">
            <a:avLst/>
          </a:prstGeom>
          <a:noFill/>
          <a:ln w="9525">
            <a:noFill/>
            <a:miter lim="800000"/>
            <a:headEnd/>
            <a:tailEnd/>
          </a:ln>
        </p:spPr>
        <p:txBody>
          <a:bodyPr wrap="square">
            <a:prstTxWarp prst="textNoShape">
              <a:avLst/>
            </a:prstTxWarp>
            <a:spAutoFit/>
          </a:bodyPr>
          <a:lstStyle/>
          <a:p>
            <a:r>
              <a:rPr lang="en-US" sz="2400" dirty="0" err="1"/>
              <a:t>Interligand</a:t>
            </a:r>
            <a:r>
              <a:rPr lang="en-US" sz="2400" dirty="0"/>
              <a:t> </a:t>
            </a:r>
            <a:r>
              <a:rPr lang="en-US" sz="2400" dirty="0" err="1"/>
              <a:t>NOEs</a:t>
            </a:r>
            <a:r>
              <a:rPr lang="en-US" sz="2400" dirty="0"/>
              <a:t> between </a:t>
            </a:r>
            <a:r>
              <a:rPr lang="en-US" sz="2400" dirty="0" smtClean="0"/>
              <a:t>CID and CTD – </a:t>
            </a:r>
            <a:r>
              <a:rPr lang="en-US" sz="2400" dirty="0"/>
              <a:t>900MHz, 150ms, 293K</a:t>
            </a:r>
          </a:p>
        </p:txBody>
      </p:sp>
      <p:grpSp>
        <p:nvGrpSpPr>
          <p:cNvPr id="2" name="Group 32"/>
          <p:cNvGrpSpPr/>
          <p:nvPr/>
        </p:nvGrpSpPr>
        <p:grpSpPr>
          <a:xfrm>
            <a:off x="2006599" y="561975"/>
            <a:ext cx="5448302" cy="5929312"/>
            <a:chOff x="677863" y="663575"/>
            <a:chExt cx="5448302" cy="5929312"/>
          </a:xfrm>
        </p:grpSpPr>
        <p:sp>
          <p:nvSpPr>
            <p:cNvPr id="18" name="TextBox 19"/>
            <p:cNvSpPr txBox="1">
              <a:spLocks noChangeArrowheads="1"/>
            </p:cNvSpPr>
            <p:nvPr/>
          </p:nvSpPr>
          <p:spPr bwMode="auto">
            <a:xfrm>
              <a:off x="1411286" y="663575"/>
              <a:ext cx="2659063" cy="368300"/>
            </a:xfrm>
            <a:prstGeom prst="rect">
              <a:avLst/>
            </a:prstGeom>
            <a:noFill/>
            <a:ln w="9525">
              <a:noFill/>
              <a:miter lim="800000"/>
              <a:headEnd/>
              <a:tailEnd/>
            </a:ln>
          </p:spPr>
          <p:txBody>
            <a:bodyPr>
              <a:prstTxWarp prst="textNoShape">
                <a:avLst/>
              </a:prstTxWarp>
              <a:spAutoFit/>
            </a:bodyPr>
            <a:lstStyle/>
            <a:p>
              <a:pPr algn="ctr"/>
              <a:r>
                <a:rPr lang="en-US" dirty="0" smtClean="0"/>
                <a:t>CID </a:t>
              </a:r>
              <a:r>
                <a:rPr lang="en-US" dirty="0"/>
                <a:t>resonances</a:t>
              </a:r>
            </a:p>
          </p:txBody>
        </p:sp>
        <p:grpSp>
          <p:nvGrpSpPr>
            <p:cNvPr id="3" name="Group 31"/>
            <p:cNvGrpSpPr/>
            <p:nvPr/>
          </p:nvGrpSpPr>
          <p:grpSpPr>
            <a:xfrm>
              <a:off x="677863" y="1031874"/>
              <a:ext cx="5448302" cy="5561013"/>
              <a:chOff x="677863" y="1031875"/>
              <a:chExt cx="5448302" cy="5561013"/>
            </a:xfrm>
          </p:grpSpPr>
          <p:pic>
            <p:nvPicPr>
              <p:cNvPr id="4" name="Picture 3" descr="iloe2D.png"/>
              <p:cNvPicPr>
                <a:picLocks noChangeAspect="1"/>
              </p:cNvPicPr>
              <p:nvPr/>
            </p:nvPicPr>
            <p:blipFill>
              <a:blip r:embed="rId3"/>
              <a:srcRect/>
              <a:stretch>
                <a:fillRect/>
              </a:stretch>
            </p:blipFill>
            <p:spPr bwMode="auto">
              <a:xfrm>
                <a:off x="677863" y="1755775"/>
                <a:ext cx="4197350" cy="4837113"/>
              </a:xfrm>
              <a:prstGeom prst="rect">
                <a:avLst/>
              </a:prstGeom>
              <a:noFill/>
              <a:ln w="9525">
                <a:noFill/>
                <a:miter lim="800000"/>
                <a:headEnd/>
                <a:tailEnd/>
              </a:ln>
            </p:spPr>
          </p:pic>
          <p:cxnSp>
            <p:nvCxnSpPr>
              <p:cNvPr id="6" name="Straight Connector 5"/>
              <p:cNvCxnSpPr/>
              <p:nvPr/>
            </p:nvCxnSpPr>
            <p:spPr>
              <a:xfrm>
                <a:off x="4259263" y="243840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259263" y="27590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259263" y="2909888"/>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259263" y="31654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259263" y="35369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259263" y="39528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259263" y="4062413"/>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259263" y="48577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259263" y="4945063"/>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259263" y="50990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259263" y="612140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sp>
            <p:nvSpPr>
              <p:cNvPr id="17" name="Right Brace 16"/>
              <p:cNvSpPr/>
              <p:nvPr/>
            </p:nvSpPr>
            <p:spPr>
              <a:xfrm>
                <a:off x="5214938" y="2438400"/>
                <a:ext cx="542925" cy="3683000"/>
              </a:xfrm>
              <a:prstGeom prst="rightBrac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9" name="Straight Connector 18"/>
              <p:cNvCxnSpPr/>
              <p:nvPr/>
            </p:nvCxnSpPr>
            <p:spPr>
              <a:xfrm rot="5400000" flipH="1" flipV="1">
                <a:off x="8223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flipH="1" flipV="1">
                <a:off x="1125537"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flipV="1">
                <a:off x="159226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flipH="1" flipV="1">
                <a:off x="1815306" y="1754982"/>
                <a:ext cx="828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flipH="1" flipV="1">
                <a:off x="26511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5400000" flipH="1" flipV="1">
                <a:off x="273526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5400000" flipH="1" flipV="1">
                <a:off x="2869406" y="1762919"/>
                <a:ext cx="828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5400000" flipH="1" flipV="1">
                <a:off x="30194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5400000" flipH="1" flipV="1">
                <a:off x="3505994" y="1754982"/>
                <a:ext cx="828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5400000" flipH="1" flipV="1">
                <a:off x="365601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5400000" flipH="1" flipV="1">
                <a:off x="380841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sp>
            <p:nvSpPr>
              <p:cNvPr id="30" name="Right Brace 29"/>
              <p:cNvSpPr/>
              <p:nvPr/>
            </p:nvSpPr>
            <p:spPr>
              <a:xfrm rot="16200000">
                <a:off x="2523331" y="-253206"/>
                <a:ext cx="414338" cy="2984500"/>
              </a:xfrm>
              <a:prstGeom prst="righ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1" name="TextBox 36"/>
              <p:cNvSpPr txBox="1">
                <a:spLocks noChangeArrowheads="1"/>
              </p:cNvSpPr>
              <p:nvPr/>
            </p:nvSpPr>
            <p:spPr bwMode="auto">
              <a:xfrm rot="16200000">
                <a:off x="4612483" y="4055269"/>
                <a:ext cx="2659063" cy="368300"/>
              </a:xfrm>
              <a:prstGeom prst="rect">
                <a:avLst/>
              </a:prstGeom>
              <a:noFill/>
              <a:ln w="9525">
                <a:noFill/>
                <a:miter lim="800000"/>
                <a:headEnd/>
                <a:tailEnd/>
              </a:ln>
            </p:spPr>
            <p:txBody>
              <a:bodyPr>
                <a:prstTxWarp prst="textNoShape">
                  <a:avLst/>
                </a:prstTxWarp>
                <a:spAutoFit/>
              </a:bodyPr>
              <a:lstStyle/>
              <a:p>
                <a:pPr algn="ctr"/>
                <a:r>
                  <a:rPr lang="en-US" dirty="0" smtClean="0"/>
                  <a:t>CTD resonances</a:t>
                </a:r>
                <a:endParaRPr lang="en-US" dirty="0"/>
              </a:p>
            </p:txBody>
          </p:sp>
        </p:grpSp>
      </p:grpSp>
      <p:sp>
        <p:nvSpPr>
          <p:cNvPr id="32" name="Date Placeholder 31"/>
          <p:cNvSpPr>
            <a:spLocks noGrp="1"/>
          </p:cNvSpPr>
          <p:nvPr>
            <p:ph type="dt" sz="half" idx="10"/>
          </p:nvPr>
        </p:nvSpPr>
        <p:spPr/>
        <p:txBody>
          <a:bodyPr/>
          <a:lstStyle/>
          <a:p>
            <a:pPr>
              <a:defRPr/>
            </a:pPr>
            <a:r>
              <a:rPr lang="cs-CZ" smtClean="0"/>
              <a:t>09/26/2012</a:t>
            </a:r>
            <a:endParaRPr lang="en-US"/>
          </a:p>
        </p:txBody>
      </p:sp>
      <p:sp>
        <p:nvSpPr>
          <p:cNvPr id="33" name="Footer Placeholder 32"/>
          <p:cNvSpPr>
            <a:spLocks noGrp="1"/>
          </p:cNvSpPr>
          <p:nvPr>
            <p:ph type="ftr" sz="quarter" idx="11"/>
          </p:nvPr>
        </p:nvSpPr>
        <p:spPr/>
        <p:txBody>
          <a:bodyPr/>
          <a:lstStyle/>
          <a:p>
            <a:pPr>
              <a:defRPr/>
            </a:pPr>
            <a:r>
              <a:rPr lang="en-US" dirty="0" err="1" smtClean="0"/>
              <a:t>ProteinyII</a:t>
            </a:r>
            <a:r>
              <a:rPr lang="en-US" dirty="0" smtClean="0"/>
              <a:t>, Karel </a:t>
            </a:r>
            <a:r>
              <a:rPr lang="en-US" dirty="0" err="1" smtClean="0"/>
              <a:t>Kubíček</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rd1_peptide.png"/>
          <p:cNvPicPr>
            <a:picLocks noChangeAspect="1"/>
          </p:cNvPicPr>
          <p:nvPr/>
        </p:nvPicPr>
        <p:blipFill>
          <a:blip r:embed="rId3"/>
          <a:srcRect l="24273" r="7323"/>
          <a:stretch>
            <a:fillRect/>
          </a:stretch>
        </p:blipFill>
        <p:spPr>
          <a:xfrm>
            <a:off x="4675909" y="1266812"/>
            <a:ext cx="4387275" cy="3940187"/>
          </a:xfrm>
          <a:prstGeom prst="rect">
            <a:avLst/>
          </a:prstGeom>
        </p:spPr>
      </p:pic>
      <p:pic>
        <p:nvPicPr>
          <p:cNvPr id="5" name="Picture 4" descr="Pcf11_peptide.png"/>
          <p:cNvPicPr>
            <a:picLocks noChangeAspect="1"/>
          </p:cNvPicPr>
          <p:nvPr/>
        </p:nvPicPr>
        <p:blipFill>
          <a:blip r:embed="rId4">
            <a:lum/>
          </a:blip>
          <a:srcRect l="11364" r="19663"/>
          <a:stretch>
            <a:fillRect/>
          </a:stretch>
        </p:blipFill>
        <p:spPr>
          <a:xfrm>
            <a:off x="80815" y="1406846"/>
            <a:ext cx="4503907" cy="3349891"/>
          </a:xfrm>
          <a:prstGeom prst="rect">
            <a:avLst/>
          </a:prstGeom>
        </p:spPr>
      </p:pic>
      <p:grpSp>
        <p:nvGrpSpPr>
          <p:cNvPr id="7" name="Group 6"/>
          <p:cNvGrpSpPr/>
          <p:nvPr/>
        </p:nvGrpSpPr>
        <p:grpSpPr>
          <a:xfrm>
            <a:off x="-36" y="277926"/>
            <a:ext cx="9144000" cy="400110"/>
            <a:chOff x="0" y="0"/>
            <a:chExt cx="9144000" cy="400110"/>
          </a:xfrm>
        </p:grpSpPr>
        <p:sp>
          <p:nvSpPr>
            <p:cNvPr id="8" name="TextBox 7"/>
            <p:cNvSpPr txBox="1"/>
            <p:nvPr/>
          </p:nvSpPr>
          <p:spPr>
            <a:xfrm>
              <a:off x="0" y="0"/>
              <a:ext cx="9144000" cy="400110"/>
            </a:xfrm>
            <a:prstGeom prst="rect">
              <a:avLst/>
            </a:prstGeom>
            <a:noFill/>
          </p:spPr>
          <p:txBody>
            <a:bodyPr wrap="square" rtlCol="0">
              <a:spAutoFit/>
            </a:bodyPr>
            <a:lstStyle/>
            <a:p>
              <a:r>
                <a:rPr lang="en-US" sz="2000" b="1" dirty="0" smtClean="0"/>
                <a:t>X-ray Pcf11								  NMR-derived Nrd1-CID</a:t>
              </a:r>
              <a:r>
                <a:rPr lang="en-US" dirty="0" smtClean="0"/>
                <a:t>			  </a:t>
              </a:r>
              <a:endParaRPr lang="en-US" dirty="0">
                <a:solidFill>
                  <a:schemeClr val="bg1"/>
                </a:solidFill>
              </a:endParaRPr>
            </a:p>
          </p:txBody>
        </p:sp>
        <p:cxnSp>
          <p:nvCxnSpPr>
            <p:cNvPr id="9" name="Straight Connector 8"/>
            <p:cNvCxnSpPr/>
            <p:nvPr/>
          </p:nvCxnSpPr>
          <p:spPr>
            <a:xfrm>
              <a:off x="1482130" y="284707"/>
              <a:ext cx="3204000" cy="4764"/>
            </a:xfrm>
            <a:prstGeom prst="lin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7572770" y="283119"/>
              <a:ext cx="1466323" cy="6352"/>
            </a:xfrm>
            <a:prstGeom prst="lin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TextBox 10"/>
          <p:cNvSpPr txBox="1"/>
          <p:nvPr/>
        </p:nvSpPr>
        <p:spPr>
          <a:xfrm>
            <a:off x="126995" y="5183909"/>
            <a:ext cx="8958242" cy="615553"/>
          </a:xfrm>
          <a:prstGeom prst="rect">
            <a:avLst/>
          </a:prstGeom>
          <a:noFill/>
        </p:spPr>
        <p:txBody>
          <a:bodyPr wrap="square" rtlCol="0">
            <a:spAutoFit/>
          </a:bodyPr>
          <a:lstStyle/>
          <a:p>
            <a:r>
              <a:rPr lang="en-US" dirty="0" smtClean="0"/>
              <a:t>Pcf11 + P</a:t>
            </a:r>
            <a:r>
              <a:rPr lang="en-US" baseline="30000" dirty="0" smtClean="0"/>
              <a:t>1</a:t>
            </a:r>
            <a:r>
              <a:rPr lang="en-US" dirty="0" smtClean="0"/>
              <a:t>S</a:t>
            </a:r>
            <a:r>
              <a:rPr lang="en-US" baseline="30000" dirty="0" smtClean="0"/>
              <a:t>2</a:t>
            </a:r>
            <a:r>
              <a:rPr lang="en-US" dirty="0" smtClean="0"/>
              <a:t>Y</a:t>
            </a:r>
            <a:r>
              <a:rPr lang="en-US" baseline="30000" dirty="0" smtClean="0"/>
              <a:t>3</a:t>
            </a:r>
            <a:r>
              <a:rPr lang="en-US" b="1" i="1" u="sng" dirty="0" smtClean="0"/>
              <a:t>pS</a:t>
            </a:r>
            <a:r>
              <a:rPr lang="en-US" baseline="30000" dirty="0" smtClean="0"/>
              <a:t>4</a:t>
            </a:r>
            <a:r>
              <a:rPr lang="en-US" dirty="0" smtClean="0"/>
              <a:t>P</a:t>
            </a:r>
            <a:r>
              <a:rPr lang="en-US" baseline="30000" dirty="0" smtClean="0"/>
              <a:t>5</a:t>
            </a:r>
            <a:r>
              <a:rPr lang="en-US" dirty="0" smtClean="0"/>
              <a:t>T</a:t>
            </a:r>
            <a:r>
              <a:rPr lang="en-US" baseline="30000" dirty="0" smtClean="0"/>
              <a:t>6</a:t>
            </a:r>
            <a:r>
              <a:rPr lang="en-US" dirty="0" smtClean="0"/>
              <a:t>S</a:t>
            </a:r>
            <a:r>
              <a:rPr lang="en-US" baseline="30000" dirty="0" smtClean="0"/>
              <a:t>7</a:t>
            </a:r>
            <a:r>
              <a:rPr lang="en-US" dirty="0" smtClean="0"/>
              <a:t>P</a:t>
            </a:r>
            <a:r>
              <a:rPr lang="en-US" baseline="30000" dirty="0" smtClean="0"/>
              <a:t>8</a:t>
            </a:r>
            <a:r>
              <a:rPr lang="en-US" dirty="0" smtClean="0"/>
              <a:t>S</a:t>
            </a:r>
            <a:r>
              <a:rPr lang="en-US" baseline="30000" dirty="0" smtClean="0"/>
              <a:t>9		</a:t>
            </a:r>
            <a:r>
              <a:rPr lang="en-US" dirty="0" smtClean="0"/>
              <a:t>    		</a:t>
            </a:r>
            <a:r>
              <a:rPr lang="en-US" sz="1600" dirty="0" smtClean="0"/>
              <a:t>Nrd1-CID + </a:t>
            </a:r>
          </a:p>
          <a:p>
            <a:r>
              <a:rPr lang="en-US" sz="1600" dirty="0" smtClean="0"/>
              <a:t>										Y</a:t>
            </a:r>
            <a:r>
              <a:rPr lang="en-US" sz="1600" baseline="30000" dirty="0" smtClean="0"/>
              <a:t>1</a:t>
            </a:r>
            <a:r>
              <a:rPr lang="en-US" sz="1600" dirty="0" smtClean="0"/>
              <a:t>S</a:t>
            </a:r>
            <a:r>
              <a:rPr lang="en-US" sz="1600" baseline="30000" dirty="0" smtClean="0"/>
              <a:t>2</a:t>
            </a:r>
            <a:r>
              <a:rPr lang="en-US" sz="1600" dirty="0" smtClean="0"/>
              <a:t>P</a:t>
            </a:r>
            <a:r>
              <a:rPr lang="en-US" sz="1600" baseline="30000" dirty="0" smtClean="0"/>
              <a:t>3</a:t>
            </a:r>
            <a:r>
              <a:rPr lang="en-US" sz="1600" dirty="0" smtClean="0"/>
              <a:t>T</a:t>
            </a:r>
            <a:r>
              <a:rPr lang="en-US" sz="1600" baseline="30000" dirty="0" smtClean="0"/>
              <a:t>4</a:t>
            </a:r>
            <a:r>
              <a:rPr lang="en-US" sz="1600" b="1" i="1" u="sng" dirty="0" smtClean="0"/>
              <a:t>pS</a:t>
            </a:r>
            <a:r>
              <a:rPr lang="en-US" sz="1600" b="1" i="1" u="sng" baseline="30000" dirty="0" smtClean="0"/>
              <a:t>5</a:t>
            </a:r>
            <a:r>
              <a:rPr lang="en-US" sz="1600" dirty="0" smtClean="0"/>
              <a:t>P</a:t>
            </a:r>
            <a:r>
              <a:rPr lang="en-US" sz="1600" baseline="30000" dirty="0" smtClean="0"/>
              <a:t>6</a:t>
            </a:r>
            <a:r>
              <a:rPr lang="en-US" sz="1600" dirty="0" smtClean="0"/>
              <a:t>S</a:t>
            </a:r>
            <a:r>
              <a:rPr lang="en-US" sz="1600" baseline="30000" dirty="0" smtClean="0"/>
              <a:t>7</a:t>
            </a:r>
            <a:r>
              <a:rPr lang="en-US" sz="1600" dirty="0" smtClean="0"/>
              <a:t>Y</a:t>
            </a:r>
            <a:r>
              <a:rPr lang="en-US" sz="1600" baseline="30000" dirty="0" smtClean="0"/>
              <a:t>8</a:t>
            </a:r>
            <a:r>
              <a:rPr lang="en-US" sz="1600" dirty="0" smtClean="0"/>
              <a:t>S</a:t>
            </a:r>
            <a:r>
              <a:rPr lang="en-US" sz="1600" baseline="30000" dirty="0" smtClean="0"/>
              <a:t>9</a:t>
            </a:r>
            <a:r>
              <a:rPr lang="en-US" sz="1600" dirty="0" smtClean="0"/>
              <a:t>P</a:t>
            </a:r>
            <a:r>
              <a:rPr lang="en-US" sz="1600" baseline="30000" dirty="0" smtClean="0"/>
              <a:t>10</a:t>
            </a:r>
            <a:r>
              <a:rPr lang="en-US" sz="1600" dirty="0" smtClean="0"/>
              <a:t>T</a:t>
            </a:r>
            <a:r>
              <a:rPr lang="en-US" sz="1600" baseline="30000" dirty="0" smtClean="0"/>
              <a:t>11</a:t>
            </a:r>
            <a:r>
              <a:rPr lang="en-US" sz="1600" b="1" i="1" u="sng" dirty="0" smtClean="0"/>
              <a:t>pS</a:t>
            </a:r>
            <a:r>
              <a:rPr lang="en-US" sz="1600" b="1" i="1" u="sng" baseline="30000" dirty="0" smtClean="0"/>
              <a:t>12</a:t>
            </a:r>
            <a:r>
              <a:rPr lang="en-US" sz="1600" dirty="0" smtClean="0"/>
              <a:t>P</a:t>
            </a:r>
            <a:r>
              <a:rPr lang="en-US" sz="1600" baseline="30000" dirty="0" smtClean="0"/>
              <a:t>13</a:t>
            </a:r>
            <a:r>
              <a:rPr lang="en-US" sz="1600" dirty="0" smtClean="0"/>
              <a:t>S</a:t>
            </a:r>
            <a:r>
              <a:rPr lang="en-US" sz="1600" baseline="30000" dirty="0" smtClean="0"/>
              <a:t>14</a:t>
            </a:r>
            <a:endParaRPr lang="en-US" sz="1600" baseline="30000" dirty="0"/>
          </a:p>
        </p:txBody>
      </p:sp>
      <p:sp>
        <p:nvSpPr>
          <p:cNvPr id="13" name="Left Bracket 12"/>
          <p:cNvSpPr/>
          <p:nvPr/>
        </p:nvSpPr>
        <p:spPr>
          <a:xfrm rot="16200000">
            <a:off x="2333726" y="4628855"/>
            <a:ext cx="129600" cy="1746000"/>
          </a:xfrm>
          <a:prstGeom prst="leftBracket">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Left Bracket 13"/>
          <p:cNvSpPr/>
          <p:nvPr/>
        </p:nvSpPr>
        <p:spPr>
          <a:xfrm rot="16200000">
            <a:off x="5501846" y="4952069"/>
            <a:ext cx="129600" cy="1566000"/>
          </a:xfrm>
          <a:prstGeom prst="leftBracket">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Left Bracket 14"/>
          <p:cNvSpPr/>
          <p:nvPr/>
        </p:nvSpPr>
        <p:spPr>
          <a:xfrm rot="5400000">
            <a:off x="7300800" y="4456800"/>
            <a:ext cx="129600" cy="1976400"/>
          </a:xfrm>
          <a:prstGeom prst="leftBracket">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Left Bracket 15"/>
          <p:cNvSpPr/>
          <p:nvPr/>
        </p:nvSpPr>
        <p:spPr>
          <a:xfrm rot="16200000">
            <a:off x="6315000" y="5784259"/>
            <a:ext cx="129600" cy="1746000"/>
          </a:xfrm>
          <a:prstGeom prst="leftBracket">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7262045" y="6430882"/>
            <a:ext cx="1751401" cy="307777"/>
          </a:xfrm>
          <a:prstGeom prst="rect">
            <a:avLst/>
          </a:prstGeom>
          <a:noFill/>
        </p:spPr>
        <p:txBody>
          <a:bodyPr wrap="none" rtlCol="0">
            <a:spAutoFit/>
          </a:bodyPr>
          <a:lstStyle/>
          <a:p>
            <a:r>
              <a:rPr lang="en-US" sz="1400" dirty="0" smtClean="0"/>
              <a:t>– 1 CTD repeat unit</a:t>
            </a:r>
            <a:endParaRPr lang="en-US" sz="1400" dirty="0"/>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ChangeArrowheads="1"/>
          </p:cNvSpPr>
          <p:nvPr/>
        </p:nvSpPr>
        <p:spPr bwMode="auto">
          <a:xfrm>
            <a:off x="1" y="3499"/>
            <a:ext cx="8623299" cy="4784465"/>
          </a:xfrm>
          <a:prstGeom prst="rect">
            <a:avLst/>
          </a:prstGeom>
          <a:noFill/>
          <a:ln w="9525">
            <a:noFill/>
            <a:miter lim="800000"/>
            <a:headEnd/>
            <a:tailEnd/>
          </a:ln>
        </p:spPr>
        <p:txBody>
          <a:bodyPr anchor="t">
            <a:prstTxWarp prst="textNoShape">
              <a:avLst/>
            </a:prstTxWarp>
          </a:bodyPr>
          <a:lstStyle/>
          <a:p>
            <a:r>
              <a:rPr lang="en-US" sz="2800" b="1" dirty="0" smtClean="0">
                <a:solidFill>
                  <a:srgbClr val="000090"/>
                </a:solidFill>
                <a:latin typeface="Calibri" charset="0"/>
              </a:rPr>
              <a:t>NMR measurement </a:t>
            </a:r>
            <a:r>
              <a:rPr lang="en-US" sz="2800" b="1" dirty="0">
                <a:solidFill>
                  <a:srgbClr val="000090"/>
                </a:solidFill>
                <a:latin typeface="Calibri" charset="0"/>
              </a:rPr>
              <a:t>of Ess1 </a:t>
            </a:r>
            <a:r>
              <a:rPr lang="en-US" sz="2800" b="1" dirty="0" err="1">
                <a:solidFill>
                  <a:srgbClr val="000090"/>
                </a:solidFill>
                <a:latin typeface="Calibri" charset="0"/>
              </a:rPr>
              <a:t>prolyl</a:t>
            </a:r>
            <a:r>
              <a:rPr lang="en-US" sz="2800" b="1" dirty="0">
                <a:solidFill>
                  <a:srgbClr val="000090"/>
                </a:solidFill>
                <a:latin typeface="Calibri" charset="0"/>
              </a:rPr>
              <a:t> </a:t>
            </a:r>
            <a:r>
              <a:rPr lang="en-US" sz="2800" b="1" dirty="0" err="1">
                <a:solidFill>
                  <a:srgbClr val="000090"/>
                </a:solidFill>
                <a:latin typeface="Calibri" charset="0"/>
              </a:rPr>
              <a:t>isomerase</a:t>
            </a:r>
            <a:endParaRPr lang="en-US" sz="2800" b="1" dirty="0" smtClean="0">
              <a:solidFill>
                <a:srgbClr val="000090"/>
              </a:solidFill>
              <a:latin typeface="Calibri" charset="0"/>
            </a:endParaRPr>
          </a:p>
          <a:p>
            <a:endParaRPr lang="en-US" sz="1050" dirty="0" smtClean="0">
              <a:solidFill>
                <a:srgbClr val="000090"/>
              </a:solidFill>
              <a:latin typeface="Calibri" charset="0"/>
            </a:endParaRPr>
          </a:p>
          <a:p>
            <a:pPr>
              <a:buFont typeface="Arial" charset="0"/>
              <a:buChar char="•"/>
            </a:pPr>
            <a:endParaRPr lang="en-US" dirty="0" smtClean="0">
              <a:latin typeface="Calibri" charset="0"/>
            </a:endParaRPr>
          </a:p>
          <a:p>
            <a:pPr>
              <a:buFont typeface="Arial" charset="0"/>
              <a:buChar char="•"/>
            </a:pPr>
            <a:r>
              <a:rPr lang="en-US" dirty="0" smtClean="0">
                <a:latin typeface="Calibri" charset="0"/>
              </a:rPr>
              <a:t> unique </a:t>
            </a:r>
            <a:r>
              <a:rPr lang="en-US" dirty="0">
                <a:latin typeface="Calibri" charset="0"/>
              </a:rPr>
              <a:t>substrate </a:t>
            </a:r>
            <a:r>
              <a:rPr lang="en-US" dirty="0" smtClean="0">
                <a:latin typeface="Calibri" charset="0"/>
              </a:rPr>
              <a:t>specificity</a:t>
            </a:r>
            <a:r>
              <a:rPr lang="en-US" dirty="0">
                <a:latin typeface="Calibri" charset="0"/>
              </a:rPr>
              <a:t>:</a:t>
            </a:r>
          </a:p>
          <a:p>
            <a:r>
              <a:rPr lang="en-US" dirty="0">
                <a:latin typeface="Calibri" charset="0"/>
              </a:rPr>
              <a:t>  </a:t>
            </a:r>
            <a:r>
              <a:rPr lang="en-US" sz="2000" b="1" dirty="0" err="1">
                <a:latin typeface="Calibri" charset="0"/>
              </a:rPr>
              <a:t>pSer</a:t>
            </a:r>
            <a:r>
              <a:rPr lang="en-US" sz="2000" b="1" dirty="0">
                <a:latin typeface="Calibri" charset="0"/>
              </a:rPr>
              <a:t>-Pro </a:t>
            </a:r>
            <a:r>
              <a:rPr lang="en-US" dirty="0">
                <a:latin typeface="Calibri" charset="0"/>
              </a:rPr>
              <a:t>or</a:t>
            </a:r>
            <a:r>
              <a:rPr lang="en-US" b="1" dirty="0">
                <a:latin typeface="Calibri" charset="0"/>
              </a:rPr>
              <a:t> </a:t>
            </a:r>
            <a:r>
              <a:rPr lang="en-US" sz="2000" b="1" dirty="0" err="1">
                <a:latin typeface="Calibri" charset="0"/>
              </a:rPr>
              <a:t>pThr</a:t>
            </a:r>
            <a:r>
              <a:rPr lang="en-US" sz="2000" b="1" dirty="0">
                <a:latin typeface="Calibri" charset="0"/>
              </a:rPr>
              <a:t>-Pro</a:t>
            </a:r>
          </a:p>
          <a:p>
            <a:r>
              <a:rPr lang="en-US" sz="2000" b="1" dirty="0">
                <a:latin typeface="Calibri" charset="0"/>
              </a:rPr>
              <a:t> </a:t>
            </a:r>
            <a:r>
              <a:rPr lang="en-US" dirty="0">
                <a:latin typeface="Calibri" charset="0"/>
              </a:rPr>
              <a:t>containing </a:t>
            </a:r>
            <a:r>
              <a:rPr lang="en-US" dirty="0" smtClean="0">
                <a:latin typeface="Calibri" charset="0"/>
              </a:rPr>
              <a:t>peptides</a:t>
            </a:r>
          </a:p>
          <a:p>
            <a:pPr>
              <a:spcBef>
                <a:spcPct val="20000"/>
              </a:spcBef>
            </a:pPr>
            <a:endParaRPr lang="en-US" sz="1200" b="1" dirty="0" smtClean="0">
              <a:solidFill>
                <a:srgbClr val="000090"/>
              </a:solidFill>
              <a:latin typeface="Calibri" charset="0"/>
              <a:ea typeface="Calibri" charset="0"/>
              <a:cs typeface="Calibri" charset="0"/>
            </a:endParaRPr>
          </a:p>
          <a:p>
            <a:pPr>
              <a:spcBef>
                <a:spcPct val="20000"/>
              </a:spcBef>
            </a:pPr>
            <a:r>
              <a:rPr lang="en-US" sz="2800" b="1" dirty="0" smtClean="0">
                <a:solidFill>
                  <a:srgbClr val="000090"/>
                </a:solidFill>
                <a:latin typeface="Calibri" charset="0"/>
                <a:ea typeface="Calibri" charset="0"/>
                <a:cs typeface="Calibri" charset="0"/>
              </a:rPr>
              <a:t>CTD + Ess1 </a:t>
            </a:r>
            <a:r>
              <a:rPr lang="en-US" sz="2800" b="1" dirty="0" err="1" smtClean="0">
                <a:solidFill>
                  <a:srgbClr val="000090"/>
                </a:solidFill>
                <a:latin typeface="Calibri" charset="0"/>
                <a:ea typeface="Calibri" charset="0"/>
                <a:cs typeface="Calibri" charset="0"/>
              </a:rPr>
              <a:t>prolyl</a:t>
            </a:r>
            <a:r>
              <a:rPr lang="en-US" sz="2800" b="1" dirty="0" smtClean="0">
                <a:solidFill>
                  <a:srgbClr val="000090"/>
                </a:solidFill>
                <a:latin typeface="Calibri" charset="0"/>
                <a:ea typeface="Calibri" charset="0"/>
                <a:cs typeface="Calibri" charset="0"/>
              </a:rPr>
              <a:t> </a:t>
            </a:r>
            <a:r>
              <a:rPr lang="en-US" sz="2800" b="1" dirty="0" err="1" smtClean="0">
                <a:solidFill>
                  <a:srgbClr val="000090"/>
                </a:solidFill>
                <a:latin typeface="Calibri" charset="0"/>
                <a:ea typeface="Calibri" charset="0"/>
                <a:cs typeface="Calibri" charset="0"/>
              </a:rPr>
              <a:t>isomerase</a:t>
            </a:r>
            <a:endParaRPr lang="en-US" sz="2800" b="1" dirty="0" smtClean="0">
              <a:solidFill>
                <a:srgbClr val="000090"/>
              </a:solidFill>
              <a:latin typeface="Calibri" charset="0"/>
              <a:ea typeface="Calibri" charset="0"/>
              <a:cs typeface="Calibri" charset="0"/>
            </a:endParaRPr>
          </a:p>
          <a:p>
            <a:pPr>
              <a:spcBef>
                <a:spcPct val="20000"/>
              </a:spcBef>
            </a:pPr>
            <a:endParaRPr lang="cs-CZ" sz="800" dirty="0" smtClean="0">
              <a:latin typeface="Calibri" charset="0"/>
            </a:endParaRPr>
          </a:p>
          <a:p>
            <a:pPr>
              <a:spcBef>
                <a:spcPct val="20000"/>
              </a:spcBef>
            </a:pPr>
            <a:r>
              <a:rPr lang="cs-CZ" sz="1600" dirty="0" smtClean="0">
                <a:latin typeface="Calibri" charset="0"/>
              </a:rPr>
              <a:t>Y</a:t>
            </a:r>
            <a:r>
              <a:rPr lang="cs-CZ" sz="1600" baseline="30000" dirty="0" smtClean="0">
                <a:latin typeface="Calibri" charset="0"/>
              </a:rPr>
              <a:t>1</a:t>
            </a:r>
            <a:r>
              <a:rPr lang="cs-CZ" sz="1600" dirty="0" smtClean="0">
                <a:latin typeface="Calibri" charset="0"/>
              </a:rPr>
              <a:t>S</a:t>
            </a:r>
            <a:r>
              <a:rPr lang="cs-CZ" sz="1600" baseline="30000" dirty="0" smtClean="0">
                <a:latin typeface="Calibri" charset="0"/>
              </a:rPr>
              <a:t>2</a:t>
            </a:r>
            <a:r>
              <a:rPr lang="cs-CZ" sz="1600" dirty="0" smtClean="0">
                <a:latin typeface="Calibri" charset="0"/>
              </a:rPr>
              <a:t>T</a:t>
            </a:r>
            <a:r>
              <a:rPr lang="cs-CZ" sz="1600" baseline="30000" dirty="0" smtClean="0">
                <a:latin typeface="Calibri" charset="0"/>
              </a:rPr>
              <a:t>3</a:t>
            </a:r>
            <a:r>
              <a:rPr lang="cs-CZ" sz="1600" dirty="0" smtClean="0">
                <a:latin typeface="Calibri" charset="0"/>
              </a:rPr>
              <a:t>P</a:t>
            </a:r>
            <a:r>
              <a:rPr lang="cs-CZ" sz="1600" baseline="30000" dirty="0" smtClean="0">
                <a:latin typeface="Calibri" charset="0"/>
              </a:rPr>
              <a:t>4</a:t>
            </a:r>
            <a:r>
              <a:rPr lang="cs-CZ" sz="1600" dirty="0" smtClean="0">
                <a:latin typeface="Calibri" charset="0"/>
              </a:rPr>
              <a:t>-</a:t>
            </a:r>
            <a:r>
              <a:rPr lang="cs-CZ" sz="1600" b="1" dirty="0" smtClean="0">
                <a:latin typeface="Calibri" charset="0"/>
              </a:rPr>
              <a:t>pS</a:t>
            </a:r>
            <a:r>
              <a:rPr lang="cs-CZ" sz="1600" b="1" baseline="30000" dirty="0" smtClean="0">
                <a:latin typeface="Calibri" charset="0"/>
              </a:rPr>
              <a:t>5</a:t>
            </a:r>
            <a:r>
              <a:rPr lang="cs-CZ" sz="1600" dirty="0" smtClean="0">
                <a:latin typeface="Calibri" charset="0"/>
              </a:rPr>
              <a:t>-</a:t>
            </a:r>
            <a:r>
              <a:rPr lang="cs-CZ" sz="1600" b="1" dirty="0" smtClean="0">
                <a:solidFill>
                  <a:srgbClr val="800000"/>
                </a:solidFill>
                <a:latin typeface="Calibri" charset="0"/>
              </a:rPr>
              <a:t>P</a:t>
            </a:r>
            <a:r>
              <a:rPr lang="cs-CZ" sz="1600" b="1" baseline="30000" dirty="0" smtClean="0">
                <a:solidFill>
                  <a:srgbClr val="800000"/>
                </a:solidFill>
                <a:latin typeface="Calibri" charset="0"/>
              </a:rPr>
              <a:t>6</a:t>
            </a:r>
            <a:r>
              <a:rPr lang="cs-CZ" sz="1600" dirty="0" smtClean="0">
                <a:latin typeface="Calibri" charset="0"/>
              </a:rPr>
              <a:t>-S</a:t>
            </a:r>
            <a:r>
              <a:rPr lang="cs-CZ" sz="1600" baseline="30000" dirty="0" smtClean="0">
                <a:latin typeface="Calibri" charset="0"/>
              </a:rPr>
              <a:t>7</a:t>
            </a:r>
            <a:r>
              <a:rPr lang="cs-CZ" sz="1600" dirty="0" smtClean="0">
                <a:latin typeface="Calibri" charset="0"/>
              </a:rPr>
              <a:t>Y</a:t>
            </a:r>
            <a:r>
              <a:rPr lang="cs-CZ" sz="1600" baseline="30000" dirty="0" smtClean="0">
                <a:latin typeface="Calibri" charset="0"/>
              </a:rPr>
              <a:t>8</a:t>
            </a:r>
            <a:r>
              <a:rPr lang="cs-CZ" sz="1600" dirty="0" smtClean="0">
                <a:latin typeface="Calibri" charset="0"/>
              </a:rPr>
              <a:t>S</a:t>
            </a:r>
            <a:r>
              <a:rPr lang="cs-CZ" sz="1600" baseline="30000" dirty="0" smtClean="0">
                <a:latin typeface="Calibri" charset="0"/>
              </a:rPr>
              <a:t>9</a:t>
            </a:r>
            <a:r>
              <a:rPr lang="cs-CZ" sz="1600" dirty="0" smtClean="0">
                <a:latin typeface="Calibri" charset="0"/>
              </a:rPr>
              <a:t>P</a:t>
            </a:r>
            <a:r>
              <a:rPr lang="cs-CZ" sz="1600" baseline="30000" dirty="0" smtClean="0">
                <a:latin typeface="Calibri" charset="0"/>
              </a:rPr>
              <a:t>10</a:t>
            </a:r>
            <a:r>
              <a:rPr lang="cs-CZ" sz="1600" dirty="0" smtClean="0">
                <a:latin typeface="Calibri" charset="0"/>
              </a:rPr>
              <a:t>T</a:t>
            </a:r>
            <a:r>
              <a:rPr lang="cs-CZ" sz="1600" baseline="30000" dirty="0" smtClean="0">
                <a:latin typeface="Calibri" charset="0"/>
              </a:rPr>
              <a:t>11</a:t>
            </a:r>
            <a:r>
              <a:rPr lang="cs-CZ" sz="1600" dirty="0" smtClean="0">
                <a:latin typeface="Calibri" charset="0"/>
              </a:rPr>
              <a:t>-</a:t>
            </a:r>
            <a:r>
              <a:rPr lang="cs-CZ" sz="1600" b="1" dirty="0" smtClean="0">
                <a:solidFill>
                  <a:srgbClr val="000000"/>
                </a:solidFill>
                <a:latin typeface="Calibri" charset="0"/>
              </a:rPr>
              <a:t>pS</a:t>
            </a:r>
            <a:r>
              <a:rPr lang="cs-CZ" sz="1600" b="1" baseline="30000" dirty="0" smtClean="0">
                <a:solidFill>
                  <a:srgbClr val="000000"/>
                </a:solidFill>
                <a:latin typeface="Calibri" charset="0"/>
              </a:rPr>
              <a:t>12</a:t>
            </a:r>
            <a:r>
              <a:rPr lang="cs-CZ" sz="1600" dirty="0" smtClean="0">
                <a:latin typeface="Calibri" charset="0"/>
              </a:rPr>
              <a:t>-</a:t>
            </a:r>
            <a:r>
              <a:rPr lang="cs-CZ" sz="1600" b="1" dirty="0" smtClean="0">
                <a:solidFill>
                  <a:srgbClr val="800000"/>
                </a:solidFill>
                <a:latin typeface="Calibri" charset="0"/>
              </a:rPr>
              <a:t>P</a:t>
            </a:r>
            <a:r>
              <a:rPr lang="cs-CZ" sz="1600" b="1" baseline="30000" dirty="0" smtClean="0">
                <a:solidFill>
                  <a:srgbClr val="800000"/>
                </a:solidFill>
                <a:latin typeface="Calibri" charset="0"/>
              </a:rPr>
              <a:t>13</a:t>
            </a:r>
            <a:r>
              <a:rPr lang="cs-CZ" sz="1600" dirty="0" smtClean="0">
                <a:latin typeface="Calibri" charset="0"/>
              </a:rPr>
              <a:t>-S</a:t>
            </a:r>
            <a:r>
              <a:rPr lang="cs-CZ" sz="1600" baseline="30000" dirty="0" smtClean="0">
                <a:latin typeface="Calibri" charset="0"/>
              </a:rPr>
              <a:t>14</a:t>
            </a:r>
          </a:p>
          <a:p>
            <a:pPr>
              <a:spcBef>
                <a:spcPct val="20000"/>
              </a:spcBef>
            </a:pPr>
            <a:r>
              <a:rPr lang="cs-CZ" dirty="0" smtClean="0">
                <a:latin typeface="Calibri" charset="0"/>
              </a:rPr>
              <a:t>2D projection of a 3D </a:t>
            </a:r>
            <a:r>
              <a:rPr lang="cs-CZ" baseline="30000" dirty="0" smtClean="0">
                <a:latin typeface="Calibri" charset="0"/>
              </a:rPr>
              <a:t>13</a:t>
            </a:r>
            <a:r>
              <a:rPr lang="cs-CZ" dirty="0" smtClean="0">
                <a:latin typeface="Calibri" charset="0"/>
              </a:rPr>
              <a:t>C-NOESY </a:t>
            </a:r>
          </a:p>
          <a:p>
            <a:pPr>
              <a:spcBef>
                <a:spcPct val="20000"/>
              </a:spcBef>
            </a:pPr>
            <a:r>
              <a:rPr lang="cs-CZ" dirty="0" smtClean="0">
                <a:latin typeface="Calibri" charset="0"/>
              </a:rPr>
              <a:t>of (YSPT</a:t>
            </a:r>
            <a:r>
              <a:rPr lang="cs-CZ" b="1" dirty="0" smtClean="0">
                <a:latin typeface="Calibri" charset="0"/>
              </a:rPr>
              <a:t>pS</a:t>
            </a:r>
            <a:r>
              <a:rPr lang="cs-CZ" b="1" dirty="0" smtClean="0">
                <a:solidFill>
                  <a:srgbClr val="800000"/>
                </a:solidFill>
                <a:latin typeface="Calibri" charset="0"/>
              </a:rPr>
              <a:t>P</a:t>
            </a:r>
            <a:r>
              <a:rPr lang="cs-CZ" dirty="0" smtClean="0">
                <a:latin typeface="Calibri" charset="0"/>
              </a:rPr>
              <a:t>S)</a:t>
            </a:r>
            <a:r>
              <a:rPr lang="cs-CZ" baseline="-25000" dirty="0" smtClean="0">
                <a:latin typeface="Calibri" charset="0"/>
              </a:rPr>
              <a:t>2</a:t>
            </a:r>
            <a:r>
              <a:rPr lang="cs-CZ" dirty="0" smtClean="0">
                <a:latin typeface="Calibri" charset="0"/>
              </a:rPr>
              <a:t>  </a:t>
            </a:r>
          </a:p>
          <a:p>
            <a:pPr>
              <a:spcBef>
                <a:spcPct val="20000"/>
              </a:spcBef>
            </a:pPr>
            <a:r>
              <a:rPr lang="cs-CZ" dirty="0" smtClean="0">
                <a:latin typeface="Calibri" charset="0"/>
              </a:rPr>
              <a:t>in	</a:t>
            </a:r>
            <a:r>
              <a:rPr lang="cs-CZ" b="1" dirty="0" smtClean="0">
                <a:solidFill>
                  <a:srgbClr val="186306"/>
                </a:solidFill>
                <a:latin typeface="Calibri" charset="0"/>
              </a:rPr>
              <a:t>absence </a:t>
            </a:r>
          </a:p>
          <a:p>
            <a:pPr>
              <a:spcBef>
                <a:spcPct val="20000"/>
              </a:spcBef>
            </a:pPr>
            <a:r>
              <a:rPr lang="cs-CZ" dirty="0" smtClean="0">
                <a:latin typeface="Calibri" charset="0"/>
              </a:rPr>
              <a:t>and 	</a:t>
            </a:r>
            <a:r>
              <a:rPr lang="cs-CZ" b="1" dirty="0" smtClean="0">
                <a:solidFill>
                  <a:srgbClr val="800000"/>
                </a:solidFill>
                <a:latin typeface="Calibri" charset="0"/>
              </a:rPr>
              <a:t>presence </a:t>
            </a:r>
            <a:r>
              <a:rPr lang="cs-CZ" dirty="0" smtClean="0">
                <a:latin typeface="Calibri" charset="0"/>
              </a:rPr>
              <a:t>of </a:t>
            </a:r>
            <a:r>
              <a:rPr lang="cs-CZ" b="1" dirty="0" smtClean="0">
                <a:latin typeface="Calibri" charset="0"/>
              </a:rPr>
              <a:t>Ess1</a:t>
            </a:r>
          </a:p>
          <a:p>
            <a:endParaRPr lang="en-US" dirty="0" smtClean="0">
              <a:latin typeface="Calibri" charset="0"/>
            </a:endParaRPr>
          </a:p>
          <a:p>
            <a:endParaRPr lang="en-US" dirty="0" smtClean="0">
              <a:latin typeface="Calibri" charset="0"/>
            </a:endParaRPr>
          </a:p>
          <a:p>
            <a:endParaRPr lang="cs-CZ" sz="2800" dirty="0" smtClean="0">
              <a:solidFill>
                <a:srgbClr val="000090"/>
              </a:solidFill>
              <a:latin typeface="Calibri" charset="0"/>
            </a:endParaRPr>
          </a:p>
          <a:p>
            <a:endParaRPr lang="cs-CZ" sz="2800" dirty="0" smtClean="0">
              <a:solidFill>
                <a:srgbClr val="000090"/>
              </a:solidFill>
              <a:latin typeface="Calibri" charset="0"/>
            </a:endParaRPr>
          </a:p>
          <a:p>
            <a:endParaRPr lang="cs-CZ" sz="2800" dirty="0">
              <a:solidFill>
                <a:srgbClr val="000090"/>
              </a:solidFill>
              <a:latin typeface="Calibri" charset="0"/>
            </a:endParaRPr>
          </a:p>
        </p:txBody>
      </p:sp>
      <p:grpSp>
        <p:nvGrpSpPr>
          <p:cNvPr id="35" name="Group 34"/>
          <p:cNvGrpSpPr/>
          <p:nvPr/>
        </p:nvGrpSpPr>
        <p:grpSpPr>
          <a:xfrm>
            <a:off x="7464141" y="966600"/>
            <a:ext cx="1622134" cy="1933200"/>
            <a:chOff x="4694238" y="966600"/>
            <a:chExt cx="1622134" cy="1933200"/>
          </a:xfrm>
        </p:grpSpPr>
        <p:pic>
          <p:nvPicPr>
            <p:cNvPr id="12" name="Picture 11" descr="cis5Sep.png"/>
            <p:cNvPicPr>
              <a:picLocks noChangeAspect="1"/>
            </p:cNvPicPr>
            <p:nvPr/>
          </p:nvPicPr>
          <p:blipFill>
            <a:blip r:embed="rId3">
              <a:clrChange>
                <a:clrFrom>
                  <a:srgbClr val="FFFFFF"/>
                </a:clrFrom>
                <a:clrTo>
                  <a:srgbClr val="FFFFFF">
                    <a:alpha val="0"/>
                  </a:srgbClr>
                </a:clrTo>
              </a:clrChange>
            </a:blip>
            <a:stretch>
              <a:fillRect/>
            </a:stretch>
          </p:blipFill>
          <p:spPr>
            <a:xfrm>
              <a:off x="4694238" y="966600"/>
              <a:ext cx="1622134" cy="1933200"/>
            </a:xfrm>
            <a:prstGeom prst="rect">
              <a:avLst/>
            </a:prstGeom>
          </p:spPr>
        </p:pic>
        <p:grpSp>
          <p:nvGrpSpPr>
            <p:cNvPr id="37895" name="Group 23"/>
            <p:cNvGrpSpPr>
              <a:grpSpLocks/>
            </p:cNvGrpSpPr>
            <p:nvPr/>
          </p:nvGrpSpPr>
          <p:grpSpPr bwMode="auto">
            <a:xfrm>
              <a:off x="5297050" y="1512313"/>
              <a:ext cx="355600" cy="749300"/>
              <a:chOff x="7898607" y="1568978"/>
              <a:chExt cx="356397" cy="748244"/>
            </a:xfrm>
            <a:effectLst/>
          </p:grpSpPr>
          <p:cxnSp>
            <p:nvCxnSpPr>
              <p:cNvPr id="16" name="Straight Connector 15"/>
              <p:cNvCxnSpPr/>
              <p:nvPr/>
            </p:nvCxnSpPr>
            <p:spPr>
              <a:xfrm rot="10800000">
                <a:off x="7898607" y="2315636"/>
                <a:ext cx="356397" cy="1586"/>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7526866" y="1942304"/>
                <a:ext cx="745073" cy="1592"/>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0800000">
                <a:off x="7898607" y="1568978"/>
                <a:ext cx="356397" cy="1585"/>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grpSp>
      </p:grpSp>
      <p:grpSp>
        <p:nvGrpSpPr>
          <p:cNvPr id="79" name="Group 78"/>
          <p:cNvGrpSpPr/>
          <p:nvPr/>
        </p:nvGrpSpPr>
        <p:grpSpPr>
          <a:xfrm>
            <a:off x="4420141" y="2727325"/>
            <a:ext cx="4476930" cy="1992813"/>
            <a:chOff x="4420141" y="2727325"/>
            <a:chExt cx="4476930" cy="1992813"/>
          </a:xfrm>
        </p:grpSpPr>
        <p:grpSp>
          <p:nvGrpSpPr>
            <p:cNvPr id="44" name="Group 43"/>
            <p:cNvGrpSpPr/>
            <p:nvPr/>
          </p:nvGrpSpPr>
          <p:grpSpPr>
            <a:xfrm>
              <a:off x="4976095" y="3244245"/>
              <a:ext cx="3475182" cy="1475893"/>
              <a:chOff x="5080000" y="2551545"/>
              <a:chExt cx="3475182" cy="1475893"/>
            </a:xfrm>
          </p:grpSpPr>
          <p:sp>
            <p:nvSpPr>
              <p:cNvPr id="43" name="Freeform 42"/>
              <p:cNvSpPr/>
              <p:nvPr/>
            </p:nvSpPr>
            <p:spPr>
              <a:xfrm>
                <a:off x="6107546" y="3171151"/>
                <a:ext cx="1662545" cy="511848"/>
              </a:xfrm>
              <a:custGeom>
                <a:avLst/>
                <a:gdLst>
                  <a:gd name="connsiteX0" fmla="*/ 0 w 1662545"/>
                  <a:gd name="connsiteY0" fmla="*/ 511848 h 511848"/>
                  <a:gd name="connsiteX1" fmla="*/ 242454 w 1662545"/>
                  <a:gd name="connsiteY1" fmla="*/ 280939 h 511848"/>
                  <a:gd name="connsiteX2" fmla="*/ 450273 w 1662545"/>
                  <a:gd name="connsiteY2" fmla="*/ 142393 h 511848"/>
                  <a:gd name="connsiteX3" fmla="*/ 658091 w 1662545"/>
                  <a:gd name="connsiteY3" fmla="*/ 61575 h 511848"/>
                  <a:gd name="connsiteX4" fmla="*/ 946727 w 1662545"/>
                  <a:gd name="connsiteY4" fmla="*/ 3848 h 511848"/>
                  <a:gd name="connsiteX5" fmla="*/ 1235364 w 1662545"/>
                  <a:gd name="connsiteY5" fmla="*/ 38484 h 511848"/>
                  <a:gd name="connsiteX6" fmla="*/ 1477818 w 1662545"/>
                  <a:gd name="connsiteY6" fmla="*/ 130848 h 511848"/>
                  <a:gd name="connsiteX7" fmla="*/ 1662545 w 1662545"/>
                  <a:gd name="connsiteY7" fmla="*/ 315575 h 511848"/>
                  <a:gd name="connsiteX8" fmla="*/ 1662545 w 1662545"/>
                  <a:gd name="connsiteY8" fmla="*/ 315575 h 511848"/>
                  <a:gd name="connsiteX9" fmla="*/ 1662545 w 1662545"/>
                  <a:gd name="connsiteY9" fmla="*/ 315575 h 51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2545" h="511848">
                    <a:moveTo>
                      <a:pt x="0" y="511848"/>
                    </a:moveTo>
                    <a:cubicBezTo>
                      <a:pt x="83704" y="427181"/>
                      <a:pt x="167409" y="342515"/>
                      <a:pt x="242454" y="280939"/>
                    </a:cubicBezTo>
                    <a:cubicBezTo>
                      <a:pt x="317499" y="219363"/>
                      <a:pt x="381000" y="178954"/>
                      <a:pt x="450273" y="142393"/>
                    </a:cubicBezTo>
                    <a:cubicBezTo>
                      <a:pt x="519546" y="105832"/>
                      <a:pt x="575349" y="84666"/>
                      <a:pt x="658091" y="61575"/>
                    </a:cubicBezTo>
                    <a:cubicBezTo>
                      <a:pt x="740833" y="38484"/>
                      <a:pt x="850515" y="7696"/>
                      <a:pt x="946727" y="3848"/>
                    </a:cubicBezTo>
                    <a:cubicBezTo>
                      <a:pt x="1042939" y="0"/>
                      <a:pt x="1146849" y="17317"/>
                      <a:pt x="1235364" y="38484"/>
                    </a:cubicBezTo>
                    <a:cubicBezTo>
                      <a:pt x="1323879" y="59651"/>
                      <a:pt x="1406621" y="84666"/>
                      <a:pt x="1477818" y="130848"/>
                    </a:cubicBezTo>
                    <a:cubicBezTo>
                      <a:pt x="1549015" y="177030"/>
                      <a:pt x="1662545" y="315575"/>
                      <a:pt x="1662545" y="315575"/>
                    </a:cubicBezTo>
                    <a:lnTo>
                      <a:pt x="1662545" y="315575"/>
                    </a:lnTo>
                    <a:lnTo>
                      <a:pt x="1662545" y="315575"/>
                    </a:ln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9" name="Freeform 38"/>
              <p:cNvSpPr/>
              <p:nvPr/>
            </p:nvSpPr>
            <p:spPr>
              <a:xfrm>
                <a:off x="5080000" y="2551545"/>
                <a:ext cx="3475182" cy="1475893"/>
              </a:xfrm>
              <a:custGeom>
                <a:avLst/>
                <a:gdLst>
                  <a:gd name="connsiteX0" fmla="*/ 0 w 3475182"/>
                  <a:gd name="connsiteY0" fmla="*/ 1396999 h 1475893"/>
                  <a:gd name="connsiteX1" fmla="*/ 415637 w 3475182"/>
                  <a:gd name="connsiteY1" fmla="*/ 1443181 h 1475893"/>
                  <a:gd name="connsiteX2" fmla="*/ 946728 w 3475182"/>
                  <a:gd name="connsiteY2" fmla="*/ 1200726 h 1475893"/>
                  <a:gd name="connsiteX3" fmla="*/ 1316182 w 3475182"/>
                  <a:gd name="connsiteY3" fmla="*/ 658090 h 1475893"/>
                  <a:gd name="connsiteX4" fmla="*/ 1535546 w 3475182"/>
                  <a:gd name="connsiteY4" fmla="*/ 242454 h 1475893"/>
                  <a:gd name="connsiteX5" fmla="*/ 1766455 w 3475182"/>
                  <a:gd name="connsiteY5" fmla="*/ 57726 h 1475893"/>
                  <a:gd name="connsiteX6" fmla="*/ 1974273 w 3475182"/>
                  <a:gd name="connsiteY6" fmla="*/ 11545 h 1475893"/>
                  <a:gd name="connsiteX7" fmla="*/ 2228273 w 3475182"/>
                  <a:gd name="connsiteY7" fmla="*/ 126999 h 1475893"/>
                  <a:gd name="connsiteX8" fmla="*/ 2413000 w 3475182"/>
                  <a:gd name="connsiteY8" fmla="*/ 369454 h 1475893"/>
                  <a:gd name="connsiteX9" fmla="*/ 2540000 w 3475182"/>
                  <a:gd name="connsiteY9" fmla="*/ 692726 h 1475893"/>
                  <a:gd name="connsiteX10" fmla="*/ 2736273 w 3475182"/>
                  <a:gd name="connsiteY10" fmla="*/ 958272 h 1475893"/>
                  <a:gd name="connsiteX11" fmla="*/ 3094182 w 3475182"/>
                  <a:gd name="connsiteY11" fmla="*/ 992908 h 1475893"/>
                  <a:gd name="connsiteX12" fmla="*/ 3475182 w 3475182"/>
                  <a:gd name="connsiteY12" fmla="*/ 773545 h 147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5182" h="1475893">
                    <a:moveTo>
                      <a:pt x="0" y="1396999"/>
                    </a:moveTo>
                    <a:cubicBezTo>
                      <a:pt x="128924" y="1436446"/>
                      <a:pt x="257849" y="1475893"/>
                      <a:pt x="415637" y="1443181"/>
                    </a:cubicBezTo>
                    <a:cubicBezTo>
                      <a:pt x="573425" y="1410469"/>
                      <a:pt x="796637" y="1331574"/>
                      <a:pt x="946728" y="1200726"/>
                    </a:cubicBezTo>
                    <a:cubicBezTo>
                      <a:pt x="1096819" y="1069878"/>
                      <a:pt x="1218046" y="817802"/>
                      <a:pt x="1316182" y="658090"/>
                    </a:cubicBezTo>
                    <a:cubicBezTo>
                      <a:pt x="1414318" y="498378"/>
                      <a:pt x="1460501" y="342515"/>
                      <a:pt x="1535546" y="242454"/>
                    </a:cubicBezTo>
                    <a:cubicBezTo>
                      <a:pt x="1610592" y="142393"/>
                      <a:pt x="1693334" y="96211"/>
                      <a:pt x="1766455" y="57726"/>
                    </a:cubicBezTo>
                    <a:cubicBezTo>
                      <a:pt x="1839576" y="19241"/>
                      <a:pt x="1897303" y="0"/>
                      <a:pt x="1974273" y="11545"/>
                    </a:cubicBezTo>
                    <a:cubicBezTo>
                      <a:pt x="2051243" y="23090"/>
                      <a:pt x="2155152" y="67348"/>
                      <a:pt x="2228273" y="126999"/>
                    </a:cubicBezTo>
                    <a:cubicBezTo>
                      <a:pt x="2301394" y="186650"/>
                      <a:pt x="2361046" y="275166"/>
                      <a:pt x="2413000" y="369454"/>
                    </a:cubicBezTo>
                    <a:cubicBezTo>
                      <a:pt x="2464954" y="463742"/>
                      <a:pt x="2486121" y="594590"/>
                      <a:pt x="2540000" y="692726"/>
                    </a:cubicBezTo>
                    <a:cubicBezTo>
                      <a:pt x="2593879" y="790862"/>
                      <a:pt x="2643909" y="908242"/>
                      <a:pt x="2736273" y="958272"/>
                    </a:cubicBezTo>
                    <a:cubicBezTo>
                      <a:pt x="2828637" y="1008302"/>
                      <a:pt x="2971031" y="1023696"/>
                      <a:pt x="3094182" y="992908"/>
                    </a:cubicBezTo>
                    <a:cubicBezTo>
                      <a:pt x="3217333" y="962120"/>
                      <a:pt x="3475182" y="773545"/>
                      <a:pt x="3475182" y="773545"/>
                    </a:cubicBezTo>
                  </a:path>
                </a:pathLst>
              </a:custGeom>
              <a:ln w="38100" cmpd="sng">
                <a:solidFill>
                  <a:srgbClr val="00009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45" name="TextBox 44"/>
            <p:cNvSpPr txBox="1"/>
            <p:nvPr/>
          </p:nvSpPr>
          <p:spPr>
            <a:xfrm>
              <a:off x="5103072" y="4283339"/>
              <a:ext cx="898227" cy="369332"/>
            </a:xfrm>
            <a:prstGeom prst="rect">
              <a:avLst/>
            </a:prstGeom>
            <a:noFill/>
          </p:spPr>
          <p:txBody>
            <a:bodyPr wrap="square" rtlCol="0">
              <a:spAutoFit/>
            </a:bodyPr>
            <a:lstStyle/>
            <a:p>
              <a:r>
                <a:rPr lang="en-US" b="1" i="1" dirty="0" smtClean="0"/>
                <a:t>trans</a:t>
              </a:r>
              <a:endParaRPr lang="en-US" b="1" i="1" dirty="0"/>
            </a:p>
          </p:txBody>
        </p:sp>
        <p:sp>
          <p:nvSpPr>
            <p:cNvPr id="46" name="TextBox 45"/>
            <p:cNvSpPr txBox="1"/>
            <p:nvPr/>
          </p:nvSpPr>
          <p:spPr>
            <a:xfrm>
              <a:off x="7950349" y="3794635"/>
              <a:ext cx="898227" cy="369332"/>
            </a:xfrm>
            <a:prstGeom prst="rect">
              <a:avLst/>
            </a:prstGeom>
            <a:noFill/>
          </p:spPr>
          <p:txBody>
            <a:bodyPr wrap="square" rtlCol="0">
              <a:spAutoFit/>
            </a:bodyPr>
            <a:lstStyle/>
            <a:p>
              <a:r>
                <a:rPr lang="en-US" b="1" i="1" dirty="0" err="1" smtClean="0"/>
                <a:t>cis</a:t>
              </a:r>
              <a:endParaRPr lang="en-US" b="1" i="1" dirty="0"/>
            </a:p>
          </p:txBody>
        </p:sp>
        <p:cxnSp>
          <p:nvCxnSpPr>
            <p:cNvPr id="48" name="Straight Connector 47"/>
            <p:cNvCxnSpPr/>
            <p:nvPr/>
          </p:nvCxnSpPr>
          <p:spPr>
            <a:xfrm flipV="1">
              <a:off x="4976095" y="4672309"/>
              <a:ext cx="3884026" cy="29857"/>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5013045" y="3244245"/>
              <a:ext cx="3884026" cy="29857"/>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7452596" y="4241938"/>
              <a:ext cx="1407525" cy="10819"/>
            </a:xfrm>
            <a:prstGeom prst="line">
              <a:avLst/>
            </a:prstGeom>
            <a:ln w="28575"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flipH="1">
              <a:off x="7213827" y="3844609"/>
              <a:ext cx="13621" cy="852439"/>
            </a:xfrm>
            <a:prstGeom prst="straightConnector1">
              <a:avLst/>
            </a:prstGeom>
            <a:ln w="28575" cmpd="sng">
              <a:solidFill>
                <a:srgbClr val="FF0000"/>
              </a:solidFill>
              <a:headEnd type="triangle" w="lg" len="lg"/>
              <a:tailEnd type="none"/>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p:nvPr/>
          </p:nvCxnSpPr>
          <p:spPr>
            <a:xfrm rot="5400000" flipH="1" flipV="1">
              <a:off x="7731780" y="4460507"/>
              <a:ext cx="460228" cy="1588"/>
            </a:xfrm>
            <a:prstGeom prst="straightConnector1">
              <a:avLst/>
            </a:prstGeom>
            <a:ln w="28575" cmpd="sng">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rot="5400000" flipH="1" flipV="1">
              <a:off x="4452154" y="3982759"/>
              <a:ext cx="1417313" cy="1588"/>
            </a:xfrm>
            <a:prstGeom prst="straightConnector1">
              <a:avLst/>
            </a:prstGeom>
            <a:ln w="28575" cmpd="sng">
              <a:solidFill>
                <a:srgbClr val="000090"/>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H="1" flipV="1">
              <a:off x="7814551" y="3217569"/>
              <a:ext cx="13281" cy="1019584"/>
            </a:xfrm>
            <a:prstGeom prst="straightConnector1">
              <a:avLst/>
            </a:prstGeom>
            <a:ln w="28575" cmpd="sng">
              <a:solidFill>
                <a:srgbClr val="000090"/>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rot="5400000" flipH="1" flipV="1">
              <a:off x="4063999" y="3944939"/>
              <a:ext cx="1454740" cy="1588"/>
            </a:xfrm>
            <a:prstGeom prst="straightConnector1">
              <a:avLst/>
            </a:prstGeom>
            <a:ln w="38100" cmpd="sng">
              <a:solidFill>
                <a:schemeClr val="tx1"/>
              </a:solidFill>
              <a:tailEnd type="triangle" w="lg" len="lg"/>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rot="16200000">
              <a:off x="3943949" y="3879186"/>
              <a:ext cx="1290938" cy="338554"/>
            </a:xfrm>
            <a:prstGeom prst="rect">
              <a:avLst/>
            </a:prstGeom>
            <a:noFill/>
          </p:spPr>
          <p:txBody>
            <a:bodyPr wrap="none" rtlCol="0">
              <a:spAutoFit/>
            </a:bodyPr>
            <a:lstStyle/>
            <a:p>
              <a:r>
                <a:rPr lang="en-US" sz="1600" dirty="0" smtClean="0"/>
                <a:t>Free energy</a:t>
              </a:r>
              <a:endParaRPr lang="en-US" sz="1600" dirty="0"/>
            </a:p>
          </p:txBody>
        </p:sp>
        <p:sp>
          <p:nvSpPr>
            <p:cNvPr id="71" name="TextBox 70"/>
            <p:cNvSpPr txBox="1"/>
            <p:nvPr/>
          </p:nvSpPr>
          <p:spPr>
            <a:xfrm>
              <a:off x="6269173" y="2727325"/>
              <a:ext cx="1194968" cy="584776"/>
            </a:xfrm>
            <a:prstGeom prst="rect">
              <a:avLst/>
            </a:prstGeom>
            <a:noFill/>
          </p:spPr>
          <p:txBody>
            <a:bodyPr wrap="square" rtlCol="0">
              <a:spAutoFit/>
            </a:bodyPr>
            <a:lstStyle/>
            <a:p>
              <a:pPr algn="ctr"/>
              <a:r>
                <a:rPr lang="en-US" sz="1600" dirty="0" smtClean="0"/>
                <a:t>Transition state</a:t>
              </a:r>
              <a:endParaRPr lang="en-US" sz="1600" dirty="0"/>
            </a:p>
          </p:txBody>
        </p:sp>
        <p:sp>
          <p:nvSpPr>
            <p:cNvPr id="73" name="TextBox 72"/>
            <p:cNvSpPr txBox="1"/>
            <p:nvPr/>
          </p:nvSpPr>
          <p:spPr>
            <a:xfrm>
              <a:off x="5114630" y="3402105"/>
              <a:ext cx="831286" cy="338554"/>
            </a:xfrm>
            <a:prstGeom prst="rect">
              <a:avLst/>
            </a:prstGeom>
            <a:noFill/>
          </p:spPr>
          <p:txBody>
            <a:bodyPr wrap="square" rtlCol="0">
              <a:spAutoFit/>
            </a:bodyPr>
            <a:lstStyle/>
            <a:p>
              <a:r>
                <a:rPr lang="en-US" sz="1600" b="1" dirty="0" err="1" smtClean="0">
                  <a:latin typeface="Symbol" charset="2"/>
                  <a:cs typeface="Symbol" charset="2"/>
                </a:rPr>
                <a:t>D</a:t>
              </a:r>
              <a:r>
                <a:rPr lang="en-US" sz="1600" b="1" dirty="0" err="1" smtClean="0"/>
                <a:t>G</a:t>
              </a:r>
              <a:r>
                <a:rPr lang="en-US" sz="1600" b="1" baseline="30000" dirty="0" err="1" smtClean="0"/>
                <a:t>#</a:t>
              </a:r>
              <a:r>
                <a:rPr lang="en-US" sz="2000" b="1" baseline="-25000" dirty="0" err="1" smtClean="0"/>
                <a:t>tc</a:t>
              </a:r>
              <a:endParaRPr lang="en-US" sz="2000" b="1" baseline="-25000" dirty="0"/>
            </a:p>
          </p:txBody>
        </p:sp>
        <p:sp>
          <p:nvSpPr>
            <p:cNvPr id="74" name="TextBox 73"/>
            <p:cNvSpPr txBox="1"/>
            <p:nvPr/>
          </p:nvSpPr>
          <p:spPr>
            <a:xfrm>
              <a:off x="7757379" y="3340631"/>
              <a:ext cx="831286" cy="338554"/>
            </a:xfrm>
            <a:prstGeom prst="rect">
              <a:avLst/>
            </a:prstGeom>
            <a:noFill/>
          </p:spPr>
          <p:txBody>
            <a:bodyPr wrap="square" rtlCol="0">
              <a:spAutoFit/>
            </a:bodyPr>
            <a:lstStyle/>
            <a:p>
              <a:r>
                <a:rPr lang="en-US" sz="1600" b="1" dirty="0" err="1" smtClean="0">
                  <a:latin typeface="Symbol" charset="2"/>
                  <a:cs typeface="Symbol" charset="2"/>
                </a:rPr>
                <a:t>D</a:t>
              </a:r>
              <a:r>
                <a:rPr lang="en-US" sz="1600" b="1" dirty="0" err="1" smtClean="0"/>
                <a:t>G</a:t>
              </a:r>
              <a:r>
                <a:rPr lang="en-US" sz="1600" b="1" baseline="30000" dirty="0" err="1" smtClean="0"/>
                <a:t>#</a:t>
              </a:r>
              <a:r>
                <a:rPr lang="en-US" sz="2000" b="1" baseline="-25000" dirty="0" err="1" smtClean="0"/>
                <a:t>ct</a:t>
              </a:r>
              <a:endParaRPr lang="en-US" sz="2000" b="1" baseline="-25000" dirty="0"/>
            </a:p>
          </p:txBody>
        </p:sp>
        <p:sp>
          <p:nvSpPr>
            <p:cNvPr id="75" name="TextBox 74"/>
            <p:cNvSpPr txBox="1"/>
            <p:nvPr/>
          </p:nvSpPr>
          <p:spPr>
            <a:xfrm>
              <a:off x="7938804" y="4279482"/>
              <a:ext cx="831286" cy="338554"/>
            </a:xfrm>
            <a:prstGeom prst="rect">
              <a:avLst/>
            </a:prstGeom>
            <a:noFill/>
          </p:spPr>
          <p:txBody>
            <a:bodyPr wrap="square" rtlCol="0">
              <a:spAutoFit/>
            </a:bodyPr>
            <a:lstStyle/>
            <a:p>
              <a:r>
                <a:rPr lang="en-US" sz="1600" b="1" dirty="0" err="1" smtClean="0">
                  <a:latin typeface="Symbol" charset="2"/>
                  <a:cs typeface="Symbol" charset="2"/>
                </a:rPr>
                <a:t>D</a:t>
              </a:r>
              <a:r>
                <a:rPr lang="en-US" sz="1600" b="1" dirty="0" err="1" smtClean="0"/>
                <a:t>G</a:t>
              </a:r>
              <a:r>
                <a:rPr lang="en-US" sz="2000" b="1" baseline="-25000" dirty="0" err="1" smtClean="0"/>
                <a:t>eq</a:t>
              </a:r>
              <a:endParaRPr lang="en-US" sz="2000" b="1" baseline="-25000" dirty="0"/>
            </a:p>
          </p:txBody>
        </p:sp>
        <p:sp>
          <p:nvSpPr>
            <p:cNvPr id="76" name="TextBox 75"/>
            <p:cNvSpPr txBox="1"/>
            <p:nvPr/>
          </p:nvSpPr>
          <p:spPr>
            <a:xfrm>
              <a:off x="6303829" y="3971600"/>
              <a:ext cx="992895" cy="584776"/>
            </a:xfrm>
            <a:prstGeom prst="rect">
              <a:avLst/>
            </a:prstGeom>
            <a:noFill/>
          </p:spPr>
          <p:txBody>
            <a:bodyPr wrap="square" rtlCol="0">
              <a:spAutoFit/>
            </a:bodyPr>
            <a:lstStyle/>
            <a:p>
              <a:r>
                <a:rPr lang="en-US" sz="1600" b="1" dirty="0" err="1" smtClean="0">
                  <a:latin typeface="Symbol" charset="2"/>
                  <a:cs typeface="Symbol" charset="2"/>
                </a:rPr>
                <a:t>D</a:t>
              </a:r>
              <a:r>
                <a:rPr lang="en-US" sz="1600" b="1" dirty="0" err="1" smtClean="0"/>
                <a:t>G</a:t>
              </a:r>
              <a:r>
                <a:rPr lang="en-US" sz="1600" b="1" baseline="30000" dirty="0" err="1" smtClean="0"/>
                <a:t>#</a:t>
              </a:r>
              <a:r>
                <a:rPr lang="en-US" sz="2000" b="1" baseline="-25000" dirty="0" err="1" smtClean="0"/>
                <a:t>cat</a:t>
              </a:r>
              <a:endParaRPr lang="en-US" sz="2000" b="1" baseline="-25000" dirty="0" smtClean="0"/>
            </a:p>
            <a:p>
              <a:r>
                <a:rPr lang="en-US" sz="1600" dirty="0" smtClean="0"/>
                <a:t>+</a:t>
              </a:r>
              <a:r>
                <a:rPr lang="en-US" sz="1600" dirty="0" err="1" smtClean="0"/>
                <a:t>PPIase</a:t>
              </a:r>
              <a:endParaRPr lang="en-US" sz="1600" dirty="0"/>
            </a:p>
          </p:txBody>
        </p:sp>
        <p:cxnSp>
          <p:nvCxnSpPr>
            <p:cNvPr id="78" name="Straight Connector 77"/>
            <p:cNvCxnSpPr/>
            <p:nvPr/>
          </p:nvCxnSpPr>
          <p:spPr>
            <a:xfrm>
              <a:off x="6604000" y="3863905"/>
              <a:ext cx="848596" cy="1588"/>
            </a:xfrm>
            <a:prstGeom prst="line">
              <a:avLst/>
            </a:prstGeom>
            <a:ln w="28575" cmpd="sng">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grpSp>
      <p:sp>
        <p:nvSpPr>
          <p:cNvPr id="80" name="TextBox 4"/>
          <p:cNvSpPr txBox="1">
            <a:spLocks noChangeArrowheads="1"/>
          </p:cNvSpPr>
          <p:nvPr/>
        </p:nvSpPr>
        <p:spPr bwMode="auto">
          <a:xfrm>
            <a:off x="5445995" y="6489700"/>
            <a:ext cx="4028205" cy="307777"/>
          </a:xfrm>
          <a:prstGeom prst="rect">
            <a:avLst/>
          </a:prstGeom>
          <a:noFill/>
          <a:ln w="9525">
            <a:noFill/>
            <a:miter lim="800000"/>
            <a:headEnd/>
            <a:tailEnd/>
          </a:ln>
        </p:spPr>
        <p:txBody>
          <a:bodyPr wrap="square">
            <a:prstTxWarp prst="textNoShape">
              <a:avLst/>
            </a:prstTxWarp>
            <a:spAutoFit/>
          </a:bodyPr>
          <a:lstStyle/>
          <a:p>
            <a:r>
              <a:rPr lang="en-US" sz="1400" dirty="0"/>
              <a:t>Adapted from</a:t>
            </a:r>
            <a:r>
              <a:rPr lang="en-US" sz="1400" dirty="0" smtClean="0"/>
              <a:t> </a:t>
            </a:r>
            <a:r>
              <a:rPr lang="en-US" sz="1400" i="1" dirty="0" smtClean="0"/>
              <a:t>Nat </a:t>
            </a:r>
            <a:r>
              <a:rPr lang="en-US" sz="1400" i="1" dirty="0" err="1" smtClean="0"/>
              <a:t>Chem</a:t>
            </a:r>
            <a:r>
              <a:rPr lang="en-US" sz="1400" i="1" dirty="0" smtClean="0"/>
              <a:t> </a:t>
            </a:r>
            <a:r>
              <a:rPr lang="en-US" sz="1400" i="1" dirty="0" err="1" smtClean="0"/>
              <a:t>Biol</a:t>
            </a:r>
            <a:r>
              <a:rPr lang="en-US" sz="1400" i="1" dirty="0" smtClean="0"/>
              <a:t> </a:t>
            </a:r>
            <a:r>
              <a:rPr lang="en-US" sz="1400" dirty="0" smtClean="0"/>
              <a:t>3:619-29, </a:t>
            </a:r>
            <a:r>
              <a:rPr lang="en-US" sz="1400" b="1" dirty="0" smtClean="0"/>
              <a:t>2007</a:t>
            </a:r>
            <a:endParaRPr lang="en-US" sz="1400" b="1" dirty="0"/>
          </a:p>
        </p:txBody>
      </p:sp>
      <p:sp>
        <p:nvSpPr>
          <p:cNvPr id="81" name="Rectangle 80"/>
          <p:cNvSpPr/>
          <p:nvPr/>
        </p:nvSpPr>
        <p:spPr>
          <a:xfrm>
            <a:off x="5786561" y="4814459"/>
            <a:ext cx="2358736" cy="1508105"/>
          </a:xfrm>
          <a:prstGeom prst="rect">
            <a:avLst/>
          </a:prstGeom>
        </p:spPr>
        <p:txBody>
          <a:bodyPr wrap="square">
            <a:spAutoFit/>
          </a:bodyPr>
          <a:lstStyle/>
          <a:p>
            <a:pPr algn="ctr"/>
            <a:r>
              <a:rPr lang="en-US" b="1" dirty="0" err="1" smtClean="0">
                <a:latin typeface="Symbol" charset="2"/>
                <a:cs typeface="Symbol" charset="2"/>
              </a:rPr>
              <a:t>D</a:t>
            </a:r>
            <a:r>
              <a:rPr lang="en-US" b="1" dirty="0" err="1" smtClean="0"/>
              <a:t>G</a:t>
            </a:r>
            <a:r>
              <a:rPr lang="en-US" b="1" baseline="30000" dirty="0" err="1" smtClean="0"/>
              <a:t>#</a:t>
            </a:r>
            <a:r>
              <a:rPr lang="en-US" sz="2400" b="1" baseline="-25000" dirty="0" err="1" smtClean="0"/>
              <a:t>tc</a:t>
            </a:r>
            <a:r>
              <a:rPr lang="en-US" sz="2400" b="1" baseline="-25000" dirty="0" smtClean="0"/>
              <a:t> </a:t>
            </a:r>
            <a:r>
              <a:rPr lang="en-US" sz="2400" b="1" dirty="0" smtClean="0"/>
              <a:t> &gt; </a:t>
            </a:r>
            <a:r>
              <a:rPr lang="en-US" b="1" dirty="0" err="1" smtClean="0">
                <a:latin typeface="Symbol" charset="2"/>
                <a:cs typeface="Symbol" charset="2"/>
              </a:rPr>
              <a:t>D</a:t>
            </a:r>
            <a:r>
              <a:rPr lang="en-US" b="1" dirty="0" err="1" smtClean="0"/>
              <a:t>G</a:t>
            </a:r>
            <a:r>
              <a:rPr lang="en-US" b="1" baseline="30000" dirty="0" err="1" smtClean="0"/>
              <a:t>#</a:t>
            </a:r>
            <a:r>
              <a:rPr lang="en-US" sz="2400" b="1" baseline="-25000" dirty="0" err="1" smtClean="0"/>
              <a:t>ct</a:t>
            </a:r>
            <a:endParaRPr lang="en-US" dirty="0" smtClean="0"/>
          </a:p>
          <a:p>
            <a:pPr algn="ctr"/>
            <a:endParaRPr lang="en-US" sz="800" b="1" dirty="0" smtClean="0"/>
          </a:p>
          <a:p>
            <a:pPr algn="ctr">
              <a:buFont typeface="Symbol" charset="2"/>
              <a:buChar char=""/>
            </a:pPr>
            <a:r>
              <a:rPr lang="en-US" sz="1600" b="1" i="1" dirty="0" smtClean="0"/>
              <a:t>trans</a:t>
            </a:r>
            <a:r>
              <a:rPr lang="en-US" sz="1600" b="1" dirty="0" smtClean="0"/>
              <a:t> </a:t>
            </a:r>
            <a:r>
              <a:rPr lang="en-US" sz="1600" dirty="0" smtClean="0"/>
              <a:t>to</a:t>
            </a:r>
            <a:r>
              <a:rPr lang="en-US" sz="1600" b="1" dirty="0" smtClean="0"/>
              <a:t> </a:t>
            </a:r>
            <a:r>
              <a:rPr lang="en-US" sz="1600" b="1" i="1" dirty="0" err="1" smtClean="0"/>
              <a:t>cis</a:t>
            </a:r>
            <a:r>
              <a:rPr lang="en-US" sz="1600" b="1" dirty="0" smtClean="0"/>
              <a:t> </a:t>
            </a:r>
            <a:r>
              <a:rPr lang="en-US" sz="1600" dirty="0" smtClean="0"/>
              <a:t>rare</a:t>
            </a:r>
          </a:p>
          <a:p>
            <a:pPr algn="ctr">
              <a:buFont typeface="Symbol" charset="2"/>
              <a:buChar char=""/>
            </a:pPr>
            <a:endParaRPr lang="en-US" sz="800" dirty="0" smtClean="0"/>
          </a:p>
          <a:p>
            <a:pPr algn="ctr"/>
            <a:r>
              <a:rPr lang="en-US" sz="1600" b="1" dirty="0" err="1" smtClean="0">
                <a:latin typeface="Symbol" charset="2"/>
                <a:cs typeface="Symbol" charset="2"/>
              </a:rPr>
              <a:t>D</a:t>
            </a:r>
            <a:r>
              <a:rPr lang="en-US" sz="1600" b="1" dirty="0" err="1" smtClean="0"/>
              <a:t>G</a:t>
            </a:r>
            <a:r>
              <a:rPr lang="en-US" sz="1600" b="1" baseline="30000" dirty="0" err="1" smtClean="0"/>
              <a:t>#</a:t>
            </a:r>
            <a:r>
              <a:rPr lang="en-US" sz="2000" b="1" baseline="-25000" dirty="0" err="1" smtClean="0"/>
              <a:t>ct</a:t>
            </a:r>
            <a:r>
              <a:rPr lang="en-US" sz="2000" b="1" baseline="-25000" dirty="0" smtClean="0"/>
              <a:t> </a:t>
            </a:r>
            <a:r>
              <a:rPr lang="en-US" sz="2000" dirty="0" smtClean="0"/>
              <a:t>≈</a:t>
            </a:r>
            <a:r>
              <a:rPr lang="en-US" sz="1600" dirty="0" smtClean="0"/>
              <a:t>14-24kcal/mol</a:t>
            </a:r>
          </a:p>
          <a:p>
            <a:pPr algn="ctr"/>
            <a:endParaRPr lang="en-US" sz="2400" b="1" baseline="-25000" dirty="0"/>
          </a:p>
        </p:txBody>
      </p:sp>
      <p:cxnSp>
        <p:nvCxnSpPr>
          <p:cNvPr id="83" name="Straight Arrow Connector 82"/>
          <p:cNvCxnSpPr/>
          <p:nvPr/>
        </p:nvCxnSpPr>
        <p:spPr>
          <a:xfrm>
            <a:off x="6303829" y="1824182"/>
            <a:ext cx="1160312" cy="1588"/>
          </a:xfrm>
          <a:prstGeom prst="straightConnector1">
            <a:avLst/>
          </a:prstGeom>
          <a:ln w="38100" cmpd="sng">
            <a:solidFill>
              <a:schemeClr val="tx1"/>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p:nvPr/>
        </p:nvCxnSpPr>
        <p:spPr>
          <a:xfrm>
            <a:off x="6292284" y="1978170"/>
            <a:ext cx="1160312" cy="1588"/>
          </a:xfrm>
          <a:prstGeom prst="straightConnector1">
            <a:avLst/>
          </a:prstGeom>
          <a:ln w="76200" cmpd="sng">
            <a:solidFill>
              <a:schemeClr val="tx1"/>
            </a:solidFill>
            <a:headEnd type="triangle"/>
            <a:tailEnd type="none" w="lg" len="med"/>
          </a:ln>
          <a:effectLst/>
        </p:spPr>
        <p:style>
          <a:lnRef idx="2">
            <a:schemeClr val="accent1"/>
          </a:lnRef>
          <a:fillRef idx="0">
            <a:schemeClr val="accent1"/>
          </a:fillRef>
          <a:effectRef idx="1">
            <a:schemeClr val="accent1"/>
          </a:effectRef>
          <a:fontRef idx="minor">
            <a:schemeClr val="tx1"/>
          </a:fontRef>
        </p:style>
      </p:cxnSp>
      <p:grpSp>
        <p:nvGrpSpPr>
          <p:cNvPr id="88" name="Group 87"/>
          <p:cNvGrpSpPr/>
          <p:nvPr/>
        </p:nvGrpSpPr>
        <p:grpSpPr>
          <a:xfrm>
            <a:off x="4420141" y="1163280"/>
            <a:ext cx="1860902" cy="1751844"/>
            <a:chOff x="4420141" y="1163280"/>
            <a:chExt cx="1860902" cy="1751844"/>
          </a:xfrm>
        </p:grpSpPr>
        <p:grpSp>
          <p:nvGrpSpPr>
            <p:cNvPr id="34" name="Group 33"/>
            <p:cNvGrpSpPr/>
            <p:nvPr/>
          </p:nvGrpSpPr>
          <p:grpSpPr>
            <a:xfrm>
              <a:off x="4420141" y="1163280"/>
              <a:ext cx="1860902" cy="1751844"/>
              <a:chOff x="7153709" y="927100"/>
              <a:chExt cx="1932566" cy="1932566"/>
            </a:xfrm>
          </p:grpSpPr>
          <p:pic>
            <p:nvPicPr>
              <p:cNvPr id="11" name="Picture 10" descr="trans2Sep.png"/>
              <p:cNvPicPr>
                <a:picLocks noChangeAspect="1"/>
              </p:cNvPicPr>
              <p:nvPr/>
            </p:nvPicPr>
            <p:blipFill>
              <a:blip r:embed="rId4">
                <a:clrChange>
                  <a:clrFrom>
                    <a:srgbClr val="FFFFFF"/>
                  </a:clrFrom>
                  <a:clrTo>
                    <a:srgbClr val="FFFFFF">
                      <a:alpha val="0"/>
                    </a:srgbClr>
                  </a:clrTo>
                </a:clrChange>
              </a:blip>
              <a:stretch>
                <a:fillRect/>
              </a:stretch>
            </p:blipFill>
            <p:spPr>
              <a:xfrm>
                <a:off x="7153709" y="927100"/>
                <a:ext cx="1932566" cy="1932566"/>
              </a:xfrm>
              <a:prstGeom prst="rect">
                <a:avLst/>
              </a:prstGeom>
            </p:spPr>
          </p:pic>
          <p:cxnSp>
            <p:nvCxnSpPr>
              <p:cNvPr id="24" name="Straight Connector 23"/>
              <p:cNvCxnSpPr/>
              <p:nvPr/>
            </p:nvCxnSpPr>
            <p:spPr bwMode="auto">
              <a:xfrm rot="10800000">
                <a:off x="7620016" y="2725727"/>
                <a:ext cx="355600" cy="1588"/>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bwMode="auto">
              <a:xfrm rot="16200000" flipH="1">
                <a:off x="7366235" y="2104095"/>
                <a:ext cx="1232603" cy="13840"/>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bwMode="auto">
              <a:xfrm rot="10800000">
                <a:off x="7975616" y="1494713"/>
                <a:ext cx="369440" cy="1588"/>
              </a:xfrm>
              <a:prstGeom prst="line">
                <a:avLst/>
              </a:prstGeom>
              <a:ln>
                <a:solidFill>
                  <a:srgbClr val="22FF0C"/>
                </a:solidFill>
              </a:ln>
            </p:spPr>
            <p:style>
              <a:lnRef idx="2">
                <a:schemeClr val="accent1"/>
              </a:lnRef>
              <a:fillRef idx="0">
                <a:schemeClr val="accent1"/>
              </a:fillRef>
              <a:effectRef idx="1">
                <a:schemeClr val="accent1"/>
              </a:effectRef>
              <a:fontRef idx="minor">
                <a:schemeClr val="tx1"/>
              </a:fontRef>
            </p:style>
          </p:cxnSp>
        </p:grpSp>
        <p:sp>
          <p:nvSpPr>
            <p:cNvPr id="86" name="Curved Left Arrow 85"/>
            <p:cNvSpPr/>
            <p:nvPr/>
          </p:nvSpPr>
          <p:spPr>
            <a:xfrm>
              <a:off x="5397384" y="2129455"/>
              <a:ext cx="333247" cy="2299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7" name="TextBox 86"/>
            <p:cNvSpPr txBox="1"/>
            <p:nvPr/>
          </p:nvSpPr>
          <p:spPr>
            <a:xfrm>
              <a:off x="5299891" y="1844575"/>
              <a:ext cx="670471" cy="338554"/>
            </a:xfrm>
            <a:prstGeom prst="rect">
              <a:avLst/>
            </a:prstGeom>
            <a:noFill/>
          </p:spPr>
          <p:txBody>
            <a:bodyPr wrap="square" rtlCol="0">
              <a:spAutoFit/>
            </a:bodyPr>
            <a:lstStyle/>
            <a:p>
              <a:r>
                <a:rPr lang="en-US" sz="1600" dirty="0" smtClean="0"/>
                <a:t>180°</a:t>
              </a:r>
              <a:endParaRPr lang="en-US" sz="1600" dirty="0"/>
            </a:p>
          </p:txBody>
        </p:sp>
      </p:grpSp>
      <p:grpSp>
        <p:nvGrpSpPr>
          <p:cNvPr id="59" name="Group 58"/>
          <p:cNvGrpSpPr/>
          <p:nvPr/>
        </p:nvGrpSpPr>
        <p:grpSpPr>
          <a:xfrm>
            <a:off x="1" y="4387568"/>
            <a:ext cx="4429764" cy="2363700"/>
            <a:chOff x="1" y="3912768"/>
            <a:chExt cx="4429764" cy="2363700"/>
          </a:xfrm>
        </p:grpSpPr>
        <p:grpSp>
          <p:nvGrpSpPr>
            <p:cNvPr id="47" name="Group 46"/>
            <p:cNvGrpSpPr/>
            <p:nvPr/>
          </p:nvGrpSpPr>
          <p:grpSpPr>
            <a:xfrm>
              <a:off x="1" y="3912768"/>
              <a:ext cx="4429764" cy="2363700"/>
              <a:chOff x="0" y="1841500"/>
              <a:chExt cx="9144000" cy="4883150"/>
            </a:xfrm>
          </p:grpSpPr>
          <p:pic>
            <p:nvPicPr>
              <p:cNvPr id="49" name="Picture 4" descr="13C1H_NOESY_CTD-5SerP_13C_100217_ExpNo_10.png"/>
              <p:cNvPicPr>
                <a:picLocks noChangeAspect="1"/>
              </p:cNvPicPr>
              <p:nvPr/>
            </p:nvPicPr>
            <p:blipFill>
              <a:blip r:embed="rId5"/>
              <a:srcRect t="16640" b="14256"/>
              <a:stretch>
                <a:fillRect/>
              </a:stretch>
            </p:blipFill>
            <p:spPr bwMode="auto">
              <a:xfrm>
                <a:off x="0" y="1841500"/>
                <a:ext cx="9144000" cy="4883150"/>
              </a:xfrm>
              <a:prstGeom prst="rect">
                <a:avLst/>
              </a:prstGeom>
              <a:noFill/>
              <a:ln w="9525">
                <a:noFill/>
                <a:miter lim="800000"/>
                <a:headEnd/>
                <a:tailEnd/>
              </a:ln>
            </p:spPr>
          </p:pic>
          <p:sp>
            <p:nvSpPr>
              <p:cNvPr id="54" name="TextBox 10"/>
              <p:cNvSpPr txBox="1">
                <a:spLocks noChangeArrowheads="1"/>
              </p:cNvSpPr>
              <p:nvPr/>
            </p:nvSpPr>
            <p:spPr bwMode="auto">
              <a:xfrm>
                <a:off x="3944686" y="2204498"/>
                <a:ext cx="3171804" cy="635834"/>
              </a:xfrm>
              <a:prstGeom prst="rect">
                <a:avLst/>
              </a:prstGeom>
              <a:noFill/>
              <a:ln w="9525">
                <a:noFill/>
                <a:miter lim="800000"/>
                <a:headEnd/>
                <a:tailEnd/>
              </a:ln>
            </p:spPr>
            <p:txBody>
              <a:bodyPr wrap="square">
                <a:prstTxWarp prst="textNoShape">
                  <a:avLst/>
                </a:prstTxWarp>
                <a:spAutoFit/>
              </a:bodyPr>
              <a:lstStyle/>
              <a:p>
                <a:r>
                  <a:rPr lang="en-US" sz="1400" dirty="0" err="1"/>
                  <a:t>H</a:t>
                </a:r>
                <a:r>
                  <a:rPr lang="en-US" sz="1400" dirty="0" err="1">
                    <a:latin typeface="Symbol" charset="2"/>
                    <a:ea typeface="Symbol" charset="2"/>
                    <a:cs typeface="Symbol" charset="2"/>
                  </a:rPr>
                  <a:t>d</a:t>
                </a:r>
                <a:r>
                  <a:rPr lang="en-US" sz="1400" dirty="0" err="1"/>
                  <a:t>-</a:t>
                </a:r>
                <a:r>
                  <a:rPr lang="en-US" sz="1400" i="1" dirty="0" err="1"/>
                  <a:t>cis</a:t>
                </a:r>
                <a:r>
                  <a:rPr lang="en-US" sz="1400" dirty="0" err="1" smtClean="0"/>
                  <a:t>/</a:t>
                </a:r>
                <a:r>
                  <a:rPr lang="en-US" sz="1400" i="1" dirty="0" err="1" smtClean="0"/>
                  <a:t>trans</a:t>
                </a:r>
                <a:endParaRPr lang="en-US" sz="1400" i="1" dirty="0"/>
              </a:p>
            </p:txBody>
          </p:sp>
          <p:sp>
            <p:nvSpPr>
              <p:cNvPr id="56" name="TextBox 11"/>
              <p:cNvSpPr txBox="1">
                <a:spLocks noChangeArrowheads="1"/>
              </p:cNvSpPr>
              <p:nvPr/>
            </p:nvSpPr>
            <p:spPr bwMode="auto">
              <a:xfrm>
                <a:off x="6724453" y="3280991"/>
                <a:ext cx="2399683" cy="635834"/>
              </a:xfrm>
              <a:prstGeom prst="rect">
                <a:avLst/>
              </a:prstGeom>
              <a:noFill/>
              <a:ln w="9525">
                <a:noFill/>
                <a:miter lim="800000"/>
                <a:headEnd/>
                <a:tailEnd/>
              </a:ln>
            </p:spPr>
            <p:txBody>
              <a:bodyPr wrap="square">
                <a:prstTxWarp prst="textNoShape">
                  <a:avLst/>
                </a:prstTxWarp>
                <a:spAutoFit/>
              </a:bodyPr>
              <a:lstStyle/>
              <a:p>
                <a:r>
                  <a:rPr lang="en-US" sz="1400" dirty="0" err="1"/>
                  <a:t>H</a:t>
                </a:r>
                <a:r>
                  <a:rPr lang="en-US" sz="1400" dirty="0" err="1">
                    <a:latin typeface="Symbol" charset="2"/>
                    <a:ea typeface="Symbol" charset="2"/>
                    <a:cs typeface="Symbol" charset="2"/>
                  </a:rPr>
                  <a:t>d</a:t>
                </a:r>
                <a:r>
                  <a:rPr lang="en-US" sz="1400" dirty="0" err="1"/>
                  <a:t>-</a:t>
                </a:r>
                <a:r>
                  <a:rPr lang="en-US" sz="1400" i="1" dirty="0" err="1"/>
                  <a:t>trans</a:t>
                </a:r>
                <a:r>
                  <a:rPr lang="en-US" sz="1400" i="1" dirty="0" err="1" smtClean="0"/>
                  <a:t>/cis</a:t>
                </a:r>
                <a:endParaRPr lang="en-US" sz="1400" i="1" dirty="0"/>
              </a:p>
            </p:txBody>
          </p:sp>
        </p:grpSp>
        <p:sp>
          <p:nvSpPr>
            <p:cNvPr id="57" name="TextBox 11"/>
            <p:cNvSpPr txBox="1">
              <a:spLocks noChangeArrowheads="1"/>
            </p:cNvSpPr>
            <p:nvPr/>
          </p:nvSpPr>
          <p:spPr bwMode="auto">
            <a:xfrm>
              <a:off x="393700" y="4917334"/>
              <a:ext cx="1162514" cy="307777"/>
            </a:xfrm>
            <a:prstGeom prst="rect">
              <a:avLst/>
            </a:prstGeom>
            <a:noFill/>
            <a:ln w="9525">
              <a:noFill/>
              <a:miter lim="800000"/>
              <a:headEnd/>
              <a:tailEnd/>
            </a:ln>
          </p:spPr>
          <p:txBody>
            <a:bodyPr wrap="square">
              <a:prstTxWarp prst="textNoShape">
                <a:avLst/>
              </a:prstTxWarp>
              <a:spAutoFit/>
            </a:bodyPr>
            <a:lstStyle/>
            <a:p>
              <a:r>
                <a:rPr lang="en-US" sz="1400" dirty="0" smtClean="0"/>
                <a:t>H</a:t>
              </a:r>
              <a:r>
                <a:rPr lang="en-US" sz="1400" dirty="0" smtClean="0">
                  <a:latin typeface="Symbol" charset="2"/>
                  <a:ea typeface="Symbol" charset="2"/>
                  <a:cs typeface="Symbol" charset="2"/>
                </a:rPr>
                <a:t>a</a:t>
              </a:r>
              <a:r>
                <a:rPr lang="en-US" sz="1400" dirty="0" smtClean="0"/>
                <a:t>-</a:t>
              </a:r>
              <a:r>
                <a:rPr lang="en-US" sz="1400" i="1" dirty="0"/>
                <a:t>trans</a:t>
              </a:r>
              <a:r>
                <a:rPr lang="en-US" sz="1400" i="1" dirty="0" smtClean="0"/>
                <a:t>/</a:t>
              </a:r>
              <a:r>
                <a:rPr lang="en-US" sz="1400" i="1" dirty="0" err="1" smtClean="0"/>
                <a:t>cis</a:t>
              </a:r>
              <a:endParaRPr lang="en-US" sz="1400" i="1" dirty="0"/>
            </a:p>
          </p:txBody>
        </p:sp>
        <p:sp>
          <p:nvSpPr>
            <p:cNvPr id="58" name="TextBox 10"/>
            <p:cNvSpPr txBox="1">
              <a:spLocks noChangeArrowheads="1"/>
            </p:cNvSpPr>
            <p:nvPr/>
          </p:nvSpPr>
          <p:spPr bwMode="auto">
            <a:xfrm>
              <a:off x="1746134" y="5671377"/>
              <a:ext cx="1536564" cy="307777"/>
            </a:xfrm>
            <a:prstGeom prst="rect">
              <a:avLst/>
            </a:prstGeom>
            <a:noFill/>
            <a:ln w="9525">
              <a:noFill/>
              <a:miter lim="800000"/>
              <a:headEnd/>
              <a:tailEnd/>
            </a:ln>
          </p:spPr>
          <p:txBody>
            <a:bodyPr wrap="square">
              <a:prstTxWarp prst="textNoShape">
                <a:avLst/>
              </a:prstTxWarp>
              <a:spAutoFit/>
            </a:bodyPr>
            <a:lstStyle/>
            <a:p>
              <a:r>
                <a:rPr lang="en-US" sz="1400" dirty="0" smtClean="0"/>
                <a:t>H</a:t>
              </a:r>
              <a:r>
                <a:rPr lang="en-US" sz="1400" dirty="0">
                  <a:latin typeface="Symbol" charset="2"/>
                  <a:ea typeface="Symbol" charset="2"/>
                  <a:cs typeface="Symbol" charset="2"/>
                </a:rPr>
                <a:t>a</a:t>
              </a:r>
              <a:r>
                <a:rPr lang="en-US" sz="1400" dirty="0" smtClean="0"/>
                <a:t>-</a:t>
              </a:r>
              <a:r>
                <a:rPr lang="en-US" sz="1400" i="1" dirty="0" err="1"/>
                <a:t>cis</a:t>
              </a:r>
              <a:r>
                <a:rPr lang="en-US" sz="1400" dirty="0" smtClean="0"/>
                <a:t>/</a:t>
              </a:r>
              <a:r>
                <a:rPr lang="en-US" sz="1400" i="1" dirty="0" smtClean="0"/>
                <a:t>trans</a:t>
              </a:r>
              <a:endParaRPr lang="en-US" sz="1400" i="1" dirty="0"/>
            </a:p>
          </p:txBody>
        </p:sp>
      </p:gr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4" descr="CID_CTD_ESS1_100125.pdf"/>
          <p:cNvPicPr>
            <a:picLocks noGrp="1" noChangeAspect="1"/>
          </p:cNvPicPr>
          <p:nvPr>
            <p:ph idx="1"/>
          </p:nvPr>
        </p:nvPicPr>
        <p:blipFill>
          <a:blip r:embed="rId3"/>
          <a:srcRect l="7037" t="13214" r="22519" b="15599"/>
          <a:stretch>
            <a:fillRect/>
          </a:stretch>
        </p:blipFill>
        <p:spPr>
          <a:xfrm>
            <a:off x="609600" y="2343643"/>
            <a:ext cx="7010400" cy="4114800"/>
          </a:xfrm>
        </p:spPr>
      </p:pic>
      <p:pic>
        <p:nvPicPr>
          <p:cNvPr id="11" name="Picture 7" descr="m126.png"/>
          <p:cNvPicPr>
            <a:picLocks noChangeAspect="1"/>
          </p:cNvPicPr>
          <p:nvPr/>
        </p:nvPicPr>
        <p:blipFill>
          <a:blip r:embed="rId4"/>
          <a:srcRect/>
          <a:stretch>
            <a:fillRect/>
          </a:stretch>
        </p:blipFill>
        <p:spPr bwMode="auto">
          <a:xfrm>
            <a:off x="5370513" y="601159"/>
            <a:ext cx="3621087" cy="2798762"/>
          </a:xfrm>
          <a:prstGeom prst="rect">
            <a:avLst/>
          </a:prstGeom>
          <a:noFill/>
          <a:ln w="9525">
            <a:noFill/>
            <a:miter lim="800000"/>
            <a:headEnd/>
            <a:tailEnd/>
          </a:ln>
        </p:spPr>
      </p:pic>
      <p:sp>
        <p:nvSpPr>
          <p:cNvPr id="24" name="Rectangle 23"/>
          <p:cNvSpPr/>
          <p:nvPr/>
        </p:nvSpPr>
        <p:spPr>
          <a:xfrm>
            <a:off x="5295900" y="2950140"/>
            <a:ext cx="3695700" cy="18923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ectangle 4"/>
          <p:cNvSpPr>
            <a:spLocks noGrp="1" noChangeArrowheads="1"/>
          </p:cNvSpPr>
          <p:nvPr>
            <p:ph type="title"/>
          </p:nvPr>
        </p:nvSpPr>
        <p:spPr>
          <a:xfrm>
            <a:off x="762000" y="-25400"/>
            <a:ext cx="7772400" cy="1143000"/>
          </a:xfrm>
        </p:spPr>
        <p:txBody>
          <a:bodyPr/>
          <a:lstStyle/>
          <a:p>
            <a:pPr algn="l" eaLnBrk="1" hangingPunct="1">
              <a:defRPr/>
            </a:pPr>
            <a:r>
              <a:rPr lang="cs-CZ" sz="2800" b="1" baseline="30000" dirty="0" smtClean="0">
                <a:solidFill>
                  <a:srgbClr val="000090"/>
                </a:solidFill>
                <a:latin typeface="+mn-lt"/>
              </a:rPr>
              <a:t>1</a:t>
            </a:r>
            <a:r>
              <a:rPr lang="cs-CZ" sz="2800" b="1" dirty="0" smtClean="0">
                <a:solidFill>
                  <a:srgbClr val="000090"/>
                </a:solidFill>
                <a:latin typeface="+mn-lt"/>
              </a:rPr>
              <a:t>H</a:t>
            </a:r>
            <a:r>
              <a:rPr lang="cs-CZ" sz="2800" b="1" baseline="30000" dirty="0" smtClean="0">
                <a:solidFill>
                  <a:srgbClr val="000090"/>
                </a:solidFill>
                <a:latin typeface="+mn-lt"/>
              </a:rPr>
              <a:t>15</a:t>
            </a:r>
            <a:r>
              <a:rPr lang="cs-CZ" sz="2800" b="1" dirty="0" smtClean="0">
                <a:solidFill>
                  <a:srgbClr val="000090"/>
                </a:solidFill>
                <a:latin typeface="+mn-lt"/>
              </a:rPr>
              <a:t>N Chemical shift changes of CID upon titration  by pSer5 CTD and subsequently Ess1</a:t>
            </a:r>
          </a:p>
        </p:txBody>
      </p:sp>
      <p:grpSp>
        <p:nvGrpSpPr>
          <p:cNvPr id="41989" name="Group 15"/>
          <p:cNvGrpSpPr>
            <a:grpSpLocks/>
          </p:cNvGrpSpPr>
          <p:nvPr/>
        </p:nvGrpSpPr>
        <p:grpSpPr bwMode="auto">
          <a:xfrm>
            <a:off x="5549900" y="3210418"/>
            <a:ext cx="3441700" cy="1355725"/>
            <a:chOff x="7823200" y="3009900"/>
            <a:chExt cx="1536700" cy="1355725"/>
          </a:xfrm>
        </p:grpSpPr>
        <p:pic>
          <p:nvPicPr>
            <p:cNvPr id="41991" name="Picture 6" descr="CID_CTD_ESS1_100125.pdf"/>
            <p:cNvPicPr>
              <a:picLocks noChangeAspect="1"/>
            </p:cNvPicPr>
            <p:nvPr/>
          </p:nvPicPr>
          <p:blipFill>
            <a:blip r:embed="rId5"/>
            <a:srcRect l="77885" t="43513" r="20833" b="44498"/>
            <a:stretch>
              <a:fillRect/>
            </a:stretch>
          </p:blipFill>
          <p:spPr bwMode="auto">
            <a:xfrm>
              <a:off x="7823200" y="3009900"/>
              <a:ext cx="177800" cy="1355725"/>
            </a:xfrm>
            <a:prstGeom prst="rect">
              <a:avLst/>
            </a:prstGeom>
            <a:noFill/>
            <a:ln w="9525">
              <a:noFill/>
              <a:miter lim="800000"/>
              <a:headEnd/>
              <a:tailEnd/>
            </a:ln>
          </p:spPr>
        </p:pic>
        <p:sp>
          <p:nvSpPr>
            <p:cNvPr id="41992" name="TextBox 7"/>
            <p:cNvSpPr txBox="1">
              <a:spLocks noChangeArrowheads="1"/>
            </p:cNvSpPr>
            <p:nvPr/>
          </p:nvSpPr>
          <p:spPr bwMode="auto">
            <a:xfrm>
              <a:off x="8001000" y="3167063"/>
              <a:ext cx="1143000" cy="369332"/>
            </a:xfrm>
            <a:prstGeom prst="rect">
              <a:avLst/>
            </a:prstGeom>
            <a:noFill/>
            <a:ln w="9525">
              <a:noFill/>
              <a:miter lim="800000"/>
              <a:headEnd/>
              <a:tailEnd/>
            </a:ln>
          </p:spPr>
          <p:txBody>
            <a:bodyPr>
              <a:prstTxWarp prst="textNoShape">
                <a:avLst/>
              </a:prstTxWarp>
              <a:spAutoFit/>
            </a:bodyPr>
            <a:lstStyle/>
            <a:p>
              <a:r>
                <a:rPr lang="en-US" b="1" dirty="0">
                  <a:latin typeface="Calibri" charset="0"/>
                  <a:ea typeface="Calibri" charset="0"/>
                  <a:cs typeface="Calibri" charset="0"/>
                </a:rPr>
                <a:t>CID CTD</a:t>
              </a:r>
            </a:p>
          </p:txBody>
        </p:sp>
        <p:sp>
          <p:nvSpPr>
            <p:cNvPr id="41993" name="TextBox 8"/>
            <p:cNvSpPr txBox="1">
              <a:spLocks noChangeArrowheads="1"/>
            </p:cNvSpPr>
            <p:nvPr/>
          </p:nvSpPr>
          <p:spPr bwMode="auto">
            <a:xfrm>
              <a:off x="8001000" y="3471863"/>
              <a:ext cx="1358900" cy="369332"/>
            </a:xfrm>
            <a:prstGeom prst="rect">
              <a:avLst/>
            </a:prstGeom>
            <a:noFill/>
            <a:ln w="9525">
              <a:noFill/>
              <a:miter lim="800000"/>
              <a:headEnd/>
              <a:tailEnd/>
            </a:ln>
          </p:spPr>
          <p:txBody>
            <a:bodyPr>
              <a:prstTxWarp prst="textNoShape">
                <a:avLst/>
              </a:prstTxWarp>
              <a:spAutoFit/>
            </a:bodyPr>
            <a:lstStyle/>
            <a:p>
              <a:r>
                <a:rPr lang="en-US" b="1" dirty="0">
                  <a:latin typeface="Calibri" charset="0"/>
                  <a:ea typeface="Calibri" charset="0"/>
                  <a:cs typeface="Calibri" charset="0"/>
                </a:rPr>
                <a:t>CID CTD + Ess1 1</a:t>
              </a:r>
              <a:r>
                <a:rPr lang="en-US" b="1" baseline="30000" dirty="0">
                  <a:latin typeface="Calibri" charset="0"/>
                  <a:ea typeface="Calibri" charset="0"/>
                  <a:cs typeface="Calibri" charset="0"/>
                </a:rPr>
                <a:t>st</a:t>
              </a:r>
              <a:r>
                <a:rPr lang="en-US" b="1" dirty="0" smtClean="0">
                  <a:latin typeface="Calibri" charset="0"/>
                  <a:ea typeface="Calibri" charset="0"/>
                  <a:cs typeface="Calibri" charset="0"/>
                </a:rPr>
                <a:t> </a:t>
              </a:r>
              <a:r>
                <a:rPr lang="en-US" dirty="0" smtClean="0">
                  <a:latin typeface="Calibri" charset="0"/>
                  <a:ea typeface="Calibri" charset="0"/>
                  <a:cs typeface="Calibri" charset="0"/>
                </a:rPr>
                <a:t>addition</a:t>
              </a:r>
              <a:endParaRPr lang="en-US" dirty="0">
                <a:latin typeface="Calibri" charset="0"/>
                <a:ea typeface="Calibri" charset="0"/>
                <a:cs typeface="Calibri" charset="0"/>
              </a:endParaRPr>
            </a:p>
          </p:txBody>
        </p:sp>
        <p:sp>
          <p:nvSpPr>
            <p:cNvPr id="41994" name="TextBox 9"/>
            <p:cNvSpPr txBox="1">
              <a:spLocks noChangeArrowheads="1"/>
            </p:cNvSpPr>
            <p:nvPr/>
          </p:nvSpPr>
          <p:spPr bwMode="auto">
            <a:xfrm>
              <a:off x="8000999" y="3873500"/>
              <a:ext cx="1223570" cy="369332"/>
            </a:xfrm>
            <a:prstGeom prst="rect">
              <a:avLst/>
            </a:prstGeom>
            <a:noFill/>
            <a:ln w="9525">
              <a:noFill/>
              <a:miter lim="800000"/>
              <a:headEnd/>
              <a:tailEnd/>
            </a:ln>
          </p:spPr>
          <p:txBody>
            <a:bodyPr wrap="square">
              <a:prstTxWarp prst="textNoShape">
                <a:avLst/>
              </a:prstTxWarp>
              <a:spAutoFit/>
            </a:bodyPr>
            <a:lstStyle/>
            <a:p>
              <a:r>
                <a:rPr lang="en-US" b="1" dirty="0">
                  <a:latin typeface="Calibri" charset="0"/>
                  <a:ea typeface="Calibri" charset="0"/>
                  <a:cs typeface="Calibri" charset="0"/>
                </a:rPr>
                <a:t>CID CTD + Ess1 2</a:t>
              </a:r>
              <a:r>
                <a:rPr lang="en-US" b="1" baseline="30000" dirty="0">
                  <a:latin typeface="Calibri" charset="0"/>
                  <a:ea typeface="Calibri" charset="0"/>
                  <a:cs typeface="Calibri" charset="0"/>
                </a:rPr>
                <a:t>nd</a:t>
              </a:r>
              <a:r>
                <a:rPr lang="en-US" b="1" dirty="0" smtClean="0">
                  <a:latin typeface="Calibri" charset="0"/>
                  <a:ea typeface="Calibri" charset="0"/>
                  <a:cs typeface="Calibri" charset="0"/>
                </a:rPr>
                <a:t> </a:t>
              </a:r>
              <a:r>
                <a:rPr lang="en-US" dirty="0" smtClean="0">
                  <a:latin typeface="Calibri" charset="0"/>
                  <a:ea typeface="Calibri" charset="0"/>
                  <a:cs typeface="Calibri" charset="0"/>
                </a:rPr>
                <a:t>addition</a:t>
              </a:r>
              <a:endParaRPr lang="en-US" dirty="0">
                <a:latin typeface="Calibri" charset="0"/>
                <a:ea typeface="Calibri" charset="0"/>
                <a:cs typeface="Calibri" charset="0"/>
              </a:endParaRPr>
            </a:p>
          </p:txBody>
        </p:sp>
      </p:grpSp>
      <p:sp>
        <p:nvSpPr>
          <p:cNvPr id="21" name="Rectangle 3"/>
          <p:cNvSpPr txBox="1">
            <a:spLocks noChangeArrowheads="1"/>
          </p:cNvSpPr>
          <p:nvPr/>
        </p:nvSpPr>
        <p:spPr bwMode="auto">
          <a:xfrm>
            <a:off x="228600" y="1600200"/>
            <a:ext cx="8305800" cy="685800"/>
          </a:xfrm>
          <a:prstGeom prst="rect">
            <a:avLst/>
          </a:prstGeom>
          <a:noFill/>
          <a:ln w="9525">
            <a:noFill/>
            <a:miter lim="800000"/>
            <a:headEnd/>
            <a:tailEnd/>
          </a:ln>
        </p:spPr>
        <p:txBody>
          <a:bodyPr>
            <a:prstTxWarp prst="textNoShape">
              <a:avLst/>
            </a:prstTxWarp>
          </a:bodyPr>
          <a:lstStyle/>
          <a:p>
            <a:pPr marL="342900" indent="-342900">
              <a:spcBef>
                <a:spcPct val="20000"/>
              </a:spcBef>
              <a:buFontTx/>
              <a:buChar char="•"/>
              <a:defRPr/>
            </a:pPr>
            <a:r>
              <a:rPr lang="en-US" b="1" kern="0" dirty="0">
                <a:latin typeface="Calibri"/>
                <a:ea typeface="+mn-ea"/>
                <a:cs typeface="Calibri"/>
              </a:rPr>
              <a:t>CID-CTD complex + ESS1 </a:t>
            </a:r>
            <a:r>
              <a:rPr lang="en-US" b="1" kern="0" dirty="0" err="1">
                <a:latin typeface="Calibri"/>
                <a:ea typeface="+mn-ea"/>
                <a:cs typeface="Calibri"/>
              </a:rPr>
              <a:t>isomerase</a:t>
            </a:r>
            <a:endParaRPr lang="en-US" b="1" kern="0" dirty="0">
              <a:latin typeface="Calibri"/>
              <a:ea typeface="+mn-ea"/>
              <a:cs typeface="Calibri"/>
            </a:endParaRPr>
          </a:p>
          <a:p>
            <a:pPr marL="342900" indent="-342900">
              <a:spcBef>
                <a:spcPct val="20000"/>
              </a:spcBef>
              <a:buFontTx/>
              <a:buChar char="•"/>
              <a:defRPr/>
            </a:pPr>
            <a:endParaRPr lang="en-US"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p:txBody>
      </p:sp>
      <p:cxnSp>
        <p:nvCxnSpPr>
          <p:cNvPr id="13" name="Straight Arrow Connector 12"/>
          <p:cNvCxnSpPr/>
          <p:nvPr/>
        </p:nvCxnSpPr>
        <p:spPr>
          <a:xfrm rot="10800000" flipV="1">
            <a:off x="7403821" y="2002402"/>
            <a:ext cx="1219200" cy="947738"/>
          </a:xfrm>
          <a:prstGeom prst="straightConnector1">
            <a:avLst/>
          </a:prstGeom>
          <a:ln>
            <a:solidFill>
              <a:srgbClr val="186306"/>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6032221" y="1443602"/>
            <a:ext cx="966788" cy="501650"/>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6692621" y="1221352"/>
            <a:ext cx="482600" cy="223838"/>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176806" y="1458853"/>
            <a:ext cx="647156" cy="584776"/>
          </a:xfrm>
          <a:prstGeom prst="rect">
            <a:avLst/>
          </a:prstGeom>
          <a:noFill/>
        </p:spPr>
        <p:txBody>
          <a:bodyPr wrap="square" rtlCol="0">
            <a:spAutoFit/>
          </a:bodyPr>
          <a:lstStyle/>
          <a:p>
            <a:r>
              <a:rPr lang="en-US" sz="1600" b="1" dirty="0" smtClean="0">
                <a:solidFill>
                  <a:srgbClr val="FF0000"/>
                </a:solidFill>
              </a:rPr>
              <a:t>Free </a:t>
            </a:r>
          </a:p>
          <a:p>
            <a:r>
              <a:rPr lang="en-US" sz="1600" b="1" dirty="0" smtClean="0">
                <a:solidFill>
                  <a:srgbClr val="FF0000"/>
                </a:solidFill>
              </a:rPr>
              <a:t>CID</a:t>
            </a:r>
            <a:endParaRPr lang="en-US" sz="1600" b="1" dirty="0">
              <a:solidFill>
                <a:srgbClr val="FF0000"/>
              </a:solidFill>
            </a:endParaRPr>
          </a:p>
        </p:txBody>
      </p:sp>
      <p:sp>
        <p:nvSpPr>
          <p:cNvPr id="18" name="TextBox 17"/>
          <p:cNvSpPr txBox="1"/>
          <p:nvPr/>
        </p:nvSpPr>
        <p:spPr>
          <a:xfrm>
            <a:off x="5708643" y="2365364"/>
            <a:ext cx="713324" cy="584776"/>
          </a:xfrm>
          <a:prstGeom prst="rect">
            <a:avLst/>
          </a:prstGeom>
          <a:noFill/>
        </p:spPr>
        <p:txBody>
          <a:bodyPr wrap="square" rtlCol="0">
            <a:spAutoFit/>
          </a:bodyPr>
          <a:lstStyle/>
          <a:p>
            <a:r>
              <a:rPr lang="en-US" sz="1600" b="1" dirty="0" smtClean="0">
                <a:solidFill>
                  <a:srgbClr val="186306"/>
                </a:solidFill>
              </a:rPr>
              <a:t>CID</a:t>
            </a:r>
          </a:p>
          <a:p>
            <a:r>
              <a:rPr lang="en-US" sz="1600" b="1" dirty="0" smtClean="0">
                <a:solidFill>
                  <a:srgbClr val="186306"/>
                </a:solidFill>
              </a:rPr>
              <a:t>+CTD</a:t>
            </a:r>
            <a:endParaRPr lang="en-US" sz="1600" b="1" dirty="0">
              <a:solidFill>
                <a:srgbClr val="186306"/>
              </a:solidFill>
            </a:endParaRPr>
          </a:p>
        </p:txBody>
      </p:sp>
      <p:sp>
        <p:nvSpPr>
          <p:cNvPr id="19" name="TextBox 18"/>
          <p:cNvSpPr txBox="1"/>
          <p:nvPr/>
        </p:nvSpPr>
        <p:spPr>
          <a:xfrm rot="20003901">
            <a:off x="5588018" y="1147245"/>
            <a:ext cx="2116668" cy="338554"/>
          </a:xfrm>
          <a:prstGeom prst="rect">
            <a:avLst/>
          </a:prstGeom>
          <a:noFill/>
        </p:spPr>
        <p:txBody>
          <a:bodyPr wrap="square" rtlCol="0">
            <a:spAutoFit/>
          </a:bodyPr>
          <a:lstStyle/>
          <a:p>
            <a:r>
              <a:rPr lang="en-US" sz="1600" b="1" dirty="0" smtClean="0">
                <a:solidFill>
                  <a:srgbClr val="660066"/>
                </a:solidFill>
              </a:rPr>
              <a:t>1</a:t>
            </a:r>
            <a:r>
              <a:rPr lang="en-US" sz="1600" b="1" baseline="30000" dirty="0" smtClean="0">
                <a:solidFill>
                  <a:srgbClr val="660066"/>
                </a:solidFill>
              </a:rPr>
              <a:t>st</a:t>
            </a:r>
            <a:r>
              <a:rPr lang="en-US" sz="1600" dirty="0" smtClean="0"/>
              <a:t>+</a:t>
            </a:r>
            <a:r>
              <a:rPr lang="en-US" sz="1600" b="1" dirty="0" smtClean="0">
                <a:solidFill>
                  <a:srgbClr val="0000FF"/>
                </a:solidFill>
              </a:rPr>
              <a:t>2</a:t>
            </a:r>
            <a:r>
              <a:rPr lang="en-US" sz="1600" b="1" baseline="30000" dirty="0" smtClean="0">
                <a:solidFill>
                  <a:srgbClr val="0000FF"/>
                </a:solidFill>
              </a:rPr>
              <a:t>nd</a:t>
            </a:r>
            <a:r>
              <a:rPr lang="en-US" sz="1600" dirty="0" smtClean="0"/>
              <a:t> add Ess1</a:t>
            </a:r>
            <a:endParaRPr lang="en-US" sz="1600" dirty="0"/>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d-ctd.2pSer.png"/>
          <p:cNvPicPr>
            <a:picLocks noChangeAspect="1"/>
          </p:cNvPicPr>
          <p:nvPr/>
        </p:nvPicPr>
        <p:blipFill>
          <a:blip r:embed="rId3"/>
          <a:stretch>
            <a:fillRect/>
          </a:stretch>
        </p:blipFill>
        <p:spPr>
          <a:xfrm>
            <a:off x="0" y="0"/>
            <a:ext cx="9144000" cy="6858000"/>
          </a:xfrm>
          <a:prstGeom prst="rect">
            <a:avLst/>
          </a:prstGeom>
        </p:spPr>
      </p:pic>
      <p:pic>
        <p:nvPicPr>
          <p:cNvPr id="12" name="Picture 11" descr="cid-ctd.trans_model.png"/>
          <p:cNvPicPr>
            <a:picLocks noChangeAspect="1"/>
          </p:cNvPicPr>
          <p:nvPr/>
        </p:nvPicPr>
        <p:blipFill>
          <a:blip r:embed="rId4"/>
          <a:stretch>
            <a:fillRect/>
          </a:stretch>
        </p:blipFill>
        <p:spPr>
          <a:xfrm>
            <a:off x="0" y="0"/>
            <a:ext cx="9144000" cy="6858000"/>
          </a:xfrm>
          <a:prstGeom prst="rect">
            <a:avLst/>
          </a:prstGeom>
        </p:spPr>
      </p:pic>
      <p:sp>
        <p:nvSpPr>
          <p:cNvPr id="13" name="TextBox 24"/>
          <p:cNvSpPr txBox="1">
            <a:spLocks noChangeArrowheads="1"/>
          </p:cNvSpPr>
          <p:nvPr/>
        </p:nvSpPr>
        <p:spPr bwMode="auto">
          <a:xfrm>
            <a:off x="583200" y="331200"/>
            <a:ext cx="8394700" cy="523875"/>
          </a:xfrm>
          <a:prstGeom prst="rect">
            <a:avLst/>
          </a:prstGeom>
          <a:noFill/>
          <a:ln w="9525">
            <a:noFill/>
            <a:miter lim="800000"/>
            <a:headEnd/>
            <a:tailEnd/>
          </a:ln>
        </p:spPr>
        <p:txBody>
          <a:bodyPr>
            <a:prstTxWarp prst="textNoShape">
              <a:avLst/>
            </a:prstTxWarp>
            <a:spAutoFit/>
          </a:bodyPr>
          <a:lstStyle/>
          <a:p>
            <a:r>
              <a:rPr lang="en-US" sz="2800" dirty="0" smtClean="0">
                <a:solidFill>
                  <a:srgbClr val="FFFF00"/>
                </a:solidFill>
              </a:rPr>
              <a:t>Ess1 mediated </a:t>
            </a:r>
            <a:r>
              <a:rPr lang="en-US" sz="2800" b="1" dirty="0" smtClean="0">
                <a:solidFill>
                  <a:srgbClr val="FFFF00"/>
                </a:solidFill>
              </a:rPr>
              <a:t>dissociation</a:t>
            </a:r>
            <a:r>
              <a:rPr lang="en-US" sz="2800" dirty="0" smtClean="0">
                <a:solidFill>
                  <a:srgbClr val="FFFF00"/>
                </a:solidFill>
              </a:rPr>
              <a:t> </a:t>
            </a:r>
            <a:r>
              <a:rPr lang="en-US" sz="2800" dirty="0">
                <a:solidFill>
                  <a:srgbClr val="FFFF00"/>
                </a:solidFill>
              </a:rPr>
              <a:t>mechanism</a:t>
            </a: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08000" y="2684720"/>
            <a:ext cx="1801813" cy="1343025"/>
            <a:chOff x="2135909" y="2574926"/>
            <a:chExt cx="1801091" cy="1342270"/>
          </a:xfrm>
        </p:grpSpPr>
        <p:sp>
          <p:nvSpPr>
            <p:cNvPr id="5" name="Text Box 3"/>
            <p:cNvSpPr txBox="1">
              <a:spLocks noChangeArrowheads="1"/>
            </p:cNvSpPr>
            <p:nvPr/>
          </p:nvSpPr>
          <p:spPr bwMode="auto">
            <a:xfrm>
              <a:off x="2135909" y="3239715"/>
              <a:ext cx="1801091" cy="677481"/>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800" b="1" cap="small" baseline="30000" dirty="0">
                  <a:latin typeface="Calibri" charset="0"/>
                  <a:ea typeface="+mn-ea"/>
                  <a:cs typeface="+mn-cs"/>
                </a:rPr>
                <a:t> …</a:t>
              </a:r>
              <a:r>
                <a:rPr lang="en-US" sz="3800" b="1" cap="small" dirty="0">
                  <a:latin typeface="Calibri" charset="0"/>
                  <a:ea typeface="+mn-ea"/>
                  <a:cs typeface="+mn-cs"/>
                </a:rPr>
                <a:t>S</a:t>
              </a:r>
              <a:r>
                <a:rPr lang="en-US" sz="3800" b="1" cap="small" baseline="-25000" dirty="0">
                  <a:latin typeface="Calibri" charset="0"/>
                  <a:ea typeface="+mn-ea"/>
                  <a:cs typeface="+mn-cs"/>
                </a:rPr>
                <a:t>5cis</a:t>
              </a:r>
              <a:r>
                <a:rPr lang="en-US" sz="3800" b="1" cap="small" dirty="0">
                  <a:latin typeface="Calibri" charset="0"/>
                  <a:ea typeface="+mn-ea"/>
                  <a:cs typeface="+mn-cs"/>
                </a:rPr>
                <a:t>P</a:t>
              </a:r>
              <a:r>
                <a:rPr lang="en-US" sz="3800" b="1" cap="small" baseline="-25000" dirty="0">
                  <a:latin typeface="Calibri" charset="0"/>
                  <a:ea typeface="+mn-ea"/>
                  <a:cs typeface="+mn-cs"/>
                </a:rPr>
                <a:t>6</a:t>
              </a:r>
              <a:r>
                <a:rPr lang="en-US" sz="3800" b="1" cap="small" baseline="30000" dirty="0">
                  <a:latin typeface="Calibri" charset="0"/>
                  <a:ea typeface="+mn-ea"/>
                  <a:cs typeface="+mn-cs"/>
                </a:rPr>
                <a:t>…</a:t>
              </a:r>
              <a:endParaRPr lang="en-US" sz="3800" dirty="0">
                <a:latin typeface="Calibri" charset="0"/>
                <a:ea typeface="+mn-ea"/>
                <a:cs typeface="+mn-cs"/>
              </a:endParaRPr>
            </a:p>
          </p:txBody>
        </p:sp>
        <p:grpSp>
          <p:nvGrpSpPr>
            <p:cNvPr id="3" name="Group 20"/>
            <p:cNvGrpSpPr>
              <a:grpSpLocks/>
            </p:cNvGrpSpPr>
            <p:nvPr/>
          </p:nvGrpSpPr>
          <p:grpSpPr bwMode="auto">
            <a:xfrm>
              <a:off x="2358794" y="2574926"/>
              <a:ext cx="560387" cy="825500"/>
              <a:chOff x="2724786" y="2209801"/>
              <a:chExt cx="560387" cy="825500"/>
            </a:xfrm>
          </p:grpSpPr>
          <p:sp>
            <p:nvSpPr>
              <p:cNvPr id="22" name="Oval 21"/>
              <p:cNvSpPr/>
              <p:nvPr/>
            </p:nvSpPr>
            <p:spPr>
              <a:xfrm>
                <a:off x="2724062" y="2260572"/>
                <a:ext cx="560163" cy="533100"/>
              </a:xfrm>
              <a:prstGeom prst="ellipse">
                <a:avLst/>
              </a:prstGeom>
              <a:noFill/>
              <a:ln w="31750"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Text Box 3"/>
              <p:cNvSpPr txBox="1">
                <a:spLocks noChangeArrowheads="1"/>
              </p:cNvSpPr>
              <p:nvPr/>
            </p:nvSpPr>
            <p:spPr bwMode="auto">
              <a:xfrm>
                <a:off x="2812927" y="2209801"/>
                <a:ext cx="472885" cy="583872"/>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200" b="1" cap="small" dirty="0">
                    <a:latin typeface="Calibri" charset="0"/>
                    <a:ea typeface="+mn-ea"/>
                    <a:cs typeface="+mn-cs"/>
                  </a:rPr>
                  <a:t>P</a:t>
                </a:r>
                <a:endParaRPr lang="en-US" sz="3200" dirty="0">
                  <a:latin typeface="Calibri" charset="0"/>
                  <a:ea typeface="+mn-ea"/>
                  <a:cs typeface="+mn-cs"/>
                </a:endParaRPr>
              </a:p>
            </p:txBody>
          </p:sp>
          <p:cxnSp>
            <p:nvCxnSpPr>
              <p:cNvPr id="24" name="Straight Connector 23"/>
              <p:cNvCxnSpPr>
                <a:stCxn id="22" idx="4"/>
              </p:cNvCxnSpPr>
              <p:nvPr/>
            </p:nvCxnSpPr>
            <p:spPr>
              <a:xfrm rot="5400000">
                <a:off x="2881975" y="2913461"/>
                <a:ext cx="241164" cy="1586"/>
              </a:xfrm>
              <a:prstGeom prst="line">
                <a:avLst/>
              </a:prstGeom>
              <a:ln w="317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13315" name="Text Box 3"/>
          <p:cNvSpPr txBox="1">
            <a:spLocks noChangeArrowheads="1"/>
          </p:cNvSpPr>
          <p:nvPr/>
        </p:nvSpPr>
        <p:spPr bwMode="auto">
          <a:xfrm>
            <a:off x="288925" y="143133"/>
            <a:ext cx="8623300" cy="1754187"/>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3600" b="1" i="1" dirty="0" err="1">
                <a:latin typeface="Calibri" charset="0"/>
              </a:rPr>
              <a:t>cis</a:t>
            </a:r>
            <a:r>
              <a:rPr lang="en-US" sz="3600" dirty="0">
                <a:latin typeface="Calibri" charset="0"/>
              </a:rPr>
              <a:t>-</a:t>
            </a:r>
            <a:r>
              <a:rPr lang="en-US" sz="3600" b="1" i="1" dirty="0">
                <a:latin typeface="Calibri" charset="0"/>
              </a:rPr>
              <a:t>trans</a:t>
            </a:r>
            <a:r>
              <a:rPr lang="en-US" sz="3600" dirty="0">
                <a:latin typeface="Calibri" charset="0"/>
              </a:rPr>
              <a:t> </a:t>
            </a:r>
            <a:r>
              <a:rPr lang="en-US" sz="3600" dirty="0" err="1">
                <a:latin typeface="Calibri" charset="0"/>
              </a:rPr>
              <a:t>isomerization</a:t>
            </a:r>
            <a:r>
              <a:rPr lang="en-US" sz="3600" dirty="0">
                <a:latin typeface="Calibri" charset="0"/>
              </a:rPr>
              <a:t> in the “CTD code”: CTDpSer5-Proline </a:t>
            </a:r>
            <a:r>
              <a:rPr lang="en-US" sz="3600" dirty="0" err="1">
                <a:latin typeface="Calibri" charset="0"/>
              </a:rPr>
              <a:t>isomerization</a:t>
            </a:r>
            <a:r>
              <a:rPr lang="en-US" sz="3600" dirty="0">
                <a:latin typeface="Calibri" charset="0"/>
              </a:rPr>
              <a:t> in the CTD controls binding and dissociation of </a:t>
            </a:r>
            <a:r>
              <a:rPr lang="en-US" sz="3600" dirty="0" smtClean="0">
                <a:latin typeface="Calibri" charset="0"/>
              </a:rPr>
              <a:t>Nrd1-CID</a:t>
            </a:r>
            <a:endParaRPr lang="en-US" sz="3600" dirty="0">
              <a:latin typeface="Calibri" charset="0"/>
            </a:endParaRPr>
          </a:p>
        </p:txBody>
      </p:sp>
      <p:grpSp>
        <p:nvGrpSpPr>
          <p:cNvPr id="4" name="Group 31"/>
          <p:cNvGrpSpPr>
            <a:grpSpLocks/>
          </p:cNvGrpSpPr>
          <p:nvPr/>
        </p:nvGrpSpPr>
        <p:grpSpPr bwMode="auto">
          <a:xfrm>
            <a:off x="4770438" y="2627570"/>
            <a:ext cx="2260600" cy="1343025"/>
            <a:chOff x="2135909" y="2574926"/>
            <a:chExt cx="2260600" cy="1342270"/>
          </a:xfrm>
        </p:grpSpPr>
        <p:sp>
          <p:nvSpPr>
            <p:cNvPr id="33" name="Text Box 3"/>
            <p:cNvSpPr txBox="1">
              <a:spLocks noChangeArrowheads="1"/>
            </p:cNvSpPr>
            <p:nvPr/>
          </p:nvSpPr>
          <p:spPr bwMode="auto">
            <a:xfrm>
              <a:off x="2135909" y="3239715"/>
              <a:ext cx="2260600" cy="677481"/>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800" b="1" cap="small" baseline="30000" dirty="0">
                  <a:latin typeface="Calibri" charset="0"/>
                  <a:ea typeface="+mn-ea"/>
                  <a:cs typeface="+mn-cs"/>
                </a:rPr>
                <a:t> …</a:t>
              </a:r>
              <a:r>
                <a:rPr lang="en-US" sz="3800" b="1" cap="small" dirty="0">
                  <a:latin typeface="Calibri" charset="0"/>
                  <a:ea typeface="+mn-ea"/>
                  <a:cs typeface="+mn-cs"/>
                </a:rPr>
                <a:t>S</a:t>
              </a:r>
              <a:r>
                <a:rPr lang="en-US" sz="3800" b="1" cap="small" baseline="-25000" dirty="0">
                  <a:latin typeface="Calibri" charset="0"/>
                  <a:ea typeface="+mn-ea"/>
                  <a:cs typeface="+mn-cs"/>
                </a:rPr>
                <a:t>5trans</a:t>
              </a:r>
              <a:r>
                <a:rPr lang="en-US" sz="3800" b="1" cap="small" dirty="0">
                  <a:latin typeface="Calibri" charset="0"/>
                  <a:ea typeface="+mn-ea"/>
                  <a:cs typeface="+mn-cs"/>
                </a:rPr>
                <a:t>P</a:t>
              </a:r>
              <a:r>
                <a:rPr lang="en-US" sz="3800" b="1" cap="small" baseline="-25000" dirty="0">
                  <a:latin typeface="Calibri" charset="0"/>
                  <a:ea typeface="+mn-ea"/>
                  <a:cs typeface="+mn-cs"/>
                </a:rPr>
                <a:t>6</a:t>
              </a:r>
              <a:r>
                <a:rPr lang="en-US" sz="3800" b="1" cap="small" baseline="30000" dirty="0">
                  <a:latin typeface="Calibri" charset="0"/>
                  <a:ea typeface="+mn-ea"/>
                  <a:cs typeface="+mn-cs"/>
                </a:rPr>
                <a:t>…</a:t>
              </a:r>
              <a:endParaRPr lang="en-US" sz="3800" dirty="0">
                <a:latin typeface="Calibri" charset="0"/>
                <a:ea typeface="+mn-ea"/>
                <a:cs typeface="+mn-cs"/>
              </a:endParaRPr>
            </a:p>
          </p:txBody>
        </p:sp>
        <p:grpSp>
          <p:nvGrpSpPr>
            <p:cNvPr id="6" name="Group 20"/>
            <p:cNvGrpSpPr>
              <a:grpSpLocks/>
            </p:cNvGrpSpPr>
            <p:nvPr/>
          </p:nvGrpSpPr>
          <p:grpSpPr bwMode="auto">
            <a:xfrm>
              <a:off x="2358794" y="2574926"/>
              <a:ext cx="560387" cy="825500"/>
              <a:chOff x="2724786" y="2209801"/>
              <a:chExt cx="560387" cy="825500"/>
            </a:xfrm>
          </p:grpSpPr>
          <p:sp>
            <p:nvSpPr>
              <p:cNvPr id="35" name="Oval 34"/>
              <p:cNvSpPr/>
              <p:nvPr/>
            </p:nvSpPr>
            <p:spPr>
              <a:xfrm>
                <a:off x="2724151" y="2260572"/>
                <a:ext cx="558800" cy="533100"/>
              </a:xfrm>
              <a:prstGeom prst="ellipse">
                <a:avLst/>
              </a:prstGeom>
              <a:noFill/>
              <a:ln w="31750" cap="flat" cmpd="sng" algn="ctr">
                <a:solidFill>
                  <a:schemeClr val="tx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Text Box 3"/>
              <p:cNvSpPr txBox="1">
                <a:spLocks noChangeArrowheads="1"/>
              </p:cNvSpPr>
              <p:nvPr/>
            </p:nvSpPr>
            <p:spPr bwMode="auto">
              <a:xfrm>
                <a:off x="2813051" y="2209801"/>
                <a:ext cx="471487" cy="583872"/>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200" b="1" cap="small" dirty="0">
                    <a:latin typeface="Calibri" charset="0"/>
                    <a:ea typeface="+mn-ea"/>
                    <a:cs typeface="+mn-cs"/>
                  </a:rPr>
                  <a:t>P</a:t>
                </a:r>
                <a:endParaRPr lang="en-US" sz="3200" dirty="0">
                  <a:latin typeface="Calibri" charset="0"/>
                  <a:ea typeface="+mn-ea"/>
                  <a:cs typeface="+mn-cs"/>
                </a:endParaRPr>
              </a:p>
            </p:txBody>
          </p:sp>
          <p:cxnSp>
            <p:nvCxnSpPr>
              <p:cNvPr id="37" name="Straight Connector 36"/>
              <p:cNvCxnSpPr>
                <a:stCxn id="35" idx="4"/>
              </p:cNvCxnSpPr>
              <p:nvPr/>
            </p:nvCxnSpPr>
            <p:spPr>
              <a:xfrm rot="5400000">
                <a:off x="2882175" y="2913461"/>
                <a:ext cx="241164" cy="1588"/>
              </a:xfrm>
              <a:prstGeom prst="line">
                <a:avLst/>
              </a:prstGeom>
              <a:ln w="3175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grpSp>
        <p:nvGrpSpPr>
          <p:cNvPr id="7" name="Group 49"/>
          <p:cNvGrpSpPr>
            <a:grpSpLocks/>
          </p:cNvGrpSpPr>
          <p:nvPr/>
        </p:nvGrpSpPr>
        <p:grpSpPr bwMode="auto">
          <a:xfrm>
            <a:off x="2619375" y="3453070"/>
            <a:ext cx="1722438" cy="336550"/>
            <a:chOff x="3348182" y="4451351"/>
            <a:chExt cx="1721433" cy="335974"/>
          </a:xfrm>
        </p:grpSpPr>
        <p:cxnSp>
          <p:nvCxnSpPr>
            <p:cNvPr id="43" name="Straight Connector 42"/>
            <p:cNvCxnSpPr/>
            <p:nvPr/>
          </p:nvCxnSpPr>
          <p:spPr>
            <a:xfrm flipV="1">
              <a:off x="3348182" y="4560702"/>
              <a:ext cx="1719846" cy="11093"/>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V="1">
              <a:off x="3349769" y="4666881"/>
              <a:ext cx="1719846" cy="11094"/>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10800000">
              <a:off x="4615855" y="4451351"/>
              <a:ext cx="452173" cy="109351"/>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10800000">
              <a:off x="3349769" y="4677975"/>
              <a:ext cx="452173" cy="109350"/>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3318" name="Text Box 3"/>
          <p:cNvSpPr txBox="1">
            <a:spLocks noChangeArrowheads="1"/>
          </p:cNvSpPr>
          <p:nvPr/>
        </p:nvSpPr>
        <p:spPr bwMode="auto">
          <a:xfrm>
            <a:off x="2335213" y="3922970"/>
            <a:ext cx="2589212" cy="4921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500" b="1" dirty="0" smtClean="0">
                <a:latin typeface="Calibri" charset="0"/>
              </a:rPr>
              <a:t>Nrd1-CID </a:t>
            </a:r>
            <a:r>
              <a:rPr lang="en-US" sz="2500" b="1" dirty="0">
                <a:latin typeface="Calibri" charset="0"/>
              </a:rPr>
              <a:t>binding</a:t>
            </a:r>
          </a:p>
        </p:txBody>
      </p:sp>
      <p:sp>
        <p:nvSpPr>
          <p:cNvPr id="13319" name="Text Box 3"/>
          <p:cNvSpPr txBox="1">
            <a:spLocks noChangeArrowheads="1"/>
          </p:cNvSpPr>
          <p:nvPr/>
        </p:nvSpPr>
        <p:spPr bwMode="auto">
          <a:xfrm>
            <a:off x="2225675" y="2800608"/>
            <a:ext cx="3243263" cy="477837"/>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500" b="1" dirty="0">
                <a:latin typeface="Calibri" charset="0"/>
              </a:rPr>
              <a:t>ESS1 </a:t>
            </a:r>
            <a:r>
              <a:rPr lang="en-US" sz="2500" b="1" dirty="0" err="1" smtClean="0">
                <a:latin typeface="Calibri" charset="0"/>
              </a:rPr>
              <a:t>isomerase</a:t>
            </a:r>
            <a:endParaRPr lang="en-US" sz="2500" b="1" dirty="0">
              <a:latin typeface="Calibri" charset="0"/>
            </a:endParaRPr>
          </a:p>
        </p:txBody>
      </p:sp>
      <p:cxnSp>
        <p:nvCxnSpPr>
          <p:cNvPr id="55" name="Straight Connector 54"/>
          <p:cNvCxnSpPr/>
          <p:nvPr/>
        </p:nvCxnSpPr>
        <p:spPr>
          <a:xfrm rot="16200000" flipV="1">
            <a:off x="5216525" y="4699258"/>
            <a:ext cx="1038225" cy="0"/>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16200000" flipH="1">
            <a:off x="5448300" y="4937383"/>
            <a:ext cx="452437" cy="109538"/>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rot="5400000">
            <a:off x="5564188" y="4937383"/>
            <a:ext cx="452437" cy="109537"/>
          </a:xfrm>
          <a:prstGeom prst="line">
            <a:avLst/>
          </a:prstGeom>
          <a:ln w="381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323" name="Text Box 3"/>
          <p:cNvSpPr txBox="1">
            <a:spLocks noChangeArrowheads="1"/>
          </p:cNvSpPr>
          <p:nvPr/>
        </p:nvSpPr>
        <p:spPr bwMode="auto">
          <a:xfrm>
            <a:off x="5991225" y="4289683"/>
            <a:ext cx="3243263" cy="4762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500" b="1">
                <a:latin typeface="Calibri" charset="0"/>
              </a:rPr>
              <a:t>Ssu72 phosphatase</a:t>
            </a:r>
          </a:p>
        </p:txBody>
      </p:sp>
      <p:sp>
        <p:nvSpPr>
          <p:cNvPr id="60" name="Text Box 3"/>
          <p:cNvSpPr txBox="1">
            <a:spLocks noChangeArrowheads="1"/>
          </p:cNvSpPr>
          <p:nvPr/>
        </p:nvSpPr>
        <p:spPr bwMode="auto">
          <a:xfrm>
            <a:off x="4770438" y="5300920"/>
            <a:ext cx="2260600" cy="676275"/>
          </a:xfrm>
          <a:prstGeom prst="rect">
            <a:avLst/>
          </a:prstGeom>
          <a:noFill/>
          <a:ln w="9525">
            <a:noFill/>
            <a:miter lim="800000"/>
            <a:headEnd/>
            <a:tailEnd/>
          </a:ln>
        </p:spPr>
        <p:txBody>
          <a:bodyPr>
            <a:prstTxWarp prst="textNoShape">
              <a:avLst/>
            </a:prstTxWarp>
            <a:spAutoFit/>
          </a:bodyPr>
          <a:lstStyle/>
          <a:p>
            <a:pPr eaLnBrk="0" fontAlgn="auto" hangingPunct="0">
              <a:spcBef>
                <a:spcPct val="50000"/>
              </a:spcBef>
              <a:spcAft>
                <a:spcPts val="0"/>
              </a:spcAft>
              <a:defRPr/>
            </a:pPr>
            <a:r>
              <a:rPr lang="en-US" sz="3800" b="1" cap="small" baseline="30000" dirty="0">
                <a:latin typeface="Calibri" charset="0"/>
                <a:ea typeface="+mn-ea"/>
                <a:cs typeface="+mn-cs"/>
              </a:rPr>
              <a:t> …</a:t>
            </a:r>
            <a:r>
              <a:rPr lang="en-US" sz="3800" b="1" cap="small" dirty="0">
                <a:latin typeface="Calibri" charset="0"/>
                <a:ea typeface="+mn-ea"/>
                <a:cs typeface="+mn-cs"/>
              </a:rPr>
              <a:t>S</a:t>
            </a:r>
            <a:r>
              <a:rPr lang="en-US" sz="3800" b="1" cap="small" baseline="-25000" dirty="0">
                <a:latin typeface="Calibri" charset="0"/>
                <a:ea typeface="+mn-ea"/>
                <a:cs typeface="+mn-cs"/>
              </a:rPr>
              <a:t>5trans</a:t>
            </a:r>
            <a:r>
              <a:rPr lang="en-US" sz="3800" b="1" cap="small" dirty="0">
                <a:latin typeface="Calibri" charset="0"/>
                <a:ea typeface="+mn-ea"/>
                <a:cs typeface="+mn-cs"/>
              </a:rPr>
              <a:t>P</a:t>
            </a:r>
            <a:r>
              <a:rPr lang="en-US" sz="3800" b="1" cap="small" baseline="-25000" dirty="0">
                <a:latin typeface="Calibri" charset="0"/>
                <a:ea typeface="+mn-ea"/>
                <a:cs typeface="+mn-cs"/>
              </a:rPr>
              <a:t>6</a:t>
            </a:r>
            <a:r>
              <a:rPr lang="en-US" sz="3800" b="1" cap="small" baseline="30000" dirty="0">
                <a:latin typeface="Calibri" charset="0"/>
                <a:ea typeface="+mn-ea"/>
                <a:cs typeface="+mn-cs"/>
              </a:rPr>
              <a:t>…</a:t>
            </a:r>
            <a:endParaRPr lang="en-US" sz="3800" dirty="0">
              <a:latin typeface="Calibri" charset="0"/>
              <a:ea typeface="+mn-ea"/>
              <a:cs typeface="+mn-cs"/>
            </a:endParaRPr>
          </a:p>
        </p:txBody>
      </p:sp>
      <p:sp>
        <p:nvSpPr>
          <p:cNvPr id="8" name="Date Placeholder 7"/>
          <p:cNvSpPr>
            <a:spLocks noGrp="1"/>
          </p:cNvSpPr>
          <p:nvPr>
            <p:ph type="dt" sz="half" idx="10"/>
          </p:nvPr>
        </p:nvSpPr>
        <p:spPr/>
        <p:txBody>
          <a:bodyPr/>
          <a:lstStyle/>
          <a:p>
            <a:pPr>
              <a:defRPr/>
            </a:pPr>
            <a:r>
              <a:rPr lang="cs-CZ" smtClean="0"/>
              <a:t>09/26/2012</a:t>
            </a:r>
            <a:endParaRPr lang="en-US"/>
          </a:p>
        </p:txBody>
      </p:sp>
      <p:sp>
        <p:nvSpPr>
          <p:cNvPr id="9" name="Footer Placeholder 8"/>
          <p:cNvSpPr>
            <a:spLocks noGrp="1"/>
          </p:cNvSpPr>
          <p:nvPr>
            <p:ph type="ftr" sz="quarter" idx="11"/>
          </p:nvPr>
        </p:nvSpPr>
        <p:spPr/>
        <p:txBody>
          <a:bodyPr/>
          <a:lstStyle/>
          <a:p>
            <a:pPr>
              <a:defRPr/>
            </a:pPr>
            <a:r>
              <a:rPr lang="en-US" smtClean="0"/>
              <a:t>ProteinyII, Karel Kubíček</a:t>
            </a:r>
            <a:endParaRPr 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76200" y="0"/>
            <a:ext cx="9067800" cy="3847207"/>
          </a:xfrm>
          <a:prstGeom prst="rect">
            <a:avLst/>
          </a:prstGeom>
          <a:noFill/>
          <a:ln w="9525">
            <a:noFill/>
            <a:miter lim="800000"/>
            <a:headEnd/>
            <a:tailEnd/>
          </a:ln>
          <a:effectLst/>
        </p:spPr>
        <p:txBody>
          <a:bodyPr>
            <a:prstTxWarp prst="textNoShape">
              <a:avLst/>
            </a:prstTxWarp>
            <a:spAutoFit/>
          </a:bodyPr>
          <a:lstStyle/>
          <a:p>
            <a:pPr marL="457200" indent="-457200">
              <a:spcBef>
                <a:spcPct val="50000"/>
              </a:spcBef>
            </a:pPr>
            <a:r>
              <a:rPr lang="en-US" sz="3600" b="1" i="1" dirty="0">
                <a:solidFill>
                  <a:schemeClr val="accent2"/>
                </a:solidFill>
                <a:latin typeface="Arial" charset="0"/>
              </a:rPr>
              <a:t>NMR -</a:t>
            </a:r>
            <a:r>
              <a:rPr lang="en-US" sz="3600" b="1" i="1" dirty="0" smtClean="0">
                <a:solidFill>
                  <a:schemeClr val="accent2"/>
                </a:solidFill>
                <a:latin typeface="Arial" charset="0"/>
              </a:rPr>
              <a:t> </a:t>
            </a:r>
            <a:r>
              <a:rPr lang="en-US" sz="2800" b="1" dirty="0" smtClean="0">
                <a:solidFill>
                  <a:srgbClr val="FF0000"/>
                </a:solidFill>
                <a:latin typeface="Arial" charset="0"/>
              </a:rPr>
              <a:t>refresh</a:t>
            </a:r>
            <a:endParaRPr lang="en-US" sz="2800" b="1" dirty="0">
              <a:solidFill>
                <a:srgbClr val="FF0000"/>
              </a:solidFill>
              <a:latin typeface="Arial" charset="0"/>
            </a:endParaRPr>
          </a:p>
          <a:p>
            <a:pPr marL="457200" indent="-457200">
              <a:spcBef>
                <a:spcPct val="50000"/>
              </a:spcBef>
              <a:buFontTx/>
              <a:buAutoNum type="arabicParenR"/>
            </a:pPr>
            <a:r>
              <a:rPr lang="en-US" sz="1800" dirty="0">
                <a:latin typeface="Arial" charset="0"/>
              </a:rPr>
              <a:t>nuclear spin </a:t>
            </a:r>
            <a:r>
              <a:rPr lang="en-US" sz="1800" dirty="0" err="1">
                <a:latin typeface="Arial" charset="0"/>
                <a:sym typeface="Symbol" charset="2"/>
              </a:rPr>
              <a:t></a:t>
            </a:r>
            <a:r>
              <a:rPr lang="en-US" sz="1800" dirty="0">
                <a:latin typeface="Arial" charset="0"/>
                <a:sym typeface="Symbol" charset="2"/>
              </a:rPr>
              <a:t> 0 (</a:t>
            </a:r>
            <a:r>
              <a:rPr lang="en-US" sz="1800" baseline="30000" dirty="0">
                <a:latin typeface="Arial" charset="0"/>
                <a:sym typeface="Symbol" charset="2"/>
              </a:rPr>
              <a:t>1</a:t>
            </a:r>
            <a:r>
              <a:rPr lang="en-US" sz="1800" dirty="0">
                <a:latin typeface="Arial" charset="0"/>
                <a:sym typeface="Symbol" charset="2"/>
              </a:rPr>
              <a:t>H, </a:t>
            </a:r>
            <a:r>
              <a:rPr lang="en-US" sz="1800" baseline="30000" dirty="0">
                <a:latin typeface="Arial" charset="0"/>
                <a:sym typeface="Symbol" charset="2"/>
              </a:rPr>
              <a:t>13</a:t>
            </a:r>
            <a:r>
              <a:rPr lang="en-US" sz="1800" dirty="0">
                <a:latin typeface="Arial" charset="0"/>
                <a:sym typeface="Symbol" charset="2"/>
              </a:rPr>
              <a:t>C, </a:t>
            </a:r>
            <a:r>
              <a:rPr lang="en-US" sz="1800" baseline="30000" dirty="0">
                <a:latin typeface="Arial" charset="0"/>
                <a:sym typeface="Symbol" charset="2"/>
              </a:rPr>
              <a:t>15</a:t>
            </a:r>
            <a:r>
              <a:rPr lang="en-US" sz="1800" dirty="0">
                <a:latin typeface="Arial" charset="0"/>
                <a:sym typeface="Symbol" charset="2"/>
              </a:rPr>
              <a:t>N, </a:t>
            </a:r>
            <a:r>
              <a:rPr lang="en-US" sz="1800" baseline="30000" dirty="0">
                <a:latin typeface="Arial" charset="0"/>
                <a:sym typeface="Symbol" charset="2"/>
              </a:rPr>
              <a:t>31</a:t>
            </a:r>
            <a:r>
              <a:rPr lang="en-US" sz="1800" dirty="0">
                <a:latin typeface="Arial" charset="0"/>
                <a:sym typeface="Symbol" charset="2"/>
              </a:rPr>
              <a:t>P)					      </a:t>
            </a:r>
            <a:r>
              <a:rPr lang="en-US" sz="1800" dirty="0" smtClean="0">
                <a:latin typeface="Arial" charset="0"/>
                <a:sym typeface="Symbol" charset="2"/>
              </a:rPr>
              <a:t>   </a:t>
            </a:r>
          </a:p>
          <a:p>
            <a:pPr marL="457200" indent="-457200">
              <a:spcBef>
                <a:spcPct val="50000"/>
              </a:spcBef>
            </a:pPr>
            <a:r>
              <a:rPr lang="en-US" dirty="0">
                <a:latin typeface="Arial" charset="0"/>
                <a:sym typeface="Symbol" charset="2"/>
              </a:rPr>
              <a:t>	</a:t>
            </a:r>
            <a:r>
              <a:rPr lang="en-US" sz="1800" dirty="0" smtClean="0">
                <a:latin typeface="Arial" charset="0"/>
                <a:sym typeface="Symbol" charset="2"/>
              </a:rPr>
              <a:t>-  </a:t>
            </a:r>
            <a:r>
              <a:rPr lang="cs-CZ" sz="1600" dirty="0">
                <a:latin typeface="Arial" charset="0"/>
                <a:sym typeface="Symbol" charset="2"/>
              </a:rPr>
              <a:t>number of neutrons </a:t>
            </a:r>
            <a:r>
              <a:rPr lang="cs-CZ" sz="1600" b="1" dirty="0">
                <a:latin typeface="Arial" charset="0"/>
                <a:sym typeface="Symbol" charset="2"/>
              </a:rPr>
              <a:t>and</a:t>
            </a:r>
            <a:r>
              <a:rPr lang="cs-CZ" sz="1600" dirty="0">
                <a:latin typeface="Arial" charset="0"/>
                <a:sym typeface="Symbol" charset="2"/>
              </a:rPr>
              <a:t> the number of protons </a:t>
            </a:r>
            <a:r>
              <a:rPr lang="cs-CZ" sz="1600" b="1" dirty="0">
                <a:latin typeface="Arial" charset="0"/>
                <a:sym typeface="Symbol" charset="2"/>
              </a:rPr>
              <a:t>both even</a:t>
            </a:r>
            <a:r>
              <a:rPr lang="en-US" sz="1600" dirty="0">
                <a:latin typeface="Arial" charset="0"/>
                <a:sym typeface="Symbol" charset="2"/>
              </a:rPr>
              <a:t> </a:t>
            </a:r>
            <a:r>
              <a:rPr lang="cs-CZ" sz="1600" dirty="0">
                <a:latin typeface="Arial" charset="0"/>
                <a:sym typeface="Symbol" charset="2"/>
              </a:rPr>
              <a:t> </a:t>
            </a:r>
            <a:r>
              <a:rPr lang="cs-CZ" sz="1600" b="1" dirty="0">
                <a:latin typeface="Arial" charset="0"/>
                <a:sym typeface="Symbol" charset="2"/>
              </a:rPr>
              <a:t>NO</a:t>
            </a:r>
            <a:r>
              <a:rPr lang="cs-CZ" sz="1600" dirty="0">
                <a:latin typeface="Arial" charset="0"/>
                <a:sym typeface="Symbol" charset="2"/>
              </a:rPr>
              <a:t> </a:t>
            </a:r>
            <a:r>
              <a:rPr lang="en-US" sz="1600" dirty="0">
                <a:latin typeface="Arial" charset="0"/>
                <a:sym typeface="Symbol" charset="2"/>
              </a:rPr>
              <a:t>nuclear </a:t>
            </a:r>
            <a:r>
              <a:rPr lang="cs-CZ" sz="1600" b="1" dirty="0">
                <a:latin typeface="Arial" charset="0"/>
                <a:sym typeface="Symbol" charset="2"/>
              </a:rPr>
              <a:t>spin</a:t>
            </a:r>
            <a:r>
              <a:rPr lang="cs-CZ" sz="1600" dirty="0">
                <a:latin typeface="Arial" charset="0"/>
                <a:sym typeface="Symbol" charset="2"/>
              </a:rPr>
              <a:t> </a:t>
            </a:r>
            <a:r>
              <a:rPr lang="en-US" sz="1600" dirty="0">
                <a:latin typeface="Arial" charset="0"/>
                <a:sym typeface="Symbol" charset="2"/>
              </a:rPr>
              <a:t>	           -  </a:t>
            </a:r>
            <a:r>
              <a:rPr lang="cs-CZ" sz="1600" dirty="0">
                <a:latin typeface="Arial" charset="0"/>
                <a:sym typeface="Symbol" charset="2"/>
              </a:rPr>
              <a:t>number of neutrons </a:t>
            </a:r>
            <a:r>
              <a:rPr lang="cs-CZ" sz="1600" b="1" dirty="0">
                <a:latin typeface="Arial" charset="0"/>
                <a:sym typeface="Symbol" charset="2"/>
              </a:rPr>
              <a:t>plus</a:t>
            </a:r>
            <a:r>
              <a:rPr lang="cs-CZ" sz="1600" dirty="0">
                <a:latin typeface="Arial" charset="0"/>
                <a:sym typeface="Symbol" charset="2"/>
              </a:rPr>
              <a:t> the number of protons </a:t>
            </a:r>
            <a:r>
              <a:rPr lang="cs-CZ" sz="1600" b="1" dirty="0">
                <a:latin typeface="Arial" charset="0"/>
                <a:sym typeface="Symbol" charset="2"/>
              </a:rPr>
              <a:t>odd</a:t>
            </a:r>
            <a:r>
              <a:rPr lang="en-US" sz="1600" dirty="0">
                <a:latin typeface="Arial" charset="0"/>
                <a:sym typeface="Symbol" charset="2"/>
              </a:rPr>
              <a:t> </a:t>
            </a:r>
            <a:r>
              <a:rPr lang="cs-CZ" sz="1600" dirty="0">
                <a:latin typeface="Arial" charset="0"/>
                <a:sym typeface="Symbol" charset="2"/>
              </a:rPr>
              <a:t> </a:t>
            </a:r>
            <a:r>
              <a:rPr lang="cs-CZ" sz="1600" b="1" dirty="0">
                <a:latin typeface="Arial" charset="0"/>
                <a:sym typeface="Symbol" charset="2"/>
              </a:rPr>
              <a:t>half-integer spin</a:t>
            </a:r>
            <a:r>
              <a:rPr lang="cs-CZ" sz="1600" dirty="0">
                <a:latin typeface="Arial" charset="0"/>
                <a:sym typeface="Symbol" charset="2"/>
              </a:rPr>
              <a:t> (i.e. </a:t>
            </a:r>
            <a:r>
              <a:rPr lang="en-US" sz="1600" dirty="0">
                <a:latin typeface="Arial" charset="0"/>
                <a:sym typeface="Symbol" charset="2"/>
              </a:rPr>
              <a:t>½, 3/2, 5/2)</a:t>
            </a:r>
            <a:r>
              <a:rPr lang="cs-CZ" sz="1600" dirty="0">
                <a:latin typeface="Arial" charset="0"/>
                <a:sym typeface="Symbol" charset="2"/>
              </a:rPr>
              <a:t> </a:t>
            </a:r>
            <a:r>
              <a:rPr lang="en-US" sz="1600" dirty="0">
                <a:latin typeface="Arial" charset="0"/>
                <a:sym typeface="Symbol" charset="2"/>
              </a:rPr>
              <a:t>     -  </a:t>
            </a:r>
            <a:r>
              <a:rPr lang="cs-CZ" sz="1600" dirty="0">
                <a:latin typeface="Arial" charset="0"/>
                <a:sym typeface="Symbol" charset="2"/>
              </a:rPr>
              <a:t>number of neutrons </a:t>
            </a:r>
            <a:r>
              <a:rPr lang="cs-CZ" sz="1600" b="1" dirty="0">
                <a:latin typeface="Arial" charset="0"/>
                <a:sym typeface="Symbol" charset="2"/>
              </a:rPr>
              <a:t>and</a:t>
            </a:r>
            <a:r>
              <a:rPr lang="cs-CZ" sz="1600" dirty="0">
                <a:latin typeface="Arial" charset="0"/>
                <a:sym typeface="Symbol" charset="2"/>
              </a:rPr>
              <a:t> the number of protons </a:t>
            </a:r>
            <a:r>
              <a:rPr lang="cs-CZ" sz="1600" b="1" dirty="0">
                <a:latin typeface="Arial" charset="0"/>
                <a:sym typeface="Symbol" charset="2"/>
              </a:rPr>
              <a:t>both odd</a:t>
            </a:r>
            <a:r>
              <a:rPr lang="en-US" sz="1600" dirty="0">
                <a:latin typeface="Arial" charset="0"/>
                <a:sym typeface="Symbol" charset="2"/>
              </a:rPr>
              <a:t> </a:t>
            </a:r>
            <a:r>
              <a:rPr lang="cs-CZ" sz="1600" dirty="0">
                <a:latin typeface="Arial" charset="0"/>
                <a:sym typeface="Symbol" charset="2"/>
              </a:rPr>
              <a:t> </a:t>
            </a:r>
            <a:r>
              <a:rPr lang="cs-CZ" sz="1600" b="1" dirty="0">
                <a:latin typeface="Arial" charset="0"/>
                <a:sym typeface="Symbol" charset="2"/>
              </a:rPr>
              <a:t>integer spin</a:t>
            </a:r>
            <a:r>
              <a:rPr lang="cs-CZ" sz="1600" dirty="0">
                <a:latin typeface="Arial" charset="0"/>
                <a:sym typeface="Symbol" charset="2"/>
              </a:rPr>
              <a:t> (i.e. 1, 2, 3)</a:t>
            </a:r>
            <a:r>
              <a:rPr lang="cs-CZ" sz="1400" dirty="0">
                <a:latin typeface="Arial" charset="0"/>
                <a:sym typeface="Symbol" charset="2"/>
              </a:rPr>
              <a:t> </a:t>
            </a:r>
            <a:endParaRPr lang="en-US" sz="1400" dirty="0">
              <a:latin typeface="Arial" charset="0"/>
              <a:sym typeface="Symbol" charset="2"/>
            </a:endParaRPr>
          </a:p>
          <a:p>
            <a:pPr marL="457200" indent="-457200">
              <a:spcBef>
                <a:spcPct val="50000"/>
              </a:spcBef>
              <a:buFontTx/>
              <a:buAutoNum type="arabicParenR"/>
            </a:pPr>
            <a:r>
              <a:rPr lang="en-US" sz="1800" dirty="0">
                <a:latin typeface="Arial" charset="0"/>
                <a:sym typeface="Symbol" charset="2"/>
              </a:rPr>
              <a:t> </a:t>
            </a:r>
            <a:r>
              <a:rPr lang="cs-CZ" sz="1800" b="1" dirty="0">
                <a:latin typeface="Arial" charset="0"/>
                <a:sym typeface="Symbol" charset="2"/>
              </a:rPr>
              <a:t></a:t>
            </a:r>
            <a:r>
              <a:rPr lang="en-US" sz="1800" dirty="0">
                <a:latin typeface="Arial" charset="0"/>
                <a:sym typeface="Symbol" charset="2"/>
              </a:rPr>
              <a:t>=</a:t>
            </a:r>
            <a:r>
              <a:rPr lang="cs-CZ" sz="1800" b="1" dirty="0">
                <a:latin typeface="Arial" charset="0"/>
                <a:sym typeface="Symbol" charset="2"/>
              </a:rPr>
              <a:t></a:t>
            </a:r>
            <a:r>
              <a:rPr lang="en-US" sz="1800" b="1" dirty="0">
                <a:latin typeface="Arial" charset="0"/>
                <a:sym typeface="Symbol" charset="2"/>
              </a:rPr>
              <a:t>*</a:t>
            </a:r>
            <a:r>
              <a:rPr lang="en-US" sz="1800" dirty="0">
                <a:latin typeface="Arial" charset="0"/>
                <a:sym typeface="Symbol" charset="2"/>
              </a:rPr>
              <a:t>B </a:t>
            </a:r>
            <a:r>
              <a:rPr lang="en-US" sz="1800" b="1" dirty="0">
                <a:latin typeface="Arial" charset="0"/>
                <a:sym typeface="Symbol" charset="2"/>
              </a:rPr>
              <a:t>(1)</a:t>
            </a:r>
            <a:r>
              <a:rPr lang="en-US" sz="1800" dirty="0">
                <a:latin typeface="Arial" charset="0"/>
                <a:sym typeface="Symbol" charset="2"/>
              </a:rPr>
              <a:t> -</a:t>
            </a:r>
            <a:r>
              <a:rPr lang="en-US" sz="1800" b="1" dirty="0">
                <a:latin typeface="Arial" charset="0"/>
                <a:sym typeface="Symbol" charset="2"/>
              </a:rPr>
              <a:t> </a:t>
            </a:r>
            <a:r>
              <a:rPr lang="en-US" sz="1600" dirty="0" err="1">
                <a:latin typeface="Arial" charset="0"/>
                <a:sym typeface="Symbol" charset="2"/>
              </a:rPr>
              <a:t>w</a:t>
            </a:r>
            <a:r>
              <a:rPr lang="cs-CZ" sz="1600" dirty="0">
                <a:latin typeface="Arial" charset="0"/>
                <a:sym typeface="Symbol" charset="2"/>
              </a:rPr>
              <a:t>hen placed in a magnetic field of strength </a:t>
            </a:r>
            <a:r>
              <a:rPr lang="cs-CZ" sz="1600" b="1" dirty="0">
                <a:solidFill>
                  <a:schemeClr val="accent2"/>
                </a:solidFill>
                <a:latin typeface="Arial" charset="0"/>
                <a:sym typeface="Symbol" charset="2"/>
              </a:rPr>
              <a:t>B</a:t>
            </a:r>
            <a:r>
              <a:rPr lang="cs-CZ" sz="1600" dirty="0">
                <a:latin typeface="Arial" charset="0"/>
                <a:sym typeface="Symbol" charset="2"/>
              </a:rPr>
              <a:t>, a </a:t>
            </a:r>
            <a:r>
              <a:rPr lang="en-US" sz="1600" dirty="0">
                <a:latin typeface="Arial" charset="0"/>
                <a:sym typeface="Symbol" charset="2"/>
              </a:rPr>
              <a:t>nuclei</a:t>
            </a:r>
            <a:r>
              <a:rPr lang="cs-CZ" sz="1600" dirty="0">
                <a:latin typeface="Arial" charset="0"/>
                <a:sym typeface="Symbol" charset="2"/>
              </a:rPr>
              <a:t> with a net spin can absorb a photon, of frequency </a:t>
            </a:r>
            <a:r>
              <a:rPr lang="cs-CZ" sz="1600" b="1" dirty="0">
                <a:solidFill>
                  <a:schemeClr val="accent2"/>
                </a:solidFill>
                <a:latin typeface="Arial" charset="0"/>
                <a:sym typeface="Symbol" charset="2"/>
              </a:rPr>
              <a:t></a:t>
            </a:r>
            <a:r>
              <a:rPr lang="cs-CZ" sz="1600" dirty="0">
                <a:latin typeface="Arial" charset="0"/>
                <a:sym typeface="Symbol" charset="2"/>
              </a:rPr>
              <a:t>. The frequency  </a:t>
            </a:r>
            <a:r>
              <a:rPr lang="cs-CZ" sz="1600" b="1" dirty="0">
                <a:solidFill>
                  <a:schemeClr val="accent2"/>
                </a:solidFill>
                <a:latin typeface="Arial" charset="0"/>
                <a:sym typeface="Symbol" charset="2"/>
              </a:rPr>
              <a:t></a:t>
            </a:r>
            <a:r>
              <a:rPr lang="cs-CZ" sz="1600" dirty="0">
                <a:latin typeface="Arial" charset="0"/>
                <a:sym typeface="Symbol" charset="2"/>
              </a:rPr>
              <a:t> depends on the gyromagnetic ratio, </a:t>
            </a:r>
            <a:r>
              <a:rPr lang="cs-CZ" sz="1600" b="1" dirty="0">
                <a:solidFill>
                  <a:schemeClr val="accent2"/>
                </a:solidFill>
                <a:latin typeface="Arial" charset="0"/>
                <a:sym typeface="Symbol" charset="2"/>
              </a:rPr>
              <a:t></a:t>
            </a:r>
            <a:r>
              <a:rPr lang="cs-CZ" sz="1600" dirty="0">
                <a:latin typeface="Arial" charset="0"/>
                <a:sym typeface="Symbol" charset="2"/>
              </a:rPr>
              <a:t> of the </a:t>
            </a:r>
            <a:r>
              <a:rPr lang="en-US" sz="1600" dirty="0">
                <a:latin typeface="Arial" charset="0"/>
                <a:sym typeface="Symbol" charset="2"/>
              </a:rPr>
              <a:t>nuclei</a:t>
            </a:r>
          </a:p>
          <a:p>
            <a:pPr marL="457200" indent="-457200">
              <a:spcBef>
                <a:spcPct val="50000"/>
              </a:spcBef>
              <a:buFontTx/>
              <a:buAutoNum type="arabicParenR"/>
            </a:pPr>
            <a:r>
              <a:rPr lang="en-US" sz="1800" dirty="0">
                <a:latin typeface="Arial" charset="0"/>
                <a:sym typeface="Symbol" charset="2"/>
              </a:rPr>
              <a:t>from quantum mechanics  we know that nucleus with spin </a:t>
            </a:r>
            <a:r>
              <a:rPr lang="en-US" sz="1800" b="1" i="1" dirty="0">
                <a:solidFill>
                  <a:schemeClr val="accent2"/>
                </a:solidFill>
                <a:latin typeface="Arial" charset="0"/>
                <a:sym typeface="Symbol" charset="2"/>
              </a:rPr>
              <a:t>I</a:t>
            </a:r>
            <a:r>
              <a:rPr lang="en-US" sz="1800" dirty="0">
                <a:latin typeface="Arial" charset="0"/>
                <a:sym typeface="Symbol" charset="2"/>
              </a:rPr>
              <a:t> can have </a:t>
            </a:r>
            <a:r>
              <a:rPr lang="en-US" sz="1800" b="1" i="1" dirty="0">
                <a:solidFill>
                  <a:schemeClr val="accent2"/>
                </a:solidFill>
                <a:latin typeface="Arial" charset="0"/>
                <a:sym typeface="Symbol" charset="2"/>
              </a:rPr>
              <a:t>2I +1</a:t>
            </a:r>
            <a:r>
              <a:rPr lang="en-US" sz="1800" dirty="0">
                <a:latin typeface="Arial" charset="0"/>
                <a:sym typeface="Symbol" charset="2"/>
              </a:rPr>
              <a:t> orientations </a:t>
            </a:r>
            <a:r>
              <a:rPr lang="cs-CZ" sz="1600" dirty="0">
                <a:latin typeface="Arial" charset="0"/>
                <a:sym typeface="Symbol" charset="2"/>
              </a:rPr>
              <a:t></a:t>
            </a:r>
            <a:r>
              <a:rPr lang="en-US" sz="1800" dirty="0">
                <a:latin typeface="Arial" charset="0"/>
                <a:sym typeface="Symbol" charset="2"/>
              </a:rPr>
              <a:t> </a:t>
            </a:r>
            <a:r>
              <a:rPr lang="en-US" sz="1800" b="1" dirty="0">
                <a:solidFill>
                  <a:schemeClr val="accent2"/>
                </a:solidFill>
                <a:latin typeface="Arial" charset="0"/>
                <a:sym typeface="Symbol" charset="2"/>
              </a:rPr>
              <a:t>nuclei with a spin ½ </a:t>
            </a:r>
            <a:r>
              <a:rPr lang="en-US" sz="1800" dirty="0">
                <a:latin typeface="Arial" charset="0"/>
                <a:sym typeface="Symbol" charset="2"/>
              </a:rPr>
              <a:t>can have </a:t>
            </a:r>
            <a:r>
              <a:rPr lang="en-US" sz="1800" b="1" dirty="0">
                <a:solidFill>
                  <a:schemeClr val="accent2"/>
                </a:solidFill>
                <a:latin typeface="Arial" charset="0"/>
                <a:sym typeface="Symbol" charset="2"/>
              </a:rPr>
              <a:t>two orientations in</a:t>
            </a:r>
            <a:r>
              <a:rPr lang="en-US" sz="1800" dirty="0">
                <a:latin typeface="Arial" charset="0"/>
                <a:sym typeface="Symbol" charset="2"/>
              </a:rPr>
              <a:t> an external </a:t>
            </a:r>
            <a:r>
              <a:rPr lang="en-US" sz="1800" b="1" dirty="0">
                <a:solidFill>
                  <a:schemeClr val="accent2"/>
                </a:solidFill>
                <a:latin typeface="Arial" charset="0"/>
                <a:sym typeface="Symbol" charset="2"/>
              </a:rPr>
              <a:t>magnetic field</a:t>
            </a:r>
            <a:r>
              <a:rPr lang="en-US" sz="1800" dirty="0">
                <a:latin typeface="Arial" charset="0"/>
                <a:sym typeface="Symbol" charset="2"/>
              </a:rPr>
              <a:t>– </a:t>
            </a:r>
            <a:r>
              <a:rPr lang="en-US" sz="1800" b="1" dirty="0">
                <a:solidFill>
                  <a:schemeClr val="accent2"/>
                </a:solidFill>
                <a:latin typeface="Arial" charset="0"/>
                <a:sym typeface="Symbol" charset="2"/>
              </a:rPr>
              <a:t>low / high energy</a:t>
            </a:r>
            <a:endParaRPr lang="cs-CZ" sz="1800" b="1" dirty="0">
              <a:solidFill>
                <a:schemeClr val="accent2"/>
              </a:solidFill>
              <a:latin typeface="Arial" charset="0"/>
              <a:sym typeface="Symbol" charset="2"/>
            </a:endParaRPr>
          </a:p>
        </p:txBody>
      </p:sp>
      <p:sp>
        <p:nvSpPr>
          <p:cNvPr id="106500" name="Rectangle 4"/>
          <p:cNvSpPr>
            <a:spLocks noChangeArrowheads="1"/>
          </p:cNvSpPr>
          <p:nvPr/>
        </p:nvSpPr>
        <p:spPr bwMode="auto">
          <a:xfrm>
            <a:off x="1981200" y="4648200"/>
            <a:ext cx="304800" cy="457200"/>
          </a:xfrm>
          <a:prstGeom prst="rect">
            <a:avLst/>
          </a:prstGeom>
          <a:solidFill>
            <a:srgbClr val="0000FF"/>
          </a:solidFill>
          <a:ln w="9525">
            <a:solidFill>
              <a:schemeClr val="tx1"/>
            </a:solidFill>
            <a:miter lim="800000"/>
            <a:headEnd/>
            <a:tailEnd/>
          </a:ln>
          <a:effectLst/>
        </p:spPr>
        <p:txBody>
          <a:bodyPr wrap="none" anchor="ctr">
            <a:prstTxWarp prst="textNoShape">
              <a:avLst/>
            </a:prstTxWarp>
          </a:bodyPr>
          <a:lstStyle/>
          <a:p>
            <a:pPr algn="ctr"/>
            <a:endParaRPr lang="en-US">
              <a:latin typeface="AvantGarde Bk BT" pitchFamily="34" charset="0"/>
            </a:endParaRPr>
          </a:p>
        </p:txBody>
      </p:sp>
      <p:sp>
        <p:nvSpPr>
          <p:cNvPr id="106501" name="Rectangle 5"/>
          <p:cNvSpPr>
            <a:spLocks noChangeArrowheads="1"/>
          </p:cNvSpPr>
          <p:nvPr/>
        </p:nvSpPr>
        <p:spPr bwMode="auto">
          <a:xfrm>
            <a:off x="1981200" y="5105400"/>
            <a:ext cx="304800" cy="457200"/>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pPr algn="ctr"/>
            <a:endParaRPr lang="en-US">
              <a:latin typeface="AvantGarde Bk BT" pitchFamily="34" charset="0"/>
            </a:endParaRPr>
          </a:p>
        </p:txBody>
      </p:sp>
      <p:sp>
        <p:nvSpPr>
          <p:cNvPr id="106503" name="Rectangle 7"/>
          <p:cNvSpPr>
            <a:spLocks noChangeArrowheads="1"/>
          </p:cNvSpPr>
          <p:nvPr/>
        </p:nvSpPr>
        <p:spPr bwMode="auto">
          <a:xfrm rot="10800000">
            <a:off x="6781800" y="5105400"/>
            <a:ext cx="304800" cy="457200"/>
          </a:xfrm>
          <a:prstGeom prst="rect">
            <a:avLst/>
          </a:prstGeom>
          <a:solidFill>
            <a:srgbClr val="0000FF"/>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sp>
        <p:nvSpPr>
          <p:cNvPr id="106504" name="Rectangle 8"/>
          <p:cNvSpPr>
            <a:spLocks noChangeArrowheads="1"/>
          </p:cNvSpPr>
          <p:nvPr/>
        </p:nvSpPr>
        <p:spPr bwMode="auto">
          <a:xfrm rot="10800000">
            <a:off x="6781800" y="4648200"/>
            <a:ext cx="304800" cy="457200"/>
          </a:xfrm>
          <a:prstGeom prst="rect">
            <a:avLst/>
          </a:prstGeom>
          <a:solidFill>
            <a:srgbClr val="FF0000"/>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sp>
        <p:nvSpPr>
          <p:cNvPr id="106505" name="Rectangle 9"/>
          <p:cNvSpPr>
            <a:spLocks noChangeArrowheads="1"/>
          </p:cNvSpPr>
          <p:nvPr/>
        </p:nvSpPr>
        <p:spPr bwMode="auto">
          <a:xfrm>
            <a:off x="1295400" y="4038600"/>
            <a:ext cx="6477000" cy="457200"/>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6506" name="Rectangle 10"/>
          <p:cNvSpPr>
            <a:spLocks noChangeArrowheads="1"/>
          </p:cNvSpPr>
          <p:nvPr/>
        </p:nvSpPr>
        <p:spPr bwMode="auto">
          <a:xfrm>
            <a:off x="1295400" y="5638800"/>
            <a:ext cx="6400800" cy="457200"/>
          </a:xfrm>
          <a:prstGeom prst="rect">
            <a:avLst/>
          </a:prstGeom>
          <a:solidFill>
            <a:srgbClr val="0000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6507" name="Text Box 11"/>
          <p:cNvSpPr txBox="1">
            <a:spLocks noChangeArrowheads="1"/>
          </p:cNvSpPr>
          <p:nvPr/>
        </p:nvSpPr>
        <p:spPr bwMode="auto">
          <a:xfrm>
            <a:off x="1905000" y="51054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N</a:t>
            </a:r>
            <a:endParaRPr lang="cs-CZ" b="1">
              <a:latin typeface="Arial" charset="0"/>
            </a:endParaRPr>
          </a:p>
        </p:txBody>
      </p:sp>
      <p:sp>
        <p:nvSpPr>
          <p:cNvPr id="106508" name="Text Box 12"/>
          <p:cNvSpPr txBox="1">
            <a:spLocks noChangeArrowheads="1"/>
          </p:cNvSpPr>
          <p:nvPr/>
        </p:nvSpPr>
        <p:spPr bwMode="auto">
          <a:xfrm>
            <a:off x="1905000" y="46482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dirty="0">
                <a:latin typeface="Arial" charset="0"/>
              </a:rPr>
              <a:t>S</a:t>
            </a:r>
            <a:endParaRPr lang="cs-CZ" b="1" dirty="0">
              <a:latin typeface="Arial" charset="0"/>
            </a:endParaRPr>
          </a:p>
        </p:txBody>
      </p:sp>
      <p:sp>
        <p:nvSpPr>
          <p:cNvPr id="106509" name="Text Box 13"/>
          <p:cNvSpPr txBox="1">
            <a:spLocks noChangeArrowheads="1"/>
          </p:cNvSpPr>
          <p:nvPr/>
        </p:nvSpPr>
        <p:spPr bwMode="auto">
          <a:xfrm>
            <a:off x="6705600" y="46482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N</a:t>
            </a:r>
            <a:endParaRPr lang="cs-CZ" b="1">
              <a:latin typeface="Arial" charset="0"/>
            </a:endParaRPr>
          </a:p>
        </p:txBody>
      </p:sp>
      <p:sp>
        <p:nvSpPr>
          <p:cNvPr id="106510" name="Text Box 14"/>
          <p:cNvSpPr txBox="1">
            <a:spLocks noChangeArrowheads="1"/>
          </p:cNvSpPr>
          <p:nvPr/>
        </p:nvSpPr>
        <p:spPr bwMode="auto">
          <a:xfrm>
            <a:off x="6705600" y="51054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dirty="0">
                <a:latin typeface="Arial" charset="0"/>
              </a:rPr>
              <a:t>S</a:t>
            </a:r>
            <a:endParaRPr lang="cs-CZ" b="1" dirty="0">
              <a:latin typeface="Arial" charset="0"/>
            </a:endParaRPr>
          </a:p>
        </p:txBody>
      </p:sp>
      <p:sp>
        <p:nvSpPr>
          <p:cNvPr id="106511" name="Text Box 15"/>
          <p:cNvSpPr txBox="1">
            <a:spLocks noChangeArrowheads="1"/>
          </p:cNvSpPr>
          <p:nvPr/>
        </p:nvSpPr>
        <p:spPr bwMode="auto">
          <a:xfrm>
            <a:off x="4267200" y="40386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N</a:t>
            </a:r>
            <a:endParaRPr lang="cs-CZ" b="1">
              <a:latin typeface="Arial" charset="0"/>
            </a:endParaRPr>
          </a:p>
        </p:txBody>
      </p:sp>
      <p:sp>
        <p:nvSpPr>
          <p:cNvPr id="106512" name="Text Box 16"/>
          <p:cNvSpPr txBox="1">
            <a:spLocks noChangeArrowheads="1"/>
          </p:cNvSpPr>
          <p:nvPr/>
        </p:nvSpPr>
        <p:spPr bwMode="auto">
          <a:xfrm>
            <a:off x="4267200" y="5638800"/>
            <a:ext cx="457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S</a:t>
            </a:r>
            <a:endParaRPr lang="cs-CZ" b="1">
              <a:latin typeface="Arial" charset="0"/>
            </a:endParaRPr>
          </a:p>
        </p:txBody>
      </p:sp>
      <p:sp>
        <p:nvSpPr>
          <p:cNvPr id="106513" name="Rectangle 17"/>
          <p:cNvSpPr>
            <a:spLocks noChangeArrowheads="1"/>
          </p:cNvSpPr>
          <p:nvPr/>
        </p:nvSpPr>
        <p:spPr bwMode="auto">
          <a:xfrm>
            <a:off x="3505200" y="4724400"/>
            <a:ext cx="1646238" cy="519113"/>
          </a:xfrm>
          <a:prstGeom prst="rect">
            <a:avLst/>
          </a:prstGeom>
          <a:noFill/>
          <a:ln w="9525">
            <a:noFill/>
            <a:miter lim="800000"/>
            <a:headEnd/>
            <a:tailEnd/>
          </a:ln>
          <a:effectLst/>
        </p:spPr>
        <p:txBody>
          <a:bodyPr wrap="none">
            <a:prstTxWarp prst="textNoShape">
              <a:avLst/>
            </a:prstTxWarp>
            <a:spAutoFit/>
          </a:bodyPr>
          <a:lstStyle/>
          <a:p>
            <a:r>
              <a:rPr lang="en-US" sz="2800" dirty="0">
                <a:latin typeface="Arial" charset="0"/>
                <a:sym typeface="Symbol" charset="2"/>
              </a:rPr>
              <a:t>E=</a:t>
            </a:r>
            <a:r>
              <a:rPr lang="en-US" sz="2800" dirty="0" err="1">
                <a:latin typeface="Arial" charset="0"/>
                <a:sym typeface="Symbol" charset="2"/>
              </a:rPr>
              <a:t>h</a:t>
            </a:r>
            <a:r>
              <a:rPr lang="en-US" sz="2800" dirty="0">
                <a:latin typeface="Arial" charset="0"/>
                <a:sym typeface="Symbol" charset="2"/>
              </a:rPr>
              <a:t> </a:t>
            </a:r>
            <a:r>
              <a:rPr lang="cs-CZ" sz="2800" dirty="0">
                <a:latin typeface="Arial" charset="0"/>
                <a:sym typeface="Symbol" charset="2"/>
              </a:rPr>
              <a:t></a:t>
            </a:r>
            <a:r>
              <a:rPr lang="en-US" sz="2800" dirty="0">
                <a:latin typeface="Arial" charset="0"/>
                <a:sym typeface="Symbol" charset="2"/>
              </a:rPr>
              <a:t> </a:t>
            </a:r>
            <a:r>
              <a:rPr lang="en-US" sz="2800" b="1" dirty="0">
                <a:latin typeface="Arial" charset="0"/>
                <a:sym typeface="Symbol" charset="2"/>
              </a:rPr>
              <a:t>(2)</a:t>
            </a:r>
            <a:endParaRPr lang="cs-CZ" sz="2800" b="1" dirty="0">
              <a:latin typeface="Arial" charset="0"/>
              <a:sym typeface="Symbol" charset="2"/>
            </a:endParaRPr>
          </a:p>
        </p:txBody>
      </p:sp>
      <p:sp>
        <p:nvSpPr>
          <p:cNvPr id="106514" name="Line 18"/>
          <p:cNvSpPr>
            <a:spLocks noChangeShapeType="1"/>
          </p:cNvSpPr>
          <p:nvPr/>
        </p:nvSpPr>
        <p:spPr bwMode="auto">
          <a:xfrm>
            <a:off x="2362200" y="5029200"/>
            <a:ext cx="1219200" cy="0"/>
          </a:xfrm>
          <a:prstGeom prst="line">
            <a:avLst/>
          </a:prstGeom>
          <a:noFill/>
          <a:ln w="76200">
            <a:solidFill>
              <a:schemeClr val="tx1"/>
            </a:solidFill>
            <a:round/>
            <a:headEnd/>
            <a:tailEnd/>
          </a:ln>
          <a:effectLst/>
        </p:spPr>
        <p:txBody>
          <a:bodyPr>
            <a:prstTxWarp prst="textNoShape">
              <a:avLst/>
            </a:prstTxWarp>
          </a:bodyPr>
          <a:lstStyle/>
          <a:p>
            <a:endParaRPr lang="en-US"/>
          </a:p>
        </p:txBody>
      </p:sp>
      <p:sp>
        <p:nvSpPr>
          <p:cNvPr id="106515" name="Line 19"/>
          <p:cNvSpPr>
            <a:spLocks noChangeShapeType="1"/>
          </p:cNvSpPr>
          <p:nvPr/>
        </p:nvSpPr>
        <p:spPr bwMode="auto">
          <a:xfrm>
            <a:off x="5105400" y="5029200"/>
            <a:ext cx="1524000" cy="0"/>
          </a:xfrm>
          <a:prstGeom prst="line">
            <a:avLst/>
          </a:prstGeom>
          <a:noFill/>
          <a:ln w="76200">
            <a:solidFill>
              <a:schemeClr val="tx1"/>
            </a:solidFill>
            <a:round/>
            <a:headEnd/>
            <a:tailEnd type="triangle" w="med" len="med"/>
          </a:ln>
          <a:effectLst/>
        </p:spPr>
        <p:txBody>
          <a:bodyPr>
            <a:prstTxWarp prst="textNoShape">
              <a:avLst/>
            </a:prstTxWarp>
          </a:bodyPr>
          <a:lstStyle/>
          <a:p>
            <a:endParaRPr lang="en-US"/>
          </a:p>
        </p:txBody>
      </p:sp>
      <p:sp>
        <p:nvSpPr>
          <p:cNvPr id="106516" name="Rectangle 20"/>
          <p:cNvSpPr>
            <a:spLocks noChangeArrowheads="1"/>
          </p:cNvSpPr>
          <p:nvPr/>
        </p:nvSpPr>
        <p:spPr bwMode="auto">
          <a:xfrm>
            <a:off x="533400" y="2050136"/>
            <a:ext cx="1143000" cy="304800"/>
          </a:xfrm>
          <a:prstGeom prst="rect">
            <a:avLst/>
          </a:prstGeom>
          <a:noFill/>
          <a:ln w="57150">
            <a:solidFill>
              <a:schemeClr val="accent2"/>
            </a:solidFill>
            <a:miter lim="800000"/>
            <a:headEnd/>
            <a:tailEnd/>
          </a:ln>
          <a:effectLst/>
        </p:spPr>
        <p:txBody>
          <a:bodyPr wrap="none" anchor="ctr">
            <a:prstTxWarp prst="textNoShape">
              <a:avLst/>
            </a:prstTxWarp>
          </a:bodyPr>
          <a:lstStyle/>
          <a:p>
            <a:endParaRPr lang="en-US"/>
          </a:p>
        </p:txBody>
      </p:sp>
      <p:sp>
        <p:nvSpPr>
          <p:cNvPr id="106517" name="Rectangle 21"/>
          <p:cNvSpPr>
            <a:spLocks noChangeArrowheads="1"/>
          </p:cNvSpPr>
          <p:nvPr/>
        </p:nvSpPr>
        <p:spPr bwMode="auto">
          <a:xfrm>
            <a:off x="3581400" y="4724400"/>
            <a:ext cx="1524000" cy="533400"/>
          </a:xfrm>
          <a:prstGeom prst="rect">
            <a:avLst/>
          </a:prstGeom>
          <a:noFill/>
          <a:ln w="57150">
            <a:solidFill>
              <a:schemeClr val="accent2"/>
            </a:solidFill>
            <a:miter lim="800000"/>
            <a:headEnd/>
            <a:tailEnd/>
          </a:ln>
          <a:effectLst/>
        </p:spPr>
        <p:txBody>
          <a:bodyPr wrap="none" anchor="ctr">
            <a:prstTxWarp prst="textNoShape">
              <a:avLst/>
            </a:prstTxWarp>
          </a:bodyPr>
          <a:lstStyle/>
          <a:p>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214969073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1-10-23 at 7.17.5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356894"/>
          </a:xfrm>
          <a:prstGeom prst="rect">
            <a:avLst/>
          </a:prstGeom>
        </p:spPr>
      </p:pic>
      <p:sp>
        <p:nvSpPr>
          <p:cNvPr id="2" name="Date Placeholder 1"/>
          <p:cNvSpPr>
            <a:spLocks noGrp="1"/>
          </p:cNvSpPr>
          <p:nvPr>
            <p:ph type="dt" sz="half" idx="10"/>
          </p:nvPr>
        </p:nvSpPr>
        <p:spPr/>
        <p:txBody>
          <a:bodyPr/>
          <a:lstStyle/>
          <a:p>
            <a:r>
              <a:rPr lang="cs-CZ" smtClean="0"/>
              <a:t>09/26/2012</a:t>
            </a:r>
            <a:endParaRPr lang="cs-CZ"/>
          </a:p>
        </p:txBody>
      </p:sp>
      <p:sp>
        <p:nvSpPr>
          <p:cNvPr id="3" name="Footer Placeholder 2"/>
          <p:cNvSpPr>
            <a:spLocks noGrp="1"/>
          </p:cNvSpPr>
          <p:nvPr>
            <p:ph type="ftr" sz="quarter" idx="11"/>
          </p:nvPr>
        </p:nvSpPr>
        <p:spPr/>
        <p:txBody>
          <a:bodyPr/>
          <a:lstStyle/>
          <a:p>
            <a:r>
              <a:rPr lang="cs-CZ" smtClean="0"/>
              <a:t>ProteinyII, Karel Kubíček</a:t>
            </a:r>
            <a:endParaRPr lang="cs-CZ"/>
          </a:p>
        </p:txBody>
      </p:sp>
    </p:spTree>
    <p:extLst>
      <p:ext uri="{BB962C8B-B14F-4D97-AF65-F5344CB8AC3E}">
        <p14:creationId xmlns:p14="http://schemas.microsoft.com/office/powerpoint/2010/main" val="2289701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1-10-23 at 7.18.4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9144000" cy="6492840"/>
          </a:xfrm>
          <a:prstGeom prst="rect">
            <a:avLst/>
          </a:prstGeom>
        </p:spPr>
      </p:pic>
      <p:sp>
        <p:nvSpPr>
          <p:cNvPr id="2" name="Date Placeholder 1"/>
          <p:cNvSpPr>
            <a:spLocks noGrp="1"/>
          </p:cNvSpPr>
          <p:nvPr>
            <p:ph type="dt" sz="half" idx="10"/>
          </p:nvPr>
        </p:nvSpPr>
        <p:spPr/>
        <p:txBody>
          <a:bodyPr/>
          <a:lstStyle/>
          <a:p>
            <a:r>
              <a:rPr lang="cs-CZ" smtClean="0"/>
              <a:t>09/26/2012</a:t>
            </a:r>
            <a:endParaRPr lang="cs-CZ"/>
          </a:p>
        </p:txBody>
      </p:sp>
      <p:sp>
        <p:nvSpPr>
          <p:cNvPr id="3" name="Footer Placeholder 2"/>
          <p:cNvSpPr>
            <a:spLocks noGrp="1"/>
          </p:cNvSpPr>
          <p:nvPr>
            <p:ph type="ftr" sz="quarter" idx="11"/>
          </p:nvPr>
        </p:nvSpPr>
        <p:spPr/>
        <p:txBody>
          <a:bodyPr/>
          <a:lstStyle/>
          <a:p>
            <a:r>
              <a:rPr lang="cs-CZ" smtClean="0"/>
              <a:t>ProteinyII, Karel Kubíček</a:t>
            </a:r>
            <a:endParaRPr lang="cs-CZ"/>
          </a:p>
        </p:txBody>
      </p:sp>
    </p:spTree>
    <p:extLst>
      <p:ext uri="{BB962C8B-B14F-4D97-AF65-F5344CB8AC3E}">
        <p14:creationId xmlns:p14="http://schemas.microsoft.com/office/powerpoint/2010/main" val="3193853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7286" y="413511"/>
            <a:ext cx="3706329" cy="369332"/>
          </a:xfrm>
          <a:prstGeom prst="rect">
            <a:avLst/>
          </a:prstGeom>
          <a:noFill/>
        </p:spPr>
        <p:txBody>
          <a:bodyPr wrap="square" rtlCol="0">
            <a:spAutoFit/>
          </a:bodyPr>
          <a:lstStyle/>
          <a:p>
            <a:r>
              <a:rPr lang="en-US" dirty="0" smtClean="0"/>
              <a:t>SAXS/EXAFS</a:t>
            </a:r>
            <a:endParaRPr lang="en-US" dirty="0"/>
          </a:p>
        </p:txBody>
      </p:sp>
      <p:pic>
        <p:nvPicPr>
          <p:cNvPr id="5" name="Picture 4" descr="Screen Shot 2011-11-04 at 8.30.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846" y="149845"/>
            <a:ext cx="3676402" cy="2874205"/>
          </a:xfrm>
          <a:prstGeom prst="rect">
            <a:avLst/>
          </a:prstGeom>
        </p:spPr>
      </p:pic>
      <p:pic>
        <p:nvPicPr>
          <p:cNvPr id="7" name="Picture 6" descr="Screen Shot 2011-11-04 at 8.27.5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1948" y="2704700"/>
            <a:ext cx="3622052" cy="3738892"/>
          </a:xfrm>
          <a:prstGeom prst="rect">
            <a:avLst/>
          </a:prstGeom>
        </p:spPr>
      </p:pic>
      <p:pic>
        <p:nvPicPr>
          <p:cNvPr id="8" name="Picture 7" descr="Screen Shot 2011-11-04 at 8.27.0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1948" y="431622"/>
            <a:ext cx="2970564" cy="702441"/>
          </a:xfrm>
          <a:prstGeom prst="rect">
            <a:avLst/>
          </a:prstGeom>
        </p:spPr>
      </p:pic>
      <p:pic>
        <p:nvPicPr>
          <p:cNvPr id="9" name="Picture 8" descr="Screen Shot 2011-11-04 at 8.26.38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73" y="3007524"/>
            <a:ext cx="4692316" cy="3447009"/>
          </a:xfrm>
          <a:prstGeom prst="rect">
            <a:avLst/>
          </a:prstGeom>
        </p:spPr>
      </p:pic>
      <p:sp>
        <p:nvSpPr>
          <p:cNvPr id="10" name="Date Placeholder 9"/>
          <p:cNvSpPr>
            <a:spLocks noGrp="1"/>
          </p:cNvSpPr>
          <p:nvPr>
            <p:ph type="dt" sz="half" idx="10"/>
          </p:nvPr>
        </p:nvSpPr>
        <p:spPr/>
        <p:txBody>
          <a:bodyPr/>
          <a:lstStyle/>
          <a:p>
            <a:r>
              <a:rPr lang="cs-CZ" smtClean="0"/>
              <a:t>09/26/2012</a:t>
            </a:r>
            <a:endParaRPr lang="en-US"/>
          </a:p>
        </p:txBody>
      </p:sp>
      <p:sp>
        <p:nvSpPr>
          <p:cNvPr id="11" name="Footer Placeholder 10"/>
          <p:cNvSpPr>
            <a:spLocks noGrp="1"/>
          </p:cNvSpPr>
          <p:nvPr>
            <p:ph type="ftr" sz="quarter" idx="11"/>
          </p:nvPr>
        </p:nvSpPr>
        <p:spPr/>
        <p:txBody>
          <a:bodyPr/>
          <a:lstStyle/>
          <a:p>
            <a:r>
              <a:rPr lang="en-US" smtClean="0"/>
              <a:t>ProteinyII, Karel Kubíček</a:t>
            </a:r>
            <a:endParaRPr lang="en-US"/>
          </a:p>
        </p:txBody>
      </p:sp>
      <p:sp>
        <p:nvSpPr>
          <p:cNvPr id="13" name="TextBox 12"/>
          <p:cNvSpPr txBox="1"/>
          <p:nvPr/>
        </p:nvSpPr>
        <p:spPr>
          <a:xfrm>
            <a:off x="4510448" y="1604222"/>
            <a:ext cx="4633552" cy="923330"/>
          </a:xfrm>
          <a:prstGeom prst="rect">
            <a:avLst/>
          </a:prstGeom>
          <a:noFill/>
        </p:spPr>
        <p:txBody>
          <a:bodyPr wrap="square" rtlCol="0">
            <a:spAutoFit/>
          </a:bodyPr>
          <a:lstStyle/>
          <a:p>
            <a:r>
              <a:rPr lang="en-US" dirty="0" smtClean="0"/>
              <a:t>EXAFS </a:t>
            </a:r>
            <a:r>
              <a:rPr lang="en-US" dirty="0" err="1" smtClean="0"/>
              <a:t>poskytuje</a:t>
            </a:r>
            <a:r>
              <a:rPr lang="en-US" dirty="0" smtClean="0"/>
              <a:t> </a:t>
            </a:r>
            <a:r>
              <a:rPr lang="en-US" dirty="0" err="1" smtClean="0"/>
              <a:t>informace</a:t>
            </a:r>
            <a:r>
              <a:rPr lang="en-US" dirty="0" smtClean="0"/>
              <a:t> o </a:t>
            </a:r>
            <a:r>
              <a:rPr lang="en-US" dirty="0" err="1" smtClean="0"/>
              <a:t>nejbližších</a:t>
            </a:r>
            <a:r>
              <a:rPr lang="en-US" dirty="0" smtClean="0"/>
              <a:t> </a:t>
            </a:r>
            <a:r>
              <a:rPr lang="en-US" dirty="0" err="1" smtClean="0"/>
              <a:t>slupkách</a:t>
            </a:r>
            <a:r>
              <a:rPr lang="en-US" dirty="0" smtClean="0"/>
              <a:t> </a:t>
            </a:r>
            <a:r>
              <a:rPr lang="en-US" dirty="0" err="1" smtClean="0"/>
              <a:t>atomů</a:t>
            </a:r>
            <a:r>
              <a:rPr lang="en-US" dirty="0" smtClean="0"/>
              <a:t> </a:t>
            </a:r>
            <a:r>
              <a:rPr lang="en-US" dirty="0" err="1" smtClean="0"/>
              <a:t>sousedícíh</a:t>
            </a:r>
            <a:r>
              <a:rPr lang="en-US" dirty="0" smtClean="0"/>
              <a:t> s </a:t>
            </a:r>
            <a:r>
              <a:rPr lang="en-US" dirty="0" err="1" smtClean="0"/>
              <a:t>absorbujícím</a:t>
            </a:r>
            <a:r>
              <a:rPr lang="en-US" dirty="0" smtClean="0"/>
              <a:t> </a:t>
            </a:r>
            <a:r>
              <a:rPr lang="en-US" dirty="0" err="1" smtClean="0"/>
              <a:t>atomem</a:t>
            </a:r>
            <a:endParaRPr lang="en-US" dirty="0"/>
          </a:p>
        </p:txBody>
      </p:sp>
      <p:sp>
        <p:nvSpPr>
          <p:cNvPr id="14" name="TextBox 13"/>
          <p:cNvSpPr txBox="1"/>
          <p:nvPr/>
        </p:nvSpPr>
        <p:spPr>
          <a:xfrm>
            <a:off x="2259262" y="1457163"/>
            <a:ext cx="288000" cy="288000"/>
          </a:xfrm>
          <a:prstGeom prst="rect">
            <a:avLst/>
          </a:prstGeom>
          <a:solidFill>
            <a:schemeClr val="bg1"/>
          </a:solidFill>
        </p:spPr>
        <p:txBody>
          <a:bodyPr wrap="square" lIns="36000" tIns="0" rIns="0" rtlCol="0">
            <a:spAutoFit/>
          </a:bodyPr>
          <a:lstStyle/>
          <a:p>
            <a:r>
              <a:rPr lang="en-US" dirty="0" smtClean="0"/>
              <a:t>Fe</a:t>
            </a:r>
            <a:endParaRPr lang="en-US" dirty="0"/>
          </a:p>
        </p:txBody>
      </p:sp>
      <p:sp>
        <p:nvSpPr>
          <p:cNvPr id="15" name="TextBox 14"/>
          <p:cNvSpPr txBox="1"/>
          <p:nvPr/>
        </p:nvSpPr>
        <p:spPr>
          <a:xfrm>
            <a:off x="2883567" y="832695"/>
            <a:ext cx="288000" cy="323165"/>
          </a:xfrm>
          <a:prstGeom prst="rect">
            <a:avLst/>
          </a:prstGeom>
          <a:solidFill>
            <a:schemeClr val="bg1"/>
          </a:solidFill>
        </p:spPr>
        <p:txBody>
          <a:bodyPr wrap="square" lIns="36000" tIns="0" rIns="0" rtlCol="0">
            <a:spAutoFit/>
          </a:bodyPr>
          <a:lstStyle/>
          <a:p>
            <a:pPr algn="ctr"/>
            <a:r>
              <a:rPr lang="en-US" dirty="0" smtClean="0"/>
              <a:t>N</a:t>
            </a:r>
            <a:endParaRPr lang="en-US" dirty="0"/>
          </a:p>
        </p:txBody>
      </p:sp>
      <p:sp>
        <p:nvSpPr>
          <p:cNvPr id="16" name="TextBox 15"/>
          <p:cNvSpPr txBox="1"/>
          <p:nvPr/>
        </p:nvSpPr>
        <p:spPr>
          <a:xfrm>
            <a:off x="1632279" y="832695"/>
            <a:ext cx="288000" cy="323165"/>
          </a:xfrm>
          <a:prstGeom prst="rect">
            <a:avLst/>
          </a:prstGeom>
          <a:solidFill>
            <a:schemeClr val="bg1"/>
          </a:solidFill>
        </p:spPr>
        <p:txBody>
          <a:bodyPr wrap="square" lIns="36000" tIns="0" rIns="0" rtlCol="0">
            <a:spAutoFit/>
          </a:bodyPr>
          <a:lstStyle/>
          <a:p>
            <a:pPr algn="ctr"/>
            <a:r>
              <a:rPr lang="en-US" dirty="0" smtClean="0"/>
              <a:t>N</a:t>
            </a:r>
            <a:endParaRPr lang="en-US" dirty="0"/>
          </a:p>
        </p:txBody>
      </p:sp>
      <p:sp>
        <p:nvSpPr>
          <p:cNvPr id="18" name="TextBox 17"/>
          <p:cNvSpPr txBox="1"/>
          <p:nvPr/>
        </p:nvSpPr>
        <p:spPr>
          <a:xfrm>
            <a:off x="2891967" y="2094674"/>
            <a:ext cx="288000" cy="323165"/>
          </a:xfrm>
          <a:prstGeom prst="rect">
            <a:avLst/>
          </a:prstGeom>
          <a:solidFill>
            <a:schemeClr val="bg1"/>
          </a:solidFill>
        </p:spPr>
        <p:txBody>
          <a:bodyPr wrap="square" lIns="36000" tIns="0" rIns="0" rtlCol="0">
            <a:spAutoFit/>
          </a:bodyPr>
          <a:lstStyle/>
          <a:p>
            <a:pPr algn="ctr"/>
            <a:r>
              <a:rPr lang="en-US" dirty="0" smtClean="0"/>
              <a:t>N</a:t>
            </a:r>
            <a:endParaRPr lang="en-US" dirty="0"/>
          </a:p>
        </p:txBody>
      </p:sp>
      <p:sp>
        <p:nvSpPr>
          <p:cNvPr id="19" name="TextBox 18"/>
          <p:cNvSpPr txBox="1"/>
          <p:nvPr/>
        </p:nvSpPr>
        <p:spPr>
          <a:xfrm>
            <a:off x="1640679" y="2094674"/>
            <a:ext cx="288000" cy="323165"/>
          </a:xfrm>
          <a:prstGeom prst="rect">
            <a:avLst/>
          </a:prstGeom>
          <a:solidFill>
            <a:schemeClr val="bg1"/>
          </a:solidFill>
        </p:spPr>
        <p:txBody>
          <a:bodyPr wrap="square" lIns="36000" tIns="0" rIns="0" rtlCol="0">
            <a:spAutoFit/>
          </a:bodyPr>
          <a:lstStyle/>
          <a:p>
            <a:pPr algn="ctr"/>
            <a:r>
              <a:rPr lang="en-US" dirty="0" smtClean="0"/>
              <a:t>N</a:t>
            </a:r>
            <a:endParaRPr lang="en-US" dirty="0"/>
          </a:p>
        </p:txBody>
      </p:sp>
    </p:spTree>
    <p:extLst>
      <p:ext uri="{BB962C8B-B14F-4D97-AF65-F5344CB8AC3E}">
        <p14:creationId xmlns:p14="http://schemas.microsoft.com/office/powerpoint/2010/main" val="2278707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7" name="Group 5"/>
          <p:cNvGrpSpPr>
            <a:grpSpLocks noChangeAspect="1"/>
          </p:cNvGrpSpPr>
          <p:nvPr/>
        </p:nvGrpSpPr>
        <p:grpSpPr bwMode="auto">
          <a:xfrm>
            <a:off x="1377950" y="950913"/>
            <a:ext cx="3175000" cy="2511425"/>
            <a:chOff x="240" y="624"/>
            <a:chExt cx="2660" cy="2104"/>
          </a:xfrm>
        </p:grpSpPr>
        <p:pic>
          <p:nvPicPr>
            <p:cNvPr id="28678" name="Picture 6" descr="D:\Simone\Eudora\attach\CuSiteRevised.tif"/>
            <p:cNvPicPr>
              <a:picLocks noChangeAspect="1" noChangeArrowheads="1"/>
            </p:cNvPicPr>
            <p:nvPr/>
          </p:nvPicPr>
          <p:blipFill>
            <a:blip r:embed="rId2">
              <a:extLst>
                <a:ext uri="{28A0092B-C50C-407E-A947-70E740481C1C}">
                  <a14:useLocalDpi xmlns:a14="http://schemas.microsoft.com/office/drawing/2010/main" val="0"/>
                </a:ext>
              </a:extLst>
            </a:blip>
            <a:srcRect l="14546" r="-201"/>
            <a:stretch>
              <a:fillRect/>
            </a:stretch>
          </p:blipFill>
          <p:spPr bwMode="auto">
            <a:xfrm>
              <a:off x="240" y="624"/>
              <a:ext cx="2544" cy="2083"/>
            </a:xfrm>
            <a:prstGeom prst="rect">
              <a:avLst/>
            </a:prstGeom>
            <a:noFill/>
            <a:extLst>
              <a:ext uri="{909E8E84-426E-40dd-AFC4-6F175D3DCCD1}">
                <a14:hiddenFill xmlns:a14="http://schemas.microsoft.com/office/drawing/2010/main">
                  <a:solidFill>
                    <a:srgbClr val="FFFFFF"/>
                  </a:solidFill>
                </a14:hiddenFill>
              </a:ext>
            </a:extLst>
          </p:spPr>
        </p:pic>
        <p:sp>
          <p:nvSpPr>
            <p:cNvPr id="28679" name="Text Box 7"/>
            <p:cNvSpPr txBox="1">
              <a:spLocks noChangeAspect="1" noChangeArrowheads="1"/>
            </p:cNvSpPr>
            <p:nvPr/>
          </p:nvSpPr>
          <p:spPr bwMode="auto">
            <a:xfrm>
              <a:off x="1378" y="2370"/>
              <a:ext cx="975"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sz="2200" b="1">
                  <a:latin typeface="Arial" charset="0"/>
                </a:rPr>
                <a:t>His 108</a:t>
              </a:r>
            </a:p>
          </p:txBody>
        </p:sp>
        <p:sp>
          <p:nvSpPr>
            <p:cNvPr id="28680" name="Text Box 8"/>
            <p:cNvSpPr txBox="1">
              <a:spLocks noChangeAspect="1" noChangeArrowheads="1"/>
            </p:cNvSpPr>
            <p:nvPr/>
          </p:nvSpPr>
          <p:spPr bwMode="auto">
            <a:xfrm>
              <a:off x="2016" y="1632"/>
              <a:ext cx="884"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sz="2200" b="1">
                  <a:latin typeface="Arial" charset="0"/>
                </a:rPr>
                <a:t>Met 75</a:t>
              </a:r>
            </a:p>
          </p:txBody>
        </p:sp>
        <p:sp>
          <p:nvSpPr>
            <p:cNvPr id="28681" name="Text Box 9"/>
            <p:cNvSpPr txBox="1">
              <a:spLocks noChangeAspect="1" noChangeArrowheads="1"/>
            </p:cNvSpPr>
            <p:nvPr/>
          </p:nvSpPr>
          <p:spPr bwMode="auto">
            <a:xfrm>
              <a:off x="1537" y="720"/>
              <a:ext cx="884"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sz="2200" b="1">
                  <a:latin typeface="Arial" charset="0"/>
                </a:rPr>
                <a:t>Met 86</a:t>
              </a:r>
            </a:p>
          </p:txBody>
        </p:sp>
        <p:sp>
          <p:nvSpPr>
            <p:cNvPr id="28682" name="Text Box 10"/>
            <p:cNvSpPr txBox="1">
              <a:spLocks noChangeAspect="1" noChangeArrowheads="1"/>
            </p:cNvSpPr>
            <p:nvPr/>
          </p:nvSpPr>
          <p:spPr bwMode="auto">
            <a:xfrm>
              <a:off x="288" y="816"/>
              <a:ext cx="1092"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b="1">
                  <a:latin typeface="Arial" charset="0"/>
                </a:rPr>
                <a:t>Met 110</a:t>
              </a:r>
            </a:p>
          </p:txBody>
        </p:sp>
        <p:sp>
          <p:nvSpPr>
            <p:cNvPr id="28683" name="Text Box 11"/>
            <p:cNvSpPr txBox="1">
              <a:spLocks noChangeAspect="1" noChangeArrowheads="1"/>
            </p:cNvSpPr>
            <p:nvPr/>
          </p:nvSpPr>
          <p:spPr bwMode="auto">
            <a:xfrm>
              <a:off x="1440" y="1439"/>
              <a:ext cx="735"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b="1">
                  <a:latin typeface="Arial" charset="0"/>
                </a:rPr>
                <a:t>Cu(I)</a:t>
              </a:r>
            </a:p>
          </p:txBody>
        </p:sp>
        <p:sp>
          <p:nvSpPr>
            <p:cNvPr id="28684" name="Text Box 12"/>
            <p:cNvSpPr txBox="1">
              <a:spLocks noChangeAspect="1" noChangeArrowheads="1"/>
            </p:cNvSpPr>
            <p:nvPr/>
          </p:nvSpPr>
          <p:spPr bwMode="auto">
            <a:xfrm>
              <a:off x="985" y="1651"/>
              <a:ext cx="413"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sz="2200" b="1">
                  <a:latin typeface="Symbol" charset="0"/>
                </a:rPr>
                <a:t>b</a:t>
              </a:r>
              <a:r>
                <a:rPr lang="it-IT" sz="2200" b="1">
                  <a:latin typeface="Arial" charset="0"/>
                </a:rPr>
                <a:t>4</a:t>
              </a:r>
            </a:p>
          </p:txBody>
        </p:sp>
        <p:sp>
          <p:nvSpPr>
            <p:cNvPr id="28685" name="Text Box 13"/>
            <p:cNvSpPr txBox="1">
              <a:spLocks noChangeAspect="1" noChangeArrowheads="1"/>
            </p:cNvSpPr>
            <p:nvPr/>
          </p:nvSpPr>
          <p:spPr bwMode="auto">
            <a:xfrm>
              <a:off x="455" y="2323"/>
              <a:ext cx="479"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it-IT" sz="2200" b="1">
                  <a:latin typeface="Symbol" charset="0"/>
                </a:rPr>
                <a:t>b</a:t>
              </a:r>
              <a:r>
                <a:rPr lang="it-IT" sz="2200" b="1">
                  <a:latin typeface="Arial" charset="0"/>
                </a:rPr>
                <a:t>5’</a:t>
              </a:r>
            </a:p>
          </p:txBody>
        </p:sp>
      </p:grpSp>
      <p:pic>
        <p:nvPicPr>
          <p:cNvPr id="28686" name="Picture 14" descr="H:\Personal\Thesis\Pictures\X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363" y="646113"/>
            <a:ext cx="2687637" cy="5486400"/>
          </a:xfrm>
          <a:prstGeom prst="rect">
            <a:avLst/>
          </a:prstGeom>
          <a:noFill/>
          <a:extLst>
            <a:ext uri="{909E8E84-426E-40dd-AFC4-6F175D3DCCD1}">
              <a14:hiddenFill xmlns:a14="http://schemas.microsoft.com/office/drawing/2010/main">
                <a:solidFill>
                  <a:srgbClr val="FFFFFF"/>
                </a:solidFill>
              </a14:hiddenFill>
            </a:ext>
          </a:extLst>
        </p:spPr>
      </p:pic>
      <p:sp>
        <p:nvSpPr>
          <p:cNvPr id="28687" name="Text Box 15"/>
          <p:cNvSpPr txBox="1">
            <a:spLocks noChangeArrowheads="1"/>
          </p:cNvSpPr>
          <p:nvPr/>
        </p:nvSpPr>
        <p:spPr bwMode="auto">
          <a:xfrm>
            <a:off x="882650" y="609600"/>
            <a:ext cx="452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en-US" b="1">
                <a:solidFill>
                  <a:schemeClr val="accent2"/>
                </a:solidFill>
                <a:latin typeface="Helvetica" charset="0"/>
              </a:rPr>
              <a:t>X</a:t>
            </a:r>
            <a:r>
              <a:rPr lang="en-US">
                <a:latin typeface="Helvetica" charset="0"/>
              </a:rPr>
              <a:t>-Ray </a:t>
            </a:r>
            <a:r>
              <a:rPr lang="en-US" b="1">
                <a:solidFill>
                  <a:schemeClr val="accent2"/>
                </a:solidFill>
                <a:latin typeface="Helvetica" charset="0"/>
              </a:rPr>
              <a:t>A</a:t>
            </a:r>
            <a:r>
              <a:rPr lang="en-US">
                <a:latin typeface="Helvetica" charset="0"/>
              </a:rPr>
              <a:t>bsorption </a:t>
            </a:r>
            <a:r>
              <a:rPr lang="en-US" b="1">
                <a:solidFill>
                  <a:schemeClr val="accent2"/>
                </a:solidFill>
                <a:latin typeface="Helvetica" charset="0"/>
              </a:rPr>
              <a:t>S</a:t>
            </a:r>
            <a:r>
              <a:rPr lang="en-US">
                <a:latin typeface="Helvetica" charset="0"/>
              </a:rPr>
              <a:t>pectroscopy</a:t>
            </a:r>
          </a:p>
        </p:txBody>
      </p:sp>
      <p:sp>
        <p:nvSpPr>
          <p:cNvPr id="28688" name="Text Box 16"/>
          <p:cNvSpPr txBox="1">
            <a:spLocks noChangeArrowheads="1"/>
          </p:cNvSpPr>
          <p:nvPr/>
        </p:nvSpPr>
        <p:spPr bwMode="auto">
          <a:xfrm>
            <a:off x="238125" y="3617913"/>
            <a:ext cx="5913438"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r>
              <a:rPr lang="de-DE" sz="1600" b="1" dirty="0" err="1">
                <a:solidFill>
                  <a:schemeClr val="accent2"/>
                </a:solidFill>
                <a:effectLst>
                  <a:outerShdw blurRad="38100" dist="38100" dir="2700000" algn="tl">
                    <a:srgbClr val="DDDDDD"/>
                  </a:outerShdw>
                </a:effectLst>
                <a:latin typeface="Helvetica" charset="0"/>
              </a:rPr>
              <a:t>Cu</a:t>
            </a:r>
            <a:r>
              <a:rPr lang="de-DE" sz="1600" b="1" dirty="0">
                <a:solidFill>
                  <a:schemeClr val="accent2"/>
                </a:solidFill>
                <a:effectLst>
                  <a:outerShdw blurRad="38100" dist="38100" dir="2700000" algn="tl">
                    <a:srgbClr val="DDDDDD"/>
                  </a:outerShdw>
                </a:effectLst>
                <a:latin typeface="Helvetica" charset="0"/>
              </a:rPr>
              <a:t>(I)DR1885 </a:t>
            </a:r>
            <a:r>
              <a:rPr lang="de-DE" sz="1600" b="1" dirty="0">
                <a:solidFill>
                  <a:schemeClr val="accent2"/>
                </a:solidFill>
                <a:effectLst>
                  <a:outerShdw blurRad="38100" dist="38100" dir="2700000" algn="tl">
                    <a:srgbClr val="DDDDDD"/>
                  </a:outerShdw>
                </a:effectLst>
                <a:latin typeface="Symbol" charset="0"/>
              </a:rPr>
              <a:t>D</a:t>
            </a:r>
            <a:r>
              <a:rPr lang="de-DE" sz="1600" b="1" dirty="0">
                <a:solidFill>
                  <a:schemeClr val="accent2"/>
                </a:solidFill>
                <a:effectLst>
                  <a:outerShdw blurRad="38100" dist="38100" dir="2700000" algn="tl">
                    <a:srgbClr val="DDDDDD"/>
                  </a:outerShdw>
                </a:effectLst>
                <a:latin typeface="Helvetica" charset="0"/>
              </a:rPr>
              <a:t>E=-10.3 eV</a:t>
            </a:r>
            <a:endParaRPr lang="de-DE" sz="1600" b="1" dirty="0">
              <a:latin typeface="Helvetica" charset="0"/>
            </a:endParaRPr>
          </a:p>
          <a:p>
            <a:pPr eaLnBrk="0" hangingPunct="0"/>
            <a:r>
              <a:rPr lang="de-DE" sz="1600" dirty="0">
                <a:latin typeface="Helvetica" charset="0"/>
              </a:rPr>
              <a:t>                       </a:t>
            </a:r>
            <a:r>
              <a:rPr lang="de-DE" sz="1600" u="sng" dirty="0">
                <a:latin typeface="Helvetica" charset="0"/>
              </a:rPr>
              <a:t>Ligand    </a:t>
            </a:r>
            <a:r>
              <a:rPr lang="de-DE" sz="1600" u="sng" dirty="0" err="1">
                <a:latin typeface="Helvetica" charset="0"/>
              </a:rPr>
              <a:t>r</a:t>
            </a:r>
            <a:r>
              <a:rPr lang="de-DE" sz="1600" u="sng" dirty="0">
                <a:latin typeface="Helvetica" charset="0"/>
              </a:rPr>
              <a:t>(</a:t>
            </a:r>
            <a:r>
              <a:rPr lang="de-DE" sz="1600" u="sng" dirty="0" err="1">
                <a:latin typeface="Helvetica" charset="0"/>
              </a:rPr>
              <a:t>Å</a:t>
            </a:r>
            <a:r>
              <a:rPr lang="de-DE" sz="1600" u="sng" dirty="0">
                <a:latin typeface="Helvetica" charset="0"/>
              </a:rPr>
              <a:t>)   2</a:t>
            </a:r>
            <a:r>
              <a:rPr lang="de-DE" sz="1600" u="sng" dirty="0">
                <a:latin typeface="Symbol" charset="0"/>
              </a:rPr>
              <a:t>s</a:t>
            </a:r>
            <a:r>
              <a:rPr lang="de-DE" sz="1600" u="sng" baseline="30000" dirty="0">
                <a:latin typeface="Helvetica" charset="0"/>
              </a:rPr>
              <a:t>2</a:t>
            </a:r>
            <a:r>
              <a:rPr lang="de-DE" sz="1600" u="sng" dirty="0">
                <a:latin typeface="Helvetica" charset="0"/>
              </a:rPr>
              <a:t>.10</a:t>
            </a:r>
            <a:r>
              <a:rPr lang="de-DE" sz="1600" u="sng" baseline="30000" dirty="0">
                <a:latin typeface="Helvetica" charset="0"/>
              </a:rPr>
              <a:t>3</a:t>
            </a:r>
            <a:r>
              <a:rPr lang="de-DE" sz="1600" u="sng" dirty="0">
                <a:latin typeface="Helvetica" charset="0"/>
              </a:rPr>
              <a:t>(Å</a:t>
            </a:r>
            <a:r>
              <a:rPr lang="de-DE" sz="1600" u="sng" baseline="30000" dirty="0">
                <a:latin typeface="Helvetica" charset="0"/>
              </a:rPr>
              <a:t>2</a:t>
            </a:r>
            <a:r>
              <a:rPr lang="de-DE" sz="1600" u="sng" dirty="0">
                <a:latin typeface="Helvetica" charset="0"/>
              </a:rPr>
              <a:t>)  R-</a:t>
            </a:r>
            <a:r>
              <a:rPr lang="de-DE" sz="1600" u="sng" dirty="0" err="1">
                <a:latin typeface="Helvetica" charset="0"/>
              </a:rPr>
              <a:t>exafs</a:t>
            </a:r>
            <a:r>
              <a:rPr lang="de-DE" sz="1600" u="sng" dirty="0">
                <a:latin typeface="Helvetica" charset="0"/>
              </a:rPr>
              <a:t>   </a:t>
            </a:r>
            <a:r>
              <a:rPr lang="de-DE" sz="1600" u="sng" dirty="0" err="1">
                <a:latin typeface="Symbol" charset="0"/>
              </a:rPr>
              <a:t>e</a:t>
            </a:r>
            <a:r>
              <a:rPr lang="de-DE" sz="1600" u="sng" dirty="0">
                <a:latin typeface="Helvetica" charset="0"/>
              </a:rPr>
              <a:t>(fit </a:t>
            </a:r>
            <a:r>
              <a:rPr lang="de-DE" sz="1600" u="sng" dirty="0" err="1">
                <a:latin typeface="Helvetica" charset="0"/>
              </a:rPr>
              <a:t>index</a:t>
            </a:r>
            <a:r>
              <a:rPr lang="de-DE" sz="1600" u="sng" dirty="0">
                <a:latin typeface="Helvetica" charset="0"/>
              </a:rPr>
              <a:t>)</a:t>
            </a:r>
          </a:p>
          <a:p>
            <a:pPr eaLnBrk="0" hangingPunct="0"/>
            <a:r>
              <a:rPr lang="de-DE" sz="1600" dirty="0">
                <a:latin typeface="Helvetica" charset="0"/>
              </a:rPr>
              <a:t>Fit1 (1shell)      2S       2.299     4(1)            0.446         0.49</a:t>
            </a:r>
          </a:p>
          <a:p>
            <a:pPr eaLnBrk="0" hangingPunct="0"/>
            <a:r>
              <a:rPr lang="de-DE" sz="1600" dirty="0">
                <a:latin typeface="Helvetica" charset="0"/>
              </a:rPr>
              <a:t>Fit2 (1shell)      3S       2.301     9(1)            0.403         0.41</a:t>
            </a:r>
          </a:p>
          <a:p>
            <a:pPr eaLnBrk="0" hangingPunct="0"/>
            <a:r>
              <a:rPr lang="de-DE" sz="1600" dirty="0">
                <a:latin typeface="Helvetica" charset="0"/>
              </a:rPr>
              <a:t>Fit3 (2shells)    3S       2.300     8(1)            0.334         0.29</a:t>
            </a:r>
          </a:p>
          <a:p>
            <a:pPr eaLnBrk="0" hangingPunct="0"/>
            <a:r>
              <a:rPr lang="de-DE" sz="1600" dirty="0">
                <a:latin typeface="Helvetica" charset="0"/>
              </a:rPr>
              <a:t>                         1N</a:t>
            </a:r>
            <a:r>
              <a:rPr lang="de-DE" sz="1600" baseline="30000" dirty="0">
                <a:latin typeface="Helvetica" charset="0"/>
              </a:rPr>
              <a:t>§</a:t>
            </a:r>
            <a:r>
              <a:rPr lang="de-DE" sz="1600" dirty="0">
                <a:latin typeface="Helvetica" charset="0"/>
              </a:rPr>
              <a:t>     1.982     4(1)</a:t>
            </a:r>
          </a:p>
          <a:p>
            <a:pPr eaLnBrk="0" hangingPunct="0"/>
            <a:r>
              <a:rPr lang="de-DE" sz="1600" dirty="0">
                <a:latin typeface="Helvetica" charset="0"/>
              </a:rPr>
              <a:t>Fit4 (2shells)     3S       2.303    8(1)            0.305         0.27</a:t>
            </a:r>
          </a:p>
          <a:p>
            <a:pPr eaLnBrk="0" hangingPunct="0"/>
            <a:r>
              <a:rPr lang="de-DE" sz="1600" dirty="0">
                <a:latin typeface="Helvetica" charset="0"/>
              </a:rPr>
              <a:t>                         1N*      1.999    7(2)</a:t>
            </a:r>
          </a:p>
          <a:p>
            <a:pPr eaLnBrk="0" hangingPunct="0"/>
            <a:r>
              <a:rPr lang="de-DE" sz="1600" dirty="0">
                <a:solidFill>
                  <a:schemeClr val="accent2"/>
                </a:solidFill>
                <a:latin typeface="Helvetica" charset="0"/>
              </a:rPr>
              <a:t>§ </a:t>
            </a:r>
            <a:r>
              <a:rPr lang="de-DE" sz="1600" dirty="0" err="1">
                <a:solidFill>
                  <a:schemeClr val="accent2"/>
                </a:solidFill>
                <a:latin typeface="Helvetica" charset="0"/>
              </a:rPr>
              <a:t>no</a:t>
            </a:r>
            <a:r>
              <a:rPr lang="de-DE" sz="1600" dirty="0">
                <a:solidFill>
                  <a:schemeClr val="accent2"/>
                </a:solidFill>
                <a:latin typeface="Helvetica" charset="0"/>
              </a:rPr>
              <a:t> MS</a:t>
            </a:r>
            <a:r>
              <a:rPr lang="de-DE" sz="1600" dirty="0">
                <a:latin typeface="Helvetica" charset="0"/>
              </a:rPr>
              <a:t>		</a:t>
            </a:r>
            <a:r>
              <a:rPr lang="de-DE" sz="1600" dirty="0">
                <a:solidFill>
                  <a:schemeClr val="accent2"/>
                </a:solidFill>
                <a:latin typeface="Helvetica" charset="0"/>
              </a:rPr>
              <a:t>*His, MS</a:t>
            </a:r>
            <a:endParaRPr lang="de-DE" dirty="0">
              <a:latin typeface="Helvetica" charset="0"/>
            </a:endParaRPr>
          </a:p>
        </p:txBody>
      </p:sp>
      <p:sp>
        <p:nvSpPr>
          <p:cNvPr id="2" name="Date Placeholder 1"/>
          <p:cNvSpPr>
            <a:spLocks noGrp="1"/>
          </p:cNvSpPr>
          <p:nvPr>
            <p:ph type="dt" sz="half" idx="10"/>
          </p:nvPr>
        </p:nvSpPr>
        <p:spPr/>
        <p:txBody>
          <a:bodyPr/>
          <a:lstStyle/>
          <a:p>
            <a:r>
              <a:rPr lang="cs-CZ" smtClean="0"/>
              <a:t>09/26/2012</a:t>
            </a:r>
            <a:endParaRPr lang="en-US"/>
          </a:p>
        </p:txBody>
      </p:sp>
      <p:sp>
        <p:nvSpPr>
          <p:cNvPr id="3" name="Footer Placeholder 2"/>
          <p:cNvSpPr>
            <a:spLocks noGrp="1"/>
          </p:cNvSpPr>
          <p:nvPr>
            <p:ph type="ftr" sz="quarter" idx="11"/>
          </p:nvPr>
        </p:nvSpPr>
        <p:spPr/>
        <p:txBody>
          <a:bodyPr/>
          <a:lstStyle/>
          <a:p>
            <a:r>
              <a:rPr lang="en-US" smtClean="0"/>
              <a:t>ProteinyII, Karel Kubíček</a:t>
            </a:r>
            <a:endParaRPr lang="en-US"/>
          </a:p>
        </p:txBody>
      </p:sp>
    </p:spTree>
    <p:extLst>
      <p:ext uri="{BB962C8B-B14F-4D97-AF65-F5344CB8AC3E}">
        <p14:creationId xmlns:p14="http://schemas.microsoft.com/office/powerpoint/2010/main" val="2676726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1-09 at 11.17.2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499" y="0"/>
            <a:ext cx="6276401" cy="6502735"/>
          </a:xfrm>
          <a:prstGeom prst="rect">
            <a:avLst/>
          </a:prstGeom>
        </p:spPr>
      </p:pic>
      <p:sp>
        <p:nvSpPr>
          <p:cNvPr id="3" name="Date Placeholder 2"/>
          <p:cNvSpPr>
            <a:spLocks noGrp="1"/>
          </p:cNvSpPr>
          <p:nvPr>
            <p:ph type="dt" sz="half" idx="10"/>
          </p:nvPr>
        </p:nvSpPr>
        <p:spPr/>
        <p:txBody>
          <a:bodyPr/>
          <a:lstStyle/>
          <a:p>
            <a:pPr>
              <a:defRPr/>
            </a:pPr>
            <a:r>
              <a:rPr lang="cs-CZ" smtClean="0"/>
              <a:t>09/26/2012</a:t>
            </a:r>
            <a:endParaRPr lang="en-US"/>
          </a:p>
        </p:txBody>
      </p:sp>
      <p:sp>
        <p:nvSpPr>
          <p:cNvPr id="4" name="Footer Placeholder 3"/>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1972769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1" name="Picture 5" descr="H:\Personal\Thesis\MALDI\PepMapMALDI.png"/>
          <p:cNvPicPr>
            <a:picLocks noChangeAspect="1" noChangeArrowheads="1"/>
          </p:cNvPicPr>
          <p:nvPr/>
        </p:nvPicPr>
        <p:blipFill>
          <a:blip r:embed="rId2">
            <a:extLst>
              <a:ext uri="{28A0092B-C50C-407E-A947-70E740481C1C}">
                <a14:useLocalDpi xmlns:a14="http://schemas.microsoft.com/office/drawing/2010/main" val="0"/>
              </a:ext>
            </a:extLst>
          </a:blip>
          <a:srcRect l="9682" t="2823" r="9682" b="4704"/>
          <a:stretch>
            <a:fillRect/>
          </a:stretch>
        </p:blipFill>
        <p:spPr bwMode="auto">
          <a:xfrm>
            <a:off x="5181600" y="685800"/>
            <a:ext cx="3665538" cy="5949950"/>
          </a:xfrm>
          <a:prstGeom prst="rect">
            <a:avLst/>
          </a:prstGeom>
          <a:noFill/>
          <a:extLst>
            <a:ext uri="{909E8E84-426E-40dd-AFC4-6F175D3DCCD1}">
              <a14:hiddenFill xmlns:a14="http://schemas.microsoft.com/office/drawing/2010/main">
                <a:solidFill>
                  <a:srgbClr val="FFFFFF"/>
                </a:solidFill>
              </a14:hiddenFill>
            </a:ext>
          </a:extLst>
        </p:spPr>
      </p:pic>
      <p:pic>
        <p:nvPicPr>
          <p:cNvPr id="34822" name="Picture 6" descr="H:\Personal\Thesis\MALDI\DR1885_digerite.png"/>
          <p:cNvPicPr>
            <a:picLocks noChangeAspect="1" noChangeArrowheads="1"/>
          </p:cNvPicPr>
          <p:nvPr/>
        </p:nvPicPr>
        <p:blipFill>
          <a:blip r:embed="rId3">
            <a:extLst>
              <a:ext uri="{28A0092B-C50C-407E-A947-70E740481C1C}">
                <a14:useLocalDpi xmlns:a14="http://schemas.microsoft.com/office/drawing/2010/main" val="0"/>
              </a:ext>
            </a:extLst>
          </a:blip>
          <a:srcRect l="28125" t="719" r="29086"/>
          <a:stretch>
            <a:fillRect/>
          </a:stretch>
        </p:blipFill>
        <p:spPr bwMode="auto">
          <a:xfrm>
            <a:off x="990600" y="1828800"/>
            <a:ext cx="3254375" cy="462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7"/>
          <p:cNvSpPr txBox="1">
            <a:spLocks noChangeArrowheads="1"/>
          </p:cNvSpPr>
          <p:nvPr/>
        </p:nvSpPr>
        <p:spPr bwMode="auto">
          <a:xfrm>
            <a:off x="381000" y="838200"/>
            <a:ext cx="7696200" cy="838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50000"/>
              </a:lnSpc>
              <a:spcBef>
                <a:spcPct val="50000"/>
              </a:spcBef>
            </a:pPr>
            <a:r>
              <a:rPr lang="en-US" b="1" i="1" dirty="0">
                <a:solidFill>
                  <a:srgbClr val="FF0000"/>
                </a:solidFill>
              </a:rPr>
              <a:t>Peptide Mapping with MALDI TOF</a:t>
            </a:r>
          </a:p>
          <a:p>
            <a:pPr eaLnBrk="1" hangingPunct="1">
              <a:lnSpc>
                <a:spcPct val="50000"/>
              </a:lnSpc>
              <a:spcBef>
                <a:spcPct val="50000"/>
              </a:spcBef>
            </a:pPr>
            <a:r>
              <a:rPr lang="en-US" sz="1800" i="1" dirty="0" err="1">
                <a:solidFill>
                  <a:schemeClr val="accent2"/>
                </a:solidFill>
                <a:cs typeface="Times New Roman" charset="0"/>
              </a:rPr>
              <a:t>Tryptic</a:t>
            </a:r>
            <a:r>
              <a:rPr lang="en-US" sz="1800" i="1" dirty="0">
                <a:solidFill>
                  <a:schemeClr val="accent2"/>
                </a:solidFill>
                <a:cs typeface="Times New Roman" charset="0"/>
              </a:rPr>
              <a:t> digestion o/n 1:30-50 (</a:t>
            </a:r>
            <a:r>
              <a:rPr lang="en-US" sz="1800" i="1" dirty="0" err="1">
                <a:solidFill>
                  <a:schemeClr val="accent2"/>
                </a:solidFill>
                <a:cs typeface="Times New Roman" charset="0"/>
              </a:rPr>
              <a:t>trypsin:protein</a:t>
            </a:r>
            <a:r>
              <a:rPr lang="en-US" sz="1800" i="1" dirty="0">
                <a:solidFill>
                  <a:schemeClr val="accent2"/>
                </a:solidFill>
                <a:cs typeface="Times New Roman" charset="0"/>
              </a:rPr>
              <a:t>)</a:t>
            </a:r>
            <a:r>
              <a:rPr lang="it-IT" sz="2000" b="1" i="1" dirty="0"/>
              <a:t> </a:t>
            </a:r>
            <a:endParaRPr lang="en-US" sz="2000" b="1" i="1" dirty="0"/>
          </a:p>
          <a:p>
            <a:pPr eaLnBrk="1" hangingPunct="1">
              <a:lnSpc>
                <a:spcPct val="50000"/>
              </a:lnSpc>
              <a:spcBef>
                <a:spcPct val="50000"/>
              </a:spcBef>
            </a:pPr>
            <a:r>
              <a:rPr lang="en-US" dirty="0"/>
              <a:t> </a:t>
            </a:r>
            <a:r>
              <a:rPr lang="en-US" sz="1400" dirty="0"/>
              <a:t>Analysis with PAWS </a:t>
            </a:r>
            <a:r>
              <a:rPr lang="en-US" sz="1400" dirty="0" smtClean="0"/>
              <a:t>(Genomic Solutions, Inc.)</a:t>
            </a:r>
            <a:endParaRPr lang="it-IT" sz="1400" b="1" dirty="0">
              <a:solidFill>
                <a:schemeClr val="accent2"/>
              </a:solidFill>
            </a:endParaRPr>
          </a:p>
        </p:txBody>
      </p:sp>
      <p:sp>
        <p:nvSpPr>
          <p:cNvPr id="34824" name="Text Box 8"/>
          <p:cNvSpPr txBox="1">
            <a:spLocks noChangeArrowheads="1"/>
          </p:cNvSpPr>
          <p:nvPr/>
        </p:nvSpPr>
        <p:spPr bwMode="auto">
          <a:xfrm>
            <a:off x="1508125" y="1789113"/>
            <a:ext cx="628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i="1">
                <a:solidFill>
                  <a:schemeClr val="accent2"/>
                </a:solidFill>
              </a:rPr>
              <a:t>Apo</a:t>
            </a:r>
          </a:p>
        </p:txBody>
      </p:sp>
      <p:sp>
        <p:nvSpPr>
          <p:cNvPr id="34826" name="Text Box 10"/>
          <p:cNvSpPr txBox="1">
            <a:spLocks noChangeArrowheads="1"/>
          </p:cNvSpPr>
          <p:nvPr/>
        </p:nvSpPr>
        <p:spPr bwMode="auto">
          <a:xfrm>
            <a:off x="1524000" y="3429000"/>
            <a:ext cx="6619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i="1">
                <a:solidFill>
                  <a:srgbClr val="008000"/>
                </a:solidFill>
              </a:rPr>
              <a:t>Cu</a:t>
            </a:r>
            <a:r>
              <a:rPr lang="en-US" sz="1800" b="1" i="1" baseline="30000">
                <a:solidFill>
                  <a:srgbClr val="008000"/>
                </a:solidFill>
              </a:rPr>
              <a:t>1+</a:t>
            </a:r>
          </a:p>
        </p:txBody>
      </p:sp>
      <p:sp>
        <p:nvSpPr>
          <p:cNvPr id="34827" name="Text Box 11"/>
          <p:cNvSpPr txBox="1">
            <a:spLocks noChangeArrowheads="1"/>
          </p:cNvSpPr>
          <p:nvPr/>
        </p:nvSpPr>
        <p:spPr bwMode="auto">
          <a:xfrm>
            <a:off x="1524000" y="4891088"/>
            <a:ext cx="6619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i="1">
                <a:solidFill>
                  <a:schemeClr val="accent2"/>
                </a:solidFill>
              </a:rPr>
              <a:t>Cu</a:t>
            </a:r>
            <a:r>
              <a:rPr lang="en-US" sz="1800" b="1" i="1" baseline="30000">
                <a:solidFill>
                  <a:schemeClr val="accent2"/>
                </a:solidFill>
              </a:rPr>
              <a:t>2+</a:t>
            </a:r>
          </a:p>
        </p:txBody>
      </p:sp>
      <p:sp>
        <p:nvSpPr>
          <p:cNvPr id="2" name="Date Placeholder 1"/>
          <p:cNvSpPr>
            <a:spLocks noGrp="1"/>
          </p:cNvSpPr>
          <p:nvPr>
            <p:ph type="dt" sz="half" idx="10"/>
          </p:nvPr>
        </p:nvSpPr>
        <p:spPr/>
        <p:txBody>
          <a:bodyPr/>
          <a:lstStyle/>
          <a:p>
            <a:r>
              <a:rPr lang="cs-CZ" smtClean="0"/>
              <a:t>09/26/2012</a:t>
            </a:r>
            <a:endParaRPr lang="en-US"/>
          </a:p>
        </p:txBody>
      </p:sp>
      <p:sp>
        <p:nvSpPr>
          <p:cNvPr id="3" name="Footer Placeholder 2"/>
          <p:cNvSpPr>
            <a:spLocks noGrp="1"/>
          </p:cNvSpPr>
          <p:nvPr>
            <p:ph type="ftr" sz="quarter" idx="11"/>
          </p:nvPr>
        </p:nvSpPr>
        <p:spPr/>
        <p:txBody>
          <a:bodyPr/>
          <a:lstStyle/>
          <a:p>
            <a:r>
              <a:rPr lang="en-US" smtClean="0"/>
              <a:t>ProteinyII, Karel Kubíček</a:t>
            </a:r>
            <a:endParaRPr lang="en-US"/>
          </a:p>
        </p:txBody>
      </p:sp>
    </p:spTree>
    <p:extLst>
      <p:ext uri="{BB962C8B-B14F-4D97-AF65-F5344CB8AC3E}">
        <p14:creationId xmlns:p14="http://schemas.microsoft.com/office/powerpoint/2010/main" val="259296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Box 3"/>
          <p:cNvSpPr txBox="1">
            <a:spLocks noChangeArrowheads="1"/>
          </p:cNvSpPr>
          <p:nvPr/>
        </p:nvSpPr>
        <p:spPr bwMode="auto">
          <a:xfrm>
            <a:off x="346075" y="279400"/>
            <a:ext cx="3752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Motivation</a:t>
            </a:r>
          </a:p>
        </p:txBody>
      </p:sp>
      <p:pic>
        <p:nvPicPr>
          <p:cNvPr id="3074" name="Picture 4" descr="Screen Shot 2012-03-13 at 7.04.56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33513"/>
            <a:ext cx="9144000" cy="52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2613" y="404813"/>
            <a:ext cx="8156575" cy="5354637"/>
          </a:xfrm>
          <a:prstGeom prst="rect">
            <a:avLst/>
          </a:prstGeom>
          <a:noFill/>
        </p:spPr>
        <p:txBody>
          <a:bodyPr>
            <a:spAutoFit/>
          </a:bodyPr>
          <a:lstStyle/>
          <a:p>
            <a:pPr fontAlgn="auto">
              <a:spcBef>
                <a:spcPts val="0"/>
              </a:spcBef>
              <a:spcAft>
                <a:spcPts val="0"/>
              </a:spcAft>
              <a:defRPr/>
            </a:pPr>
            <a:r>
              <a:rPr lang="en-US" dirty="0">
                <a:latin typeface="+mn-lt"/>
                <a:ea typeface="+mn-ea"/>
                <a:cs typeface="+mn-cs"/>
              </a:rPr>
              <a:t>Terminology</a:t>
            </a:r>
          </a:p>
          <a:p>
            <a:pPr fontAlgn="auto">
              <a:spcBef>
                <a:spcPts val="0"/>
              </a:spcBef>
              <a:spcAft>
                <a:spcPts val="0"/>
              </a:spcAft>
              <a:defRPr/>
            </a:pPr>
            <a:endParaRPr lang="en-US" dirty="0">
              <a:latin typeface="+mn-lt"/>
              <a:ea typeface="+mn-ea"/>
              <a:cs typeface="+mn-cs"/>
            </a:endParaRPr>
          </a:p>
          <a:p>
            <a:pPr marL="342900" indent="-342900" fontAlgn="auto">
              <a:spcBef>
                <a:spcPts val="0"/>
              </a:spcBef>
              <a:spcAft>
                <a:spcPts val="0"/>
              </a:spcAft>
              <a:buFontTx/>
              <a:buAutoNum type="arabicParenR"/>
              <a:defRPr/>
            </a:pPr>
            <a:r>
              <a:rPr lang="en-US" dirty="0">
                <a:latin typeface="+mn-lt"/>
                <a:ea typeface="+mn-ea"/>
                <a:cs typeface="+mn-cs"/>
              </a:rPr>
              <a:t>X-ray 			– diffraction / scattering</a:t>
            </a:r>
          </a:p>
          <a:p>
            <a:pPr marL="342900" indent="-342900" fontAlgn="auto">
              <a:spcBef>
                <a:spcPts val="0"/>
              </a:spcBef>
              <a:spcAft>
                <a:spcPts val="0"/>
              </a:spcAft>
              <a:buFontTx/>
              <a:buAutoNum type="arabicParenR"/>
              <a:defRPr/>
            </a:pPr>
            <a:r>
              <a:rPr lang="en-US" dirty="0">
                <a:latin typeface="+mn-lt"/>
                <a:ea typeface="+mn-ea"/>
                <a:cs typeface="+mn-cs"/>
              </a:rPr>
              <a:t>XS			- X-ray scattering</a:t>
            </a:r>
          </a:p>
          <a:p>
            <a:pPr marL="342900" indent="-342900" fontAlgn="auto">
              <a:spcBef>
                <a:spcPts val="0"/>
              </a:spcBef>
              <a:spcAft>
                <a:spcPts val="0"/>
              </a:spcAft>
              <a:buFontTx/>
              <a:buAutoNum type="arabicParenR"/>
              <a:defRPr/>
            </a:pPr>
            <a:r>
              <a:rPr lang="en-US" dirty="0">
                <a:latin typeface="+mn-lt"/>
                <a:ea typeface="+mn-ea"/>
                <a:cs typeface="+mn-cs"/>
              </a:rPr>
              <a:t>SAXS/WAXS	- Small/Wide Angle X-ray Scattering</a:t>
            </a:r>
          </a:p>
          <a:p>
            <a:pPr marL="342900" indent="-342900" fontAlgn="auto">
              <a:spcBef>
                <a:spcPts val="0"/>
              </a:spcBef>
              <a:spcAft>
                <a:spcPts val="0"/>
              </a:spcAft>
              <a:buFontTx/>
              <a:buAutoNum type="arabicParenR"/>
              <a:defRPr/>
            </a:pPr>
            <a:r>
              <a:rPr lang="en-US" dirty="0">
                <a:latin typeface="+mn-lt"/>
                <a:ea typeface="+mn-ea"/>
                <a:cs typeface="+mn-cs"/>
              </a:rPr>
              <a:t>SANS			-    --------”----------    Neutron ---”---</a:t>
            </a:r>
          </a:p>
          <a:p>
            <a:pPr fontAlgn="auto">
              <a:spcBef>
                <a:spcPts val="0"/>
              </a:spcBef>
              <a:spcAft>
                <a:spcPts val="0"/>
              </a:spcAft>
              <a:defRPr/>
            </a:pPr>
            <a:endParaRPr lang="en-US" dirty="0">
              <a:latin typeface="+mn-lt"/>
              <a:ea typeface="+mn-ea"/>
              <a:cs typeface="+mn-cs"/>
            </a:endParaRPr>
          </a:p>
          <a:p>
            <a:pPr marL="342900" indent="-342900" fontAlgn="auto">
              <a:spcBef>
                <a:spcPts val="0"/>
              </a:spcBef>
              <a:spcAft>
                <a:spcPts val="0"/>
              </a:spcAft>
              <a:buFontTx/>
              <a:buAutoNum type="alphaUcParenR"/>
              <a:defRPr/>
            </a:pPr>
            <a:r>
              <a:rPr lang="en-US" dirty="0">
                <a:latin typeface="+mn-lt"/>
                <a:ea typeface="+mn-ea"/>
                <a:cs typeface="+mn-cs"/>
              </a:rPr>
              <a:t>Otto </a:t>
            </a:r>
            <a:r>
              <a:rPr lang="en-US" dirty="0" err="1">
                <a:latin typeface="+mn-lt"/>
                <a:ea typeface="+mn-ea"/>
                <a:cs typeface="+mn-cs"/>
              </a:rPr>
              <a:t>Kratky</a:t>
            </a:r>
            <a:r>
              <a:rPr lang="en-US" dirty="0">
                <a:latin typeface="+mn-lt"/>
                <a:ea typeface="+mn-ea"/>
                <a:cs typeface="+mn-cs"/>
              </a:rPr>
              <a:t> (1902, Vienna-1995, Graz)</a:t>
            </a:r>
          </a:p>
          <a:p>
            <a:pPr marL="342900" indent="-342900" fontAlgn="auto">
              <a:spcBef>
                <a:spcPts val="0"/>
              </a:spcBef>
              <a:spcAft>
                <a:spcPts val="0"/>
              </a:spcAft>
              <a:buFontTx/>
              <a:buAutoNum type="alphaUcParenR"/>
              <a:defRPr/>
            </a:pPr>
            <a:r>
              <a:rPr lang="en-US" dirty="0">
                <a:latin typeface="+mn-lt"/>
                <a:ea typeface="+mn-ea"/>
                <a:cs typeface="+mn-cs"/>
              </a:rPr>
              <a:t>Günter </a:t>
            </a:r>
            <a:r>
              <a:rPr lang="en-US" dirty="0" err="1">
                <a:latin typeface="+mn-lt"/>
                <a:ea typeface="+mn-ea"/>
                <a:cs typeface="+mn-cs"/>
              </a:rPr>
              <a:t>Porod</a:t>
            </a:r>
            <a:r>
              <a:rPr lang="en-US" dirty="0">
                <a:latin typeface="+mn-lt"/>
                <a:ea typeface="+mn-ea"/>
                <a:cs typeface="+mn-cs"/>
              </a:rPr>
              <a:t> (1919 near Villach, 1984 Graz)</a:t>
            </a:r>
          </a:p>
          <a:p>
            <a:pPr marL="342900" indent="-342900" fontAlgn="auto">
              <a:spcBef>
                <a:spcPts val="0"/>
              </a:spcBef>
              <a:spcAft>
                <a:spcPts val="0"/>
              </a:spcAft>
              <a:buFontTx/>
              <a:buAutoNum type="alphaUcParenR"/>
              <a:defRPr/>
            </a:pPr>
            <a:r>
              <a:rPr lang="en-US" dirty="0">
                <a:latin typeface="+mn-lt"/>
                <a:ea typeface="+mn-ea"/>
                <a:cs typeface="+mn-cs"/>
              </a:rPr>
              <a:t>Dmitri I. </a:t>
            </a:r>
            <a:r>
              <a:rPr lang="en-US" dirty="0" err="1">
                <a:latin typeface="+mn-lt"/>
                <a:ea typeface="+mn-ea"/>
                <a:cs typeface="+mn-cs"/>
              </a:rPr>
              <a:t>Svergun</a:t>
            </a:r>
            <a:endParaRPr lang="en-US" dirty="0">
              <a:latin typeface="+mn-lt"/>
              <a:ea typeface="+mn-ea"/>
              <a:cs typeface="+mn-cs"/>
            </a:endParaRPr>
          </a:p>
          <a:p>
            <a:pPr marL="342900" indent="-342900" fontAlgn="auto">
              <a:spcBef>
                <a:spcPts val="0"/>
              </a:spcBef>
              <a:spcAft>
                <a:spcPts val="0"/>
              </a:spcAft>
              <a:buFontTx/>
              <a:buAutoNum type="alphaUcParenR"/>
              <a:defRPr/>
            </a:pPr>
            <a:endParaRPr lang="en-US" dirty="0">
              <a:latin typeface="+mn-lt"/>
              <a:ea typeface="+mn-ea"/>
              <a:cs typeface="+mn-cs"/>
            </a:endParaRPr>
          </a:p>
          <a:p>
            <a:pPr marL="400050" indent="-400050" fontAlgn="auto">
              <a:spcBef>
                <a:spcPts val="0"/>
              </a:spcBef>
              <a:spcAft>
                <a:spcPts val="0"/>
              </a:spcAft>
              <a:buFontTx/>
              <a:buAutoNum type="romanUcParenR"/>
              <a:defRPr/>
            </a:pPr>
            <a:r>
              <a:rPr lang="en-US" dirty="0">
                <a:latin typeface="+mn-lt"/>
                <a:ea typeface="+mn-ea"/>
                <a:cs typeface="+mn-cs"/>
              </a:rPr>
              <a:t>Scattering</a:t>
            </a:r>
          </a:p>
          <a:p>
            <a:pPr marL="400050" indent="-400050" fontAlgn="auto">
              <a:spcBef>
                <a:spcPts val="0"/>
              </a:spcBef>
              <a:spcAft>
                <a:spcPts val="0"/>
              </a:spcAft>
              <a:buFontTx/>
              <a:buAutoNum type="romanUcParenR"/>
              <a:defRPr/>
            </a:pPr>
            <a:r>
              <a:rPr lang="en-US" dirty="0">
                <a:latin typeface="+mn-lt"/>
                <a:ea typeface="+mn-ea"/>
                <a:cs typeface="+mn-cs"/>
              </a:rPr>
              <a:t>Scattering curve</a:t>
            </a:r>
          </a:p>
          <a:p>
            <a:pPr marL="400050" indent="-400050" fontAlgn="auto">
              <a:spcBef>
                <a:spcPts val="0"/>
              </a:spcBef>
              <a:spcAft>
                <a:spcPts val="0"/>
              </a:spcAft>
              <a:buFontTx/>
              <a:buAutoNum type="romanUcParenR"/>
              <a:defRPr/>
            </a:pPr>
            <a:r>
              <a:rPr lang="en-US" dirty="0" err="1">
                <a:latin typeface="+mn-lt"/>
                <a:ea typeface="+mn-ea"/>
                <a:cs typeface="+mn-cs"/>
              </a:rPr>
              <a:t>Guinier</a:t>
            </a:r>
            <a:r>
              <a:rPr lang="en-US" dirty="0">
                <a:latin typeface="+mn-lt"/>
                <a:ea typeface="+mn-ea"/>
                <a:cs typeface="+mn-cs"/>
              </a:rPr>
              <a:t> plot</a:t>
            </a:r>
          </a:p>
          <a:p>
            <a:pPr marL="400050" indent="-400050" fontAlgn="auto">
              <a:spcBef>
                <a:spcPts val="0"/>
              </a:spcBef>
              <a:spcAft>
                <a:spcPts val="0"/>
              </a:spcAft>
              <a:buFontTx/>
              <a:buAutoNum type="romanUcParenR"/>
              <a:defRPr/>
            </a:pPr>
            <a:r>
              <a:rPr lang="en-US" dirty="0">
                <a:latin typeface="+mn-lt"/>
                <a:ea typeface="+mn-ea"/>
                <a:cs typeface="+mn-cs"/>
              </a:rPr>
              <a:t>PDF (Pair-distribution function)</a:t>
            </a:r>
          </a:p>
          <a:p>
            <a:pPr marL="400050" indent="-400050" fontAlgn="auto">
              <a:spcBef>
                <a:spcPts val="0"/>
              </a:spcBef>
              <a:spcAft>
                <a:spcPts val="0"/>
              </a:spcAft>
              <a:buFontTx/>
              <a:buAutoNum type="romanUcParenR"/>
              <a:defRPr/>
            </a:pPr>
            <a:endParaRPr lang="en-US" dirty="0">
              <a:latin typeface="+mn-lt"/>
              <a:ea typeface="+mn-ea"/>
              <a:cs typeface="+mn-cs"/>
            </a:endParaRPr>
          </a:p>
          <a:p>
            <a:pPr marL="342900" indent="-342900" fontAlgn="auto">
              <a:spcBef>
                <a:spcPts val="0"/>
              </a:spcBef>
              <a:spcAft>
                <a:spcPts val="0"/>
              </a:spcAft>
              <a:buFontTx/>
              <a:buAutoNum type="alphaLcParenR"/>
              <a:defRPr/>
            </a:pPr>
            <a:r>
              <a:rPr lang="en-US" dirty="0">
                <a:latin typeface="+mn-lt"/>
                <a:ea typeface="+mn-ea"/>
                <a:cs typeface="+mn-cs"/>
              </a:rPr>
              <a:t>Bead model</a:t>
            </a:r>
          </a:p>
          <a:p>
            <a:pPr marL="342900" indent="-342900" fontAlgn="auto">
              <a:spcBef>
                <a:spcPts val="0"/>
              </a:spcBef>
              <a:spcAft>
                <a:spcPts val="0"/>
              </a:spcAft>
              <a:buFontTx/>
              <a:buAutoNum type="alphaLcParenR"/>
              <a:defRPr/>
            </a:pPr>
            <a:r>
              <a:rPr lang="en-US" dirty="0">
                <a:latin typeface="+mn-lt"/>
                <a:ea typeface="+mn-ea"/>
                <a:cs typeface="+mn-cs"/>
              </a:rPr>
              <a:t>Bead model - / SAXS - envelope</a:t>
            </a:r>
          </a:p>
          <a:p>
            <a:pPr fontAlgn="auto">
              <a:spcBef>
                <a:spcPts val="0"/>
              </a:spcBef>
              <a:spcAft>
                <a:spcPts val="0"/>
              </a:spcAft>
              <a:defRPr/>
            </a:pPr>
            <a:endParaRPr lang="en-US" dirty="0">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Box 3"/>
          <p:cNvSpPr txBox="1">
            <a:spLocks noChangeArrowheads="1"/>
          </p:cNvSpPr>
          <p:nvPr/>
        </p:nvSpPr>
        <p:spPr bwMode="auto">
          <a:xfrm>
            <a:off x="273050" y="366713"/>
            <a:ext cx="855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Experimental setup</a:t>
            </a:r>
          </a:p>
        </p:txBody>
      </p:sp>
      <p:pic>
        <p:nvPicPr>
          <p:cNvPr id="5122" name="Picture 4" descr="Screen Shot 2012-03-13 at 7.07.10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3388" y="1020763"/>
            <a:ext cx="831532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Group 12"/>
          <p:cNvGrpSpPr>
            <a:grpSpLocks/>
          </p:cNvGrpSpPr>
          <p:nvPr/>
        </p:nvGrpSpPr>
        <p:grpSpPr bwMode="auto">
          <a:xfrm>
            <a:off x="5108575" y="3011488"/>
            <a:ext cx="3724275" cy="3529012"/>
            <a:chOff x="141111" y="2935111"/>
            <a:chExt cx="3725334" cy="3527777"/>
          </a:xfrm>
        </p:grpSpPr>
        <p:pic>
          <p:nvPicPr>
            <p:cNvPr id="5130" name="Picture 5" descr="Screen Shot 2012-03-13 at 7.07.21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2815" y="3325122"/>
              <a:ext cx="3593630" cy="313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41111" y="2935111"/>
              <a:ext cx="620890" cy="7331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32" name="TextBox 9"/>
            <p:cNvSpPr txBox="1">
              <a:spLocks noChangeArrowheads="1"/>
            </p:cNvSpPr>
            <p:nvPr/>
          </p:nvSpPr>
          <p:spPr bwMode="auto">
            <a:xfrm>
              <a:off x="1204148" y="3087511"/>
              <a:ext cx="15616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a:t>SAXS</a:t>
              </a:r>
            </a:p>
          </p:txBody>
        </p:sp>
      </p:grpSp>
      <p:grpSp>
        <p:nvGrpSpPr>
          <p:cNvPr id="5124" name="Group 11"/>
          <p:cNvGrpSpPr>
            <a:grpSpLocks/>
          </p:cNvGrpSpPr>
          <p:nvPr/>
        </p:nvGrpSpPr>
        <p:grpSpPr bwMode="auto">
          <a:xfrm>
            <a:off x="433388" y="3173413"/>
            <a:ext cx="3436937" cy="3495675"/>
            <a:chOff x="5012059" y="2965800"/>
            <a:chExt cx="3438201" cy="3497088"/>
          </a:xfrm>
        </p:grpSpPr>
        <p:pic>
          <p:nvPicPr>
            <p:cNvPr id="5127" name="Picture 6" descr="Screen Shot 2012-03-13 at 7.07.33 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22504" y="3335132"/>
              <a:ext cx="3127756" cy="3127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5012059" y="3088086"/>
              <a:ext cx="620940" cy="73372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29" name="TextBox 10"/>
            <p:cNvSpPr txBox="1">
              <a:spLocks noChangeArrowheads="1"/>
            </p:cNvSpPr>
            <p:nvPr/>
          </p:nvSpPr>
          <p:spPr bwMode="auto">
            <a:xfrm>
              <a:off x="6107288" y="2965800"/>
              <a:ext cx="15616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a:t>X-ray</a:t>
              </a:r>
            </a:p>
          </p:txBody>
        </p:sp>
      </p:grpSp>
      <p:cxnSp>
        <p:nvCxnSpPr>
          <p:cNvPr id="15" name="Straight Connector 14"/>
          <p:cNvCxnSpPr/>
          <p:nvPr/>
        </p:nvCxnSpPr>
        <p:spPr>
          <a:xfrm flipV="1">
            <a:off x="2286000" y="3630613"/>
            <a:ext cx="4121150" cy="1374775"/>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2286000" y="5175250"/>
            <a:ext cx="4270375" cy="1212850"/>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5"/>
          <p:cNvGrpSpPr>
            <a:grpSpLocks/>
          </p:cNvGrpSpPr>
          <p:nvPr/>
        </p:nvGrpSpPr>
        <p:grpSpPr bwMode="auto">
          <a:xfrm>
            <a:off x="5022850" y="1882775"/>
            <a:ext cx="3725863" cy="3529013"/>
            <a:chOff x="141111" y="2935111"/>
            <a:chExt cx="3725334" cy="3527777"/>
          </a:xfrm>
        </p:grpSpPr>
        <p:pic>
          <p:nvPicPr>
            <p:cNvPr id="6153" name="Picture 6" descr="Screen Shot 2012-03-13 at 7.07.21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2815" y="3325122"/>
              <a:ext cx="3593630" cy="313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41111" y="2935111"/>
              <a:ext cx="620625" cy="7331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55" name="TextBox 8"/>
            <p:cNvSpPr txBox="1">
              <a:spLocks noChangeArrowheads="1"/>
            </p:cNvSpPr>
            <p:nvPr/>
          </p:nvSpPr>
          <p:spPr bwMode="auto">
            <a:xfrm>
              <a:off x="1204148" y="3087511"/>
              <a:ext cx="15616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a:t>SAXS</a:t>
              </a:r>
            </a:p>
          </p:txBody>
        </p:sp>
      </p:grpSp>
      <p:grpSp>
        <p:nvGrpSpPr>
          <p:cNvPr id="6146" name="Group 9"/>
          <p:cNvGrpSpPr>
            <a:grpSpLocks/>
          </p:cNvGrpSpPr>
          <p:nvPr/>
        </p:nvGrpSpPr>
        <p:grpSpPr bwMode="auto">
          <a:xfrm>
            <a:off x="347663" y="2043113"/>
            <a:ext cx="3438525" cy="3497262"/>
            <a:chOff x="5012059" y="2965800"/>
            <a:chExt cx="3438201" cy="3497088"/>
          </a:xfrm>
        </p:grpSpPr>
        <p:pic>
          <p:nvPicPr>
            <p:cNvPr id="6150" name="Picture 10" descr="Screen Shot 2012-03-13 at 7.07.33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2504" y="3335132"/>
              <a:ext cx="3127756" cy="3127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5012059" y="3088031"/>
              <a:ext cx="620654" cy="73338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52" name="TextBox 12"/>
            <p:cNvSpPr txBox="1">
              <a:spLocks noChangeArrowheads="1"/>
            </p:cNvSpPr>
            <p:nvPr/>
          </p:nvSpPr>
          <p:spPr bwMode="auto">
            <a:xfrm>
              <a:off x="6107288" y="2965800"/>
              <a:ext cx="15616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a:t>X-ray</a:t>
              </a:r>
            </a:p>
          </p:txBody>
        </p:sp>
      </p:grpSp>
      <p:cxnSp>
        <p:nvCxnSpPr>
          <p:cNvPr id="14" name="Straight Connector 13"/>
          <p:cNvCxnSpPr/>
          <p:nvPr/>
        </p:nvCxnSpPr>
        <p:spPr>
          <a:xfrm flipV="1">
            <a:off x="2228850" y="2501900"/>
            <a:ext cx="4121150" cy="1373188"/>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2228850" y="4046538"/>
            <a:ext cx="4271963" cy="1212850"/>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149" name="TextBox 15"/>
          <p:cNvSpPr txBox="1">
            <a:spLocks noChangeArrowheads="1"/>
          </p:cNvSpPr>
          <p:nvPr/>
        </p:nvSpPr>
        <p:spPr bwMode="auto">
          <a:xfrm>
            <a:off x="658813" y="922338"/>
            <a:ext cx="8174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         Crystalized Sample							Sample in Solution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2"/>
          <p:cNvSpPr txBox="1">
            <a:spLocks noChangeArrowheads="1"/>
          </p:cNvSpPr>
          <p:nvPr/>
        </p:nvSpPr>
        <p:spPr bwMode="auto">
          <a:xfrm>
            <a:off x="304800" y="152382"/>
            <a:ext cx="8458200" cy="2723823"/>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endParaRPr lang="en-US" b="1" dirty="0">
              <a:latin typeface="Arial" charset="0"/>
            </a:endParaRPr>
          </a:p>
          <a:p>
            <a:pPr>
              <a:lnSpc>
                <a:spcPct val="50000"/>
              </a:lnSpc>
              <a:spcBef>
                <a:spcPct val="50000"/>
              </a:spcBef>
            </a:pPr>
            <a:r>
              <a:rPr lang="en-US" b="1" dirty="0">
                <a:solidFill>
                  <a:schemeClr val="accent2"/>
                </a:solidFill>
                <a:latin typeface="Arial" charset="0"/>
              </a:rPr>
              <a:t>Magnet</a:t>
            </a:r>
          </a:p>
          <a:p>
            <a:pPr>
              <a:lnSpc>
                <a:spcPct val="50000"/>
              </a:lnSpc>
              <a:spcBef>
                <a:spcPct val="50000"/>
              </a:spcBef>
              <a:buFontTx/>
              <a:buChar char="-"/>
            </a:pPr>
            <a:r>
              <a:rPr lang="en-US" dirty="0" smtClean="0">
                <a:latin typeface="Arial" charset="0"/>
              </a:rPr>
              <a:t> superconductive solenoids on the basis of</a:t>
            </a:r>
          </a:p>
          <a:p>
            <a:pPr>
              <a:lnSpc>
                <a:spcPct val="50000"/>
              </a:lnSpc>
              <a:spcBef>
                <a:spcPct val="50000"/>
              </a:spcBef>
            </a:pPr>
            <a:r>
              <a:rPr lang="en-US" dirty="0" err="1" smtClean="0">
                <a:latin typeface="Arial" charset="0"/>
              </a:rPr>
              <a:t>Nb</a:t>
            </a:r>
            <a:r>
              <a:rPr lang="en-US" dirty="0" smtClean="0">
                <a:latin typeface="Arial" charset="0"/>
              </a:rPr>
              <a:t> and  </a:t>
            </a:r>
            <a:r>
              <a:rPr lang="en-US" dirty="0" err="1">
                <a:latin typeface="Arial" charset="0"/>
              </a:rPr>
              <a:t>Sn</a:t>
            </a:r>
            <a:r>
              <a:rPr lang="en-US" dirty="0" smtClean="0">
                <a:latin typeface="Arial" charset="0"/>
              </a:rPr>
              <a:t> immersed in helium bath</a:t>
            </a:r>
            <a:endParaRPr lang="en-US" dirty="0" smtClean="0">
              <a:latin typeface="Arial" charset="0"/>
              <a:ea typeface="Arial" charset="0"/>
              <a:cs typeface="Arial" charset="0"/>
            </a:endParaRPr>
          </a:p>
          <a:p>
            <a:pPr>
              <a:lnSpc>
                <a:spcPct val="50000"/>
              </a:lnSpc>
              <a:spcBef>
                <a:spcPct val="50000"/>
              </a:spcBef>
              <a:buFontTx/>
              <a:buChar char="-"/>
            </a:pPr>
            <a:r>
              <a:rPr lang="en-US" dirty="0">
                <a:latin typeface="Arial" charset="0"/>
                <a:ea typeface="Arial" charset="0"/>
                <a:cs typeface="Arial" charset="0"/>
              </a:rPr>
              <a:t> He</a:t>
            </a:r>
            <a:r>
              <a:rPr lang="en-US" dirty="0" smtClean="0">
                <a:latin typeface="Arial" charset="0"/>
                <a:ea typeface="Arial" charset="0"/>
                <a:cs typeface="Arial" charset="0"/>
              </a:rPr>
              <a:t>-bath </a:t>
            </a:r>
            <a:r>
              <a:rPr lang="en-US" b="1" dirty="0" smtClean="0">
                <a:solidFill>
                  <a:schemeClr val="accent2"/>
                </a:solidFill>
                <a:latin typeface="Arial" charset="0"/>
                <a:ea typeface="Arial" charset="0"/>
                <a:cs typeface="Arial" charset="0"/>
              </a:rPr>
              <a:t>~</a:t>
            </a:r>
            <a:r>
              <a:rPr lang="en-US" b="1" dirty="0">
                <a:solidFill>
                  <a:schemeClr val="accent2"/>
                </a:solidFill>
                <a:latin typeface="Arial" charset="0"/>
                <a:ea typeface="Arial" charset="0"/>
                <a:cs typeface="Arial" charset="0"/>
              </a:rPr>
              <a:t>4 K</a:t>
            </a:r>
            <a:r>
              <a:rPr lang="en-US" dirty="0" smtClean="0">
                <a:latin typeface="Arial" charset="0"/>
                <a:ea typeface="Arial" charset="0"/>
                <a:cs typeface="Arial" charset="0"/>
              </a:rPr>
              <a:t> further cooled with </a:t>
            </a:r>
            <a:r>
              <a:rPr lang="en-US" dirty="0">
                <a:latin typeface="Arial" charset="0"/>
                <a:ea typeface="Arial" charset="0"/>
                <a:cs typeface="Arial" charset="0"/>
              </a:rPr>
              <a:t>J-T</a:t>
            </a:r>
            <a:endParaRPr lang="en-US" dirty="0" smtClean="0">
              <a:latin typeface="Arial" charset="0"/>
              <a:ea typeface="Arial" charset="0"/>
              <a:cs typeface="Arial" charset="0"/>
            </a:endParaRPr>
          </a:p>
          <a:p>
            <a:pPr>
              <a:lnSpc>
                <a:spcPct val="50000"/>
              </a:lnSpc>
              <a:spcBef>
                <a:spcPct val="50000"/>
              </a:spcBef>
            </a:pPr>
            <a:r>
              <a:rPr lang="en-US" dirty="0" smtClean="0">
                <a:latin typeface="Arial" charset="0"/>
                <a:ea typeface="Arial" charset="0"/>
                <a:cs typeface="Arial" charset="0"/>
              </a:rPr>
              <a:t>pump up to </a:t>
            </a:r>
            <a:r>
              <a:rPr lang="en-US" b="1" dirty="0" smtClean="0">
                <a:solidFill>
                  <a:schemeClr val="accent2"/>
                </a:solidFill>
                <a:latin typeface="Arial" charset="0"/>
                <a:ea typeface="Arial" charset="0"/>
                <a:cs typeface="Arial" charset="0"/>
              </a:rPr>
              <a:t>~</a:t>
            </a:r>
            <a:r>
              <a:rPr lang="en-US" b="1" dirty="0">
                <a:solidFill>
                  <a:schemeClr val="accent2"/>
                </a:solidFill>
                <a:latin typeface="Arial" charset="0"/>
                <a:ea typeface="Arial" charset="0"/>
                <a:cs typeface="Arial" charset="0"/>
              </a:rPr>
              <a:t>2.1 K</a:t>
            </a:r>
          </a:p>
          <a:p>
            <a:pPr>
              <a:lnSpc>
                <a:spcPct val="50000"/>
              </a:lnSpc>
              <a:spcBef>
                <a:spcPct val="50000"/>
              </a:spcBef>
            </a:pPr>
            <a:r>
              <a:rPr lang="en-US" dirty="0">
                <a:latin typeface="Arial" charset="0"/>
                <a:ea typeface="Arial" charset="0"/>
                <a:cs typeface="Arial" charset="0"/>
              </a:rPr>
              <a:t>-</a:t>
            </a:r>
            <a:r>
              <a:rPr lang="en-US" dirty="0" smtClean="0">
                <a:latin typeface="Arial" charset="0"/>
                <a:ea typeface="Arial" charset="0"/>
                <a:cs typeface="Arial" charset="0"/>
              </a:rPr>
              <a:t> nowadays spectrometers ~ </a:t>
            </a:r>
            <a:r>
              <a:rPr lang="en-US" dirty="0">
                <a:latin typeface="Arial" charset="0"/>
                <a:ea typeface="Arial" charset="0"/>
                <a:cs typeface="Arial" charset="0"/>
              </a:rPr>
              <a:t>22 Tesla</a:t>
            </a:r>
            <a:endParaRPr lang="cs-CZ" dirty="0">
              <a:latin typeface="Arial" charset="0"/>
            </a:endParaRPr>
          </a:p>
          <a:p>
            <a:pPr>
              <a:spcBef>
                <a:spcPct val="50000"/>
              </a:spcBef>
            </a:pPr>
            <a:endParaRPr lang="en-US" dirty="0">
              <a:latin typeface="Arial" charset="0"/>
            </a:endParaRPr>
          </a:p>
          <a:p>
            <a:pPr>
              <a:spcBef>
                <a:spcPct val="50000"/>
              </a:spcBef>
            </a:pPr>
            <a:endParaRPr lang="cs-CZ" dirty="0">
              <a:latin typeface="Arial" charset="0"/>
            </a:endParaRPr>
          </a:p>
        </p:txBody>
      </p:sp>
      <p:pic>
        <p:nvPicPr>
          <p:cNvPr id="159747" name="Picture 3" descr="y:\Presentations\080430_UFKL_NMRSeminar\26542.jpg"/>
          <p:cNvPicPr>
            <a:picLocks noChangeAspect="1" noChangeArrowheads="1"/>
          </p:cNvPicPr>
          <p:nvPr/>
        </p:nvPicPr>
        <p:blipFill>
          <a:blip r:embed="rId2"/>
          <a:srcRect/>
          <a:stretch>
            <a:fillRect/>
          </a:stretch>
        </p:blipFill>
        <p:spPr bwMode="auto">
          <a:xfrm>
            <a:off x="914400" y="2743200"/>
            <a:ext cx="2625725" cy="2941638"/>
          </a:xfrm>
          <a:prstGeom prst="rect">
            <a:avLst/>
          </a:prstGeom>
          <a:noFill/>
          <a:ln w="9525">
            <a:noFill/>
            <a:miter lim="800000"/>
            <a:headEnd/>
            <a:tailEnd/>
          </a:ln>
        </p:spPr>
      </p:pic>
      <p:pic>
        <p:nvPicPr>
          <p:cNvPr id="159748" name="Picture 4" descr="y:\Presentations\080430_UFKL_NMRSeminar\wirestrain.gif"/>
          <p:cNvPicPr>
            <a:picLocks noChangeAspect="1" noChangeArrowheads="1"/>
          </p:cNvPicPr>
          <p:nvPr/>
        </p:nvPicPr>
        <p:blipFill>
          <a:blip r:embed="rId3"/>
          <a:srcRect/>
          <a:stretch>
            <a:fillRect/>
          </a:stretch>
        </p:blipFill>
        <p:spPr bwMode="auto">
          <a:xfrm>
            <a:off x="5181600" y="228600"/>
            <a:ext cx="3436938" cy="3398838"/>
          </a:xfrm>
          <a:prstGeom prst="rect">
            <a:avLst/>
          </a:prstGeom>
          <a:noFill/>
        </p:spPr>
      </p:pic>
      <p:pic>
        <p:nvPicPr>
          <p:cNvPr id="159749" name="Picture 5" descr="y:\Presentations\080430_UFKL_NMRSeminar\n4a02f3.jpg"/>
          <p:cNvPicPr>
            <a:picLocks noChangeAspect="1" noChangeArrowheads="1"/>
          </p:cNvPicPr>
          <p:nvPr/>
        </p:nvPicPr>
        <p:blipFill>
          <a:blip r:embed="rId4"/>
          <a:srcRect b="17371"/>
          <a:stretch>
            <a:fillRect/>
          </a:stretch>
        </p:blipFill>
        <p:spPr bwMode="auto">
          <a:xfrm>
            <a:off x="4729163" y="3962400"/>
            <a:ext cx="2357437" cy="1676400"/>
          </a:xfrm>
          <a:prstGeom prst="rect">
            <a:avLst/>
          </a:prstGeom>
          <a:noFill/>
        </p:spPr>
      </p:pic>
      <p:sp>
        <p:nvSpPr>
          <p:cNvPr id="159750" name="Text Box 6"/>
          <p:cNvSpPr txBox="1">
            <a:spLocks noChangeArrowheads="1"/>
          </p:cNvSpPr>
          <p:nvPr/>
        </p:nvSpPr>
        <p:spPr bwMode="auto">
          <a:xfrm>
            <a:off x="838200" y="5867400"/>
            <a:ext cx="7543800" cy="6463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Arial" charset="0"/>
              </a:rPr>
              <a:t>(</a:t>
            </a:r>
            <a:r>
              <a:rPr lang="en-US" dirty="0" err="1">
                <a:latin typeface="Arial" charset="0"/>
              </a:rPr>
              <a:t>Nb</a:t>
            </a:r>
            <a:r>
              <a:rPr lang="en-US" dirty="0">
                <a:latin typeface="Arial" charset="0"/>
              </a:rPr>
              <a:t>, Ta)</a:t>
            </a:r>
            <a:r>
              <a:rPr lang="en-US" baseline="-25000" dirty="0">
                <a:latin typeface="Arial" charset="0"/>
              </a:rPr>
              <a:t>3</a:t>
            </a:r>
            <a:r>
              <a:rPr lang="en-US" dirty="0">
                <a:latin typeface="Arial" charset="0"/>
              </a:rPr>
              <a:t>Sn</a:t>
            </a:r>
            <a:r>
              <a:rPr lang="en-US" dirty="0" smtClean="0">
                <a:latin typeface="Arial" charset="0"/>
              </a:rPr>
              <a:t> superconductive wire</a:t>
            </a:r>
            <a:r>
              <a:rPr lang="en-US" dirty="0" smtClean="0">
                <a:latin typeface="Arial" charset="0"/>
                <a:ea typeface="Arial" charset="0"/>
                <a:cs typeface="Arial" charset="0"/>
              </a:rPr>
              <a:t> </a:t>
            </a:r>
            <a:r>
              <a:rPr lang="en-US" dirty="0">
                <a:latin typeface="Arial" charset="0"/>
                <a:ea typeface="Arial" charset="0"/>
                <a:cs typeface="Arial" charset="0"/>
              </a:rPr>
              <a:t>0.81 mm</a:t>
            </a:r>
            <a:r>
              <a:rPr lang="en-US" dirty="0" smtClean="0">
                <a:latin typeface="Arial" charset="0"/>
                <a:ea typeface="Arial" charset="0"/>
                <a:cs typeface="Arial" charset="0"/>
              </a:rPr>
              <a:t> in diameter with </a:t>
            </a:r>
            <a:r>
              <a:rPr lang="en-US" dirty="0">
                <a:latin typeface="Arial" charset="0"/>
                <a:ea typeface="Arial" charset="0"/>
                <a:cs typeface="Arial" charset="0"/>
              </a:rPr>
              <a:t>271</a:t>
            </a:r>
            <a:r>
              <a:rPr lang="en-US" dirty="0" smtClean="0">
                <a:latin typeface="Arial" charset="0"/>
                <a:ea typeface="Arial" charset="0"/>
                <a:cs typeface="Arial" charset="0"/>
              </a:rPr>
              <a:t> filaments buried in OFHC copper matrices</a:t>
            </a:r>
            <a:endParaRPr lang="cs-CZ" dirty="0">
              <a:latin typeface="Arial" charset="0"/>
              <a:ea typeface="Arial" charset="0"/>
              <a:cs typeface="Arial" charset="0"/>
            </a:endParaRP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226095189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Box 3"/>
          <p:cNvSpPr txBox="1">
            <a:spLocks noChangeArrowheads="1"/>
          </p:cNvSpPr>
          <p:nvPr/>
        </p:nvSpPr>
        <p:spPr bwMode="auto">
          <a:xfrm>
            <a:off x="1344613" y="582613"/>
            <a:ext cx="23558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(very tiny) bit of theory</a:t>
            </a:r>
          </a:p>
          <a:p>
            <a:endParaRPr lang="en-US"/>
          </a:p>
          <a:p>
            <a:endParaRPr lang="en-US"/>
          </a:p>
        </p:txBody>
      </p:sp>
      <p:pic>
        <p:nvPicPr>
          <p:cNvPr id="7170" name="Picture 4" descr="Screen Shot 2012-03-13 at 7.07.10 PM.png"/>
          <p:cNvPicPr>
            <a:picLocks noChangeAspect="1"/>
          </p:cNvPicPr>
          <p:nvPr/>
        </p:nvPicPr>
        <p:blipFill>
          <a:blip r:embed="rId2">
            <a:extLst>
              <a:ext uri="{28A0092B-C50C-407E-A947-70E740481C1C}">
                <a14:useLocalDpi xmlns:a14="http://schemas.microsoft.com/office/drawing/2010/main" val="0"/>
              </a:ext>
            </a:extLst>
          </a:blip>
          <a:srcRect l="44688" t="22755"/>
          <a:stretch>
            <a:fillRect/>
          </a:stretch>
        </p:blipFill>
        <p:spPr bwMode="auto">
          <a:xfrm>
            <a:off x="1890713" y="1327150"/>
            <a:ext cx="603567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382713" y="1139825"/>
            <a:ext cx="620712" cy="73342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72" name="TextBox 6"/>
          <p:cNvSpPr txBox="1">
            <a:spLocks noChangeArrowheads="1"/>
          </p:cNvSpPr>
          <p:nvPr/>
        </p:nvSpPr>
        <p:spPr bwMode="auto">
          <a:xfrm>
            <a:off x="1344613" y="3575050"/>
            <a:ext cx="55784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q=2k.sin</a:t>
            </a:r>
            <a:r>
              <a:rPr lang="en-US">
                <a:latin typeface="Symbol" charset="0"/>
                <a:cs typeface="Symbol" charset="0"/>
              </a:rPr>
              <a:t>q</a:t>
            </a:r>
            <a:r>
              <a:rPr lang="en-US"/>
              <a:t> 	=&gt; q/2/k=sin</a:t>
            </a:r>
            <a:r>
              <a:rPr lang="en-US">
                <a:latin typeface="Symbol" charset="0"/>
                <a:cs typeface="Symbol" charset="0"/>
              </a:rPr>
              <a:t>q</a:t>
            </a:r>
            <a:r>
              <a:rPr lang="en-US"/>
              <a:t>, </a:t>
            </a:r>
          </a:p>
          <a:p>
            <a:r>
              <a:rPr lang="en-US"/>
              <a:t>k=2</a:t>
            </a:r>
            <a:r>
              <a:rPr lang="en-US">
                <a:latin typeface="Symbol" charset="0"/>
                <a:cs typeface="Symbol" charset="0"/>
              </a:rPr>
              <a:t>p</a:t>
            </a:r>
            <a:r>
              <a:rPr lang="en-US"/>
              <a:t>/</a:t>
            </a:r>
            <a:r>
              <a:rPr lang="en-US">
                <a:latin typeface="Symbol" charset="0"/>
                <a:cs typeface="Symbol" charset="0"/>
              </a:rPr>
              <a:t>l</a:t>
            </a:r>
            <a:r>
              <a:rPr lang="en-US"/>
              <a:t>		=&gt; </a:t>
            </a:r>
            <a:r>
              <a:rPr lang="en-US" sz="3600" b="1"/>
              <a:t>q=4</a:t>
            </a:r>
            <a:r>
              <a:rPr lang="en-US" sz="3600" b="1">
                <a:latin typeface="Symbol" charset="0"/>
                <a:cs typeface="Symbol" charset="0"/>
              </a:rPr>
              <a:t>p</a:t>
            </a:r>
            <a:r>
              <a:rPr lang="en-US" sz="3600" b="1"/>
              <a:t>/</a:t>
            </a:r>
            <a:r>
              <a:rPr lang="en-US" sz="3600" b="1">
                <a:latin typeface="Symbol" charset="0"/>
                <a:cs typeface="Symbol" charset="0"/>
              </a:rPr>
              <a:t>l</a:t>
            </a:r>
            <a:r>
              <a:rPr lang="en-US" sz="3600" b="1"/>
              <a:t>.sin</a:t>
            </a:r>
            <a:r>
              <a:rPr lang="en-US" sz="3600" b="1">
                <a:latin typeface="Symbol" charset="0"/>
                <a:cs typeface="Symbol" charset="0"/>
              </a:rPr>
              <a:t>q</a:t>
            </a:r>
          </a:p>
          <a:p>
            <a:endParaRPr lang="en-US">
              <a:cs typeface="Symbol" charset="0"/>
            </a:endParaRPr>
          </a:p>
          <a:p>
            <a:r>
              <a:rPr lang="en-US">
                <a:cs typeface="Symbol" charset="0"/>
              </a:rPr>
              <a:t>Often </a:t>
            </a:r>
            <a:r>
              <a:rPr lang="en-US" b="1" i="1">
                <a:solidFill>
                  <a:srgbClr val="FF0000"/>
                </a:solidFill>
                <a:cs typeface="Symbol" charset="0"/>
              </a:rPr>
              <a:t>q</a:t>
            </a:r>
            <a:r>
              <a:rPr lang="en-US">
                <a:cs typeface="Symbol" charset="0"/>
              </a:rPr>
              <a:t> is denoted as </a:t>
            </a:r>
            <a:r>
              <a:rPr lang="en-US" b="1" i="1">
                <a:solidFill>
                  <a:srgbClr val="FF0000"/>
                </a:solidFill>
                <a:cs typeface="Symbol" charset="0"/>
              </a:rPr>
              <a:t>s</a:t>
            </a:r>
          </a:p>
        </p:txBody>
      </p:sp>
      <p:sp>
        <p:nvSpPr>
          <p:cNvPr id="7173" name="TextBox 7"/>
          <p:cNvSpPr txBox="1">
            <a:spLocks noChangeArrowheads="1"/>
          </p:cNvSpPr>
          <p:nvPr/>
        </p:nvSpPr>
        <p:spPr bwMode="auto">
          <a:xfrm>
            <a:off x="3424238" y="1439863"/>
            <a:ext cx="276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k</a:t>
            </a:r>
          </a:p>
        </p:txBody>
      </p:sp>
      <p:sp>
        <p:nvSpPr>
          <p:cNvPr id="7174" name="TextBox 8"/>
          <p:cNvSpPr txBox="1">
            <a:spLocks noChangeArrowheads="1"/>
          </p:cNvSpPr>
          <p:nvPr/>
        </p:nvSpPr>
        <p:spPr bwMode="auto">
          <a:xfrm>
            <a:off x="5580063" y="1506538"/>
            <a:ext cx="2778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q</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4" descr="Screen Shot 2012-03-13 at 7.13.29 PM.png"/>
          <p:cNvPicPr>
            <a:picLocks noChangeAspect="1"/>
          </p:cNvPicPr>
          <p:nvPr/>
        </p:nvPicPr>
        <p:blipFill>
          <a:blip r:embed="rId2">
            <a:extLst>
              <a:ext uri="{28A0092B-C50C-407E-A947-70E740481C1C}">
                <a14:useLocalDpi xmlns:a14="http://schemas.microsoft.com/office/drawing/2010/main" val="0"/>
              </a:ext>
            </a:extLst>
          </a:blip>
          <a:srcRect l="896" t="7928" r="64404"/>
          <a:stretch>
            <a:fillRect/>
          </a:stretch>
        </p:blipFill>
        <p:spPr bwMode="auto">
          <a:xfrm>
            <a:off x="5448300" y="2576513"/>
            <a:ext cx="3173413"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4" name="Group 6"/>
          <p:cNvGrpSpPr>
            <a:grpSpLocks/>
          </p:cNvGrpSpPr>
          <p:nvPr/>
        </p:nvGrpSpPr>
        <p:grpSpPr bwMode="auto">
          <a:xfrm>
            <a:off x="455613" y="2532063"/>
            <a:ext cx="2760662" cy="2455862"/>
            <a:chOff x="94073" y="0"/>
            <a:chExt cx="5077413" cy="4514337"/>
          </a:xfrm>
        </p:grpSpPr>
        <p:pic>
          <p:nvPicPr>
            <p:cNvPr id="8220" name="Picture 3" descr="Screen Shot 2012-03-13 at 7.07.21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073" y="81011"/>
              <a:ext cx="5077413" cy="443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45899" y="0"/>
              <a:ext cx="618983" cy="73244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8195" name="TextBox 7"/>
          <p:cNvSpPr txBox="1">
            <a:spLocks noChangeArrowheads="1"/>
          </p:cNvSpPr>
          <p:nvPr/>
        </p:nvSpPr>
        <p:spPr bwMode="auto">
          <a:xfrm>
            <a:off x="3598863" y="3290888"/>
            <a:ext cx="1616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5400" b="1"/>
              <a:t>=&gt;</a:t>
            </a:r>
          </a:p>
        </p:txBody>
      </p:sp>
      <p:grpSp>
        <p:nvGrpSpPr>
          <p:cNvPr id="8196" name="Group 46"/>
          <p:cNvGrpSpPr>
            <a:grpSpLocks/>
          </p:cNvGrpSpPr>
          <p:nvPr/>
        </p:nvGrpSpPr>
        <p:grpSpPr bwMode="auto">
          <a:xfrm>
            <a:off x="1173163" y="2693988"/>
            <a:ext cx="1682750" cy="1751012"/>
            <a:chOff x="1173819" y="2694128"/>
            <a:chExt cx="1682574" cy="1751184"/>
          </a:xfrm>
        </p:grpSpPr>
        <p:cxnSp>
          <p:nvCxnSpPr>
            <p:cNvPr id="10" name="Straight Arrow Connector 9"/>
            <p:cNvCxnSpPr/>
            <p:nvPr/>
          </p:nvCxnSpPr>
          <p:spPr>
            <a:xfrm flipV="1">
              <a:off x="1789705" y="3002133"/>
              <a:ext cx="741284" cy="808116"/>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1789705" y="2760810"/>
              <a:ext cx="457152" cy="1031976"/>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1789705" y="3291087"/>
              <a:ext cx="990496" cy="519163"/>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1789705" y="3611793"/>
              <a:ext cx="1066688" cy="198456"/>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1789705" y="2694128"/>
              <a:ext cx="0" cy="1116122"/>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462714" y="2694128"/>
              <a:ext cx="326991" cy="1116122"/>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1789705" y="3810250"/>
              <a:ext cx="1066688" cy="87322"/>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99229" y="3829301"/>
              <a:ext cx="990496" cy="317531"/>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1789705" y="3829301"/>
              <a:ext cx="876208" cy="616011"/>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1173819" y="2838604"/>
              <a:ext cx="615886" cy="954182"/>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8197" name="Group 47"/>
          <p:cNvGrpSpPr>
            <a:grpSpLocks/>
          </p:cNvGrpSpPr>
          <p:nvPr/>
        </p:nvGrpSpPr>
        <p:grpSpPr bwMode="auto">
          <a:xfrm flipH="1" flipV="1">
            <a:off x="669925" y="3128963"/>
            <a:ext cx="1681163" cy="1749425"/>
            <a:chOff x="1173819" y="2694128"/>
            <a:chExt cx="1682574" cy="1751184"/>
          </a:xfrm>
        </p:grpSpPr>
        <p:cxnSp>
          <p:nvCxnSpPr>
            <p:cNvPr id="49" name="Straight Arrow Connector 48"/>
            <p:cNvCxnSpPr/>
            <p:nvPr/>
          </p:nvCxnSpPr>
          <p:spPr>
            <a:xfrm flipV="1">
              <a:off x="1790286" y="3002413"/>
              <a:ext cx="740396" cy="807261"/>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V="1">
              <a:off x="1790286" y="2760870"/>
              <a:ext cx="455995" cy="1031324"/>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1790286" y="3291628"/>
              <a:ext cx="989843" cy="518045"/>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flipV="1">
              <a:off x="1790286" y="3611037"/>
              <a:ext cx="1066107" cy="200226"/>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flipV="1">
              <a:off x="1790286" y="2694128"/>
              <a:ext cx="0" cy="1117135"/>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flipH="1" flipV="1">
              <a:off x="1462986" y="2694128"/>
              <a:ext cx="327299" cy="1117135"/>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a:off x="1790286" y="3811263"/>
              <a:ext cx="1066107" cy="85811"/>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a:off x="1799819" y="3828743"/>
              <a:ext cx="989843" cy="317819"/>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a:off x="1790286" y="3828743"/>
              <a:ext cx="875447" cy="616569"/>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p:nvPr/>
          </p:nvCxnSpPr>
          <p:spPr>
            <a:xfrm flipH="1" flipV="1">
              <a:off x="1173819" y="2838736"/>
              <a:ext cx="616467" cy="953458"/>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8198" name="TextBox 58"/>
          <p:cNvSpPr txBox="1">
            <a:spLocks noChangeArrowheads="1"/>
          </p:cNvSpPr>
          <p:nvPr/>
        </p:nvSpPr>
        <p:spPr bwMode="auto">
          <a:xfrm>
            <a:off x="536575" y="677863"/>
            <a:ext cx="7939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1</a:t>
            </a:r>
            <a:r>
              <a:rPr lang="en-US" baseline="30000"/>
              <a:t>st</a:t>
            </a:r>
            <a:r>
              <a:rPr lang="en-US"/>
              <a:t> step: scattering to scattering curve</a:t>
            </a:r>
          </a:p>
        </p:txBody>
      </p:sp>
      <p:sp>
        <p:nvSpPr>
          <p:cNvPr id="60" name="Rectangle 59"/>
          <p:cNvSpPr/>
          <p:nvPr/>
        </p:nvSpPr>
        <p:spPr>
          <a:xfrm>
            <a:off x="5381625" y="2165350"/>
            <a:ext cx="620713" cy="73342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3" descr="Screen Shot 2012-03-13 at 7.03.23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808038"/>
            <a:ext cx="524033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76238" y="357188"/>
            <a:ext cx="4591050" cy="2308225"/>
          </a:xfrm>
          <a:prstGeom prst="rect">
            <a:avLst/>
          </a:prstGeom>
          <a:noFill/>
        </p:spPr>
        <p:txBody>
          <a:bodyPr>
            <a:spAutoFit/>
          </a:bodyPr>
          <a:lstStyle/>
          <a:p>
            <a:pPr fontAlgn="auto">
              <a:spcBef>
                <a:spcPts val="0"/>
              </a:spcBef>
              <a:spcAft>
                <a:spcPts val="0"/>
              </a:spcAft>
              <a:defRPr/>
            </a:pPr>
            <a:r>
              <a:rPr lang="en-US" dirty="0">
                <a:latin typeface="+mn-lt"/>
                <a:ea typeface="+mn-ea"/>
                <a:cs typeface="+mn-cs"/>
              </a:rPr>
              <a:t>What can we learn from the scattering curve:</a:t>
            </a:r>
          </a:p>
          <a:p>
            <a:pPr fontAlgn="auto">
              <a:spcBef>
                <a:spcPts val="0"/>
              </a:spcBef>
              <a:spcAft>
                <a:spcPts val="0"/>
              </a:spcAft>
              <a:defRPr/>
            </a:pPr>
            <a:endParaRPr lang="en-US" dirty="0">
              <a:latin typeface="+mn-lt"/>
              <a:ea typeface="+mn-ea"/>
              <a:cs typeface="+mn-cs"/>
            </a:endParaRPr>
          </a:p>
          <a:p>
            <a:pPr marL="342900" indent="-342900" fontAlgn="auto">
              <a:spcBef>
                <a:spcPts val="0"/>
              </a:spcBef>
              <a:spcAft>
                <a:spcPts val="0"/>
              </a:spcAft>
              <a:buFontTx/>
              <a:buAutoNum type="arabicParenR"/>
              <a:defRPr/>
            </a:pPr>
            <a:r>
              <a:rPr lang="en-US" dirty="0">
                <a:latin typeface="+mn-lt"/>
                <a:ea typeface="+mn-ea"/>
                <a:cs typeface="+mn-cs"/>
              </a:rPr>
              <a:t>Shape of the studied molecule</a:t>
            </a:r>
          </a:p>
          <a:p>
            <a:pPr marL="342900" indent="-342900" fontAlgn="auto">
              <a:spcBef>
                <a:spcPts val="0"/>
              </a:spcBef>
              <a:spcAft>
                <a:spcPts val="0"/>
              </a:spcAft>
              <a:buFontTx/>
              <a:buAutoNum type="arabicParenR"/>
              <a:defRPr/>
            </a:pPr>
            <a:endParaRPr lang="en-US" dirty="0">
              <a:latin typeface="+mn-lt"/>
              <a:ea typeface="+mn-ea"/>
              <a:cs typeface="+mn-cs"/>
            </a:endParaRPr>
          </a:p>
          <a:p>
            <a:pPr marL="342900" indent="-342900" fontAlgn="auto">
              <a:spcBef>
                <a:spcPts val="0"/>
              </a:spcBef>
              <a:spcAft>
                <a:spcPts val="0"/>
              </a:spcAft>
              <a:buFontTx/>
              <a:buAutoNum type="arabicParenR"/>
              <a:defRPr/>
            </a:pPr>
            <a:r>
              <a:rPr lang="en-US" dirty="0">
                <a:latin typeface="+mn-lt"/>
                <a:ea typeface="+mn-ea"/>
                <a:cs typeface="+mn-cs"/>
              </a:rPr>
              <a:t>Fold</a:t>
            </a:r>
          </a:p>
          <a:p>
            <a:pPr marL="342900" indent="-342900" fontAlgn="auto">
              <a:spcBef>
                <a:spcPts val="0"/>
              </a:spcBef>
              <a:spcAft>
                <a:spcPts val="0"/>
              </a:spcAft>
              <a:buFontTx/>
              <a:buAutoNum type="arabicParenR"/>
              <a:defRPr/>
            </a:pPr>
            <a:endParaRPr lang="en-US" dirty="0">
              <a:latin typeface="+mn-lt"/>
              <a:ea typeface="+mn-ea"/>
              <a:cs typeface="+mn-cs"/>
            </a:endParaRPr>
          </a:p>
          <a:p>
            <a:pPr marL="342900" indent="-342900" fontAlgn="auto">
              <a:spcBef>
                <a:spcPts val="0"/>
              </a:spcBef>
              <a:spcAft>
                <a:spcPts val="0"/>
              </a:spcAft>
              <a:buFontTx/>
              <a:buAutoNum type="arabicParenR"/>
              <a:defRPr/>
            </a:pPr>
            <a:r>
              <a:rPr lang="en-US" dirty="0">
                <a:latin typeface="+mn-lt"/>
                <a:ea typeface="+mn-ea"/>
                <a:cs typeface="+mn-cs"/>
              </a:rPr>
              <a:t>Secondary structure</a:t>
            </a:r>
          </a:p>
          <a:p>
            <a:pPr marL="342900" indent="-342900" fontAlgn="auto">
              <a:spcBef>
                <a:spcPts val="0"/>
              </a:spcBef>
              <a:spcAft>
                <a:spcPts val="0"/>
              </a:spcAft>
              <a:buFontTx/>
              <a:buAutoNum type="arabicParenR"/>
              <a:defRPr/>
            </a:pPr>
            <a:endParaRPr lang="en-US" dirty="0">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3" descr="Screen Shot 2012-03-13 at 7.02.39 PM.png"/>
          <p:cNvPicPr>
            <a:picLocks noChangeAspect="1"/>
          </p:cNvPicPr>
          <p:nvPr/>
        </p:nvPicPr>
        <p:blipFill>
          <a:blip r:embed="rId2">
            <a:extLst>
              <a:ext uri="{28A0092B-C50C-407E-A947-70E740481C1C}">
                <a14:useLocalDpi xmlns:a14="http://schemas.microsoft.com/office/drawing/2010/main" val="0"/>
              </a:ext>
            </a:extLst>
          </a:blip>
          <a:srcRect b="73801"/>
          <a:stretch>
            <a:fillRect/>
          </a:stretch>
        </p:blipFill>
        <p:spPr bwMode="auto">
          <a:xfrm>
            <a:off x="11113" y="1462088"/>
            <a:ext cx="9132887"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2" name="TextBox 4"/>
          <p:cNvSpPr txBox="1">
            <a:spLocks noChangeArrowheads="1"/>
          </p:cNvSpPr>
          <p:nvPr/>
        </p:nvSpPr>
        <p:spPr bwMode="auto">
          <a:xfrm>
            <a:off x="307975" y="220663"/>
            <a:ext cx="5445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Is it really that easy?</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Box 3"/>
          <p:cNvSpPr txBox="1">
            <a:spLocks noChangeArrowheads="1"/>
          </p:cNvSpPr>
          <p:nvPr/>
        </p:nvSpPr>
        <p:spPr bwMode="auto">
          <a:xfrm>
            <a:off x="273050" y="292100"/>
            <a:ext cx="7874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2</a:t>
            </a:r>
            <a:r>
              <a:rPr lang="en-US" baseline="30000"/>
              <a:t>nd</a:t>
            </a:r>
            <a:r>
              <a:rPr lang="en-US"/>
              <a:t> step: Guinier plot (from the initial region of the scattering curve) </a:t>
            </a:r>
          </a:p>
        </p:txBody>
      </p:sp>
      <p:pic>
        <p:nvPicPr>
          <p:cNvPr id="11266" name="Picture 4" descr="Screen Shot 2012-03-13 at 7.13.29 PM.png"/>
          <p:cNvPicPr>
            <a:picLocks noChangeAspect="1"/>
          </p:cNvPicPr>
          <p:nvPr/>
        </p:nvPicPr>
        <p:blipFill>
          <a:blip r:embed="rId2">
            <a:extLst>
              <a:ext uri="{28A0092B-C50C-407E-A947-70E740481C1C}">
                <a14:useLocalDpi xmlns:a14="http://schemas.microsoft.com/office/drawing/2010/main" val="0"/>
              </a:ext>
            </a:extLst>
          </a:blip>
          <a:srcRect l="36420" t="7292" r="33025"/>
          <a:stretch>
            <a:fillRect/>
          </a:stretch>
        </p:blipFill>
        <p:spPr bwMode="auto">
          <a:xfrm>
            <a:off x="2736850" y="1827213"/>
            <a:ext cx="3848100"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736850" y="1365250"/>
            <a:ext cx="622300" cy="73501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3" descr="Screen Shot 2012-03-13 at 7.02.39 PM.png"/>
          <p:cNvPicPr>
            <a:picLocks noChangeAspect="1"/>
          </p:cNvPicPr>
          <p:nvPr/>
        </p:nvPicPr>
        <p:blipFill>
          <a:blip r:embed="rId2">
            <a:extLst>
              <a:ext uri="{28A0092B-C50C-407E-A947-70E740481C1C}">
                <a14:useLocalDpi xmlns:a14="http://schemas.microsoft.com/office/drawing/2010/main" val="0"/>
              </a:ext>
            </a:extLst>
          </a:blip>
          <a:srcRect b="49487"/>
          <a:stretch>
            <a:fillRect/>
          </a:stretch>
        </p:blipFill>
        <p:spPr bwMode="auto">
          <a:xfrm>
            <a:off x="579438" y="1768475"/>
            <a:ext cx="8085137"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958850" y="3386138"/>
            <a:ext cx="762000" cy="385762"/>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rot="1534096">
            <a:off x="958850" y="1939925"/>
            <a:ext cx="762000" cy="385763"/>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914400" y="5438775"/>
            <a:ext cx="2162175" cy="385763"/>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3"/>
          <p:cNvSpPr txBox="1">
            <a:spLocks noChangeArrowheads="1"/>
          </p:cNvSpPr>
          <p:nvPr/>
        </p:nvSpPr>
        <p:spPr bwMode="auto">
          <a:xfrm>
            <a:off x="225425" y="215900"/>
            <a:ext cx="8580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3</a:t>
            </a:r>
            <a:r>
              <a:rPr lang="en-US" baseline="30000"/>
              <a:t>rd</a:t>
            </a:r>
            <a:r>
              <a:rPr lang="en-US"/>
              <a:t> step: PDF Pair-distribution function</a:t>
            </a:r>
          </a:p>
        </p:txBody>
      </p:sp>
      <p:pic>
        <p:nvPicPr>
          <p:cNvPr id="13314" name="Picture 4" descr="Screen Shot 2012-03-13 at 7.09.19 PM.png"/>
          <p:cNvPicPr>
            <a:picLocks noChangeAspect="1"/>
          </p:cNvPicPr>
          <p:nvPr/>
        </p:nvPicPr>
        <p:blipFill>
          <a:blip r:embed="rId2">
            <a:extLst>
              <a:ext uri="{28A0092B-C50C-407E-A947-70E740481C1C}">
                <a14:useLocalDpi xmlns:a14="http://schemas.microsoft.com/office/drawing/2010/main" val="0"/>
              </a:ext>
            </a:extLst>
          </a:blip>
          <a:srcRect l="68823" t="71605"/>
          <a:stretch>
            <a:fillRect/>
          </a:stretch>
        </p:blipFill>
        <p:spPr bwMode="auto">
          <a:xfrm>
            <a:off x="2624138" y="1928813"/>
            <a:ext cx="4238625" cy="389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681288" y="1450975"/>
            <a:ext cx="620712" cy="73342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Screen Shot 2012-03-13 at 7.02.39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4588" y="0"/>
            <a:ext cx="6704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Screen Shot 2012-03-13 at 7.09.19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79563" y="714375"/>
            <a:ext cx="5967412" cy="602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extBox 4"/>
          <p:cNvSpPr txBox="1">
            <a:spLocks noChangeArrowheads="1"/>
          </p:cNvSpPr>
          <p:nvPr/>
        </p:nvSpPr>
        <p:spPr bwMode="auto">
          <a:xfrm>
            <a:off x="442913" y="169863"/>
            <a:ext cx="6415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All information from the scattering curve together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descr="Screen Shot 2012-03-13 at 7.25.50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17875" y="1119188"/>
            <a:ext cx="4903788" cy="566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extBox 4"/>
          <p:cNvSpPr txBox="1">
            <a:spLocks noChangeArrowheads="1"/>
          </p:cNvSpPr>
          <p:nvPr/>
        </p:nvSpPr>
        <p:spPr bwMode="auto">
          <a:xfrm>
            <a:off x="273050" y="263525"/>
            <a:ext cx="46751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1"/>
              <a:t>Bead model</a:t>
            </a:r>
          </a:p>
          <a:p>
            <a:r>
              <a:rPr lang="en-US"/>
              <a:t>Spherical harmonics problem to be solved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descr="y:\Presentations\080430_UFKL_NMRSeminar\fig6.jpg"/>
          <p:cNvPicPr>
            <a:picLocks noChangeAspect="1" noChangeArrowheads="1"/>
          </p:cNvPicPr>
          <p:nvPr/>
        </p:nvPicPr>
        <p:blipFill>
          <a:blip r:embed="rId2"/>
          <a:srcRect l="21896" r="23363"/>
          <a:stretch>
            <a:fillRect/>
          </a:stretch>
        </p:blipFill>
        <p:spPr bwMode="auto">
          <a:xfrm>
            <a:off x="914400" y="152400"/>
            <a:ext cx="2667000" cy="6494463"/>
          </a:xfrm>
          <a:prstGeom prst="rect">
            <a:avLst/>
          </a:prstGeom>
          <a:noFill/>
        </p:spPr>
      </p:pic>
      <p:pic>
        <p:nvPicPr>
          <p:cNvPr id="160771" name="Picture 3" descr="y:\Presentations\080430_UFKL_NMRSeminar\c-mag-4.gif"/>
          <p:cNvPicPr>
            <a:picLocks noChangeAspect="1" noChangeArrowheads="1"/>
          </p:cNvPicPr>
          <p:nvPr/>
        </p:nvPicPr>
        <p:blipFill>
          <a:blip r:embed="rId3"/>
          <a:srcRect/>
          <a:stretch>
            <a:fillRect/>
          </a:stretch>
        </p:blipFill>
        <p:spPr bwMode="auto">
          <a:xfrm>
            <a:off x="5410200" y="2971800"/>
            <a:ext cx="2970213" cy="3527425"/>
          </a:xfrm>
          <a:prstGeom prst="rect">
            <a:avLst/>
          </a:prstGeom>
          <a:noFill/>
        </p:spPr>
      </p:pic>
      <p:sp>
        <p:nvSpPr>
          <p:cNvPr id="160772" name="Oval 4"/>
          <p:cNvSpPr>
            <a:spLocks noChangeArrowheads="1"/>
          </p:cNvSpPr>
          <p:nvPr/>
        </p:nvSpPr>
        <p:spPr bwMode="auto">
          <a:xfrm>
            <a:off x="4495800" y="152400"/>
            <a:ext cx="2362200" cy="2362200"/>
          </a:xfrm>
          <a:prstGeom prst="ellipse">
            <a:avLst/>
          </a:prstGeom>
          <a:solidFill>
            <a:srgbClr val="339966"/>
          </a:solidFill>
          <a:ln w="9525">
            <a:solidFill>
              <a:schemeClr val="tx1"/>
            </a:solidFill>
            <a:round/>
            <a:headEnd/>
            <a:tailEnd/>
          </a:ln>
          <a:effectLst/>
        </p:spPr>
        <p:txBody>
          <a:bodyPr wrap="none" anchor="ctr">
            <a:prstTxWarp prst="textNoShape">
              <a:avLst/>
            </a:prstTxWarp>
          </a:bodyPr>
          <a:lstStyle/>
          <a:p>
            <a:endParaRPr lang="en-US"/>
          </a:p>
        </p:txBody>
      </p:sp>
      <p:sp>
        <p:nvSpPr>
          <p:cNvPr id="160773" name="Oval 5"/>
          <p:cNvSpPr>
            <a:spLocks noChangeArrowheads="1"/>
          </p:cNvSpPr>
          <p:nvPr/>
        </p:nvSpPr>
        <p:spPr bwMode="auto">
          <a:xfrm>
            <a:off x="4876800" y="533400"/>
            <a:ext cx="1600200" cy="1600200"/>
          </a:xfrm>
          <a:prstGeom prst="ellipse">
            <a:avLst/>
          </a:prstGeom>
          <a:solidFill>
            <a:srgbClr val="00CCFF"/>
          </a:solidFill>
          <a:ln w="9525">
            <a:solidFill>
              <a:schemeClr val="tx1"/>
            </a:solidFill>
            <a:round/>
            <a:headEnd/>
            <a:tailEnd/>
          </a:ln>
          <a:effectLst/>
        </p:spPr>
        <p:txBody>
          <a:bodyPr wrap="none" anchor="ctr">
            <a:prstTxWarp prst="textNoShape">
              <a:avLst/>
            </a:prstTxWarp>
          </a:bodyPr>
          <a:lstStyle/>
          <a:p>
            <a:endParaRPr lang="en-US"/>
          </a:p>
        </p:txBody>
      </p:sp>
      <p:sp>
        <p:nvSpPr>
          <p:cNvPr id="160774" name="Oval 6"/>
          <p:cNvSpPr>
            <a:spLocks noChangeArrowheads="1"/>
          </p:cNvSpPr>
          <p:nvPr/>
        </p:nvSpPr>
        <p:spPr bwMode="auto">
          <a:xfrm>
            <a:off x="5562600" y="1219200"/>
            <a:ext cx="228600" cy="228600"/>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160775" name="Oval 7"/>
          <p:cNvSpPr>
            <a:spLocks noChangeArrowheads="1"/>
          </p:cNvSpPr>
          <p:nvPr/>
        </p:nvSpPr>
        <p:spPr bwMode="auto">
          <a:xfrm>
            <a:off x="5638800" y="609600"/>
            <a:ext cx="152400" cy="152400"/>
          </a:xfrm>
          <a:prstGeom prst="ellipse">
            <a:avLst/>
          </a:prstGeom>
          <a:solidFill>
            <a:srgbClr val="000080"/>
          </a:solidFill>
          <a:ln w="9525">
            <a:solidFill>
              <a:schemeClr val="tx1"/>
            </a:solidFill>
            <a:round/>
            <a:headEnd/>
            <a:tailEnd/>
          </a:ln>
          <a:effectLst/>
        </p:spPr>
        <p:txBody>
          <a:bodyPr wrap="none" anchor="ctr">
            <a:prstTxWarp prst="textNoShape">
              <a:avLst/>
            </a:prstTxWarp>
          </a:bodyPr>
          <a:lstStyle/>
          <a:p>
            <a:endParaRPr lang="en-US"/>
          </a:p>
        </p:txBody>
      </p:sp>
      <p:sp>
        <p:nvSpPr>
          <p:cNvPr id="160776" name="Oval 8"/>
          <p:cNvSpPr>
            <a:spLocks noChangeArrowheads="1"/>
          </p:cNvSpPr>
          <p:nvPr/>
        </p:nvSpPr>
        <p:spPr bwMode="auto">
          <a:xfrm>
            <a:off x="5029200" y="1600200"/>
            <a:ext cx="152400" cy="152400"/>
          </a:xfrm>
          <a:prstGeom prst="ellipse">
            <a:avLst/>
          </a:prstGeom>
          <a:solidFill>
            <a:srgbClr val="000090"/>
          </a:solidFill>
          <a:ln w="9525">
            <a:solidFill>
              <a:schemeClr val="tx1"/>
            </a:solidFill>
            <a:round/>
            <a:headEnd/>
            <a:tailEnd/>
          </a:ln>
          <a:effectLst/>
        </p:spPr>
        <p:txBody>
          <a:bodyPr wrap="none" anchor="ctr">
            <a:prstTxWarp prst="textNoShape">
              <a:avLst/>
            </a:prstTxWarp>
          </a:bodyPr>
          <a:lstStyle/>
          <a:p>
            <a:endParaRPr lang="en-US"/>
          </a:p>
        </p:txBody>
      </p:sp>
      <p:sp>
        <p:nvSpPr>
          <p:cNvPr id="160777" name="Oval 9"/>
          <p:cNvSpPr>
            <a:spLocks noChangeArrowheads="1"/>
          </p:cNvSpPr>
          <p:nvPr/>
        </p:nvSpPr>
        <p:spPr bwMode="auto">
          <a:xfrm>
            <a:off x="6172200" y="1600200"/>
            <a:ext cx="152400" cy="152400"/>
          </a:xfrm>
          <a:prstGeom prst="ellipse">
            <a:avLst/>
          </a:prstGeom>
          <a:solidFill>
            <a:srgbClr val="000080"/>
          </a:solidFill>
          <a:ln w="9525">
            <a:solidFill>
              <a:schemeClr val="tx1"/>
            </a:solidFill>
            <a:round/>
            <a:headEnd/>
            <a:tailEnd/>
          </a:ln>
          <a:effectLst/>
        </p:spPr>
        <p:txBody>
          <a:bodyPr wrap="none" anchor="ctr">
            <a:prstTxWarp prst="textNoShape">
              <a:avLst/>
            </a:prstTxWarp>
          </a:bodyPr>
          <a:lstStyle/>
          <a:p>
            <a:endParaRPr lang="en-US"/>
          </a:p>
        </p:txBody>
      </p:sp>
      <p:sp>
        <p:nvSpPr>
          <p:cNvPr id="160778" name="Oval 10"/>
          <p:cNvSpPr>
            <a:spLocks noChangeArrowheads="1"/>
          </p:cNvSpPr>
          <p:nvPr/>
        </p:nvSpPr>
        <p:spPr bwMode="auto">
          <a:xfrm>
            <a:off x="6553200" y="1371600"/>
            <a:ext cx="152400" cy="1524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en-US"/>
          </a:p>
        </p:txBody>
      </p:sp>
      <p:sp>
        <p:nvSpPr>
          <p:cNvPr id="160779" name="Oval 11"/>
          <p:cNvSpPr>
            <a:spLocks noChangeArrowheads="1"/>
          </p:cNvSpPr>
          <p:nvPr/>
        </p:nvSpPr>
        <p:spPr bwMode="auto">
          <a:xfrm>
            <a:off x="4648200" y="1447800"/>
            <a:ext cx="152400" cy="1524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en-US"/>
          </a:p>
        </p:txBody>
      </p:sp>
      <p:sp>
        <p:nvSpPr>
          <p:cNvPr id="160780" name="Line 12"/>
          <p:cNvSpPr>
            <a:spLocks noChangeShapeType="1"/>
          </p:cNvSpPr>
          <p:nvPr/>
        </p:nvSpPr>
        <p:spPr bwMode="auto">
          <a:xfrm>
            <a:off x="6629400" y="1752600"/>
            <a:ext cx="1295400" cy="12192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1" name="Line 13"/>
          <p:cNvSpPr>
            <a:spLocks noChangeShapeType="1"/>
          </p:cNvSpPr>
          <p:nvPr/>
        </p:nvSpPr>
        <p:spPr bwMode="auto">
          <a:xfrm>
            <a:off x="6096000" y="1905000"/>
            <a:ext cx="1752600" cy="2133600"/>
          </a:xfrm>
          <a:prstGeom prst="line">
            <a:avLst/>
          </a:prstGeom>
          <a:noFill/>
          <a:ln w="38100">
            <a:solidFill>
              <a:srgbClr val="FFFF00"/>
            </a:solidFill>
            <a:round/>
            <a:headEnd type="triangle" w="med" len="med"/>
            <a:tailEnd type="triangle" w="med" len="med"/>
          </a:ln>
          <a:effectLst/>
        </p:spPr>
        <p:txBody>
          <a:bodyPr>
            <a:prstTxWarp prst="textNoShape">
              <a:avLst/>
            </a:prstTxWarp>
          </a:bodyPr>
          <a:lstStyle/>
          <a:p>
            <a:endParaRPr lang="en-US"/>
          </a:p>
        </p:txBody>
      </p:sp>
      <p:sp>
        <p:nvSpPr>
          <p:cNvPr id="160782" name="Line 14"/>
          <p:cNvSpPr>
            <a:spLocks noChangeShapeType="1"/>
          </p:cNvSpPr>
          <p:nvPr/>
        </p:nvSpPr>
        <p:spPr bwMode="auto">
          <a:xfrm flipV="1">
            <a:off x="4648200" y="1676400"/>
            <a:ext cx="457200" cy="10668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3" name="Text Box 15"/>
          <p:cNvSpPr txBox="1">
            <a:spLocks noChangeArrowheads="1"/>
          </p:cNvSpPr>
          <p:nvPr/>
        </p:nvSpPr>
        <p:spPr bwMode="auto">
          <a:xfrm>
            <a:off x="7162800" y="577850"/>
            <a:ext cx="1828800"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Arial" charset="0"/>
              </a:rPr>
              <a:t>b</a:t>
            </a:r>
            <a:r>
              <a:rPr lang="en-US" sz="1600" dirty="0" smtClean="0">
                <a:latin typeface="Arial" charset="0"/>
              </a:rPr>
              <a:t>ore </a:t>
            </a:r>
            <a:r>
              <a:rPr lang="en-US" sz="1600" dirty="0" err="1" smtClean="0">
                <a:latin typeface="Arial" charset="0"/>
              </a:rPr>
              <a:t>cca</a:t>
            </a:r>
            <a:r>
              <a:rPr lang="en-US" sz="1600" dirty="0" smtClean="0">
                <a:latin typeface="Arial" charset="0"/>
              </a:rPr>
              <a:t> </a:t>
            </a:r>
            <a:r>
              <a:rPr lang="en-US" sz="1600" dirty="0">
                <a:latin typeface="Arial" charset="0"/>
              </a:rPr>
              <a:t>55mm</a:t>
            </a:r>
            <a:endParaRPr lang="cs-CZ" sz="1600" dirty="0">
              <a:latin typeface="Arial" charset="0"/>
            </a:endParaRPr>
          </a:p>
        </p:txBody>
      </p:sp>
      <p:sp>
        <p:nvSpPr>
          <p:cNvPr id="160784" name="Line 16"/>
          <p:cNvSpPr>
            <a:spLocks noChangeShapeType="1"/>
          </p:cNvSpPr>
          <p:nvPr/>
        </p:nvSpPr>
        <p:spPr bwMode="auto">
          <a:xfrm flipV="1">
            <a:off x="4724400" y="1676400"/>
            <a:ext cx="1524000" cy="10668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5" name="Line 17"/>
          <p:cNvSpPr>
            <a:spLocks noChangeShapeType="1"/>
          </p:cNvSpPr>
          <p:nvPr/>
        </p:nvSpPr>
        <p:spPr bwMode="auto">
          <a:xfrm flipV="1">
            <a:off x="4648200" y="685800"/>
            <a:ext cx="1066800" cy="21336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6" name="Line 18"/>
          <p:cNvSpPr>
            <a:spLocks noChangeShapeType="1"/>
          </p:cNvSpPr>
          <p:nvPr/>
        </p:nvSpPr>
        <p:spPr bwMode="auto">
          <a:xfrm flipV="1">
            <a:off x="5715000" y="838200"/>
            <a:ext cx="1524000" cy="4572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7" name="Line 19"/>
          <p:cNvSpPr>
            <a:spLocks noChangeShapeType="1"/>
          </p:cNvSpPr>
          <p:nvPr/>
        </p:nvSpPr>
        <p:spPr bwMode="auto">
          <a:xfrm>
            <a:off x="6629400" y="1447800"/>
            <a:ext cx="762000" cy="762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0788" name="Text Box 20"/>
          <p:cNvSpPr txBox="1">
            <a:spLocks noChangeArrowheads="1"/>
          </p:cNvSpPr>
          <p:nvPr/>
        </p:nvSpPr>
        <p:spPr bwMode="auto">
          <a:xfrm>
            <a:off x="3657600" y="2895600"/>
            <a:ext cx="1524000" cy="36933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Arial" charset="0"/>
              </a:rPr>
              <a:t>He</a:t>
            </a:r>
            <a:r>
              <a:rPr lang="en-US" dirty="0" smtClean="0">
                <a:latin typeface="Arial" charset="0"/>
              </a:rPr>
              <a:t>-fill</a:t>
            </a:r>
            <a:endParaRPr lang="cs-CZ" dirty="0">
              <a:latin typeface="Arial" charset="0"/>
            </a:endParaRPr>
          </a:p>
        </p:txBody>
      </p:sp>
      <p:sp>
        <p:nvSpPr>
          <p:cNvPr id="160789" name="Text Box 21"/>
          <p:cNvSpPr txBox="1">
            <a:spLocks noChangeArrowheads="1"/>
          </p:cNvSpPr>
          <p:nvPr/>
        </p:nvSpPr>
        <p:spPr bwMode="auto">
          <a:xfrm>
            <a:off x="7391400" y="1371600"/>
            <a:ext cx="1524000" cy="36933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Arial" charset="0"/>
              </a:rPr>
              <a:t>N</a:t>
            </a:r>
            <a:r>
              <a:rPr lang="en-US" baseline="-25000" dirty="0">
                <a:latin typeface="Arial" charset="0"/>
              </a:rPr>
              <a:t>2</a:t>
            </a:r>
            <a:r>
              <a:rPr lang="en-US" dirty="0" smtClean="0">
                <a:latin typeface="Arial" charset="0"/>
              </a:rPr>
              <a:t>-fill</a:t>
            </a:r>
            <a:endParaRPr lang="cs-CZ" dirty="0">
              <a:latin typeface="Arial" charset="0"/>
            </a:endParaRPr>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335889538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descr="Screen Shot 2012-03-13 at 7.10.21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1862138"/>
            <a:ext cx="8851900"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extBox 4"/>
          <p:cNvSpPr txBox="1">
            <a:spLocks noChangeArrowheads="1"/>
          </p:cNvSpPr>
          <p:nvPr/>
        </p:nvSpPr>
        <p:spPr bwMode="auto">
          <a:xfrm>
            <a:off x="141288" y="411163"/>
            <a:ext cx="6273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Solutions with similar “goodness” of fit may be obtained</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descr="Screen Shot 2012-03-13 at 7.08.49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00100"/>
            <a:ext cx="9144000" cy="56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TextBox 4"/>
          <p:cNvSpPr txBox="1">
            <a:spLocks noChangeArrowheads="1"/>
          </p:cNvSpPr>
          <p:nvPr/>
        </p:nvSpPr>
        <p:spPr bwMode="auto">
          <a:xfrm>
            <a:off x="225425" y="169863"/>
            <a:ext cx="411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Summary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3" descr="Screen Shot 2012-03-13 at 6.59.33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566988"/>
            <a:ext cx="91440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TextBox 4"/>
          <p:cNvSpPr txBox="1">
            <a:spLocks noChangeArrowheads="1"/>
          </p:cNvSpPr>
          <p:nvPr/>
        </p:nvSpPr>
        <p:spPr bwMode="auto">
          <a:xfrm>
            <a:off x="225425" y="169863"/>
            <a:ext cx="411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Summary (graphically)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descr="IMG_008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9050"/>
            <a:ext cx="4797425"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5" descr="IMG_009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75200" y="3570288"/>
            <a:ext cx="4346575"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6" descr="IMG_009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3850" y="3627438"/>
            <a:ext cx="4306888"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3" descr="IMG_0088.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46575" y="0"/>
            <a:ext cx="4797425"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descr="IMG_009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87375"/>
            <a:ext cx="3838575"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4" descr="IMG_009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6025" y="0"/>
            <a:ext cx="3690938"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5" descr="IMG_009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1900" y="2843213"/>
            <a:ext cx="5314950" cy="398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3" descr="IMG_009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3" descr="IMG_009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3" descr="IMG_009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05025"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descr="IMG_009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3" descr="Screen Shot 2012-02-15 at 4.19.01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724275"/>
            <a:ext cx="3843338"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8" name="Picture 4" descr="SAXSvsNMR_Ci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88988"/>
            <a:ext cx="3435350"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5"/>
          <p:cNvSpPr txBox="1">
            <a:spLocks noChangeArrowheads="1"/>
          </p:cNvSpPr>
          <p:nvPr/>
        </p:nvSpPr>
        <p:spPr bwMode="auto">
          <a:xfrm>
            <a:off x="355600" y="317500"/>
            <a:ext cx="815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Evaluation of the experimental data</a:t>
            </a:r>
          </a:p>
        </p:txBody>
      </p:sp>
      <p:pic>
        <p:nvPicPr>
          <p:cNvPr id="34820" name="Picture 6" descr="Screen Shot 2012-03-14 at 2.23.47 PM.png"/>
          <p:cNvPicPr>
            <a:picLocks noChangeAspect="1"/>
          </p:cNvPicPr>
          <p:nvPr/>
        </p:nvPicPr>
        <p:blipFill>
          <a:blip r:embed="rId4">
            <a:extLst>
              <a:ext uri="{28A0092B-C50C-407E-A947-70E740481C1C}">
                <a14:useLocalDpi xmlns:a14="http://schemas.microsoft.com/office/drawing/2010/main" val="0"/>
              </a:ext>
            </a:extLst>
          </a:blip>
          <a:srcRect b="1778"/>
          <a:stretch>
            <a:fillRect/>
          </a:stretch>
        </p:blipFill>
        <p:spPr bwMode="auto">
          <a:xfrm>
            <a:off x="5170488" y="153988"/>
            <a:ext cx="3643312" cy="357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a:off x="3608388" y="1558925"/>
            <a:ext cx="1355725" cy="28575"/>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5821363" y="3211513"/>
            <a:ext cx="917575" cy="1387475"/>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1885950" y="3511550"/>
            <a:ext cx="1077913" cy="1338263"/>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3" name="Picture 3" descr="y:\Presentations\080513_KampusBohunice_Mornstein\Pc240013.jpg"/>
          <p:cNvPicPr>
            <a:picLocks noChangeAspect="1" noChangeArrowheads="1"/>
          </p:cNvPicPr>
          <p:nvPr/>
        </p:nvPicPr>
        <p:blipFill>
          <a:blip r:embed="rId2">
            <a:extLst>
              <a:ext uri="{28A0092B-C50C-407E-A947-70E740481C1C}">
                <a14:useLocalDpi xmlns:a14="http://schemas.microsoft.com/office/drawing/2010/main" val="0"/>
              </a:ext>
            </a:extLst>
          </a:blip>
          <a:srcRect l="7195" r="9352"/>
          <a:stretch>
            <a:fillRect/>
          </a:stretch>
        </p:blipFill>
        <p:spPr bwMode="auto">
          <a:xfrm>
            <a:off x="228600" y="1739900"/>
            <a:ext cx="4419600" cy="4622800"/>
          </a:xfrm>
          <a:prstGeom prst="rect">
            <a:avLst/>
          </a:prstGeom>
          <a:noFill/>
          <a:extLst>
            <a:ext uri="{909E8E84-426E-40dd-AFC4-6F175D3DCCD1}">
              <a14:hiddenFill xmlns:a14="http://schemas.microsoft.com/office/drawing/2010/main">
                <a:solidFill>
                  <a:srgbClr val="FFFFFF"/>
                </a:solidFill>
              </a14:hiddenFill>
            </a:ext>
          </a:extLst>
        </p:spPr>
      </p:pic>
      <p:pic>
        <p:nvPicPr>
          <p:cNvPr id="194562" name="Picture 2" descr="y:\Presentations\080513_KampusBohunice_Mornstein\Pc240009.jpg"/>
          <p:cNvPicPr>
            <a:picLocks noChangeAspect="1" noChangeArrowheads="1"/>
          </p:cNvPicPr>
          <p:nvPr/>
        </p:nvPicPr>
        <p:blipFill>
          <a:blip r:embed="rId3">
            <a:extLst>
              <a:ext uri="{28A0092B-C50C-407E-A947-70E740481C1C}">
                <a14:useLocalDpi xmlns:a14="http://schemas.microsoft.com/office/drawing/2010/main" val="0"/>
              </a:ext>
            </a:extLst>
          </a:blip>
          <a:srcRect l="4813"/>
          <a:stretch>
            <a:fillRect/>
          </a:stretch>
        </p:blipFill>
        <p:spPr bwMode="auto">
          <a:xfrm>
            <a:off x="4495800" y="152400"/>
            <a:ext cx="4521200" cy="3562350"/>
          </a:xfrm>
          <a:prstGeom prst="rect">
            <a:avLst/>
          </a:prstGeom>
          <a:noFill/>
          <a:extLst>
            <a:ext uri="{909E8E84-426E-40dd-AFC4-6F175D3DCCD1}">
              <a14:hiddenFill xmlns:a14="http://schemas.microsoft.com/office/drawing/2010/main">
                <a:solidFill>
                  <a:srgbClr val="FFFFFF"/>
                </a:solidFill>
              </a14:hiddenFill>
            </a:ext>
          </a:extLst>
        </p:spPr>
      </p:pic>
      <p:sp>
        <p:nvSpPr>
          <p:cNvPr id="194565" name="Text Box 5"/>
          <p:cNvSpPr txBox="1">
            <a:spLocks noChangeArrowheads="1"/>
          </p:cNvSpPr>
          <p:nvPr/>
        </p:nvSpPr>
        <p:spPr bwMode="auto">
          <a:xfrm>
            <a:off x="533400" y="533400"/>
            <a:ext cx="403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b="1" i="1">
                <a:solidFill>
                  <a:schemeClr val="accent2"/>
                </a:solidFill>
              </a:rPr>
              <a:t>NMR spektrometr</a:t>
            </a:r>
            <a:endParaRPr lang="cs-CZ" b="1" i="1">
              <a:solidFill>
                <a:schemeClr val="accent2"/>
              </a:solidFill>
            </a:endParaRPr>
          </a:p>
        </p:txBody>
      </p:sp>
      <p:sp>
        <p:nvSpPr>
          <p:cNvPr id="194568" name="Text Box 8"/>
          <p:cNvSpPr txBox="1">
            <a:spLocks noChangeArrowheads="1"/>
          </p:cNvSpPr>
          <p:nvPr/>
        </p:nvSpPr>
        <p:spPr bwMode="auto">
          <a:xfrm>
            <a:off x="4876800" y="4648200"/>
            <a:ext cx="40386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dirty="0" err="1">
                <a:solidFill>
                  <a:schemeClr val="accent2"/>
                </a:solidFill>
              </a:rPr>
              <a:t>Magnetické</a:t>
            </a:r>
            <a:r>
              <a:rPr lang="en-US" dirty="0">
                <a:solidFill>
                  <a:schemeClr val="accent2"/>
                </a:solidFill>
              </a:rPr>
              <a:t> pole </a:t>
            </a:r>
            <a:r>
              <a:rPr lang="en-US" dirty="0" err="1">
                <a:solidFill>
                  <a:schemeClr val="accent2"/>
                </a:solidFill>
              </a:rPr>
              <a:t>země</a:t>
            </a:r>
            <a:r>
              <a:rPr lang="en-US" dirty="0"/>
              <a:t> </a:t>
            </a:r>
          </a:p>
          <a:p>
            <a:pPr algn="ctr">
              <a:spcBef>
                <a:spcPct val="50000"/>
              </a:spcBef>
            </a:pPr>
            <a:r>
              <a:rPr lang="en-US" dirty="0"/>
              <a:t>~ 50</a:t>
            </a:r>
            <a:r>
              <a:rPr lang="en-US" dirty="0">
                <a:latin typeface="Symbol" charset="0"/>
              </a:rPr>
              <a:t>m</a:t>
            </a:r>
            <a:r>
              <a:rPr lang="en-US" dirty="0"/>
              <a:t>T</a:t>
            </a:r>
            <a:endParaRPr lang="cs-CZ" dirty="0"/>
          </a:p>
        </p:txBody>
      </p:sp>
      <p:sp>
        <p:nvSpPr>
          <p:cNvPr id="2" name="Date Placeholder 1"/>
          <p:cNvSpPr>
            <a:spLocks noGrp="1"/>
          </p:cNvSpPr>
          <p:nvPr>
            <p:ph type="dt" sz="half" idx="10"/>
          </p:nvPr>
        </p:nvSpPr>
        <p:spPr/>
        <p:txBody>
          <a:bodyPr/>
          <a:lstStyle/>
          <a:p>
            <a:r>
              <a:rPr lang="cs-CZ" smtClean="0"/>
              <a:t>09/26/2012</a:t>
            </a:r>
            <a:endParaRPr lang="en-US"/>
          </a:p>
        </p:txBody>
      </p:sp>
      <p:sp>
        <p:nvSpPr>
          <p:cNvPr id="3" name="Footer Placeholder 2"/>
          <p:cNvSpPr>
            <a:spLocks noGrp="1"/>
          </p:cNvSpPr>
          <p:nvPr>
            <p:ph type="ftr" sz="quarter" idx="11"/>
          </p:nvPr>
        </p:nvSpPr>
        <p:spPr/>
        <p:txBody>
          <a:bodyPr/>
          <a:lstStyle/>
          <a:p>
            <a:r>
              <a:rPr lang="en-US" smtClean="0"/>
              <a:t>ProteinyII, Karel Kubíček</a:t>
            </a:r>
            <a:endParaRPr lang="en-US"/>
          </a:p>
        </p:txBody>
      </p:sp>
    </p:spTree>
    <p:extLst>
      <p:ext uri="{BB962C8B-B14F-4D97-AF65-F5344CB8AC3E}">
        <p14:creationId xmlns:p14="http://schemas.microsoft.com/office/powerpoint/2010/main" val="37403777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3" descr="Screen Shot 2012-03-14 at 2.33.53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765300"/>
            <a:ext cx="91440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TextBox 4"/>
          <p:cNvSpPr txBox="1">
            <a:spLocks noChangeArrowheads="1"/>
          </p:cNvSpPr>
          <p:nvPr/>
        </p:nvSpPr>
        <p:spPr bwMode="auto">
          <a:xfrm>
            <a:off x="220663" y="463550"/>
            <a:ext cx="4773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a:t>Challenge to be resolved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125" y="327025"/>
            <a:ext cx="8389938" cy="2308225"/>
          </a:xfrm>
          <a:prstGeom prst="rect">
            <a:avLst/>
          </a:prstGeom>
          <a:noFill/>
        </p:spPr>
        <p:txBody>
          <a:bodyPr>
            <a:spAutoFit/>
          </a:bodyPr>
          <a:lstStyle/>
          <a:p>
            <a:pPr fontAlgn="auto">
              <a:spcBef>
                <a:spcPts val="0"/>
              </a:spcBef>
              <a:spcAft>
                <a:spcPts val="0"/>
              </a:spcAft>
              <a:defRPr/>
            </a:pPr>
            <a:r>
              <a:rPr lang="en-US" dirty="0">
                <a:latin typeface="+mn-lt"/>
                <a:ea typeface="+mn-ea"/>
                <a:cs typeface="+mn-cs"/>
              </a:rPr>
              <a:t>References:</a:t>
            </a:r>
          </a:p>
          <a:p>
            <a:pPr fontAlgn="auto">
              <a:spcBef>
                <a:spcPts val="0"/>
              </a:spcBef>
              <a:spcAft>
                <a:spcPts val="0"/>
              </a:spcAft>
              <a:defRPr/>
            </a:pPr>
            <a:endParaRPr lang="en-US" dirty="0">
              <a:latin typeface="+mn-lt"/>
              <a:ea typeface="+mn-ea"/>
              <a:cs typeface="+mn-cs"/>
            </a:endParaRPr>
          </a:p>
          <a:p>
            <a:pPr marL="342900" indent="-342900" fontAlgn="auto">
              <a:spcBef>
                <a:spcPts val="0"/>
              </a:spcBef>
              <a:spcAft>
                <a:spcPts val="0"/>
              </a:spcAft>
              <a:buFontTx/>
              <a:buAutoNum type="arabicParenR"/>
              <a:defRPr/>
            </a:pPr>
            <a:r>
              <a:rPr lang="en-US" dirty="0">
                <a:latin typeface="+mn-lt"/>
                <a:ea typeface="+mn-ea"/>
                <a:cs typeface="+mn-cs"/>
              </a:rPr>
              <a:t>Koch, M.H.J., </a:t>
            </a:r>
            <a:r>
              <a:rPr lang="en-US" dirty="0" err="1">
                <a:latin typeface="+mn-lt"/>
                <a:ea typeface="+mn-ea"/>
                <a:cs typeface="+mn-cs"/>
              </a:rPr>
              <a:t>Vachette</a:t>
            </a:r>
            <a:r>
              <a:rPr lang="en-US" dirty="0">
                <a:latin typeface="+mn-lt"/>
                <a:ea typeface="+mn-ea"/>
                <a:cs typeface="+mn-cs"/>
              </a:rPr>
              <a:t>, P., </a:t>
            </a:r>
            <a:r>
              <a:rPr lang="en-US" dirty="0" err="1">
                <a:latin typeface="+mn-lt"/>
                <a:ea typeface="+mn-ea"/>
                <a:cs typeface="+mn-cs"/>
              </a:rPr>
              <a:t>Svergun</a:t>
            </a:r>
            <a:r>
              <a:rPr lang="en-US" dirty="0">
                <a:latin typeface="+mn-lt"/>
                <a:ea typeface="+mn-ea"/>
                <a:cs typeface="+mn-cs"/>
              </a:rPr>
              <a:t>, D.I. </a:t>
            </a:r>
            <a:r>
              <a:rPr lang="en-US" i="1" dirty="0">
                <a:latin typeface="+mn-lt"/>
                <a:ea typeface="+mn-ea"/>
                <a:cs typeface="+mn-cs"/>
              </a:rPr>
              <a:t>Quart Rev </a:t>
            </a:r>
            <a:r>
              <a:rPr lang="en-US" i="1" dirty="0" err="1">
                <a:latin typeface="+mn-lt"/>
                <a:ea typeface="+mn-ea"/>
                <a:cs typeface="+mn-cs"/>
              </a:rPr>
              <a:t>Biophys</a:t>
            </a:r>
            <a:r>
              <a:rPr lang="en-US" i="1" dirty="0">
                <a:latin typeface="+mn-lt"/>
                <a:ea typeface="+mn-ea"/>
                <a:cs typeface="+mn-cs"/>
              </a:rPr>
              <a:t> </a:t>
            </a:r>
            <a:r>
              <a:rPr lang="en-US" b="1" dirty="0">
                <a:latin typeface="+mn-lt"/>
                <a:ea typeface="+mn-ea"/>
                <a:cs typeface="+mn-cs"/>
              </a:rPr>
              <a:t>2003</a:t>
            </a:r>
          </a:p>
          <a:p>
            <a:pPr marL="342900" indent="-342900" fontAlgn="auto">
              <a:spcBef>
                <a:spcPts val="0"/>
              </a:spcBef>
              <a:spcAft>
                <a:spcPts val="0"/>
              </a:spcAft>
              <a:buFontTx/>
              <a:buAutoNum type="arabicParenR"/>
              <a:defRPr/>
            </a:pPr>
            <a:r>
              <a:rPr lang="en-US" dirty="0">
                <a:latin typeface="+mn-lt"/>
                <a:ea typeface="+mn-ea"/>
                <a:cs typeface="+mn-cs"/>
              </a:rPr>
              <a:t>Jacques, D.A., </a:t>
            </a:r>
            <a:r>
              <a:rPr lang="en-US" dirty="0" err="1">
                <a:latin typeface="+mn-lt"/>
                <a:ea typeface="+mn-ea"/>
                <a:cs typeface="+mn-cs"/>
              </a:rPr>
              <a:t>Trewhella</a:t>
            </a:r>
            <a:r>
              <a:rPr lang="en-US" dirty="0">
                <a:latin typeface="+mn-lt"/>
                <a:ea typeface="+mn-ea"/>
                <a:cs typeface="+mn-cs"/>
              </a:rPr>
              <a:t>, J. </a:t>
            </a:r>
            <a:r>
              <a:rPr lang="en-US" i="1" dirty="0" err="1">
                <a:latin typeface="+mn-lt"/>
                <a:ea typeface="+mn-ea"/>
                <a:cs typeface="+mn-cs"/>
              </a:rPr>
              <a:t>Prot</a:t>
            </a:r>
            <a:r>
              <a:rPr lang="en-US" i="1" dirty="0">
                <a:latin typeface="+mn-lt"/>
                <a:ea typeface="+mn-ea"/>
                <a:cs typeface="+mn-cs"/>
              </a:rPr>
              <a:t> </a:t>
            </a:r>
            <a:r>
              <a:rPr lang="en-US" i="1" dirty="0" err="1">
                <a:latin typeface="+mn-lt"/>
                <a:ea typeface="+mn-ea"/>
                <a:cs typeface="+mn-cs"/>
              </a:rPr>
              <a:t>Sci</a:t>
            </a:r>
            <a:r>
              <a:rPr lang="en-US" dirty="0">
                <a:latin typeface="+mn-lt"/>
                <a:ea typeface="+mn-ea"/>
                <a:cs typeface="+mn-cs"/>
              </a:rPr>
              <a:t> </a:t>
            </a:r>
            <a:r>
              <a:rPr lang="en-US" b="1" dirty="0">
                <a:latin typeface="+mn-lt"/>
                <a:ea typeface="+mn-ea"/>
                <a:cs typeface="+mn-cs"/>
              </a:rPr>
              <a:t>2010</a:t>
            </a:r>
          </a:p>
          <a:p>
            <a:pPr marL="342900" indent="-342900" fontAlgn="auto">
              <a:spcBef>
                <a:spcPts val="0"/>
              </a:spcBef>
              <a:spcAft>
                <a:spcPts val="0"/>
              </a:spcAft>
              <a:buFontTx/>
              <a:buAutoNum type="arabicParenR"/>
              <a:defRPr/>
            </a:pPr>
            <a:r>
              <a:rPr lang="en-US" dirty="0" err="1">
                <a:latin typeface="+mn-lt"/>
                <a:ea typeface="+mn-ea"/>
                <a:cs typeface="+mn-cs"/>
              </a:rPr>
              <a:t>Svergun</a:t>
            </a:r>
            <a:r>
              <a:rPr lang="en-US" dirty="0">
                <a:latin typeface="+mn-lt"/>
                <a:ea typeface="+mn-ea"/>
                <a:cs typeface="+mn-cs"/>
              </a:rPr>
              <a:t>, D.I., </a:t>
            </a:r>
            <a:r>
              <a:rPr lang="en-US" dirty="0" err="1">
                <a:latin typeface="+mn-lt"/>
                <a:ea typeface="+mn-ea"/>
                <a:cs typeface="+mn-cs"/>
              </a:rPr>
              <a:t>Petoukhov</a:t>
            </a:r>
            <a:r>
              <a:rPr lang="en-US" dirty="0">
                <a:latin typeface="+mn-lt"/>
                <a:ea typeface="+mn-ea"/>
                <a:cs typeface="+mn-cs"/>
              </a:rPr>
              <a:t>, M.V., Koch, M.H.J. </a:t>
            </a:r>
            <a:r>
              <a:rPr lang="en-US" i="1" dirty="0" err="1">
                <a:latin typeface="+mn-lt"/>
                <a:ea typeface="+mn-ea"/>
                <a:cs typeface="+mn-cs"/>
              </a:rPr>
              <a:t>Biophys</a:t>
            </a:r>
            <a:r>
              <a:rPr lang="en-US" i="1" dirty="0">
                <a:latin typeface="+mn-lt"/>
                <a:ea typeface="+mn-ea"/>
                <a:cs typeface="+mn-cs"/>
              </a:rPr>
              <a:t> J</a:t>
            </a:r>
            <a:r>
              <a:rPr lang="en-US" dirty="0">
                <a:latin typeface="+mn-lt"/>
                <a:ea typeface="+mn-ea"/>
                <a:cs typeface="+mn-cs"/>
              </a:rPr>
              <a:t> </a:t>
            </a:r>
            <a:r>
              <a:rPr lang="en-US" b="1" dirty="0">
                <a:latin typeface="+mn-lt"/>
                <a:ea typeface="+mn-ea"/>
                <a:cs typeface="+mn-cs"/>
              </a:rPr>
              <a:t>2001</a:t>
            </a:r>
          </a:p>
          <a:p>
            <a:pPr marL="342900" indent="-342900" fontAlgn="auto">
              <a:spcBef>
                <a:spcPts val="0"/>
              </a:spcBef>
              <a:spcAft>
                <a:spcPts val="0"/>
              </a:spcAft>
              <a:buFontTx/>
              <a:buAutoNum type="arabicParenR"/>
              <a:defRPr/>
            </a:pPr>
            <a:r>
              <a:rPr lang="en-US" dirty="0" err="1">
                <a:latin typeface="+mn-lt"/>
                <a:ea typeface="+mn-ea"/>
                <a:cs typeface="+mn-cs"/>
              </a:rPr>
              <a:t>Wriggers</a:t>
            </a:r>
            <a:r>
              <a:rPr lang="en-US" dirty="0">
                <a:latin typeface="+mn-lt"/>
                <a:ea typeface="+mn-ea"/>
                <a:cs typeface="+mn-cs"/>
              </a:rPr>
              <a:t>, W. </a:t>
            </a:r>
            <a:r>
              <a:rPr lang="en-US" i="1" dirty="0" err="1">
                <a:latin typeface="+mn-lt"/>
                <a:ea typeface="+mn-ea"/>
                <a:cs typeface="+mn-cs"/>
              </a:rPr>
              <a:t>Biophys</a:t>
            </a:r>
            <a:r>
              <a:rPr lang="en-US" i="1" dirty="0">
                <a:latin typeface="+mn-lt"/>
                <a:ea typeface="+mn-ea"/>
                <a:cs typeface="+mn-cs"/>
              </a:rPr>
              <a:t> Rev</a:t>
            </a:r>
            <a:r>
              <a:rPr lang="en-US" dirty="0">
                <a:latin typeface="+mn-lt"/>
                <a:ea typeface="+mn-ea"/>
                <a:cs typeface="+mn-cs"/>
              </a:rPr>
              <a:t> </a:t>
            </a:r>
            <a:r>
              <a:rPr lang="en-US" b="1" dirty="0">
                <a:latin typeface="+mn-lt"/>
                <a:ea typeface="+mn-ea"/>
                <a:cs typeface="+mn-cs"/>
              </a:rPr>
              <a:t>2010</a:t>
            </a:r>
          </a:p>
          <a:p>
            <a:pPr marL="342900" indent="-342900" fontAlgn="auto">
              <a:spcBef>
                <a:spcPts val="0"/>
              </a:spcBef>
              <a:spcAft>
                <a:spcPts val="0"/>
              </a:spcAft>
              <a:buFontTx/>
              <a:buAutoNum type="arabicParenR"/>
              <a:defRPr/>
            </a:pPr>
            <a:r>
              <a:rPr lang="en-US" dirty="0">
                <a:latin typeface="+mn-lt"/>
                <a:ea typeface="+mn-ea"/>
                <a:cs typeface="+mn-cs"/>
              </a:rPr>
              <a:t>Putnam, C.D., </a:t>
            </a:r>
            <a:r>
              <a:rPr lang="en-US" dirty="0" err="1">
                <a:latin typeface="+mn-lt"/>
                <a:ea typeface="+mn-ea"/>
                <a:cs typeface="+mn-cs"/>
              </a:rPr>
              <a:t>Hammel</a:t>
            </a:r>
            <a:r>
              <a:rPr lang="en-US" dirty="0">
                <a:latin typeface="+mn-lt"/>
                <a:ea typeface="+mn-ea"/>
                <a:cs typeface="+mn-cs"/>
              </a:rPr>
              <a:t>, M., </a:t>
            </a:r>
            <a:r>
              <a:rPr lang="en-US" dirty="0" err="1">
                <a:latin typeface="+mn-lt"/>
                <a:ea typeface="+mn-ea"/>
                <a:cs typeface="+mn-cs"/>
              </a:rPr>
              <a:t>Hura</a:t>
            </a:r>
            <a:r>
              <a:rPr lang="en-US" dirty="0">
                <a:latin typeface="+mn-lt"/>
                <a:ea typeface="+mn-ea"/>
                <a:cs typeface="+mn-cs"/>
              </a:rPr>
              <a:t>, G.L., </a:t>
            </a:r>
            <a:r>
              <a:rPr lang="en-US" dirty="0" err="1">
                <a:latin typeface="+mn-lt"/>
                <a:ea typeface="+mn-ea"/>
                <a:cs typeface="+mn-cs"/>
              </a:rPr>
              <a:t>Tainer</a:t>
            </a:r>
            <a:r>
              <a:rPr lang="en-US" dirty="0">
                <a:latin typeface="+mn-lt"/>
                <a:ea typeface="+mn-ea"/>
                <a:cs typeface="+mn-cs"/>
              </a:rPr>
              <a:t>, J.A. </a:t>
            </a:r>
            <a:r>
              <a:rPr lang="en-US" i="1" dirty="0">
                <a:latin typeface="+mn-lt"/>
                <a:ea typeface="+mn-ea"/>
                <a:cs typeface="+mn-cs"/>
              </a:rPr>
              <a:t>Quart Rev </a:t>
            </a:r>
            <a:r>
              <a:rPr lang="en-US" i="1" dirty="0" err="1">
                <a:latin typeface="+mn-lt"/>
                <a:ea typeface="+mn-ea"/>
                <a:cs typeface="+mn-cs"/>
              </a:rPr>
              <a:t>Biophys</a:t>
            </a:r>
            <a:r>
              <a:rPr lang="en-US" dirty="0">
                <a:latin typeface="+mn-lt"/>
                <a:ea typeface="+mn-ea"/>
                <a:cs typeface="+mn-cs"/>
              </a:rPr>
              <a:t> </a:t>
            </a:r>
            <a:r>
              <a:rPr lang="en-US" b="1" dirty="0">
                <a:latin typeface="+mn-lt"/>
                <a:ea typeface="+mn-ea"/>
                <a:cs typeface="+mn-cs"/>
              </a:rPr>
              <a:t>2007</a:t>
            </a:r>
          </a:p>
          <a:p>
            <a:pPr marL="342900" indent="-342900" fontAlgn="auto">
              <a:spcBef>
                <a:spcPts val="0"/>
              </a:spcBef>
              <a:spcAft>
                <a:spcPts val="0"/>
              </a:spcAft>
              <a:buFontTx/>
              <a:buAutoNum type="arabicParenR"/>
              <a:defRPr/>
            </a:pPr>
            <a:r>
              <a:rPr lang="en-US" dirty="0" err="1">
                <a:latin typeface="+mn-lt"/>
                <a:ea typeface="+mn-ea"/>
                <a:cs typeface="+mn-cs"/>
              </a:rPr>
              <a:t>Madl</a:t>
            </a:r>
            <a:r>
              <a:rPr lang="en-US" dirty="0">
                <a:latin typeface="+mn-lt"/>
                <a:ea typeface="+mn-ea"/>
                <a:cs typeface="+mn-cs"/>
              </a:rPr>
              <a:t>, T. Gabel, F., Sattler, M. </a:t>
            </a:r>
            <a:r>
              <a:rPr lang="en-US" i="1" dirty="0">
                <a:latin typeface="+mn-lt"/>
                <a:ea typeface="+mn-ea"/>
                <a:cs typeface="+mn-cs"/>
              </a:rPr>
              <a:t>J </a:t>
            </a:r>
            <a:r>
              <a:rPr lang="en-US" i="1" dirty="0" err="1">
                <a:latin typeface="+mn-lt"/>
                <a:ea typeface="+mn-ea"/>
                <a:cs typeface="+mn-cs"/>
              </a:rPr>
              <a:t>Struct</a:t>
            </a:r>
            <a:r>
              <a:rPr lang="en-US" i="1" dirty="0">
                <a:latin typeface="+mn-lt"/>
                <a:ea typeface="+mn-ea"/>
                <a:cs typeface="+mn-cs"/>
              </a:rPr>
              <a:t> </a:t>
            </a:r>
            <a:r>
              <a:rPr lang="en-US" i="1" dirty="0" err="1">
                <a:latin typeface="+mn-lt"/>
                <a:ea typeface="+mn-ea"/>
                <a:cs typeface="+mn-cs"/>
              </a:rPr>
              <a:t>Biol</a:t>
            </a:r>
            <a:r>
              <a:rPr lang="en-US" dirty="0">
                <a:latin typeface="+mn-lt"/>
                <a:ea typeface="+mn-ea"/>
                <a:cs typeface="+mn-cs"/>
              </a:rPr>
              <a:t> </a:t>
            </a:r>
            <a:r>
              <a:rPr lang="en-US" b="1" dirty="0">
                <a:latin typeface="+mn-lt"/>
                <a:ea typeface="+mn-ea"/>
                <a:cs typeface="+mn-cs"/>
              </a:rPr>
              <a:t>2010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2" descr="y:\Presentations\080430_UFKL_NMRSeminar\6914430-0-large.jpg"/>
          <p:cNvPicPr>
            <a:picLocks noChangeAspect="1" noChangeArrowheads="1"/>
          </p:cNvPicPr>
          <p:nvPr/>
        </p:nvPicPr>
        <p:blipFill>
          <a:blip r:embed="rId2"/>
          <a:srcRect/>
          <a:stretch>
            <a:fillRect/>
          </a:stretch>
        </p:blipFill>
        <p:spPr bwMode="auto">
          <a:xfrm>
            <a:off x="6205538" y="2590800"/>
            <a:ext cx="2938462" cy="3886200"/>
          </a:xfrm>
          <a:prstGeom prst="rect">
            <a:avLst/>
          </a:prstGeom>
          <a:noFill/>
        </p:spPr>
      </p:pic>
      <p:pic>
        <p:nvPicPr>
          <p:cNvPr id="161795" name="Picture 3" descr="y:\Presentations\080430_UFKL_NMRSeminar\probe.jpeg"/>
          <p:cNvPicPr>
            <a:picLocks noChangeAspect="1" noChangeArrowheads="1"/>
          </p:cNvPicPr>
          <p:nvPr/>
        </p:nvPicPr>
        <p:blipFill>
          <a:blip r:embed="rId3"/>
          <a:srcRect t="29752" b="23967"/>
          <a:stretch>
            <a:fillRect/>
          </a:stretch>
        </p:blipFill>
        <p:spPr bwMode="auto">
          <a:xfrm>
            <a:off x="381000" y="990600"/>
            <a:ext cx="4533900" cy="1066800"/>
          </a:xfrm>
          <a:prstGeom prst="rect">
            <a:avLst/>
          </a:prstGeom>
          <a:noFill/>
        </p:spPr>
      </p:pic>
      <p:pic>
        <p:nvPicPr>
          <p:cNvPr id="161796" name="Picture 4" descr="y:\Presentations\080430_UFKL_NMRSeminar\probe4.jpeg"/>
          <p:cNvPicPr>
            <a:picLocks noChangeAspect="1" noChangeArrowheads="1"/>
          </p:cNvPicPr>
          <p:nvPr/>
        </p:nvPicPr>
        <p:blipFill>
          <a:blip r:embed="rId4"/>
          <a:srcRect t="33191" b="23404"/>
          <a:stretch>
            <a:fillRect/>
          </a:stretch>
        </p:blipFill>
        <p:spPr bwMode="auto">
          <a:xfrm>
            <a:off x="685800" y="2590800"/>
            <a:ext cx="3976688" cy="1295400"/>
          </a:xfrm>
          <a:prstGeom prst="rect">
            <a:avLst/>
          </a:prstGeom>
          <a:noFill/>
        </p:spPr>
      </p:pic>
      <p:pic>
        <p:nvPicPr>
          <p:cNvPr id="161797" name="Picture 5" descr="y:\Presentations\080430_UFKL_NMRSeminar\probe5.jpeg"/>
          <p:cNvPicPr>
            <a:picLocks noChangeAspect="1" noChangeArrowheads="1"/>
          </p:cNvPicPr>
          <p:nvPr/>
        </p:nvPicPr>
        <p:blipFill>
          <a:blip r:embed="rId5"/>
          <a:srcRect t="25571" b="21461"/>
          <a:stretch>
            <a:fillRect/>
          </a:stretch>
        </p:blipFill>
        <p:spPr bwMode="auto">
          <a:xfrm>
            <a:off x="304800" y="4419600"/>
            <a:ext cx="5557838" cy="2209800"/>
          </a:xfrm>
          <a:prstGeom prst="rect">
            <a:avLst/>
          </a:prstGeom>
          <a:noFill/>
          <a:ln w="9525">
            <a:noFill/>
            <a:miter lim="800000"/>
            <a:headEnd/>
            <a:tailEnd/>
          </a:ln>
        </p:spPr>
      </p:pic>
      <p:sp>
        <p:nvSpPr>
          <p:cNvPr id="161798" name="Text Box 6"/>
          <p:cNvSpPr txBox="1">
            <a:spLocks noChangeArrowheads="1"/>
          </p:cNvSpPr>
          <p:nvPr/>
        </p:nvSpPr>
        <p:spPr bwMode="auto">
          <a:xfrm>
            <a:off x="304800" y="304800"/>
            <a:ext cx="7391400" cy="36933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dirty="0">
                <a:solidFill>
                  <a:schemeClr val="accent2"/>
                </a:solidFill>
                <a:latin typeface="Arial" charset="0"/>
              </a:rPr>
              <a:t>NMR</a:t>
            </a:r>
            <a:r>
              <a:rPr lang="en-US" b="1" dirty="0" smtClean="0">
                <a:solidFill>
                  <a:schemeClr val="accent2"/>
                </a:solidFill>
                <a:latin typeface="Arial" charset="0"/>
              </a:rPr>
              <a:t> </a:t>
            </a:r>
            <a:r>
              <a:rPr lang="en-US" b="1" dirty="0" err="1" smtClean="0">
                <a:solidFill>
                  <a:schemeClr val="accent2"/>
                </a:solidFill>
                <a:latin typeface="Arial" charset="0"/>
              </a:rPr>
              <a:t>probehead</a:t>
            </a:r>
            <a:endParaRPr lang="cs-CZ" b="1" dirty="0">
              <a:solidFill>
                <a:schemeClr val="accent2"/>
              </a:solidFill>
              <a:latin typeface="Arial" charset="0"/>
            </a:endParaRPr>
          </a:p>
        </p:txBody>
      </p:sp>
      <p:pic>
        <p:nvPicPr>
          <p:cNvPr id="161799" name="Picture 7" descr="y:\Presentations\080430_UFKL_NMRSeminar\LRC.jpg"/>
          <p:cNvPicPr>
            <a:picLocks noChangeAspect="1" noChangeArrowheads="1"/>
          </p:cNvPicPr>
          <p:nvPr/>
        </p:nvPicPr>
        <p:blipFill>
          <a:blip r:embed="rId6"/>
          <a:srcRect/>
          <a:stretch>
            <a:fillRect/>
          </a:stretch>
        </p:blipFill>
        <p:spPr bwMode="auto">
          <a:xfrm>
            <a:off x="5562600" y="533400"/>
            <a:ext cx="3352800" cy="2085975"/>
          </a:xfrm>
          <a:prstGeom prst="rect">
            <a:avLst/>
          </a:prstGeom>
          <a:noFill/>
        </p:spPr>
      </p:pic>
      <p:sp>
        <p:nvSpPr>
          <p:cNvPr id="161800" name="Line 8"/>
          <p:cNvSpPr>
            <a:spLocks noChangeShapeType="1"/>
          </p:cNvSpPr>
          <p:nvPr/>
        </p:nvSpPr>
        <p:spPr bwMode="auto">
          <a:xfrm flipV="1">
            <a:off x="2743200" y="1905000"/>
            <a:ext cx="4648200" cy="31242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1801" name="Line 9"/>
          <p:cNvSpPr>
            <a:spLocks noChangeShapeType="1"/>
          </p:cNvSpPr>
          <p:nvPr/>
        </p:nvSpPr>
        <p:spPr bwMode="auto">
          <a:xfrm flipV="1">
            <a:off x="2286000" y="1066800"/>
            <a:ext cx="4191000" cy="17526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161802" name="Line 10"/>
          <p:cNvSpPr>
            <a:spLocks noChangeShapeType="1"/>
          </p:cNvSpPr>
          <p:nvPr/>
        </p:nvSpPr>
        <p:spPr bwMode="auto">
          <a:xfrm flipV="1">
            <a:off x="2362200" y="1828800"/>
            <a:ext cx="4419600" cy="990600"/>
          </a:xfrm>
          <a:prstGeom prst="line">
            <a:avLst/>
          </a:prstGeom>
          <a:noFill/>
          <a:ln w="38100">
            <a:solidFill>
              <a:schemeClr val="tx1"/>
            </a:solidFill>
            <a:round/>
            <a:headEnd type="triangle" w="med" len="med"/>
            <a:tailEnd type="triangle" w="med" len="med"/>
          </a:ln>
          <a:effectLst/>
        </p:spPr>
        <p:txBody>
          <a:bodyPr>
            <a:prstTxWarp prst="textNoShape">
              <a:avLst/>
            </a:prstTxWarp>
          </a:bodyPr>
          <a:lstStyle/>
          <a:p>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19312183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28800" y="1752600"/>
            <a:ext cx="5292725" cy="3970338"/>
            <a:chOff x="1152" y="1104"/>
            <a:chExt cx="3334" cy="2501"/>
          </a:xfrm>
        </p:grpSpPr>
        <p:pic>
          <p:nvPicPr>
            <p:cNvPr id="162819" name="Picture 3" descr="y:\Presentations\080430_UFKL_NMRSeminar\console.gif"/>
            <p:cNvPicPr>
              <a:picLocks noChangeAspect="1" noChangeArrowheads="1"/>
            </p:cNvPicPr>
            <p:nvPr/>
          </p:nvPicPr>
          <p:blipFill>
            <a:blip r:embed="rId2"/>
            <a:srcRect/>
            <a:stretch>
              <a:fillRect/>
            </a:stretch>
          </p:blipFill>
          <p:spPr bwMode="auto">
            <a:xfrm>
              <a:off x="1152" y="1104"/>
              <a:ext cx="3334" cy="2501"/>
            </a:xfrm>
            <a:prstGeom prst="rect">
              <a:avLst/>
            </a:prstGeom>
            <a:noFill/>
            <a:ln w="9525">
              <a:noFill/>
              <a:miter lim="800000"/>
              <a:headEnd/>
              <a:tailEnd/>
            </a:ln>
          </p:spPr>
        </p:pic>
        <p:sp>
          <p:nvSpPr>
            <p:cNvPr id="162820" name="Rectangle 4"/>
            <p:cNvSpPr>
              <a:spLocks noChangeArrowheads="1"/>
            </p:cNvSpPr>
            <p:nvPr/>
          </p:nvSpPr>
          <p:spPr bwMode="auto">
            <a:xfrm>
              <a:off x="1584" y="1680"/>
              <a:ext cx="1056" cy="624"/>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sp>
          <p:nvSpPr>
            <p:cNvPr id="162821" name="Rectangle 5"/>
            <p:cNvSpPr>
              <a:spLocks noChangeArrowheads="1"/>
            </p:cNvSpPr>
            <p:nvPr/>
          </p:nvSpPr>
          <p:spPr bwMode="auto">
            <a:xfrm>
              <a:off x="1680" y="2352"/>
              <a:ext cx="960" cy="432"/>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sp>
          <p:nvSpPr>
            <p:cNvPr id="162822" name="Rectangle 6"/>
            <p:cNvSpPr>
              <a:spLocks noChangeArrowheads="1"/>
            </p:cNvSpPr>
            <p:nvPr/>
          </p:nvSpPr>
          <p:spPr bwMode="auto">
            <a:xfrm>
              <a:off x="1728" y="2928"/>
              <a:ext cx="912" cy="432"/>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sp>
          <p:nvSpPr>
            <p:cNvPr id="162823" name="Rectangle 7"/>
            <p:cNvSpPr>
              <a:spLocks noChangeArrowheads="1"/>
            </p:cNvSpPr>
            <p:nvPr/>
          </p:nvSpPr>
          <p:spPr bwMode="auto">
            <a:xfrm>
              <a:off x="2928" y="2640"/>
              <a:ext cx="912" cy="816"/>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sp>
          <p:nvSpPr>
            <p:cNvPr id="162824" name="Rectangle 8"/>
            <p:cNvSpPr>
              <a:spLocks noChangeArrowheads="1"/>
            </p:cNvSpPr>
            <p:nvPr/>
          </p:nvSpPr>
          <p:spPr bwMode="auto">
            <a:xfrm>
              <a:off x="2976" y="2016"/>
              <a:ext cx="912" cy="576"/>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sp>
          <p:nvSpPr>
            <p:cNvPr id="162825" name="Rectangle 9"/>
            <p:cNvSpPr>
              <a:spLocks noChangeArrowheads="1"/>
            </p:cNvSpPr>
            <p:nvPr/>
          </p:nvSpPr>
          <p:spPr bwMode="auto">
            <a:xfrm>
              <a:off x="2976" y="1248"/>
              <a:ext cx="1008" cy="720"/>
            </a:xfrm>
            <a:prstGeom prst="rect">
              <a:avLst/>
            </a:prstGeom>
            <a:noFill/>
            <a:ln w="57150">
              <a:solidFill>
                <a:srgbClr val="FF0000"/>
              </a:solidFill>
              <a:miter lim="800000"/>
              <a:headEnd/>
              <a:tailEnd/>
            </a:ln>
            <a:effectLst/>
          </p:spPr>
          <p:txBody>
            <a:bodyPr wrap="none" anchor="ctr">
              <a:prstTxWarp prst="textNoShape">
                <a:avLst/>
              </a:prstTxWarp>
            </a:bodyPr>
            <a:lstStyle/>
            <a:p>
              <a:endParaRPr lang="en-US"/>
            </a:p>
          </p:txBody>
        </p:sp>
      </p:grpSp>
      <p:sp>
        <p:nvSpPr>
          <p:cNvPr id="162826" name="Text Box 10"/>
          <p:cNvSpPr txBox="1">
            <a:spLocks noChangeArrowheads="1"/>
          </p:cNvSpPr>
          <p:nvPr/>
        </p:nvSpPr>
        <p:spPr bwMode="auto">
          <a:xfrm>
            <a:off x="381000" y="304800"/>
            <a:ext cx="8305800" cy="36933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dirty="0" smtClean="0">
                <a:solidFill>
                  <a:schemeClr val="accent2"/>
                </a:solidFill>
                <a:latin typeface="Arial" charset="0"/>
              </a:rPr>
              <a:t>Spectrometer</a:t>
            </a:r>
            <a:endParaRPr lang="cs-CZ" b="1" dirty="0">
              <a:solidFill>
                <a:schemeClr val="accent2"/>
              </a:solidFill>
              <a:latin typeface="Arial" charset="0"/>
            </a:endParaRPr>
          </a:p>
        </p:txBody>
      </p:sp>
      <p:sp>
        <p:nvSpPr>
          <p:cNvPr id="162827" name="Text Box 11"/>
          <p:cNvSpPr txBox="1">
            <a:spLocks noChangeArrowheads="1"/>
          </p:cNvSpPr>
          <p:nvPr/>
        </p:nvSpPr>
        <p:spPr bwMode="auto">
          <a:xfrm>
            <a:off x="304800" y="2743200"/>
            <a:ext cx="1676400" cy="10683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CBU</a:t>
            </a:r>
          </a:p>
          <a:p>
            <a:pPr>
              <a:spcBef>
                <a:spcPct val="50000"/>
              </a:spcBef>
            </a:pPr>
            <a:r>
              <a:rPr lang="en-US" sz="1600" b="1">
                <a:latin typeface="Arial" charset="0"/>
              </a:rPr>
              <a:t>Control board unit</a:t>
            </a:r>
            <a:endParaRPr lang="cs-CZ" sz="1600" b="1">
              <a:latin typeface="Arial" charset="0"/>
            </a:endParaRPr>
          </a:p>
        </p:txBody>
      </p:sp>
      <p:sp>
        <p:nvSpPr>
          <p:cNvPr id="162828" name="Text Box 12"/>
          <p:cNvSpPr txBox="1">
            <a:spLocks noChangeArrowheads="1"/>
          </p:cNvSpPr>
          <p:nvPr/>
        </p:nvSpPr>
        <p:spPr bwMode="auto">
          <a:xfrm>
            <a:off x="381000" y="3733800"/>
            <a:ext cx="1447800" cy="10683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FGU</a:t>
            </a:r>
          </a:p>
          <a:p>
            <a:pPr>
              <a:spcBef>
                <a:spcPct val="50000"/>
              </a:spcBef>
            </a:pPr>
            <a:r>
              <a:rPr lang="en-US" sz="1600" b="1">
                <a:latin typeface="Arial" charset="0"/>
              </a:rPr>
              <a:t>Frequency gen. u.</a:t>
            </a:r>
            <a:endParaRPr lang="cs-CZ" sz="1600" b="1">
              <a:latin typeface="Arial" charset="0"/>
            </a:endParaRPr>
          </a:p>
        </p:txBody>
      </p:sp>
      <p:sp>
        <p:nvSpPr>
          <p:cNvPr id="162829" name="Text Box 13"/>
          <p:cNvSpPr txBox="1">
            <a:spLocks noChangeArrowheads="1"/>
          </p:cNvSpPr>
          <p:nvPr/>
        </p:nvSpPr>
        <p:spPr bwMode="auto">
          <a:xfrm>
            <a:off x="381000" y="5105400"/>
            <a:ext cx="16764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Shimms</a:t>
            </a:r>
            <a:endParaRPr lang="cs-CZ" b="1">
              <a:latin typeface="Arial" charset="0"/>
            </a:endParaRPr>
          </a:p>
        </p:txBody>
      </p:sp>
      <p:sp>
        <p:nvSpPr>
          <p:cNvPr id="162830" name="Text Box 14"/>
          <p:cNvSpPr txBox="1">
            <a:spLocks noChangeArrowheads="1"/>
          </p:cNvSpPr>
          <p:nvPr/>
        </p:nvSpPr>
        <p:spPr bwMode="auto">
          <a:xfrm>
            <a:off x="7086600" y="2514600"/>
            <a:ext cx="2057400" cy="8223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Temperature</a:t>
            </a:r>
            <a:r>
              <a:rPr lang="en-US">
                <a:latin typeface="Arial" charset="0"/>
              </a:rPr>
              <a:t> </a:t>
            </a:r>
            <a:r>
              <a:rPr lang="en-US" b="1">
                <a:latin typeface="Arial" charset="0"/>
              </a:rPr>
              <a:t>Unit</a:t>
            </a:r>
            <a:endParaRPr lang="cs-CZ" b="1">
              <a:latin typeface="Arial" charset="0"/>
            </a:endParaRPr>
          </a:p>
        </p:txBody>
      </p:sp>
      <p:sp>
        <p:nvSpPr>
          <p:cNvPr id="162831" name="Text Box 15"/>
          <p:cNvSpPr txBox="1">
            <a:spLocks noChangeArrowheads="1"/>
          </p:cNvSpPr>
          <p:nvPr/>
        </p:nvSpPr>
        <p:spPr bwMode="auto">
          <a:xfrm>
            <a:off x="7086600" y="3429000"/>
            <a:ext cx="1905000" cy="8223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AcquisitionControler</a:t>
            </a:r>
            <a:endParaRPr lang="cs-CZ" b="1">
              <a:latin typeface="Arial" charset="0"/>
            </a:endParaRPr>
          </a:p>
        </p:txBody>
      </p:sp>
      <p:sp>
        <p:nvSpPr>
          <p:cNvPr id="162832" name="Text Box 16"/>
          <p:cNvSpPr txBox="1">
            <a:spLocks noChangeArrowheads="1"/>
          </p:cNvSpPr>
          <p:nvPr/>
        </p:nvSpPr>
        <p:spPr bwMode="auto">
          <a:xfrm>
            <a:off x="7086600" y="4648200"/>
            <a:ext cx="1905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latin typeface="Arial" charset="0"/>
              </a:rPr>
              <a:t>Transmitter</a:t>
            </a:r>
            <a:endParaRPr lang="cs-CZ" b="1">
              <a:latin typeface="Arial" charset="0"/>
            </a:endParaRPr>
          </a:p>
        </p:txBody>
      </p:sp>
      <p:sp>
        <p:nvSpPr>
          <p:cNvPr id="3" name="Date Placeholder 2"/>
          <p:cNvSpPr>
            <a:spLocks noGrp="1"/>
          </p:cNvSpPr>
          <p:nvPr>
            <p:ph type="dt" sz="half" idx="10"/>
          </p:nvPr>
        </p:nvSpPr>
        <p:spPr/>
        <p:txBody>
          <a:bodyPr/>
          <a:lstStyle/>
          <a:p>
            <a:pPr>
              <a:defRPr/>
            </a:pPr>
            <a:r>
              <a:rPr lang="cs-CZ" smtClean="0"/>
              <a:t>09/26/2012</a:t>
            </a:r>
            <a:endParaRPr lang="en-US"/>
          </a:p>
        </p:txBody>
      </p:sp>
      <p:sp>
        <p:nvSpPr>
          <p:cNvPr id="4" name="Footer Placeholder 3"/>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36987236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descr="y:\Presentations\080513_KampusBohunice_Mornstein\composition_earth_seawater_human_body.png"/>
          <p:cNvPicPr>
            <a:picLocks noChangeAspect="1" noChangeArrowheads="1"/>
          </p:cNvPicPr>
          <p:nvPr/>
        </p:nvPicPr>
        <p:blipFill>
          <a:blip r:embed="rId2"/>
          <a:srcRect/>
          <a:stretch>
            <a:fillRect/>
          </a:stretch>
        </p:blipFill>
        <p:spPr bwMode="auto">
          <a:xfrm>
            <a:off x="1143000" y="609600"/>
            <a:ext cx="6781800" cy="4932363"/>
          </a:xfrm>
          <a:prstGeom prst="rect">
            <a:avLst/>
          </a:prstGeom>
          <a:noFill/>
          <a:ln w="9525">
            <a:noFill/>
            <a:miter lim="800000"/>
            <a:headEnd/>
            <a:tailEnd/>
          </a:ln>
        </p:spPr>
      </p:pic>
      <p:sp>
        <p:nvSpPr>
          <p:cNvPr id="192515" name="Rectangle 3"/>
          <p:cNvSpPr>
            <a:spLocks noChangeArrowheads="1"/>
          </p:cNvSpPr>
          <p:nvPr/>
        </p:nvSpPr>
        <p:spPr bwMode="auto">
          <a:xfrm>
            <a:off x="6019800" y="1066800"/>
            <a:ext cx="2057400" cy="2133600"/>
          </a:xfrm>
          <a:prstGeom prst="rect">
            <a:avLst/>
          </a:prstGeom>
          <a:noFill/>
          <a:ln w="76200">
            <a:solidFill>
              <a:srgbClr val="FF0000"/>
            </a:solidFill>
            <a:miter lim="800000"/>
            <a:headEnd/>
            <a:tailEnd/>
          </a:ln>
          <a:effectLst/>
        </p:spPr>
        <p:txBody>
          <a:bodyPr wrap="none" anchor="ctr">
            <a:prstTxWarp prst="textNoShape">
              <a:avLst/>
            </a:prstTxWarp>
          </a:bodyPr>
          <a:lstStyle/>
          <a:p>
            <a:endParaRPr lang="en-US"/>
          </a:p>
        </p:txBody>
      </p:sp>
      <p:sp>
        <p:nvSpPr>
          <p:cNvPr id="2" name="Date Placeholder 1"/>
          <p:cNvSpPr>
            <a:spLocks noGrp="1"/>
          </p:cNvSpPr>
          <p:nvPr>
            <p:ph type="dt" sz="half" idx="10"/>
          </p:nvPr>
        </p:nvSpPr>
        <p:spPr/>
        <p:txBody>
          <a:bodyPr/>
          <a:lstStyle/>
          <a:p>
            <a:pPr>
              <a:defRPr/>
            </a:pPr>
            <a:r>
              <a:rPr lang="cs-CZ" smtClean="0"/>
              <a:t>09/26/2012</a:t>
            </a:r>
            <a:endParaRPr lang="en-US"/>
          </a:p>
        </p:txBody>
      </p:sp>
      <p:sp>
        <p:nvSpPr>
          <p:cNvPr id="3" name="Footer Placeholder 2"/>
          <p:cNvSpPr>
            <a:spLocks noGrp="1"/>
          </p:cNvSpPr>
          <p:nvPr>
            <p:ph type="ftr" sz="quarter" idx="11"/>
          </p:nvPr>
        </p:nvSpPr>
        <p:spPr/>
        <p:txBody>
          <a:bodyPr/>
          <a:lstStyle/>
          <a:p>
            <a:pPr>
              <a:defRPr/>
            </a:pPr>
            <a:r>
              <a:rPr lang="en-US" smtClean="0"/>
              <a:t>ProteinyII, Karel Kubíček</a:t>
            </a:r>
            <a:endParaRPr lang="en-US"/>
          </a:p>
        </p:txBody>
      </p:sp>
    </p:spTree>
    <p:extLst>
      <p:ext uri="{BB962C8B-B14F-4D97-AF65-F5344CB8AC3E}">
        <p14:creationId xmlns:p14="http://schemas.microsoft.com/office/powerpoint/2010/main" val="236981737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12758</TotalTime>
  <Words>2407</Words>
  <Application>Microsoft Macintosh PowerPoint</Application>
  <PresentationFormat>On-screen Show (4:3)</PresentationFormat>
  <Paragraphs>402</Paragraphs>
  <Slides>61</Slides>
  <Notes>16</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Nrd1-dependent termination mediated by Nrd1/Ess1/Ssu72 </vt:lpstr>
      <vt:lpstr>Interaction of Nrd1-CID with C-terminal domain (CTD)</vt:lpstr>
      <vt:lpstr>PowerPoint Presentation</vt:lpstr>
      <vt:lpstr>Interaction of Nrd1-CID with C-terminal domain (CTD) NMR Titration -  15N enriched CID + unlabeled CTD-Ser5P in n-steps, n=6 in our case    -  peaks corresponding to the interacting residues of CID change      their chemical shift (position in the spectrum)    =&gt; interaction surface, binding constant, stoichiometry</vt:lpstr>
      <vt:lpstr>Interaction of 15N enriched CID with unlabeled CTD-Ser5P in n-steps, n=6 in our case - peaks corresponding to the interacting residues of CID change their chemical shift (position in the spectrum) =&gt;interaction surface, binding constant, stoichiometry</vt:lpstr>
      <vt:lpstr>Nrd1 CID interaction surface – </vt:lpstr>
      <vt:lpstr>Nrd1 CID interaction surface – CID residues experiencing the largest chemical shift variations upon the interaction with 5-phospho-Ser CTD shown in blue with side-chains in stick representation</vt:lpstr>
      <vt:lpstr>PowerPoint Presentation</vt:lpstr>
      <vt:lpstr>PowerPoint Presentation</vt:lpstr>
      <vt:lpstr>PowerPoint Presentation</vt:lpstr>
      <vt:lpstr>PowerPoint Presentation</vt:lpstr>
      <vt:lpstr>1H15N Chemical shift changes of CID upon titration  by pSer5 CTD and subsequently Ess1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Richard Stefl</dc:creator>
  <cp:lastModifiedBy>Karel Kubicek</cp:lastModifiedBy>
  <cp:revision>406</cp:revision>
  <dcterms:created xsi:type="dcterms:W3CDTF">2010-06-23T13:09:43Z</dcterms:created>
  <dcterms:modified xsi:type="dcterms:W3CDTF">2012-09-26T11:45:01Z</dcterms:modified>
</cp:coreProperties>
</file>