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299" r:id="rId2"/>
    <p:sldId id="256" r:id="rId3"/>
    <p:sldId id="278" r:id="rId4"/>
    <p:sldId id="257" r:id="rId5"/>
    <p:sldId id="259" r:id="rId6"/>
    <p:sldId id="260" r:id="rId7"/>
    <p:sldId id="261" r:id="rId8"/>
    <p:sldId id="258" r:id="rId9"/>
    <p:sldId id="284" r:id="rId10"/>
    <p:sldId id="295" r:id="rId11"/>
    <p:sldId id="296" r:id="rId12"/>
    <p:sldId id="279" r:id="rId13"/>
    <p:sldId id="280" r:id="rId14"/>
    <p:sldId id="281" r:id="rId15"/>
    <p:sldId id="282" r:id="rId16"/>
    <p:sldId id="283" r:id="rId17"/>
    <p:sldId id="262" r:id="rId18"/>
    <p:sldId id="263" r:id="rId19"/>
    <p:sldId id="271" r:id="rId20"/>
    <p:sldId id="265" r:id="rId21"/>
    <p:sldId id="264" r:id="rId22"/>
    <p:sldId id="267" r:id="rId23"/>
    <p:sldId id="292" r:id="rId24"/>
    <p:sldId id="268" r:id="rId25"/>
    <p:sldId id="269" r:id="rId26"/>
    <p:sldId id="297" r:id="rId27"/>
    <p:sldId id="298" r:id="rId28"/>
    <p:sldId id="270" r:id="rId29"/>
    <p:sldId id="285" r:id="rId30"/>
    <p:sldId id="293" r:id="rId31"/>
    <p:sldId id="272" r:id="rId32"/>
    <p:sldId id="273" r:id="rId33"/>
    <p:sldId id="294" r:id="rId34"/>
    <p:sldId id="290" r:id="rId35"/>
    <p:sldId id="288" r:id="rId36"/>
    <p:sldId id="291" r:id="rId37"/>
    <p:sldId id="289" r:id="rId38"/>
    <p:sldId id="274" r:id="rId39"/>
    <p:sldId id="275" r:id="rId40"/>
    <p:sldId id="286" r:id="rId41"/>
    <p:sldId id="287" r:id="rId42"/>
    <p:sldId id="266" r:id="rId43"/>
    <p:sldId id="276" r:id="rId44"/>
    <p:sldId id="277" r:id="rId4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90" d="100"/>
          <a:sy n="90" d="100"/>
        </p:scale>
        <p:origin x="-2048" y="-2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notesMaster" Target="notesMasters/notesMaster1.xml"/><Relationship Id="rId47" Type="http://schemas.openxmlformats.org/officeDocument/2006/relationships/handoutMaster" Target="handoutMasters/handoutMaster1.xml"/><Relationship Id="rId48" Type="http://schemas.openxmlformats.org/officeDocument/2006/relationships/printerSettings" Target="printerSettings/printerSettings1.bin"/><Relationship Id="rId49" Type="http://schemas.openxmlformats.org/officeDocument/2006/relationships/presProps" Target="presProp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50" Type="http://schemas.openxmlformats.org/officeDocument/2006/relationships/viewProps" Target="viewProps.xml"/><Relationship Id="rId51" Type="http://schemas.openxmlformats.org/officeDocument/2006/relationships/theme" Target="theme/theme1.xml"/><Relationship Id="rId5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EA1D7A-3A4C-8B41-9FE8-18BB9B8FC798}" type="datetimeFigureOut">
              <a:rPr lang="en-US" smtClean="0"/>
              <a:pPr/>
              <a:t>9/26/12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5719BE-EB22-F44A-8154-E9179C658B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03385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2345A1-8A8B-604B-8066-477DD2CB4C3D}" type="datetimeFigureOut">
              <a:rPr lang="en-US" smtClean="0"/>
              <a:pPr/>
              <a:t>9/26/12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667536-338B-5646-A350-ED45ACEAB1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27820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0302BDD-6FB1-564F-AE22-381068845668}" type="slidenum">
              <a:rPr lang="en-US"/>
              <a:pPr/>
              <a:t>3</a:t>
            </a:fld>
            <a:endParaRPr lang="en-US"/>
          </a:p>
        </p:txBody>
      </p:sp>
      <p:sp>
        <p:nvSpPr>
          <p:cNvPr id="717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19BC441-E9B0-AA46-B1A3-079695D43F4E}" type="slidenum">
              <a:rPr lang="en-US"/>
              <a:pPr/>
              <a:t>41</a:t>
            </a:fld>
            <a:endParaRPr lang="en-US"/>
          </a:p>
        </p:txBody>
      </p:sp>
      <p:sp>
        <p:nvSpPr>
          <p:cNvPr id="5734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05A3CFB-7B7B-C94F-BC25-4812FB6F5969}" type="slidenum">
              <a:rPr lang="en-US"/>
              <a:pPr/>
              <a:t>9</a:t>
            </a:fld>
            <a:endParaRPr lang="en-US"/>
          </a:p>
        </p:txBody>
      </p:sp>
      <p:sp>
        <p:nvSpPr>
          <p:cNvPr id="3277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FAE14CA-B93F-E340-B524-E453680ACA27}" type="slidenum">
              <a:rPr lang="en-US"/>
              <a:pPr/>
              <a:t>12</a:t>
            </a:fld>
            <a:endParaRPr lang="en-US"/>
          </a:p>
        </p:txBody>
      </p:sp>
      <p:sp>
        <p:nvSpPr>
          <p:cNvPr id="2150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F40B7D-2729-3342-B680-6ED4BD7B76EA}" type="slidenum">
              <a:rPr lang="en-US"/>
              <a:pPr/>
              <a:t>13</a:t>
            </a:fld>
            <a:endParaRPr lang="en-US"/>
          </a:p>
        </p:txBody>
      </p:sp>
      <p:sp>
        <p:nvSpPr>
          <p:cNvPr id="2560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91F05FE-6547-BF46-99B9-1578BEE3A44D}" type="slidenum">
              <a:rPr lang="en-US"/>
              <a:pPr/>
              <a:t>14</a:t>
            </a:fld>
            <a:endParaRPr lang="en-US"/>
          </a:p>
        </p:txBody>
      </p:sp>
      <p:sp>
        <p:nvSpPr>
          <p:cNvPr id="6144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7951B81-261C-5D48-AEF2-13A39C6039E0}" type="slidenum">
              <a:rPr lang="en-US"/>
              <a:pPr/>
              <a:t>15</a:t>
            </a:fld>
            <a:endParaRPr lang="en-US"/>
          </a:p>
        </p:txBody>
      </p:sp>
      <p:sp>
        <p:nvSpPr>
          <p:cNvPr id="6553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B964D8E-16A1-F24F-8B2D-D5E87C732824}" type="slidenum">
              <a:rPr lang="en-US"/>
              <a:pPr/>
              <a:t>16</a:t>
            </a:fld>
            <a:endParaRPr lang="en-US"/>
          </a:p>
        </p:txBody>
      </p:sp>
      <p:sp>
        <p:nvSpPr>
          <p:cNvPr id="6349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503CD63-F7D7-C744-AB34-442B186793A5}" type="slidenum">
              <a:rPr lang="en-US"/>
              <a:pPr/>
              <a:t>29</a:t>
            </a:fld>
            <a:endParaRPr lang="en-US"/>
          </a:p>
        </p:txBody>
      </p:sp>
      <p:sp>
        <p:nvSpPr>
          <p:cNvPr id="4301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36953BF-6E4D-F447-84E6-7F2D9CE9ECB1}" type="slidenum">
              <a:rPr lang="en-US"/>
              <a:pPr/>
              <a:t>40</a:t>
            </a:fld>
            <a:endParaRPr lang="en-US"/>
          </a:p>
        </p:txBody>
      </p:sp>
      <p:sp>
        <p:nvSpPr>
          <p:cNvPr id="5529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5C016-8C3D-D744-B794-2D4BFD92C38A}" type="datetime1">
              <a:rPr lang="en-US" smtClean="0"/>
              <a:t>9/26/12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F5351 - Proteiny I - Kubíček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AC6F7-BBBE-4A48-86F3-30E34D500544}" type="datetime1">
              <a:rPr lang="en-US" smtClean="0"/>
              <a:t>9/26/12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F5351 - Proteiny I - Kubíček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AD1C1-5B9C-0B47-9783-58D09E2AAA55}" type="datetime1">
              <a:rPr lang="en-US" smtClean="0"/>
              <a:t>9/26/12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F5351 - Proteiny I - Kubíček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28F50-572B-CB4B-9823-2F92A4CE6BE8}" type="datetime1">
              <a:rPr lang="en-US" smtClean="0"/>
              <a:t>9/26/12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F5351 - Proteiny I - Kubíček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D6158-15E5-A64D-B6FF-94D2B58DB25E}" type="datetime1">
              <a:rPr lang="en-US" smtClean="0"/>
              <a:t>9/26/12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F5351 - Proteiny I - Kubíček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92C48-F033-3D44-AE97-3CF1A34BA029}" type="datetime1">
              <a:rPr lang="en-US" smtClean="0"/>
              <a:t>9/26/12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F5351 - Proteiny I - Kubíček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CEEEE-A605-3F46-90BC-EDEF19D49B8B}" type="datetime1">
              <a:rPr lang="en-US" smtClean="0"/>
              <a:t>9/26/12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F5351 - Proteiny I - Kubíček 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5E4B0-91C1-FB4F-BE5C-5C8EC54DA532}" type="datetime1">
              <a:rPr lang="en-US" smtClean="0"/>
              <a:t>9/26/12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F5351 - Proteiny I - Kubíček 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D642C-24D6-7449-B66C-91037BB22E06}" type="datetime1">
              <a:rPr lang="en-US" smtClean="0"/>
              <a:t>9/26/12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F5351 - Proteiny I - Kubíček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215B5-3671-BB4B-80E0-533C124BA7DC}" type="datetime1">
              <a:rPr lang="en-US" smtClean="0"/>
              <a:t>9/26/12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F5351 - Proteiny I - Kubíček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BBA7B-9902-7742-A2C3-2D4CD091C550}" type="datetime1">
              <a:rPr lang="en-US" smtClean="0"/>
              <a:t>9/26/12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F5351 - Proteiny I - Kubíček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A33D6A-E67B-0F4C-840A-AB3F45020524}" type="datetime1">
              <a:rPr lang="en-US" smtClean="0"/>
              <a:t>9/26/12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F5351 - Proteiny I - Kubíček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AACFE9-3E20-D34A-936D-633295D7314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4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5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png"/><Relationship Id="rId3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5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1.png"/><Relationship Id="rId3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3.png"/><Relationship Id="rId3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6.png"/><Relationship Id="rId3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0.png"/><Relationship Id="rId3" Type="http://schemas.openxmlformats.org/officeDocument/2006/relationships/image" Target="../media/image51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2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5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4" Type="http://schemas.openxmlformats.org/officeDocument/2006/relationships/image" Target="../media/image58.jpeg"/><Relationship Id="rId5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hyperlink" Target="http://WWW.RCSB.ORG" TargetMode="Externa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image" Target="../media/image22.png"/><Relationship Id="rId7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20" Type="http://schemas.openxmlformats.org/officeDocument/2006/relationships/image" Target="../media/image10.png"/><Relationship Id="rId21" Type="http://schemas.openxmlformats.org/officeDocument/2006/relationships/image" Target="../media/image7.png"/><Relationship Id="rId10" Type="http://schemas.openxmlformats.org/officeDocument/2006/relationships/image" Target="../media/image19.png"/><Relationship Id="rId11" Type="http://schemas.openxmlformats.org/officeDocument/2006/relationships/image" Target="../media/image5.png"/><Relationship Id="rId12" Type="http://schemas.openxmlformats.org/officeDocument/2006/relationships/image" Target="../media/image6.png"/><Relationship Id="rId13" Type="http://schemas.openxmlformats.org/officeDocument/2006/relationships/image" Target="../media/image20.png"/><Relationship Id="rId14" Type="http://schemas.openxmlformats.org/officeDocument/2006/relationships/image" Target="../media/image12.png"/><Relationship Id="rId15" Type="http://schemas.openxmlformats.org/officeDocument/2006/relationships/image" Target="../media/image21.png"/><Relationship Id="rId16" Type="http://schemas.openxmlformats.org/officeDocument/2006/relationships/image" Target="../media/image17.png"/><Relationship Id="rId17" Type="http://schemas.openxmlformats.org/officeDocument/2006/relationships/image" Target="../media/image8.png"/><Relationship Id="rId18" Type="http://schemas.openxmlformats.org/officeDocument/2006/relationships/image" Target="../media/image9.png"/><Relationship Id="rId19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image18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1.png"/><Relationship Id="rId7" Type="http://schemas.openxmlformats.org/officeDocument/2006/relationships/image" Target="../media/image15.png"/><Relationship Id="rId8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28F50-572B-CB4B-9823-2F92A4CE6BE8}" type="datetime1">
              <a:rPr lang="en-US" smtClean="0"/>
              <a:t>9/26/12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F5351 - Proteiny I - Kubíček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7" name="Picture 6" descr="cedulka_na_futra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97" b="54174"/>
          <a:stretch/>
        </p:blipFill>
        <p:spPr>
          <a:xfrm>
            <a:off x="1706281" y="3199204"/>
            <a:ext cx="5736049" cy="2778496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8" name="Rectangle 7"/>
          <p:cNvSpPr/>
          <p:nvPr/>
        </p:nvSpPr>
        <p:spPr>
          <a:xfrm>
            <a:off x="649112" y="183555"/>
            <a:ext cx="803768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Karel </a:t>
            </a:r>
            <a:r>
              <a:rPr lang="en-US" dirty="0" err="1"/>
              <a:t>Kubíček</a:t>
            </a:r>
            <a:endParaRPr lang="en-US" dirty="0"/>
          </a:p>
          <a:p>
            <a:endParaRPr lang="en-US" dirty="0"/>
          </a:p>
          <a:p>
            <a:r>
              <a:rPr lang="en-US" dirty="0"/>
              <a:t>F5351</a:t>
            </a:r>
          </a:p>
          <a:p>
            <a:endParaRPr lang="en-US" b="1" dirty="0"/>
          </a:p>
          <a:p>
            <a:r>
              <a:rPr lang="en-US" b="1" dirty="0" err="1"/>
              <a:t>Proteiny</a:t>
            </a:r>
            <a:r>
              <a:rPr lang="en-US" b="1" dirty="0"/>
              <a:t> </a:t>
            </a:r>
            <a:r>
              <a:rPr lang="en-US" b="1" dirty="0" smtClean="0"/>
              <a:t>I</a:t>
            </a:r>
            <a:r>
              <a:rPr lang="en-US" dirty="0" smtClean="0"/>
              <a:t> </a:t>
            </a:r>
            <a:r>
              <a:rPr lang="en-US" dirty="0"/>
              <a:t>– </a:t>
            </a:r>
            <a:r>
              <a:rPr lang="en-US" dirty="0" err="1"/>
              <a:t>studium</a:t>
            </a:r>
            <a:r>
              <a:rPr lang="en-US" dirty="0"/>
              <a:t> </a:t>
            </a:r>
            <a:r>
              <a:rPr lang="en-US" dirty="0" err="1"/>
              <a:t>proteinů</a:t>
            </a:r>
            <a:r>
              <a:rPr lang="en-US" dirty="0"/>
              <a:t> </a:t>
            </a:r>
            <a:r>
              <a:rPr lang="en-US" dirty="0" err="1"/>
              <a:t>při</a:t>
            </a:r>
            <a:r>
              <a:rPr lang="en-US" dirty="0"/>
              <a:t> </a:t>
            </a:r>
            <a:r>
              <a:rPr lang="en-US" dirty="0" err="1"/>
              <a:t>atomárním</a:t>
            </a:r>
            <a:r>
              <a:rPr lang="en-US" dirty="0"/>
              <a:t> </a:t>
            </a:r>
            <a:r>
              <a:rPr lang="en-US" dirty="0" err="1"/>
              <a:t>rozlišení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 err="1"/>
              <a:t>Přednáška</a:t>
            </a:r>
            <a:r>
              <a:rPr lang="en-US" dirty="0"/>
              <a:t> je </a:t>
            </a:r>
            <a:r>
              <a:rPr lang="en-US" dirty="0" err="1"/>
              <a:t>podporována</a:t>
            </a:r>
            <a:r>
              <a:rPr lang="en-US" dirty="0"/>
              <a:t> </a:t>
            </a:r>
            <a:r>
              <a:rPr lang="en-US" dirty="0" err="1"/>
              <a:t>grantovými</a:t>
            </a:r>
            <a:r>
              <a:rPr lang="en-US" dirty="0"/>
              <a:t> </a:t>
            </a:r>
            <a:r>
              <a:rPr lang="en-US" dirty="0" err="1"/>
              <a:t>prostředky</a:t>
            </a:r>
            <a:r>
              <a:rPr lang="en-US" dirty="0"/>
              <a:t> z </a:t>
            </a:r>
            <a:r>
              <a:rPr lang="en-US" dirty="0" err="1"/>
              <a:t>programu</a:t>
            </a:r>
            <a:r>
              <a:rPr lang="en-US" dirty="0"/>
              <a:t>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27893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D642C-24D6-7449-B66C-91037BB22E06}" type="datetime1">
              <a:rPr lang="en-US" smtClean="0"/>
              <a:t>9/26/12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F5351 - Proteiny I - Kubíček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52400" y="685800"/>
            <a:ext cx="8991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>
            <a:prstTxWarp prst="textNoShape">
              <a:avLst/>
            </a:prstTxWarp>
          </a:bodyPr>
          <a:lstStyle/>
          <a:p>
            <a:pPr algn="ctr" eaLnBrk="1" hangingPunct="1"/>
            <a:r>
              <a:rPr lang="en-US" sz="4000" dirty="0">
                <a:solidFill>
                  <a:schemeClr val="tx2"/>
                </a:solidFill>
                <a:latin typeface="Arial" charset="0"/>
              </a:rPr>
              <a:t>Primary sequence reveals important clues about a protein</a:t>
            </a:r>
            <a:endParaRPr lang="en-US" sz="440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6465" y="1997649"/>
            <a:ext cx="8320335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/>
              <a:t>One sequence keeps silent about its three-dimensional structure</a:t>
            </a:r>
          </a:p>
          <a:p>
            <a:r>
              <a:rPr lang="en-US" sz="2400" b="1" i="1" dirty="0" smtClean="0"/>
              <a:t>Two aligned sequences whisper</a:t>
            </a:r>
          </a:p>
          <a:p>
            <a:r>
              <a:rPr lang="en-US" sz="2400" b="1" i="1" dirty="0" smtClean="0"/>
              <a:t>But tables of many aligned sequences shout out loud</a:t>
            </a:r>
            <a:endParaRPr lang="en-US" sz="2400" b="1" i="1" dirty="0"/>
          </a:p>
        </p:txBody>
      </p:sp>
    </p:spTree>
    <p:extLst>
      <p:ext uri="{BB962C8B-B14F-4D97-AF65-F5344CB8AC3E}">
        <p14:creationId xmlns:p14="http://schemas.microsoft.com/office/powerpoint/2010/main" val="15067211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D642C-24D6-7449-B66C-91037BB22E06}" type="datetime1">
              <a:rPr lang="en-US" smtClean="0"/>
              <a:t>9/26/12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F5351 - Proteiny I - Kubíček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11</a:t>
            </a:fld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8869254"/>
              </p:ext>
            </p:extLst>
          </p:nvPr>
        </p:nvGraphicFramePr>
        <p:xfrm>
          <a:off x="970410" y="1182967"/>
          <a:ext cx="7163932" cy="333756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581966"/>
                <a:gridCol w="3581966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Structure</a:t>
                      </a:r>
                      <a:r>
                        <a:rPr lang="en-US" baseline="0" dirty="0" smtClean="0"/>
                        <a:t> of function identified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Motif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Nucleotide-binding</a:t>
                      </a:r>
                      <a:r>
                        <a:rPr lang="en-US" baseline="0" dirty="0" smtClean="0"/>
                        <a:t> site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 smtClean="0"/>
                        <a:t>G*G**G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N-glycosylation site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 smtClean="0"/>
                        <a:t>N*S</a:t>
                      </a:r>
                      <a:r>
                        <a:rPr lang="en-US" baseline="0" dirty="0" smtClean="0"/>
                        <a:t> or </a:t>
                      </a:r>
                      <a:r>
                        <a:rPr lang="en-US" b="1" baseline="0" dirty="0" smtClean="0"/>
                        <a:t>N*T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Nuclear protein transit</a:t>
                      </a:r>
                      <a:r>
                        <a:rPr lang="en-US" baseline="0" dirty="0" smtClean="0"/>
                        <a:t> sequence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 smtClean="0"/>
                        <a:t>KKKRKV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Factor IX</a:t>
                      </a:r>
                      <a:r>
                        <a:rPr lang="en-US" baseline="0" dirty="0" smtClean="0"/>
                        <a:t> proteinase cleavage site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 smtClean="0"/>
                        <a:t>IEGR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Serine proteinase active</a:t>
                      </a:r>
                      <a:r>
                        <a:rPr lang="en-US" baseline="0" dirty="0" smtClean="0"/>
                        <a:t> site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 smtClean="0"/>
                        <a:t>GDSGG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Acid proteinase active site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 smtClean="0"/>
                        <a:t>FDTGS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Fibronectin</a:t>
                      </a:r>
                      <a:r>
                        <a:rPr lang="en-US" dirty="0" smtClean="0"/>
                        <a:t> cell adhesion sequence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 smtClean="0"/>
                        <a:t>RGDS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Copper binding site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 smtClean="0"/>
                        <a:t>H***H…H</a:t>
                      </a:r>
                      <a:r>
                        <a:rPr lang="en-US" dirty="0" smtClean="0"/>
                        <a:t> or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="1" baseline="0" dirty="0" smtClean="0"/>
                        <a:t>H****H…H</a:t>
                      </a:r>
                      <a:r>
                        <a:rPr lang="en-US" dirty="0" smtClean="0"/>
                        <a:t> 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27810" y="5365114"/>
            <a:ext cx="79589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* 	= any single amino acid (AA)</a:t>
            </a:r>
          </a:p>
          <a:p>
            <a:r>
              <a:rPr lang="en-US" b="1" dirty="0" smtClean="0"/>
              <a:t>***</a:t>
            </a:r>
            <a:r>
              <a:rPr lang="en-US" dirty="0" smtClean="0"/>
              <a:t> 	= several AAs</a:t>
            </a:r>
            <a:endParaRPr lang="en-US" b="1" dirty="0" smtClean="0"/>
          </a:p>
          <a:p>
            <a:r>
              <a:rPr lang="en-US" b="1" dirty="0" smtClean="0"/>
              <a:t>... 	</a:t>
            </a:r>
            <a:r>
              <a:rPr lang="en-US" dirty="0" smtClean="0"/>
              <a:t>= any number of AAs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27914" y="228303"/>
            <a:ext cx="80588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Some motifs in protein sequences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8046597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152400" y="838200"/>
            <a:ext cx="8763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>
            <a:prstTxWarp prst="textNoShape">
              <a:avLst/>
            </a:prstTxWarp>
          </a:bodyPr>
          <a:lstStyle/>
          <a:p>
            <a:pPr algn="ctr" eaLnBrk="1" hangingPunct="1"/>
            <a:r>
              <a:rPr lang="en-US" sz="4400">
                <a:solidFill>
                  <a:schemeClr val="tx2"/>
                </a:solidFill>
                <a:latin typeface="Arial" charset="0"/>
              </a:rPr>
              <a:t>Charged and polar R-groups tend to map to protein surfaces</a:t>
            </a:r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2262188"/>
            <a:ext cx="8686800" cy="3300412"/>
          </a:xfrm>
          <a:prstGeom prst="rect">
            <a:avLst/>
          </a:prstGeom>
          <a:noFill/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64901-275F-8746-86ED-99B4EFFA6F9F}" type="datetime1">
              <a:rPr lang="en-US" smtClean="0"/>
              <a:t>9/26/12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F5351 - Proteiny I - Kubíček 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5400" y="1752600"/>
            <a:ext cx="4352925" cy="4419600"/>
          </a:xfrm>
          <a:prstGeom prst="rect">
            <a:avLst/>
          </a:prstGeom>
          <a:noFill/>
        </p:spPr>
      </p:pic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152400" y="838200"/>
            <a:ext cx="8763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>
            <a:prstTxWarp prst="textNoShape">
              <a:avLst/>
            </a:prstTxWarp>
          </a:bodyPr>
          <a:lstStyle/>
          <a:p>
            <a:pPr algn="ctr" eaLnBrk="1" hangingPunct="1"/>
            <a:r>
              <a:rPr lang="en-US" sz="4400">
                <a:solidFill>
                  <a:schemeClr val="tx2"/>
                </a:solidFill>
                <a:latin typeface="Arial" charset="0"/>
              </a:rPr>
              <a:t>Non-polar R-groups tend to be buried in the cores of proteins</a:t>
            </a: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6080125" y="2097088"/>
            <a:ext cx="2428875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u="sng">
                <a:latin typeface="Arial" charset="0"/>
              </a:rPr>
              <a:t>Myoglobin</a:t>
            </a:r>
            <a:endParaRPr lang="en-US">
              <a:latin typeface="Arial" charset="0"/>
            </a:endParaRPr>
          </a:p>
          <a:p>
            <a:r>
              <a:rPr lang="en-US">
                <a:solidFill>
                  <a:schemeClr val="accent2"/>
                </a:solidFill>
                <a:latin typeface="Arial" charset="0"/>
              </a:rPr>
              <a:t>Blue</a:t>
            </a:r>
            <a:r>
              <a:rPr lang="en-US">
                <a:latin typeface="Arial" charset="0"/>
              </a:rPr>
              <a:t> = non-polar</a:t>
            </a:r>
          </a:p>
          <a:p>
            <a:r>
              <a:rPr lang="en-US">
                <a:latin typeface="Arial" charset="0"/>
              </a:rPr>
              <a:t>R-group</a:t>
            </a:r>
          </a:p>
          <a:p>
            <a:endParaRPr lang="en-US">
              <a:latin typeface="Arial" charset="0"/>
            </a:endParaRPr>
          </a:p>
          <a:p>
            <a:r>
              <a:rPr lang="en-US">
                <a:solidFill>
                  <a:srgbClr val="FF0000"/>
                </a:solidFill>
                <a:latin typeface="Arial" charset="0"/>
              </a:rPr>
              <a:t>Red</a:t>
            </a:r>
            <a:r>
              <a:rPr lang="en-US">
                <a:latin typeface="Arial" charset="0"/>
              </a:rPr>
              <a:t> = Heme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3805-64E4-E94D-ABCD-B20812744DCB}" type="datetime1">
              <a:rPr lang="en-US" smtClean="0"/>
              <a:t>9/26/12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F5351 - Proteiny I - Kubíček 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/>
          <p:cNvSpPr>
            <a:spLocks noChangeArrowheads="1"/>
          </p:cNvSpPr>
          <p:nvPr/>
        </p:nvSpPr>
        <p:spPr bwMode="auto">
          <a:xfrm>
            <a:off x="152400" y="136240"/>
            <a:ext cx="8763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>
            <a:prstTxWarp prst="textNoShape">
              <a:avLst/>
            </a:prstTxWarp>
          </a:bodyPr>
          <a:lstStyle/>
          <a:p>
            <a:pPr algn="ctr" eaLnBrk="1" hangingPunct="1"/>
            <a:r>
              <a:rPr lang="en-US" sz="4400" dirty="0">
                <a:solidFill>
                  <a:schemeClr val="tx2"/>
                </a:solidFill>
                <a:latin typeface="Arial" charset="0"/>
              </a:rPr>
              <a:t>Some R-groups can be ionized</a:t>
            </a:r>
          </a:p>
        </p:txBody>
      </p:sp>
      <p:pic>
        <p:nvPicPr>
          <p:cNvPr id="60421" name="Picture 5"/>
          <p:cNvPicPr>
            <a:picLocks noChangeAspect="1" noChangeArrowheads="1"/>
          </p:cNvPicPr>
          <p:nvPr/>
        </p:nvPicPr>
        <p:blipFill>
          <a:blip r:embed="rId3"/>
          <a:srcRect b="3925"/>
          <a:stretch>
            <a:fillRect/>
          </a:stretch>
        </p:blipFill>
        <p:spPr bwMode="auto">
          <a:xfrm>
            <a:off x="304800" y="988728"/>
            <a:ext cx="5357813" cy="5419003"/>
          </a:xfrm>
          <a:prstGeom prst="rect">
            <a:avLst/>
          </a:prstGeom>
          <a:noFill/>
        </p:spPr>
      </p:pic>
      <p:pic>
        <p:nvPicPr>
          <p:cNvPr id="60423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67400" y="4724400"/>
            <a:ext cx="2857500" cy="1127125"/>
          </a:xfrm>
          <a:prstGeom prst="rect">
            <a:avLst/>
          </a:prstGeom>
          <a:noFill/>
        </p:spPr>
      </p:pic>
      <p:sp>
        <p:nvSpPr>
          <p:cNvPr id="60424" name="Text Box 8"/>
          <p:cNvSpPr txBox="1">
            <a:spLocks noChangeArrowheads="1"/>
          </p:cNvSpPr>
          <p:nvPr/>
        </p:nvSpPr>
        <p:spPr bwMode="auto">
          <a:xfrm>
            <a:off x="5943600" y="1524000"/>
            <a:ext cx="28956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Arial" charset="0"/>
              </a:rPr>
              <a:t>The Henderson-Hasselbalch equation allows calculation of the ratio of a weak acid and its conjugate base at any pH</a:t>
            </a:r>
          </a:p>
        </p:txBody>
      </p:sp>
      <p:sp>
        <p:nvSpPr>
          <p:cNvPr id="60425" name="Line 9"/>
          <p:cNvSpPr>
            <a:spLocks noChangeShapeType="1"/>
          </p:cNvSpPr>
          <p:nvPr/>
        </p:nvSpPr>
        <p:spPr bwMode="auto">
          <a:xfrm>
            <a:off x="5715000" y="1524000"/>
            <a:ext cx="0" cy="434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A60E4-4AEE-FC4D-9382-A8881AF74954}" type="datetime1">
              <a:rPr lang="en-US" smtClean="0"/>
              <a:t>9/26/12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F5351 - Proteiny I - Kubíček 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ChangeArrowheads="1"/>
          </p:cNvSpPr>
          <p:nvPr/>
        </p:nvSpPr>
        <p:spPr bwMode="auto">
          <a:xfrm>
            <a:off x="152400" y="228600"/>
            <a:ext cx="8763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>
            <a:prstTxWarp prst="textNoShape">
              <a:avLst/>
            </a:prstTxWarp>
          </a:bodyPr>
          <a:lstStyle/>
          <a:p>
            <a:pPr algn="ctr" eaLnBrk="1" hangingPunct="1"/>
            <a:r>
              <a:rPr lang="en-US" sz="4400">
                <a:solidFill>
                  <a:schemeClr val="tx2"/>
                </a:solidFill>
                <a:latin typeface="Arial" charset="0"/>
              </a:rPr>
              <a:t>General protein pK’ values</a:t>
            </a:r>
          </a:p>
        </p:txBody>
      </p:sp>
      <p:sp>
        <p:nvSpPr>
          <p:cNvPr id="64519" name="Text Box 7"/>
          <p:cNvSpPr txBox="1">
            <a:spLocks noChangeArrowheads="1"/>
          </p:cNvSpPr>
          <p:nvPr/>
        </p:nvSpPr>
        <p:spPr bwMode="auto">
          <a:xfrm>
            <a:off x="1127125" y="1595438"/>
            <a:ext cx="6762750" cy="466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lvl="2" algn="just">
              <a:lnSpc>
                <a:spcPct val="96000"/>
              </a:lnSpc>
            </a:pPr>
            <a:r>
              <a:rPr lang="en-US" b="1"/>
              <a:t>			   Approximate pK'</a:t>
            </a:r>
          </a:p>
          <a:p>
            <a:pPr lvl="2" algn="just">
              <a:lnSpc>
                <a:spcPct val="96000"/>
              </a:lnSpc>
            </a:pPr>
            <a:r>
              <a:rPr lang="en-US" b="1"/>
              <a:t>Group			In a “Typical” Protein</a:t>
            </a:r>
          </a:p>
          <a:p>
            <a:pPr lvl="2" algn="just">
              <a:lnSpc>
                <a:spcPct val="96000"/>
              </a:lnSpc>
            </a:pPr>
            <a:r>
              <a:rPr lang="en-US">
                <a:latin typeface="Symbol" charset="2"/>
                <a:sym typeface="Symbol" charset="2"/>
              </a:rPr>
              <a:t></a:t>
            </a:r>
            <a:r>
              <a:rPr lang="en-US"/>
              <a:t>-carboxyl (free)	3 (C-terminal only)</a:t>
            </a:r>
          </a:p>
          <a:p>
            <a:pPr lvl="2" algn="just">
              <a:lnSpc>
                <a:spcPct val="96000"/>
              </a:lnSpc>
            </a:pPr>
            <a:r>
              <a:rPr lang="en-US">
                <a:latin typeface="Symbol" charset="2"/>
                <a:sym typeface="Symbol" charset="2"/>
              </a:rPr>
              <a:t></a:t>
            </a:r>
            <a:r>
              <a:rPr lang="en-US"/>
              <a:t>-carboxyl (Asp)	4</a:t>
            </a:r>
          </a:p>
          <a:p>
            <a:pPr lvl="2" algn="just">
              <a:lnSpc>
                <a:spcPct val="96000"/>
              </a:lnSpc>
            </a:pPr>
            <a:r>
              <a:rPr lang="en-US">
                <a:latin typeface="Symbol" charset="2"/>
                <a:sym typeface="Symbol" charset="2"/>
              </a:rPr>
              <a:t></a:t>
            </a:r>
            <a:r>
              <a:rPr lang="en-US"/>
              <a:t>-carboxyl (Glu)	4</a:t>
            </a:r>
          </a:p>
          <a:p>
            <a:pPr lvl="2" algn="just">
              <a:lnSpc>
                <a:spcPct val="96000"/>
              </a:lnSpc>
            </a:pPr>
            <a:r>
              <a:rPr lang="en-US"/>
              <a:t>imidazole (His)	6</a:t>
            </a:r>
          </a:p>
          <a:p>
            <a:pPr lvl="2" algn="just">
              <a:lnSpc>
                <a:spcPct val="96000"/>
              </a:lnSpc>
            </a:pPr>
            <a:r>
              <a:rPr lang="en-US"/>
              <a:t>sulfhydryl (Cys)	8</a:t>
            </a:r>
          </a:p>
          <a:p>
            <a:pPr lvl="2" algn="just">
              <a:lnSpc>
                <a:spcPct val="96000"/>
              </a:lnSpc>
            </a:pPr>
            <a:r>
              <a:rPr lang="en-US"/>
              <a:t>1˚</a:t>
            </a:r>
            <a:r>
              <a:rPr lang="en-US">
                <a:latin typeface="Symbol" charset="2"/>
                <a:sym typeface="Symbol" charset="2"/>
              </a:rPr>
              <a:t></a:t>
            </a:r>
            <a:r>
              <a:rPr lang="en-US"/>
              <a:t>-amino (free)	8 (N-terminal only)</a:t>
            </a:r>
          </a:p>
          <a:p>
            <a:pPr lvl="2" algn="just">
              <a:lnSpc>
                <a:spcPct val="96000"/>
              </a:lnSpc>
            </a:pPr>
            <a:r>
              <a:rPr lang="en-US">
                <a:latin typeface="Symbol" charset="2"/>
                <a:sym typeface="Symbol" charset="2"/>
              </a:rPr>
              <a:t></a:t>
            </a:r>
            <a:r>
              <a:rPr lang="en-US"/>
              <a:t>-amino (Lys)		10</a:t>
            </a:r>
          </a:p>
          <a:p>
            <a:pPr lvl="2" algn="just">
              <a:lnSpc>
                <a:spcPct val="96000"/>
              </a:lnSpc>
            </a:pPr>
            <a:r>
              <a:rPr lang="en-US"/>
              <a:t>hydroxyl (Tyr)		10</a:t>
            </a:r>
          </a:p>
          <a:p>
            <a:pPr lvl="2" algn="just">
              <a:lnSpc>
                <a:spcPct val="96000"/>
              </a:lnSpc>
            </a:pPr>
            <a:r>
              <a:rPr lang="en-US"/>
              <a:t>2˚</a:t>
            </a:r>
            <a:r>
              <a:rPr lang="en-US">
                <a:latin typeface="Symbol" charset="2"/>
                <a:sym typeface="Symbol" charset="2"/>
              </a:rPr>
              <a:t></a:t>
            </a:r>
            <a:r>
              <a:rPr lang="en-US"/>
              <a:t>-amino (Pro)(free)	9 (N-terminal only)</a:t>
            </a:r>
          </a:p>
          <a:p>
            <a:pPr lvl="2" algn="just">
              <a:lnSpc>
                <a:spcPct val="96000"/>
              </a:lnSpc>
            </a:pPr>
            <a:r>
              <a:rPr lang="en-US"/>
              <a:t>guanido (Arg)		12</a:t>
            </a:r>
          </a:p>
          <a:p>
            <a:pPr algn="just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DDB73-3484-454D-8B55-225C2BDEF67C}" type="datetime1">
              <a:rPr lang="en-US" smtClean="0"/>
              <a:t>9/26/12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F5351 - Proteiny I - Kubíček 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152400" y="228600"/>
            <a:ext cx="8763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>
            <a:prstTxWarp prst="textNoShape">
              <a:avLst/>
            </a:prstTxWarp>
          </a:bodyPr>
          <a:lstStyle/>
          <a:p>
            <a:pPr algn="ctr" eaLnBrk="1" hangingPunct="1"/>
            <a:r>
              <a:rPr lang="en-US" sz="4400">
                <a:solidFill>
                  <a:schemeClr val="tx2"/>
                </a:solidFill>
                <a:latin typeface="Arial" charset="0"/>
              </a:rPr>
              <a:t>Some R-groups can modified</a:t>
            </a:r>
          </a:p>
        </p:txBody>
      </p:sp>
      <p:pic>
        <p:nvPicPr>
          <p:cNvPr id="6246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1789113"/>
            <a:ext cx="7924800" cy="3925887"/>
          </a:xfrm>
          <a:prstGeom prst="rect">
            <a:avLst/>
          </a:prstGeom>
          <a:noFill/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A3D95-42C9-FC44-BE15-F9CBB63CBB6D}" type="datetime1">
              <a:rPr lang="en-US" smtClean="0"/>
              <a:t>9/26/12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F5351 - Proteiny I - Kubíček 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3429000" cy="365125"/>
          </a:xfrm>
        </p:spPr>
        <p:txBody>
          <a:bodyPr/>
          <a:lstStyle/>
          <a:p>
            <a:r>
              <a:rPr lang="en-US" smtClean="0"/>
              <a:t>F5351 - Proteiny I - Kubíček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21390" y="407781"/>
            <a:ext cx="8774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III] </a:t>
            </a:r>
            <a:r>
              <a:rPr lang="en-US" dirty="0" err="1" smtClean="0"/>
              <a:t>Peptidy</a:t>
            </a:r>
            <a:r>
              <a:rPr lang="en-US" dirty="0" smtClean="0"/>
              <a:t>, </a:t>
            </a:r>
            <a:r>
              <a:rPr lang="en-US" dirty="0" err="1" smtClean="0"/>
              <a:t>proteiny</a:t>
            </a:r>
            <a:r>
              <a:rPr lang="en-US" dirty="0" smtClean="0"/>
              <a:t> – </a:t>
            </a:r>
            <a:r>
              <a:rPr lang="en-US" dirty="0" err="1" smtClean="0"/>
              <a:t>vznik</a:t>
            </a:r>
            <a:r>
              <a:rPr lang="en-US" dirty="0" smtClean="0"/>
              <a:t> </a:t>
            </a:r>
            <a:r>
              <a:rPr lang="en-US" dirty="0" err="1" smtClean="0"/>
              <a:t>polymerů</a:t>
            </a:r>
            <a:r>
              <a:rPr lang="en-US" dirty="0" smtClean="0"/>
              <a:t> </a:t>
            </a:r>
            <a:r>
              <a:rPr lang="en-US" dirty="0" err="1" smtClean="0"/>
              <a:t>polymerizační</a:t>
            </a:r>
            <a:r>
              <a:rPr lang="en-US" dirty="0" smtClean="0"/>
              <a:t> </a:t>
            </a:r>
            <a:r>
              <a:rPr lang="en-US" dirty="0" err="1" smtClean="0"/>
              <a:t>reakcí</a:t>
            </a:r>
            <a:endParaRPr lang="en-US" dirty="0"/>
          </a:p>
        </p:txBody>
      </p:sp>
      <p:pic>
        <p:nvPicPr>
          <p:cNvPr id="5" name="Picture 4" descr="polymerizac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128" y="1108117"/>
            <a:ext cx="7935093" cy="4028089"/>
          </a:xfrm>
          <a:prstGeom prst="rect">
            <a:avLst/>
          </a:prstGeom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D79ED-D8B3-F642-80CB-CC80DEA24AF5}" type="datetime1">
              <a:rPr lang="en-US" smtClean="0"/>
              <a:t>9/26/12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peptidova_vazba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2082" y="2383929"/>
            <a:ext cx="4411443" cy="2008782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3429000" cy="365125"/>
          </a:xfrm>
        </p:spPr>
        <p:txBody>
          <a:bodyPr/>
          <a:lstStyle/>
          <a:p>
            <a:r>
              <a:rPr lang="en-US" smtClean="0"/>
              <a:t>F5351 - Proteiny I - Kubíček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21390" y="407781"/>
            <a:ext cx="8774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IV] </a:t>
            </a:r>
            <a:r>
              <a:rPr lang="en-US" dirty="0" err="1" smtClean="0"/>
              <a:t>Peptidová</a:t>
            </a:r>
            <a:r>
              <a:rPr lang="en-US" dirty="0" smtClean="0"/>
              <a:t> </a:t>
            </a:r>
            <a:r>
              <a:rPr lang="en-US" dirty="0" err="1" smtClean="0"/>
              <a:t>vazba</a:t>
            </a:r>
            <a:r>
              <a:rPr lang="en-US" dirty="0" smtClean="0"/>
              <a:t> – pseudo </a:t>
            </a:r>
            <a:r>
              <a:rPr lang="en-US" dirty="0" err="1" smtClean="0"/>
              <a:t>dvojitá</a:t>
            </a:r>
            <a:r>
              <a:rPr lang="en-US" dirty="0" smtClean="0"/>
              <a:t> </a:t>
            </a:r>
            <a:r>
              <a:rPr lang="en-US" dirty="0" err="1" smtClean="0"/>
              <a:t>vazba</a:t>
            </a:r>
            <a:r>
              <a:rPr lang="en-US" dirty="0" smtClean="0"/>
              <a:t> =&gt; </a:t>
            </a:r>
            <a:r>
              <a:rPr lang="en-US" dirty="0" err="1" smtClean="0"/>
              <a:t>amidová</a:t>
            </a:r>
            <a:r>
              <a:rPr lang="en-US" dirty="0" smtClean="0"/>
              <a:t> </a:t>
            </a:r>
            <a:r>
              <a:rPr lang="en-US" dirty="0" err="1" smtClean="0"/>
              <a:t>rovina</a:t>
            </a:r>
            <a:endParaRPr lang="en-US" dirty="0"/>
          </a:p>
        </p:txBody>
      </p:sp>
      <p:pic>
        <p:nvPicPr>
          <p:cNvPr id="5" name="Picture 4" descr="peptidova_vazb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126" y="795821"/>
            <a:ext cx="6397013" cy="1870406"/>
          </a:xfrm>
          <a:prstGeom prst="rect">
            <a:avLst/>
          </a:prstGeom>
        </p:spPr>
      </p:pic>
      <p:pic>
        <p:nvPicPr>
          <p:cNvPr id="8" name="Picture 7" descr="peptidova_vazba_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743" y="2666228"/>
            <a:ext cx="4253200" cy="1551392"/>
          </a:xfrm>
          <a:prstGeom prst="rect">
            <a:avLst/>
          </a:prstGeom>
        </p:spPr>
      </p:pic>
      <p:pic>
        <p:nvPicPr>
          <p:cNvPr id="10" name="Picture 9" descr="peptidova_vazba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80453" y="4392711"/>
            <a:ext cx="3764980" cy="1810419"/>
          </a:xfrm>
          <a:prstGeom prst="rect">
            <a:avLst/>
          </a:prstGeom>
        </p:spPr>
      </p:pic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A83E6-C124-D94E-848E-56CBBA83E7E7}" type="datetime1">
              <a:rPr lang="en-US" smtClean="0"/>
              <a:t>9/26/12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3429000" cy="365125"/>
          </a:xfrm>
        </p:spPr>
        <p:txBody>
          <a:bodyPr/>
          <a:lstStyle/>
          <a:p>
            <a:r>
              <a:rPr lang="en-US" smtClean="0"/>
              <a:t>F5351 - Proteiny I - Kubíček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4" name="Picture 3" descr="parametry_polypept_reterz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6682" y="1468012"/>
            <a:ext cx="7206433" cy="42413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1390" y="244669"/>
            <a:ext cx="8774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V] </a:t>
            </a:r>
            <a:r>
              <a:rPr lang="en-US" dirty="0" err="1" smtClean="0"/>
              <a:t>Proteinová</a:t>
            </a:r>
            <a:r>
              <a:rPr lang="en-US" dirty="0" smtClean="0"/>
              <a:t> </a:t>
            </a:r>
            <a:r>
              <a:rPr lang="en-US" dirty="0" err="1" smtClean="0"/>
              <a:t>páteř</a:t>
            </a:r>
            <a:r>
              <a:rPr lang="en-US" dirty="0" smtClean="0"/>
              <a:t>, </a:t>
            </a:r>
            <a:r>
              <a:rPr lang="en-US" dirty="0" err="1" smtClean="0"/>
              <a:t>primární</a:t>
            </a:r>
            <a:r>
              <a:rPr lang="en-US" dirty="0" smtClean="0"/>
              <a:t> </a:t>
            </a:r>
            <a:r>
              <a:rPr lang="en-US" dirty="0" err="1" smtClean="0"/>
              <a:t>struktura</a:t>
            </a:r>
            <a:r>
              <a:rPr lang="en-US" dirty="0" smtClean="0"/>
              <a:t>, </a:t>
            </a:r>
            <a:r>
              <a:rPr lang="en-US" dirty="0" err="1" smtClean="0"/>
              <a:t>číslování</a:t>
            </a:r>
            <a:r>
              <a:rPr lang="en-US" dirty="0" smtClean="0"/>
              <a:t> </a:t>
            </a:r>
            <a:r>
              <a:rPr lang="en-US" dirty="0" err="1" smtClean="0"/>
              <a:t>od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FF0000"/>
                </a:solidFill>
              </a:rPr>
              <a:t>N-</a:t>
            </a:r>
            <a:r>
              <a:rPr lang="en-US" dirty="0" err="1" smtClean="0"/>
              <a:t>konce</a:t>
            </a:r>
            <a:r>
              <a:rPr lang="en-US" dirty="0" smtClean="0"/>
              <a:t> (</a:t>
            </a:r>
            <a:r>
              <a:rPr lang="en-US" dirty="0" err="1" smtClean="0"/>
              <a:t>terminu</a:t>
            </a:r>
            <a:r>
              <a:rPr lang="en-US" dirty="0" smtClean="0"/>
              <a:t>) </a:t>
            </a:r>
            <a:r>
              <a:rPr lang="en-US" dirty="0" err="1" smtClean="0"/>
              <a:t>směrem</a:t>
            </a:r>
            <a:r>
              <a:rPr lang="en-US" dirty="0" smtClean="0"/>
              <a:t> </a:t>
            </a:r>
            <a:r>
              <a:rPr lang="en-US" dirty="0" err="1" smtClean="0"/>
              <a:t>k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FF0000"/>
                </a:solidFill>
              </a:rPr>
              <a:t>C-</a:t>
            </a:r>
            <a:r>
              <a:rPr lang="en-US" dirty="0" err="1" smtClean="0"/>
              <a:t>konci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EB029-66A5-F64A-9292-C5C13897589D}" type="datetime1">
              <a:rPr lang="en-US" smtClean="0"/>
              <a:t>9/26/12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7386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latin typeface="Arial"/>
                <a:cs typeface="Arial"/>
              </a:rPr>
              <a:t>Proteiny</a:t>
            </a:r>
            <a:endParaRPr lang="en-US" sz="2400" dirty="0" smtClean="0">
              <a:latin typeface="Arial"/>
              <a:cs typeface="Arial"/>
            </a:endParaRPr>
          </a:p>
          <a:p>
            <a:endParaRPr lang="en-US" dirty="0" smtClean="0">
              <a:latin typeface="Arial"/>
              <a:cs typeface="Arial"/>
            </a:endParaRPr>
          </a:p>
          <a:p>
            <a:r>
              <a:rPr lang="en-US" dirty="0" smtClean="0">
                <a:latin typeface="Arial"/>
                <a:cs typeface="Arial"/>
              </a:rPr>
              <a:t>I] </a:t>
            </a:r>
            <a:r>
              <a:rPr lang="en-US" b="1" dirty="0" err="1" smtClean="0">
                <a:latin typeface="Arial"/>
                <a:cs typeface="Arial"/>
              </a:rPr>
              <a:t>Doporučená</a:t>
            </a:r>
            <a:r>
              <a:rPr lang="en-US" b="1" dirty="0" smtClean="0">
                <a:latin typeface="Arial"/>
                <a:cs typeface="Arial"/>
              </a:rPr>
              <a:t> </a:t>
            </a:r>
            <a:r>
              <a:rPr lang="en-US" b="1" dirty="0" err="1" smtClean="0">
                <a:latin typeface="Arial"/>
                <a:cs typeface="Arial"/>
              </a:rPr>
              <a:t>literatura</a:t>
            </a:r>
            <a:endParaRPr lang="en-US" b="1" dirty="0" smtClean="0">
              <a:latin typeface="Arial"/>
              <a:cs typeface="Arial"/>
            </a:endParaRPr>
          </a:p>
          <a:p>
            <a:pPr marL="342900" indent="-342900">
              <a:buAutoNum type="arabicParenR"/>
            </a:pPr>
            <a:r>
              <a:rPr lang="en-US" dirty="0" err="1" smtClean="0">
                <a:latin typeface="Arial"/>
                <a:cs typeface="Arial"/>
              </a:rPr>
              <a:t>Whitford</a:t>
            </a:r>
            <a:r>
              <a:rPr lang="en-US" dirty="0" smtClean="0">
                <a:latin typeface="Arial"/>
                <a:cs typeface="Arial"/>
              </a:rPr>
              <a:t>, D.: Proteins – Structure and Function, John Wiley &amp; Sons, Ltd. 2005</a:t>
            </a:r>
          </a:p>
          <a:p>
            <a:pPr marL="342900" indent="-342900">
              <a:buAutoNum type="arabicParenR"/>
            </a:pPr>
            <a:r>
              <a:rPr lang="en-US" dirty="0" err="1" smtClean="0">
                <a:latin typeface="Arial"/>
                <a:cs typeface="Arial"/>
              </a:rPr>
              <a:t>Cotterill</a:t>
            </a:r>
            <a:r>
              <a:rPr lang="en-US" dirty="0" smtClean="0">
                <a:latin typeface="Arial"/>
                <a:cs typeface="Arial"/>
              </a:rPr>
              <a:t>, R.: Biophysics: An Introduction, John Wiley &amp; Sons, Ltd. 2002</a:t>
            </a:r>
          </a:p>
          <a:p>
            <a:pPr marL="342900" indent="-342900">
              <a:buAutoNum type="arabicParenR"/>
            </a:pPr>
            <a:r>
              <a:rPr lang="en-US" dirty="0" err="1" smtClean="0">
                <a:latin typeface="Arial"/>
                <a:cs typeface="Arial"/>
              </a:rPr>
              <a:t>Voet</a:t>
            </a:r>
            <a:r>
              <a:rPr lang="en-US" dirty="0" smtClean="0">
                <a:latin typeface="Arial"/>
                <a:cs typeface="Arial"/>
              </a:rPr>
              <a:t>, D, and </a:t>
            </a:r>
            <a:r>
              <a:rPr lang="en-US" dirty="0" err="1" smtClean="0">
                <a:latin typeface="Arial"/>
                <a:cs typeface="Arial"/>
              </a:rPr>
              <a:t>Voetová</a:t>
            </a:r>
            <a:r>
              <a:rPr lang="en-US" dirty="0" smtClean="0">
                <a:latin typeface="Arial"/>
                <a:cs typeface="Arial"/>
              </a:rPr>
              <a:t>, J.G.: </a:t>
            </a:r>
            <a:r>
              <a:rPr lang="en-US" dirty="0" err="1" smtClean="0">
                <a:latin typeface="Arial"/>
                <a:cs typeface="Arial"/>
              </a:rPr>
              <a:t>Biochemie</a:t>
            </a:r>
            <a:r>
              <a:rPr lang="en-US" dirty="0" smtClean="0">
                <a:latin typeface="Arial"/>
                <a:cs typeface="Arial"/>
              </a:rPr>
              <a:t>, Victoria Publishing</a:t>
            </a:r>
          </a:p>
          <a:p>
            <a:pPr marL="342900" indent="-342900">
              <a:buAutoNum type="arabicParenR"/>
            </a:pPr>
            <a:r>
              <a:rPr lang="en-US" dirty="0" smtClean="0">
                <a:latin typeface="Arial"/>
                <a:cs typeface="Arial"/>
              </a:rPr>
              <a:t>Murray, R.K., </a:t>
            </a:r>
            <a:r>
              <a:rPr lang="en-US" dirty="0" err="1" smtClean="0">
                <a:latin typeface="Arial"/>
                <a:cs typeface="Arial"/>
              </a:rPr>
              <a:t>Granner</a:t>
            </a:r>
            <a:r>
              <a:rPr lang="en-US" dirty="0" smtClean="0">
                <a:latin typeface="Arial"/>
                <a:cs typeface="Arial"/>
              </a:rPr>
              <a:t>, D. K., Mayes, P., A., </a:t>
            </a:r>
            <a:r>
              <a:rPr lang="en-US" dirty="0" err="1" smtClean="0">
                <a:latin typeface="Arial"/>
                <a:cs typeface="Arial"/>
              </a:rPr>
              <a:t>Rodwell</a:t>
            </a:r>
            <a:r>
              <a:rPr lang="en-US" dirty="0" smtClean="0">
                <a:latin typeface="Arial"/>
                <a:cs typeface="Arial"/>
              </a:rPr>
              <a:t>, V., W.: Harper’s Illustrated Biochemistry, Lange Medical Books, 2003</a:t>
            </a:r>
          </a:p>
          <a:p>
            <a:pPr marL="342900" indent="-342900">
              <a:buAutoNum type="arabicParenR"/>
            </a:pPr>
            <a:r>
              <a:rPr lang="en-US" dirty="0" err="1" smtClean="0">
                <a:latin typeface="Arial"/>
                <a:cs typeface="Arial"/>
              </a:rPr>
              <a:t>Schuenemann</a:t>
            </a:r>
            <a:r>
              <a:rPr lang="en-US" dirty="0" smtClean="0">
                <a:latin typeface="Arial"/>
                <a:cs typeface="Arial"/>
              </a:rPr>
              <a:t>, V.: </a:t>
            </a:r>
            <a:r>
              <a:rPr lang="en-US" dirty="0" err="1" smtClean="0">
                <a:latin typeface="Arial"/>
                <a:cs typeface="Arial"/>
              </a:rPr>
              <a:t>Biophysik</a:t>
            </a:r>
            <a:r>
              <a:rPr lang="en-US" dirty="0" smtClean="0">
                <a:latin typeface="Arial"/>
                <a:cs typeface="Arial"/>
              </a:rPr>
              <a:t>: </a:t>
            </a:r>
            <a:r>
              <a:rPr lang="en-US" dirty="0" err="1" smtClean="0">
                <a:latin typeface="Arial"/>
                <a:cs typeface="Arial"/>
              </a:rPr>
              <a:t>Eine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Einfuehrung</a:t>
            </a:r>
            <a:r>
              <a:rPr lang="en-US" dirty="0" smtClean="0">
                <a:latin typeface="Arial"/>
                <a:cs typeface="Arial"/>
              </a:rPr>
              <a:t>, Springer, 2005</a:t>
            </a:r>
          </a:p>
          <a:p>
            <a:pPr marL="342900" indent="-342900">
              <a:buAutoNum type="arabicParenR"/>
            </a:pPr>
            <a:r>
              <a:rPr lang="en-US" dirty="0" smtClean="0">
                <a:latin typeface="Arial"/>
                <a:cs typeface="Arial"/>
              </a:rPr>
              <a:t>Garrett, R.H., Grisham, C.M.: Biochemistry, 2</a:t>
            </a:r>
            <a:r>
              <a:rPr lang="en-US" baseline="30000" dirty="0" smtClean="0">
                <a:latin typeface="Arial"/>
                <a:cs typeface="Arial"/>
              </a:rPr>
              <a:t>nd</a:t>
            </a:r>
            <a:r>
              <a:rPr lang="en-US" dirty="0" smtClean="0">
                <a:latin typeface="Arial"/>
                <a:cs typeface="Arial"/>
              </a:rPr>
              <a:t> ed., 1999</a:t>
            </a:r>
          </a:p>
          <a:p>
            <a:pPr marL="342900" indent="-342900"/>
            <a:endParaRPr lang="en-US" dirty="0" smtClean="0">
              <a:latin typeface="Arial"/>
              <a:cs typeface="Arial"/>
            </a:endParaRPr>
          </a:p>
          <a:p>
            <a:pPr marL="342900" indent="-342900"/>
            <a:endParaRPr lang="en-US" dirty="0" smtClean="0">
              <a:latin typeface="Arial"/>
              <a:cs typeface="Arial"/>
            </a:endParaRPr>
          </a:p>
          <a:p>
            <a:pPr marL="342900" indent="-342900"/>
            <a:r>
              <a:rPr lang="en-US" dirty="0" smtClean="0">
                <a:latin typeface="Arial"/>
                <a:cs typeface="Arial"/>
              </a:rPr>
              <a:t>II] </a:t>
            </a:r>
            <a:r>
              <a:rPr lang="en-US" b="1" dirty="0" err="1" smtClean="0">
                <a:latin typeface="Arial"/>
                <a:cs typeface="Arial"/>
              </a:rPr>
              <a:t>Aminokyseliny</a:t>
            </a:r>
            <a:endParaRPr lang="en-US" b="1" dirty="0" smtClean="0">
              <a:latin typeface="Arial"/>
              <a:cs typeface="Arial"/>
            </a:endParaRPr>
          </a:p>
          <a:p>
            <a:pPr marL="342900" indent="-342900">
              <a:buAutoNum type="arabicParenR"/>
            </a:pPr>
            <a:r>
              <a:rPr lang="en-US" dirty="0" err="1" smtClean="0">
                <a:latin typeface="Arial"/>
                <a:cs typeface="Arial"/>
              </a:rPr>
              <a:t>Tvoří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monomerní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jednotky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peptidů</a:t>
            </a:r>
            <a:r>
              <a:rPr lang="en-US" dirty="0" smtClean="0">
                <a:latin typeface="Arial"/>
                <a:cs typeface="Arial"/>
              </a:rPr>
              <a:t> a </a:t>
            </a:r>
            <a:r>
              <a:rPr lang="en-US" dirty="0" err="1" smtClean="0">
                <a:latin typeface="Arial"/>
                <a:cs typeface="Arial"/>
              </a:rPr>
              <a:t>proteinů</a:t>
            </a:r>
            <a:endParaRPr lang="en-US" dirty="0" smtClean="0">
              <a:latin typeface="Arial"/>
              <a:cs typeface="Arial"/>
            </a:endParaRPr>
          </a:p>
          <a:p>
            <a:pPr marL="342900" indent="-342900">
              <a:buAutoNum type="arabicParenR"/>
            </a:pPr>
            <a:r>
              <a:rPr lang="en-US" dirty="0" smtClean="0">
                <a:latin typeface="Arial"/>
                <a:cs typeface="Arial"/>
              </a:rPr>
              <a:t>20 L-</a:t>
            </a:r>
            <a:r>
              <a:rPr lang="en-US" dirty="0" smtClean="0">
                <a:latin typeface="Symbol" charset="2"/>
                <a:cs typeface="Symbol" charset="2"/>
              </a:rPr>
              <a:t>a</a:t>
            </a:r>
            <a:r>
              <a:rPr lang="en-US" dirty="0" smtClean="0">
                <a:latin typeface="Arial"/>
                <a:cs typeface="Arial"/>
              </a:rPr>
              <a:t>-</a:t>
            </a:r>
            <a:r>
              <a:rPr lang="en-US" dirty="0" err="1" smtClean="0">
                <a:latin typeface="Arial"/>
                <a:cs typeface="Arial"/>
              </a:rPr>
              <a:t>aminokyselin</a:t>
            </a:r>
            <a:endParaRPr lang="en-US" dirty="0" smtClean="0">
              <a:latin typeface="Arial"/>
              <a:cs typeface="Arial"/>
            </a:endParaRPr>
          </a:p>
          <a:p>
            <a:pPr marL="342900" indent="-342900">
              <a:buAutoNum type="arabicParenR"/>
            </a:pPr>
            <a:r>
              <a:rPr lang="en-US" dirty="0" err="1" smtClean="0">
                <a:latin typeface="Arial"/>
                <a:cs typeface="Arial"/>
              </a:rPr>
              <a:t>Všechny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aminokyseliny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složeny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ze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tří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částí</a:t>
            </a:r>
            <a:r>
              <a:rPr lang="en-US" dirty="0" smtClean="0">
                <a:latin typeface="Arial"/>
                <a:cs typeface="Arial"/>
              </a:rPr>
              <a:t> – </a:t>
            </a:r>
            <a:r>
              <a:rPr lang="en-US" b="1" dirty="0" smtClean="0">
                <a:latin typeface="Arial"/>
                <a:cs typeface="Arial"/>
              </a:rPr>
              <a:t>NH2-</a:t>
            </a:r>
            <a:r>
              <a:rPr lang="en-US" dirty="0" smtClean="0">
                <a:latin typeface="Arial"/>
                <a:cs typeface="Arial"/>
              </a:rPr>
              <a:t> (amino) </a:t>
            </a:r>
            <a:r>
              <a:rPr lang="en-US" dirty="0" err="1" smtClean="0">
                <a:latin typeface="Arial"/>
                <a:cs typeface="Arial"/>
              </a:rPr>
              <a:t>skupina</a:t>
            </a:r>
            <a:r>
              <a:rPr lang="en-US" dirty="0" smtClean="0">
                <a:latin typeface="Arial"/>
                <a:cs typeface="Arial"/>
              </a:rPr>
              <a:t>, </a:t>
            </a:r>
            <a:r>
              <a:rPr lang="en-US" b="1" dirty="0" smtClean="0">
                <a:latin typeface="Arial"/>
                <a:cs typeface="Arial"/>
              </a:rPr>
              <a:t>-COOH </a:t>
            </a:r>
            <a:r>
              <a:rPr lang="en-US" dirty="0" smtClean="0">
                <a:latin typeface="Arial"/>
                <a:cs typeface="Arial"/>
              </a:rPr>
              <a:t>(</a:t>
            </a:r>
            <a:r>
              <a:rPr lang="en-US" dirty="0" err="1" smtClean="0">
                <a:latin typeface="Arial"/>
                <a:cs typeface="Arial"/>
              </a:rPr>
              <a:t>karboxylová</a:t>
            </a:r>
            <a:r>
              <a:rPr lang="en-US" dirty="0" smtClean="0">
                <a:latin typeface="Arial"/>
                <a:cs typeface="Arial"/>
              </a:rPr>
              <a:t>) </a:t>
            </a:r>
            <a:r>
              <a:rPr lang="en-US" dirty="0" err="1" smtClean="0">
                <a:latin typeface="Arial"/>
                <a:cs typeface="Arial"/>
              </a:rPr>
              <a:t>skupina</a:t>
            </a:r>
            <a:r>
              <a:rPr lang="en-US" dirty="0" smtClean="0">
                <a:latin typeface="Arial"/>
                <a:cs typeface="Arial"/>
              </a:rPr>
              <a:t>, </a:t>
            </a:r>
            <a:r>
              <a:rPr lang="en-US" b="1" dirty="0" smtClean="0">
                <a:latin typeface="Arial"/>
                <a:cs typeface="Arial"/>
              </a:rPr>
              <a:t>-C</a:t>
            </a:r>
            <a:r>
              <a:rPr lang="en-US" b="1" baseline="-25000" dirty="0" smtClean="0">
                <a:latin typeface="Symbol" charset="2"/>
                <a:cs typeface="Symbol" charset="2"/>
              </a:rPr>
              <a:t>a</a:t>
            </a:r>
            <a:r>
              <a:rPr lang="en-US" b="1" dirty="0" smtClean="0">
                <a:latin typeface="Arial"/>
                <a:cs typeface="Arial"/>
              </a:rPr>
              <a:t>-R</a:t>
            </a:r>
            <a:r>
              <a:rPr lang="en-US" dirty="0" smtClean="0">
                <a:latin typeface="Arial"/>
                <a:cs typeface="Arial"/>
              </a:rPr>
              <a:t> (</a:t>
            </a:r>
            <a:r>
              <a:rPr lang="en-US" dirty="0" err="1" smtClean="0">
                <a:latin typeface="Arial"/>
                <a:cs typeface="Arial"/>
              </a:rPr>
              <a:t>alfa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uhlík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s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postranním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řetězcem</a:t>
            </a:r>
            <a:r>
              <a:rPr lang="en-US" dirty="0" smtClean="0">
                <a:latin typeface="Arial"/>
                <a:cs typeface="Arial"/>
              </a:rPr>
              <a:t>)</a:t>
            </a:r>
          </a:p>
          <a:p>
            <a:pPr marL="342900" indent="-342900"/>
            <a:r>
              <a:rPr lang="en-US" dirty="0" smtClean="0">
                <a:latin typeface="Arial"/>
                <a:cs typeface="Arial"/>
              </a:rPr>
              <a:t>4) </a:t>
            </a:r>
            <a:r>
              <a:rPr lang="en-US" dirty="0" err="1" smtClean="0">
                <a:latin typeface="Arial"/>
                <a:cs typeface="Arial"/>
              </a:rPr>
              <a:t>Esenciální</a:t>
            </a:r>
            <a:r>
              <a:rPr lang="en-US" dirty="0" smtClean="0">
                <a:latin typeface="Arial"/>
                <a:cs typeface="Arial"/>
              </a:rPr>
              <a:t> a </a:t>
            </a:r>
            <a:r>
              <a:rPr lang="en-US" dirty="0" err="1" smtClean="0">
                <a:latin typeface="Arial"/>
                <a:cs typeface="Arial"/>
              </a:rPr>
              <a:t>neesenciální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kyseliny</a:t>
            </a:r>
            <a:r>
              <a:rPr lang="en-US" dirty="0" smtClean="0">
                <a:latin typeface="Arial"/>
                <a:cs typeface="Arial"/>
              </a:rPr>
              <a:t> – </a:t>
            </a:r>
            <a:r>
              <a:rPr lang="en-US" dirty="0" err="1" smtClean="0">
                <a:latin typeface="Arial"/>
                <a:cs typeface="Arial"/>
              </a:rPr>
              <a:t>organismus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si</a:t>
            </a:r>
            <a:r>
              <a:rPr lang="en-US" dirty="0" smtClean="0">
                <a:latin typeface="Arial"/>
                <a:cs typeface="Arial"/>
              </a:rPr>
              <a:t> je </a:t>
            </a:r>
            <a:r>
              <a:rPr lang="en-US" dirty="0" err="1" smtClean="0">
                <a:latin typeface="Arial"/>
                <a:cs typeface="Arial"/>
              </a:rPr>
              <a:t>umí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syntetizovat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nebo</a:t>
            </a:r>
            <a:r>
              <a:rPr lang="en-US" dirty="0" smtClean="0">
                <a:latin typeface="Arial"/>
                <a:cs typeface="Arial"/>
              </a:rPr>
              <a:t> je </a:t>
            </a:r>
            <a:r>
              <a:rPr lang="en-US" dirty="0" err="1" smtClean="0">
                <a:latin typeface="Arial"/>
                <a:cs typeface="Arial"/>
              </a:rPr>
              <a:t>potřeba</a:t>
            </a:r>
            <a:r>
              <a:rPr lang="en-US" dirty="0" smtClean="0">
                <a:latin typeface="Arial"/>
                <a:cs typeface="Arial"/>
              </a:rPr>
              <a:t> je </a:t>
            </a:r>
            <a:r>
              <a:rPr lang="en-US" dirty="0" err="1" smtClean="0">
                <a:latin typeface="Arial"/>
                <a:cs typeface="Arial"/>
              </a:rPr>
              <a:t>přijímat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v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potravě</a:t>
            </a:r>
            <a:endParaRPr lang="en-US" dirty="0" smtClean="0">
              <a:latin typeface="Arial"/>
              <a:cs typeface="Arial"/>
            </a:endParaRPr>
          </a:p>
          <a:p>
            <a:pPr marL="342900" indent="-342900"/>
            <a:r>
              <a:rPr lang="en-US" dirty="0" smtClean="0">
                <a:latin typeface="Arial"/>
                <a:cs typeface="Arial"/>
              </a:rPr>
              <a:t>5) </a:t>
            </a:r>
            <a:r>
              <a:rPr lang="en-US" dirty="0" err="1" smtClean="0">
                <a:latin typeface="Arial"/>
                <a:cs typeface="Arial"/>
              </a:rPr>
              <a:t>Označujeme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třípísmennými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nebo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jednopísmennými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zkratkami</a:t>
            </a:r>
            <a:r>
              <a:rPr lang="en-US" dirty="0" smtClean="0">
                <a:latin typeface="Arial"/>
                <a:cs typeface="Arial"/>
              </a:rPr>
              <a:t> (</a:t>
            </a:r>
            <a:r>
              <a:rPr lang="en-US" dirty="0" err="1" smtClean="0">
                <a:latin typeface="Arial"/>
                <a:cs typeface="Arial"/>
              </a:rPr>
              <a:t>zápis</a:t>
            </a:r>
            <a:r>
              <a:rPr lang="en-US" dirty="0" smtClean="0">
                <a:latin typeface="Arial"/>
                <a:cs typeface="Arial"/>
              </a:rPr>
              <a:t> Val-</a:t>
            </a:r>
            <a:r>
              <a:rPr lang="en-US" dirty="0" err="1" smtClean="0">
                <a:latin typeface="Arial"/>
                <a:cs typeface="Arial"/>
              </a:rPr>
              <a:t>Thr</a:t>
            </a:r>
            <a:r>
              <a:rPr lang="en-US" dirty="0" smtClean="0">
                <a:latin typeface="Arial"/>
                <a:cs typeface="Arial"/>
              </a:rPr>
              <a:t>-Ile-Pro </a:t>
            </a:r>
            <a:r>
              <a:rPr lang="en-US" dirty="0" err="1" smtClean="0">
                <a:latin typeface="Arial"/>
                <a:cs typeface="Arial"/>
              </a:rPr>
              <a:t>nebo</a:t>
            </a:r>
            <a:r>
              <a:rPr lang="en-US" dirty="0" smtClean="0">
                <a:latin typeface="Arial"/>
                <a:cs typeface="Arial"/>
              </a:rPr>
              <a:t> VTIP – </a:t>
            </a:r>
            <a:r>
              <a:rPr lang="en-US" dirty="0" err="1" smtClean="0">
                <a:latin typeface="Arial"/>
                <a:cs typeface="Arial"/>
              </a:rPr>
              <a:t>u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jednopísmenného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zápisu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bez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pomlčky</a:t>
            </a:r>
            <a:r>
              <a:rPr lang="en-US" dirty="0" smtClean="0">
                <a:latin typeface="Arial"/>
                <a:cs typeface="Arial"/>
              </a:rPr>
              <a:t>)</a:t>
            </a:r>
          </a:p>
          <a:p>
            <a:pPr marL="342900" indent="-342900">
              <a:buAutoNum type="arabicParenR"/>
            </a:pPr>
            <a:endParaRPr lang="en-US" dirty="0" smtClean="0">
              <a:latin typeface="Arial"/>
              <a:cs typeface="Arial"/>
            </a:endParaRPr>
          </a:p>
          <a:p>
            <a:pPr marL="342900" indent="-342900"/>
            <a:endParaRPr lang="en-US" dirty="0" smtClean="0">
              <a:latin typeface="Arial"/>
              <a:cs typeface="Arial"/>
            </a:endParaRPr>
          </a:p>
          <a:p>
            <a:pPr marL="342900" indent="-342900"/>
            <a:endParaRPr lang="en-US" dirty="0">
              <a:latin typeface="Arial"/>
              <a:cs typeface="Arial"/>
            </a:endParaRPr>
          </a:p>
          <a:p>
            <a:pPr marL="342900" indent="-342900"/>
            <a:r>
              <a:rPr lang="en-US" dirty="0" smtClean="0">
                <a:latin typeface="Arial"/>
                <a:cs typeface="Arial"/>
              </a:rPr>
              <a:t> </a:t>
            </a:r>
          </a:p>
          <a:p>
            <a:endParaRPr lang="en-US" dirty="0">
              <a:latin typeface="Arial"/>
              <a:cs typeface="Arial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666253" y="6356350"/>
            <a:ext cx="6117361" cy="365125"/>
          </a:xfrm>
        </p:spPr>
        <p:txBody>
          <a:bodyPr/>
          <a:lstStyle/>
          <a:p>
            <a:r>
              <a:rPr lang="en-US" smtClean="0"/>
              <a:t>F5351 - Proteiny I - Kubíček 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D6590-F846-5748-9EBF-A1514235B438}" type="datetime1">
              <a:rPr lang="en-US" smtClean="0"/>
              <a:t>9/26/12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mide_pla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4581" y="1114825"/>
            <a:ext cx="3294637" cy="4864253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F5351 - Proteiny I - Kubíček 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4" name="Picture 3" descr="AEKGY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215" y="578105"/>
            <a:ext cx="4940498" cy="338763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2621" y="4222216"/>
            <a:ext cx="61523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Symbol" charset="2"/>
              <a:buChar char="f"/>
            </a:pPr>
            <a:r>
              <a:rPr lang="en-US" sz="2000" dirty="0" smtClean="0">
                <a:latin typeface="Symbol" charset="2"/>
                <a:cs typeface="Symbol" charset="2"/>
              </a:rPr>
              <a:t> 	-	</a:t>
            </a:r>
            <a:r>
              <a:rPr lang="en-US" sz="2000" b="1" dirty="0" smtClean="0">
                <a:solidFill>
                  <a:srgbClr val="FF0000"/>
                </a:solidFill>
                <a:latin typeface="Arial Bold"/>
                <a:cs typeface="Arial Bold"/>
              </a:rPr>
              <a:t>CO, N, C</a:t>
            </a:r>
            <a:r>
              <a:rPr lang="en-US" sz="2000" b="1" baseline="-25000" dirty="0" smtClean="0">
                <a:solidFill>
                  <a:srgbClr val="FF0000"/>
                </a:solidFill>
                <a:latin typeface="Symbol" charset="2"/>
                <a:cs typeface="Symbol" charset="2"/>
              </a:rPr>
              <a:t>a</a:t>
            </a:r>
            <a:r>
              <a:rPr lang="en-US" sz="2000" b="1" dirty="0" smtClean="0">
                <a:solidFill>
                  <a:srgbClr val="FF0000"/>
                </a:solidFill>
                <a:latin typeface="Arial Bold"/>
                <a:cs typeface="Arial Bold"/>
              </a:rPr>
              <a:t>, CO</a:t>
            </a:r>
            <a:r>
              <a:rPr lang="en-US" sz="2000" dirty="0" smtClean="0">
                <a:solidFill>
                  <a:srgbClr val="FF0000"/>
                </a:solidFill>
                <a:latin typeface="Arial Bold"/>
                <a:cs typeface="Arial Bold"/>
              </a:rPr>
              <a:t> </a:t>
            </a:r>
            <a:r>
              <a:rPr lang="en-US" sz="2000" dirty="0" smtClean="0">
                <a:latin typeface="Arial Bold"/>
                <a:cs typeface="Arial Bold"/>
              </a:rPr>
              <a:t>(CO </a:t>
            </a:r>
            <a:r>
              <a:rPr lang="en-US" sz="2000" dirty="0" err="1" smtClean="0">
                <a:latin typeface="Arial Bold"/>
                <a:cs typeface="Arial Bold"/>
              </a:rPr>
              <a:t>někdy</a:t>
            </a:r>
            <a:r>
              <a:rPr lang="en-US" sz="2000" dirty="0" smtClean="0">
                <a:latin typeface="Arial Bold"/>
                <a:cs typeface="Arial Bold"/>
              </a:rPr>
              <a:t> </a:t>
            </a:r>
            <a:r>
              <a:rPr lang="en-US" sz="2000" dirty="0" err="1" smtClean="0">
                <a:latin typeface="Arial Bold"/>
                <a:cs typeface="Arial Bold"/>
              </a:rPr>
              <a:t>značeno</a:t>
            </a:r>
            <a:r>
              <a:rPr lang="en-US" sz="2000" dirty="0" smtClean="0">
                <a:latin typeface="Arial Bold"/>
                <a:cs typeface="Arial Bold"/>
              </a:rPr>
              <a:t> C’)</a:t>
            </a:r>
            <a:r>
              <a:rPr lang="en-US" sz="2000" dirty="0" smtClean="0">
                <a:latin typeface="Symbol" charset="2"/>
                <a:cs typeface="Symbol" charset="2"/>
              </a:rPr>
              <a:t> </a:t>
            </a:r>
          </a:p>
          <a:p>
            <a:r>
              <a:rPr lang="en-US" sz="2000" dirty="0" err="1">
                <a:latin typeface="Symbol" charset="2"/>
                <a:cs typeface="Symbol" charset="2"/>
              </a:rPr>
              <a:t>y</a:t>
            </a:r>
            <a:r>
              <a:rPr lang="en-US" sz="2000" dirty="0" smtClean="0">
                <a:latin typeface="Symbol" charset="2"/>
                <a:cs typeface="Symbol" charset="2"/>
              </a:rPr>
              <a:t> 	- 	</a:t>
            </a:r>
            <a:r>
              <a:rPr lang="en-US" sz="2000" b="1" dirty="0" smtClean="0">
                <a:latin typeface="Arial Bold"/>
                <a:cs typeface="Arial Bold"/>
              </a:rPr>
              <a:t>N, C</a:t>
            </a:r>
            <a:r>
              <a:rPr lang="en-US" sz="2000" b="1" baseline="-25000" dirty="0" smtClean="0">
                <a:latin typeface="Symbol" charset="2"/>
                <a:cs typeface="Symbol" charset="2"/>
              </a:rPr>
              <a:t>a</a:t>
            </a:r>
            <a:r>
              <a:rPr lang="en-US" sz="2000" b="1" dirty="0" smtClean="0">
                <a:latin typeface="Arial Bold"/>
                <a:cs typeface="Arial Bold"/>
              </a:rPr>
              <a:t>, CO, N</a:t>
            </a:r>
            <a:endParaRPr lang="en-US" sz="2000" b="1" dirty="0">
              <a:latin typeface="Symbol" charset="2"/>
              <a:cs typeface="Symbol" charset="2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07512" y="2253064"/>
            <a:ext cx="1759470" cy="699053"/>
          </a:xfrm>
          <a:prstGeom prst="rect">
            <a:avLst/>
          </a:prstGeom>
          <a:noFill/>
          <a:ln w="76200" cmpd="sng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297820" y="2300605"/>
            <a:ext cx="1759470" cy="699053"/>
          </a:xfrm>
          <a:prstGeom prst="rect">
            <a:avLst/>
          </a:prstGeom>
          <a:noFill/>
          <a:ln w="76200" cmpd="sng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D8D6F-8AF5-1A48-B0FD-7EF065B62FE5}" type="datetime1">
              <a:rPr lang="en-US" smtClean="0"/>
              <a:t>9/26/12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199" y="6356350"/>
            <a:ext cx="3429001" cy="365125"/>
          </a:xfrm>
        </p:spPr>
        <p:txBody>
          <a:bodyPr/>
          <a:lstStyle/>
          <a:p>
            <a:r>
              <a:rPr lang="en-US" smtClean="0"/>
              <a:t>F5351 - Proteiny I - Kubíček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5" name="Picture 4" descr="ramachandra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1558" y="493182"/>
            <a:ext cx="6303798" cy="592097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1390" y="81553"/>
            <a:ext cx="8774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VI] </a:t>
            </a:r>
            <a:r>
              <a:rPr lang="en-US" dirty="0" err="1" smtClean="0"/>
              <a:t>Ramachandranův</a:t>
            </a:r>
            <a:r>
              <a:rPr lang="en-US" dirty="0" smtClean="0"/>
              <a:t> </a:t>
            </a:r>
            <a:r>
              <a:rPr lang="en-US" dirty="0" smtClean="0"/>
              <a:t>diagram - </a:t>
            </a:r>
            <a:r>
              <a:rPr lang="en-US" dirty="0" err="1" smtClean="0"/>
              <a:t>zjednodušení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AC489-BD46-DF48-AC51-0C0F8B1D7466}" type="datetime1">
              <a:rPr lang="en-US" smtClean="0"/>
              <a:t>9/26/12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lix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367" y="624402"/>
            <a:ext cx="3838586" cy="3427585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3429000" cy="365125"/>
          </a:xfrm>
        </p:spPr>
        <p:txBody>
          <a:bodyPr/>
          <a:lstStyle/>
          <a:p>
            <a:r>
              <a:rPr lang="en-US" smtClean="0"/>
              <a:t>F5351 - Proteiny I - Kubíček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02955" y="314574"/>
            <a:ext cx="86691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Arial"/>
                <a:cs typeface="Arial"/>
              </a:rPr>
              <a:t>VII] </a:t>
            </a:r>
            <a:r>
              <a:rPr lang="en-US" sz="2000" b="1" dirty="0" err="1" smtClean="0">
                <a:latin typeface="Arial"/>
                <a:cs typeface="Arial"/>
              </a:rPr>
              <a:t>Sekundární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struktura</a:t>
            </a:r>
            <a:endParaRPr lang="en-US" sz="2000" b="1" dirty="0" smtClean="0">
              <a:latin typeface="Arial"/>
              <a:cs typeface="Arial"/>
            </a:endParaRPr>
          </a:p>
          <a:p>
            <a:pPr marL="342900" indent="-342900">
              <a:buAutoNum type="arabicParenR"/>
            </a:pPr>
            <a:r>
              <a:rPr lang="en-US" sz="2400" b="1" dirty="0" smtClean="0">
                <a:latin typeface="Symbol" charset="2"/>
                <a:cs typeface="Symbol" charset="2"/>
              </a:rPr>
              <a:t>a</a:t>
            </a:r>
            <a:r>
              <a:rPr lang="en-US" sz="2400" b="1" dirty="0" smtClean="0">
                <a:latin typeface="Arial"/>
                <a:cs typeface="Arial"/>
              </a:rPr>
              <a:t>-</a:t>
            </a:r>
            <a:r>
              <a:rPr lang="en-US" sz="2400" b="1" dirty="0" err="1" smtClean="0">
                <a:latin typeface="Arial"/>
                <a:cs typeface="Arial"/>
              </a:rPr>
              <a:t>šroubovice</a:t>
            </a:r>
            <a:r>
              <a:rPr lang="en-US" sz="2400" b="1" dirty="0" smtClean="0">
                <a:latin typeface="Arial"/>
                <a:cs typeface="Arial"/>
              </a:rPr>
              <a:t> (</a:t>
            </a:r>
            <a:r>
              <a:rPr lang="en-US" sz="2400" b="1" dirty="0" smtClean="0">
                <a:latin typeface="Symbol" charset="2"/>
                <a:cs typeface="Symbol" charset="2"/>
              </a:rPr>
              <a:t>a</a:t>
            </a:r>
            <a:r>
              <a:rPr lang="en-US" sz="2400" b="1" dirty="0" smtClean="0">
                <a:latin typeface="Arial"/>
                <a:cs typeface="Arial"/>
              </a:rPr>
              <a:t>-helix)</a:t>
            </a:r>
          </a:p>
          <a:p>
            <a:pPr marL="342900" indent="-342900">
              <a:buAutoNum type="arabicParenR"/>
            </a:pPr>
            <a:r>
              <a:rPr lang="en-US" dirty="0" err="1" smtClean="0">
                <a:latin typeface="Symbol" charset="2"/>
                <a:cs typeface="Symbol" charset="2"/>
              </a:rPr>
              <a:t>b</a:t>
            </a:r>
            <a:r>
              <a:rPr lang="en-US" dirty="0" err="1" smtClean="0">
                <a:latin typeface="Arial"/>
                <a:cs typeface="Arial"/>
              </a:rPr>
              <a:t>-skládaný</a:t>
            </a:r>
            <a:r>
              <a:rPr lang="en-US" dirty="0" smtClean="0">
                <a:latin typeface="Arial"/>
                <a:cs typeface="Arial"/>
              </a:rPr>
              <a:t> list (</a:t>
            </a:r>
            <a:r>
              <a:rPr lang="en-US" dirty="0" err="1" smtClean="0">
                <a:latin typeface="Symbol" charset="2"/>
                <a:cs typeface="Symbol" charset="2"/>
              </a:rPr>
              <a:t>b</a:t>
            </a:r>
            <a:r>
              <a:rPr lang="en-US" dirty="0" smtClean="0">
                <a:latin typeface="Arial"/>
                <a:cs typeface="Arial"/>
              </a:rPr>
              <a:t>-sheet)</a:t>
            </a:r>
          </a:p>
          <a:p>
            <a:pPr marL="342900" indent="-342900">
              <a:buAutoNum type="arabicParenR"/>
            </a:pPr>
            <a:r>
              <a:rPr lang="en-US" dirty="0" err="1" smtClean="0">
                <a:latin typeface="Arial"/>
                <a:cs typeface="Arial"/>
              </a:rPr>
              <a:t>Ohyb</a:t>
            </a:r>
            <a:r>
              <a:rPr lang="en-US" dirty="0" smtClean="0">
                <a:latin typeface="Arial"/>
                <a:cs typeface="Arial"/>
              </a:rPr>
              <a:t>, </a:t>
            </a:r>
            <a:r>
              <a:rPr lang="en-US" dirty="0" err="1" smtClean="0">
                <a:latin typeface="Arial"/>
                <a:cs typeface="Arial"/>
              </a:rPr>
              <a:t>smyčka</a:t>
            </a:r>
            <a:r>
              <a:rPr lang="en-US" dirty="0" smtClean="0">
                <a:latin typeface="Arial"/>
                <a:cs typeface="Arial"/>
              </a:rPr>
              <a:t> (loop/turn)</a:t>
            </a:r>
            <a:endParaRPr lang="en-US" dirty="0">
              <a:latin typeface="Arial"/>
              <a:cs typeface="Arial"/>
            </a:endParaRPr>
          </a:p>
        </p:txBody>
      </p:sp>
      <p:pic>
        <p:nvPicPr>
          <p:cNvPr id="5" name="Picture 4" descr="helix_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3953" y="314574"/>
            <a:ext cx="2238178" cy="5932818"/>
          </a:xfrm>
          <a:prstGeom prst="rect">
            <a:avLst/>
          </a:prstGeom>
        </p:spPr>
      </p:pic>
      <p:pic>
        <p:nvPicPr>
          <p:cNvPr id="6" name="Picture 5" descr="helix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955" y="1816456"/>
            <a:ext cx="2882442" cy="4259480"/>
          </a:xfrm>
          <a:prstGeom prst="rect">
            <a:avLst/>
          </a:prstGeom>
        </p:spPr>
      </p:pic>
      <p:pic>
        <p:nvPicPr>
          <p:cNvPr id="9" name="Picture 8" descr="helix_zobr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89632" y="4176689"/>
            <a:ext cx="3263568" cy="1624194"/>
          </a:xfrm>
          <a:prstGeom prst="rect">
            <a:avLst/>
          </a:prstGeom>
        </p:spPr>
      </p:pic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62AFB-ACBC-F24B-94F9-CC6CBBA61F96}" type="datetime1">
              <a:rPr lang="en-US" smtClean="0"/>
              <a:t>9/26/12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FEB1B-BC39-5544-8974-884721CAEEB3}" type="datetime1">
              <a:rPr lang="en-US" smtClean="0"/>
              <a:t>9/26/12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F5351 - Proteiny I - Kubíček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23</a:t>
            </a:fld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3995408"/>
              </p:ext>
            </p:extLst>
          </p:nvPr>
        </p:nvGraphicFramePr>
        <p:xfrm>
          <a:off x="457200" y="955208"/>
          <a:ext cx="8060406" cy="340360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2303774"/>
                <a:gridCol w="1173414"/>
                <a:gridCol w="1049170"/>
                <a:gridCol w="1145804"/>
                <a:gridCol w="1044843"/>
                <a:gridCol w="1343401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Structural</a:t>
                      </a:r>
                      <a:r>
                        <a:rPr lang="en-US" baseline="0" dirty="0" smtClean="0"/>
                        <a:t> element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Symbol" charset="2"/>
                          <a:cs typeface="Symbol" charset="2"/>
                        </a:rPr>
                        <a:t>f</a:t>
                      </a:r>
                      <a:endParaRPr lang="en-US" dirty="0">
                        <a:latin typeface="Symbol" charset="2"/>
                        <a:cs typeface="Symbol" charset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Symbol" charset="2"/>
                          <a:cs typeface="Symbol" charset="2"/>
                        </a:rPr>
                        <a:t>y</a:t>
                      </a:r>
                      <a:endParaRPr lang="en-US" dirty="0">
                        <a:latin typeface="Symbol" charset="2"/>
                        <a:cs typeface="Symbol" charset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n</a:t>
                      </a:r>
                      <a:endParaRPr lang="en-US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d</a:t>
                      </a:r>
                      <a:endParaRPr lang="en-US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p</a:t>
                      </a:r>
                      <a:endParaRPr lang="en-US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Symbol" charset="2"/>
                          <a:cs typeface="Symbol" charset="2"/>
                        </a:rPr>
                        <a:t>a</a:t>
                      </a:r>
                      <a:r>
                        <a:rPr lang="en-US" dirty="0" smtClean="0"/>
                        <a:t>-helix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-57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-47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3.6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1.5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5.5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r>
                        <a:rPr lang="en-US" baseline="-25000" dirty="0" smtClean="0"/>
                        <a:t>10</a:t>
                      </a:r>
                      <a:r>
                        <a:rPr lang="en-US" dirty="0" smtClean="0"/>
                        <a:t>-helix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-49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-26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3.0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2.0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6.0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Symbol" charset="2"/>
                          <a:cs typeface="Symbol" charset="2"/>
                        </a:rPr>
                        <a:t>b</a:t>
                      </a:r>
                      <a:r>
                        <a:rPr lang="en-US" dirty="0" smtClean="0"/>
                        <a:t>-helix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-57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-70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4.4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1.1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5.0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Polyproline</a:t>
                      </a:r>
                      <a:r>
                        <a:rPr lang="en-US" dirty="0" smtClean="0"/>
                        <a:t> II</a:t>
                      </a:r>
                      <a:r>
                        <a:rPr lang="en-US" baseline="0" dirty="0" smtClean="0">
                          <a:latin typeface="Symbol" charset="2"/>
                          <a:cs typeface="Symbol" charset="2"/>
                        </a:rPr>
                        <a:t> </a:t>
                      </a:r>
                      <a:r>
                        <a:rPr lang="en-US" dirty="0" smtClean="0"/>
                        <a:t>helix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-79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+149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3.0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3.1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9.4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Parallel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smtClean="0">
                          <a:latin typeface="Symbol" charset="2"/>
                          <a:cs typeface="Symbol" charset="2"/>
                        </a:rPr>
                        <a:t>b</a:t>
                      </a:r>
                      <a:r>
                        <a:rPr lang="en-US" baseline="0" dirty="0" smtClean="0">
                          <a:latin typeface="+mn-lt"/>
                          <a:cs typeface="Symbol" charset="2"/>
                        </a:rPr>
                        <a:t>-strand</a:t>
                      </a:r>
                      <a:endParaRPr lang="en-US" dirty="0" smtClean="0">
                        <a:latin typeface="+mn-lt"/>
                      </a:endParaRP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-119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+113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2.0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3.2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6.4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Antiparallel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smtClean="0">
                          <a:latin typeface="Symbol" charset="2"/>
                          <a:cs typeface="Symbol" charset="2"/>
                        </a:rPr>
                        <a:t>b</a:t>
                      </a:r>
                      <a:r>
                        <a:rPr lang="en-US" baseline="0" dirty="0" smtClean="0">
                          <a:latin typeface="+mn-lt"/>
                          <a:cs typeface="Symbol" charset="2"/>
                        </a:rPr>
                        <a:t>-strand</a:t>
                      </a:r>
                      <a:endParaRPr lang="en-US" dirty="0" smtClean="0">
                        <a:latin typeface="+mn-lt"/>
                      </a:endParaRP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-139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+135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2.0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3.4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6.8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57200" y="358945"/>
            <a:ext cx="80604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Structural parameters for protein secondary structures</a:t>
            </a:r>
            <a:endParaRPr lang="en-US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07074" y="4417823"/>
            <a:ext cx="8724677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Symbol" charset="0"/>
              <a:buChar char="f"/>
            </a:pPr>
            <a:r>
              <a:rPr lang="en-US" dirty="0" smtClean="0"/>
              <a:t>and </a:t>
            </a:r>
            <a:r>
              <a:rPr lang="en-US" dirty="0" smtClean="0">
                <a:latin typeface="Symbol" charset="2"/>
                <a:cs typeface="Symbol" charset="2"/>
              </a:rPr>
              <a:t>y </a:t>
            </a:r>
            <a:r>
              <a:rPr lang="en-US" dirty="0" smtClean="0"/>
              <a:t>are the conformational angles of the </a:t>
            </a:r>
            <a:r>
              <a:rPr lang="en-US" dirty="0" err="1" smtClean="0"/>
              <a:t>mainchain</a:t>
            </a:r>
            <a:r>
              <a:rPr lang="en-US" dirty="0" smtClean="0"/>
              <a:t>, with </a:t>
            </a:r>
            <a:r>
              <a:rPr lang="en-US" dirty="0" smtClean="0">
                <a:latin typeface="Symbol" charset="2"/>
                <a:cs typeface="Symbol" charset="2"/>
              </a:rPr>
              <a:t>w</a:t>
            </a:r>
            <a:r>
              <a:rPr lang="en-US" dirty="0" smtClean="0"/>
              <a:t> ~180°(trans conformation)</a:t>
            </a:r>
          </a:p>
          <a:p>
            <a:r>
              <a:rPr lang="en-US" i="1" dirty="0" smtClean="0"/>
              <a:t>n </a:t>
            </a:r>
            <a:r>
              <a:rPr lang="en-US" dirty="0" smtClean="0"/>
              <a:t>= number of residues per turn</a:t>
            </a:r>
          </a:p>
          <a:p>
            <a:r>
              <a:rPr lang="en-US" i="1" dirty="0" smtClean="0"/>
              <a:t>d </a:t>
            </a:r>
            <a:r>
              <a:rPr lang="en-US" dirty="0" smtClean="0"/>
              <a:t>=  displacement between successive residues along the helix/strand axis</a:t>
            </a:r>
          </a:p>
          <a:p>
            <a:r>
              <a:rPr lang="en-US" i="1" dirty="0"/>
              <a:t>p</a:t>
            </a:r>
            <a:r>
              <a:rPr lang="en-US" i="1" dirty="0" smtClean="0"/>
              <a:t> </a:t>
            </a:r>
            <a:r>
              <a:rPr lang="en-US" dirty="0" smtClean="0"/>
              <a:t>= the pitch of helix/strand, the distance along the helix/strand axis of a complete sec. </a:t>
            </a:r>
            <a:r>
              <a:rPr lang="en-US" dirty="0" err="1" smtClean="0"/>
              <a:t>struct</a:t>
            </a:r>
            <a:r>
              <a:rPr lang="en-US" dirty="0" smtClean="0"/>
              <a:t>. element. Note that </a:t>
            </a:r>
            <a:r>
              <a:rPr lang="en-US" i="1" dirty="0" smtClean="0"/>
              <a:t>p</a:t>
            </a:r>
            <a:r>
              <a:rPr lang="en-US" dirty="0" smtClean="0"/>
              <a:t>=</a:t>
            </a:r>
            <a:r>
              <a:rPr lang="en-US" i="1" dirty="0" smtClean="0"/>
              <a:t>n </a:t>
            </a:r>
            <a:r>
              <a:rPr lang="en-US" dirty="0" smtClean="0"/>
              <a:t>x </a:t>
            </a:r>
            <a:r>
              <a:rPr lang="en-US" i="1" dirty="0" smtClean="0"/>
              <a:t>d </a:t>
            </a:r>
            <a:r>
              <a:rPr lang="en-US" dirty="0" smtClean="0"/>
              <a:t>(equation is exact, error is in rounding of </a:t>
            </a:r>
            <a:r>
              <a:rPr lang="en-US" i="1" dirty="0" smtClean="0"/>
              <a:t>n</a:t>
            </a:r>
            <a:r>
              <a:rPr lang="en-US" dirty="0" smtClean="0"/>
              <a:t> and </a:t>
            </a:r>
            <a:r>
              <a:rPr lang="en-US" i="1" dirty="0" smtClean="0"/>
              <a:t>d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24134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F5351 - Proteiny I - Kubíček 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02955" y="314574"/>
            <a:ext cx="86691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Arial"/>
                <a:cs typeface="Arial"/>
              </a:rPr>
              <a:t>VII] </a:t>
            </a:r>
            <a:r>
              <a:rPr lang="en-US" sz="2000" b="1" dirty="0" err="1" smtClean="0">
                <a:latin typeface="Arial"/>
                <a:cs typeface="Arial"/>
              </a:rPr>
              <a:t>Sekundární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struktura</a:t>
            </a:r>
            <a:endParaRPr lang="en-US" sz="2000" b="1" dirty="0" smtClean="0">
              <a:latin typeface="Arial"/>
              <a:cs typeface="Arial"/>
            </a:endParaRPr>
          </a:p>
          <a:p>
            <a:pPr marL="342900" indent="-342900">
              <a:buAutoNum type="arabicParenR"/>
            </a:pPr>
            <a:r>
              <a:rPr lang="en-US" dirty="0" smtClean="0">
                <a:latin typeface="Symbol" charset="2"/>
                <a:cs typeface="Symbol" charset="2"/>
              </a:rPr>
              <a:t>a</a:t>
            </a:r>
            <a:r>
              <a:rPr lang="en-US" dirty="0" smtClean="0">
                <a:latin typeface="Arial"/>
                <a:cs typeface="Arial"/>
              </a:rPr>
              <a:t>-</a:t>
            </a:r>
            <a:r>
              <a:rPr lang="en-US" dirty="0" err="1" smtClean="0">
                <a:latin typeface="Arial"/>
                <a:cs typeface="Arial"/>
              </a:rPr>
              <a:t>šroubovice</a:t>
            </a:r>
            <a:r>
              <a:rPr lang="en-US" dirty="0" smtClean="0">
                <a:latin typeface="Arial"/>
                <a:cs typeface="Arial"/>
              </a:rPr>
              <a:t> (</a:t>
            </a:r>
            <a:r>
              <a:rPr lang="en-US" dirty="0" smtClean="0">
                <a:latin typeface="Symbol" charset="2"/>
                <a:cs typeface="Symbol" charset="2"/>
              </a:rPr>
              <a:t>a</a:t>
            </a:r>
            <a:r>
              <a:rPr lang="en-US" dirty="0" smtClean="0">
                <a:latin typeface="Arial"/>
                <a:cs typeface="Arial"/>
              </a:rPr>
              <a:t>-helix)</a:t>
            </a:r>
          </a:p>
          <a:p>
            <a:pPr marL="342900" indent="-342900">
              <a:buAutoNum type="arabicParenR"/>
            </a:pPr>
            <a:r>
              <a:rPr lang="en-US" sz="2400" b="1" dirty="0" err="1" smtClean="0">
                <a:latin typeface="Symbol" charset="2"/>
                <a:cs typeface="Symbol" charset="2"/>
              </a:rPr>
              <a:t>b</a:t>
            </a:r>
            <a:r>
              <a:rPr lang="en-US" sz="2400" b="1" dirty="0" err="1" smtClean="0">
                <a:latin typeface="Arial"/>
                <a:cs typeface="Arial"/>
              </a:rPr>
              <a:t>-skládaný</a:t>
            </a:r>
            <a:r>
              <a:rPr lang="en-US" sz="2400" b="1" dirty="0" smtClean="0">
                <a:latin typeface="Arial"/>
                <a:cs typeface="Arial"/>
              </a:rPr>
              <a:t> list (</a:t>
            </a:r>
            <a:r>
              <a:rPr lang="en-US" sz="2400" b="1" dirty="0" err="1" smtClean="0">
                <a:latin typeface="Symbol" charset="2"/>
                <a:cs typeface="Symbol" charset="2"/>
              </a:rPr>
              <a:t>b</a:t>
            </a:r>
            <a:r>
              <a:rPr lang="en-US" sz="2400" b="1" dirty="0" smtClean="0">
                <a:latin typeface="Arial"/>
                <a:cs typeface="Arial"/>
              </a:rPr>
              <a:t>-sheet)</a:t>
            </a:r>
          </a:p>
          <a:p>
            <a:pPr marL="342900" indent="-342900">
              <a:buAutoNum type="arabicParenR"/>
            </a:pPr>
            <a:r>
              <a:rPr lang="en-US" dirty="0" err="1" smtClean="0">
                <a:latin typeface="Arial"/>
                <a:cs typeface="Arial"/>
              </a:rPr>
              <a:t>Ohyb</a:t>
            </a:r>
            <a:r>
              <a:rPr lang="en-US" dirty="0" smtClean="0">
                <a:latin typeface="Arial"/>
                <a:cs typeface="Arial"/>
              </a:rPr>
              <a:t>, </a:t>
            </a:r>
            <a:r>
              <a:rPr lang="en-US" dirty="0" err="1" smtClean="0">
                <a:latin typeface="Arial"/>
                <a:cs typeface="Arial"/>
              </a:rPr>
              <a:t>smyčka</a:t>
            </a:r>
            <a:r>
              <a:rPr lang="en-US" dirty="0" smtClean="0">
                <a:latin typeface="Arial"/>
                <a:cs typeface="Arial"/>
              </a:rPr>
              <a:t> (loop/turn)</a:t>
            </a:r>
            <a:endParaRPr lang="en-US" dirty="0">
              <a:latin typeface="Arial"/>
              <a:cs typeface="Arial"/>
            </a:endParaRPr>
          </a:p>
        </p:txBody>
      </p:sp>
      <p:pic>
        <p:nvPicPr>
          <p:cNvPr id="5" name="Picture 4" descr="beta_shee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3984" y="570893"/>
            <a:ext cx="4358432" cy="534367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231801" y="314574"/>
            <a:ext cx="29479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a</a:t>
            </a:r>
            <a:r>
              <a:rPr lang="en-US" b="1" dirty="0" err="1" smtClean="0"/>
              <a:t>ntiparalelní</a:t>
            </a:r>
            <a:r>
              <a:rPr lang="en-US" b="1" dirty="0" smtClean="0"/>
              <a:t> </a:t>
            </a:r>
            <a:r>
              <a:rPr lang="en-US" b="1" dirty="0" err="1" smtClean="0"/>
              <a:t>uspořádání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231801" y="3379695"/>
            <a:ext cx="29479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/>
              <a:t>paralelní</a:t>
            </a:r>
            <a:r>
              <a:rPr lang="en-US" b="1" dirty="0" smtClean="0"/>
              <a:t> </a:t>
            </a:r>
            <a:r>
              <a:rPr lang="en-US" b="1" dirty="0" err="1" smtClean="0"/>
              <a:t>uspořádání</a:t>
            </a:r>
            <a:endParaRPr lang="en-US" b="1" dirty="0"/>
          </a:p>
        </p:txBody>
      </p:sp>
      <p:pic>
        <p:nvPicPr>
          <p:cNvPr id="9" name="Picture 8" descr="beta_sheet_zob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238296"/>
            <a:ext cx="4022363" cy="2150892"/>
          </a:xfrm>
          <a:prstGeom prst="rect">
            <a:avLst/>
          </a:prstGeom>
        </p:spPr>
      </p:pic>
      <p:pic>
        <p:nvPicPr>
          <p:cNvPr id="8" name="Picture 7" descr="beta_sheet_zobr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129" y="3081366"/>
            <a:ext cx="4022363" cy="2150892"/>
          </a:xfrm>
          <a:prstGeom prst="rect">
            <a:avLst/>
          </a:prstGeom>
        </p:spPr>
      </p:pic>
      <p:pic>
        <p:nvPicPr>
          <p:cNvPr id="10" name="Picture 9" descr="beta_sheet_zobr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3301041" flipH="1">
            <a:off x="659340" y="2017570"/>
            <a:ext cx="3994295" cy="2150892"/>
          </a:xfrm>
          <a:prstGeom prst="rect">
            <a:avLst/>
          </a:prstGeom>
          <a:effectLst/>
        </p:spPr>
      </p:pic>
      <p:sp>
        <p:nvSpPr>
          <p:cNvPr id="11" name="TextBox 10"/>
          <p:cNvSpPr txBox="1"/>
          <p:nvPr/>
        </p:nvSpPr>
        <p:spPr>
          <a:xfrm rot="1436362">
            <a:off x="1596340" y="4765213"/>
            <a:ext cx="2039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p</a:t>
            </a:r>
            <a:r>
              <a:rPr lang="en-US" dirty="0" err="1" smtClean="0"/>
              <a:t>aralelní</a:t>
            </a:r>
            <a:endParaRPr lang="en-US" dirty="0" smtClean="0"/>
          </a:p>
        </p:txBody>
      </p:sp>
      <p:sp>
        <p:nvSpPr>
          <p:cNvPr id="12" name="TextBox 11"/>
          <p:cNvSpPr txBox="1"/>
          <p:nvPr/>
        </p:nvSpPr>
        <p:spPr>
          <a:xfrm rot="1436362">
            <a:off x="1608914" y="3517747"/>
            <a:ext cx="2039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antiparalelní</a:t>
            </a:r>
            <a:endParaRPr lang="en-US" dirty="0" smtClean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71139-7BD5-D24A-9EDC-BD1CFBBDE835}" type="datetime1">
              <a:rPr lang="en-US" smtClean="0"/>
              <a:t>9/26/12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F5351 - Proteiny I - Kubíček 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02955" y="314574"/>
            <a:ext cx="86691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Arial"/>
                <a:cs typeface="Arial"/>
              </a:rPr>
              <a:t>VII] </a:t>
            </a:r>
            <a:r>
              <a:rPr lang="en-US" sz="2000" b="1" dirty="0" err="1" smtClean="0">
                <a:latin typeface="Arial"/>
                <a:cs typeface="Arial"/>
              </a:rPr>
              <a:t>Sekundární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struktura</a:t>
            </a:r>
            <a:endParaRPr lang="en-US" sz="2000" b="1" dirty="0" smtClean="0">
              <a:latin typeface="Arial"/>
              <a:cs typeface="Arial"/>
            </a:endParaRPr>
          </a:p>
          <a:p>
            <a:pPr marL="342900" indent="-342900">
              <a:buAutoNum type="arabicParenR"/>
            </a:pPr>
            <a:r>
              <a:rPr lang="en-US" dirty="0" smtClean="0">
                <a:latin typeface="Symbol" charset="2"/>
                <a:cs typeface="Symbol" charset="2"/>
              </a:rPr>
              <a:t>a</a:t>
            </a:r>
            <a:r>
              <a:rPr lang="en-US" dirty="0" smtClean="0">
                <a:latin typeface="Arial"/>
                <a:cs typeface="Arial"/>
              </a:rPr>
              <a:t>-</a:t>
            </a:r>
            <a:r>
              <a:rPr lang="en-US" dirty="0" err="1" smtClean="0">
                <a:latin typeface="Arial"/>
                <a:cs typeface="Arial"/>
              </a:rPr>
              <a:t>šroubovice</a:t>
            </a:r>
            <a:r>
              <a:rPr lang="en-US" dirty="0" smtClean="0">
                <a:latin typeface="Arial"/>
                <a:cs typeface="Arial"/>
              </a:rPr>
              <a:t> (</a:t>
            </a:r>
            <a:r>
              <a:rPr lang="en-US" dirty="0" smtClean="0">
                <a:latin typeface="Symbol" charset="2"/>
                <a:cs typeface="Symbol" charset="2"/>
              </a:rPr>
              <a:t>a</a:t>
            </a:r>
            <a:r>
              <a:rPr lang="en-US" dirty="0" smtClean="0">
                <a:latin typeface="Arial"/>
                <a:cs typeface="Arial"/>
              </a:rPr>
              <a:t>-helix)</a:t>
            </a:r>
          </a:p>
          <a:p>
            <a:pPr marL="342900" indent="-342900">
              <a:buAutoNum type="arabicParenR"/>
            </a:pPr>
            <a:r>
              <a:rPr lang="en-US" dirty="0" err="1" smtClean="0">
                <a:latin typeface="Symbol" charset="2"/>
                <a:cs typeface="Symbol" charset="2"/>
              </a:rPr>
              <a:t>b</a:t>
            </a:r>
            <a:r>
              <a:rPr lang="en-US" dirty="0" err="1" smtClean="0">
                <a:latin typeface="Arial"/>
                <a:cs typeface="Arial"/>
              </a:rPr>
              <a:t>-skládaný</a:t>
            </a:r>
            <a:r>
              <a:rPr lang="en-US" dirty="0" smtClean="0">
                <a:latin typeface="Arial"/>
                <a:cs typeface="Arial"/>
              </a:rPr>
              <a:t> list (</a:t>
            </a:r>
            <a:r>
              <a:rPr lang="en-US" dirty="0" err="1" smtClean="0">
                <a:latin typeface="Symbol" charset="2"/>
                <a:cs typeface="Symbol" charset="2"/>
              </a:rPr>
              <a:t>b</a:t>
            </a:r>
            <a:r>
              <a:rPr lang="en-US" dirty="0" smtClean="0">
                <a:latin typeface="Arial"/>
                <a:cs typeface="Arial"/>
              </a:rPr>
              <a:t>-sheet)</a:t>
            </a:r>
          </a:p>
          <a:p>
            <a:pPr marL="342900" indent="-342900">
              <a:buAutoNum type="arabicParenR"/>
            </a:pPr>
            <a:r>
              <a:rPr lang="en-US" sz="2400" b="1" dirty="0" err="1" smtClean="0">
                <a:latin typeface="Arial"/>
                <a:cs typeface="Arial"/>
              </a:rPr>
              <a:t>Ohyb</a:t>
            </a:r>
            <a:r>
              <a:rPr lang="en-US" sz="2400" b="1" dirty="0" smtClean="0">
                <a:latin typeface="Arial"/>
                <a:cs typeface="Arial"/>
              </a:rPr>
              <a:t>, </a:t>
            </a:r>
            <a:r>
              <a:rPr lang="en-US" sz="2400" b="1" dirty="0" err="1" smtClean="0">
                <a:latin typeface="Arial"/>
                <a:cs typeface="Arial"/>
              </a:rPr>
              <a:t>smyčka</a:t>
            </a:r>
            <a:r>
              <a:rPr lang="en-US" sz="2400" b="1" dirty="0" smtClean="0">
                <a:latin typeface="Arial"/>
                <a:cs typeface="Arial"/>
              </a:rPr>
              <a:t> (loop/turn)</a:t>
            </a:r>
            <a:endParaRPr lang="en-US" sz="2400" b="1" dirty="0">
              <a:latin typeface="Arial"/>
              <a:cs typeface="Arial"/>
            </a:endParaRPr>
          </a:p>
        </p:txBody>
      </p:sp>
      <p:pic>
        <p:nvPicPr>
          <p:cNvPr id="5" name="Picture 4" descr="beta_smyck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955" y="1719570"/>
            <a:ext cx="3605662" cy="3856442"/>
          </a:xfrm>
          <a:prstGeom prst="rect">
            <a:avLst/>
          </a:prstGeom>
        </p:spPr>
      </p:pic>
      <p:pic>
        <p:nvPicPr>
          <p:cNvPr id="6" name="Picture 5" descr="gama_beta_smyck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3459" y="1894334"/>
            <a:ext cx="5068672" cy="331413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757808" y="5987018"/>
            <a:ext cx="29479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latin typeface="Symbol" charset="2"/>
                <a:cs typeface="Symbol" charset="2"/>
              </a:rPr>
              <a:t>b</a:t>
            </a:r>
            <a:r>
              <a:rPr lang="en-US" b="1" dirty="0" err="1" smtClean="0"/>
              <a:t>-smyčka/ohyb</a:t>
            </a:r>
            <a:r>
              <a:rPr lang="en-US" b="1" dirty="0" smtClean="0"/>
              <a:t> (4 residua)</a:t>
            </a:r>
            <a:endParaRPr lang="en-US" b="1" dirty="0"/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6019800" y="4800163"/>
            <a:ext cx="1425904" cy="1186855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10800000">
            <a:off x="3124201" y="5576012"/>
            <a:ext cx="1291953" cy="411006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253024" y="1525002"/>
            <a:ext cx="29479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latin typeface="Symbol" charset="2"/>
                <a:cs typeface="Symbol" charset="2"/>
              </a:rPr>
              <a:t>g</a:t>
            </a:r>
            <a:r>
              <a:rPr lang="en-US" b="1" dirty="0" err="1" smtClean="0"/>
              <a:t>-smyčka/ohyb</a:t>
            </a:r>
            <a:r>
              <a:rPr lang="en-US" b="1" dirty="0" smtClean="0"/>
              <a:t> (3 residua)</a:t>
            </a:r>
            <a:endParaRPr lang="en-US" b="1" dirty="0"/>
          </a:p>
        </p:txBody>
      </p:sp>
      <p:cxnSp>
        <p:nvCxnSpPr>
          <p:cNvPr id="16" name="Straight Arrow Connector 15"/>
          <p:cNvCxnSpPr/>
          <p:nvPr/>
        </p:nvCxnSpPr>
        <p:spPr>
          <a:xfrm rot="5400000">
            <a:off x="4879344" y="2094198"/>
            <a:ext cx="866928" cy="46720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0A958-85FA-464A-9634-547E4B808B24}" type="datetime1">
              <a:rPr lang="en-US" smtClean="0"/>
              <a:t>9/26/12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5834312" y="2056451"/>
            <a:ext cx="3230308" cy="4299899"/>
            <a:chOff x="5456492" y="2056451"/>
            <a:chExt cx="3230308" cy="4299899"/>
          </a:xfrm>
        </p:grpSpPr>
        <p:pic>
          <p:nvPicPr>
            <p:cNvPr id="6" name="Picture 5" descr="3_10_helix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56492" y="2056451"/>
              <a:ext cx="3230308" cy="4299899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6398825" y="3736999"/>
              <a:ext cx="340298" cy="382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FF00"/>
                  </a:solidFill>
                </a:rPr>
                <a:t>1</a:t>
              </a:r>
              <a:endParaRPr lang="en-US" b="1" dirty="0">
                <a:solidFill>
                  <a:srgbClr val="FFFF00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568974" y="4080216"/>
              <a:ext cx="340298" cy="382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FF00"/>
                  </a:solidFill>
                </a:rPr>
                <a:t>2</a:t>
              </a:r>
              <a:endParaRPr lang="en-US" b="1" dirty="0">
                <a:solidFill>
                  <a:srgbClr val="FFFF00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151077" y="4096486"/>
              <a:ext cx="340298" cy="382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FF00"/>
                  </a:solidFill>
                </a:rPr>
                <a:t>3</a:t>
              </a:r>
              <a:endParaRPr lang="en-US" b="1" dirty="0">
                <a:solidFill>
                  <a:srgbClr val="FFFF00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512312" y="3690835"/>
              <a:ext cx="340298" cy="382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FF00"/>
                  </a:solidFill>
                </a:rPr>
                <a:t>4</a:t>
              </a:r>
              <a:endParaRPr lang="en-US" b="1" dirty="0">
                <a:solidFill>
                  <a:srgbClr val="FFFF00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336266" y="3216385"/>
              <a:ext cx="340298" cy="382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FF00"/>
                  </a:solidFill>
                </a:rPr>
                <a:t>5</a:t>
              </a:r>
              <a:endParaRPr lang="en-US" b="1" dirty="0">
                <a:solidFill>
                  <a:srgbClr val="FFFF00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863064" y="3216385"/>
              <a:ext cx="340298" cy="382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FF00"/>
                  </a:solidFill>
                </a:rPr>
                <a:t>6</a:t>
              </a:r>
              <a:endParaRPr lang="en-US" b="1" dirty="0">
                <a:solidFill>
                  <a:srgbClr val="FFFF00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620474" y="2379308"/>
              <a:ext cx="340298" cy="382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FF00"/>
                  </a:solidFill>
                </a:rPr>
                <a:t>8</a:t>
              </a:r>
              <a:endParaRPr lang="en-US" b="1" dirty="0">
                <a:solidFill>
                  <a:srgbClr val="FFFF00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739123" y="2762122"/>
              <a:ext cx="340298" cy="382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FF00"/>
                  </a:solidFill>
                </a:rPr>
                <a:t>7</a:t>
              </a:r>
              <a:endParaRPr lang="en-US" b="1" dirty="0">
                <a:solidFill>
                  <a:srgbClr val="FFFF00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0408" y="2519556"/>
              <a:ext cx="340298" cy="382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FF00"/>
                  </a:solidFill>
                </a:rPr>
                <a:t>9</a:t>
              </a:r>
              <a:endParaRPr lang="en-US" b="1" dirty="0">
                <a:solidFill>
                  <a:srgbClr val="FFFF00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277290" y="2863363"/>
              <a:ext cx="4460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10</a:t>
              </a:r>
              <a:endParaRPr lang="en-US" b="1" dirty="0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D642C-24D6-7449-B66C-91037BB22E06}" type="datetime1">
              <a:rPr lang="en-US" smtClean="0"/>
              <a:t>9/26/12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F5351 - Proteiny I - Kubíček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68290" y="209220"/>
            <a:ext cx="82296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/>
              <a:t>Ostatní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motivy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sekundární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struktury</a:t>
            </a:r>
            <a:r>
              <a:rPr lang="en-US" sz="2800" b="1" dirty="0" smtClean="0"/>
              <a:t> :</a:t>
            </a:r>
          </a:p>
          <a:p>
            <a:endParaRPr lang="en-US" sz="2800" b="1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 err="1" smtClean="0"/>
              <a:t>polyprolinová</a:t>
            </a:r>
            <a:r>
              <a:rPr lang="en-US" dirty="0" smtClean="0"/>
              <a:t> </a:t>
            </a:r>
            <a:r>
              <a:rPr lang="en-US" dirty="0" err="1" smtClean="0"/>
              <a:t>šroubovice</a:t>
            </a:r>
            <a:r>
              <a:rPr lang="en-US" dirty="0" smtClean="0"/>
              <a:t> I &amp; II – </a:t>
            </a:r>
            <a:r>
              <a:rPr lang="en-US" dirty="0" err="1" smtClean="0"/>
              <a:t>levotočivá</a:t>
            </a:r>
            <a:r>
              <a:rPr lang="en-US" dirty="0" smtClean="0"/>
              <a:t>, 3.3 </a:t>
            </a:r>
            <a:r>
              <a:rPr lang="en-US" dirty="0" err="1" smtClean="0"/>
              <a:t>nebo</a:t>
            </a:r>
            <a:r>
              <a:rPr lang="en-US" dirty="0" smtClean="0"/>
              <a:t> 3 (PPI, PPII, v </a:t>
            </a:r>
            <a:r>
              <a:rPr lang="en-US" dirty="0" err="1" smtClean="0"/>
              <a:t>uvedeném</a:t>
            </a:r>
            <a:r>
              <a:rPr lang="en-US" dirty="0" smtClean="0"/>
              <a:t> </a:t>
            </a:r>
            <a:r>
              <a:rPr lang="en-US" dirty="0" err="1" smtClean="0"/>
              <a:t>pořadí</a:t>
            </a:r>
            <a:r>
              <a:rPr lang="en-US" dirty="0" smtClean="0"/>
              <a:t>) </a:t>
            </a:r>
            <a:r>
              <a:rPr lang="en-US" dirty="0" err="1" smtClean="0"/>
              <a:t>aminokyseliny</a:t>
            </a:r>
            <a:r>
              <a:rPr lang="en-US" dirty="0" smtClean="0"/>
              <a:t>/</a:t>
            </a:r>
            <a:r>
              <a:rPr lang="en-US" dirty="0" err="1" smtClean="0"/>
              <a:t>otočku</a:t>
            </a:r>
            <a:endParaRPr lang="en-US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 err="1" smtClean="0"/>
              <a:t>šroubovice</a:t>
            </a:r>
            <a:r>
              <a:rPr lang="en-US" dirty="0" smtClean="0"/>
              <a:t> 3</a:t>
            </a:r>
            <a:r>
              <a:rPr lang="en-US" baseline="-25000" dirty="0" smtClean="0"/>
              <a:t>10</a:t>
            </a:r>
            <a:r>
              <a:rPr lang="en-US" dirty="0" smtClean="0"/>
              <a:t>  (</a:t>
            </a:r>
            <a:r>
              <a:rPr lang="en-US" dirty="0" err="1" smtClean="0"/>
              <a:t>srovnej</a:t>
            </a:r>
            <a:r>
              <a:rPr lang="en-US" dirty="0" smtClean="0"/>
              <a:t> s 3.6</a:t>
            </a:r>
            <a:r>
              <a:rPr lang="en-US" baseline="-25000" dirty="0" smtClean="0"/>
              <a:t>13</a:t>
            </a:r>
            <a:r>
              <a:rPr lang="en-US" dirty="0" smtClean="0"/>
              <a:t>)– </a:t>
            </a:r>
            <a:r>
              <a:rPr lang="en-US" dirty="0" err="1" smtClean="0"/>
              <a:t>pravotočivá</a:t>
            </a:r>
            <a:r>
              <a:rPr lang="en-US" dirty="0" smtClean="0"/>
              <a:t>, 3 </a:t>
            </a:r>
            <a:r>
              <a:rPr lang="en-US" dirty="0" err="1" smtClean="0"/>
              <a:t>aminokyseliny</a:t>
            </a:r>
            <a:r>
              <a:rPr lang="en-US" dirty="0" smtClean="0"/>
              <a:t>/</a:t>
            </a:r>
            <a:r>
              <a:rPr lang="en-US" dirty="0" err="1" smtClean="0"/>
              <a:t>otáčku</a:t>
            </a:r>
            <a:r>
              <a:rPr lang="en-US" dirty="0" smtClean="0"/>
              <a:t>, 10 </a:t>
            </a:r>
            <a:r>
              <a:rPr lang="en-US" dirty="0" err="1" smtClean="0"/>
              <a:t>atomů</a:t>
            </a:r>
            <a:r>
              <a:rPr lang="en-US" dirty="0" smtClean="0"/>
              <a:t> </a:t>
            </a:r>
            <a:r>
              <a:rPr lang="en-US" dirty="0" err="1" smtClean="0"/>
              <a:t>vytváří</a:t>
            </a:r>
            <a:r>
              <a:rPr lang="en-US" dirty="0" smtClean="0"/>
              <a:t> </a:t>
            </a:r>
            <a:r>
              <a:rPr lang="en-US" dirty="0" err="1" smtClean="0"/>
              <a:t>kruh</a:t>
            </a:r>
            <a:r>
              <a:rPr lang="en-US" dirty="0" smtClean="0"/>
              <a:t> </a:t>
            </a:r>
            <a:r>
              <a:rPr lang="en-US" dirty="0" err="1" smtClean="0"/>
              <a:t>uzavřený</a:t>
            </a:r>
            <a:r>
              <a:rPr lang="en-US" dirty="0" smtClean="0"/>
              <a:t> </a:t>
            </a:r>
            <a:r>
              <a:rPr lang="en-US" dirty="0" err="1" smtClean="0"/>
              <a:t>vodíkovou</a:t>
            </a:r>
            <a:r>
              <a:rPr lang="en-US" dirty="0" smtClean="0"/>
              <a:t> </a:t>
            </a:r>
            <a:r>
              <a:rPr lang="en-US" dirty="0" err="1" smtClean="0"/>
              <a:t>vazbou</a:t>
            </a:r>
            <a:r>
              <a:rPr lang="en-US" dirty="0" smtClean="0"/>
              <a:t>, </a:t>
            </a:r>
            <a:r>
              <a:rPr lang="en-US" dirty="0" err="1" smtClean="0"/>
              <a:t>např</a:t>
            </a:r>
            <a:r>
              <a:rPr lang="en-US" dirty="0" smtClean="0"/>
              <a:t>. poly-</a:t>
            </a:r>
            <a:r>
              <a:rPr lang="en-US" dirty="0" err="1" smtClean="0"/>
              <a:t>Ala</a:t>
            </a:r>
            <a:endParaRPr lang="en-US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 smtClean="0">
                <a:latin typeface="Symbol" charset="2"/>
                <a:cs typeface="Symbol" charset="2"/>
              </a:rPr>
              <a:t>p</a:t>
            </a:r>
            <a:r>
              <a:rPr lang="en-US" dirty="0" smtClean="0"/>
              <a:t>-</a:t>
            </a:r>
            <a:r>
              <a:rPr lang="en-US" dirty="0" err="1" smtClean="0"/>
              <a:t>šroubovice</a:t>
            </a:r>
            <a:r>
              <a:rPr lang="en-US" dirty="0" smtClean="0"/>
              <a:t> – </a:t>
            </a:r>
            <a:r>
              <a:rPr lang="en-US" dirty="0" err="1" smtClean="0"/>
              <a:t>pravotočivá</a:t>
            </a:r>
            <a:r>
              <a:rPr lang="en-US" dirty="0" smtClean="0"/>
              <a:t>, 4.1 </a:t>
            </a:r>
            <a:r>
              <a:rPr lang="en-US" dirty="0" err="1" smtClean="0"/>
              <a:t>aminok</a:t>
            </a:r>
            <a:r>
              <a:rPr lang="en-US" dirty="0" err="1"/>
              <a:t>y</a:t>
            </a:r>
            <a:r>
              <a:rPr lang="en-US" dirty="0" err="1" smtClean="0"/>
              <a:t>seliny</a:t>
            </a:r>
            <a:r>
              <a:rPr lang="en-US" dirty="0" smtClean="0"/>
              <a:t>/</a:t>
            </a:r>
            <a:r>
              <a:rPr lang="en-US" dirty="0" err="1" smtClean="0"/>
              <a:t>otáčku</a:t>
            </a:r>
            <a:endParaRPr lang="en-US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 smtClean="0">
                <a:latin typeface="Symbol" charset="2"/>
                <a:cs typeface="Symbol" charset="2"/>
              </a:rPr>
              <a:t>b</a:t>
            </a:r>
            <a:r>
              <a:rPr lang="en-US" dirty="0" smtClean="0"/>
              <a:t>-</a:t>
            </a:r>
            <a:r>
              <a:rPr lang="en-US" dirty="0" err="1" smtClean="0"/>
              <a:t>šroubovice</a:t>
            </a:r>
            <a:r>
              <a:rPr lang="en-US" dirty="0" smtClean="0"/>
              <a:t> – </a:t>
            </a:r>
            <a:r>
              <a:rPr lang="en-US" dirty="0" err="1" smtClean="0"/>
              <a:t>vzniká</a:t>
            </a:r>
            <a:r>
              <a:rPr lang="en-US" dirty="0" smtClean="0"/>
              <a:t> </a:t>
            </a:r>
            <a:r>
              <a:rPr lang="en-US" dirty="0" err="1" smtClean="0"/>
              <a:t>uspořádáním</a:t>
            </a:r>
            <a:r>
              <a:rPr lang="en-US" dirty="0" smtClean="0"/>
              <a:t> </a:t>
            </a:r>
            <a:r>
              <a:rPr lang="en-US" dirty="0" smtClean="0">
                <a:latin typeface="Symbol" charset="2"/>
                <a:cs typeface="Symbol" charset="2"/>
              </a:rPr>
              <a:t>b</a:t>
            </a:r>
            <a:r>
              <a:rPr lang="en-US" dirty="0" smtClean="0"/>
              <a:t>-</a:t>
            </a:r>
            <a:r>
              <a:rPr lang="en-US" dirty="0" err="1" smtClean="0"/>
              <a:t>skládaných</a:t>
            </a:r>
            <a:r>
              <a:rPr lang="en-US" dirty="0" smtClean="0"/>
              <a:t> </a:t>
            </a:r>
            <a:r>
              <a:rPr lang="en-US" dirty="0" err="1" smtClean="0"/>
              <a:t>listů</a:t>
            </a:r>
            <a:r>
              <a:rPr lang="en-US" dirty="0" smtClean="0"/>
              <a:t> do 						</a:t>
            </a:r>
            <a:r>
              <a:rPr lang="en-US" dirty="0" err="1" smtClean="0"/>
              <a:t>pravo</a:t>
            </a:r>
            <a:r>
              <a:rPr lang="en-US" dirty="0" smtClean="0"/>
              <a:t>-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levotočivé</a:t>
            </a:r>
            <a:r>
              <a:rPr lang="en-US" dirty="0" smtClean="0"/>
              <a:t> </a:t>
            </a:r>
            <a:r>
              <a:rPr lang="en-US" dirty="0" err="1" smtClean="0"/>
              <a:t>šroubovice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44558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D642C-24D6-7449-B66C-91037BB22E06}" type="datetime1">
              <a:rPr lang="en-US" smtClean="0"/>
              <a:t>9/26/12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F5351 - Proteiny I - Kubíček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27</a:t>
            </a:fld>
            <a:endParaRPr lang="en-US"/>
          </a:p>
        </p:txBody>
      </p:sp>
      <p:pic>
        <p:nvPicPr>
          <p:cNvPr id="5" name="Picture 4" descr="ramachandran_proteins_2003_50_43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6" y="1636883"/>
            <a:ext cx="4617778" cy="4487333"/>
          </a:xfrm>
          <a:prstGeom prst="rect">
            <a:avLst/>
          </a:prstGeom>
        </p:spPr>
      </p:pic>
      <p:pic>
        <p:nvPicPr>
          <p:cNvPr id="6" name="Picture 5" descr="ramachandran_proteins_2003_50_437B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9530" y="1735661"/>
            <a:ext cx="4576492" cy="430087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21390" y="81553"/>
            <a:ext cx="8774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Ramachandranův</a:t>
            </a:r>
            <a:r>
              <a:rPr lang="en-US" sz="2800" dirty="0" smtClean="0"/>
              <a:t> diagram – </a:t>
            </a:r>
            <a:r>
              <a:rPr lang="en-US" sz="2800" dirty="0" err="1" smtClean="0"/>
              <a:t>komplet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0147677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3575768" cy="365125"/>
          </a:xfrm>
        </p:spPr>
        <p:txBody>
          <a:bodyPr/>
          <a:lstStyle/>
          <a:p>
            <a:r>
              <a:rPr lang="en-US" smtClean="0"/>
              <a:t>F5351 - Proteiny I - Kubíček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02955" y="314574"/>
            <a:ext cx="8669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Arial"/>
                <a:cs typeface="Arial"/>
              </a:rPr>
              <a:t>VII] </a:t>
            </a:r>
            <a:r>
              <a:rPr lang="en-US" sz="2000" b="1" dirty="0" err="1" smtClean="0">
                <a:latin typeface="Arial"/>
                <a:cs typeface="Arial"/>
              </a:rPr>
              <a:t>Terciární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struktura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proteinů</a:t>
            </a:r>
            <a:endParaRPr lang="en-US" sz="2400" b="1" dirty="0">
              <a:latin typeface="Arial"/>
              <a:cs typeface="Arial"/>
            </a:endParaRPr>
          </a:p>
        </p:txBody>
      </p:sp>
      <p:pic>
        <p:nvPicPr>
          <p:cNvPr id="5" name="Picture 4" descr="primar-sek-terciar_struk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9597" y="1332829"/>
            <a:ext cx="6852534" cy="394502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1477" y="871164"/>
            <a:ext cx="237703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/>
                <a:cs typeface="Arial"/>
              </a:rPr>
              <a:t>1) </a:t>
            </a:r>
            <a:r>
              <a:rPr lang="en-US" b="1" dirty="0" err="1" smtClean="0">
                <a:latin typeface="Arial"/>
                <a:cs typeface="Arial"/>
              </a:rPr>
              <a:t>Kolagen</a:t>
            </a:r>
            <a:endParaRPr lang="en-US" b="1" dirty="0" smtClean="0">
              <a:latin typeface="Arial"/>
              <a:cs typeface="Arial"/>
            </a:endParaRPr>
          </a:p>
          <a:p>
            <a:endParaRPr lang="en-US" dirty="0" smtClean="0">
              <a:latin typeface="Arial"/>
              <a:cs typeface="Arial"/>
            </a:endParaRPr>
          </a:p>
          <a:p>
            <a:r>
              <a:rPr lang="en-US" dirty="0" err="1" smtClean="0">
                <a:latin typeface="Arial"/>
                <a:cs typeface="Arial"/>
              </a:rPr>
              <a:t>Primární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struktura</a:t>
            </a:r>
            <a:r>
              <a:rPr lang="en-US" dirty="0" smtClean="0">
                <a:latin typeface="Arial"/>
                <a:cs typeface="Arial"/>
              </a:rPr>
              <a:t>:</a:t>
            </a:r>
          </a:p>
          <a:p>
            <a:endParaRPr lang="en-US" dirty="0" smtClean="0">
              <a:latin typeface="Arial"/>
              <a:cs typeface="Arial"/>
            </a:endParaRPr>
          </a:p>
          <a:p>
            <a:endParaRPr lang="en-US" dirty="0" smtClean="0">
              <a:latin typeface="Arial"/>
              <a:cs typeface="Arial"/>
            </a:endParaRPr>
          </a:p>
          <a:p>
            <a:endParaRPr lang="en-US" dirty="0" smtClean="0">
              <a:latin typeface="Arial"/>
              <a:cs typeface="Arial"/>
            </a:endParaRPr>
          </a:p>
          <a:p>
            <a:endParaRPr lang="en-US" dirty="0" smtClean="0">
              <a:latin typeface="Arial"/>
              <a:cs typeface="Arial"/>
            </a:endParaRPr>
          </a:p>
          <a:p>
            <a:r>
              <a:rPr lang="en-US" dirty="0" err="1" smtClean="0">
                <a:latin typeface="Arial"/>
                <a:cs typeface="Arial"/>
              </a:rPr>
              <a:t>Sekundární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struktura</a:t>
            </a:r>
            <a:r>
              <a:rPr lang="en-US" dirty="0" smtClean="0">
                <a:latin typeface="Arial"/>
                <a:cs typeface="Arial"/>
              </a:rPr>
              <a:t>:</a:t>
            </a:r>
          </a:p>
          <a:p>
            <a:endParaRPr lang="en-US" dirty="0" smtClean="0">
              <a:latin typeface="Arial"/>
              <a:cs typeface="Arial"/>
            </a:endParaRPr>
          </a:p>
          <a:p>
            <a:endParaRPr lang="en-US" dirty="0" smtClean="0">
              <a:latin typeface="Arial"/>
              <a:cs typeface="Arial"/>
            </a:endParaRPr>
          </a:p>
          <a:p>
            <a:endParaRPr lang="en-US" dirty="0" smtClean="0">
              <a:latin typeface="Arial"/>
              <a:cs typeface="Arial"/>
            </a:endParaRPr>
          </a:p>
          <a:p>
            <a:endParaRPr lang="en-US" dirty="0" smtClean="0">
              <a:latin typeface="Arial"/>
              <a:cs typeface="Arial"/>
            </a:endParaRPr>
          </a:p>
          <a:p>
            <a:endParaRPr lang="en-US" dirty="0" smtClean="0">
              <a:latin typeface="Arial"/>
              <a:cs typeface="Arial"/>
            </a:endParaRPr>
          </a:p>
          <a:p>
            <a:r>
              <a:rPr lang="en-US" dirty="0" err="1" smtClean="0">
                <a:latin typeface="Arial"/>
                <a:cs typeface="Arial"/>
              </a:rPr>
              <a:t>Terciární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struktura</a:t>
            </a:r>
            <a:r>
              <a:rPr lang="en-US" dirty="0" smtClean="0">
                <a:latin typeface="Arial"/>
                <a:cs typeface="Arial"/>
              </a:rPr>
              <a:t>: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F1D0D-6679-5A42-BDCE-B39EA7C53B73}" type="datetime1">
              <a:rPr lang="en-US" smtClean="0"/>
              <a:t>9/26/12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0" y="7620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>
            <a:prstTxWarp prst="textNoShape">
              <a:avLst/>
            </a:prstTxWarp>
          </a:bodyPr>
          <a:lstStyle/>
          <a:p>
            <a:pPr algn="ctr" eaLnBrk="1" hangingPunct="1"/>
            <a:r>
              <a:rPr lang="en-US" sz="4400">
                <a:solidFill>
                  <a:schemeClr val="tx2"/>
                </a:solidFill>
                <a:latin typeface="Arial" charset="0"/>
              </a:rPr>
              <a:t>Which residues are common for </a:t>
            </a:r>
            <a:r>
              <a:rPr lang="en-US" sz="4400">
                <a:solidFill>
                  <a:schemeClr val="tx2"/>
                </a:solidFill>
                <a:latin typeface="Symbol" charset="2"/>
              </a:rPr>
              <a:t>a</a:t>
            </a:r>
            <a:r>
              <a:rPr lang="en-US" sz="4400">
                <a:solidFill>
                  <a:schemeClr val="tx2"/>
                </a:solidFill>
                <a:latin typeface="Arial" charset="0"/>
              </a:rPr>
              <a:t>-helix, </a:t>
            </a:r>
            <a:r>
              <a:rPr lang="en-US" sz="4400">
                <a:solidFill>
                  <a:schemeClr val="tx2"/>
                </a:solidFill>
                <a:latin typeface="Symbol" charset="2"/>
              </a:rPr>
              <a:t>b</a:t>
            </a:r>
            <a:r>
              <a:rPr lang="en-US" sz="4400">
                <a:solidFill>
                  <a:schemeClr val="tx2"/>
                </a:solidFill>
                <a:latin typeface="Arial" charset="0"/>
              </a:rPr>
              <a:t>-sheet, and </a:t>
            </a:r>
            <a:r>
              <a:rPr lang="en-US" sz="4400">
                <a:solidFill>
                  <a:schemeClr val="tx2"/>
                </a:solidFill>
                <a:latin typeface="Symbol" charset="2"/>
              </a:rPr>
              <a:t>b</a:t>
            </a:r>
            <a:r>
              <a:rPr lang="en-US" sz="4400">
                <a:solidFill>
                  <a:schemeClr val="tx2"/>
                </a:solidFill>
                <a:latin typeface="Arial" charset="0"/>
              </a:rPr>
              <a:t>-turn elements? </a:t>
            </a: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304800" y="1981200"/>
            <a:ext cx="1752600" cy="2895600"/>
          </a:xfrm>
          <a:prstGeom prst="rect">
            <a:avLst/>
          </a:prstGeom>
          <a:solidFill>
            <a:schemeClr val="bg1">
              <a:alpha val="52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4950" y="1752600"/>
            <a:ext cx="5581650" cy="4649788"/>
          </a:xfrm>
          <a:prstGeom prst="rect">
            <a:avLst/>
          </a:prstGeom>
          <a:noFill/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87889-7B02-F54D-B4BC-5076DD15FDD8}" type="datetime1">
              <a:rPr lang="en-US" smtClean="0"/>
              <a:t>9/26/12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F5351 - Proteiny I - Kubíček 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3213" y="1916113"/>
            <a:ext cx="8535987" cy="3024187"/>
          </a:xfrm>
          <a:prstGeom prst="rect">
            <a:avLst/>
          </a:prstGeom>
          <a:noFill/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1196975" y="457200"/>
            <a:ext cx="68040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>
            <a:prstTxWarp prst="textNoShape">
              <a:avLst/>
            </a:prstTxWarp>
          </a:bodyPr>
          <a:lstStyle/>
          <a:p>
            <a:pPr algn="ctr" eaLnBrk="1" hangingPunct="1"/>
            <a:r>
              <a:rPr lang="en-US" sz="4400">
                <a:solidFill>
                  <a:schemeClr val="tx2"/>
                </a:solidFill>
                <a:latin typeface="Arial" charset="0"/>
              </a:rPr>
              <a:t>Levels of Protein Structure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D9D5A-EE85-5A4D-A678-53AA4CF48984}" type="datetime1">
              <a:rPr lang="en-US" smtClean="0"/>
              <a:t>9/26/12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F5351 - Proteiny I - Kubíček 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DDE71-2B06-8449-BE42-B5A243A41193}" type="datetime1">
              <a:rPr lang="en-US" smtClean="0"/>
              <a:t>9/26/12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F5351 - Proteiny I - Kubíček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30</a:t>
            </a:fld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9024000"/>
              </p:ext>
            </p:extLst>
          </p:nvPr>
        </p:nvGraphicFramePr>
        <p:xfrm>
          <a:off x="457200" y="201769"/>
          <a:ext cx="2793825" cy="603052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109582"/>
                <a:gridCol w="1684243"/>
              </a:tblGrid>
              <a:tr h="296473">
                <a:tc>
                  <a:txBody>
                    <a:bodyPr/>
                    <a:lstStyle/>
                    <a:p>
                      <a:pPr algn="r"/>
                      <a:r>
                        <a:rPr lang="en-US" sz="1500" b="0" dirty="0" smtClean="0"/>
                        <a:t>2,25</a:t>
                      </a:r>
                      <a:endParaRPr lang="en-US" sz="1500" b="0" dirty="0"/>
                    </a:p>
                  </a:txBody>
                  <a:tcPr marL="72925" marR="72925" marT="36463" marB="3646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err="1" smtClean="0"/>
                        <a:t>Trp</a:t>
                      </a:r>
                      <a:endParaRPr lang="en-US" sz="1500" b="0" dirty="0"/>
                    </a:p>
                  </a:txBody>
                  <a:tcPr marL="72925" marR="72925" marT="36463" marB="36463"/>
                </a:tc>
              </a:tr>
              <a:tr h="296473">
                <a:tc>
                  <a:txBody>
                    <a:bodyPr/>
                    <a:lstStyle/>
                    <a:p>
                      <a:pPr algn="r"/>
                      <a:r>
                        <a:rPr lang="en-US" sz="1500" dirty="0" smtClean="0"/>
                        <a:t>1,80</a:t>
                      </a:r>
                      <a:endParaRPr lang="en-US" sz="1500" dirty="0"/>
                    </a:p>
                  </a:txBody>
                  <a:tcPr marL="72925" marR="72925" marT="36463" marB="3646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Ile</a:t>
                      </a:r>
                      <a:endParaRPr lang="en-US" sz="1500" dirty="0"/>
                    </a:p>
                  </a:txBody>
                  <a:tcPr marL="72925" marR="72925" marT="36463" marB="36463"/>
                </a:tc>
              </a:tr>
              <a:tr h="296473">
                <a:tc>
                  <a:txBody>
                    <a:bodyPr/>
                    <a:lstStyle/>
                    <a:p>
                      <a:pPr algn="r"/>
                      <a:r>
                        <a:rPr lang="en-US" sz="1500" dirty="0" smtClean="0"/>
                        <a:t>1,79</a:t>
                      </a:r>
                      <a:endParaRPr lang="en-US" sz="1500" dirty="0"/>
                    </a:p>
                  </a:txBody>
                  <a:tcPr marL="72925" marR="72925" marT="36463" marB="3646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err="1" smtClean="0"/>
                        <a:t>Phe</a:t>
                      </a:r>
                      <a:endParaRPr lang="en-US" sz="1500" dirty="0"/>
                    </a:p>
                  </a:txBody>
                  <a:tcPr marL="72925" marR="72925" marT="36463" marB="36463"/>
                </a:tc>
              </a:tr>
              <a:tr h="296473">
                <a:tc>
                  <a:txBody>
                    <a:bodyPr/>
                    <a:lstStyle/>
                    <a:p>
                      <a:pPr algn="r"/>
                      <a:r>
                        <a:rPr lang="en-US" sz="1500" dirty="0" smtClean="0"/>
                        <a:t>1,70</a:t>
                      </a:r>
                      <a:endParaRPr lang="en-US" sz="1500" dirty="0"/>
                    </a:p>
                  </a:txBody>
                  <a:tcPr marL="72925" marR="72925" marT="36463" marB="3646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err="1" smtClean="0"/>
                        <a:t>Leu</a:t>
                      </a:r>
                      <a:endParaRPr lang="en-US" sz="1500" dirty="0"/>
                    </a:p>
                  </a:txBody>
                  <a:tcPr marL="72925" marR="72925" marT="36463" marB="36463"/>
                </a:tc>
              </a:tr>
              <a:tr h="296473">
                <a:tc>
                  <a:txBody>
                    <a:bodyPr/>
                    <a:lstStyle/>
                    <a:p>
                      <a:pPr algn="r"/>
                      <a:r>
                        <a:rPr lang="en-US" sz="1500" dirty="0" smtClean="0"/>
                        <a:t>1,54</a:t>
                      </a:r>
                      <a:endParaRPr lang="en-US" sz="1500" dirty="0"/>
                    </a:p>
                  </a:txBody>
                  <a:tcPr marL="72925" marR="72925" marT="36463" marB="3646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err="1" smtClean="0"/>
                        <a:t>Cys</a:t>
                      </a:r>
                      <a:endParaRPr lang="en-US" sz="1500" dirty="0"/>
                    </a:p>
                  </a:txBody>
                  <a:tcPr marL="72925" marR="72925" marT="36463" marB="36463"/>
                </a:tc>
              </a:tr>
              <a:tr h="296473">
                <a:tc>
                  <a:txBody>
                    <a:bodyPr/>
                    <a:lstStyle/>
                    <a:p>
                      <a:pPr algn="r"/>
                      <a:r>
                        <a:rPr lang="en-US" sz="1500" dirty="0" smtClean="0"/>
                        <a:t>1,23</a:t>
                      </a:r>
                      <a:endParaRPr lang="en-US" sz="1500" dirty="0"/>
                    </a:p>
                  </a:txBody>
                  <a:tcPr marL="72925" marR="72925" marT="36463" marB="3646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Met</a:t>
                      </a:r>
                      <a:endParaRPr lang="en-US" sz="1500" dirty="0"/>
                    </a:p>
                  </a:txBody>
                  <a:tcPr marL="72925" marR="72925" marT="36463" marB="36463"/>
                </a:tc>
              </a:tr>
              <a:tr h="296473">
                <a:tc>
                  <a:txBody>
                    <a:bodyPr/>
                    <a:lstStyle/>
                    <a:p>
                      <a:pPr algn="r"/>
                      <a:r>
                        <a:rPr lang="en-US" sz="1500" dirty="0" smtClean="0"/>
                        <a:t>1,22</a:t>
                      </a:r>
                      <a:endParaRPr lang="en-US" sz="1500" dirty="0"/>
                    </a:p>
                  </a:txBody>
                  <a:tcPr marL="72925" marR="72925" marT="36463" marB="3646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Val</a:t>
                      </a:r>
                      <a:endParaRPr lang="en-US" sz="1500" dirty="0"/>
                    </a:p>
                  </a:txBody>
                  <a:tcPr marL="72925" marR="72925" marT="36463" marB="36463"/>
                </a:tc>
              </a:tr>
              <a:tr h="296473">
                <a:tc>
                  <a:txBody>
                    <a:bodyPr/>
                    <a:lstStyle/>
                    <a:p>
                      <a:pPr algn="r"/>
                      <a:r>
                        <a:rPr lang="en-US" sz="1500" dirty="0" smtClean="0"/>
                        <a:t>0,96</a:t>
                      </a:r>
                      <a:endParaRPr lang="en-US" sz="1500" dirty="0"/>
                    </a:p>
                  </a:txBody>
                  <a:tcPr marL="72925" marR="72925" marT="36463" marB="3646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Tyr</a:t>
                      </a:r>
                      <a:endParaRPr lang="en-US" sz="1500" dirty="0"/>
                    </a:p>
                  </a:txBody>
                  <a:tcPr marL="72925" marR="72925" marT="36463" marB="36463"/>
                </a:tc>
              </a:tr>
              <a:tr h="296473">
                <a:tc>
                  <a:txBody>
                    <a:bodyPr/>
                    <a:lstStyle/>
                    <a:p>
                      <a:pPr algn="r"/>
                      <a:r>
                        <a:rPr lang="en-US" sz="1500" dirty="0" smtClean="0"/>
                        <a:t>0,72</a:t>
                      </a:r>
                      <a:endParaRPr lang="en-US" sz="1500" dirty="0"/>
                    </a:p>
                  </a:txBody>
                  <a:tcPr marL="72925" marR="72925" marT="36463" marB="3646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Pro</a:t>
                      </a:r>
                      <a:endParaRPr lang="en-US" sz="1500" dirty="0"/>
                    </a:p>
                  </a:txBody>
                  <a:tcPr marL="72925" marR="72925" marT="36463" marB="36463"/>
                </a:tc>
              </a:tr>
              <a:tr h="296473">
                <a:tc>
                  <a:txBody>
                    <a:bodyPr/>
                    <a:lstStyle/>
                    <a:p>
                      <a:pPr algn="r"/>
                      <a:r>
                        <a:rPr lang="en-US" sz="1500" dirty="0" smtClean="0"/>
                        <a:t>0,31</a:t>
                      </a:r>
                      <a:endParaRPr lang="en-US" sz="1500" dirty="0"/>
                    </a:p>
                  </a:txBody>
                  <a:tcPr marL="72925" marR="72925" marT="36463" marB="3646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err="1" smtClean="0"/>
                        <a:t>Ala</a:t>
                      </a:r>
                      <a:endParaRPr lang="en-US" sz="1500" dirty="0"/>
                    </a:p>
                  </a:txBody>
                  <a:tcPr marL="72925" marR="72925" marT="36463" marB="36463"/>
                </a:tc>
              </a:tr>
              <a:tr h="296473">
                <a:tc>
                  <a:txBody>
                    <a:bodyPr/>
                    <a:lstStyle/>
                    <a:p>
                      <a:pPr algn="r"/>
                      <a:r>
                        <a:rPr lang="en-US" sz="1500" dirty="0" smtClean="0"/>
                        <a:t>0,26</a:t>
                      </a:r>
                      <a:endParaRPr lang="en-US" sz="1500" dirty="0"/>
                    </a:p>
                  </a:txBody>
                  <a:tcPr marL="72925" marR="72925" marT="36463" marB="3646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err="1" smtClean="0"/>
                        <a:t>Thr</a:t>
                      </a:r>
                      <a:endParaRPr lang="en-US" sz="1500" dirty="0"/>
                    </a:p>
                  </a:txBody>
                  <a:tcPr marL="72925" marR="72925" marT="36463" marB="36463"/>
                </a:tc>
              </a:tr>
              <a:tr h="296473">
                <a:tc>
                  <a:txBody>
                    <a:bodyPr/>
                    <a:lstStyle/>
                    <a:p>
                      <a:pPr algn="r"/>
                      <a:r>
                        <a:rPr lang="en-US" sz="1500" dirty="0" smtClean="0"/>
                        <a:t>0,13</a:t>
                      </a:r>
                      <a:endParaRPr lang="en-US" sz="1500" dirty="0"/>
                    </a:p>
                  </a:txBody>
                  <a:tcPr marL="72925" marR="72925" marT="36463" marB="3646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His</a:t>
                      </a:r>
                      <a:endParaRPr lang="en-US" sz="1500" dirty="0"/>
                    </a:p>
                  </a:txBody>
                  <a:tcPr marL="72925" marR="72925" marT="36463" marB="36463"/>
                </a:tc>
              </a:tr>
              <a:tr h="296473">
                <a:tc>
                  <a:txBody>
                    <a:bodyPr/>
                    <a:lstStyle/>
                    <a:p>
                      <a:pPr algn="r"/>
                      <a:r>
                        <a:rPr lang="en-US" sz="1500" dirty="0" smtClean="0"/>
                        <a:t>0,00</a:t>
                      </a:r>
                      <a:endParaRPr lang="en-US" sz="1500" dirty="0"/>
                    </a:p>
                  </a:txBody>
                  <a:tcPr marL="72925" marR="72925" marT="36463" marB="3646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err="1" smtClean="0"/>
                        <a:t>Gly</a:t>
                      </a:r>
                      <a:endParaRPr lang="en-US" sz="1500" dirty="0"/>
                    </a:p>
                  </a:txBody>
                  <a:tcPr marL="72925" marR="72925" marT="36463" marB="36463"/>
                </a:tc>
              </a:tr>
              <a:tr h="296473">
                <a:tc>
                  <a:txBody>
                    <a:bodyPr/>
                    <a:lstStyle/>
                    <a:p>
                      <a:pPr algn="r"/>
                      <a:r>
                        <a:rPr lang="en-US" sz="1500" dirty="0" smtClean="0"/>
                        <a:t>-0,04</a:t>
                      </a:r>
                      <a:endParaRPr lang="en-US" sz="1500" dirty="0"/>
                    </a:p>
                  </a:txBody>
                  <a:tcPr marL="72925" marR="72925" marT="36463" marB="3646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err="1" smtClean="0"/>
                        <a:t>Ser</a:t>
                      </a:r>
                      <a:endParaRPr lang="en-US" sz="1500" dirty="0"/>
                    </a:p>
                  </a:txBody>
                  <a:tcPr marL="72925" marR="72925" marT="36463" marB="36463"/>
                </a:tc>
              </a:tr>
              <a:tr h="296473">
                <a:tc>
                  <a:txBody>
                    <a:bodyPr/>
                    <a:lstStyle/>
                    <a:p>
                      <a:pPr algn="r"/>
                      <a:r>
                        <a:rPr lang="en-US" sz="1500" dirty="0" smtClean="0"/>
                        <a:t>-0,22</a:t>
                      </a:r>
                      <a:endParaRPr lang="en-US" sz="1500" dirty="0"/>
                    </a:p>
                  </a:txBody>
                  <a:tcPr marL="72925" marR="72925" marT="36463" marB="3646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err="1" smtClean="0"/>
                        <a:t>Gln</a:t>
                      </a:r>
                      <a:endParaRPr lang="en-US" sz="1500" dirty="0"/>
                    </a:p>
                  </a:txBody>
                  <a:tcPr marL="72925" marR="72925" marT="36463" marB="36463"/>
                </a:tc>
              </a:tr>
              <a:tr h="296473">
                <a:tc>
                  <a:txBody>
                    <a:bodyPr/>
                    <a:lstStyle/>
                    <a:p>
                      <a:pPr algn="r"/>
                      <a:r>
                        <a:rPr lang="en-US" sz="1500" dirty="0" smtClean="0"/>
                        <a:t>-0,60</a:t>
                      </a:r>
                      <a:endParaRPr lang="en-US" sz="1500" dirty="0"/>
                    </a:p>
                  </a:txBody>
                  <a:tcPr marL="72925" marR="72925" marT="36463" marB="3646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err="1" smtClean="0"/>
                        <a:t>Asn</a:t>
                      </a:r>
                      <a:endParaRPr lang="en-US" sz="1500" dirty="0"/>
                    </a:p>
                  </a:txBody>
                  <a:tcPr marL="72925" marR="72925" marT="36463" marB="36463"/>
                </a:tc>
              </a:tr>
              <a:tr h="296473">
                <a:tc>
                  <a:txBody>
                    <a:bodyPr/>
                    <a:lstStyle/>
                    <a:p>
                      <a:pPr algn="r"/>
                      <a:r>
                        <a:rPr lang="en-US" sz="1500" dirty="0" smtClean="0"/>
                        <a:t>-0,64</a:t>
                      </a:r>
                      <a:endParaRPr lang="en-US" sz="1500" dirty="0"/>
                    </a:p>
                  </a:txBody>
                  <a:tcPr marL="72925" marR="72925" marT="36463" marB="3646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err="1" smtClean="0"/>
                        <a:t>Glu</a:t>
                      </a:r>
                      <a:endParaRPr lang="en-US" sz="1500" dirty="0"/>
                    </a:p>
                  </a:txBody>
                  <a:tcPr marL="72925" marR="72925" marT="36463" marB="36463"/>
                </a:tc>
              </a:tr>
              <a:tr h="296473">
                <a:tc>
                  <a:txBody>
                    <a:bodyPr/>
                    <a:lstStyle/>
                    <a:p>
                      <a:pPr algn="r"/>
                      <a:r>
                        <a:rPr lang="en-US" sz="1500" dirty="0" smtClean="0"/>
                        <a:t>-0,77</a:t>
                      </a:r>
                      <a:endParaRPr lang="en-US" sz="1500" dirty="0"/>
                    </a:p>
                  </a:txBody>
                  <a:tcPr marL="72925" marR="72925" marT="36463" marB="3646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Asp</a:t>
                      </a:r>
                      <a:endParaRPr lang="en-US" sz="1500" dirty="0"/>
                    </a:p>
                  </a:txBody>
                  <a:tcPr marL="72925" marR="72925" marT="36463" marB="36463"/>
                </a:tc>
              </a:tr>
              <a:tr h="296473">
                <a:tc>
                  <a:txBody>
                    <a:bodyPr/>
                    <a:lstStyle/>
                    <a:p>
                      <a:pPr algn="r"/>
                      <a:r>
                        <a:rPr lang="en-US" sz="1500" dirty="0" smtClean="0"/>
                        <a:t>-0,99</a:t>
                      </a:r>
                      <a:endParaRPr lang="en-US" sz="1500" dirty="0"/>
                    </a:p>
                  </a:txBody>
                  <a:tcPr marL="72925" marR="72925" marT="36463" marB="3646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Lys</a:t>
                      </a:r>
                      <a:endParaRPr lang="en-US" sz="1500" dirty="0"/>
                    </a:p>
                  </a:txBody>
                  <a:tcPr marL="72925" marR="72925" marT="36463" marB="36463"/>
                </a:tc>
              </a:tr>
              <a:tr h="296473">
                <a:tc>
                  <a:txBody>
                    <a:bodyPr/>
                    <a:lstStyle/>
                    <a:p>
                      <a:pPr algn="r"/>
                      <a:r>
                        <a:rPr lang="en-US" sz="1500" dirty="0" smtClean="0"/>
                        <a:t>-1,01</a:t>
                      </a:r>
                      <a:endParaRPr lang="en-US" sz="1500" dirty="0"/>
                    </a:p>
                  </a:txBody>
                  <a:tcPr marL="72925" marR="72925" marT="36463" marB="3646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err="1" smtClean="0"/>
                        <a:t>Arg</a:t>
                      </a:r>
                      <a:endParaRPr lang="en-US" sz="1500" dirty="0"/>
                    </a:p>
                  </a:txBody>
                  <a:tcPr marL="72925" marR="72925" marT="36463" marB="36463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683719" y="333273"/>
            <a:ext cx="5003081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Amino acid hydrophobicity scale</a:t>
            </a:r>
          </a:p>
          <a:p>
            <a:r>
              <a:rPr lang="en-US" dirty="0" err="1" smtClean="0"/>
              <a:t>Fauchere</a:t>
            </a:r>
            <a:r>
              <a:rPr lang="en-US" dirty="0" smtClean="0"/>
              <a:t>, J. and </a:t>
            </a:r>
            <a:r>
              <a:rPr lang="en-US" dirty="0" err="1" smtClean="0"/>
              <a:t>Pliška</a:t>
            </a:r>
            <a:r>
              <a:rPr lang="en-US" dirty="0" smtClean="0"/>
              <a:t>, V. (</a:t>
            </a:r>
            <a:r>
              <a:rPr lang="en-US" b="1" dirty="0" smtClean="0"/>
              <a:t>1983</a:t>
            </a:r>
            <a:r>
              <a:rPr lang="en-US" dirty="0" smtClean="0"/>
              <a:t>). Hydrophobic parameters </a:t>
            </a:r>
            <a:r>
              <a:rPr lang="en-US" dirty="0" smtClean="0">
                <a:latin typeface="Symbol" charset="2"/>
                <a:cs typeface="Symbol" charset="2"/>
              </a:rPr>
              <a:t>p</a:t>
            </a:r>
            <a:r>
              <a:rPr lang="en-US" dirty="0" smtClean="0"/>
              <a:t> of amino acid side chains from the partitioning of N-acetyl-amino-acid amides. </a:t>
            </a:r>
            <a:r>
              <a:rPr lang="en-US" i="1" dirty="0" smtClean="0"/>
              <a:t>Eur. J. Med. Chem. </a:t>
            </a:r>
            <a:r>
              <a:rPr lang="en-US" b="1" dirty="0" smtClean="0"/>
              <a:t>18</a:t>
            </a:r>
            <a:r>
              <a:rPr lang="en-US" dirty="0" smtClean="0"/>
              <a:t>, 369-75</a:t>
            </a: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683719" y="2231711"/>
            <a:ext cx="5003081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Hydrophobic effect</a:t>
            </a:r>
          </a:p>
          <a:p>
            <a:pPr algn="just"/>
            <a:r>
              <a:rPr lang="en-US" sz="1600" dirty="0" smtClean="0"/>
              <a:t>The </a:t>
            </a:r>
            <a:r>
              <a:rPr lang="en-US" sz="1600" i="1" dirty="0" smtClean="0">
                <a:solidFill>
                  <a:srgbClr val="FF0000"/>
                </a:solidFill>
              </a:rPr>
              <a:t>hydrophobicity </a:t>
            </a:r>
            <a:r>
              <a:rPr lang="en-US" sz="1600" dirty="0" smtClean="0"/>
              <a:t>of an amino acid is a measure of the thermodynamic interaction between the </a:t>
            </a:r>
            <a:r>
              <a:rPr lang="en-US" sz="1600" dirty="0" err="1" smtClean="0"/>
              <a:t>sidechain</a:t>
            </a:r>
            <a:r>
              <a:rPr lang="en-US" sz="1600" dirty="0" smtClean="0"/>
              <a:t> and water. Hydrocarbon </a:t>
            </a:r>
            <a:r>
              <a:rPr lang="en-US" sz="1600" dirty="0" err="1" smtClean="0"/>
              <a:t>sidechains</a:t>
            </a:r>
            <a:r>
              <a:rPr lang="en-US" sz="1600" dirty="0" smtClean="0"/>
              <a:t> such as those of </a:t>
            </a:r>
            <a:r>
              <a:rPr lang="en-US" sz="1600" dirty="0" err="1" smtClean="0"/>
              <a:t>Leu</a:t>
            </a:r>
            <a:r>
              <a:rPr lang="en-US" sz="1600" dirty="0" smtClean="0"/>
              <a:t> and </a:t>
            </a:r>
            <a:r>
              <a:rPr lang="en-US" sz="1600" dirty="0" err="1" smtClean="0"/>
              <a:t>Phe</a:t>
            </a:r>
            <a:r>
              <a:rPr lang="en-US" sz="1600" dirty="0" smtClean="0"/>
              <a:t> interact unfavorably with water, as does the oil in salad dressing. Just as oil-water mixtures separate spontaneously into two phases, there is a tendency for the hydrophobic </a:t>
            </a:r>
            <a:r>
              <a:rPr lang="en-US" sz="1600" dirty="0" err="1" smtClean="0"/>
              <a:t>sidechachains</a:t>
            </a:r>
            <a:r>
              <a:rPr lang="en-US" sz="1600" dirty="0" smtClean="0"/>
              <a:t> to sequester themselves in the interior of a protein, away from contact with water. This </a:t>
            </a:r>
            <a:r>
              <a:rPr lang="en-US" sz="1600" i="1" dirty="0" smtClean="0">
                <a:solidFill>
                  <a:srgbClr val="FF0000"/>
                </a:solidFill>
              </a:rPr>
              <a:t>hydrophobic effect </a:t>
            </a:r>
            <a:r>
              <a:rPr lang="en-US" sz="1600" dirty="0" smtClean="0"/>
              <a:t>provides and important component of the driving force for protein folding. Its significance was predicted by W.J. </a:t>
            </a:r>
            <a:r>
              <a:rPr lang="en-US" sz="1600" dirty="0" err="1" smtClean="0"/>
              <a:t>Kauzmann</a:t>
            </a:r>
            <a:r>
              <a:rPr lang="en-US" sz="1600" dirty="0" smtClean="0"/>
              <a:t> shortly before the first X-ray crystal structures of proteins confirmed it.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8678998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3429000" cy="365125"/>
          </a:xfrm>
        </p:spPr>
        <p:txBody>
          <a:bodyPr/>
          <a:lstStyle/>
          <a:p>
            <a:r>
              <a:rPr lang="en-US" smtClean="0"/>
              <a:t>F5351 - Proteiny I - Kubíček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02955" y="314574"/>
            <a:ext cx="8669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Arial"/>
                <a:cs typeface="Arial"/>
              </a:rPr>
              <a:t>2) </a:t>
            </a:r>
            <a:r>
              <a:rPr lang="en-US" sz="2000" b="1" dirty="0" err="1" smtClean="0">
                <a:latin typeface="Arial"/>
                <a:cs typeface="Arial"/>
              </a:rPr>
              <a:t>Disulfidický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můstek</a:t>
            </a:r>
            <a:r>
              <a:rPr lang="en-US" sz="2000" b="1" dirty="0" smtClean="0">
                <a:latin typeface="Arial"/>
                <a:cs typeface="Arial"/>
              </a:rPr>
              <a:t>: 2-SH (</a:t>
            </a:r>
            <a:r>
              <a:rPr lang="en-US" sz="2000" b="1" dirty="0" err="1" smtClean="0">
                <a:latin typeface="Arial"/>
                <a:cs typeface="Arial"/>
              </a:rPr>
              <a:t>z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>
                <a:latin typeface="Arial"/>
                <a:cs typeface="Arial"/>
              </a:rPr>
              <a:t>c</a:t>
            </a:r>
            <a:r>
              <a:rPr lang="en-US" sz="2000" b="1" dirty="0" err="1" smtClean="0">
                <a:latin typeface="Arial"/>
                <a:cs typeface="Arial"/>
              </a:rPr>
              <a:t>ysteinu</a:t>
            </a:r>
            <a:r>
              <a:rPr lang="en-US" sz="2000" b="1" dirty="0" smtClean="0">
                <a:latin typeface="Arial"/>
                <a:cs typeface="Arial"/>
              </a:rPr>
              <a:t>)-&gt; -S-S-</a:t>
            </a:r>
          </a:p>
        </p:txBody>
      </p:sp>
      <p:pic>
        <p:nvPicPr>
          <p:cNvPr id="5" name="Picture 4" descr="Ig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305" y="943721"/>
            <a:ext cx="4612932" cy="4265341"/>
          </a:xfrm>
          <a:prstGeom prst="rect">
            <a:avLst/>
          </a:prstGeom>
        </p:spPr>
      </p:pic>
      <p:pic>
        <p:nvPicPr>
          <p:cNvPr id="6" name="Picture 5" descr="H2L2_Ig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7381" y="314574"/>
            <a:ext cx="2634750" cy="573223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36166" y="5429311"/>
            <a:ext cx="4817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Disulfidické</a:t>
            </a:r>
            <a:r>
              <a:rPr lang="en-US" dirty="0" smtClean="0"/>
              <a:t> </a:t>
            </a:r>
            <a:r>
              <a:rPr lang="en-US" dirty="0" err="1" smtClean="0"/>
              <a:t>můstky</a:t>
            </a:r>
            <a:r>
              <a:rPr lang="en-US" dirty="0" smtClean="0"/>
              <a:t> </a:t>
            </a:r>
            <a:r>
              <a:rPr lang="en-US" dirty="0" err="1" smtClean="0"/>
              <a:t>v</a:t>
            </a:r>
            <a:r>
              <a:rPr lang="en-US" dirty="0" smtClean="0"/>
              <a:t> </a:t>
            </a:r>
            <a:r>
              <a:rPr lang="en-US" dirty="0" err="1" smtClean="0"/>
              <a:t>imunoglobulinu</a:t>
            </a:r>
            <a:r>
              <a:rPr lang="en-US" dirty="0" smtClean="0"/>
              <a:t> G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29338-AE48-CD4B-B55A-48948BB76393}" type="datetime1">
              <a:rPr lang="en-US" smtClean="0"/>
              <a:t>9/26/12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F5351 - Proteiny I - Kubíček 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02955" y="314574"/>
            <a:ext cx="8669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Arial"/>
                <a:cs typeface="Arial"/>
              </a:rPr>
              <a:t>3) </a:t>
            </a:r>
            <a:r>
              <a:rPr lang="en-US" sz="2000" b="1" dirty="0" err="1" smtClean="0">
                <a:latin typeface="Arial"/>
                <a:cs typeface="Arial"/>
              </a:rPr>
              <a:t>Strukturní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motivy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v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proteinech</a:t>
            </a:r>
            <a:endParaRPr lang="en-US" sz="2000" b="1" dirty="0" smtClean="0">
              <a:latin typeface="Arial"/>
              <a:cs typeface="Arial"/>
            </a:endParaRPr>
          </a:p>
        </p:txBody>
      </p:sp>
      <p:pic>
        <p:nvPicPr>
          <p:cNvPr id="5" name="Picture 4" descr="motivy_proteinu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955" y="1145587"/>
            <a:ext cx="8669176" cy="269489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02955" y="4287524"/>
            <a:ext cx="866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latin typeface="Symbol" charset="2"/>
                <a:cs typeface="Symbol" charset="2"/>
              </a:rPr>
              <a:t>b</a:t>
            </a:r>
            <a:r>
              <a:rPr lang="en-US" dirty="0" err="1" smtClean="0">
                <a:latin typeface="Arial"/>
                <a:cs typeface="Arial"/>
              </a:rPr>
              <a:t>-meandr</a:t>
            </a:r>
            <a:r>
              <a:rPr lang="en-US" dirty="0" smtClean="0">
                <a:latin typeface="Arial"/>
                <a:cs typeface="Arial"/>
              </a:rPr>
              <a:t>			   </a:t>
            </a:r>
            <a:r>
              <a:rPr lang="en-US" dirty="0" err="1" smtClean="0">
                <a:latin typeface="Arial"/>
                <a:cs typeface="Arial"/>
              </a:rPr>
              <a:t>Řecký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klíč</a:t>
            </a:r>
            <a:r>
              <a:rPr lang="en-US" dirty="0" smtClean="0">
                <a:latin typeface="Arial"/>
                <a:cs typeface="Arial"/>
              </a:rPr>
              <a:t>						               Swiss/Jelly roll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2E07C-5E5A-544C-80F9-376D93707322}" type="datetime1">
              <a:rPr lang="en-US" smtClean="0"/>
              <a:t>9/26/12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D642C-24D6-7449-B66C-91037BB22E06}" type="datetime1">
              <a:rPr lang="en-US" smtClean="0"/>
              <a:t>9/26/12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F5351 - Proteiny I - Kubíček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549451"/>
            <a:ext cx="8229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Confidence in structural features of proteins determined by </a:t>
            </a:r>
          </a:p>
          <a:p>
            <a:pPr algn="ctr"/>
            <a:r>
              <a:rPr lang="en-US" sz="2400" dirty="0" smtClean="0"/>
              <a:t>X-ray crystallography</a:t>
            </a:r>
          </a:p>
          <a:p>
            <a:pPr algn="ctr"/>
            <a:r>
              <a:rPr lang="en-US" dirty="0" smtClean="0"/>
              <a:t>(estimates are very rough and strongly depend on the quality of the data)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098121"/>
              </p:ext>
            </p:extLst>
          </p:nvPr>
        </p:nvGraphicFramePr>
        <p:xfrm>
          <a:off x="281083" y="2009471"/>
          <a:ext cx="8491394" cy="3307079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447932"/>
                <a:gridCol w="1301105"/>
                <a:gridCol w="779431"/>
                <a:gridCol w="1206891"/>
                <a:gridCol w="1157487"/>
                <a:gridCol w="1598548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Structural feature</a:t>
                      </a:r>
                    </a:p>
                    <a:p>
                      <a:pPr algn="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Resolution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 </a:t>
                      </a:r>
                      <a:r>
                        <a:rPr lang="en-US" dirty="0" err="1" smtClean="0"/>
                        <a:t>Å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 </a:t>
                      </a:r>
                      <a:r>
                        <a:rPr lang="en-US" dirty="0" err="1" smtClean="0"/>
                        <a:t>Å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2.5 </a:t>
                      </a:r>
                      <a:r>
                        <a:rPr lang="en-US" dirty="0" err="1" smtClean="0"/>
                        <a:t>Å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 </a:t>
                      </a:r>
                      <a:r>
                        <a:rPr lang="en-US" dirty="0" err="1" smtClean="0"/>
                        <a:t>Å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1.5 </a:t>
                      </a:r>
                      <a:r>
                        <a:rPr lang="en-US" dirty="0" err="1" smtClean="0"/>
                        <a:t>Å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Chain</a:t>
                      </a:r>
                      <a:r>
                        <a:rPr lang="en-US" sz="1400" baseline="0" dirty="0" smtClean="0"/>
                        <a:t> tracing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Fair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Good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Good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Good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Secondary structure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Helices fair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Fair</a:t>
                      </a:r>
                    </a:p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Good</a:t>
                      </a:r>
                    </a:p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Good</a:t>
                      </a:r>
                    </a:p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Good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Sidechain</a:t>
                      </a:r>
                      <a:r>
                        <a:rPr lang="en-US" sz="1400" dirty="0" smtClean="0"/>
                        <a:t> conformations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Fair</a:t>
                      </a:r>
                    </a:p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Good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Good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Orientation</a:t>
                      </a:r>
                      <a:r>
                        <a:rPr lang="en-US" sz="1400" baseline="0" dirty="0" smtClean="0"/>
                        <a:t> of peptide planes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Fair</a:t>
                      </a:r>
                    </a:p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Good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Good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Protein hydrogen atoms visible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Good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671100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F5351 - Proteiny I - Kubíček 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09600" y="533400"/>
            <a:ext cx="7772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Protein folding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3636" y="2089726"/>
            <a:ext cx="77631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</a:t>
            </a:r>
            <a:r>
              <a:rPr lang="en-US" b="1" dirty="0" err="1" smtClean="0">
                <a:solidFill>
                  <a:srgbClr val="000090"/>
                </a:solidFill>
              </a:rPr>
              <a:t>Levinthal</a:t>
            </a:r>
            <a:r>
              <a:rPr lang="en-US" b="1" dirty="0" smtClean="0">
                <a:solidFill>
                  <a:srgbClr val="000090"/>
                </a:solidFill>
              </a:rPr>
              <a:t> paradox </a:t>
            </a:r>
            <a:r>
              <a:rPr lang="en-US" dirty="0" smtClean="0"/>
              <a:t>states that if an averaged sized protein would sample all possible conformations before finding the one with the lowest energy, the whole </a:t>
            </a:r>
            <a:r>
              <a:rPr lang="en-US" b="1" dirty="0" smtClean="0">
                <a:solidFill>
                  <a:srgbClr val="000090"/>
                </a:solidFill>
              </a:rPr>
              <a:t>process would take billions of years</a:t>
            </a:r>
            <a:r>
              <a:rPr lang="en-US" dirty="0" smtClean="0"/>
              <a:t>. </a:t>
            </a:r>
          </a:p>
          <a:p>
            <a:r>
              <a:rPr lang="en-US" dirty="0" smtClean="0"/>
              <a:t>	Proteins </a:t>
            </a:r>
            <a:r>
              <a:rPr lang="en-US" b="1" dirty="0" smtClean="0">
                <a:solidFill>
                  <a:srgbClr val="000090"/>
                </a:solidFill>
              </a:rPr>
              <a:t>typically </a:t>
            </a:r>
            <a:r>
              <a:rPr lang="en-US" dirty="0" smtClean="0"/>
              <a:t>fold within </a:t>
            </a:r>
            <a:r>
              <a:rPr lang="en-US" b="1" dirty="0" smtClean="0">
                <a:solidFill>
                  <a:srgbClr val="000090"/>
                </a:solidFill>
              </a:rPr>
              <a:t>0.1 and 1000 seconds</a:t>
            </a:r>
            <a:r>
              <a:rPr lang="en-US" dirty="0" smtClean="0"/>
              <a:t>, therefore the protein folding process must be directed some way through a specific folding pathway.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19444-E2D6-5B45-A24E-62E0756E0D2B}" type="datetime1">
              <a:rPr lang="en-US" smtClean="0"/>
              <a:t>9/26/12</a:t>
            </a:fld>
            <a:endParaRPr 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533400"/>
            <a:ext cx="7772400" cy="1143000"/>
          </a:xfrm>
        </p:spPr>
        <p:txBody>
          <a:bodyPr/>
          <a:lstStyle/>
          <a:p>
            <a:r>
              <a:rPr lang="en-US" dirty="0"/>
              <a:t>Protein folding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09600" y="2057400"/>
            <a:ext cx="7772400" cy="4495800"/>
          </a:xfrm>
        </p:spPr>
        <p:txBody>
          <a:bodyPr/>
          <a:lstStyle/>
          <a:p>
            <a:r>
              <a:rPr lang="en-US" sz="1600" b="1" dirty="0">
                <a:solidFill>
                  <a:schemeClr val="tx1"/>
                </a:solidFill>
              </a:rPr>
              <a:t>Anfinsen's Classic </a:t>
            </a:r>
            <a:r>
              <a:rPr lang="en-US" sz="1600" b="1" dirty="0" smtClean="0">
                <a:solidFill>
                  <a:schemeClr val="tx1"/>
                </a:solidFill>
              </a:rPr>
              <a:t>Experiment: </a:t>
            </a:r>
            <a:r>
              <a:rPr lang="en-US" sz="1600" dirty="0" smtClean="0">
                <a:solidFill>
                  <a:schemeClr val="tx1"/>
                </a:solidFill>
              </a:rPr>
              <a:t>The </a:t>
            </a:r>
            <a:r>
              <a:rPr lang="en-US" sz="1600" dirty="0">
                <a:solidFill>
                  <a:schemeClr val="tx1"/>
                </a:solidFill>
              </a:rPr>
              <a:t>"Protein Folding Problem" asks a very simple question</a:t>
            </a:r>
            <a:r>
              <a:rPr lang="en-US" sz="1600" dirty="0" smtClean="0">
                <a:solidFill>
                  <a:schemeClr val="tx1"/>
                </a:solidFill>
              </a:rPr>
              <a:t>:</a:t>
            </a:r>
          </a:p>
          <a:p>
            <a:endParaRPr lang="en-US" sz="1600" dirty="0" smtClean="0">
              <a:solidFill>
                <a:schemeClr val="tx1"/>
              </a:solidFill>
            </a:endParaRPr>
          </a:p>
          <a:p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b="1" dirty="0">
                <a:solidFill>
                  <a:schemeClr val="tx1"/>
                </a:solidFill>
              </a:rPr>
              <a:t>"How does the primary structure of a protein determine its 2</a:t>
            </a:r>
            <a:r>
              <a:rPr lang="cs-CZ" sz="1600" b="1" dirty="0">
                <a:solidFill>
                  <a:schemeClr val="tx1"/>
                </a:solidFill>
              </a:rPr>
              <a:t>ｰ </a:t>
            </a:r>
            <a:r>
              <a:rPr lang="en-US" sz="1600" b="1" dirty="0">
                <a:solidFill>
                  <a:schemeClr val="tx1"/>
                </a:solidFill>
              </a:rPr>
              <a:t>and 3</a:t>
            </a:r>
            <a:r>
              <a:rPr lang="cs-CZ" sz="1600" b="1" dirty="0">
                <a:solidFill>
                  <a:schemeClr val="tx1"/>
                </a:solidFill>
              </a:rPr>
              <a:t>ｰ </a:t>
            </a:r>
            <a:r>
              <a:rPr lang="en-US" sz="1600" b="1" dirty="0">
                <a:solidFill>
                  <a:schemeClr val="tx1"/>
                </a:solidFill>
              </a:rPr>
              <a:t>structure?"</a:t>
            </a:r>
            <a:r>
              <a:rPr lang="en-US" sz="1600" dirty="0" smtClean="0">
                <a:solidFill>
                  <a:schemeClr val="tx1"/>
                </a:solidFill>
              </a:rPr>
              <a:t>.</a:t>
            </a:r>
          </a:p>
          <a:p>
            <a:r>
              <a:rPr lang="en-US" sz="1600" dirty="0" smtClean="0">
                <a:solidFill>
                  <a:schemeClr val="tx1"/>
                </a:solidFill>
              </a:rPr>
              <a:t> </a:t>
            </a:r>
            <a:endParaRPr lang="en-US" sz="1600" dirty="0">
              <a:solidFill>
                <a:schemeClr val="tx1"/>
              </a:solidFill>
            </a:endParaRPr>
          </a:p>
          <a:p>
            <a:pPr algn="just"/>
            <a:r>
              <a:rPr lang="en-US" sz="1600" dirty="0">
                <a:solidFill>
                  <a:schemeClr val="tx1"/>
                </a:solidFill>
              </a:rPr>
              <a:t>We have known for many decades that proteins fold into their correct 3-D structures inside the cell. But correct folding during synthesis on the ribosome or later with assistance from unknown cellular factors could explain the </a:t>
            </a:r>
            <a:r>
              <a:rPr lang="en-US" sz="1600" i="1" dirty="0">
                <a:solidFill>
                  <a:schemeClr val="tx1"/>
                </a:solidFill>
              </a:rPr>
              <a:t>in vivo</a:t>
            </a:r>
            <a:r>
              <a:rPr lang="en-US" sz="1600" dirty="0">
                <a:solidFill>
                  <a:schemeClr val="tx1"/>
                </a:solidFill>
              </a:rPr>
              <a:t> results</a:t>
            </a:r>
            <a:r>
              <a:rPr lang="en-US" sz="16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r>
              <a:rPr lang="en-US" sz="1600" dirty="0" smtClean="0">
                <a:solidFill>
                  <a:schemeClr val="tx1"/>
                </a:solidFill>
              </a:rPr>
              <a:t>	In </a:t>
            </a:r>
            <a:r>
              <a:rPr lang="en-US" sz="1600" dirty="0">
                <a:solidFill>
                  <a:schemeClr val="tx1"/>
                </a:solidFill>
              </a:rPr>
              <a:t>the 1960's,</a:t>
            </a:r>
            <a:r>
              <a:rPr lang="en-US" sz="1600" dirty="0" smtClean="0">
                <a:solidFill>
                  <a:schemeClr val="tx1"/>
                </a:solidFill>
              </a:rPr>
              <a:t> Anfinsen </a:t>
            </a:r>
            <a:r>
              <a:rPr lang="en-US" sz="1600" dirty="0">
                <a:solidFill>
                  <a:schemeClr val="tx1"/>
                </a:solidFill>
              </a:rPr>
              <a:t>and his coworkers performed a series of seminal experiments </a:t>
            </a:r>
            <a:r>
              <a:rPr lang="en-US" sz="1600" i="1" dirty="0">
                <a:solidFill>
                  <a:schemeClr val="tx1"/>
                </a:solidFill>
              </a:rPr>
              <a:t>in vitro</a:t>
            </a:r>
            <a:r>
              <a:rPr lang="en-US" sz="1600" dirty="0">
                <a:solidFill>
                  <a:schemeClr val="tx1"/>
                </a:solidFill>
              </a:rPr>
              <a:t> that answered a key part of the problem. The original work led Anfinsen to propose his "Thermodynamic Hypothesis", which states that the native conformation of a protein is adopted spontaneously. In other words, there is sufficient information contained in the protein sequence to guarantee correct folding from any of a large number of unfolded states. A schematic diagram of Anfinsen's experiment is shown below in two parts: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BA12E-4B63-FA43-ACAC-E44C5C30DDDF}" type="datetime1">
              <a:rPr lang="en-US" smtClean="0"/>
              <a:t>9/26/12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F5351 - Proteiny I - Kubíček </a:t>
            </a:r>
            <a:endParaRPr 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nfinse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7" y="0"/>
            <a:ext cx="6963928" cy="6097995"/>
          </a:xfrm>
          <a:prstGeom prst="rect">
            <a:avLst/>
          </a:prstGeom>
        </p:spPr>
      </p:pic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01BC2-B6BB-6748-A36A-C7E8EF88F410}" type="datetime1">
              <a:rPr lang="en-US" smtClean="0"/>
              <a:t>9/26/12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F5351 - Proteiny I - Kubíček </a:t>
            </a:r>
            <a:endParaRPr 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 descr="Anfi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914400"/>
            <a:ext cx="7924800" cy="5313363"/>
          </a:xfrm>
          <a:prstGeom prst="rect">
            <a:avLst/>
          </a:prstGeom>
          <a:noFill/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FDF4D-B30A-F744-8DAB-DEA44DDD07B1}" type="datetime1">
              <a:rPr lang="en-US" smtClean="0"/>
              <a:t>9/26/12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F5351 - Proteiny I - Kubíček </a:t>
            </a:r>
            <a:endParaRPr 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3429000" cy="365125"/>
          </a:xfrm>
        </p:spPr>
        <p:txBody>
          <a:bodyPr/>
          <a:lstStyle/>
          <a:p>
            <a:r>
              <a:rPr lang="en-US" smtClean="0"/>
              <a:t>F5351 - Proteiny I - Kubíček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38</a:t>
            </a:fld>
            <a:endParaRPr lang="en-US"/>
          </a:p>
        </p:txBody>
      </p:sp>
      <p:pic>
        <p:nvPicPr>
          <p:cNvPr id="4" name="Picture 3" descr="3D-struktur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216" y="219631"/>
            <a:ext cx="8925523" cy="5887742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53C19-F93A-3741-B8C1-779B2BD4C59C}" type="datetime1">
              <a:rPr lang="en-US" smtClean="0"/>
              <a:t>9/26/12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3429000" cy="365125"/>
          </a:xfrm>
        </p:spPr>
        <p:txBody>
          <a:bodyPr/>
          <a:lstStyle/>
          <a:p>
            <a:r>
              <a:rPr lang="en-US" smtClean="0"/>
              <a:t>F5351 - Proteiny I - Kubíček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39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02955" y="314574"/>
            <a:ext cx="86691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Arial"/>
                <a:cs typeface="Arial"/>
              </a:rPr>
              <a:t>VIII] </a:t>
            </a:r>
            <a:r>
              <a:rPr lang="en-US" sz="2000" b="1" dirty="0" err="1" smtClean="0">
                <a:latin typeface="Arial"/>
                <a:cs typeface="Arial"/>
              </a:rPr>
              <a:t>Kvartérní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struktura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proteinů</a:t>
            </a:r>
            <a:endParaRPr lang="en-US" sz="2000" b="1" dirty="0" smtClean="0">
              <a:latin typeface="Arial"/>
              <a:cs typeface="Arial"/>
            </a:endParaRPr>
          </a:p>
          <a:p>
            <a:endParaRPr lang="en-US" sz="2000" b="1" dirty="0" smtClean="0">
              <a:latin typeface="Arial"/>
              <a:cs typeface="Arial"/>
            </a:endParaRPr>
          </a:p>
          <a:p>
            <a:pPr marL="457200" indent="-457200">
              <a:buAutoNum type="arabicParenR"/>
            </a:pPr>
            <a:r>
              <a:rPr lang="en-US" sz="2000" b="1" dirty="0" err="1" smtClean="0">
                <a:latin typeface="Arial"/>
                <a:cs typeface="Arial"/>
              </a:rPr>
              <a:t>Multimery</a:t>
            </a:r>
            <a:endParaRPr lang="en-US" sz="2000" b="1" dirty="0" smtClean="0">
              <a:latin typeface="Arial"/>
              <a:cs typeface="Arial"/>
            </a:endParaRPr>
          </a:p>
          <a:p>
            <a:pPr marL="457200" indent="-457200">
              <a:buAutoNum type="arabicParenR"/>
            </a:pPr>
            <a:r>
              <a:rPr lang="en-US" sz="2000" b="1" dirty="0" smtClean="0">
                <a:latin typeface="Arial"/>
                <a:cs typeface="Arial"/>
              </a:rPr>
              <a:t>Homo-/hetero-</a:t>
            </a:r>
          </a:p>
          <a:p>
            <a:pPr marL="457200" indent="-457200"/>
            <a:r>
              <a:rPr lang="en-US" sz="2000" b="1" dirty="0" smtClean="0">
                <a:latin typeface="Arial"/>
                <a:cs typeface="Arial"/>
              </a:rPr>
              <a:t>	-</a:t>
            </a:r>
            <a:r>
              <a:rPr lang="en-US" sz="2000" b="1" dirty="0" err="1" smtClean="0">
                <a:latin typeface="Arial"/>
                <a:cs typeface="Arial"/>
              </a:rPr>
              <a:t>mery</a:t>
            </a:r>
            <a:endParaRPr lang="en-US" sz="2000" b="1" dirty="0" smtClean="0">
              <a:latin typeface="Arial"/>
              <a:cs typeface="Arial"/>
            </a:endParaRPr>
          </a:p>
        </p:txBody>
      </p:sp>
      <p:pic>
        <p:nvPicPr>
          <p:cNvPr id="7" name="Picture 6" descr="kvarterni_struktur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038" y="714684"/>
            <a:ext cx="6429093" cy="5342591"/>
          </a:xfrm>
          <a:prstGeom prst="rect">
            <a:avLst/>
          </a:prstGeom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E4556-2FDC-5E46-8865-10A19F4580B8}" type="datetime1">
              <a:rPr lang="en-US" smtClean="0"/>
              <a:t>9/26/12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98065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6</a:t>
            </a:r>
            <a:r>
              <a:rPr lang="en-US" dirty="0" smtClean="0"/>
              <a:t>) </a:t>
            </a:r>
            <a:r>
              <a:rPr lang="en-US" dirty="0" err="1" smtClean="0"/>
              <a:t>Aminokyseliny</a:t>
            </a:r>
            <a:r>
              <a:rPr lang="en-US" dirty="0" smtClean="0"/>
              <a:t> </a:t>
            </a:r>
            <a:r>
              <a:rPr lang="en-US" dirty="0" err="1" smtClean="0"/>
              <a:t>s</a:t>
            </a:r>
            <a:r>
              <a:rPr lang="en-US" dirty="0" smtClean="0"/>
              <a:t> </a:t>
            </a:r>
            <a:r>
              <a:rPr lang="en-US" dirty="0" err="1" smtClean="0"/>
              <a:t>alifatickým</a:t>
            </a:r>
            <a:r>
              <a:rPr lang="en-US" dirty="0" smtClean="0"/>
              <a:t> </a:t>
            </a:r>
            <a:r>
              <a:rPr lang="en-US" dirty="0" err="1" smtClean="0"/>
              <a:t>postranním</a:t>
            </a:r>
            <a:r>
              <a:rPr lang="en-US" dirty="0" smtClean="0"/>
              <a:t> </a:t>
            </a:r>
            <a:r>
              <a:rPr lang="en-US" dirty="0" err="1" smtClean="0"/>
              <a:t>řetězcem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5" name="Picture 2" descr="C:\Documents and Settings\lelli\Documenti\Immagini\AMMINOACIDI\ala.gif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CC"/>
              </a:clrFrom>
              <a:clrTo>
                <a:srgbClr val="FFFF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15620" y="2478636"/>
            <a:ext cx="2164390" cy="1636144"/>
          </a:xfrm>
          <a:prstGeom prst="rect">
            <a:avLst/>
          </a:prstGeom>
          <a:noFill/>
        </p:spPr>
      </p:pic>
      <p:pic>
        <p:nvPicPr>
          <p:cNvPr id="6" name="Picture 9" descr="C:\Documents and Settings\lelli\Documenti\Immagini\AMMINOACIDI\gly.gif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CC"/>
              </a:clrFrom>
              <a:clrTo>
                <a:srgbClr val="FFFF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13700" y="842492"/>
            <a:ext cx="2166310" cy="1636144"/>
          </a:xfrm>
          <a:prstGeom prst="rect">
            <a:avLst/>
          </a:prstGeom>
          <a:noFill/>
        </p:spPr>
      </p:pic>
      <p:pic>
        <p:nvPicPr>
          <p:cNvPr id="7" name="Picture 11" descr="C:\Documents and Settings\lelli\Documenti\Immagini\AMMINOACIDI\ile.gif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CC"/>
              </a:clrFrom>
              <a:clrTo>
                <a:srgbClr val="FFFF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1530" y="1074586"/>
            <a:ext cx="2166310" cy="1636144"/>
          </a:xfrm>
          <a:prstGeom prst="rect">
            <a:avLst/>
          </a:prstGeom>
          <a:noFill/>
        </p:spPr>
      </p:pic>
      <p:pic>
        <p:nvPicPr>
          <p:cNvPr id="8" name="Picture 12" descr="C:\Documents and Settings\lelli\Documenti\Immagini\AMMINOACIDI\leu.gif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CC"/>
              </a:clrFrom>
              <a:clrTo>
                <a:srgbClr val="FFFF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15620" y="4326332"/>
            <a:ext cx="2164390" cy="1636144"/>
          </a:xfrm>
          <a:prstGeom prst="rect">
            <a:avLst/>
          </a:prstGeom>
          <a:noFill/>
        </p:spPr>
      </p:pic>
      <p:pic>
        <p:nvPicPr>
          <p:cNvPr id="9" name="Picture 21" descr="C:\Documents and Settings\lelli\Documenti\Immagini\AMMINOACIDI\val.gif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CC"/>
              </a:clrFrom>
              <a:clrTo>
                <a:srgbClr val="FFFF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1530" y="3296708"/>
            <a:ext cx="2166310" cy="1636144"/>
          </a:xfrm>
          <a:prstGeom prst="rect">
            <a:avLst/>
          </a:prstGeom>
          <a:noFill/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>
          <a:xfrm>
            <a:off x="2330424" y="6356350"/>
            <a:ext cx="3689376" cy="365125"/>
          </a:xfrm>
        </p:spPr>
        <p:txBody>
          <a:bodyPr/>
          <a:lstStyle/>
          <a:p>
            <a:r>
              <a:rPr lang="en-US" smtClean="0"/>
              <a:t>F5351 - Proteiny I - Kubíček 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61C9D-90ED-6642-9EF6-BFADE75F3CC8}" type="datetime1">
              <a:rPr lang="en-US" smtClean="0"/>
              <a:t>9/26/12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ChangeArrowheads="1"/>
          </p:cNvSpPr>
          <p:nvPr/>
        </p:nvSpPr>
        <p:spPr bwMode="auto">
          <a:xfrm>
            <a:off x="0" y="6858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>
            <a:prstTxWarp prst="textNoShape">
              <a:avLst/>
            </a:prstTxWarp>
          </a:bodyPr>
          <a:lstStyle/>
          <a:p>
            <a:pPr algn="ctr" eaLnBrk="1" hangingPunct="1"/>
            <a:r>
              <a:rPr lang="en-US" sz="4400">
                <a:solidFill>
                  <a:schemeClr val="tx2"/>
                </a:solidFill>
                <a:latin typeface="Arial" charset="0"/>
              </a:rPr>
              <a:t>Examples of other quaternary structures</a:t>
            </a:r>
          </a:p>
        </p:txBody>
      </p:sp>
      <p:sp>
        <p:nvSpPr>
          <p:cNvPr id="54275" name="Text Box 3"/>
          <p:cNvSpPr txBox="1">
            <a:spLocks noChangeArrowheads="1"/>
          </p:cNvSpPr>
          <p:nvPr/>
        </p:nvSpPr>
        <p:spPr bwMode="auto">
          <a:xfrm>
            <a:off x="365125" y="1279525"/>
            <a:ext cx="79105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>
                <a:latin typeface="Arial" charset="0"/>
              </a:rPr>
              <a:t>      </a:t>
            </a:r>
            <a:r>
              <a:rPr lang="en-US" sz="2000" u="sng">
                <a:latin typeface="Arial" charset="0"/>
              </a:rPr>
              <a:t>Tetramer</a:t>
            </a:r>
            <a:r>
              <a:rPr lang="en-US" sz="2000">
                <a:latin typeface="Arial" charset="0"/>
              </a:rPr>
              <a:t>		           </a:t>
            </a:r>
            <a:r>
              <a:rPr lang="en-US" sz="2000" u="sng">
                <a:latin typeface="Arial" charset="0"/>
              </a:rPr>
              <a:t>Hexamer</a:t>
            </a:r>
            <a:r>
              <a:rPr lang="en-US" sz="2000">
                <a:latin typeface="Arial" charset="0"/>
              </a:rPr>
              <a:t>	 	   	     </a:t>
            </a:r>
            <a:r>
              <a:rPr lang="en-US" sz="2000" u="sng">
                <a:latin typeface="Arial" charset="0"/>
              </a:rPr>
              <a:t>Filament</a:t>
            </a:r>
          </a:p>
        </p:txBody>
      </p:sp>
      <p:pic>
        <p:nvPicPr>
          <p:cNvPr id="542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6388" y="1676400"/>
            <a:ext cx="2208212" cy="3448050"/>
          </a:xfrm>
          <a:prstGeom prst="rect">
            <a:avLst/>
          </a:prstGeom>
          <a:noFill/>
        </p:spPr>
      </p:pic>
      <p:pic>
        <p:nvPicPr>
          <p:cNvPr id="5427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19400" y="1841500"/>
            <a:ext cx="3289300" cy="3416300"/>
          </a:xfrm>
          <a:prstGeom prst="rect">
            <a:avLst/>
          </a:prstGeom>
          <a:noFill/>
        </p:spPr>
      </p:pic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0" y="5486400"/>
            <a:ext cx="9072563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>
                <a:latin typeface="Arial" charset="0"/>
              </a:rPr>
              <a:t>              </a:t>
            </a:r>
            <a:r>
              <a:rPr lang="en-US" sz="2000" u="sng">
                <a:latin typeface="Arial" charset="0"/>
              </a:rPr>
              <a:t>SSB</a:t>
            </a:r>
            <a:r>
              <a:rPr lang="en-US" sz="2000">
                <a:latin typeface="Arial" charset="0"/>
              </a:rPr>
              <a:t>			</a:t>
            </a:r>
            <a:r>
              <a:rPr lang="en-US" sz="2000" u="sng">
                <a:latin typeface="Arial" charset="0"/>
              </a:rPr>
              <a:t>DNA helicase</a:t>
            </a:r>
            <a:r>
              <a:rPr lang="en-US" sz="2000">
                <a:latin typeface="Arial" charset="0"/>
              </a:rPr>
              <a:t>		       </a:t>
            </a:r>
            <a:r>
              <a:rPr lang="en-US" sz="2000" u="sng">
                <a:latin typeface="Arial" charset="0"/>
              </a:rPr>
              <a:t>Recombinase</a:t>
            </a:r>
          </a:p>
          <a:p>
            <a:r>
              <a:rPr lang="en-US" sz="2000">
                <a:latin typeface="Arial" charset="0"/>
              </a:rPr>
              <a:t>   Allows coordinated    Allows coordinated DNA binding	     Allows complete</a:t>
            </a:r>
          </a:p>
          <a:p>
            <a:r>
              <a:rPr lang="en-US" sz="2000">
                <a:latin typeface="Arial" charset="0"/>
              </a:rPr>
              <a:t>        DNA binding	        and ATP hydrolysis	      coverage of an 							    extended molecule</a:t>
            </a:r>
          </a:p>
        </p:txBody>
      </p:sp>
      <p:pic>
        <p:nvPicPr>
          <p:cNvPr id="54279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5400000">
            <a:off x="5629275" y="2832100"/>
            <a:ext cx="3984625" cy="1520825"/>
          </a:xfrm>
          <a:prstGeom prst="rect">
            <a:avLst/>
          </a:prstGeom>
          <a:noFill/>
        </p:spPr>
      </p:pic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9C19B-3EAF-4B44-AFC4-96DA252A8A45}" type="datetime1">
              <a:rPr lang="en-US" smtClean="0"/>
              <a:t>9/26/12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40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F5351 - Proteiny I - Kubíček 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762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>
            <a:prstTxWarp prst="textNoShape">
              <a:avLst/>
            </a:prstTxWarp>
          </a:bodyPr>
          <a:lstStyle/>
          <a:p>
            <a:pPr algn="ctr" eaLnBrk="1" hangingPunct="1"/>
            <a:r>
              <a:rPr lang="en-US" sz="4400">
                <a:solidFill>
                  <a:schemeClr val="tx2"/>
                </a:solidFill>
                <a:latin typeface="Arial" charset="0"/>
              </a:rPr>
              <a:t>Classes of proteins</a:t>
            </a:r>
          </a:p>
        </p:txBody>
      </p:sp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304800" y="838200"/>
            <a:ext cx="8601075" cy="588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 u="sng">
                <a:latin typeface="Arial" charset="0"/>
              </a:rPr>
              <a:t>Functional definition:</a:t>
            </a:r>
            <a:endParaRPr lang="en-US" sz="2000">
              <a:latin typeface="Arial" charset="0"/>
            </a:endParaRPr>
          </a:p>
          <a:p>
            <a:r>
              <a:rPr lang="en-US" sz="2000">
                <a:latin typeface="Arial" charset="0"/>
              </a:rPr>
              <a:t>Enzymes: 	Accelerate biochemical reactions</a:t>
            </a:r>
          </a:p>
          <a:p>
            <a:endParaRPr lang="en-US" sz="2000">
              <a:latin typeface="Arial" charset="0"/>
            </a:endParaRPr>
          </a:p>
          <a:p>
            <a:r>
              <a:rPr lang="en-US" sz="2000">
                <a:latin typeface="Arial" charset="0"/>
              </a:rPr>
              <a:t>Structural:	Form biological structures</a:t>
            </a:r>
          </a:p>
          <a:p>
            <a:endParaRPr lang="en-US" sz="2000">
              <a:latin typeface="Arial" charset="0"/>
            </a:endParaRPr>
          </a:p>
          <a:p>
            <a:r>
              <a:rPr lang="en-US" sz="2000">
                <a:latin typeface="Arial" charset="0"/>
              </a:rPr>
              <a:t>Transport:	Carry biochemically important substances</a:t>
            </a:r>
          </a:p>
          <a:p>
            <a:endParaRPr lang="en-US" sz="2000">
              <a:latin typeface="Arial" charset="0"/>
            </a:endParaRPr>
          </a:p>
          <a:p>
            <a:r>
              <a:rPr lang="en-US" sz="2000">
                <a:latin typeface="Arial" charset="0"/>
              </a:rPr>
              <a:t>Defense:	Protect the body from foreign invaders</a:t>
            </a:r>
          </a:p>
          <a:p>
            <a:endParaRPr lang="en-US" sz="2000">
              <a:latin typeface="Arial" charset="0"/>
            </a:endParaRPr>
          </a:p>
          <a:p>
            <a:r>
              <a:rPr lang="en-US" sz="2000" u="sng">
                <a:latin typeface="Arial" charset="0"/>
              </a:rPr>
              <a:t>Structural definition:</a:t>
            </a:r>
            <a:endParaRPr lang="en-US" sz="2000">
              <a:latin typeface="Arial" charset="0"/>
            </a:endParaRPr>
          </a:p>
          <a:p>
            <a:r>
              <a:rPr lang="en-US" sz="2000">
                <a:latin typeface="Arial" charset="0"/>
              </a:rPr>
              <a:t>Globular:	Complex folds, irregularly shaped tertiary structures</a:t>
            </a:r>
          </a:p>
          <a:p>
            <a:endParaRPr lang="en-US" sz="2000">
              <a:latin typeface="Arial" charset="0"/>
            </a:endParaRPr>
          </a:p>
          <a:p>
            <a:r>
              <a:rPr lang="en-US" sz="2000">
                <a:latin typeface="Arial" charset="0"/>
              </a:rPr>
              <a:t>Fibrous:	Extended, simple folds -- generally structural proteins</a:t>
            </a:r>
          </a:p>
          <a:p>
            <a:endParaRPr lang="en-US" sz="2000">
              <a:latin typeface="Arial" charset="0"/>
            </a:endParaRPr>
          </a:p>
          <a:p>
            <a:r>
              <a:rPr lang="en-US" sz="2000" u="sng">
                <a:latin typeface="Arial" charset="0"/>
              </a:rPr>
              <a:t>Cellular localization definition:</a:t>
            </a:r>
            <a:endParaRPr lang="en-US" sz="2000">
              <a:latin typeface="Arial" charset="0"/>
            </a:endParaRPr>
          </a:p>
          <a:p>
            <a:r>
              <a:rPr lang="en-US" sz="2000">
                <a:latin typeface="Arial" charset="0"/>
              </a:rPr>
              <a:t>Membrane:	In direct physical contact with a membrane; generally 			water insoluble.</a:t>
            </a:r>
          </a:p>
          <a:p>
            <a:endParaRPr lang="en-US" sz="2000">
              <a:latin typeface="Arial" charset="0"/>
            </a:endParaRPr>
          </a:p>
          <a:p>
            <a:r>
              <a:rPr lang="en-US" sz="2000">
                <a:latin typeface="Arial" charset="0"/>
              </a:rPr>
              <a:t>Soluble:	Water soluble; can be anywhere in the cell.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DFF71-B3A5-AE42-B22D-253424547644}" type="datetime1">
              <a:rPr lang="en-US" smtClean="0"/>
              <a:t>9/26/12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41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F5351 - Proteiny I - Kubíček 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F5351 - Proteiny I - Kubíček 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42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79651" y="407781"/>
            <a:ext cx="866917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IX] </a:t>
            </a:r>
            <a:r>
              <a:rPr lang="en-US" sz="2000" b="1" dirty="0" err="1" smtClean="0"/>
              <a:t>Funkce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proteinů</a:t>
            </a:r>
            <a:r>
              <a:rPr lang="en-US" sz="2000" b="1" dirty="0" smtClean="0"/>
              <a:t>:</a:t>
            </a:r>
          </a:p>
          <a:p>
            <a:endParaRPr lang="en-US" sz="2000" b="1" dirty="0" smtClean="0"/>
          </a:p>
          <a:p>
            <a:endParaRPr lang="en-US" sz="2000" b="1" dirty="0" smtClean="0"/>
          </a:p>
          <a:p>
            <a:pPr marL="342900" indent="-342900">
              <a:buAutoNum type="arabicParenR"/>
            </a:pPr>
            <a:r>
              <a:rPr lang="en-US" dirty="0" err="1" smtClean="0"/>
              <a:t>Enzymy</a:t>
            </a:r>
            <a:r>
              <a:rPr lang="en-US" dirty="0" smtClean="0"/>
              <a:t> – </a:t>
            </a:r>
            <a:r>
              <a:rPr lang="en-US" dirty="0" err="1" smtClean="0"/>
              <a:t>katalyzátory</a:t>
            </a:r>
            <a:r>
              <a:rPr lang="en-US" dirty="0" smtClean="0"/>
              <a:t> </a:t>
            </a:r>
            <a:r>
              <a:rPr lang="en-US" dirty="0" err="1" smtClean="0"/>
              <a:t>biologických</a:t>
            </a:r>
            <a:r>
              <a:rPr lang="en-US" dirty="0" smtClean="0"/>
              <a:t> </a:t>
            </a:r>
            <a:r>
              <a:rPr lang="en-US" dirty="0" err="1" smtClean="0"/>
              <a:t>reakcí</a:t>
            </a:r>
            <a:endParaRPr lang="en-US" dirty="0" smtClean="0"/>
          </a:p>
          <a:p>
            <a:pPr marL="342900" indent="-342900">
              <a:buAutoNum type="arabicParenR"/>
            </a:pPr>
            <a:r>
              <a:rPr lang="en-US" dirty="0" err="1" smtClean="0"/>
              <a:t>Transportní</a:t>
            </a:r>
            <a:r>
              <a:rPr lang="en-US" dirty="0" smtClean="0"/>
              <a:t> </a:t>
            </a:r>
            <a:r>
              <a:rPr lang="en-US" dirty="0" err="1" smtClean="0"/>
              <a:t>proteiny</a:t>
            </a:r>
            <a:r>
              <a:rPr lang="en-US" dirty="0" smtClean="0"/>
              <a:t> (hemoglobin)</a:t>
            </a:r>
          </a:p>
          <a:p>
            <a:pPr marL="342900" indent="-342900">
              <a:buAutoNum type="arabicParenR"/>
            </a:pPr>
            <a:r>
              <a:rPr lang="en-US" dirty="0" err="1" smtClean="0"/>
              <a:t>Regulační</a:t>
            </a:r>
            <a:r>
              <a:rPr lang="en-US" dirty="0" smtClean="0"/>
              <a:t> </a:t>
            </a:r>
            <a:r>
              <a:rPr lang="en-US" dirty="0" err="1" smtClean="0"/>
              <a:t>proteiny</a:t>
            </a:r>
            <a:r>
              <a:rPr lang="en-US" dirty="0" smtClean="0"/>
              <a:t> (</a:t>
            </a:r>
            <a:r>
              <a:rPr lang="en-US" dirty="0" err="1" smtClean="0"/>
              <a:t>např</a:t>
            </a:r>
            <a:r>
              <a:rPr lang="en-US" dirty="0" smtClean="0"/>
              <a:t>. </a:t>
            </a:r>
            <a:r>
              <a:rPr lang="en-US" dirty="0" err="1"/>
              <a:t>h</a:t>
            </a:r>
            <a:r>
              <a:rPr lang="en-US" dirty="0" err="1" smtClean="0"/>
              <a:t>ormon</a:t>
            </a:r>
            <a:r>
              <a:rPr lang="en-US" dirty="0" smtClean="0"/>
              <a:t> insulin)</a:t>
            </a:r>
          </a:p>
          <a:p>
            <a:pPr marL="342900" indent="-342900">
              <a:buAutoNum type="arabicParenR"/>
            </a:pPr>
            <a:r>
              <a:rPr lang="en-US" dirty="0" err="1" smtClean="0"/>
              <a:t>Skladovací</a:t>
            </a:r>
            <a:r>
              <a:rPr lang="en-US" dirty="0" smtClean="0"/>
              <a:t> (storage) – </a:t>
            </a:r>
            <a:r>
              <a:rPr lang="en-US" dirty="0" err="1" smtClean="0"/>
              <a:t>např</a:t>
            </a:r>
            <a:r>
              <a:rPr lang="en-US" dirty="0" smtClean="0"/>
              <a:t>. </a:t>
            </a:r>
            <a:r>
              <a:rPr lang="en-US" dirty="0" err="1" smtClean="0"/>
              <a:t>ovalbumin</a:t>
            </a:r>
            <a:r>
              <a:rPr lang="en-US" dirty="0" smtClean="0"/>
              <a:t> – </a:t>
            </a:r>
            <a:r>
              <a:rPr lang="en-US" dirty="0" err="1" smtClean="0"/>
              <a:t>zdroj</a:t>
            </a:r>
            <a:r>
              <a:rPr lang="en-US" dirty="0" smtClean="0"/>
              <a:t> </a:t>
            </a:r>
            <a:r>
              <a:rPr lang="en-US" dirty="0" err="1" smtClean="0"/>
              <a:t>dusíku</a:t>
            </a:r>
            <a:r>
              <a:rPr lang="en-US" dirty="0" smtClean="0"/>
              <a:t> pro </a:t>
            </a:r>
            <a:r>
              <a:rPr lang="en-US" dirty="0" err="1" smtClean="0"/>
              <a:t>vyvíjející</a:t>
            </a:r>
            <a:r>
              <a:rPr lang="en-US" dirty="0" smtClean="0"/>
              <a:t> se </a:t>
            </a:r>
            <a:r>
              <a:rPr lang="en-US" dirty="0" err="1" smtClean="0"/>
              <a:t>ptačí</a:t>
            </a:r>
            <a:r>
              <a:rPr lang="en-US" dirty="0" smtClean="0"/>
              <a:t> embryo</a:t>
            </a:r>
          </a:p>
          <a:p>
            <a:pPr marL="342900" indent="-342900">
              <a:buAutoNum type="arabicParenR"/>
            </a:pPr>
            <a:r>
              <a:rPr lang="en-US" dirty="0" smtClean="0"/>
              <a:t>“</a:t>
            </a:r>
            <a:r>
              <a:rPr lang="en-US" dirty="0" err="1" smtClean="0"/>
              <a:t>Pohybové</a:t>
            </a:r>
            <a:r>
              <a:rPr lang="en-US" dirty="0" smtClean="0"/>
              <a:t>” </a:t>
            </a:r>
            <a:r>
              <a:rPr lang="en-US" dirty="0" err="1" smtClean="0"/>
              <a:t>proteiny</a:t>
            </a:r>
            <a:r>
              <a:rPr lang="en-US" dirty="0" smtClean="0"/>
              <a:t> – </a:t>
            </a:r>
            <a:r>
              <a:rPr lang="en-US" dirty="0" err="1" smtClean="0"/>
              <a:t>actin</a:t>
            </a:r>
            <a:r>
              <a:rPr lang="en-US" dirty="0" smtClean="0"/>
              <a:t>, myosin, </a:t>
            </a:r>
            <a:r>
              <a:rPr lang="en-US" dirty="0" err="1" smtClean="0"/>
              <a:t>tubulin</a:t>
            </a:r>
            <a:r>
              <a:rPr lang="en-US" dirty="0" smtClean="0"/>
              <a:t>, </a:t>
            </a:r>
            <a:r>
              <a:rPr lang="en-US" dirty="0" err="1" smtClean="0"/>
              <a:t>dynein</a:t>
            </a:r>
            <a:r>
              <a:rPr lang="en-US" dirty="0" smtClean="0"/>
              <a:t>, </a:t>
            </a:r>
            <a:r>
              <a:rPr lang="en-US" dirty="0" err="1" smtClean="0"/>
              <a:t>kinesin</a:t>
            </a:r>
            <a:endParaRPr lang="en-US" dirty="0" smtClean="0"/>
          </a:p>
          <a:p>
            <a:pPr marL="342900" indent="-342900">
              <a:buAutoNum type="arabicParenR"/>
            </a:pPr>
            <a:r>
              <a:rPr lang="en-US" dirty="0" err="1" smtClean="0"/>
              <a:t>Strukturní</a:t>
            </a:r>
            <a:r>
              <a:rPr lang="en-US" dirty="0" smtClean="0"/>
              <a:t> </a:t>
            </a:r>
            <a:r>
              <a:rPr lang="en-US" dirty="0" err="1" smtClean="0"/>
              <a:t>proteiny</a:t>
            </a:r>
            <a:r>
              <a:rPr lang="en-US" dirty="0" smtClean="0"/>
              <a:t> – </a:t>
            </a:r>
            <a:r>
              <a:rPr lang="en-US" dirty="0" err="1" smtClean="0"/>
              <a:t>zajišťujicí</a:t>
            </a:r>
            <a:r>
              <a:rPr lang="en-US" dirty="0" smtClean="0"/>
              <a:t> </a:t>
            </a:r>
            <a:r>
              <a:rPr lang="en-US" dirty="0" err="1" smtClean="0"/>
              <a:t>vytvoření</a:t>
            </a:r>
            <a:r>
              <a:rPr lang="en-US" dirty="0" smtClean="0"/>
              <a:t> a </a:t>
            </a:r>
            <a:r>
              <a:rPr lang="en-US" dirty="0" err="1" smtClean="0"/>
              <a:t>udržení</a:t>
            </a:r>
            <a:r>
              <a:rPr lang="en-US" dirty="0" smtClean="0"/>
              <a:t> </a:t>
            </a:r>
            <a:r>
              <a:rPr lang="en-US" dirty="0" err="1" smtClean="0"/>
              <a:t>biologické</a:t>
            </a:r>
            <a:r>
              <a:rPr lang="en-US" dirty="0" smtClean="0"/>
              <a:t> </a:t>
            </a:r>
            <a:r>
              <a:rPr lang="en-US" dirty="0" err="1" smtClean="0"/>
              <a:t>struktury</a:t>
            </a:r>
            <a:r>
              <a:rPr lang="en-US" dirty="0" smtClean="0"/>
              <a:t> – </a:t>
            </a:r>
            <a:r>
              <a:rPr lang="en-US" dirty="0" smtClean="0">
                <a:latin typeface="Symbol" charset="2"/>
                <a:cs typeface="Symbol" charset="2"/>
              </a:rPr>
              <a:t>a</a:t>
            </a:r>
            <a:r>
              <a:rPr lang="en-US" dirty="0" smtClean="0"/>
              <a:t>-keratin, </a:t>
            </a:r>
            <a:r>
              <a:rPr lang="en-US" dirty="0" err="1" smtClean="0"/>
              <a:t>kolagen</a:t>
            </a:r>
            <a:r>
              <a:rPr lang="en-US" dirty="0" smtClean="0"/>
              <a:t>, </a:t>
            </a:r>
            <a:r>
              <a:rPr lang="en-US" dirty="0" err="1" smtClean="0"/>
              <a:t>elastin</a:t>
            </a:r>
            <a:r>
              <a:rPr lang="en-US" dirty="0" smtClean="0"/>
              <a:t>, fibroin etc.</a:t>
            </a:r>
          </a:p>
          <a:p>
            <a:pPr marL="342900" indent="-342900">
              <a:buAutoNum type="arabicParenR"/>
            </a:pPr>
            <a:r>
              <a:rPr lang="en-US" dirty="0" err="1" smtClean="0"/>
              <a:t>Ochranné</a:t>
            </a:r>
            <a:r>
              <a:rPr lang="en-US" dirty="0" smtClean="0"/>
              <a:t> – </a:t>
            </a:r>
            <a:r>
              <a:rPr lang="en-US" dirty="0" err="1" smtClean="0"/>
              <a:t>imunoglobuliny</a:t>
            </a:r>
            <a:r>
              <a:rPr lang="en-US" dirty="0" smtClean="0"/>
              <a:t>, fibrinogen, thrombin</a:t>
            </a:r>
          </a:p>
          <a:p>
            <a:pPr marL="342900" indent="-342900">
              <a:buAutoNum type="arabicParenR"/>
            </a:pPr>
            <a:endParaRPr lang="en-US" dirty="0" smtClean="0"/>
          </a:p>
          <a:p>
            <a:pPr marL="342900" indent="-342900">
              <a:buAutoNum type="arabicParenR"/>
            </a:pP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7BC03-A28B-7547-B69A-9CCCDF46D2CC}" type="datetime1">
              <a:rPr lang="en-US" smtClean="0"/>
              <a:t>9/26/12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F5351 - Proteiny I - Kubíček 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43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17562" y="547591"/>
            <a:ext cx="5558433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X] </a:t>
            </a:r>
            <a:r>
              <a:rPr lang="en-US" sz="2400" b="1" dirty="0" err="1" smtClean="0"/>
              <a:t>Proteinová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databáze</a:t>
            </a:r>
            <a:r>
              <a:rPr lang="en-US" sz="2400" b="1" dirty="0" smtClean="0"/>
              <a:t> – PDB</a:t>
            </a:r>
          </a:p>
          <a:p>
            <a:r>
              <a:rPr lang="en-US" dirty="0" smtClean="0"/>
              <a:t>		</a:t>
            </a:r>
          </a:p>
          <a:p>
            <a:r>
              <a:rPr lang="en-US" dirty="0" smtClean="0"/>
              <a:t>			</a:t>
            </a:r>
          </a:p>
          <a:p>
            <a:r>
              <a:rPr lang="en-US" dirty="0" smtClean="0"/>
              <a:t>			</a:t>
            </a:r>
          </a:p>
          <a:p>
            <a:r>
              <a:rPr lang="en-US" dirty="0" smtClean="0"/>
              <a:t>							</a:t>
            </a:r>
            <a:r>
              <a:rPr lang="en-US" sz="2400" dirty="0" smtClean="0">
                <a:hlinkClick r:id="rId2"/>
              </a:rPr>
              <a:t>WWW.RCSB.ORG</a:t>
            </a:r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r>
              <a:rPr lang="en-US" sz="2400" b="1" dirty="0" smtClean="0"/>
              <a:t>XI] </a:t>
            </a:r>
            <a:r>
              <a:rPr lang="en-US" sz="2400" b="1" dirty="0" err="1" smtClean="0"/>
              <a:t>Vizualizační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programy</a:t>
            </a:r>
            <a:endParaRPr lang="en-US" sz="2400" b="1" dirty="0" smtClean="0"/>
          </a:p>
          <a:p>
            <a:pPr marL="457200" indent="-457200">
              <a:buAutoNum type="arabicParenR"/>
            </a:pPr>
            <a:r>
              <a:rPr lang="en-US" sz="2400" dirty="0" err="1" smtClean="0"/>
              <a:t>PyMol</a:t>
            </a:r>
            <a:endParaRPr lang="en-US" sz="2400" dirty="0" smtClean="0"/>
          </a:p>
          <a:p>
            <a:pPr marL="457200" indent="-457200">
              <a:buAutoNum type="arabicParenR"/>
            </a:pPr>
            <a:r>
              <a:rPr lang="en-US" sz="2400" dirty="0" err="1" smtClean="0"/>
              <a:t>MolMol</a:t>
            </a:r>
            <a:endParaRPr lang="en-US" sz="2400" dirty="0" smtClean="0"/>
          </a:p>
          <a:p>
            <a:pPr marL="457200" indent="-457200">
              <a:buAutoNum type="arabicParenR"/>
            </a:pPr>
            <a:r>
              <a:rPr lang="en-US" sz="2400" dirty="0" err="1" smtClean="0"/>
              <a:t>RasMol</a:t>
            </a:r>
            <a:endParaRPr lang="en-US" sz="2400" dirty="0" smtClean="0"/>
          </a:p>
          <a:p>
            <a:pPr marL="457200" indent="-457200">
              <a:buAutoNum type="arabicParenR"/>
            </a:pPr>
            <a:r>
              <a:rPr lang="en-US" sz="2400" dirty="0" smtClean="0"/>
              <a:t>VMD</a:t>
            </a:r>
          </a:p>
          <a:p>
            <a:pPr marL="457200" indent="-457200">
              <a:buAutoNum type="arabicParenR"/>
            </a:pPr>
            <a:r>
              <a:rPr lang="en-US" sz="2400" dirty="0" smtClean="0"/>
              <a:t>Insight II</a:t>
            </a:r>
          </a:p>
          <a:p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72FCC-C441-4E47-B664-ADC7CCD8A796}" type="datetime1">
              <a:rPr lang="en-US" smtClean="0"/>
              <a:t>9/26/12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3429000" cy="365125"/>
          </a:xfrm>
        </p:spPr>
        <p:txBody>
          <a:bodyPr/>
          <a:lstStyle/>
          <a:p>
            <a:r>
              <a:rPr lang="en-US" smtClean="0"/>
              <a:t>F5351 - Proteiny I - Kubíček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44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02955" y="314574"/>
            <a:ext cx="86691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Arial"/>
                <a:cs typeface="Arial"/>
              </a:rPr>
              <a:t>XII] </a:t>
            </a:r>
            <a:r>
              <a:rPr lang="en-US" sz="2000" b="1" dirty="0" err="1" smtClean="0">
                <a:latin typeface="Arial"/>
                <a:cs typeface="Arial"/>
              </a:rPr>
              <a:t>Metody</a:t>
            </a:r>
            <a:r>
              <a:rPr lang="en-US" sz="2000" b="1" dirty="0" smtClean="0">
                <a:latin typeface="Arial"/>
                <a:cs typeface="Arial"/>
              </a:rPr>
              <a:t> pro </a:t>
            </a:r>
            <a:r>
              <a:rPr lang="en-US" sz="2000" b="1" dirty="0" err="1" smtClean="0">
                <a:latin typeface="Arial"/>
                <a:cs typeface="Arial"/>
              </a:rPr>
              <a:t>určování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třídimenzionální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struktury</a:t>
            </a:r>
            <a:r>
              <a:rPr lang="en-US" sz="2000" b="1" dirty="0" smtClean="0">
                <a:latin typeface="Arial"/>
                <a:cs typeface="Arial"/>
              </a:rPr>
              <a:t> (</a:t>
            </a:r>
            <a:r>
              <a:rPr lang="en-US" sz="2000" b="1" dirty="0" err="1" smtClean="0">
                <a:latin typeface="Arial"/>
                <a:cs typeface="Arial"/>
              </a:rPr>
              <a:t>bio)molekul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na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atomární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úrovni</a:t>
            </a:r>
            <a:endParaRPr lang="en-US" sz="2000" b="1" dirty="0" smtClean="0">
              <a:latin typeface="Arial"/>
              <a:cs typeface="Arial"/>
            </a:endParaRPr>
          </a:p>
          <a:p>
            <a:endParaRPr lang="en-US" sz="2000" b="1" dirty="0" smtClean="0">
              <a:latin typeface="Arial"/>
              <a:cs typeface="Arial"/>
            </a:endParaRPr>
          </a:p>
          <a:p>
            <a:endParaRPr lang="en-US" sz="2000" b="1" dirty="0" smtClean="0">
              <a:latin typeface="Arial"/>
              <a:cs typeface="Arial"/>
            </a:endParaRPr>
          </a:p>
          <a:p>
            <a:pPr marL="457200" indent="-457200">
              <a:buAutoNum type="arabicParenR"/>
            </a:pPr>
            <a:r>
              <a:rPr lang="en-US" sz="2000" b="1" dirty="0" smtClean="0">
                <a:latin typeface="Arial"/>
                <a:cs typeface="Arial"/>
              </a:rPr>
              <a:t>NMR – </a:t>
            </a:r>
            <a:r>
              <a:rPr lang="en-US" sz="2000" b="1" dirty="0" err="1" smtClean="0">
                <a:latin typeface="Arial"/>
                <a:cs typeface="Arial"/>
              </a:rPr>
              <a:t>nukleární</a:t>
            </a:r>
            <a:r>
              <a:rPr lang="en-US" sz="2000" b="1" dirty="0" smtClean="0">
                <a:latin typeface="Arial"/>
                <a:cs typeface="Arial"/>
              </a:rPr>
              <a:t> (=</a:t>
            </a:r>
            <a:r>
              <a:rPr lang="en-US" sz="2000" b="1" dirty="0" err="1" smtClean="0">
                <a:latin typeface="Arial"/>
                <a:cs typeface="Arial"/>
              </a:rPr>
              <a:t>jaderná</a:t>
            </a:r>
            <a:r>
              <a:rPr lang="en-US" sz="2000" b="1" dirty="0" smtClean="0">
                <a:latin typeface="Arial"/>
                <a:cs typeface="Arial"/>
              </a:rPr>
              <a:t>) </a:t>
            </a:r>
            <a:r>
              <a:rPr lang="en-US" sz="2000" b="1" dirty="0" err="1" smtClean="0">
                <a:latin typeface="Arial"/>
                <a:cs typeface="Arial"/>
              </a:rPr>
              <a:t>magnetická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rezonance</a:t>
            </a:r>
            <a:r>
              <a:rPr lang="en-US" sz="2000" b="1" dirty="0" smtClean="0">
                <a:latin typeface="Arial"/>
                <a:cs typeface="Arial"/>
              </a:rPr>
              <a:t> – </a:t>
            </a:r>
            <a:r>
              <a:rPr lang="en-US" sz="2000" b="1" dirty="0" err="1" smtClean="0">
                <a:latin typeface="Arial"/>
                <a:cs typeface="Arial"/>
              </a:rPr>
              <a:t>měření</a:t>
            </a:r>
            <a:r>
              <a:rPr lang="en-US" sz="2000" b="1" dirty="0" smtClean="0">
                <a:latin typeface="Arial"/>
                <a:cs typeface="Arial"/>
              </a:rPr>
              <a:t> (</a:t>
            </a:r>
            <a:r>
              <a:rPr lang="en-US" sz="2000" b="1" dirty="0" err="1" smtClean="0">
                <a:latin typeface="Arial"/>
                <a:cs typeface="Arial"/>
              </a:rPr>
              <a:t>také</a:t>
            </a:r>
            <a:r>
              <a:rPr lang="en-US" sz="2000" b="1" dirty="0" smtClean="0">
                <a:latin typeface="Arial"/>
                <a:cs typeface="Arial"/>
              </a:rPr>
              <a:t>) </a:t>
            </a:r>
            <a:r>
              <a:rPr lang="en-US" sz="2000" b="1" dirty="0" err="1" smtClean="0">
                <a:latin typeface="Arial"/>
                <a:cs typeface="Arial"/>
              </a:rPr>
              <a:t>v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kapalném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prostředí</a:t>
            </a:r>
            <a:endParaRPr lang="en-US" sz="2000" b="1" dirty="0" smtClean="0">
              <a:latin typeface="Arial"/>
              <a:cs typeface="Arial"/>
            </a:endParaRPr>
          </a:p>
          <a:p>
            <a:pPr marL="457200" indent="-457200">
              <a:buAutoNum type="arabicParenR"/>
            </a:pPr>
            <a:r>
              <a:rPr lang="en-US" sz="2000" b="1" dirty="0" err="1" smtClean="0">
                <a:latin typeface="Arial"/>
                <a:cs typeface="Arial"/>
              </a:rPr>
              <a:t>Rentgenová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krystalografie</a:t>
            </a:r>
            <a:r>
              <a:rPr lang="en-US" sz="2000" b="1" dirty="0" smtClean="0">
                <a:latin typeface="Arial"/>
                <a:cs typeface="Arial"/>
              </a:rPr>
              <a:t> - (</a:t>
            </a:r>
            <a:r>
              <a:rPr lang="en-US" sz="2000" b="1" dirty="0" err="1" smtClean="0">
                <a:latin typeface="Arial"/>
                <a:cs typeface="Arial"/>
              </a:rPr>
              <a:t>měření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především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v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krystalu</a:t>
            </a:r>
            <a:r>
              <a:rPr lang="en-US" sz="2000" b="1" dirty="0" smtClean="0">
                <a:latin typeface="Arial"/>
                <a:cs typeface="Arial"/>
              </a:rPr>
              <a:t>)</a:t>
            </a:r>
          </a:p>
          <a:p>
            <a:pPr marL="457200" indent="-457200">
              <a:buAutoNum type="arabicParenR"/>
            </a:pPr>
            <a:r>
              <a:rPr lang="en-US" sz="2000" b="1" dirty="0" err="1" smtClean="0">
                <a:latin typeface="Arial"/>
                <a:cs typeface="Arial"/>
              </a:rPr>
              <a:t>Kryo-elektronová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mikroskopie</a:t>
            </a:r>
            <a:endParaRPr lang="en-US" sz="2400" b="1" dirty="0">
              <a:latin typeface="Arial"/>
              <a:cs typeface="Arial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127B9-DC66-C346-B57A-A0D608BEF9CE}" type="datetime1">
              <a:rPr lang="en-US" smtClean="0"/>
              <a:t>9/26/12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1390" y="337876"/>
            <a:ext cx="8922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7</a:t>
            </a:r>
            <a:r>
              <a:rPr lang="en-US" dirty="0" smtClean="0"/>
              <a:t>) </a:t>
            </a:r>
            <a:r>
              <a:rPr lang="en-US" dirty="0" err="1" smtClean="0"/>
              <a:t>Aminokyseliny</a:t>
            </a:r>
            <a:r>
              <a:rPr lang="en-US" dirty="0" smtClean="0"/>
              <a:t> </a:t>
            </a:r>
            <a:r>
              <a:rPr lang="en-US" dirty="0" err="1" smtClean="0"/>
              <a:t>s</a:t>
            </a:r>
            <a:r>
              <a:rPr lang="en-US" dirty="0" smtClean="0"/>
              <a:t> </a:t>
            </a:r>
            <a:r>
              <a:rPr lang="en-US" dirty="0" err="1" smtClean="0"/>
              <a:t>hydroxylovou</a:t>
            </a:r>
            <a:r>
              <a:rPr lang="en-US" dirty="0" smtClean="0"/>
              <a:t> (OH) </a:t>
            </a:r>
            <a:r>
              <a:rPr lang="en-US" dirty="0" err="1" smtClean="0"/>
              <a:t>skupinou</a:t>
            </a:r>
            <a:endParaRPr lang="en-US" dirty="0" smtClean="0"/>
          </a:p>
        </p:txBody>
      </p:sp>
      <p:pic>
        <p:nvPicPr>
          <p:cNvPr id="5" name="Picture 17" descr="C:\Documents and Settings\lelli\Documenti\Immagini\AMMINOACIDI\ser.gif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CC"/>
              </a:clrFrom>
              <a:clrTo>
                <a:srgbClr val="FFFF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0757" y="1008272"/>
            <a:ext cx="2164390" cy="1636144"/>
          </a:xfrm>
          <a:prstGeom prst="rect">
            <a:avLst/>
          </a:prstGeom>
          <a:noFill/>
        </p:spPr>
      </p:pic>
      <p:pic>
        <p:nvPicPr>
          <p:cNvPr id="6" name="Picture 18" descr="C:\Documents and Settings\lelli\Documenti\Immagini\AMMINOACIDI\thr.gif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CC"/>
              </a:clrFrom>
              <a:clrTo>
                <a:srgbClr val="FFFF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5147" y="1008272"/>
            <a:ext cx="2166310" cy="1636144"/>
          </a:xfrm>
          <a:prstGeom prst="rect">
            <a:avLst/>
          </a:prstGeom>
          <a:noFill/>
        </p:spPr>
      </p:pic>
      <p:pic>
        <p:nvPicPr>
          <p:cNvPr id="7" name="Picture 20" descr="C:\Documents and Settings\lelli\Documenti\Immagini\AMMINOACIDI\tyr.gif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CC"/>
              </a:clrFrom>
              <a:clrTo>
                <a:srgbClr val="FFFF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01457" y="1008272"/>
            <a:ext cx="2164390" cy="163614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21390" y="3518566"/>
            <a:ext cx="8922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</a:t>
            </a:r>
            <a:r>
              <a:rPr lang="en-US" dirty="0" smtClean="0"/>
              <a:t>) </a:t>
            </a:r>
            <a:r>
              <a:rPr lang="en-US" dirty="0" err="1" smtClean="0"/>
              <a:t>Aminokyseliny</a:t>
            </a:r>
            <a:r>
              <a:rPr lang="en-US" dirty="0" smtClean="0"/>
              <a:t> </a:t>
            </a:r>
            <a:r>
              <a:rPr lang="en-US" dirty="0" err="1" smtClean="0"/>
              <a:t>s</a:t>
            </a:r>
            <a:r>
              <a:rPr lang="en-US" dirty="0" smtClean="0"/>
              <a:t> </a:t>
            </a:r>
            <a:r>
              <a:rPr lang="en-US" dirty="0" err="1" smtClean="0"/>
              <a:t>atomem</a:t>
            </a:r>
            <a:r>
              <a:rPr lang="en-US" dirty="0" smtClean="0"/>
              <a:t> </a:t>
            </a:r>
            <a:r>
              <a:rPr lang="en-US" dirty="0" err="1" smtClean="0"/>
              <a:t>síry</a:t>
            </a:r>
            <a:endParaRPr lang="en-US" dirty="0" smtClean="0"/>
          </a:p>
        </p:txBody>
      </p:sp>
      <p:pic>
        <p:nvPicPr>
          <p:cNvPr id="9" name="Picture 6" descr="C:\Documents and Settings\lelli\Documenti\Immagini\AMMINOACIDI\cys.gif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CC"/>
              </a:clrFrom>
              <a:clrTo>
                <a:srgbClr val="FFFF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5147" y="4407885"/>
            <a:ext cx="2166310" cy="1636144"/>
          </a:xfrm>
          <a:prstGeom prst="rect">
            <a:avLst/>
          </a:prstGeom>
          <a:noFill/>
        </p:spPr>
      </p:pic>
      <p:pic>
        <p:nvPicPr>
          <p:cNvPr id="10" name="Picture 14" descr="C:\Documents and Settings\lelli\Documenti\Immagini\AMMINOACIDI\met.gif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CC"/>
              </a:clrFrom>
              <a:clrTo>
                <a:srgbClr val="FFFF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68837" y="4407885"/>
            <a:ext cx="2166310" cy="1636144"/>
          </a:xfrm>
          <a:prstGeom prst="rect">
            <a:avLst/>
          </a:prstGeom>
          <a:noFill/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>
          <a:xfrm>
            <a:off x="2645031" y="6356350"/>
            <a:ext cx="3374769" cy="365125"/>
          </a:xfrm>
        </p:spPr>
        <p:txBody>
          <a:bodyPr/>
          <a:lstStyle/>
          <a:p>
            <a:r>
              <a:rPr lang="en-US" smtClean="0"/>
              <a:t>F5351 - Proteiny I - Kubíček 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3DF30-62D9-5E4A-A371-A3143871527A}" type="datetime1">
              <a:rPr lang="en-US" smtClean="0"/>
              <a:t>9/26/12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1390" y="337876"/>
            <a:ext cx="8922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9) </a:t>
            </a:r>
            <a:r>
              <a:rPr lang="en-US" dirty="0" err="1" smtClean="0"/>
              <a:t>Aminokyseliny</a:t>
            </a:r>
            <a:r>
              <a:rPr lang="en-US" dirty="0" smtClean="0"/>
              <a:t> </a:t>
            </a:r>
            <a:r>
              <a:rPr lang="en-US" dirty="0" err="1" smtClean="0"/>
              <a:t>s</a:t>
            </a:r>
            <a:r>
              <a:rPr lang="en-US" dirty="0" smtClean="0"/>
              <a:t> </a:t>
            </a:r>
            <a:r>
              <a:rPr lang="en-US" dirty="0" err="1" smtClean="0"/>
              <a:t>acidickými</a:t>
            </a:r>
            <a:r>
              <a:rPr lang="en-US" dirty="0" smtClean="0"/>
              <a:t> </a:t>
            </a:r>
            <a:r>
              <a:rPr lang="en-US" dirty="0" err="1" smtClean="0"/>
              <a:t>skupinami</a:t>
            </a:r>
            <a:r>
              <a:rPr lang="en-US" dirty="0" smtClean="0"/>
              <a:t> </a:t>
            </a:r>
            <a:r>
              <a:rPr lang="en-US" dirty="0" err="1" smtClean="0"/>
              <a:t>nebo</a:t>
            </a:r>
            <a:r>
              <a:rPr lang="en-US" dirty="0" smtClean="0"/>
              <a:t> </a:t>
            </a:r>
            <a:r>
              <a:rPr lang="en-US" dirty="0" err="1" smtClean="0"/>
              <a:t>jejich</a:t>
            </a:r>
            <a:r>
              <a:rPr lang="en-US" dirty="0" smtClean="0"/>
              <a:t> </a:t>
            </a:r>
            <a:r>
              <a:rPr lang="en-US" dirty="0" err="1" smtClean="0"/>
              <a:t>amidy</a:t>
            </a:r>
            <a:endParaRPr lang="en-US" dirty="0" smtClean="0"/>
          </a:p>
        </p:txBody>
      </p:sp>
      <p:pic>
        <p:nvPicPr>
          <p:cNvPr id="6" name="Picture 4" descr="C:\Documents and Settings\lelli\Documenti\Immagini\AMMINOACIDI\asn.gif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CC"/>
              </a:clrFrom>
              <a:clrTo>
                <a:srgbClr val="FFFF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5540" y="752897"/>
            <a:ext cx="2166310" cy="1636144"/>
          </a:xfrm>
          <a:prstGeom prst="rect">
            <a:avLst/>
          </a:prstGeom>
          <a:noFill/>
        </p:spPr>
      </p:pic>
      <p:pic>
        <p:nvPicPr>
          <p:cNvPr id="7" name="Picture 5" descr="C:\Documents and Settings\lelli\Documenti\Immagini\AMMINOACIDI\asp.gif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CC"/>
              </a:clrFrom>
              <a:clrTo>
                <a:srgbClr val="FFFF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3869" y="752897"/>
            <a:ext cx="2164390" cy="1636144"/>
          </a:xfrm>
          <a:prstGeom prst="rect">
            <a:avLst/>
          </a:prstGeom>
          <a:noFill/>
        </p:spPr>
      </p:pic>
      <p:pic>
        <p:nvPicPr>
          <p:cNvPr id="8" name="Picture 7" descr="C:\Documents and Settings\lelli\Documenti\Immagini\AMMINOACIDI\gln.gif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CC"/>
              </a:clrFrom>
              <a:clrTo>
                <a:srgbClr val="FFFF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49479" y="2389041"/>
            <a:ext cx="2164390" cy="1636144"/>
          </a:xfrm>
          <a:prstGeom prst="rect">
            <a:avLst/>
          </a:prstGeom>
          <a:noFill/>
        </p:spPr>
      </p:pic>
      <p:pic>
        <p:nvPicPr>
          <p:cNvPr id="9" name="Picture 8" descr="C:\Documents and Settings\lelli\Documenti\Immagini\AMMINOACIDI\glu.gif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CC"/>
              </a:clrFrom>
              <a:clrTo>
                <a:srgbClr val="FFFF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00035" y="2389041"/>
            <a:ext cx="2166310" cy="1636144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21390" y="4345779"/>
            <a:ext cx="8922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10) </a:t>
            </a:r>
            <a:r>
              <a:rPr lang="en-US" dirty="0" err="1" smtClean="0"/>
              <a:t>Imino</a:t>
            </a:r>
            <a:r>
              <a:rPr lang="en-US" dirty="0" smtClean="0"/>
              <a:t> </a:t>
            </a:r>
            <a:r>
              <a:rPr lang="en-US" dirty="0" err="1" smtClean="0"/>
              <a:t>kyselina</a:t>
            </a:r>
            <a:endParaRPr lang="en-US" dirty="0" smtClean="0"/>
          </a:p>
        </p:txBody>
      </p:sp>
      <p:pic>
        <p:nvPicPr>
          <p:cNvPr id="11" name="Picture 16" descr="C:\Documents and Settings\lelli\Documenti\Immagini\AMMINOACIDI\pro.gif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CC"/>
              </a:clrFrom>
              <a:clrTo>
                <a:srgbClr val="FFFF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41357" y="4715111"/>
            <a:ext cx="2216243" cy="1673491"/>
          </a:xfrm>
          <a:prstGeom prst="rect">
            <a:avLst/>
          </a:prstGeom>
          <a:noFill/>
        </p:spPr>
      </p:pic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>
          <a:xfrm>
            <a:off x="2549479" y="6356350"/>
            <a:ext cx="3470321" cy="365125"/>
          </a:xfrm>
        </p:spPr>
        <p:txBody>
          <a:bodyPr/>
          <a:lstStyle/>
          <a:p>
            <a:r>
              <a:rPr lang="en-US" smtClean="0"/>
              <a:t>F5351 - Proteiny I - Kubíček 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7508E-21F5-734C-B610-EA6C6AABF672}" type="datetime1">
              <a:rPr lang="en-US" smtClean="0"/>
              <a:t>9/26/12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1390" y="337876"/>
            <a:ext cx="8922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11) </a:t>
            </a:r>
            <a:r>
              <a:rPr lang="en-US" dirty="0" err="1" smtClean="0"/>
              <a:t>Aminokyseliny</a:t>
            </a:r>
            <a:r>
              <a:rPr lang="en-US" dirty="0" smtClean="0"/>
              <a:t> </a:t>
            </a:r>
            <a:r>
              <a:rPr lang="en-US" dirty="0" err="1" smtClean="0"/>
              <a:t>s</a:t>
            </a:r>
            <a:r>
              <a:rPr lang="en-US" dirty="0" smtClean="0"/>
              <a:t> </a:t>
            </a:r>
            <a:r>
              <a:rPr lang="en-US" dirty="0" err="1" smtClean="0"/>
              <a:t>basickými</a:t>
            </a:r>
            <a:r>
              <a:rPr lang="en-US" dirty="0" smtClean="0"/>
              <a:t> </a:t>
            </a:r>
            <a:r>
              <a:rPr lang="en-US" dirty="0" err="1" smtClean="0"/>
              <a:t>skupinami</a:t>
            </a:r>
            <a:endParaRPr lang="en-US" dirty="0" smtClean="0"/>
          </a:p>
        </p:txBody>
      </p:sp>
      <p:pic>
        <p:nvPicPr>
          <p:cNvPr id="6" name="Picture 3" descr="C:\Documents and Settings\lelli\Documenti\Immagini\AMMINOACIDI\arg.gif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CC"/>
              </a:clrFrom>
              <a:clrTo>
                <a:srgbClr val="FFFF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2033" y="1074586"/>
            <a:ext cx="2166310" cy="1636144"/>
          </a:xfrm>
          <a:prstGeom prst="rect">
            <a:avLst/>
          </a:prstGeom>
          <a:noFill/>
        </p:spPr>
      </p:pic>
      <p:pic>
        <p:nvPicPr>
          <p:cNvPr id="7" name="Picture 10" descr="C:\Documents and Settings\lelli\Documenti\Immagini\AMMINOACIDI\his.gif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CC"/>
              </a:clrFrom>
              <a:clrTo>
                <a:srgbClr val="FFFF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49130" y="1074586"/>
            <a:ext cx="2164390" cy="1636144"/>
          </a:xfrm>
          <a:prstGeom prst="rect">
            <a:avLst/>
          </a:prstGeom>
          <a:noFill/>
        </p:spPr>
      </p:pic>
      <p:pic>
        <p:nvPicPr>
          <p:cNvPr id="8" name="Picture 13" descr="C:\Documents and Settings\lelli\Documenti\Immagini\AMMINOACIDI\lys.gif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CC"/>
              </a:clrFrom>
              <a:clrTo>
                <a:srgbClr val="FFFF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63935" y="1074586"/>
            <a:ext cx="2166310" cy="163614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21390" y="3115220"/>
            <a:ext cx="8922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12) </a:t>
            </a:r>
            <a:r>
              <a:rPr lang="en-US" dirty="0" err="1" smtClean="0"/>
              <a:t>Aminokyseliny</a:t>
            </a:r>
            <a:r>
              <a:rPr lang="en-US" dirty="0" smtClean="0"/>
              <a:t> </a:t>
            </a:r>
            <a:r>
              <a:rPr lang="en-US" dirty="0" err="1" smtClean="0"/>
              <a:t>s</a:t>
            </a:r>
            <a:r>
              <a:rPr lang="en-US" dirty="0" smtClean="0"/>
              <a:t> </a:t>
            </a:r>
            <a:r>
              <a:rPr lang="en-US" dirty="0" err="1" smtClean="0"/>
              <a:t>aromatickými</a:t>
            </a:r>
            <a:r>
              <a:rPr lang="en-US" dirty="0" smtClean="0"/>
              <a:t> </a:t>
            </a:r>
            <a:r>
              <a:rPr lang="en-US" dirty="0" err="1" smtClean="0"/>
              <a:t>kruhy</a:t>
            </a:r>
            <a:endParaRPr lang="en-US" dirty="0" smtClean="0"/>
          </a:p>
        </p:txBody>
      </p:sp>
      <p:pic>
        <p:nvPicPr>
          <p:cNvPr id="10" name="Picture 15" descr="C:\Documents and Settings\lelli\Documenti\Immagini\AMMINOACIDI\phe.gif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CC"/>
              </a:clrFrom>
              <a:clrTo>
                <a:srgbClr val="FFFF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87633" y="3833701"/>
            <a:ext cx="2164390" cy="1636144"/>
          </a:xfrm>
          <a:prstGeom prst="rect">
            <a:avLst/>
          </a:prstGeom>
          <a:noFill/>
        </p:spPr>
      </p:pic>
      <p:pic>
        <p:nvPicPr>
          <p:cNvPr id="11" name="Picture 19" descr="C:\Documents and Settings\lelli\Documenti\Immagini\AMMINOACIDI\trp.gif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CC"/>
              </a:clrFrom>
              <a:clrTo>
                <a:srgbClr val="FFFF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4013" y="3833701"/>
            <a:ext cx="2166310" cy="1636144"/>
          </a:xfrm>
          <a:prstGeom prst="rect">
            <a:avLst/>
          </a:prstGeom>
          <a:noFill/>
        </p:spPr>
      </p:pic>
      <p:pic>
        <p:nvPicPr>
          <p:cNvPr id="12" name="Picture 20" descr="C:\Documents and Settings\lelli\Documenti\Immagini\AMMINOACIDI\tyr.gif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CC"/>
              </a:clrFrom>
              <a:clrTo>
                <a:srgbClr val="FFFF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9641" y="4822501"/>
            <a:ext cx="2164390" cy="1636144"/>
          </a:xfrm>
          <a:prstGeom prst="rect">
            <a:avLst/>
          </a:prstGeom>
          <a:noFill/>
        </p:spPr>
      </p:pic>
      <p:pic>
        <p:nvPicPr>
          <p:cNvPr id="13" name="Picture 10" descr="C:\Documents and Settings\lelli\Documenti\Immagini\AMMINOACIDI\his.gif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CC"/>
              </a:clrFrom>
              <a:clrTo>
                <a:srgbClr val="FFFF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7010" y="4822501"/>
            <a:ext cx="2164390" cy="1636144"/>
          </a:xfrm>
          <a:prstGeom prst="rect">
            <a:avLst/>
          </a:prstGeom>
          <a:noFill/>
        </p:spPr>
      </p:pic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>
          <a:xfrm>
            <a:off x="2493553" y="6356350"/>
            <a:ext cx="3526247" cy="365125"/>
          </a:xfrm>
        </p:spPr>
        <p:txBody>
          <a:bodyPr/>
          <a:lstStyle/>
          <a:p>
            <a:r>
              <a:rPr lang="en-US" smtClean="0"/>
              <a:t>F5351 - Proteiny I - Kubíček </a:t>
            </a:r>
            <a:endParaRPr lang="en-US" dirty="0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65505-AE9D-0748-A140-CBC21FD22C60}" type="datetime1">
              <a:rPr lang="en-US" smtClean="0"/>
              <a:t>9/26/12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2315" y="7653"/>
            <a:ext cx="9080066" cy="6587259"/>
            <a:chOff x="-152400" y="100013"/>
            <a:chExt cx="9448800" cy="6757987"/>
          </a:xfrm>
        </p:grpSpPr>
        <p:pic>
          <p:nvPicPr>
            <p:cNvPr id="2050" name="Picture 2" descr="C:\Documents and Settings\lelli\Documenti\Immagini\AMMINOACIDI\ala.gif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CC"/>
                </a:clrFrom>
                <a:clrTo>
                  <a:srgbClr val="FFFFC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1967" y="100013"/>
              <a:ext cx="2164390" cy="1636144"/>
            </a:xfrm>
            <a:prstGeom prst="rect">
              <a:avLst/>
            </a:prstGeom>
            <a:noFill/>
          </p:spPr>
        </p:pic>
        <p:pic>
          <p:nvPicPr>
            <p:cNvPr id="2051" name="Picture 3" descr="C:\Documents and Settings\lelli\Documenti\Immagini\AMMINOACIDI\arg.gif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CC"/>
                </a:clrFrom>
                <a:clrTo>
                  <a:srgbClr val="FFFFC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51073" y="100013"/>
              <a:ext cx="2166310" cy="1636144"/>
            </a:xfrm>
            <a:prstGeom prst="rect">
              <a:avLst/>
            </a:prstGeom>
            <a:noFill/>
          </p:spPr>
        </p:pic>
        <p:pic>
          <p:nvPicPr>
            <p:cNvPr id="2052" name="Picture 4" descr="C:\Documents and Settings\lelli\Documenti\Immagini\AMMINOACIDI\asn.gif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CC"/>
                </a:clrFrom>
                <a:clrTo>
                  <a:srgbClr val="FFFFC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350570" y="100013"/>
              <a:ext cx="2166310" cy="1636144"/>
            </a:xfrm>
            <a:prstGeom prst="rect">
              <a:avLst/>
            </a:prstGeom>
            <a:noFill/>
          </p:spPr>
        </p:pic>
        <p:pic>
          <p:nvPicPr>
            <p:cNvPr id="2053" name="Picture 5" descr="C:\Documents and Settings\lelli\Documenti\Immagini\AMMINOACIDI\asp.gif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CC"/>
                </a:clrFrom>
                <a:clrTo>
                  <a:srgbClr val="FFFFC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009871" y="100013"/>
              <a:ext cx="2164390" cy="1636144"/>
            </a:xfrm>
            <a:prstGeom prst="rect">
              <a:avLst/>
            </a:prstGeom>
            <a:noFill/>
          </p:spPr>
        </p:pic>
        <p:pic>
          <p:nvPicPr>
            <p:cNvPr id="2054" name="Picture 6" descr="C:\Documents and Settings\lelli\Documenti\Immagini\AMMINOACIDI\cys.gif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CC"/>
                </a:clrFrom>
                <a:clrTo>
                  <a:srgbClr val="FFFFC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761356" y="100013"/>
              <a:ext cx="2166310" cy="1636144"/>
            </a:xfrm>
            <a:prstGeom prst="rect">
              <a:avLst/>
            </a:prstGeom>
            <a:noFill/>
          </p:spPr>
        </p:pic>
        <p:pic>
          <p:nvPicPr>
            <p:cNvPr id="2055" name="Picture 7" descr="C:\Documents and Settings\lelli\Documenti\Immagini\AMMINOACIDI\gln.gif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CC"/>
                </a:clrFrom>
                <a:clrTo>
                  <a:srgbClr val="FFFFC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52400" y="1807294"/>
              <a:ext cx="2164390" cy="1636144"/>
            </a:xfrm>
            <a:prstGeom prst="rect">
              <a:avLst/>
            </a:prstGeom>
            <a:noFill/>
          </p:spPr>
        </p:pic>
        <p:pic>
          <p:nvPicPr>
            <p:cNvPr id="2056" name="Picture 8" descr="C:\Documents and Settings\lelli\Documenti\Immagini\AMMINOACIDI\glu.gif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CC"/>
                </a:clrFrom>
                <a:clrTo>
                  <a:srgbClr val="FFFFC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51073" y="1794845"/>
              <a:ext cx="2166310" cy="1636144"/>
            </a:xfrm>
            <a:prstGeom prst="rect">
              <a:avLst/>
            </a:prstGeom>
            <a:noFill/>
          </p:spPr>
        </p:pic>
        <p:pic>
          <p:nvPicPr>
            <p:cNvPr id="2057" name="Picture 9" descr="C:\Documents and Settings\lelli\Documenti\Immagini\AMMINOACIDI\gly.gif"/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FFFFCC"/>
                </a:clrFrom>
                <a:clrTo>
                  <a:srgbClr val="FFFFC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166203" y="1892658"/>
              <a:ext cx="2166310" cy="1636144"/>
            </a:xfrm>
            <a:prstGeom prst="rect">
              <a:avLst/>
            </a:prstGeom>
            <a:noFill/>
          </p:spPr>
        </p:pic>
        <p:pic>
          <p:nvPicPr>
            <p:cNvPr id="2058" name="Picture 10" descr="C:\Documents and Settings\lelli\Documenti\Immagini\AMMINOACIDI\his.gif"/>
            <p:cNvPicPr>
              <a:picLocks noChangeAspect="1" noChangeArrowheads="1"/>
            </p:cNvPicPr>
            <p:nvPr/>
          </p:nvPicPr>
          <p:blipFill>
            <a:blip r:embed="rId10">
              <a:clrChange>
                <a:clrFrom>
                  <a:srgbClr val="FFFFCC"/>
                </a:clrFrom>
                <a:clrTo>
                  <a:srgbClr val="FFFFC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641138" y="1892658"/>
              <a:ext cx="2164390" cy="1636144"/>
            </a:xfrm>
            <a:prstGeom prst="rect">
              <a:avLst/>
            </a:prstGeom>
            <a:noFill/>
          </p:spPr>
        </p:pic>
        <p:pic>
          <p:nvPicPr>
            <p:cNvPr id="2059" name="Picture 11" descr="C:\Documents and Settings\lelli\Documenti\Immagini\AMMINOACIDI\ile.gif"/>
            <p:cNvPicPr>
              <a:picLocks noChangeAspect="1" noChangeArrowheads="1"/>
            </p:cNvPicPr>
            <p:nvPr/>
          </p:nvPicPr>
          <p:blipFill>
            <a:blip r:embed="rId11">
              <a:clrChange>
                <a:clrFrom>
                  <a:srgbClr val="FFFFCC"/>
                </a:clrFrom>
                <a:clrTo>
                  <a:srgbClr val="FFFFC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669173" y="1892658"/>
              <a:ext cx="2166310" cy="1636144"/>
            </a:xfrm>
            <a:prstGeom prst="rect">
              <a:avLst/>
            </a:prstGeom>
            <a:noFill/>
          </p:spPr>
        </p:pic>
        <p:pic>
          <p:nvPicPr>
            <p:cNvPr id="2060" name="Picture 12" descr="C:\Documents and Settings\lelli\Documenti\Immagini\AMMINOACIDI\leu.gif"/>
            <p:cNvPicPr>
              <a:picLocks noChangeAspect="1" noChangeArrowheads="1"/>
            </p:cNvPicPr>
            <p:nvPr/>
          </p:nvPicPr>
          <p:blipFill>
            <a:blip r:embed="rId12">
              <a:clrChange>
                <a:clrFrom>
                  <a:srgbClr val="FFFFCC"/>
                </a:clrFrom>
                <a:clrTo>
                  <a:srgbClr val="FFFFC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52400" y="3429211"/>
              <a:ext cx="2164390" cy="1636144"/>
            </a:xfrm>
            <a:prstGeom prst="rect">
              <a:avLst/>
            </a:prstGeom>
            <a:noFill/>
          </p:spPr>
        </p:pic>
        <p:pic>
          <p:nvPicPr>
            <p:cNvPr id="2061" name="Picture 13" descr="C:\Documents and Settings\lelli\Documenti\Immagini\AMMINOACIDI\lys.gif"/>
            <p:cNvPicPr>
              <a:picLocks noChangeAspect="1" noChangeArrowheads="1"/>
            </p:cNvPicPr>
            <p:nvPr/>
          </p:nvPicPr>
          <p:blipFill>
            <a:blip r:embed="rId13">
              <a:clrChange>
                <a:clrFrom>
                  <a:srgbClr val="FFFFCC"/>
                </a:clrFrom>
                <a:clrTo>
                  <a:srgbClr val="FFFFC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51073" y="3491455"/>
              <a:ext cx="2166310" cy="1636144"/>
            </a:xfrm>
            <a:prstGeom prst="rect">
              <a:avLst/>
            </a:prstGeom>
            <a:noFill/>
          </p:spPr>
        </p:pic>
        <p:pic>
          <p:nvPicPr>
            <p:cNvPr id="2062" name="Picture 14" descr="C:\Documents and Settings\lelli\Documenti\Immagini\AMMINOACIDI\met.gif"/>
            <p:cNvPicPr>
              <a:picLocks noChangeAspect="1" noChangeArrowheads="1"/>
            </p:cNvPicPr>
            <p:nvPr/>
          </p:nvPicPr>
          <p:blipFill>
            <a:blip r:embed="rId14">
              <a:clrChange>
                <a:clrFrom>
                  <a:srgbClr val="FFFFCC"/>
                </a:clrFrom>
                <a:clrTo>
                  <a:srgbClr val="FFFFC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42753" y="3429211"/>
              <a:ext cx="2166310" cy="1636144"/>
            </a:xfrm>
            <a:prstGeom prst="rect">
              <a:avLst/>
            </a:prstGeom>
            <a:noFill/>
          </p:spPr>
        </p:pic>
        <p:pic>
          <p:nvPicPr>
            <p:cNvPr id="2063" name="Picture 15" descr="C:\Documents and Settings\lelli\Documenti\Immagini\AMMINOACIDI\phe.gif"/>
            <p:cNvPicPr>
              <a:picLocks noChangeAspect="1" noChangeArrowheads="1"/>
            </p:cNvPicPr>
            <p:nvPr/>
          </p:nvPicPr>
          <p:blipFill>
            <a:blip r:embed="rId15">
              <a:clrChange>
                <a:clrFrom>
                  <a:srgbClr val="FFFFCC"/>
                </a:clrFrom>
                <a:clrTo>
                  <a:srgbClr val="FFFFC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378605" y="3514575"/>
              <a:ext cx="2164390" cy="1636144"/>
            </a:xfrm>
            <a:prstGeom prst="rect">
              <a:avLst/>
            </a:prstGeom>
            <a:noFill/>
          </p:spPr>
        </p:pic>
        <p:pic>
          <p:nvPicPr>
            <p:cNvPr id="2064" name="Picture 16" descr="C:\Documents and Settings\lelli\Documenti\Immagini\AMMINOACIDI\pro.gif"/>
            <p:cNvPicPr>
              <a:picLocks noChangeAspect="1" noChangeArrowheads="1"/>
            </p:cNvPicPr>
            <p:nvPr/>
          </p:nvPicPr>
          <p:blipFill>
            <a:blip r:embed="rId16">
              <a:clrChange>
                <a:clrFrom>
                  <a:srgbClr val="FFFFCC"/>
                </a:clrFrom>
                <a:clrTo>
                  <a:srgbClr val="FFFFC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945723" y="3514575"/>
              <a:ext cx="2216243" cy="1673491"/>
            </a:xfrm>
            <a:prstGeom prst="rect">
              <a:avLst/>
            </a:prstGeom>
            <a:noFill/>
          </p:spPr>
        </p:pic>
        <p:pic>
          <p:nvPicPr>
            <p:cNvPr id="2065" name="Picture 17" descr="C:\Documents and Settings\lelli\Documenti\Immagini\AMMINOACIDI\ser.gif"/>
            <p:cNvPicPr>
              <a:picLocks noChangeAspect="1" noChangeArrowheads="1"/>
            </p:cNvPicPr>
            <p:nvPr/>
          </p:nvPicPr>
          <p:blipFill>
            <a:blip r:embed="rId17">
              <a:clrChange>
                <a:clrFrom>
                  <a:srgbClr val="FFFFCC"/>
                </a:clrFrom>
                <a:clrTo>
                  <a:srgbClr val="FFFFC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1967" y="5051128"/>
              <a:ext cx="2164390" cy="1636144"/>
            </a:xfrm>
            <a:prstGeom prst="rect">
              <a:avLst/>
            </a:prstGeom>
            <a:noFill/>
          </p:spPr>
        </p:pic>
        <p:pic>
          <p:nvPicPr>
            <p:cNvPr id="2066" name="Picture 18" descr="C:\Documents and Settings\lelli\Documenti\Immagini\AMMINOACIDI\thr.gif"/>
            <p:cNvPicPr>
              <a:picLocks noChangeAspect="1" noChangeArrowheads="1"/>
            </p:cNvPicPr>
            <p:nvPr/>
          </p:nvPicPr>
          <p:blipFill>
            <a:blip r:embed="rId18">
              <a:clrChange>
                <a:clrFrom>
                  <a:srgbClr val="FFFFCC"/>
                </a:clrFrom>
                <a:clrTo>
                  <a:srgbClr val="FFFFC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91268" y="5051128"/>
              <a:ext cx="2166310" cy="1636144"/>
            </a:xfrm>
            <a:prstGeom prst="rect">
              <a:avLst/>
            </a:prstGeom>
            <a:noFill/>
          </p:spPr>
        </p:pic>
        <p:pic>
          <p:nvPicPr>
            <p:cNvPr id="2067" name="Picture 19" descr="C:\Documents and Settings\lelli\Documenti\Immagini\AMMINOACIDI\trp.gif"/>
            <p:cNvPicPr>
              <a:picLocks noChangeAspect="1" noChangeArrowheads="1"/>
            </p:cNvPicPr>
            <p:nvPr/>
          </p:nvPicPr>
          <p:blipFill>
            <a:blip r:embed="rId19">
              <a:clrChange>
                <a:clrFrom>
                  <a:srgbClr val="FFFFCC"/>
                </a:clrFrom>
                <a:clrTo>
                  <a:srgbClr val="FFFFC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34937" y="5051128"/>
              <a:ext cx="2166310" cy="1636144"/>
            </a:xfrm>
            <a:prstGeom prst="rect">
              <a:avLst/>
            </a:prstGeom>
            <a:noFill/>
          </p:spPr>
        </p:pic>
        <p:pic>
          <p:nvPicPr>
            <p:cNvPr id="2068" name="Picture 20" descr="C:\Documents and Settings\lelli\Documenti\Immagini\AMMINOACIDI\tyr.gif"/>
            <p:cNvPicPr>
              <a:picLocks noChangeAspect="1" noChangeArrowheads="1"/>
            </p:cNvPicPr>
            <p:nvPr/>
          </p:nvPicPr>
          <p:blipFill>
            <a:blip r:embed="rId20">
              <a:clrChange>
                <a:clrFrom>
                  <a:srgbClr val="FFFFCC"/>
                </a:clrFrom>
                <a:clrTo>
                  <a:srgbClr val="FFFFC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470788" y="5221856"/>
              <a:ext cx="2164390" cy="1636144"/>
            </a:xfrm>
            <a:prstGeom prst="rect">
              <a:avLst/>
            </a:prstGeom>
            <a:noFill/>
          </p:spPr>
        </p:pic>
        <p:pic>
          <p:nvPicPr>
            <p:cNvPr id="2069" name="Picture 21" descr="C:\Documents and Settings\lelli\Documenti\Immagini\AMMINOACIDI\val.gif"/>
            <p:cNvPicPr>
              <a:picLocks noChangeAspect="1" noChangeArrowheads="1"/>
            </p:cNvPicPr>
            <p:nvPr/>
          </p:nvPicPr>
          <p:blipFill>
            <a:blip r:embed="rId21">
              <a:clrChange>
                <a:clrFrom>
                  <a:srgbClr val="FFFFCC"/>
                </a:clrFrom>
                <a:clrTo>
                  <a:srgbClr val="FFFFC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130090" y="5136492"/>
              <a:ext cx="2166310" cy="1636144"/>
            </a:xfrm>
            <a:prstGeom prst="rect">
              <a:avLst/>
            </a:prstGeom>
            <a:noFill/>
          </p:spPr>
        </p:pic>
        <p:sp>
          <p:nvSpPr>
            <p:cNvPr id="23" name="TextBox 22"/>
            <p:cNvSpPr txBox="1"/>
            <p:nvPr/>
          </p:nvSpPr>
          <p:spPr>
            <a:xfrm>
              <a:off x="372868" y="291270"/>
              <a:ext cx="372868" cy="8525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A</a:t>
              </a:r>
              <a:endParaRPr lang="en-US" sz="2400" b="1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825556" y="291270"/>
              <a:ext cx="372868" cy="473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R</a:t>
              </a:r>
              <a:endParaRPr lang="en-US" sz="2400" b="1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671144" y="291270"/>
              <a:ext cx="395446" cy="473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N</a:t>
              </a:r>
              <a:endParaRPr lang="en-US" sz="2400" b="1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213617" y="212837"/>
              <a:ext cx="395446" cy="473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D</a:t>
              </a:r>
              <a:endParaRPr lang="en-US" sz="2400" b="1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130090" y="221364"/>
              <a:ext cx="395446" cy="473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C</a:t>
              </a:r>
              <a:endParaRPr lang="en-US" sz="2400" b="1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75145" y="1892658"/>
              <a:ext cx="395446" cy="8525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Q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616544" y="1892658"/>
              <a:ext cx="395446" cy="473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E</a:t>
              </a:r>
              <a:endParaRPr lang="en-US" sz="2400" b="1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659855" y="1892658"/>
              <a:ext cx="395446" cy="473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G</a:t>
              </a:r>
              <a:endParaRPr lang="en-US" sz="2400" b="1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009871" y="1892658"/>
              <a:ext cx="395446" cy="473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H</a:t>
              </a:r>
              <a:endParaRPr lang="en-US" sz="2400" b="1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6976538" y="1892658"/>
              <a:ext cx="395446" cy="473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I</a:t>
              </a:r>
              <a:endParaRPr lang="en-US" sz="2400" b="1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75145" y="3514575"/>
              <a:ext cx="395446" cy="473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L</a:t>
              </a:r>
              <a:endParaRPr lang="en-US" sz="2400" b="1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998634" y="3514575"/>
              <a:ext cx="395446" cy="473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K</a:t>
              </a:r>
              <a:endParaRPr lang="en-US" sz="2400" b="1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717383" y="3514575"/>
              <a:ext cx="547292" cy="473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M</a:t>
              </a:r>
              <a:endParaRPr lang="en-US" sz="2400" b="1" dirty="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427601" y="3514575"/>
              <a:ext cx="547292" cy="473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F</a:t>
              </a:r>
              <a:endParaRPr lang="en-US" sz="2400" b="1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7269350" y="3514575"/>
              <a:ext cx="547292" cy="473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P</a:t>
              </a:r>
              <a:endParaRPr lang="en-US" sz="2400" b="1" dirty="0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99222" y="5440962"/>
              <a:ext cx="547292" cy="473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S</a:t>
              </a:r>
              <a:endParaRPr lang="en-US" sz="2400" b="1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998634" y="5440962"/>
              <a:ext cx="547292" cy="473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T</a:t>
              </a:r>
              <a:endParaRPr lang="en-US" sz="2400" b="1" dirty="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3671144" y="5221856"/>
              <a:ext cx="547292" cy="473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W</a:t>
              </a:r>
              <a:endParaRPr lang="en-US" sz="2400" b="1" dirty="0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5748887" y="5316001"/>
              <a:ext cx="547292" cy="473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Y</a:t>
              </a:r>
              <a:endParaRPr lang="en-US" sz="2400" b="1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7371984" y="5316001"/>
              <a:ext cx="547292" cy="473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V</a:t>
              </a:r>
              <a:endParaRPr lang="en-US" sz="2400" b="1" dirty="0"/>
            </a:p>
          </p:txBody>
        </p:sp>
      </p:grpSp>
      <p:sp>
        <p:nvSpPr>
          <p:cNvPr id="44" name="Date Placeholder 4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D85B1-3468-D94C-A27D-5CAA4C61A7F4}" type="datetime1">
              <a:rPr lang="en-US" smtClean="0"/>
              <a:t>9/26/12</a:t>
            </a:fld>
            <a:endParaRPr lang="en-US"/>
          </a:p>
        </p:txBody>
      </p:sp>
      <p:sp>
        <p:nvSpPr>
          <p:cNvPr id="45" name="Slide Number Placeholder 4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46" name="Footer Placeholder 4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F5351 - Proteiny I - Kubíček 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152400" y="685800"/>
            <a:ext cx="8991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>
            <a:prstTxWarp prst="textNoShape">
              <a:avLst/>
            </a:prstTxWarp>
          </a:bodyPr>
          <a:lstStyle/>
          <a:p>
            <a:pPr algn="ctr" eaLnBrk="1" hangingPunct="1"/>
            <a:r>
              <a:rPr lang="en-US" sz="4000" dirty="0">
                <a:solidFill>
                  <a:schemeClr val="tx2"/>
                </a:solidFill>
                <a:latin typeface="Arial" charset="0"/>
              </a:rPr>
              <a:t>Primary sequence reveals important clues about a protein</a:t>
            </a:r>
            <a:endParaRPr lang="en-US" sz="440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31868" name="Text Box 124"/>
          <p:cNvSpPr txBox="1">
            <a:spLocks noChangeArrowheads="1"/>
          </p:cNvSpPr>
          <p:nvPr/>
        </p:nvSpPr>
        <p:spPr bwMode="auto">
          <a:xfrm>
            <a:off x="228600" y="1371600"/>
            <a:ext cx="8664575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>
                <a:latin typeface="Arial" charset="0"/>
              </a:rPr>
              <a:t>• Evolution conserves amino acids that are important to protein structure and function across species.  Sequence comparison of multiple “homologs” of a particular protein reveals highly conserved regions that are important for function.</a:t>
            </a:r>
          </a:p>
          <a:p>
            <a:endParaRPr lang="en-US">
              <a:latin typeface="Arial" charset="0"/>
            </a:endParaRPr>
          </a:p>
          <a:p>
            <a:r>
              <a:rPr lang="en-US">
                <a:latin typeface="Arial" charset="0"/>
              </a:rPr>
              <a:t>• Clusters of conserved residues are called “motifs” -- motifs carry out a particular function or form a particular structure that is important for the conserved protein.</a:t>
            </a:r>
          </a:p>
        </p:txBody>
      </p:sp>
      <p:grpSp>
        <p:nvGrpSpPr>
          <p:cNvPr id="131" name="Group 130"/>
          <p:cNvGrpSpPr/>
          <p:nvPr/>
        </p:nvGrpSpPr>
        <p:grpSpPr>
          <a:xfrm>
            <a:off x="990600" y="3749990"/>
            <a:ext cx="7094538" cy="2286000"/>
            <a:chOff x="990600" y="3749990"/>
            <a:chExt cx="7094538" cy="2286000"/>
          </a:xfrm>
        </p:grpSpPr>
        <p:grpSp>
          <p:nvGrpSpPr>
            <p:cNvPr id="2" name="Group 3"/>
            <p:cNvGrpSpPr>
              <a:grpSpLocks/>
            </p:cNvGrpSpPr>
            <p:nvPr/>
          </p:nvGrpSpPr>
          <p:grpSpPr bwMode="auto">
            <a:xfrm>
              <a:off x="1135063" y="4156390"/>
              <a:ext cx="6950075" cy="1879600"/>
              <a:chOff x="728" y="3072"/>
              <a:chExt cx="4378" cy="1184"/>
            </a:xfrm>
          </p:grpSpPr>
          <p:sp>
            <p:nvSpPr>
              <p:cNvPr id="31748" name="Rectangle 4"/>
              <p:cNvSpPr>
                <a:spLocks noChangeArrowheads="1"/>
              </p:cNvSpPr>
              <p:nvPr/>
            </p:nvSpPr>
            <p:spPr bwMode="auto">
              <a:xfrm>
                <a:off x="3140" y="3072"/>
                <a:ext cx="1632" cy="1184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49" name="Rectangle 5"/>
              <p:cNvSpPr>
                <a:spLocks noChangeArrowheads="1"/>
              </p:cNvSpPr>
              <p:nvPr/>
            </p:nvSpPr>
            <p:spPr bwMode="auto">
              <a:xfrm>
                <a:off x="4300" y="3920"/>
                <a:ext cx="96" cy="104"/>
              </a:xfrm>
              <a:prstGeom prst="rect">
                <a:avLst/>
              </a:prstGeom>
              <a:solidFill>
                <a:srgbClr val="C1C2C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50" name="Rectangle 6"/>
              <p:cNvSpPr>
                <a:spLocks noChangeArrowheads="1"/>
              </p:cNvSpPr>
              <p:nvPr/>
            </p:nvSpPr>
            <p:spPr bwMode="auto">
              <a:xfrm>
                <a:off x="2924" y="3920"/>
                <a:ext cx="96" cy="104"/>
              </a:xfrm>
              <a:prstGeom prst="rect">
                <a:avLst/>
              </a:prstGeom>
              <a:solidFill>
                <a:srgbClr val="C1C2C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51" name="Rectangle 7"/>
              <p:cNvSpPr>
                <a:spLocks noChangeArrowheads="1"/>
              </p:cNvSpPr>
              <p:nvPr/>
            </p:nvSpPr>
            <p:spPr bwMode="auto">
              <a:xfrm>
                <a:off x="3836" y="3920"/>
                <a:ext cx="104" cy="104"/>
              </a:xfrm>
              <a:prstGeom prst="rect">
                <a:avLst/>
              </a:prstGeom>
              <a:solidFill>
                <a:srgbClr val="C1C2C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52" name="Rectangle 8"/>
              <p:cNvSpPr>
                <a:spLocks noChangeArrowheads="1"/>
              </p:cNvSpPr>
              <p:nvPr/>
            </p:nvSpPr>
            <p:spPr bwMode="auto">
              <a:xfrm>
                <a:off x="2812" y="3920"/>
                <a:ext cx="96" cy="104"/>
              </a:xfrm>
              <a:prstGeom prst="rect">
                <a:avLst/>
              </a:prstGeom>
              <a:solidFill>
                <a:srgbClr val="C1C2C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53" name="Rectangle 9"/>
              <p:cNvSpPr>
                <a:spLocks noChangeArrowheads="1"/>
              </p:cNvSpPr>
              <p:nvPr/>
            </p:nvSpPr>
            <p:spPr bwMode="auto">
              <a:xfrm>
                <a:off x="4644" y="3920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54" name="Rectangle 10"/>
              <p:cNvSpPr>
                <a:spLocks noChangeArrowheads="1"/>
              </p:cNvSpPr>
              <p:nvPr/>
            </p:nvSpPr>
            <p:spPr bwMode="auto">
              <a:xfrm>
                <a:off x="4524" y="3920"/>
                <a:ext cx="104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55" name="Rectangle 11"/>
              <p:cNvSpPr>
                <a:spLocks noChangeArrowheads="1"/>
              </p:cNvSpPr>
              <p:nvPr/>
            </p:nvSpPr>
            <p:spPr bwMode="auto">
              <a:xfrm>
                <a:off x="4412" y="3920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56" name="Rectangle 12"/>
              <p:cNvSpPr>
                <a:spLocks noChangeArrowheads="1"/>
              </p:cNvSpPr>
              <p:nvPr/>
            </p:nvSpPr>
            <p:spPr bwMode="auto">
              <a:xfrm>
                <a:off x="4068" y="3920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57" name="Rectangle 13"/>
              <p:cNvSpPr>
                <a:spLocks noChangeArrowheads="1"/>
              </p:cNvSpPr>
              <p:nvPr/>
            </p:nvSpPr>
            <p:spPr bwMode="auto">
              <a:xfrm>
                <a:off x="3380" y="3920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58" name="Rectangle 14"/>
              <p:cNvSpPr>
                <a:spLocks noChangeArrowheads="1"/>
              </p:cNvSpPr>
              <p:nvPr/>
            </p:nvSpPr>
            <p:spPr bwMode="auto">
              <a:xfrm>
                <a:off x="3612" y="3920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59" name="Rectangle 15"/>
              <p:cNvSpPr>
                <a:spLocks noChangeArrowheads="1"/>
              </p:cNvSpPr>
              <p:nvPr/>
            </p:nvSpPr>
            <p:spPr bwMode="auto">
              <a:xfrm>
                <a:off x="3492" y="3920"/>
                <a:ext cx="104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60" name="Rectangle 16"/>
              <p:cNvSpPr>
                <a:spLocks noChangeArrowheads="1"/>
              </p:cNvSpPr>
              <p:nvPr/>
            </p:nvSpPr>
            <p:spPr bwMode="auto">
              <a:xfrm>
                <a:off x="3268" y="3920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61" name="Rectangle 17"/>
              <p:cNvSpPr>
                <a:spLocks noChangeArrowheads="1"/>
              </p:cNvSpPr>
              <p:nvPr/>
            </p:nvSpPr>
            <p:spPr bwMode="auto">
              <a:xfrm>
                <a:off x="3156" y="3920"/>
                <a:ext cx="96" cy="104"/>
              </a:xfrm>
              <a:prstGeom prst="rect">
                <a:avLst/>
              </a:prstGeom>
              <a:solidFill>
                <a:srgbClr val="3E66A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62" name="Rectangle 18"/>
              <p:cNvSpPr>
                <a:spLocks noChangeArrowheads="1"/>
              </p:cNvSpPr>
              <p:nvPr/>
            </p:nvSpPr>
            <p:spPr bwMode="auto">
              <a:xfrm>
                <a:off x="3036" y="3920"/>
                <a:ext cx="96" cy="104"/>
              </a:xfrm>
              <a:prstGeom prst="rect">
                <a:avLst/>
              </a:prstGeom>
              <a:solidFill>
                <a:srgbClr val="3E66A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63" name="Rectangle 19"/>
              <p:cNvSpPr>
                <a:spLocks noChangeArrowheads="1"/>
              </p:cNvSpPr>
              <p:nvPr/>
            </p:nvSpPr>
            <p:spPr bwMode="auto">
              <a:xfrm>
                <a:off x="4180" y="3920"/>
                <a:ext cx="104" cy="104"/>
              </a:xfrm>
              <a:prstGeom prst="rect">
                <a:avLst/>
              </a:prstGeom>
              <a:solidFill>
                <a:srgbClr val="DE261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64" name="Rectangle 20"/>
              <p:cNvSpPr>
                <a:spLocks noChangeArrowheads="1"/>
              </p:cNvSpPr>
              <p:nvPr/>
            </p:nvSpPr>
            <p:spPr bwMode="auto">
              <a:xfrm>
                <a:off x="3724" y="3920"/>
                <a:ext cx="96" cy="104"/>
              </a:xfrm>
              <a:prstGeom prst="rect">
                <a:avLst/>
              </a:prstGeom>
              <a:solidFill>
                <a:srgbClr val="DE261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65" name="Rectangle 21"/>
              <p:cNvSpPr>
                <a:spLocks noChangeArrowheads="1"/>
              </p:cNvSpPr>
              <p:nvPr/>
            </p:nvSpPr>
            <p:spPr bwMode="auto">
              <a:xfrm>
                <a:off x="3956" y="3920"/>
                <a:ext cx="96" cy="104"/>
              </a:xfrm>
              <a:prstGeom prst="rect">
                <a:avLst/>
              </a:prstGeom>
              <a:solidFill>
                <a:srgbClr val="DE261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66" name="Rectangle 22"/>
              <p:cNvSpPr>
                <a:spLocks noChangeArrowheads="1"/>
              </p:cNvSpPr>
              <p:nvPr/>
            </p:nvSpPr>
            <p:spPr bwMode="auto">
              <a:xfrm>
                <a:off x="4644" y="3536"/>
                <a:ext cx="96" cy="104"/>
              </a:xfrm>
              <a:prstGeom prst="rect">
                <a:avLst/>
              </a:prstGeom>
              <a:solidFill>
                <a:srgbClr val="C1C2C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67" name="Rectangle 23"/>
              <p:cNvSpPr>
                <a:spLocks noChangeArrowheads="1"/>
              </p:cNvSpPr>
              <p:nvPr/>
            </p:nvSpPr>
            <p:spPr bwMode="auto">
              <a:xfrm>
                <a:off x="4068" y="3536"/>
                <a:ext cx="96" cy="104"/>
              </a:xfrm>
              <a:prstGeom prst="rect">
                <a:avLst/>
              </a:prstGeom>
              <a:solidFill>
                <a:srgbClr val="C1C2C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68" name="Rectangle 24"/>
              <p:cNvSpPr>
                <a:spLocks noChangeArrowheads="1"/>
              </p:cNvSpPr>
              <p:nvPr/>
            </p:nvSpPr>
            <p:spPr bwMode="auto">
              <a:xfrm>
                <a:off x="3836" y="3536"/>
                <a:ext cx="104" cy="104"/>
              </a:xfrm>
              <a:prstGeom prst="rect">
                <a:avLst/>
              </a:prstGeom>
              <a:solidFill>
                <a:srgbClr val="C1C2C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69" name="Rectangle 25"/>
              <p:cNvSpPr>
                <a:spLocks noChangeArrowheads="1"/>
              </p:cNvSpPr>
              <p:nvPr/>
            </p:nvSpPr>
            <p:spPr bwMode="auto">
              <a:xfrm>
                <a:off x="3268" y="3536"/>
                <a:ext cx="96" cy="104"/>
              </a:xfrm>
              <a:prstGeom prst="rect">
                <a:avLst/>
              </a:prstGeom>
              <a:solidFill>
                <a:srgbClr val="C1C2C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70" name="Rectangle 26"/>
              <p:cNvSpPr>
                <a:spLocks noChangeArrowheads="1"/>
              </p:cNvSpPr>
              <p:nvPr/>
            </p:nvSpPr>
            <p:spPr bwMode="auto">
              <a:xfrm>
                <a:off x="4524" y="3536"/>
                <a:ext cx="104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71" name="Rectangle 27"/>
              <p:cNvSpPr>
                <a:spLocks noChangeArrowheads="1"/>
              </p:cNvSpPr>
              <p:nvPr/>
            </p:nvSpPr>
            <p:spPr bwMode="auto">
              <a:xfrm>
                <a:off x="4300" y="3536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72" name="Rectangle 28"/>
              <p:cNvSpPr>
                <a:spLocks noChangeArrowheads="1"/>
              </p:cNvSpPr>
              <p:nvPr/>
            </p:nvSpPr>
            <p:spPr bwMode="auto">
              <a:xfrm>
                <a:off x="4412" y="3536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73" name="Rectangle 29"/>
              <p:cNvSpPr>
                <a:spLocks noChangeArrowheads="1"/>
              </p:cNvSpPr>
              <p:nvPr/>
            </p:nvSpPr>
            <p:spPr bwMode="auto">
              <a:xfrm>
                <a:off x="3956" y="3536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74" name="Rectangle 30"/>
              <p:cNvSpPr>
                <a:spLocks noChangeArrowheads="1"/>
              </p:cNvSpPr>
              <p:nvPr/>
            </p:nvSpPr>
            <p:spPr bwMode="auto">
              <a:xfrm>
                <a:off x="3612" y="3536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75" name="Rectangle 31"/>
              <p:cNvSpPr>
                <a:spLocks noChangeArrowheads="1"/>
              </p:cNvSpPr>
              <p:nvPr/>
            </p:nvSpPr>
            <p:spPr bwMode="auto">
              <a:xfrm>
                <a:off x="3492" y="3536"/>
                <a:ext cx="104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76" name="Rectangle 32"/>
              <p:cNvSpPr>
                <a:spLocks noChangeArrowheads="1"/>
              </p:cNvSpPr>
              <p:nvPr/>
            </p:nvSpPr>
            <p:spPr bwMode="auto">
              <a:xfrm>
                <a:off x="3380" y="3536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77" name="Rectangle 33"/>
              <p:cNvSpPr>
                <a:spLocks noChangeArrowheads="1"/>
              </p:cNvSpPr>
              <p:nvPr/>
            </p:nvSpPr>
            <p:spPr bwMode="auto">
              <a:xfrm>
                <a:off x="2924" y="3536"/>
                <a:ext cx="96" cy="104"/>
              </a:xfrm>
              <a:prstGeom prst="rect">
                <a:avLst/>
              </a:prstGeom>
              <a:solidFill>
                <a:srgbClr val="5CAB4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78" name="Rectangle 34"/>
              <p:cNvSpPr>
                <a:spLocks noChangeArrowheads="1"/>
              </p:cNvSpPr>
              <p:nvPr/>
            </p:nvSpPr>
            <p:spPr bwMode="auto">
              <a:xfrm>
                <a:off x="3156" y="3536"/>
                <a:ext cx="96" cy="104"/>
              </a:xfrm>
              <a:prstGeom prst="rect">
                <a:avLst/>
              </a:prstGeom>
              <a:solidFill>
                <a:srgbClr val="3E66A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79" name="Rectangle 35"/>
              <p:cNvSpPr>
                <a:spLocks noChangeArrowheads="1"/>
              </p:cNvSpPr>
              <p:nvPr/>
            </p:nvSpPr>
            <p:spPr bwMode="auto">
              <a:xfrm>
                <a:off x="2812" y="3536"/>
                <a:ext cx="96" cy="104"/>
              </a:xfrm>
              <a:prstGeom prst="rect">
                <a:avLst/>
              </a:prstGeom>
              <a:solidFill>
                <a:srgbClr val="3E66A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80" name="Rectangle 36"/>
              <p:cNvSpPr>
                <a:spLocks noChangeArrowheads="1"/>
              </p:cNvSpPr>
              <p:nvPr/>
            </p:nvSpPr>
            <p:spPr bwMode="auto">
              <a:xfrm>
                <a:off x="4180" y="3536"/>
                <a:ext cx="104" cy="104"/>
              </a:xfrm>
              <a:prstGeom prst="rect">
                <a:avLst/>
              </a:prstGeom>
              <a:solidFill>
                <a:srgbClr val="DE261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81" name="Rectangle 37"/>
              <p:cNvSpPr>
                <a:spLocks noChangeArrowheads="1"/>
              </p:cNvSpPr>
              <p:nvPr/>
            </p:nvSpPr>
            <p:spPr bwMode="auto">
              <a:xfrm>
                <a:off x="3724" y="3536"/>
                <a:ext cx="96" cy="104"/>
              </a:xfrm>
              <a:prstGeom prst="rect">
                <a:avLst/>
              </a:prstGeom>
              <a:solidFill>
                <a:srgbClr val="DE261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82" name="Rectangle 38"/>
              <p:cNvSpPr>
                <a:spLocks noChangeArrowheads="1"/>
              </p:cNvSpPr>
              <p:nvPr/>
            </p:nvSpPr>
            <p:spPr bwMode="auto">
              <a:xfrm>
                <a:off x="3036" y="3536"/>
                <a:ext cx="96" cy="104"/>
              </a:xfrm>
              <a:prstGeom prst="rect">
                <a:avLst/>
              </a:prstGeom>
              <a:solidFill>
                <a:srgbClr val="DE261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83" name="Rectangle 39"/>
              <p:cNvSpPr>
                <a:spLocks noChangeArrowheads="1"/>
              </p:cNvSpPr>
              <p:nvPr/>
            </p:nvSpPr>
            <p:spPr bwMode="auto">
              <a:xfrm>
                <a:off x="4524" y="3344"/>
                <a:ext cx="104" cy="104"/>
              </a:xfrm>
              <a:prstGeom prst="rect">
                <a:avLst/>
              </a:prstGeom>
              <a:solidFill>
                <a:srgbClr val="C1C2C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84" name="Rectangle 40"/>
              <p:cNvSpPr>
                <a:spLocks noChangeArrowheads="1"/>
              </p:cNvSpPr>
              <p:nvPr/>
            </p:nvSpPr>
            <p:spPr bwMode="auto">
              <a:xfrm>
                <a:off x="3836" y="3344"/>
                <a:ext cx="104" cy="104"/>
              </a:xfrm>
              <a:prstGeom prst="rect">
                <a:avLst/>
              </a:prstGeom>
              <a:solidFill>
                <a:srgbClr val="C1C2C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85" name="Rectangle 41"/>
              <p:cNvSpPr>
                <a:spLocks noChangeArrowheads="1"/>
              </p:cNvSpPr>
              <p:nvPr/>
            </p:nvSpPr>
            <p:spPr bwMode="auto">
              <a:xfrm>
                <a:off x="4300" y="3344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86" name="Rectangle 42"/>
              <p:cNvSpPr>
                <a:spLocks noChangeArrowheads="1"/>
              </p:cNvSpPr>
              <p:nvPr/>
            </p:nvSpPr>
            <p:spPr bwMode="auto">
              <a:xfrm>
                <a:off x="4644" y="3344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87" name="Rectangle 43"/>
              <p:cNvSpPr>
                <a:spLocks noChangeArrowheads="1"/>
              </p:cNvSpPr>
              <p:nvPr/>
            </p:nvSpPr>
            <p:spPr bwMode="auto">
              <a:xfrm>
                <a:off x="4412" y="3344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88" name="Rectangle 44"/>
              <p:cNvSpPr>
                <a:spLocks noChangeArrowheads="1"/>
              </p:cNvSpPr>
              <p:nvPr/>
            </p:nvSpPr>
            <p:spPr bwMode="auto">
              <a:xfrm>
                <a:off x="4068" y="3344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89" name="Rectangle 45"/>
              <p:cNvSpPr>
                <a:spLocks noChangeArrowheads="1"/>
              </p:cNvSpPr>
              <p:nvPr/>
            </p:nvSpPr>
            <p:spPr bwMode="auto">
              <a:xfrm>
                <a:off x="3380" y="3344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90" name="Rectangle 46"/>
              <p:cNvSpPr>
                <a:spLocks noChangeArrowheads="1"/>
              </p:cNvSpPr>
              <p:nvPr/>
            </p:nvSpPr>
            <p:spPr bwMode="auto">
              <a:xfrm>
                <a:off x="3612" y="3344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91" name="Rectangle 47"/>
              <p:cNvSpPr>
                <a:spLocks noChangeArrowheads="1"/>
              </p:cNvSpPr>
              <p:nvPr/>
            </p:nvSpPr>
            <p:spPr bwMode="auto">
              <a:xfrm>
                <a:off x="3492" y="3344"/>
                <a:ext cx="104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92" name="Rectangle 48"/>
              <p:cNvSpPr>
                <a:spLocks noChangeArrowheads="1"/>
              </p:cNvSpPr>
              <p:nvPr/>
            </p:nvSpPr>
            <p:spPr bwMode="auto">
              <a:xfrm>
                <a:off x="3268" y="3344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93" name="Rectangle 49"/>
              <p:cNvSpPr>
                <a:spLocks noChangeArrowheads="1"/>
              </p:cNvSpPr>
              <p:nvPr/>
            </p:nvSpPr>
            <p:spPr bwMode="auto">
              <a:xfrm>
                <a:off x="2924" y="3344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94" name="Rectangle 50"/>
              <p:cNvSpPr>
                <a:spLocks noChangeArrowheads="1"/>
              </p:cNvSpPr>
              <p:nvPr/>
            </p:nvSpPr>
            <p:spPr bwMode="auto">
              <a:xfrm>
                <a:off x="3956" y="3344"/>
                <a:ext cx="96" cy="104"/>
              </a:xfrm>
              <a:prstGeom prst="rect">
                <a:avLst/>
              </a:prstGeom>
              <a:solidFill>
                <a:srgbClr val="5CAB4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95" name="Rectangle 51"/>
              <p:cNvSpPr>
                <a:spLocks noChangeArrowheads="1"/>
              </p:cNvSpPr>
              <p:nvPr/>
            </p:nvSpPr>
            <p:spPr bwMode="auto">
              <a:xfrm>
                <a:off x="3036" y="3344"/>
                <a:ext cx="96" cy="104"/>
              </a:xfrm>
              <a:prstGeom prst="rect">
                <a:avLst/>
              </a:prstGeom>
              <a:solidFill>
                <a:srgbClr val="5CAB4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96" name="Rectangle 52"/>
              <p:cNvSpPr>
                <a:spLocks noChangeArrowheads="1"/>
              </p:cNvSpPr>
              <p:nvPr/>
            </p:nvSpPr>
            <p:spPr bwMode="auto">
              <a:xfrm>
                <a:off x="3156" y="3344"/>
                <a:ext cx="96" cy="104"/>
              </a:xfrm>
              <a:prstGeom prst="rect">
                <a:avLst/>
              </a:prstGeom>
              <a:solidFill>
                <a:srgbClr val="3E66A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97" name="Rectangle 53"/>
              <p:cNvSpPr>
                <a:spLocks noChangeArrowheads="1"/>
              </p:cNvSpPr>
              <p:nvPr/>
            </p:nvSpPr>
            <p:spPr bwMode="auto">
              <a:xfrm>
                <a:off x="4180" y="3344"/>
                <a:ext cx="104" cy="104"/>
              </a:xfrm>
              <a:prstGeom prst="rect">
                <a:avLst/>
              </a:prstGeom>
              <a:solidFill>
                <a:srgbClr val="DE261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98" name="Rectangle 54"/>
              <p:cNvSpPr>
                <a:spLocks noChangeArrowheads="1"/>
              </p:cNvSpPr>
              <p:nvPr/>
            </p:nvSpPr>
            <p:spPr bwMode="auto">
              <a:xfrm>
                <a:off x="3724" y="3344"/>
                <a:ext cx="96" cy="104"/>
              </a:xfrm>
              <a:prstGeom prst="rect">
                <a:avLst/>
              </a:prstGeom>
              <a:solidFill>
                <a:srgbClr val="DE261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99" name="Rectangle 55"/>
              <p:cNvSpPr>
                <a:spLocks noChangeArrowheads="1"/>
              </p:cNvSpPr>
              <p:nvPr/>
            </p:nvSpPr>
            <p:spPr bwMode="auto">
              <a:xfrm>
                <a:off x="2812" y="3344"/>
                <a:ext cx="96" cy="104"/>
              </a:xfrm>
              <a:prstGeom prst="rect">
                <a:avLst/>
              </a:prstGeom>
              <a:solidFill>
                <a:srgbClr val="DE261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00" name="Rectangle 56"/>
              <p:cNvSpPr>
                <a:spLocks noChangeArrowheads="1"/>
              </p:cNvSpPr>
              <p:nvPr/>
            </p:nvSpPr>
            <p:spPr bwMode="auto">
              <a:xfrm>
                <a:off x="4524" y="3152"/>
                <a:ext cx="104" cy="104"/>
              </a:xfrm>
              <a:prstGeom prst="rect">
                <a:avLst/>
              </a:prstGeom>
              <a:solidFill>
                <a:srgbClr val="C1C2C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01" name="Rectangle 57"/>
              <p:cNvSpPr>
                <a:spLocks noChangeArrowheads="1"/>
              </p:cNvSpPr>
              <p:nvPr/>
            </p:nvSpPr>
            <p:spPr bwMode="auto">
              <a:xfrm>
                <a:off x="3836" y="3152"/>
                <a:ext cx="104" cy="104"/>
              </a:xfrm>
              <a:prstGeom prst="rect">
                <a:avLst/>
              </a:prstGeom>
              <a:solidFill>
                <a:srgbClr val="C1C2C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02" name="Rectangle 58"/>
              <p:cNvSpPr>
                <a:spLocks noChangeArrowheads="1"/>
              </p:cNvSpPr>
              <p:nvPr/>
            </p:nvSpPr>
            <p:spPr bwMode="auto">
              <a:xfrm>
                <a:off x="4412" y="3152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03" name="Rectangle 59"/>
              <p:cNvSpPr>
                <a:spLocks noChangeArrowheads="1"/>
              </p:cNvSpPr>
              <p:nvPr/>
            </p:nvSpPr>
            <p:spPr bwMode="auto">
              <a:xfrm>
                <a:off x="4300" y="3152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04" name="Rectangle 60"/>
              <p:cNvSpPr>
                <a:spLocks noChangeArrowheads="1"/>
              </p:cNvSpPr>
              <p:nvPr/>
            </p:nvSpPr>
            <p:spPr bwMode="auto">
              <a:xfrm>
                <a:off x="4644" y="3152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05" name="Rectangle 61"/>
              <p:cNvSpPr>
                <a:spLocks noChangeArrowheads="1"/>
              </p:cNvSpPr>
              <p:nvPr/>
            </p:nvSpPr>
            <p:spPr bwMode="auto">
              <a:xfrm>
                <a:off x="4068" y="3152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06" name="Rectangle 62"/>
              <p:cNvSpPr>
                <a:spLocks noChangeArrowheads="1"/>
              </p:cNvSpPr>
              <p:nvPr/>
            </p:nvSpPr>
            <p:spPr bwMode="auto">
              <a:xfrm>
                <a:off x="3612" y="3152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07" name="Rectangle 63"/>
              <p:cNvSpPr>
                <a:spLocks noChangeArrowheads="1"/>
              </p:cNvSpPr>
              <p:nvPr/>
            </p:nvSpPr>
            <p:spPr bwMode="auto">
              <a:xfrm>
                <a:off x="3268" y="3152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08" name="Rectangle 64"/>
              <p:cNvSpPr>
                <a:spLocks noChangeArrowheads="1"/>
              </p:cNvSpPr>
              <p:nvPr/>
            </p:nvSpPr>
            <p:spPr bwMode="auto">
              <a:xfrm>
                <a:off x="3492" y="3152"/>
                <a:ext cx="104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09" name="Rectangle 65"/>
              <p:cNvSpPr>
                <a:spLocks noChangeArrowheads="1"/>
              </p:cNvSpPr>
              <p:nvPr/>
            </p:nvSpPr>
            <p:spPr bwMode="auto">
              <a:xfrm>
                <a:off x="3380" y="3152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10" name="Rectangle 66"/>
              <p:cNvSpPr>
                <a:spLocks noChangeArrowheads="1"/>
              </p:cNvSpPr>
              <p:nvPr/>
            </p:nvSpPr>
            <p:spPr bwMode="auto">
              <a:xfrm>
                <a:off x="2924" y="3152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11" name="Rectangle 67"/>
              <p:cNvSpPr>
                <a:spLocks noChangeArrowheads="1"/>
              </p:cNvSpPr>
              <p:nvPr/>
            </p:nvSpPr>
            <p:spPr bwMode="auto">
              <a:xfrm>
                <a:off x="3956" y="3152"/>
                <a:ext cx="96" cy="104"/>
              </a:xfrm>
              <a:prstGeom prst="rect">
                <a:avLst/>
              </a:prstGeom>
              <a:solidFill>
                <a:srgbClr val="5CAB4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12" name="Rectangle 68"/>
              <p:cNvSpPr>
                <a:spLocks noChangeArrowheads="1"/>
              </p:cNvSpPr>
              <p:nvPr/>
            </p:nvSpPr>
            <p:spPr bwMode="auto">
              <a:xfrm>
                <a:off x="3036" y="3152"/>
                <a:ext cx="96" cy="104"/>
              </a:xfrm>
              <a:prstGeom prst="rect">
                <a:avLst/>
              </a:prstGeom>
              <a:solidFill>
                <a:srgbClr val="5CAB4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13" name="Rectangle 69"/>
              <p:cNvSpPr>
                <a:spLocks noChangeArrowheads="1"/>
              </p:cNvSpPr>
              <p:nvPr/>
            </p:nvSpPr>
            <p:spPr bwMode="auto">
              <a:xfrm>
                <a:off x="3156" y="3152"/>
                <a:ext cx="96" cy="104"/>
              </a:xfrm>
              <a:prstGeom prst="rect">
                <a:avLst/>
              </a:prstGeom>
              <a:solidFill>
                <a:srgbClr val="3E66A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14" name="Rectangle 70"/>
              <p:cNvSpPr>
                <a:spLocks noChangeArrowheads="1"/>
              </p:cNvSpPr>
              <p:nvPr/>
            </p:nvSpPr>
            <p:spPr bwMode="auto">
              <a:xfrm>
                <a:off x="4180" y="3152"/>
                <a:ext cx="104" cy="104"/>
              </a:xfrm>
              <a:prstGeom prst="rect">
                <a:avLst/>
              </a:prstGeom>
              <a:solidFill>
                <a:srgbClr val="DE261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15" name="Rectangle 71"/>
              <p:cNvSpPr>
                <a:spLocks noChangeArrowheads="1"/>
              </p:cNvSpPr>
              <p:nvPr/>
            </p:nvSpPr>
            <p:spPr bwMode="auto">
              <a:xfrm>
                <a:off x="3724" y="3152"/>
                <a:ext cx="96" cy="104"/>
              </a:xfrm>
              <a:prstGeom prst="rect">
                <a:avLst/>
              </a:prstGeom>
              <a:solidFill>
                <a:srgbClr val="DE261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16" name="Rectangle 72"/>
              <p:cNvSpPr>
                <a:spLocks noChangeArrowheads="1"/>
              </p:cNvSpPr>
              <p:nvPr/>
            </p:nvSpPr>
            <p:spPr bwMode="auto">
              <a:xfrm>
                <a:off x="2812" y="3152"/>
                <a:ext cx="96" cy="104"/>
              </a:xfrm>
              <a:prstGeom prst="rect">
                <a:avLst/>
              </a:prstGeom>
              <a:solidFill>
                <a:srgbClr val="DE261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17" name="Rectangle 73"/>
              <p:cNvSpPr>
                <a:spLocks noChangeArrowheads="1"/>
              </p:cNvSpPr>
              <p:nvPr/>
            </p:nvSpPr>
            <p:spPr bwMode="auto">
              <a:xfrm>
                <a:off x="3836" y="3728"/>
                <a:ext cx="104" cy="104"/>
              </a:xfrm>
              <a:prstGeom prst="rect">
                <a:avLst/>
              </a:prstGeom>
              <a:solidFill>
                <a:srgbClr val="C1C2C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18" name="Rectangle 74"/>
              <p:cNvSpPr>
                <a:spLocks noChangeArrowheads="1"/>
              </p:cNvSpPr>
              <p:nvPr/>
            </p:nvSpPr>
            <p:spPr bwMode="auto">
              <a:xfrm>
                <a:off x="2924" y="3728"/>
                <a:ext cx="96" cy="104"/>
              </a:xfrm>
              <a:prstGeom prst="rect">
                <a:avLst/>
              </a:prstGeom>
              <a:solidFill>
                <a:srgbClr val="C1C2C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19" name="Rectangle 75"/>
              <p:cNvSpPr>
                <a:spLocks noChangeArrowheads="1"/>
              </p:cNvSpPr>
              <p:nvPr/>
            </p:nvSpPr>
            <p:spPr bwMode="auto">
              <a:xfrm>
                <a:off x="2812" y="3728"/>
                <a:ext cx="96" cy="104"/>
              </a:xfrm>
              <a:prstGeom prst="rect">
                <a:avLst/>
              </a:prstGeom>
              <a:solidFill>
                <a:srgbClr val="C1C2C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20" name="Rectangle 76"/>
              <p:cNvSpPr>
                <a:spLocks noChangeArrowheads="1"/>
              </p:cNvSpPr>
              <p:nvPr/>
            </p:nvSpPr>
            <p:spPr bwMode="auto">
              <a:xfrm>
                <a:off x="4644" y="3728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21" name="Rectangle 77"/>
              <p:cNvSpPr>
                <a:spLocks noChangeArrowheads="1"/>
              </p:cNvSpPr>
              <p:nvPr/>
            </p:nvSpPr>
            <p:spPr bwMode="auto">
              <a:xfrm>
                <a:off x="4300" y="3728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22" name="Rectangle 78"/>
              <p:cNvSpPr>
                <a:spLocks noChangeArrowheads="1"/>
              </p:cNvSpPr>
              <p:nvPr/>
            </p:nvSpPr>
            <p:spPr bwMode="auto">
              <a:xfrm>
                <a:off x="4412" y="3728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23" name="Rectangle 79"/>
              <p:cNvSpPr>
                <a:spLocks noChangeArrowheads="1"/>
              </p:cNvSpPr>
              <p:nvPr/>
            </p:nvSpPr>
            <p:spPr bwMode="auto">
              <a:xfrm>
                <a:off x="4524" y="3728"/>
                <a:ext cx="104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24" name="Rectangle 80"/>
              <p:cNvSpPr>
                <a:spLocks noChangeArrowheads="1"/>
              </p:cNvSpPr>
              <p:nvPr/>
            </p:nvSpPr>
            <p:spPr bwMode="auto">
              <a:xfrm>
                <a:off x="4068" y="3728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25" name="Rectangle 81"/>
              <p:cNvSpPr>
                <a:spLocks noChangeArrowheads="1"/>
              </p:cNvSpPr>
              <p:nvPr/>
            </p:nvSpPr>
            <p:spPr bwMode="auto">
              <a:xfrm>
                <a:off x="3612" y="3728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26" name="Rectangle 82"/>
              <p:cNvSpPr>
                <a:spLocks noChangeArrowheads="1"/>
              </p:cNvSpPr>
              <p:nvPr/>
            </p:nvSpPr>
            <p:spPr bwMode="auto">
              <a:xfrm>
                <a:off x="3492" y="3728"/>
                <a:ext cx="104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27" name="Rectangle 83"/>
              <p:cNvSpPr>
                <a:spLocks noChangeArrowheads="1"/>
              </p:cNvSpPr>
              <p:nvPr/>
            </p:nvSpPr>
            <p:spPr bwMode="auto">
              <a:xfrm>
                <a:off x="3380" y="3728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28" name="Rectangle 84"/>
              <p:cNvSpPr>
                <a:spLocks noChangeArrowheads="1"/>
              </p:cNvSpPr>
              <p:nvPr/>
            </p:nvSpPr>
            <p:spPr bwMode="auto">
              <a:xfrm>
                <a:off x="3268" y="3728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29" name="Rectangle 85"/>
              <p:cNvSpPr>
                <a:spLocks noChangeArrowheads="1"/>
              </p:cNvSpPr>
              <p:nvPr/>
            </p:nvSpPr>
            <p:spPr bwMode="auto">
              <a:xfrm>
                <a:off x="3036" y="3728"/>
                <a:ext cx="96" cy="104"/>
              </a:xfrm>
              <a:prstGeom prst="rect">
                <a:avLst/>
              </a:prstGeom>
              <a:solidFill>
                <a:srgbClr val="3E66A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30" name="Rectangle 86"/>
              <p:cNvSpPr>
                <a:spLocks noChangeArrowheads="1"/>
              </p:cNvSpPr>
              <p:nvPr/>
            </p:nvSpPr>
            <p:spPr bwMode="auto">
              <a:xfrm>
                <a:off x="3156" y="3728"/>
                <a:ext cx="96" cy="104"/>
              </a:xfrm>
              <a:prstGeom prst="rect">
                <a:avLst/>
              </a:prstGeom>
              <a:solidFill>
                <a:srgbClr val="3E66A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31" name="Rectangle 87"/>
              <p:cNvSpPr>
                <a:spLocks noChangeArrowheads="1"/>
              </p:cNvSpPr>
              <p:nvPr/>
            </p:nvSpPr>
            <p:spPr bwMode="auto">
              <a:xfrm>
                <a:off x="4180" y="3728"/>
                <a:ext cx="104" cy="104"/>
              </a:xfrm>
              <a:prstGeom prst="rect">
                <a:avLst/>
              </a:prstGeom>
              <a:solidFill>
                <a:srgbClr val="DE261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32" name="Rectangle 88"/>
              <p:cNvSpPr>
                <a:spLocks noChangeArrowheads="1"/>
              </p:cNvSpPr>
              <p:nvPr/>
            </p:nvSpPr>
            <p:spPr bwMode="auto">
              <a:xfrm>
                <a:off x="3956" y="3728"/>
                <a:ext cx="96" cy="104"/>
              </a:xfrm>
              <a:prstGeom prst="rect">
                <a:avLst/>
              </a:prstGeom>
              <a:solidFill>
                <a:srgbClr val="DE261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33" name="Rectangle 89"/>
              <p:cNvSpPr>
                <a:spLocks noChangeArrowheads="1"/>
              </p:cNvSpPr>
              <p:nvPr/>
            </p:nvSpPr>
            <p:spPr bwMode="auto">
              <a:xfrm>
                <a:off x="3724" y="3728"/>
                <a:ext cx="96" cy="104"/>
              </a:xfrm>
              <a:prstGeom prst="rect">
                <a:avLst/>
              </a:prstGeom>
              <a:solidFill>
                <a:srgbClr val="DE261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34" name="Freeform 90"/>
              <p:cNvSpPr>
                <a:spLocks/>
              </p:cNvSpPr>
              <p:nvPr/>
            </p:nvSpPr>
            <p:spPr bwMode="auto">
              <a:xfrm>
                <a:off x="3140" y="3072"/>
                <a:ext cx="1632" cy="118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32" y="0"/>
                  </a:cxn>
                  <a:cxn ang="0">
                    <a:pos x="1632" y="0"/>
                  </a:cxn>
                  <a:cxn ang="0">
                    <a:pos x="1632" y="1184"/>
                  </a:cxn>
                  <a:cxn ang="0">
                    <a:pos x="1632" y="1184"/>
                  </a:cxn>
                  <a:cxn ang="0">
                    <a:pos x="0" y="1184"/>
                  </a:cxn>
                  <a:cxn ang="0">
                    <a:pos x="0" y="118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632" h="1184">
                    <a:moveTo>
                      <a:pt x="0" y="0"/>
                    </a:moveTo>
                    <a:lnTo>
                      <a:pt x="1632" y="0"/>
                    </a:lnTo>
                    <a:lnTo>
                      <a:pt x="1632" y="0"/>
                    </a:lnTo>
                    <a:lnTo>
                      <a:pt x="1632" y="1184"/>
                    </a:lnTo>
                    <a:lnTo>
                      <a:pt x="1632" y="1184"/>
                    </a:lnTo>
                    <a:lnTo>
                      <a:pt x="0" y="1184"/>
                    </a:lnTo>
                    <a:lnTo>
                      <a:pt x="0" y="118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35" name="Rectangle 91"/>
              <p:cNvSpPr>
                <a:spLocks noChangeArrowheads="1"/>
              </p:cNvSpPr>
              <p:nvPr/>
            </p:nvSpPr>
            <p:spPr bwMode="auto">
              <a:xfrm>
                <a:off x="728" y="3084"/>
                <a:ext cx="1498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>
                    <a:solidFill>
                      <a:srgbClr val="000000"/>
                    </a:solidFill>
                    <a:latin typeface="Courier" charset="0"/>
                  </a:rPr>
                  <a:t>DnaG  E. coli</a:t>
                </a:r>
                <a:endParaRPr lang="en-US" sz="2000"/>
              </a:p>
            </p:txBody>
          </p:sp>
          <p:sp>
            <p:nvSpPr>
              <p:cNvPr id="31836" name="Rectangle 92"/>
              <p:cNvSpPr>
                <a:spLocks noChangeArrowheads="1"/>
              </p:cNvSpPr>
              <p:nvPr/>
            </p:nvSpPr>
            <p:spPr bwMode="auto">
              <a:xfrm>
                <a:off x="2456" y="3084"/>
                <a:ext cx="2650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 dirty="0">
                    <a:solidFill>
                      <a:srgbClr val="000000"/>
                    </a:solidFill>
                    <a:latin typeface="Courier" charset="0"/>
                  </a:rPr>
                  <a:t>...EPNRLLVVEGYMDVVAL...</a:t>
                </a:r>
                <a:endParaRPr lang="en-US" sz="2000" dirty="0"/>
              </a:p>
            </p:txBody>
          </p:sp>
          <p:sp>
            <p:nvSpPr>
              <p:cNvPr id="31837" name="Rectangle 93"/>
              <p:cNvSpPr>
                <a:spLocks noChangeArrowheads="1"/>
              </p:cNvSpPr>
              <p:nvPr/>
            </p:nvSpPr>
            <p:spPr bwMode="auto">
              <a:xfrm>
                <a:off x="728" y="3276"/>
                <a:ext cx="1383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>
                    <a:solidFill>
                      <a:srgbClr val="000000"/>
                    </a:solidFill>
                    <a:latin typeface="Courier" charset="0"/>
                  </a:rPr>
                  <a:t>DnaG  S. typ</a:t>
                </a:r>
                <a:endParaRPr lang="en-US" sz="2000"/>
              </a:p>
            </p:txBody>
          </p:sp>
          <p:sp>
            <p:nvSpPr>
              <p:cNvPr id="31838" name="Rectangle 94"/>
              <p:cNvSpPr>
                <a:spLocks noChangeArrowheads="1"/>
              </p:cNvSpPr>
              <p:nvPr/>
            </p:nvSpPr>
            <p:spPr bwMode="auto">
              <a:xfrm>
                <a:off x="2456" y="3276"/>
                <a:ext cx="2650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 dirty="0">
                    <a:solidFill>
                      <a:srgbClr val="000000"/>
                    </a:solidFill>
                    <a:latin typeface="Courier" charset="0"/>
                  </a:rPr>
                  <a:t>...EPQRLLVVEGYMDVVAL...</a:t>
                </a:r>
                <a:endParaRPr lang="en-US" sz="2000" dirty="0"/>
              </a:p>
            </p:txBody>
          </p:sp>
          <p:sp>
            <p:nvSpPr>
              <p:cNvPr id="31839" name="Rectangle 95"/>
              <p:cNvSpPr>
                <a:spLocks noChangeArrowheads="1"/>
              </p:cNvSpPr>
              <p:nvPr/>
            </p:nvSpPr>
            <p:spPr bwMode="auto">
              <a:xfrm>
                <a:off x="728" y="3468"/>
                <a:ext cx="1498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>
                    <a:solidFill>
                      <a:srgbClr val="000000"/>
                    </a:solidFill>
                    <a:latin typeface="Courier" charset="0"/>
                  </a:rPr>
                  <a:t>DnaG  B. subt</a:t>
                </a:r>
                <a:endParaRPr lang="en-US" sz="2000"/>
              </a:p>
            </p:txBody>
          </p:sp>
          <p:sp>
            <p:nvSpPr>
              <p:cNvPr id="31840" name="Rectangle 96"/>
              <p:cNvSpPr>
                <a:spLocks noChangeArrowheads="1"/>
              </p:cNvSpPr>
              <p:nvPr/>
            </p:nvSpPr>
            <p:spPr bwMode="auto">
              <a:xfrm>
                <a:off x="2456" y="3468"/>
                <a:ext cx="2650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>
                    <a:solidFill>
                      <a:srgbClr val="000000"/>
                    </a:solidFill>
                    <a:latin typeface="Courier" charset="0"/>
                  </a:rPr>
                  <a:t>...KQERAVLFEGFADVYTA...</a:t>
                </a:r>
                <a:endParaRPr lang="en-US" sz="2000"/>
              </a:p>
            </p:txBody>
          </p:sp>
          <p:sp>
            <p:nvSpPr>
              <p:cNvPr id="31841" name="Rectangle 97"/>
              <p:cNvSpPr>
                <a:spLocks noChangeArrowheads="1"/>
              </p:cNvSpPr>
              <p:nvPr/>
            </p:nvSpPr>
            <p:spPr bwMode="auto">
              <a:xfrm>
                <a:off x="728" y="3660"/>
                <a:ext cx="922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>
                    <a:solidFill>
                      <a:srgbClr val="000000"/>
                    </a:solidFill>
                    <a:latin typeface="Courier" charset="0"/>
                  </a:rPr>
                  <a:t>gp4   T3</a:t>
                </a:r>
                <a:endParaRPr lang="en-US" sz="2000"/>
              </a:p>
            </p:txBody>
          </p:sp>
          <p:sp>
            <p:nvSpPr>
              <p:cNvPr id="31842" name="Rectangle 98"/>
              <p:cNvSpPr>
                <a:spLocks noChangeArrowheads="1"/>
              </p:cNvSpPr>
              <p:nvPr/>
            </p:nvSpPr>
            <p:spPr bwMode="auto">
              <a:xfrm>
                <a:off x="2456" y="3660"/>
                <a:ext cx="2650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>
                    <a:solidFill>
                      <a:srgbClr val="000000"/>
                    </a:solidFill>
                    <a:latin typeface="Courier" charset="0"/>
                  </a:rPr>
                  <a:t>...GGKKIVVTEGEIDMLTV...</a:t>
                </a:r>
                <a:endParaRPr lang="en-US" sz="2000"/>
              </a:p>
            </p:txBody>
          </p:sp>
          <p:sp>
            <p:nvSpPr>
              <p:cNvPr id="31843" name="Rectangle 99"/>
              <p:cNvSpPr>
                <a:spLocks noChangeArrowheads="1"/>
              </p:cNvSpPr>
              <p:nvPr/>
            </p:nvSpPr>
            <p:spPr bwMode="auto">
              <a:xfrm>
                <a:off x="728" y="3852"/>
                <a:ext cx="346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>
                    <a:solidFill>
                      <a:srgbClr val="000000"/>
                    </a:solidFill>
                    <a:latin typeface="Courier" charset="0"/>
                  </a:rPr>
                  <a:t>gp4</a:t>
                </a:r>
                <a:endParaRPr lang="en-US" sz="2000"/>
              </a:p>
            </p:txBody>
          </p:sp>
          <p:sp>
            <p:nvSpPr>
              <p:cNvPr id="31844" name="Rectangle 100"/>
              <p:cNvSpPr>
                <a:spLocks noChangeArrowheads="1"/>
              </p:cNvSpPr>
              <p:nvPr/>
            </p:nvSpPr>
            <p:spPr bwMode="auto">
              <a:xfrm>
                <a:off x="1304" y="3852"/>
                <a:ext cx="346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>
                    <a:solidFill>
                      <a:srgbClr val="000000"/>
                    </a:solidFill>
                    <a:latin typeface="Courier" charset="0"/>
                  </a:rPr>
                  <a:t> T7</a:t>
                </a:r>
                <a:endParaRPr lang="en-US" sz="2000"/>
              </a:p>
            </p:txBody>
          </p:sp>
          <p:sp>
            <p:nvSpPr>
              <p:cNvPr id="31845" name="Rectangle 101"/>
              <p:cNvSpPr>
                <a:spLocks noChangeArrowheads="1"/>
              </p:cNvSpPr>
              <p:nvPr/>
            </p:nvSpPr>
            <p:spPr bwMode="auto">
              <a:xfrm>
                <a:off x="2168" y="3852"/>
                <a:ext cx="115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>
                    <a:solidFill>
                      <a:srgbClr val="000000"/>
                    </a:solidFill>
                    <a:latin typeface="Courier" charset="0"/>
                  </a:rPr>
                  <a:t> </a:t>
                </a:r>
                <a:endParaRPr lang="en-US" sz="2000"/>
              </a:p>
            </p:txBody>
          </p:sp>
          <p:sp>
            <p:nvSpPr>
              <p:cNvPr id="31846" name="Rectangle 102"/>
              <p:cNvSpPr>
                <a:spLocks noChangeArrowheads="1"/>
              </p:cNvSpPr>
              <p:nvPr/>
            </p:nvSpPr>
            <p:spPr bwMode="auto">
              <a:xfrm>
                <a:off x="2456" y="3852"/>
                <a:ext cx="2650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>
                    <a:solidFill>
                      <a:srgbClr val="000000"/>
                    </a:solidFill>
                    <a:latin typeface="Courier" charset="0"/>
                  </a:rPr>
                  <a:t>...GGKKIVVTEGEIDALTV...</a:t>
                </a:r>
                <a:endParaRPr lang="en-US" sz="2000"/>
              </a:p>
            </p:txBody>
          </p:sp>
          <p:sp>
            <p:nvSpPr>
              <p:cNvPr id="31847" name="Rectangle 103"/>
              <p:cNvSpPr>
                <a:spLocks noChangeArrowheads="1"/>
              </p:cNvSpPr>
              <p:nvPr/>
            </p:nvSpPr>
            <p:spPr bwMode="auto">
              <a:xfrm>
                <a:off x="3184" y="4068"/>
                <a:ext cx="34" cy="1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400" b="1">
                    <a:solidFill>
                      <a:srgbClr val="000000"/>
                    </a:solidFill>
                    <a:latin typeface="Geneva" charset="0"/>
                  </a:rPr>
                  <a:t>:</a:t>
                </a:r>
                <a:endParaRPr lang="en-US" sz="2000"/>
              </a:p>
            </p:txBody>
          </p:sp>
          <p:sp>
            <p:nvSpPr>
              <p:cNvPr id="31848" name="Rectangle 104"/>
              <p:cNvSpPr>
                <a:spLocks noChangeArrowheads="1"/>
              </p:cNvSpPr>
              <p:nvPr/>
            </p:nvSpPr>
            <p:spPr bwMode="auto">
              <a:xfrm>
                <a:off x="3736" y="4068"/>
                <a:ext cx="57" cy="1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400" b="1">
                    <a:solidFill>
                      <a:srgbClr val="000000"/>
                    </a:solidFill>
                    <a:latin typeface="Geneva" charset="0"/>
                  </a:rPr>
                  <a:t>*</a:t>
                </a:r>
                <a:endParaRPr lang="en-US" sz="2000"/>
              </a:p>
            </p:txBody>
          </p:sp>
          <p:sp>
            <p:nvSpPr>
              <p:cNvPr id="31849" name="Rectangle 105"/>
              <p:cNvSpPr>
                <a:spLocks noChangeArrowheads="1"/>
              </p:cNvSpPr>
              <p:nvPr/>
            </p:nvSpPr>
            <p:spPr bwMode="auto">
              <a:xfrm>
                <a:off x="3416" y="4076"/>
                <a:ext cx="34" cy="1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400" b="1">
                    <a:solidFill>
                      <a:srgbClr val="000000"/>
                    </a:solidFill>
                    <a:latin typeface="Geneva" charset="0"/>
                  </a:rPr>
                  <a:t>:</a:t>
                </a:r>
                <a:endParaRPr lang="en-US" sz="2000"/>
              </a:p>
            </p:txBody>
          </p:sp>
          <p:sp>
            <p:nvSpPr>
              <p:cNvPr id="31850" name="Rectangle 106"/>
              <p:cNvSpPr>
                <a:spLocks noChangeArrowheads="1"/>
              </p:cNvSpPr>
              <p:nvPr/>
            </p:nvSpPr>
            <p:spPr bwMode="auto">
              <a:xfrm>
                <a:off x="3536" y="4068"/>
                <a:ext cx="34" cy="1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400" b="1">
                    <a:solidFill>
                      <a:srgbClr val="000000"/>
                    </a:solidFill>
                    <a:latin typeface="Geneva" charset="0"/>
                  </a:rPr>
                  <a:t>:</a:t>
                </a:r>
                <a:endParaRPr lang="en-US" sz="2000"/>
              </a:p>
            </p:txBody>
          </p:sp>
          <p:sp>
            <p:nvSpPr>
              <p:cNvPr id="31851" name="Rectangle 107"/>
              <p:cNvSpPr>
                <a:spLocks noChangeArrowheads="1"/>
              </p:cNvSpPr>
              <p:nvPr/>
            </p:nvSpPr>
            <p:spPr bwMode="auto">
              <a:xfrm>
                <a:off x="3304" y="4076"/>
                <a:ext cx="34" cy="1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400" b="1">
                    <a:solidFill>
                      <a:srgbClr val="000000"/>
                    </a:solidFill>
                    <a:latin typeface="Geneva" charset="0"/>
                  </a:rPr>
                  <a:t>:</a:t>
                </a:r>
                <a:endParaRPr lang="en-US" sz="2000"/>
              </a:p>
            </p:txBody>
          </p:sp>
          <p:sp>
            <p:nvSpPr>
              <p:cNvPr id="31852" name="Rectangle 108"/>
              <p:cNvSpPr>
                <a:spLocks noChangeArrowheads="1"/>
              </p:cNvSpPr>
              <p:nvPr/>
            </p:nvSpPr>
            <p:spPr bwMode="auto">
              <a:xfrm>
                <a:off x="3856" y="4068"/>
                <a:ext cx="57" cy="1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400" b="1">
                    <a:solidFill>
                      <a:srgbClr val="000000"/>
                    </a:solidFill>
                    <a:latin typeface="Geneva" charset="0"/>
                  </a:rPr>
                  <a:t>*</a:t>
                </a:r>
                <a:endParaRPr lang="en-US" sz="2000"/>
              </a:p>
            </p:txBody>
          </p:sp>
          <p:sp>
            <p:nvSpPr>
              <p:cNvPr id="31853" name="Rectangle 109"/>
              <p:cNvSpPr>
                <a:spLocks noChangeArrowheads="1"/>
              </p:cNvSpPr>
              <p:nvPr/>
            </p:nvSpPr>
            <p:spPr bwMode="auto">
              <a:xfrm>
                <a:off x="4208" y="4068"/>
                <a:ext cx="57" cy="1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400" b="1">
                    <a:solidFill>
                      <a:srgbClr val="000000"/>
                    </a:solidFill>
                    <a:latin typeface="Geneva" charset="0"/>
                  </a:rPr>
                  <a:t>*</a:t>
                </a:r>
                <a:endParaRPr lang="en-US" sz="2000"/>
              </a:p>
            </p:txBody>
          </p:sp>
          <p:sp>
            <p:nvSpPr>
              <p:cNvPr id="31854" name="Rectangle 110"/>
              <p:cNvSpPr>
                <a:spLocks noChangeArrowheads="1"/>
              </p:cNvSpPr>
              <p:nvPr/>
            </p:nvSpPr>
            <p:spPr bwMode="auto">
              <a:xfrm>
                <a:off x="4472" y="4068"/>
                <a:ext cx="34" cy="1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400" b="1">
                    <a:solidFill>
                      <a:srgbClr val="000000"/>
                    </a:solidFill>
                    <a:latin typeface="Geneva" charset="0"/>
                  </a:rPr>
                  <a:t>:</a:t>
                </a:r>
                <a:endParaRPr lang="en-US" sz="2000"/>
              </a:p>
            </p:txBody>
          </p:sp>
          <p:sp>
            <p:nvSpPr>
              <p:cNvPr id="31855" name="Rectangle 111"/>
              <p:cNvSpPr>
                <a:spLocks noChangeArrowheads="1"/>
              </p:cNvSpPr>
              <p:nvPr/>
            </p:nvSpPr>
            <p:spPr bwMode="auto">
              <a:xfrm>
                <a:off x="4688" y="4068"/>
                <a:ext cx="34" cy="1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400" b="1">
                    <a:solidFill>
                      <a:srgbClr val="000000"/>
                    </a:solidFill>
                    <a:latin typeface="Geneva" charset="0"/>
                  </a:rPr>
                  <a:t>:</a:t>
                </a:r>
                <a:endParaRPr lang="en-US" sz="2000"/>
              </a:p>
            </p:txBody>
          </p:sp>
        </p:grpSp>
        <p:sp>
          <p:nvSpPr>
            <p:cNvPr id="31856" name="Rectangle 112"/>
            <p:cNvSpPr>
              <a:spLocks noChangeArrowheads="1"/>
            </p:cNvSpPr>
            <p:nvPr/>
          </p:nvSpPr>
          <p:spPr bwMode="auto">
            <a:xfrm>
              <a:off x="990600" y="4156390"/>
              <a:ext cx="2667000" cy="167640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" name="Group 113"/>
            <p:cNvGrpSpPr>
              <a:grpSpLocks/>
            </p:cNvGrpSpPr>
            <p:nvPr/>
          </p:nvGrpSpPr>
          <p:grpSpPr bwMode="auto">
            <a:xfrm>
              <a:off x="990600" y="4251640"/>
              <a:ext cx="2322513" cy="1493838"/>
              <a:chOff x="2084" y="1628"/>
              <a:chExt cx="1463" cy="941"/>
            </a:xfrm>
          </p:grpSpPr>
          <p:sp>
            <p:nvSpPr>
              <p:cNvPr id="31858" name="Rectangle 114"/>
              <p:cNvSpPr>
                <a:spLocks noChangeArrowheads="1"/>
              </p:cNvSpPr>
              <p:nvPr/>
            </p:nvSpPr>
            <p:spPr bwMode="auto">
              <a:xfrm>
                <a:off x="2084" y="1688"/>
                <a:ext cx="96" cy="104"/>
              </a:xfrm>
              <a:prstGeom prst="rect">
                <a:avLst/>
              </a:prstGeom>
              <a:solidFill>
                <a:srgbClr val="C1C2C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59" name="Rectangle 115"/>
              <p:cNvSpPr>
                <a:spLocks noChangeArrowheads="1"/>
              </p:cNvSpPr>
              <p:nvPr/>
            </p:nvSpPr>
            <p:spPr bwMode="auto">
              <a:xfrm>
                <a:off x="2084" y="1864"/>
                <a:ext cx="96" cy="112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60" name="Rectangle 116"/>
              <p:cNvSpPr>
                <a:spLocks noChangeArrowheads="1"/>
              </p:cNvSpPr>
              <p:nvPr/>
            </p:nvSpPr>
            <p:spPr bwMode="auto">
              <a:xfrm>
                <a:off x="2084" y="2064"/>
                <a:ext cx="96" cy="104"/>
              </a:xfrm>
              <a:prstGeom prst="rect">
                <a:avLst/>
              </a:prstGeom>
              <a:solidFill>
                <a:srgbClr val="5CAB4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61" name="Rectangle 117"/>
              <p:cNvSpPr>
                <a:spLocks noChangeArrowheads="1"/>
              </p:cNvSpPr>
              <p:nvPr/>
            </p:nvSpPr>
            <p:spPr bwMode="auto">
              <a:xfrm>
                <a:off x="2084" y="2256"/>
                <a:ext cx="96" cy="104"/>
              </a:xfrm>
              <a:prstGeom prst="rect">
                <a:avLst/>
              </a:prstGeom>
              <a:solidFill>
                <a:srgbClr val="3E66A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62" name="Rectangle 118"/>
              <p:cNvSpPr>
                <a:spLocks noChangeArrowheads="1"/>
              </p:cNvSpPr>
              <p:nvPr/>
            </p:nvSpPr>
            <p:spPr bwMode="auto">
              <a:xfrm>
                <a:off x="2084" y="2440"/>
                <a:ext cx="96" cy="104"/>
              </a:xfrm>
              <a:prstGeom prst="rect">
                <a:avLst/>
              </a:prstGeom>
              <a:solidFill>
                <a:srgbClr val="DE261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63" name="Rectangle 119"/>
              <p:cNvSpPr>
                <a:spLocks noChangeArrowheads="1"/>
              </p:cNvSpPr>
              <p:nvPr/>
            </p:nvSpPr>
            <p:spPr bwMode="auto">
              <a:xfrm>
                <a:off x="2296" y="1628"/>
                <a:ext cx="1251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800">
                    <a:solidFill>
                      <a:srgbClr val="000000"/>
                    </a:solidFill>
                    <a:latin typeface="Geneva" charset="0"/>
                  </a:rPr>
                  <a:t>small hydrophobic</a:t>
                </a:r>
                <a:endParaRPr lang="en-US" sz="2000"/>
              </a:p>
            </p:txBody>
          </p:sp>
          <p:sp>
            <p:nvSpPr>
              <p:cNvPr id="31864" name="Rectangle 120"/>
              <p:cNvSpPr>
                <a:spLocks noChangeArrowheads="1"/>
              </p:cNvSpPr>
              <p:nvPr/>
            </p:nvSpPr>
            <p:spPr bwMode="auto">
              <a:xfrm>
                <a:off x="2296" y="1820"/>
                <a:ext cx="1242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800">
                    <a:solidFill>
                      <a:srgbClr val="000000"/>
                    </a:solidFill>
                    <a:latin typeface="Geneva" charset="0"/>
                  </a:rPr>
                  <a:t>large hydrophobic</a:t>
                </a:r>
                <a:endParaRPr lang="en-US" sz="2000"/>
              </a:p>
            </p:txBody>
          </p:sp>
          <p:sp>
            <p:nvSpPr>
              <p:cNvPr id="31865" name="Rectangle 121"/>
              <p:cNvSpPr>
                <a:spLocks noChangeArrowheads="1"/>
              </p:cNvSpPr>
              <p:nvPr/>
            </p:nvSpPr>
            <p:spPr bwMode="auto">
              <a:xfrm>
                <a:off x="2296" y="2012"/>
                <a:ext cx="343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800">
                    <a:solidFill>
                      <a:srgbClr val="000000"/>
                    </a:solidFill>
                    <a:latin typeface="Geneva" charset="0"/>
                  </a:rPr>
                  <a:t>polar</a:t>
                </a:r>
                <a:endParaRPr lang="en-US" sz="2000"/>
              </a:p>
            </p:txBody>
          </p:sp>
          <p:sp>
            <p:nvSpPr>
              <p:cNvPr id="31866" name="Rectangle 122"/>
              <p:cNvSpPr>
                <a:spLocks noChangeArrowheads="1"/>
              </p:cNvSpPr>
              <p:nvPr/>
            </p:nvSpPr>
            <p:spPr bwMode="auto">
              <a:xfrm>
                <a:off x="2296" y="2204"/>
                <a:ext cx="1060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800">
                    <a:solidFill>
                      <a:srgbClr val="000000"/>
                    </a:solidFill>
                    <a:latin typeface="Geneva" charset="0"/>
                  </a:rPr>
                  <a:t>positive charge</a:t>
                </a:r>
                <a:endParaRPr lang="en-US" sz="2000"/>
              </a:p>
            </p:txBody>
          </p:sp>
          <p:sp>
            <p:nvSpPr>
              <p:cNvPr id="31867" name="Rectangle 123"/>
              <p:cNvSpPr>
                <a:spLocks noChangeArrowheads="1"/>
              </p:cNvSpPr>
              <p:nvPr/>
            </p:nvSpPr>
            <p:spPr bwMode="auto">
              <a:xfrm>
                <a:off x="2296" y="2396"/>
                <a:ext cx="1113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800">
                    <a:solidFill>
                      <a:srgbClr val="000000"/>
                    </a:solidFill>
                    <a:latin typeface="Geneva" charset="0"/>
                  </a:rPr>
                  <a:t>negative charge</a:t>
                </a:r>
                <a:endParaRPr lang="en-US" sz="2000"/>
              </a:p>
            </p:txBody>
          </p:sp>
        </p:grpSp>
        <p:sp>
          <p:nvSpPr>
            <p:cNvPr id="31869" name="Text Box 125"/>
            <p:cNvSpPr txBox="1">
              <a:spLocks noChangeArrowheads="1"/>
            </p:cNvSpPr>
            <p:nvPr/>
          </p:nvSpPr>
          <p:spPr bwMode="auto">
            <a:xfrm>
              <a:off x="5895975" y="3749990"/>
              <a:ext cx="735013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000">
                  <a:latin typeface="Arial" charset="0"/>
                </a:rPr>
                <a:t>motif</a:t>
              </a:r>
            </a:p>
          </p:txBody>
        </p:sp>
        <p:sp>
          <p:nvSpPr>
            <p:cNvPr id="31870" name="AutoShape 126"/>
            <p:cNvSpPr>
              <a:spLocks noChangeArrowheads="1"/>
            </p:cNvSpPr>
            <p:nvPr/>
          </p:nvSpPr>
          <p:spPr bwMode="auto">
            <a:xfrm>
              <a:off x="6629400" y="3891278"/>
              <a:ext cx="914400" cy="152400"/>
            </a:xfrm>
            <a:prstGeom prst="rightArrow">
              <a:avLst>
                <a:gd name="adj1" fmla="val 50000"/>
                <a:gd name="adj2" fmla="val 1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871" name="AutoShape 127"/>
            <p:cNvSpPr>
              <a:spLocks noChangeArrowheads="1"/>
            </p:cNvSpPr>
            <p:nvPr/>
          </p:nvSpPr>
          <p:spPr bwMode="auto">
            <a:xfrm flipH="1">
              <a:off x="5029200" y="3891278"/>
              <a:ext cx="914400" cy="152400"/>
            </a:xfrm>
            <a:prstGeom prst="rightArrow">
              <a:avLst>
                <a:gd name="adj1" fmla="val 50000"/>
                <a:gd name="adj2" fmla="val 1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8" name="Date Placeholder 1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D8A14-66E3-DB43-807A-4DFCB4143F81}" type="datetime1">
              <a:rPr lang="en-US" smtClean="0"/>
              <a:t>9/26/12</a:t>
            </a:fld>
            <a:endParaRPr lang="en-US"/>
          </a:p>
        </p:txBody>
      </p:sp>
      <p:sp>
        <p:nvSpPr>
          <p:cNvPr id="129" name="Slide Number Placeholder 1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130" name="Footer Placeholder 1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F5351 - Proteiny I - Kubíček 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1726</TotalTime>
  <Words>1857</Words>
  <Application>Microsoft Macintosh PowerPoint</Application>
  <PresentationFormat>On-screen Show (4:3)</PresentationFormat>
  <Paragraphs>541</Paragraphs>
  <Slides>44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Protein folding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Karel Kubicek</dc:creator>
  <cp:lastModifiedBy>Karel Kubicek</cp:lastModifiedBy>
  <cp:revision>133</cp:revision>
  <dcterms:created xsi:type="dcterms:W3CDTF">2010-10-06T11:53:11Z</dcterms:created>
  <dcterms:modified xsi:type="dcterms:W3CDTF">2012-09-26T11:34:43Z</dcterms:modified>
</cp:coreProperties>
</file>