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embeddings/oleObject1.bin" ContentType="application/vnd.openxmlformats-officedocument.oleObject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1"/>
  </p:notesMasterIdLst>
  <p:sldIdLst>
    <p:sldId id="285" r:id="rId2"/>
    <p:sldId id="282" r:id="rId3"/>
    <p:sldId id="256" r:id="rId4"/>
    <p:sldId id="265" r:id="rId5"/>
    <p:sldId id="264" r:id="rId6"/>
    <p:sldId id="263" r:id="rId7"/>
    <p:sldId id="268" r:id="rId8"/>
    <p:sldId id="278" r:id="rId9"/>
    <p:sldId id="279" r:id="rId10"/>
    <p:sldId id="280" r:id="rId11"/>
    <p:sldId id="274" r:id="rId12"/>
    <p:sldId id="275" r:id="rId13"/>
    <p:sldId id="270" r:id="rId14"/>
    <p:sldId id="273" r:id="rId15"/>
    <p:sldId id="266" r:id="rId16"/>
    <p:sldId id="276" r:id="rId17"/>
    <p:sldId id="271" r:id="rId18"/>
    <p:sldId id="267" r:id="rId19"/>
    <p:sldId id="272" r:id="rId20"/>
    <p:sldId id="281" r:id="rId21"/>
    <p:sldId id="277" r:id="rId22"/>
    <p:sldId id="284" r:id="rId23"/>
    <p:sldId id="283" r:id="rId24"/>
    <p:sldId id="262" r:id="rId25"/>
    <p:sldId id="257" r:id="rId26"/>
    <p:sldId id="258" r:id="rId27"/>
    <p:sldId id="259" r:id="rId28"/>
    <p:sldId id="260" r:id="rId29"/>
    <p:sldId id="261" r:id="rId3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08" d="100"/>
          <a:sy n="108" d="100"/>
        </p:scale>
        <p:origin x="-192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notesMaster" Target="notesMasters/notesMaster1.xml"/><Relationship Id="rId32" Type="http://schemas.openxmlformats.org/officeDocument/2006/relationships/printerSettings" Target="printerSettings/printerSettings1.bin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esProps" Target="presProps.xml"/><Relationship Id="rId34" Type="http://schemas.openxmlformats.org/officeDocument/2006/relationships/viewProps" Target="viewProps.xml"/><Relationship Id="rId35" Type="http://schemas.openxmlformats.org/officeDocument/2006/relationships/theme" Target="theme/theme1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Relationship Id="rId2" Type="http://schemas.openxmlformats.org/officeDocument/2006/relationships/image" Target="../media/image2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C6F6E6-1C7D-EB45-8D24-2D79412458B3}" type="datetimeFigureOut">
              <a:rPr lang="en-US" smtClean="0"/>
              <a:t>2/26/14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0445A9-653A-6740-8B2A-F1785D3098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3345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C8FAC64-A6C8-564A-839C-153156988A66}" type="slidenum">
              <a:rPr lang="cs-CZ"/>
              <a:pPr/>
              <a:t>22</a:t>
            </a:fld>
            <a:endParaRPr lang="cs-CZ"/>
          </a:p>
        </p:txBody>
      </p:sp>
      <p:sp>
        <p:nvSpPr>
          <p:cNvPr id="115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r>
              <a:rPr lang="en-US"/>
              <a:t>The correlation time is roughly defined as the time taken for a molecule to rotate one radian or move a distance of the order of its own dimension. Usually it is assumed that the correlation time depend on temperature according to an Arrhenius type of function; </a:t>
            </a:r>
          </a:p>
          <a:p>
            <a:r>
              <a:rPr lang="en-US"/>
              <a:t>Correlation time - The characteristic time between significant fluctuations in the local magnetic field experienced by a spin due to molecular motions. 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11752-4559-B243-9A4B-A332FA1ED5C3}" type="datetimeFigureOut">
              <a:rPr lang="en-US" smtClean="0"/>
              <a:t>2/26/14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81983-B761-1848-8D20-56B688A0E2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8206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11752-4559-B243-9A4B-A332FA1ED5C3}" type="datetimeFigureOut">
              <a:rPr lang="en-US" smtClean="0"/>
              <a:t>2/26/14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81983-B761-1848-8D20-56B688A0E2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7098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11752-4559-B243-9A4B-A332FA1ED5C3}" type="datetimeFigureOut">
              <a:rPr lang="en-US" smtClean="0"/>
              <a:t>2/26/14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81983-B761-1848-8D20-56B688A0E2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7359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fld id="{3DB8B9BA-9155-DF44-A23A-12A7C1373B57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0802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11752-4559-B243-9A4B-A332FA1ED5C3}" type="datetimeFigureOut">
              <a:rPr lang="en-US" smtClean="0"/>
              <a:t>2/26/14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81983-B761-1848-8D20-56B688A0E2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661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11752-4559-B243-9A4B-A332FA1ED5C3}" type="datetimeFigureOut">
              <a:rPr lang="en-US" smtClean="0"/>
              <a:t>2/26/14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81983-B761-1848-8D20-56B688A0E2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5539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11752-4559-B243-9A4B-A332FA1ED5C3}" type="datetimeFigureOut">
              <a:rPr lang="en-US" smtClean="0"/>
              <a:t>2/26/14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81983-B761-1848-8D20-56B688A0E2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98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11752-4559-B243-9A4B-A332FA1ED5C3}" type="datetimeFigureOut">
              <a:rPr lang="en-US" smtClean="0"/>
              <a:t>2/26/14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81983-B761-1848-8D20-56B688A0E2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5150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11752-4559-B243-9A4B-A332FA1ED5C3}" type="datetimeFigureOut">
              <a:rPr lang="en-US" smtClean="0"/>
              <a:t>2/26/14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81983-B761-1848-8D20-56B688A0E2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3859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11752-4559-B243-9A4B-A332FA1ED5C3}" type="datetimeFigureOut">
              <a:rPr lang="en-US" smtClean="0"/>
              <a:t>2/26/14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81983-B761-1848-8D20-56B688A0E2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3278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11752-4559-B243-9A4B-A332FA1ED5C3}" type="datetimeFigureOut">
              <a:rPr lang="en-US" smtClean="0"/>
              <a:t>2/26/14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81983-B761-1848-8D20-56B688A0E2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5739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11752-4559-B243-9A4B-A332FA1ED5C3}" type="datetimeFigureOut">
              <a:rPr lang="en-US" smtClean="0"/>
              <a:t>2/26/14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81983-B761-1848-8D20-56B688A0E2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8675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111752-4559-B243-9A4B-A332FA1ED5C3}" type="datetimeFigureOut">
              <a:rPr lang="en-US" smtClean="0"/>
              <a:t>2/26/14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781983-B761-1848-8D20-56B688A0E2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628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3" Type="http://schemas.openxmlformats.org/officeDocument/2006/relationships/image" Target="../media/image14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4" Type="http://schemas.openxmlformats.org/officeDocument/2006/relationships/oleObject" Target="../embeddings/oleObject1.bin"/><Relationship Id="rId5" Type="http://schemas.openxmlformats.org/officeDocument/2006/relationships/image" Target="../media/image21.w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2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gi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4" Type="http://schemas.openxmlformats.org/officeDocument/2006/relationships/image" Target="../media/image26.png"/><Relationship Id="rId5" Type="http://schemas.openxmlformats.org/officeDocument/2006/relationships/oleObject" Target="../embeddings/oleObject2.bin"/><Relationship Id="rId6" Type="http://schemas.openxmlformats.org/officeDocument/2006/relationships/image" Target="../media/image24.emf"/><Relationship Id="rId7" Type="http://schemas.openxmlformats.org/officeDocument/2006/relationships/oleObject" Target="../embeddings/oleObject3.bin"/><Relationship Id="rId8" Type="http://schemas.openxmlformats.org/officeDocument/2006/relationships/image" Target="../media/image25.em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5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02/28/2013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F9600, Karel </a:t>
            </a:r>
            <a:r>
              <a:rPr lang="en-US" dirty="0" err="1" smtClean="0"/>
              <a:t>Kubíček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03200" y="279400"/>
            <a:ext cx="8801100" cy="2862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Karel </a:t>
            </a:r>
            <a:r>
              <a:rPr lang="en-US" dirty="0" err="1" smtClean="0"/>
              <a:t>Kubíček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F9600</a:t>
            </a:r>
          </a:p>
          <a:p>
            <a:endParaRPr lang="en-US" b="1" dirty="0" smtClean="0"/>
          </a:p>
          <a:p>
            <a:r>
              <a:rPr lang="en-US" b="1" dirty="0" err="1" smtClean="0"/>
              <a:t>Spektroskopické</a:t>
            </a:r>
            <a:r>
              <a:rPr lang="en-US" b="1" dirty="0" smtClean="0"/>
              <a:t> </a:t>
            </a:r>
            <a:r>
              <a:rPr lang="en-US" b="1" dirty="0" err="1" smtClean="0"/>
              <a:t>studium</a:t>
            </a:r>
            <a:r>
              <a:rPr lang="en-US" b="1" dirty="0" smtClean="0"/>
              <a:t> </a:t>
            </a:r>
            <a:r>
              <a:rPr lang="en-US" b="1" dirty="0" err="1" smtClean="0"/>
              <a:t>biopolymerů</a:t>
            </a: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err="1" smtClean="0"/>
              <a:t>Přednáška</a:t>
            </a:r>
            <a:r>
              <a:rPr lang="en-US" dirty="0" smtClean="0"/>
              <a:t> </a:t>
            </a:r>
            <a:r>
              <a:rPr lang="en-US" dirty="0"/>
              <a:t>je </a:t>
            </a:r>
            <a:r>
              <a:rPr lang="en-US" dirty="0" err="1"/>
              <a:t>podporována</a:t>
            </a:r>
            <a:r>
              <a:rPr lang="en-US" dirty="0"/>
              <a:t> </a:t>
            </a:r>
            <a:r>
              <a:rPr lang="en-US" dirty="0" err="1"/>
              <a:t>grantovými</a:t>
            </a:r>
            <a:r>
              <a:rPr lang="en-US" dirty="0"/>
              <a:t> </a:t>
            </a:r>
            <a:r>
              <a:rPr lang="en-US" dirty="0" err="1"/>
              <a:t>prostředky</a:t>
            </a:r>
            <a:r>
              <a:rPr lang="en-US" dirty="0"/>
              <a:t> z </a:t>
            </a:r>
            <a:r>
              <a:rPr lang="en-US" dirty="0" err="1"/>
              <a:t>programu</a:t>
            </a:r>
            <a:r>
              <a:rPr lang="en-US" dirty="0"/>
              <a:t>:</a:t>
            </a:r>
          </a:p>
          <a:p>
            <a:endParaRPr lang="en-US" dirty="0"/>
          </a:p>
        </p:txBody>
      </p:sp>
      <p:pic>
        <p:nvPicPr>
          <p:cNvPr id="5" name="Picture 4" descr="cedulka_na_futra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97" b="54174"/>
          <a:stretch/>
        </p:blipFill>
        <p:spPr>
          <a:xfrm>
            <a:off x="1706281" y="3199204"/>
            <a:ext cx="5736049" cy="2778496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1456414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1447800" y="533400"/>
            <a:ext cx="65405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3200"/>
              <a:t>Preferred Pseudorotation Phase Angles</a:t>
            </a:r>
          </a:p>
        </p:txBody>
      </p:sp>
      <p:sp>
        <p:nvSpPr>
          <p:cNvPr id="16387" name="Line 3"/>
          <p:cNvSpPr>
            <a:spLocks noChangeShapeType="1"/>
          </p:cNvSpPr>
          <p:nvPr/>
        </p:nvSpPr>
        <p:spPr bwMode="auto">
          <a:xfrm>
            <a:off x="812800" y="1358900"/>
            <a:ext cx="7772400" cy="0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16389" name="Picture 5" descr="C:\classes\NMR-class\S-N-sugars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438" y="1585913"/>
            <a:ext cx="7891462" cy="4814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279400" y="6107113"/>
            <a:ext cx="2930525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ja-JP" altLang="en-US" sz="1400">
                <a:latin typeface="Arial"/>
              </a:rPr>
              <a:t>“</a:t>
            </a:r>
            <a:r>
              <a:rPr lang="en-US" sz="1400"/>
              <a:t>Principles of Nucleic Acid Structure</a:t>
            </a:r>
            <a:r>
              <a:rPr lang="ja-JP" altLang="en-US" sz="1400">
                <a:latin typeface="Arial"/>
              </a:rPr>
              <a:t>”</a:t>
            </a:r>
            <a:endParaRPr lang="en-US" sz="1400"/>
          </a:p>
          <a:p>
            <a:r>
              <a:rPr lang="en-US" sz="1400"/>
              <a:t> Saenger,  (1984).</a:t>
            </a: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5334000" y="1676400"/>
            <a:ext cx="11509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B-DNA</a:t>
            </a:r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5486400" y="5791200"/>
            <a:ext cx="1965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A-DNA, RNA</a:t>
            </a:r>
          </a:p>
        </p:txBody>
      </p:sp>
    </p:spTree>
    <p:extLst>
      <p:ext uri="{BB962C8B-B14F-4D97-AF65-F5344CB8AC3E}">
        <p14:creationId xmlns:p14="http://schemas.microsoft.com/office/powerpoint/2010/main" val="31666473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Unsaved Preview Document (dragged)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35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9712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Unsaved Preview Document (dragged)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078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5088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6032779"/>
              </p:ext>
            </p:extLst>
          </p:nvPr>
        </p:nvGraphicFramePr>
        <p:xfrm>
          <a:off x="566000" y="1286552"/>
          <a:ext cx="7785948" cy="36144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6487"/>
                <a:gridCol w="1946487"/>
                <a:gridCol w="1946487"/>
                <a:gridCol w="1946487"/>
              </a:tblGrid>
              <a:tr h="1378405">
                <a:tc gridSpan="2">
                  <a:txBody>
                    <a:bodyPr/>
                    <a:lstStyle/>
                    <a:p>
                      <a:r>
                        <a:rPr lang="en-US" dirty="0" err="1" smtClean="0"/>
                        <a:t>Ribonucleotide</a:t>
                      </a:r>
                      <a:r>
                        <a:rPr lang="en-US" baseline="0" dirty="0" smtClean="0"/>
                        <a:t> Monophosphates</a:t>
                      </a:r>
                    </a:p>
                    <a:p>
                      <a:r>
                        <a:rPr lang="en-US" baseline="0" dirty="0" smtClean="0"/>
                        <a:t>Avg. Mw=340 g/</a:t>
                      </a:r>
                      <a:r>
                        <a:rPr lang="en-US" baseline="0" dirty="0" err="1" smtClean="0"/>
                        <a:t>mol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Deoxyribonucleotide</a:t>
                      </a:r>
                      <a:r>
                        <a:rPr lang="en-US" baseline="0" dirty="0" smtClean="0"/>
                        <a:t> Monophosphates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aseline="0" dirty="0" smtClean="0"/>
                        <a:t>Avg. Mw=327 g/</a:t>
                      </a:r>
                      <a:r>
                        <a:rPr lang="en-US" baseline="0" dirty="0" err="1" smtClean="0"/>
                        <a:t>mol</a:t>
                      </a:r>
                      <a:endParaRPr 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559020">
                <a:tc>
                  <a:txBody>
                    <a:bodyPr/>
                    <a:lstStyle/>
                    <a:p>
                      <a:r>
                        <a:rPr lang="en-US" dirty="0" smtClean="0"/>
                        <a:t>AMP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347.2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dAMP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331.2</a:t>
                      </a:r>
                      <a:endParaRPr lang="en-US" dirty="0"/>
                    </a:p>
                  </a:txBody>
                  <a:tcPr/>
                </a:tc>
              </a:tr>
              <a:tr h="559020">
                <a:tc>
                  <a:txBody>
                    <a:bodyPr/>
                    <a:lstStyle/>
                    <a:p>
                      <a:r>
                        <a:rPr lang="en-US" dirty="0" smtClean="0"/>
                        <a:t>CMP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323.2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dCMP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307.2</a:t>
                      </a:r>
                      <a:endParaRPr lang="en-US" dirty="0"/>
                    </a:p>
                  </a:txBody>
                  <a:tcPr/>
                </a:tc>
              </a:tr>
              <a:tr h="559020">
                <a:tc>
                  <a:txBody>
                    <a:bodyPr/>
                    <a:lstStyle/>
                    <a:p>
                      <a:r>
                        <a:rPr lang="en-US" dirty="0" smtClean="0"/>
                        <a:t>GMP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363.2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dGMP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347.2</a:t>
                      </a:r>
                      <a:endParaRPr lang="en-US" dirty="0"/>
                    </a:p>
                  </a:txBody>
                  <a:tcPr/>
                </a:tc>
              </a:tr>
              <a:tr h="559020">
                <a:tc>
                  <a:txBody>
                    <a:bodyPr/>
                    <a:lstStyle/>
                    <a:p>
                      <a:r>
                        <a:rPr lang="en-US" dirty="0" smtClean="0"/>
                        <a:t>UMP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324.2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dTMP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322.2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39413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Unsaved Preview Document (dragged)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8096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3-21 at 11.15.57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5318" y="1739523"/>
            <a:ext cx="3751730" cy="4210750"/>
          </a:xfrm>
          <a:prstGeom prst="rect">
            <a:avLst/>
          </a:prstGeom>
        </p:spPr>
      </p:pic>
      <p:pic>
        <p:nvPicPr>
          <p:cNvPr id="3" name="Picture 2" descr="Unsaved Preview Document (dragged).pd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91" t="9763" r="9479" b="6441"/>
          <a:stretch/>
        </p:blipFill>
        <p:spPr>
          <a:xfrm>
            <a:off x="165659" y="124251"/>
            <a:ext cx="5397703" cy="4265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7918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Unsaved Preview Document (dragged)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4323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Unsaved Preview Document (dragged)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6945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3-21 at 11.17.48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254"/>
            <a:ext cx="9144000" cy="6330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9688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Unsaved Preview Document (dragged)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05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8002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0457" y="224971"/>
            <a:ext cx="87376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NMR of nucleic acids</a:t>
            </a:r>
          </a:p>
          <a:p>
            <a:endParaRPr lang="en-US" dirty="0" smtClean="0"/>
          </a:p>
          <a:p>
            <a:pPr marL="342900" indent="-342900">
              <a:buAutoNum type="arabicParenR"/>
            </a:pPr>
            <a:r>
              <a:rPr lang="en-US" dirty="0" smtClean="0"/>
              <a:t>Oligonucleotides</a:t>
            </a:r>
          </a:p>
          <a:p>
            <a:pPr marL="342900" indent="-342900">
              <a:buAutoNum type="arabicParenR"/>
            </a:pPr>
            <a:r>
              <a:rPr lang="en-US" dirty="0" smtClean="0"/>
              <a:t>Solvent</a:t>
            </a:r>
          </a:p>
          <a:p>
            <a:pPr marL="342900" indent="-342900">
              <a:buAutoNum type="arabicParenR"/>
            </a:pPr>
            <a:r>
              <a:rPr lang="en-US" dirty="0" smtClean="0"/>
              <a:t>Temperature</a:t>
            </a:r>
          </a:p>
          <a:p>
            <a:pPr marL="342900" indent="-342900">
              <a:buAutoNum type="arabicParenR"/>
            </a:pPr>
            <a:r>
              <a:rPr lang="en-US" dirty="0" smtClean="0"/>
              <a:t>High field NMR</a:t>
            </a:r>
          </a:p>
          <a:p>
            <a:pPr marL="342900" indent="-342900">
              <a:buAutoNum type="arabicParenR"/>
            </a:pPr>
            <a:r>
              <a:rPr lang="en-US" dirty="0" smtClean="0"/>
              <a:t>A</a:t>
            </a:r>
            <a:r>
              <a:rPr lang="en-US" baseline="-25000" dirty="0" smtClean="0"/>
              <a:t>4</a:t>
            </a:r>
            <a:r>
              <a:rPr lang="en-US" dirty="0" smtClean="0"/>
              <a:t>T</a:t>
            </a:r>
            <a:r>
              <a:rPr lang="en-US" baseline="-25000" dirty="0" smtClean="0"/>
              <a:t>4</a:t>
            </a:r>
            <a:r>
              <a:rPr lang="en-US" dirty="0" smtClean="0"/>
              <a:t>, water, D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endParaRPr lang="en-US" dirty="0"/>
          </a:p>
        </p:txBody>
      </p:sp>
      <p:pic>
        <p:nvPicPr>
          <p:cNvPr id="5" name="Picture 4" descr="Screen Shot 2013-03-21 at 11.29.22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743" y="4037642"/>
            <a:ext cx="7336971" cy="2611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2369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1597025" y="406400"/>
            <a:ext cx="5969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3200"/>
              <a:t>Sequential Resonance Assignments</a:t>
            </a:r>
          </a:p>
        </p:txBody>
      </p:sp>
      <p:sp>
        <p:nvSpPr>
          <p:cNvPr id="17411" name="Line 3"/>
          <p:cNvSpPr>
            <a:spLocks noChangeShapeType="1"/>
          </p:cNvSpPr>
          <p:nvPr/>
        </p:nvSpPr>
        <p:spPr bwMode="auto">
          <a:xfrm>
            <a:off x="863600" y="1206500"/>
            <a:ext cx="7772400" cy="0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17412" name="Picture 4" descr="C:\classes\NMR-class\noe-contacts-dna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75" r="4239"/>
          <a:stretch>
            <a:fillRect/>
          </a:stretch>
        </p:blipFill>
        <p:spPr bwMode="auto">
          <a:xfrm>
            <a:off x="804863" y="1379538"/>
            <a:ext cx="8034337" cy="4068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1177925" y="5627688"/>
            <a:ext cx="7408863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200"/>
              <a:t>Interproton contacts less than 4Å in (a) B-DNA and (b) A-DNA.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2168525" y="6284913"/>
            <a:ext cx="485933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ja-JP" altLang="en-US" sz="1400">
                <a:latin typeface="Arial"/>
              </a:rPr>
              <a:t>“</a:t>
            </a:r>
            <a:r>
              <a:rPr lang="en-US" sz="1400"/>
              <a:t>Biomolecular NMR Spectroscopy</a:t>
            </a:r>
            <a:r>
              <a:rPr lang="ja-JP" altLang="en-US" sz="1400">
                <a:latin typeface="Arial"/>
              </a:rPr>
              <a:t>”</a:t>
            </a:r>
            <a:r>
              <a:rPr lang="en-US" sz="1400"/>
              <a:t> J.N.S. Evans, pg 350 (1995).</a:t>
            </a:r>
          </a:p>
        </p:txBody>
      </p:sp>
    </p:spTree>
    <p:extLst>
      <p:ext uri="{BB962C8B-B14F-4D97-AF65-F5344CB8AC3E}">
        <p14:creationId xmlns:p14="http://schemas.microsoft.com/office/powerpoint/2010/main" val="22435876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Unsaved Preview Document (dragged)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45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4065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-76200"/>
            <a:ext cx="7772400" cy="1143000"/>
          </a:xfrm>
        </p:spPr>
        <p:txBody>
          <a:bodyPr/>
          <a:lstStyle/>
          <a:p>
            <a:r>
              <a:rPr lang="en-US" b="1">
                <a:solidFill>
                  <a:schemeClr val="accent2"/>
                </a:solidFill>
                <a:latin typeface="Arial" charset="0"/>
              </a:rPr>
              <a:t>Transferred-NOE</a:t>
            </a: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219200"/>
            <a:ext cx="7620000" cy="2133600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sz="2800" b="1">
                <a:latin typeface="Arial" charset="0"/>
              </a:rPr>
              <a:t>NOE = </a:t>
            </a:r>
            <a:r>
              <a:rPr lang="en-US" sz="2800" b="1">
                <a:solidFill>
                  <a:srgbClr val="FF0000"/>
                </a:solidFill>
                <a:latin typeface="Arial" charset="0"/>
              </a:rPr>
              <a:t>p</a:t>
            </a:r>
            <a:r>
              <a:rPr lang="en-US" sz="2800" b="1" baseline="-25000">
                <a:solidFill>
                  <a:srgbClr val="FF0000"/>
                </a:solidFill>
                <a:latin typeface="Arial" charset="0"/>
              </a:rPr>
              <a:t>bound</a:t>
            </a:r>
            <a:r>
              <a:rPr lang="en-US" sz="2800" b="1" baseline="30000">
                <a:solidFill>
                  <a:srgbClr val="FF0000"/>
                </a:solidFill>
                <a:latin typeface="Arial" charset="0"/>
              </a:rPr>
              <a:t>.</a:t>
            </a:r>
            <a:r>
              <a:rPr lang="en-US" sz="2800" b="1">
                <a:solidFill>
                  <a:srgbClr val="FF0000"/>
                </a:solidFill>
                <a:latin typeface="Arial" charset="0"/>
              </a:rPr>
              <a:t>NOE</a:t>
            </a:r>
            <a:r>
              <a:rPr lang="en-US" sz="2800" b="1" baseline="-25000">
                <a:solidFill>
                  <a:srgbClr val="FF0000"/>
                </a:solidFill>
                <a:latin typeface="Arial" charset="0"/>
              </a:rPr>
              <a:t>bound</a:t>
            </a:r>
            <a:r>
              <a:rPr lang="en-US" sz="2800" b="1">
                <a:latin typeface="Arial" charset="0"/>
              </a:rPr>
              <a:t> + </a:t>
            </a:r>
            <a:r>
              <a:rPr lang="en-US" sz="2800" b="1">
                <a:solidFill>
                  <a:schemeClr val="accent2"/>
                </a:solidFill>
                <a:latin typeface="Arial" charset="0"/>
              </a:rPr>
              <a:t>p</a:t>
            </a:r>
            <a:r>
              <a:rPr lang="en-US" sz="2800" b="1" baseline="-25000">
                <a:solidFill>
                  <a:schemeClr val="accent2"/>
                </a:solidFill>
                <a:latin typeface="Arial" charset="0"/>
              </a:rPr>
              <a:t>free</a:t>
            </a:r>
            <a:r>
              <a:rPr lang="en-US" sz="2800" b="1" baseline="30000">
                <a:solidFill>
                  <a:schemeClr val="accent2"/>
                </a:solidFill>
                <a:latin typeface="Arial" charset="0"/>
              </a:rPr>
              <a:t>.</a:t>
            </a:r>
            <a:r>
              <a:rPr lang="en-US" sz="2800" b="1">
                <a:solidFill>
                  <a:schemeClr val="accent2"/>
                </a:solidFill>
                <a:latin typeface="Arial" charset="0"/>
              </a:rPr>
              <a:t>NOE</a:t>
            </a:r>
            <a:r>
              <a:rPr lang="en-US" sz="2800" b="1" baseline="-25000">
                <a:solidFill>
                  <a:schemeClr val="accent2"/>
                </a:solidFill>
                <a:latin typeface="Arial" charset="0"/>
              </a:rPr>
              <a:t>free</a:t>
            </a:r>
          </a:p>
          <a:p>
            <a:pPr algn="ctr">
              <a:buFontTx/>
              <a:buNone/>
            </a:pPr>
            <a:endParaRPr lang="en-US" sz="800" b="1" baseline="-25000">
              <a:latin typeface="Arial" charset="0"/>
            </a:endParaRPr>
          </a:p>
          <a:p>
            <a:pPr algn="ctr">
              <a:buFontTx/>
              <a:buNone/>
            </a:pPr>
            <a:r>
              <a:rPr lang="en-US" sz="2800" b="1">
                <a:solidFill>
                  <a:srgbClr val="FF0000"/>
                </a:solidFill>
                <a:latin typeface="Symbol" charset="2"/>
              </a:rPr>
              <a:t>t</a:t>
            </a:r>
            <a:r>
              <a:rPr lang="en-US" sz="2800" b="1" baseline="-25000">
                <a:solidFill>
                  <a:srgbClr val="FF0000"/>
                </a:solidFill>
                <a:latin typeface="Arial" charset="0"/>
              </a:rPr>
              <a:t>c,bound</a:t>
            </a:r>
            <a:r>
              <a:rPr lang="en-US" sz="2800" b="1">
                <a:latin typeface="Arial" charset="0"/>
              </a:rPr>
              <a:t> &gt;&gt; </a:t>
            </a:r>
            <a:r>
              <a:rPr lang="en-US" sz="2800" b="1">
                <a:solidFill>
                  <a:schemeClr val="accent2"/>
                </a:solidFill>
                <a:latin typeface="Symbol" charset="2"/>
              </a:rPr>
              <a:t>t</a:t>
            </a:r>
            <a:r>
              <a:rPr lang="en-US" sz="2800" b="1" baseline="-25000">
                <a:solidFill>
                  <a:schemeClr val="accent2"/>
                </a:solidFill>
                <a:latin typeface="Arial" charset="0"/>
              </a:rPr>
              <a:t>c,free</a:t>
            </a:r>
            <a:r>
              <a:rPr lang="en-US" sz="2800" b="1">
                <a:latin typeface="Arial" charset="0"/>
              </a:rPr>
              <a:t>  (and  p</a:t>
            </a:r>
            <a:r>
              <a:rPr lang="en-US" sz="2800" b="1" baseline="-25000">
                <a:latin typeface="Arial" charset="0"/>
              </a:rPr>
              <a:t>L,free</a:t>
            </a:r>
            <a:r>
              <a:rPr lang="en-US" sz="2800" b="1">
                <a:latin typeface="Arial" charset="0"/>
              </a:rPr>
              <a:t> &gt;&gt; p</a:t>
            </a:r>
            <a:r>
              <a:rPr lang="en-US" sz="2800" b="1" baseline="-25000">
                <a:latin typeface="Arial" charset="0"/>
              </a:rPr>
              <a:t>L,bound</a:t>
            </a:r>
            <a:r>
              <a:rPr lang="en-US" sz="2800" b="1">
                <a:latin typeface="Arial" charset="0"/>
              </a:rPr>
              <a:t>)</a:t>
            </a:r>
          </a:p>
          <a:p>
            <a:pPr algn="ctr">
              <a:buFontTx/>
              <a:buNone/>
            </a:pPr>
            <a:endParaRPr lang="en-US" sz="800" b="1" baseline="-25000">
              <a:latin typeface="Arial" charset="0"/>
            </a:endParaRPr>
          </a:p>
          <a:p>
            <a:pPr algn="ctr">
              <a:buFontTx/>
              <a:buNone/>
            </a:pPr>
            <a:r>
              <a:rPr lang="en-US" sz="2800" b="1">
                <a:latin typeface="Arial" charset="0"/>
              </a:rPr>
              <a:t>		</a:t>
            </a:r>
            <a:r>
              <a:rPr lang="en-US" sz="2800" b="1">
                <a:solidFill>
                  <a:srgbClr val="FF0000"/>
                </a:solidFill>
                <a:latin typeface="Arial" charset="0"/>
              </a:rPr>
              <a:t>NOE</a:t>
            </a:r>
            <a:r>
              <a:rPr lang="en-US" sz="2800" b="1" baseline="-25000">
                <a:solidFill>
                  <a:srgbClr val="FF0000"/>
                </a:solidFill>
                <a:latin typeface="Arial" charset="0"/>
              </a:rPr>
              <a:t>bound</a:t>
            </a:r>
            <a:r>
              <a:rPr lang="en-US" sz="2800" b="1" baseline="-25000">
                <a:latin typeface="Arial" charset="0"/>
              </a:rPr>
              <a:t> </a:t>
            </a:r>
            <a:r>
              <a:rPr lang="en-US" sz="2800" b="1">
                <a:latin typeface="Arial" charset="0"/>
              </a:rPr>
              <a:t>&gt; </a:t>
            </a:r>
            <a:r>
              <a:rPr lang="en-US" sz="2800" b="1">
                <a:solidFill>
                  <a:schemeClr val="accent2"/>
                </a:solidFill>
                <a:latin typeface="Arial" charset="0"/>
              </a:rPr>
              <a:t>NOE</a:t>
            </a:r>
            <a:r>
              <a:rPr lang="en-US" sz="2800" b="1" baseline="-25000">
                <a:solidFill>
                  <a:schemeClr val="accent2"/>
                </a:solidFill>
                <a:latin typeface="Arial" charset="0"/>
              </a:rPr>
              <a:t>free</a:t>
            </a:r>
          </a:p>
        </p:txBody>
      </p:sp>
      <p:sp>
        <p:nvSpPr>
          <p:cNvPr id="114692" name="Rectangle 4"/>
          <p:cNvSpPr>
            <a:spLocks noChangeArrowheads="1"/>
          </p:cNvSpPr>
          <p:nvPr/>
        </p:nvSpPr>
        <p:spPr bwMode="auto">
          <a:xfrm>
            <a:off x="0" y="2228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14693" name="Object 5"/>
          <p:cNvGraphicFramePr>
            <a:graphicFrameLocks noChangeAspect="1"/>
          </p:cNvGraphicFramePr>
          <p:nvPr/>
        </p:nvGraphicFramePr>
        <p:xfrm>
          <a:off x="1143000" y="2971800"/>
          <a:ext cx="6286500" cy="351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ISIS/Draw Sketch" r:id="rId4" imgW="6314760" imgH="3504960" progId="ISISServer">
                  <p:embed/>
                </p:oleObj>
              </mc:Choice>
              <mc:Fallback>
                <p:oleObj name="ISIS/Draw Sketch" r:id="rId4" imgW="6314760" imgH="3504960" progId="ISISServer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2971800"/>
                        <a:ext cx="6286500" cy="3511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4694" name="Line 6"/>
          <p:cNvSpPr>
            <a:spLocks noChangeShapeType="1"/>
          </p:cNvSpPr>
          <p:nvPr/>
        </p:nvSpPr>
        <p:spPr bwMode="auto">
          <a:xfrm>
            <a:off x="4495800" y="4477246"/>
            <a:ext cx="762000" cy="1143000"/>
          </a:xfrm>
          <a:prstGeom prst="line">
            <a:avLst/>
          </a:prstGeom>
          <a:noFill/>
          <a:ln w="73025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4695" name="Oval 7"/>
          <p:cNvSpPr>
            <a:spLocks noChangeArrowheads="1"/>
          </p:cNvSpPr>
          <p:nvPr/>
        </p:nvSpPr>
        <p:spPr bwMode="auto">
          <a:xfrm rot="2311795">
            <a:off x="4625489" y="5703763"/>
            <a:ext cx="1061427" cy="531658"/>
          </a:xfrm>
          <a:prstGeom prst="ellipse">
            <a:avLst/>
          </a:prstGeom>
          <a:solidFill>
            <a:srgbClr val="FF0000">
              <a:alpha val="60001"/>
            </a:srgbClr>
          </a:solidFill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4696" name="Oval 8"/>
          <p:cNvSpPr>
            <a:spLocks noChangeArrowheads="1"/>
          </p:cNvSpPr>
          <p:nvPr/>
        </p:nvSpPr>
        <p:spPr bwMode="auto">
          <a:xfrm rot="2219797">
            <a:off x="3373796" y="3925767"/>
            <a:ext cx="990600" cy="609600"/>
          </a:xfrm>
          <a:prstGeom prst="ellipse">
            <a:avLst/>
          </a:prstGeom>
          <a:solidFill>
            <a:schemeClr val="accent2">
              <a:alpha val="60001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9795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ross_sat_fm.ep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503" y="1796191"/>
            <a:ext cx="7990681" cy="273729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36503" y="326946"/>
            <a:ext cx="8327739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000090"/>
                </a:solidFill>
                <a:latin typeface="Arial Bold"/>
                <a:cs typeface="Arial Bold"/>
              </a:rPr>
              <a:t>Saturation transfer techniques</a:t>
            </a:r>
            <a:endParaRPr lang="en-US" sz="3200" dirty="0">
              <a:solidFill>
                <a:srgbClr val="000090"/>
              </a:solidFill>
              <a:latin typeface="Arial Bold"/>
              <a:cs typeface="Arial Bold"/>
            </a:endParaRPr>
          </a:p>
        </p:txBody>
      </p:sp>
    </p:spTree>
    <p:extLst>
      <p:ext uri="{BB962C8B-B14F-4D97-AF65-F5344CB8AC3E}">
        <p14:creationId xmlns:p14="http://schemas.microsoft.com/office/powerpoint/2010/main" val="41808805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RET_1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300" y="203200"/>
            <a:ext cx="7645400" cy="573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1176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8" name="TextBox 12"/>
          <p:cNvSpPr txBox="1">
            <a:spLocks noChangeArrowheads="1"/>
          </p:cNvSpPr>
          <p:nvPr/>
        </p:nvSpPr>
        <p:spPr bwMode="auto">
          <a:xfrm>
            <a:off x="838200" y="533400"/>
            <a:ext cx="68945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 b="1">
                <a:solidFill>
                  <a:srgbClr val="C0504D"/>
                </a:solidFill>
                <a:latin typeface="Calibri" charset="0"/>
              </a:rPr>
              <a:t>Towards Structural biology under native conditions…</a:t>
            </a:r>
          </a:p>
        </p:txBody>
      </p:sp>
      <p:sp>
        <p:nvSpPr>
          <p:cNvPr id="23" name="Striped Right Arrow 22"/>
          <p:cNvSpPr/>
          <p:nvPr/>
        </p:nvSpPr>
        <p:spPr>
          <a:xfrm>
            <a:off x="2971800" y="2819400"/>
            <a:ext cx="4572000" cy="484188"/>
          </a:xfrm>
          <a:prstGeom prst="strip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26" name="Isosceles Triangle 25"/>
          <p:cNvSpPr/>
          <p:nvPr/>
        </p:nvSpPr>
        <p:spPr>
          <a:xfrm rot="10800000">
            <a:off x="1143000" y="2286000"/>
            <a:ext cx="685800" cy="381000"/>
          </a:xfrm>
          <a:prstGeom prst="triangl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30" name="Isosceles Triangle 29"/>
          <p:cNvSpPr/>
          <p:nvPr/>
        </p:nvSpPr>
        <p:spPr>
          <a:xfrm rot="10800000">
            <a:off x="2590800" y="2286000"/>
            <a:ext cx="685800" cy="381000"/>
          </a:xfrm>
          <a:prstGeom prst="triangl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77832" name="TextBox 31"/>
          <p:cNvSpPr txBox="1">
            <a:spLocks noChangeArrowheads="1"/>
          </p:cNvSpPr>
          <p:nvPr/>
        </p:nvSpPr>
        <p:spPr bwMode="auto">
          <a:xfrm>
            <a:off x="1143000" y="1828800"/>
            <a:ext cx="682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 b="1">
                <a:latin typeface="Calibri" charset="0"/>
              </a:rPr>
              <a:t>X-ray</a:t>
            </a:r>
          </a:p>
        </p:txBody>
      </p:sp>
      <p:sp>
        <p:nvSpPr>
          <p:cNvPr id="77833" name="TextBox 37"/>
          <p:cNvSpPr txBox="1">
            <a:spLocks noChangeArrowheads="1"/>
          </p:cNvSpPr>
          <p:nvPr/>
        </p:nvSpPr>
        <p:spPr bwMode="auto">
          <a:xfrm>
            <a:off x="2590800" y="1828800"/>
            <a:ext cx="6635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 b="1">
                <a:latin typeface="Calibri" charset="0"/>
              </a:rPr>
              <a:t>NMR</a:t>
            </a:r>
          </a:p>
        </p:txBody>
      </p:sp>
      <p:sp>
        <p:nvSpPr>
          <p:cNvPr id="77834" name="TextBox 38"/>
          <p:cNvSpPr txBox="1">
            <a:spLocks noChangeArrowheads="1"/>
          </p:cNvSpPr>
          <p:nvPr/>
        </p:nvSpPr>
        <p:spPr bwMode="auto">
          <a:xfrm>
            <a:off x="3279775" y="1828800"/>
            <a:ext cx="12922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 b="1">
                <a:latin typeface="Calibri" charset="0"/>
              </a:rPr>
              <a:t>In-cell NMR</a:t>
            </a:r>
          </a:p>
        </p:txBody>
      </p:sp>
      <p:sp>
        <p:nvSpPr>
          <p:cNvPr id="77835" name="TextBox 39"/>
          <p:cNvSpPr txBox="1">
            <a:spLocks noChangeArrowheads="1"/>
          </p:cNvSpPr>
          <p:nvPr/>
        </p:nvSpPr>
        <p:spPr bwMode="auto">
          <a:xfrm>
            <a:off x="7696200" y="2895600"/>
            <a:ext cx="8080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 b="1" i="1">
                <a:latin typeface="Calibri" charset="0"/>
              </a:rPr>
              <a:t>In vivo</a:t>
            </a:r>
          </a:p>
        </p:txBody>
      </p:sp>
      <p:sp>
        <p:nvSpPr>
          <p:cNvPr id="2" name="Isosceles Triangle 29"/>
          <p:cNvSpPr>
            <a:spLocks noChangeArrowheads="1"/>
          </p:cNvSpPr>
          <p:nvPr/>
        </p:nvSpPr>
        <p:spPr bwMode="auto">
          <a:xfrm rot="10800000">
            <a:off x="3505200" y="2286000"/>
            <a:ext cx="685800" cy="38100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rot="10800000" anchor="ctr">
            <a:prstTxWarp prst="textNoShape">
              <a:avLst/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Isosceles Triangle 29"/>
          <p:cNvSpPr>
            <a:spLocks noChangeArrowheads="1"/>
          </p:cNvSpPr>
          <p:nvPr/>
        </p:nvSpPr>
        <p:spPr bwMode="auto">
          <a:xfrm rot="10800000">
            <a:off x="7239000" y="2286000"/>
            <a:ext cx="685800" cy="38100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rot="10800000" anchor="ctr">
            <a:prstTxWarp prst="textNoShape">
              <a:avLst/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7838" name="TextBox 38"/>
          <p:cNvSpPr txBox="1">
            <a:spLocks noChangeArrowheads="1"/>
          </p:cNvSpPr>
          <p:nvPr/>
        </p:nvSpPr>
        <p:spPr bwMode="auto">
          <a:xfrm>
            <a:off x="6934200" y="1828800"/>
            <a:ext cx="14843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 b="1">
                <a:latin typeface="Calibri" charset="0"/>
              </a:rPr>
              <a:t>In-cell spFRET</a:t>
            </a:r>
          </a:p>
        </p:txBody>
      </p:sp>
    </p:spTree>
    <p:extLst>
      <p:ext uri="{BB962C8B-B14F-4D97-AF65-F5344CB8AC3E}">
        <p14:creationId xmlns:p14="http://schemas.microsoft.com/office/powerpoint/2010/main" val="25721796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8" name="TextBox 7"/>
          <p:cNvSpPr txBox="1">
            <a:spLocks noChangeArrowheads="1"/>
          </p:cNvSpPr>
          <p:nvPr/>
        </p:nvSpPr>
        <p:spPr bwMode="auto">
          <a:xfrm>
            <a:off x="990600" y="228600"/>
            <a:ext cx="44323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 b="1">
                <a:solidFill>
                  <a:srgbClr val="C02123"/>
                </a:solidFill>
              </a:rPr>
              <a:t>In-cell single particle FRET</a:t>
            </a:r>
          </a:p>
        </p:txBody>
      </p:sp>
      <p:sp>
        <p:nvSpPr>
          <p:cNvPr id="79879" name="Rectangle 6"/>
          <p:cNvSpPr>
            <a:spLocks noChangeArrowheads="1"/>
          </p:cNvSpPr>
          <p:nvPr/>
        </p:nvSpPr>
        <p:spPr bwMode="auto">
          <a:xfrm>
            <a:off x="1066800" y="1295400"/>
            <a:ext cx="13938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/>
              <a:t>DNA/RNA</a:t>
            </a:r>
          </a:p>
        </p:txBody>
      </p:sp>
      <p:sp>
        <p:nvSpPr>
          <p:cNvPr id="79880" name="Rectangle 7"/>
          <p:cNvSpPr>
            <a:spLocks noChangeArrowheads="1"/>
          </p:cNvSpPr>
          <p:nvPr/>
        </p:nvSpPr>
        <p:spPr bwMode="auto">
          <a:xfrm>
            <a:off x="3962400" y="1295400"/>
            <a:ext cx="6032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/>
              <a:t>cell</a:t>
            </a:r>
          </a:p>
        </p:txBody>
      </p:sp>
      <p:sp>
        <p:nvSpPr>
          <p:cNvPr id="79881" name="AutoShape 28"/>
          <p:cNvSpPr>
            <a:spLocks/>
          </p:cNvSpPr>
          <p:nvPr/>
        </p:nvSpPr>
        <p:spPr bwMode="auto">
          <a:xfrm rot="-5400000">
            <a:off x="5409406" y="3163094"/>
            <a:ext cx="220663" cy="676275"/>
          </a:xfrm>
          <a:custGeom>
            <a:avLst/>
            <a:gdLst>
              <a:gd name="T0" fmla="*/ 0 w 21600"/>
              <a:gd name="T1" fmla="*/ 0 h 21600"/>
              <a:gd name="T2" fmla="*/ 21600 w 21600"/>
              <a:gd name="T3" fmla="*/ 21600 h 21600"/>
            </a:gdLst>
            <a:ahLst/>
            <a:cxnLst/>
            <a:rect l="T0" t="T1" r="T2" b="T3"/>
            <a:pathLst>
              <a:path w="21600" h="21600">
                <a:moveTo>
                  <a:pt x="21600" y="16200"/>
                </a:moveTo>
                <a:lnTo>
                  <a:pt x="16200" y="16200"/>
                </a:lnTo>
                <a:lnTo>
                  <a:pt x="16200" y="0"/>
                </a:lnTo>
                <a:lnTo>
                  <a:pt x="5400" y="0"/>
                </a:lnTo>
                <a:lnTo>
                  <a:pt x="5400" y="16200"/>
                </a:lnTo>
                <a:lnTo>
                  <a:pt x="0" y="16200"/>
                </a:lnTo>
                <a:lnTo>
                  <a:pt x="10800" y="21600"/>
                </a:lnTo>
                <a:close/>
                <a:moveTo>
                  <a:pt x="21600" y="16200"/>
                </a:moveTo>
              </a:path>
            </a:pathLst>
          </a:cu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9882" name="Picture 29" descr="toc_na"/>
          <p:cNvPicPr>
            <a:picLocks noChangeAspect="1" noChangeArrowheads="1"/>
          </p:cNvPicPr>
          <p:nvPr/>
        </p:nvPicPr>
        <p:blipFill>
          <a:blip r:embed="rId4"/>
          <a:srcRect l="34773" t="32484" r="33611" b="15651"/>
          <a:stretch>
            <a:fillRect/>
          </a:stretch>
        </p:blipFill>
        <p:spPr bwMode="auto">
          <a:xfrm>
            <a:off x="838200" y="2286000"/>
            <a:ext cx="2055813" cy="252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83" name="AutoShape 30"/>
          <p:cNvSpPr>
            <a:spLocks/>
          </p:cNvSpPr>
          <p:nvPr/>
        </p:nvSpPr>
        <p:spPr bwMode="auto">
          <a:xfrm rot="-5400000">
            <a:off x="2894806" y="3163094"/>
            <a:ext cx="220663" cy="676275"/>
          </a:xfrm>
          <a:custGeom>
            <a:avLst/>
            <a:gdLst>
              <a:gd name="T0" fmla="*/ 0 w 21600"/>
              <a:gd name="T1" fmla="*/ 0 h 21600"/>
              <a:gd name="T2" fmla="*/ 21600 w 21600"/>
              <a:gd name="T3" fmla="*/ 21600 h 21600"/>
            </a:gdLst>
            <a:ahLst/>
            <a:cxnLst/>
            <a:rect l="T0" t="T1" r="T2" b="T3"/>
            <a:pathLst>
              <a:path w="21600" h="21600">
                <a:moveTo>
                  <a:pt x="21600" y="16200"/>
                </a:moveTo>
                <a:lnTo>
                  <a:pt x="16200" y="16200"/>
                </a:lnTo>
                <a:lnTo>
                  <a:pt x="16200" y="0"/>
                </a:lnTo>
                <a:lnTo>
                  <a:pt x="5400" y="0"/>
                </a:lnTo>
                <a:lnTo>
                  <a:pt x="5400" y="16200"/>
                </a:lnTo>
                <a:lnTo>
                  <a:pt x="0" y="16200"/>
                </a:lnTo>
                <a:lnTo>
                  <a:pt x="10800" y="21600"/>
                </a:lnTo>
                <a:close/>
                <a:moveTo>
                  <a:pt x="21600" y="16200"/>
                </a:moveTo>
              </a:path>
            </a:pathLst>
          </a:cu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" name="Oval 80"/>
          <p:cNvSpPr>
            <a:spLocks noChangeArrowheads="1"/>
          </p:cNvSpPr>
          <p:nvPr/>
        </p:nvSpPr>
        <p:spPr bwMode="auto">
          <a:xfrm>
            <a:off x="990600" y="4648200"/>
            <a:ext cx="609600" cy="609600"/>
          </a:xfrm>
          <a:prstGeom prst="ellipse">
            <a:avLst/>
          </a:prstGeom>
          <a:gradFill rotWithShape="0">
            <a:gsLst>
              <a:gs pos="0">
                <a:schemeClr val="accent2"/>
              </a:gs>
              <a:gs pos="100000">
                <a:srgbClr val="FF0000"/>
              </a:gs>
            </a:gsLst>
            <a:lin ang="2700000" scaled="1"/>
          </a:gradFill>
          <a:ln w="9525">
            <a:solidFill>
              <a:srgbClr val="FF0000"/>
            </a:solidFill>
            <a:round/>
            <a:headEnd/>
            <a:tailEnd/>
          </a:ln>
          <a:effectLst>
            <a:outerShdw blurRad="101600" dist="35687" dir="3360001" rotWithShape="0">
              <a:srgbClr val="000000">
                <a:alpha val="34999"/>
              </a:srgbClr>
            </a:outerShdw>
          </a:effectLst>
        </p:spPr>
        <p:txBody>
          <a:bodyPr anchor="ctr">
            <a:prstTxWarp prst="textNoShape">
              <a:avLst/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8" name="Oval 77"/>
          <p:cNvSpPr>
            <a:spLocks noChangeArrowheads="1"/>
          </p:cNvSpPr>
          <p:nvPr/>
        </p:nvSpPr>
        <p:spPr bwMode="auto">
          <a:xfrm>
            <a:off x="2362200" y="1828800"/>
            <a:ext cx="609600" cy="609600"/>
          </a:xfrm>
          <a:prstGeom prst="ellipse">
            <a:avLst/>
          </a:prstGeom>
          <a:gradFill rotWithShape="0">
            <a:gsLst>
              <a:gs pos="0">
                <a:srgbClr val="FFAD43"/>
              </a:gs>
              <a:gs pos="100000">
                <a:srgbClr val="FF6F16"/>
              </a:gs>
            </a:gsLst>
            <a:lin ang="2700000" scaled="1"/>
          </a:gradFill>
          <a:ln w="9525">
            <a:solidFill>
              <a:srgbClr val="FF6F16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>
            <a:prstTxWarp prst="textNoShape">
              <a:avLst/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9886" name="Rectangle 45"/>
          <p:cNvSpPr>
            <a:spLocks noChangeArrowheads="1"/>
          </p:cNvSpPr>
          <p:nvPr/>
        </p:nvSpPr>
        <p:spPr bwMode="auto">
          <a:xfrm>
            <a:off x="2473325" y="4873625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9874" name="Object 2"/>
          <p:cNvGraphicFramePr>
            <a:graphicFrameLocks noChangeAspect="1"/>
          </p:cNvGraphicFramePr>
          <p:nvPr/>
        </p:nvGraphicFramePr>
        <p:xfrm>
          <a:off x="5638800" y="2141538"/>
          <a:ext cx="3276600" cy="2573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Graph" r:id="rId5" imgW="3879494" imgH="3046781" progId="">
                  <p:embed/>
                </p:oleObj>
              </mc:Choice>
              <mc:Fallback>
                <p:oleObj name="Graph" r:id="rId5" imgW="3879494" imgH="3046781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2141538"/>
                        <a:ext cx="3276600" cy="25733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079" name="Oval 47"/>
          <p:cNvSpPr>
            <a:spLocks/>
          </p:cNvSpPr>
          <p:nvPr/>
        </p:nvSpPr>
        <p:spPr bwMode="auto">
          <a:xfrm>
            <a:off x="3505200" y="2743200"/>
            <a:ext cx="1447800" cy="1435100"/>
          </a:xfrm>
          <a:prstGeom prst="ellipse">
            <a:avLst/>
          </a:prstGeom>
          <a:solidFill>
            <a:srgbClr val="B4B9BF">
              <a:alpha val="51999"/>
            </a:srgbClr>
          </a:solidFill>
          <a:ln w="25400">
            <a:solidFill>
              <a:srgbClr val="666666">
                <a:alpha val="51999"/>
              </a:srgbClr>
            </a:solidFill>
            <a:round/>
            <a:headEnd/>
            <a:tailEnd/>
          </a:ln>
          <a:effectLst>
            <a:outerShdw blurRad="127000" dist="76199" dir="2700000" algn="ctr" rotWithShape="0">
              <a:srgbClr val="000000">
                <a:alpha val="75000"/>
              </a:srgbClr>
            </a:outerShdw>
          </a:effectLst>
        </p:spPr>
        <p:txBody>
          <a:bodyPr lIns="0" tIns="0" rIns="0" bIns="0">
            <a:prstTxWarp prst="textNoShape">
              <a:avLst/>
            </a:prstTxWarp>
          </a:bodyPr>
          <a:lstStyle/>
          <a:p>
            <a:pPr>
              <a:defRPr/>
            </a:pPr>
            <a:endParaRPr lang="en-US"/>
          </a:p>
        </p:txBody>
      </p:sp>
      <p:grpSp>
        <p:nvGrpSpPr>
          <p:cNvPr id="79888" name="Group 48"/>
          <p:cNvGrpSpPr>
            <a:grpSpLocks/>
          </p:cNvGrpSpPr>
          <p:nvPr/>
        </p:nvGrpSpPr>
        <p:grpSpPr bwMode="auto">
          <a:xfrm rot="-3298716">
            <a:off x="4157662" y="3398838"/>
            <a:ext cx="169863" cy="407988"/>
            <a:chOff x="2592" y="2303"/>
            <a:chExt cx="107" cy="257"/>
          </a:xfrm>
        </p:grpSpPr>
        <p:sp>
          <p:nvSpPr>
            <p:cNvPr id="79894" name="AutoShape 49"/>
            <p:cNvSpPr>
              <a:spLocks/>
            </p:cNvSpPr>
            <p:nvPr/>
          </p:nvSpPr>
          <p:spPr bwMode="auto">
            <a:xfrm rot="21288692" flipH="1">
              <a:off x="2597" y="2303"/>
              <a:ext cx="101" cy="239"/>
            </a:xfrm>
            <a:custGeom>
              <a:avLst/>
              <a:gdLst>
                <a:gd name="T0" fmla="*/ 0 w 21149"/>
                <a:gd name="T1" fmla="*/ 0 h 21600"/>
                <a:gd name="T2" fmla="*/ 21149 w 21149"/>
                <a:gd name="T3" fmla="*/ 21600 h 21600"/>
              </a:gdLst>
              <a:ahLst/>
              <a:cxnLst/>
              <a:rect l="T0" t="T1" r="T2" b="T3"/>
              <a:pathLst>
                <a:path w="21149" h="21600">
                  <a:moveTo>
                    <a:pt x="18261" y="0"/>
                  </a:moveTo>
                  <a:cubicBezTo>
                    <a:pt x="15522" y="525"/>
                    <a:pt x="12275" y="1087"/>
                    <a:pt x="9633" y="1645"/>
                  </a:cubicBezTo>
                  <a:cubicBezTo>
                    <a:pt x="7976" y="1995"/>
                    <a:pt x="4969" y="2295"/>
                    <a:pt x="3954" y="2484"/>
                  </a:cubicBezTo>
                  <a:cubicBezTo>
                    <a:pt x="2321" y="2787"/>
                    <a:pt x="1690" y="3081"/>
                    <a:pt x="594" y="3689"/>
                  </a:cubicBezTo>
                  <a:cubicBezTo>
                    <a:pt x="-77" y="4062"/>
                    <a:pt x="-318" y="4638"/>
                    <a:pt x="594" y="4974"/>
                  </a:cubicBezTo>
                  <a:cubicBezTo>
                    <a:pt x="1841" y="5433"/>
                    <a:pt x="3007" y="5732"/>
                    <a:pt x="4703" y="6079"/>
                  </a:cubicBezTo>
                  <a:cubicBezTo>
                    <a:pt x="6387" y="6424"/>
                    <a:pt x="7883" y="6617"/>
                    <a:pt x="9633" y="6938"/>
                  </a:cubicBezTo>
                  <a:cubicBezTo>
                    <a:pt x="11273" y="7239"/>
                    <a:pt x="14198" y="7409"/>
                    <a:pt x="15796" y="7724"/>
                  </a:cubicBezTo>
                  <a:cubicBezTo>
                    <a:pt x="17599" y="8081"/>
                    <a:pt x="20863" y="8440"/>
                    <a:pt x="21137" y="9119"/>
                  </a:cubicBezTo>
                  <a:cubicBezTo>
                    <a:pt x="21282" y="9478"/>
                    <a:pt x="21207" y="9905"/>
                    <a:pt x="20590" y="10228"/>
                  </a:cubicBezTo>
                  <a:cubicBezTo>
                    <a:pt x="19690" y="10697"/>
                    <a:pt x="17348" y="11110"/>
                    <a:pt x="15796" y="11444"/>
                  </a:cubicBezTo>
                  <a:cubicBezTo>
                    <a:pt x="14187" y="11790"/>
                    <a:pt x="13023" y="11934"/>
                    <a:pt x="11277" y="12230"/>
                  </a:cubicBezTo>
                  <a:cubicBezTo>
                    <a:pt x="9088" y="12603"/>
                    <a:pt x="6983" y="13010"/>
                    <a:pt x="4977" y="13446"/>
                  </a:cubicBezTo>
                  <a:cubicBezTo>
                    <a:pt x="3687" y="13727"/>
                    <a:pt x="2031" y="13968"/>
                    <a:pt x="1416" y="14376"/>
                  </a:cubicBezTo>
                  <a:cubicBezTo>
                    <a:pt x="747" y="14820"/>
                    <a:pt x="569" y="15384"/>
                    <a:pt x="1416" y="15807"/>
                  </a:cubicBezTo>
                  <a:cubicBezTo>
                    <a:pt x="2734" y="16464"/>
                    <a:pt x="5313" y="16889"/>
                    <a:pt x="7442" y="17380"/>
                  </a:cubicBezTo>
                  <a:cubicBezTo>
                    <a:pt x="9248" y="17797"/>
                    <a:pt x="11289" y="18139"/>
                    <a:pt x="13194" y="18525"/>
                  </a:cubicBezTo>
                  <a:cubicBezTo>
                    <a:pt x="14941" y="18878"/>
                    <a:pt x="16923" y="19168"/>
                    <a:pt x="18398" y="19597"/>
                  </a:cubicBezTo>
                  <a:cubicBezTo>
                    <a:pt x="19352" y="19875"/>
                    <a:pt x="19835" y="20247"/>
                    <a:pt x="20316" y="20599"/>
                  </a:cubicBezTo>
                  <a:cubicBezTo>
                    <a:pt x="20755" y="20920"/>
                    <a:pt x="20863" y="21266"/>
                    <a:pt x="21137" y="21600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895" name="AutoShape 50"/>
            <p:cNvSpPr>
              <a:spLocks/>
            </p:cNvSpPr>
            <p:nvPr/>
          </p:nvSpPr>
          <p:spPr bwMode="auto">
            <a:xfrm rot="-311308">
              <a:off x="2592" y="2319"/>
              <a:ext cx="107" cy="241"/>
            </a:xfrm>
            <a:custGeom>
              <a:avLst/>
              <a:gdLst>
                <a:gd name="T0" fmla="*/ 0 w 21473"/>
                <a:gd name="T1" fmla="*/ 0 h 21600"/>
                <a:gd name="T2" fmla="*/ 21473 w 21473"/>
                <a:gd name="T3" fmla="*/ 21600 h 21600"/>
              </a:gdLst>
              <a:ahLst/>
              <a:cxnLst/>
              <a:rect l="T0" t="T1" r="T2" b="T3"/>
              <a:pathLst>
                <a:path w="21473" h="21600">
                  <a:moveTo>
                    <a:pt x="20889" y="0"/>
                  </a:moveTo>
                  <a:cubicBezTo>
                    <a:pt x="18256" y="519"/>
                    <a:pt x="11184" y="1041"/>
                    <a:pt x="8645" y="1593"/>
                  </a:cubicBezTo>
                  <a:cubicBezTo>
                    <a:pt x="7052" y="1940"/>
                    <a:pt x="4087" y="2139"/>
                    <a:pt x="2721" y="2550"/>
                  </a:cubicBezTo>
                  <a:cubicBezTo>
                    <a:pt x="483" y="3222"/>
                    <a:pt x="0" y="3321"/>
                    <a:pt x="0" y="3905"/>
                  </a:cubicBezTo>
                  <a:cubicBezTo>
                    <a:pt x="0" y="4330"/>
                    <a:pt x="1099" y="4728"/>
                    <a:pt x="1976" y="5061"/>
                  </a:cubicBezTo>
                  <a:cubicBezTo>
                    <a:pt x="3175" y="5515"/>
                    <a:pt x="5433" y="5720"/>
                    <a:pt x="7064" y="6064"/>
                  </a:cubicBezTo>
                  <a:cubicBezTo>
                    <a:pt x="8682" y="6405"/>
                    <a:pt x="10299" y="6622"/>
                    <a:pt x="11982" y="6940"/>
                  </a:cubicBezTo>
                  <a:cubicBezTo>
                    <a:pt x="13559" y="7238"/>
                    <a:pt x="17160" y="7728"/>
                    <a:pt x="18696" y="8041"/>
                  </a:cubicBezTo>
                  <a:cubicBezTo>
                    <a:pt x="20429" y="8394"/>
                    <a:pt x="21198" y="8749"/>
                    <a:pt x="21461" y="9422"/>
                  </a:cubicBezTo>
                  <a:cubicBezTo>
                    <a:pt x="21600" y="9777"/>
                    <a:pt x="21528" y="10020"/>
                    <a:pt x="20934" y="10340"/>
                  </a:cubicBezTo>
                  <a:cubicBezTo>
                    <a:pt x="20070" y="10805"/>
                    <a:pt x="17819" y="11213"/>
                    <a:pt x="16326" y="11544"/>
                  </a:cubicBezTo>
                  <a:cubicBezTo>
                    <a:pt x="14780" y="11886"/>
                    <a:pt x="13661" y="12029"/>
                    <a:pt x="11982" y="12323"/>
                  </a:cubicBezTo>
                  <a:cubicBezTo>
                    <a:pt x="9878" y="12691"/>
                    <a:pt x="7854" y="13094"/>
                    <a:pt x="5926" y="13527"/>
                  </a:cubicBezTo>
                  <a:cubicBezTo>
                    <a:pt x="4686" y="13804"/>
                    <a:pt x="3094" y="14043"/>
                    <a:pt x="2503" y="14447"/>
                  </a:cubicBezTo>
                  <a:cubicBezTo>
                    <a:pt x="1860" y="14886"/>
                    <a:pt x="1688" y="15445"/>
                    <a:pt x="2503" y="15864"/>
                  </a:cubicBezTo>
                  <a:cubicBezTo>
                    <a:pt x="3770" y="16514"/>
                    <a:pt x="6249" y="16935"/>
                    <a:pt x="8296" y="17422"/>
                  </a:cubicBezTo>
                  <a:cubicBezTo>
                    <a:pt x="10032" y="17834"/>
                    <a:pt x="11994" y="18173"/>
                    <a:pt x="13825" y="18555"/>
                  </a:cubicBezTo>
                  <a:cubicBezTo>
                    <a:pt x="15504" y="18905"/>
                    <a:pt x="17410" y="19192"/>
                    <a:pt x="18828" y="19617"/>
                  </a:cubicBezTo>
                  <a:cubicBezTo>
                    <a:pt x="19745" y="19892"/>
                    <a:pt x="20209" y="20261"/>
                    <a:pt x="20671" y="20609"/>
                  </a:cubicBezTo>
                  <a:cubicBezTo>
                    <a:pt x="21094" y="20927"/>
                    <a:pt x="21198" y="21270"/>
                    <a:pt x="21461" y="21600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Oval 80"/>
          <p:cNvSpPr>
            <a:spLocks noChangeArrowheads="1"/>
          </p:cNvSpPr>
          <p:nvPr/>
        </p:nvSpPr>
        <p:spPr bwMode="auto">
          <a:xfrm>
            <a:off x="3886200" y="3441700"/>
            <a:ext cx="152400" cy="152400"/>
          </a:xfrm>
          <a:prstGeom prst="ellipse">
            <a:avLst/>
          </a:prstGeom>
          <a:gradFill rotWithShape="0">
            <a:gsLst>
              <a:gs pos="0">
                <a:schemeClr val="accent2"/>
              </a:gs>
              <a:gs pos="100000">
                <a:srgbClr val="FF0000"/>
              </a:gs>
            </a:gsLst>
            <a:lin ang="2700000" scaled="1"/>
          </a:gradFill>
          <a:ln w="9525">
            <a:solidFill>
              <a:srgbClr val="FF0000"/>
            </a:solidFill>
            <a:round/>
            <a:headEnd/>
            <a:tailEnd/>
          </a:ln>
          <a:effectLst>
            <a:outerShdw blurRad="101600" dist="35687" dir="3360001" rotWithShape="0">
              <a:srgbClr val="000000">
                <a:alpha val="34999"/>
              </a:srgbClr>
            </a:outerShdw>
          </a:effectLst>
        </p:spPr>
        <p:txBody>
          <a:bodyPr anchor="ctr">
            <a:prstTxWarp prst="textNoShape">
              <a:avLst/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Oval 77"/>
          <p:cNvSpPr>
            <a:spLocks noChangeArrowheads="1"/>
          </p:cNvSpPr>
          <p:nvPr/>
        </p:nvSpPr>
        <p:spPr bwMode="auto">
          <a:xfrm>
            <a:off x="4419600" y="3517900"/>
            <a:ext cx="152400" cy="152400"/>
          </a:xfrm>
          <a:prstGeom prst="ellipse">
            <a:avLst/>
          </a:prstGeom>
          <a:gradFill rotWithShape="0">
            <a:gsLst>
              <a:gs pos="0">
                <a:srgbClr val="FFAD43"/>
              </a:gs>
              <a:gs pos="100000">
                <a:srgbClr val="FF6F16"/>
              </a:gs>
            </a:gsLst>
            <a:lin ang="2700000" scaled="1"/>
          </a:gradFill>
          <a:ln w="9525">
            <a:solidFill>
              <a:srgbClr val="FF6F16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>
            <a:prstTxWarp prst="textNoShape">
              <a:avLst/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9891" name="Freeform 53"/>
          <p:cNvSpPr>
            <a:spLocks/>
          </p:cNvSpPr>
          <p:nvPr/>
        </p:nvSpPr>
        <p:spPr bwMode="auto">
          <a:xfrm>
            <a:off x="3429000" y="2895600"/>
            <a:ext cx="406400" cy="533400"/>
          </a:xfrm>
          <a:custGeom>
            <a:avLst/>
            <a:gdLst>
              <a:gd name="T0" fmla="*/ 40322500 w 256"/>
              <a:gd name="T1" fmla="*/ 0 h 336"/>
              <a:gd name="T2" fmla="*/ 40322500 w 256"/>
              <a:gd name="T3" fmla="*/ 241935000 h 336"/>
              <a:gd name="T4" fmla="*/ 282257500 w 256"/>
              <a:gd name="T5" fmla="*/ 241935000 h 336"/>
              <a:gd name="T6" fmla="*/ 282257500 w 256"/>
              <a:gd name="T7" fmla="*/ 483870000 h 336"/>
              <a:gd name="T8" fmla="*/ 524192500 w 256"/>
              <a:gd name="T9" fmla="*/ 483870000 h 336"/>
              <a:gd name="T10" fmla="*/ 524192500 w 256"/>
              <a:gd name="T11" fmla="*/ 725805000 h 336"/>
              <a:gd name="T12" fmla="*/ 645160000 w 256"/>
              <a:gd name="T13" fmla="*/ 846772500 h 33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56"/>
              <a:gd name="T22" fmla="*/ 0 h 336"/>
              <a:gd name="T23" fmla="*/ 256 w 256"/>
              <a:gd name="T24" fmla="*/ 336 h 3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56" h="336">
                <a:moveTo>
                  <a:pt x="16" y="0"/>
                </a:moveTo>
                <a:cubicBezTo>
                  <a:pt x="8" y="40"/>
                  <a:pt x="0" y="80"/>
                  <a:pt x="16" y="96"/>
                </a:cubicBezTo>
                <a:cubicBezTo>
                  <a:pt x="32" y="112"/>
                  <a:pt x="96" y="80"/>
                  <a:pt x="112" y="96"/>
                </a:cubicBezTo>
                <a:cubicBezTo>
                  <a:pt x="128" y="112"/>
                  <a:pt x="96" y="176"/>
                  <a:pt x="112" y="192"/>
                </a:cubicBezTo>
                <a:cubicBezTo>
                  <a:pt x="128" y="208"/>
                  <a:pt x="192" y="176"/>
                  <a:pt x="208" y="192"/>
                </a:cubicBezTo>
                <a:cubicBezTo>
                  <a:pt x="224" y="208"/>
                  <a:pt x="200" y="264"/>
                  <a:pt x="208" y="288"/>
                </a:cubicBezTo>
                <a:cubicBezTo>
                  <a:pt x="216" y="312"/>
                  <a:pt x="236" y="324"/>
                  <a:pt x="256" y="336"/>
                </a:cubicBez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9892" name="Freeform 54"/>
          <p:cNvSpPr>
            <a:spLocks/>
          </p:cNvSpPr>
          <p:nvPr/>
        </p:nvSpPr>
        <p:spPr bwMode="auto">
          <a:xfrm rot="-5400000">
            <a:off x="4711700" y="3060700"/>
            <a:ext cx="406400" cy="533400"/>
          </a:xfrm>
          <a:custGeom>
            <a:avLst/>
            <a:gdLst>
              <a:gd name="T0" fmla="*/ 40322500 w 256"/>
              <a:gd name="T1" fmla="*/ 0 h 336"/>
              <a:gd name="T2" fmla="*/ 40322500 w 256"/>
              <a:gd name="T3" fmla="*/ 241935000 h 336"/>
              <a:gd name="T4" fmla="*/ 282257500 w 256"/>
              <a:gd name="T5" fmla="*/ 241935000 h 336"/>
              <a:gd name="T6" fmla="*/ 282257500 w 256"/>
              <a:gd name="T7" fmla="*/ 483870000 h 336"/>
              <a:gd name="T8" fmla="*/ 524192500 w 256"/>
              <a:gd name="T9" fmla="*/ 483870000 h 336"/>
              <a:gd name="T10" fmla="*/ 524192500 w 256"/>
              <a:gd name="T11" fmla="*/ 725805000 h 336"/>
              <a:gd name="T12" fmla="*/ 645160000 w 256"/>
              <a:gd name="T13" fmla="*/ 846772500 h 33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56"/>
              <a:gd name="T22" fmla="*/ 0 h 336"/>
              <a:gd name="T23" fmla="*/ 256 w 256"/>
              <a:gd name="T24" fmla="*/ 336 h 3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56" h="336">
                <a:moveTo>
                  <a:pt x="16" y="0"/>
                </a:moveTo>
                <a:cubicBezTo>
                  <a:pt x="8" y="40"/>
                  <a:pt x="0" y="80"/>
                  <a:pt x="16" y="96"/>
                </a:cubicBezTo>
                <a:cubicBezTo>
                  <a:pt x="32" y="112"/>
                  <a:pt x="96" y="80"/>
                  <a:pt x="112" y="96"/>
                </a:cubicBezTo>
                <a:cubicBezTo>
                  <a:pt x="128" y="112"/>
                  <a:pt x="96" y="176"/>
                  <a:pt x="112" y="192"/>
                </a:cubicBezTo>
                <a:cubicBezTo>
                  <a:pt x="128" y="208"/>
                  <a:pt x="192" y="176"/>
                  <a:pt x="208" y="192"/>
                </a:cubicBezTo>
                <a:cubicBezTo>
                  <a:pt x="224" y="208"/>
                  <a:pt x="200" y="264"/>
                  <a:pt x="208" y="288"/>
                </a:cubicBezTo>
                <a:cubicBezTo>
                  <a:pt x="216" y="312"/>
                  <a:pt x="236" y="324"/>
                  <a:pt x="256" y="336"/>
                </a:cubicBezTo>
              </a:path>
            </a:pathLst>
          </a:custGeom>
          <a:noFill/>
          <a:ln w="25400">
            <a:solidFill>
              <a:srgbClr val="FFCC00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79875" name="Object 3"/>
          <p:cNvGraphicFramePr>
            <a:graphicFrameLocks noChangeAspect="1"/>
          </p:cNvGraphicFramePr>
          <p:nvPr/>
        </p:nvGraphicFramePr>
        <p:xfrm>
          <a:off x="7543800" y="2057400"/>
          <a:ext cx="1143000" cy="563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name="Equation" r:id="rId7" imgW="876300" imgH="431800" progId="Equation.3">
                  <p:embed/>
                </p:oleObj>
              </mc:Choice>
              <mc:Fallback>
                <p:oleObj name="Equation" r:id="rId7" imgW="876300" imgH="431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3800" y="2057400"/>
                        <a:ext cx="1143000" cy="5635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9893" name="TextBox 23"/>
          <p:cNvSpPr txBox="1">
            <a:spLocks noChangeArrowheads="1"/>
          </p:cNvSpPr>
          <p:nvPr/>
        </p:nvSpPr>
        <p:spPr bwMode="auto">
          <a:xfrm>
            <a:off x="1676400" y="6248400"/>
            <a:ext cx="64960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b="1">
                <a:solidFill>
                  <a:srgbClr val="C0504D"/>
                </a:solidFill>
              </a:rPr>
              <a:t>FRET</a:t>
            </a:r>
            <a:r>
              <a:rPr lang="en-US"/>
              <a:t> – </a:t>
            </a:r>
            <a:r>
              <a:rPr lang="en-US" b="1">
                <a:solidFill>
                  <a:srgbClr val="C0504D"/>
                </a:solidFill>
              </a:rPr>
              <a:t>F</a:t>
            </a:r>
            <a:r>
              <a:rPr lang="en-US" b="1"/>
              <a:t>luorescence </a:t>
            </a:r>
            <a:r>
              <a:rPr lang="en-US" b="1">
                <a:solidFill>
                  <a:srgbClr val="C0504D"/>
                </a:solidFill>
              </a:rPr>
              <a:t>R</a:t>
            </a:r>
            <a:r>
              <a:rPr lang="en-US" b="1"/>
              <a:t>esonance </a:t>
            </a:r>
            <a:r>
              <a:rPr lang="en-US" b="1">
                <a:solidFill>
                  <a:srgbClr val="C0504D"/>
                </a:solidFill>
              </a:rPr>
              <a:t>E</a:t>
            </a:r>
            <a:r>
              <a:rPr lang="en-US" b="1"/>
              <a:t>nergy </a:t>
            </a:r>
            <a:r>
              <a:rPr lang="en-US" b="1">
                <a:solidFill>
                  <a:srgbClr val="C0504D"/>
                </a:solidFill>
              </a:rPr>
              <a:t>T</a:t>
            </a:r>
            <a:r>
              <a:rPr lang="en-US" b="1"/>
              <a:t>ransfer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86369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4" name="TextBox 7"/>
          <p:cNvSpPr txBox="1">
            <a:spLocks noChangeArrowheads="1"/>
          </p:cNvSpPr>
          <p:nvPr/>
        </p:nvSpPr>
        <p:spPr bwMode="auto">
          <a:xfrm>
            <a:off x="990600" y="228600"/>
            <a:ext cx="44323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 b="1">
                <a:solidFill>
                  <a:srgbClr val="C02123"/>
                </a:solidFill>
              </a:rPr>
              <a:t>In-cell single particle FRET</a:t>
            </a:r>
          </a:p>
        </p:txBody>
      </p:sp>
      <p:sp>
        <p:nvSpPr>
          <p:cNvPr id="81925" name="Rectangle 6"/>
          <p:cNvSpPr>
            <a:spLocks noChangeArrowheads="1"/>
          </p:cNvSpPr>
          <p:nvPr/>
        </p:nvSpPr>
        <p:spPr bwMode="auto">
          <a:xfrm>
            <a:off x="4114800" y="974725"/>
            <a:ext cx="9159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 i="1"/>
              <a:t>E. coli</a:t>
            </a:r>
            <a:endParaRPr lang="en-US"/>
          </a:p>
        </p:txBody>
      </p:sp>
      <p:sp>
        <p:nvSpPr>
          <p:cNvPr id="81926" name="AutoShape 8"/>
          <p:cNvSpPr>
            <a:spLocks/>
          </p:cNvSpPr>
          <p:nvPr/>
        </p:nvSpPr>
        <p:spPr bwMode="auto">
          <a:xfrm rot="-67533">
            <a:off x="4579938" y="3886200"/>
            <a:ext cx="220662" cy="676275"/>
          </a:xfrm>
          <a:custGeom>
            <a:avLst/>
            <a:gdLst>
              <a:gd name="T0" fmla="*/ 0 w 21600"/>
              <a:gd name="T1" fmla="*/ 0 h 21600"/>
              <a:gd name="T2" fmla="*/ 21600 w 21600"/>
              <a:gd name="T3" fmla="*/ 21600 h 21600"/>
            </a:gdLst>
            <a:ahLst/>
            <a:cxnLst/>
            <a:rect l="T0" t="T1" r="T2" b="T3"/>
            <a:pathLst>
              <a:path w="21600" h="21600">
                <a:moveTo>
                  <a:pt x="21600" y="16200"/>
                </a:moveTo>
                <a:lnTo>
                  <a:pt x="16200" y="16200"/>
                </a:lnTo>
                <a:lnTo>
                  <a:pt x="16200" y="0"/>
                </a:lnTo>
                <a:lnTo>
                  <a:pt x="5400" y="0"/>
                </a:lnTo>
                <a:lnTo>
                  <a:pt x="5400" y="16200"/>
                </a:lnTo>
                <a:lnTo>
                  <a:pt x="0" y="16200"/>
                </a:lnTo>
                <a:lnTo>
                  <a:pt x="10800" y="21600"/>
                </a:lnTo>
                <a:close/>
                <a:moveTo>
                  <a:pt x="21600" y="16200"/>
                </a:moveTo>
              </a:path>
            </a:pathLst>
          </a:cu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1927" name="Group 20"/>
          <p:cNvGrpSpPr>
            <a:grpSpLocks/>
          </p:cNvGrpSpPr>
          <p:nvPr/>
        </p:nvGrpSpPr>
        <p:grpSpPr bwMode="auto">
          <a:xfrm rot="3658701">
            <a:off x="1371600" y="2286000"/>
            <a:ext cx="1295400" cy="533400"/>
            <a:chOff x="816" y="2112"/>
            <a:chExt cx="432" cy="155"/>
          </a:xfrm>
        </p:grpSpPr>
        <p:grpSp>
          <p:nvGrpSpPr>
            <p:cNvPr id="81940" name="Group 11"/>
            <p:cNvGrpSpPr>
              <a:grpSpLocks/>
            </p:cNvGrpSpPr>
            <p:nvPr/>
          </p:nvGrpSpPr>
          <p:grpSpPr bwMode="auto">
            <a:xfrm rot="-3298716">
              <a:off x="987" y="2085"/>
              <a:ext cx="107" cy="257"/>
              <a:chOff x="2592" y="2303"/>
              <a:chExt cx="107" cy="257"/>
            </a:xfrm>
          </p:grpSpPr>
          <p:sp>
            <p:nvSpPr>
              <p:cNvPr id="81943" name="AutoShape 12"/>
              <p:cNvSpPr>
                <a:spLocks/>
              </p:cNvSpPr>
              <p:nvPr/>
            </p:nvSpPr>
            <p:spPr bwMode="auto">
              <a:xfrm rot="21288692" flipH="1">
                <a:off x="2597" y="2303"/>
                <a:ext cx="101" cy="239"/>
              </a:xfrm>
              <a:custGeom>
                <a:avLst/>
                <a:gdLst>
                  <a:gd name="T0" fmla="*/ 0 w 21149"/>
                  <a:gd name="T1" fmla="*/ 0 h 21600"/>
                  <a:gd name="T2" fmla="*/ 21149 w 21149"/>
                  <a:gd name="T3" fmla="*/ 21600 h 21600"/>
                </a:gdLst>
                <a:ahLst/>
                <a:cxnLst/>
                <a:rect l="T0" t="T1" r="T2" b="T3"/>
                <a:pathLst>
                  <a:path w="21149" h="21600">
                    <a:moveTo>
                      <a:pt x="18261" y="0"/>
                    </a:moveTo>
                    <a:cubicBezTo>
                      <a:pt x="15522" y="525"/>
                      <a:pt x="12275" y="1087"/>
                      <a:pt x="9633" y="1645"/>
                    </a:cubicBezTo>
                    <a:cubicBezTo>
                      <a:pt x="7976" y="1995"/>
                      <a:pt x="4969" y="2295"/>
                      <a:pt x="3954" y="2484"/>
                    </a:cubicBezTo>
                    <a:cubicBezTo>
                      <a:pt x="2321" y="2787"/>
                      <a:pt x="1690" y="3081"/>
                      <a:pt x="594" y="3689"/>
                    </a:cubicBezTo>
                    <a:cubicBezTo>
                      <a:pt x="-77" y="4062"/>
                      <a:pt x="-318" y="4638"/>
                      <a:pt x="594" y="4974"/>
                    </a:cubicBezTo>
                    <a:cubicBezTo>
                      <a:pt x="1841" y="5433"/>
                      <a:pt x="3007" y="5732"/>
                      <a:pt x="4703" y="6079"/>
                    </a:cubicBezTo>
                    <a:cubicBezTo>
                      <a:pt x="6387" y="6424"/>
                      <a:pt x="7883" y="6617"/>
                      <a:pt x="9633" y="6938"/>
                    </a:cubicBezTo>
                    <a:cubicBezTo>
                      <a:pt x="11273" y="7239"/>
                      <a:pt x="14198" y="7409"/>
                      <a:pt x="15796" y="7724"/>
                    </a:cubicBezTo>
                    <a:cubicBezTo>
                      <a:pt x="17599" y="8081"/>
                      <a:pt x="20863" y="8440"/>
                      <a:pt x="21137" y="9119"/>
                    </a:cubicBezTo>
                    <a:cubicBezTo>
                      <a:pt x="21282" y="9478"/>
                      <a:pt x="21207" y="9905"/>
                      <a:pt x="20590" y="10228"/>
                    </a:cubicBezTo>
                    <a:cubicBezTo>
                      <a:pt x="19690" y="10697"/>
                      <a:pt x="17348" y="11110"/>
                      <a:pt x="15796" y="11444"/>
                    </a:cubicBezTo>
                    <a:cubicBezTo>
                      <a:pt x="14187" y="11790"/>
                      <a:pt x="13023" y="11934"/>
                      <a:pt x="11277" y="12230"/>
                    </a:cubicBezTo>
                    <a:cubicBezTo>
                      <a:pt x="9088" y="12603"/>
                      <a:pt x="6983" y="13010"/>
                      <a:pt x="4977" y="13446"/>
                    </a:cubicBezTo>
                    <a:cubicBezTo>
                      <a:pt x="3687" y="13727"/>
                      <a:pt x="2031" y="13968"/>
                      <a:pt x="1416" y="14376"/>
                    </a:cubicBezTo>
                    <a:cubicBezTo>
                      <a:pt x="747" y="14820"/>
                      <a:pt x="569" y="15384"/>
                      <a:pt x="1416" y="15807"/>
                    </a:cubicBezTo>
                    <a:cubicBezTo>
                      <a:pt x="2734" y="16464"/>
                      <a:pt x="5313" y="16889"/>
                      <a:pt x="7442" y="17380"/>
                    </a:cubicBezTo>
                    <a:cubicBezTo>
                      <a:pt x="9248" y="17797"/>
                      <a:pt x="11289" y="18139"/>
                      <a:pt x="13194" y="18525"/>
                    </a:cubicBezTo>
                    <a:cubicBezTo>
                      <a:pt x="14941" y="18878"/>
                      <a:pt x="16923" y="19168"/>
                      <a:pt x="18398" y="19597"/>
                    </a:cubicBezTo>
                    <a:cubicBezTo>
                      <a:pt x="19352" y="19875"/>
                      <a:pt x="19835" y="20247"/>
                      <a:pt x="20316" y="20599"/>
                    </a:cubicBezTo>
                    <a:cubicBezTo>
                      <a:pt x="20755" y="20920"/>
                      <a:pt x="20863" y="21266"/>
                      <a:pt x="21137" y="21600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944" name="AutoShape 13"/>
              <p:cNvSpPr>
                <a:spLocks/>
              </p:cNvSpPr>
              <p:nvPr/>
            </p:nvSpPr>
            <p:spPr bwMode="auto">
              <a:xfrm rot="-311308">
                <a:off x="2592" y="2319"/>
                <a:ext cx="107" cy="241"/>
              </a:xfrm>
              <a:custGeom>
                <a:avLst/>
                <a:gdLst>
                  <a:gd name="T0" fmla="*/ 0 w 21473"/>
                  <a:gd name="T1" fmla="*/ 0 h 21600"/>
                  <a:gd name="T2" fmla="*/ 21473 w 21473"/>
                  <a:gd name="T3" fmla="*/ 21600 h 21600"/>
                </a:gdLst>
                <a:ahLst/>
                <a:cxnLst/>
                <a:rect l="T0" t="T1" r="T2" b="T3"/>
                <a:pathLst>
                  <a:path w="21473" h="21600">
                    <a:moveTo>
                      <a:pt x="20889" y="0"/>
                    </a:moveTo>
                    <a:cubicBezTo>
                      <a:pt x="18256" y="519"/>
                      <a:pt x="11184" y="1041"/>
                      <a:pt x="8645" y="1593"/>
                    </a:cubicBezTo>
                    <a:cubicBezTo>
                      <a:pt x="7052" y="1940"/>
                      <a:pt x="4087" y="2139"/>
                      <a:pt x="2721" y="2550"/>
                    </a:cubicBezTo>
                    <a:cubicBezTo>
                      <a:pt x="483" y="3222"/>
                      <a:pt x="0" y="3321"/>
                      <a:pt x="0" y="3905"/>
                    </a:cubicBezTo>
                    <a:cubicBezTo>
                      <a:pt x="0" y="4330"/>
                      <a:pt x="1099" y="4728"/>
                      <a:pt x="1976" y="5061"/>
                    </a:cubicBezTo>
                    <a:cubicBezTo>
                      <a:pt x="3175" y="5515"/>
                      <a:pt x="5433" y="5720"/>
                      <a:pt x="7064" y="6064"/>
                    </a:cubicBezTo>
                    <a:cubicBezTo>
                      <a:pt x="8682" y="6405"/>
                      <a:pt x="10299" y="6622"/>
                      <a:pt x="11982" y="6940"/>
                    </a:cubicBezTo>
                    <a:cubicBezTo>
                      <a:pt x="13559" y="7238"/>
                      <a:pt x="17160" y="7728"/>
                      <a:pt x="18696" y="8041"/>
                    </a:cubicBezTo>
                    <a:cubicBezTo>
                      <a:pt x="20429" y="8394"/>
                      <a:pt x="21198" y="8749"/>
                      <a:pt x="21461" y="9422"/>
                    </a:cubicBezTo>
                    <a:cubicBezTo>
                      <a:pt x="21600" y="9777"/>
                      <a:pt x="21528" y="10020"/>
                      <a:pt x="20934" y="10340"/>
                    </a:cubicBezTo>
                    <a:cubicBezTo>
                      <a:pt x="20070" y="10805"/>
                      <a:pt x="17819" y="11213"/>
                      <a:pt x="16326" y="11544"/>
                    </a:cubicBezTo>
                    <a:cubicBezTo>
                      <a:pt x="14780" y="11886"/>
                      <a:pt x="13661" y="12029"/>
                      <a:pt x="11982" y="12323"/>
                    </a:cubicBezTo>
                    <a:cubicBezTo>
                      <a:pt x="9878" y="12691"/>
                      <a:pt x="7854" y="13094"/>
                      <a:pt x="5926" y="13527"/>
                    </a:cubicBezTo>
                    <a:cubicBezTo>
                      <a:pt x="4686" y="13804"/>
                      <a:pt x="3094" y="14043"/>
                      <a:pt x="2503" y="14447"/>
                    </a:cubicBezTo>
                    <a:cubicBezTo>
                      <a:pt x="1860" y="14886"/>
                      <a:pt x="1688" y="15445"/>
                      <a:pt x="2503" y="15864"/>
                    </a:cubicBezTo>
                    <a:cubicBezTo>
                      <a:pt x="3770" y="16514"/>
                      <a:pt x="6249" y="16935"/>
                      <a:pt x="8296" y="17422"/>
                    </a:cubicBezTo>
                    <a:cubicBezTo>
                      <a:pt x="10032" y="17834"/>
                      <a:pt x="11994" y="18173"/>
                      <a:pt x="13825" y="18555"/>
                    </a:cubicBezTo>
                    <a:cubicBezTo>
                      <a:pt x="15504" y="18905"/>
                      <a:pt x="17410" y="19192"/>
                      <a:pt x="18828" y="19617"/>
                    </a:cubicBezTo>
                    <a:cubicBezTo>
                      <a:pt x="19745" y="19892"/>
                      <a:pt x="20209" y="20261"/>
                      <a:pt x="20671" y="20609"/>
                    </a:cubicBezTo>
                    <a:cubicBezTo>
                      <a:pt x="21094" y="20927"/>
                      <a:pt x="21198" y="21270"/>
                      <a:pt x="21461" y="21600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" name="Oval 80"/>
            <p:cNvSpPr>
              <a:spLocks noChangeArrowheads="1"/>
            </p:cNvSpPr>
            <p:nvPr/>
          </p:nvSpPr>
          <p:spPr bwMode="auto">
            <a:xfrm>
              <a:off x="816" y="2112"/>
              <a:ext cx="96" cy="9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rgbClr val="FF0000"/>
                </a:gs>
              </a:gsLst>
              <a:lin ang="2700000" scaled="1"/>
            </a:gradFill>
            <a:ln w="9525">
              <a:solidFill>
                <a:srgbClr val="FF0000"/>
              </a:solidFill>
              <a:round/>
              <a:headEnd/>
              <a:tailEnd/>
            </a:ln>
            <a:effectLst>
              <a:outerShdw blurRad="101600" dist="35687" dir="3360001" rotWithShape="0">
                <a:srgbClr val="000000">
                  <a:alpha val="34999"/>
                </a:srgbClr>
              </a:outerShdw>
            </a:effectLst>
          </p:spPr>
          <p:txBody>
            <a:bodyPr rot="10800000" vert="eaVert" anchor="ctr">
              <a:prstTxWarp prst="textNoShape">
                <a:avLst/>
              </a:prstTxWarp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" name="Oval 77"/>
            <p:cNvSpPr>
              <a:spLocks noChangeArrowheads="1"/>
            </p:cNvSpPr>
            <p:nvPr/>
          </p:nvSpPr>
          <p:spPr bwMode="auto">
            <a:xfrm>
              <a:off x="1152" y="2160"/>
              <a:ext cx="96" cy="96"/>
            </a:xfrm>
            <a:prstGeom prst="ellipse">
              <a:avLst/>
            </a:prstGeom>
            <a:gradFill rotWithShape="0">
              <a:gsLst>
                <a:gs pos="0">
                  <a:srgbClr val="FFAD43"/>
                </a:gs>
                <a:gs pos="100000">
                  <a:srgbClr val="FF6F16"/>
                </a:gs>
              </a:gsLst>
              <a:lin ang="2700000" scaled="1"/>
            </a:gradFill>
            <a:ln w="9525">
              <a:solidFill>
                <a:srgbClr val="FF6F16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rot="10800000" vert="eaVert" anchor="ctr">
              <a:prstTxWarp prst="textNoShape">
                <a:avLst/>
              </a:prstTxWarp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81928" name="Picture 1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24200" y="1447800"/>
            <a:ext cx="3581400" cy="214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29" name="Text Box 21"/>
          <p:cNvSpPr txBox="1">
            <a:spLocks noChangeArrowheads="1"/>
          </p:cNvSpPr>
          <p:nvPr/>
        </p:nvSpPr>
        <p:spPr bwMode="auto">
          <a:xfrm>
            <a:off x="1752600" y="3124200"/>
            <a:ext cx="3857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b="1"/>
              <a:t>+</a:t>
            </a:r>
            <a:endParaRPr lang="en-US"/>
          </a:p>
        </p:txBody>
      </p:sp>
      <p:sp>
        <p:nvSpPr>
          <p:cNvPr id="81930" name="Text Box 22"/>
          <p:cNvSpPr txBox="1">
            <a:spLocks noChangeArrowheads="1"/>
          </p:cNvSpPr>
          <p:nvPr/>
        </p:nvSpPr>
        <p:spPr bwMode="auto">
          <a:xfrm>
            <a:off x="838200" y="3581400"/>
            <a:ext cx="2362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Growth medium</a:t>
            </a:r>
            <a:endParaRPr lang="en-US"/>
          </a:p>
        </p:txBody>
      </p:sp>
      <p:sp>
        <p:nvSpPr>
          <p:cNvPr id="81931" name="Text Box 23"/>
          <p:cNvSpPr txBox="1">
            <a:spLocks noChangeArrowheads="1"/>
          </p:cNvSpPr>
          <p:nvPr/>
        </p:nvSpPr>
        <p:spPr bwMode="auto">
          <a:xfrm>
            <a:off x="2514600" y="2362200"/>
            <a:ext cx="3857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b="1"/>
              <a:t>+</a:t>
            </a:r>
            <a:endParaRPr lang="en-US"/>
          </a:p>
        </p:txBody>
      </p:sp>
      <p:sp>
        <p:nvSpPr>
          <p:cNvPr id="81932" name="Line 38"/>
          <p:cNvSpPr>
            <a:spLocks noChangeShapeType="1"/>
          </p:cNvSpPr>
          <p:nvPr/>
        </p:nvSpPr>
        <p:spPr bwMode="auto">
          <a:xfrm>
            <a:off x="6781800" y="5486400"/>
            <a:ext cx="990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" name="Oval 80"/>
          <p:cNvSpPr>
            <a:spLocks noChangeArrowheads="1"/>
          </p:cNvSpPr>
          <p:nvPr/>
        </p:nvSpPr>
        <p:spPr bwMode="auto">
          <a:xfrm>
            <a:off x="6629400" y="5410200"/>
            <a:ext cx="152400" cy="152400"/>
          </a:xfrm>
          <a:prstGeom prst="ellipse">
            <a:avLst/>
          </a:prstGeom>
          <a:gradFill rotWithShape="0">
            <a:gsLst>
              <a:gs pos="0">
                <a:schemeClr val="accent2"/>
              </a:gs>
              <a:gs pos="100000">
                <a:srgbClr val="FF0000"/>
              </a:gs>
            </a:gsLst>
            <a:lin ang="2700000" scaled="1"/>
          </a:gradFill>
          <a:ln w="9525">
            <a:solidFill>
              <a:srgbClr val="FF0000"/>
            </a:solidFill>
            <a:round/>
            <a:headEnd/>
            <a:tailEnd/>
          </a:ln>
          <a:effectLst>
            <a:outerShdw blurRad="101600" dist="35687" dir="3360001" rotWithShape="0">
              <a:srgbClr val="000000">
                <a:alpha val="34999"/>
              </a:srgbClr>
            </a:outerShdw>
          </a:effectLst>
        </p:spPr>
        <p:txBody>
          <a:bodyPr anchor="ctr">
            <a:prstTxWarp prst="textNoShape">
              <a:avLst/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8" name="Oval 77"/>
          <p:cNvSpPr>
            <a:spLocks noChangeArrowheads="1"/>
          </p:cNvSpPr>
          <p:nvPr/>
        </p:nvSpPr>
        <p:spPr bwMode="auto">
          <a:xfrm>
            <a:off x="7772400" y="5410200"/>
            <a:ext cx="152400" cy="152400"/>
          </a:xfrm>
          <a:prstGeom prst="ellipse">
            <a:avLst/>
          </a:prstGeom>
          <a:gradFill rotWithShape="0">
            <a:gsLst>
              <a:gs pos="0">
                <a:srgbClr val="FFAD43"/>
              </a:gs>
              <a:gs pos="100000">
                <a:srgbClr val="FF6F16"/>
              </a:gs>
            </a:gsLst>
            <a:lin ang="2700000" scaled="1"/>
          </a:gradFill>
          <a:ln w="9525">
            <a:solidFill>
              <a:srgbClr val="FF6F16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>
            <a:prstTxWarp prst="textNoShape">
              <a:avLst/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1935" name="Text Box 40"/>
          <p:cNvSpPr txBox="1">
            <a:spLocks noChangeArrowheads="1"/>
          </p:cNvSpPr>
          <p:nvPr/>
        </p:nvSpPr>
        <p:spPr bwMode="auto">
          <a:xfrm>
            <a:off x="6172200" y="4876800"/>
            <a:ext cx="21034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b="1"/>
              <a:t>D/A distance [nm]</a:t>
            </a:r>
          </a:p>
        </p:txBody>
      </p:sp>
      <p:sp>
        <p:nvSpPr>
          <p:cNvPr id="81936" name="AutoShape 41"/>
          <p:cNvSpPr>
            <a:spLocks/>
          </p:cNvSpPr>
          <p:nvPr/>
        </p:nvSpPr>
        <p:spPr bwMode="auto">
          <a:xfrm rot="-5374809">
            <a:off x="5409406" y="5029994"/>
            <a:ext cx="220663" cy="676275"/>
          </a:xfrm>
          <a:custGeom>
            <a:avLst/>
            <a:gdLst>
              <a:gd name="T0" fmla="*/ 0 w 21600"/>
              <a:gd name="T1" fmla="*/ 0 h 21600"/>
              <a:gd name="T2" fmla="*/ 21600 w 21600"/>
              <a:gd name="T3" fmla="*/ 21600 h 21600"/>
            </a:gdLst>
            <a:ahLst/>
            <a:cxnLst/>
            <a:rect l="T0" t="T1" r="T2" b="T3"/>
            <a:pathLst>
              <a:path w="21600" h="21600">
                <a:moveTo>
                  <a:pt x="21600" y="16200"/>
                </a:moveTo>
                <a:lnTo>
                  <a:pt x="16200" y="16200"/>
                </a:lnTo>
                <a:lnTo>
                  <a:pt x="16200" y="0"/>
                </a:lnTo>
                <a:lnTo>
                  <a:pt x="5400" y="0"/>
                </a:lnTo>
                <a:lnTo>
                  <a:pt x="5400" y="16200"/>
                </a:lnTo>
                <a:lnTo>
                  <a:pt x="0" y="16200"/>
                </a:lnTo>
                <a:lnTo>
                  <a:pt x="10800" y="21600"/>
                </a:lnTo>
                <a:close/>
                <a:moveTo>
                  <a:pt x="21600" y="16200"/>
                </a:moveTo>
              </a:path>
            </a:pathLst>
          </a:cu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937" name="Text Box 42"/>
          <p:cNvSpPr txBox="1">
            <a:spLocks noChangeArrowheads="1"/>
          </p:cNvSpPr>
          <p:nvPr/>
        </p:nvSpPr>
        <p:spPr bwMode="auto">
          <a:xfrm>
            <a:off x="4953000" y="4006850"/>
            <a:ext cx="1346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b="1"/>
              <a:t>Heat shock</a:t>
            </a:r>
          </a:p>
        </p:txBody>
      </p:sp>
      <p:pic>
        <p:nvPicPr>
          <p:cNvPr id="81938" name="Picture 43"/>
          <p:cNvPicPr>
            <a:picLocks noChangeAspect="1" noChangeArrowheads="1"/>
          </p:cNvPicPr>
          <p:nvPr/>
        </p:nvPicPr>
        <p:blipFill>
          <a:blip r:embed="rId4">
            <a:lum bright="-6000"/>
          </a:blip>
          <a:srcRect l="20242" t="16238" r="18724" b="16238"/>
          <a:stretch>
            <a:fillRect/>
          </a:stretch>
        </p:blipFill>
        <p:spPr bwMode="auto">
          <a:xfrm>
            <a:off x="4403725" y="4754563"/>
            <a:ext cx="549275" cy="10366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81939" name="Picture 44"/>
          <p:cNvPicPr>
            <a:picLocks noChangeAspect="1" noChangeArrowheads="1"/>
          </p:cNvPicPr>
          <p:nvPr/>
        </p:nvPicPr>
        <p:blipFill>
          <a:blip r:embed="rId5"/>
          <a:srcRect l="20242" t="16238" r="18724" b="16238"/>
          <a:stretch>
            <a:fillRect/>
          </a:stretch>
        </p:blipFill>
        <p:spPr bwMode="auto">
          <a:xfrm>
            <a:off x="3727450" y="4754563"/>
            <a:ext cx="549275" cy="10366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839730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8" name="TextBox 12"/>
          <p:cNvSpPr txBox="1">
            <a:spLocks noChangeArrowheads="1"/>
          </p:cNvSpPr>
          <p:nvPr/>
        </p:nvSpPr>
        <p:spPr bwMode="auto">
          <a:xfrm>
            <a:off x="990600" y="300038"/>
            <a:ext cx="796834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 b="1" dirty="0">
                <a:solidFill>
                  <a:srgbClr val="C02123"/>
                </a:solidFill>
              </a:rPr>
              <a:t>Phase modulation of</a:t>
            </a:r>
            <a:r>
              <a:rPr lang="en-US" sz="2400" b="1" dirty="0" smtClean="0">
                <a:solidFill>
                  <a:srgbClr val="C02123"/>
                </a:solidFill>
              </a:rPr>
              <a:t> </a:t>
            </a:r>
            <a:r>
              <a:rPr lang="en-US" sz="2400" b="1" dirty="0" err="1" smtClean="0">
                <a:solidFill>
                  <a:srgbClr val="C02123"/>
                </a:solidFill>
              </a:rPr>
              <a:t>spFRET</a:t>
            </a:r>
            <a:r>
              <a:rPr lang="en-US" sz="2400" b="1" dirty="0" smtClean="0">
                <a:solidFill>
                  <a:srgbClr val="C02123"/>
                </a:solidFill>
              </a:rPr>
              <a:t> </a:t>
            </a:r>
            <a:r>
              <a:rPr lang="en-US" sz="2400" b="1" dirty="0">
                <a:solidFill>
                  <a:srgbClr val="C02123"/>
                </a:solidFill>
              </a:rPr>
              <a:t>reveals helical twist</a:t>
            </a:r>
          </a:p>
        </p:txBody>
      </p:sp>
      <p:pic>
        <p:nvPicPr>
          <p:cNvPr id="88069" name="Picture 5" descr="helic_boxplot_4-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9200" y="914400"/>
            <a:ext cx="7051675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070" name="TextBox 29"/>
          <p:cNvSpPr txBox="1">
            <a:spLocks noChangeArrowheads="1"/>
          </p:cNvSpPr>
          <p:nvPr/>
        </p:nvSpPr>
        <p:spPr bwMode="auto">
          <a:xfrm>
            <a:off x="6629400" y="3276600"/>
            <a:ext cx="9461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>
                <a:solidFill>
                  <a:srgbClr val="0000FF"/>
                </a:solidFill>
              </a:rPr>
              <a:t>in vitro</a:t>
            </a:r>
          </a:p>
        </p:txBody>
      </p:sp>
      <p:sp>
        <p:nvSpPr>
          <p:cNvPr id="88071" name="TextBox 30"/>
          <p:cNvSpPr txBox="1">
            <a:spLocks noChangeArrowheads="1"/>
          </p:cNvSpPr>
          <p:nvPr/>
        </p:nvSpPr>
        <p:spPr bwMode="auto">
          <a:xfrm>
            <a:off x="2286000" y="3352800"/>
            <a:ext cx="8921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>
                <a:solidFill>
                  <a:srgbClr val="FF28EE"/>
                </a:solidFill>
              </a:rPr>
              <a:t>in vivo</a:t>
            </a:r>
          </a:p>
        </p:txBody>
      </p:sp>
      <p:sp>
        <p:nvSpPr>
          <p:cNvPr id="8" name="TextBox 12"/>
          <p:cNvSpPr txBox="1">
            <a:spLocks noChangeArrowheads="1"/>
          </p:cNvSpPr>
          <p:nvPr/>
        </p:nvSpPr>
        <p:spPr bwMode="auto">
          <a:xfrm>
            <a:off x="3317875" y="1366837"/>
            <a:ext cx="28452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 b="1" dirty="0" smtClean="0">
                <a:solidFill>
                  <a:srgbClr val="C02123"/>
                </a:solidFill>
              </a:rPr>
              <a:t>in </a:t>
            </a:r>
            <a:r>
              <a:rPr lang="en-US" sz="2400" b="1" dirty="0">
                <a:solidFill>
                  <a:srgbClr val="C02123"/>
                </a:solidFill>
              </a:rPr>
              <a:t>vitro</a:t>
            </a:r>
            <a:r>
              <a:rPr lang="en-US" sz="2400" b="1" dirty="0" smtClean="0">
                <a:solidFill>
                  <a:srgbClr val="C02123"/>
                </a:solidFill>
              </a:rPr>
              <a:t> ≠ </a:t>
            </a:r>
            <a:r>
              <a:rPr lang="en-US" sz="2400" b="1" dirty="0">
                <a:solidFill>
                  <a:srgbClr val="C02123"/>
                </a:solidFill>
              </a:rPr>
              <a:t>in vivo</a:t>
            </a:r>
          </a:p>
        </p:txBody>
      </p:sp>
    </p:spTree>
    <p:extLst>
      <p:ext uri="{BB962C8B-B14F-4D97-AF65-F5344CB8AC3E}">
        <p14:creationId xmlns:p14="http://schemas.microsoft.com/office/powerpoint/2010/main" val="9711694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Figure3_R1.ep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00" y="1905000"/>
            <a:ext cx="7665720" cy="3429000"/>
          </a:xfrm>
          <a:prstGeom prst="rect">
            <a:avLst/>
          </a:prstGeom>
        </p:spPr>
      </p:pic>
      <p:sp>
        <p:nvSpPr>
          <p:cNvPr id="10" name="TextBox 12"/>
          <p:cNvSpPr txBox="1">
            <a:spLocks noChangeArrowheads="1"/>
          </p:cNvSpPr>
          <p:nvPr/>
        </p:nvSpPr>
        <p:spPr bwMode="auto">
          <a:xfrm>
            <a:off x="990600" y="300038"/>
            <a:ext cx="459167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 b="1" dirty="0" smtClean="0">
                <a:solidFill>
                  <a:srgbClr val="C02123"/>
                </a:solidFill>
              </a:rPr>
              <a:t>Model biased interpretation</a:t>
            </a:r>
            <a:endParaRPr lang="en-US" sz="2400" b="1" dirty="0">
              <a:solidFill>
                <a:srgbClr val="C0212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21353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5219755"/>
              </p:ext>
            </p:extLst>
          </p:nvPr>
        </p:nvGraphicFramePr>
        <p:xfrm>
          <a:off x="179463" y="1397000"/>
          <a:ext cx="8807507" cy="31140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2923"/>
                <a:gridCol w="1292912"/>
                <a:gridCol w="1467918"/>
                <a:gridCol w="1467918"/>
                <a:gridCol w="1467918"/>
                <a:gridCol w="1467918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Exp.</a:t>
                      </a:r>
                      <a:r>
                        <a:rPr lang="en-US" baseline="0" dirty="0" smtClean="0"/>
                        <a:t> method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Proteins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Complexes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Other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Total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X-Ray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73202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1447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3761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78412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NMR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8632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1025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192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9856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El.</a:t>
                      </a:r>
                      <a:r>
                        <a:rPr lang="en-US" baseline="0" dirty="0" smtClean="0"/>
                        <a:t> microscopy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349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41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124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514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Hybrid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46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52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Other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147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169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Total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82376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2520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4084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23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89003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X-Ray/NMR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8.5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800" b="1" dirty="0" smtClean="0"/>
                        <a:t>1.4</a:t>
                      </a:r>
                      <a:endParaRPr 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19.6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-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8.0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79463" y="414172"/>
            <a:ext cx="3672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PDB Stat as of 19.3.2013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45725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Unsaved Preview Document (dragged)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7150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Unsaved Preview Document (dragged)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0865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Unsaved Preview Document (dragged)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0006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3-21 at 11.15.15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81" y="124254"/>
            <a:ext cx="8648700" cy="6045200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 rot="3311902">
            <a:off x="4262320" y="2040227"/>
            <a:ext cx="1573755" cy="501709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994498" y="663208"/>
            <a:ext cx="1573755" cy="358949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994498" y="3576755"/>
            <a:ext cx="1573755" cy="358949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5404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2387600" y="317500"/>
            <a:ext cx="444023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3200"/>
              <a:t>Review of DNA Structure</a:t>
            </a:r>
          </a:p>
        </p:txBody>
      </p:sp>
      <p:sp>
        <p:nvSpPr>
          <p:cNvPr id="7171" name="Line 3"/>
          <p:cNvSpPr>
            <a:spLocks noChangeShapeType="1"/>
          </p:cNvSpPr>
          <p:nvPr/>
        </p:nvSpPr>
        <p:spPr bwMode="auto">
          <a:xfrm>
            <a:off x="901700" y="1092200"/>
            <a:ext cx="7772400" cy="0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7172" name="Picture 4" descr="D:\Garrett\ch12\GA12_10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11" b="3268"/>
          <a:stretch>
            <a:fillRect/>
          </a:stretch>
        </p:blipFill>
        <p:spPr bwMode="auto">
          <a:xfrm>
            <a:off x="641350" y="1231900"/>
            <a:ext cx="8502650" cy="562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04954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2387600" y="317500"/>
            <a:ext cx="444023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3200"/>
              <a:t>Review of DNA Structure</a:t>
            </a:r>
          </a:p>
        </p:txBody>
      </p:sp>
      <p:sp>
        <p:nvSpPr>
          <p:cNvPr id="8195" name="Line 3"/>
          <p:cNvSpPr>
            <a:spLocks noChangeShapeType="1"/>
          </p:cNvSpPr>
          <p:nvPr/>
        </p:nvSpPr>
        <p:spPr bwMode="auto">
          <a:xfrm>
            <a:off x="901700" y="1092200"/>
            <a:ext cx="7772400" cy="0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8198" name="Picture 6" descr="D:\Garrett\ch12\GA12_13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40" b="4140"/>
          <a:stretch>
            <a:fillRect/>
          </a:stretch>
        </p:blipFill>
        <p:spPr bwMode="auto">
          <a:xfrm>
            <a:off x="557213" y="1270000"/>
            <a:ext cx="8235950" cy="544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90856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389</Words>
  <Application>Microsoft Macintosh PowerPoint</Application>
  <PresentationFormat>On-screen Show (4:3)</PresentationFormat>
  <Paragraphs>129</Paragraphs>
  <Slides>29</Slides>
  <Notes>6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29</vt:i4>
      </vt:variant>
    </vt:vector>
  </HeadingPairs>
  <TitlesOfParts>
    <vt:vector size="33" baseType="lpstr">
      <vt:lpstr>Office Theme</vt:lpstr>
      <vt:lpstr>ISIS/Draw Sketch</vt:lpstr>
      <vt:lpstr>Graph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Transferred-NOE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NCBR MU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Karel Kubicek</dc:creator>
  <cp:lastModifiedBy>Karel Kubicek</cp:lastModifiedBy>
  <cp:revision>12</cp:revision>
  <dcterms:created xsi:type="dcterms:W3CDTF">2013-03-21T10:49:36Z</dcterms:created>
  <dcterms:modified xsi:type="dcterms:W3CDTF">2014-02-26T21:33:52Z</dcterms:modified>
</cp:coreProperties>
</file>