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60" r:id="rId4"/>
    <p:sldId id="261" r:id="rId5"/>
    <p:sldId id="275" r:id="rId6"/>
    <p:sldId id="259" r:id="rId7"/>
    <p:sldId id="271" r:id="rId8"/>
    <p:sldId id="266" r:id="rId9"/>
    <p:sldId id="274" r:id="rId10"/>
    <p:sldId id="267" r:id="rId11"/>
    <p:sldId id="272" r:id="rId12"/>
    <p:sldId id="273" r:id="rId13"/>
    <p:sldId id="268" r:id="rId14"/>
    <p:sldId id="262" r:id="rId15"/>
    <p:sldId id="269" r:id="rId16"/>
    <p:sldId id="270" r:id="rId17"/>
    <p:sldId id="276" r:id="rId18"/>
    <p:sldId id="277" r:id="rId19"/>
    <p:sldId id="263" r:id="rId20"/>
    <p:sldId id="264" r:id="rId21"/>
    <p:sldId id="265" r:id="rId22"/>
    <p:sldId id="25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233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2E9D2-3BE8-474E-966D-87176217409F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39ED3-4E2D-3044-9E8A-39FD44163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909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F4AAE-C611-CA40-BE49-87D6591539BB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3D915-4C6E-BF41-83C2-E6FF00068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312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Monitoring</a:t>
            </a:r>
            <a:r>
              <a:rPr lang="en-US" baseline="0" dirty="0" smtClean="0"/>
              <a:t> the chemical shift </a:t>
            </a:r>
            <a:r>
              <a:rPr lang="en-US" baseline="0" dirty="0" err="1" smtClean="0"/>
              <a:t>prerturbations</a:t>
            </a:r>
            <a:r>
              <a:rPr lang="en-US" baseline="0" dirty="0" smtClean="0"/>
              <a:t> of the Nrd1-CTD interacting domain upon addition of the CTD</a:t>
            </a:r>
            <a:r>
              <a:rPr lang="en-US" dirty="0" smtClean="0"/>
              <a:t> we wanted to</a:t>
            </a:r>
            <a:r>
              <a:rPr lang="en-US" baseline="0" dirty="0" smtClean="0"/>
              <a:t> know how Nrd1-CID associate with Ser5P-CTD. In this way, we indentified the interacting surface of the Nrd1-CID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F8A6A9-30E3-584F-8EE0-D174B9F4C04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 secondly, when we studied the role</a:t>
            </a:r>
            <a:r>
              <a:rPr lang="en-US" baseline="0" dirty="0" smtClean="0"/>
              <a:t> of Ess1, we observed that upon a two step addition of the Ess1 to the CID-CTD complex, some of the residues that upon formation of the CTD-CID complex moved towards bound position were shifting back to the free form of the CID protein, as you can see from diminishing chemical shift perturbations of the CID residues.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F8A6A9-30E3-584F-8EE0-D174B9F4C047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 that are located</a:t>
            </a:r>
            <a:r>
              <a:rPr lang="en-US" baseline="0" dirty="0" smtClean="0"/>
              <a:t> on three helices of the CID.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F8A6A9-30E3-584F-8EE0-D174B9F4C047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41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2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26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0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23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7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293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789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6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538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1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C05D-7493-FB40-AB33-B8CFAB49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eb.expasy.org/protpara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6" Type="http://schemas.openxmlformats.org/officeDocument/2006/relationships/image" Target="../media/image8.png"/><Relationship Id="rId7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6" Type="http://schemas.openxmlformats.org/officeDocument/2006/relationships/image" Target="../media/image8.png"/><Relationship Id="rId7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F9600, Karel </a:t>
            </a:r>
            <a:r>
              <a:rPr lang="en-US" dirty="0" err="1" smtClean="0"/>
              <a:t>Kubíček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3200" y="279400"/>
            <a:ext cx="88011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Karel </a:t>
            </a:r>
            <a:r>
              <a:rPr lang="en-US" dirty="0" err="1" smtClean="0"/>
              <a:t>Kubíček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F9600</a:t>
            </a:r>
          </a:p>
          <a:p>
            <a:endParaRPr lang="en-US" b="1" dirty="0" smtClean="0"/>
          </a:p>
          <a:p>
            <a:r>
              <a:rPr lang="en-US" b="1" dirty="0" err="1" smtClean="0"/>
              <a:t>Spektroskopické</a:t>
            </a:r>
            <a:r>
              <a:rPr lang="en-US" b="1" dirty="0" smtClean="0"/>
              <a:t> </a:t>
            </a:r>
            <a:r>
              <a:rPr lang="en-US" b="1" dirty="0" err="1" smtClean="0"/>
              <a:t>studium</a:t>
            </a:r>
            <a:r>
              <a:rPr lang="en-US" b="1" dirty="0" smtClean="0"/>
              <a:t> </a:t>
            </a:r>
            <a:r>
              <a:rPr lang="en-US" b="1" dirty="0" err="1" smtClean="0"/>
              <a:t>biopolymerů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podporována</a:t>
            </a:r>
            <a:r>
              <a:rPr lang="en-US" dirty="0"/>
              <a:t> </a:t>
            </a:r>
            <a:r>
              <a:rPr lang="en-US" dirty="0" err="1"/>
              <a:t>grantovými</a:t>
            </a:r>
            <a:r>
              <a:rPr lang="en-US" dirty="0"/>
              <a:t> </a:t>
            </a:r>
            <a:r>
              <a:rPr lang="en-US" dirty="0" err="1"/>
              <a:t>prostředky</a:t>
            </a:r>
            <a:r>
              <a:rPr lang="en-US" dirty="0"/>
              <a:t> z </a:t>
            </a:r>
            <a:r>
              <a:rPr lang="en-US" dirty="0" err="1"/>
              <a:t>programu</a:t>
            </a:r>
            <a:r>
              <a:rPr lang="en-US" dirty="0"/>
              <a:t>:</a:t>
            </a:r>
          </a:p>
          <a:p>
            <a:endParaRPr lang="en-US" dirty="0"/>
          </a:p>
        </p:txBody>
      </p:sp>
      <p:pic>
        <p:nvPicPr>
          <p:cNvPr id="5" name="Picture 4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0323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"/>
            <a:ext cx="8610600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Co je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třeba</a:t>
            </a:r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znát</a:t>
            </a:r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 pro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přiřazení</a:t>
            </a:r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rezonančních</a:t>
            </a:r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frekvencí</a:t>
            </a:r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1)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Primární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sekvence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protein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u</a:t>
            </a:r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r>
              <a:rPr lang="en-US" b="1" dirty="0" smtClean="0">
                <a:latin typeface="Courier"/>
                <a:cs typeface="Courier"/>
              </a:rPr>
              <a:t>MQQDDDFQNF VATLESFKDL KSGISGSRIK KLTTYALDHI DIESKIISLI IDYSRLCPDS HKLGSLYIID SIGRAYLDET RSNSNSSSNK PGTCAHAINT LGEVIQELLS DAIAKSNQDH KEKIRMLLDI WDRSGLFQKS YLNAIRSKCF AMDLE</a:t>
            </a:r>
            <a:r>
              <a:rPr lang="en-US" dirty="0" smtClean="0"/>
              <a:t>HHHHHH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2)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Chemické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posuny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alfa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a beta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uhlíkových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atomů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dirty="0" smtClean="0"/>
              <a:t>(</a:t>
            </a:r>
            <a:r>
              <a:rPr lang="en-US" dirty="0" err="1" smtClean="0"/>
              <a:t>viz</a:t>
            </a:r>
            <a:r>
              <a:rPr lang="en-US" dirty="0" smtClean="0"/>
              <a:t> </a:t>
            </a:r>
            <a:r>
              <a:rPr lang="en-US" dirty="0" err="1" smtClean="0"/>
              <a:t>přístí</a:t>
            </a:r>
            <a:r>
              <a:rPr lang="en-US" dirty="0" smtClean="0"/>
              <a:t> </a:t>
            </a:r>
            <a:r>
              <a:rPr lang="en-US" dirty="0" err="1" smtClean="0"/>
              <a:t>průsvitka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rgbClr val="000090"/>
                </a:solidFill>
              </a:rPr>
              <a:t>3) </a:t>
            </a:r>
            <a:r>
              <a:rPr lang="en-US" sz="2000" b="1" dirty="0" err="1" smtClean="0">
                <a:solidFill>
                  <a:srgbClr val="000090"/>
                </a:solidFill>
              </a:rPr>
              <a:t>Sekundární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struktura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proteinu</a:t>
            </a:r>
            <a:r>
              <a:rPr lang="en-US" dirty="0" smtClean="0"/>
              <a:t> (</a:t>
            </a:r>
            <a:r>
              <a:rPr lang="en-US" dirty="0" err="1" smtClean="0"/>
              <a:t>predikcí</a:t>
            </a:r>
            <a:r>
              <a:rPr lang="en-US" dirty="0" smtClean="0"/>
              <a:t> </a:t>
            </a:r>
            <a:r>
              <a:rPr lang="en-US" dirty="0" err="1" smtClean="0"/>
              <a:t>z</a:t>
            </a:r>
            <a:r>
              <a:rPr lang="en-US" dirty="0" smtClean="0"/>
              <a:t> </a:t>
            </a:r>
            <a:r>
              <a:rPr lang="en-US" dirty="0" err="1" smtClean="0"/>
              <a:t>primární</a:t>
            </a:r>
            <a:r>
              <a:rPr lang="en-US" dirty="0" smtClean="0"/>
              <a:t> </a:t>
            </a:r>
            <a:r>
              <a:rPr lang="en-US" dirty="0" err="1" smtClean="0"/>
              <a:t>struktury</a:t>
            </a:r>
            <a:r>
              <a:rPr lang="en-US" dirty="0" smtClean="0"/>
              <a:t>, </a:t>
            </a:r>
            <a:r>
              <a:rPr lang="en-US" dirty="0" err="1" smtClean="0"/>
              <a:t>ovlivňuje</a:t>
            </a:r>
            <a:r>
              <a:rPr lang="en-US" dirty="0" smtClean="0"/>
              <a:t> </a:t>
            </a:r>
            <a:r>
              <a:rPr lang="en-US" dirty="0" err="1" smtClean="0"/>
              <a:t>odchylku</a:t>
            </a:r>
            <a:r>
              <a:rPr lang="en-US" dirty="0" smtClean="0"/>
              <a:t> </a:t>
            </a:r>
            <a:r>
              <a:rPr lang="en-US" dirty="0" err="1" smtClean="0"/>
              <a:t>chemických</a:t>
            </a:r>
            <a:r>
              <a:rPr lang="en-US" dirty="0" smtClean="0"/>
              <a:t> </a:t>
            </a:r>
            <a:r>
              <a:rPr lang="en-US" dirty="0" err="1" smtClean="0"/>
              <a:t>posunů</a:t>
            </a:r>
            <a:r>
              <a:rPr lang="en-US" dirty="0" smtClean="0"/>
              <a:t> </a:t>
            </a:r>
            <a:r>
              <a:rPr lang="en-US" dirty="0" err="1" smtClean="0"/>
              <a:t>od</a:t>
            </a:r>
            <a:r>
              <a:rPr lang="en-US" dirty="0" smtClean="0"/>
              <a:t> “</a:t>
            </a:r>
            <a:r>
              <a:rPr lang="en-US" dirty="0" err="1" smtClean="0"/>
              <a:t>průměru</a:t>
            </a:r>
            <a:r>
              <a:rPr lang="en-US" dirty="0" smtClean="0"/>
              <a:t>”)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rgbClr val="000090"/>
                </a:solidFill>
              </a:rPr>
              <a:t>4) </a:t>
            </a:r>
            <a:r>
              <a:rPr lang="en-US" sz="2000" b="1" dirty="0" err="1" smtClean="0">
                <a:solidFill>
                  <a:srgbClr val="000090"/>
                </a:solidFill>
              </a:rPr>
              <a:t>Přesná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pozice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píků</a:t>
            </a:r>
            <a:r>
              <a:rPr lang="en-US" dirty="0" smtClean="0"/>
              <a:t> (</a:t>
            </a:r>
            <a:r>
              <a:rPr lang="en-US" dirty="0" err="1" smtClean="0"/>
              <a:t>ruční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automatické</a:t>
            </a:r>
            <a:r>
              <a:rPr lang="en-US" dirty="0" smtClean="0"/>
              <a:t> </a:t>
            </a:r>
            <a:r>
              <a:rPr lang="en-US" dirty="0" err="1" smtClean="0"/>
              <a:t>označení</a:t>
            </a:r>
            <a:r>
              <a:rPr lang="en-US" dirty="0" smtClean="0"/>
              <a:t> </a:t>
            </a:r>
            <a:r>
              <a:rPr lang="en-US" dirty="0" err="1" smtClean="0"/>
              <a:t>píků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spektru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rgbClr val="000090"/>
                </a:solidFill>
              </a:rPr>
              <a:t>5) </a:t>
            </a:r>
            <a:r>
              <a:rPr lang="en-US" sz="2000" b="1" baseline="30000" dirty="0" smtClean="0">
                <a:solidFill>
                  <a:srgbClr val="000090"/>
                </a:solidFill>
              </a:rPr>
              <a:t>13</a:t>
            </a:r>
            <a:r>
              <a:rPr lang="en-US" sz="2000" b="1" dirty="0" smtClean="0">
                <a:solidFill>
                  <a:srgbClr val="000090"/>
                </a:solidFill>
              </a:rPr>
              <a:t>C a </a:t>
            </a:r>
            <a:r>
              <a:rPr lang="en-US" sz="2000" b="1" baseline="30000" dirty="0" smtClean="0">
                <a:solidFill>
                  <a:srgbClr val="000090"/>
                </a:solidFill>
              </a:rPr>
              <a:t>15</a:t>
            </a:r>
            <a:r>
              <a:rPr lang="en-US" sz="2000" b="1" dirty="0" smtClean="0">
                <a:solidFill>
                  <a:srgbClr val="000090"/>
                </a:solidFill>
              </a:rPr>
              <a:t>N </a:t>
            </a:r>
            <a:r>
              <a:rPr lang="en-US" sz="2000" b="1" dirty="0" err="1" smtClean="0">
                <a:solidFill>
                  <a:srgbClr val="000090"/>
                </a:solidFill>
              </a:rPr>
              <a:t>značený</a:t>
            </a:r>
            <a:r>
              <a:rPr lang="en-US" sz="2000" b="1" dirty="0" smtClean="0">
                <a:solidFill>
                  <a:srgbClr val="000090"/>
                </a:solidFill>
              </a:rPr>
              <a:t> protein </a:t>
            </a:r>
            <a:r>
              <a:rPr lang="en-US" sz="2000" b="1" dirty="0" err="1" smtClean="0">
                <a:solidFill>
                  <a:srgbClr val="000090"/>
                </a:solidFill>
              </a:rPr>
              <a:t>velikosti</a:t>
            </a:r>
            <a:r>
              <a:rPr lang="en-US" sz="2000" b="1" dirty="0" smtClean="0">
                <a:solidFill>
                  <a:srgbClr val="000090"/>
                </a:solidFill>
              </a:rPr>
              <a:t> 60-200 </a:t>
            </a:r>
            <a:r>
              <a:rPr lang="en-US" sz="2000" b="1" dirty="0" err="1" smtClean="0">
                <a:solidFill>
                  <a:srgbClr val="000090"/>
                </a:solidFill>
              </a:rPr>
              <a:t>aminokyselin</a:t>
            </a:r>
            <a:r>
              <a:rPr lang="en-US" sz="2000" b="1" dirty="0" smtClean="0">
                <a:solidFill>
                  <a:srgbClr val="000090"/>
                </a:solidFill>
              </a:rPr>
              <a:t> (6-20kDa)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44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59217" y="872555"/>
            <a:ext cx="8172190" cy="5078314"/>
            <a:chOff x="359217" y="359175"/>
            <a:chExt cx="8172190" cy="5078314"/>
          </a:xfrm>
        </p:grpSpPr>
        <p:sp>
          <p:nvSpPr>
            <p:cNvPr id="6" name="TextBox 5"/>
            <p:cNvSpPr txBox="1"/>
            <p:nvPr/>
          </p:nvSpPr>
          <p:spPr>
            <a:xfrm>
              <a:off x="359217" y="359175"/>
              <a:ext cx="8172190" cy="5078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Molecular weight: 18286.6 g/</a:t>
              </a:r>
              <a:r>
                <a:rPr lang="en-US" dirty="0" err="1" smtClean="0"/>
                <a:t>mol</a:t>
              </a:r>
              <a:endParaRPr lang="en-US" dirty="0" smtClean="0"/>
            </a:p>
            <a:p>
              <a:endParaRPr lang="en-US" dirty="0" smtClean="0"/>
            </a:p>
            <a:p>
              <a:r>
                <a:rPr lang="en-US" dirty="0" smtClean="0"/>
                <a:t>Amino acid composition: 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Ala</a:t>
              </a:r>
              <a:r>
                <a:rPr lang="en-US" dirty="0" smtClean="0">
                  <a:latin typeface="Courier"/>
                  <a:cs typeface="Courier"/>
                </a:rPr>
                <a:t> (A)   9       5.6%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Arg</a:t>
              </a:r>
              <a:r>
                <a:rPr lang="en-US" dirty="0" smtClean="0">
                  <a:latin typeface="Courier"/>
                  <a:cs typeface="Courier"/>
                </a:rPr>
                <a:t> (R)   7       4.3%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Asn</a:t>
              </a:r>
              <a:r>
                <a:rPr lang="en-US" dirty="0" smtClean="0">
                  <a:latin typeface="Courier"/>
                  <a:cs typeface="Courier"/>
                </a:rPr>
                <a:t> (N)   7       4.3%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Asp (D)  15       9.3%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Cys</a:t>
              </a:r>
              <a:r>
                <a:rPr lang="en-US" dirty="0" smtClean="0">
                  <a:latin typeface="Courier"/>
                  <a:cs typeface="Courier"/>
                </a:rPr>
                <a:t> (C)   3       1.9%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Gln</a:t>
              </a:r>
              <a:r>
                <a:rPr lang="en-US" dirty="0" smtClean="0">
                  <a:latin typeface="Courier"/>
                  <a:cs typeface="Courier"/>
                </a:rPr>
                <a:t> (Q)   6       3.7%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Glu</a:t>
              </a:r>
              <a:r>
                <a:rPr lang="en-US" dirty="0" smtClean="0">
                  <a:latin typeface="Courier"/>
                  <a:cs typeface="Courier"/>
                </a:rPr>
                <a:t> (E)   7       4.3%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Gly</a:t>
              </a:r>
              <a:r>
                <a:rPr lang="en-US" dirty="0" smtClean="0">
                  <a:latin typeface="Courier"/>
                  <a:cs typeface="Courier"/>
                </a:rPr>
                <a:t> (G)   7       4.3%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His (H)  10       6.2%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Ile (I)  17      10.6%</a:t>
              </a:r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r>
                <a:rPr lang="en-US" dirty="0" smtClean="0"/>
                <a:t>Total number of negatively charged residues (Asp + </a:t>
              </a:r>
              <a:r>
                <a:rPr lang="en-US" dirty="0" err="1" smtClean="0"/>
                <a:t>Glu</a:t>
              </a:r>
              <a:r>
                <a:rPr lang="en-US" dirty="0" smtClean="0"/>
                <a:t>): 22</a:t>
              </a:r>
            </a:p>
            <a:p>
              <a:r>
                <a:rPr lang="en-US" dirty="0" smtClean="0"/>
                <a:t>Total number of positively charged residues (</a:t>
              </a:r>
              <a:r>
                <a:rPr lang="en-US" dirty="0" err="1" smtClean="0"/>
                <a:t>Arg</a:t>
              </a:r>
              <a:r>
                <a:rPr lang="en-US" dirty="0" smtClean="0"/>
                <a:t> + Lys): 19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49093" y="1231445"/>
              <a:ext cx="3232150" cy="2862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Courier"/>
                  <a:cs typeface="Courier"/>
                </a:rPr>
                <a:t>Leu</a:t>
              </a:r>
              <a:r>
                <a:rPr lang="en-US" dirty="0" smtClean="0">
                  <a:latin typeface="Courier"/>
                  <a:cs typeface="Courier"/>
                </a:rPr>
                <a:t> (L)  17      10.6%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Lys (K)  12       7.5%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Met (M)   3       1.9%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Phe</a:t>
              </a:r>
              <a:r>
                <a:rPr lang="en-US" dirty="0" smtClean="0">
                  <a:latin typeface="Courier"/>
                  <a:cs typeface="Courier"/>
                </a:rPr>
                <a:t> (F)   5       3.1%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Pro (P)   2       1.2%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Ser</a:t>
              </a:r>
              <a:r>
                <a:rPr lang="en-US" dirty="0" smtClean="0">
                  <a:latin typeface="Courier"/>
                  <a:cs typeface="Courier"/>
                </a:rPr>
                <a:t> (S)  20      12.4%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Thr</a:t>
              </a:r>
              <a:r>
                <a:rPr lang="en-US" dirty="0" smtClean="0">
                  <a:latin typeface="Courier"/>
                  <a:cs typeface="Courier"/>
                </a:rPr>
                <a:t> (T)   6       3.7%</a:t>
              </a:r>
            </a:p>
            <a:p>
              <a:r>
                <a:rPr lang="en-US" dirty="0" err="1" smtClean="0">
                  <a:latin typeface="Courier"/>
                  <a:cs typeface="Courier"/>
                </a:rPr>
                <a:t>Trp</a:t>
              </a:r>
              <a:r>
                <a:rPr lang="en-US" dirty="0" smtClean="0">
                  <a:latin typeface="Courier"/>
                  <a:cs typeface="Courier"/>
                </a:rPr>
                <a:t> (W)   1       0.6%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Tyr (Y)   5       3.1%</a:t>
              </a:r>
            </a:p>
            <a:p>
              <a:r>
                <a:rPr lang="en-US" dirty="0" smtClean="0">
                  <a:latin typeface="Courier"/>
                  <a:cs typeface="Courier"/>
                </a:rPr>
                <a:t>Val (V)   2       1.2%</a:t>
              </a:r>
              <a:endParaRPr lang="en-US" dirty="0">
                <a:latin typeface="Courier"/>
                <a:cs typeface="Courier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59217" y="261163"/>
            <a:ext cx="4570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2"/>
              </a:rPr>
              <a:t>http://web.expasy.org/protparam/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974807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pic>
        <p:nvPicPr>
          <p:cNvPr id="6" name="Picture 5" descr="amino_acids_NM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51" y="102622"/>
            <a:ext cx="4367588" cy="617401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-1579647" y="2359343"/>
            <a:ext cx="7906696" cy="4801472"/>
            <a:chOff x="-2277241" y="826514"/>
            <a:chExt cx="9447496" cy="5737148"/>
          </a:xfrm>
        </p:grpSpPr>
        <p:pic>
          <p:nvPicPr>
            <p:cNvPr id="7" name="Picture 6" descr="Screen Shot 2013-02-28 at 1.56.18 P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802" r="56114"/>
            <a:stretch/>
          </p:blipFill>
          <p:spPr>
            <a:xfrm>
              <a:off x="0" y="966862"/>
              <a:ext cx="4012956" cy="4361779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2769420" y="889415"/>
              <a:ext cx="4400835" cy="5357273"/>
              <a:chOff x="2769420" y="2091805"/>
              <a:chExt cx="4400835" cy="5357273"/>
            </a:xfrm>
          </p:grpSpPr>
          <p:sp>
            <p:nvSpPr>
              <p:cNvPr id="8" name="Arc 7"/>
              <p:cNvSpPr/>
              <p:nvPr/>
            </p:nvSpPr>
            <p:spPr>
              <a:xfrm rot="13320779">
                <a:off x="3020244" y="3440863"/>
                <a:ext cx="2189452" cy="2095060"/>
              </a:xfrm>
              <a:prstGeom prst="arc">
                <a:avLst>
                  <a:gd name="adj1" fmla="val 16200000"/>
                  <a:gd name="adj2" fmla="val 1059412"/>
                </a:avLst>
              </a:prstGeom>
              <a:ln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/>
              <p:cNvSpPr/>
              <p:nvPr/>
            </p:nvSpPr>
            <p:spPr>
              <a:xfrm rot="13320779">
                <a:off x="2769420" y="2999574"/>
                <a:ext cx="3754827" cy="3316881"/>
              </a:xfrm>
              <a:prstGeom prst="arc">
                <a:avLst>
                  <a:gd name="adj1" fmla="val 16200000"/>
                  <a:gd name="adj2" fmla="val 1059412"/>
                </a:avLst>
              </a:prstGeom>
              <a:ln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Arc 9"/>
              <p:cNvSpPr/>
              <p:nvPr/>
            </p:nvSpPr>
            <p:spPr>
              <a:xfrm rot="13620324">
                <a:off x="2354448" y="2633272"/>
                <a:ext cx="5357273" cy="4274340"/>
              </a:xfrm>
              <a:prstGeom prst="arc">
                <a:avLst>
                  <a:gd name="adj1" fmla="val 15711214"/>
                  <a:gd name="adj2" fmla="val 608985"/>
                </a:avLst>
              </a:prstGeom>
              <a:ln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Arc 13"/>
            <p:cNvSpPr/>
            <p:nvPr/>
          </p:nvSpPr>
          <p:spPr>
            <a:xfrm rot="8279221" flipH="1">
              <a:off x="-151136" y="2198057"/>
              <a:ext cx="2381285" cy="2280582"/>
            </a:xfrm>
            <a:prstGeom prst="arc">
              <a:avLst>
                <a:gd name="adj1" fmla="val 16200000"/>
                <a:gd name="adj2" fmla="val 1059412"/>
              </a:avLst>
            </a:prstGeom>
            <a:ln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c 14"/>
            <p:cNvSpPr/>
            <p:nvPr/>
          </p:nvSpPr>
          <p:spPr>
            <a:xfrm rot="8279221" flipH="1">
              <a:off x="-1580864" y="1717691"/>
              <a:ext cx="4083813" cy="3610598"/>
            </a:xfrm>
            <a:prstGeom prst="arc">
              <a:avLst>
                <a:gd name="adj1" fmla="val 16200000"/>
                <a:gd name="adj2" fmla="val 1059412"/>
              </a:avLst>
            </a:prstGeom>
            <a:ln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Arc 15"/>
            <p:cNvSpPr/>
            <p:nvPr/>
          </p:nvSpPr>
          <p:spPr>
            <a:xfrm rot="7979676" flipH="1">
              <a:off x="-2843606" y="1392879"/>
              <a:ext cx="5737148" cy="4604418"/>
            </a:xfrm>
            <a:prstGeom prst="arc">
              <a:avLst>
                <a:gd name="adj1" fmla="val 15711214"/>
                <a:gd name="adj2" fmla="val 751627"/>
              </a:avLst>
            </a:prstGeom>
            <a:ln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 descr="Screen Shot 2013-02-28 at 1.55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52" y="7032"/>
            <a:ext cx="3134699" cy="227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732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condary_struct_prot.gif"/>
          <p:cNvPicPr>
            <a:picLocks noChangeAspect="1"/>
          </p:cNvPicPr>
          <p:nvPr/>
        </p:nvPicPr>
        <p:blipFill>
          <a:blip r:embed="rId2"/>
          <a:srcRect b="7029"/>
          <a:stretch>
            <a:fillRect/>
          </a:stretch>
        </p:blipFill>
        <p:spPr>
          <a:xfrm>
            <a:off x="381000" y="1503542"/>
            <a:ext cx="8521700" cy="445135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68945" y="5863168"/>
            <a:ext cx="2813050" cy="369332"/>
            <a:chOff x="304800" y="6017104"/>
            <a:chExt cx="2813050" cy="369332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838200" y="6232448"/>
              <a:ext cx="1295400" cy="1588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304800" y="6017104"/>
              <a:ext cx="2813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N-                                C-</a:t>
              </a:r>
              <a:r>
                <a:rPr lang="en-US" dirty="0" err="1" smtClean="0"/>
                <a:t>konec</a:t>
              </a:r>
              <a:endParaRPr lang="en-US" dirty="0"/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4125307" y="6003936"/>
            <a:ext cx="20574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79565" y="597785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v</a:t>
            </a:r>
            <a:r>
              <a:rPr lang="en-US" dirty="0" err="1" smtClean="0"/>
              <a:t>odíková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350" y="108620"/>
            <a:ext cx="883285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90"/>
                </a:solidFill>
              </a:rPr>
              <a:t>Proteinová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páteř</a:t>
            </a:r>
            <a:r>
              <a:rPr lang="en-US" sz="2400" b="1" dirty="0" smtClean="0">
                <a:solidFill>
                  <a:srgbClr val="000090"/>
                </a:solidFill>
              </a:rPr>
              <a:t> a </a:t>
            </a:r>
            <a:r>
              <a:rPr lang="en-US" sz="2400" b="1" dirty="0" err="1" smtClean="0">
                <a:solidFill>
                  <a:srgbClr val="000090"/>
                </a:solidFill>
              </a:rPr>
              <a:t>sekundární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struktura</a:t>
            </a:r>
            <a:endParaRPr lang="en-US" sz="2400" b="1" dirty="0" smtClean="0">
              <a:solidFill>
                <a:srgbClr val="000090"/>
              </a:solidFill>
            </a:endParaRPr>
          </a:p>
          <a:p>
            <a:endParaRPr lang="en-US" dirty="0" smtClean="0"/>
          </a:p>
          <a:p>
            <a:r>
              <a:rPr lang="en-US" sz="2000" b="1" dirty="0" smtClean="0">
                <a:latin typeface="Symbol" charset="2"/>
                <a:cs typeface="Symbol" charset="2"/>
              </a:rPr>
              <a:t>					</a:t>
            </a:r>
            <a:r>
              <a:rPr lang="en-US" sz="2000" b="1" dirty="0" err="1" smtClean="0">
                <a:latin typeface="Symbol" charset="2"/>
                <a:cs typeface="Symbol" charset="2"/>
              </a:rPr>
              <a:t>b</a:t>
            </a:r>
            <a:r>
              <a:rPr lang="en-US" sz="2000" b="1" dirty="0" err="1" smtClean="0"/>
              <a:t>-skládaný</a:t>
            </a:r>
            <a:r>
              <a:rPr lang="en-US" sz="2000" b="1" dirty="0" smtClean="0"/>
              <a:t> list								</a:t>
            </a:r>
            <a:r>
              <a:rPr lang="en-US" sz="2000" b="1" dirty="0" smtClean="0">
                <a:latin typeface="Symbol" charset="2"/>
                <a:cs typeface="Symbol" charset="2"/>
              </a:rPr>
              <a:t>a</a:t>
            </a:r>
            <a:r>
              <a:rPr lang="en-US" sz="2000" b="1" dirty="0" smtClean="0"/>
              <a:t>-helix</a:t>
            </a:r>
          </a:p>
          <a:p>
            <a:r>
              <a:rPr lang="en-US" sz="2000" b="1" dirty="0" smtClean="0"/>
              <a:t>			</a:t>
            </a:r>
            <a:r>
              <a:rPr lang="en-US" sz="2000" b="1" dirty="0" err="1" smtClean="0"/>
              <a:t>paralelní</a:t>
            </a:r>
            <a:r>
              <a:rPr lang="en-US" sz="2000" b="1" dirty="0" smtClean="0"/>
              <a:t>				</a:t>
            </a:r>
            <a:r>
              <a:rPr lang="en-US" sz="2000" b="1" dirty="0" err="1" smtClean="0"/>
              <a:t>antiparalelní</a:t>
            </a:r>
            <a:r>
              <a:rPr lang="en-US" sz="2000" b="1" dirty="0" smtClean="0"/>
              <a:t>				</a:t>
            </a:r>
            <a:endParaRPr lang="en-US" sz="2000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81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ID-15N-HSQC_JCh.png"/>
          <p:cNvPicPr>
            <a:picLocks noChangeAspect="1"/>
          </p:cNvPicPr>
          <p:nvPr/>
        </p:nvPicPr>
        <p:blipFill>
          <a:blip r:embed="rId2"/>
          <a:srcRect r="5416"/>
          <a:stretch>
            <a:fillRect/>
          </a:stretch>
        </p:blipFill>
        <p:spPr>
          <a:xfrm>
            <a:off x="3050357" y="729341"/>
            <a:ext cx="6071429" cy="4960222"/>
          </a:xfrm>
          <a:prstGeom prst="rect">
            <a:avLst/>
          </a:prstGeom>
        </p:spPr>
      </p:pic>
      <p:pic>
        <p:nvPicPr>
          <p:cNvPr id="6" name="Picture 5" descr="backbone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4392950"/>
            <a:ext cx="3505200" cy="197444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0070" y="5211824"/>
            <a:ext cx="304800" cy="9144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92670" y="4602224"/>
            <a:ext cx="304800" cy="9144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617470" y="5211824"/>
            <a:ext cx="304800" cy="9144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2400" y="213772"/>
            <a:ext cx="4399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baseline="30000" dirty="0" smtClean="0">
                <a:solidFill>
                  <a:srgbClr val="800000"/>
                </a:solidFill>
              </a:rPr>
              <a:t>15</a:t>
            </a:r>
            <a:r>
              <a:rPr lang="en-US" sz="2000" b="1" dirty="0" smtClean="0">
                <a:solidFill>
                  <a:srgbClr val="800000"/>
                </a:solidFill>
              </a:rPr>
              <a:t>N-</a:t>
            </a:r>
            <a:r>
              <a:rPr lang="en-US" sz="2000" b="1" baseline="30000" dirty="0" smtClean="0">
                <a:solidFill>
                  <a:srgbClr val="800000"/>
                </a:solidFill>
              </a:rPr>
              <a:t>1</a:t>
            </a:r>
            <a:r>
              <a:rPr lang="en-US" sz="2000" b="1" dirty="0" smtClean="0">
                <a:solidFill>
                  <a:srgbClr val="800000"/>
                </a:solidFill>
              </a:rPr>
              <a:t>H HSQC</a:t>
            </a:r>
          </a:p>
          <a:p>
            <a:pPr marL="342900" indent="-342900">
              <a:buAutoNum type="arabicParenR"/>
            </a:pPr>
            <a:r>
              <a:rPr lang="en-US" dirty="0" smtClean="0"/>
              <a:t>1 peak </a:t>
            </a:r>
            <a:r>
              <a:rPr lang="en-US" sz="2400" dirty="0" smtClean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 smtClean="0"/>
              <a:t> 1 amino acid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Excelent</a:t>
            </a:r>
            <a:r>
              <a:rPr lang="en-US" dirty="0" smtClean="0"/>
              <a:t> info about the protein fold</a:t>
            </a:r>
          </a:p>
          <a:p>
            <a:pPr marL="342900" indent="-342900">
              <a:buAutoNum type="arabicParenR"/>
            </a:pPr>
            <a:r>
              <a:rPr lang="en-US" dirty="0" smtClean="0"/>
              <a:t>No info about primary sequence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03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28 at 12.59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642" y="391854"/>
            <a:ext cx="4278196" cy="607329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346055" y="4926624"/>
            <a:ext cx="533400" cy="2286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6513" y="4648968"/>
            <a:ext cx="457200" cy="2286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4039394" y="3276600"/>
            <a:ext cx="5638800" cy="1588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768971" y="2464056"/>
            <a:ext cx="457200" cy="2286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153400" y="576000"/>
            <a:ext cx="457200" cy="228600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Beta-sheet.png"/>
          <p:cNvPicPr>
            <a:picLocks noChangeAspect="1"/>
          </p:cNvPicPr>
          <p:nvPr/>
        </p:nvPicPr>
        <p:blipFill>
          <a:blip r:embed="rId3"/>
          <a:srcRect l="5919" r="33869"/>
          <a:stretch>
            <a:fillRect/>
          </a:stretch>
        </p:blipFill>
        <p:spPr>
          <a:xfrm>
            <a:off x="838200" y="3696899"/>
            <a:ext cx="2438400" cy="2627701"/>
          </a:xfrm>
          <a:prstGeom prst="rect">
            <a:avLst/>
          </a:prstGeom>
        </p:spPr>
      </p:pic>
      <p:pic>
        <p:nvPicPr>
          <p:cNvPr id="12" name="Picture 11" descr="alfa-helix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600" y="598314"/>
            <a:ext cx="2489400" cy="275448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9600" y="2286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Symbol" charset="2"/>
                <a:cs typeface="Symbol" charset="2"/>
              </a:rPr>
              <a:t>a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šroubovice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3440286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Symbol" charset="2"/>
                <a:cs typeface="Symbol" charset="2"/>
              </a:rPr>
              <a:t>b</a:t>
            </a:r>
            <a:r>
              <a:rPr lang="en-US" sz="2000" b="1" dirty="0" err="1" smtClean="0"/>
              <a:t>-skládaný</a:t>
            </a:r>
            <a:r>
              <a:rPr lang="en-US" sz="2000" b="1" dirty="0" smtClean="0"/>
              <a:t> list</a:t>
            </a: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614724" y="6324600"/>
            <a:ext cx="4376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Cavanagh</a:t>
            </a:r>
            <a:r>
              <a:rPr lang="en-US" sz="1600" dirty="0" smtClean="0"/>
              <a:t> et al. Protein NMR Spectroscopy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ed.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257800" y="1524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Chem. </a:t>
            </a:r>
            <a:r>
              <a:rPr lang="en-US" b="1" dirty="0" err="1" smtClean="0"/>
              <a:t>posuny</a:t>
            </a:r>
            <a:r>
              <a:rPr lang="en-US" b="1" dirty="0" smtClean="0"/>
              <a:t> </a:t>
            </a:r>
            <a:r>
              <a:rPr lang="en-US" b="1" baseline="30000" dirty="0" smtClean="0"/>
              <a:t>13</a:t>
            </a:r>
            <a:r>
              <a:rPr lang="en-US" b="1" dirty="0" smtClean="0"/>
              <a:t>C </a:t>
            </a:r>
            <a:r>
              <a:rPr lang="en-US" b="1" dirty="0" err="1" smtClean="0"/>
              <a:t>v</a:t>
            </a:r>
            <a:r>
              <a:rPr lang="en-US" b="1" dirty="0" smtClean="0"/>
              <a:t> </a:t>
            </a:r>
            <a:r>
              <a:rPr lang="en-US" b="1" dirty="0" err="1" smtClean="0"/>
              <a:t>proteinech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11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62600" y="1676400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g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2691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b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3834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a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0400" y="3834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dirty="0" smtClean="0">
                <a:latin typeface="Symbol" charset="2"/>
                <a:cs typeface="Symbol" charset="2"/>
              </a:rPr>
              <a:t>’</a:t>
            </a:r>
            <a:endParaRPr lang="en-US" sz="3200" b="1" dirty="0">
              <a:latin typeface="Symbol" charset="2"/>
              <a:cs typeface="Symbol" charset="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49016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H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a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0" y="2667000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H</a:t>
            </a:r>
            <a:r>
              <a:rPr lang="en-US" sz="3200" b="1" baseline="-25000" dirty="0" err="1">
                <a:latin typeface="Symbol" charset="2"/>
                <a:cs typeface="Symbol" charset="2"/>
              </a:rPr>
              <a:t>b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8200" y="2667000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H</a:t>
            </a:r>
            <a:r>
              <a:rPr lang="en-US" sz="3200" b="1" baseline="-25000" dirty="0" err="1">
                <a:latin typeface="Symbol" charset="2"/>
                <a:cs typeface="Symbol" charset="2"/>
              </a:rPr>
              <a:t>b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1000" y="3834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15</a:t>
            </a:r>
            <a:r>
              <a:rPr lang="en-US" sz="3200" b="1" dirty="0" smtClean="0"/>
              <a:t>N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5800" y="4876800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</a:t>
            </a:r>
            <a:r>
              <a:rPr lang="en-US" sz="3200" b="1" baseline="30000" dirty="0">
                <a:latin typeface="Symbol" charset="2"/>
                <a:cs typeface="Symbol" charset="2"/>
              </a:rPr>
              <a:t>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0" y="2691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b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0" y="3834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a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38348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baseline="30000" dirty="0" smtClean="0"/>
              <a:t>13</a:t>
            </a:r>
            <a:r>
              <a:rPr lang="en-US" sz="3200" b="1" dirty="0" smtClean="0"/>
              <a:t>C</a:t>
            </a:r>
            <a:r>
              <a:rPr lang="en-US" sz="3200" b="1" dirty="0" smtClean="0">
                <a:latin typeface="Symbol" charset="2"/>
                <a:cs typeface="Symbol" charset="2"/>
              </a:rPr>
              <a:t>’</a:t>
            </a:r>
            <a:endParaRPr lang="en-US" sz="3200" b="1" dirty="0">
              <a:latin typeface="Symbol" charset="2"/>
              <a:cs typeface="Symbol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8800" y="4901624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H</a:t>
            </a:r>
            <a:r>
              <a:rPr lang="en-US" sz="3200" b="1" baseline="-25000" dirty="0" smtClean="0">
                <a:latin typeface="Symbol" charset="2"/>
                <a:cs typeface="Symbol" charset="2"/>
              </a:rPr>
              <a:t>a</a:t>
            </a:r>
            <a:endParaRPr lang="en-US" sz="3200" b="1" baseline="-25000" dirty="0">
              <a:latin typeface="Symbol" charset="2"/>
              <a:cs typeface="Symbol" charset="2"/>
            </a:endParaRPr>
          </a:p>
        </p:txBody>
      </p:sp>
      <p:cxnSp>
        <p:nvCxnSpPr>
          <p:cNvPr id="18" name="Straight Connector 17"/>
          <p:cNvCxnSpPr>
            <a:stCxn id="13" idx="2"/>
            <a:endCxn id="14" idx="0"/>
          </p:cNvCxnSpPr>
          <p:nvPr/>
        </p:nvCxnSpPr>
        <p:spPr>
          <a:xfrm rot="5400000">
            <a:off x="1778288" y="3555712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1779082" y="4673094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211388" y="4178588"/>
            <a:ext cx="760412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4444494" y="4697918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5816094" y="4697918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5816094" y="3606294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5816094" y="2539494"/>
            <a:ext cx="55822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581400" y="4178588"/>
            <a:ext cx="6096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876800" y="4191000"/>
            <a:ext cx="6858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324600" y="4191000"/>
            <a:ext cx="6858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324600" y="3035588"/>
            <a:ext cx="533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181600" y="3048000"/>
            <a:ext cx="3810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2346036" y="4375727"/>
            <a:ext cx="2251364" cy="546486"/>
          </a:xfrm>
          <a:custGeom>
            <a:avLst/>
            <a:gdLst>
              <a:gd name="connsiteX0" fmla="*/ 0 w 2251364"/>
              <a:gd name="connsiteY0" fmla="*/ 23091 h 546486"/>
              <a:gd name="connsiteX1" fmla="*/ 1212273 w 2251364"/>
              <a:gd name="connsiteY1" fmla="*/ 542637 h 546486"/>
              <a:gd name="connsiteX2" fmla="*/ 2251364 w 2251364"/>
              <a:gd name="connsiteY2" fmla="*/ 0 h 54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1364" h="546486">
                <a:moveTo>
                  <a:pt x="0" y="23091"/>
                </a:moveTo>
                <a:cubicBezTo>
                  <a:pt x="418523" y="284788"/>
                  <a:pt x="837046" y="546486"/>
                  <a:pt x="1212273" y="542637"/>
                </a:cubicBezTo>
                <a:cubicBezTo>
                  <a:pt x="1587500" y="538789"/>
                  <a:pt x="1919432" y="269394"/>
                  <a:pt x="2251364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4987636" y="4343400"/>
            <a:ext cx="2251364" cy="546486"/>
          </a:xfrm>
          <a:custGeom>
            <a:avLst/>
            <a:gdLst>
              <a:gd name="connsiteX0" fmla="*/ 0 w 2251364"/>
              <a:gd name="connsiteY0" fmla="*/ 23091 h 546486"/>
              <a:gd name="connsiteX1" fmla="*/ 1212273 w 2251364"/>
              <a:gd name="connsiteY1" fmla="*/ 542637 h 546486"/>
              <a:gd name="connsiteX2" fmla="*/ 2251364 w 2251364"/>
              <a:gd name="connsiteY2" fmla="*/ 0 h 54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1364" h="546486">
                <a:moveTo>
                  <a:pt x="0" y="23091"/>
                </a:moveTo>
                <a:cubicBezTo>
                  <a:pt x="418523" y="284788"/>
                  <a:pt x="837046" y="546486"/>
                  <a:pt x="1212273" y="542637"/>
                </a:cubicBezTo>
                <a:cubicBezTo>
                  <a:pt x="1587500" y="538789"/>
                  <a:pt x="1919432" y="269394"/>
                  <a:pt x="2251364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6096000" y="22976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35Hz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72200" y="2667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130Hz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19800" y="44196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140Hz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96000" y="3429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35Hz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24600" y="38216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5</a:t>
            </a:r>
            <a:r>
              <a:rPr lang="en-US" b="1" dirty="0" smtClean="0">
                <a:solidFill>
                  <a:srgbClr val="800000"/>
                </a:solidFill>
              </a:rPr>
              <a:t>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57400" y="3429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35Hz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86000" y="38216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5</a:t>
            </a:r>
            <a:r>
              <a:rPr lang="en-US" b="1" dirty="0" smtClean="0">
                <a:solidFill>
                  <a:srgbClr val="800000"/>
                </a:solidFill>
              </a:rPr>
              <a:t>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57600" y="3810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-15Hz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76800" y="38216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-11Hz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00400" y="4572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7</a:t>
            </a:r>
            <a:r>
              <a:rPr lang="en-US" b="1" dirty="0" smtClean="0">
                <a:solidFill>
                  <a:srgbClr val="800000"/>
                </a:solidFill>
              </a:rPr>
              <a:t>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24400" y="4572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-92Hz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705600" y="4572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&lt; 1Hz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81000" y="3048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90"/>
                </a:solidFill>
              </a:rPr>
              <a:t>V </a:t>
            </a:r>
            <a:r>
              <a:rPr lang="en-US" sz="2400" b="1" dirty="0" err="1" smtClean="0">
                <a:solidFill>
                  <a:srgbClr val="000090"/>
                </a:solidFill>
              </a:rPr>
              <a:t>proteinu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plně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značeném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baseline="30000" dirty="0" smtClean="0">
                <a:solidFill>
                  <a:srgbClr val="000090"/>
                </a:solidFill>
              </a:rPr>
              <a:t>13</a:t>
            </a:r>
            <a:r>
              <a:rPr lang="en-US" sz="2400" b="1" dirty="0" smtClean="0">
                <a:solidFill>
                  <a:srgbClr val="000090"/>
                </a:solidFill>
              </a:rPr>
              <a:t>C/</a:t>
            </a:r>
            <a:r>
              <a:rPr lang="en-US" sz="2400" b="1" baseline="30000" dirty="0" smtClean="0">
                <a:solidFill>
                  <a:srgbClr val="000090"/>
                </a:solidFill>
              </a:rPr>
              <a:t>15</a:t>
            </a:r>
            <a:r>
              <a:rPr lang="en-US" sz="2400" b="1" dirty="0" smtClean="0">
                <a:solidFill>
                  <a:srgbClr val="000090"/>
                </a:solidFill>
              </a:rPr>
              <a:t>N je </a:t>
            </a:r>
            <a:r>
              <a:rPr lang="en-US" sz="2400" b="1" dirty="0" err="1" smtClean="0">
                <a:solidFill>
                  <a:srgbClr val="000090"/>
                </a:solidFill>
              </a:rPr>
              <a:t>možné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měřit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chemické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posuny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za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využití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jedno</a:t>
            </a:r>
            <a:r>
              <a:rPr lang="en-US" sz="2400" b="1" dirty="0" smtClean="0">
                <a:solidFill>
                  <a:srgbClr val="000090"/>
                </a:solidFill>
              </a:rPr>
              <a:t>- a </a:t>
            </a:r>
            <a:r>
              <a:rPr lang="en-US" sz="2400" b="1" dirty="0" err="1" smtClean="0">
                <a:solidFill>
                  <a:srgbClr val="000090"/>
                </a:solidFill>
              </a:rPr>
              <a:t>dvou-vazebných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štěpících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konstant</a:t>
            </a:r>
            <a:endParaRPr lang="en-US" sz="2400" b="1" dirty="0">
              <a:solidFill>
                <a:srgbClr val="00009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33800" y="6260068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Sattler et al. </a:t>
            </a:r>
            <a:r>
              <a:rPr lang="en-US" dirty="0" err="1" smtClean="0"/>
              <a:t>Prog</a:t>
            </a:r>
            <a:r>
              <a:rPr lang="en-US" dirty="0" smtClean="0"/>
              <a:t>. NMR </a:t>
            </a:r>
            <a:r>
              <a:rPr lang="en-US" dirty="0" err="1" smtClean="0"/>
              <a:t>Spectrosc</a:t>
            </a:r>
            <a:r>
              <a:rPr lang="en-US" dirty="0" smtClean="0"/>
              <a:t>. (</a:t>
            </a:r>
            <a:r>
              <a:rPr lang="en-US" b="1" dirty="0" smtClean="0"/>
              <a:t>1999</a:t>
            </a:r>
            <a:r>
              <a:rPr lang="en-US" dirty="0" smtClean="0"/>
              <a:t>) 34, 93-158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19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 descr="CID-15N-HSQC_JC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027" y="2590800"/>
            <a:ext cx="6228173" cy="4812680"/>
          </a:xfrm>
          <a:prstGeom prst="rect">
            <a:avLst/>
          </a:prstGeom>
          <a:scene3d>
            <a:camera prst="perspectiveFront">
              <a:rot lat="17460000" lon="0" rev="0"/>
            </a:camera>
            <a:lightRig rig="threePt" dir="t"/>
          </a:scene3d>
        </p:spPr>
      </p:pic>
      <p:grpSp>
        <p:nvGrpSpPr>
          <p:cNvPr id="13" name="Group 12"/>
          <p:cNvGrpSpPr/>
          <p:nvPr/>
        </p:nvGrpSpPr>
        <p:grpSpPr>
          <a:xfrm>
            <a:off x="3503610" y="3505200"/>
            <a:ext cx="304800" cy="1600200"/>
            <a:chOff x="2133600" y="533400"/>
            <a:chExt cx="436418" cy="1600200"/>
          </a:xfrm>
        </p:grpSpPr>
        <p:sp>
          <p:nvSpPr>
            <p:cNvPr id="8" name="Rectangle 7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13210" y="3733800"/>
            <a:ext cx="304800" cy="1600200"/>
            <a:chOff x="2133600" y="533400"/>
            <a:chExt cx="436418" cy="1600200"/>
          </a:xfrm>
        </p:grpSpPr>
        <p:sp>
          <p:nvSpPr>
            <p:cNvPr id="15" name="Rectangle 14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637210" y="4114800"/>
            <a:ext cx="304800" cy="1600200"/>
            <a:chOff x="2133600" y="533400"/>
            <a:chExt cx="436418" cy="1600200"/>
          </a:xfrm>
        </p:grpSpPr>
        <p:sp>
          <p:nvSpPr>
            <p:cNvPr id="21" name="Rectangle 20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7410" y="3657600"/>
            <a:ext cx="304800" cy="1600200"/>
            <a:chOff x="2133600" y="533400"/>
            <a:chExt cx="436418" cy="1600200"/>
          </a:xfrm>
        </p:grpSpPr>
        <p:sp>
          <p:nvSpPr>
            <p:cNvPr id="27" name="Rectangle 26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 rot="5400000" flipH="1" flipV="1">
            <a:off x="1232010" y="4814206"/>
            <a:ext cx="1800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 flipH="1" flipV="1">
            <a:off x="1917016" y="3490006"/>
            <a:ext cx="1800000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 flipH="1" flipV="1">
            <a:off x="6336616" y="3518806"/>
            <a:ext cx="1800000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6947804" y="4814206"/>
            <a:ext cx="1800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1817116" y="2934494"/>
            <a:ext cx="1314000" cy="684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16200000" flipV="1">
            <a:off x="6900404" y="2956606"/>
            <a:ext cx="1285200" cy="611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10800000">
            <a:off x="2131217" y="3915000"/>
            <a:ext cx="5717383" cy="1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10800000">
            <a:off x="2815428" y="2590801"/>
            <a:ext cx="4420394" cy="186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4494210" y="3352800"/>
            <a:ext cx="304800" cy="1600200"/>
            <a:chOff x="2133600" y="533400"/>
            <a:chExt cx="436418" cy="1600200"/>
          </a:xfrm>
        </p:grpSpPr>
        <p:sp>
          <p:nvSpPr>
            <p:cNvPr id="46" name="Rectangle 45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32410" y="3200400"/>
            <a:ext cx="304800" cy="1600200"/>
            <a:chOff x="2133600" y="533400"/>
            <a:chExt cx="436418" cy="1600200"/>
          </a:xfrm>
        </p:grpSpPr>
        <p:sp>
          <p:nvSpPr>
            <p:cNvPr id="52" name="Rectangle 51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246810" y="3048000"/>
            <a:ext cx="304800" cy="1600200"/>
            <a:chOff x="2133600" y="533400"/>
            <a:chExt cx="436418" cy="1600200"/>
          </a:xfrm>
        </p:grpSpPr>
        <p:sp>
          <p:nvSpPr>
            <p:cNvPr id="58" name="Rectangle 57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665410" y="3352800"/>
            <a:ext cx="304800" cy="1600200"/>
            <a:chOff x="2133600" y="533400"/>
            <a:chExt cx="436418" cy="1600200"/>
          </a:xfrm>
        </p:grpSpPr>
        <p:sp>
          <p:nvSpPr>
            <p:cNvPr id="64" name="Rectangle 63"/>
            <p:cNvSpPr/>
            <p:nvPr/>
          </p:nvSpPr>
          <p:spPr>
            <a:xfrm>
              <a:off x="2133600" y="533400"/>
              <a:ext cx="436418" cy="1600200"/>
            </a:xfrm>
            <a:prstGeom prst="rect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2244436" y="644236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2244436" y="13716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2244436" y="990600"/>
              <a:ext cx="193964" cy="193964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2244436" y="1828800"/>
              <a:ext cx="193964" cy="19396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4722810" y="5802868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1</a:t>
            </a:r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1674810" y="48884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1979610" y="3048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15</a:t>
            </a:r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304800" y="228600"/>
            <a:ext cx="838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</a:rPr>
              <a:t>Nejběžnější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třídimenzionální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</a:rPr>
              <a:t>spektra</a:t>
            </a:r>
            <a:endParaRPr lang="en-US" sz="2000" b="1" dirty="0" smtClean="0">
              <a:solidFill>
                <a:srgbClr val="000090"/>
              </a:solidFill>
            </a:endParaRPr>
          </a:p>
          <a:p>
            <a:pPr marL="342900" indent="-342900">
              <a:buAutoNum type="arabicParenR"/>
            </a:pPr>
            <a:r>
              <a:rPr lang="en-US" sz="2400" dirty="0" smtClean="0"/>
              <a:t>HNCO – </a:t>
            </a:r>
            <a:r>
              <a:rPr lang="en-US" sz="2400" dirty="0" err="1" smtClean="0"/>
              <a:t>přiřazení</a:t>
            </a:r>
            <a:r>
              <a:rPr lang="en-US" sz="2400" dirty="0" smtClean="0"/>
              <a:t> C=O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HNCA – </a:t>
            </a:r>
            <a:r>
              <a:rPr lang="en-US" sz="2400" dirty="0" err="1" smtClean="0"/>
              <a:t>přiřazení</a:t>
            </a:r>
            <a:r>
              <a:rPr lang="en-US" sz="2400" dirty="0" smtClean="0"/>
              <a:t> </a:t>
            </a:r>
            <a:r>
              <a:rPr lang="en-US" sz="2400" dirty="0" err="1" smtClean="0"/>
              <a:t>C</a:t>
            </a:r>
            <a:r>
              <a:rPr lang="en-US" sz="2400" baseline="-25000" dirty="0" err="1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err="1" smtClean="0"/>
              <a:t>,i</a:t>
            </a:r>
            <a:r>
              <a:rPr lang="en-US" sz="2400" dirty="0" smtClean="0"/>
              <a:t>,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smtClean="0"/>
              <a:t>,i-1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HNCOCA – </a:t>
            </a:r>
            <a:r>
              <a:rPr lang="en-US" sz="2400" dirty="0" err="1" smtClean="0"/>
              <a:t>přiřazení</a:t>
            </a:r>
            <a:r>
              <a:rPr lang="en-US" sz="2400" dirty="0" smtClean="0"/>
              <a:t>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smtClean="0"/>
              <a:t>,i-1</a:t>
            </a:r>
            <a:endParaRPr lang="en-US" sz="2400" dirty="0" smtClean="0"/>
          </a:p>
          <a:p>
            <a:pPr marL="342900" indent="-342900">
              <a:buAutoNum type="arabicParenR"/>
            </a:pPr>
            <a:r>
              <a:rPr lang="en-US" sz="2400" b="1" dirty="0" smtClean="0">
                <a:solidFill>
                  <a:srgbClr val="008000"/>
                </a:solidFill>
              </a:rPr>
              <a:t>HNCACB</a:t>
            </a:r>
            <a:r>
              <a:rPr lang="en-US" sz="2400" dirty="0" smtClean="0"/>
              <a:t> – </a:t>
            </a:r>
            <a:r>
              <a:rPr lang="en-US" sz="2400" dirty="0" err="1" smtClean="0"/>
              <a:t>přiřazení</a:t>
            </a:r>
            <a:r>
              <a:rPr lang="en-US" sz="2400" dirty="0" smtClean="0"/>
              <a:t> </a:t>
            </a:r>
            <a:r>
              <a:rPr lang="en-US" sz="2400" dirty="0" err="1" smtClean="0"/>
              <a:t>C</a:t>
            </a:r>
            <a:r>
              <a:rPr lang="en-US" sz="2400" baseline="-25000" dirty="0" err="1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err="1" smtClean="0"/>
              <a:t>,i</a:t>
            </a:r>
            <a:r>
              <a:rPr lang="en-US" sz="2400" dirty="0" smtClean="0"/>
              <a:t>,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smtClean="0"/>
              <a:t>,i-1</a:t>
            </a:r>
            <a:r>
              <a:rPr lang="en-US" sz="2400" dirty="0" smtClean="0"/>
              <a:t>, </a:t>
            </a:r>
            <a:r>
              <a:rPr lang="en-US" sz="2400" dirty="0" err="1" smtClean="0"/>
              <a:t>C</a:t>
            </a:r>
            <a:r>
              <a:rPr lang="en-US" sz="2400" baseline="-25000" dirty="0" err="1">
                <a:latin typeface="Symbol" charset="2"/>
                <a:cs typeface="Symbol" charset="2"/>
              </a:rPr>
              <a:t>b</a:t>
            </a:r>
            <a:r>
              <a:rPr lang="en-US" sz="2400" baseline="-25000" dirty="0" err="1" smtClean="0"/>
              <a:t>,i</a:t>
            </a:r>
            <a:r>
              <a:rPr lang="en-US" sz="2400" dirty="0" smtClean="0"/>
              <a:t>,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b</a:t>
            </a:r>
            <a:r>
              <a:rPr lang="en-US" sz="2400" baseline="-25000" dirty="0" smtClean="0"/>
              <a:t>,i-1</a:t>
            </a:r>
            <a:endParaRPr lang="en-US" sz="2400" dirty="0" smtClean="0"/>
          </a:p>
          <a:p>
            <a:pPr marL="342900" indent="-342900">
              <a:buAutoNum type="arabicParenR"/>
            </a:pPr>
            <a:r>
              <a:rPr lang="en-US" sz="2400" b="1" dirty="0" smtClean="0">
                <a:solidFill>
                  <a:srgbClr val="000090"/>
                </a:solidFill>
              </a:rPr>
              <a:t>HNCOCACB</a:t>
            </a:r>
            <a:r>
              <a:rPr lang="en-US" sz="2400" dirty="0" smtClean="0">
                <a:solidFill>
                  <a:srgbClr val="000090"/>
                </a:solidFill>
              </a:rPr>
              <a:t> </a:t>
            </a:r>
            <a:r>
              <a:rPr lang="en-US" sz="2400" dirty="0" smtClean="0"/>
              <a:t>– </a:t>
            </a:r>
            <a:r>
              <a:rPr lang="en-US" sz="2400" dirty="0" err="1" smtClean="0"/>
              <a:t>přiřazení</a:t>
            </a:r>
            <a:r>
              <a:rPr lang="en-US" sz="2400" dirty="0" smtClean="0"/>
              <a:t>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smtClean="0"/>
              <a:t>,i-1</a:t>
            </a:r>
            <a:r>
              <a:rPr lang="en-US" sz="2400" dirty="0" smtClean="0"/>
              <a:t>, C</a:t>
            </a:r>
            <a:r>
              <a:rPr lang="en-US" sz="2400" baseline="-25000" dirty="0" smtClean="0">
                <a:latin typeface="Symbol" charset="2"/>
                <a:cs typeface="Symbol" charset="2"/>
              </a:rPr>
              <a:t>b</a:t>
            </a:r>
            <a:r>
              <a:rPr lang="en-US" sz="2400" baseline="-25000" dirty="0" smtClean="0"/>
              <a:t>,i-1</a:t>
            </a:r>
            <a:endParaRPr lang="en-US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304800" y="6091535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800000"/>
                </a:solidFill>
              </a:rPr>
              <a:t>Vždy</a:t>
            </a:r>
            <a:r>
              <a:rPr lang="en-US" sz="2400" b="1" dirty="0" smtClean="0">
                <a:solidFill>
                  <a:srgbClr val="800000"/>
                </a:solidFill>
              </a:rPr>
              <a:t> </a:t>
            </a:r>
            <a:r>
              <a:rPr lang="en-US" sz="2400" b="1" dirty="0" err="1" smtClean="0">
                <a:solidFill>
                  <a:srgbClr val="800000"/>
                </a:solidFill>
              </a:rPr>
              <a:t>nutná</a:t>
            </a:r>
            <a:r>
              <a:rPr lang="en-US" sz="2400" b="1" dirty="0" smtClean="0">
                <a:solidFill>
                  <a:srgbClr val="800000"/>
                </a:solidFill>
              </a:rPr>
              <a:t> </a:t>
            </a:r>
            <a:r>
              <a:rPr lang="en-US" sz="2400" b="1" dirty="0" err="1" smtClean="0">
                <a:solidFill>
                  <a:srgbClr val="800000"/>
                </a:solidFill>
              </a:rPr>
              <a:t>minimálně</a:t>
            </a:r>
            <a:r>
              <a:rPr lang="en-US" sz="2400" b="1" dirty="0" smtClean="0">
                <a:solidFill>
                  <a:srgbClr val="800000"/>
                </a:solidFill>
              </a:rPr>
              <a:t> </a:t>
            </a:r>
            <a:r>
              <a:rPr lang="en-US" sz="2400" b="1" dirty="0" err="1" smtClean="0">
                <a:solidFill>
                  <a:srgbClr val="800000"/>
                </a:solidFill>
              </a:rPr>
              <a:t>dvojice</a:t>
            </a:r>
            <a:r>
              <a:rPr lang="en-US" sz="2400" b="1" dirty="0" smtClean="0">
                <a:solidFill>
                  <a:srgbClr val="800000"/>
                </a:solidFill>
              </a:rPr>
              <a:t> </a:t>
            </a:r>
            <a:r>
              <a:rPr lang="en-US" sz="2400" b="1" dirty="0" err="1" smtClean="0">
                <a:solidFill>
                  <a:srgbClr val="800000"/>
                </a:solidFill>
              </a:rPr>
              <a:t>spekter</a:t>
            </a:r>
            <a:endParaRPr lang="en-US" sz="2400" b="1" dirty="0">
              <a:solidFill>
                <a:srgbClr val="800000"/>
              </a:solidFill>
            </a:endParaRPr>
          </a:p>
        </p:txBody>
      </p:sp>
      <p:pic>
        <p:nvPicPr>
          <p:cNvPr id="74" name="Picture 73" descr="backbone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35351"/>
            <a:ext cx="3505200" cy="1974449"/>
          </a:xfrm>
          <a:prstGeom prst="rect">
            <a:avLst/>
          </a:prstGeom>
        </p:spPr>
      </p:pic>
      <p:sp>
        <p:nvSpPr>
          <p:cNvPr id="78" name="Trapezoid 77"/>
          <p:cNvSpPr/>
          <p:nvPr/>
        </p:nvSpPr>
        <p:spPr>
          <a:xfrm>
            <a:off x="2133600" y="2619599"/>
            <a:ext cx="5714206" cy="1295401"/>
          </a:xfrm>
          <a:prstGeom prst="trapezoid">
            <a:avLst>
              <a:gd name="adj" fmla="val 51156"/>
            </a:avLst>
          </a:prstGeom>
          <a:solidFill>
            <a:schemeClr val="tx2">
              <a:alpha val="6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3048000" y="2831068"/>
            <a:ext cx="2130420" cy="36933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baseline="30000" dirty="0" smtClean="0"/>
              <a:t>15</a:t>
            </a:r>
            <a:r>
              <a:rPr lang="en-US" b="1" dirty="0" smtClean="0"/>
              <a:t>N-</a:t>
            </a:r>
            <a:r>
              <a:rPr lang="en-US" b="1" baseline="30000" dirty="0" smtClean="0"/>
              <a:t>1</a:t>
            </a:r>
            <a:r>
              <a:rPr lang="en-US" b="1" dirty="0" smtClean="0"/>
              <a:t>H HSQC </a:t>
            </a:r>
            <a:r>
              <a:rPr lang="en-US" b="1" dirty="0" err="1" smtClean="0"/>
              <a:t>rovina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05093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bone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000" y="3702050"/>
            <a:ext cx="4655763" cy="26225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770600" y="3581400"/>
            <a:ext cx="1219200" cy="2209800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36733" y="6243935"/>
            <a:ext cx="4529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i-1				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			i+1</a:t>
            </a:r>
            <a:endParaRPr lang="en-US" sz="2400" b="1" dirty="0"/>
          </a:p>
        </p:txBody>
      </p:sp>
      <p:sp>
        <p:nvSpPr>
          <p:cNvPr id="15" name="Rectangle 14"/>
          <p:cNvSpPr/>
          <p:nvPr/>
        </p:nvSpPr>
        <p:spPr>
          <a:xfrm>
            <a:off x="2151600" y="4110335"/>
            <a:ext cx="1295400" cy="914400"/>
          </a:xfrm>
          <a:prstGeom prst="rect">
            <a:avLst/>
          </a:prstGeom>
          <a:noFill/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513800" y="3581400"/>
            <a:ext cx="1219200" cy="2209800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389600" y="3212068"/>
            <a:ext cx="4808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</a:t>
            </a:r>
            <a:r>
              <a:rPr lang="en-US" b="1" dirty="0" err="1" smtClean="0">
                <a:solidFill>
                  <a:srgbClr val="800000"/>
                </a:solidFill>
              </a:rPr>
              <a:t>Alanine</a:t>
            </a:r>
            <a:r>
              <a:rPr lang="en-US" b="1" dirty="0" smtClean="0"/>
              <a:t>		</a:t>
            </a:r>
            <a:r>
              <a:rPr lang="en-US" b="1" dirty="0" smtClean="0">
                <a:solidFill>
                  <a:srgbClr val="800000"/>
                </a:solidFill>
              </a:rPr>
              <a:t>  </a:t>
            </a:r>
            <a:r>
              <a:rPr lang="en-US" b="1" dirty="0" err="1" smtClean="0">
                <a:solidFill>
                  <a:srgbClr val="800000"/>
                </a:solidFill>
              </a:rPr>
              <a:t>Glycine</a:t>
            </a:r>
            <a:r>
              <a:rPr lang="en-US" b="1" dirty="0" smtClean="0"/>
              <a:t>		      </a:t>
            </a:r>
            <a:r>
              <a:rPr lang="en-US" b="1" dirty="0" smtClean="0">
                <a:solidFill>
                  <a:srgbClr val="800000"/>
                </a:solidFill>
              </a:rPr>
              <a:t>Serine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65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227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989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751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4513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275800" y="685800"/>
            <a:ext cx="685800" cy="2514600"/>
          </a:xfrm>
          <a:prstGeom prst="rect">
            <a:avLst/>
          </a:prstGeom>
          <a:noFill/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380200" y="27432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980400" y="22860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428200" y="19812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218400" y="914400"/>
            <a:ext cx="304800" cy="304800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218400" y="22860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4742400" y="19812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218400" y="19812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742400" y="24384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4742400" y="2743200"/>
            <a:ext cx="304800" cy="304800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94400" y="914400"/>
            <a:ext cx="304800" cy="304800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1694400" y="22860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1694400" y="1752600"/>
            <a:ext cx="304800" cy="304800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1694400" y="27432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6571200" y="1143000"/>
            <a:ext cx="304800" cy="304800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571200" y="1676400"/>
            <a:ext cx="304800" cy="3048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447000" y="5302250"/>
            <a:ext cx="533400" cy="102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075400" y="3957935"/>
            <a:ext cx="1981200" cy="1905000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142200" y="4114800"/>
            <a:ext cx="1219200" cy="2209800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1846800" y="2436812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352800" y="2133600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28600" y="2894012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894800" y="2590800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894800" y="2894012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5400000">
            <a:off x="4521362" y="1796534"/>
            <a:ext cx="33527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baseline="30000" dirty="0" smtClean="0"/>
              <a:t>13</a:t>
            </a:r>
            <a:r>
              <a:rPr lang="en-US" dirty="0" smtClean="0"/>
              <a:t>C  10   20   30   40   50   60 </a:t>
            </a:r>
            <a:r>
              <a:rPr lang="en-US" dirty="0" err="1" smtClean="0"/>
              <a:t>ppm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6894000" y="605135"/>
            <a:ext cx="15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</a:t>
            </a:r>
            <a:r>
              <a:rPr lang="en-US" sz="2400" dirty="0" smtClean="0">
                <a:latin typeface="Symbol" charset="2"/>
                <a:cs typeface="Symbol" charset="2"/>
              </a:rPr>
              <a:t>b</a:t>
            </a:r>
            <a:r>
              <a:rPr lang="en-US" sz="2400" baseline="-25000" dirty="0" smtClean="0"/>
              <a:t>i-1</a:t>
            </a:r>
            <a:r>
              <a:rPr lang="en-US" sz="2400" dirty="0" smtClean="0"/>
              <a:t>, C</a:t>
            </a:r>
            <a:r>
              <a:rPr lang="en-US" sz="2400" dirty="0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smtClean="0"/>
              <a:t>i-1</a:t>
            </a:r>
          </a:p>
          <a:p>
            <a:endParaRPr lang="en-US" sz="2400" dirty="0"/>
          </a:p>
        </p:txBody>
      </p:sp>
      <p:sp>
        <p:nvSpPr>
          <p:cNvPr id="62" name="TextBox 61"/>
          <p:cNvSpPr txBox="1"/>
          <p:nvPr/>
        </p:nvSpPr>
        <p:spPr>
          <a:xfrm>
            <a:off x="6876000" y="1062335"/>
            <a:ext cx="97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C</a:t>
            </a:r>
            <a:r>
              <a:rPr lang="en-US" sz="2400" dirty="0" err="1" smtClean="0">
                <a:latin typeface="Symbol" charset="2"/>
                <a:cs typeface="Symbol" charset="2"/>
              </a:rPr>
              <a:t>b</a:t>
            </a:r>
            <a:r>
              <a:rPr lang="en-US" sz="2400" baseline="-25000" dirty="0" err="1" smtClean="0"/>
              <a:t>i</a:t>
            </a:r>
            <a:r>
              <a:rPr lang="en-US" sz="2400" baseline="-25000" dirty="0" smtClean="0"/>
              <a:t>, i-1</a:t>
            </a:r>
            <a:endParaRPr lang="en-US" sz="2400" baseline="-25000" dirty="0"/>
          </a:p>
        </p:txBody>
      </p:sp>
      <p:sp>
        <p:nvSpPr>
          <p:cNvPr id="64" name="TextBox 63"/>
          <p:cNvSpPr txBox="1"/>
          <p:nvPr/>
        </p:nvSpPr>
        <p:spPr>
          <a:xfrm>
            <a:off x="6876000" y="1600200"/>
            <a:ext cx="97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C</a:t>
            </a:r>
            <a:r>
              <a:rPr lang="en-US" sz="2400" dirty="0" err="1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err="1" smtClean="0"/>
              <a:t>i</a:t>
            </a:r>
            <a:r>
              <a:rPr lang="en-US" sz="2400" baseline="-25000" dirty="0" smtClean="0"/>
              <a:t>, i-1</a:t>
            </a:r>
            <a:endParaRPr lang="en-US" sz="2400" baseline="-25000" dirty="0"/>
          </a:p>
        </p:txBody>
      </p:sp>
      <p:sp>
        <p:nvSpPr>
          <p:cNvPr id="65" name="TextBox 64"/>
          <p:cNvSpPr txBox="1"/>
          <p:nvPr/>
        </p:nvSpPr>
        <p:spPr>
          <a:xfrm>
            <a:off x="4666200" y="147935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aseline="30000" dirty="0" smtClean="0"/>
              <a:t>1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dirty="0"/>
              <a:t>/</a:t>
            </a:r>
            <a:r>
              <a:rPr lang="en-US" sz="2400" baseline="30000" dirty="0" smtClean="0"/>
              <a:t> 15</a:t>
            </a:r>
            <a:r>
              <a:rPr lang="en-US" sz="2400" dirty="0" smtClean="0"/>
              <a:t>N</a:t>
            </a:r>
            <a:r>
              <a:rPr lang="en-US" sz="2400" baseline="-25000" dirty="0" smtClean="0"/>
              <a:t>i</a:t>
            </a:r>
            <a:endParaRPr lang="en-US" sz="2400" baseline="-25000" dirty="0"/>
          </a:p>
        </p:txBody>
      </p:sp>
      <p:sp>
        <p:nvSpPr>
          <p:cNvPr id="66" name="TextBox 65"/>
          <p:cNvSpPr txBox="1"/>
          <p:nvPr/>
        </p:nvSpPr>
        <p:spPr>
          <a:xfrm>
            <a:off x="3142200" y="147935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aseline="30000" dirty="0" smtClean="0"/>
              <a:t>1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dirty="0"/>
              <a:t>/</a:t>
            </a:r>
            <a:r>
              <a:rPr lang="en-US" sz="2400" baseline="30000" dirty="0" smtClean="0"/>
              <a:t> 15</a:t>
            </a:r>
            <a:r>
              <a:rPr lang="en-US" sz="2400" dirty="0" smtClean="0"/>
              <a:t>N</a:t>
            </a:r>
            <a:r>
              <a:rPr lang="en-US" sz="2400" baseline="-25000" dirty="0" smtClean="0"/>
              <a:t>i</a:t>
            </a:r>
            <a:endParaRPr lang="en-US" sz="2400" baseline="-25000" dirty="0"/>
          </a:p>
        </p:txBody>
      </p:sp>
      <p:sp>
        <p:nvSpPr>
          <p:cNvPr id="67" name="TextBox 66"/>
          <p:cNvSpPr txBox="1"/>
          <p:nvPr/>
        </p:nvSpPr>
        <p:spPr>
          <a:xfrm>
            <a:off x="1694400" y="147935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aseline="30000" dirty="0" smtClean="0"/>
              <a:t>1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dirty="0"/>
              <a:t>/</a:t>
            </a:r>
            <a:r>
              <a:rPr lang="en-US" sz="2400" baseline="30000" dirty="0" smtClean="0"/>
              <a:t> 15</a:t>
            </a:r>
            <a:r>
              <a:rPr lang="en-US" sz="2400" dirty="0" smtClean="0"/>
              <a:t>N</a:t>
            </a:r>
            <a:r>
              <a:rPr lang="en-US" sz="2400" baseline="-25000" dirty="0" smtClean="0"/>
              <a:t>i</a:t>
            </a:r>
            <a:endParaRPr lang="en-US" sz="2400" baseline="-25000" dirty="0"/>
          </a:p>
        </p:txBody>
      </p:sp>
      <p:sp>
        <p:nvSpPr>
          <p:cNvPr id="68" name="Rectangle 67"/>
          <p:cNvSpPr/>
          <p:nvPr/>
        </p:nvSpPr>
        <p:spPr>
          <a:xfrm>
            <a:off x="3523200" y="4953000"/>
            <a:ext cx="1371600" cy="914400"/>
          </a:xfrm>
          <a:prstGeom prst="rect">
            <a:avLst/>
          </a:prstGeom>
          <a:noFill/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2380200" y="17526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3980400" y="9144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>
            <a:off x="228600" y="1905000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846800" y="1066800"/>
            <a:ext cx="2304000" cy="1588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6571200" y="685800"/>
            <a:ext cx="304800" cy="304800"/>
          </a:xfrm>
          <a:prstGeom prst="ellipse">
            <a:avLst/>
          </a:prstGeom>
          <a:solidFill>
            <a:srgbClr val="000090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 rot="5400000">
            <a:off x="5281634" y="4653240"/>
            <a:ext cx="2579132" cy="1588"/>
          </a:xfrm>
          <a:prstGeom prst="line">
            <a:avLst/>
          </a:prstGeom>
          <a:ln w="76200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553200" y="4109541"/>
            <a:ext cx="685800" cy="1588"/>
          </a:xfrm>
          <a:prstGeom prst="line">
            <a:avLst/>
          </a:prstGeom>
          <a:ln w="76200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6571995" y="5176341"/>
            <a:ext cx="667005" cy="1588"/>
          </a:xfrm>
          <a:prstGeom prst="line">
            <a:avLst/>
          </a:prstGeom>
          <a:ln w="76200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5400000">
            <a:off x="6881834" y="4641572"/>
            <a:ext cx="2579132" cy="1588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7467600" y="4097873"/>
            <a:ext cx="685800" cy="1588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8172195" y="5164673"/>
            <a:ext cx="667005" cy="1588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022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CID-CTD_191108_tit0_bi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012" y="1539875"/>
            <a:ext cx="7943850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139700" y="50800"/>
            <a:ext cx="9004300" cy="1489075"/>
          </a:xfrm>
        </p:spPr>
        <p:txBody>
          <a:bodyPr/>
          <a:lstStyle/>
          <a:p>
            <a:pPr algn="l" eaLnBrk="1" hangingPunct="1"/>
            <a:r>
              <a:rPr lang="cs-CZ" sz="1800" dirty="0" smtClean="0">
                <a:latin typeface="Arial"/>
                <a:cs typeface="Arial"/>
              </a:rPr>
              <a:t>Interaction of </a:t>
            </a:r>
            <a:r>
              <a:rPr lang="cs-CZ" sz="1800" b="1" baseline="30000" dirty="0" smtClean="0">
                <a:latin typeface="Arial"/>
                <a:cs typeface="Arial"/>
              </a:rPr>
              <a:t>15</a:t>
            </a:r>
            <a:r>
              <a:rPr lang="cs-CZ" sz="1800" b="1" dirty="0" smtClean="0">
                <a:latin typeface="Arial"/>
                <a:cs typeface="Arial"/>
              </a:rPr>
              <a:t>N enriched CID</a:t>
            </a:r>
            <a:r>
              <a:rPr lang="cs-CZ" sz="1800" dirty="0" smtClean="0">
                <a:latin typeface="Arial"/>
                <a:cs typeface="Arial"/>
              </a:rPr>
              <a:t> with </a:t>
            </a:r>
            <a:r>
              <a:rPr lang="cs-CZ" sz="1800" b="1" dirty="0" smtClean="0">
                <a:latin typeface="Arial"/>
                <a:cs typeface="Arial"/>
              </a:rPr>
              <a:t>unlabeled CTD-Ser5P</a:t>
            </a:r>
            <a:r>
              <a:rPr lang="cs-CZ" sz="1800" dirty="0" smtClean="0">
                <a:latin typeface="Arial"/>
                <a:cs typeface="Arial"/>
              </a:rPr>
              <a:t> in </a:t>
            </a:r>
            <a:r>
              <a:rPr lang="cs-CZ" sz="1800" i="1" dirty="0" smtClean="0">
                <a:solidFill>
                  <a:srgbClr val="0000FF"/>
                </a:solidFill>
                <a:latin typeface="Arial"/>
                <a:cs typeface="Arial"/>
              </a:rPr>
              <a:t>n</a:t>
            </a:r>
            <a:r>
              <a:rPr lang="cs-CZ" sz="1800" dirty="0" smtClean="0">
                <a:latin typeface="Arial"/>
                <a:cs typeface="Arial"/>
              </a:rPr>
              <a:t>-steps, </a:t>
            </a:r>
            <a:r>
              <a:rPr lang="cs-CZ" sz="1800" i="1" dirty="0" smtClean="0">
                <a:solidFill>
                  <a:srgbClr val="0000FF"/>
                </a:solidFill>
                <a:latin typeface="Arial"/>
                <a:cs typeface="Arial"/>
              </a:rPr>
              <a:t>n</a:t>
            </a:r>
            <a:r>
              <a:rPr lang="cs-CZ" sz="1800" dirty="0" smtClean="0">
                <a:solidFill>
                  <a:srgbClr val="0000FF"/>
                </a:solidFill>
                <a:latin typeface="Arial"/>
                <a:cs typeface="Arial"/>
              </a:rPr>
              <a:t>=6</a:t>
            </a:r>
            <a:r>
              <a:rPr lang="cs-CZ" sz="1800" dirty="0" smtClean="0">
                <a:latin typeface="Arial"/>
                <a:cs typeface="Arial"/>
              </a:rPr>
              <a:t> in our case</a:t>
            </a:r>
            <a:br>
              <a:rPr lang="cs-CZ" sz="1800" dirty="0" smtClean="0">
                <a:latin typeface="Arial"/>
                <a:cs typeface="Arial"/>
              </a:rPr>
            </a:br>
            <a:r>
              <a:rPr lang="cs-CZ" sz="1800" dirty="0" smtClean="0">
                <a:latin typeface="Arial"/>
                <a:cs typeface="Arial"/>
              </a:rPr>
              <a:t>- peaks corresponding to the interacting residues of CID change their chemical shift (position in the spectrum) </a:t>
            </a:r>
            <a:r>
              <a:rPr lang="cs-CZ" sz="1800" dirty="0" smtClean="0">
                <a:solidFill>
                  <a:srgbClr val="800000"/>
                </a:solidFill>
                <a:latin typeface="Arial"/>
                <a:cs typeface="Arial"/>
              </a:rPr>
              <a:t>=&gt;</a:t>
            </a:r>
            <a:r>
              <a:rPr lang="cs-CZ" sz="1800" dirty="0" smtClean="0">
                <a:latin typeface="Arial"/>
                <a:cs typeface="Arial"/>
              </a:rPr>
              <a:t>interaction surface, binding constant, stoichiometry</a:t>
            </a:r>
            <a:endParaRPr lang="cs-CZ" sz="2800" dirty="0" smtClean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8" name="Oval 7"/>
          <p:cNvSpPr/>
          <p:nvPr/>
        </p:nvSpPr>
        <p:spPr>
          <a:xfrm rot="20916159">
            <a:off x="1069975" y="3086100"/>
            <a:ext cx="874713" cy="314325"/>
          </a:xfrm>
          <a:prstGeom prst="ellipse">
            <a:avLst/>
          </a:prstGeom>
          <a:noFill/>
          <a:ln w="5715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10" descr="Insets1-4_Arrows_small_300dpi.png"/>
          <p:cNvPicPr>
            <a:picLocks noChangeAspect="1"/>
          </p:cNvPicPr>
          <p:nvPr/>
        </p:nvPicPr>
        <p:blipFill>
          <a:blip r:embed="rId4"/>
          <a:srcRect t="6664" r="50000" b="62307"/>
          <a:stretch>
            <a:fillRect/>
          </a:stretch>
        </p:blipFill>
        <p:spPr bwMode="auto">
          <a:xfrm>
            <a:off x="0" y="1807227"/>
            <a:ext cx="3151982" cy="124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Insets1-4_Arrows_small_300dpi.png"/>
          <p:cNvPicPr>
            <a:picLocks noChangeAspect="1"/>
          </p:cNvPicPr>
          <p:nvPr/>
        </p:nvPicPr>
        <p:blipFill>
          <a:blip r:embed="rId4"/>
          <a:srcRect l="50642"/>
          <a:stretch>
            <a:fillRect/>
          </a:stretch>
        </p:blipFill>
        <p:spPr bwMode="auto">
          <a:xfrm>
            <a:off x="1176545" y="3758421"/>
            <a:ext cx="2335152" cy="301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Connector 13"/>
          <p:cNvCxnSpPr>
            <a:endCxn id="8" idx="2"/>
          </p:cNvCxnSpPr>
          <p:nvPr/>
        </p:nvCxnSpPr>
        <p:spPr>
          <a:xfrm>
            <a:off x="292100" y="2832100"/>
            <a:ext cx="786500" cy="497590"/>
          </a:xfrm>
          <a:prstGeom prst="line">
            <a:avLst/>
          </a:prstGeom>
          <a:ln w="38100" cmpd="sng"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5"/>
          </p:cNvCxnSpPr>
          <p:nvPr/>
        </p:nvCxnSpPr>
        <p:spPr>
          <a:xfrm rot="5400000" flipH="1" flipV="1">
            <a:off x="2153580" y="2510970"/>
            <a:ext cx="458989" cy="1101249"/>
          </a:xfrm>
          <a:prstGeom prst="line">
            <a:avLst/>
          </a:prstGeom>
          <a:ln w="38100" cmpd="sng"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 rot="2600590">
            <a:off x="5353959" y="4917927"/>
            <a:ext cx="693062" cy="1233635"/>
          </a:xfrm>
          <a:prstGeom prst="ellipse">
            <a:avLst/>
          </a:prstGeom>
          <a:noFill/>
          <a:ln w="5715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>
            <a:off x="3423456" y="3788680"/>
            <a:ext cx="2682723" cy="1278883"/>
          </a:xfrm>
          <a:prstGeom prst="line">
            <a:avLst/>
          </a:prstGeom>
          <a:ln w="38100" cmpd="sng"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399032" y="6056653"/>
            <a:ext cx="2035466" cy="583613"/>
          </a:xfrm>
          <a:prstGeom prst="line">
            <a:avLst/>
          </a:prstGeom>
          <a:ln w="38100" cmpd="sng"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68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76200" y="0"/>
            <a:ext cx="90678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3600" b="1" i="1" dirty="0">
                <a:solidFill>
                  <a:schemeClr val="accent2"/>
                </a:solidFill>
                <a:latin typeface="Arial" charset="0"/>
              </a:rPr>
              <a:t>NMR -</a:t>
            </a:r>
            <a:r>
              <a:rPr lang="en-US" sz="3600" b="1" i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</a:rPr>
              <a:t>refresh</a:t>
            </a:r>
            <a:endParaRPr lang="en-US" sz="2800" b="1" dirty="0">
              <a:solidFill>
                <a:srgbClr val="FF0000"/>
              </a:solidFill>
              <a:latin typeface="Arial" charset="0"/>
            </a:endParaRP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n-US" sz="1800" dirty="0">
                <a:latin typeface="Arial" charset="0"/>
              </a:rPr>
              <a:t>nuclear spin </a:t>
            </a:r>
            <a:r>
              <a:rPr lang="en-US" sz="1800" dirty="0" err="1">
                <a:latin typeface="Arial" charset="0"/>
                <a:sym typeface="Symbol" charset="2"/>
              </a:rPr>
              <a:t></a:t>
            </a:r>
            <a:r>
              <a:rPr lang="en-US" sz="1800" dirty="0">
                <a:latin typeface="Arial" charset="0"/>
                <a:sym typeface="Symbol" charset="2"/>
              </a:rPr>
              <a:t> 0 (</a:t>
            </a:r>
            <a:r>
              <a:rPr lang="en-US" sz="1800" baseline="30000" dirty="0">
                <a:latin typeface="Arial" charset="0"/>
                <a:sym typeface="Symbol" charset="2"/>
              </a:rPr>
              <a:t>1</a:t>
            </a:r>
            <a:r>
              <a:rPr lang="en-US" sz="1800" dirty="0">
                <a:latin typeface="Arial" charset="0"/>
                <a:sym typeface="Symbol" charset="2"/>
              </a:rPr>
              <a:t>H, </a:t>
            </a:r>
            <a:r>
              <a:rPr lang="en-US" sz="1800" baseline="30000" dirty="0">
                <a:latin typeface="Arial" charset="0"/>
                <a:sym typeface="Symbol" charset="2"/>
              </a:rPr>
              <a:t>13</a:t>
            </a:r>
            <a:r>
              <a:rPr lang="en-US" sz="1800" dirty="0">
                <a:latin typeface="Arial" charset="0"/>
                <a:sym typeface="Symbol" charset="2"/>
              </a:rPr>
              <a:t>C, </a:t>
            </a:r>
            <a:r>
              <a:rPr lang="en-US" sz="1800" baseline="30000" dirty="0">
                <a:latin typeface="Arial" charset="0"/>
                <a:sym typeface="Symbol" charset="2"/>
              </a:rPr>
              <a:t>15</a:t>
            </a:r>
            <a:r>
              <a:rPr lang="en-US" sz="1800" dirty="0">
                <a:latin typeface="Arial" charset="0"/>
                <a:sym typeface="Symbol" charset="2"/>
              </a:rPr>
              <a:t>N, </a:t>
            </a:r>
            <a:r>
              <a:rPr lang="en-US" sz="1800" baseline="30000" dirty="0">
                <a:latin typeface="Arial" charset="0"/>
                <a:sym typeface="Symbol" charset="2"/>
              </a:rPr>
              <a:t>31</a:t>
            </a:r>
            <a:r>
              <a:rPr lang="en-US" sz="1800" dirty="0">
                <a:latin typeface="Arial" charset="0"/>
                <a:sym typeface="Symbol" charset="2"/>
              </a:rPr>
              <a:t>P)					      </a:t>
            </a:r>
            <a:r>
              <a:rPr lang="en-US" sz="1800" dirty="0" smtClean="0">
                <a:latin typeface="Arial" charset="0"/>
                <a:sym typeface="Symbol" charset="2"/>
              </a:rPr>
              <a:t>   </a:t>
            </a:r>
          </a:p>
          <a:p>
            <a:pPr marL="457200" indent="-457200">
              <a:spcBef>
                <a:spcPct val="50000"/>
              </a:spcBef>
            </a:pPr>
            <a:r>
              <a:rPr lang="en-US" dirty="0">
                <a:latin typeface="Arial" charset="0"/>
                <a:sym typeface="Symbol" charset="2"/>
              </a:rPr>
              <a:t>	</a:t>
            </a:r>
            <a:r>
              <a:rPr lang="en-US" sz="1800" dirty="0" smtClean="0">
                <a:latin typeface="Arial" charset="0"/>
                <a:sym typeface="Symbol" charset="2"/>
              </a:rPr>
              <a:t>-  </a:t>
            </a:r>
            <a:r>
              <a:rPr lang="cs-CZ" sz="1600" dirty="0">
                <a:latin typeface="Arial" charset="0"/>
                <a:sym typeface="Symbol" charset="2"/>
              </a:rPr>
              <a:t>number of neutrons </a:t>
            </a:r>
            <a:r>
              <a:rPr lang="cs-CZ" sz="1600" b="1" dirty="0">
                <a:latin typeface="Arial" charset="0"/>
                <a:sym typeface="Symbol" charset="2"/>
              </a:rPr>
              <a:t>and</a:t>
            </a:r>
            <a:r>
              <a:rPr lang="cs-CZ" sz="1600" dirty="0">
                <a:latin typeface="Arial" charset="0"/>
                <a:sym typeface="Symbol" charset="2"/>
              </a:rPr>
              <a:t> the number of protons </a:t>
            </a:r>
            <a:r>
              <a:rPr lang="cs-CZ" sz="1600" b="1" dirty="0">
                <a:latin typeface="Arial" charset="0"/>
                <a:sym typeface="Symbol" charset="2"/>
              </a:rPr>
              <a:t>both even</a:t>
            </a:r>
            <a:r>
              <a:rPr lang="en-US" sz="1600" dirty="0">
                <a:latin typeface="Arial" charset="0"/>
                <a:sym typeface="Symbol" charset="2"/>
              </a:rPr>
              <a:t> </a:t>
            </a:r>
            <a:r>
              <a:rPr lang="cs-CZ" sz="1600" dirty="0">
                <a:latin typeface="Arial" charset="0"/>
                <a:sym typeface="Symbol" charset="2"/>
              </a:rPr>
              <a:t> </a:t>
            </a:r>
            <a:r>
              <a:rPr lang="cs-CZ" sz="1600" b="1" dirty="0">
                <a:latin typeface="Arial" charset="0"/>
                <a:sym typeface="Symbol" charset="2"/>
              </a:rPr>
              <a:t>NO</a:t>
            </a:r>
            <a:r>
              <a:rPr lang="cs-CZ" sz="1600" dirty="0">
                <a:latin typeface="Arial" charset="0"/>
                <a:sym typeface="Symbol" charset="2"/>
              </a:rPr>
              <a:t> </a:t>
            </a:r>
            <a:r>
              <a:rPr lang="en-US" sz="1600" dirty="0">
                <a:latin typeface="Arial" charset="0"/>
                <a:sym typeface="Symbol" charset="2"/>
              </a:rPr>
              <a:t>nuclear </a:t>
            </a:r>
            <a:r>
              <a:rPr lang="cs-CZ" sz="1600" b="1" dirty="0">
                <a:latin typeface="Arial" charset="0"/>
                <a:sym typeface="Symbol" charset="2"/>
              </a:rPr>
              <a:t>spin</a:t>
            </a:r>
            <a:r>
              <a:rPr lang="cs-CZ" sz="1600" dirty="0">
                <a:latin typeface="Arial" charset="0"/>
                <a:sym typeface="Symbol" charset="2"/>
              </a:rPr>
              <a:t> </a:t>
            </a:r>
            <a:r>
              <a:rPr lang="en-US" sz="1600" dirty="0">
                <a:latin typeface="Arial" charset="0"/>
                <a:sym typeface="Symbol" charset="2"/>
              </a:rPr>
              <a:t>	           -  </a:t>
            </a:r>
            <a:r>
              <a:rPr lang="cs-CZ" sz="1600" dirty="0">
                <a:latin typeface="Arial" charset="0"/>
                <a:sym typeface="Symbol" charset="2"/>
              </a:rPr>
              <a:t>number of neutrons </a:t>
            </a:r>
            <a:r>
              <a:rPr lang="cs-CZ" sz="1600" b="1" dirty="0">
                <a:latin typeface="Arial" charset="0"/>
                <a:sym typeface="Symbol" charset="2"/>
              </a:rPr>
              <a:t>plus</a:t>
            </a:r>
            <a:r>
              <a:rPr lang="cs-CZ" sz="1600" dirty="0">
                <a:latin typeface="Arial" charset="0"/>
                <a:sym typeface="Symbol" charset="2"/>
              </a:rPr>
              <a:t> the number of protons </a:t>
            </a:r>
            <a:r>
              <a:rPr lang="cs-CZ" sz="1600" b="1" dirty="0">
                <a:latin typeface="Arial" charset="0"/>
                <a:sym typeface="Symbol" charset="2"/>
              </a:rPr>
              <a:t>odd</a:t>
            </a:r>
            <a:r>
              <a:rPr lang="en-US" sz="1600" dirty="0">
                <a:latin typeface="Arial" charset="0"/>
                <a:sym typeface="Symbol" charset="2"/>
              </a:rPr>
              <a:t> </a:t>
            </a:r>
            <a:r>
              <a:rPr lang="cs-CZ" sz="1600" dirty="0">
                <a:latin typeface="Arial" charset="0"/>
                <a:sym typeface="Symbol" charset="2"/>
              </a:rPr>
              <a:t> </a:t>
            </a:r>
            <a:r>
              <a:rPr lang="cs-CZ" sz="1600" b="1" dirty="0">
                <a:latin typeface="Arial" charset="0"/>
                <a:sym typeface="Symbol" charset="2"/>
              </a:rPr>
              <a:t>half-integer spin</a:t>
            </a:r>
            <a:r>
              <a:rPr lang="cs-CZ" sz="1600" dirty="0">
                <a:latin typeface="Arial" charset="0"/>
                <a:sym typeface="Symbol" charset="2"/>
              </a:rPr>
              <a:t> (i.e. </a:t>
            </a:r>
            <a:r>
              <a:rPr lang="en-US" sz="1600" dirty="0">
                <a:latin typeface="Arial" charset="0"/>
                <a:sym typeface="Symbol" charset="2"/>
              </a:rPr>
              <a:t>½, 3/2, 5/2)</a:t>
            </a:r>
            <a:r>
              <a:rPr lang="cs-CZ" sz="1600" dirty="0">
                <a:latin typeface="Arial" charset="0"/>
                <a:sym typeface="Symbol" charset="2"/>
              </a:rPr>
              <a:t> </a:t>
            </a:r>
            <a:r>
              <a:rPr lang="en-US" sz="1600" dirty="0">
                <a:latin typeface="Arial" charset="0"/>
                <a:sym typeface="Symbol" charset="2"/>
              </a:rPr>
              <a:t>     -  </a:t>
            </a:r>
            <a:r>
              <a:rPr lang="cs-CZ" sz="1600" dirty="0">
                <a:latin typeface="Arial" charset="0"/>
                <a:sym typeface="Symbol" charset="2"/>
              </a:rPr>
              <a:t>number of neutrons </a:t>
            </a:r>
            <a:r>
              <a:rPr lang="cs-CZ" sz="1600" b="1" dirty="0">
                <a:latin typeface="Arial" charset="0"/>
                <a:sym typeface="Symbol" charset="2"/>
              </a:rPr>
              <a:t>and</a:t>
            </a:r>
            <a:r>
              <a:rPr lang="cs-CZ" sz="1600" dirty="0">
                <a:latin typeface="Arial" charset="0"/>
                <a:sym typeface="Symbol" charset="2"/>
              </a:rPr>
              <a:t> the number of protons </a:t>
            </a:r>
            <a:r>
              <a:rPr lang="cs-CZ" sz="1600" b="1" dirty="0">
                <a:latin typeface="Arial" charset="0"/>
                <a:sym typeface="Symbol" charset="2"/>
              </a:rPr>
              <a:t>both odd</a:t>
            </a:r>
            <a:r>
              <a:rPr lang="en-US" sz="1600" dirty="0">
                <a:latin typeface="Arial" charset="0"/>
                <a:sym typeface="Symbol" charset="2"/>
              </a:rPr>
              <a:t> </a:t>
            </a:r>
            <a:r>
              <a:rPr lang="cs-CZ" sz="1600" dirty="0">
                <a:latin typeface="Arial" charset="0"/>
                <a:sym typeface="Symbol" charset="2"/>
              </a:rPr>
              <a:t> </a:t>
            </a:r>
            <a:r>
              <a:rPr lang="cs-CZ" sz="1600" b="1" dirty="0">
                <a:latin typeface="Arial" charset="0"/>
                <a:sym typeface="Symbol" charset="2"/>
              </a:rPr>
              <a:t>integer spin</a:t>
            </a:r>
            <a:r>
              <a:rPr lang="cs-CZ" sz="1600" dirty="0">
                <a:latin typeface="Arial" charset="0"/>
                <a:sym typeface="Symbol" charset="2"/>
              </a:rPr>
              <a:t> (i.e. 1, 2, 3)</a:t>
            </a:r>
            <a:r>
              <a:rPr lang="cs-CZ" sz="1400" dirty="0">
                <a:latin typeface="Arial" charset="0"/>
                <a:sym typeface="Symbol" charset="2"/>
              </a:rPr>
              <a:t> </a:t>
            </a:r>
            <a:endParaRPr lang="en-US" sz="1400" dirty="0">
              <a:latin typeface="Arial" charset="0"/>
              <a:sym typeface="Symbol" charset="2"/>
            </a:endParaRP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n-US" sz="1800" dirty="0">
                <a:latin typeface="Arial" charset="0"/>
                <a:sym typeface="Symbol" charset="2"/>
              </a:rPr>
              <a:t> </a:t>
            </a:r>
            <a:r>
              <a:rPr lang="cs-CZ" sz="1800" b="1" dirty="0">
                <a:latin typeface="Arial" charset="0"/>
                <a:sym typeface="Symbol" charset="2"/>
              </a:rPr>
              <a:t></a:t>
            </a:r>
            <a:r>
              <a:rPr lang="en-US" sz="1800" dirty="0">
                <a:latin typeface="Arial" charset="0"/>
                <a:sym typeface="Symbol" charset="2"/>
              </a:rPr>
              <a:t>=</a:t>
            </a:r>
            <a:r>
              <a:rPr lang="cs-CZ" sz="1800" b="1" dirty="0">
                <a:latin typeface="Arial" charset="0"/>
                <a:sym typeface="Symbol" charset="2"/>
              </a:rPr>
              <a:t></a:t>
            </a:r>
            <a:r>
              <a:rPr lang="en-US" sz="1800" b="1" dirty="0">
                <a:latin typeface="Arial" charset="0"/>
                <a:sym typeface="Symbol" charset="2"/>
              </a:rPr>
              <a:t>*</a:t>
            </a:r>
            <a:r>
              <a:rPr lang="en-US" sz="1800" dirty="0">
                <a:latin typeface="Arial" charset="0"/>
                <a:sym typeface="Symbol" charset="2"/>
              </a:rPr>
              <a:t>B </a:t>
            </a:r>
            <a:r>
              <a:rPr lang="en-US" sz="1800" b="1" dirty="0">
                <a:latin typeface="Arial" charset="0"/>
                <a:sym typeface="Symbol" charset="2"/>
              </a:rPr>
              <a:t>(1)</a:t>
            </a:r>
            <a:r>
              <a:rPr lang="en-US" sz="1800" dirty="0">
                <a:latin typeface="Arial" charset="0"/>
                <a:sym typeface="Symbol" charset="2"/>
              </a:rPr>
              <a:t> -</a:t>
            </a:r>
            <a:r>
              <a:rPr lang="en-US" sz="1800" b="1" dirty="0">
                <a:latin typeface="Arial" charset="0"/>
                <a:sym typeface="Symbol" charset="2"/>
              </a:rPr>
              <a:t> </a:t>
            </a:r>
            <a:r>
              <a:rPr lang="en-US" sz="1600" dirty="0" err="1">
                <a:latin typeface="Arial" charset="0"/>
                <a:sym typeface="Symbol" charset="2"/>
              </a:rPr>
              <a:t>w</a:t>
            </a:r>
            <a:r>
              <a:rPr lang="cs-CZ" sz="1600" dirty="0">
                <a:latin typeface="Arial" charset="0"/>
                <a:sym typeface="Symbol" charset="2"/>
              </a:rPr>
              <a:t>hen placed in a magnetic field of strength </a:t>
            </a:r>
            <a:r>
              <a:rPr lang="cs-CZ" sz="16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B</a:t>
            </a:r>
            <a:r>
              <a:rPr lang="cs-CZ" sz="1600" dirty="0">
                <a:latin typeface="Arial" charset="0"/>
                <a:sym typeface="Symbol" charset="2"/>
              </a:rPr>
              <a:t>, a </a:t>
            </a:r>
            <a:r>
              <a:rPr lang="en-US" sz="1600" dirty="0">
                <a:latin typeface="Arial" charset="0"/>
                <a:sym typeface="Symbol" charset="2"/>
              </a:rPr>
              <a:t>nuclei</a:t>
            </a:r>
            <a:r>
              <a:rPr lang="cs-CZ" sz="1600" dirty="0">
                <a:latin typeface="Arial" charset="0"/>
                <a:sym typeface="Symbol" charset="2"/>
              </a:rPr>
              <a:t> with a net spin can absorb a photon, of frequency </a:t>
            </a:r>
            <a:r>
              <a:rPr lang="cs-CZ" sz="16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</a:t>
            </a:r>
            <a:r>
              <a:rPr lang="cs-CZ" sz="1600" dirty="0">
                <a:latin typeface="Arial" charset="0"/>
                <a:sym typeface="Symbol" charset="2"/>
              </a:rPr>
              <a:t>. The frequency  </a:t>
            </a:r>
            <a:r>
              <a:rPr lang="cs-CZ" sz="16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</a:t>
            </a:r>
            <a:r>
              <a:rPr lang="cs-CZ" sz="1600" dirty="0">
                <a:latin typeface="Arial" charset="0"/>
                <a:sym typeface="Symbol" charset="2"/>
              </a:rPr>
              <a:t> depends on the gyromagnetic ratio, </a:t>
            </a:r>
            <a:r>
              <a:rPr lang="cs-CZ" sz="16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</a:t>
            </a:r>
            <a:r>
              <a:rPr lang="cs-CZ" sz="1600" dirty="0">
                <a:latin typeface="Arial" charset="0"/>
                <a:sym typeface="Symbol" charset="2"/>
              </a:rPr>
              <a:t> of the </a:t>
            </a:r>
            <a:r>
              <a:rPr lang="en-US" sz="1600" dirty="0">
                <a:latin typeface="Arial" charset="0"/>
                <a:sym typeface="Symbol" charset="2"/>
              </a:rPr>
              <a:t>nuclei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n-US" sz="1800" dirty="0">
                <a:latin typeface="Arial" charset="0"/>
                <a:sym typeface="Symbol" charset="2"/>
              </a:rPr>
              <a:t>from quantum mechanics  we know that nucleus with spin </a:t>
            </a:r>
            <a:r>
              <a:rPr lang="en-US" sz="1800" b="1" i="1" dirty="0">
                <a:solidFill>
                  <a:schemeClr val="accent2"/>
                </a:solidFill>
                <a:latin typeface="Arial" charset="0"/>
                <a:sym typeface="Symbol" charset="2"/>
              </a:rPr>
              <a:t>I</a:t>
            </a:r>
            <a:r>
              <a:rPr lang="en-US" sz="1800" dirty="0">
                <a:latin typeface="Arial" charset="0"/>
                <a:sym typeface="Symbol" charset="2"/>
              </a:rPr>
              <a:t> can have </a:t>
            </a:r>
            <a:r>
              <a:rPr lang="en-US" sz="1800" b="1" i="1" dirty="0">
                <a:solidFill>
                  <a:schemeClr val="accent2"/>
                </a:solidFill>
                <a:latin typeface="Arial" charset="0"/>
                <a:sym typeface="Symbol" charset="2"/>
              </a:rPr>
              <a:t>2I +1</a:t>
            </a:r>
            <a:r>
              <a:rPr lang="en-US" sz="1800" dirty="0">
                <a:latin typeface="Arial" charset="0"/>
                <a:sym typeface="Symbol" charset="2"/>
              </a:rPr>
              <a:t> orientations </a:t>
            </a:r>
            <a:r>
              <a:rPr lang="cs-CZ" sz="1600" dirty="0">
                <a:latin typeface="Arial" charset="0"/>
                <a:sym typeface="Symbol" charset="2"/>
              </a:rPr>
              <a:t></a:t>
            </a:r>
            <a:r>
              <a:rPr lang="en-US" sz="1800" dirty="0">
                <a:latin typeface="Arial" charset="0"/>
                <a:sym typeface="Symbol" charset="2"/>
              </a:rPr>
              <a:t> </a:t>
            </a:r>
            <a:r>
              <a:rPr lang="en-US" sz="18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nuclei with a spin ½ </a:t>
            </a:r>
            <a:r>
              <a:rPr lang="en-US" sz="1800" dirty="0">
                <a:latin typeface="Arial" charset="0"/>
                <a:sym typeface="Symbol" charset="2"/>
              </a:rPr>
              <a:t>can have </a:t>
            </a:r>
            <a:r>
              <a:rPr lang="en-US" sz="18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two orientations in</a:t>
            </a:r>
            <a:r>
              <a:rPr lang="en-US" sz="1800" dirty="0">
                <a:latin typeface="Arial" charset="0"/>
                <a:sym typeface="Symbol" charset="2"/>
              </a:rPr>
              <a:t> an external </a:t>
            </a:r>
            <a:r>
              <a:rPr lang="en-US" sz="18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magnetic field</a:t>
            </a:r>
            <a:r>
              <a:rPr lang="en-US" sz="1800" dirty="0">
                <a:latin typeface="Arial" charset="0"/>
                <a:sym typeface="Symbol" charset="2"/>
              </a:rPr>
              <a:t>– </a:t>
            </a:r>
            <a:r>
              <a:rPr lang="en-US" sz="1800" b="1" dirty="0">
                <a:solidFill>
                  <a:schemeClr val="accent2"/>
                </a:solidFill>
                <a:latin typeface="Arial" charset="0"/>
                <a:sym typeface="Symbol" charset="2"/>
              </a:rPr>
              <a:t>low / high energy</a:t>
            </a:r>
            <a:endParaRPr lang="cs-CZ" sz="1800" b="1" dirty="0">
              <a:solidFill>
                <a:schemeClr val="accent2"/>
              </a:solidFill>
              <a:latin typeface="Arial" charset="0"/>
              <a:sym typeface="Symbol" charset="2"/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981200" y="4648200"/>
            <a:ext cx="304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AvantGarde Bk BT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1981200" y="5105400"/>
            <a:ext cx="3048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AvantGarde Bk BT" pitchFamily="34" charset="0"/>
            </a:endParaRPr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 rot="10800000">
            <a:off x="6781800" y="5105400"/>
            <a:ext cx="304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AvantGarde Bk BT" pitchFamily="34" charset="0"/>
            </a:endParaRPr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auto">
          <a:xfrm rot="10800000">
            <a:off x="6781800" y="4648200"/>
            <a:ext cx="3048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AvantGarde Bk BT" pitchFamily="34" charset="0"/>
            </a:endParaRPr>
          </a:p>
        </p:txBody>
      </p:sp>
      <p:sp>
        <p:nvSpPr>
          <p:cNvPr id="106505" name="Rectangle 9"/>
          <p:cNvSpPr>
            <a:spLocks noChangeArrowheads="1"/>
          </p:cNvSpPr>
          <p:nvPr/>
        </p:nvSpPr>
        <p:spPr bwMode="auto">
          <a:xfrm>
            <a:off x="1295400" y="4038600"/>
            <a:ext cx="64770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1295400" y="5638800"/>
            <a:ext cx="6400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1905000" y="5105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N</a:t>
            </a:r>
            <a:endParaRPr lang="cs-CZ" b="1">
              <a:latin typeface="Arial" charset="0"/>
            </a:endParaRP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1905000" y="4648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S</a:t>
            </a:r>
            <a:endParaRPr lang="cs-CZ" b="1" dirty="0">
              <a:latin typeface="Arial" charset="0"/>
            </a:endParaRPr>
          </a:p>
        </p:txBody>
      </p:sp>
      <p:sp>
        <p:nvSpPr>
          <p:cNvPr id="106509" name="Text Box 13"/>
          <p:cNvSpPr txBox="1">
            <a:spLocks noChangeArrowheads="1"/>
          </p:cNvSpPr>
          <p:nvPr/>
        </p:nvSpPr>
        <p:spPr bwMode="auto">
          <a:xfrm>
            <a:off x="6705600" y="4648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N</a:t>
            </a:r>
            <a:endParaRPr lang="cs-CZ" b="1">
              <a:latin typeface="Arial" charset="0"/>
            </a:endParaRPr>
          </a:p>
        </p:txBody>
      </p:sp>
      <p:sp>
        <p:nvSpPr>
          <p:cNvPr id="106510" name="Text Box 14"/>
          <p:cNvSpPr txBox="1">
            <a:spLocks noChangeArrowheads="1"/>
          </p:cNvSpPr>
          <p:nvPr/>
        </p:nvSpPr>
        <p:spPr bwMode="auto">
          <a:xfrm>
            <a:off x="6705600" y="5105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S</a:t>
            </a:r>
            <a:endParaRPr lang="cs-CZ" b="1" dirty="0">
              <a:latin typeface="Arial" charset="0"/>
            </a:endParaRPr>
          </a:p>
        </p:txBody>
      </p:sp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N</a:t>
            </a:r>
            <a:endParaRPr lang="cs-CZ" b="1">
              <a:latin typeface="Arial" charset="0"/>
            </a:endParaRPr>
          </a:p>
        </p:txBody>
      </p:sp>
      <p:sp>
        <p:nvSpPr>
          <p:cNvPr id="106512" name="Text Box 16"/>
          <p:cNvSpPr txBox="1">
            <a:spLocks noChangeArrowheads="1"/>
          </p:cNvSpPr>
          <p:nvPr/>
        </p:nvSpPr>
        <p:spPr bwMode="auto">
          <a:xfrm>
            <a:off x="4267200" y="5638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S</a:t>
            </a:r>
            <a:endParaRPr lang="cs-CZ" b="1">
              <a:latin typeface="Arial" charset="0"/>
            </a:endParaRPr>
          </a:p>
        </p:txBody>
      </p:sp>
      <p:sp>
        <p:nvSpPr>
          <p:cNvPr id="106513" name="Rectangle 17"/>
          <p:cNvSpPr>
            <a:spLocks noChangeArrowheads="1"/>
          </p:cNvSpPr>
          <p:nvPr/>
        </p:nvSpPr>
        <p:spPr bwMode="auto">
          <a:xfrm>
            <a:off x="3505200" y="4724400"/>
            <a:ext cx="1646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Arial" charset="0"/>
                <a:sym typeface="Symbol" charset="2"/>
              </a:rPr>
              <a:t>E=</a:t>
            </a:r>
            <a:r>
              <a:rPr lang="en-US" sz="2800" dirty="0" err="1">
                <a:latin typeface="Arial" charset="0"/>
                <a:sym typeface="Symbol" charset="2"/>
              </a:rPr>
              <a:t>h</a:t>
            </a:r>
            <a:r>
              <a:rPr lang="en-US" sz="2800" dirty="0">
                <a:latin typeface="Arial" charset="0"/>
                <a:sym typeface="Symbol" charset="2"/>
              </a:rPr>
              <a:t> </a:t>
            </a:r>
            <a:r>
              <a:rPr lang="cs-CZ" sz="2800" dirty="0">
                <a:latin typeface="Arial" charset="0"/>
                <a:sym typeface="Symbol" charset="2"/>
              </a:rPr>
              <a:t></a:t>
            </a:r>
            <a:r>
              <a:rPr lang="en-US" sz="2800" dirty="0">
                <a:latin typeface="Arial" charset="0"/>
                <a:sym typeface="Symbol" charset="2"/>
              </a:rPr>
              <a:t> </a:t>
            </a:r>
            <a:r>
              <a:rPr lang="en-US" sz="2800" b="1" dirty="0">
                <a:latin typeface="Arial" charset="0"/>
                <a:sym typeface="Symbol" charset="2"/>
              </a:rPr>
              <a:t>(2)</a:t>
            </a:r>
            <a:endParaRPr lang="cs-CZ" sz="2800" b="1" dirty="0">
              <a:latin typeface="Arial" charset="0"/>
              <a:sym typeface="Symbol" charset="2"/>
            </a:endParaRPr>
          </a:p>
        </p:txBody>
      </p:sp>
      <p:sp>
        <p:nvSpPr>
          <p:cNvPr id="106514" name="Line 18"/>
          <p:cNvSpPr>
            <a:spLocks noChangeShapeType="1"/>
          </p:cNvSpPr>
          <p:nvPr/>
        </p:nvSpPr>
        <p:spPr bwMode="auto">
          <a:xfrm>
            <a:off x="2362200" y="5029200"/>
            <a:ext cx="1219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15" name="Line 19"/>
          <p:cNvSpPr>
            <a:spLocks noChangeShapeType="1"/>
          </p:cNvSpPr>
          <p:nvPr/>
        </p:nvSpPr>
        <p:spPr bwMode="auto">
          <a:xfrm>
            <a:off x="5105400" y="5029200"/>
            <a:ext cx="152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16" name="Rectangle 20"/>
          <p:cNvSpPr>
            <a:spLocks noChangeArrowheads="1"/>
          </p:cNvSpPr>
          <p:nvPr/>
        </p:nvSpPr>
        <p:spPr bwMode="auto">
          <a:xfrm>
            <a:off x="533400" y="2050136"/>
            <a:ext cx="1143000" cy="3048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17" name="Rectangle 21"/>
          <p:cNvSpPr>
            <a:spLocks noChangeArrowheads="1"/>
          </p:cNvSpPr>
          <p:nvPr/>
        </p:nvSpPr>
        <p:spPr bwMode="auto">
          <a:xfrm>
            <a:off x="3581400" y="4724400"/>
            <a:ext cx="1524000" cy="5334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01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Content Placeholder 4" descr="CID_CTD_ESS1_100125.pdf"/>
          <p:cNvPicPr>
            <a:picLocks noGrp="1" noChangeAspect="1"/>
          </p:cNvPicPr>
          <p:nvPr>
            <p:ph idx="1"/>
          </p:nvPr>
        </p:nvPicPr>
        <p:blipFill>
          <a:blip r:embed="rId3"/>
          <a:srcRect l="7037" t="13214" r="22519" b="15599"/>
          <a:stretch>
            <a:fillRect/>
          </a:stretch>
        </p:blipFill>
        <p:spPr>
          <a:xfrm>
            <a:off x="609600" y="2343643"/>
            <a:ext cx="7010400" cy="4114800"/>
          </a:xfrm>
        </p:spPr>
      </p:pic>
      <p:pic>
        <p:nvPicPr>
          <p:cNvPr id="11" name="Picture 7" descr="m12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0513" y="601159"/>
            <a:ext cx="3621087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>
          <a:xfrm>
            <a:off x="5295900" y="2950140"/>
            <a:ext cx="3695700" cy="189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-25400"/>
            <a:ext cx="7772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cs-CZ" sz="2800" b="1" baseline="30000" dirty="0" smtClean="0">
                <a:solidFill>
                  <a:srgbClr val="000090"/>
                </a:solidFill>
                <a:latin typeface="+mn-lt"/>
              </a:rPr>
              <a:t>1</a:t>
            </a:r>
            <a:r>
              <a:rPr lang="cs-CZ" sz="2800" b="1" dirty="0" smtClean="0">
                <a:solidFill>
                  <a:srgbClr val="000090"/>
                </a:solidFill>
                <a:latin typeface="+mn-lt"/>
              </a:rPr>
              <a:t>H</a:t>
            </a:r>
            <a:r>
              <a:rPr lang="cs-CZ" sz="2800" b="1" baseline="30000" dirty="0" smtClean="0">
                <a:solidFill>
                  <a:srgbClr val="000090"/>
                </a:solidFill>
                <a:latin typeface="+mn-lt"/>
              </a:rPr>
              <a:t>15</a:t>
            </a:r>
            <a:r>
              <a:rPr lang="cs-CZ" sz="2800" b="1" dirty="0" smtClean="0">
                <a:solidFill>
                  <a:srgbClr val="000090"/>
                </a:solidFill>
                <a:latin typeface="+mn-lt"/>
              </a:rPr>
              <a:t>N Chemical shift changes of CID upon titration  by pSer5 CTD and subsequently Ess1</a:t>
            </a:r>
          </a:p>
        </p:txBody>
      </p:sp>
      <p:grpSp>
        <p:nvGrpSpPr>
          <p:cNvPr id="41989" name="Group 15"/>
          <p:cNvGrpSpPr>
            <a:grpSpLocks/>
          </p:cNvGrpSpPr>
          <p:nvPr/>
        </p:nvGrpSpPr>
        <p:grpSpPr bwMode="auto">
          <a:xfrm>
            <a:off x="5549900" y="3210418"/>
            <a:ext cx="3441700" cy="1355725"/>
            <a:chOff x="7823200" y="3009900"/>
            <a:chExt cx="1536700" cy="1355725"/>
          </a:xfrm>
        </p:grpSpPr>
        <p:pic>
          <p:nvPicPr>
            <p:cNvPr id="41991" name="Picture 6" descr="CID_CTD_ESS1_100125.pdf"/>
            <p:cNvPicPr>
              <a:picLocks noChangeAspect="1"/>
            </p:cNvPicPr>
            <p:nvPr/>
          </p:nvPicPr>
          <p:blipFill>
            <a:blip r:embed="rId5"/>
            <a:srcRect l="77885" t="43513" r="20833" b="44498"/>
            <a:stretch>
              <a:fillRect/>
            </a:stretch>
          </p:blipFill>
          <p:spPr bwMode="auto">
            <a:xfrm>
              <a:off x="7823200" y="3009900"/>
              <a:ext cx="177800" cy="1355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2" name="TextBox 7"/>
            <p:cNvSpPr txBox="1">
              <a:spLocks noChangeArrowheads="1"/>
            </p:cNvSpPr>
            <p:nvPr/>
          </p:nvSpPr>
          <p:spPr bwMode="auto">
            <a:xfrm>
              <a:off x="8001000" y="3167063"/>
              <a:ext cx="1143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latin typeface="Calibri" charset="0"/>
                  <a:ea typeface="Calibri" charset="0"/>
                  <a:cs typeface="Calibri" charset="0"/>
                </a:rPr>
                <a:t>CID CTD</a:t>
              </a:r>
            </a:p>
          </p:txBody>
        </p:sp>
        <p:sp>
          <p:nvSpPr>
            <p:cNvPr id="41993" name="TextBox 8"/>
            <p:cNvSpPr txBox="1">
              <a:spLocks noChangeArrowheads="1"/>
            </p:cNvSpPr>
            <p:nvPr/>
          </p:nvSpPr>
          <p:spPr bwMode="auto">
            <a:xfrm>
              <a:off x="8001000" y="3471863"/>
              <a:ext cx="1358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latin typeface="Calibri" charset="0"/>
                  <a:ea typeface="Calibri" charset="0"/>
                  <a:cs typeface="Calibri" charset="0"/>
                </a:rPr>
                <a:t>CID CTD + Ess1 1</a:t>
              </a:r>
              <a:r>
                <a:rPr lang="en-US" b="1" baseline="30000" dirty="0">
                  <a:latin typeface="Calibri" charset="0"/>
                  <a:ea typeface="Calibri" charset="0"/>
                  <a:cs typeface="Calibri" charset="0"/>
                </a:rPr>
                <a:t>st</a:t>
              </a:r>
              <a:r>
                <a:rPr lang="en-US" b="1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addition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41994" name="TextBox 9"/>
            <p:cNvSpPr txBox="1">
              <a:spLocks noChangeArrowheads="1"/>
            </p:cNvSpPr>
            <p:nvPr/>
          </p:nvSpPr>
          <p:spPr bwMode="auto">
            <a:xfrm>
              <a:off x="8000999" y="3873500"/>
              <a:ext cx="1223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latin typeface="Calibri" charset="0"/>
                  <a:ea typeface="Calibri" charset="0"/>
                  <a:cs typeface="Calibri" charset="0"/>
                </a:rPr>
                <a:t>CID CTD + Ess1 2</a:t>
              </a:r>
              <a:r>
                <a:rPr lang="en-US" b="1" baseline="30000" dirty="0">
                  <a:latin typeface="Calibri" charset="0"/>
                  <a:ea typeface="Calibri" charset="0"/>
                  <a:cs typeface="Calibri" charset="0"/>
                </a:rPr>
                <a:t>nd</a:t>
              </a:r>
              <a:r>
                <a:rPr lang="en-US" b="1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addition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228600" y="1600200"/>
            <a:ext cx="830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Calibri"/>
                <a:ea typeface="+mn-ea"/>
                <a:cs typeface="Calibri"/>
              </a:rPr>
              <a:t>CID-CTD complex + ESS1 </a:t>
            </a:r>
            <a:r>
              <a:rPr lang="en-US" b="1" kern="0" dirty="0" err="1">
                <a:latin typeface="Calibri"/>
                <a:ea typeface="+mn-ea"/>
                <a:cs typeface="Calibri"/>
              </a:rPr>
              <a:t>isomerase</a:t>
            </a:r>
            <a:endParaRPr lang="en-US" b="1" kern="0" dirty="0">
              <a:latin typeface="Calibri"/>
              <a:ea typeface="+mn-ea"/>
              <a:cs typeface="Calibri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kern="0" dirty="0">
              <a:latin typeface="Apple Casual" pitchFamily="-110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latin typeface="Apple Casual" pitchFamily="-110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latin typeface="Apple Casual" pitchFamily="-110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latin typeface="Apple Casual" pitchFamily="-110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latin typeface="Apple Casual" pitchFamily="-110" charset="0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0800000" flipV="1">
            <a:off x="7403821" y="2002402"/>
            <a:ext cx="1219200" cy="947738"/>
          </a:xfrm>
          <a:prstGeom prst="straightConnector1">
            <a:avLst/>
          </a:prstGeom>
          <a:ln>
            <a:solidFill>
              <a:srgbClr val="18630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032221" y="1443602"/>
            <a:ext cx="966788" cy="501650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692621" y="1221352"/>
            <a:ext cx="482600" cy="223838"/>
          </a:xfrm>
          <a:prstGeom prst="straightConnector1">
            <a:avLst/>
          </a:prstGeom>
          <a:ln>
            <a:solidFill>
              <a:srgbClr val="00009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176806" y="1458853"/>
            <a:ext cx="6471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Free 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CID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08643" y="2365364"/>
            <a:ext cx="71332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186306"/>
                </a:solidFill>
              </a:rPr>
              <a:t>CID</a:t>
            </a:r>
          </a:p>
          <a:p>
            <a:r>
              <a:rPr lang="en-US" sz="1600" b="1" dirty="0" smtClean="0">
                <a:solidFill>
                  <a:srgbClr val="186306"/>
                </a:solidFill>
              </a:rPr>
              <a:t>+CTD</a:t>
            </a:r>
            <a:endParaRPr lang="en-US" sz="1600" b="1" dirty="0">
              <a:solidFill>
                <a:srgbClr val="18630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20003901">
            <a:off x="5588018" y="1147245"/>
            <a:ext cx="2116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660066"/>
                </a:solidFill>
              </a:rPr>
              <a:t>1</a:t>
            </a:r>
            <a:r>
              <a:rPr lang="en-US" sz="1600" b="1" baseline="30000" dirty="0" smtClean="0">
                <a:solidFill>
                  <a:srgbClr val="660066"/>
                </a:solidFill>
              </a:rPr>
              <a:t>st</a:t>
            </a:r>
            <a:r>
              <a:rPr lang="en-US" sz="1600" dirty="0" smtClean="0"/>
              <a:t>+</a:t>
            </a:r>
            <a:r>
              <a:rPr lang="en-US" sz="1600" b="1" dirty="0" smtClean="0">
                <a:solidFill>
                  <a:srgbClr val="0000FF"/>
                </a:solidFill>
              </a:rPr>
              <a:t>2</a:t>
            </a:r>
            <a:r>
              <a:rPr lang="en-US" sz="1600" b="1" baseline="30000" dirty="0" smtClean="0">
                <a:solidFill>
                  <a:srgbClr val="0000FF"/>
                </a:solidFill>
              </a:rPr>
              <a:t>nd</a:t>
            </a:r>
            <a:r>
              <a:rPr lang="en-US" sz="1600" dirty="0" smtClean="0"/>
              <a:t> add Ess1</a:t>
            </a:r>
            <a:endParaRPr lang="en-US" sz="16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12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d-ctd.trans_model.pertur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9580" y="-96105"/>
            <a:ext cx="8375650" cy="1698625"/>
          </a:xfrm>
        </p:spPr>
        <p:txBody>
          <a:bodyPr anchor="t"/>
          <a:lstStyle/>
          <a:p>
            <a:pPr algn="l" eaLnBrk="1" hangingPunct="1"/>
            <a:r>
              <a:rPr lang="en-US" sz="2400" b="1" dirty="0" smtClean="0">
                <a:solidFill>
                  <a:schemeClr val="bg1"/>
                </a:solidFill>
              </a:rPr>
              <a:t>Nrd1 CID interaction surface </a:t>
            </a:r>
            <a:r>
              <a:rPr lang="en-US" sz="2800" dirty="0" smtClean="0">
                <a:solidFill>
                  <a:srgbClr val="FFFF00"/>
                </a:solidFill>
              </a:rPr>
              <a:t>–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CID residues experiencing the largest chemical shift variations upon the interaction with 5-phospho-Ser CTD shown in blue with side-chains in stick representation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44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089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y:\Presentations\080513_KampusBohunice_Mornstein\composition_earth_seawater_human_bod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09600"/>
            <a:ext cx="67818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6019800" y="1066800"/>
            <a:ext cx="2057400" cy="21336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97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y:\Presentations\080513_KampusBohunice_Mornstein\gyromagnetic.ratio.jpg"/>
          <p:cNvPicPr>
            <a:picLocks noChangeAspect="1" noChangeArrowheads="1"/>
          </p:cNvPicPr>
          <p:nvPr/>
        </p:nvPicPr>
        <p:blipFill>
          <a:blip r:embed="rId2"/>
          <a:srcRect b="4500"/>
          <a:stretch>
            <a:fillRect/>
          </a:stretch>
        </p:blipFill>
        <p:spPr bwMode="auto">
          <a:xfrm>
            <a:off x="1600200" y="1447800"/>
            <a:ext cx="6477000" cy="4803775"/>
          </a:xfrm>
          <a:prstGeom prst="rect">
            <a:avLst/>
          </a:prstGeom>
          <a:noFill/>
        </p:spPr>
      </p:pic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609600" y="457200"/>
            <a:ext cx="734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latin typeface="Arial" charset="0"/>
                <a:sym typeface="Symbol" charset="2"/>
              </a:rPr>
              <a:t>Resonance condition</a:t>
            </a:r>
            <a:r>
              <a:rPr lang="en-US" sz="2800" b="1" dirty="0" smtClean="0">
                <a:latin typeface="Arial" charset="0"/>
                <a:sym typeface="Symbol" charset="2"/>
              </a:rPr>
              <a:t>	</a:t>
            </a:r>
            <a:r>
              <a:rPr lang="en-US" sz="2800" b="1" dirty="0">
                <a:latin typeface="Symbol" charset="2"/>
                <a:sym typeface="Symbol" charset="2"/>
              </a:rPr>
              <a:t>w</a:t>
            </a:r>
            <a:r>
              <a:rPr lang="en-US" sz="2800" b="1" baseline="-25000" dirty="0">
                <a:latin typeface="Arial" charset="0"/>
                <a:sym typeface="Symbol" charset="2"/>
              </a:rPr>
              <a:t>0</a:t>
            </a:r>
            <a:r>
              <a:rPr lang="en-US" sz="2800" b="1" dirty="0">
                <a:latin typeface="Arial" charset="0"/>
                <a:sym typeface="Symbol" charset="2"/>
              </a:rPr>
              <a:t> = -</a:t>
            </a:r>
            <a:r>
              <a:rPr lang="en-US" sz="2800" b="1" dirty="0">
                <a:latin typeface="Symbol" charset="2"/>
                <a:sym typeface="Symbol" charset="2"/>
              </a:rPr>
              <a:t>g</a:t>
            </a:r>
            <a:r>
              <a:rPr lang="en-US" sz="2800" b="1" dirty="0">
                <a:latin typeface="Arial" charset="0"/>
                <a:sym typeface="Symbol" charset="2"/>
              </a:rPr>
              <a:t>B</a:t>
            </a:r>
            <a:r>
              <a:rPr lang="en-US" sz="2800" b="1" baseline="-25000" dirty="0">
                <a:latin typeface="Arial" charset="0"/>
                <a:sym typeface="Symbol" charset="2"/>
              </a:rPr>
              <a:t>0</a:t>
            </a:r>
            <a:endParaRPr lang="cs-CZ" sz="2800" b="1" baseline="-25000" dirty="0">
              <a:latin typeface="Arial" charset="0"/>
              <a:sym typeface="Symbol" charset="2"/>
            </a:endParaRPr>
          </a:p>
        </p:txBody>
      </p:sp>
      <p:sp>
        <p:nvSpPr>
          <p:cNvPr id="193542" name="Rectangle 6"/>
          <p:cNvSpPr>
            <a:spLocks noChangeArrowheads="1"/>
          </p:cNvSpPr>
          <p:nvPr/>
        </p:nvSpPr>
        <p:spPr bwMode="auto">
          <a:xfrm rot="60000">
            <a:off x="1447800" y="2833688"/>
            <a:ext cx="6248400" cy="192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auto">
          <a:xfrm rot="60000">
            <a:off x="1447800" y="3236913"/>
            <a:ext cx="6248400" cy="192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4" name="Rectangle 8"/>
          <p:cNvSpPr>
            <a:spLocks noChangeArrowheads="1"/>
          </p:cNvSpPr>
          <p:nvPr/>
        </p:nvSpPr>
        <p:spPr bwMode="auto">
          <a:xfrm rot="60000">
            <a:off x="1447800" y="3581400"/>
            <a:ext cx="6248400" cy="192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5" name="Rectangle 9"/>
          <p:cNvSpPr>
            <a:spLocks noChangeArrowheads="1"/>
          </p:cNvSpPr>
          <p:nvPr/>
        </p:nvSpPr>
        <p:spPr bwMode="auto">
          <a:xfrm rot="60000">
            <a:off x="1447800" y="4303713"/>
            <a:ext cx="6248400" cy="192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6" name="Rectangle 10"/>
          <p:cNvSpPr>
            <a:spLocks noChangeArrowheads="1"/>
          </p:cNvSpPr>
          <p:nvPr/>
        </p:nvSpPr>
        <p:spPr bwMode="auto">
          <a:xfrm rot="60000">
            <a:off x="1524000" y="1981200"/>
            <a:ext cx="6248400" cy="192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7" name="Line 11"/>
          <p:cNvSpPr>
            <a:spLocks noChangeShapeType="1"/>
          </p:cNvSpPr>
          <p:nvPr/>
        </p:nvSpPr>
        <p:spPr bwMode="auto">
          <a:xfrm>
            <a:off x="609600" y="6019800"/>
            <a:ext cx="914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9" name="Rectangle 13"/>
          <p:cNvSpPr>
            <a:spLocks noChangeArrowheads="1"/>
          </p:cNvSpPr>
          <p:nvPr/>
        </p:nvSpPr>
        <p:spPr bwMode="auto">
          <a:xfrm rot="60000">
            <a:off x="1520825" y="5873750"/>
            <a:ext cx="2819400" cy="42068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50" name="Oval 14"/>
          <p:cNvSpPr>
            <a:spLocks noChangeArrowheads="1"/>
          </p:cNvSpPr>
          <p:nvPr/>
        </p:nvSpPr>
        <p:spPr bwMode="auto">
          <a:xfrm>
            <a:off x="6400800" y="1676400"/>
            <a:ext cx="838200" cy="304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05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"/>
            <a:ext cx="8610600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NMR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spektroskopie</a:t>
            </a:r>
            <a:r>
              <a:rPr lang="en-US" sz="24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proteinů</a:t>
            </a:r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1)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Primární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sekvence</a:t>
            </a:r>
            <a:r>
              <a:rPr lang="en-US" sz="20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Arial"/>
                <a:cs typeface="Arial"/>
              </a:rPr>
              <a:t>protein</a:t>
            </a:r>
            <a:r>
              <a:rPr lang="en-US" sz="2400" b="1" dirty="0" err="1" smtClean="0">
                <a:solidFill>
                  <a:srgbClr val="000090"/>
                </a:solidFill>
                <a:latin typeface="Arial"/>
                <a:cs typeface="Arial"/>
              </a:rPr>
              <a:t>u</a:t>
            </a:r>
            <a:endParaRPr lang="en-US" sz="24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r>
              <a:rPr lang="en-US" b="1" dirty="0" smtClean="0">
                <a:latin typeface="Courier"/>
                <a:cs typeface="Courier"/>
              </a:rPr>
              <a:t>MQQDDDFQNF VATLESFKDL KSGISGSRIK KLTTYALDHI DIESKIISLI IDYSRLCPDS HKLGSLYIID SIGRAYLDET RSNSNSSSNK PGTCAHAINT LGEVIQELLS DAIAKSNQDH KEKIRMLLDI WDRSGLFQKS YLNAIRSKCF AMDLE</a:t>
            </a:r>
            <a:r>
              <a:rPr lang="en-US" dirty="0" smtClean="0"/>
              <a:t>HHHHHH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2)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Chemické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posuny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alfa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a beta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uhlíkových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atomů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viz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přístí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průsvitka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3)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Sekundární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struktura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proteinu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predikcí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z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primární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struktury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ovlivňuje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odchylku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chemických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posunů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od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“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průměru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”)</a:t>
            </a:r>
          </a:p>
          <a:p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4)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Přesná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pozice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píků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ruční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nebo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automatické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označení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píků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spektru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5) </a:t>
            </a:r>
            <a:r>
              <a:rPr lang="en-US" sz="2000" b="1" baseline="30000" dirty="0" smtClean="0">
                <a:solidFill>
                  <a:schemeClr val="bg1">
                    <a:lumMod val="65000"/>
                  </a:schemeClr>
                </a:solidFill>
              </a:rPr>
              <a:t>13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C a </a:t>
            </a:r>
            <a:r>
              <a:rPr lang="en-US" sz="2000" b="1" baseline="300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N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značený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protein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velikosti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60-200 </a:t>
            </a:r>
            <a:r>
              <a:rPr lang="en-US" sz="2000" b="1" dirty="0" err="1" smtClean="0">
                <a:solidFill>
                  <a:schemeClr val="bg1">
                    <a:lumMod val="65000"/>
                  </a:schemeClr>
                </a:solidFill>
              </a:rPr>
              <a:t>aminokyselin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 (6-20kDa)</a:t>
            </a: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7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y:\Presentations\080513_KampusBohunice_Mornstein\640yeaststarter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827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79" name="Picture 3" descr="y:\Presentations\080513_KampusBohunice_Mornstein\hplc_3_300x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43400"/>
            <a:ext cx="24384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0" name="Picture 4" descr="y:\Presentations\080513_KampusBohunice_Mornstein\centrifuga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0"/>
            <a:ext cx="2057400" cy="19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1" name="Picture 5" descr="y:\Presentations\080513_KampusBohunice_Mornstein\Escherichia_coli_Top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62000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2" name="Picture 6" descr="y:\Presentations\080513_KampusBohunice_Mornstein\cloning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16764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3" name="Line 7"/>
          <p:cNvSpPr>
            <a:spLocks noChangeShapeType="1"/>
          </p:cNvSpPr>
          <p:nvPr/>
        </p:nvSpPr>
        <p:spPr bwMode="auto">
          <a:xfrm>
            <a:off x="4876800" y="1676400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>
            <a:off x="4813300" y="1231900"/>
            <a:ext cx="1981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37</a:t>
            </a:r>
            <a:r>
              <a:rPr lang="en-US" baseline="30000" dirty="0" smtClean="0"/>
              <a:t>o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203785" name="Line 9"/>
          <p:cNvSpPr>
            <a:spLocks noChangeShapeType="1"/>
          </p:cNvSpPr>
          <p:nvPr/>
        </p:nvSpPr>
        <p:spPr bwMode="auto">
          <a:xfrm>
            <a:off x="762000" y="2514600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3786" name="Picture 10" descr="y:\Presentations\080513_KampusBohunice_Mornstein\products_ultra_sonicato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895725"/>
            <a:ext cx="238125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7" name="Line 11"/>
          <p:cNvSpPr>
            <a:spLocks noChangeShapeType="1"/>
          </p:cNvSpPr>
          <p:nvPr/>
        </p:nvSpPr>
        <p:spPr bwMode="auto">
          <a:xfrm flipH="1">
            <a:off x="2667000" y="2895600"/>
            <a:ext cx="40386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 rot="-614989">
            <a:off x="2819400" y="2819400"/>
            <a:ext cx="4191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supernatant odstraníme odstředěním</a:t>
            </a:r>
            <a:endParaRPr lang="cs-CZ"/>
          </a:p>
        </p:txBody>
      </p:sp>
      <p:sp>
        <p:nvSpPr>
          <p:cNvPr id="203789" name="AutoShape 13"/>
          <p:cNvSpPr>
            <a:spLocks noChangeArrowheads="1"/>
          </p:cNvSpPr>
          <p:nvPr/>
        </p:nvSpPr>
        <p:spPr bwMode="auto">
          <a:xfrm rot="-16200000">
            <a:off x="1447800" y="5105400"/>
            <a:ext cx="914400" cy="914400"/>
          </a:xfrm>
          <a:custGeom>
            <a:avLst/>
            <a:gdLst>
              <a:gd name="G0" fmla="+- 12299 0 0"/>
              <a:gd name="G1" fmla="+- 18899 0 0"/>
              <a:gd name="G2" fmla="+- 4537 0 0"/>
              <a:gd name="G3" fmla="*/ 12299 1 2"/>
              <a:gd name="G4" fmla="+- G3 10800 0"/>
              <a:gd name="G5" fmla="+- 21600 12299 18899"/>
              <a:gd name="G6" fmla="+- 18899 4537 0"/>
              <a:gd name="G7" fmla="*/ G6 1 2"/>
              <a:gd name="G8" fmla="*/ 18899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899 1 2"/>
              <a:gd name="G15" fmla="+- G5 0 G4"/>
              <a:gd name="G16" fmla="+- G0 0 G4"/>
              <a:gd name="G17" fmla="*/ G2 G15 G16"/>
              <a:gd name="T0" fmla="*/ 16950 w 21600"/>
              <a:gd name="T1" fmla="*/ 0 h 21600"/>
              <a:gd name="T2" fmla="*/ 12299 w 21600"/>
              <a:gd name="T3" fmla="*/ 4537 h 21600"/>
              <a:gd name="T4" fmla="*/ 0 w 21600"/>
              <a:gd name="T5" fmla="*/ 19372 h 21600"/>
              <a:gd name="T6" fmla="*/ 9450 w 21600"/>
              <a:gd name="T7" fmla="*/ 21600 h 21600"/>
              <a:gd name="T8" fmla="*/ 18899 w 21600"/>
              <a:gd name="T9" fmla="*/ 13393 h 21600"/>
              <a:gd name="T10" fmla="*/ 21600 w 21600"/>
              <a:gd name="T11" fmla="*/ 453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950" y="0"/>
                </a:moveTo>
                <a:lnTo>
                  <a:pt x="12299" y="4537"/>
                </a:lnTo>
                <a:lnTo>
                  <a:pt x="15000" y="4537"/>
                </a:lnTo>
                <a:lnTo>
                  <a:pt x="15000" y="17144"/>
                </a:lnTo>
                <a:lnTo>
                  <a:pt x="0" y="17144"/>
                </a:lnTo>
                <a:lnTo>
                  <a:pt x="0" y="21600"/>
                </a:lnTo>
                <a:lnTo>
                  <a:pt x="18899" y="21600"/>
                </a:lnTo>
                <a:lnTo>
                  <a:pt x="18899" y="4537"/>
                </a:lnTo>
                <a:lnTo>
                  <a:pt x="21600" y="4537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3790" name="Line 14"/>
          <p:cNvSpPr>
            <a:spLocks noChangeShapeType="1"/>
          </p:cNvSpPr>
          <p:nvPr/>
        </p:nvSpPr>
        <p:spPr bwMode="auto">
          <a:xfrm>
            <a:off x="5029200" y="51816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91" name="Oval 15"/>
          <p:cNvSpPr>
            <a:spLocks noChangeArrowheads="1"/>
          </p:cNvSpPr>
          <p:nvPr/>
        </p:nvSpPr>
        <p:spPr bwMode="auto">
          <a:xfrm>
            <a:off x="5486400" y="5181600"/>
            <a:ext cx="304800" cy="3048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3792" name="Text Box 16"/>
          <p:cNvSpPr txBox="1">
            <a:spLocks noChangeArrowheads="1"/>
          </p:cNvSpPr>
          <p:nvPr/>
        </p:nvSpPr>
        <p:spPr bwMode="auto">
          <a:xfrm>
            <a:off x="4953000" y="4540250"/>
            <a:ext cx="160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ultra-centrifugace</a:t>
            </a:r>
            <a:endParaRPr lang="cs-CZ" sz="1800" b="1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2-28 at 12.58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7891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3744" y="445829"/>
            <a:ext cx="622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1D </a:t>
            </a:r>
            <a:r>
              <a:rPr lang="en-US" baseline="30000" dirty="0" smtClean="0"/>
              <a:t>1</a:t>
            </a:r>
            <a:r>
              <a:rPr lang="en-US" dirty="0" smtClean="0"/>
              <a:t>H </a:t>
            </a:r>
            <a:r>
              <a:rPr lang="en-US" dirty="0" err="1" smtClean="0"/>
              <a:t>proteinu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702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D1H_IntergatorRed_TudorBlue_H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4325" y="133548"/>
            <a:ext cx="5390683" cy="7628496"/>
          </a:xfrm>
          <a:prstGeom prst="rect">
            <a:avLst/>
          </a:prstGeom>
        </p:spPr>
      </p:pic>
      <p:pic>
        <p:nvPicPr>
          <p:cNvPr id="3" name="Picture 2" descr="Screen Shot 2013-02-28 at 12.58.1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 t="32642" r="56759" b="6407"/>
          <a:stretch/>
        </p:blipFill>
        <p:spPr>
          <a:xfrm>
            <a:off x="1031800" y="198454"/>
            <a:ext cx="4095736" cy="443198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02/28/2013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05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y:\Presentations\080513_KampusBohunice_Mornstein\640yeaststarter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827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79" name="Picture 3" descr="y:\Presentations\080513_KampusBohunice_Mornstein\hplc_3_300x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43400"/>
            <a:ext cx="24384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0" name="Picture 4" descr="y:\Presentations\080513_KampusBohunice_Mornstein\centrifuga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0"/>
            <a:ext cx="2057400" cy="19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1" name="Picture 5" descr="y:\Presentations\080513_KampusBohunice_Mornstein\Escherichia_coli_Top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62000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782" name="Picture 6" descr="y:\Presentations\080513_KampusBohunice_Mornstein\cloning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16764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3" name="Line 7"/>
          <p:cNvSpPr>
            <a:spLocks noChangeShapeType="1"/>
          </p:cNvSpPr>
          <p:nvPr/>
        </p:nvSpPr>
        <p:spPr bwMode="auto">
          <a:xfrm>
            <a:off x="4876800" y="1676400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>
            <a:off x="4813300" y="1231900"/>
            <a:ext cx="198120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aseline="30000" dirty="0" smtClean="0"/>
              <a:t>15</a:t>
            </a:r>
            <a:r>
              <a:rPr lang="en-US" dirty="0" smtClean="0"/>
              <a:t>NH</a:t>
            </a:r>
            <a:r>
              <a:rPr lang="en-US" baseline="-25000" dirty="0" smtClean="0"/>
              <a:t>4</a:t>
            </a:r>
            <a:r>
              <a:rPr lang="en-US" dirty="0" smtClean="0"/>
              <a:t>Cl</a:t>
            </a:r>
            <a:r>
              <a:rPr lang="en-US" dirty="0"/>
              <a:t>, 37</a:t>
            </a:r>
            <a:r>
              <a:rPr lang="en-US" baseline="30000" dirty="0"/>
              <a:t>o</a:t>
            </a:r>
            <a:r>
              <a:rPr lang="en-US" dirty="0"/>
              <a:t>C</a:t>
            </a:r>
          </a:p>
          <a:p>
            <a:pPr>
              <a:spcBef>
                <a:spcPct val="50000"/>
              </a:spcBef>
            </a:pPr>
            <a:r>
              <a:rPr lang="en-US" baseline="30000" dirty="0"/>
              <a:t>13</a:t>
            </a:r>
            <a:r>
              <a:rPr lang="en-US" dirty="0"/>
              <a:t>C-glukosa</a:t>
            </a:r>
            <a:endParaRPr lang="cs-CZ" dirty="0"/>
          </a:p>
        </p:txBody>
      </p:sp>
      <p:sp>
        <p:nvSpPr>
          <p:cNvPr id="203785" name="Line 9"/>
          <p:cNvSpPr>
            <a:spLocks noChangeShapeType="1"/>
          </p:cNvSpPr>
          <p:nvPr/>
        </p:nvSpPr>
        <p:spPr bwMode="auto">
          <a:xfrm>
            <a:off x="762000" y="2514600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3786" name="Picture 10" descr="y:\Presentations\080513_KampusBohunice_Mornstein\products_ultra_sonicato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895725"/>
            <a:ext cx="238125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7" name="Line 11"/>
          <p:cNvSpPr>
            <a:spLocks noChangeShapeType="1"/>
          </p:cNvSpPr>
          <p:nvPr/>
        </p:nvSpPr>
        <p:spPr bwMode="auto">
          <a:xfrm flipH="1">
            <a:off x="2667000" y="2895600"/>
            <a:ext cx="40386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 rot="-614989">
            <a:off x="2819400" y="2819400"/>
            <a:ext cx="4191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supernatant odstraníme odstředěním</a:t>
            </a:r>
            <a:endParaRPr lang="cs-CZ"/>
          </a:p>
        </p:txBody>
      </p:sp>
      <p:sp>
        <p:nvSpPr>
          <p:cNvPr id="203789" name="AutoShape 13"/>
          <p:cNvSpPr>
            <a:spLocks noChangeArrowheads="1"/>
          </p:cNvSpPr>
          <p:nvPr/>
        </p:nvSpPr>
        <p:spPr bwMode="auto">
          <a:xfrm rot="-16200000">
            <a:off x="1447800" y="5105400"/>
            <a:ext cx="914400" cy="914400"/>
          </a:xfrm>
          <a:custGeom>
            <a:avLst/>
            <a:gdLst>
              <a:gd name="G0" fmla="+- 12299 0 0"/>
              <a:gd name="G1" fmla="+- 18899 0 0"/>
              <a:gd name="G2" fmla="+- 4537 0 0"/>
              <a:gd name="G3" fmla="*/ 12299 1 2"/>
              <a:gd name="G4" fmla="+- G3 10800 0"/>
              <a:gd name="G5" fmla="+- 21600 12299 18899"/>
              <a:gd name="G6" fmla="+- 18899 4537 0"/>
              <a:gd name="G7" fmla="*/ G6 1 2"/>
              <a:gd name="G8" fmla="*/ 18899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899 1 2"/>
              <a:gd name="G15" fmla="+- G5 0 G4"/>
              <a:gd name="G16" fmla="+- G0 0 G4"/>
              <a:gd name="G17" fmla="*/ G2 G15 G16"/>
              <a:gd name="T0" fmla="*/ 16950 w 21600"/>
              <a:gd name="T1" fmla="*/ 0 h 21600"/>
              <a:gd name="T2" fmla="*/ 12299 w 21600"/>
              <a:gd name="T3" fmla="*/ 4537 h 21600"/>
              <a:gd name="T4" fmla="*/ 0 w 21600"/>
              <a:gd name="T5" fmla="*/ 19372 h 21600"/>
              <a:gd name="T6" fmla="*/ 9450 w 21600"/>
              <a:gd name="T7" fmla="*/ 21600 h 21600"/>
              <a:gd name="T8" fmla="*/ 18899 w 21600"/>
              <a:gd name="T9" fmla="*/ 13393 h 21600"/>
              <a:gd name="T10" fmla="*/ 21600 w 21600"/>
              <a:gd name="T11" fmla="*/ 453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950" y="0"/>
                </a:moveTo>
                <a:lnTo>
                  <a:pt x="12299" y="4537"/>
                </a:lnTo>
                <a:lnTo>
                  <a:pt x="15000" y="4537"/>
                </a:lnTo>
                <a:lnTo>
                  <a:pt x="15000" y="17144"/>
                </a:lnTo>
                <a:lnTo>
                  <a:pt x="0" y="17144"/>
                </a:lnTo>
                <a:lnTo>
                  <a:pt x="0" y="21600"/>
                </a:lnTo>
                <a:lnTo>
                  <a:pt x="18899" y="21600"/>
                </a:lnTo>
                <a:lnTo>
                  <a:pt x="18899" y="4537"/>
                </a:lnTo>
                <a:lnTo>
                  <a:pt x="21600" y="4537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3790" name="Line 14"/>
          <p:cNvSpPr>
            <a:spLocks noChangeShapeType="1"/>
          </p:cNvSpPr>
          <p:nvPr/>
        </p:nvSpPr>
        <p:spPr bwMode="auto">
          <a:xfrm>
            <a:off x="5029200" y="51816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91" name="Oval 15"/>
          <p:cNvSpPr>
            <a:spLocks noChangeArrowheads="1"/>
          </p:cNvSpPr>
          <p:nvPr/>
        </p:nvSpPr>
        <p:spPr bwMode="auto">
          <a:xfrm>
            <a:off x="5486400" y="5181600"/>
            <a:ext cx="304800" cy="3048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3792" name="Text Box 16"/>
          <p:cNvSpPr txBox="1">
            <a:spLocks noChangeArrowheads="1"/>
          </p:cNvSpPr>
          <p:nvPr/>
        </p:nvSpPr>
        <p:spPr bwMode="auto">
          <a:xfrm>
            <a:off x="4953000" y="4540250"/>
            <a:ext cx="160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ultra-centrifugace</a:t>
            </a:r>
            <a:endParaRPr lang="cs-CZ" sz="1800" b="1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02/28/2013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F9600,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82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1088</Words>
  <Application>Microsoft Macintosh PowerPoint</Application>
  <PresentationFormat>On-screen Show (4:3)</PresentationFormat>
  <Paragraphs>205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Interaction of 15N enriched CID with unlabeled CTD-Ser5P in n-steps, n=6 in our case - peaks corresponding to the interacting residues of CID change their chemical shift (position in the spectrum) =&gt;interaction surface, binding constant, stoichiometry</vt:lpstr>
      <vt:lpstr>1H15N Chemical shift changes of CID upon titration  by pSer5 CTD and subsequently Ess1</vt:lpstr>
      <vt:lpstr>Nrd1 CID interaction surface – CID residues experiencing the largest chemical shift variations upon the interaction with 5-phospho-Ser CTD shown in blue with side-chains in stick representation</vt:lpstr>
      <vt:lpstr>PowerPoint Presentation</vt:lpstr>
    </vt:vector>
  </TitlesOfParts>
  <Company>NCBR 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Karel Kubicek</dc:creator>
  <cp:lastModifiedBy>Karel Kubicek</cp:lastModifiedBy>
  <cp:revision>25</cp:revision>
  <dcterms:created xsi:type="dcterms:W3CDTF">2013-02-28T11:39:56Z</dcterms:created>
  <dcterms:modified xsi:type="dcterms:W3CDTF">2014-02-26T21:31:59Z</dcterms:modified>
</cp:coreProperties>
</file>