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6" r:id="rId3"/>
    <p:sldId id="263" r:id="rId4"/>
    <p:sldId id="267" r:id="rId5"/>
    <p:sldId id="264" r:id="rId6"/>
    <p:sldId id="265" r:id="rId7"/>
    <p:sldId id="257" r:id="rId8"/>
    <p:sldId id="258" r:id="rId9"/>
    <p:sldId id="259" r:id="rId10"/>
    <p:sldId id="260" r:id="rId11"/>
    <p:sldId id="261" r:id="rId12"/>
    <p:sldId id="262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98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81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95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4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4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12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0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6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334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712F0-4358-2747-9F33-4CD1A78D3B18}" type="datetimeFigureOut">
              <a:rPr lang="en-US" smtClean="0"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E5A2C-B9CA-434B-9DA7-0092D6B3A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02/28/2013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F9600, Karel </a:t>
            </a:r>
            <a:r>
              <a:rPr lang="en-US" dirty="0" err="1" smtClean="0"/>
              <a:t>Kubíček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3200" y="279400"/>
            <a:ext cx="88011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Karel </a:t>
            </a:r>
            <a:r>
              <a:rPr lang="en-US" dirty="0" err="1" smtClean="0"/>
              <a:t>Kubíček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F9600</a:t>
            </a:r>
          </a:p>
          <a:p>
            <a:endParaRPr lang="en-US" b="1" dirty="0" smtClean="0"/>
          </a:p>
          <a:p>
            <a:r>
              <a:rPr lang="en-US" b="1" dirty="0" err="1" smtClean="0"/>
              <a:t>Spektroskopické</a:t>
            </a:r>
            <a:r>
              <a:rPr lang="en-US" b="1" dirty="0" smtClean="0"/>
              <a:t> </a:t>
            </a:r>
            <a:r>
              <a:rPr lang="en-US" b="1" dirty="0" err="1" smtClean="0"/>
              <a:t>studium</a:t>
            </a:r>
            <a:r>
              <a:rPr lang="en-US" b="1" dirty="0" smtClean="0"/>
              <a:t> </a:t>
            </a:r>
            <a:r>
              <a:rPr lang="en-US" b="1" dirty="0" err="1" smtClean="0"/>
              <a:t>biopolymerů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Přednáška</a:t>
            </a:r>
            <a:r>
              <a:rPr lang="en-US" dirty="0" smtClean="0"/>
              <a:t> </a:t>
            </a:r>
            <a:r>
              <a:rPr lang="en-US" dirty="0"/>
              <a:t>je </a:t>
            </a:r>
            <a:r>
              <a:rPr lang="en-US" dirty="0" err="1"/>
              <a:t>podporována</a:t>
            </a:r>
            <a:r>
              <a:rPr lang="en-US" dirty="0"/>
              <a:t> </a:t>
            </a:r>
            <a:r>
              <a:rPr lang="en-US" dirty="0" err="1"/>
              <a:t>grantovými</a:t>
            </a:r>
            <a:r>
              <a:rPr lang="en-US" dirty="0"/>
              <a:t> </a:t>
            </a:r>
            <a:r>
              <a:rPr lang="en-US" dirty="0" err="1"/>
              <a:t>prostředky</a:t>
            </a:r>
            <a:r>
              <a:rPr lang="en-US" dirty="0"/>
              <a:t> z </a:t>
            </a:r>
            <a:r>
              <a:rPr lang="en-US" dirty="0" err="1"/>
              <a:t>programu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pic>
        <p:nvPicPr>
          <p:cNvPr id="5" name="Picture 4" descr="cedulka_na_futr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7" b="54174"/>
          <a:stretch/>
        </p:blipFill>
        <p:spPr>
          <a:xfrm>
            <a:off x="1706281" y="3199204"/>
            <a:ext cx="5736049" cy="27784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67088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5-09 at 9.46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727875" cy="3597196"/>
          </a:xfrm>
          <a:prstGeom prst="rect">
            <a:avLst/>
          </a:prstGeom>
        </p:spPr>
      </p:pic>
      <p:pic>
        <p:nvPicPr>
          <p:cNvPr id="6" name="Picture 5" descr="Screen Shot 2013-05-09 at 9.46.4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842" y="2891605"/>
            <a:ext cx="5610486" cy="38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3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09 at 9.47.05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/>
          <a:stretch/>
        </p:blipFill>
        <p:spPr>
          <a:xfrm>
            <a:off x="413127" y="336618"/>
            <a:ext cx="6074324" cy="2753388"/>
          </a:xfrm>
          <a:prstGeom prst="rect">
            <a:avLst/>
          </a:prstGeom>
        </p:spPr>
      </p:pic>
      <p:pic>
        <p:nvPicPr>
          <p:cNvPr id="5" name="Picture 4" descr="Screen Shot 2013-05-09 at 9.47.18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r="31562"/>
          <a:stretch/>
        </p:blipFill>
        <p:spPr>
          <a:xfrm>
            <a:off x="4666683" y="336618"/>
            <a:ext cx="4131153" cy="2753388"/>
          </a:xfrm>
          <a:prstGeom prst="rect">
            <a:avLst/>
          </a:prstGeom>
        </p:spPr>
      </p:pic>
      <p:pic>
        <p:nvPicPr>
          <p:cNvPr id="6" name="Picture 5" descr="Screen Shot 2013-05-09 at 9.47.52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18"/>
          <a:stretch/>
        </p:blipFill>
        <p:spPr>
          <a:xfrm>
            <a:off x="0" y="3564782"/>
            <a:ext cx="9144000" cy="329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756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09 at 9.48.09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11" r="53984" b="6073"/>
          <a:stretch/>
        </p:blipFill>
        <p:spPr>
          <a:xfrm>
            <a:off x="594122" y="183593"/>
            <a:ext cx="3518470" cy="2968103"/>
          </a:xfrm>
          <a:prstGeom prst="rect">
            <a:avLst/>
          </a:prstGeom>
        </p:spPr>
      </p:pic>
      <p:pic>
        <p:nvPicPr>
          <p:cNvPr id="5" name="Picture 4" descr="Screen Shot 2013-05-09 at 10.54.5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74" y="1790054"/>
            <a:ext cx="4200320" cy="2941328"/>
          </a:xfrm>
          <a:prstGeom prst="rect">
            <a:avLst/>
          </a:prstGeom>
        </p:spPr>
      </p:pic>
      <p:pic>
        <p:nvPicPr>
          <p:cNvPr id="6" name="Picture 5" descr="Screen Shot 2013-05-09 at 9.48.09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87" t="36246"/>
          <a:stretch/>
        </p:blipFill>
        <p:spPr>
          <a:xfrm>
            <a:off x="594122" y="3763676"/>
            <a:ext cx="3567630" cy="2952803"/>
          </a:xfrm>
          <a:prstGeom prst="rect">
            <a:avLst/>
          </a:prstGeom>
        </p:spPr>
      </p:pic>
      <p:sp>
        <p:nvSpPr>
          <p:cNvPr id="8" name="Arc 7"/>
          <p:cNvSpPr/>
          <p:nvPr/>
        </p:nvSpPr>
        <p:spPr>
          <a:xfrm>
            <a:off x="3182503" y="764975"/>
            <a:ext cx="3978146" cy="1728843"/>
          </a:xfrm>
          <a:prstGeom prst="arc">
            <a:avLst/>
          </a:prstGeom>
          <a:noFill/>
          <a:ln w="3810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</a:endParaRPr>
          </a:p>
        </p:txBody>
      </p:sp>
      <p:sp>
        <p:nvSpPr>
          <p:cNvPr id="9" name="Arc 8"/>
          <p:cNvSpPr/>
          <p:nvPr/>
        </p:nvSpPr>
        <p:spPr>
          <a:xfrm flipV="1">
            <a:off x="3182503" y="4092196"/>
            <a:ext cx="3978146" cy="1727997"/>
          </a:xfrm>
          <a:prstGeom prst="arc">
            <a:avLst/>
          </a:prstGeom>
          <a:noFill/>
          <a:ln w="38100" cmpd="sng">
            <a:solidFill>
              <a:srgbClr val="00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13926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5-09 at 9.50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305" y="2692707"/>
            <a:ext cx="4152395" cy="3280262"/>
          </a:xfrm>
          <a:prstGeom prst="rect">
            <a:avLst/>
          </a:prstGeom>
        </p:spPr>
      </p:pic>
      <p:pic>
        <p:nvPicPr>
          <p:cNvPr id="4" name="Picture 3" descr="Screen Shot 2013-05-09 at 9.50.0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28" y="2618931"/>
            <a:ext cx="4804377" cy="3437647"/>
          </a:xfrm>
          <a:prstGeom prst="rect">
            <a:avLst/>
          </a:prstGeom>
        </p:spPr>
      </p:pic>
      <p:pic>
        <p:nvPicPr>
          <p:cNvPr id="6" name="Picture 5" descr="Screen Shot 2013-05-09 at 2.38.4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725" y="1754861"/>
            <a:ext cx="2057400" cy="49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5410" y="321290"/>
            <a:ext cx="7379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experimental binding isotherm can be characterized </a:t>
            </a:r>
          </a:p>
          <a:p>
            <a:pPr algn="ctr"/>
            <a:r>
              <a:rPr lang="en-US" sz="2400" b="1" dirty="0" smtClean="0"/>
              <a:t>by the </a:t>
            </a:r>
            <a:r>
              <a:rPr lang="en-US" sz="2400" b="1" dirty="0" err="1" smtClean="0"/>
              <a:t>unitless</a:t>
            </a:r>
            <a:r>
              <a:rPr lang="en-US" sz="2400" b="1" dirty="0" smtClean="0"/>
              <a:t> value </a:t>
            </a:r>
            <a:r>
              <a:rPr lang="en-US" sz="2400" b="1" i="1" dirty="0" smtClean="0">
                <a:solidFill>
                  <a:srgbClr val="FF0000"/>
                </a:solidFill>
              </a:rPr>
              <a:t>c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2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7512" y="386561"/>
            <a:ext cx="83381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ITC – isothermal titration </a:t>
            </a:r>
            <a:r>
              <a:rPr lang="en-US" dirty="0" err="1" smtClean="0"/>
              <a:t>calorimetry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1760s – Black measured the heat capacity and latent heat of water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1780s – Lavoisier designed an ice calorimeter and used this instrument to measure the metabolic heat produced by a guinea pig confined in the measurement chamber</a:t>
            </a:r>
          </a:p>
          <a:p>
            <a:r>
              <a:rPr lang="en-US" dirty="0" smtClean="0"/>
              <a:t>=&gt; Calorimeter was one of the earliest scientific instruments &amp; first calorimetric experiment was a biologically relevant measurement</a:t>
            </a:r>
            <a:endParaRPr lang="en-US" dirty="0"/>
          </a:p>
        </p:txBody>
      </p:sp>
      <p:pic>
        <p:nvPicPr>
          <p:cNvPr id="5" name="Picture 4" descr="Screen Shot 2013-05-09 at 11.51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435" y="2543096"/>
            <a:ext cx="4596136" cy="431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40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815" y="397787"/>
            <a:ext cx="849181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Why ITC?</a:t>
            </a:r>
          </a:p>
          <a:p>
            <a:endParaRPr lang="en-US" sz="2400" dirty="0"/>
          </a:p>
          <a:p>
            <a:pPr marL="342900" indent="-342900">
              <a:buAutoNum type="arabicParenR"/>
            </a:pPr>
            <a:r>
              <a:rPr lang="en-US" sz="2400" dirty="0" smtClean="0"/>
              <a:t>ITC is a quantitative technique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can determine: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sz="2400" dirty="0" smtClean="0"/>
              <a:t>binding affinity (</a:t>
            </a:r>
            <a:r>
              <a:rPr lang="en-US" sz="2400" b="1" dirty="0" err="1" smtClean="0">
                <a:solidFill>
                  <a:srgbClr val="FF0000"/>
                </a:solidFill>
              </a:rPr>
              <a:t>K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), 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sz="2400" dirty="0" smtClean="0"/>
              <a:t>enthalpy changes (</a:t>
            </a:r>
            <a:r>
              <a:rPr lang="en-US" sz="2400" b="1" dirty="0" smtClean="0">
                <a:solidFill>
                  <a:srgbClr val="FF0000"/>
                </a:solidFill>
              </a:rPr>
              <a:t>ΔH</a:t>
            </a:r>
            <a:r>
              <a:rPr lang="en-US" sz="2400" dirty="0" smtClean="0"/>
              <a:t>),</a:t>
            </a:r>
          </a:p>
          <a:p>
            <a:pPr marL="857250" lvl="1" indent="-400050">
              <a:buFont typeface="+mj-lt"/>
              <a:buAutoNum type="romanUcPeriod"/>
            </a:pPr>
            <a:r>
              <a:rPr lang="en-US" sz="2400" dirty="0" smtClean="0"/>
              <a:t>binding stoichiometry (</a:t>
            </a:r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/>
              <a:t>) of the interaction between two or more molecules in solution.</a:t>
            </a:r>
          </a:p>
          <a:p>
            <a:pPr marL="857250" lvl="1" indent="-400050">
              <a:buFont typeface="+mj-lt"/>
              <a:buAutoNum type="romanUcPeriod"/>
            </a:pPr>
            <a:endParaRPr lang="en-US" sz="2400" dirty="0" smtClean="0"/>
          </a:p>
          <a:p>
            <a:r>
              <a:rPr lang="en-US" sz="2400" dirty="0" smtClean="0"/>
              <a:t>From these initial measurements:</a:t>
            </a:r>
          </a:p>
          <a:p>
            <a:pPr marL="342900" indent="-342900">
              <a:buAutoNum type="arabicParenR" startAt="3"/>
            </a:pPr>
            <a:r>
              <a:rPr lang="en-US" sz="2400" dirty="0" smtClean="0"/>
              <a:t>Gibbs energy changes (</a:t>
            </a:r>
            <a:r>
              <a:rPr lang="en-US" sz="2400" b="1" dirty="0" smtClean="0">
                <a:solidFill>
                  <a:srgbClr val="FF0000"/>
                </a:solidFill>
              </a:rPr>
              <a:t>ΔG</a:t>
            </a:r>
            <a:r>
              <a:rPr lang="en-US" sz="2400" dirty="0" smtClean="0"/>
              <a:t>)</a:t>
            </a:r>
          </a:p>
          <a:p>
            <a:pPr marL="342900" indent="-342900">
              <a:buAutoNum type="arabicParenR" startAt="3"/>
            </a:pPr>
            <a:r>
              <a:rPr lang="en-US" sz="2400" dirty="0" smtClean="0"/>
              <a:t>entropy changes (</a:t>
            </a:r>
            <a:r>
              <a:rPr lang="en-US" sz="2400" b="1" dirty="0" smtClean="0">
                <a:solidFill>
                  <a:srgbClr val="FF0000"/>
                </a:solidFill>
              </a:rPr>
              <a:t>ΔS</a:t>
            </a:r>
            <a:r>
              <a:rPr lang="en-US" sz="2400" dirty="0" smtClean="0"/>
              <a:t>)</a:t>
            </a:r>
          </a:p>
          <a:p>
            <a:pPr marL="342900" indent="-342900">
              <a:buAutoNum type="arabicParenR" startAt="3"/>
            </a:pPr>
            <a:endParaRPr lang="en-US" dirty="0"/>
          </a:p>
          <a:p>
            <a:pPr marL="342900" indent="-342900">
              <a:buAutoNum type="arabicParenR" startAt="3"/>
            </a:pPr>
            <a:endParaRPr lang="en-US" dirty="0" smtClean="0"/>
          </a:p>
          <a:p>
            <a:pPr algn="ctr"/>
            <a:r>
              <a:rPr lang="en-US" sz="3200" dirty="0" smtClean="0"/>
              <a:t> ΔG = -</a:t>
            </a:r>
            <a:r>
              <a:rPr lang="en-US" sz="3200" dirty="0" err="1" smtClean="0"/>
              <a:t>RTlnK</a:t>
            </a:r>
            <a:r>
              <a:rPr lang="en-US" sz="3200" baseline="-25000" dirty="0" err="1" smtClean="0"/>
              <a:t>a</a:t>
            </a:r>
            <a:r>
              <a:rPr lang="en-US" sz="3200" dirty="0" smtClean="0"/>
              <a:t> = ΔH-TΔS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4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09 at 2.38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52" y="1114303"/>
            <a:ext cx="5143500" cy="647700"/>
          </a:xfrm>
          <a:prstGeom prst="rect">
            <a:avLst/>
          </a:prstGeom>
        </p:spPr>
      </p:pic>
      <p:pic>
        <p:nvPicPr>
          <p:cNvPr id="5" name="Picture 4" descr="Screen Shot 2013-05-09 at 2.38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0062"/>
            <a:ext cx="62230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087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09 at 9.48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197817" cy="4272045"/>
          </a:xfrm>
          <a:prstGeom prst="rect">
            <a:avLst/>
          </a:prstGeom>
        </p:spPr>
      </p:pic>
      <p:pic>
        <p:nvPicPr>
          <p:cNvPr id="5" name="Picture 4" descr="Screen Shot 2013-05-09 at 9.49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815" y="0"/>
            <a:ext cx="5626313" cy="427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55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09 at 9.49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19" y="122397"/>
            <a:ext cx="5125689" cy="2971414"/>
          </a:xfrm>
          <a:prstGeom prst="rect">
            <a:avLst/>
          </a:prstGeom>
        </p:spPr>
      </p:pic>
      <p:pic>
        <p:nvPicPr>
          <p:cNvPr id="5" name="Picture 4" descr="Screen Shot 2013-05-09 at 9.49.3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19" y="3748377"/>
            <a:ext cx="5308773" cy="3014908"/>
          </a:xfrm>
          <a:prstGeom prst="rect">
            <a:avLst/>
          </a:prstGeom>
        </p:spPr>
      </p:pic>
      <p:pic>
        <p:nvPicPr>
          <p:cNvPr id="6" name="Picture 5" descr="Screen Shot 2013-05-09 at 9.53.3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123" y="948557"/>
            <a:ext cx="3113673" cy="160644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58344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5-09 at 11.52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975" y="1612842"/>
            <a:ext cx="6617989" cy="52451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6612" y="367188"/>
            <a:ext cx="85989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possibilities of calorimetric measurement: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temperature change (either adiabatic or </a:t>
            </a:r>
            <a:r>
              <a:rPr lang="en-US" dirty="0" err="1" smtClean="0"/>
              <a:t>isoperibol</a:t>
            </a:r>
            <a:r>
              <a:rPr lang="en-US" dirty="0" smtClean="0"/>
              <a:t>) [°C/time]</a:t>
            </a:r>
          </a:p>
          <a:p>
            <a:pPr marL="342900" indent="-342900">
              <a:buAutoNum type="arabicParenR"/>
            </a:pPr>
            <a:r>
              <a:rPr lang="en-US" dirty="0" smtClean="0"/>
              <a:t>power compensation (often called isothermal) [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cal</a:t>
            </a:r>
            <a:r>
              <a:rPr lang="en-US" dirty="0" smtClean="0"/>
              <a:t>/time]</a:t>
            </a:r>
          </a:p>
          <a:p>
            <a:pPr marL="342900" indent="-342900">
              <a:buAutoNum type="arabicParenR"/>
            </a:pPr>
            <a:r>
              <a:rPr lang="en-US" dirty="0" smtClean="0"/>
              <a:t>heat conduction (Lavoisier design)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937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5-09 at 9.45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7"/>
            <a:ext cx="9144000" cy="596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38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5-09 at 9.46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96"/>
            <a:ext cx="9144000" cy="627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8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199</Words>
  <Application>Microsoft Macintosh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NCBR 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Karel Kubicek</dc:creator>
  <cp:lastModifiedBy>Karel Kubicek</cp:lastModifiedBy>
  <cp:revision>24</cp:revision>
  <dcterms:created xsi:type="dcterms:W3CDTF">2013-05-09T09:59:53Z</dcterms:created>
  <dcterms:modified xsi:type="dcterms:W3CDTF">2014-02-26T21:32:51Z</dcterms:modified>
</cp:coreProperties>
</file>