
<file path=[Content_Types].xml><?xml version="1.0" encoding="utf-8"?>
<Types xmlns="http://schemas.openxmlformats.org/package/2006/content-types">
  <Default Extension="xml" ContentType="application/xml"/>
  <Default Extension="wmf" ContentType="image/x-wmf"/>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79" r:id="rId2"/>
    <p:sldId id="256" r:id="rId3"/>
    <p:sldId id="258" r:id="rId4"/>
    <p:sldId id="259" r:id="rId5"/>
    <p:sldId id="260" r:id="rId6"/>
    <p:sldId id="257" r:id="rId7"/>
    <p:sldId id="261" r:id="rId8"/>
    <p:sldId id="262" r:id="rId9"/>
    <p:sldId id="263" r:id="rId10"/>
    <p:sldId id="265" r:id="rId11"/>
    <p:sldId id="270" r:id="rId12"/>
    <p:sldId id="264" r:id="rId13"/>
    <p:sldId id="271" r:id="rId14"/>
    <p:sldId id="272" r:id="rId15"/>
    <p:sldId id="273" r:id="rId16"/>
    <p:sldId id="274" r:id="rId17"/>
    <p:sldId id="276" r:id="rId18"/>
    <p:sldId id="277" r:id="rId19"/>
    <p:sldId id="275" r:id="rId20"/>
    <p:sldId id="278" r:id="rId21"/>
    <p:sldId id="266" r:id="rId22"/>
    <p:sldId id="267" r:id="rId23"/>
    <p:sldId id="268"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8" d="100"/>
          <a:sy n="108" d="100"/>
        </p:scale>
        <p:origin x="-192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7.wmf"/><Relationship Id="rId4" Type="http://schemas.openxmlformats.org/officeDocument/2006/relationships/image" Target="../media/image18.wmf"/><Relationship Id="rId1" Type="http://schemas.openxmlformats.org/officeDocument/2006/relationships/image" Target="../media/image15.wmf"/><Relationship Id="rId2"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CF1BC13-0013-AF45-AE77-1AFF6E0167EB}" type="datetimeFigureOut">
              <a:rPr lang="en-US" smtClean="0"/>
              <a:t>2/26/14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50AF16F-CAB7-C344-8036-5756A6F985B6}" type="slidenum">
              <a:rPr lang="en-US" smtClean="0"/>
              <a:t>‹#›</a:t>
            </a:fld>
            <a:endParaRPr lang="en-US"/>
          </a:p>
        </p:txBody>
      </p:sp>
    </p:spTree>
    <p:extLst>
      <p:ext uri="{BB962C8B-B14F-4D97-AF65-F5344CB8AC3E}">
        <p14:creationId xmlns:p14="http://schemas.microsoft.com/office/powerpoint/2010/main" val="20061947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521552-0AF3-2940-A0A3-B98EA5A4E51F}" type="datetimeFigureOut">
              <a:rPr lang="en-US" smtClean="0"/>
              <a:t>2/26/14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8DA58F-9880-434E-93D9-05DAE4913758}" type="slidenum">
              <a:rPr lang="en-US" smtClean="0"/>
              <a:t>‹#›</a:t>
            </a:fld>
            <a:endParaRPr lang="en-US"/>
          </a:p>
        </p:txBody>
      </p:sp>
    </p:spTree>
    <p:extLst>
      <p:ext uri="{BB962C8B-B14F-4D97-AF65-F5344CB8AC3E}">
        <p14:creationId xmlns:p14="http://schemas.microsoft.com/office/powerpoint/2010/main" val="33934919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cs-CZ"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Click to edit Master subtitle style</a:t>
            </a:r>
            <a:endParaRPr lang="en-US"/>
          </a:p>
        </p:txBody>
      </p:sp>
      <p:sp>
        <p:nvSpPr>
          <p:cNvPr id="4" name="Date Placeholder 3"/>
          <p:cNvSpPr>
            <a:spLocks noGrp="1"/>
          </p:cNvSpPr>
          <p:nvPr>
            <p:ph type="dt" sz="half" idx="10"/>
          </p:nvPr>
        </p:nvSpPr>
        <p:spPr/>
        <p:txBody>
          <a:bodyPr/>
          <a:lstStyle/>
          <a:p>
            <a:r>
              <a:rPr lang="cs-CZ" smtClean="0"/>
              <a:t>16.5.2013</a:t>
            </a:r>
            <a:endParaRPr lang="en-US"/>
          </a:p>
        </p:txBody>
      </p:sp>
      <p:sp>
        <p:nvSpPr>
          <p:cNvPr id="5" name="Footer Placeholder 4"/>
          <p:cNvSpPr>
            <a:spLocks noGrp="1"/>
          </p:cNvSpPr>
          <p:nvPr>
            <p:ph type="ftr" sz="quarter" idx="11"/>
          </p:nvPr>
        </p:nvSpPr>
        <p:spPr/>
        <p:txBody>
          <a:bodyPr/>
          <a:lstStyle/>
          <a:p>
            <a:r>
              <a:rPr lang="en-US" smtClean="0"/>
              <a:t>Karel Kubíček</a:t>
            </a:r>
            <a:endParaRPr lang="en-US"/>
          </a:p>
        </p:txBody>
      </p:sp>
      <p:sp>
        <p:nvSpPr>
          <p:cNvPr id="6" name="Slide Number Placeholder 5"/>
          <p:cNvSpPr>
            <a:spLocks noGrp="1"/>
          </p:cNvSpPr>
          <p:nvPr>
            <p:ph type="sldNum" sz="quarter" idx="12"/>
          </p:nvPr>
        </p:nvSpPr>
        <p:spPr/>
        <p:txBody>
          <a:bodyPr/>
          <a:lstStyle/>
          <a:p>
            <a:fld id="{E5511FB2-EDC6-024E-ADE3-526604840479}" type="slidenum">
              <a:rPr lang="en-US" smtClean="0"/>
              <a:t>‹#›</a:t>
            </a:fld>
            <a:endParaRPr lang="en-US"/>
          </a:p>
        </p:txBody>
      </p:sp>
    </p:spTree>
    <p:extLst>
      <p:ext uri="{BB962C8B-B14F-4D97-AF65-F5344CB8AC3E}">
        <p14:creationId xmlns:p14="http://schemas.microsoft.com/office/powerpoint/2010/main" val="1245273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Date Placeholder 3"/>
          <p:cNvSpPr>
            <a:spLocks noGrp="1"/>
          </p:cNvSpPr>
          <p:nvPr>
            <p:ph type="dt" sz="half" idx="10"/>
          </p:nvPr>
        </p:nvSpPr>
        <p:spPr/>
        <p:txBody>
          <a:bodyPr/>
          <a:lstStyle/>
          <a:p>
            <a:r>
              <a:rPr lang="cs-CZ" smtClean="0"/>
              <a:t>16.5.2013</a:t>
            </a:r>
            <a:endParaRPr lang="en-US"/>
          </a:p>
        </p:txBody>
      </p:sp>
      <p:sp>
        <p:nvSpPr>
          <p:cNvPr id="5" name="Footer Placeholder 4"/>
          <p:cNvSpPr>
            <a:spLocks noGrp="1"/>
          </p:cNvSpPr>
          <p:nvPr>
            <p:ph type="ftr" sz="quarter" idx="11"/>
          </p:nvPr>
        </p:nvSpPr>
        <p:spPr/>
        <p:txBody>
          <a:bodyPr/>
          <a:lstStyle/>
          <a:p>
            <a:r>
              <a:rPr lang="en-US" smtClean="0"/>
              <a:t>Karel Kubíček</a:t>
            </a:r>
            <a:endParaRPr lang="en-US"/>
          </a:p>
        </p:txBody>
      </p:sp>
      <p:sp>
        <p:nvSpPr>
          <p:cNvPr id="6" name="Slide Number Placeholder 5"/>
          <p:cNvSpPr>
            <a:spLocks noGrp="1"/>
          </p:cNvSpPr>
          <p:nvPr>
            <p:ph type="sldNum" sz="quarter" idx="12"/>
          </p:nvPr>
        </p:nvSpPr>
        <p:spPr/>
        <p:txBody>
          <a:bodyPr/>
          <a:lstStyle/>
          <a:p>
            <a:fld id="{E5511FB2-EDC6-024E-ADE3-526604840479}" type="slidenum">
              <a:rPr lang="en-US" smtClean="0"/>
              <a:t>‹#›</a:t>
            </a:fld>
            <a:endParaRPr lang="en-US"/>
          </a:p>
        </p:txBody>
      </p:sp>
    </p:spTree>
    <p:extLst>
      <p:ext uri="{BB962C8B-B14F-4D97-AF65-F5344CB8AC3E}">
        <p14:creationId xmlns:p14="http://schemas.microsoft.com/office/powerpoint/2010/main" val="2459544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cs-CZ"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Date Placeholder 3"/>
          <p:cNvSpPr>
            <a:spLocks noGrp="1"/>
          </p:cNvSpPr>
          <p:nvPr>
            <p:ph type="dt" sz="half" idx="10"/>
          </p:nvPr>
        </p:nvSpPr>
        <p:spPr/>
        <p:txBody>
          <a:bodyPr/>
          <a:lstStyle/>
          <a:p>
            <a:r>
              <a:rPr lang="cs-CZ" smtClean="0"/>
              <a:t>16.5.2013</a:t>
            </a:r>
            <a:endParaRPr lang="en-US"/>
          </a:p>
        </p:txBody>
      </p:sp>
      <p:sp>
        <p:nvSpPr>
          <p:cNvPr id="5" name="Footer Placeholder 4"/>
          <p:cNvSpPr>
            <a:spLocks noGrp="1"/>
          </p:cNvSpPr>
          <p:nvPr>
            <p:ph type="ftr" sz="quarter" idx="11"/>
          </p:nvPr>
        </p:nvSpPr>
        <p:spPr/>
        <p:txBody>
          <a:bodyPr/>
          <a:lstStyle/>
          <a:p>
            <a:r>
              <a:rPr lang="en-US" smtClean="0"/>
              <a:t>Karel Kubíček</a:t>
            </a:r>
            <a:endParaRPr lang="en-US"/>
          </a:p>
        </p:txBody>
      </p:sp>
      <p:sp>
        <p:nvSpPr>
          <p:cNvPr id="6" name="Slide Number Placeholder 5"/>
          <p:cNvSpPr>
            <a:spLocks noGrp="1"/>
          </p:cNvSpPr>
          <p:nvPr>
            <p:ph type="sldNum" sz="quarter" idx="12"/>
          </p:nvPr>
        </p:nvSpPr>
        <p:spPr/>
        <p:txBody>
          <a:bodyPr/>
          <a:lstStyle/>
          <a:p>
            <a:fld id="{E5511FB2-EDC6-024E-ADE3-526604840479}" type="slidenum">
              <a:rPr lang="en-US" smtClean="0"/>
              <a:t>‹#›</a:t>
            </a:fld>
            <a:endParaRPr lang="en-US"/>
          </a:p>
        </p:txBody>
      </p:sp>
    </p:spTree>
    <p:extLst>
      <p:ext uri="{BB962C8B-B14F-4D97-AF65-F5344CB8AC3E}">
        <p14:creationId xmlns:p14="http://schemas.microsoft.com/office/powerpoint/2010/main" val="3964157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cs-CZ"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6" name="Date Placeholder 5"/>
          <p:cNvSpPr>
            <a:spLocks noGrp="1"/>
          </p:cNvSpPr>
          <p:nvPr>
            <p:ph type="dt" sz="half" idx="10"/>
          </p:nvPr>
        </p:nvSpPr>
        <p:spPr>
          <a:xfrm>
            <a:off x="457200" y="6243638"/>
            <a:ext cx="2133600" cy="457200"/>
          </a:xfrm>
        </p:spPr>
        <p:txBody>
          <a:bodyPr/>
          <a:lstStyle>
            <a:lvl1pPr>
              <a:defRPr/>
            </a:lvl1pPr>
          </a:lstStyle>
          <a:p>
            <a:r>
              <a:rPr lang="cs-CZ" smtClean="0"/>
              <a:t>16.5.2013</a:t>
            </a:r>
            <a:endParaRPr 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r>
              <a:rPr lang="en-US" smtClean="0"/>
              <a:t>Karel Kubíček</a:t>
            </a:r>
            <a:endParaRPr lang="en-US"/>
          </a:p>
        </p:txBody>
      </p:sp>
      <p:sp>
        <p:nvSpPr>
          <p:cNvPr id="8" name="Slide Number Placeholder 7"/>
          <p:cNvSpPr>
            <a:spLocks noGrp="1"/>
          </p:cNvSpPr>
          <p:nvPr>
            <p:ph type="sldNum" sz="quarter" idx="12"/>
          </p:nvPr>
        </p:nvSpPr>
        <p:spPr>
          <a:xfrm>
            <a:off x="6553200" y="6243638"/>
            <a:ext cx="2133600" cy="457200"/>
          </a:xfrm>
        </p:spPr>
        <p:txBody>
          <a:bodyPr/>
          <a:lstStyle>
            <a:lvl1pPr>
              <a:defRPr/>
            </a:lvl1pPr>
          </a:lstStyle>
          <a:p>
            <a:fld id="{FB783E07-8EEB-D74B-80BA-C9CD47262FC0}" type="slidenum">
              <a:rPr lang="en-US"/>
              <a:pPr/>
              <a:t>‹#›</a:t>
            </a:fld>
            <a:endParaRPr lang="en-US"/>
          </a:p>
        </p:txBody>
      </p:sp>
    </p:spTree>
    <p:extLst>
      <p:ext uri="{BB962C8B-B14F-4D97-AF65-F5344CB8AC3E}">
        <p14:creationId xmlns:p14="http://schemas.microsoft.com/office/powerpoint/2010/main" val="14733786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cs-CZ"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r>
              <a:rPr lang="cs-CZ" smtClean="0"/>
              <a:t>16.5.2013</a:t>
            </a:r>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r>
              <a:rPr lang="en-US" smtClean="0"/>
              <a:t>Karel Kubíček</a:t>
            </a:r>
            <a:endParaRPr 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DF1DBB48-FE74-C841-83D0-E959EF8CD10C}" type="slidenum">
              <a:rPr lang="en-US"/>
              <a:pPr/>
              <a:t>‹#›</a:t>
            </a:fld>
            <a:endParaRPr lang="en-US"/>
          </a:p>
        </p:txBody>
      </p:sp>
    </p:spTree>
    <p:extLst>
      <p:ext uri="{BB962C8B-B14F-4D97-AF65-F5344CB8AC3E}">
        <p14:creationId xmlns:p14="http://schemas.microsoft.com/office/powerpoint/2010/main" val="939816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Content Placeholder 2"/>
          <p:cNvSpPr>
            <a:spLocks noGrp="1"/>
          </p:cNvSpPr>
          <p:nvPr>
            <p:ph idx="1"/>
          </p:nvPr>
        </p:nvSpPr>
        <p:spPr/>
        <p:txBody>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Date Placeholder 3"/>
          <p:cNvSpPr>
            <a:spLocks noGrp="1"/>
          </p:cNvSpPr>
          <p:nvPr>
            <p:ph type="dt" sz="half" idx="10"/>
          </p:nvPr>
        </p:nvSpPr>
        <p:spPr/>
        <p:txBody>
          <a:bodyPr/>
          <a:lstStyle/>
          <a:p>
            <a:r>
              <a:rPr lang="cs-CZ" smtClean="0"/>
              <a:t>16.5.2013</a:t>
            </a:r>
            <a:endParaRPr lang="en-US"/>
          </a:p>
        </p:txBody>
      </p:sp>
      <p:sp>
        <p:nvSpPr>
          <p:cNvPr id="5" name="Footer Placeholder 4"/>
          <p:cNvSpPr>
            <a:spLocks noGrp="1"/>
          </p:cNvSpPr>
          <p:nvPr>
            <p:ph type="ftr" sz="quarter" idx="11"/>
          </p:nvPr>
        </p:nvSpPr>
        <p:spPr/>
        <p:txBody>
          <a:bodyPr/>
          <a:lstStyle/>
          <a:p>
            <a:r>
              <a:rPr lang="en-US" smtClean="0"/>
              <a:t>Karel Kubíček</a:t>
            </a:r>
            <a:endParaRPr lang="en-US"/>
          </a:p>
        </p:txBody>
      </p:sp>
      <p:sp>
        <p:nvSpPr>
          <p:cNvPr id="6" name="Slide Number Placeholder 5"/>
          <p:cNvSpPr>
            <a:spLocks noGrp="1"/>
          </p:cNvSpPr>
          <p:nvPr>
            <p:ph type="sldNum" sz="quarter" idx="12"/>
          </p:nvPr>
        </p:nvSpPr>
        <p:spPr/>
        <p:txBody>
          <a:bodyPr/>
          <a:lstStyle/>
          <a:p>
            <a:fld id="{E5511FB2-EDC6-024E-ADE3-526604840479}" type="slidenum">
              <a:rPr lang="en-US" smtClean="0"/>
              <a:t>‹#›</a:t>
            </a:fld>
            <a:endParaRPr lang="en-US"/>
          </a:p>
        </p:txBody>
      </p:sp>
    </p:spTree>
    <p:extLst>
      <p:ext uri="{BB962C8B-B14F-4D97-AF65-F5344CB8AC3E}">
        <p14:creationId xmlns:p14="http://schemas.microsoft.com/office/powerpoint/2010/main" val="2706048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cs-CZ"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Click to edit Master text styles</a:t>
            </a:r>
          </a:p>
        </p:txBody>
      </p:sp>
      <p:sp>
        <p:nvSpPr>
          <p:cNvPr id="4" name="Date Placeholder 3"/>
          <p:cNvSpPr>
            <a:spLocks noGrp="1"/>
          </p:cNvSpPr>
          <p:nvPr>
            <p:ph type="dt" sz="half" idx="10"/>
          </p:nvPr>
        </p:nvSpPr>
        <p:spPr/>
        <p:txBody>
          <a:bodyPr/>
          <a:lstStyle/>
          <a:p>
            <a:r>
              <a:rPr lang="cs-CZ" smtClean="0"/>
              <a:t>16.5.2013</a:t>
            </a:r>
            <a:endParaRPr lang="en-US"/>
          </a:p>
        </p:txBody>
      </p:sp>
      <p:sp>
        <p:nvSpPr>
          <p:cNvPr id="5" name="Footer Placeholder 4"/>
          <p:cNvSpPr>
            <a:spLocks noGrp="1"/>
          </p:cNvSpPr>
          <p:nvPr>
            <p:ph type="ftr" sz="quarter" idx="11"/>
          </p:nvPr>
        </p:nvSpPr>
        <p:spPr/>
        <p:txBody>
          <a:bodyPr/>
          <a:lstStyle/>
          <a:p>
            <a:r>
              <a:rPr lang="en-US" smtClean="0"/>
              <a:t>Karel Kubíček</a:t>
            </a:r>
            <a:endParaRPr lang="en-US"/>
          </a:p>
        </p:txBody>
      </p:sp>
      <p:sp>
        <p:nvSpPr>
          <p:cNvPr id="6" name="Slide Number Placeholder 5"/>
          <p:cNvSpPr>
            <a:spLocks noGrp="1"/>
          </p:cNvSpPr>
          <p:nvPr>
            <p:ph type="sldNum" sz="quarter" idx="12"/>
          </p:nvPr>
        </p:nvSpPr>
        <p:spPr/>
        <p:txBody>
          <a:bodyPr/>
          <a:lstStyle/>
          <a:p>
            <a:fld id="{E5511FB2-EDC6-024E-ADE3-526604840479}" type="slidenum">
              <a:rPr lang="en-US" smtClean="0"/>
              <a:t>‹#›</a:t>
            </a:fld>
            <a:endParaRPr lang="en-US"/>
          </a:p>
        </p:txBody>
      </p:sp>
    </p:spTree>
    <p:extLst>
      <p:ext uri="{BB962C8B-B14F-4D97-AF65-F5344CB8AC3E}">
        <p14:creationId xmlns:p14="http://schemas.microsoft.com/office/powerpoint/2010/main" val="3990776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Date Placeholder 4"/>
          <p:cNvSpPr>
            <a:spLocks noGrp="1"/>
          </p:cNvSpPr>
          <p:nvPr>
            <p:ph type="dt" sz="half" idx="10"/>
          </p:nvPr>
        </p:nvSpPr>
        <p:spPr/>
        <p:txBody>
          <a:bodyPr/>
          <a:lstStyle/>
          <a:p>
            <a:r>
              <a:rPr lang="cs-CZ" smtClean="0"/>
              <a:t>16.5.2013</a:t>
            </a:r>
            <a:endParaRPr lang="en-US"/>
          </a:p>
        </p:txBody>
      </p:sp>
      <p:sp>
        <p:nvSpPr>
          <p:cNvPr id="6" name="Footer Placeholder 5"/>
          <p:cNvSpPr>
            <a:spLocks noGrp="1"/>
          </p:cNvSpPr>
          <p:nvPr>
            <p:ph type="ftr" sz="quarter" idx="11"/>
          </p:nvPr>
        </p:nvSpPr>
        <p:spPr/>
        <p:txBody>
          <a:bodyPr/>
          <a:lstStyle/>
          <a:p>
            <a:r>
              <a:rPr lang="en-US" smtClean="0"/>
              <a:t>Karel Kubíček</a:t>
            </a:r>
            <a:endParaRPr lang="en-US"/>
          </a:p>
        </p:txBody>
      </p:sp>
      <p:sp>
        <p:nvSpPr>
          <p:cNvPr id="7" name="Slide Number Placeholder 6"/>
          <p:cNvSpPr>
            <a:spLocks noGrp="1"/>
          </p:cNvSpPr>
          <p:nvPr>
            <p:ph type="sldNum" sz="quarter" idx="12"/>
          </p:nvPr>
        </p:nvSpPr>
        <p:spPr/>
        <p:txBody>
          <a:bodyPr/>
          <a:lstStyle/>
          <a:p>
            <a:fld id="{E5511FB2-EDC6-024E-ADE3-526604840479}" type="slidenum">
              <a:rPr lang="en-US" smtClean="0"/>
              <a:t>‹#›</a:t>
            </a:fld>
            <a:endParaRPr lang="en-US"/>
          </a:p>
        </p:txBody>
      </p:sp>
    </p:spTree>
    <p:extLst>
      <p:ext uri="{BB962C8B-B14F-4D97-AF65-F5344CB8AC3E}">
        <p14:creationId xmlns:p14="http://schemas.microsoft.com/office/powerpoint/2010/main" val="2661945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7" name="Date Placeholder 6"/>
          <p:cNvSpPr>
            <a:spLocks noGrp="1"/>
          </p:cNvSpPr>
          <p:nvPr>
            <p:ph type="dt" sz="half" idx="10"/>
          </p:nvPr>
        </p:nvSpPr>
        <p:spPr/>
        <p:txBody>
          <a:bodyPr/>
          <a:lstStyle/>
          <a:p>
            <a:r>
              <a:rPr lang="cs-CZ" smtClean="0"/>
              <a:t>16.5.2013</a:t>
            </a:r>
            <a:endParaRPr lang="en-US"/>
          </a:p>
        </p:txBody>
      </p:sp>
      <p:sp>
        <p:nvSpPr>
          <p:cNvPr id="8" name="Footer Placeholder 7"/>
          <p:cNvSpPr>
            <a:spLocks noGrp="1"/>
          </p:cNvSpPr>
          <p:nvPr>
            <p:ph type="ftr" sz="quarter" idx="11"/>
          </p:nvPr>
        </p:nvSpPr>
        <p:spPr/>
        <p:txBody>
          <a:bodyPr/>
          <a:lstStyle/>
          <a:p>
            <a:r>
              <a:rPr lang="en-US" smtClean="0"/>
              <a:t>Karel Kubíček</a:t>
            </a:r>
            <a:endParaRPr lang="en-US"/>
          </a:p>
        </p:txBody>
      </p:sp>
      <p:sp>
        <p:nvSpPr>
          <p:cNvPr id="9" name="Slide Number Placeholder 8"/>
          <p:cNvSpPr>
            <a:spLocks noGrp="1"/>
          </p:cNvSpPr>
          <p:nvPr>
            <p:ph type="sldNum" sz="quarter" idx="12"/>
          </p:nvPr>
        </p:nvSpPr>
        <p:spPr/>
        <p:txBody>
          <a:bodyPr/>
          <a:lstStyle/>
          <a:p>
            <a:fld id="{E5511FB2-EDC6-024E-ADE3-526604840479}" type="slidenum">
              <a:rPr lang="en-US" smtClean="0"/>
              <a:t>‹#›</a:t>
            </a:fld>
            <a:endParaRPr lang="en-US"/>
          </a:p>
        </p:txBody>
      </p:sp>
    </p:spTree>
    <p:extLst>
      <p:ext uri="{BB962C8B-B14F-4D97-AF65-F5344CB8AC3E}">
        <p14:creationId xmlns:p14="http://schemas.microsoft.com/office/powerpoint/2010/main" val="2507428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Click to edit Master title style</a:t>
            </a:r>
            <a:endParaRPr lang="en-US"/>
          </a:p>
        </p:txBody>
      </p:sp>
      <p:sp>
        <p:nvSpPr>
          <p:cNvPr id="3" name="Date Placeholder 2"/>
          <p:cNvSpPr>
            <a:spLocks noGrp="1"/>
          </p:cNvSpPr>
          <p:nvPr>
            <p:ph type="dt" sz="half" idx="10"/>
          </p:nvPr>
        </p:nvSpPr>
        <p:spPr/>
        <p:txBody>
          <a:bodyPr/>
          <a:lstStyle/>
          <a:p>
            <a:r>
              <a:rPr lang="cs-CZ" smtClean="0"/>
              <a:t>16.5.2013</a:t>
            </a:r>
            <a:endParaRPr lang="en-US"/>
          </a:p>
        </p:txBody>
      </p:sp>
      <p:sp>
        <p:nvSpPr>
          <p:cNvPr id="4" name="Footer Placeholder 3"/>
          <p:cNvSpPr>
            <a:spLocks noGrp="1"/>
          </p:cNvSpPr>
          <p:nvPr>
            <p:ph type="ftr" sz="quarter" idx="11"/>
          </p:nvPr>
        </p:nvSpPr>
        <p:spPr/>
        <p:txBody>
          <a:bodyPr/>
          <a:lstStyle/>
          <a:p>
            <a:r>
              <a:rPr lang="en-US" smtClean="0"/>
              <a:t>Karel Kubíček</a:t>
            </a:r>
            <a:endParaRPr lang="en-US"/>
          </a:p>
        </p:txBody>
      </p:sp>
      <p:sp>
        <p:nvSpPr>
          <p:cNvPr id="5" name="Slide Number Placeholder 4"/>
          <p:cNvSpPr>
            <a:spLocks noGrp="1"/>
          </p:cNvSpPr>
          <p:nvPr>
            <p:ph type="sldNum" sz="quarter" idx="12"/>
          </p:nvPr>
        </p:nvSpPr>
        <p:spPr/>
        <p:txBody>
          <a:bodyPr/>
          <a:lstStyle/>
          <a:p>
            <a:fld id="{E5511FB2-EDC6-024E-ADE3-526604840479}" type="slidenum">
              <a:rPr lang="en-US" smtClean="0"/>
              <a:t>‹#›</a:t>
            </a:fld>
            <a:endParaRPr lang="en-US"/>
          </a:p>
        </p:txBody>
      </p:sp>
    </p:spTree>
    <p:extLst>
      <p:ext uri="{BB962C8B-B14F-4D97-AF65-F5344CB8AC3E}">
        <p14:creationId xmlns:p14="http://schemas.microsoft.com/office/powerpoint/2010/main" val="3210322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cs-CZ" smtClean="0"/>
              <a:t>16.5.2013</a:t>
            </a:r>
            <a:endParaRPr lang="en-US"/>
          </a:p>
        </p:txBody>
      </p:sp>
      <p:sp>
        <p:nvSpPr>
          <p:cNvPr id="3" name="Footer Placeholder 2"/>
          <p:cNvSpPr>
            <a:spLocks noGrp="1"/>
          </p:cNvSpPr>
          <p:nvPr>
            <p:ph type="ftr" sz="quarter" idx="11"/>
          </p:nvPr>
        </p:nvSpPr>
        <p:spPr/>
        <p:txBody>
          <a:bodyPr/>
          <a:lstStyle/>
          <a:p>
            <a:r>
              <a:rPr lang="en-US" smtClean="0"/>
              <a:t>Karel Kubíček</a:t>
            </a:r>
            <a:endParaRPr lang="en-US"/>
          </a:p>
        </p:txBody>
      </p:sp>
      <p:sp>
        <p:nvSpPr>
          <p:cNvPr id="4" name="Slide Number Placeholder 3"/>
          <p:cNvSpPr>
            <a:spLocks noGrp="1"/>
          </p:cNvSpPr>
          <p:nvPr>
            <p:ph type="sldNum" sz="quarter" idx="12"/>
          </p:nvPr>
        </p:nvSpPr>
        <p:spPr/>
        <p:txBody>
          <a:bodyPr/>
          <a:lstStyle/>
          <a:p>
            <a:fld id="{E5511FB2-EDC6-024E-ADE3-526604840479}" type="slidenum">
              <a:rPr lang="en-US" smtClean="0"/>
              <a:t>‹#›</a:t>
            </a:fld>
            <a:endParaRPr lang="en-US"/>
          </a:p>
        </p:txBody>
      </p:sp>
    </p:spTree>
    <p:extLst>
      <p:ext uri="{BB962C8B-B14F-4D97-AF65-F5344CB8AC3E}">
        <p14:creationId xmlns:p14="http://schemas.microsoft.com/office/powerpoint/2010/main" val="1494466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cs-CZ"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Click to edit Master text styles</a:t>
            </a:r>
          </a:p>
        </p:txBody>
      </p:sp>
      <p:sp>
        <p:nvSpPr>
          <p:cNvPr id="5" name="Date Placeholder 4"/>
          <p:cNvSpPr>
            <a:spLocks noGrp="1"/>
          </p:cNvSpPr>
          <p:nvPr>
            <p:ph type="dt" sz="half" idx="10"/>
          </p:nvPr>
        </p:nvSpPr>
        <p:spPr/>
        <p:txBody>
          <a:bodyPr/>
          <a:lstStyle/>
          <a:p>
            <a:r>
              <a:rPr lang="cs-CZ" smtClean="0"/>
              <a:t>16.5.2013</a:t>
            </a:r>
            <a:endParaRPr lang="en-US"/>
          </a:p>
        </p:txBody>
      </p:sp>
      <p:sp>
        <p:nvSpPr>
          <p:cNvPr id="6" name="Footer Placeholder 5"/>
          <p:cNvSpPr>
            <a:spLocks noGrp="1"/>
          </p:cNvSpPr>
          <p:nvPr>
            <p:ph type="ftr" sz="quarter" idx="11"/>
          </p:nvPr>
        </p:nvSpPr>
        <p:spPr/>
        <p:txBody>
          <a:bodyPr/>
          <a:lstStyle/>
          <a:p>
            <a:r>
              <a:rPr lang="en-US" smtClean="0"/>
              <a:t>Karel Kubíček</a:t>
            </a:r>
            <a:endParaRPr lang="en-US"/>
          </a:p>
        </p:txBody>
      </p:sp>
      <p:sp>
        <p:nvSpPr>
          <p:cNvPr id="7" name="Slide Number Placeholder 6"/>
          <p:cNvSpPr>
            <a:spLocks noGrp="1"/>
          </p:cNvSpPr>
          <p:nvPr>
            <p:ph type="sldNum" sz="quarter" idx="12"/>
          </p:nvPr>
        </p:nvSpPr>
        <p:spPr/>
        <p:txBody>
          <a:bodyPr/>
          <a:lstStyle/>
          <a:p>
            <a:fld id="{E5511FB2-EDC6-024E-ADE3-526604840479}" type="slidenum">
              <a:rPr lang="en-US" smtClean="0"/>
              <a:t>‹#›</a:t>
            </a:fld>
            <a:endParaRPr lang="en-US"/>
          </a:p>
        </p:txBody>
      </p:sp>
    </p:spTree>
    <p:extLst>
      <p:ext uri="{BB962C8B-B14F-4D97-AF65-F5344CB8AC3E}">
        <p14:creationId xmlns:p14="http://schemas.microsoft.com/office/powerpoint/2010/main" val="1583087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cs-CZ"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Click to edit Master text styles</a:t>
            </a:r>
          </a:p>
        </p:txBody>
      </p:sp>
      <p:sp>
        <p:nvSpPr>
          <p:cNvPr id="5" name="Date Placeholder 4"/>
          <p:cNvSpPr>
            <a:spLocks noGrp="1"/>
          </p:cNvSpPr>
          <p:nvPr>
            <p:ph type="dt" sz="half" idx="10"/>
          </p:nvPr>
        </p:nvSpPr>
        <p:spPr/>
        <p:txBody>
          <a:bodyPr/>
          <a:lstStyle/>
          <a:p>
            <a:r>
              <a:rPr lang="cs-CZ" smtClean="0"/>
              <a:t>16.5.2013</a:t>
            </a:r>
            <a:endParaRPr lang="en-US"/>
          </a:p>
        </p:txBody>
      </p:sp>
      <p:sp>
        <p:nvSpPr>
          <p:cNvPr id="6" name="Footer Placeholder 5"/>
          <p:cNvSpPr>
            <a:spLocks noGrp="1"/>
          </p:cNvSpPr>
          <p:nvPr>
            <p:ph type="ftr" sz="quarter" idx="11"/>
          </p:nvPr>
        </p:nvSpPr>
        <p:spPr/>
        <p:txBody>
          <a:bodyPr/>
          <a:lstStyle/>
          <a:p>
            <a:r>
              <a:rPr lang="en-US" smtClean="0"/>
              <a:t>Karel Kubíček</a:t>
            </a:r>
            <a:endParaRPr lang="en-US"/>
          </a:p>
        </p:txBody>
      </p:sp>
      <p:sp>
        <p:nvSpPr>
          <p:cNvPr id="7" name="Slide Number Placeholder 6"/>
          <p:cNvSpPr>
            <a:spLocks noGrp="1"/>
          </p:cNvSpPr>
          <p:nvPr>
            <p:ph type="sldNum" sz="quarter" idx="12"/>
          </p:nvPr>
        </p:nvSpPr>
        <p:spPr/>
        <p:txBody>
          <a:bodyPr/>
          <a:lstStyle/>
          <a:p>
            <a:fld id="{E5511FB2-EDC6-024E-ADE3-526604840479}" type="slidenum">
              <a:rPr lang="en-US" smtClean="0"/>
              <a:t>‹#›</a:t>
            </a:fld>
            <a:endParaRPr lang="en-US"/>
          </a:p>
        </p:txBody>
      </p:sp>
    </p:spTree>
    <p:extLst>
      <p:ext uri="{BB962C8B-B14F-4D97-AF65-F5344CB8AC3E}">
        <p14:creationId xmlns:p14="http://schemas.microsoft.com/office/powerpoint/2010/main" val="72213467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Click to edit Master text styles</a:t>
            </a:r>
          </a:p>
          <a:p>
            <a:pPr lvl="1"/>
            <a:r>
              <a:rPr lang="cs-CZ" smtClean="0"/>
              <a:t>Second level</a:t>
            </a:r>
          </a:p>
          <a:p>
            <a:pPr lvl="2"/>
            <a:r>
              <a:rPr lang="cs-CZ" smtClean="0"/>
              <a:t>Third level</a:t>
            </a:r>
          </a:p>
          <a:p>
            <a:pPr lvl="3"/>
            <a:r>
              <a:rPr lang="cs-CZ" smtClean="0"/>
              <a:t>Fourth level</a:t>
            </a:r>
          </a:p>
          <a:p>
            <a:pPr lvl="4"/>
            <a:r>
              <a:rPr lang="cs-CZ"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cs-CZ" smtClean="0"/>
              <a:t>16.5.2013</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Karel Kubíček</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511FB2-EDC6-024E-ADE3-526604840479}" type="slidenum">
              <a:rPr lang="en-US" smtClean="0"/>
              <a:t>‹#›</a:t>
            </a:fld>
            <a:endParaRPr lang="en-US"/>
          </a:p>
        </p:txBody>
      </p:sp>
    </p:spTree>
    <p:extLst>
      <p:ext uri="{BB962C8B-B14F-4D97-AF65-F5344CB8AC3E}">
        <p14:creationId xmlns:p14="http://schemas.microsoft.com/office/powerpoint/2010/main" val="18968779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5.wmf"/><Relationship Id="rId5" Type="http://schemas.openxmlformats.org/officeDocument/2006/relationships/oleObject" Target="../embeddings/oleObject2.bin"/><Relationship Id="rId6" Type="http://schemas.openxmlformats.org/officeDocument/2006/relationships/image" Target="../media/image16.wmf"/><Relationship Id="rId7" Type="http://schemas.openxmlformats.org/officeDocument/2006/relationships/oleObject" Target="../embeddings/oleObject3.bin"/><Relationship Id="rId8" Type="http://schemas.openxmlformats.org/officeDocument/2006/relationships/image" Target="../media/image17.wmf"/><Relationship Id="rId9" Type="http://schemas.openxmlformats.org/officeDocument/2006/relationships/oleObject" Target="../embeddings/oleObject4.bin"/><Relationship Id="rId10" Type="http://schemas.openxmlformats.org/officeDocument/2006/relationships/image" Target="../media/image18.wmf"/><Relationship Id="rId1" Type="http://schemas.openxmlformats.org/officeDocument/2006/relationships/vmlDrawing" Target="../drawings/vmlDrawing1.vml"/><Relationship Id="rId2"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oleObject" Target="../embeddings/oleObject5.bin"/><Relationship Id="rId5" Type="http://schemas.openxmlformats.org/officeDocument/2006/relationships/image" Target="../media/image19.wmf"/><Relationship Id="rId1" Type="http://schemas.openxmlformats.org/officeDocument/2006/relationships/vmlDrawing" Target="../drawings/vmlDrawing2.vml"/><Relationship Id="rId2"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cs-CZ" smtClean="0"/>
              <a:t>02/28/2013</a:t>
            </a:r>
            <a:endParaRPr lang="en-US" dirty="0"/>
          </a:p>
        </p:txBody>
      </p:sp>
      <p:sp>
        <p:nvSpPr>
          <p:cNvPr id="3" name="Footer Placeholder 2"/>
          <p:cNvSpPr>
            <a:spLocks noGrp="1"/>
          </p:cNvSpPr>
          <p:nvPr>
            <p:ph type="ftr" sz="quarter" idx="11"/>
          </p:nvPr>
        </p:nvSpPr>
        <p:spPr/>
        <p:txBody>
          <a:bodyPr/>
          <a:lstStyle/>
          <a:p>
            <a:pPr>
              <a:defRPr/>
            </a:pPr>
            <a:r>
              <a:rPr lang="en-US" dirty="0" smtClean="0"/>
              <a:t>F9600, Karel </a:t>
            </a:r>
            <a:r>
              <a:rPr lang="en-US" dirty="0" err="1" smtClean="0"/>
              <a:t>Kubíček</a:t>
            </a:r>
            <a:endParaRPr lang="en-US" dirty="0"/>
          </a:p>
        </p:txBody>
      </p:sp>
      <p:sp>
        <p:nvSpPr>
          <p:cNvPr id="4" name="TextBox 3"/>
          <p:cNvSpPr txBox="1"/>
          <p:nvPr/>
        </p:nvSpPr>
        <p:spPr>
          <a:xfrm>
            <a:off x="203200" y="279400"/>
            <a:ext cx="8801100" cy="2862323"/>
          </a:xfrm>
          <a:prstGeom prst="rect">
            <a:avLst/>
          </a:prstGeom>
          <a:noFill/>
        </p:spPr>
        <p:txBody>
          <a:bodyPr wrap="square" rtlCol="0">
            <a:spAutoFit/>
          </a:bodyPr>
          <a:lstStyle/>
          <a:p>
            <a:r>
              <a:rPr lang="en-US" dirty="0" smtClean="0"/>
              <a:t>Karel </a:t>
            </a:r>
            <a:r>
              <a:rPr lang="en-US" dirty="0" err="1" smtClean="0"/>
              <a:t>Kubíček</a:t>
            </a:r>
            <a:endParaRPr lang="en-US" dirty="0" smtClean="0"/>
          </a:p>
          <a:p>
            <a:endParaRPr lang="en-US" dirty="0" smtClean="0"/>
          </a:p>
          <a:p>
            <a:r>
              <a:rPr lang="en-US" dirty="0" smtClean="0"/>
              <a:t>F9600</a:t>
            </a:r>
          </a:p>
          <a:p>
            <a:endParaRPr lang="en-US" b="1" dirty="0" smtClean="0"/>
          </a:p>
          <a:p>
            <a:r>
              <a:rPr lang="en-US" b="1" dirty="0" err="1" smtClean="0"/>
              <a:t>Spektroskopické</a:t>
            </a:r>
            <a:r>
              <a:rPr lang="en-US" b="1" dirty="0" smtClean="0"/>
              <a:t> </a:t>
            </a:r>
            <a:r>
              <a:rPr lang="en-US" b="1" dirty="0" err="1" smtClean="0"/>
              <a:t>studium</a:t>
            </a:r>
            <a:r>
              <a:rPr lang="en-US" b="1" dirty="0" smtClean="0"/>
              <a:t> </a:t>
            </a:r>
            <a:r>
              <a:rPr lang="en-US" b="1" dirty="0" err="1" smtClean="0"/>
              <a:t>biopolymerů</a:t>
            </a:r>
            <a:endParaRPr lang="en-US" dirty="0" smtClean="0"/>
          </a:p>
          <a:p>
            <a:endParaRPr lang="en-US" dirty="0"/>
          </a:p>
          <a:p>
            <a:endParaRPr lang="en-US" dirty="0" smtClean="0"/>
          </a:p>
          <a:p>
            <a:endParaRPr lang="en-US" dirty="0"/>
          </a:p>
          <a:p>
            <a:r>
              <a:rPr lang="en-US" dirty="0" err="1" smtClean="0"/>
              <a:t>Přednáška</a:t>
            </a:r>
            <a:r>
              <a:rPr lang="en-US" dirty="0" smtClean="0"/>
              <a:t> </a:t>
            </a:r>
            <a:r>
              <a:rPr lang="en-US" dirty="0"/>
              <a:t>je </a:t>
            </a:r>
            <a:r>
              <a:rPr lang="en-US" dirty="0" err="1"/>
              <a:t>podporována</a:t>
            </a:r>
            <a:r>
              <a:rPr lang="en-US" dirty="0"/>
              <a:t> </a:t>
            </a:r>
            <a:r>
              <a:rPr lang="en-US" dirty="0" err="1"/>
              <a:t>grantovými</a:t>
            </a:r>
            <a:r>
              <a:rPr lang="en-US" dirty="0"/>
              <a:t> </a:t>
            </a:r>
            <a:r>
              <a:rPr lang="en-US" dirty="0" err="1"/>
              <a:t>prostředky</a:t>
            </a:r>
            <a:r>
              <a:rPr lang="en-US" dirty="0"/>
              <a:t> z </a:t>
            </a:r>
            <a:r>
              <a:rPr lang="en-US" dirty="0" err="1"/>
              <a:t>programu</a:t>
            </a:r>
            <a:r>
              <a:rPr lang="en-US" dirty="0"/>
              <a:t>:</a:t>
            </a:r>
          </a:p>
          <a:p>
            <a:endParaRPr lang="en-US" dirty="0"/>
          </a:p>
        </p:txBody>
      </p:sp>
      <p:pic>
        <p:nvPicPr>
          <p:cNvPr id="5" name="Picture 4" descr="cedulka_na_futra.pdf"/>
          <p:cNvPicPr>
            <a:picLocks noChangeAspect="1"/>
          </p:cNvPicPr>
          <p:nvPr/>
        </p:nvPicPr>
        <p:blipFill rotWithShape="1">
          <a:blip r:embed="rId2">
            <a:extLst>
              <a:ext uri="{28A0092B-C50C-407E-A947-70E740481C1C}">
                <a14:useLocalDpi xmlns:a14="http://schemas.microsoft.com/office/drawing/2010/main" val="0"/>
              </a:ext>
            </a:extLst>
          </a:blip>
          <a:srcRect t="11597" b="54174"/>
          <a:stretch/>
        </p:blipFill>
        <p:spPr>
          <a:xfrm>
            <a:off x="1706281" y="3199204"/>
            <a:ext cx="5736049" cy="2778496"/>
          </a:xfrm>
          <a:prstGeom prst="rect">
            <a:avLst/>
          </a:prstGeom>
          <a:ln>
            <a:solidFill>
              <a:schemeClr val="bg1">
                <a:lumMod val="65000"/>
              </a:schemeClr>
            </a:solidFill>
          </a:ln>
        </p:spPr>
      </p:pic>
    </p:spTree>
    <p:extLst>
      <p:ext uri="{BB962C8B-B14F-4D97-AF65-F5344CB8AC3E}">
        <p14:creationId xmlns:p14="http://schemas.microsoft.com/office/powerpoint/2010/main" val="336954401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05-16 at 9.32.35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1614" y="0"/>
            <a:ext cx="5560541" cy="6858000"/>
          </a:xfrm>
          <a:prstGeom prst="rect">
            <a:avLst/>
          </a:prstGeom>
        </p:spPr>
      </p:pic>
      <p:sp>
        <p:nvSpPr>
          <p:cNvPr id="5" name="Date Placeholder 4"/>
          <p:cNvSpPr>
            <a:spLocks noGrp="1"/>
          </p:cNvSpPr>
          <p:nvPr>
            <p:ph type="dt" sz="half" idx="10"/>
          </p:nvPr>
        </p:nvSpPr>
        <p:spPr/>
        <p:txBody>
          <a:bodyPr/>
          <a:lstStyle/>
          <a:p>
            <a:r>
              <a:rPr lang="cs-CZ" smtClean="0"/>
              <a:t>16.5.2013</a:t>
            </a:r>
            <a:endParaRPr lang="en-US"/>
          </a:p>
        </p:txBody>
      </p:sp>
      <p:sp>
        <p:nvSpPr>
          <p:cNvPr id="7" name="Slide Number Placeholder 6"/>
          <p:cNvSpPr>
            <a:spLocks noGrp="1"/>
          </p:cNvSpPr>
          <p:nvPr>
            <p:ph type="sldNum" sz="quarter" idx="12"/>
          </p:nvPr>
        </p:nvSpPr>
        <p:spPr/>
        <p:txBody>
          <a:bodyPr/>
          <a:lstStyle/>
          <a:p>
            <a:fld id="{E5511FB2-EDC6-024E-ADE3-526604840479}" type="slidenum">
              <a:rPr lang="en-US" smtClean="0"/>
              <a:t>10</a:t>
            </a:fld>
            <a:endParaRPr lang="en-US"/>
          </a:p>
        </p:txBody>
      </p:sp>
    </p:spTree>
    <p:extLst>
      <p:ext uri="{BB962C8B-B14F-4D97-AF65-F5344CB8AC3E}">
        <p14:creationId xmlns:p14="http://schemas.microsoft.com/office/powerpoint/2010/main" val="25558734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cs-CZ" smtClean="0"/>
              <a:t>16.5.2013</a:t>
            </a:r>
            <a:endParaRPr lang="en-US"/>
          </a:p>
        </p:txBody>
      </p:sp>
      <p:sp>
        <p:nvSpPr>
          <p:cNvPr id="5" name="Footer Placeholder 4"/>
          <p:cNvSpPr>
            <a:spLocks noGrp="1"/>
          </p:cNvSpPr>
          <p:nvPr>
            <p:ph type="ftr" sz="quarter" idx="11"/>
          </p:nvPr>
        </p:nvSpPr>
        <p:spPr/>
        <p:txBody>
          <a:bodyPr/>
          <a:lstStyle/>
          <a:p>
            <a:r>
              <a:rPr lang="en-US" smtClean="0"/>
              <a:t>Karel Kubíček</a:t>
            </a:r>
            <a:endParaRPr lang="en-US"/>
          </a:p>
        </p:txBody>
      </p:sp>
      <p:sp>
        <p:nvSpPr>
          <p:cNvPr id="6" name="Slide Number Placeholder 5"/>
          <p:cNvSpPr>
            <a:spLocks noGrp="1"/>
          </p:cNvSpPr>
          <p:nvPr>
            <p:ph type="sldNum" sz="quarter" idx="12"/>
          </p:nvPr>
        </p:nvSpPr>
        <p:spPr/>
        <p:txBody>
          <a:bodyPr/>
          <a:lstStyle/>
          <a:p>
            <a:fld id="{D5098636-F699-9E48-8EAE-7C6F3AB50A77}" type="slidenum">
              <a:rPr lang="en-US"/>
              <a:pPr/>
              <a:t>11</a:t>
            </a:fld>
            <a:endParaRPr lang="en-US"/>
          </a:p>
        </p:txBody>
      </p:sp>
      <p:sp>
        <p:nvSpPr>
          <p:cNvPr id="30722" name="Rectangle 2"/>
          <p:cNvSpPr>
            <a:spLocks noGrp="1" noChangeArrowheads="1"/>
          </p:cNvSpPr>
          <p:nvPr>
            <p:ph type="title"/>
          </p:nvPr>
        </p:nvSpPr>
        <p:spPr/>
        <p:txBody>
          <a:bodyPr>
            <a:normAutofit fontScale="90000"/>
          </a:bodyPr>
          <a:lstStyle/>
          <a:p>
            <a:r>
              <a:rPr lang="en-US" sz="3800"/>
              <a:t>Analytical Ultracentrifugation – </a:t>
            </a:r>
            <a:br>
              <a:rPr lang="en-US" sz="3800"/>
            </a:br>
            <a:r>
              <a:rPr lang="en-US" sz="3800"/>
              <a:t>	Design: Optical systems</a:t>
            </a:r>
          </a:p>
        </p:txBody>
      </p:sp>
      <p:sp>
        <p:nvSpPr>
          <p:cNvPr id="30723" name="Rectangle 3"/>
          <p:cNvSpPr>
            <a:spLocks noGrp="1" noChangeArrowheads="1"/>
          </p:cNvSpPr>
          <p:nvPr>
            <p:ph type="body" idx="1"/>
          </p:nvPr>
        </p:nvSpPr>
        <p:spPr>
          <a:xfrm>
            <a:off x="457200" y="1600200"/>
            <a:ext cx="8331200" cy="4530725"/>
          </a:xfrm>
        </p:spPr>
        <p:txBody>
          <a:bodyPr/>
          <a:lstStyle/>
          <a:p>
            <a:pPr>
              <a:lnSpc>
                <a:spcPct val="90000"/>
              </a:lnSpc>
            </a:pPr>
            <a:r>
              <a:rPr lang="en-GB"/>
              <a:t>Absorbance optical system: </a:t>
            </a:r>
            <a:br>
              <a:rPr lang="en-GB"/>
            </a:br>
            <a:r>
              <a:rPr lang="en-GB" sz="2600"/>
              <a:t> </a:t>
            </a:r>
            <a:r>
              <a:rPr lang="en-GB" sz="2400">
                <a:sym typeface="Wingdings" charset="0"/>
              </a:rPr>
              <a:t></a:t>
            </a:r>
            <a:r>
              <a:rPr lang="en-GB" sz="2400"/>
              <a:t> 	measurement of sample concentration at 	wavelengths from 200 to 800 nm </a:t>
            </a:r>
            <a:br>
              <a:rPr lang="en-GB" sz="2400"/>
            </a:br>
            <a:r>
              <a:rPr lang="en-GB" sz="2400"/>
              <a:t> 	</a:t>
            </a:r>
            <a:r>
              <a:rPr lang="en-GB" sz="2200">
                <a:sym typeface="Wingdings" charset="0"/>
              </a:rPr>
              <a:t> </a:t>
            </a:r>
            <a:r>
              <a:rPr lang="en-GB" sz="2200"/>
              <a:t>detection of macromolecules containing strong</a:t>
            </a:r>
            <a:br>
              <a:rPr lang="en-GB" sz="2200"/>
            </a:br>
            <a:r>
              <a:rPr lang="en-GB" sz="2200"/>
              <a:t> 	     chromophores</a:t>
            </a:r>
          </a:p>
          <a:p>
            <a:pPr>
              <a:lnSpc>
                <a:spcPct val="90000"/>
              </a:lnSpc>
            </a:pPr>
            <a:r>
              <a:rPr lang="en-GB"/>
              <a:t>Rayleigh interference optical system: </a:t>
            </a:r>
            <a:br>
              <a:rPr lang="en-GB"/>
            </a:br>
            <a:r>
              <a:rPr lang="en-GB"/>
              <a:t> </a:t>
            </a:r>
            <a:r>
              <a:rPr lang="en-GB" sz="2400">
                <a:sym typeface="Wingdings" charset="0"/>
              </a:rPr>
              <a:t></a:t>
            </a:r>
            <a:r>
              <a:rPr lang="en-GB" sz="2400"/>
              <a:t> 	measurement of sample concentration based on</a:t>
            </a:r>
            <a:br>
              <a:rPr lang="en-GB" sz="2400"/>
            </a:br>
            <a:r>
              <a:rPr lang="en-GB" sz="2400"/>
              <a:t> 	refractive index changes </a:t>
            </a:r>
            <a:br>
              <a:rPr lang="en-GB" sz="2400"/>
            </a:br>
            <a:r>
              <a:rPr lang="en-GB" sz="2400"/>
              <a:t>  	</a:t>
            </a:r>
            <a:r>
              <a:rPr lang="en-GB" sz="2200">
                <a:sym typeface="Wingdings" charset="0"/>
              </a:rPr>
              <a:t></a:t>
            </a:r>
            <a:r>
              <a:rPr lang="en-GB" sz="2200"/>
              <a:t> analyze macromolecules lacking intense </a:t>
            </a:r>
            <a:br>
              <a:rPr lang="en-GB" sz="2200"/>
            </a:br>
            <a:r>
              <a:rPr lang="en-GB" sz="2200"/>
              <a:t> 	     chromophores (eg, polysaccharides) and samples that</a:t>
            </a:r>
            <a:br>
              <a:rPr lang="en-GB" sz="2200"/>
            </a:br>
            <a:r>
              <a:rPr lang="en-GB" sz="2200"/>
              <a:t> 	     contain strongly absorbing buffer components</a:t>
            </a:r>
            <a:br>
              <a:rPr lang="en-GB" sz="2200"/>
            </a:br>
            <a:r>
              <a:rPr lang="en-GB" sz="2200"/>
              <a:t> 	     (eg, ATP/GTP, DTToxidized)</a:t>
            </a:r>
            <a:r>
              <a:rPr lang="en-GB" sz="2600"/>
              <a:t>	</a:t>
            </a:r>
          </a:p>
        </p:txBody>
      </p:sp>
    </p:spTree>
    <p:extLst>
      <p:ext uri="{BB962C8B-B14F-4D97-AF65-F5344CB8AC3E}">
        <p14:creationId xmlns:p14="http://schemas.microsoft.com/office/powerpoint/2010/main" val="178361397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05-16 at 9.31.23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974" y="0"/>
            <a:ext cx="6080449" cy="6858000"/>
          </a:xfrm>
          <a:prstGeom prst="rect">
            <a:avLst/>
          </a:prstGeom>
        </p:spPr>
      </p:pic>
      <p:sp>
        <p:nvSpPr>
          <p:cNvPr id="5" name="Date Placeholder 4"/>
          <p:cNvSpPr>
            <a:spLocks noGrp="1"/>
          </p:cNvSpPr>
          <p:nvPr>
            <p:ph type="dt" sz="half" idx="10"/>
          </p:nvPr>
        </p:nvSpPr>
        <p:spPr/>
        <p:txBody>
          <a:bodyPr/>
          <a:lstStyle/>
          <a:p>
            <a:r>
              <a:rPr lang="cs-CZ" smtClean="0"/>
              <a:t>16.5.2013</a:t>
            </a:r>
            <a:endParaRPr lang="en-US"/>
          </a:p>
        </p:txBody>
      </p:sp>
      <p:sp>
        <p:nvSpPr>
          <p:cNvPr id="6" name="Footer Placeholder 5"/>
          <p:cNvSpPr>
            <a:spLocks noGrp="1"/>
          </p:cNvSpPr>
          <p:nvPr>
            <p:ph type="ftr" sz="quarter" idx="11"/>
          </p:nvPr>
        </p:nvSpPr>
        <p:spPr/>
        <p:txBody>
          <a:bodyPr/>
          <a:lstStyle/>
          <a:p>
            <a:r>
              <a:rPr lang="en-US" smtClean="0"/>
              <a:t>Karel Kubíček</a:t>
            </a:r>
            <a:endParaRPr lang="en-US"/>
          </a:p>
        </p:txBody>
      </p:sp>
      <p:sp>
        <p:nvSpPr>
          <p:cNvPr id="7" name="Slide Number Placeholder 6"/>
          <p:cNvSpPr>
            <a:spLocks noGrp="1"/>
          </p:cNvSpPr>
          <p:nvPr>
            <p:ph type="sldNum" sz="quarter" idx="12"/>
          </p:nvPr>
        </p:nvSpPr>
        <p:spPr/>
        <p:txBody>
          <a:bodyPr/>
          <a:lstStyle/>
          <a:p>
            <a:fld id="{E5511FB2-EDC6-024E-ADE3-526604840479}" type="slidenum">
              <a:rPr lang="en-US" smtClean="0"/>
              <a:t>12</a:t>
            </a:fld>
            <a:endParaRPr lang="en-US"/>
          </a:p>
        </p:txBody>
      </p:sp>
    </p:spTree>
    <p:extLst>
      <p:ext uri="{BB962C8B-B14F-4D97-AF65-F5344CB8AC3E}">
        <p14:creationId xmlns:p14="http://schemas.microsoft.com/office/powerpoint/2010/main" val="1725002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ate Placeholder 3"/>
          <p:cNvSpPr>
            <a:spLocks noGrp="1"/>
          </p:cNvSpPr>
          <p:nvPr>
            <p:ph type="dt" sz="half" idx="10"/>
          </p:nvPr>
        </p:nvSpPr>
        <p:spPr/>
        <p:txBody>
          <a:bodyPr/>
          <a:lstStyle/>
          <a:p>
            <a:r>
              <a:rPr lang="cs-CZ" smtClean="0"/>
              <a:t>16.5.2013</a:t>
            </a:r>
            <a:endParaRPr lang="en-US"/>
          </a:p>
        </p:txBody>
      </p:sp>
      <p:sp>
        <p:nvSpPr>
          <p:cNvPr id="15" name="Footer Placeholder 4"/>
          <p:cNvSpPr>
            <a:spLocks noGrp="1"/>
          </p:cNvSpPr>
          <p:nvPr>
            <p:ph type="ftr" sz="quarter" idx="11"/>
          </p:nvPr>
        </p:nvSpPr>
        <p:spPr/>
        <p:txBody>
          <a:bodyPr/>
          <a:lstStyle/>
          <a:p>
            <a:r>
              <a:rPr lang="en-US" smtClean="0"/>
              <a:t>Karel Kubíček</a:t>
            </a:r>
            <a:endParaRPr lang="en-US"/>
          </a:p>
        </p:txBody>
      </p:sp>
      <p:sp>
        <p:nvSpPr>
          <p:cNvPr id="16" name="Slide Number Placeholder 5"/>
          <p:cNvSpPr>
            <a:spLocks noGrp="1"/>
          </p:cNvSpPr>
          <p:nvPr>
            <p:ph type="sldNum" sz="quarter" idx="12"/>
          </p:nvPr>
        </p:nvSpPr>
        <p:spPr/>
        <p:txBody>
          <a:bodyPr/>
          <a:lstStyle/>
          <a:p>
            <a:fld id="{1E7232A8-84FD-3E48-9B1D-9FFC4B20BE25}" type="slidenum">
              <a:rPr lang="en-US"/>
              <a:pPr/>
              <a:t>13</a:t>
            </a:fld>
            <a:endParaRPr lang="en-US"/>
          </a:p>
        </p:txBody>
      </p:sp>
      <p:sp>
        <p:nvSpPr>
          <p:cNvPr id="18434" name="Rectangle 2"/>
          <p:cNvSpPr>
            <a:spLocks noGrp="1" noChangeArrowheads="1"/>
          </p:cNvSpPr>
          <p:nvPr>
            <p:ph type="title"/>
          </p:nvPr>
        </p:nvSpPr>
        <p:spPr/>
        <p:txBody>
          <a:bodyPr>
            <a:normAutofit fontScale="90000"/>
          </a:bodyPr>
          <a:lstStyle/>
          <a:p>
            <a:r>
              <a:rPr lang="en-US" sz="3800"/>
              <a:t>Analytical Ultracentrifugation – </a:t>
            </a:r>
            <a:br>
              <a:rPr lang="en-US" sz="3800"/>
            </a:br>
            <a:r>
              <a:rPr lang="en-US" sz="3800"/>
              <a:t>	Sedimentation velocity experiments</a:t>
            </a:r>
          </a:p>
        </p:txBody>
      </p:sp>
      <p:grpSp>
        <p:nvGrpSpPr>
          <p:cNvPr id="18448" name="Group 16"/>
          <p:cNvGrpSpPr>
            <a:grpSpLocks/>
          </p:cNvGrpSpPr>
          <p:nvPr/>
        </p:nvGrpSpPr>
        <p:grpSpPr bwMode="auto">
          <a:xfrm>
            <a:off x="1187450" y="1628775"/>
            <a:ext cx="6121400" cy="4514850"/>
            <a:chOff x="748" y="1026"/>
            <a:chExt cx="3856" cy="2844"/>
          </a:xfrm>
        </p:grpSpPr>
        <p:grpSp>
          <p:nvGrpSpPr>
            <p:cNvPr id="18446" name="Group 14"/>
            <p:cNvGrpSpPr>
              <a:grpSpLocks/>
            </p:cNvGrpSpPr>
            <p:nvPr/>
          </p:nvGrpSpPr>
          <p:grpSpPr bwMode="auto">
            <a:xfrm>
              <a:off x="748" y="1026"/>
              <a:ext cx="3856" cy="2844"/>
              <a:chOff x="748" y="1026"/>
              <a:chExt cx="3856" cy="2844"/>
            </a:xfrm>
          </p:grpSpPr>
          <p:pic>
            <p:nvPicPr>
              <p:cNvPr id="184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8" y="1026"/>
                <a:ext cx="3856" cy="2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8438" name="Text Box 6"/>
              <p:cNvSpPr txBox="1">
                <a:spLocks noChangeArrowheads="1"/>
              </p:cNvSpPr>
              <p:nvPr/>
            </p:nvSpPr>
            <p:spPr bwMode="auto">
              <a:xfrm>
                <a:off x="1837" y="2931"/>
                <a:ext cx="771" cy="4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t>Meniscus of solvent</a:t>
                </a:r>
              </a:p>
            </p:txBody>
          </p:sp>
          <p:sp>
            <p:nvSpPr>
              <p:cNvPr id="18439" name="Text Box 7"/>
              <p:cNvSpPr txBox="1">
                <a:spLocks noChangeArrowheads="1"/>
              </p:cNvSpPr>
              <p:nvPr/>
            </p:nvSpPr>
            <p:spPr bwMode="auto">
              <a:xfrm>
                <a:off x="2699" y="2931"/>
                <a:ext cx="1225" cy="4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t>Sedimentation front</a:t>
                </a:r>
              </a:p>
            </p:txBody>
          </p:sp>
          <p:sp>
            <p:nvSpPr>
              <p:cNvPr id="18440" name="Rectangle 8"/>
              <p:cNvSpPr>
                <a:spLocks noChangeArrowheads="1"/>
              </p:cNvSpPr>
              <p:nvPr/>
            </p:nvSpPr>
            <p:spPr bwMode="auto">
              <a:xfrm>
                <a:off x="3969" y="2432"/>
                <a:ext cx="136" cy="5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442" name="Text Box 10"/>
              <p:cNvSpPr txBox="1">
                <a:spLocks noChangeArrowheads="1"/>
              </p:cNvSpPr>
              <p:nvPr/>
            </p:nvSpPr>
            <p:spPr bwMode="auto">
              <a:xfrm>
                <a:off x="1338" y="1344"/>
                <a:ext cx="1451"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t>Meniscus of solution</a:t>
                </a:r>
              </a:p>
            </p:txBody>
          </p:sp>
          <p:sp>
            <p:nvSpPr>
              <p:cNvPr id="18443" name="Text Box 11"/>
              <p:cNvSpPr txBox="1">
                <a:spLocks noChangeArrowheads="1"/>
              </p:cNvSpPr>
              <p:nvPr/>
            </p:nvSpPr>
            <p:spPr bwMode="auto">
              <a:xfrm>
                <a:off x="2444" y="1534"/>
                <a:ext cx="1225"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t>Plateau conc.</a:t>
                </a:r>
              </a:p>
            </p:txBody>
          </p:sp>
          <p:sp>
            <p:nvSpPr>
              <p:cNvPr id="18444" name="Text Box 12"/>
              <p:cNvSpPr txBox="1">
                <a:spLocks noChangeArrowheads="1"/>
              </p:cNvSpPr>
              <p:nvPr/>
            </p:nvSpPr>
            <p:spPr bwMode="auto">
              <a:xfrm>
                <a:off x="2840" y="3547"/>
                <a:ext cx="1225"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t>Cell radius</a:t>
                </a:r>
              </a:p>
            </p:txBody>
          </p:sp>
        </p:grpSp>
        <p:sp>
          <p:nvSpPr>
            <p:cNvPr id="18447" name="Text Box 15"/>
            <p:cNvSpPr txBox="1">
              <a:spLocks noChangeArrowheads="1"/>
            </p:cNvSpPr>
            <p:nvPr/>
          </p:nvSpPr>
          <p:spPr bwMode="auto">
            <a:xfrm rot="16200000">
              <a:off x="77" y="2227"/>
              <a:ext cx="2146"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t>      Concentration of solute</a:t>
              </a:r>
            </a:p>
          </p:txBody>
        </p:sp>
      </p:grpSp>
      <p:sp>
        <p:nvSpPr>
          <p:cNvPr id="18449" name="Text Box 17"/>
          <p:cNvSpPr txBox="1">
            <a:spLocks noChangeArrowheads="1"/>
          </p:cNvSpPr>
          <p:nvPr/>
        </p:nvSpPr>
        <p:spPr bwMode="auto">
          <a:xfrm>
            <a:off x="1803400" y="5892800"/>
            <a:ext cx="4953000"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1200"/>
              <a:t>Modified from http://www.kolloidanalytik.de/uz/sed/uzsedhr.gif</a:t>
            </a:r>
          </a:p>
        </p:txBody>
      </p:sp>
    </p:spTree>
    <p:extLst>
      <p:ext uri="{BB962C8B-B14F-4D97-AF65-F5344CB8AC3E}">
        <p14:creationId xmlns:p14="http://schemas.microsoft.com/office/powerpoint/2010/main" val="349665269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5"/>
          <p:cNvSpPr>
            <a:spLocks noGrp="1"/>
          </p:cNvSpPr>
          <p:nvPr>
            <p:ph type="dt" sz="half" idx="10"/>
          </p:nvPr>
        </p:nvSpPr>
        <p:spPr/>
        <p:txBody>
          <a:bodyPr/>
          <a:lstStyle/>
          <a:p>
            <a:r>
              <a:rPr lang="cs-CZ" smtClean="0"/>
              <a:t>16.5.2013</a:t>
            </a:r>
            <a:endParaRPr lang="en-US"/>
          </a:p>
        </p:txBody>
      </p:sp>
      <p:sp>
        <p:nvSpPr>
          <p:cNvPr id="9" name="Footer Placeholder 6"/>
          <p:cNvSpPr>
            <a:spLocks noGrp="1"/>
          </p:cNvSpPr>
          <p:nvPr>
            <p:ph type="ftr" sz="quarter" idx="11"/>
          </p:nvPr>
        </p:nvSpPr>
        <p:spPr/>
        <p:txBody>
          <a:bodyPr/>
          <a:lstStyle/>
          <a:p>
            <a:r>
              <a:rPr lang="en-US" smtClean="0"/>
              <a:t>Karel Kubíček</a:t>
            </a:r>
            <a:endParaRPr lang="en-US"/>
          </a:p>
        </p:txBody>
      </p:sp>
      <p:sp>
        <p:nvSpPr>
          <p:cNvPr id="10" name="Slide Number Placeholder 7"/>
          <p:cNvSpPr>
            <a:spLocks noGrp="1"/>
          </p:cNvSpPr>
          <p:nvPr>
            <p:ph type="sldNum" sz="quarter" idx="12"/>
          </p:nvPr>
        </p:nvSpPr>
        <p:spPr/>
        <p:txBody>
          <a:bodyPr/>
          <a:lstStyle/>
          <a:p>
            <a:fld id="{107D8F7B-C024-0246-AF17-E1FE63944017}" type="slidenum">
              <a:rPr lang="en-US"/>
              <a:pPr/>
              <a:t>14</a:t>
            </a:fld>
            <a:endParaRPr lang="en-US"/>
          </a:p>
        </p:txBody>
      </p:sp>
      <p:sp>
        <p:nvSpPr>
          <p:cNvPr id="39938" name="Rectangle 2"/>
          <p:cNvSpPr>
            <a:spLocks noGrp="1" noChangeArrowheads="1"/>
          </p:cNvSpPr>
          <p:nvPr>
            <p:ph type="title"/>
          </p:nvPr>
        </p:nvSpPr>
        <p:spPr/>
        <p:txBody>
          <a:bodyPr>
            <a:normAutofit fontScale="90000"/>
          </a:bodyPr>
          <a:lstStyle/>
          <a:p>
            <a:r>
              <a:rPr lang="en-US" sz="3800"/>
              <a:t>Analytical Ultracentrifugation – </a:t>
            </a:r>
            <a:br>
              <a:rPr lang="en-US" sz="3800"/>
            </a:br>
            <a:r>
              <a:rPr lang="en-US" sz="3800"/>
              <a:t>	 Sedimentation velocity experiments</a:t>
            </a:r>
          </a:p>
        </p:txBody>
      </p:sp>
      <p:sp>
        <p:nvSpPr>
          <p:cNvPr id="39939" name="Rectangle 3"/>
          <p:cNvSpPr>
            <a:spLocks noGrp="1" noChangeArrowheads="1"/>
          </p:cNvSpPr>
          <p:nvPr>
            <p:ph type="body" sz="half" idx="1"/>
          </p:nvPr>
        </p:nvSpPr>
        <p:spPr>
          <a:xfrm>
            <a:off x="457200" y="1600200"/>
            <a:ext cx="8170863" cy="4530725"/>
          </a:xfrm>
        </p:spPr>
        <p:txBody>
          <a:bodyPr/>
          <a:lstStyle/>
          <a:p>
            <a:r>
              <a:rPr lang="en-GB" sz="2400">
                <a:sym typeface="Wingdings" charset="0"/>
              </a:rPr>
              <a:t>Svedberg equation: </a:t>
            </a:r>
            <a:br>
              <a:rPr lang="en-GB" sz="2400">
                <a:sym typeface="Wingdings" charset="0"/>
              </a:rPr>
            </a:br>
            <a:r>
              <a:rPr lang="en-GB" sz="2000">
                <a:sym typeface="Wingdings" charset="0"/>
              </a:rPr>
              <a:t>	</a:t>
            </a:r>
          </a:p>
          <a:p>
            <a:pPr>
              <a:buFont typeface="Wingdings" charset="0"/>
              <a:buNone/>
            </a:pPr>
            <a:endParaRPr lang="en-GB" sz="2000">
              <a:sym typeface="Wingdings" charset="0"/>
            </a:endParaRPr>
          </a:p>
          <a:p>
            <a:pPr>
              <a:buFont typeface="Wingdings" charset="0"/>
              <a:buNone/>
            </a:pPr>
            <a:endParaRPr lang="en-GB" sz="2000">
              <a:sym typeface="Wingdings" charset="0"/>
            </a:endParaRPr>
          </a:p>
          <a:p>
            <a:pPr>
              <a:buFont typeface="Wingdings" charset="0"/>
              <a:buNone/>
            </a:pPr>
            <a:endParaRPr lang="en-GB" sz="2000">
              <a:sym typeface="Wingdings" charset="0"/>
            </a:endParaRPr>
          </a:p>
          <a:p>
            <a:pPr>
              <a:buFont typeface="Wingdings" charset="0"/>
              <a:buNone/>
            </a:pPr>
            <a:endParaRPr lang="en-GB" sz="2000">
              <a:sym typeface="Wingdings" charset="0"/>
            </a:endParaRPr>
          </a:p>
          <a:p>
            <a:pPr>
              <a:buFont typeface="Wingdings" charset="0"/>
              <a:buNone/>
            </a:pPr>
            <a:r>
              <a:rPr lang="en-GB" sz="2000">
                <a:sym typeface="Wingdings" charset="0"/>
              </a:rPr>
              <a:t>		</a:t>
            </a:r>
            <a:br>
              <a:rPr lang="en-GB" sz="2000">
                <a:sym typeface="Wingdings" charset="0"/>
              </a:rPr>
            </a:br>
            <a:r>
              <a:rPr lang="en-GB" sz="2000">
                <a:sym typeface="Wingdings" charset="0"/>
              </a:rPr>
              <a:t>	 influenced by density and viscosity of solvent</a:t>
            </a:r>
            <a:br>
              <a:rPr lang="en-GB" sz="2000">
                <a:sym typeface="Wingdings" charset="0"/>
              </a:rPr>
            </a:br>
            <a:r>
              <a:rPr lang="en-GB" sz="2000">
                <a:sym typeface="Wingdings" charset="0"/>
              </a:rPr>
              <a:t>	 standard solvent (water, 20°C): s</a:t>
            </a:r>
            <a:r>
              <a:rPr lang="en-GB" sz="2000" baseline="-20000">
                <a:sym typeface="Wingdings" charset="0"/>
              </a:rPr>
              <a:t>20,w</a:t>
            </a:r>
            <a:r>
              <a:rPr lang="en-GB" sz="2000">
                <a:sym typeface="Wingdings" charset="0"/>
              </a:rPr>
              <a:t> </a:t>
            </a:r>
          </a:p>
          <a:p>
            <a:r>
              <a:rPr lang="en-GB" sz="2400">
                <a:sym typeface="Wingdings" charset="0"/>
              </a:rPr>
              <a:t>Boundary spreading: Flux</a:t>
            </a:r>
            <a:r>
              <a:rPr lang="en-GB" sz="2400" i="1">
                <a:sym typeface="Wingdings" charset="0"/>
              </a:rPr>
              <a:t> J</a:t>
            </a:r>
            <a:br>
              <a:rPr lang="en-GB" sz="2400" i="1">
                <a:sym typeface="Wingdings" charset="0"/>
              </a:rPr>
            </a:br>
            <a:endParaRPr lang="en-US" sz="2400"/>
          </a:p>
        </p:txBody>
      </p:sp>
      <p:graphicFrame>
        <p:nvGraphicFramePr>
          <p:cNvPr id="39940" name="Object 4"/>
          <p:cNvGraphicFramePr>
            <a:graphicFrameLocks noGrp="1" noChangeAspect="1"/>
          </p:cNvGraphicFramePr>
          <p:nvPr>
            <p:ph sz="quarter" idx="2"/>
          </p:nvPr>
        </p:nvGraphicFramePr>
        <p:xfrm>
          <a:off x="3094038" y="3382963"/>
          <a:ext cx="2851150" cy="728662"/>
        </p:xfrm>
        <a:graphic>
          <a:graphicData uri="http://schemas.openxmlformats.org/presentationml/2006/ole">
            <mc:AlternateContent xmlns:mc="http://schemas.openxmlformats.org/markup-compatibility/2006">
              <mc:Choice xmlns:v="urn:schemas-microsoft-com:vml" Requires="v">
                <p:oleObj spid="_x0000_s10258" name="Formel" r:id="rId3" imgW="1688760" imgH="431640" progId="Equation.3">
                  <p:embed/>
                </p:oleObj>
              </mc:Choice>
              <mc:Fallback>
                <p:oleObj name="Formel" r:id="rId3" imgW="168876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4038" y="3382963"/>
                        <a:ext cx="2851150" cy="728662"/>
                      </a:xfrm>
                      <a:prstGeom prst="rect">
                        <a:avLst/>
                      </a:prstGeom>
                      <a:noFill/>
                      <a:ln w="19050" cmpd="sng">
                        <a:solidFill>
                          <a:srgbClr val="FF33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oleObj>
              </mc:Fallback>
            </mc:AlternateContent>
          </a:graphicData>
        </a:graphic>
      </p:graphicFrame>
      <p:graphicFrame>
        <p:nvGraphicFramePr>
          <p:cNvPr id="39942" name="Object 6"/>
          <p:cNvGraphicFramePr>
            <a:graphicFrameLocks noGrp="1" noChangeAspect="1"/>
          </p:cNvGraphicFramePr>
          <p:nvPr>
            <p:ph sz="quarter" idx="3"/>
          </p:nvPr>
        </p:nvGraphicFramePr>
        <p:xfrm>
          <a:off x="1724025" y="2617788"/>
          <a:ext cx="3097213" cy="762000"/>
        </p:xfrm>
        <a:graphic>
          <a:graphicData uri="http://schemas.openxmlformats.org/presentationml/2006/ole">
            <mc:AlternateContent xmlns:mc="http://schemas.openxmlformats.org/markup-compatibility/2006">
              <mc:Choice xmlns:v="urn:schemas-microsoft-com:vml" Requires="v">
                <p:oleObj spid="_x0000_s10259" name="Formel" r:id="rId5" imgW="1600200" imgH="393480" progId="Equation.3">
                  <p:embed/>
                </p:oleObj>
              </mc:Choice>
              <mc:Fallback>
                <p:oleObj name="Formel" r:id="rId5" imgW="160020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24025" y="2617788"/>
                        <a:ext cx="3097213"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oleObj>
              </mc:Fallback>
            </mc:AlternateContent>
          </a:graphicData>
        </a:graphic>
      </p:graphicFrame>
      <p:graphicFrame>
        <p:nvGraphicFramePr>
          <p:cNvPr id="39944" name="Object 8"/>
          <p:cNvGraphicFramePr>
            <a:graphicFrameLocks noChangeAspect="1"/>
          </p:cNvGraphicFramePr>
          <p:nvPr/>
        </p:nvGraphicFramePr>
        <p:xfrm>
          <a:off x="657225" y="2041525"/>
          <a:ext cx="5795963" cy="538163"/>
        </p:xfrm>
        <a:graphic>
          <a:graphicData uri="http://schemas.openxmlformats.org/presentationml/2006/ole">
            <mc:AlternateContent xmlns:mc="http://schemas.openxmlformats.org/markup-compatibility/2006">
              <mc:Choice xmlns:v="urn:schemas-microsoft-com:vml" Requires="v">
                <p:oleObj spid="_x0000_s10260" name="Formel" r:id="rId7" imgW="2730240" imgH="253800" progId="Equation.3">
                  <p:embed/>
                </p:oleObj>
              </mc:Choice>
              <mc:Fallback>
                <p:oleObj name="Formel" r:id="rId7" imgW="2730240" imgH="253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7225" y="2041525"/>
                        <a:ext cx="5795963" cy="538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39945" name="Object 9"/>
          <p:cNvGraphicFramePr>
            <a:graphicFrameLocks noChangeAspect="1"/>
          </p:cNvGraphicFramePr>
          <p:nvPr/>
        </p:nvGraphicFramePr>
        <p:xfrm>
          <a:off x="2462213" y="5310188"/>
          <a:ext cx="4073525" cy="728662"/>
        </p:xfrm>
        <a:graphic>
          <a:graphicData uri="http://schemas.openxmlformats.org/presentationml/2006/ole">
            <mc:AlternateContent xmlns:mc="http://schemas.openxmlformats.org/markup-compatibility/2006">
              <mc:Choice xmlns:v="urn:schemas-microsoft-com:vml" Requires="v">
                <p:oleObj spid="_x0000_s10261" name="Equation" r:id="rId9" imgW="2412720" imgH="431640" progId="Equation.3">
                  <p:embed/>
                </p:oleObj>
              </mc:Choice>
              <mc:Fallback>
                <p:oleObj name="Equation" r:id="rId9" imgW="2412720" imgH="4316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62213" y="5310188"/>
                        <a:ext cx="4073525" cy="728662"/>
                      </a:xfrm>
                      <a:prstGeom prst="rect">
                        <a:avLst/>
                      </a:prstGeom>
                      <a:noFill/>
                      <a:ln w="19050">
                        <a:solidFill>
                          <a:srgbClr val="FF33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extLst>
      <p:ext uri="{BB962C8B-B14F-4D97-AF65-F5344CB8AC3E}">
        <p14:creationId xmlns:p14="http://schemas.microsoft.com/office/powerpoint/2010/main" val="19568136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994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99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cs-CZ" smtClean="0"/>
              <a:t>16.5.2013</a:t>
            </a:r>
            <a:endParaRPr lang="en-US"/>
          </a:p>
        </p:txBody>
      </p:sp>
      <p:sp>
        <p:nvSpPr>
          <p:cNvPr id="5" name="Footer Placeholder 4"/>
          <p:cNvSpPr>
            <a:spLocks noGrp="1"/>
          </p:cNvSpPr>
          <p:nvPr>
            <p:ph type="ftr" sz="quarter" idx="11"/>
          </p:nvPr>
        </p:nvSpPr>
        <p:spPr/>
        <p:txBody>
          <a:bodyPr/>
          <a:lstStyle/>
          <a:p>
            <a:r>
              <a:rPr lang="en-US" smtClean="0"/>
              <a:t>Karel Kubíček</a:t>
            </a:r>
            <a:endParaRPr lang="en-US"/>
          </a:p>
        </p:txBody>
      </p:sp>
      <p:sp>
        <p:nvSpPr>
          <p:cNvPr id="6" name="Slide Number Placeholder 5"/>
          <p:cNvSpPr>
            <a:spLocks noGrp="1"/>
          </p:cNvSpPr>
          <p:nvPr>
            <p:ph type="sldNum" sz="quarter" idx="12"/>
          </p:nvPr>
        </p:nvSpPr>
        <p:spPr/>
        <p:txBody>
          <a:bodyPr/>
          <a:lstStyle/>
          <a:p>
            <a:fld id="{7FD92A59-A622-224A-BE93-6EA018247BE9}" type="slidenum">
              <a:rPr lang="en-US"/>
              <a:pPr/>
              <a:t>15</a:t>
            </a:fld>
            <a:endParaRPr lang="en-US"/>
          </a:p>
        </p:txBody>
      </p:sp>
      <p:sp>
        <p:nvSpPr>
          <p:cNvPr id="47106" name="Rectangle 2"/>
          <p:cNvSpPr>
            <a:spLocks noGrp="1" noChangeArrowheads="1"/>
          </p:cNvSpPr>
          <p:nvPr>
            <p:ph type="title"/>
          </p:nvPr>
        </p:nvSpPr>
        <p:spPr/>
        <p:txBody>
          <a:bodyPr>
            <a:normAutofit fontScale="90000"/>
          </a:bodyPr>
          <a:lstStyle/>
          <a:p>
            <a:r>
              <a:rPr lang="en-US" sz="3800"/>
              <a:t>Analytical Ultracentrifugation – </a:t>
            </a:r>
            <a:br>
              <a:rPr lang="en-US" sz="3800"/>
            </a:br>
            <a:r>
              <a:rPr lang="en-US" sz="3800"/>
              <a:t>	Sedimentation velocity experiments</a:t>
            </a:r>
          </a:p>
        </p:txBody>
      </p:sp>
      <p:sp>
        <p:nvSpPr>
          <p:cNvPr id="47107" name="Rectangle 3"/>
          <p:cNvSpPr>
            <a:spLocks noGrp="1" noChangeArrowheads="1"/>
          </p:cNvSpPr>
          <p:nvPr>
            <p:ph type="body" idx="1"/>
          </p:nvPr>
        </p:nvSpPr>
        <p:spPr/>
        <p:txBody>
          <a:bodyPr/>
          <a:lstStyle/>
          <a:p>
            <a:r>
              <a:rPr lang="en-US"/>
              <a:t>Hydrodynamic information</a:t>
            </a:r>
          </a:p>
          <a:p>
            <a:r>
              <a:rPr lang="en-US"/>
              <a:t>Experimentally determined parameters:</a:t>
            </a:r>
          </a:p>
          <a:p>
            <a:pPr lvl="1"/>
            <a:r>
              <a:rPr lang="en-US"/>
              <a:t>Sedimentation coefficient </a:t>
            </a:r>
            <a:r>
              <a:rPr lang="en-US" i="1"/>
              <a:t>s</a:t>
            </a:r>
            <a:endParaRPr lang="en-US"/>
          </a:p>
          <a:p>
            <a:pPr lvl="1"/>
            <a:r>
              <a:rPr lang="en-US"/>
              <a:t>Diffusion constant D or friction factor </a:t>
            </a:r>
            <a:r>
              <a:rPr lang="en-US" i="1"/>
              <a:t>f</a:t>
            </a:r>
          </a:p>
          <a:p>
            <a:pPr lvl="1"/>
            <a:r>
              <a:rPr lang="en-US"/>
              <a:t>Molecular mass M</a:t>
            </a:r>
          </a:p>
          <a:p>
            <a:pPr lvl="1"/>
            <a:r>
              <a:rPr lang="en-US"/>
              <a:t>Estimation of the molecule</a:t>
            </a:r>
            <a:r>
              <a:rPr lang="ja-JP" altLang="en-US">
                <a:latin typeface="Arial"/>
              </a:rPr>
              <a:t>’</a:t>
            </a:r>
            <a:r>
              <a:rPr lang="en-US"/>
              <a:t>s shape in solution </a:t>
            </a:r>
          </a:p>
          <a:p>
            <a:r>
              <a:rPr lang="en-GB"/>
              <a:t>High rotor speeds</a:t>
            </a:r>
            <a:br>
              <a:rPr lang="en-GB"/>
            </a:br>
            <a:r>
              <a:rPr lang="en-GB" sz="2600">
                <a:sym typeface="Wingdings" charset="0"/>
              </a:rPr>
              <a:t> sedimentation dominates diffusion</a:t>
            </a:r>
          </a:p>
        </p:txBody>
      </p:sp>
    </p:spTree>
    <p:extLst>
      <p:ext uri="{BB962C8B-B14F-4D97-AF65-F5344CB8AC3E}">
        <p14:creationId xmlns:p14="http://schemas.microsoft.com/office/powerpoint/2010/main" val="8042951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cs-CZ" smtClean="0"/>
              <a:t>16.5.2013</a:t>
            </a:r>
            <a:endParaRPr lang="en-US"/>
          </a:p>
        </p:txBody>
      </p:sp>
      <p:sp>
        <p:nvSpPr>
          <p:cNvPr id="5" name="Footer Placeholder 4"/>
          <p:cNvSpPr>
            <a:spLocks noGrp="1"/>
          </p:cNvSpPr>
          <p:nvPr>
            <p:ph type="ftr" sz="quarter" idx="11"/>
          </p:nvPr>
        </p:nvSpPr>
        <p:spPr/>
        <p:txBody>
          <a:bodyPr/>
          <a:lstStyle/>
          <a:p>
            <a:r>
              <a:rPr lang="en-US" smtClean="0"/>
              <a:t>Karel Kubíček</a:t>
            </a:r>
            <a:endParaRPr lang="en-US"/>
          </a:p>
        </p:txBody>
      </p:sp>
      <p:sp>
        <p:nvSpPr>
          <p:cNvPr id="6" name="Slide Number Placeholder 5"/>
          <p:cNvSpPr>
            <a:spLocks noGrp="1"/>
          </p:cNvSpPr>
          <p:nvPr>
            <p:ph type="sldNum" sz="quarter" idx="12"/>
          </p:nvPr>
        </p:nvSpPr>
        <p:spPr/>
        <p:txBody>
          <a:bodyPr/>
          <a:lstStyle/>
          <a:p>
            <a:fld id="{DB936546-82F7-FF46-8C27-024A2E5E2626}" type="slidenum">
              <a:rPr lang="en-US"/>
              <a:pPr/>
              <a:t>16</a:t>
            </a:fld>
            <a:endParaRPr lang="en-US"/>
          </a:p>
        </p:txBody>
      </p:sp>
      <p:sp>
        <p:nvSpPr>
          <p:cNvPr id="36866" name="Rectangle 2"/>
          <p:cNvSpPr>
            <a:spLocks noGrp="1" noChangeArrowheads="1"/>
          </p:cNvSpPr>
          <p:nvPr>
            <p:ph type="title"/>
          </p:nvPr>
        </p:nvSpPr>
        <p:spPr>
          <a:xfrm>
            <a:off x="468313" y="277813"/>
            <a:ext cx="8496300" cy="1139825"/>
          </a:xfrm>
        </p:spPr>
        <p:txBody>
          <a:bodyPr>
            <a:normAutofit fontScale="90000"/>
          </a:bodyPr>
          <a:lstStyle/>
          <a:p>
            <a:r>
              <a:rPr lang="en-US" sz="3800"/>
              <a:t>Analytical Ultracentrifugation – </a:t>
            </a:r>
            <a:br>
              <a:rPr lang="en-US" sz="3800"/>
            </a:br>
            <a:r>
              <a:rPr lang="en-US" sz="3800"/>
              <a:t>	Data analyses: sedimentation velocity</a:t>
            </a:r>
          </a:p>
        </p:txBody>
      </p:sp>
      <p:sp>
        <p:nvSpPr>
          <p:cNvPr id="36867" name="Rectangle 3"/>
          <p:cNvSpPr>
            <a:spLocks noGrp="1" noChangeArrowheads="1"/>
          </p:cNvSpPr>
          <p:nvPr>
            <p:ph type="body" idx="1"/>
          </p:nvPr>
        </p:nvSpPr>
        <p:spPr/>
        <p:txBody>
          <a:bodyPr>
            <a:normAutofit lnSpcReduction="10000"/>
          </a:bodyPr>
          <a:lstStyle/>
          <a:p>
            <a:r>
              <a:rPr lang="en-GB"/>
              <a:t>plot natural logarithm of boundary midpoint versus time</a:t>
            </a:r>
            <a:br>
              <a:rPr lang="en-GB"/>
            </a:br>
            <a:r>
              <a:rPr lang="en-GB"/>
              <a:t> 	</a:t>
            </a:r>
            <a:r>
              <a:rPr lang="en-GB" sz="2400">
                <a:sym typeface="Wingdings" charset="0"/>
              </a:rPr>
              <a:t></a:t>
            </a:r>
            <a:r>
              <a:rPr lang="en-GB" sz="2400"/>
              <a:t> single-point boundary analyses</a:t>
            </a:r>
            <a:br>
              <a:rPr lang="en-GB" sz="2400"/>
            </a:br>
            <a:r>
              <a:rPr lang="en-GB" sz="2400"/>
              <a:t>	</a:t>
            </a:r>
            <a:r>
              <a:rPr lang="en-GB" sz="2400">
                <a:sym typeface="Wingdings" charset="0"/>
              </a:rPr>
              <a:t> slope of straight line yields sedimentation</a:t>
            </a:r>
            <a:br>
              <a:rPr lang="en-GB" sz="2400">
                <a:sym typeface="Wingdings" charset="0"/>
              </a:rPr>
            </a:br>
            <a:r>
              <a:rPr lang="en-GB" sz="2400">
                <a:sym typeface="Wingdings" charset="0"/>
              </a:rPr>
              <a:t> 	    coefficient </a:t>
            </a:r>
            <a:r>
              <a:rPr lang="en-GB" sz="2400" i="1">
                <a:sym typeface="Wingdings" charset="0"/>
              </a:rPr>
              <a:t>s</a:t>
            </a:r>
            <a:endParaRPr lang="en-GB" sz="2400" i="1"/>
          </a:p>
          <a:p>
            <a:r>
              <a:rPr lang="en-GB"/>
              <a:t>time derivative (DCDT) method (Stafford)</a:t>
            </a:r>
            <a:r>
              <a:rPr lang="en-GB" sz="3400"/>
              <a:t/>
            </a:r>
            <a:br>
              <a:rPr lang="en-GB" sz="3400"/>
            </a:br>
            <a:r>
              <a:rPr lang="en-GB"/>
              <a:t> 	</a:t>
            </a:r>
            <a:r>
              <a:rPr lang="en-GB" sz="2400">
                <a:sym typeface="Wingdings" charset="0"/>
              </a:rPr>
              <a:t> subtract different scans</a:t>
            </a:r>
            <a:r>
              <a:rPr lang="en-GB"/>
              <a:t/>
            </a:r>
            <a:br>
              <a:rPr lang="en-GB"/>
            </a:br>
            <a:r>
              <a:rPr lang="en-GB"/>
              <a:t>	</a:t>
            </a:r>
            <a:r>
              <a:rPr lang="en-GB" sz="2400">
                <a:sym typeface="Wingdings" charset="0"/>
              </a:rPr>
              <a:t></a:t>
            </a:r>
            <a:r>
              <a:rPr lang="en-GB" sz="2400"/>
              <a:t> convert the boundaries into apparent differential </a:t>
            </a:r>
            <a:br>
              <a:rPr lang="en-GB" sz="2400"/>
            </a:br>
            <a:r>
              <a:rPr lang="en-GB" sz="2400"/>
              <a:t>           distribution of </a:t>
            </a:r>
            <a:r>
              <a:rPr lang="en-GB" sz="2400" i="1"/>
              <a:t>s</a:t>
            </a:r>
            <a:r>
              <a:rPr lang="en-GB" sz="2400"/>
              <a:t>, g(</a:t>
            </a:r>
            <a:r>
              <a:rPr lang="en-GB" sz="2400" i="1"/>
              <a:t>s</a:t>
            </a:r>
            <a:r>
              <a:rPr lang="en-GB" sz="2400"/>
              <a:t>*) and plot g(</a:t>
            </a:r>
            <a:r>
              <a:rPr lang="en-GB" sz="2400" i="1"/>
              <a:t>s</a:t>
            </a:r>
            <a:r>
              <a:rPr lang="en-GB" sz="2400"/>
              <a:t>*) versus </a:t>
            </a:r>
            <a:r>
              <a:rPr lang="en-GB" sz="2400" i="1"/>
              <a:t>s</a:t>
            </a:r>
            <a:r>
              <a:rPr lang="en-GB" sz="2400"/>
              <a:t>*</a:t>
            </a:r>
            <a:br>
              <a:rPr lang="en-GB" sz="2400"/>
            </a:br>
            <a:r>
              <a:rPr lang="en-GB" sz="2400"/>
              <a:t>	</a:t>
            </a:r>
          </a:p>
        </p:txBody>
      </p:sp>
    </p:spTree>
    <p:extLst>
      <p:ext uri="{BB962C8B-B14F-4D97-AF65-F5344CB8AC3E}">
        <p14:creationId xmlns:p14="http://schemas.microsoft.com/office/powerpoint/2010/main" val="243150918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ate Placeholder 4"/>
          <p:cNvSpPr>
            <a:spLocks noGrp="1"/>
          </p:cNvSpPr>
          <p:nvPr>
            <p:ph type="dt" sz="half" idx="10"/>
          </p:nvPr>
        </p:nvSpPr>
        <p:spPr/>
        <p:txBody>
          <a:bodyPr/>
          <a:lstStyle/>
          <a:p>
            <a:r>
              <a:rPr lang="cs-CZ" smtClean="0"/>
              <a:t>16.5.2013</a:t>
            </a:r>
            <a:endParaRPr lang="en-US"/>
          </a:p>
        </p:txBody>
      </p:sp>
      <p:sp>
        <p:nvSpPr>
          <p:cNvPr id="14" name="Footer Placeholder 5"/>
          <p:cNvSpPr>
            <a:spLocks noGrp="1"/>
          </p:cNvSpPr>
          <p:nvPr>
            <p:ph type="ftr" sz="quarter" idx="11"/>
          </p:nvPr>
        </p:nvSpPr>
        <p:spPr/>
        <p:txBody>
          <a:bodyPr/>
          <a:lstStyle/>
          <a:p>
            <a:r>
              <a:rPr lang="en-US" smtClean="0"/>
              <a:t>Karel Kubíček</a:t>
            </a:r>
            <a:endParaRPr lang="en-US"/>
          </a:p>
        </p:txBody>
      </p:sp>
      <p:sp>
        <p:nvSpPr>
          <p:cNvPr id="15" name="Slide Number Placeholder 6"/>
          <p:cNvSpPr>
            <a:spLocks noGrp="1"/>
          </p:cNvSpPr>
          <p:nvPr>
            <p:ph type="sldNum" sz="quarter" idx="12"/>
          </p:nvPr>
        </p:nvSpPr>
        <p:spPr/>
        <p:txBody>
          <a:bodyPr/>
          <a:lstStyle/>
          <a:p>
            <a:fld id="{CFC66792-1F4B-EC48-AC6C-68409A6A07F1}" type="slidenum">
              <a:rPr lang="en-US"/>
              <a:pPr/>
              <a:t>17</a:t>
            </a:fld>
            <a:endParaRPr lang="en-US"/>
          </a:p>
        </p:txBody>
      </p:sp>
      <p:grpSp>
        <p:nvGrpSpPr>
          <p:cNvPr id="11268" name="Group 4"/>
          <p:cNvGrpSpPr>
            <a:grpSpLocks/>
          </p:cNvGrpSpPr>
          <p:nvPr/>
        </p:nvGrpSpPr>
        <p:grpSpPr bwMode="auto">
          <a:xfrm>
            <a:off x="4435475" y="1793875"/>
            <a:ext cx="4137025" cy="3005138"/>
            <a:chOff x="1326" y="1472"/>
            <a:chExt cx="2694" cy="1974"/>
          </a:xfrm>
        </p:grpSpPr>
        <p:pic>
          <p:nvPicPr>
            <p:cNvPr id="11269" name="Picture 5"/>
            <p:cNvPicPr>
              <a:picLocks noChangeAspect="1" noChangeArrowheads="1"/>
            </p:cNvPicPr>
            <p:nvPr/>
          </p:nvPicPr>
          <p:blipFill>
            <a:blip r:embed="rId3">
              <a:extLst>
                <a:ext uri="{28A0092B-C50C-407E-A947-70E740481C1C}">
                  <a14:useLocalDpi xmlns:a14="http://schemas.microsoft.com/office/drawing/2010/main" val="0"/>
                </a:ext>
              </a:extLst>
            </a:blip>
            <a:srcRect l="8524" t="13673" r="7201" b="11618"/>
            <a:stretch>
              <a:fillRect/>
            </a:stretch>
          </p:blipFill>
          <p:spPr bwMode="auto">
            <a:xfrm>
              <a:off x="1326" y="1472"/>
              <a:ext cx="2694" cy="1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nvGrpSpPr>
            <p:cNvPr id="11270" name="Group 6"/>
            <p:cNvGrpSpPr>
              <a:grpSpLocks/>
            </p:cNvGrpSpPr>
            <p:nvPr/>
          </p:nvGrpSpPr>
          <p:grpSpPr bwMode="auto">
            <a:xfrm>
              <a:off x="1387" y="1967"/>
              <a:ext cx="1994" cy="1479"/>
              <a:chOff x="1378" y="1828"/>
              <a:chExt cx="1994" cy="1479"/>
            </a:xfrm>
          </p:grpSpPr>
          <p:sp>
            <p:nvSpPr>
              <p:cNvPr id="11271" name="Text Box 7"/>
              <p:cNvSpPr txBox="1">
                <a:spLocks noChangeArrowheads="1"/>
              </p:cNvSpPr>
              <p:nvPr/>
            </p:nvSpPr>
            <p:spPr bwMode="auto">
              <a:xfrm>
                <a:off x="2313" y="3066"/>
                <a:ext cx="1059"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t>Cell radius</a:t>
                </a:r>
              </a:p>
            </p:txBody>
          </p:sp>
          <p:sp>
            <p:nvSpPr>
              <p:cNvPr id="11272" name="Text Box 8"/>
              <p:cNvSpPr txBox="1">
                <a:spLocks noChangeArrowheads="1"/>
              </p:cNvSpPr>
              <p:nvPr/>
            </p:nvSpPr>
            <p:spPr bwMode="auto">
              <a:xfrm rot="16200000">
                <a:off x="1093" y="2113"/>
                <a:ext cx="809" cy="23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t>Intensity</a:t>
                </a:r>
              </a:p>
            </p:txBody>
          </p:sp>
        </p:grpSp>
        <p:sp>
          <p:nvSpPr>
            <p:cNvPr id="11273" name="Text Box 9"/>
            <p:cNvSpPr txBox="1">
              <a:spLocks noChangeArrowheads="1"/>
            </p:cNvSpPr>
            <p:nvPr/>
          </p:nvSpPr>
          <p:spPr bwMode="auto">
            <a:xfrm>
              <a:off x="2294" y="1793"/>
              <a:ext cx="705"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t>Diffusion</a:t>
              </a:r>
            </a:p>
          </p:txBody>
        </p:sp>
        <p:sp>
          <p:nvSpPr>
            <p:cNvPr id="11274" name="Text Box 10"/>
            <p:cNvSpPr txBox="1">
              <a:spLocks noChangeArrowheads="1"/>
            </p:cNvSpPr>
            <p:nvPr/>
          </p:nvSpPr>
          <p:spPr bwMode="auto">
            <a:xfrm>
              <a:off x="2531" y="2765"/>
              <a:ext cx="1161"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t>Sedimentation</a:t>
              </a:r>
            </a:p>
          </p:txBody>
        </p:sp>
      </p:grpSp>
      <p:sp>
        <p:nvSpPr>
          <p:cNvPr id="11266" name="Rectangle 2"/>
          <p:cNvSpPr>
            <a:spLocks noGrp="1" noChangeArrowheads="1"/>
          </p:cNvSpPr>
          <p:nvPr>
            <p:ph type="title"/>
          </p:nvPr>
        </p:nvSpPr>
        <p:spPr>
          <a:xfrm>
            <a:off x="457200" y="277813"/>
            <a:ext cx="8467725" cy="1139825"/>
          </a:xfrm>
        </p:spPr>
        <p:txBody>
          <a:bodyPr>
            <a:normAutofit fontScale="90000"/>
          </a:bodyPr>
          <a:lstStyle/>
          <a:p>
            <a:r>
              <a:rPr lang="en-US" sz="3800"/>
              <a:t>Analytical Ultracentrifugation – </a:t>
            </a:r>
            <a:br>
              <a:rPr lang="en-US" sz="3800"/>
            </a:br>
            <a:r>
              <a:rPr lang="en-US" sz="3800"/>
              <a:t>	Sedimentation equilibrium experiments</a:t>
            </a:r>
          </a:p>
        </p:txBody>
      </p:sp>
      <p:sp>
        <p:nvSpPr>
          <p:cNvPr id="11267" name="Rectangle 3"/>
          <p:cNvSpPr>
            <a:spLocks noGrp="1" noChangeArrowheads="1"/>
          </p:cNvSpPr>
          <p:nvPr>
            <p:ph type="body" sz="half" idx="1"/>
          </p:nvPr>
        </p:nvSpPr>
        <p:spPr/>
        <p:txBody>
          <a:bodyPr/>
          <a:lstStyle/>
          <a:p>
            <a:r>
              <a:rPr lang="en-GB" sz="2600"/>
              <a:t>Slower rotor speeds</a:t>
            </a:r>
            <a:br>
              <a:rPr lang="en-GB" sz="2600"/>
            </a:br>
            <a:r>
              <a:rPr lang="en-GB" sz="2000">
                <a:sym typeface="Wingdings" charset="0"/>
              </a:rPr>
              <a:t> balance between </a:t>
            </a:r>
            <a:br>
              <a:rPr lang="en-GB" sz="2000">
                <a:sym typeface="Wingdings" charset="0"/>
              </a:rPr>
            </a:br>
            <a:r>
              <a:rPr lang="en-GB" sz="2000">
                <a:sym typeface="Wingdings" charset="0"/>
              </a:rPr>
              <a:t>    sedimentation and </a:t>
            </a:r>
            <a:br>
              <a:rPr lang="en-GB" sz="2000">
                <a:sym typeface="Wingdings" charset="0"/>
              </a:rPr>
            </a:br>
            <a:r>
              <a:rPr lang="en-GB" sz="2000">
                <a:sym typeface="Wingdings" charset="0"/>
              </a:rPr>
              <a:t>    diffusion forces</a:t>
            </a:r>
            <a:br>
              <a:rPr lang="en-GB" sz="2000">
                <a:sym typeface="Wingdings" charset="0"/>
              </a:rPr>
            </a:br>
            <a:r>
              <a:rPr lang="en-GB" sz="2000">
                <a:sym typeface="Wingdings" charset="0"/>
              </a:rPr>
              <a:t> no net transport</a:t>
            </a:r>
            <a:br>
              <a:rPr lang="en-GB" sz="2000">
                <a:sym typeface="Wingdings" charset="0"/>
              </a:rPr>
            </a:br>
            <a:r>
              <a:rPr lang="en-GB" sz="2000">
                <a:sym typeface="Wingdings" charset="0"/>
              </a:rPr>
              <a:t> no influence of shape </a:t>
            </a:r>
            <a:br>
              <a:rPr lang="en-GB" sz="2000">
                <a:sym typeface="Wingdings" charset="0"/>
              </a:rPr>
            </a:br>
            <a:r>
              <a:rPr lang="en-GB" sz="2000">
                <a:sym typeface="Wingdings" charset="0"/>
              </a:rPr>
              <a:t>     factors</a:t>
            </a:r>
          </a:p>
          <a:p>
            <a:r>
              <a:rPr lang="en-GB" sz="2000">
                <a:sym typeface="Wingdings" charset="0"/>
              </a:rPr>
              <a:t>Determination of M:</a:t>
            </a:r>
          </a:p>
          <a:p>
            <a:pPr>
              <a:buFont typeface="Wingdings" charset="0"/>
              <a:buNone/>
            </a:pPr>
            <a:endParaRPr lang="en-GB" sz="2000">
              <a:sym typeface="Wingdings" charset="0"/>
            </a:endParaRPr>
          </a:p>
        </p:txBody>
      </p:sp>
      <p:graphicFrame>
        <p:nvGraphicFramePr>
          <p:cNvPr id="11275" name="Object 11"/>
          <p:cNvGraphicFramePr>
            <a:graphicFrameLocks noGrp="1" noChangeAspect="1"/>
          </p:cNvGraphicFramePr>
          <p:nvPr>
            <p:ph sz="half" idx="2"/>
          </p:nvPr>
        </p:nvGraphicFramePr>
        <p:xfrm>
          <a:off x="893763" y="4381500"/>
          <a:ext cx="4014787" cy="1068388"/>
        </p:xfrm>
        <a:graphic>
          <a:graphicData uri="http://schemas.openxmlformats.org/presentationml/2006/ole">
            <mc:AlternateContent xmlns:mc="http://schemas.openxmlformats.org/markup-compatibility/2006">
              <mc:Choice xmlns:v="urn:schemas-microsoft-com:vml" Requires="v">
                <p:oleObj spid="_x0000_s14341" name="Equation" r:id="rId4" imgW="1384200" imgH="368280" progId="Equation.3">
                  <p:embed/>
                </p:oleObj>
              </mc:Choice>
              <mc:Fallback>
                <p:oleObj name="Equation" r:id="rId4" imgW="1384200" imgH="3682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3763" y="4381500"/>
                        <a:ext cx="4014787" cy="106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oleObj>
              </mc:Fallback>
            </mc:AlternateContent>
          </a:graphicData>
        </a:graphic>
      </p:graphicFrame>
      <p:sp>
        <p:nvSpPr>
          <p:cNvPr id="11277" name="Text Box 13"/>
          <p:cNvSpPr txBox="1">
            <a:spLocks noChangeArrowheads="1"/>
          </p:cNvSpPr>
          <p:nvPr/>
        </p:nvSpPr>
        <p:spPr bwMode="auto">
          <a:xfrm>
            <a:off x="4889500" y="4749800"/>
            <a:ext cx="3644900"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1200"/>
              <a:t>http://www.kolloidanalytik.de/uz/equil/hequil.pdf</a:t>
            </a:r>
          </a:p>
        </p:txBody>
      </p:sp>
    </p:spTree>
    <p:extLst>
      <p:ext uri="{BB962C8B-B14F-4D97-AF65-F5344CB8AC3E}">
        <p14:creationId xmlns:p14="http://schemas.microsoft.com/office/powerpoint/2010/main" val="298261408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4596" y="158770"/>
            <a:ext cx="8879404" cy="4801315"/>
          </a:xfrm>
          <a:prstGeom prst="rect">
            <a:avLst/>
          </a:prstGeom>
          <a:noFill/>
        </p:spPr>
        <p:txBody>
          <a:bodyPr wrap="square" rtlCol="0">
            <a:spAutoFit/>
          </a:bodyPr>
          <a:lstStyle/>
          <a:p>
            <a:r>
              <a:rPr lang="en-US" b="1" dirty="0" smtClean="0"/>
              <a:t>Sedimentation velocity </a:t>
            </a:r>
            <a:r>
              <a:rPr lang="en-US" dirty="0" smtClean="0"/>
              <a:t>is a hydrodynamic technique and is sensitive to the mass and shape of the macromolecular species. In a sedimentation velocity experiment, a moving boundary is formed on application of a strong centrifugal field. A series of scans (</a:t>
            </a:r>
            <a:r>
              <a:rPr lang="en-US" dirty="0" err="1" smtClean="0"/>
              <a:t>ie</a:t>
            </a:r>
            <a:r>
              <a:rPr lang="en-US" dirty="0" smtClean="0"/>
              <a:t>, measurements of sample concentration, c, as a function of radial distance, r) are recorded at regular intervals to determine the rate of movement and broadening of the boundary as a function of time. </a:t>
            </a:r>
          </a:p>
          <a:p>
            <a:endParaRPr lang="en-US" dirty="0" smtClean="0"/>
          </a:p>
          <a:p>
            <a:endParaRPr lang="en-US" dirty="0"/>
          </a:p>
          <a:p>
            <a:endParaRPr lang="en-US" dirty="0"/>
          </a:p>
          <a:p>
            <a:r>
              <a:rPr lang="en-US" dirty="0" smtClean="0"/>
              <a:t>In contrast, </a:t>
            </a:r>
            <a:r>
              <a:rPr lang="en-US" b="1" dirty="0" smtClean="0"/>
              <a:t>sedimentation equilibrium </a:t>
            </a:r>
            <a:r>
              <a:rPr lang="en-US" dirty="0" smtClean="0"/>
              <a:t>is a thermodynamic technique that is sensitive to the mass but not the shape of the macromolecular species. These experiments are performed at lower speeds and measure the equilibrium concentration distribution of macromolecules that eventually forms when sedimentation is balanced by diffusion.</a:t>
            </a:r>
          </a:p>
          <a:p>
            <a:endParaRPr lang="en-US" dirty="0"/>
          </a:p>
          <a:p>
            <a:endParaRPr lang="en-US" dirty="0" smtClean="0"/>
          </a:p>
          <a:p>
            <a:endParaRPr lang="en-US" dirty="0"/>
          </a:p>
          <a:p>
            <a:r>
              <a:rPr lang="en-US" dirty="0" smtClean="0"/>
              <a:t>The sedimentation velocity and equilibrium measurements provide complementary information, and it is often useful to apply both techniques to a given problem.</a:t>
            </a:r>
            <a:endParaRPr lang="en-US" dirty="0"/>
          </a:p>
        </p:txBody>
      </p:sp>
      <p:sp>
        <p:nvSpPr>
          <p:cNvPr id="6" name="Date Placeholder 5"/>
          <p:cNvSpPr>
            <a:spLocks noGrp="1"/>
          </p:cNvSpPr>
          <p:nvPr>
            <p:ph type="dt" sz="half" idx="10"/>
          </p:nvPr>
        </p:nvSpPr>
        <p:spPr/>
        <p:txBody>
          <a:bodyPr/>
          <a:lstStyle/>
          <a:p>
            <a:r>
              <a:rPr lang="cs-CZ" smtClean="0"/>
              <a:t>16.5.2013</a:t>
            </a:r>
            <a:endParaRPr lang="en-US"/>
          </a:p>
        </p:txBody>
      </p:sp>
      <p:sp>
        <p:nvSpPr>
          <p:cNvPr id="7" name="Footer Placeholder 6"/>
          <p:cNvSpPr>
            <a:spLocks noGrp="1"/>
          </p:cNvSpPr>
          <p:nvPr>
            <p:ph type="ftr" sz="quarter" idx="11"/>
          </p:nvPr>
        </p:nvSpPr>
        <p:spPr/>
        <p:txBody>
          <a:bodyPr/>
          <a:lstStyle/>
          <a:p>
            <a:r>
              <a:rPr lang="en-US" smtClean="0"/>
              <a:t>Karel Kubíček</a:t>
            </a:r>
            <a:endParaRPr lang="en-US"/>
          </a:p>
        </p:txBody>
      </p:sp>
      <p:sp>
        <p:nvSpPr>
          <p:cNvPr id="8" name="Slide Number Placeholder 7"/>
          <p:cNvSpPr>
            <a:spLocks noGrp="1"/>
          </p:cNvSpPr>
          <p:nvPr>
            <p:ph type="sldNum" sz="quarter" idx="12"/>
          </p:nvPr>
        </p:nvSpPr>
        <p:spPr/>
        <p:txBody>
          <a:bodyPr/>
          <a:lstStyle/>
          <a:p>
            <a:fld id="{DF1DBB48-FE74-C841-83D0-E959EF8CD10C}" type="slidenum">
              <a:rPr lang="en-US" smtClean="0"/>
              <a:pPr/>
              <a:t>18</a:t>
            </a:fld>
            <a:endParaRPr lang="en-US"/>
          </a:p>
        </p:txBody>
      </p:sp>
    </p:spTree>
    <p:extLst>
      <p:ext uri="{BB962C8B-B14F-4D97-AF65-F5344CB8AC3E}">
        <p14:creationId xmlns:p14="http://schemas.microsoft.com/office/powerpoint/2010/main" val="5218392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cs-CZ" smtClean="0"/>
              <a:t>16.5.2013</a:t>
            </a:r>
            <a:endParaRPr lang="en-US"/>
          </a:p>
        </p:txBody>
      </p:sp>
      <p:sp>
        <p:nvSpPr>
          <p:cNvPr id="5" name="Footer Placeholder 4"/>
          <p:cNvSpPr>
            <a:spLocks noGrp="1"/>
          </p:cNvSpPr>
          <p:nvPr>
            <p:ph type="ftr" sz="quarter" idx="11"/>
          </p:nvPr>
        </p:nvSpPr>
        <p:spPr/>
        <p:txBody>
          <a:bodyPr/>
          <a:lstStyle/>
          <a:p>
            <a:r>
              <a:rPr lang="en-US" smtClean="0"/>
              <a:t>Karel Kubíček</a:t>
            </a:r>
            <a:endParaRPr lang="en-US"/>
          </a:p>
        </p:txBody>
      </p:sp>
      <p:sp>
        <p:nvSpPr>
          <p:cNvPr id="6" name="Slide Number Placeholder 5"/>
          <p:cNvSpPr>
            <a:spLocks noGrp="1"/>
          </p:cNvSpPr>
          <p:nvPr>
            <p:ph type="sldNum" sz="quarter" idx="12"/>
          </p:nvPr>
        </p:nvSpPr>
        <p:spPr/>
        <p:txBody>
          <a:bodyPr/>
          <a:lstStyle/>
          <a:p>
            <a:fld id="{D7CFA64B-0CA8-104E-98A1-F8342CB33046}" type="slidenum">
              <a:rPr lang="en-US"/>
              <a:pPr/>
              <a:t>19</a:t>
            </a:fld>
            <a:endParaRPr lang="en-US"/>
          </a:p>
        </p:txBody>
      </p:sp>
      <p:sp>
        <p:nvSpPr>
          <p:cNvPr id="12290" name="Rectangle 2"/>
          <p:cNvSpPr>
            <a:spLocks noGrp="1" noChangeArrowheads="1"/>
          </p:cNvSpPr>
          <p:nvPr>
            <p:ph type="title"/>
          </p:nvPr>
        </p:nvSpPr>
        <p:spPr>
          <a:xfrm>
            <a:off x="468313" y="277813"/>
            <a:ext cx="8496300" cy="1139825"/>
          </a:xfrm>
        </p:spPr>
        <p:txBody>
          <a:bodyPr>
            <a:normAutofit fontScale="90000"/>
          </a:bodyPr>
          <a:lstStyle/>
          <a:p>
            <a:r>
              <a:rPr lang="en-US" sz="3800"/>
              <a:t>Analytical Ultracentrifugation – </a:t>
            </a:r>
            <a:br>
              <a:rPr lang="en-US" sz="3800"/>
            </a:br>
            <a:r>
              <a:rPr lang="en-US" sz="3800"/>
              <a:t>	Examples of Applications</a:t>
            </a:r>
          </a:p>
        </p:txBody>
      </p:sp>
      <p:sp>
        <p:nvSpPr>
          <p:cNvPr id="12291" name="Rectangle 3"/>
          <p:cNvSpPr>
            <a:spLocks noGrp="1" noChangeArrowheads="1"/>
          </p:cNvSpPr>
          <p:nvPr>
            <p:ph type="body" idx="1"/>
          </p:nvPr>
        </p:nvSpPr>
        <p:spPr/>
        <p:txBody>
          <a:bodyPr/>
          <a:lstStyle/>
          <a:p>
            <a:r>
              <a:rPr lang="en-US"/>
              <a:t>Sedimentation velocity</a:t>
            </a:r>
          </a:p>
          <a:p>
            <a:pPr lvl="1"/>
            <a:r>
              <a:rPr lang="en-GB" sz="2000">
                <a:sym typeface="Wingdings" charset="0"/>
              </a:rPr>
              <a:t>Biomolecular Shape </a:t>
            </a:r>
          </a:p>
          <a:p>
            <a:pPr lvl="1"/>
            <a:r>
              <a:rPr lang="en-GB" sz="2000">
                <a:sym typeface="Wingdings" charset="0"/>
              </a:rPr>
              <a:t>Biomolecular Conformational Changes</a:t>
            </a:r>
          </a:p>
          <a:p>
            <a:pPr lvl="1"/>
            <a:r>
              <a:rPr lang="en-GB" sz="2000">
                <a:sym typeface="Wingdings" charset="0"/>
              </a:rPr>
              <a:t>Assembly and Disassembly of Biomolecular Complexes</a:t>
            </a:r>
            <a:endParaRPr lang="de-DE" sz="2000">
              <a:sym typeface="Wingdings" charset="0"/>
            </a:endParaRPr>
          </a:p>
          <a:p>
            <a:pPr lvl="1"/>
            <a:r>
              <a:rPr lang="en-GB" sz="2000">
                <a:sym typeface="Wingdings" charset="0"/>
              </a:rPr>
              <a:t>Molecular Mass and Subunit Stoichiometry</a:t>
            </a:r>
          </a:p>
          <a:p>
            <a:pPr lvl="1"/>
            <a:r>
              <a:rPr lang="en-GB" sz="2000">
                <a:sym typeface="Wingdings" charset="0"/>
              </a:rPr>
              <a:t>Equilibrium Constants for Self-Associating Systems</a:t>
            </a:r>
          </a:p>
          <a:p>
            <a:pPr lvl="1"/>
            <a:endParaRPr lang="en-GB" sz="2000">
              <a:sym typeface="Wingdings" charset="0"/>
            </a:endParaRPr>
          </a:p>
          <a:p>
            <a:r>
              <a:rPr lang="en-US"/>
              <a:t>Sedimentation equilibrium</a:t>
            </a:r>
          </a:p>
          <a:p>
            <a:pPr lvl="1"/>
            <a:r>
              <a:rPr lang="en-GB" sz="2000">
                <a:sym typeface="Wingdings" charset="0"/>
              </a:rPr>
              <a:t>Molecular Mass and Subunit Stoichiometry</a:t>
            </a:r>
          </a:p>
          <a:p>
            <a:pPr lvl="1"/>
            <a:r>
              <a:rPr lang="en-GB" sz="2000">
                <a:sym typeface="Wingdings" charset="0"/>
              </a:rPr>
              <a:t>Equilibrium Constants for Hetero-associating Systems</a:t>
            </a:r>
          </a:p>
          <a:p>
            <a:pPr lvl="1"/>
            <a:r>
              <a:rPr lang="en-GB" sz="2000">
                <a:sym typeface="Wingdings" charset="0"/>
              </a:rPr>
              <a:t>Equilibrium Constants for Self-Associating System</a:t>
            </a:r>
            <a:r>
              <a:rPr lang="en-GB" sz="2200">
                <a:sym typeface="Wingdings" charset="0"/>
              </a:rPr>
              <a:t> </a:t>
            </a:r>
            <a:endParaRPr lang="en-US" sz="2200">
              <a:sym typeface="Wingdings" charset="0"/>
            </a:endParaRPr>
          </a:p>
        </p:txBody>
      </p:sp>
    </p:spTree>
    <p:extLst>
      <p:ext uri="{BB962C8B-B14F-4D97-AF65-F5344CB8AC3E}">
        <p14:creationId xmlns:p14="http://schemas.microsoft.com/office/powerpoint/2010/main" val="125401436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ctrTitle"/>
          </p:nvPr>
        </p:nvSpPr>
        <p:spPr>
          <a:xfrm>
            <a:off x="914400" y="1524000"/>
            <a:ext cx="7623175" cy="1752600"/>
          </a:xfrm>
        </p:spPr>
        <p:txBody>
          <a:bodyPr/>
          <a:lstStyle/>
          <a:p>
            <a:r>
              <a:rPr lang="en-US" dirty="0"/>
              <a:t>Analytical Ultracentrifugation</a:t>
            </a:r>
          </a:p>
        </p:txBody>
      </p:sp>
      <p:sp>
        <p:nvSpPr>
          <p:cNvPr id="5" name="Date Placeholder 4"/>
          <p:cNvSpPr>
            <a:spLocks noGrp="1"/>
          </p:cNvSpPr>
          <p:nvPr>
            <p:ph type="dt" sz="half" idx="10"/>
          </p:nvPr>
        </p:nvSpPr>
        <p:spPr/>
        <p:txBody>
          <a:bodyPr/>
          <a:lstStyle/>
          <a:p>
            <a:r>
              <a:rPr lang="cs-CZ" smtClean="0"/>
              <a:t>16.5.2013</a:t>
            </a:r>
            <a:endParaRPr lang="en-US"/>
          </a:p>
        </p:txBody>
      </p:sp>
      <p:sp>
        <p:nvSpPr>
          <p:cNvPr id="6" name="Footer Placeholder 5"/>
          <p:cNvSpPr>
            <a:spLocks noGrp="1"/>
          </p:cNvSpPr>
          <p:nvPr>
            <p:ph type="ftr" sz="quarter" idx="11"/>
          </p:nvPr>
        </p:nvSpPr>
        <p:spPr/>
        <p:txBody>
          <a:bodyPr/>
          <a:lstStyle/>
          <a:p>
            <a:r>
              <a:rPr lang="en-US" smtClean="0"/>
              <a:t>Karel Kubíček</a:t>
            </a:r>
            <a:endParaRPr lang="en-US"/>
          </a:p>
        </p:txBody>
      </p:sp>
      <p:sp>
        <p:nvSpPr>
          <p:cNvPr id="7" name="Slide Number Placeholder 6"/>
          <p:cNvSpPr>
            <a:spLocks noGrp="1"/>
          </p:cNvSpPr>
          <p:nvPr>
            <p:ph type="sldNum" sz="quarter" idx="12"/>
          </p:nvPr>
        </p:nvSpPr>
        <p:spPr/>
        <p:txBody>
          <a:bodyPr/>
          <a:lstStyle/>
          <a:p>
            <a:fld id="{E5511FB2-EDC6-024E-ADE3-526604840479}" type="slidenum">
              <a:rPr lang="en-US" smtClean="0"/>
              <a:t>2</a:t>
            </a:fld>
            <a:endParaRPr lang="en-US"/>
          </a:p>
        </p:txBody>
      </p:sp>
    </p:spTree>
    <p:extLst>
      <p:ext uri="{BB962C8B-B14F-4D97-AF65-F5344CB8AC3E}">
        <p14:creationId xmlns:p14="http://schemas.microsoft.com/office/powerpoint/2010/main" val="15215025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cs-CZ" smtClean="0"/>
              <a:t>16.5.2013</a:t>
            </a:r>
            <a:endParaRPr lang="en-US"/>
          </a:p>
        </p:txBody>
      </p:sp>
      <p:sp>
        <p:nvSpPr>
          <p:cNvPr id="5" name="Footer Placeholder 4"/>
          <p:cNvSpPr>
            <a:spLocks noGrp="1"/>
          </p:cNvSpPr>
          <p:nvPr>
            <p:ph type="ftr" sz="quarter" idx="11"/>
          </p:nvPr>
        </p:nvSpPr>
        <p:spPr/>
        <p:txBody>
          <a:bodyPr/>
          <a:lstStyle/>
          <a:p>
            <a:r>
              <a:rPr lang="en-US" smtClean="0"/>
              <a:t>Karel Kubíček</a:t>
            </a:r>
            <a:endParaRPr lang="en-US"/>
          </a:p>
        </p:txBody>
      </p:sp>
      <p:sp>
        <p:nvSpPr>
          <p:cNvPr id="6" name="Slide Number Placeholder 5"/>
          <p:cNvSpPr>
            <a:spLocks noGrp="1"/>
          </p:cNvSpPr>
          <p:nvPr>
            <p:ph type="sldNum" sz="quarter" idx="12"/>
          </p:nvPr>
        </p:nvSpPr>
        <p:spPr/>
        <p:txBody>
          <a:bodyPr/>
          <a:lstStyle/>
          <a:p>
            <a:fld id="{E5511FB2-EDC6-024E-ADE3-526604840479}" type="slidenum">
              <a:rPr lang="en-US" smtClean="0"/>
              <a:t>20</a:t>
            </a:fld>
            <a:endParaRPr lang="en-US"/>
          </a:p>
        </p:txBody>
      </p:sp>
      <p:pic>
        <p:nvPicPr>
          <p:cNvPr id="7" name="Picture 6" descr="Analytical_ultracentrifugati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2331" y="28222"/>
            <a:ext cx="6829778" cy="6829778"/>
          </a:xfrm>
          <a:prstGeom prst="rect">
            <a:avLst/>
          </a:prstGeom>
        </p:spPr>
      </p:pic>
    </p:spTree>
    <p:extLst>
      <p:ext uri="{BB962C8B-B14F-4D97-AF65-F5344CB8AC3E}">
        <p14:creationId xmlns:p14="http://schemas.microsoft.com/office/powerpoint/2010/main" val="2069717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938" y="370464"/>
            <a:ext cx="7950863" cy="40514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811428" y="4670008"/>
            <a:ext cx="7355771" cy="3139321"/>
          </a:xfrm>
          <a:prstGeom prst="rect">
            <a:avLst/>
          </a:prstGeom>
          <a:noFill/>
        </p:spPr>
        <p:txBody>
          <a:bodyPr wrap="square" rtlCol="0">
            <a:spAutoFit/>
          </a:bodyPr>
          <a:lstStyle/>
          <a:p>
            <a:r>
              <a:rPr lang="pl-PL" dirty="0"/>
              <a:t>f/f0 = 2.141890</a:t>
            </a:r>
            <a:endParaRPr lang="en-US" dirty="0"/>
          </a:p>
          <a:p>
            <a:r>
              <a:rPr lang="pl-PL" dirty="0" err="1"/>
              <a:t>meniscus</a:t>
            </a:r>
            <a:r>
              <a:rPr lang="pl-PL" dirty="0"/>
              <a:t> 6.0495, </a:t>
            </a:r>
            <a:r>
              <a:rPr lang="pl-PL" dirty="0" err="1"/>
              <a:t>bottom</a:t>
            </a:r>
            <a:r>
              <a:rPr lang="pl-PL" dirty="0"/>
              <a:t> 7.2080 (</a:t>
            </a:r>
            <a:r>
              <a:rPr lang="pl-PL" dirty="0" err="1"/>
              <a:t>fixed</a:t>
            </a:r>
            <a:r>
              <a:rPr lang="pl-PL" dirty="0"/>
              <a:t>)</a:t>
            </a:r>
            <a:endParaRPr lang="en-US" dirty="0"/>
          </a:p>
          <a:p>
            <a:r>
              <a:rPr lang="pl-PL" dirty="0" err="1"/>
              <a:t>fitování</a:t>
            </a:r>
            <a:r>
              <a:rPr lang="pl-PL" dirty="0"/>
              <a:t> 6.0654-7.1301</a:t>
            </a:r>
            <a:endParaRPr lang="en-US" dirty="0"/>
          </a:p>
          <a:p>
            <a:r>
              <a:rPr lang="pl-PL" dirty="0"/>
              <a:t> </a:t>
            </a:r>
            <a:endParaRPr lang="en-US" dirty="0"/>
          </a:p>
          <a:p>
            <a:r>
              <a:rPr lang="pl-PL" b="1" dirty="0"/>
              <a:t>s</a:t>
            </a:r>
            <a:r>
              <a:rPr lang="pl-PL" b="1" baseline="30000" dirty="0"/>
              <a:t>* </a:t>
            </a:r>
            <a:r>
              <a:rPr lang="pl-PL" b="1" dirty="0"/>
              <a:t>= 3.28 S   S</a:t>
            </a:r>
            <a:r>
              <a:rPr lang="pl-PL" b="1" baseline="30000" dirty="0"/>
              <a:t>0</a:t>
            </a:r>
            <a:r>
              <a:rPr lang="pl-PL" b="1" baseline="-25000" dirty="0"/>
              <a:t>20,w</a:t>
            </a:r>
            <a:r>
              <a:rPr lang="pl-PL" b="1" dirty="0"/>
              <a:t> = 3.62 S (</a:t>
            </a:r>
            <a:r>
              <a:rPr lang="pl-PL" b="1" dirty="0" err="1"/>
              <a:t>Sednterp</a:t>
            </a:r>
            <a:r>
              <a:rPr lang="pl-PL" b="1" dirty="0"/>
              <a:t>: f/f0 = 2.20) … dimer</a:t>
            </a:r>
            <a:endParaRPr lang="en-US" dirty="0"/>
          </a:p>
          <a:p>
            <a:r>
              <a:rPr lang="pl-PL" b="1" dirty="0"/>
              <a:t>s</a:t>
            </a:r>
            <a:r>
              <a:rPr lang="pl-PL" b="1" baseline="30000" dirty="0"/>
              <a:t>* </a:t>
            </a:r>
            <a:r>
              <a:rPr lang="pl-PL" b="1" dirty="0"/>
              <a:t>= 4.82 S   S</a:t>
            </a:r>
            <a:r>
              <a:rPr lang="pl-PL" b="1" baseline="30000" dirty="0"/>
              <a:t>0</a:t>
            </a:r>
            <a:r>
              <a:rPr lang="pl-PL" b="1" baseline="-25000" dirty="0"/>
              <a:t>20,w</a:t>
            </a:r>
            <a:r>
              <a:rPr lang="pl-PL" b="1" dirty="0"/>
              <a:t> = 5.37 S (</a:t>
            </a:r>
            <a:r>
              <a:rPr lang="pl-PL" b="1" dirty="0" err="1"/>
              <a:t>Sednterp</a:t>
            </a:r>
            <a:r>
              <a:rPr lang="pl-PL" b="1" dirty="0"/>
              <a:t>: f/f0 = 2.35) … </a:t>
            </a:r>
            <a:r>
              <a:rPr lang="pl-PL" b="1" dirty="0" err="1"/>
              <a:t>tetramer</a:t>
            </a:r>
            <a:endParaRPr lang="en-US" dirty="0"/>
          </a:p>
          <a:p>
            <a:r>
              <a:rPr lang="en-US" dirty="0"/>
              <a:t> </a:t>
            </a:r>
          </a:p>
          <a:p>
            <a:r>
              <a:rPr lang="pl-PL" b="1" dirty="0" err="1"/>
              <a:t>cell</a:t>
            </a:r>
            <a:r>
              <a:rPr lang="pl-PL" b="1" dirty="0"/>
              <a:t> 2: </a:t>
            </a:r>
            <a:r>
              <a:rPr lang="pl-PL" dirty="0"/>
              <a:t>GST E2 26 </a:t>
            </a:r>
            <a:r>
              <a:rPr lang="pl-PL" dirty="0" err="1"/>
              <a:t>his</a:t>
            </a:r>
            <a:r>
              <a:rPr lang="pl-PL" dirty="0"/>
              <a:t>, 0.07 mg/ml</a:t>
            </a:r>
            <a:endParaRPr lang="en-US" dirty="0"/>
          </a:p>
          <a:p>
            <a:r>
              <a:rPr lang="pl-PL" dirty="0" err="1"/>
              <a:t>All</a:t>
            </a:r>
            <a:r>
              <a:rPr lang="pl-PL" dirty="0"/>
              <a:t> the </a:t>
            </a:r>
            <a:r>
              <a:rPr lang="pl-PL" dirty="0" err="1"/>
              <a:t>scans</a:t>
            </a:r>
            <a:r>
              <a:rPr lang="pl-PL" dirty="0"/>
              <a:t> </a:t>
            </a:r>
            <a:r>
              <a:rPr lang="pl-PL" dirty="0" err="1"/>
              <a:t>used</a:t>
            </a:r>
            <a:r>
              <a:rPr lang="pl-PL" dirty="0"/>
              <a:t> for data </a:t>
            </a:r>
            <a:r>
              <a:rPr lang="pl-PL" dirty="0" err="1"/>
              <a:t>analysis</a:t>
            </a:r>
            <a:r>
              <a:rPr lang="pl-PL" dirty="0"/>
              <a:t>. </a:t>
            </a:r>
            <a:r>
              <a:rPr lang="pl-PL" dirty="0" err="1"/>
              <a:t>Removing</a:t>
            </a:r>
            <a:r>
              <a:rPr lang="pl-PL" dirty="0"/>
              <a:t> of TI </a:t>
            </a:r>
            <a:r>
              <a:rPr lang="pl-PL" dirty="0" err="1"/>
              <a:t>noise</a:t>
            </a:r>
            <a:r>
              <a:rPr lang="pl-PL" dirty="0"/>
              <a:t>, </a:t>
            </a:r>
            <a:r>
              <a:rPr lang="pl-PL" dirty="0" err="1"/>
              <a:t>continuous</a:t>
            </a:r>
            <a:r>
              <a:rPr lang="pl-PL" dirty="0"/>
              <a:t> c(S) </a:t>
            </a:r>
            <a:r>
              <a:rPr lang="pl-PL" dirty="0" err="1"/>
              <a:t>distribution</a:t>
            </a:r>
            <a:r>
              <a:rPr lang="pl-PL" dirty="0"/>
              <a:t> from 0 S to 50 S, </a:t>
            </a:r>
            <a:r>
              <a:rPr lang="pl-PL" dirty="0" err="1"/>
              <a:t>confidence</a:t>
            </a:r>
            <a:r>
              <a:rPr lang="pl-PL" dirty="0"/>
              <a:t> </a:t>
            </a:r>
            <a:r>
              <a:rPr lang="pl-PL" dirty="0" err="1"/>
              <a:t>level</a:t>
            </a:r>
            <a:r>
              <a:rPr lang="pl-PL" dirty="0"/>
              <a:t> of </a:t>
            </a:r>
            <a:r>
              <a:rPr lang="pl-PL" dirty="0" err="1"/>
              <a:t>regularization</a:t>
            </a:r>
            <a:r>
              <a:rPr lang="pl-PL" dirty="0"/>
              <a:t> 0.95.</a:t>
            </a:r>
            <a:endParaRPr lang="en-US" dirty="0"/>
          </a:p>
          <a:p>
            <a:endParaRPr lang="en-US" dirty="0"/>
          </a:p>
        </p:txBody>
      </p:sp>
      <p:sp>
        <p:nvSpPr>
          <p:cNvPr id="5" name="Text Box 2"/>
          <p:cNvSpPr txBox="1">
            <a:spLocks noChangeArrowheads="1"/>
          </p:cNvSpPr>
          <p:nvPr/>
        </p:nvSpPr>
        <p:spPr bwMode="auto">
          <a:xfrm>
            <a:off x="3036726" y="2968423"/>
            <a:ext cx="3863975" cy="928688"/>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ea typeface="ÇlÇr ñæí©" charset="0"/>
              </a:rPr>
              <a:t>3.28 S</a:t>
            </a:r>
            <a:endParaRPr kumimoji="0" lang="en-US" sz="800" b="0" i="0" u="none" strike="noStrike" cap="none" normalizeH="0" baseline="0" dirty="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ea typeface="ÇlÇr ñæí©" charset="0"/>
              </a:rPr>
              <a:t>loading concentration [signal] = 0.535905 (73.88% of total)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err="1">
                <a:ln>
                  <a:noFill/>
                </a:ln>
                <a:solidFill>
                  <a:schemeClr val="tx1"/>
                </a:solidFill>
                <a:effectLst/>
                <a:latin typeface="Arial" charset="0"/>
                <a:ea typeface="ÇlÇr ñæí©" charset="0"/>
              </a:rPr>
              <a:t>std</a:t>
            </a:r>
            <a:r>
              <a:rPr kumimoji="0" lang="en-US" sz="800" b="0" i="0" u="none" strike="noStrike" cap="none" normalizeH="0" baseline="0" dirty="0">
                <a:ln>
                  <a:noFill/>
                </a:ln>
                <a:solidFill>
                  <a:schemeClr val="tx1"/>
                </a:solidFill>
                <a:effectLst/>
                <a:latin typeface="Arial" charset="0"/>
                <a:ea typeface="ÇlÇr ñæí©" charset="0"/>
              </a:rPr>
              <a:t> deviation [as </a:t>
            </a:r>
            <a:r>
              <a:rPr kumimoji="0" lang="en-US" sz="800" b="0" i="0" u="none" strike="noStrike" cap="none" normalizeH="0" baseline="0" dirty="0" err="1">
                <a:ln>
                  <a:noFill/>
                </a:ln>
                <a:solidFill>
                  <a:schemeClr val="tx1"/>
                </a:solidFill>
                <a:effectLst/>
                <a:latin typeface="Arial" charset="0"/>
                <a:ea typeface="ÇlÇr ñæí©" charset="0"/>
              </a:rPr>
              <a:t>sqrt</a:t>
            </a:r>
            <a:r>
              <a:rPr kumimoji="0" lang="en-US" sz="800" b="0" i="0" u="none" strike="noStrike" cap="none" normalizeH="0" baseline="0" dirty="0">
                <a:ln>
                  <a:noFill/>
                </a:ln>
                <a:solidFill>
                  <a:schemeClr val="tx1"/>
                </a:solidFill>
                <a:effectLst/>
                <a:latin typeface="Arial" charset="0"/>
                <a:ea typeface="ÇlÇr ñæí©" charset="0"/>
              </a:rPr>
              <a:t> (second central moment)] = 0.092 </a:t>
            </a:r>
            <a:endParaRPr kumimoji="0" lang="pl-PL" sz="200" b="0" i="0" u="none" strike="noStrike" cap="none" normalizeH="0" baseline="0" dirty="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200" b="0" i="0" u="none" strike="noStrike" cap="none" normalizeH="0" baseline="0" dirty="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ea typeface="ÇlÇr ñæí©" charset="0"/>
              </a:rPr>
              <a:t>MW= 93.7 </a:t>
            </a:r>
            <a:r>
              <a:rPr kumimoji="0" lang="en-US" sz="800" b="0" i="0" u="none" strike="noStrike" cap="none" normalizeH="0" baseline="0" dirty="0" err="1">
                <a:ln>
                  <a:noFill/>
                </a:ln>
                <a:solidFill>
                  <a:schemeClr val="tx1"/>
                </a:solidFill>
                <a:effectLst/>
                <a:latin typeface="Arial" charset="0"/>
                <a:ea typeface="ÇlÇr ñæí©" charset="0"/>
              </a:rPr>
              <a:t>kDa</a:t>
            </a:r>
            <a:r>
              <a:rPr kumimoji="0" lang="en-US" sz="800" b="0" i="0" u="none" strike="noStrike" cap="none" normalizeH="0" baseline="0" dirty="0">
                <a:ln>
                  <a:noFill/>
                </a:ln>
                <a:solidFill>
                  <a:schemeClr val="tx1"/>
                </a:solidFill>
                <a:effectLst/>
                <a:latin typeface="Arial" charset="0"/>
                <a:ea typeface="ÇlÇr ñæí©" charset="0"/>
              </a:rPr>
              <a:t>(gross estimate!!!)</a:t>
            </a:r>
            <a:endParaRPr kumimoji="0" lang="pl-PL" sz="800" b="0" i="0" u="none" strike="noStrike" cap="none" normalizeH="0" baseline="0" dirty="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0" u="none" strike="noStrike" cap="none" normalizeH="0" baseline="0" dirty="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0"/>
            </a:endParaRPr>
          </a:p>
        </p:txBody>
      </p:sp>
      <p:sp>
        <p:nvSpPr>
          <p:cNvPr id="6" name="Text Box 3"/>
          <p:cNvSpPr txBox="1">
            <a:spLocks noChangeArrowheads="1"/>
          </p:cNvSpPr>
          <p:nvPr/>
        </p:nvSpPr>
        <p:spPr bwMode="auto">
          <a:xfrm>
            <a:off x="3616680" y="3757374"/>
            <a:ext cx="3863975" cy="930275"/>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ea typeface="ÇlÇr ñæí©" charset="0"/>
              </a:rPr>
              <a:t>4.82 S</a:t>
            </a:r>
            <a:endParaRPr kumimoji="0" lang="en-US" sz="800" b="0" i="0" u="none" strike="noStrike" cap="none" normalizeH="0" baseline="0" dirty="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ea typeface="ÇlÇr ñæí©" charset="0"/>
              </a:rPr>
              <a:t>MW= 192 </a:t>
            </a:r>
            <a:r>
              <a:rPr kumimoji="0" lang="en-US" sz="800" b="0" i="0" u="none" strike="noStrike" cap="none" normalizeH="0" baseline="0" dirty="0" err="1">
                <a:ln>
                  <a:noFill/>
                </a:ln>
                <a:solidFill>
                  <a:schemeClr val="tx1"/>
                </a:solidFill>
                <a:effectLst/>
                <a:latin typeface="Arial" charset="0"/>
                <a:ea typeface="ÇlÇr ñæí©" charset="0"/>
              </a:rPr>
              <a:t>kDa</a:t>
            </a:r>
            <a:r>
              <a:rPr kumimoji="0" lang="en-US" sz="800" b="0" i="0" u="none" strike="noStrike" cap="none" normalizeH="0" baseline="0" dirty="0">
                <a:ln>
                  <a:noFill/>
                </a:ln>
                <a:solidFill>
                  <a:schemeClr val="tx1"/>
                </a:solidFill>
                <a:effectLst/>
                <a:latin typeface="Arial" charset="0"/>
                <a:ea typeface="ÇlÇr ñæí©" charset="0"/>
              </a:rPr>
              <a:t>(gross estimate!!!)</a:t>
            </a:r>
            <a:endParaRPr kumimoji="0" lang="pl-PL" sz="800" b="0" i="0" u="none" strike="noStrike" cap="none" normalizeH="0" baseline="0" dirty="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0" u="none" strike="noStrike" cap="none" normalizeH="0" baseline="0" dirty="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0"/>
            </a:endParaRPr>
          </a:p>
        </p:txBody>
      </p:sp>
      <p:sp>
        <p:nvSpPr>
          <p:cNvPr id="7" name="Date Placeholder 6"/>
          <p:cNvSpPr>
            <a:spLocks noGrp="1"/>
          </p:cNvSpPr>
          <p:nvPr>
            <p:ph type="dt" sz="half" idx="10"/>
          </p:nvPr>
        </p:nvSpPr>
        <p:spPr/>
        <p:txBody>
          <a:bodyPr/>
          <a:lstStyle/>
          <a:p>
            <a:r>
              <a:rPr lang="cs-CZ" smtClean="0"/>
              <a:t>16.5.2013</a:t>
            </a:r>
            <a:endParaRPr lang="en-US"/>
          </a:p>
        </p:txBody>
      </p:sp>
      <p:sp>
        <p:nvSpPr>
          <p:cNvPr id="8" name="Footer Placeholder 7"/>
          <p:cNvSpPr>
            <a:spLocks noGrp="1"/>
          </p:cNvSpPr>
          <p:nvPr>
            <p:ph type="ftr" sz="quarter" idx="11"/>
          </p:nvPr>
        </p:nvSpPr>
        <p:spPr/>
        <p:txBody>
          <a:bodyPr/>
          <a:lstStyle/>
          <a:p>
            <a:r>
              <a:rPr lang="en-US" smtClean="0"/>
              <a:t>Karel Kubíček</a:t>
            </a:r>
            <a:endParaRPr lang="en-US"/>
          </a:p>
        </p:txBody>
      </p:sp>
      <p:sp>
        <p:nvSpPr>
          <p:cNvPr id="9" name="Slide Number Placeholder 8"/>
          <p:cNvSpPr>
            <a:spLocks noGrp="1"/>
          </p:cNvSpPr>
          <p:nvPr>
            <p:ph type="sldNum" sz="quarter" idx="12"/>
          </p:nvPr>
        </p:nvSpPr>
        <p:spPr/>
        <p:txBody>
          <a:bodyPr/>
          <a:lstStyle/>
          <a:p>
            <a:fld id="{E5511FB2-EDC6-024E-ADE3-526604840479}" type="slidenum">
              <a:rPr lang="en-US" smtClean="0"/>
              <a:t>21</a:t>
            </a:fld>
            <a:endParaRPr lang="en-US"/>
          </a:p>
        </p:txBody>
      </p:sp>
    </p:spTree>
    <p:extLst>
      <p:ext uri="{BB962C8B-B14F-4D97-AF65-F5344CB8AC3E}">
        <p14:creationId xmlns:p14="http://schemas.microsoft.com/office/powerpoint/2010/main" val="11420914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11428" y="524336"/>
            <a:ext cx="7355771" cy="3139321"/>
          </a:xfrm>
          <a:prstGeom prst="rect">
            <a:avLst/>
          </a:prstGeom>
          <a:noFill/>
        </p:spPr>
        <p:txBody>
          <a:bodyPr wrap="square" rtlCol="0">
            <a:spAutoFit/>
          </a:bodyPr>
          <a:lstStyle/>
          <a:p>
            <a:r>
              <a:rPr lang="pl-PL" dirty="0"/>
              <a:t>f/f0 = 2.141890</a:t>
            </a:r>
            <a:endParaRPr lang="en-US" dirty="0"/>
          </a:p>
          <a:p>
            <a:r>
              <a:rPr lang="pl-PL" dirty="0" err="1"/>
              <a:t>meniscus</a:t>
            </a:r>
            <a:r>
              <a:rPr lang="pl-PL" dirty="0"/>
              <a:t> 6.0495, </a:t>
            </a:r>
            <a:r>
              <a:rPr lang="pl-PL" dirty="0" err="1"/>
              <a:t>bottom</a:t>
            </a:r>
            <a:r>
              <a:rPr lang="pl-PL" dirty="0"/>
              <a:t> 7.2080 (</a:t>
            </a:r>
            <a:r>
              <a:rPr lang="pl-PL" dirty="0" err="1"/>
              <a:t>fixed</a:t>
            </a:r>
            <a:r>
              <a:rPr lang="pl-PL" dirty="0"/>
              <a:t>)</a:t>
            </a:r>
            <a:endParaRPr lang="en-US" dirty="0"/>
          </a:p>
          <a:p>
            <a:r>
              <a:rPr lang="pl-PL" dirty="0" err="1"/>
              <a:t>fitování</a:t>
            </a:r>
            <a:r>
              <a:rPr lang="pl-PL" dirty="0"/>
              <a:t> 6.0654-7.1301</a:t>
            </a:r>
            <a:endParaRPr lang="en-US" dirty="0"/>
          </a:p>
          <a:p>
            <a:r>
              <a:rPr lang="pl-PL" dirty="0"/>
              <a:t> </a:t>
            </a:r>
            <a:endParaRPr lang="en-US" dirty="0"/>
          </a:p>
          <a:p>
            <a:r>
              <a:rPr lang="pl-PL" b="1" dirty="0"/>
              <a:t>s</a:t>
            </a:r>
            <a:r>
              <a:rPr lang="pl-PL" b="1" baseline="30000" dirty="0"/>
              <a:t>* </a:t>
            </a:r>
            <a:r>
              <a:rPr lang="pl-PL" b="1" dirty="0"/>
              <a:t>= 3.28 S   S</a:t>
            </a:r>
            <a:r>
              <a:rPr lang="pl-PL" b="1" baseline="30000" dirty="0"/>
              <a:t>0</a:t>
            </a:r>
            <a:r>
              <a:rPr lang="pl-PL" b="1" baseline="-25000" dirty="0"/>
              <a:t>20,w</a:t>
            </a:r>
            <a:r>
              <a:rPr lang="pl-PL" b="1" dirty="0"/>
              <a:t> = 3.62 S (</a:t>
            </a:r>
            <a:r>
              <a:rPr lang="pl-PL" b="1" dirty="0" err="1"/>
              <a:t>Sednterp</a:t>
            </a:r>
            <a:r>
              <a:rPr lang="pl-PL" b="1" dirty="0"/>
              <a:t>: f/f0 = 2.20) … dimer</a:t>
            </a:r>
            <a:endParaRPr lang="en-US" dirty="0"/>
          </a:p>
          <a:p>
            <a:r>
              <a:rPr lang="pl-PL" b="1" dirty="0"/>
              <a:t>s</a:t>
            </a:r>
            <a:r>
              <a:rPr lang="pl-PL" b="1" baseline="30000" dirty="0"/>
              <a:t>* </a:t>
            </a:r>
            <a:r>
              <a:rPr lang="pl-PL" b="1" dirty="0"/>
              <a:t>= 4.82 S   S</a:t>
            </a:r>
            <a:r>
              <a:rPr lang="pl-PL" b="1" baseline="30000" dirty="0"/>
              <a:t>0</a:t>
            </a:r>
            <a:r>
              <a:rPr lang="pl-PL" b="1" baseline="-25000" dirty="0"/>
              <a:t>20,w</a:t>
            </a:r>
            <a:r>
              <a:rPr lang="pl-PL" b="1" dirty="0"/>
              <a:t> = 5.37 S (</a:t>
            </a:r>
            <a:r>
              <a:rPr lang="pl-PL" b="1" dirty="0" err="1"/>
              <a:t>Sednterp</a:t>
            </a:r>
            <a:r>
              <a:rPr lang="pl-PL" b="1" dirty="0"/>
              <a:t>: f/f0 = 2.35) … </a:t>
            </a:r>
            <a:r>
              <a:rPr lang="pl-PL" b="1" dirty="0" err="1"/>
              <a:t>tetramer</a:t>
            </a:r>
            <a:endParaRPr lang="en-US" dirty="0"/>
          </a:p>
          <a:p>
            <a:r>
              <a:rPr lang="en-US" dirty="0"/>
              <a:t> </a:t>
            </a:r>
          </a:p>
          <a:p>
            <a:r>
              <a:rPr lang="pl-PL" b="1" dirty="0" err="1"/>
              <a:t>cell</a:t>
            </a:r>
            <a:r>
              <a:rPr lang="pl-PL" b="1" dirty="0"/>
              <a:t> 2: </a:t>
            </a:r>
            <a:r>
              <a:rPr lang="pl-PL" dirty="0"/>
              <a:t>GST E2 26 </a:t>
            </a:r>
            <a:r>
              <a:rPr lang="pl-PL" dirty="0" err="1"/>
              <a:t>his</a:t>
            </a:r>
            <a:r>
              <a:rPr lang="pl-PL" dirty="0"/>
              <a:t>, 0.07 mg/ml</a:t>
            </a:r>
            <a:endParaRPr lang="en-US" dirty="0"/>
          </a:p>
          <a:p>
            <a:r>
              <a:rPr lang="pl-PL" dirty="0" err="1"/>
              <a:t>All</a:t>
            </a:r>
            <a:r>
              <a:rPr lang="pl-PL" dirty="0"/>
              <a:t> the </a:t>
            </a:r>
            <a:r>
              <a:rPr lang="pl-PL" dirty="0" err="1"/>
              <a:t>scans</a:t>
            </a:r>
            <a:r>
              <a:rPr lang="pl-PL" dirty="0"/>
              <a:t> </a:t>
            </a:r>
            <a:r>
              <a:rPr lang="pl-PL" dirty="0" err="1"/>
              <a:t>used</a:t>
            </a:r>
            <a:r>
              <a:rPr lang="pl-PL" dirty="0"/>
              <a:t> for data </a:t>
            </a:r>
            <a:r>
              <a:rPr lang="pl-PL" dirty="0" err="1"/>
              <a:t>analysis</a:t>
            </a:r>
            <a:r>
              <a:rPr lang="pl-PL" dirty="0"/>
              <a:t>. </a:t>
            </a:r>
            <a:r>
              <a:rPr lang="pl-PL" dirty="0" err="1"/>
              <a:t>Removing</a:t>
            </a:r>
            <a:r>
              <a:rPr lang="pl-PL" dirty="0"/>
              <a:t> of TI </a:t>
            </a:r>
            <a:r>
              <a:rPr lang="pl-PL" dirty="0" err="1"/>
              <a:t>noise</a:t>
            </a:r>
            <a:r>
              <a:rPr lang="pl-PL" dirty="0"/>
              <a:t>, </a:t>
            </a:r>
            <a:r>
              <a:rPr lang="pl-PL" dirty="0" err="1"/>
              <a:t>continuous</a:t>
            </a:r>
            <a:r>
              <a:rPr lang="pl-PL" dirty="0"/>
              <a:t> c(S) </a:t>
            </a:r>
            <a:r>
              <a:rPr lang="pl-PL" dirty="0" err="1"/>
              <a:t>distribution</a:t>
            </a:r>
            <a:r>
              <a:rPr lang="pl-PL" dirty="0"/>
              <a:t> from 0 S to 50 S, </a:t>
            </a:r>
            <a:r>
              <a:rPr lang="pl-PL" dirty="0" err="1"/>
              <a:t>confidence</a:t>
            </a:r>
            <a:r>
              <a:rPr lang="pl-PL" dirty="0"/>
              <a:t> </a:t>
            </a:r>
            <a:r>
              <a:rPr lang="pl-PL" dirty="0" err="1"/>
              <a:t>level</a:t>
            </a:r>
            <a:r>
              <a:rPr lang="pl-PL" dirty="0"/>
              <a:t> of </a:t>
            </a:r>
            <a:r>
              <a:rPr lang="pl-PL" dirty="0" err="1"/>
              <a:t>regularization</a:t>
            </a:r>
            <a:r>
              <a:rPr lang="pl-PL" dirty="0"/>
              <a:t> 0.95.</a:t>
            </a:r>
            <a:endParaRPr lang="en-US" dirty="0"/>
          </a:p>
          <a:p>
            <a:endParaRPr lang="en-US" dirty="0"/>
          </a:p>
        </p:txBody>
      </p:sp>
      <p:sp>
        <p:nvSpPr>
          <p:cNvPr id="5" name="Date Placeholder 4"/>
          <p:cNvSpPr>
            <a:spLocks noGrp="1"/>
          </p:cNvSpPr>
          <p:nvPr>
            <p:ph type="dt" sz="half" idx="10"/>
          </p:nvPr>
        </p:nvSpPr>
        <p:spPr/>
        <p:txBody>
          <a:bodyPr/>
          <a:lstStyle/>
          <a:p>
            <a:r>
              <a:rPr lang="cs-CZ" smtClean="0"/>
              <a:t>16.5.2013</a:t>
            </a:r>
            <a:endParaRPr lang="en-US"/>
          </a:p>
        </p:txBody>
      </p:sp>
      <p:sp>
        <p:nvSpPr>
          <p:cNvPr id="6" name="Footer Placeholder 5"/>
          <p:cNvSpPr>
            <a:spLocks noGrp="1"/>
          </p:cNvSpPr>
          <p:nvPr>
            <p:ph type="ftr" sz="quarter" idx="11"/>
          </p:nvPr>
        </p:nvSpPr>
        <p:spPr/>
        <p:txBody>
          <a:bodyPr/>
          <a:lstStyle/>
          <a:p>
            <a:r>
              <a:rPr lang="en-US" smtClean="0"/>
              <a:t>Karel Kubíček</a:t>
            </a:r>
            <a:endParaRPr lang="en-US"/>
          </a:p>
        </p:txBody>
      </p:sp>
      <p:sp>
        <p:nvSpPr>
          <p:cNvPr id="7" name="Slide Number Placeholder 6"/>
          <p:cNvSpPr>
            <a:spLocks noGrp="1"/>
          </p:cNvSpPr>
          <p:nvPr>
            <p:ph type="sldNum" sz="quarter" idx="12"/>
          </p:nvPr>
        </p:nvSpPr>
        <p:spPr/>
        <p:txBody>
          <a:bodyPr/>
          <a:lstStyle/>
          <a:p>
            <a:fld id="{E5511FB2-EDC6-024E-ADE3-526604840479}" type="slidenum">
              <a:rPr lang="en-US" smtClean="0"/>
              <a:t>22</a:t>
            </a:fld>
            <a:endParaRPr lang="en-US"/>
          </a:p>
        </p:txBody>
      </p:sp>
    </p:spTree>
    <p:extLst>
      <p:ext uri="{BB962C8B-B14F-4D97-AF65-F5344CB8AC3E}">
        <p14:creationId xmlns:p14="http://schemas.microsoft.com/office/powerpoint/2010/main" val="36294330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932" y="175386"/>
            <a:ext cx="5718175" cy="3246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 name="Text Box 2"/>
          <p:cNvSpPr txBox="1">
            <a:spLocks noChangeArrowheads="1"/>
          </p:cNvSpPr>
          <p:nvPr/>
        </p:nvSpPr>
        <p:spPr bwMode="auto">
          <a:xfrm>
            <a:off x="2121932" y="2262215"/>
            <a:ext cx="3863975" cy="930275"/>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a:ln>
                  <a:noFill/>
                </a:ln>
                <a:solidFill>
                  <a:schemeClr val="tx1"/>
                </a:solidFill>
                <a:effectLst/>
                <a:latin typeface="Arial" charset="0"/>
                <a:ea typeface="ÇlÇr ñæí©" charset="0"/>
              </a:rPr>
              <a:t>3.25 S</a:t>
            </a:r>
            <a:endParaRPr kumimoji="0" lang="en-US" sz="800" b="0" i="0" u="none" strike="noStrike" cap="none" normalizeH="0" baseline="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a:ln>
                  <a:noFill/>
                </a:ln>
                <a:solidFill>
                  <a:schemeClr val="tx1"/>
                </a:solidFill>
                <a:effectLst/>
                <a:latin typeface="Arial" charset="0"/>
                <a:ea typeface="ÇlÇr ñæí©" charset="0"/>
              </a:rPr>
              <a:t>loading concentration [signal] = 0.860558 (72.78% of total)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a:ln>
                  <a:noFill/>
                </a:ln>
                <a:solidFill>
                  <a:schemeClr val="tx1"/>
                </a:solidFill>
                <a:effectLst/>
                <a:latin typeface="Arial" charset="0"/>
                <a:ea typeface="ÇlÇr ñæí©" charset="0"/>
              </a:rPr>
              <a:t>std deviation [as sqrt (second central moment)] = 0.085 </a:t>
            </a:r>
            <a:endParaRPr kumimoji="0" lang="pl-PL" sz="200" b="0" i="0" u="none" strike="noStrike" cap="none" normalizeH="0" baseline="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200" b="0" i="0" u="none" strike="noStrike" cap="none" normalizeH="0" baseline="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a:ln>
                  <a:noFill/>
                </a:ln>
                <a:solidFill>
                  <a:schemeClr val="tx1"/>
                </a:solidFill>
                <a:effectLst/>
                <a:latin typeface="Arial" charset="0"/>
                <a:ea typeface="ÇlÇr ñæí©" charset="0"/>
              </a:rPr>
              <a:t>MW= 108 kDa(gross estimate!!!)</a:t>
            </a:r>
            <a:endParaRPr kumimoji="0" lang="pl-PL" sz="800" b="0" i="0" u="none" strike="noStrike" cap="none" normalizeH="0" baseline="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0" u="none" strike="noStrike" cap="none" normalizeH="0" baseline="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0"/>
            </a:endParaRPr>
          </a:p>
        </p:txBody>
      </p:sp>
      <p:sp>
        <p:nvSpPr>
          <p:cNvPr id="6" name="Text Box 3"/>
          <p:cNvSpPr txBox="1">
            <a:spLocks noChangeArrowheads="1"/>
          </p:cNvSpPr>
          <p:nvPr/>
        </p:nvSpPr>
        <p:spPr bwMode="auto">
          <a:xfrm>
            <a:off x="2751617" y="2867926"/>
            <a:ext cx="3863975" cy="930275"/>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a:ln>
                  <a:noFill/>
                </a:ln>
                <a:solidFill>
                  <a:schemeClr val="tx1"/>
                </a:solidFill>
                <a:effectLst/>
                <a:latin typeface="Arial" charset="0"/>
                <a:ea typeface="ÇlÇr ñæí©" charset="0"/>
              </a:rPr>
              <a:t>4.75 S</a:t>
            </a:r>
            <a:endParaRPr kumimoji="0" lang="pl-PL" sz="200" b="0" i="0" u="none" strike="noStrike" cap="none" normalizeH="0" baseline="0" dirty="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200" b="0" i="0" u="none" strike="noStrike" cap="none" normalizeH="0" baseline="0" dirty="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ea typeface="ÇlÇr ñæí©" charset="0"/>
              </a:rPr>
              <a:t>MW= 208 </a:t>
            </a:r>
            <a:r>
              <a:rPr kumimoji="0" lang="en-US" sz="800" b="0" i="0" u="none" strike="noStrike" cap="none" normalizeH="0" baseline="0" dirty="0" err="1">
                <a:ln>
                  <a:noFill/>
                </a:ln>
                <a:solidFill>
                  <a:schemeClr val="tx1"/>
                </a:solidFill>
                <a:effectLst/>
                <a:latin typeface="Arial" charset="0"/>
                <a:ea typeface="ÇlÇr ñæí©" charset="0"/>
              </a:rPr>
              <a:t>kDa</a:t>
            </a:r>
            <a:r>
              <a:rPr kumimoji="0" lang="en-US" sz="800" b="0" i="0" u="none" strike="noStrike" cap="none" normalizeH="0" baseline="0" dirty="0">
                <a:ln>
                  <a:noFill/>
                </a:ln>
                <a:solidFill>
                  <a:schemeClr val="tx1"/>
                </a:solidFill>
                <a:effectLst/>
                <a:latin typeface="Arial" charset="0"/>
                <a:ea typeface="ÇlÇr ñæí©" charset="0"/>
              </a:rPr>
              <a:t>(gross estimate!!!)</a:t>
            </a:r>
            <a:endParaRPr kumimoji="0" lang="pl-PL" sz="800" b="0" i="0" u="none" strike="noStrike" cap="none" normalizeH="0" baseline="0" dirty="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sz="800" b="0" i="0" u="none" strike="noStrike" cap="none" normalizeH="0" baseline="0" dirty="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ea typeface="ÇlÇr ñæí©"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0"/>
            </a:endParaRPr>
          </a:p>
        </p:txBody>
      </p:sp>
      <p:sp>
        <p:nvSpPr>
          <p:cNvPr id="7" name="TextBox 6"/>
          <p:cNvSpPr txBox="1"/>
          <p:nvPr/>
        </p:nvSpPr>
        <p:spPr>
          <a:xfrm>
            <a:off x="705590" y="4039825"/>
            <a:ext cx="7126454" cy="2308324"/>
          </a:xfrm>
          <a:prstGeom prst="rect">
            <a:avLst/>
          </a:prstGeom>
          <a:noFill/>
        </p:spPr>
        <p:txBody>
          <a:bodyPr wrap="square" rtlCol="0">
            <a:spAutoFit/>
          </a:bodyPr>
          <a:lstStyle/>
          <a:p>
            <a:r>
              <a:rPr lang="pl-PL" dirty="0"/>
              <a:t>f/f0 = 2.147410</a:t>
            </a:r>
            <a:endParaRPr lang="en-US" dirty="0"/>
          </a:p>
          <a:p>
            <a:r>
              <a:rPr lang="pl-PL" dirty="0" err="1"/>
              <a:t>meniscus</a:t>
            </a:r>
            <a:r>
              <a:rPr lang="pl-PL" dirty="0"/>
              <a:t> 6.0486, </a:t>
            </a:r>
            <a:r>
              <a:rPr lang="pl-PL" dirty="0" err="1"/>
              <a:t>bottom</a:t>
            </a:r>
            <a:r>
              <a:rPr lang="pl-PL" dirty="0"/>
              <a:t> 7.2040 (</a:t>
            </a:r>
            <a:r>
              <a:rPr lang="pl-PL" dirty="0" err="1"/>
              <a:t>fixed</a:t>
            </a:r>
            <a:r>
              <a:rPr lang="pl-PL" dirty="0"/>
              <a:t>)</a:t>
            </a:r>
            <a:endParaRPr lang="en-US" dirty="0"/>
          </a:p>
          <a:p>
            <a:r>
              <a:rPr lang="pl-PL" dirty="0" err="1"/>
              <a:t>fitování</a:t>
            </a:r>
            <a:r>
              <a:rPr lang="pl-PL" dirty="0"/>
              <a:t> 6.0674-7.1212</a:t>
            </a:r>
            <a:endParaRPr lang="en-US" dirty="0"/>
          </a:p>
          <a:p>
            <a:r>
              <a:rPr lang="pl-PL" dirty="0"/>
              <a:t> </a:t>
            </a:r>
            <a:endParaRPr lang="en-US" dirty="0"/>
          </a:p>
          <a:p>
            <a:r>
              <a:rPr lang="pl-PL" b="1" dirty="0"/>
              <a:t>s</a:t>
            </a:r>
            <a:r>
              <a:rPr lang="pl-PL" b="1" baseline="30000" dirty="0"/>
              <a:t>* </a:t>
            </a:r>
            <a:r>
              <a:rPr lang="pl-PL" b="1" dirty="0"/>
              <a:t>= 3.25 S   S</a:t>
            </a:r>
            <a:r>
              <a:rPr lang="pl-PL" b="1" baseline="30000" dirty="0"/>
              <a:t>0</a:t>
            </a:r>
            <a:r>
              <a:rPr lang="pl-PL" b="1" baseline="-25000" dirty="0"/>
              <a:t>20,w</a:t>
            </a:r>
            <a:r>
              <a:rPr lang="pl-PL" b="1" dirty="0"/>
              <a:t> = 3.63 S (</a:t>
            </a:r>
            <a:r>
              <a:rPr lang="pl-PL" b="1" dirty="0" err="1"/>
              <a:t>Sednterp</a:t>
            </a:r>
            <a:r>
              <a:rPr lang="pl-PL" b="1" dirty="0"/>
              <a:t>: f/f0 = 2.20) … dimer</a:t>
            </a:r>
            <a:endParaRPr lang="en-US" dirty="0"/>
          </a:p>
          <a:p>
            <a:r>
              <a:rPr lang="pl-PL" b="1" dirty="0"/>
              <a:t>s</a:t>
            </a:r>
            <a:r>
              <a:rPr lang="pl-PL" b="1" baseline="30000" dirty="0"/>
              <a:t>* </a:t>
            </a:r>
            <a:r>
              <a:rPr lang="pl-PL" b="1" dirty="0"/>
              <a:t>= 4.75 S   S</a:t>
            </a:r>
            <a:r>
              <a:rPr lang="pl-PL" b="1" baseline="30000" dirty="0"/>
              <a:t>0</a:t>
            </a:r>
            <a:r>
              <a:rPr lang="pl-PL" b="1" baseline="-25000" dirty="0"/>
              <a:t>20,w</a:t>
            </a:r>
            <a:r>
              <a:rPr lang="pl-PL" b="1" dirty="0"/>
              <a:t> = 5.30 S (</a:t>
            </a:r>
            <a:r>
              <a:rPr lang="pl-PL" b="1" dirty="0" err="1"/>
              <a:t>Sednterp</a:t>
            </a:r>
            <a:r>
              <a:rPr lang="pl-PL" b="1" dirty="0"/>
              <a:t>: f/f0 = 2.38) … </a:t>
            </a:r>
            <a:r>
              <a:rPr lang="pl-PL" b="1" dirty="0" err="1"/>
              <a:t>tetramer</a:t>
            </a:r>
            <a:endParaRPr lang="en-US" dirty="0"/>
          </a:p>
          <a:p>
            <a:r>
              <a:rPr lang="en-US" dirty="0"/>
              <a:t> </a:t>
            </a:r>
          </a:p>
          <a:p>
            <a:r>
              <a:rPr lang="pl-PL" b="1" dirty="0" err="1"/>
              <a:t>cell</a:t>
            </a:r>
            <a:r>
              <a:rPr lang="pl-PL" b="1" dirty="0"/>
              <a:t> 3: </a:t>
            </a:r>
            <a:r>
              <a:rPr lang="pl-PL" dirty="0"/>
              <a:t>GST E2 26 </a:t>
            </a:r>
            <a:r>
              <a:rPr lang="pl-PL" dirty="0" err="1"/>
              <a:t>his</a:t>
            </a:r>
            <a:r>
              <a:rPr lang="pl-PL" dirty="0"/>
              <a:t>, 0.36 mg/ml</a:t>
            </a:r>
            <a:r>
              <a:rPr lang="en-US" dirty="0" smtClean="0">
                <a:effectLst/>
              </a:rPr>
              <a:t> </a:t>
            </a:r>
            <a:endParaRPr lang="en-US" dirty="0"/>
          </a:p>
        </p:txBody>
      </p:sp>
      <p:sp>
        <p:nvSpPr>
          <p:cNvPr id="8" name="Date Placeholder 7"/>
          <p:cNvSpPr>
            <a:spLocks noGrp="1"/>
          </p:cNvSpPr>
          <p:nvPr>
            <p:ph type="dt" sz="half" idx="10"/>
          </p:nvPr>
        </p:nvSpPr>
        <p:spPr/>
        <p:txBody>
          <a:bodyPr/>
          <a:lstStyle/>
          <a:p>
            <a:r>
              <a:rPr lang="cs-CZ" smtClean="0"/>
              <a:t>16.5.2013</a:t>
            </a:r>
            <a:endParaRPr lang="en-US"/>
          </a:p>
        </p:txBody>
      </p:sp>
      <p:sp>
        <p:nvSpPr>
          <p:cNvPr id="9" name="Footer Placeholder 8"/>
          <p:cNvSpPr>
            <a:spLocks noGrp="1"/>
          </p:cNvSpPr>
          <p:nvPr>
            <p:ph type="ftr" sz="quarter" idx="11"/>
          </p:nvPr>
        </p:nvSpPr>
        <p:spPr/>
        <p:txBody>
          <a:bodyPr/>
          <a:lstStyle/>
          <a:p>
            <a:r>
              <a:rPr lang="en-US" smtClean="0"/>
              <a:t>Karel Kubíček</a:t>
            </a:r>
            <a:endParaRPr lang="en-US"/>
          </a:p>
        </p:txBody>
      </p:sp>
      <p:sp>
        <p:nvSpPr>
          <p:cNvPr id="10" name="Slide Number Placeholder 9"/>
          <p:cNvSpPr>
            <a:spLocks noGrp="1"/>
          </p:cNvSpPr>
          <p:nvPr>
            <p:ph type="sldNum" sz="quarter" idx="12"/>
          </p:nvPr>
        </p:nvSpPr>
        <p:spPr/>
        <p:txBody>
          <a:bodyPr/>
          <a:lstStyle/>
          <a:p>
            <a:fld id="{E5511FB2-EDC6-024E-ADE3-526604840479}" type="slidenum">
              <a:rPr lang="en-US" smtClean="0"/>
              <a:t>23</a:t>
            </a:fld>
            <a:endParaRPr lang="en-US"/>
          </a:p>
        </p:txBody>
      </p:sp>
    </p:spTree>
    <p:extLst>
      <p:ext uri="{BB962C8B-B14F-4D97-AF65-F5344CB8AC3E}">
        <p14:creationId xmlns:p14="http://schemas.microsoft.com/office/powerpoint/2010/main" val="1318208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cs-CZ" smtClean="0"/>
              <a:t>16.5.2013</a:t>
            </a:r>
            <a:endParaRPr lang="en-US"/>
          </a:p>
        </p:txBody>
      </p:sp>
      <p:sp>
        <p:nvSpPr>
          <p:cNvPr id="5" name="Footer Placeholder 4"/>
          <p:cNvSpPr>
            <a:spLocks noGrp="1"/>
          </p:cNvSpPr>
          <p:nvPr>
            <p:ph type="ftr" sz="quarter" idx="11"/>
          </p:nvPr>
        </p:nvSpPr>
        <p:spPr/>
        <p:txBody>
          <a:bodyPr/>
          <a:lstStyle/>
          <a:p>
            <a:r>
              <a:rPr lang="en-US" smtClean="0"/>
              <a:t>Karel Kubíček</a:t>
            </a:r>
            <a:endParaRPr lang="en-US"/>
          </a:p>
        </p:txBody>
      </p:sp>
      <p:sp>
        <p:nvSpPr>
          <p:cNvPr id="6" name="Slide Number Placeholder 5"/>
          <p:cNvSpPr>
            <a:spLocks noGrp="1"/>
          </p:cNvSpPr>
          <p:nvPr>
            <p:ph type="sldNum" sz="quarter" idx="12"/>
          </p:nvPr>
        </p:nvSpPr>
        <p:spPr/>
        <p:txBody>
          <a:bodyPr/>
          <a:lstStyle/>
          <a:p>
            <a:fld id="{BCB793D7-E69E-624A-A08F-1D6CD7FF3897}" type="slidenum">
              <a:rPr lang="en-US"/>
              <a:pPr/>
              <a:t>3</a:t>
            </a:fld>
            <a:endParaRPr lang="en-US"/>
          </a:p>
        </p:txBody>
      </p:sp>
      <p:sp>
        <p:nvSpPr>
          <p:cNvPr id="8194" name="Rectangle 2"/>
          <p:cNvSpPr>
            <a:spLocks noGrp="1" noChangeArrowheads="1"/>
          </p:cNvSpPr>
          <p:nvPr>
            <p:ph type="title"/>
          </p:nvPr>
        </p:nvSpPr>
        <p:spPr/>
        <p:txBody>
          <a:bodyPr>
            <a:normAutofit fontScale="90000"/>
          </a:bodyPr>
          <a:lstStyle/>
          <a:p>
            <a:r>
              <a:rPr lang="en-US" sz="3800"/>
              <a:t>Analytical Ultracentrifugation – </a:t>
            </a:r>
            <a:br>
              <a:rPr lang="en-US" sz="3800"/>
            </a:br>
            <a:r>
              <a:rPr lang="en-US" sz="3800"/>
              <a:t>	Applications</a:t>
            </a:r>
          </a:p>
        </p:txBody>
      </p:sp>
      <p:sp>
        <p:nvSpPr>
          <p:cNvPr id="8195" name="Rectangle 3"/>
          <p:cNvSpPr>
            <a:spLocks noGrp="1" noChangeArrowheads="1"/>
          </p:cNvSpPr>
          <p:nvPr>
            <p:ph type="body" idx="1"/>
          </p:nvPr>
        </p:nvSpPr>
        <p:spPr/>
        <p:txBody>
          <a:bodyPr/>
          <a:lstStyle/>
          <a:p>
            <a:pPr>
              <a:lnSpc>
                <a:spcPct val="90000"/>
              </a:lnSpc>
            </a:pPr>
            <a:r>
              <a:rPr lang="en-US" sz="2600"/>
              <a:t>determine</a:t>
            </a:r>
            <a:r>
              <a:rPr lang="en-GB" sz="2600"/>
              <a:t> sample purity</a:t>
            </a:r>
          </a:p>
          <a:p>
            <a:pPr>
              <a:lnSpc>
                <a:spcPct val="90000"/>
              </a:lnSpc>
            </a:pPr>
            <a:r>
              <a:rPr lang="en-GB" sz="2600"/>
              <a:t>characterize assembly and disassembly mechanisms of biomolecular complexes</a:t>
            </a:r>
          </a:p>
          <a:p>
            <a:pPr>
              <a:lnSpc>
                <a:spcPct val="90000"/>
              </a:lnSpc>
            </a:pPr>
            <a:r>
              <a:rPr lang="en-GB" sz="2600"/>
              <a:t>determine subunit stoichiometries</a:t>
            </a:r>
          </a:p>
          <a:p>
            <a:pPr>
              <a:lnSpc>
                <a:spcPct val="90000"/>
              </a:lnSpc>
            </a:pPr>
            <a:r>
              <a:rPr lang="en-GB" sz="2600"/>
              <a:t>detect and characterize macromolecular conformational changes</a:t>
            </a:r>
          </a:p>
          <a:p>
            <a:pPr>
              <a:lnSpc>
                <a:spcPct val="90000"/>
              </a:lnSpc>
            </a:pPr>
            <a:r>
              <a:rPr lang="en-GB" sz="2600"/>
              <a:t>measure equilibrium constants and thermodynamic parameters for self- and hetero-associating systems </a:t>
            </a:r>
            <a:br>
              <a:rPr lang="en-GB" sz="2600"/>
            </a:br>
            <a:r>
              <a:rPr lang="en-GB" sz="2600"/>
              <a:t> 			</a:t>
            </a:r>
            <a:br>
              <a:rPr lang="en-GB" sz="2600"/>
            </a:br>
            <a:r>
              <a:rPr lang="en-GB" sz="2400">
                <a:sym typeface="Wingdings" charset="0"/>
              </a:rPr>
              <a:t></a:t>
            </a:r>
            <a:r>
              <a:rPr lang="en-GB" sz="2400"/>
              <a:t> characterize the solution-state behavior of </a:t>
            </a:r>
            <a:br>
              <a:rPr lang="en-GB" sz="2400"/>
            </a:br>
            <a:r>
              <a:rPr lang="en-GB" sz="2400"/>
              <a:t>     macromolecules under various conditions</a:t>
            </a:r>
            <a:endParaRPr lang="en-US" sz="2400"/>
          </a:p>
        </p:txBody>
      </p:sp>
    </p:spTree>
    <p:extLst>
      <p:ext uri="{BB962C8B-B14F-4D97-AF65-F5344CB8AC3E}">
        <p14:creationId xmlns:p14="http://schemas.microsoft.com/office/powerpoint/2010/main" val="19856566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cs-CZ" smtClean="0"/>
              <a:t>16.5.2013</a:t>
            </a:r>
            <a:endParaRPr lang="en-US"/>
          </a:p>
        </p:txBody>
      </p:sp>
      <p:sp>
        <p:nvSpPr>
          <p:cNvPr id="5" name="Footer Placeholder 4"/>
          <p:cNvSpPr>
            <a:spLocks noGrp="1"/>
          </p:cNvSpPr>
          <p:nvPr>
            <p:ph type="ftr" sz="quarter" idx="11"/>
          </p:nvPr>
        </p:nvSpPr>
        <p:spPr/>
        <p:txBody>
          <a:bodyPr/>
          <a:lstStyle/>
          <a:p>
            <a:r>
              <a:rPr lang="en-US" smtClean="0"/>
              <a:t>Karel Kubíček</a:t>
            </a:r>
            <a:endParaRPr lang="en-US"/>
          </a:p>
        </p:txBody>
      </p:sp>
      <p:sp>
        <p:nvSpPr>
          <p:cNvPr id="6" name="Slide Number Placeholder 5"/>
          <p:cNvSpPr>
            <a:spLocks noGrp="1"/>
          </p:cNvSpPr>
          <p:nvPr>
            <p:ph type="sldNum" sz="quarter" idx="12"/>
          </p:nvPr>
        </p:nvSpPr>
        <p:spPr/>
        <p:txBody>
          <a:bodyPr/>
          <a:lstStyle/>
          <a:p>
            <a:fld id="{F2752888-D59A-EF4B-AC75-B6398162D1C1}" type="slidenum">
              <a:rPr lang="en-US"/>
              <a:pPr/>
              <a:t>4</a:t>
            </a:fld>
            <a:endParaRPr lang="en-US"/>
          </a:p>
        </p:txBody>
      </p:sp>
      <p:sp>
        <p:nvSpPr>
          <p:cNvPr id="27650" name="Rectangle 2"/>
          <p:cNvSpPr>
            <a:spLocks noGrp="1" noChangeArrowheads="1"/>
          </p:cNvSpPr>
          <p:nvPr>
            <p:ph type="title"/>
          </p:nvPr>
        </p:nvSpPr>
        <p:spPr/>
        <p:txBody>
          <a:bodyPr>
            <a:normAutofit fontScale="90000"/>
          </a:bodyPr>
          <a:lstStyle/>
          <a:p>
            <a:r>
              <a:rPr lang="en-US" sz="3800"/>
              <a:t>Analytical Ultracentrifugation – </a:t>
            </a:r>
            <a:br>
              <a:rPr lang="en-US" sz="3800"/>
            </a:br>
            <a:r>
              <a:rPr lang="en-US" sz="3800"/>
              <a:t>	Applications</a:t>
            </a:r>
          </a:p>
        </p:txBody>
      </p:sp>
      <p:sp>
        <p:nvSpPr>
          <p:cNvPr id="27651" name="Rectangle 3"/>
          <p:cNvSpPr>
            <a:spLocks noGrp="1" noChangeArrowheads="1"/>
          </p:cNvSpPr>
          <p:nvPr>
            <p:ph type="body" idx="1"/>
          </p:nvPr>
        </p:nvSpPr>
        <p:spPr/>
        <p:txBody>
          <a:bodyPr/>
          <a:lstStyle/>
          <a:p>
            <a:pPr>
              <a:lnSpc>
                <a:spcPct val="90000"/>
              </a:lnSpc>
            </a:pPr>
            <a:r>
              <a:rPr lang="en-US" sz="2600"/>
              <a:t>determine</a:t>
            </a:r>
            <a:r>
              <a:rPr lang="en-GB" sz="2600"/>
              <a:t> sample purity</a:t>
            </a:r>
          </a:p>
          <a:p>
            <a:pPr>
              <a:lnSpc>
                <a:spcPct val="90000"/>
              </a:lnSpc>
            </a:pPr>
            <a:r>
              <a:rPr lang="en-GB" sz="2600"/>
              <a:t>characterize assembly and disassembly mechanisms of biomolecular complexes</a:t>
            </a:r>
          </a:p>
          <a:p>
            <a:pPr>
              <a:lnSpc>
                <a:spcPct val="90000"/>
              </a:lnSpc>
            </a:pPr>
            <a:r>
              <a:rPr lang="en-GB" sz="2600"/>
              <a:t>determine subunit stoichiometries</a:t>
            </a:r>
          </a:p>
          <a:p>
            <a:pPr>
              <a:lnSpc>
                <a:spcPct val="90000"/>
              </a:lnSpc>
            </a:pPr>
            <a:r>
              <a:rPr lang="en-GB" sz="2600"/>
              <a:t>detect and characterize macromolecular conformational changes</a:t>
            </a:r>
          </a:p>
          <a:p>
            <a:pPr>
              <a:lnSpc>
                <a:spcPct val="90000"/>
              </a:lnSpc>
            </a:pPr>
            <a:r>
              <a:rPr lang="en-GB" sz="2600"/>
              <a:t>measure equilibrium constants and thermodynamic parameters for self- and hetero-associating systems </a:t>
            </a:r>
            <a:br>
              <a:rPr lang="en-GB" sz="2600"/>
            </a:br>
            <a:r>
              <a:rPr lang="en-GB" sz="2600"/>
              <a:t> 			</a:t>
            </a:r>
            <a:br>
              <a:rPr lang="en-GB" sz="2600"/>
            </a:br>
            <a:r>
              <a:rPr lang="en-GB" sz="2400">
                <a:sym typeface="Wingdings" charset="0"/>
              </a:rPr>
              <a:t></a:t>
            </a:r>
            <a:r>
              <a:rPr lang="en-GB" sz="2400"/>
              <a:t> thermodynamic and hydrodynamic information</a:t>
            </a:r>
            <a:r>
              <a:rPr lang="en-GB" sz="2600"/>
              <a:t/>
            </a:r>
            <a:br>
              <a:rPr lang="en-GB" sz="2600"/>
            </a:br>
            <a:endParaRPr lang="en-US" sz="2600"/>
          </a:p>
        </p:txBody>
      </p:sp>
    </p:spTree>
    <p:extLst>
      <p:ext uri="{BB962C8B-B14F-4D97-AF65-F5344CB8AC3E}">
        <p14:creationId xmlns:p14="http://schemas.microsoft.com/office/powerpoint/2010/main" val="296891879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cs-CZ" smtClean="0"/>
              <a:t>16.5.2013</a:t>
            </a:r>
            <a:endParaRPr lang="en-US"/>
          </a:p>
        </p:txBody>
      </p:sp>
      <p:sp>
        <p:nvSpPr>
          <p:cNvPr id="5" name="Footer Placeholder 4"/>
          <p:cNvSpPr>
            <a:spLocks noGrp="1"/>
          </p:cNvSpPr>
          <p:nvPr>
            <p:ph type="ftr" sz="quarter" idx="11"/>
          </p:nvPr>
        </p:nvSpPr>
        <p:spPr/>
        <p:txBody>
          <a:bodyPr/>
          <a:lstStyle/>
          <a:p>
            <a:r>
              <a:rPr lang="en-US" smtClean="0"/>
              <a:t>Karel Kubíček</a:t>
            </a:r>
            <a:endParaRPr lang="en-US"/>
          </a:p>
        </p:txBody>
      </p:sp>
      <p:sp>
        <p:nvSpPr>
          <p:cNvPr id="6" name="Slide Number Placeholder 5"/>
          <p:cNvSpPr>
            <a:spLocks noGrp="1"/>
          </p:cNvSpPr>
          <p:nvPr>
            <p:ph type="sldNum" sz="quarter" idx="12"/>
          </p:nvPr>
        </p:nvSpPr>
        <p:spPr/>
        <p:txBody>
          <a:bodyPr/>
          <a:lstStyle/>
          <a:p>
            <a:fld id="{0279E0EB-71FF-0946-B51A-679E348B34A5}" type="slidenum">
              <a:rPr lang="en-US"/>
              <a:pPr/>
              <a:t>5</a:t>
            </a:fld>
            <a:endParaRPr lang="en-US"/>
          </a:p>
        </p:txBody>
      </p:sp>
      <p:sp>
        <p:nvSpPr>
          <p:cNvPr id="41986" name="Rectangle 2"/>
          <p:cNvSpPr>
            <a:spLocks noGrp="1" noChangeArrowheads="1"/>
          </p:cNvSpPr>
          <p:nvPr>
            <p:ph type="title"/>
          </p:nvPr>
        </p:nvSpPr>
        <p:spPr/>
        <p:txBody>
          <a:bodyPr>
            <a:normAutofit fontScale="90000"/>
          </a:bodyPr>
          <a:lstStyle/>
          <a:p>
            <a:r>
              <a:rPr lang="en-US" sz="3800"/>
              <a:t>Analytical Ultracentrifugation – </a:t>
            </a:r>
            <a:br>
              <a:rPr lang="en-US" sz="3800"/>
            </a:br>
            <a:r>
              <a:rPr lang="en-US" sz="3800"/>
              <a:t>	Design</a:t>
            </a:r>
          </a:p>
        </p:txBody>
      </p:sp>
      <p:sp>
        <p:nvSpPr>
          <p:cNvPr id="41987" name="Rectangle 3"/>
          <p:cNvSpPr>
            <a:spLocks noGrp="1" noChangeArrowheads="1"/>
          </p:cNvSpPr>
          <p:nvPr>
            <p:ph type="body" idx="1"/>
          </p:nvPr>
        </p:nvSpPr>
        <p:spPr/>
        <p:txBody>
          <a:bodyPr/>
          <a:lstStyle/>
          <a:p>
            <a:r>
              <a:rPr lang="en-GB"/>
              <a:t>analytical ultracentrifuge = preparative ultracentrifuge + optical detection system</a:t>
            </a:r>
            <a:br>
              <a:rPr lang="en-GB"/>
            </a:br>
            <a:r>
              <a:rPr lang="en-GB" sz="2400">
                <a:sym typeface="Wingdings" charset="0"/>
              </a:rPr>
              <a:t></a:t>
            </a:r>
            <a:r>
              <a:rPr lang="en-GB" sz="2400"/>
              <a:t>  	measure sample concentration inside the centrifuge</a:t>
            </a:r>
            <a:br>
              <a:rPr lang="en-GB" sz="2400"/>
            </a:br>
            <a:r>
              <a:rPr lang="en-GB" sz="2400"/>
              <a:t> 	cell during or after sedimentation</a:t>
            </a:r>
          </a:p>
          <a:p>
            <a:r>
              <a:rPr lang="en-GB"/>
              <a:t>centrifugation parameters and data acquisition under computer control</a:t>
            </a:r>
            <a:br>
              <a:rPr lang="en-GB"/>
            </a:br>
            <a:r>
              <a:rPr lang="en-GB">
                <a:sym typeface="Wingdings" charset="0"/>
              </a:rPr>
              <a:t></a:t>
            </a:r>
            <a:r>
              <a:rPr lang="en-GB"/>
              <a:t>  </a:t>
            </a:r>
            <a:r>
              <a:rPr lang="en-GB" sz="2400"/>
              <a:t>experiments lasting many days performed with 	minimal operator intervention</a:t>
            </a:r>
            <a:br>
              <a:rPr lang="en-GB" sz="2400"/>
            </a:br>
            <a:r>
              <a:rPr lang="en-GB" sz="2400"/>
              <a:t> 	</a:t>
            </a:r>
          </a:p>
        </p:txBody>
      </p:sp>
    </p:spTree>
    <p:extLst>
      <p:ext uri="{BB962C8B-B14F-4D97-AF65-F5344CB8AC3E}">
        <p14:creationId xmlns:p14="http://schemas.microsoft.com/office/powerpoint/2010/main" val="31262058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05-16 at 9.24.5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6596" y="0"/>
            <a:ext cx="6108915" cy="6858000"/>
          </a:xfrm>
          <a:prstGeom prst="rect">
            <a:avLst/>
          </a:prstGeom>
        </p:spPr>
      </p:pic>
      <p:sp>
        <p:nvSpPr>
          <p:cNvPr id="5" name="Date Placeholder 4"/>
          <p:cNvSpPr>
            <a:spLocks noGrp="1"/>
          </p:cNvSpPr>
          <p:nvPr>
            <p:ph type="dt" sz="half" idx="10"/>
          </p:nvPr>
        </p:nvSpPr>
        <p:spPr/>
        <p:txBody>
          <a:bodyPr/>
          <a:lstStyle/>
          <a:p>
            <a:r>
              <a:rPr lang="cs-CZ" smtClean="0"/>
              <a:t>16.5.2013</a:t>
            </a:r>
            <a:endParaRPr lang="en-US"/>
          </a:p>
        </p:txBody>
      </p:sp>
      <p:sp>
        <p:nvSpPr>
          <p:cNvPr id="7" name="Slide Number Placeholder 6"/>
          <p:cNvSpPr>
            <a:spLocks noGrp="1"/>
          </p:cNvSpPr>
          <p:nvPr>
            <p:ph type="sldNum" sz="quarter" idx="12"/>
          </p:nvPr>
        </p:nvSpPr>
        <p:spPr/>
        <p:txBody>
          <a:bodyPr/>
          <a:lstStyle/>
          <a:p>
            <a:fld id="{E5511FB2-EDC6-024E-ADE3-526604840479}" type="slidenum">
              <a:rPr lang="en-US" smtClean="0"/>
              <a:t>6</a:t>
            </a:fld>
            <a:endParaRPr lang="en-US"/>
          </a:p>
        </p:txBody>
      </p:sp>
    </p:spTree>
    <p:extLst>
      <p:ext uri="{BB962C8B-B14F-4D97-AF65-F5344CB8AC3E}">
        <p14:creationId xmlns:p14="http://schemas.microsoft.com/office/powerpoint/2010/main" val="36988207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05-16 at 9.26.40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744" y="105846"/>
            <a:ext cx="7267573" cy="3194538"/>
          </a:xfrm>
          <a:prstGeom prst="rect">
            <a:avLst/>
          </a:prstGeom>
        </p:spPr>
      </p:pic>
      <p:pic>
        <p:nvPicPr>
          <p:cNvPr id="5" name="Picture 4" descr="Screen Shot 2013-05-16 at 9.27.1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200" y="3756913"/>
            <a:ext cx="2311400" cy="812800"/>
          </a:xfrm>
          <a:prstGeom prst="rect">
            <a:avLst/>
          </a:prstGeom>
        </p:spPr>
      </p:pic>
      <p:pic>
        <p:nvPicPr>
          <p:cNvPr id="6" name="Picture 5" descr="Screen Shot 2013-05-16 at 9.27.22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21353" y="3721631"/>
            <a:ext cx="3035300" cy="812800"/>
          </a:xfrm>
          <a:prstGeom prst="rect">
            <a:avLst/>
          </a:prstGeom>
        </p:spPr>
      </p:pic>
      <p:pic>
        <p:nvPicPr>
          <p:cNvPr id="7" name="Picture 6" descr="Screen Shot 2013-05-16 at 9.28.28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102" y="4764562"/>
            <a:ext cx="1320800" cy="596900"/>
          </a:xfrm>
          <a:prstGeom prst="rect">
            <a:avLst/>
          </a:prstGeom>
        </p:spPr>
      </p:pic>
      <p:sp>
        <p:nvSpPr>
          <p:cNvPr id="8" name="Date Placeholder 7"/>
          <p:cNvSpPr>
            <a:spLocks noGrp="1"/>
          </p:cNvSpPr>
          <p:nvPr>
            <p:ph type="dt" sz="half" idx="10"/>
          </p:nvPr>
        </p:nvSpPr>
        <p:spPr/>
        <p:txBody>
          <a:bodyPr/>
          <a:lstStyle/>
          <a:p>
            <a:r>
              <a:rPr lang="cs-CZ" smtClean="0"/>
              <a:t>16.5.2013</a:t>
            </a:r>
            <a:endParaRPr lang="en-US"/>
          </a:p>
        </p:txBody>
      </p:sp>
      <p:sp>
        <p:nvSpPr>
          <p:cNvPr id="9" name="Footer Placeholder 8"/>
          <p:cNvSpPr>
            <a:spLocks noGrp="1"/>
          </p:cNvSpPr>
          <p:nvPr>
            <p:ph type="ftr" sz="quarter" idx="11"/>
          </p:nvPr>
        </p:nvSpPr>
        <p:spPr/>
        <p:txBody>
          <a:bodyPr/>
          <a:lstStyle/>
          <a:p>
            <a:r>
              <a:rPr lang="en-US" smtClean="0"/>
              <a:t>Karel Kubíček</a:t>
            </a:r>
            <a:endParaRPr lang="en-US"/>
          </a:p>
        </p:txBody>
      </p:sp>
      <p:sp>
        <p:nvSpPr>
          <p:cNvPr id="10" name="Slide Number Placeholder 9"/>
          <p:cNvSpPr>
            <a:spLocks noGrp="1"/>
          </p:cNvSpPr>
          <p:nvPr>
            <p:ph type="sldNum" sz="quarter" idx="12"/>
          </p:nvPr>
        </p:nvSpPr>
        <p:spPr/>
        <p:txBody>
          <a:bodyPr/>
          <a:lstStyle/>
          <a:p>
            <a:fld id="{E5511FB2-EDC6-024E-ADE3-526604840479}" type="slidenum">
              <a:rPr lang="en-US" smtClean="0"/>
              <a:t>7</a:t>
            </a:fld>
            <a:endParaRPr lang="en-US"/>
          </a:p>
        </p:txBody>
      </p:sp>
    </p:spTree>
    <p:extLst>
      <p:ext uri="{BB962C8B-B14F-4D97-AF65-F5344CB8AC3E}">
        <p14:creationId xmlns:p14="http://schemas.microsoft.com/office/powerpoint/2010/main" val="3269319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05-16 at 9.28.44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8272" y="455260"/>
            <a:ext cx="4635500" cy="1841500"/>
          </a:xfrm>
          <a:prstGeom prst="rect">
            <a:avLst/>
          </a:prstGeom>
        </p:spPr>
      </p:pic>
      <p:pic>
        <p:nvPicPr>
          <p:cNvPr id="5" name="Picture 4" descr="Screen Shot 2013-05-16 at 9.28.5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6302" y="2821360"/>
            <a:ext cx="3810000" cy="965200"/>
          </a:xfrm>
          <a:prstGeom prst="rect">
            <a:avLst/>
          </a:prstGeom>
        </p:spPr>
      </p:pic>
      <p:pic>
        <p:nvPicPr>
          <p:cNvPr id="6" name="Picture 5" descr="Screen Shot 2013-05-16 at 9.29.16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4237" y="4819630"/>
            <a:ext cx="4038600" cy="1016000"/>
          </a:xfrm>
          <a:prstGeom prst="rect">
            <a:avLst/>
          </a:prstGeom>
        </p:spPr>
      </p:pic>
      <p:sp>
        <p:nvSpPr>
          <p:cNvPr id="7" name="Date Placeholder 6"/>
          <p:cNvSpPr>
            <a:spLocks noGrp="1"/>
          </p:cNvSpPr>
          <p:nvPr>
            <p:ph type="dt" sz="half" idx="10"/>
          </p:nvPr>
        </p:nvSpPr>
        <p:spPr/>
        <p:txBody>
          <a:bodyPr/>
          <a:lstStyle/>
          <a:p>
            <a:r>
              <a:rPr lang="cs-CZ" smtClean="0"/>
              <a:t>16.5.2013</a:t>
            </a:r>
            <a:endParaRPr lang="en-US"/>
          </a:p>
        </p:txBody>
      </p:sp>
      <p:sp>
        <p:nvSpPr>
          <p:cNvPr id="8" name="Footer Placeholder 7"/>
          <p:cNvSpPr>
            <a:spLocks noGrp="1"/>
          </p:cNvSpPr>
          <p:nvPr>
            <p:ph type="ftr" sz="quarter" idx="11"/>
          </p:nvPr>
        </p:nvSpPr>
        <p:spPr/>
        <p:txBody>
          <a:bodyPr/>
          <a:lstStyle/>
          <a:p>
            <a:r>
              <a:rPr lang="en-US" smtClean="0"/>
              <a:t>Karel Kubíček</a:t>
            </a:r>
            <a:endParaRPr lang="en-US"/>
          </a:p>
        </p:txBody>
      </p:sp>
      <p:sp>
        <p:nvSpPr>
          <p:cNvPr id="9" name="Slide Number Placeholder 8"/>
          <p:cNvSpPr>
            <a:spLocks noGrp="1"/>
          </p:cNvSpPr>
          <p:nvPr>
            <p:ph type="sldNum" sz="quarter" idx="12"/>
          </p:nvPr>
        </p:nvSpPr>
        <p:spPr/>
        <p:txBody>
          <a:bodyPr/>
          <a:lstStyle/>
          <a:p>
            <a:fld id="{E5511FB2-EDC6-024E-ADE3-526604840479}" type="slidenum">
              <a:rPr lang="en-US" smtClean="0"/>
              <a:t>8</a:t>
            </a:fld>
            <a:endParaRPr lang="en-US"/>
          </a:p>
        </p:txBody>
      </p:sp>
    </p:spTree>
    <p:extLst>
      <p:ext uri="{BB962C8B-B14F-4D97-AF65-F5344CB8AC3E}">
        <p14:creationId xmlns:p14="http://schemas.microsoft.com/office/powerpoint/2010/main" val="3988612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05-16 at 9.29.5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57811"/>
            <a:ext cx="9144000" cy="1107165"/>
          </a:xfrm>
          <a:prstGeom prst="rect">
            <a:avLst/>
          </a:prstGeom>
        </p:spPr>
      </p:pic>
      <p:pic>
        <p:nvPicPr>
          <p:cNvPr id="5" name="Picture 4" descr="Screen Shot 2013-05-16 at 9.30.51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737239"/>
            <a:ext cx="9144000" cy="1899527"/>
          </a:xfrm>
          <a:prstGeom prst="rect">
            <a:avLst/>
          </a:prstGeom>
        </p:spPr>
      </p:pic>
      <p:sp>
        <p:nvSpPr>
          <p:cNvPr id="6" name="Date Placeholder 5"/>
          <p:cNvSpPr>
            <a:spLocks noGrp="1"/>
          </p:cNvSpPr>
          <p:nvPr>
            <p:ph type="dt" sz="half" idx="10"/>
          </p:nvPr>
        </p:nvSpPr>
        <p:spPr/>
        <p:txBody>
          <a:bodyPr/>
          <a:lstStyle/>
          <a:p>
            <a:r>
              <a:rPr lang="cs-CZ" smtClean="0"/>
              <a:t>16.5.2013</a:t>
            </a:r>
            <a:endParaRPr lang="en-US"/>
          </a:p>
        </p:txBody>
      </p:sp>
      <p:sp>
        <p:nvSpPr>
          <p:cNvPr id="7" name="Footer Placeholder 6"/>
          <p:cNvSpPr>
            <a:spLocks noGrp="1"/>
          </p:cNvSpPr>
          <p:nvPr>
            <p:ph type="ftr" sz="quarter" idx="11"/>
          </p:nvPr>
        </p:nvSpPr>
        <p:spPr/>
        <p:txBody>
          <a:bodyPr/>
          <a:lstStyle/>
          <a:p>
            <a:r>
              <a:rPr lang="en-US" smtClean="0"/>
              <a:t>Karel Kubíček</a:t>
            </a:r>
            <a:endParaRPr lang="en-US"/>
          </a:p>
        </p:txBody>
      </p:sp>
      <p:sp>
        <p:nvSpPr>
          <p:cNvPr id="8" name="Slide Number Placeholder 7"/>
          <p:cNvSpPr>
            <a:spLocks noGrp="1"/>
          </p:cNvSpPr>
          <p:nvPr>
            <p:ph type="sldNum" sz="quarter" idx="12"/>
          </p:nvPr>
        </p:nvSpPr>
        <p:spPr/>
        <p:txBody>
          <a:bodyPr/>
          <a:lstStyle/>
          <a:p>
            <a:fld id="{E5511FB2-EDC6-024E-ADE3-526604840479}" type="slidenum">
              <a:rPr lang="en-US" smtClean="0"/>
              <a:t>9</a:t>
            </a:fld>
            <a:endParaRPr lang="en-US"/>
          </a:p>
        </p:txBody>
      </p:sp>
    </p:spTree>
    <p:extLst>
      <p:ext uri="{BB962C8B-B14F-4D97-AF65-F5344CB8AC3E}">
        <p14:creationId xmlns:p14="http://schemas.microsoft.com/office/powerpoint/2010/main" val="20262678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223</TotalTime>
  <Words>666</Words>
  <Application>Microsoft Macintosh PowerPoint</Application>
  <PresentationFormat>On-screen Show (4:3)</PresentationFormat>
  <Paragraphs>195</Paragraphs>
  <Slides>23</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23</vt:i4>
      </vt:variant>
    </vt:vector>
  </HeadingPairs>
  <TitlesOfParts>
    <vt:vector size="26" baseType="lpstr">
      <vt:lpstr>Office Theme</vt:lpstr>
      <vt:lpstr>Formel</vt:lpstr>
      <vt:lpstr>Equation</vt:lpstr>
      <vt:lpstr>PowerPoint Presentation</vt:lpstr>
      <vt:lpstr>Analytical Ultracentrifugation</vt:lpstr>
      <vt:lpstr>Analytical Ultracentrifugation –   Applications</vt:lpstr>
      <vt:lpstr>Analytical Ultracentrifugation –   Applications</vt:lpstr>
      <vt:lpstr>Analytical Ultracentrifugation –   Design</vt:lpstr>
      <vt:lpstr>PowerPoint Presentation</vt:lpstr>
      <vt:lpstr>PowerPoint Presentation</vt:lpstr>
      <vt:lpstr>PowerPoint Presentation</vt:lpstr>
      <vt:lpstr>PowerPoint Presentation</vt:lpstr>
      <vt:lpstr>PowerPoint Presentation</vt:lpstr>
      <vt:lpstr>Analytical Ultracentrifugation –   Design: Optical systems</vt:lpstr>
      <vt:lpstr>PowerPoint Presentation</vt:lpstr>
      <vt:lpstr>Analytical Ultracentrifugation –   Sedimentation velocity experiments</vt:lpstr>
      <vt:lpstr>Analytical Ultracentrifugation –    Sedimentation velocity experiments</vt:lpstr>
      <vt:lpstr>Analytical Ultracentrifugation –   Sedimentation velocity experiments</vt:lpstr>
      <vt:lpstr>Analytical Ultracentrifugation –   Data analyses: sedimentation velocity</vt:lpstr>
      <vt:lpstr>Analytical Ultracentrifugation –   Sedimentation equilibrium experiments</vt:lpstr>
      <vt:lpstr>PowerPoint Presentation</vt:lpstr>
      <vt:lpstr>Analytical Ultracentrifugation –   Examples of Applications</vt:lpstr>
      <vt:lpstr>PowerPoint Presentation</vt:lpstr>
      <vt:lpstr>PowerPoint Presentation</vt:lpstr>
      <vt:lpstr>PowerPoint Presentation</vt:lpstr>
      <vt:lpstr>PowerPoint Presentation</vt:lpstr>
    </vt:vector>
  </TitlesOfParts>
  <Company>NCBR MU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Analytical Ultracentrifugation</dc:title>
  <dc:creator>Karel Kubicek</dc:creator>
  <cp:lastModifiedBy>Karel Kubicek</cp:lastModifiedBy>
  <cp:revision>8</cp:revision>
  <dcterms:created xsi:type="dcterms:W3CDTF">2013-05-16T08:21:59Z</dcterms:created>
  <dcterms:modified xsi:type="dcterms:W3CDTF">2014-02-26T21:32:14Z</dcterms:modified>
</cp:coreProperties>
</file>