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0"/>
  </p:notesMasterIdLst>
  <p:sldIdLst>
    <p:sldId id="256" r:id="rId2"/>
    <p:sldId id="280" r:id="rId3"/>
    <p:sldId id="289" r:id="rId4"/>
    <p:sldId id="300" r:id="rId5"/>
    <p:sldId id="305" r:id="rId6"/>
    <p:sldId id="290" r:id="rId7"/>
    <p:sldId id="291" r:id="rId8"/>
    <p:sldId id="292" r:id="rId9"/>
    <p:sldId id="295" r:id="rId10"/>
    <p:sldId id="293" r:id="rId11"/>
    <p:sldId id="294" r:id="rId12"/>
    <p:sldId id="297" r:id="rId13"/>
    <p:sldId id="302" r:id="rId14"/>
    <p:sldId id="301" r:id="rId15"/>
    <p:sldId id="296" r:id="rId16"/>
    <p:sldId id="303" r:id="rId17"/>
    <p:sldId id="304" r:id="rId18"/>
    <p:sldId id="298" r:id="rId19"/>
    <p:sldId id="309" r:id="rId20"/>
    <p:sldId id="306" r:id="rId21"/>
    <p:sldId id="307" r:id="rId22"/>
    <p:sldId id="308" r:id="rId23"/>
    <p:sldId id="299" r:id="rId24"/>
    <p:sldId id="311" r:id="rId25"/>
    <p:sldId id="312" r:id="rId26"/>
    <p:sldId id="310" r:id="rId27"/>
    <p:sldId id="313" r:id="rId28"/>
    <p:sldId id="314" r:id="rId2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147" d="100"/>
          <a:sy n="147" d="100"/>
        </p:scale>
        <p:origin x="-1040" y="-5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6" d="100"/>
        <a:sy n="10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notesMaster" Target="notesMasters/notesMaster1.xml"/><Relationship Id="rId31" Type="http://schemas.openxmlformats.org/officeDocument/2006/relationships/printerSettings" Target="printerSettings/printerSettings1.bin"/><Relationship Id="rId32" Type="http://schemas.openxmlformats.org/officeDocument/2006/relationships/presProps" Target="presProps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viewProps" Target="viewProps.xml"/><Relationship Id="rId34" Type="http://schemas.openxmlformats.org/officeDocument/2006/relationships/theme" Target="theme/theme1.xml"/><Relationship Id="rId35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CED326-38F2-154A-80C2-3F40E1A449D7}" type="datetimeFigureOut">
              <a:rPr lang="en-US" smtClean="0"/>
              <a:t>1/9/14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Click to edit Master text styles</a:t>
            </a:r>
          </a:p>
          <a:p>
            <a:pPr lvl="1"/>
            <a:r>
              <a:rPr lang="cs-CZ" smtClean="0"/>
              <a:t>Second level</a:t>
            </a:r>
          </a:p>
          <a:p>
            <a:pPr lvl="2"/>
            <a:r>
              <a:rPr lang="cs-CZ" smtClean="0"/>
              <a:t>Third level</a:t>
            </a:r>
          </a:p>
          <a:p>
            <a:pPr lvl="3"/>
            <a:r>
              <a:rPr lang="cs-CZ" smtClean="0"/>
              <a:t>Fourth level</a:t>
            </a:r>
          </a:p>
          <a:p>
            <a:pPr lvl="4"/>
            <a:r>
              <a:rPr lang="cs-CZ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F354E6-93B6-6541-AB97-22E3919D54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73490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D66F9C-6292-384E-B210-197DCFF2522D}" type="datetimeFigureOut">
              <a:rPr lang="en-US" smtClean="0"/>
              <a:t>1/9/14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0FFB0-182B-6C4A-BACC-49651F15BA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031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Click to edit Master text styles</a:t>
            </a:r>
          </a:p>
          <a:p>
            <a:pPr lvl="1"/>
            <a:r>
              <a:rPr lang="cs-CZ" smtClean="0"/>
              <a:t>Second level</a:t>
            </a:r>
          </a:p>
          <a:p>
            <a:pPr lvl="2"/>
            <a:r>
              <a:rPr lang="cs-CZ" smtClean="0"/>
              <a:t>Third level</a:t>
            </a:r>
          </a:p>
          <a:p>
            <a:pPr lvl="3"/>
            <a:r>
              <a:rPr lang="cs-CZ" smtClean="0"/>
              <a:t>Fourth level</a:t>
            </a:r>
          </a:p>
          <a:p>
            <a:pPr lvl="4"/>
            <a:r>
              <a:rPr lang="cs-CZ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D66F9C-6292-384E-B210-197DCFF2522D}" type="datetimeFigureOut">
              <a:rPr lang="en-US" smtClean="0"/>
              <a:t>1/9/14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0FFB0-182B-6C4A-BACC-49651F15BA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89405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Click to edit Master text styles</a:t>
            </a:r>
          </a:p>
          <a:p>
            <a:pPr lvl="1"/>
            <a:r>
              <a:rPr lang="cs-CZ" smtClean="0"/>
              <a:t>Second level</a:t>
            </a:r>
          </a:p>
          <a:p>
            <a:pPr lvl="2"/>
            <a:r>
              <a:rPr lang="cs-CZ" smtClean="0"/>
              <a:t>Third level</a:t>
            </a:r>
          </a:p>
          <a:p>
            <a:pPr lvl="3"/>
            <a:r>
              <a:rPr lang="cs-CZ" smtClean="0"/>
              <a:t>Fourth level</a:t>
            </a:r>
          </a:p>
          <a:p>
            <a:pPr lvl="4"/>
            <a:r>
              <a:rPr lang="cs-CZ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D66F9C-6292-384E-B210-197DCFF2522D}" type="datetimeFigureOut">
              <a:rPr lang="en-US" smtClean="0"/>
              <a:t>1/9/14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0FFB0-182B-6C4A-BACC-49651F15BA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90129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Click to edit Master text styles</a:t>
            </a:r>
          </a:p>
          <a:p>
            <a:pPr lvl="1"/>
            <a:r>
              <a:rPr lang="cs-CZ" smtClean="0"/>
              <a:t>Second level</a:t>
            </a:r>
          </a:p>
          <a:p>
            <a:pPr lvl="2"/>
            <a:r>
              <a:rPr lang="cs-CZ" smtClean="0"/>
              <a:t>Third level</a:t>
            </a:r>
          </a:p>
          <a:p>
            <a:pPr lvl="3"/>
            <a:r>
              <a:rPr lang="cs-CZ" smtClean="0"/>
              <a:t>Fourth level</a:t>
            </a:r>
          </a:p>
          <a:p>
            <a:pPr lvl="4"/>
            <a:r>
              <a:rPr lang="cs-CZ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D66F9C-6292-384E-B210-197DCFF2522D}" type="datetimeFigureOut">
              <a:rPr lang="en-US" smtClean="0"/>
              <a:t>1/9/14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0FFB0-182B-6C4A-BACC-49651F15BA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2549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D66F9C-6292-384E-B210-197DCFF2522D}" type="datetimeFigureOut">
              <a:rPr lang="en-US" smtClean="0"/>
              <a:t>1/9/14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0FFB0-182B-6C4A-BACC-49651F15BA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90255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Click to edit Master text styles</a:t>
            </a:r>
          </a:p>
          <a:p>
            <a:pPr lvl="1"/>
            <a:r>
              <a:rPr lang="cs-CZ" smtClean="0"/>
              <a:t>Second level</a:t>
            </a:r>
          </a:p>
          <a:p>
            <a:pPr lvl="2"/>
            <a:r>
              <a:rPr lang="cs-CZ" smtClean="0"/>
              <a:t>Third level</a:t>
            </a:r>
          </a:p>
          <a:p>
            <a:pPr lvl="3"/>
            <a:r>
              <a:rPr lang="cs-CZ" smtClean="0"/>
              <a:t>Fourth level</a:t>
            </a:r>
          </a:p>
          <a:p>
            <a:pPr lvl="4"/>
            <a:r>
              <a:rPr lang="cs-CZ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Click to edit Master text styles</a:t>
            </a:r>
          </a:p>
          <a:p>
            <a:pPr lvl="1"/>
            <a:r>
              <a:rPr lang="cs-CZ" smtClean="0"/>
              <a:t>Second level</a:t>
            </a:r>
          </a:p>
          <a:p>
            <a:pPr lvl="2"/>
            <a:r>
              <a:rPr lang="cs-CZ" smtClean="0"/>
              <a:t>Third level</a:t>
            </a:r>
          </a:p>
          <a:p>
            <a:pPr lvl="3"/>
            <a:r>
              <a:rPr lang="cs-CZ" smtClean="0"/>
              <a:t>Fourth level</a:t>
            </a:r>
          </a:p>
          <a:p>
            <a:pPr lvl="4"/>
            <a:r>
              <a:rPr lang="cs-CZ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D66F9C-6292-384E-B210-197DCFF2522D}" type="datetimeFigureOut">
              <a:rPr lang="en-US" smtClean="0"/>
              <a:t>1/9/14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0FFB0-182B-6C4A-BACC-49651F15BA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87236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Click to edit Master text styles</a:t>
            </a:r>
          </a:p>
          <a:p>
            <a:pPr lvl="1"/>
            <a:r>
              <a:rPr lang="cs-CZ" smtClean="0"/>
              <a:t>Second level</a:t>
            </a:r>
          </a:p>
          <a:p>
            <a:pPr lvl="2"/>
            <a:r>
              <a:rPr lang="cs-CZ" smtClean="0"/>
              <a:t>Third level</a:t>
            </a:r>
          </a:p>
          <a:p>
            <a:pPr lvl="3"/>
            <a:r>
              <a:rPr lang="cs-CZ" smtClean="0"/>
              <a:t>Fourth level</a:t>
            </a:r>
          </a:p>
          <a:p>
            <a:pPr lvl="4"/>
            <a:r>
              <a:rPr lang="cs-CZ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Click to edit Master text styles</a:t>
            </a:r>
          </a:p>
          <a:p>
            <a:pPr lvl="1"/>
            <a:r>
              <a:rPr lang="cs-CZ" smtClean="0"/>
              <a:t>Second level</a:t>
            </a:r>
          </a:p>
          <a:p>
            <a:pPr lvl="2"/>
            <a:r>
              <a:rPr lang="cs-CZ" smtClean="0"/>
              <a:t>Third level</a:t>
            </a:r>
          </a:p>
          <a:p>
            <a:pPr lvl="3"/>
            <a:r>
              <a:rPr lang="cs-CZ" smtClean="0"/>
              <a:t>Fourth level</a:t>
            </a:r>
          </a:p>
          <a:p>
            <a:pPr lvl="4"/>
            <a:r>
              <a:rPr lang="cs-CZ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D66F9C-6292-384E-B210-197DCFF2522D}" type="datetimeFigureOut">
              <a:rPr lang="en-US" smtClean="0"/>
              <a:t>1/9/14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0FFB0-182B-6C4A-BACC-49651F15BA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4479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D66F9C-6292-384E-B210-197DCFF2522D}" type="datetimeFigureOut">
              <a:rPr lang="en-US" smtClean="0"/>
              <a:t>1/9/14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0FFB0-182B-6C4A-BACC-49651F15BA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83317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D66F9C-6292-384E-B210-197DCFF2522D}" type="datetimeFigureOut">
              <a:rPr lang="en-US" smtClean="0"/>
              <a:t>1/9/14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0FFB0-182B-6C4A-BACC-49651F15BA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35681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Click to edit Master text styles</a:t>
            </a:r>
          </a:p>
          <a:p>
            <a:pPr lvl="1"/>
            <a:r>
              <a:rPr lang="cs-CZ" smtClean="0"/>
              <a:t>Second level</a:t>
            </a:r>
          </a:p>
          <a:p>
            <a:pPr lvl="2"/>
            <a:r>
              <a:rPr lang="cs-CZ" smtClean="0"/>
              <a:t>Third level</a:t>
            </a:r>
          </a:p>
          <a:p>
            <a:pPr lvl="3"/>
            <a:r>
              <a:rPr lang="cs-CZ" smtClean="0"/>
              <a:t>Fourth level</a:t>
            </a:r>
          </a:p>
          <a:p>
            <a:pPr lvl="4"/>
            <a:r>
              <a:rPr lang="cs-CZ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D66F9C-6292-384E-B210-197DCFF2522D}" type="datetimeFigureOut">
              <a:rPr lang="en-US" smtClean="0"/>
              <a:t>1/9/14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0FFB0-182B-6C4A-BACC-49651F15BA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62149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D66F9C-6292-384E-B210-197DCFF2522D}" type="datetimeFigureOut">
              <a:rPr lang="en-US" smtClean="0"/>
              <a:t>1/9/14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0FFB0-182B-6C4A-BACC-49651F15BA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08050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Click to edit Master text styles</a:t>
            </a:r>
          </a:p>
          <a:p>
            <a:pPr lvl="1"/>
            <a:r>
              <a:rPr lang="cs-CZ" smtClean="0"/>
              <a:t>Second level</a:t>
            </a:r>
          </a:p>
          <a:p>
            <a:pPr lvl="2"/>
            <a:r>
              <a:rPr lang="cs-CZ" smtClean="0"/>
              <a:t>Third level</a:t>
            </a:r>
          </a:p>
          <a:p>
            <a:pPr lvl="3"/>
            <a:r>
              <a:rPr lang="cs-CZ" smtClean="0"/>
              <a:t>Fourth level</a:t>
            </a:r>
          </a:p>
          <a:p>
            <a:pPr lvl="4"/>
            <a:r>
              <a:rPr lang="cs-CZ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66F9C-6292-384E-B210-197DCFF2522D}" type="datetimeFigureOut">
              <a:rPr lang="en-US" smtClean="0"/>
              <a:t>1/9/14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30FFB0-182B-6C4A-BACC-49651F15BA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87066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hyperlink" Target="mailto:karelk77@googlemail.com" TargetMode="External"/><Relationship Id="rId3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3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3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4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4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Relationship Id="rId3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g"/><Relationship Id="rId3" Type="http://schemas.openxmlformats.org/officeDocument/2006/relationships/image" Target="../media/image7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1170204" y="2954338"/>
            <a:ext cx="6279141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cs-CZ" sz="2000" b="1" dirty="0" smtClean="0">
                <a:effectLst/>
                <a:latin typeface="Arial"/>
                <a:cs typeface="Arial"/>
              </a:rPr>
              <a:t>F9603 Od diagnózy k léku</a:t>
            </a:r>
            <a:endParaRPr lang="cs-CZ" sz="2000" b="1" dirty="0">
              <a:effectLst/>
              <a:latin typeface="Arial"/>
              <a:cs typeface="Arial"/>
            </a:endParaRPr>
          </a:p>
          <a:p>
            <a:pPr algn="ctr"/>
            <a:endParaRPr lang="cs-CZ" sz="2000" b="1" dirty="0" smtClean="0">
              <a:effectLst/>
              <a:latin typeface="Arial"/>
              <a:cs typeface="Arial"/>
            </a:endParaRPr>
          </a:p>
          <a:p>
            <a:pPr algn="ctr"/>
            <a:r>
              <a:rPr lang="cs-CZ" sz="2000" b="1" dirty="0" smtClean="0">
                <a:effectLst/>
                <a:latin typeface="Arial"/>
                <a:cs typeface="Arial"/>
              </a:rPr>
              <a:t>Podzimní </a:t>
            </a:r>
            <a:r>
              <a:rPr lang="cs-CZ" sz="2000" b="1" dirty="0">
                <a:effectLst/>
                <a:latin typeface="Arial"/>
                <a:cs typeface="Arial"/>
              </a:rPr>
              <a:t>semestr </a:t>
            </a:r>
            <a:r>
              <a:rPr lang="cs-CZ" sz="2000" b="1" dirty="0" smtClean="0">
                <a:effectLst/>
                <a:latin typeface="Arial"/>
                <a:cs typeface="Arial"/>
              </a:rPr>
              <a:t>20</a:t>
            </a:r>
            <a:r>
              <a:rPr lang="de-CH" sz="2000" b="1" dirty="0" smtClean="0">
                <a:effectLst/>
                <a:latin typeface="Arial"/>
                <a:cs typeface="Arial"/>
              </a:rPr>
              <a:t>13</a:t>
            </a:r>
            <a:endParaRPr lang="fr-FR" sz="2000" b="1" dirty="0">
              <a:effectLst/>
              <a:latin typeface="Arial"/>
              <a:cs typeface="Arial"/>
            </a:endParaRP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150928" y="5715120"/>
            <a:ext cx="8893175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cs-CZ" sz="2000" b="1" dirty="0">
              <a:effectLst/>
              <a:cs typeface="Times New Roman" charset="0"/>
            </a:endParaRPr>
          </a:p>
          <a:p>
            <a:r>
              <a:rPr lang="cs-CZ" sz="2000" b="1" dirty="0">
                <a:effectLst/>
                <a:cs typeface="Times New Roman" charset="0"/>
              </a:rPr>
              <a:t>Mgr. Karel </a:t>
            </a:r>
            <a:r>
              <a:rPr lang="cs-CZ" sz="2000" b="1" dirty="0" smtClean="0">
                <a:effectLst/>
                <a:cs typeface="Times New Roman" charset="0"/>
              </a:rPr>
              <a:t>Kubíček, Ph.D</a:t>
            </a:r>
            <a:r>
              <a:rPr lang="cs-CZ" sz="2000" b="1" dirty="0">
                <a:cs typeface="Times New Roman" charset="0"/>
              </a:rPr>
              <a:t>.</a:t>
            </a:r>
            <a:r>
              <a:rPr lang="cs-CZ" sz="2000" b="1" dirty="0" smtClean="0">
                <a:effectLst/>
                <a:cs typeface="Times New Roman" charset="0"/>
              </a:rPr>
              <a:t>, Ústav </a:t>
            </a:r>
            <a:r>
              <a:rPr lang="cs-CZ" sz="2000" b="1" dirty="0">
                <a:effectLst/>
                <a:cs typeface="Times New Roman" charset="0"/>
              </a:rPr>
              <a:t>fyziky kondenzovaných látek, </a:t>
            </a:r>
            <a:endParaRPr lang="cs-CZ" sz="2000" b="1" dirty="0" smtClean="0">
              <a:effectLst/>
              <a:cs typeface="Times New Roman" charset="0"/>
            </a:endParaRPr>
          </a:p>
          <a:p>
            <a:r>
              <a:rPr lang="cs-CZ" sz="2000" b="1" dirty="0" smtClean="0">
                <a:effectLst/>
                <a:cs typeface="Times New Roman" charset="0"/>
              </a:rPr>
              <a:t>CEITEC MU</a:t>
            </a:r>
            <a:r>
              <a:rPr lang="cs-CZ" sz="2000" b="1" dirty="0">
                <a:effectLst/>
                <a:cs typeface="Times New Roman" charset="0"/>
              </a:rPr>
              <a:t>, </a:t>
            </a:r>
            <a:r>
              <a:rPr lang="fr-FR" b="1" dirty="0">
                <a:effectLst/>
                <a:hlinkClick r:id="rId2"/>
              </a:rPr>
              <a:t>karelk77@</a:t>
            </a:r>
            <a:r>
              <a:rPr lang="fr-FR" b="1" dirty="0" smtClean="0">
                <a:effectLst/>
                <a:hlinkClick r:id="rId2"/>
              </a:rPr>
              <a:t>gmail.com</a:t>
            </a:r>
            <a:r>
              <a:rPr lang="fr-FR" b="1" dirty="0">
                <a:effectLst/>
              </a:rPr>
              <a:t>, </a:t>
            </a:r>
            <a:r>
              <a:rPr lang="fr-FR" b="1" dirty="0" smtClean="0">
                <a:effectLst/>
              </a:rPr>
              <a:t>+420 549 </a:t>
            </a:r>
            <a:r>
              <a:rPr lang="fr-FR" b="1" dirty="0">
                <a:effectLst/>
              </a:rPr>
              <a:t>49 3253</a:t>
            </a:r>
          </a:p>
        </p:txBody>
      </p:sp>
      <p:pic>
        <p:nvPicPr>
          <p:cNvPr id="6" name="Picture 9" descr="OPVK_hor_zakladni_logolink_RGB_cz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333375"/>
            <a:ext cx="6408738" cy="1400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80085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Shot 2013-12-05 at 11.06.00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9693"/>
            <a:ext cx="9144000" cy="2503815"/>
          </a:xfrm>
          <a:prstGeom prst="rect">
            <a:avLst/>
          </a:prstGeom>
        </p:spPr>
      </p:pic>
      <p:pic>
        <p:nvPicPr>
          <p:cNvPr id="5" name="Picture 4" descr="Screen Shot 2013-12-05 at 11.13.57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30468"/>
            <a:ext cx="9144000" cy="2249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1402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creen Shot 2013-12-05 at 11.27.20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200" y="0"/>
            <a:ext cx="858449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0822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creen Shot 2013-12-06 at 8.09.30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6487" y="2522880"/>
            <a:ext cx="5125970" cy="4193414"/>
          </a:xfrm>
          <a:prstGeom prst="rect">
            <a:avLst/>
          </a:prstGeom>
        </p:spPr>
      </p:pic>
      <p:pic>
        <p:nvPicPr>
          <p:cNvPr id="4" name="Picture 3" descr="Screen Shot 2013-12-06 at 8.08.30 AM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76" r="5598" b="4333"/>
          <a:stretch/>
        </p:blipFill>
        <p:spPr>
          <a:xfrm>
            <a:off x="181420" y="0"/>
            <a:ext cx="4734534" cy="3680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53059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Shot 2013-12-06 at 9.21.05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073" y="178634"/>
            <a:ext cx="8432308" cy="615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66467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Shot 2013-12-06 at 9.20.15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80" y="0"/>
            <a:ext cx="831954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82134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Shot 2013-12-05 at 11.38.03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5399"/>
            <a:ext cx="9144000" cy="3323603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764854" y="1779840"/>
            <a:ext cx="561578" cy="552960"/>
          </a:xfrm>
          <a:prstGeom prst="rect">
            <a:avLst/>
          </a:prstGeom>
          <a:noFill/>
          <a:ln w="38100" cmpd="sng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924957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Shot 2013-12-06 at 8.49.41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6977" y="0"/>
            <a:ext cx="610391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825774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Shot 2013-12-06 at 8.55.05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0009" y="323398"/>
            <a:ext cx="3927496" cy="6191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640852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Shot 2013-12-06 at 8.16.26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949" y="0"/>
            <a:ext cx="843686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28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llu_compact_spongy_bon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4995" y="825240"/>
            <a:ext cx="66040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09084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56665" y="527950"/>
            <a:ext cx="8687335" cy="4893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latin typeface="Arial"/>
                <a:cs typeface="Arial"/>
              </a:rPr>
              <a:t>Bechtěrevova</a:t>
            </a:r>
            <a:r>
              <a:rPr lang="en-US" sz="2400" b="1" dirty="0" smtClean="0">
                <a:latin typeface="Arial"/>
                <a:cs typeface="Arial"/>
              </a:rPr>
              <a:t> </a:t>
            </a:r>
            <a:r>
              <a:rPr lang="en-US" sz="2400" b="1" dirty="0" err="1" smtClean="0">
                <a:latin typeface="Arial"/>
                <a:cs typeface="Arial"/>
              </a:rPr>
              <a:t>choroba</a:t>
            </a:r>
            <a:endParaRPr lang="en-US" sz="2400" b="1" dirty="0" smtClean="0">
              <a:latin typeface="Arial"/>
              <a:cs typeface="Arial"/>
            </a:endParaRPr>
          </a:p>
          <a:p>
            <a:r>
              <a:rPr lang="en-US" dirty="0">
                <a:latin typeface="Arial"/>
                <a:cs typeface="Arial"/>
              </a:rPr>
              <a:t>	</a:t>
            </a:r>
            <a:r>
              <a:rPr lang="en-US" dirty="0" smtClean="0">
                <a:latin typeface="Arial"/>
                <a:cs typeface="Arial"/>
              </a:rPr>
              <a:t>.</a:t>
            </a:r>
            <a:r>
              <a:rPr lang="en-US" dirty="0" err="1" smtClean="0">
                <a:latin typeface="Arial"/>
                <a:cs typeface="Arial"/>
              </a:rPr>
              <a:t>ankylozující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spondylitida</a:t>
            </a:r>
            <a:r>
              <a:rPr lang="en-US" dirty="0" smtClean="0">
                <a:latin typeface="Arial"/>
                <a:cs typeface="Arial"/>
              </a:rPr>
              <a:t> – </a:t>
            </a:r>
            <a:r>
              <a:rPr lang="en-US" dirty="0" err="1" smtClean="0">
                <a:latin typeface="Arial"/>
                <a:cs typeface="Arial"/>
              </a:rPr>
              <a:t>zanětlivé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onemocnění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páteře</a:t>
            </a:r>
            <a:r>
              <a:rPr lang="en-US" dirty="0" smtClean="0">
                <a:latin typeface="Arial"/>
                <a:cs typeface="Arial"/>
              </a:rPr>
              <a:t> a </a:t>
            </a:r>
            <a:r>
              <a:rPr lang="en-US" dirty="0" err="1" smtClean="0">
                <a:latin typeface="Arial"/>
                <a:cs typeface="Arial"/>
              </a:rPr>
              <a:t>periferálních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kloubů</a:t>
            </a:r>
            <a:r>
              <a:rPr lang="en-US" dirty="0" smtClean="0">
                <a:latin typeface="Arial"/>
                <a:cs typeface="Arial"/>
              </a:rPr>
              <a:t> 	 </a:t>
            </a:r>
            <a:r>
              <a:rPr lang="en-US" dirty="0" err="1" smtClean="0">
                <a:latin typeface="Arial"/>
                <a:cs typeface="Arial"/>
              </a:rPr>
              <a:t>vedoucí</a:t>
            </a:r>
            <a:r>
              <a:rPr lang="en-US" dirty="0" smtClean="0">
                <a:latin typeface="Arial"/>
                <a:cs typeface="Arial"/>
              </a:rPr>
              <a:t> k </a:t>
            </a:r>
            <a:r>
              <a:rPr lang="en-US" dirty="0" err="1" smtClean="0">
                <a:latin typeface="Arial"/>
                <a:cs typeface="Arial"/>
              </a:rPr>
              <a:t>osifikaci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koloubů</a:t>
            </a:r>
            <a:endParaRPr lang="en-US" dirty="0" smtClean="0">
              <a:latin typeface="Arial"/>
              <a:cs typeface="Arial"/>
            </a:endParaRPr>
          </a:p>
          <a:p>
            <a:r>
              <a:rPr lang="en-US" dirty="0">
                <a:latin typeface="Arial"/>
                <a:cs typeface="Arial"/>
              </a:rPr>
              <a:t>	</a:t>
            </a:r>
            <a:r>
              <a:rPr lang="en-US" dirty="0" smtClean="0">
                <a:latin typeface="Arial"/>
                <a:cs typeface="Arial"/>
              </a:rPr>
              <a:t>.</a:t>
            </a:r>
            <a:r>
              <a:rPr lang="en-US" dirty="0" err="1" smtClean="0">
                <a:latin typeface="Arial"/>
                <a:cs typeface="Arial"/>
              </a:rPr>
              <a:t>na</a:t>
            </a:r>
            <a:r>
              <a:rPr lang="en-US" dirty="0" smtClean="0">
                <a:latin typeface="Arial"/>
                <a:cs typeface="Arial"/>
              </a:rPr>
              <a:t> 1 </a:t>
            </a:r>
            <a:r>
              <a:rPr lang="en-US" dirty="0" err="1" smtClean="0">
                <a:latin typeface="Arial"/>
                <a:cs typeface="Arial"/>
              </a:rPr>
              <a:t>postiženou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ženu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připadají</a:t>
            </a:r>
            <a:r>
              <a:rPr lang="en-US" dirty="0" smtClean="0">
                <a:latin typeface="Arial"/>
                <a:cs typeface="Arial"/>
              </a:rPr>
              <a:t> 3 </a:t>
            </a:r>
            <a:r>
              <a:rPr lang="en-US" dirty="0" err="1" smtClean="0">
                <a:latin typeface="Arial"/>
                <a:cs typeface="Arial"/>
              </a:rPr>
              <a:t>muži</a:t>
            </a:r>
            <a:endParaRPr lang="en-US" dirty="0" smtClean="0">
              <a:latin typeface="Arial"/>
              <a:cs typeface="Arial"/>
            </a:endParaRPr>
          </a:p>
          <a:p>
            <a:r>
              <a:rPr lang="en-US" dirty="0">
                <a:latin typeface="Arial"/>
                <a:cs typeface="Arial"/>
              </a:rPr>
              <a:t>	</a:t>
            </a:r>
            <a:r>
              <a:rPr lang="en-US" dirty="0" smtClean="0">
                <a:latin typeface="Arial"/>
                <a:cs typeface="Arial"/>
              </a:rPr>
              <a:t>.v </a:t>
            </a:r>
            <a:r>
              <a:rPr lang="en-US" dirty="0" err="1" smtClean="0">
                <a:latin typeface="Arial"/>
                <a:cs typeface="Arial"/>
              </a:rPr>
              <a:t>ranných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fázích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často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zaměňována</a:t>
            </a:r>
            <a:r>
              <a:rPr lang="en-US" dirty="0" smtClean="0">
                <a:latin typeface="Arial"/>
                <a:cs typeface="Arial"/>
              </a:rPr>
              <a:t> s </a:t>
            </a:r>
            <a:r>
              <a:rPr lang="en-US" dirty="0" err="1" smtClean="0">
                <a:latin typeface="Arial"/>
                <a:cs typeface="Arial"/>
              </a:rPr>
              <a:t>revmatismem</a:t>
            </a:r>
            <a:endParaRPr lang="en-US" dirty="0" smtClean="0">
              <a:latin typeface="Arial"/>
              <a:cs typeface="Arial"/>
            </a:endParaRPr>
          </a:p>
          <a:p>
            <a:r>
              <a:rPr lang="en-US" dirty="0">
                <a:latin typeface="Arial"/>
                <a:cs typeface="Arial"/>
              </a:rPr>
              <a:t>	</a:t>
            </a:r>
            <a:r>
              <a:rPr lang="en-US" dirty="0" smtClean="0">
                <a:latin typeface="Arial"/>
                <a:cs typeface="Arial"/>
              </a:rPr>
              <a:t>.</a:t>
            </a:r>
            <a:r>
              <a:rPr lang="en-US" dirty="0" err="1" smtClean="0">
                <a:latin typeface="Arial"/>
                <a:cs typeface="Arial"/>
              </a:rPr>
              <a:t>známá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již</a:t>
            </a:r>
            <a:r>
              <a:rPr lang="en-US" dirty="0" smtClean="0">
                <a:latin typeface="Arial"/>
                <a:cs typeface="Arial"/>
              </a:rPr>
              <a:t> od 16. </a:t>
            </a:r>
            <a:r>
              <a:rPr lang="en-US" dirty="0" err="1" smtClean="0">
                <a:latin typeface="Arial"/>
                <a:cs typeface="Arial"/>
              </a:rPr>
              <a:t>století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nicméně</a:t>
            </a:r>
            <a:r>
              <a:rPr lang="en-US" dirty="0" smtClean="0">
                <a:latin typeface="Arial"/>
                <a:cs typeface="Arial"/>
              </a:rPr>
              <a:t> do </a:t>
            </a:r>
            <a:r>
              <a:rPr lang="en-US" dirty="0" err="1" smtClean="0">
                <a:latin typeface="Arial"/>
                <a:cs typeface="Arial"/>
              </a:rPr>
              <a:t>konce</a:t>
            </a:r>
            <a:r>
              <a:rPr lang="en-US" dirty="0" smtClean="0">
                <a:latin typeface="Arial"/>
                <a:cs typeface="Arial"/>
              </a:rPr>
              <a:t> 19. </a:t>
            </a:r>
            <a:r>
              <a:rPr lang="en-US" dirty="0" err="1" smtClean="0">
                <a:latin typeface="Arial"/>
                <a:cs typeface="Arial"/>
              </a:rPr>
              <a:t>století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nebyla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choroba</a:t>
            </a:r>
            <a:endParaRPr lang="en-US" dirty="0">
              <a:latin typeface="Arial"/>
              <a:cs typeface="Arial"/>
            </a:endParaRPr>
          </a:p>
          <a:p>
            <a:r>
              <a:rPr lang="en-US" dirty="0" smtClean="0">
                <a:latin typeface="Arial"/>
                <a:cs typeface="Arial"/>
              </a:rPr>
              <a:t>	 </a:t>
            </a:r>
            <a:r>
              <a:rPr lang="en-US" dirty="0" err="1" smtClean="0">
                <a:latin typeface="Arial"/>
                <a:cs typeface="Arial"/>
              </a:rPr>
              <a:t>systematicky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popsána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Bechterejevem</a:t>
            </a:r>
            <a:r>
              <a:rPr lang="en-US" dirty="0" smtClean="0">
                <a:latin typeface="Arial"/>
                <a:cs typeface="Arial"/>
              </a:rPr>
              <a:t>(1893), </a:t>
            </a:r>
            <a:r>
              <a:rPr lang="en-US" dirty="0" err="1" smtClean="0">
                <a:latin typeface="Arial"/>
                <a:cs typeface="Arial"/>
              </a:rPr>
              <a:t>Stümpellem</a:t>
            </a:r>
            <a:r>
              <a:rPr lang="en-US" dirty="0" smtClean="0">
                <a:latin typeface="Arial"/>
                <a:cs typeface="Arial"/>
              </a:rPr>
              <a:t> (1897) a </a:t>
            </a:r>
            <a:r>
              <a:rPr lang="en-US" dirty="0" err="1" smtClean="0">
                <a:latin typeface="Arial"/>
                <a:cs typeface="Arial"/>
              </a:rPr>
              <a:t>Mariem</a:t>
            </a:r>
            <a:r>
              <a:rPr lang="en-US" dirty="0" smtClean="0">
                <a:latin typeface="Arial"/>
                <a:cs typeface="Arial"/>
              </a:rPr>
              <a:t> (1898)</a:t>
            </a:r>
            <a:endParaRPr lang="en-US" dirty="0">
              <a:latin typeface="Arial"/>
              <a:cs typeface="Arial"/>
            </a:endParaRPr>
          </a:p>
          <a:p>
            <a:r>
              <a:rPr lang="en-US" dirty="0" smtClean="0">
                <a:latin typeface="Arial"/>
                <a:cs typeface="Arial"/>
              </a:rPr>
              <a:t>	</a:t>
            </a:r>
            <a:endParaRPr lang="en-US" dirty="0">
              <a:latin typeface="Arial"/>
              <a:cs typeface="Arial"/>
            </a:endParaRPr>
          </a:p>
          <a:p>
            <a:r>
              <a:rPr lang="en-US" sz="2400" b="1" dirty="0" err="1" smtClean="0">
                <a:latin typeface="Arial"/>
                <a:cs typeface="Arial"/>
              </a:rPr>
              <a:t>Výzkum</a:t>
            </a:r>
            <a:endParaRPr lang="en-US" sz="2400" b="1" dirty="0" smtClean="0">
              <a:latin typeface="Arial"/>
              <a:cs typeface="Arial"/>
            </a:endParaRPr>
          </a:p>
          <a:p>
            <a:r>
              <a:rPr lang="en-US" dirty="0">
                <a:latin typeface="Arial"/>
                <a:cs typeface="Arial"/>
              </a:rPr>
              <a:t>	</a:t>
            </a:r>
            <a:r>
              <a:rPr lang="en-US" dirty="0" smtClean="0">
                <a:latin typeface="Arial"/>
                <a:cs typeface="Arial"/>
              </a:rPr>
              <a:t>.</a:t>
            </a:r>
            <a:r>
              <a:rPr lang="en-US" dirty="0" err="1" smtClean="0">
                <a:latin typeface="Arial"/>
                <a:cs typeface="Arial"/>
              </a:rPr>
              <a:t>zaměření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na</a:t>
            </a:r>
            <a:r>
              <a:rPr lang="en-US" dirty="0" smtClean="0">
                <a:latin typeface="Arial"/>
                <a:cs typeface="Arial"/>
              </a:rPr>
              <a:t> HLA-B27 a </a:t>
            </a:r>
            <a:r>
              <a:rPr lang="en-US" dirty="0" err="1" smtClean="0">
                <a:latin typeface="Arial"/>
                <a:cs typeface="Arial"/>
              </a:rPr>
              <a:t>imunitní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systém</a:t>
            </a:r>
            <a:r>
              <a:rPr lang="en-US" dirty="0" smtClean="0">
                <a:latin typeface="Arial"/>
                <a:cs typeface="Arial"/>
              </a:rPr>
              <a:t>, IgA</a:t>
            </a:r>
          </a:p>
          <a:p>
            <a:r>
              <a:rPr lang="en-US" dirty="0" smtClean="0">
                <a:latin typeface="Arial"/>
                <a:cs typeface="Arial"/>
              </a:rPr>
              <a:t>	</a:t>
            </a:r>
          </a:p>
          <a:p>
            <a:r>
              <a:rPr lang="en-US" sz="2400" b="1" dirty="0" err="1" smtClean="0">
                <a:latin typeface="Arial"/>
                <a:cs typeface="Arial"/>
              </a:rPr>
              <a:t>Léčba</a:t>
            </a:r>
            <a:endParaRPr lang="en-US" sz="2400" b="1" dirty="0" smtClean="0">
              <a:latin typeface="Arial"/>
              <a:cs typeface="Arial"/>
            </a:endParaRPr>
          </a:p>
          <a:p>
            <a:r>
              <a:rPr lang="en-US" sz="2400" b="1" dirty="0">
                <a:latin typeface="Arial"/>
                <a:cs typeface="Arial"/>
              </a:rPr>
              <a:t>	</a:t>
            </a:r>
            <a:r>
              <a:rPr lang="en-US" dirty="0" smtClean="0">
                <a:latin typeface="Arial"/>
                <a:cs typeface="Arial"/>
              </a:rPr>
              <a:t>.</a:t>
            </a:r>
            <a:r>
              <a:rPr lang="en-US" dirty="0" err="1" smtClean="0">
                <a:latin typeface="Arial"/>
                <a:cs typeface="Arial"/>
              </a:rPr>
              <a:t>žádný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účinný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lék</a:t>
            </a:r>
            <a:endParaRPr lang="en-US" dirty="0" smtClean="0">
              <a:latin typeface="Arial"/>
              <a:cs typeface="Arial"/>
            </a:endParaRPr>
          </a:p>
          <a:p>
            <a:r>
              <a:rPr lang="en-US" dirty="0">
                <a:latin typeface="Arial"/>
                <a:cs typeface="Arial"/>
              </a:rPr>
              <a:t>	</a:t>
            </a:r>
            <a:r>
              <a:rPr lang="en-US" dirty="0" smtClean="0">
                <a:latin typeface="Arial"/>
                <a:cs typeface="Arial"/>
              </a:rPr>
              <a:t>.</a:t>
            </a:r>
            <a:r>
              <a:rPr lang="en-US" dirty="0" err="1" smtClean="0">
                <a:latin typeface="Arial"/>
                <a:cs typeface="Arial"/>
              </a:rPr>
              <a:t>nesteroidní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protizánětlivé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léky</a:t>
            </a:r>
            <a:endParaRPr lang="en-US" dirty="0" smtClean="0">
              <a:latin typeface="Arial"/>
              <a:cs typeface="Arial"/>
            </a:endParaRPr>
          </a:p>
          <a:p>
            <a:r>
              <a:rPr lang="en-US" dirty="0">
                <a:latin typeface="Arial"/>
                <a:cs typeface="Arial"/>
              </a:rPr>
              <a:t>	</a:t>
            </a:r>
            <a:r>
              <a:rPr lang="en-US" dirty="0" smtClean="0">
                <a:latin typeface="Arial"/>
                <a:cs typeface="Arial"/>
              </a:rPr>
              <a:t>.</a:t>
            </a:r>
            <a:r>
              <a:rPr lang="en-US" dirty="0" err="1" smtClean="0">
                <a:latin typeface="Arial"/>
                <a:cs typeface="Arial"/>
              </a:rPr>
              <a:t>cvičení</a:t>
            </a:r>
            <a:r>
              <a:rPr lang="en-US" dirty="0" smtClean="0">
                <a:latin typeface="Arial"/>
                <a:cs typeface="Arial"/>
              </a:rPr>
              <a:t> a </a:t>
            </a:r>
            <a:r>
              <a:rPr lang="en-US" dirty="0" err="1" smtClean="0">
                <a:latin typeface="Arial"/>
                <a:cs typeface="Arial"/>
              </a:rPr>
              <a:t>fyzioterapie</a:t>
            </a:r>
            <a:endParaRPr lang="en-US" dirty="0" smtClean="0">
              <a:latin typeface="Arial"/>
              <a:cs typeface="Arial"/>
            </a:endParaRPr>
          </a:p>
          <a:p>
            <a:r>
              <a:rPr lang="en-US" dirty="0" smtClean="0">
                <a:latin typeface="Arial"/>
                <a:cs typeface="Arial"/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11479799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Shot 2014-01-10 at 8.50.33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3636" y="1762560"/>
            <a:ext cx="3429367" cy="4431014"/>
          </a:xfrm>
          <a:prstGeom prst="rect">
            <a:avLst/>
          </a:prstGeom>
        </p:spPr>
      </p:pic>
      <p:pic>
        <p:nvPicPr>
          <p:cNvPr id="5" name="Picture 4" descr="Screen Shot 2014-01-10 at 8.52.07 A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251291" cy="3741120"/>
          </a:xfrm>
          <a:prstGeom prst="rect">
            <a:avLst/>
          </a:prstGeom>
        </p:spPr>
      </p:pic>
      <p:pic>
        <p:nvPicPr>
          <p:cNvPr id="6" name="Picture 5" descr="Screen Shot 2014-01-10 at 8.53.09 A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3700" y="6362700"/>
            <a:ext cx="2400300" cy="49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443650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Shot 2014-01-10 at 8.50.48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7284" y="750270"/>
            <a:ext cx="3122681" cy="4952130"/>
          </a:xfrm>
          <a:prstGeom prst="rect">
            <a:avLst/>
          </a:prstGeom>
        </p:spPr>
      </p:pic>
      <p:pic>
        <p:nvPicPr>
          <p:cNvPr id="6" name="Picture 5" descr="Screen Shot 2014-01-10 at 8.50.33 A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6527" y="673920"/>
            <a:ext cx="3429367" cy="4431014"/>
          </a:xfrm>
          <a:prstGeom prst="rect">
            <a:avLst/>
          </a:prstGeom>
        </p:spPr>
      </p:pic>
      <p:pic>
        <p:nvPicPr>
          <p:cNvPr id="7" name="Picture 6" descr="Screen Shot 2014-01-10 at 8.53.09 A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3700" y="6362700"/>
            <a:ext cx="2400300" cy="49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009029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creen Shot 2014-01-10 at 8.51.34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1533"/>
            <a:ext cx="9144000" cy="5654375"/>
          </a:xfrm>
          <a:prstGeom prst="rect">
            <a:avLst/>
          </a:prstGeom>
        </p:spPr>
      </p:pic>
      <p:pic>
        <p:nvPicPr>
          <p:cNvPr id="6" name="Picture 5" descr="Screen Shot 2014-01-10 at 8.53.09 A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3700" y="6362700"/>
            <a:ext cx="2400300" cy="49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816451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Gil%209%2014%20Endochondral%20ossificati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631" y="1371600"/>
            <a:ext cx="8636780" cy="434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1264594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Shot 2013-12-06 at 9.16.51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7234" y="0"/>
            <a:ext cx="5383568" cy="6858000"/>
          </a:xfrm>
          <a:prstGeom prst="rect">
            <a:avLst/>
          </a:prstGeom>
        </p:spPr>
      </p:pic>
      <p:cxnSp>
        <p:nvCxnSpPr>
          <p:cNvPr id="6" name="Straight Arrow Connector 5"/>
          <p:cNvCxnSpPr/>
          <p:nvPr/>
        </p:nvCxnSpPr>
        <p:spPr>
          <a:xfrm flipH="1">
            <a:off x="4406228" y="1054080"/>
            <a:ext cx="2963402" cy="466560"/>
          </a:xfrm>
          <a:prstGeom prst="straightConnector1">
            <a:avLst/>
          </a:prstGeom>
          <a:ln w="38100" cmpd="sng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7348562" y="803520"/>
            <a:ext cx="16971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Počáteční</a:t>
            </a:r>
            <a:r>
              <a:rPr lang="en-US" dirty="0" smtClean="0"/>
              <a:t> </a:t>
            </a:r>
            <a:r>
              <a:rPr lang="en-US" dirty="0" err="1" smtClean="0"/>
              <a:t>zánět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7270802" y="2272320"/>
            <a:ext cx="17749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tvorba</a:t>
            </a:r>
            <a:r>
              <a:rPr lang="en-US" dirty="0" smtClean="0"/>
              <a:t> “scar tissue”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7270802" y="3694800"/>
            <a:ext cx="17749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Osifikace</a:t>
            </a:r>
            <a:r>
              <a:rPr lang="en-US" dirty="0" smtClean="0"/>
              <a:t> </a:t>
            </a:r>
            <a:r>
              <a:rPr lang="en-US" dirty="0" err="1" smtClean="0"/>
              <a:t>tkáně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7270802" y="5212320"/>
            <a:ext cx="17749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Calcifikace</a:t>
            </a:r>
            <a:r>
              <a:rPr lang="en-US" dirty="0" smtClean="0"/>
              <a:t> </a:t>
            </a:r>
            <a:r>
              <a:rPr lang="en-US" dirty="0" err="1" smtClean="0"/>
              <a:t>tkáně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211527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Shot 2013-12-06 at 8.43.10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1275" y="198720"/>
            <a:ext cx="4775266" cy="6240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450059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59002" y="665280"/>
            <a:ext cx="74128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TNF – tumor necrosis factor </a:t>
            </a:r>
            <a:r>
              <a:rPr lang="en-US" dirty="0" smtClean="0"/>
              <a:t>– </a:t>
            </a:r>
            <a:r>
              <a:rPr lang="en-US" dirty="0" err="1" smtClean="0"/>
              <a:t>faktor</a:t>
            </a:r>
            <a:r>
              <a:rPr lang="en-US" dirty="0" smtClean="0"/>
              <a:t> </a:t>
            </a:r>
            <a:r>
              <a:rPr lang="en-US" dirty="0" err="1" smtClean="0"/>
              <a:t>nádorové</a:t>
            </a:r>
            <a:r>
              <a:rPr lang="en-US" dirty="0" smtClean="0"/>
              <a:t> </a:t>
            </a:r>
            <a:r>
              <a:rPr lang="en-US" dirty="0" err="1" smtClean="0"/>
              <a:t>nekr</a:t>
            </a:r>
            <a:r>
              <a:rPr lang="en-US" dirty="0" err="1" smtClean="0"/>
              <a:t>ózy</a:t>
            </a:r>
            <a:r>
              <a:rPr lang="en-US" dirty="0" smtClean="0"/>
              <a:t> </a:t>
            </a:r>
          </a:p>
          <a:p>
            <a:endParaRPr lang="en-US" dirty="0"/>
          </a:p>
          <a:p>
            <a:pPr marL="285750" indent="-285750">
              <a:buFontTx/>
              <a:buChar char="-"/>
            </a:pPr>
            <a:r>
              <a:rPr lang="en-US" dirty="0" err="1" smtClean="0"/>
              <a:t>Biopsií</a:t>
            </a:r>
            <a:r>
              <a:rPr lang="en-US" dirty="0" smtClean="0"/>
              <a:t> </a:t>
            </a:r>
            <a:r>
              <a:rPr lang="en-US" dirty="0" err="1" smtClean="0"/>
              <a:t>pánve</a:t>
            </a:r>
            <a:r>
              <a:rPr lang="en-US" dirty="0" smtClean="0"/>
              <a:t> </a:t>
            </a:r>
            <a:r>
              <a:rPr lang="en-US" dirty="0" err="1" smtClean="0"/>
              <a:t>objevena</a:t>
            </a:r>
            <a:r>
              <a:rPr lang="en-US" dirty="0" smtClean="0"/>
              <a:t> </a:t>
            </a:r>
            <a:r>
              <a:rPr lang="en-US" dirty="0" err="1" smtClean="0"/>
              <a:t>navexprese</a:t>
            </a:r>
            <a:r>
              <a:rPr lang="en-US" dirty="0" smtClean="0"/>
              <a:t> TNF</a:t>
            </a:r>
          </a:p>
          <a:p>
            <a:pPr marL="285750" indent="-285750">
              <a:buFontTx/>
              <a:buChar char="-"/>
            </a:pPr>
            <a:r>
              <a:rPr lang="en-US" dirty="0" err="1" smtClean="0"/>
              <a:t>Blokováním</a:t>
            </a:r>
            <a:r>
              <a:rPr lang="en-US" dirty="0" smtClean="0"/>
              <a:t> TNF </a:t>
            </a:r>
            <a:r>
              <a:rPr lang="en-US" dirty="0" err="1" smtClean="0"/>
              <a:t>pomocí</a:t>
            </a:r>
            <a:r>
              <a:rPr lang="en-US" dirty="0" smtClean="0"/>
              <a:t> </a:t>
            </a:r>
            <a:r>
              <a:rPr lang="en-US" dirty="0" err="1" smtClean="0"/>
              <a:t>protilátek</a:t>
            </a:r>
            <a:r>
              <a:rPr lang="en-US" dirty="0" smtClean="0"/>
              <a:t> infliximab, </a:t>
            </a:r>
            <a:r>
              <a:rPr lang="en-US" dirty="0" err="1" smtClean="0"/>
              <a:t>adalimumab</a:t>
            </a:r>
            <a:r>
              <a:rPr lang="en-US" dirty="0" smtClean="0"/>
              <a:t> remise SA</a:t>
            </a:r>
            <a:endParaRPr lang="en-US" dirty="0"/>
          </a:p>
        </p:txBody>
      </p:sp>
      <p:pic>
        <p:nvPicPr>
          <p:cNvPr id="5" name="Picture 4" descr="Screen Shot 2014-01-10 at 8.24.43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1390" y="2109345"/>
            <a:ext cx="6730295" cy="4748655"/>
          </a:xfrm>
          <a:prstGeom prst="rect">
            <a:avLst/>
          </a:prstGeom>
        </p:spPr>
      </p:pic>
      <p:sp>
        <p:nvSpPr>
          <p:cNvPr id="6" name="Oval 5"/>
          <p:cNvSpPr/>
          <p:nvPr/>
        </p:nvSpPr>
        <p:spPr>
          <a:xfrm>
            <a:off x="2194472" y="5745600"/>
            <a:ext cx="570217" cy="483840"/>
          </a:xfrm>
          <a:prstGeom prst="ellipse">
            <a:avLst/>
          </a:prstGeom>
          <a:noFill/>
          <a:ln w="28575" cmpd="sng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549985" y="5915280"/>
            <a:ext cx="570217" cy="483840"/>
          </a:xfrm>
          <a:prstGeom prst="ellipse">
            <a:avLst/>
          </a:prstGeom>
          <a:noFill/>
          <a:ln w="28575" cmpd="sng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6787658" y="5837520"/>
            <a:ext cx="570217" cy="483840"/>
          </a:xfrm>
          <a:prstGeom prst="ellipse">
            <a:avLst/>
          </a:prstGeom>
          <a:noFill/>
          <a:ln w="28575" cmpd="sng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812609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Shot 2014-01-10 at 8.18.20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389" y="0"/>
            <a:ext cx="82296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34029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47689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rthritis_ankylosing_spondylitis_ankylosing_spondylitis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719" y="2013120"/>
            <a:ext cx="3556000" cy="3810000"/>
          </a:xfrm>
          <a:prstGeom prst="rect">
            <a:avLst/>
          </a:prstGeom>
        </p:spPr>
      </p:pic>
      <p:pic>
        <p:nvPicPr>
          <p:cNvPr id="6" name="Picture 5" descr="sacroiliac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2867" y="2966520"/>
            <a:ext cx="2946400" cy="24638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75181" y="302400"/>
            <a:ext cx="82163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/>
              <a:t>Kostnatění</a:t>
            </a:r>
            <a:r>
              <a:rPr lang="en-US" sz="2400" b="1" dirty="0" smtClean="0"/>
              <a:t> (</a:t>
            </a:r>
            <a:r>
              <a:rPr lang="en-US" sz="2400" b="1" dirty="0" err="1" smtClean="0"/>
              <a:t>fúze</a:t>
            </a:r>
            <a:r>
              <a:rPr lang="en-US" sz="2400" b="1" dirty="0" smtClean="0"/>
              <a:t>) </a:t>
            </a:r>
            <a:r>
              <a:rPr lang="en-US" sz="2400" b="1" dirty="0" err="1" smtClean="0"/>
              <a:t>meziobratlových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spojů</a:t>
            </a:r>
            <a:r>
              <a:rPr lang="en-US" sz="2400" b="1" dirty="0" smtClean="0"/>
              <a:t> a </a:t>
            </a:r>
            <a:r>
              <a:rPr lang="en-US" sz="2400" b="1" dirty="0" err="1" smtClean="0"/>
              <a:t>křížových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kloubů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3344635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Shot 2013-12-06 at 9.16.51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7234" y="0"/>
            <a:ext cx="538356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46796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Shot 2013-12-06 at 8.43.10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1275" y="198720"/>
            <a:ext cx="4775266" cy="6240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33682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nklylosing_spondylitis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3340" y="1715120"/>
            <a:ext cx="5238750" cy="3905250"/>
          </a:xfrm>
          <a:prstGeom prst="rect">
            <a:avLst/>
          </a:prstGeom>
        </p:spPr>
      </p:pic>
      <p:pic>
        <p:nvPicPr>
          <p:cNvPr id="7" name="Picture 6" descr="Spondylitis_ankylosans_morbus_bechterew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239" y="0"/>
            <a:ext cx="294733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87591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83821" y="552960"/>
            <a:ext cx="8207677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AS</a:t>
            </a:r>
          </a:p>
          <a:p>
            <a:r>
              <a:rPr lang="en-US" dirty="0"/>
              <a:t>	</a:t>
            </a:r>
            <a:r>
              <a:rPr lang="en-US" dirty="0" smtClean="0"/>
              <a:t>.HLA-B27 je </a:t>
            </a:r>
            <a:r>
              <a:rPr lang="en-US" dirty="0" err="1" smtClean="0"/>
              <a:t>neúčinný</a:t>
            </a:r>
            <a:r>
              <a:rPr lang="en-US" dirty="0" smtClean="0"/>
              <a:t> u </a:t>
            </a:r>
            <a:r>
              <a:rPr lang="en-US" dirty="0" err="1" smtClean="0"/>
              <a:t>cca</a:t>
            </a:r>
            <a:r>
              <a:rPr lang="en-US" dirty="0" smtClean="0"/>
              <a:t> 8% </a:t>
            </a:r>
            <a:r>
              <a:rPr lang="en-US" dirty="0" err="1" smtClean="0"/>
              <a:t>bělošské</a:t>
            </a:r>
            <a:r>
              <a:rPr lang="en-US" dirty="0" smtClean="0"/>
              <a:t> populace (</a:t>
            </a:r>
            <a:r>
              <a:rPr lang="en-US" dirty="0" err="1" smtClean="0"/>
              <a:t>černoši</a:t>
            </a:r>
            <a:r>
              <a:rPr lang="en-US" dirty="0" smtClean="0"/>
              <a:t>, </a:t>
            </a:r>
            <a:r>
              <a:rPr lang="en-US" dirty="0" err="1" smtClean="0"/>
              <a:t>asiaté</a:t>
            </a:r>
            <a:r>
              <a:rPr lang="en-US" dirty="0" smtClean="0"/>
              <a:t> 0.5-4%)</a:t>
            </a:r>
          </a:p>
          <a:p>
            <a:r>
              <a:rPr lang="en-US" dirty="0"/>
              <a:t>	</a:t>
            </a:r>
            <a:r>
              <a:rPr lang="en-US" dirty="0" smtClean="0"/>
              <a:t>.u </a:t>
            </a:r>
            <a:r>
              <a:rPr lang="en-US" dirty="0" err="1" smtClean="0"/>
              <a:t>cca</a:t>
            </a:r>
            <a:r>
              <a:rPr lang="en-US" dirty="0" smtClean="0"/>
              <a:t> 2% </a:t>
            </a:r>
            <a:r>
              <a:rPr lang="en-US" dirty="0" err="1" smtClean="0"/>
              <a:t>lidí</a:t>
            </a:r>
            <a:r>
              <a:rPr lang="en-US" dirty="0" smtClean="0"/>
              <a:t> s HLA-B27 </a:t>
            </a:r>
            <a:r>
              <a:rPr lang="en-US" dirty="0" err="1" smtClean="0"/>
              <a:t>dojde</a:t>
            </a:r>
            <a:r>
              <a:rPr lang="en-US" dirty="0" smtClean="0"/>
              <a:t> k </a:t>
            </a:r>
            <a:r>
              <a:rPr lang="en-US" dirty="0" err="1" smtClean="0"/>
              <a:t>propuknutí</a:t>
            </a:r>
            <a:r>
              <a:rPr lang="en-US" dirty="0" smtClean="0"/>
              <a:t> AS</a:t>
            </a:r>
          </a:p>
          <a:p>
            <a:r>
              <a:rPr lang="en-US" dirty="0"/>
              <a:t>	</a:t>
            </a:r>
            <a:r>
              <a:rPr lang="en-US" dirty="0" smtClean="0"/>
              <a:t>.HLA-B27	- </a:t>
            </a:r>
            <a:r>
              <a:rPr lang="en-US" dirty="0"/>
              <a:t>H</a:t>
            </a:r>
            <a:r>
              <a:rPr lang="en-US" dirty="0" smtClean="0"/>
              <a:t>uman </a:t>
            </a:r>
            <a:r>
              <a:rPr lang="en-US" dirty="0"/>
              <a:t>L</a:t>
            </a:r>
            <a:r>
              <a:rPr lang="en-US" dirty="0" smtClean="0"/>
              <a:t>eukocyte Antigen</a:t>
            </a:r>
          </a:p>
          <a:p>
            <a:r>
              <a:rPr lang="en-US" dirty="0"/>
              <a:t>	</a:t>
            </a:r>
            <a:r>
              <a:rPr lang="en-US" dirty="0" smtClean="0"/>
              <a:t>	.</a:t>
            </a:r>
            <a:r>
              <a:rPr lang="en-US" dirty="0" err="1" smtClean="0"/>
              <a:t>povrchový</a:t>
            </a:r>
            <a:r>
              <a:rPr lang="en-US" dirty="0" smtClean="0"/>
              <a:t> antigen MHC (Major Histocompatibility Complex) </a:t>
            </a:r>
            <a:r>
              <a:rPr lang="en-US" dirty="0" err="1" smtClean="0"/>
              <a:t>komplexu</a:t>
            </a:r>
            <a:r>
              <a:rPr lang="en-US" dirty="0" smtClean="0"/>
              <a:t> 			</a:t>
            </a:r>
            <a:r>
              <a:rPr lang="en-US" dirty="0" err="1" smtClean="0"/>
              <a:t>chromosomu</a:t>
            </a:r>
            <a:r>
              <a:rPr lang="en-US" dirty="0" smtClean="0"/>
              <a:t> 6 (z 23 u </a:t>
            </a:r>
            <a:r>
              <a:rPr lang="en-US" dirty="0" err="1" smtClean="0"/>
              <a:t>lidí</a:t>
            </a:r>
            <a:r>
              <a:rPr lang="en-US" dirty="0" smtClean="0"/>
              <a:t>)</a:t>
            </a:r>
          </a:p>
          <a:p>
            <a:r>
              <a:rPr lang="en-US" dirty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6737566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Shot 2013-12-05 at 10.52.39 PM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953"/>
          <a:stretch/>
        </p:blipFill>
        <p:spPr>
          <a:xfrm>
            <a:off x="493830" y="120960"/>
            <a:ext cx="3730962" cy="648925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423506" y="3317760"/>
            <a:ext cx="4509903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The two main classes of adaptive immune responses. Lymphocytes carry out both classes of responses. Here, the lymphocytes are responding to a viral infection. In one class of adaptive response, B cells secrete antibodies that neutralize the virus. In the other, a T-cell-mediated response, T cells kill the virus-infected cells. In both cases, innate immune responses help activate the adaptive immune responses through pathways that are not shown.</a:t>
            </a:r>
          </a:p>
        </p:txBody>
      </p:sp>
    </p:spTree>
    <p:extLst>
      <p:ext uri="{BB962C8B-B14F-4D97-AF65-F5344CB8AC3E}">
        <p14:creationId xmlns:p14="http://schemas.microsoft.com/office/powerpoint/2010/main" val="41002405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LA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5857" y="217429"/>
            <a:ext cx="3302528" cy="6246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83029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4382</TotalTime>
  <Words>164</Words>
  <Application>Microsoft Macintosh PowerPoint</Application>
  <PresentationFormat>On-screen Show (4:3)</PresentationFormat>
  <Paragraphs>37</Paragraphs>
  <Slides>28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29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NCBR MU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Karel Kubicek</dc:creator>
  <cp:lastModifiedBy>Karel Kubicek</cp:lastModifiedBy>
  <cp:revision>125</cp:revision>
  <dcterms:created xsi:type="dcterms:W3CDTF">2011-09-25T17:46:01Z</dcterms:created>
  <dcterms:modified xsi:type="dcterms:W3CDTF">2014-01-10T08:23:31Z</dcterms:modified>
</cp:coreProperties>
</file>