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292" r:id="rId3"/>
    <p:sldId id="257" r:id="rId4"/>
    <p:sldId id="272" r:id="rId5"/>
    <p:sldId id="273" r:id="rId6"/>
    <p:sldId id="270" r:id="rId7"/>
    <p:sldId id="278" r:id="rId8"/>
    <p:sldId id="277" r:id="rId9"/>
    <p:sldId id="271" r:id="rId10"/>
    <p:sldId id="276" r:id="rId11"/>
    <p:sldId id="274" r:id="rId12"/>
    <p:sldId id="279" r:id="rId13"/>
    <p:sldId id="282" r:id="rId14"/>
    <p:sldId id="283" r:id="rId15"/>
    <p:sldId id="284" r:id="rId16"/>
    <p:sldId id="285" r:id="rId17"/>
    <p:sldId id="286" r:id="rId18"/>
    <p:sldId id="287" r:id="rId19"/>
    <p:sldId id="281" r:id="rId20"/>
    <p:sldId id="280" r:id="rId21"/>
    <p:sldId id="289" r:id="rId22"/>
    <p:sldId id="290" r:id="rId23"/>
    <p:sldId id="291" r:id="rId24"/>
    <p:sldId id="288"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47" d="100"/>
          <a:sy n="147" d="100"/>
        </p:scale>
        <p:origin x="-80" y="-80"/>
      </p:cViewPr>
      <p:guideLst>
        <p:guide orient="horz" pos="2160"/>
        <p:guide pos="2880"/>
      </p:guideLst>
    </p:cSldViewPr>
  </p:slideViewPr>
  <p:notesTextViewPr>
    <p:cViewPr>
      <p:scale>
        <a:sx n="100" d="100"/>
        <a:sy n="100" d="100"/>
      </p:scale>
      <p:origin x="0" y="0"/>
    </p:cViewPr>
  </p:notesTextViewPr>
  <p:sorterViewPr>
    <p:cViewPr>
      <p:scale>
        <a:sx n="106" d="100"/>
        <a:sy n="10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ED326-38F2-154A-80C2-3F40E1A449D7}" type="datetimeFigureOut">
              <a:rPr lang="en-US" smtClean="0"/>
              <a:t>12/6/13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F354E6-93B6-6541-AB97-22E3919D548C}" type="slidenum">
              <a:rPr lang="en-US" smtClean="0"/>
              <a:t>‹#›</a:t>
            </a:fld>
            <a:endParaRPr lang="en-US"/>
          </a:p>
        </p:txBody>
      </p:sp>
    </p:spTree>
    <p:extLst>
      <p:ext uri="{BB962C8B-B14F-4D97-AF65-F5344CB8AC3E}">
        <p14:creationId xmlns:p14="http://schemas.microsoft.com/office/powerpoint/2010/main" val="33473490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cs-CZ"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Click to edit Master subtitle style</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12/6/13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894203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12/6/13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198940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cs-CZ"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12/6/13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759012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idx="1"/>
          </p:nvPr>
        </p:nvSpPr>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12/6/13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482549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cs-CZ"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Click to edit Master text styles</a:t>
            </a:r>
          </a:p>
        </p:txBody>
      </p:sp>
      <p:sp>
        <p:nvSpPr>
          <p:cNvPr id="4" name="Date Placeholder 3"/>
          <p:cNvSpPr>
            <a:spLocks noGrp="1"/>
          </p:cNvSpPr>
          <p:nvPr>
            <p:ph type="dt" sz="half" idx="10"/>
          </p:nvPr>
        </p:nvSpPr>
        <p:spPr/>
        <p:txBody>
          <a:bodyPr/>
          <a:lstStyle/>
          <a:p>
            <a:fld id="{C6D66F9C-6292-384E-B210-197DCFF2522D}" type="datetimeFigureOut">
              <a:rPr lang="en-US" smtClean="0"/>
              <a:t>12/6/13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959025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Date Placeholder 4"/>
          <p:cNvSpPr>
            <a:spLocks noGrp="1"/>
          </p:cNvSpPr>
          <p:nvPr>
            <p:ph type="dt" sz="half" idx="10"/>
          </p:nvPr>
        </p:nvSpPr>
        <p:spPr/>
        <p:txBody>
          <a:bodyPr/>
          <a:lstStyle/>
          <a:p>
            <a:fld id="{C6D66F9C-6292-384E-B210-197DCFF2522D}" type="datetimeFigureOut">
              <a:rPr lang="en-US" smtClean="0"/>
              <a:t>12/6/13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48872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p:txBody>
          <a:bodyPr/>
          <a:lstStyle/>
          <a:p>
            <a:fld id="{C6D66F9C-6292-384E-B210-197DCFF2522D}" type="datetimeFigureOut">
              <a:rPr lang="en-US" smtClean="0"/>
              <a:t>12/6/13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590447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Date Placeholder 2"/>
          <p:cNvSpPr>
            <a:spLocks noGrp="1"/>
          </p:cNvSpPr>
          <p:nvPr>
            <p:ph type="dt" sz="half" idx="10"/>
          </p:nvPr>
        </p:nvSpPr>
        <p:spPr/>
        <p:txBody>
          <a:bodyPr/>
          <a:lstStyle/>
          <a:p>
            <a:fld id="{C6D66F9C-6292-384E-B210-197DCFF2522D}" type="datetimeFigureOut">
              <a:rPr lang="en-US" smtClean="0"/>
              <a:t>12/6/13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658331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66F9C-6292-384E-B210-197DCFF2522D}" type="datetimeFigureOut">
              <a:rPr lang="en-US" smtClean="0"/>
              <a:t>12/6/13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1453568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cs-CZ"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C6D66F9C-6292-384E-B210-197DCFF2522D}" type="datetimeFigureOut">
              <a:rPr lang="en-US" smtClean="0"/>
              <a:t>12/6/13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1006214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cs-CZ"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C6D66F9C-6292-384E-B210-197DCFF2522D}" type="datetimeFigureOut">
              <a:rPr lang="en-US" smtClean="0"/>
              <a:t>12/6/13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3308050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D66F9C-6292-384E-B210-197DCFF2522D}" type="datetimeFigureOut">
              <a:rPr lang="en-US" smtClean="0"/>
              <a:t>12/6/13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0FFB0-182B-6C4A-BACC-49651F15BA4E}" type="slidenum">
              <a:rPr lang="en-US" smtClean="0"/>
              <a:t>‹#›</a:t>
            </a:fld>
            <a:endParaRPr lang="en-US"/>
          </a:p>
        </p:txBody>
      </p:sp>
    </p:spTree>
    <p:extLst>
      <p:ext uri="{BB962C8B-B14F-4D97-AF65-F5344CB8AC3E}">
        <p14:creationId xmlns:p14="http://schemas.microsoft.com/office/powerpoint/2010/main" val="3048706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karelk77@googlemail.com" TargetMode="Externa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 Id="rId3" Type="http://schemas.openxmlformats.org/officeDocument/2006/relationships/image" Target="../media/image2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0"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1170204" y="2954338"/>
            <a:ext cx="627914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cs-CZ" sz="2000" b="1" dirty="0" smtClean="0">
                <a:effectLst/>
                <a:latin typeface="Arial"/>
                <a:cs typeface="Arial"/>
              </a:rPr>
              <a:t>F9603 Od diagnózy k léku</a:t>
            </a:r>
            <a:endParaRPr lang="cs-CZ" sz="2000" b="1" dirty="0">
              <a:effectLst/>
              <a:latin typeface="Arial"/>
              <a:cs typeface="Arial"/>
            </a:endParaRPr>
          </a:p>
          <a:p>
            <a:pPr algn="ctr"/>
            <a:endParaRPr lang="cs-CZ" sz="2000" b="1" dirty="0" smtClean="0">
              <a:effectLst/>
              <a:latin typeface="Arial"/>
              <a:cs typeface="Arial"/>
            </a:endParaRPr>
          </a:p>
          <a:p>
            <a:pPr algn="ctr"/>
            <a:r>
              <a:rPr lang="cs-CZ" sz="2000" b="1" dirty="0" smtClean="0">
                <a:effectLst/>
                <a:latin typeface="Arial"/>
                <a:cs typeface="Arial"/>
              </a:rPr>
              <a:t>Podzimní </a:t>
            </a:r>
            <a:r>
              <a:rPr lang="cs-CZ" sz="2000" b="1" dirty="0">
                <a:effectLst/>
                <a:latin typeface="Arial"/>
                <a:cs typeface="Arial"/>
              </a:rPr>
              <a:t>semestr </a:t>
            </a:r>
            <a:r>
              <a:rPr lang="cs-CZ" sz="2000" b="1" dirty="0" smtClean="0">
                <a:effectLst/>
                <a:latin typeface="Arial"/>
                <a:cs typeface="Arial"/>
              </a:rPr>
              <a:t>20</a:t>
            </a:r>
            <a:r>
              <a:rPr lang="de-CH" sz="2000" b="1" dirty="0" smtClean="0">
                <a:effectLst/>
                <a:latin typeface="Arial"/>
                <a:cs typeface="Arial"/>
              </a:rPr>
              <a:t>13</a:t>
            </a:r>
            <a:endParaRPr lang="fr-FR" sz="2000" b="1" dirty="0">
              <a:effectLst/>
              <a:latin typeface="Arial"/>
              <a:cs typeface="Arial"/>
            </a:endParaRPr>
          </a:p>
        </p:txBody>
      </p:sp>
      <p:sp>
        <p:nvSpPr>
          <p:cNvPr id="5" name="Rectangle 6"/>
          <p:cNvSpPr>
            <a:spLocks noChangeArrowheads="1"/>
          </p:cNvSpPr>
          <p:nvPr/>
        </p:nvSpPr>
        <p:spPr bwMode="auto">
          <a:xfrm>
            <a:off x="150928" y="5715120"/>
            <a:ext cx="88931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endParaRPr lang="cs-CZ" sz="2000" b="1" dirty="0">
              <a:effectLst/>
              <a:cs typeface="Times New Roman" charset="0"/>
            </a:endParaRPr>
          </a:p>
          <a:p>
            <a:r>
              <a:rPr lang="cs-CZ" sz="2000" b="1" dirty="0">
                <a:effectLst/>
                <a:cs typeface="Times New Roman" charset="0"/>
              </a:rPr>
              <a:t>Mgr. Karel </a:t>
            </a:r>
            <a:r>
              <a:rPr lang="cs-CZ" sz="2000" b="1" dirty="0" smtClean="0">
                <a:effectLst/>
                <a:cs typeface="Times New Roman" charset="0"/>
              </a:rPr>
              <a:t>Kubíček, Ph.D</a:t>
            </a:r>
            <a:r>
              <a:rPr lang="cs-CZ" sz="2000" b="1" dirty="0">
                <a:cs typeface="Times New Roman" charset="0"/>
              </a:rPr>
              <a:t>.</a:t>
            </a:r>
            <a:r>
              <a:rPr lang="cs-CZ" sz="2000" b="1" dirty="0" smtClean="0">
                <a:effectLst/>
                <a:cs typeface="Times New Roman" charset="0"/>
              </a:rPr>
              <a:t>, Ústav </a:t>
            </a:r>
            <a:r>
              <a:rPr lang="cs-CZ" sz="2000" b="1" dirty="0">
                <a:effectLst/>
                <a:cs typeface="Times New Roman" charset="0"/>
              </a:rPr>
              <a:t>fyziky kondenzovaných látek, </a:t>
            </a:r>
            <a:endParaRPr lang="cs-CZ" sz="2000" b="1" dirty="0" smtClean="0">
              <a:effectLst/>
              <a:cs typeface="Times New Roman" charset="0"/>
            </a:endParaRPr>
          </a:p>
          <a:p>
            <a:r>
              <a:rPr lang="cs-CZ" sz="2000" b="1" dirty="0" smtClean="0">
                <a:effectLst/>
                <a:cs typeface="Times New Roman" charset="0"/>
              </a:rPr>
              <a:t>CEITEC MU</a:t>
            </a:r>
            <a:r>
              <a:rPr lang="cs-CZ" sz="2000" b="1" dirty="0">
                <a:effectLst/>
                <a:cs typeface="Times New Roman" charset="0"/>
              </a:rPr>
              <a:t>, </a:t>
            </a:r>
            <a:r>
              <a:rPr lang="fr-FR" b="1" dirty="0">
                <a:effectLst/>
                <a:hlinkClick r:id="rId2"/>
              </a:rPr>
              <a:t>karelk77@</a:t>
            </a:r>
            <a:r>
              <a:rPr lang="fr-FR" b="1" dirty="0" smtClean="0">
                <a:effectLst/>
                <a:hlinkClick r:id="rId2"/>
              </a:rPr>
              <a:t>gmail.com</a:t>
            </a:r>
            <a:r>
              <a:rPr lang="fr-FR" b="1" dirty="0">
                <a:effectLst/>
              </a:rPr>
              <a:t>, </a:t>
            </a:r>
            <a:r>
              <a:rPr lang="fr-FR" b="1" dirty="0" smtClean="0">
                <a:effectLst/>
              </a:rPr>
              <a:t>+420 549 </a:t>
            </a:r>
            <a:r>
              <a:rPr lang="fr-FR" b="1" dirty="0">
                <a:effectLst/>
              </a:rPr>
              <a:t>49 3253</a:t>
            </a:r>
          </a:p>
        </p:txBody>
      </p:sp>
      <p:pic>
        <p:nvPicPr>
          <p:cNvPr id="6" name="Picture 9" descr="OPVK_hor_zakladni_logolink_RGB_c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333375"/>
            <a:ext cx="6408738"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00852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09-25 at 10.48.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0266"/>
            <a:ext cx="9144000" cy="6471271"/>
          </a:xfrm>
          <a:prstGeom prst="rect">
            <a:avLst/>
          </a:prstGeom>
        </p:spPr>
      </p:pic>
      <p:sp>
        <p:nvSpPr>
          <p:cNvPr id="6" name="TextBox 5"/>
          <p:cNvSpPr txBox="1"/>
          <p:nvPr/>
        </p:nvSpPr>
        <p:spPr>
          <a:xfrm>
            <a:off x="57078" y="-14270"/>
            <a:ext cx="4152796" cy="461665"/>
          </a:xfrm>
          <a:prstGeom prst="rect">
            <a:avLst/>
          </a:prstGeom>
          <a:noFill/>
        </p:spPr>
        <p:txBody>
          <a:bodyPr wrap="square" rtlCol="0">
            <a:spAutoFit/>
          </a:bodyPr>
          <a:lstStyle/>
          <a:p>
            <a:r>
              <a:rPr lang="en-US" sz="2400" b="1" dirty="0" err="1" smtClean="0">
                <a:latin typeface="Arial"/>
                <a:cs typeface="Arial"/>
              </a:rPr>
              <a:t>Rizikové</a:t>
            </a:r>
            <a:r>
              <a:rPr lang="en-US" sz="2400" b="1" dirty="0" smtClean="0">
                <a:latin typeface="Arial"/>
                <a:cs typeface="Arial"/>
              </a:rPr>
              <a:t> </a:t>
            </a:r>
            <a:r>
              <a:rPr lang="en-US" sz="2400" b="1" dirty="0" err="1" smtClean="0">
                <a:latin typeface="Arial"/>
                <a:cs typeface="Arial"/>
              </a:rPr>
              <a:t>faktory</a:t>
            </a:r>
            <a:endParaRPr lang="en-US" sz="2400" b="1" dirty="0">
              <a:latin typeface="Arial"/>
              <a:cs typeface="Arial"/>
            </a:endParaRPr>
          </a:p>
        </p:txBody>
      </p:sp>
    </p:spTree>
    <p:extLst>
      <p:ext uri="{BB962C8B-B14F-4D97-AF65-F5344CB8AC3E}">
        <p14:creationId xmlns:p14="http://schemas.microsoft.com/office/powerpoint/2010/main" val="4890392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lzheimer_comparison.p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99" y="103234"/>
            <a:ext cx="6450392" cy="2914333"/>
          </a:xfrm>
          <a:prstGeom prst="rect">
            <a:avLst/>
          </a:prstGeom>
        </p:spPr>
      </p:pic>
      <p:grpSp>
        <p:nvGrpSpPr>
          <p:cNvPr id="8" name="Group 7"/>
          <p:cNvGrpSpPr/>
          <p:nvPr/>
        </p:nvGrpSpPr>
        <p:grpSpPr>
          <a:xfrm>
            <a:off x="1855199" y="3044282"/>
            <a:ext cx="4909147" cy="3813717"/>
            <a:chOff x="1855199" y="3044282"/>
            <a:chExt cx="4909147" cy="3813717"/>
          </a:xfrm>
        </p:grpSpPr>
        <p:pic>
          <p:nvPicPr>
            <p:cNvPr id="5" name="Picture 4" descr="Screen Shot 2011-09-25 at 7.52.5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855199" y="3044282"/>
              <a:ext cx="4909147" cy="3813717"/>
            </a:xfrm>
            <a:prstGeom prst="rect">
              <a:avLst/>
            </a:prstGeom>
          </p:spPr>
        </p:pic>
        <p:sp>
          <p:nvSpPr>
            <p:cNvPr id="6" name="TextBox 5"/>
            <p:cNvSpPr txBox="1"/>
            <p:nvPr/>
          </p:nvSpPr>
          <p:spPr>
            <a:xfrm>
              <a:off x="1926555" y="3224776"/>
              <a:ext cx="1027494" cy="400110"/>
            </a:xfrm>
            <a:prstGeom prst="rect">
              <a:avLst/>
            </a:prstGeom>
            <a:solidFill>
              <a:schemeClr val="tx1"/>
            </a:solidFill>
          </p:spPr>
          <p:txBody>
            <a:bodyPr wrap="square" rtlCol="0">
              <a:spAutoFit/>
            </a:bodyPr>
            <a:lstStyle/>
            <a:p>
              <a:r>
                <a:rPr lang="en-US" sz="2000" dirty="0" smtClean="0">
                  <a:solidFill>
                    <a:schemeClr val="bg1"/>
                  </a:solidFill>
                </a:rPr>
                <a:t>Control</a:t>
              </a:r>
              <a:endParaRPr lang="en-US" dirty="0">
                <a:solidFill>
                  <a:schemeClr val="bg1"/>
                </a:solidFill>
              </a:endParaRPr>
            </a:p>
          </p:txBody>
        </p:sp>
        <p:sp>
          <p:nvSpPr>
            <p:cNvPr id="7" name="TextBox 6"/>
            <p:cNvSpPr txBox="1"/>
            <p:nvPr/>
          </p:nvSpPr>
          <p:spPr>
            <a:xfrm>
              <a:off x="5551331" y="3253314"/>
              <a:ext cx="656455" cy="400110"/>
            </a:xfrm>
            <a:prstGeom prst="rect">
              <a:avLst/>
            </a:prstGeom>
            <a:solidFill>
              <a:schemeClr val="tx1"/>
            </a:solidFill>
          </p:spPr>
          <p:txBody>
            <a:bodyPr wrap="square" rtlCol="0">
              <a:spAutoFit/>
            </a:bodyPr>
            <a:lstStyle/>
            <a:p>
              <a:r>
                <a:rPr lang="en-US" sz="2000" dirty="0" smtClean="0">
                  <a:solidFill>
                    <a:schemeClr val="bg1"/>
                  </a:solidFill>
                </a:rPr>
                <a:t>   AD</a:t>
              </a:r>
              <a:endParaRPr lang="en-US" dirty="0">
                <a:solidFill>
                  <a:schemeClr val="bg1"/>
                </a:solidFill>
              </a:endParaRPr>
            </a:p>
          </p:txBody>
        </p:sp>
      </p:grpSp>
    </p:spTree>
    <p:extLst>
      <p:ext uri="{BB962C8B-B14F-4D97-AF65-F5344CB8AC3E}">
        <p14:creationId xmlns:p14="http://schemas.microsoft.com/office/powerpoint/2010/main" val="256961867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3821" y="432000"/>
            <a:ext cx="8397749" cy="2123658"/>
          </a:xfrm>
          <a:prstGeom prst="rect">
            <a:avLst/>
          </a:prstGeom>
          <a:noFill/>
        </p:spPr>
        <p:txBody>
          <a:bodyPr wrap="square" rtlCol="0">
            <a:spAutoFit/>
          </a:bodyPr>
          <a:lstStyle/>
          <a:p>
            <a:r>
              <a:rPr lang="en-US" sz="2400" b="1" dirty="0" err="1" smtClean="0"/>
              <a:t>Směr</a:t>
            </a:r>
            <a:r>
              <a:rPr lang="en-US" sz="2400" b="1" dirty="0" smtClean="0"/>
              <a:t>/</a:t>
            </a:r>
            <a:r>
              <a:rPr lang="en-US" sz="2400" b="1" dirty="0" err="1" smtClean="0"/>
              <a:t>cíle</a:t>
            </a:r>
            <a:r>
              <a:rPr lang="en-US" sz="2400" b="1" dirty="0" smtClean="0"/>
              <a:t> pro </a:t>
            </a:r>
            <a:r>
              <a:rPr lang="en-US" sz="2400" b="1" dirty="0" err="1" smtClean="0"/>
              <a:t>potenciální</a:t>
            </a:r>
            <a:r>
              <a:rPr lang="en-US" sz="2400" b="1" dirty="0" smtClean="0"/>
              <a:t> </a:t>
            </a:r>
            <a:r>
              <a:rPr lang="en-US" sz="2400" b="1" dirty="0" err="1" smtClean="0"/>
              <a:t>léčiva</a:t>
            </a:r>
            <a:r>
              <a:rPr lang="en-US" sz="2400" b="1" dirty="0" smtClean="0"/>
              <a:t>:</a:t>
            </a:r>
          </a:p>
          <a:p>
            <a:endParaRPr lang="en-US" dirty="0" smtClean="0"/>
          </a:p>
          <a:p>
            <a:r>
              <a:rPr lang="en-US" dirty="0"/>
              <a:t>	</a:t>
            </a:r>
            <a:r>
              <a:rPr lang="en-US" dirty="0" smtClean="0"/>
              <a:t>.APP / </a:t>
            </a:r>
            <a:r>
              <a:rPr lang="en-US" dirty="0" err="1" smtClean="0"/>
              <a:t>A</a:t>
            </a:r>
            <a:r>
              <a:rPr lang="en-US" dirty="0" err="1" smtClean="0">
                <a:latin typeface="Symbol" charset="2"/>
                <a:cs typeface="Symbol" charset="2"/>
              </a:rPr>
              <a:t>b</a:t>
            </a:r>
            <a:endParaRPr lang="en-US" dirty="0" smtClean="0">
              <a:latin typeface="Symbol" charset="2"/>
              <a:cs typeface="Symbol" charset="2"/>
            </a:endParaRPr>
          </a:p>
          <a:p>
            <a:r>
              <a:rPr lang="en-US" dirty="0"/>
              <a:t>	</a:t>
            </a:r>
            <a:r>
              <a:rPr lang="en-US" dirty="0" smtClean="0"/>
              <a:t>.tau protein</a:t>
            </a:r>
          </a:p>
          <a:p>
            <a:r>
              <a:rPr lang="en-US" dirty="0"/>
              <a:t>	</a:t>
            </a:r>
            <a:r>
              <a:rPr lang="en-US" dirty="0" smtClean="0"/>
              <a:t>.</a:t>
            </a:r>
            <a:r>
              <a:rPr lang="en-US" dirty="0" smtClean="0">
                <a:latin typeface="Symbol" charset="2"/>
                <a:cs typeface="Symbol" charset="2"/>
              </a:rPr>
              <a:t>a</a:t>
            </a:r>
            <a:r>
              <a:rPr lang="en-US" dirty="0" smtClean="0"/>
              <a:t>-</a:t>
            </a:r>
            <a:r>
              <a:rPr lang="en-US" dirty="0" err="1" smtClean="0"/>
              <a:t>synuclein</a:t>
            </a:r>
            <a:endParaRPr lang="en-US" dirty="0" smtClean="0"/>
          </a:p>
          <a:p>
            <a:r>
              <a:rPr lang="en-US" dirty="0"/>
              <a:t>	</a:t>
            </a:r>
            <a:r>
              <a:rPr lang="en-US" dirty="0" smtClean="0"/>
              <a:t>.</a:t>
            </a:r>
            <a:r>
              <a:rPr lang="en-US" dirty="0" err="1" smtClean="0"/>
              <a:t>imunitní</a:t>
            </a:r>
            <a:r>
              <a:rPr lang="en-US" dirty="0" smtClean="0"/>
              <a:t> </a:t>
            </a:r>
            <a:r>
              <a:rPr lang="en-US" dirty="0" err="1" smtClean="0"/>
              <a:t>systém</a:t>
            </a:r>
            <a:endParaRPr lang="en-US" dirty="0"/>
          </a:p>
          <a:p>
            <a:r>
              <a:rPr lang="en-US" dirty="0" smtClean="0"/>
              <a:t>	.insulin</a:t>
            </a:r>
            <a:endParaRPr lang="en-US" dirty="0"/>
          </a:p>
        </p:txBody>
      </p:sp>
    </p:spTree>
    <p:extLst>
      <p:ext uri="{BB962C8B-B14F-4D97-AF65-F5344CB8AC3E}">
        <p14:creationId xmlns:p14="http://schemas.microsoft.com/office/powerpoint/2010/main" val="824097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01.4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6774" y="225720"/>
            <a:ext cx="4527195" cy="6316030"/>
          </a:xfrm>
          <a:prstGeom prst="rect">
            <a:avLst/>
          </a:prstGeom>
        </p:spPr>
      </p:pic>
      <p:sp>
        <p:nvSpPr>
          <p:cNvPr id="6" name="Frame 5"/>
          <p:cNvSpPr/>
          <p:nvPr/>
        </p:nvSpPr>
        <p:spPr>
          <a:xfrm>
            <a:off x="2781972" y="2436480"/>
            <a:ext cx="3481783" cy="45792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Frame 6"/>
          <p:cNvSpPr/>
          <p:nvPr/>
        </p:nvSpPr>
        <p:spPr>
          <a:xfrm>
            <a:off x="2781972" y="4023120"/>
            <a:ext cx="3481783" cy="45792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Frame 7"/>
          <p:cNvSpPr/>
          <p:nvPr/>
        </p:nvSpPr>
        <p:spPr>
          <a:xfrm>
            <a:off x="2781972" y="6212160"/>
            <a:ext cx="3481783" cy="21600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90351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0-09 at 9.57.3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111" y="0"/>
            <a:ext cx="6707616" cy="6610965"/>
          </a:xfrm>
          <a:prstGeom prst="rect">
            <a:avLst/>
          </a:prstGeom>
        </p:spPr>
      </p:pic>
      <p:sp>
        <p:nvSpPr>
          <p:cNvPr id="6" name="Frame 5"/>
          <p:cNvSpPr/>
          <p:nvPr/>
        </p:nvSpPr>
        <p:spPr>
          <a:xfrm>
            <a:off x="2894283" y="4311360"/>
            <a:ext cx="3490423" cy="2479680"/>
          </a:xfrm>
          <a:prstGeom prst="frame">
            <a:avLst>
              <a:gd name="adj1" fmla="val 3929"/>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4728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04.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368"/>
            <a:ext cx="9144000" cy="5968240"/>
          </a:xfrm>
          <a:prstGeom prst="rect">
            <a:avLst/>
          </a:prstGeom>
        </p:spPr>
      </p:pic>
    </p:spTree>
    <p:extLst>
      <p:ext uri="{BB962C8B-B14F-4D97-AF65-F5344CB8AC3E}">
        <p14:creationId xmlns:p14="http://schemas.microsoft.com/office/powerpoint/2010/main" val="585284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3.04 PM.png"/>
          <p:cNvPicPr>
            <a:picLocks noChangeAspect="1"/>
          </p:cNvPicPr>
          <p:nvPr/>
        </p:nvPicPr>
        <p:blipFill rotWithShape="1">
          <a:blip r:embed="rId2">
            <a:extLst>
              <a:ext uri="{28A0092B-C50C-407E-A947-70E740481C1C}">
                <a14:useLocalDpi xmlns:a14="http://schemas.microsoft.com/office/drawing/2010/main" val="0"/>
              </a:ext>
            </a:extLst>
          </a:blip>
          <a:srcRect r="51151"/>
          <a:stretch/>
        </p:blipFill>
        <p:spPr>
          <a:xfrm>
            <a:off x="0" y="540706"/>
            <a:ext cx="4466704" cy="4560063"/>
          </a:xfrm>
          <a:prstGeom prst="rect">
            <a:avLst/>
          </a:prstGeom>
        </p:spPr>
      </p:pic>
      <p:pic>
        <p:nvPicPr>
          <p:cNvPr id="3" name="Picture 2" descr="Screen Shot 2011-10-09 at 10.13.21 PM.png"/>
          <p:cNvPicPr>
            <a:picLocks noChangeAspect="1"/>
          </p:cNvPicPr>
          <p:nvPr/>
        </p:nvPicPr>
        <p:blipFill rotWithShape="1">
          <a:blip r:embed="rId3">
            <a:extLst>
              <a:ext uri="{28A0092B-C50C-407E-A947-70E740481C1C}">
                <a14:useLocalDpi xmlns:a14="http://schemas.microsoft.com/office/drawing/2010/main" val="0"/>
              </a:ext>
            </a:extLst>
          </a:blip>
          <a:srcRect r="50938"/>
          <a:stretch/>
        </p:blipFill>
        <p:spPr>
          <a:xfrm>
            <a:off x="4782641" y="0"/>
            <a:ext cx="4107573" cy="6858000"/>
          </a:xfrm>
          <a:prstGeom prst="rect">
            <a:avLst/>
          </a:prstGeom>
        </p:spPr>
      </p:pic>
    </p:spTree>
    <p:extLst>
      <p:ext uri="{BB962C8B-B14F-4D97-AF65-F5344CB8AC3E}">
        <p14:creationId xmlns:p14="http://schemas.microsoft.com/office/powerpoint/2010/main" val="4101072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3.21 PM.png"/>
          <p:cNvPicPr>
            <a:picLocks noChangeAspect="1"/>
          </p:cNvPicPr>
          <p:nvPr/>
        </p:nvPicPr>
        <p:blipFill rotWithShape="1">
          <a:blip r:embed="rId2">
            <a:extLst>
              <a:ext uri="{28A0092B-C50C-407E-A947-70E740481C1C}">
                <a14:useLocalDpi xmlns:a14="http://schemas.microsoft.com/office/drawing/2010/main" val="0"/>
              </a:ext>
            </a:extLst>
          </a:blip>
          <a:srcRect l="51126"/>
          <a:stretch/>
        </p:blipFill>
        <p:spPr>
          <a:xfrm>
            <a:off x="4933246" y="0"/>
            <a:ext cx="4091880" cy="6858000"/>
          </a:xfrm>
          <a:prstGeom prst="rect">
            <a:avLst/>
          </a:prstGeom>
        </p:spPr>
      </p:pic>
      <p:pic>
        <p:nvPicPr>
          <p:cNvPr id="3" name="Picture 2" descr="Screen Shot 2011-10-09 at 10.13.04 PM.png"/>
          <p:cNvPicPr>
            <a:picLocks noChangeAspect="1"/>
          </p:cNvPicPr>
          <p:nvPr/>
        </p:nvPicPr>
        <p:blipFill rotWithShape="1">
          <a:blip r:embed="rId3">
            <a:extLst>
              <a:ext uri="{28A0092B-C50C-407E-A947-70E740481C1C}">
                <a14:useLocalDpi xmlns:a14="http://schemas.microsoft.com/office/drawing/2010/main" val="0"/>
              </a:ext>
            </a:extLst>
          </a:blip>
          <a:srcRect l="51400"/>
          <a:stretch/>
        </p:blipFill>
        <p:spPr>
          <a:xfrm>
            <a:off x="285109" y="946786"/>
            <a:ext cx="4444025" cy="4560063"/>
          </a:xfrm>
          <a:prstGeom prst="rect">
            <a:avLst/>
          </a:prstGeom>
        </p:spPr>
      </p:pic>
    </p:spTree>
    <p:extLst>
      <p:ext uri="{BB962C8B-B14F-4D97-AF65-F5344CB8AC3E}">
        <p14:creationId xmlns:p14="http://schemas.microsoft.com/office/powerpoint/2010/main" val="1218954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5.2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12" y="0"/>
            <a:ext cx="8218800" cy="6858000"/>
          </a:xfrm>
          <a:prstGeom prst="rect">
            <a:avLst/>
          </a:prstGeom>
        </p:spPr>
      </p:pic>
    </p:spTree>
    <p:extLst>
      <p:ext uri="{BB962C8B-B14F-4D97-AF65-F5344CB8AC3E}">
        <p14:creationId xmlns:p14="http://schemas.microsoft.com/office/powerpoint/2010/main" val="2571068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3970318"/>
          </a:xfrm>
          <a:prstGeom prst="rect">
            <a:avLst/>
          </a:prstGeom>
          <a:noFill/>
        </p:spPr>
        <p:txBody>
          <a:bodyPr wrap="square" rtlCol="0">
            <a:spAutoFit/>
          </a:bodyPr>
          <a:lstStyle/>
          <a:p>
            <a:r>
              <a:rPr lang="en-US" sz="2400" b="1" dirty="0" err="1" smtClean="0">
                <a:latin typeface="Arial"/>
                <a:cs typeface="Arial"/>
              </a:rPr>
              <a:t>Parkinsonova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druhá</a:t>
            </a:r>
            <a:r>
              <a:rPr lang="en-US" dirty="0" smtClean="0">
                <a:latin typeface="Arial"/>
                <a:cs typeface="Arial"/>
              </a:rPr>
              <a:t> (</a:t>
            </a:r>
            <a:r>
              <a:rPr lang="en-US" dirty="0" err="1" smtClean="0">
                <a:latin typeface="Arial"/>
                <a:cs typeface="Arial"/>
              </a:rPr>
              <a:t>po</a:t>
            </a:r>
            <a:r>
              <a:rPr lang="en-US" dirty="0" smtClean="0">
                <a:latin typeface="Arial"/>
                <a:cs typeface="Arial"/>
              </a:rPr>
              <a:t> AD) </a:t>
            </a:r>
            <a:r>
              <a:rPr lang="en-US" dirty="0" err="1" smtClean="0">
                <a:latin typeface="Arial"/>
                <a:cs typeface="Arial"/>
              </a:rPr>
              <a:t>nejčetnější</a:t>
            </a:r>
            <a:r>
              <a:rPr lang="en-US" dirty="0" smtClean="0">
                <a:latin typeface="Arial"/>
                <a:cs typeface="Arial"/>
              </a:rPr>
              <a:t> </a:t>
            </a:r>
            <a:r>
              <a:rPr lang="en-US" dirty="0" err="1" smtClean="0">
                <a:latin typeface="Arial"/>
                <a:cs typeface="Arial"/>
              </a:rPr>
              <a:t>neurodegenerativní</a:t>
            </a:r>
            <a:r>
              <a:rPr lang="en-US" dirty="0" smtClean="0">
                <a:latin typeface="Arial"/>
                <a:cs typeface="Arial"/>
              </a:rPr>
              <a:t> </a:t>
            </a:r>
            <a:r>
              <a:rPr lang="en-US" dirty="0" err="1" smtClean="0">
                <a:latin typeface="Arial"/>
                <a:cs typeface="Arial"/>
              </a:rPr>
              <a:t>choroba</a:t>
            </a:r>
            <a:endParaRPr lang="en-US" dirty="0">
              <a:latin typeface="Arial"/>
              <a:cs typeface="Arial"/>
            </a:endParaRPr>
          </a:p>
          <a:p>
            <a:r>
              <a:rPr lang="en-US" dirty="0" smtClean="0">
                <a:latin typeface="Arial"/>
                <a:cs typeface="Arial"/>
              </a:rPr>
              <a:t>	.</a:t>
            </a:r>
            <a:r>
              <a:rPr lang="en-US" dirty="0" err="1" smtClean="0">
                <a:latin typeface="Arial"/>
                <a:cs typeface="Arial"/>
              </a:rPr>
              <a:t>cca</a:t>
            </a:r>
            <a:r>
              <a:rPr lang="en-US" dirty="0" smtClean="0">
                <a:latin typeface="Arial"/>
                <a:cs typeface="Arial"/>
              </a:rPr>
              <a:t> 7.000.000 </a:t>
            </a:r>
            <a:r>
              <a:rPr lang="en-US" dirty="0" err="1" smtClean="0">
                <a:latin typeface="Arial"/>
                <a:cs typeface="Arial"/>
              </a:rPr>
              <a:t>postižených</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symptomy</a:t>
            </a:r>
            <a:r>
              <a:rPr lang="en-US" dirty="0" smtClean="0">
                <a:latin typeface="Arial"/>
                <a:cs typeface="Arial"/>
              </a:rPr>
              <a:t> </a:t>
            </a:r>
            <a:r>
              <a:rPr lang="en-US" dirty="0" err="1" smtClean="0">
                <a:latin typeface="Arial"/>
                <a:cs typeface="Arial"/>
              </a:rPr>
              <a:t>choroby</a:t>
            </a:r>
            <a:r>
              <a:rPr lang="en-US" dirty="0" smtClean="0">
                <a:latin typeface="Arial"/>
                <a:cs typeface="Arial"/>
              </a:rPr>
              <a:t> se u 10-15% </a:t>
            </a:r>
            <a:r>
              <a:rPr lang="en-US" dirty="0" err="1" smtClean="0">
                <a:latin typeface="Arial"/>
                <a:cs typeface="Arial"/>
              </a:rPr>
              <a:t>postižených</a:t>
            </a:r>
            <a:r>
              <a:rPr lang="en-US" dirty="0" smtClean="0">
                <a:latin typeface="Arial"/>
                <a:cs typeface="Arial"/>
              </a:rPr>
              <a:t> </a:t>
            </a:r>
            <a:r>
              <a:rPr lang="en-US" dirty="0" err="1" smtClean="0">
                <a:latin typeface="Arial"/>
                <a:cs typeface="Arial"/>
              </a:rPr>
              <a:t>projeví</a:t>
            </a:r>
            <a:r>
              <a:rPr lang="en-US" dirty="0" smtClean="0">
                <a:latin typeface="Arial"/>
                <a:cs typeface="Arial"/>
              </a:rPr>
              <a:t> </a:t>
            </a:r>
            <a:r>
              <a:rPr lang="en-US" dirty="0" err="1" smtClean="0">
                <a:latin typeface="Arial"/>
                <a:cs typeface="Arial"/>
              </a:rPr>
              <a:t>kolem</a:t>
            </a:r>
            <a:r>
              <a:rPr lang="en-US" dirty="0" smtClean="0">
                <a:latin typeface="Arial"/>
                <a:cs typeface="Arial"/>
              </a:rPr>
              <a:t> 40. </a:t>
            </a:r>
            <a:r>
              <a:rPr lang="en-US" dirty="0" err="1" smtClean="0">
                <a:latin typeface="Arial"/>
                <a:cs typeface="Arial"/>
              </a:rPr>
              <a:t>roku</a:t>
            </a:r>
            <a:r>
              <a:rPr lang="en-US" dirty="0" smtClean="0">
                <a:latin typeface="Arial"/>
                <a:cs typeface="Arial"/>
              </a:rPr>
              <a:t> </a:t>
            </a:r>
            <a:r>
              <a:rPr lang="en-US" dirty="0" err="1" smtClean="0">
                <a:latin typeface="Arial"/>
                <a:cs typeface="Arial"/>
              </a:rPr>
              <a:t>života</a:t>
            </a:r>
            <a:r>
              <a:rPr lang="en-US" dirty="0" smtClean="0">
                <a:latin typeface="Arial"/>
                <a:cs typeface="Arial"/>
              </a:rPr>
              <a:t> 	 	 </a:t>
            </a:r>
            <a:r>
              <a:rPr lang="en-US" dirty="0" err="1" smtClean="0">
                <a:latin typeface="Arial"/>
                <a:cs typeface="Arial"/>
              </a:rPr>
              <a:t>vlivem</a:t>
            </a:r>
            <a:r>
              <a:rPr lang="en-US" dirty="0" smtClean="0">
                <a:latin typeface="Arial"/>
                <a:cs typeface="Arial"/>
              </a:rPr>
              <a:t> </a:t>
            </a:r>
            <a:r>
              <a:rPr lang="en-US" dirty="0" err="1" smtClean="0">
                <a:latin typeface="Arial"/>
                <a:cs typeface="Arial"/>
              </a:rPr>
              <a:t>dedičných</a:t>
            </a:r>
            <a:r>
              <a:rPr lang="en-US" dirty="0" smtClean="0">
                <a:latin typeface="Arial"/>
                <a:cs typeface="Arial"/>
              </a:rPr>
              <a:t> </a:t>
            </a:r>
            <a:r>
              <a:rPr lang="en-US" dirty="0" err="1" smtClean="0">
                <a:latin typeface="Arial"/>
                <a:cs typeface="Arial"/>
              </a:rPr>
              <a:t>predispozic</a:t>
            </a:r>
            <a:r>
              <a:rPr lang="en-US" dirty="0" smtClean="0">
                <a:latin typeface="Arial"/>
                <a:cs typeface="Arial"/>
              </a:rPr>
              <a:t> (</a:t>
            </a:r>
            <a:r>
              <a:rPr lang="en-US" dirty="0" err="1" smtClean="0">
                <a:latin typeface="Arial"/>
                <a:cs typeface="Arial"/>
              </a:rPr>
              <a:t>mutace</a:t>
            </a:r>
            <a:r>
              <a:rPr lang="en-US" dirty="0" smtClean="0">
                <a:latin typeface="Arial"/>
                <a:cs typeface="Arial"/>
              </a:rPr>
              <a:t> </a:t>
            </a:r>
            <a:r>
              <a:rPr lang="en-US" dirty="0" err="1" smtClean="0">
                <a:latin typeface="Arial"/>
                <a:cs typeface="Arial"/>
              </a:rPr>
              <a:t>parkinu</a:t>
            </a:r>
            <a:r>
              <a:rPr lang="en-US" dirty="0" smtClean="0">
                <a:latin typeface="Arial"/>
                <a:cs typeface="Arial"/>
              </a:rPr>
              <a:t>)</a:t>
            </a:r>
          </a:p>
          <a:p>
            <a:r>
              <a:rPr lang="en-US" dirty="0" smtClean="0">
                <a:latin typeface="Arial"/>
                <a:cs typeface="Arial"/>
              </a:rPr>
              <a:t>	</a:t>
            </a:r>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parkin</a:t>
            </a:r>
            <a:r>
              <a:rPr lang="en-US" dirty="0" smtClean="0">
                <a:latin typeface="Arial"/>
                <a:cs typeface="Arial"/>
              </a:rPr>
              <a:t> (ubiquitin </a:t>
            </a:r>
            <a:r>
              <a:rPr lang="en-US" dirty="0" err="1" smtClean="0">
                <a:latin typeface="Arial"/>
                <a:cs typeface="Arial"/>
              </a:rPr>
              <a:t>ligáza</a:t>
            </a:r>
            <a:r>
              <a:rPr lang="en-US" dirty="0" smtClean="0">
                <a:latin typeface="Arial"/>
                <a:cs typeface="Arial"/>
              </a:rPr>
              <a:t>)</a:t>
            </a:r>
          </a:p>
          <a:p>
            <a:r>
              <a:rPr lang="en-US" dirty="0" smtClean="0">
                <a:latin typeface="Arial"/>
                <a:cs typeface="Arial"/>
              </a:rPr>
              <a:t>	</a:t>
            </a:r>
          </a:p>
          <a:p>
            <a:r>
              <a:rPr lang="en-US" sz="2400" b="1" dirty="0" err="1" smtClean="0">
                <a:latin typeface="Arial"/>
                <a:cs typeface="Arial"/>
              </a:rPr>
              <a:t>Léčba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kombinace</a:t>
            </a:r>
            <a:r>
              <a:rPr lang="en-US" dirty="0" smtClean="0">
                <a:latin typeface="Arial"/>
                <a:cs typeface="Arial"/>
              </a:rPr>
              <a:t> </a:t>
            </a:r>
            <a:r>
              <a:rPr lang="en-US" dirty="0" err="1" smtClean="0">
                <a:latin typeface="Arial"/>
                <a:cs typeface="Arial"/>
              </a:rPr>
              <a:t>přístupů</a:t>
            </a:r>
            <a:r>
              <a:rPr lang="en-US" dirty="0" smtClean="0">
                <a:latin typeface="Arial"/>
                <a:cs typeface="Arial"/>
              </a:rPr>
              <a:t> </a:t>
            </a:r>
            <a:r>
              <a:rPr lang="en-US" dirty="0" err="1" smtClean="0">
                <a:latin typeface="Arial"/>
                <a:cs typeface="Arial"/>
              </a:rPr>
              <a:t>vede</a:t>
            </a:r>
            <a:r>
              <a:rPr lang="en-US" dirty="0" smtClean="0">
                <a:latin typeface="Arial"/>
                <a:cs typeface="Arial"/>
              </a:rPr>
              <a:t> </a:t>
            </a:r>
            <a:r>
              <a:rPr lang="en-US" dirty="0" err="1" smtClean="0">
                <a:latin typeface="Arial"/>
                <a:cs typeface="Arial"/>
              </a:rPr>
              <a:t>ke</a:t>
            </a:r>
            <a:r>
              <a:rPr lang="en-US" dirty="0" smtClean="0">
                <a:latin typeface="Arial"/>
                <a:cs typeface="Arial"/>
              </a:rPr>
              <a:t> </a:t>
            </a:r>
            <a:r>
              <a:rPr lang="en-US" dirty="0" err="1" smtClean="0">
                <a:latin typeface="Arial"/>
                <a:cs typeface="Arial"/>
              </a:rPr>
              <a:t>zlpešení</a:t>
            </a:r>
            <a:r>
              <a:rPr lang="en-US" dirty="0" smtClean="0">
                <a:latin typeface="Arial"/>
                <a:cs typeface="Arial"/>
              </a:rPr>
              <a:t> </a:t>
            </a:r>
            <a:r>
              <a:rPr lang="en-US" dirty="0" err="1" smtClean="0">
                <a:latin typeface="Arial"/>
                <a:cs typeface="Arial"/>
              </a:rPr>
              <a:t>stavu</a:t>
            </a:r>
            <a:r>
              <a:rPr lang="en-US" dirty="0" smtClean="0">
                <a:latin typeface="Arial"/>
                <a:cs typeface="Arial"/>
              </a:rPr>
              <a:t> </a:t>
            </a:r>
            <a:r>
              <a:rPr lang="en-US" dirty="0" err="1" smtClean="0">
                <a:latin typeface="Arial"/>
                <a:cs typeface="Arial"/>
              </a:rPr>
              <a:t>postiženého</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2229948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2700338" y="1196975"/>
            <a:ext cx="34417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cs-CZ" dirty="0">
                <a:effectLst>
                  <a:outerShdw blurRad="38100" dist="38100" dir="2700000" algn="tl">
                    <a:srgbClr val="DDDDDD"/>
                  </a:outerShdw>
                </a:effectLst>
                <a:cs typeface="+mn-cs"/>
              </a:rPr>
              <a:t>http://</a:t>
            </a:r>
            <a:r>
              <a:rPr lang="cs-CZ" dirty="0" err="1">
                <a:effectLst>
                  <a:outerShdw blurRad="38100" dist="38100" dir="2700000" algn="tl">
                    <a:srgbClr val="DDDDDD"/>
                  </a:outerShdw>
                </a:effectLst>
                <a:cs typeface="+mn-cs"/>
              </a:rPr>
              <a:t>physics.muni.cz</a:t>
            </a:r>
            <a:r>
              <a:rPr lang="cs-CZ" dirty="0">
                <a:effectLst>
                  <a:outerShdw blurRad="38100" dist="38100" dir="2700000" algn="tl">
                    <a:srgbClr val="DDDDDD"/>
                  </a:outerShdw>
                </a:effectLst>
                <a:cs typeface="+mn-cs"/>
              </a:rPr>
              <a:t>/</a:t>
            </a:r>
            <a:r>
              <a:rPr lang="cs-CZ" dirty="0" err="1">
                <a:effectLst>
                  <a:outerShdw blurRad="38100" dist="38100" dir="2700000" algn="tl">
                    <a:srgbClr val="DDDDDD"/>
                  </a:outerShdw>
                </a:effectLst>
                <a:cs typeface="+mn-cs"/>
              </a:rPr>
              <a:t>biophys</a:t>
            </a:r>
            <a:r>
              <a:rPr lang="cs-CZ" dirty="0">
                <a:effectLst>
                  <a:outerShdw blurRad="38100" dist="38100" dir="2700000" algn="tl">
                    <a:srgbClr val="DDDDDD"/>
                  </a:outerShdw>
                </a:effectLst>
                <a:cs typeface="+mn-cs"/>
              </a:rPr>
              <a:t>/</a:t>
            </a:r>
          </a:p>
        </p:txBody>
      </p:sp>
      <p:pic>
        <p:nvPicPr>
          <p:cNvPr id="11266" name="Picture 1" descr="qrco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2060575"/>
            <a:ext cx="393382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350925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4893648"/>
          </a:xfrm>
          <a:prstGeom prst="rect">
            <a:avLst/>
          </a:prstGeom>
          <a:noFill/>
        </p:spPr>
        <p:txBody>
          <a:bodyPr wrap="square" rtlCol="0">
            <a:spAutoFit/>
          </a:bodyPr>
          <a:lstStyle/>
          <a:p>
            <a:r>
              <a:rPr lang="en-US" sz="2400" b="1" dirty="0" err="1" smtClean="0">
                <a:latin typeface="Arial"/>
                <a:cs typeface="Arial"/>
              </a:rPr>
              <a:t>Bechtěrevova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ankylozující</a:t>
            </a:r>
            <a:r>
              <a:rPr lang="en-US" dirty="0" smtClean="0">
                <a:latin typeface="Arial"/>
                <a:cs typeface="Arial"/>
              </a:rPr>
              <a:t> </a:t>
            </a:r>
            <a:r>
              <a:rPr lang="en-US" dirty="0" err="1" smtClean="0">
                <a:latin typeface="Arial"/>
                <a:cs typeface="Arial"/>
              </a:rPr>
              <a:t>spondylitida</a:t>
            </a:r>
            <a:r>
              <a:rPr lang="en-US" dirty="0" smtClean="0">
                <a:latin typeface="Arial"/>
                <a:cs typeface="Arial"/>
              </a:rPr>
              <a:t> – </a:t>
            </a:r>
            <a:r>
              <a:rPr lang="en-US" dirty="0" err="1" smtClean="0">
                <a:latin typeface="Arial"/>
                <a:cs typeface="Arial"/>
              </a:rPr>
              <a:t>zanětlivé</a:t>
            </a:r>
            <a:r>
              <a:rPr lang="en-US" dirty="0" smtClean="0">
                <a:latin typeface="Arial"/>
                <a:cs typeface="Arial"/>
              </a:rPr>
              <a:t> </a:t>
            </a:r>
            <a:r>
              <a:rPr lang="en-US" dirty="0" err="1" smtClean="0">
                <a:latin typeface="Arial"/>
                <a:cs typeface="Arial"/>
              </a:rPr>
              <a:t>onemocnění</a:t>
            </a:r>
            <a:r>
              <a:rPr lang="en-US" dirty="0" smtClean="0">
                <a:latin typeface="Arial"/>
                <a:cs typeface="Arial"/>
              </a:rPr>
              <a:t> </a:t>
            </a:r>
            <a:r>
              <a:rPr lang="en-US" dirty="0" err="1" smtClean="0">
                <a:latin typeface="Arial"/>
                <a:cs typeface="Arial"/>
              </a:rPr>
              <a:t>páteře</a:t>
            </a:r>
            <a:r>
              <a:rPr lang="en-US" dirty="0" smtClean="0">
                <a:latin typeface="Arial"/>
                <a:cs typeface="Arial"/>
              </a:rPr>
              <a:t> a </a:t>
            </a:r>
            <a:r>
              <a:rPr lang="en-US" dirty="0" err="1" smtClean="0">
                <a:latin typeface="Arial"/>
                <a:cs typeface="Arial"/>
              </a:rPr>
              <a:t>periferálních</a:t>
            </a:r>
            <a:r>
              <a:rPr lang="en-US" dirty="0" smtClean="0">
                <a:latin typeface="Arial"/>
                <a:cs typeface="Arial"/>
              </a:rPr>
              <a:t> </a:t>
            </a:r>
            <a:r>
              <a:rPr lang="en-US" dirty="0" err="1" smtClean="0">
                <a:latin typeface="Arial"/>
                <a:cs typeface="Arial"/>
              </a:rPr>
              <a:t>kloubů</a:t>
            </a:r>
            <a:r>
              <a:rPr lang="en-US" dirty="0" smtClean="0">
                <a:latin typeface="Arial"/>
                <a:cs typeface="Arial"/>
              </a:rPr>
              <a:t> 	 </a:t>
            </a:r>
            <a:r>
              <a:rPr lang="en-US" dirty="0" err="1" smtClean="0">
                <a:latin typeface="Arial"/>
                <a:cs typeface="Arial"/>
              </a:rPr>
              <a:t>vedoucí</a:t>
            </a:r>
            <a:r>
              <a:rPr lang="en-US" dirty="0" smtClean="0">
                <a:latin typeface="Arial"/>
                <a:cs typeface="Arial"/>
              </a:rPr>
              <a:t> k </a:t>
            </a:r>
            <a:r>
              <a:rPr lang="en-US" dirty="0" err="1" smtClean="0">
                <a:latin typeface="Arial"/>
                <a:cs typeface="Arial"/>
              </a:rPr>
              <a:t>osifikaci</a:t>
            </a:r>
            <a:r>
              <a:rPr lang="en-US" dirty="0" smtClean="0">
                <a:latin typeface="Arial"/>
                <a:cs typeface="Arial"/>
              </a:rPr>
              <a:t> </a:t>
            </a:r>
            <a:r>
              <a:rPr lang="en-US" dirty="0" err="1" smtClean="0">
                <a:latin typeface="Arial"/>
                <a:cs typeface="Arial"/>
              </a:rPr>
              <a:t>koloubů</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na</a:t>
            </a:r>
            <a:r>
              <a:rPr lang="en-US" dirty="0" smtClean="0">
                <a:latin typeface="Arial"/>
                <a:cs typeface="Arial"/>
              </a:rPr>
              <a:t> 1 </a:t>
            </a:r>
            <a:r>
              <a:rPr lang="en-US" dirty="0" err="1" smtClean="0">
                <a:latin typeface="Arial"/>
                <a:cs typeface="Arial"/>
              </a:rPr>
              <a:t>postiženou</a:t>
            </a:r>
            <a:r>
              <a:rPr lang="en-US" dirty="0" smtClean="0">
                <a:latin typeface="Arial"/>
                <a:cs typeface="Arial"/>
              </a:rPr>
              <a:t> </a:t>
            </a:r>
            <a:r>
              <a:rPr lang="en-US" dirty="0" err="1" smtClean="0">
                <a:latin typeface="Arial"/>
                <a:cs typeface="Arial"/>
              </a:rPr>
              <a:t>ženu</a:t>
            </a:r>
            <a:r>
              <a:rPr lang="en-US" dirty="0" smtClean="0">
                <a:latin typeface="Arial"/>
                <a:cs typeface="Arial"/>
              </a:rPr>
              <a:t> </a:t>
            </a:r>
            <a:r>
              <a:rPr lang="en-US" dirty="0" err="1" smtClean="0">
                <a:latin typeface="Arial"/>
                <a:cs typeface="Arial"/>
              </a:rPr>
              <a:t>připadají</a:t>
            </a:r>
            <a:r>
              <a:rPr lang="en-US" dirty="0" smtClean="0">
                <a:latin typeface="Arial"/>
                <a:cs typeface="Arial"/>
              </a:rPr>
              <a:t> 3 </a:t>
            </a:r>
            <a:r>
              <a:rPr lang="en-US" dirty="0" err="1" smtClean="0">
                <a:latin typeface="Arial"/>
                <a:cs typeface="Arial"/>
              </a:rPr>
              <a:t>muži</a:t>
            </a:r>
            <a:endParaRPr lang="en-US" dirty="0" smtClean="0">
              <a:latin typeface="Arial"/>
              <a:cs typeface="Arial"/>
            </a:endParaRPr>
          </a:p>
          <a:p>
            <a:r>
              <a:rPr lang="en-US" dirty="0">
                <a:latin typeface="Arial"/>
                <a:cs typeface="Arial"/>
              </a:rPr>
              <a:t>	</a:t>
            </a:r>
            <a:r>
              <a:rPr lang="en-US" dirty="0" smtClean="0">
                <a:latin typeface="Arial"/>
                <a:cs typeface="Arial"/>
              </a:rPr>
              <a:t>.v </a:t>
            </a:r>
            <a:r>
              <a:rPr lang="en-US" dirty="0" err="1" smtClean="0">
                <a:latin typeface="Arial"/>
                <a:cs typeface="Arial"/>
              </a:rPr>
              <a:t>ranných</a:t>
            </a:r>
            <a:r>
              <a:rPr lang="en-US" dirty="0" smtClean="0">
                <a:latin typeface="Arial"/>
                <a:cs typeface="Arial"/>
              </a:rPr>
              <a:t> </a:t>
            </a:r>
            <a:r>
              <a:rPr lang="en-US" dirty="0" err="1" smtClean="0">
                <a:latin typeface="Arial"/>
                <a:cs typeface="Arial"/>
              </a:rPr>
              <a:t>fázích</a:t>
            </a:r>
            <a:r>
              <a:rPr lang="en-US" dirty="0" smtClean="0">
                <a:latin typeface="Arial"/>
                <a:cs typeface="Arial"/>
              </a:rPr>
              <a:t> </a:t>
            </a:r>
            <a:r>
              <a:rPr lang="en-US" dirty="0" err="1" smtClean="0">
                <a:latin typeface="Arial"/>
                <a:cs typeface="Arial"/>
              </a:rPr>
              <a:t>často</a:t>
            </a:r>
            <a:r>
              <a:rPr lang="en-US" dirty="0" smtClean="0">
                <a:latin typeface="Arial"/>
                <a:cs typeface="Arial"/>
              </a:rPr>
              <a:t> </a:t>
            </a:r>
            <a:r>
              <a:rPr lang="en-US" dirty="0" err="1" smtClean="0">
                <a:latin typeface="Arial"/>
                <a:cs typeface="Arial"/>
              </a:rPr>
              <a:t>zaměňována</a:t>
            </a:r>
            <a:r>
              <a:rPr lang="en-US" dirty="0" smtClean="0">
                <a:latin typeface="Arial"/>
                <a:cs typeface="Arial"/>
              </a:rPr>
              <a:t> s </a:t>
            </a:r>
            <a:r>
              <a:rPr lang="en-US" dirty="0" err="1" smtClean="0">
                <a:latin typeface="Arial"/>
                <a:cs typeface="Arial"/>
              </a:rPr>
              <a:t>revmatismem</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známá</a:t>
            </a:r>
            <a:r>
              <a:rPr lang="en-US" dirty="0" smtClean="0">
                <a:latin typeface="Arial"/>
                <a:cs typeface="Arial"/>
              </a:rPr>
              <a:t> </a:t>
            </a:r>
            <a:r>
              <a:rPr lang="en-US" dirty="0" err="1" smtClean="0">
                <a:latin typeface="Arial"/>
                <a:cs typeface="Arial"/>
              </a:rPr>
              <a:t>již</a:t>
            </a:r>
            <a:r>
              <a:rPr lang="en-US" dirty="0" smtClean="0">
                <a:latin typeface="Arial"/>
                <a:cs typeface="Arial"/>
              </a:rPr>
              <a:t> od 16. </a:t>
            </a:r>
            <a:r>
              <a:rPr lang="en-US" dirty="0" err="1" smtClean="0">
                <a:latin typeface="Arial"/>
                <a:cs typeface="Arial"/>
              </a:rPr>
              <a:t>století</a:t>
            </a:r>
            <a:r>
              <a:rPr lang="en-US" dirty="0" smtClean="0">
                <a:latin typeface="Arial"/>
                <a:cs typeface="Arial"/>
              </a:rPr>
              <a:t> </a:t>
            </a:r>
            <a:r>
              <a:rPr lang="en-US" dirty="0" err="1" smtClean="0">
                <a:latin typeface="Arial"/>
                <a:cs typeface="Arial"/>
              </a:rPr>
              <a:t>nicméně</a:t>
            </a:r>
            <a:r>
              <a:rPr lang="en-US" dirty="0" smtClean="0">
                <a:latin typeface="Arial"/>
                <a:cs typeface="Arial"/>
              </a:rPr>
              <a:t> do </a:t>
            </a:r>
            <a:r>
              <a:rPr lang="en-US" dirty="0" err="1" smtClean="0">
                <a:latin typeface="Arial"/>
                <a:cs typeface="Arial"/>
              </a:rPr>
              <a:t>konce</a:t>
            </a:r>
            <a:r>
              <a:rPr lang="en-US" dirty="0" smtClean="0">
                <a:latin typeface="Arial"/>
                <a:cs typeface="Arial"/>
              </a:rPr>
              <a:t> 19. </a:t>
            </a:r>
            <a:r>
              <a:rPr lang="en-US" dirty="0" err="1" smtClean="0">
                <a:latin typeface="Arial"/>
                <a:cs typeface="Arial"/>
              </a:rPr>
              <a:t>století</a:t>
            </a:r>
            <a:r>
              <a:rPr lang="en-US" dirty="0" smtClean="0">
                <a:latin typeface="Arial"/>
                <a:cs typeface="Arial"/>
              </a:rPr>
              <a:t> </a:t>
            </a:r>
            <a:r>
              <a:rPr lang="en-US" dirty="0" err="1" smtClean="0">
                <a:latin typeface="Arial"/>
                <a:cs typeface="Arial"/>
              </a:rPr>
              <a:t>nebyla</a:t>
            </a:r>
            <a:r>
              <a:rPr lang="en-US" dirty="0" smtClean="0">
                <a:latin typeface="Arial"/>
                <a:cs typeface="Arial"/>
              </a:rPr>
              <a:t> </a:t>
            </a:r>
            <a:r>
              <a:rPr lang="en-US" dirty="0" err="1" smtClean="0">
                <a:latin typeface="Arial"/>
                <a:cs typeface="Arial"/>
              </a:rPr>
              <a:t>choroba</a:t>
            </a:r>
            <a:endParaRPr lang="en-US" dirty="0">
              <a:latin typeface="Arial"/>
              <a:cs typeface="Arial"/>
            </a:endParaRPr>
          </a:p>
          <a:p>
            <a:r>
              <a:rPr lang="en-US" dirty="0" smtClean="0">
                <a:latin typeface="Arial"/>
                <a:cs typeface="Arial"/>
              </a:rPr>
              <a:t>	 </a:t>
            </a:r>
            <a:r>
              <a:rPr lang="en-US" dirty="0" err="1" smtClean="0">
                <a:latin typeface="Arial"/>
                <a:cs typeface="Arial"/>
              </a:rPr>
              <a:t>systematicky</a:t>
            </a:r>
            <a:r>
              <a:rPr lang="en-US" dirty="0" smtClean="0">
                <a:latin typeface="Arial"/>
                <a:cs typeface="Arial"/>
              </a:rPr>
              <a:t> </a:t>
            </a:r>
            <a:r>
              <a:rPr lang="en-US" dirty="0" err="1" smtClean="0">
                <a:latin typeface="Arial"/>
                <a:cs typeface="Arial"/>
              </a:rPr>
              <a:t>popsána</a:t>
            </a:r>
            <a:r>
              <a:rPr lang="en-US" dirty="0" smtClean="0">
                <a:latin typeface="Arial"/>
                <a:cs typeface="Arial"/>
              </a:rPr>
              <a:t> </a:t>
            </a:r>
            <a:r>
              <a:rPr lang="en-US" dirty="0" err="1" smtClean="0">
                <a:latin typeface="Arial"/>
                <a:cs typeface="Arial"/>
              </a:rPr>
              <a:t>Bechterejevem</a:t>
            </a:r>
            <a:r>
              <a:rPr lang="en-US" dirty="0" smtClean="0">
                <a:latin typeface="Arial"/>
                <a:cs typeface="Arial"/>
              </a:rPr>
              <a:t>(1893), </a:t>
            </a:r>
            <a:r>
              <a:rPr lang="en-US" dirty="0" err="1" smtClean="0">
                <a:latin typeface="Arial"/>
                <a:cs typeface="Arial"/>
              </a:rPr>
              <a:t>Stümpellem</a:t>
            </a:r>
            <a:r>
              <a:rPr lang="en-US" dirty="0" smtClean="0">
                <a:latin typeface="Arial"/>
                <a:cs typeface="Arial"/>
              </a:rPr>
              <a:t> (1897) a </a:t>
            </a:r>
            <a:r>
              <a:rPr lang="en-US" dirty="0" err="1" smtClean="0">
                <a:latin typeface="Arial"/>
                <a:cs typeface="Arial"/>
              </a:rPr>
              <a:t>Mariem</a:t>
            </a:r>
            <a:r>
              <a:rPr lang="en-US" dirty="0" smtClean="0">
                <a:latin typeface="Arial"/>
                <a:cs typeface="Arial"/>
              </a:rPr>
              <a:t> (1898)</a:t>
            </a:r>
            <a:endParaRPr lang="en-US" dirty="0">
              <a:latin typeface="Arial"/>
              <a:cs typeface="Arial"/>
            </a:endParaRPr>
          </a:p>
          <a:p>
            <a:r>
              <a:rPr lang="en-US" dirty="0" smtClean="0">
                <a:latin typeface="Arial"/>
                <a:cs typeface="Arial"/>
              </a:rPr>
              <a:t>	</a:t>
            </a:r>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zaměření</a:t>
            </a:r>
            <a:r>
              <a:rPr lang="en-US" dirty="0" smtClean="0">
                <a:latin typeface="Arial"/>
                <a:cs typeface="Arial"/>
              </a:rPr>
              <a:t> </a:t>
            </a:r>
            <a:r>
              <a:rPr lang="en-US" dirty="0" err="1" smtClean="0">
                <a:latin typeface="Arial"/>
                <a:cs typeface="Arial"/>
              </a:rPr>
              <a:t>na</a:t>
            </a:r>
            <a:r>
              <a:rPr lang="en-US" dirty="0" smtClean="0">
                <a:latin typeface="Arial"/>
                <a:cs typeface="Arial"/>
              </a:rPr>
              <a:t> HLA-B27 a </a:t>
            </a:r>
            <a:r>
              <a:rPr lang="en-US" dirty="0" err="1" smtClean="0">
                <a:latin typeface="Arial"/>
                <a:cs typeface="Arial"/>
              </a:rPr>
              <a:t>imunitní</a:t>
            </a:r>
            <a:r>
              <a:rPr lang="en-US" dirty="0" smtClean="0">
                <a:latin typeface="Arial"/>
                <a:cs typeface="Arial"/>
              </a:rPr>
              <a:t> </a:t>
            </a:r>
            <a:r>
              <a:rPr lang="en-US" dirty="0" err="1" smtClean="0">
                <a:latin typeface="Arial"/>
                <a:cs typeface="Arial"/>
              </a:rPr>
              <a:t>systém</a:t>
            </a:r>
            <a:r>
              <a:rPr lang="en-US" dirty="0" smtClean="0">
                <a:latin typeface="Arial"/>
                <a:cs typeface="Arial"/>
              </a:rPr>
              <a:t>, IgA</a:t>
            </a:r>
          </a:p>
          <a:p>
            <a:r>
              <a:rPr lang="en-US" dirty="0" smtClean="0">
                <a:latin typeface="Arial"/>
                <a:cs typeface="Arial"/>
              </a:rPr>
              <a:t>	</a:t>
            </a:r>
          </a:p>
          <a:p>
            <a:r>
              <a:rPr lang="en-US" sz="2400" b="1" dirty="0" err="1" smtClean="0">
                <a:latin typeface="Arial"/>
                <a:cs typeface="Arial"/>
              </a:rPr>
              <a:t>Léčba</a:t>
            </a:r>
            <a:endParaRPr lang="en-US" sz="2400" b="1" dirty="0" smtClean="0">
              <a:latin typeface="Arial"/>
              <a:cs typeface="Arial"/>
            </a:endParaRPr>
          </a:p>
          <a:p>
            <a:r>
              <a:rPr lang="en-US" sz="2400" b="1" dirty="0">
                <a:latin typeface="Arial"/>
                <a:cs typeface="Arial"/>
              </a:rPr>
              <a:t>	</a:t>
            </a:r>
            <a:r>
              <a:rPr lang="en-US" dirty="0" smtClean="0">
                <a:latin typeface="Arial"/>
                <a:cs typeface="Arial"/>
              </a:rPr>
              <a:t>.</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nesteroidní</a:t>
            </a:r>
            <a:r>
              <a:rPr lang="en-US" dirty="0" smtClean="0">
                <a:latin typeface="Arial"/>
                <a:cs typeface="Arial"/>
              </a:rPr>
              <a:t> </a:t>
            </a:r>
            <a:r>
              <a:rPr lang="en-US" dirty="0" err="1" smtClean="0">
                <a:latin typeface="Arial"/>
                <a:cs typeface="Arial"/>
              </a:rPr>
              <a:t>protizánětlivé</a:t>
            </a:r>
            <a:r>
              <a:rPr lang="en-US" dirty="0" smtClean="0">
                <a:latin typeface="Arial"/>
                <a:cs typeface="Arial"/>
              </a:rPr>
              <a:t> </a:t>
            </a:r>
            <a:r>
              <a:rPr lang="en-US" dirty="0" err="1" smtClean="0">
                <a:latin typeface="Arial"/>
                <a:cs typeface="Arial"/>
              </a:rPr>
              <a:t>léky</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cvičení</a:t>
            </a:r>
            <a:r>
              <a:rPr lang="en-US" dirty="0" smtClean="0">
                <a:latin typeface="Arial"/>
                <a:cs typeface="Arial"/>
              </a:rPr>
              <a:t> a </a:t>
            </a:r>
            <a:r>
              <a:rPr lang="en-US" dirty="0" err="1" smtClean="0">
                <a:latin typeface="Arial"/>
                <a:cs typeface="Arial"/>
              </a:rPr>
              <a:t>fyzioterapie</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114797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thritis_ankylosing_spondylitis_ankylosing_spondyliti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1719" y="2013120"/>
            <a:ext cx="3556000" cy="3810000"/>
          </a:xfrm>
          <a:prstGeom prst="rect">
            <a:avLst/>
          </a:prstGeom>
        </p:spPr>
      </p:pic>
      <p:pic>
        <p:nvPicPr>
          <p:cNvPr id="6" name="Picture 5" descr="sacroilia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2867" y="2966520"/>
            <a:ext cx="2946400" cy="2463800"/>
          </a:xfrm>
          <a:prstGeom prst="rect">
            <a:avLst/>
          </a:prstGeom>
        </p:spPr>
      </p:pic>
      <p:sp>
        <p:nvSpPr>
          <p:cNvPr id="8" name="TextBox 7"/>
          <p:cNvSpPr txBox="1"/>
          <p:nvPr/>
        </p:nvSpPr>
        <p:spPr>
          <a:xfrm>
            <a:off x="475181" y="302400"/>
            <a:ext cx="8216317" cy="461665"/>
          </a:xfrm>
          <a:prstGeom prst="rect">
            <a:avLst/>
          </a:prstGeom>
          <a:noFill/>
        </p:spPr>
        <p:txBody>
          <a:bodyPr wrap="square" rtlCol="0">
            <a:spAutoFit/>
          </a:bodyPr>
          <a:lstStyle/>
          <a:p>
            <a:r>
              <a:rPr lang="en-US" sz="2400" b="1" dirty="0" err="1" smtClean="0"/>
              <a:t>Kostnatění</a:t>
            </a:r>
            <a:r>
              <a:rPr lang="en-US" sz="2400" b="1" dirty="0" smtClean="0"/>
              <a:t> (</a:t>
            </a:r>
            <a:r>
              <a:rPr lang="en-US" sz="2400" b="1" dirty="0" err="1" smtClean="0"/>
              <a:t>fúze</a:t>
            </a:r>
            <a:r>
              <a:rPr lang="en-US" sz="2400" b="1" dirty="0" smtClean="0"/>
              <a:t>) </a:t>
            </a:r>
            <a:r>
              <a:rPr lang="en-US" sz="2400" b="1" dirty="0" err="1" smtClean="0"/>
              <a:t>meziobratlových</a:t>
            </a:r>
            <a:r>
              <a:rPr lang="en-US" sz="2400" b="1" dirty="0" smtClean="0"/>
              <a:t> </a:t>
            </a:r>
            <a:r>
              <a:rPr lang="en-US" sz="2400" b="1" dirty="0" err="1" smtClean="0"/>
              <a:t>spojů</a:t>
            </a:r>
            <a:r>
              <a:rPr lang="en-US" sz="2400" b="1" dirty="0" smtClean="0"/>
              <a:t> a </a:t>
            </a:r>
            <a:r>
              <a:rPr lang="en-US" sz="2400" b="1" dirty="0" err="1" smtClean="0"/>
              <a:t>křížových</a:t>
            </a:r>
            <a:r>
              <a:rPr lang="en-US" sz="2400" b="1" dirty="0" smtClean="0"/>
              <a:t> </a:t>
            </a:r>
            <a:r>
              <a:rPr lang="en-US" sz="2400" b="1" dirty="0" err="1" smtClean="0"/>
              <a:t>kloubů</a:t>
            </a:r>
            <a:endParaRPr lang="en-US" sz="2400" b="1" dirty="0"/>
          </a:p>
        </p:txBody>
      </p:sp>
    </p:spTree>
    <p:extLst>
      <p:ext uri="{BB962C8B-B14F-4D97-AF65-F5344CB8AC3E}">
        <p14:creationId xmlns:p14="http://schemas.microsoft.com/office/powerpoint/2010/main" val="2334463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nklylosing_spondyliti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3340" y="1715120"/>
            <a:ext cx="5238750" cy="3905250"/>
          </a:xfrm>
          <a:prstGeom prst="rect">
            <a:avLst/>
          </a:prstGeom>
        </p:spPr>
      </p:pic>
      <p:pic>
        <p:nvPicPr>
          <p:cNvPr id="7" name="Picture 6" descr="Spondylitis_ankylosans_morbus_bechtere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239" y="0"/>
            <a:ext cx="2947334" cy="6858000"/>
          </a:xfrm>
          <a:prstGeom prst="rect">
            <a:avLst/>
          </a:prstGeom>
        </p:spPr>
      </p:pic>
    </p:spTree>
    <p:extLst>
      <p:ext uri="{BB962C8B-B14F-4D97-AF65-F5344CB8AC3E}">
        <p14:creationId xmlns:p14="http://schemas.microsoft.com/office/powerpoint/2010/main" val="1778759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3821" y="552960"/>
            <a:ext cx="8207677" cy="2123658"/>
          </a:xfrm>
          <a:prstGeom prst="rect">
            <a:avLst/>
          </a:prstGeom>
          <a:noFill/>
        </p:spPr>
        <p:txBody>
          <a:bodyPr wrap="square" rtlCol="0">
            <a:spAutoFit/>
          </a:bodyPr>
          <a:lstStyle/>
          <a:p>
            <a:r>
              <a:rPr lang="en-US" sz="2400" b="1" dirty="0" smtClean="0"/>
              <a:t>AS</a:t>
            </a:r>
          </a:p>
          <a:p>
            <a:r>
              <a:rPr lang="en-US" dirty="0"/>
              <a:t>	</a:t>
            </a:r>
            <a:r>
              <a:rPr lang="en-US" dirty="0" smtClean="0"/>
              <a:t>.HLA-B27 je </a:t>
            </a:r>
            <a:r>
              <a:rPr lang="en-US" dirty="0" err="1" smtClean="0"/>
              <a:t>neúčinný</a:t>
            </a:r>
            <a:r>
              <a:rPr lang="en-US" dirty="0" smtClean="0"/>
              <a:t> u </a:t>
            </a:r>
            <a:r>
              <a:rPr lang="en-US" dirty="0" err="1" smtClean="0"/>
              <a:t>cca</a:t>
            </a:r>
            <a:r>
              <a:rPr lang="en-US" dirty="0" smtClean="0"/>
              <a:t> 8% </a:t>
            </a:r>
            <a:r>
              <a:rPr lang="en-US" dirty="0" err="1" smtClean="0"/>
              <a:t>bělošské</a:t>
            </a:r>
            <a:r>
              <a:rPr lang="en-US" dirty="0" smtClean="0"/>
              <a:t> populace (</a:t>
            </a:r>
            <a:r>
              <a:rPr lang="en-US" dirty="0" err="1" smtClean="0"/>
              <a:t>černoši</a:t>
            </a:r>
            <a:r>
              <a:rPr lang="en-US" dirty="0" smtClean="0"/>
              <a:t>, </a:t>
            </a:r>
            <a:r>
              <a:rPr lang="en-US" dirty="0" err="1" smtClean="0"/>
              <a:t>asiaté</a:t>
            </a:r>
            <a:r>
              <a:rPr lang="en-US" dirty="0" smtClean="0"/>
              <a:t> 0.5-4%)</a:t>
            </a:r>
          </a:p>
          <a:p>
            <a:r>
              <a:rPr lang="en-US" dirty="0"/>
              <a:t>	</a:t>
            </a:r>
            <a:r>
              <a:rPr lang="en-US" dirty="0" smtClean="0"/>
              <a:t>.u </a:t>
            </a:r>
            <a:r>
              <a:rPr lang="en-US" dirty="0" err="1" smtClean="0"/>
              <a:t>cca</a:t>
            </a:r>
            <a:r>
              <a:rPr lang="en-US" dirty="0" smtClean="0"/>
              <a:t> 2% </a:t>
            </a:r>
            <a:r>
              <a:rPr lang="en-US" dirty="0" err="1" smtClean="0"/>
              <a:t>lidí</a:t>
            </a:r>
            <a:r>
              <a:rPr lang="en-US" dirty="0" smtClean="0"/>
              <a:t> s HLA-B27 </a:t>
            </a:r>
            <a:r>
              <a:rPr lang="en-US" dirty="0" err="1" smtClean="0"/>
              <a:t>dojde</a:t>
            </a:r>
            <a:r>
              <a:rPr lang="en-US" dirty="0" smtClean="0"/>
              <a:t> k </a:t>
            </a:r>
            <a:r>
              <a:rPr lang="en-US" dirty="0" err="1" smtClean="0"/>
              <a:t>propuknutí</a:t>
            </a:r>
            <a:r>
              <a:rPr lang="en-US" dirty="0" smtClean="0"/>
              <a:t> AS</a:t>
            </a:r>
          </a:p>
          <a:p>
            <a:r>
              <a:rPr lang="en-US" dirty="0"/>
              <a:t>	</a:t>
            </a:r>
            <a:r>
              <a:rPr lang="en-US" dirty="0" smtClean="0"/>
              <a:t>.HLA-B27	- </a:t>
            </a:r>
            <a:r>
              <a:rPr lang="en-US" dirty="0"/>
              <a:t>H</a:t>
            </a:r>
            <a:r>
              <a:rPr lang="en-US" dirty="0" smtClean="0"/>
              <a:t>uman </a:t>
            </a:r>
            <a:r>
              <a:rPr lang="en-US" dirty="0"/>
              <a:t>L</a:t>
            </a:r>
            <a:r>
              <a:rPr lang="en-US" dirty="0" smtClean="0"/>
              <a:t>eukocyte Antigen</a:t>
            </a:r>
          </a:p>
          <a:p>
            <a:r>
              <a:rPr lang="en-US" dirty="0"/>
              <a:t>	</a:t>
            </a:r>
            <a:r>
              <a:rPr lang="en-US" dirty="0" smtClean="0"/>
              <a:t>	.</a:t>
            </a:r>
            <a:r>
              <a:rPr lang="en-US" dirty="0" err="1" smtClean="0"/>
              <a:t>povrchový</a:t>
            </a:r>
            <a:r>
              <a:rPr lang="en-US" dirty="0" smtClean="0"/>
              <a:t> antigen MHC (Major Histocompatibility Complex) </a:t>
            </a:r>
            <a:r>
              <a:rPr lang="en-US" dirty="0" err="1" smtClean="0"/>
              <a:t>komplexu</a:t>
            </a:r>
            <a:r>
              <a:rPr lang="en-US" dirty="0" smtClean="0"/>
              <a:t> 			</a:t>
            </a:r>
            <a:r>
              <a:rPr lang="en-US" dirty="0" err="1" smtClean="0"/>
              <a:t>chromosomu</a:t>
            </a:r>
            <a:r>
              <a:rPr lang="en-US" dirty="0" smtClean="0"/>
              <a:t> 6 (z 23 u </a:t>
            </a:r>
            <a:r>
              <a:rPr lang="en-US" dirty="0" err="1" smtClean="0"/>
              <a:t>lidí</a:t>
            </a:r>
            <a:r>
              <a:rPr lang="en-US" dirty="0" smtClean="0"/>
              <a:t>)</a:t>
            </a:r>
          </a:p>
          <a:p>
            <a:r>
              <a:rPr lang="en-US" dirty="0"/>
              <a:t>	</a:t>
            </a:r>
          </a:p>
        </p:txBody>
      </p:sp>
    </p:spTree>
    <p:extLst>
      <p:ext uri="{BB962C8B-B14F-4D97-AF65-F5344CB8AC3E}">
        <p14:creationId xmlns:p14="http://schemas.microsoft.com/office/powerpoint/2010/main" val="673756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2123658"/>
          </a:xfrm>
          <a:prstGeom prst="rect">
            <a:avLst/>
          </a:prstGeom>
          <a:noFill/>
        </p:spPr>
        <p:txBody>
          <a:bodyPr wrap="square" rtlCol="0">
            <a:spAutoFit/>
          </a:bodyPr>
          <a:lstStyle/>
          <a:p>
            <a:r>
              <a:rPr lang="en-US" sz="2400" b="1" dirty="0" err="1" smtClean="0">
                <a:latin typeface="Arial"/>
                <a:cs typeface="Arial"/>
              </a:rPr>
              <a:t>Rakovina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cca</a:t>
            </a:r>
            <a:r>
              <a:rPr lang="en-US" dirty="0" smtClean="0">
                <a:latin typeface="Arial"/>
                <a:cs typeface="Arial"/>
              </a:rPr>
              <a:t> </a:t>
            </a:r>
            <a:r>
              <a:rPr lang="en-US" dirty="0" err="1" smtClean="0">
                <a:latin typeface="Arial"/>
                <a:cs typeface="Arial"/>
              </a:rPr>
              <a:t>každý</a:t>
            </a:r>
            <a:r>
              <a:rPr lang="en-US" dirty="0" smtClean="0">
                <a:latin typeface="Arial"/>
                <a:cs typeface="Arial"/>
              </a:rPr>
              <a:t> </a:t>
            </a:r>
            <a:r>
              <a:rPr lang="en-US" dirty="0" err="1" smtClean="0">
                <a:latin typeface="Arial"/>
                <a:cs typeface="Arial"/>
              </a:rPr>
              <a:t>patý</a:t>
            </a:r>
            <a:r>
              <a:rPr lang="en-US" dirty="0" smtClean="0">
                <a:latin typeface="Arial"/>
                <a:cs typeface="Arial"/>
              </a:rPr>
              <a:t> </a:t>
            </a:r>
            <a:r>
              <a:rPr lang="en-US" dirty="0" err="1" smtClean="0">
                <a:latin typeface="Arial"/>
                <a:cs typeface="Arial"/>
              </a:rPr>
              <a:t>člověk</a:t>
            </a:r>
            <a:r>
              <a:rPr lang="en-US" dirty="0" smtClean="0">
                <a:latin typeface="Arial"/>
                <a:cs typeface="Arial"/>
              </a:rPr>
              <a:t> </a:t>
            </a:r>
            <a:r>
              <a:rPr lang="en-US" dirty="0" err="1" smtClean="0">
                <a:latin typeface="Arial"/>
                <a:cs typeface="Arial"/>
              </a:rPr>
              <a:t>umírá</a:t>
            </a:r>
            <a:r>
              <a:rPr lang="en-US" dirty="0" smtClean="0">
                <a:latin typeface="Arial"/>
                <a:cs typeface="Arial"/>
              </a:rPr>
              <a:t> </a:t>
            </a:r>
            <a:r>
              <a:rPr lang="en-US" dirty="0" err="1" smtClean="0">
                <a:latin typeface="Arial"/>
                <a:cs typeface="Arial"/>
              </a:rPr>
              <a:t>na</a:t>
            </a:r>
            <a:r>
              <a:rPr lang="en-US" dirty="0" smtClean="0">
                <a:latin typeface="Arial"/>
                <a:cs typeface="Arial"/>
              </a:rPr>
              <a:t> </a:t>
            </a:r>
            <a:r>
              <a:rPr lang="en-US" dirty="0" err="1" smtClean="0">
                <a:latin typeface="Arial"/>
                <a:cs typeface="Arial"/>
              </a:rPr>
              <a:t>rakovinu</a:t>
            </a:r>
            <a:endParaRPr lang="en-US" dirty="0">
              <a:latin typeface="Arial"/>
              <a:cs typeface="Arial"/>
            </a:endParaRPr>
          </a:p>
          <a:p>
            <a:r>
              <a:rPr lang="en-US" dirty="0" smtClean="0">
                <a:latin typeface="Arial"/>
                <a:cs typeface="Arial"/>
              </a:rPr>
              <a:t>	.</a:t>
            </a:r>
            <a:r>
              <a:rPr lang="en-US" dirty="0" err="1" smtClean="0">
                <a:latin typeface="Arial"/>
                <a:cs typeface="Arial"/>
              </a:rPr>
              <a:t>cca</a:t>
            </a:r>
            <a:r>
              <a:rPr lang="en-US" dirty="0" smtClean="0">
                <a:latin typeface="Arial"/>
                <a:cs typeface="Arial"/>
              </a:rPr>
              <a:t> 7.000.000 </a:t>
            </a:r>
            <a:r>
              <a:rPr lang="en-US" dirty="0" err="1" smtClean="0">
                <a:latin typeface="Arial"/>
                <a:cs typeface="Arial"/>
              </a:rPr>
              <a:t>postižených</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symptomy</a:t>
            </a:r>
            <a:r>
              <a:rPr lang="en-US" dirty="0" smtClean="0">
                <a:latin typeface="Arial"/>
                <a:cs typeface="Arial"/>
              </a:rPr>
              <a:t> </a:t>
            </a:r>
            <a:r>
              <a:rPr lang="en-US" dirty="0" err="1" smtClean="0">
                <a:latin typeface="Arial"/>
                <a:cs typeface="Arial"/>
              </a:rPr>
              <a:t>choroby</a:t>
            </a:r>
            <a:r>
              <a:rPr lang="en-US" dirty="0" smtClean="0">
                <a:latin typeface="Arial"/>
                <a:cs typeface="Arial"/>
              </a:rPr>
              <a:t> se u 10-15% </a:t>
            </a:r>
            <a:r>
              <a:rPr lang="en-US" dirty="0" err="1" smtClean="0">
                <a:latin typeface="Arial"/>
                <a:cs typeface="Arial"/>
              </a:rPr>
              <a:t>postižených</a:t>
            </a:r>
            <a:r>
              <a:rPr lang="en-US" dirty="0" smtClean="0">
                <a:latin typeface="Arial"/>
                <a:cs typeface="Arial"/>
              </a:rPr>
              <a:t> </a:t>
            </a:r>
            <a:r>
              <a:rPr lang="en-US" dirty="0" err="1" smtClean="0">
                <a:latin typeface="Arial"/>
                <a:cs typeface="Arial"/>
              </a:rPr>
              <a:t>projeví</a:t>
            </a:r>
            <a:r>
              <a:rPr lang="en-US" dirty="0" smtClean="0">
                <a:latin typeface="Arial"/>
                <a:cs typeface="Arial"/>
              </a:rPr>
              <a:t> </a:t>
            </a:r>
            <a:r>
              <a:rPr lang="en-US" dirty="0" err="1" smtClean="0">
                <a:latin typeface="Arial"/>
                <a:cs typeface="Arial"/>
              </a:rPr>
              <a:t>kolem</a:t>
            </a:r>
            <a:r>
              <a:rPr lang="en-US" dirty="0" smtClean="0">
                <a:latin typeface="Arial"/>
                <a:cs typeface="Arial"/>
              </a:rPr>
              <a:t> 40. </a:t>
            </a:r>
            <a:r>
              <a:rPr lang="en-US" dirty="0" err="1" smtClean="0">
                <a:latin typeface="Arial"/>
                <a:cs typeface="Arial"/>
              </a:rPr>
              <a:t>roku</a:t>
            </a:r>
            <a:r>
              <a:rPr lang="en-US" dirty="0" smtClean="0">
                <a:latin typeface="Arial"/>
                <a:cs typeface="Arial"/>
              </a:rPr>
              <a:t> </a:t>
            </a:r>
            <a:r>
              <a:rPr lang="en-US" dirty="0" err="1" smtClean="0">
                <a:latin typeface="Arial"/>
                <a:cs typeface="Arial"/>
              </a:rPr>
              <a:t>života</a:t>
            </a:r>
            <a:r>
              <a:rPr lang="en-US" dirty="0" smtClean="0">
                <a:latin typeface="Arial"/>
                <a:cs typeface="Arial"/>
              </a:rPr>
              <a:t> 	 	 </a:t>
            </a:r>
            <a:r>
              <a:rPr lang="en-US" dirty="0" err="1" smtClean="0">
                <a:latin typeface="Arial"/>
                <a:cs typeface="Arial"/>
              </a:rPr>
              <a:t>vlivem</a:t>
            </a:r>
            <a:r>
              <a:rPr lang="en-US" dirty="0" smtClean="0">
                <a:latin typeface="Arial"/>
                <a:cs typeface="Arial"/>
              </a:rPr>
              <a:t> </a:t>
            </a:r>
            <a:r>
              <a:rPr lang="en-US" dirty="0" err="1" smtClean="0">
                <a:latin typeface="Arial"/>
                <a:cs typeface="Arial"/>
              </a:rPr>
              <a:t>dedičných</a:t>
            </a:r>
            <a:r>
              <a:rPr lang="en-US" dirty="0" smtClean="0">
                <a:latin typeface="Arial"/>
                <a:cs typeface="Arial"/>
              </a:rPr>
              <a:t> </a:t>
            </a:r>
            <a:r>
              <a:rPr lang="en-US" dirty="0" err="1" smtClean="0">
                <a:latin typeface="Arial"/>
                <a:cs typeface="Arial"/>
              </a:rPr>
              <a:t>predispozic</a:t>
            </a:r>
            <a:r>
              <a:rPr lang="en-US" dirty="0" smtClean="0">
                <a:latin typeface="Arial"/>
                <a:cs typeface="Arial"/>
              </a:rPr>
              <a:t> (</a:t>
            </a:r>
            <a:r>
              <a:rPr lang="en-US" dirty="0" err="1" smtClean="0">
                <a:latin typeface="Arial"/>
                <a:cs typeface="Arial"/>
              </a:rPr>
              <a:t>mutace</a:t>
            </a:r>
            <a:r>
              <a:rPr lang="en-US" dirty="0" smtClean="0">
                <a:latin typeface="Arial"/>
                <a:cs typeface="Arial"/>
              </a:rPr>
              <a:t> </a:t>
            </a:r>
            <a:r>
              <a:rPr lang="en-US" dirty="0" err="1" smtClean="0">
                <a:latin typeface="Arial"/>
                <a:cs typeface="Arial"/>
              </a:rPr>
              <a:t>parkinu</a:t>
            </a:r>
            <a:r>
              <a:rPr lang="en-US" dirty="0" smtClean="0">
                <a:latin typeface="Arial"/>
                <a:cs typeface="Arial"/>
              </a:rPr>
              <a:t>)</a:t>
            </a:r>
          </a:p>
          <a:p>
            <a:r>
              <a:rPr lang="en-US" dirty="0">
                <a:latin typeface="Arial"/>
                <a:cs typeface="Arial"/>
              </a:rPr>
              <a:t>	</a:t>
            </a:r>
            <a:r>
              <a:rPr lang="en-US" dirty="0" smtClean="0">
                <a:latin typeface="Arial"/>
                <a:cs typeface="Arial"/>
              </a:rPr>
              <a:t>.</a:t>
            </a:r>
            <a:r>
              <a:rPr lang="en-US" dirty="0" err="1" smtClean="0">
                <a:latin typeface="Arial"/>
                <a:cs typeface="Arial"/>
              </a:rPr>
              <a:t>maligní</a:t>
            </a:r>
            <a:r>
              <a:rPr lang="en-US" dirty="0" smtClean="0">
                <a:latin typeface="Arial"/>
                <a:cs typeface="Arial"/>
              </a:rPr>
              <a:t> tumor =&gt; </a:t>
            </a:r>
            <a:r>
              <a:rPr lang="en-US" dirty="0" err="1" smtClean="0">
                <a:latin typeface="Arial"/>
                <a:cs typeface="Arial"/>
              </a:rPr>
              <a:t>rakovina</a:t>
            </a:r>
            <a:endParaRPr lang="en-US" dirty="0" smtClean="0">
              <a:latin typeface="Arial"/>
              <a:cs typeface="Arial"/>
            </a:endParaRPr>
          </a:p>
          <a:p>
            <a:r>
              <a:rPr lang="en-US" dirty="0" smtClean="0">
                <a:latin typeface="Arial"/>
                <a:cs typeface="Arial"/>
              </a:rPr>
              <a:t>	</a:t>
            </a:r>
            <a:endParaRPr lang="en-US" dirty="0">
              <a:latin typeface="Arial"/>
              <a:cs typeface="Arial"/>
            </a:endParaRPr>
          </a:p>
        </p:txBody>
      </p:sp>
    </p:spTree>
    <p:extLst>
      <p:ext uri="{BB962C8B-B14F-4D97-AF65-F5344CB8AC3E}">
        <p14:creationId xmlns:p14="http://schemas.microsoft.com/office/powerpoint/2010/main" val="3134432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1658" y="855956"/>
            <a:ext cx="8131068" cy="461665"/>
          </a:xfrm>
          <a:prstGeom prst="rect">
            <a:avLst/>
          </a:prstGeom>
          <a:noFill/>
        </p:spPr>
        <p:txBody>
          <a:bodyPr wrap="square" rtlCol="0">
            <a:spAutoFit/>
          </a:bodyPr>
          <a:lstStyle/>
          <a:p>
            <a:r>
              <a:rPr lang="en-US" sz="2400" b="1" dirty="0" smtClean="0"/>
              <a:t>Clinical trials</a:t>
            </a:r>
            <a:endParaRPr lang="en-US" sz="2400" b="1" dirty="0"/>
          </a:p>
        </p:txBody>
      </p:sp>
    </p:spTree>
    <p:extLst>
      <p:ext uri="{BB962C8B-B14F-4D97-AF65-F5344CB8AC3E}">
        <p14:creationId xmlns:p14="http://schemas.microsoft.com/office/powerpoint/2010/main" val="35613866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0682" y="924984"/>
            <a:ext cx="7620288" cy="3785652"/>
          </a:xfrm>
          <a:prstGeom prst="rect">
            <a:avLst/>
          </a:prstGeom>
          <a:noFill/>
        </p:spPr>
        <p:txBody>
          <a:bodyPr wrap="square" rtlCol="0">
            <a:spAutoFit/>
          </a:bodyPr>
          <a:lstStyle/>
          <a:p>
            <a:pPr marL="342900" indent="-342900">
              <a:buAutoNum type="arabicParenR"/>
            </a:pPr>
            <a:r>
              <a:rPr lang="en-US" sz="2000" b="1" dirty="0" smtClean="0"/>
              <a:t>CFR 		</a:t>
            </a:r>
            <a:r>
              <a:rPr lang="en-US" sz="2000" dirty="0" smtClean="0"/>
              <a:t>= Code of Federal Regulations </a:t>
            </a:r>
          </a:p>
          <a:p>
            <a:pPr marL="342900" indent="-342900">
              <a:buAutoNum type="arabicParenR"/>
            </a:pPr>
            <a:r>
              <a:rPr lang="en-US" sz="2000" b="1" dirty="0" smtClean="0"/>
              <a:t>DHHS 	</a:t>
            </a:r>
            <a:r>
              <a:rPr lang="en-US" sz="2000" dirty="0" smtClean="0"/>
              <a:t>= Department of Health and Human Services</a:t>
            </a:r>
          </a:p>
          <a:p>
            <a:pPr marL="342900" indent="-342900">
              <a:buAutoNum type="arabicParenR"/>
            </a:pPr>
            <a:r>
              <a:rPr lang="en-US" sz="2000" b="1" dirty="0" smtClean="0"/>
              <a:t>FDA 		</a:t>
            </a:r>
            <a:r>
              <a:rPr lang="en-US" sz="2000" dirty="0" smtClean="0"/>
              <a:t>= Food and Drug Administration</a:t>
            </a:r>
          </a:p>
          <a:p>
            <a:pPr marL="342900" indent="-342900">
              <a:buAutoNum type="arabicParenR"/>
            </a:pPr>
            <a:r>
              <a:rPr lang="en-US" sz="2000" b="1" dirty="0" smtClean="0"/>
              <a:t>ICH 		</a:t>
            </a:r>
            <a:r>
              <a:rPr lang="en-US" sz="2000" dirty="0" smtClean="0"/>
              <a:t>= International Conference on Harmonization of Technical Requirements for Registration of Pharmaceuticals for Human Use</a:t>
            </a:r>
          </a:p>
          <a:p>
            <a:pPr marL="342900" indent="-342900">
              <a:buAutoNum type="arabicParenR"/>
            </a:pPr>
            <a:r>
              <a:rPr lang="en-US" sz="2000" b="1" dirty="0" smtClean="0"/>
              <a:t>IDE 		</a:t>
            </a:r>
            <a:r>
              <a:rPr lang="en-US" sz="2000" dirty="0" smtClean="0"/>
              <a:t>= Investigational Device Exemption from FDA</a:t>
            </a:r>
          </a:p>
          <a:p>
            <a:pPr marL="342900" indent="-342900">
              <a:buAutoNum type="arabicParenR"/>
            </a:pPr>
            <a:r>
              <a:rPr lang="en-US" sz="2000" b="1" dirty="0" smtClean="0"/>
              <a:t>IND 		</a:t>
            </a:r>
            <a:r>
              <a:rPr lang="en-US" sz="2000" dirty="0" smtClean="0"/>
              <a:t>= Investigational New Drug Application from FDA</a:t>
            </a:r>
          </a:p>
          <a:p>
            <a:pPr marL="342900" indent="-342900">
              <a:buAutoNum type="arabicParenR"/>
            </a:pPr>
            <a:r>
              <a:rPr lang="en-US" sz="2000" b="1" dirty="0" smtClean="0"/>
              <a:t>IRB 		</a:t>
            </a:r>
            <a:r>
              <a:rPr lang="en-US" sz="2000" dirty="0" smtClean="0"/>
              <a:t>= Institutional Review Board</a:t>
            </a:r>
          </a:p>
          <a:p>
            <a:pPr marL="342900" indent="-342900">
              <a:buAutoNum type="arabicParenR"/>
            </a:pPr>
            <a:r>
              <a:rPr lang="en-US" sz="2000" b="1" dirty="0" smtClean="0"/>
              <a:t>OHRP	</a:t>
            </a:r>
            <a:r>
              <a:rPr lang="en-US" sz="2000" dirty="0" smtClean="0"/>
              <a:t>= Office for Human Research Protection of DHHS</a:t>
            </a:r>
          </a:p>
          <a:p>
            <a:pPr marL="342900" indent="-342900">
              <a:buAutoNum type="arabicParenR"/>
            </a:pPr>
            <a:r>
              <a:rPr lang="en-US" sz="2000" b="1" dirty="0" smtClean="0"/>
              <a:t>NIH 		</a:t>
            </a:r>
            <a:r>
              <a:rPr lang="en-US" sz="2000" dirty="0" smtClean="0"/>
              <a:t>= National Institutes of Health</a:t>
            </a:r>
          </a:p>
          <a:p>
            <a:pPr marL="342900" indent="-342900">
              <a:buAutoNum type="arabicParenR"/>
            </a:pPr>
            <a:r>
              <a:rPr lang="en-US" sz="2000" b="1" dirty="0" smtClean="0"/>
              <a:t>WHO		</a:t>
            </a:r>
            <a:r>
              <a:rPr lang="en-US" sz="2000" dirty="0" smtClean="0"/>
              <a:t>= World Health Organization</a:t>
            </a:r>
          </a:p>
          <a:p>
            <a:pPr marL="342900" indent="-342900">
              <a:buAutoNum type="arabicParenR"/>
            </a:pPr>
            <a:r>
              <a:rPr lang="en-US" sz="2000" b="1" dirty="0" smtClean="0"/>
              <a:t>DHHS</a:t>
            </a:r>
            <a:r>
              <a:rPr lang="en-US" sz="2000" dirty="0" smtClean="0"/>
              <a:t>	= Department of Health and Human Services</a:t>
            </a:r>
            <a:endParaRPr lang="en-US" sz="2000" dirty="0"/>
          </a:p>
        </p:txBody>
      </p:sp>
      <p:sp>
        <p:nvSpPr>
          <p:cNvPr id="5" name="Rectangle 4"/>
          <p:cNvSpPr/>
          <p:nvPr/>
        </p:nvSpPr>
        <p:spPr>
          <a:xfrm>
            <a:off x="745464" y="1532437"/>
            <a:ext cx="1228633" cy="414172"/>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745464" y="3727549"/>
            <a:ext cx="1228633" cy="318068"/>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759269" y="4032348"/>
            <a:ext cx="1228633" cy="357877"/>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3210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2293" y="566035"/>
            <a:ext cx="8269116" cy="2492990"/>
          </a:xfrm>
          <a:prstGeom prst="rect">
            <a:avLst/>
          </a:prstGeom>
          <a:noFill/>
        </p:spPr>
        <p:txBody>
          <a:bodyPr wrap="square" rtlCol="0">
            <a:spAutoFit/>
          </a:bodyPr>
          <a:lstStyle/>
          <a:p>
            <a:r>
              <a:rPr lang="en-US" sz="2400" dirty="0" smtClean="0"/>
              <a:t>DHHS regulations define research at 45 CFR 46.102(d) as follows:</a:t>
            </a:r>
          </a:p>
          <a:p>
            <a:endParaRPr lang="en-US" sz="2400" dirty="0" smtClean="0"/>
          </a:p>
          <a:p>
            <a:r>
              <a:rPr lang="en-US" b="1" i="1" dirty="0" smtClean="0"/>
              <a:t>Research</a:t>
            </a:r>
            <a:r>
              <a:rPr lang="en-US" dirty="0" smtClean="0"/>
              <a:t> means a systematic investigation, including research development, testing and evaluation, designed to develop or contribute to generalizable knowledge. Activities which meet this definition constitute research for purposes of this policy, whether or not they are conducted or supported under a program which is considered research for other purposes. For example, some demonstration and service programs may include research activities.</a:t>
            </a:r>
            <a:endParaRPr lang="en-US" dirty="0"/>
          </a:p>
        </p:txBody>
      </p:sp>
    </p:spTree>
    <p:extLst>
      <p:ext uri="{BB962C8B-B14F-4D97-AF65-F5344CB8AC3E}">
        <p14:creationId xmlns:p14="http://schemas.microsoft.com/office/powerpoint/2010/main" val="3153589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2195" y="538424"/>
            <a:ext cx="8200092" cy="2215991"/>
          </a:xfrm>
          <a:prstGeom prst="rect">
            <a:avLst/>
          </a:prstGeom>
          <a:noFill/>
        </p:spPr>
        <p:txBody>
          <a:bodyPr wrap="square" rtlCol="0">
            <a:spAutoFit/>
          </a:bodyPr>
          <a:lstStyle/>
          <a:p>
            <a:r>
              <a:rPr lang="en-US" sz="2400" b="1" dirty="0" smtClean="0"/>
              <a:t>Definition of Human Subject in Research</a:t>
            </a:r>
          </a:p>
          <a:p>
            <a:endParaRPr lang="en-US" sz="2400" b="1" dirty="0" smtClean="0"/>
          </a:p>
          <a:p>
            <a:r>
              <a:rPr lang="en-US" dirty="0" smtClean="0"/>
              <a:t>The DHHS regulations "Protection of Human Subjects" 45 CFR Part 46, administered by the OHRP, define a </a:t>
            </a:r>
            <a:r>
              <a:rPr lang="en-US" b="1" i="1" dirty="0" smtClean="0"/>
              <a:t>human subject </a:t>
            </a:r>
            <a:r>
              <a:rPr lang="en-US" dirty="0" smtClean="0"/>
              <a:t>as a living individual about whom an </a:t>
            </a:r>
            <a:r>
              <a:rPr lang="en-US" b="1" i="1" dirty="0" smtClean="0"/>
              <a:t>investigator</a:t>
            </a:r>
            <a:r>
              <a:rPr lang="en-US" dirty="0" smtClean="0"/>
              <a:t> conducting </a:t>
            </a:r>
            <a:r>
              <a:rPr lang="en-US" b="1" i="1" dirty="0" smtClean="0"/>
              <a:t>research</a:t>
            </a:r>
            <a:r>
              <a:rPr lang="en-US" dirty="0" smtClean="0"/>
              <a:t> </a:t>
            </a:r>
            <a:r>
              <a:rPr lang="en-US" b="1" i="1" dirty="0" smtClean="0"/>
              <a:t>obtains</a:t>
            </a:r>
            <a:r>
              <a:rPr lang="en-US" dirty="0" smtClean="0"/>
              <a:t>:</a:t>
            </a:r>
          </a:p>
          <a:p>
            <a:r>
              <a:rPr lang="en-US" dirty="0" smtClean="0"/>
              <a:t>– Data through </a:t>
            </a:r>
            <a:r>
              <a:rPr lang="en-US" b="1" i="1" dirty="0" smtClean="0"/>
              <a:t>intervention</a:t>
            </a:r>
            <a:r>
              <a:rPr lang="en-US" dirty="0" smtClean="0"/>
              <a:t> or </a:t>
            </a:r>
            <a:r>
              <a:rPr lang="en-US" b="1" i="1" dirty="0" smtClean="0"/>
              <a:t>interaction</a:t>
            </a:r>
            <a:r>
              <a:rPr lang="en-US" dirty="0" smtClean="0"/>
              <a:t> with the individual or</a:t>
            </a:r>
          </a:p>
          <a:p>
            <a:r>
              <a:rPr lang="en-US" dirty="0" smtClean="0"/>
              <a:t>– </a:t>
            </a:r>
            <a:r>
              <a:rPr lang="en-US" b="1" i="1" dirty="0" smtClean="0"/>
              <a:t>Identifiable private information</a:t>
            </a:r>
            <a:endParaRPr lang="en-US" b="1" i="1" dirty="0"/>
          </a:p>
        </p:txBody>
      </p:sp>
    </p:spTree>
    <p:extLst>
      <p:ext uri="{BB962C8B-B14F-4D97-AF65-F5344CB8AC3E}">
        <p14:creationId xmlns:p14="http://schemas.microsoft.com/office/powerpoint/2010/main" val="464070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512" y="441784"/>
            <a:ext cx="8586628" cy="5816978"/>
          </a:xfrm>
          <a:prstGeom prst="rect">
            <a:avLst/>
          </a:prstGeom>
          <a:noFill/>
        </p:spPr>
        <p:txBody>
          <a:bodyPr wrap="square" rtlCol="0">
            <a:spAutoFit/>
          </a:bodyPr>
          <a:lstStyle/>
          <a:p>
            <a:r>
              <a:rPr lang="en-US" sz="2400" b="1" dirty="0" smtClean="0"/>
              <a:t>What is clinical research?</a:t>
            </a:r>
          </a:p>
          <a:p>
            <a:endParaRPr lang="en-US" dirty="0" smtClean="0"/>
          </a:p>
          <a:p>
            <a:r>
              <a:rPr lang="en-US" dirty="0" smtClean="0"/>
              <a:t>Conceptual Definition: Clinical research is research that either directly </a:t>
            </a:r>
            <a:r>
              <a:rPr lang="en-US" b="1" i="1" dirty="0" smtClean="0"/>
              <a:t>involves</a:t>
            </a:r>
            <a:r>
              <a:rPr lang="en-US" dirty="0" smtClean="0"/>
              <a:t> individual </a:t>
            </a:r>
            <a:r>
              <a:rPr lang="en-US" b="1" i="1" dirty="0" smtClean="0"/>
              <a:t>people</a:t>
            </a:r>
            <a:r>
              <a:rPr lang="en-US" dirty="0" smtClean="0"/>
              <a:t> </a:t>
            </a:r>
            <a:r>
              <a:rPr lang="en-US" b="1" i="1" dirty="0" smtClean="0"/>
              <a:t>or</a:t>
            </a:r>
            <a:r>
              <a:rPr lang="en-US" dirty="0" smtClean="0"/>
              <a:t> uses </a:t>
            </a:r>
            <a:r>
              <a:rPr lang="en-US" b="1" i="1" dirty="0" smtClean="0"/>
              <a:t>materials of human origin</a:t>
            </a:r>
            <a:r>
              <a:rPr lang="en-US" dirty="0" smtClean="0"/>
              <a:t>, such as </a:t>
            </a:r>
            <a:r>
              <a:rPr lang="en-US" b="1" i="1" dirty="0" smtClean="0"/>
              <a:t>observed behavior</a:t>
            </a:r>
            <a:r>
              <a:rPr lang="en-US" dirty="0" smtClean="0"/>
              <a:t>, </a:t>
            </a:r>
            <a:r>
              <a:rPr lang="en-US" b="1" i="1" dirty="0" smtClean="0"/>
              <a:t>answers to questions </a:t>
            </a:r>
            <a:r>
              <a:rPr lang="en-US" dirty="0" smtClean="0"/>
              <a:t>or </a:t>
            </a:r>
            <a:r>
              <a:rPr lang="en-US" b="1" i="1" dirty="0" smtClean="0"/>
              <a:t>tissue samples</a:t>
            </a:r>
            <a:r>
              <a:rPr lang="en-US" dirty="0" smtClean="0"/>
              <a:t>, </a:t>
            </a:r>
            <a:r>
              <a:rPr lang="en-US" b="1" i="1" dirty="0" smtClean="0"/>
              <a:t>obtained</a:t>
            </a:r>
            <a:r>
              <a:rPr lang="en-US" dirty="0" smtClean="0"/>
              <a:t> through </a:t>
            </a:r>
            <a:r>
              <a:rPr lang="en-US" b="1" i="1" dirty="0" smtClean="0"/>
              <a:t>direct contact </a:t>
            </a:r>
            <a:r>
              <a:rPr lang="en-US" dirty="0" smtClean="0"/>
              <a:t>with a particular living person that volunteers and agrees to participate in a research study.</a:t>
            </a:r>
          </a:p>
          <a:p>
            <a:endParaRPr lang="en-US" dirty="0"/>
          </a:p>
          <a:p>
            <a:endParaRPr lang="en-US" dirty="0" smtClean="0"/>
          </a:p>
          <a:p>
            <a:r>
              <a:rPr lang="en-US" sz="2400" b="1" dirty="0" smtClean="0"/>
              <a:t>NIH</a:t>
            </a:r>
            <a:r>
              <a:rPr lang="en-US" sz="2400" dirty="0" smtClean="0"/>
              <a:t> defines human clinical research as:</a:t>
            </a:r>
          </a:p>
          <a:p>
            <a:r>
              <a:rPr lang="en-US" dirty="0" smtClean="0"/>
              <a:t>(1) Patient-oriented research. Research conducted with human subjects (or on material of human origin such as tissues, specimens and cognitive phenomena) for which an investigator (or colleague) directly interacts with human subjects. Excluded from this definition are </a:t>
            </a:r>
            <a:r>
              <a:rPr lang="en-US" i="1" dirty="0" smtClean="0"/>
              <a:t>in vitro </a:t>
            </a:r>
            <a:r>
              <a:rPr lang="en-US" dirty="0" smtClean="0"/>
              <a:t>studies that utilize human tissues that cannot be linked to a living individual. Patient-oriented research includes:</a:t>
            </a:r>
          </a:p>
          <a:p>
            <a:r>
              <a:rPr lang="en-US" dirty="0" smtClean="0"/>
              <a:t>	(a) mechanisms of human disease, </a:t>
            </a:r>
          </a:p>
          <a:p>
            <a:r>
              <a:rPr lang="en-US" dirty="0"/>
              <a:t>	</a:t>
            </a:r>
            <a:r>
              <a:rPr lang="en-US" dirty="0" smtClean="0"/>
              <a:t>(b) therapeutic interventions,</a:t>
            </a:r>
          </a:p>
          <a:p>
            <a:r>
              <a:rPr lang="en-US" dirty="0" smtClean="0"/>
              <a:t>	(c) clinical trials, or</a:t>
            </a:r>
          </a:p>
          <a:p>
            <a:r>
              <a:rPr lang="en-US" dirty="0" smtClean="0"/>
              <a:t>	(d) development of new technologies.</a:t>
            </a:r>
          </a:p>
          <a:p>
            <a:r>
              <a:rPr lang="en-US" dirty="0" smtClean="0"/>
              <a:t>(2) Epidemiologic and behavioral studies.</a:t>
            </a:r>
          </a:p>
          <a:p>
            <a:r>
              <a:rPr lang="en-US" dirty="0" smtClean="0"/>
              <a:t>(3) Outcomes research and health services research.</a:t>
            </a:r>
            <a:endParaRPr lang="en-US" dirty="0"/>
          </a:p>
        </p:txBody>
      </p:sp>
    </p:spTree>
    <p:extLst>
      <p:ext uri="{BB962C8B-B14F-4D97-AF65-F5344CB8AC3E}">
        <p14:creationId xmlns:p14="http://schemas.microsoft.com/office/powerpoint/2010/main" val="2976229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7912" y="499410"/>
            <a:ext cx="8148614" cy="5724644"/>
          </a:xfrm>
          <a:prstGeom prst="rect">
            <a:avLst/>
          </a:prstGeom>
          <a:noFill/>
        </p:spPr>
        <p:txBody>
          <a:bodyPr wrap="square" rtlCol="0">
            <a:spAutoFit/>
          </a:bodyPr>
          <a:lstStyle/>
          <a:p>
            <a:r>
              <a:rPr lang="en-US" sz="2400" b="1" dirty="0" err="1" smtClean="0"/>
              <a:t>Náplň</a:t>
            </a:r>
            <a:r>
              <a:rPr lang="en-US" sz="2400" b="1" dirty="0" smtClean="0"/>
              <a:t> </a:t>
            </a:r>
            <a:r>
              <a:rPr lang="en-US" sz="2400" b="1" dirty="0" err="1" smtClean="0"/>
              <a:t>kurzu</a:t>
            </a:r>
            <a:endParaRPr lang="en-US" sz="2400" b="1" dirty="0" smtClean="0"/>
          </a:p>
          <a:p>
            <a:endParaRPr lang="en-US" dirty="0" smtClean="0"/>
          </a:p>
          <a:p>
            <a:r>
              <a:rPr lang="en-US" sz="2400" b="1" dirty="0" err="1" smtClean="0"/>
              <a:t>Popis</a:t>
            </a:r>
            <a:r>
              <a:rPr lang="en-US" sz="2400" b="1" dirty="0" smtClean="0"/>
              <a:t> </a:t>
            </a:r>
            <a:r>
              <a:rPr lang="en-US" sz="2400" b="1" dirty="0" err="1" smtClean="0"/>
              <a:t>chorob</a:t>
            </a:r>
            <a:endParaRPr lang="en-US" sz="2400" b="1" dirty="0" smtClean="0"/>
          </a:p>
          <a:p>
            <a:r>
              <a:rPr lang="en-US" dirty="0" smtClean="0"/>
              <a:t>	</a:t>
            </a:r>
            <a:r>
              <a:rPr lang="en-US" dirty="0" err="1" smtClean="0"/>
              <a:t>Alzheimerova</a:t>
            </a:r>
            <a:r>
              <a:rPr lang="en-US" dirty="0" smtClean="0"/>
              <a:t> </a:t>
            </a:r>
            <a:r>
              <a:rPr lang="en-US" dirty="0" err="1" smtClean="0"/>
              <a:t>choroba</a:t>
            </a:r>
            <a:endParaRPr lang="en-US" dirty="0" smtClean="0"/>
          </a:p>
          <a:p>
            <a:r>
              <a:rPr lang="en-US" dirty="0" smtClean="0"/>
              <a:t>	</a:t>
            </a:r>
            <a:r>
              <a:rPr lang="en-US" dirty="0" err="1" smtClean="0"/>
              <a:t>Parkinsonova</a:t>
            </a:r>
            <a:r>
              <a:rPr lang="en-US" dirty="0" smtClean="0"/>
              <a:t> </a:t>
            </a:r>
            <a:r>
              <a:rPr lang="en-US" dirty="0" err="1" smtClean="0"/>
              <a:t>choroba</a:t>
            </a:r>
            <a:endParaRPr lang="en-US" dirty="0" smtClean="0"/>
          </a:p>
          <a:p>
            <a:r>
              <a:rPr lang="en-US" dirty="0" smtClean="0"/>
              <a:t>	</a:t>
            </a:r>
            <a:r>
              <a:rPr lang="en-US" dirty="0" err="1" smtClean="0"/>
              <a:t>Bechtěrevova</a:t>
            </a:r>
            <a:r>
              <a:rPr lang="en-US" dirty="0" smtClean="0"/>
              <a:t> </a:t>
            </a:r>
            <a:r>
              <a:rPr lang="en-US" dirty="0" err="1" smtClean="0"/>
              <a:t>choroba</a:t>
            </a:r>
            <a:endParaRPr lang="en-US" dirty="0" smtClean="0"/>
          </a:p>
          <a:p>
            <a:r>
              <a:rPr lang="en-US" dirty="0" smtClean="0"/>
              <a:t>	</a:t>
            </a:r>
            <a:r>
              <a:rPr lang="en-US" dirty="0" err="1" smtClean="0"/>
              <a:t>Rakovina</a:t>
            </a:r>
            <a:endParaRPr lang="en-US" dirty="0" smtClean="0"/>
          </a:p>
          <a:p>
            <a:endParaRPr lang="en-US" dirty="0"/>
          </a:p>
          <a:p>
            <a:r>
              <a:rPr lang="en-US" sz="2400" b="1" dirty="0" err="1" smtClean="0"/>
              <a:t>Za</a:t>
            </a:r>
            <a:r>
              <a:rPr lang="en-US" sz="2400" b="1" dirty="0" smtClean="0"/>
              <a:t> </a:t>
            </a:r>
            <a:r>
              <a:rPr lang="en-US" sz="2400" b="1" dirty="0" err="1" smtClean="0"/>
              <a:t>vše</a:t>
            </a:r>
            <a:r>
              <a:rPr lang="en-US" sz="2400" b="1" dirty="0" smtClean="0"/>
              <a:t> </a:t>
            </a:r>
            <a:r>
              <a:rPr lang="en-US" sz="2400" b="1" dirty="0" err="1" smtClean="0"/>
              <a:t>můžou</a:t>
            </a:r>
            <a:r>
              <a:rPr lang="en-US" sz="2400" b="1" dirty="0" smtClean="0"/>
              <a:t> </a:t>
            </a:r>
            <a:r>
              <a:rPr lang="en-US" sz="2400" b="1" dirty="0" err="1" smtClean="0"/>
              <a:t>proteiny</a:t>
            </a:r>
            <a:r>
              <a:rPr lang="en-US" sz="2400" b="1" dirty="0" smtClean="0"/>
              <a:t> (?)</a:t>
            </a:r>
          </a:p>
          <a:p>
            <a:r>
              <a:rPr lang="en-US" dirty="0" smtClean="0"/>
              <a:t>	Tau protein</a:t>
            </a:r>
          </a:p>
          <a:p>
            <a:r>
              <a:rPr lang="en-US" dirty="0" smtClean="0"/>
              <a:t>	Amyloid </a:t>
            </a:r>
            <a:r>
              <a:rPr lang="en-US" dirty="0" smtClean="0">
                <a:latin typeface="Symbol" charset="2"/>
                <a:cs typeface="Symbol" charset="2"/>
              </a:rPr>
              <a:t>b</a:t>
            </a:r>
          </a:p>
          <a:p>
            <a:r>
              <a:rPr lang="en-US" b="1" dirty="0" smtClean="0">
                <a:latin typeface="Symbol" charset="2"/>
                <a:cs typeface="Symbol" charset="2"/>
              </a:rPr>
              <a:t>	</a:t>
            </a:r>
            <a:r>
              <a:rPr lang="en-US" b="1" dirty="0" err="1" smtClean="0">
                <a:latin typeface="Symbol" charset="2"/>
                <a:cs typeface="Symbol" charset="2"/>
              </a:rPr>
              <a:t>ab</a:t>
            </a:r>
            <a:r>
              <a:rPr lang="en-US" dirty="0"/>
              <a:t>-</a:t>
            </a:r>
            <a:r>
              <a:rPr lang="en-US" dirty="0" smtClean="0"/>
              <a:t>tubulin</a:t>
            </a:r>
            <a:endParaRPr lang="en-US" dirty="0"/>
          </a:p>
          <a:p>
            <a:endParaRPr lang="en-US" dirty="0" smtClean="0"/>
          </a:p>
          <a:p>
            <a:r>
              <a:rPr lang="en-US" sz="2400" b="1" dirty="0" err="1" smtClean="0"/>
              <a:t>Léčba</a:t>
            </a:r>
            <a:endParaRPr lang="en-US" sz="2400" b="1" dirty="0" smtClean="0"/>
          </a:p>
          <a:p>
            <a:r>
              <a:rPr lang="en-US" sz="2400" b="1" dirty="0"/>
              <a:t>	</a:t>
            </a:r>
            <a:r>
              <a:rPr lang="en-US" dirty="0" err="1" smtClean="0"/>
              <a:t>minulost</a:t>
            </a:r>
            <a:endParaRPr lang="en-US" dirty="0" smtClean="0"/>
          </a:p>
          <a:p>
            <a:r>
              <a:rPr lang="en-US" dirty="0"/>
              <a:t>	</a:t>
            </a:r>
            <a:r>
              <a:rPr lang="en-US" dirty="0" err="1" smtClean="0"/>
              <a:t>současnost</a:t>
            </a:r>
            <a:endParaRPr lang="en-US" dirty="0" smtClean="0"/>
          </a:p>
          <a:p>
            <a:r>
              <a:rPr lang="en-US" dirty="0"/>
              <a:t>	</a:t>
            </a:r>
            <a:r>
              <a:rPr lang="en-US" dirty="0" err="1" smtClean="0"/>
              <a:t>budoucnost</a:t>
            </a:r>
            <a:endParaRPr lang="en-US" dirty="0" smtClean="0"/>
          </a:p>
          <a:p>
            <a:endParaRPr lang="en-US" dirty="0"/>
          </a:p>
        </p:txBody>
      </p:sp>
    </p:spTree>
    <p:extLst>
      <p:ext uri="{BB962C8B-B14F-4D97-AF65-F5344CB8AC3E}">
        <p14:creationId xmlns:p14="http://schemas.microsoft.com/office/powerpoint/2010/main" val="23922818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7951" y="538424"/>
            <a:ext cx="8503799" cy="1384995"/>
          </a:xfrm>
          <a:prstGeom prst="rect">
            <a:avLst/>
          </a:prstGeom>
          <a:noFill/>
        </p:spPr>
        <p:txBody>
          <a:bodyPr wrap="square" rtlCol="0">
            <a:spAutoFit/>
          </a:bodyPr>
          <a:lstStyle/>
          <a:p>
            <a:r>
              <a:rPr lang="en-US" sz="2400" b="1" dirty="0" smtClean="0"/>
              <a:t>What is a clinical trial?</a:t>
            </a:r>
          </a:p>
          <a:p>
            <a:endParaRPr lang="en-US" sz="2400" b="1" dirty="0" smtClean="0"/>
          </a:p>
          <a:p>
            <a:r>
              <a:rPr lang="en-US" dirty="0" smtClean="0"/>
              <a:t>Conceptual Definition: Clinical trials are </a:t>
            </a:r>
            <a:r>
              <a:rPr lang="en-US" b="1" i="1" dirty="0" smtClean="0"/>
              <a:t>clinical research </a:t>
            </a:r>
            <a:r>
              <a:rPr lang="en-US" dirty="0" smtClean="0"/>
              <a:t>studies </a:t>
            </a:r>
            <a:r>
              <a:rPr lang="en-US" b="1" i="1" dirty="0" smtClean="0"/>
              <a:t>to determine whether biomedical or behavioral interventions are safe, efficacious, and effective</a:t>
            </a:r>
            <a:r>
              <a:rPr lang="en-US" dirty="0" smtClean="0"/>
              <a:t>.</a:t>
            </a:r>
            <a:endParaRPr lang="en-US" dirty="0"/>
          </a:p>
        </p:txBody>
      </p:sp>
    </p:spTree>
    <p:extLst>
      <p:ext uri="{BB962C8B-B14F-4D97-AF65-F5344CB8AC3E}">
        <p14:creationId xmlns:p14="http://schemas.microsoft.com/office/powerpoint/2010/main" val="38213033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1759" y="1132064"/>
            <a:ext cx="4293314" cy="5078314"/>
          </a:xfrm>
          <a:prstGeom prst="rect">
            <a:avLst/>
          </a:prstGeom>
          <a:noFill/>
        </p:spPr>
        <p:txBody>
          <a:bodyPr wrap="square" rtlCol="0">
            <a:spAutoFit/>
          </a:bodyPr>
          <a:lstStyle/>
          <a:p>
            <a:pPr marL="342900" indent="-342900">
              <a:buAutoNum type="arabicParenR"/>
            </a:pPr>
            <a:r>
              <a:rPr lang="en-US" dirty="0" smtClean="0"/>
              <a:t>Types</a:t>
            </a:r>
          </a:p>
          <a:p>
            <a:pPr marL="342900" indent="-342900">
              <a:buAutoNum type="arabicParenR"/>
            </a:pPr>
            <a:r>
              <a:rPr lang="en-US" dirty="0" smtClean="0"/>
              <a:t>Design</a:t>
            </a:r>
          </a:p>
          <a:p>
            <a:pPr marL="800100" lvl="1" indent="-342900">
              <a:buAutoNum type="arabicParenR"/>
            </a:pPr>
            <a:r>
              <a:rPr lang="en-US" dirty="0" smtClean="0"/>
              <a:t>Active comparator studies</a:t>
            </a:r>
          </a:p>
          <a:p>
            <a:pPr marL="800100" lvl="1" indent="-342900">
              <a:buAutoNum type="arabicParenR"/>
            </a:pPr>
            <a:r>
              <a:rPr lang="en-US" dirty="0" smtClean="0"/>
              <a:t>Clinical trial protocol</a:t>
            </a:r>
          </a:p>
          <a:p>
            <a:pPr marL="800100" lvl="1" indent="-342900">
              <a:buAutoNum type="arabicParenR"/>
            </a:pPr>
            <a:r>
              <a:rPr lang="en-US" dirty="0" smtClean="0"/>
              <a:t>Design features</a:t>
            </a:r>
          </a:p>
          <a:p>
            <a:pPr marL="1257300" lvl="2" indent="-342900">
              <a:buAutoNum type="arabicParenR"/>
            </a:pPr>
            <a:r>
              <a:rPr lang="en-US" dirty="0" smtClean="0"/>
              <a:t>Informed consent</a:t>
            </a:r>
          </a:p>
          <a:p>
            <a:pPr marL="1257300" lvl="2" indent="-342900">
              <a:buAutoNum type="arabicParenR"/>
            </a:pPr>
            <a:r>
              <a:rPr lang="en-US" dirty="0" smtClean="0"/>
              <a:t>Statistical power</a:t>
            </a:r>
          </a:p>
          <a:p>
            <a:pPr marL="800100" lvl="1" indent="-342900">
              <a:buAutoNum type="arabicParenR"/>
            </a:pPr>
            <a:r>
              <a:rPr lang="en-US" dirty="0" smtClean="0"/>
              <a:t>Placebo groups</a:t>
            </a:r>
          </a:p>
          <a:p>
            <a:pPr marL="342900" indent="-342900">
              <a:buAutoNum type="arabicParenR"/>
            </a:pPr>
            <a:r>
              <a:rPr lang="en-US" b="1" dirty="0" smtClean="0"/>
              <a:t>Phases</a:t>
            </a:r>
          </a:p>
          <a:p>
            <a:pPr marL="800100" lvl="1" indent="-342900">
              <a:buAutoNum type="arabicParenR"/>
            </a:pPr>
            <a:r>
              <a:rPr lang="en-US" i="1" dirty="0" smtClean="0"/>
              <a:t>Pre-clinical studies</a:t>
            </a:r>
          </a:p>
          <a:p>
            <a:pPr marL="800100" lvl="1" indent="-342900">
              <a:buAutoNum type="arabicParenR"/>
            </a:pPr>
            <a:r>
              <a:rPr lang="en-US" i="1" dirty="0" smtClean="0"/>
              <a:t>Phase 0</a:t>
            </a:r>
          </a:p>
          <a:p>
            <a:pPr marL="800100" lvl="1" indent="-342900">
              <a:buAutoNum type="arabicParenR"/>
            </a:pPr>
            <a:r>
              <a:rPr lang="en-US" b="1" dirty="0" smtClean="0">
                <a:solidFill>
                  <a:srgbClr val="0000FF"/>
                </a:solidFill>
              </a:rPr>
              <a:t>Phase I</a:t>
            </a:r>
          </a:p>
          <a:p>
            <a:pPr marL="800100" lvl="1" indent="-342900">
              <a:buAutoNum type="arabicParenR"/>
            </a:pPr>
            <a:r>
              <a:rPr lang="en-US" b="1" dirty="0" smtClean="0">
                <a:solidFill>
                  <a:srgbClr val="0000FF"/>
                </a:solidFill>
              </a:rPr>
              <a:t>Phase II</a:t>
            </a:r>
          </a:p>
          <a:p>
            <a:pPr marL="800100" lvl="1" indent="-342900">
              <a:buAutoNum type="arabicParenR"/>
            </a:pPr>
            <a:r>
              <a:rPr lang="en-US" b="1" dirty="0" smtClean="0">
                <a:solidFill>
                  <a:srgbClr val="0000FF"/>
                </a:solidFill>
              </a:rPr>
              <a:t>Phase III</a:t>
            </a:r>
          </a:p>
          <a:p>
            <a:pPr marL="800100" lvl="1" indent="-342900">
              <a:buAutoNum type="arabicParenR"/>
            </a:pPr>
            <a:r>
              <a:rPr lang="en-US" b="1" dirty="0" smtClean="0">
                <a:solidFill>
                  <a:srgbClr val="0000FF"/>
                </a:solidFill>
              </a:rPr>
              <a:t>Phase IV</a:t>
            </a:r>
          </a:p>
          <a:p>
            <a:pPr marL="800100" lvl="1" indent="-342900">
              <a:buAutoNum type="arabicParenR"/>
            </a:pPr>
            <a:r>
              <a:rPr lang="en-US" i="1" dirty="0" smtClean="0"/>
              <a:t>Phase V</a:t>
            </a:r>
          </a:p>
          <a:p>
            <a:pPr marL="342900" indent="-342900">
              <a:buAutoNum type="arabicParenR"/>
            </a:pPr>
            <a:r>
              <a:rPr lang="en-US" dirty="0" smtClean="0"/>
              <a:t>Length</a:t>
            </a:r>
          </a:p>
          <a:p>
            <a:pPr marL="342900" indent="-342900">
              <a:buAutoNum type="arabicParenR"/>
            </a:pPr>
            <a:r>
              <a:rPr lang="en-US" dirty="0" smtClean="0"/>
              <a:t>Administration</a:t>
            </a:r>
          </a:p>
        </p:txBody>
      </p:sp>
      <p:sp>
        <p:nvSpPr>
          <p:cNvPr id="5" name="TextBox 4"/>
          <p:cNvSpPr txBox="1"/>
          <p:nvPr/>
        </p:nvSpPr>
        <p:spPr>
          <a:xfrm>
            <a:off x="4886924" y="1132064"/>
            <a:ext cx="4044826" cy="3970318"/>
          </a:xfrm>
          <a:prstGeom prst="rect">
            <a:avLst/>
          </a:prstGeom>
          <a:noFill/>
        </p:spPr>
        <p:txBody>
          <a:bodyPr wrap="square" rtlCol="0">
            <a:spAutoFit/>
          </a:bodyPr>
          <a:lstStyle/>
          <a:p>
            <a:pPr marL="342900" indent="-342900">
              <a:buFont typeface="+mj-lt"/>
              <a:buAutoNum type="arabicParenR" startAt="6"/>
            </a:pPr>
            <a:r>
              <a:rPr lang="en-US" dirty="0" smtClean="0"/>
              <a:t>Ethical conduct</a:t>
            </a:r>
          </a:p>
          <a:p>
            <a:pPr marL="342900" indent="-342900">
              <a:buAutoNum type="arabicParenR" startAt="6"/>
            </a:pPr>
            <a:r>
              <a:rPr lang="en-US" dirty="0" smtClean="0"/>
              <a:t>Safety</a:t>
            </a:r>
          </a:p>
          <a:p>
            <a:pPr marL="800100" lvl="1" indent="-342900">
              <a:buAutoNum type="arabicParenR"/>
            </a:pPr>
            <a:r>
              <a:rPr lang="en-US" dirty="0" smtClean="0"/>
              <a:t>Sponsor</a:t>
            </a:r>
          </a:p>
          <a:p>
            <a:pPr marL="800100" lvl="1" indent="-342900">
              <a:buAutoNum type="arabicParenR"/>
            </a:pPr>
            <a:r>
              <a:rPr lang="en-US" dirty="0" smtClean="0"/>
              <a:t>Local site investigators</a:t>
            </a:r>
          </a:p>
          <a:p>
            <a:pPr marL="800100" lvl="1" indent="-342900">
              <a:buAutoNum type="arabicParenR"/>
            </a:pPr>
            <a:r>
              <a:rPr lang="en-US" dirty="0" smtClean="0"/>
              <a:t>IRBs</a:t>
            </a:r>
          </a:p>
          <a:p>
            <a:pPr marL="800100" lvl="1" indent="-342900">
              <a:buAutoNum type="arabicParenR"/>
            </a:pPr>
            <a:r>
              <a:rPr lang="en-US" dirty="0" smtClean="0"/>
              <a:t>Regulatory agencies</a:t>
            </a:r>
          </a:p>
          <a:p>
            <a:pPr marL="342900" indent="-342900">
              <a:buAutoNum type="arabicParenR" startAt="6"/>
            </a:pPr>
            <a:r>
              <a:rPr lang="en-US" dirty="0" smtClean="0"/>
              <a:t>Economics</a:t>
            </a:r>
          </a:p>
          <a:p>
            <a:pPr marL="800100" lvl="1" indent="-342900">
              <a:buAutoNum type="arabicParenR"/>
            </a:pPr>
            <a:r>
              <a:rPr lang="en-US" dirty="0" smtClean="0"/>
              <a:t>Sponsor</a:t>
            </a:r>
          </a:p>
          <a:p>
            <a:pPr marL="800100" lvl="1" indent="-342900">
              <a:buAutoNum type="arabicParenR"/>
            </a:pPr>
            <a:r>
              <a:rPr lang="en-US" dirty="0" smtClean="0"/>
              <a:t>Investigators</a:t>
            </a:r>
          </a:p>
          <a:p>
            <a:pPr marL="800100" lvl="1" indent="-342900">
              <a:buAutoNum type="arabicParenR"/>
            </a:pPr>
            <a:r>
              <a:rPr lang="en-US" dirty="0" smtClean="0"/>
              <a:t>Subjects</a:t>
            </a:r>
          </a:p>
          <a:p>
            <a:pPr marL="342900" indent="-342900">
              <a:buAutoNum type="arabicParenR" startAt="6"/>
            </a:pPr>
            <a:r>
              <a:rPr lang="en-US" dirty="0" smtClean="0"/>
              <a:t>11 Participating in a clinical trial</a:t>
            </a:r>
          </a:p>
          <a:p>
            <a:pPr marL="800100" lvl="1" indent="-342900">
              <a:buAutoNum type="arabicParenR"/>
            </a:pPr>
            <a:r>
              <a:rPr lang="en-US" dirty="0" smtClean="0"/>
              <a:t>Locating trials</a:t>
            </a:r>
          </a:p>
          <a:p>
            <a:pPr marL="800100" lvl="1" indent="-342900">
              <a:buAutoNum type="arabicParenR"/>
            </a:pPr>
            <a:r>
              <a:rPr lang="en-US" dirty="0" smtClean="0"/>
              <a:t>Steps for volunteers</a:t>
            </a:r>
          </a:p>
          <a:p>
            <a:endParaRPr lang="en-US" dirty="0"/>
          </a:p>
        </p:txBody>
      </p:sp>
      <p:sp>
        <p:nvSpPr>
          <p:cNvPr id="6" name="TextBox 5"/>
          <p:cNvSpPr txBox="1"/>
          <p:nvPr/>
        </p:nvSpPr>
        <p:spPr>
          <a:xfrm>
            <a:off x="248489" y="207086"/>
            <a:ext cx="8683261" cy="461665"/>
          </a:xfrm>
          <a:prstGeom prst="rect">
            <a:avLst/>
          </a:prstGeom>
          <a:noFill/>
        </p:spPr>
        <p:txBody>
          <a:bodyPr wrap="square" rtlCol="0">
            <a:spAutoFit/>
          </a:bodyPr>
          <a:lstStyle/>
          <a:p>
            <a:r>
              <a:rPr lang="en-US" sz="2400" b="1" dirty="0" smtClean="0"/>
              <a:t>(In)Complete description of clinical trial </a:t>
            </a:r>
            <a:endParaRPr lang="en-US" sz="2400" b="1" dirty="0"/>
          </a:p>
        </p:txBody>
      </p:sp>
    </p:spTree>
    <p:extLst>
      <p:ext uri="{BB962C8B-B14F-4D97-AF65-F5344CB8AC3E}">
        <p14:creationId xmlns:p14="http://schemas.microsoft.com/office/powerpoint/2010/main" val="28953563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1658" y="427978"/>
            <a:ext cx="7689312" cy="2677656"/>
          </a:xfrm>
          <a:prstGeom prst="rect">
            <a:avLst/>
          </a:prstGeom>
          <a:noFill/>
        </p:spPr>
        <p:txBody>
          <a:bodyPr wrap="square" rtlCol="0">
            <a:spAutoFit/>
          </a:bodyPr>
          <a:lstStyle/>
          <a:p>
            <a:r>
              <a:rPr lang="en-US" sz="2400" b="1" dirty="0" smtClean="0"/>
              <a:t>The most commonly performed clinical trials evaluate</a:t>
            </a:r>
          </a:p>
          <a:p>
            <a:pPr marL="285750" indent="-285750">
              <a:buFontTx/>
              <a:buChar char="-"/>
            </a:pPr>
            <a:endParaRPr lang="en-US" dirty="0" smtClean="0"/>
          </a:p>
          <a:p>
            <a:pPr marL="285750" indent="-285750">
              <a:buFontTx/>
              <a:buChar char="-"/>
            </a:pPr>
            <a:r>
              <a:rPr lang="en-US" dirty="0" smtClean="0"/>
              <a:t>new drugs, </a:t>
            </a:r>
          </a:p>
          <a:p>
            <a:pPr marL="285750" indent="-285750">
              <a:buFontTx/>
              <a:buChar char="-"/>
            </a:pPr>
            <a:r>
              <a:rPr lang="en-US" dirty="0" smtClean="0"/>
              <a:t>medical devices (like a new catheter), </a:t>
            </a:r>
          </a:p>
          <a:p>
            <a:pPr marL="285750" indent="-285750">
              <a:buFontTx/>
              <a:buChar char="-"/>
            </a:pPr>
            <a:r>
              <a:rPr lang="en-US" dirty="0" smtClean="0"/>
              <a:t>biologics, </a:t>
            </a:r>
          </a:p>
          <a:p>
            <a:pPr marL="285750" indent="-285750">
              <a:buFontTx/>
              <a:buChar char="-"/>
            </a:pPr>
            <a:r>
              <a:rPr lang="en-US" dirty="0" smtClean="0"/>
              <a:t>psychological therapies, </a:t>
            </a:r>
          </a:p>
          <a:p>
            <a:pPr marL="285750" indent="-285750">
              <a:buFontTx/>
              <a:buChar char="-"/>
            </a:pPr>
            <a:r>
              <a:rPr lang="en-US" dirty="0" smtClean="0"/>
              <a:t>or other interventions.</a:t>
            </a:r>
          </a:p>
          <a:p>
            <a:pPr marL="285750" indent="-285750">
              <a:buFontTx/>
              <a:buChar char="-"/>
            </a:pPr>
            <a:endParaRPr lang="en-US" dirty="0"/>
          </a:p>
          <a:p>
            <a:endParaRPr lang="en-US" dirty="0"/>
          </a:p>
        </p:txBody>
      </p:sp>
    </p:spTree>
    <p:extLst>
      <p:ext uri="{BB962C8B-B14F-4D97-AF65-F5344CB8AC3E}">
        <p14:creationId xmlns:p14="http://schemas.microsoft.com/office/powerpoint/2010/main" val="3631116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7511" y="248504"/>
            <a:ext cx="8503800" cy="6278643"/>
          </a:xfrm>
          <a:prstGeom prst="rect">
            <a:avLst/>
          </a:prstGeom>
          <a:noFill/>
        </p:spPr>
        <p:txBody>
          <a:bodyPr wrap="square" rtlCol="0">
            <a:spAutoFit/>
          </a:bodyPr>
          <a:lstStyle/>
          <a:p>
            <a:r>
              <a:rPr lang="en-US" sz="2400" b="1" dirty="0" smtClean="0"/>
              <a:t>Ad 1) Types of clinical trial</a:t>
            </a:r>
          </a:p>
          <a:p>
            <a:pPr marL="342900" indent="-342900">
              <a:buAutoNum type="alphaLcParenR"/>
            </a:pPr>
            <a:r>
              <a:rPr lang="en-US" b="1" i="1" dirty="0" smtClean="0"/>
              <a:t>Prevention trials: </a:t>
            </a:r>
            <a:r>
              <a:rPr lang="en-US" dirty="0" smtClean="0"/>
              <a:t>look for better ways to prevent disease in people who have never had the disease or to prevent a disease from returning. These approaches may include medicines, vitamins, vaccines, minerals, or lifestyle changes.</a:t>
            </a:r>
          </a:p>
          <a:p>
            <a:pPr marL="342900" indent="-342900">
              <a:buAutoNum type="alphaLcParenR"/>
            </a:pPr>
            <a:endParaRPr lang="en-US" dirty="0" smtClean="0"/>
          </a:p>
          <a:p>
            <a:pPr marL="342900" indent="-342900">
              <a:buAutoNum type="alphaLcParenR"/>
            </a:pPr>
            <a:r>
              <a:rPr lang="en-US" b="1" i="1" dirty="0" smtClean="0"/>
              <a:t>Screening trials: </a:t>
            </a:r>
            <a:r>
              <a:rPr lang="en-US" dirty="0" smtClean="0"/>
              <a:t>test the best way to detect certain diseases or health conditions.</a:t>
            </a:r>
          </a:p>
          <a:p>
            <a:pPr marL="342900" indent="-342900">
              <a:buAutoNum type="alphaLcParenR"/>
            </a:pPr>
            <a:endParaRPr lang="en-US" dirty="0" smtClean="0"/>
          </a:p>
          <a:p>
            <a:pPr marL="342900" indent="-342900">
              <a:buAutoNum type="alphaLcParenR"/>
            </a:pPr>
            <a:r>
              <a:rPr lang="en-US" b="1" i="1" dirty="0" smtClean="0"/>
              <a:t>Diagnostic trials: </a:t>
            </a:r>
            <a:r>
              <a:rPr lang="en-US" dirty="0" smtClean="0"/>
              <a:t>conducted to find better tests or procedures for diagnosing a particular disease or condition.</a:t>
            </a:r>
          </a:p>
          <a:p>
            <a:pPr marL="342900" indent="-342900">
              <a:buAutoNum type="alphaLcParenR"/>
            </a:pPr>
            <a:endParaRPr lang="en-US" dirty="0" smtClean="0"/>
          </a:p>
          <a:p>
            <a:pPr marL="342900" indent="-342900">
              <a:buAutoNum type="alphaLcParenR"/>
            </a:pPr>
            <a:r>
              <a:rPr lang="en-US" b="1" i="1" dirty="0" smtClean="0"/>
              <a:t>Treatment trials: </a:t>
            </a:r>
            <a:r>
              <a:rPr lang="en-US" dirty="0" smtClean="0"/>
              <a:t>test experimental treatments, new combinations of drugs, or new approaches to surgery or radiation therapy.</a:t>
            </a:r>
          </a:p>
          <a:p>
            <a:pPr marL="342900" indent="-342900">
              <a:buAutoNum type="alphaLcParenR"/>
            </a:pPr>
            <a:endParaRPr lang="en-US" dirty="0" smtClean="0"/>
          </a:p>
          <a:p>
            <a:pPr marL="342900" indent="-342900">
              <a:buAutoNum type="alphaLcParenR"/>
            </a:pPr>
            <a:r>
              <a:rPr lang="en-US" b="1" i="1" dirty="0" smtClean="0"/>
              <a:t>Quality of life trials:</a:t>
            </a:r>
            <a:r>
              <a:rPr lang="en-US" dirty="0" smtClean="0"/>
              <a:t> explore ways to improve comfort and the quality of life for individuals with a chronic illness (a.k.a. Supportive Care trials).</a:t>
            </a:r>
          </a:p>
          <a:p>
            <a:pPr marL="342900" indent="-342900">
              <a:buAutoNum type="alphaLcParenR"/>
            </a:pPr>
            <a:endParaRPr lang="en-US" dirty="0" smtClean="0"/>
          </a:p>
          <a:p>
            <a:pPr marL="342900" indent="-342900">
              <a:buAutoNum type="alphaLcParenR"/>
            </a:pPr>
            <a:r>
              <a:rPr lang="en-US" b="1" i="1" dirty="0" smtClean="0"/>
              <a:t>Compassionate use trials or expanded access:</a:t>
            </a:r>
            <a:r>
              <a:rPr lang="en-US" dirty="0" smtClean="0"/>
              <a:t> provide partially tested, unapproved therapeutics prior to a small number of patients that have no other realistic options. Usually, this involves a disease for which no effective therapy exists, or a patient that has already attempted and failed all other standard treatments and whose health is so poor that he does not qualify for participation in randomized clinical trials.</a:t>
            </a:r>
          </a:p>
          <a:p>
            <a:endParaRPr lang="en-US" dirty="0"/>
          </a:p>
        </p:txBody>
      </p:sp>
    </p:spTree>
    <p:extLst>
      <p:ext uri="{BB962C8B-B14F-4D97-AF65-F5344CB8AC3E}">
        <p14:creationId xmlns:p14="http://schemas.microsoft.com/office/powerpoint/2010/main" val="17332335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4585" y="358949"/>
            <a:ext cx="7316580" cy="2215991"/>
          </a:xfrm>
          <a:prstGeom prst="rect">
            <a:avLst/>
          </a:prstGeom>
          <a:noFill/>
        </p:spPr>
        <p:txBody>
          <a:bodyPr wrap="square" rtlCol="0">
            <a:spAutoFit/>
          </a:bodyPr>
          <a:lstStyle/>
          <a:p>
            <a:r>
              <a:rPr lang="en-US" sz="2400" b="1" dirty="0" smtClean="0"/>
              <a:t>Ad 2) Clinical trial protocol describes</a:t>
            </a:r>
          </a:p>
          <a:p>
            <a:r>
              <a:rPr lang="en-US" sz="2400" b="1" dirty="0" smtClean="0"/>
              <a:t> </a:t>
            </a:r>
          </a:p>
          <a:p>
            <a:pPr marL="342900" indent="-342900">
              <a:buAutoNum type="arabicParenR"/>
            </a:pPr>
            <a:r>
              <a:rPr lang="en-US" dirty="0" smtClean="0"/>
              <a:t>the objective(s), </a:t>
            </a:r>
          </a:p>
          <a:p>
            <a:pPr marL="342900" indent="-342900">
              <a:buAutoNum type="arabicParenR"/>
            </a:pPr>
            <a:r>
              <a:rPr lang="en-US" dirty="0" smtClean="0"/>
              <a:t>design, </a:t>
            </a:r>
          </a:p>
          <a:p>
            <a:pPr marL="342900" indent="-342900">
              <a:buAutoNum type="arabicParenR"/>
            </a:pPr>
            <a:r>
              <a:rPr lang="en-US" dirty="0" smtClean="0"/>
              <a:t>methodology, </a:t>
            </a:r>
          </a:p>
          <a:p>
            <a:pPr marL="342900" indent="-342900">
              <a:buAutoNum type="arabicParenR"/>
            </a:pPr>
            <a:r>
              <a:rPr lang="en-US" dirty="0" smtClean="0"/>
              <a:t>statistical considerations, </a:t>
            </a:r>
          </a:p>
          <a:p>
            <a:pPr marL="342900" indent="-342900">
              <a:buAutoNum type="arabicParenR"/>
            </a:pPr>
            <a:r>
              <a:rPr lang="en-US" dirty="0" smtClean="0"/>
              <a:t>organization of a clinical trial. </a:t>
            </a:r>
            <a:endParaRPr lang="en-US" dirty="0"/>
          </a:p>
        </p:txBody>
      </p:sp>
    </p:spTree>
    <p:extLst>
      <p:ext uri="{BB962C8B-B14F-4D97-AF65-F5344CB8AC3E}">
        <p14:creationId xmlns:p14="http://schemas.microsoft.com/office/powerpoint/2010/main" val="25991435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902" y="358937"/>
            <a:ext cx="8489995" cy="4154984"/>
          </a:xfrm>
          <a:prstGeom prst="rect">
            <a:avLst/>
          </a:prstGeom>
          <a:noFill/>
        </p:spPr>
        <p:txBody>
          <a:bodyPr wrap="square" rtlCol="0">
            <a:spAutoFit/>
          </a:bodyPr>
          <a:lstStyle/>
          <a:p>
            <a:r>
              <a:rPr lang="en-US" sz="2400" b="1" dirty="0" smtClean="0"/>
              <a:t>Ad 3) Phases of trial protocol</a:t>
            </a:r>
          </a:p>
          <a:p>
            <a:endParaRPr lang="en-US" sz="2400" b="1" dirty="0"/>
          </a:p>
          <a:p>
            <a:pPr marL="800100" lvl="1" indent="-342900">
              <a:buAutoNum type="arabicParenR"/>
            </a:pPr>
            <a:r>
              <a:rPr lang="en-US" sz="2000" b="1" dirty="0" smtClean="0">
                <a:solidFill>
                  <a:srgbClr val="0000FF"/>
                </a:solidFill>
              </a:rPr>
              <a:t>Phase I </a:t>
            </a:r>
            <a:r>
              <a:rPr lang="en-US" dirty="0" smtClean="0"/>
              <a:t>– first stage of testing in human subjects (small group of 20-100 healthy volunteers). This phase is </a:t>
            </a:r>
            <a:r>
              <a:rPr lang="en-US" b="1" dirty="0" smtClean="0"/>
              <a:t>designed to assess the safety </a:t>
            </a:r>
            <a:r>
              <a:rPr lang="en-US" dirty="0" smtClean="0"/>
              <a:t>(</a:t>
            </a:r>
            <a:r>
              <a:rPr lang="en-US" dirty="0" err="1" smtClean="0"/>
              <a:t>pharmacovigilance</a:t>
            </a:r>
            <a:r>
              <a:rPr lang="en-US" dirty="0" smtClean="0"/>
              <a:t>), </a:t>
            </a:r>
            <a:r>
              <a:rPr lang="en-US" b="1" dirty="0" smtClean="0"/>
              <a:t>tolerability</a:t>
            </a:r>
            <a:r>
              <a:rPr lang="en-US" dirty="0" smtClean="0"/>
              <a:t>, pharmacokinetics, and pharmacodynamics </a:t>
            </a:r>
            <a:r>
              <a:rPr lang="en-US" b="1" dirty="0" smtClean="0"/>
              <a:t>of a drug</a:t>
            </a:r>
            <a:r>
              <a:rPr lang="en-US" dirty="0" smtClean="0"/>
              <a:t>. These trials are </a:t>
            </a:r>
            <a:r>
              <a:rPr lang="en-US" b="1" dirty="0" smtClean="0"/>
              <a:t>often conducted in an clinical trial clinic</a:t>
            </a:r>
            <a:r>
              <a:rPr lang="en-US" dirty="0" smtClean="0"/>
              <a:t>, where the subject can be observed by full-time staff. The subject who receives the drug is usually observed until several half-lives of the drug have passed. Phase I trials also </a:t>
            </a:r>
            <a:r>
              <a:rPr lang="en-US" b="1" dirty="0" smtClean="0"/>
              <a:t>normally include dose-ranging</a:t>
            </a:r>
            <a:r>
              <a:rPr lang="en-US" dirty="0" smtClean="0"/>
              <a:t>, also called dose escalation studies. Phase I trials </a:t>
            </a:r>
            <a:r>
              <a:rPr lang="en-US" b="1" dirty="0" smtClean="0"/>
              <a:t>most often include healthy volunteers</a:t>
            </a:r>
            <a:r>
              <a:rPr lang="en-US" dirty="0" smtClean="0"/>
              <a:t>. However, there are some circumstances when real patients are used, such as patients who have terminal cancer or HIV and lack other treatment options. </a:t>
            </a:r>
            <a:r>
              <a:rPr lang="en-US" sz="1600" dirty="0" smtClean="0"/>
              <a:t>Volunteers are paid an inconvenience fee for their time spent in the volunteer </a:t>
            </a:r>
            <a:r>
              <a:rPr lang="en-US" sz="1600" dirty="0" err="1" smtClean="0"/>
              <a:t>centre</a:t>
            </a:r>
            <a:r>
              <a:rPr lang="en-US" sz="1600" dirty="0" smtClean="0"/>
              <a:t>. Pay depends on length of participation.</a:t>
            </a:r>
          </a:p>
          <a:p>
            <a:pPr lvl="1"/>
            <a:endParaRPr lang="en-US" dirty="0"/>
          </a:p>
        </p:txBody>
      </p:sp>
    </p:spTree>
    <p:extLst>
      <p:ext uri="{BB962C8B-B14F-4D97-AF65-F5344CB8AC3E}">
        <p14:creationId xmlns:p14="http://schemas.microsoft.com/office/powerpoint/2010/main" val="2524639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0341" y="427978"/>
            <a:ext cx="8365751" cy="6217088"/>
          </a:xfrm>
          <a:prstGeom prst="rect">
            <a:avLst/>
          </a:prstGeom>
          <a:noFill/>
        </p:spPr>
        <p:txBody>
          <a:bodyPr wrap="square" rtlCol="0">
            <a:spAutoFit/>
          </a:bodyPr>
          <a:lstStyle/>
          <a:p>
            <a:pPr lvl="1"/>
            <a:r>
              <a:rPr lang="en-US" dirty="0" smtClean="0"/>
              <a:t>There are different kinds of Phase I trial:</a:t>
            </a:r>
          </a:p>
          <a:p>
            <a:pPr lvl="1"/>
            <a:r>
              <a:rPr lang="en-US" sz="2000" b="1" dirty="0" smtClean="0">
                <a:solidFill>
                  <a:srgbClr val="0000FF"/>
                </a:solidFill>
              </a:rPr>
              <a:t>SAD</a:t>
            </a:r>
            <a:r>
              <a:rPr lang="en-US" dirty="0" smtClean="0"/>
              <a:t> – </a:t>
            </a:r>
            <a:r>
              <a:rPr lang="en-US" b="1" dirty="0" smtClean="0">
                <a:solidFill>
                  <a:srgbClr val="0000FF"/>
                </a:solidFill>
              </a:rPr>
              <a:t>S</a:t>
            </a:r>
            <a:r>
              <a:rPr lang="en-US" dirty="0" smtClean="0"/>
              <a:t>ingle </a:t>
            </a:r>
            <a:r>
              <a:rPr lang="en-US" b="1" dirty="0" smtClean="0">
                <a:solidFill>
                  <a:srgbClr val="0000FF"/>
                </a:solidFill>
              </a:rPr>
              <a:t>A</a:t>
            </a:r>
            <a:r>
              <a:rPr lang="en-US" dirty="0" smtClean="0"/>
              <a:t>scending </a:t>
            </a:r>
            <a:r>
              <a:rPr lang="en-US" b="1" dirty="0" smtClean="0">
                <a:solidFill>
                  <a:srgbClr val="0000FF"/>
                </a:solidFill>
              </a:rPr>
              <a:t>D</a:t>
            </a:r>
            <a:r>
              <a:rPr lang="en-US" dirty="0" smtClean="0"/>
              <a:t>ose studies are those in which small groups of subjects are given a single dose of the drug while they are observed and tested for a period of time. If they do not exhibit any adverse side effects, and the pharmacokinetic data is roughly in line with predicted safe values, the dose is escalated, and </a:t>
            </a:r>
            <a:r>
              <a:rPr lang="en-US" b="1" dirty="0" smtClean="0"/>
              <a:t>a new group of subjects is then given a higher dose</a:t>
            </a:r>
            <a:r>
              <a:rPr lang="en-US" dirty="0" smtClean="0"/>
              <a:t>. This is continued until pre-calculated pharmacokinetic safety levels are reached, or intolerable side effects start showing up (at which point the drug is said to have reached the </a:t>
            </a:r>
            <a:r>
              <a:rPr lang="en-US" b="1" dirty="0" smtClean="0"/>
              <a:t>Maximum tolerated dose</a:t>
            </a:r>
            <a:r>
              <a:rPr lang="en-US" dirty="0" smtClean="0"/>
              <a:t> (MTD)).</a:t>
            </a:r>
          </a:p>
          <a:p>
            <a:pPr lvl="1"/>
            <a:endParaRPr lang="en-US" b="1" dirty="0" smtClean="0">
              <a:solidFill>
                <a:srgbClr val="0000FF"/>
              </a:solidFill>
            </a:endParaRPr>
          </a:p>
          <a:p>
            <a:pPr lvl="1"/>
            <a:r>
              <a:rPr lang="en-US" b="1" dirty="0" smtClean="0">
                <a:solidFill>
                  <a:srgbClr val="0000FF"/>
                </a:solidFill>
              </a:rPr>
              <a:t>MAD</a:t>
            </a:r>
            <a:r>
              <a:rPr lang="en-US" dirty="0" smtClean="0">
                <a:solidFill>
                  <a:srgbClr val="0000FF"/>
                </a:solidFill>
              </a:rPr>
              <a:t> </a:t>
            </a:r>
            <a:r>
              <a:rPr lang="en-US" dirty="0" smtClean="0"/>
              <a:t>– </a:t>
            </a:r>
            <a:r>
              <a:rPr lang="en-US" b="1" dirty="0" smtClean="0">
                <a:solidFill>
                  <a:srgbClr val="0000FF"/>
                </a:solidFill>
              </a:rPr>
              <a:t>M</a:t>
            </a:r>
            <a:r>
              <a:rPr lang="en-US" dirty="0" smtClean="0"/>
              <a:t>ultiple </a:t>
            </a:r>
            <a:r>
              <a:rPr lang="en-US" b="1" dirty="0" smtClean="0">
                <a:solidFill>
                  <a:srgbClr val="0000FF"/>
                </a:solidFill>
              </a:rPr>
              <a:t>A</a:t>
            </a:r>
            <a:r>
              <a:rPr lang="en-US" dirty="0" smtClean="0"/>
              <a:t>scending </a:t>
            </a:r>
            <a:r>
              <a:rPr lang="en-US" b="1" dirty="0" smtClean="0">
                <a:solidFill>
                  <a:srgbClr val="0000FF"/>
                </a:solidFill>
              </a:rPr>
              <a:t>D</a:t>
            </a:r>
            <a:r>
              <a:rPr lang="en-US" dirty="0" smtClean="0"/>
              <a:t>ose studies are conducted to better understand the pharmacokinetics &amp; pharmacodynamics of </a:t>
            </a:r>
            <a:r>
              <a:rPr lang="en-US" b="1" dirty="0" smtClean="0"/>
              <a:t>multiple doses of the drug</a:t>
            </a:r>
            <a:r>
              <a:rPr lang="en-US" dirty="0" smtClean="0"/>
              <a:t>. In these studies, a group of patients receives </a:t>
            </a:r>
            <a:r>
              <a:rPr lang="en-US" b="1" dirty="0" smtClean="0"/>
              <a:t>multiple low doses of the drug</a:t>
            </a:r>
            <a:r>
              <a:rPr lang="en-US" dirty="0" smtClean="0"/>
              <a:t>, while samples (of blood, and other fluids) are collected at various time points and analyzed to acquire information on how the drug is processed within the body. The dose is subsequently escalated for further groups, up to a predetermined level.</a:t>
            </a:r>
          </a:p>
          <a:p>
            <a:pPr lvl="1"/>
            <a:endParaRPr lang="en-US" dirty="0" smtClean="0"/>
          </a:p>
          <a:p>
            <a:pPr lvl="1"/>
            <a:r>
              <a:rPr lang="en-US" b="1" dirty="0" smtClean="0">
                <a:solidFill>
                  <a:srgbClr val="0000FF"/>
                </a:solidFill>
              </a:rPr>
              <a:t>Food effect</a:t>
            </a:r>
            <a:r>
              <a:rPr lang="en-US" dirty="0" smtClean="0"/>
              <a:t> – A short trial designed to investigate any differences in absorption of the drug by the body, caused by eating before the drug is given. These studies are usually run as a crossover study, with volunteers being given two identical doses of the drug while fasted, and after being fed.</a:t>
            </a:r>
          </a:p>
          <a:p>
            <a:endParaRPr lang="en-US" dirty="0"/>
          </a:p>
        </p:txBody>
      </p:sp>
    </p:spTree>
    <p:extLst>
      <p:ext uri="{BB962C8B-B14F-4D97-AF65-F5344CB8AC3E}">
        <p14:creationId xmlns:p14="http://schemas.microsoft.com/office/powerpoint/2010/main" val="28029297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1317" y="510812"/>
            <a:ext cx="8462384" cy="4862871"/>
          </a:xfrm>
          <a:prstGeom prst="rect">
            <a:avLst/>
          </a:prstGeom>
          <a:noFill/>
        </p:spPr>
        <p:txBody>
          <a:bodyPr wrap="square" rtlCol="0">
            <a:spAutoFit/>
          </a:bodyPr>
          <a:lstStyle/>
          <a:p>
            <a:pPr marL="800100" lvl="1" indent="-342900">
              <a:buAutoNum type="arabicParenR"/>
            </a:pPr>
            <a:endParaRPr lang="en-US" sz="2000" b="1" dirty="0" smtClean="0">
              <a:solidFill>
                <a:srgbClr val="0000FF"/>
              </a:solidFill>
            </a:endParaRPr>
          </a:p>
          <a:p>
            <a:pPr marL="914400" lvl="1" indent="-457200" algn="just">
              <a:buFont typeface="+mj-lt"/>
              <a:buAutoNum type="arabicParenR" startAt="2"/>
            </a:pPr>
            <a:r>
              <a:rPr lang="en-US" sz="2000" b="1" dirty="0" smtClean="0">
                <a:solidFill>
                  <a:srgbClr val="0000FF"/>
                </a:solidFill>
              </a:rPr>
              <a:t>Phase II </a:t>
            </a:r>
            <a:r>
              <a:rPr lang="en-US" sz="2000" dirty="0" smtClean="0">
                <a:solidFill>
                  <a:srgbClr val="000000"/>
                </a:solidFill>
              </a:rPr>
              <a:t>– </a:t>
            </a:r>
            <a:r>
              <a:rPr lang="en-US" dirty="0" smtClean="0"/>
              <a:t>performed on larger groups (100-300) and are designed to assess how well the drug works, as well as to continue Phase I safety assessments in a larger group of volunteers and patients. When the development process for a new drug fails, this usually occurs during Phase II trials when the drug is discovered not to work as planned, or to have toxic effects.</a:t>
            </a:r>
          </a:p>
          <a:p>
            <a:pPr marL="800100" lvl="1" indent="-342900" algn="just">
              <a:buAutoNum type="arabicParenR" startAt="2"/>
            </a:pPr>
            <a:endParaRPr lang="en-US" dirty="0" smtClean="0"/>
          </a:p>
          <a:p>
            <a:pPr lvl="1"/>
            <a:r>
              <a:rPr lang="en-US" b="1" dirty="0" smtClean="0"/>
              <a:t>Phase II</a:t>
            </a:r>
            <a:r>
              <a:rPr lang="en-US" dirty="0" smtClean="0"/>
              <a:t> studies are sometimes divided into </a:t>
            </a:r>
            <a:r>
              <a:rPr lang="en-US" b="1" dirty="0" smtClean="0"/>
              <a:t>Phase IIA </a:t>
            </a:r>
            <a:r>
              <a:rPr lang="en-US" dirty="0" smtClean="0"/>
              <a:t>and </a:t>
            </a:r>
            <a:r>
              <a:rPr lang="en-US" b="1" dirty="0" smtClean="0"/>
              <a:t>Phase IIB</a:t>
            </a:r>
            <a:r>
              <a:rPr lang="en-US" dirty="0" smtClean="0"/>
              <a:t>.</a:t>
            </a:r>
          </a:p>
          <a:p>
            <a:r>
              <a:rPr lang="en-US" dirty="0" smtClean="0"/>
              <a:t>		</a:t>
            </a:r>
            <a:r>
              <a:rPr lang="en-US" b="1" i="1" dirty="0" smtClean="0"/>
              <a:t>Phase IIA </a:t>
            </a:r>
            <a:r>
              <a:rPr lang="en-US" dirty="0" smtClean="0"/>
              <a:t>is specifically designed to assess </a:t>
            </a:r>
            <a:r>
              <a:rPr lang="en-US" b="1" dirty="0" smtClean="0"/>
              <a:t>dosing</a:t>
            </a:r>
            <a:r>
              <a:rPr lang="en-US" dirty="0" smtClean="0"/>
              <a:t> requirements</a:t>
            </a:r>
          </a:p>
          <a:p>
            <a:r>
              <a:rPr lang="en-US" dirty="0" smtClean="0"/>
              <a:t>		</a:t>
            </a:r>
            <a:r>
              <a:rPr lang="en-US" b="1" i="1" dirty="0" smtClean="0"/>
              <a:t>Phase IIB </a:t>
            </a:r>
            <a:r>
              <a:rPr lang="en-US" dirty="0" smtClean="0"/>
              <a:t>is specifically designed to study </a:t>
            </a:r>
            <a:r>
              <a:rPr lang="en-US" b="1" dirty="0" smtClean="0"/>
              <a:t>efficacy</a:t>
            </a:r>
          </a:p>
          <a:p>
            <a:endParaRPr lang="en-US" b="1" dirty="0" smtClean="0"/>
          </a:p>
          <a:p>
            <a:r>
              <a:rPr lang="en-US" b="1" dirty="0" smtClean="0"/>
              <a:t>	Some Phase II</a:t>
            </a:r>
            <a:r>
              <a:rPr lang="en-US" dirty="0" smtClean="0"/>
              <a:t> trials are designed as </a:t>
            </a:r>
            <a:r>
              <a:rPr lang="en-US" b="1" dirty="0" smtClean="0">
                <a:solidFill>
                  <a:srgbClr val="0000FF"/>
                </a:solidFill>
              </a:rPr>
              <a:t>case series</a:t>
            </a:r>
            <a:r>
              <a:rPr lang="en-US" dirty="0" smtClean="0"/>
              <a:t>, demonstrating a drug's safety and 	activity in a selected group of patients. </a:t>
            </a:r>
            <a:r>
              <a:rPr lang="en-US" b="1" dirty="0" smtClean="0"/>
              <a:t>Other Phase II trials </a:t>
            </a:r>
            <a:r>
              <a:rPr lang="en-US" dirty="0" smtClean="0"/>
              <a:t>are designed as 	</a:t>
            </a:r>
            <a:r>
              <a:rPr lang="en-US" b="1" dirty="0" smtClean="0">
                <a:solidFill>
                  <a:srgbClr val="0000FF"/>
                </a:solidFill>
              </a:rPr>
              <a:t>randomized clinical trials</a:t>
            </a:r>
            <a:r>
              <a:rPr lang="en-US" dirty="0" smtClean="0"/>
              <a:t>, where some patients receive the drug/device and others 	receive placebo/standard treatment. Randomized Phase II trials have far fewer 	patients than randomized Phase III trials</a:t>
            </a:r>
          </a:p>
          <a:p>
            <a:endParaRPr lang="en-US" dirty="0"/>
          </a:p>
        </p:txBody>
      </p:sp>
    </p:spTree>
    <p:extLst>
      <p:ext uri="{BB962C8B-B14F-4D97-AF65-F5344CB8AC3E}">
        <p14:creationId xmlns:p14="http://schemas.microsoft.com/office/powerpoint/2010/main" val="1345889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5121" y="234696"/>
            <a:ext cx="8503799" cy="5755422"/>
          </a:xfrm>
          <a:prstGeom prst="rect">
            <a:avLst/>
          </a:prstGeom>
          <a:noFill/>
        </p:spPr>
        <p:txBody>
          <a:bodyPr wrap="square" rtlCol="0">
            <a:spAutoFit/>
          </a:bodyPr>
          <a:lstStyle/>
          <a:p>
            <a:pPr marL="914400" lvl="1" indent="-457200">
              <a:buFont typeface="+mj-lt"/>
              <a:buAutoNum type="arabicParenR" startAt="3"/>
            </a:pPr>
            <a:r>
              <a:rPr lang="en-US" sz="2000" b="1" dirty="0" smtClean="0">
                <a:solidFill>
                  <a:srgbClr val="0000FF"/>
                </a:solidFill>
              </a:rPr>
              <a:t>Phase III </a:t>
            </a:r>
            <a:r>
              <a:rPr lang="en-US" sz="2000" dirty="0" smtClean="0">
                <a:solidFill>
                  <a:srgbClr val="000000"/>
                </a:solidFill>
              </a:rPr>
              <a:t>– randomized controlled multicenter trials on </a:t>
            </a:r>
            <a:r>
              <a:rPr lang="en-US" sz="2000" b="1" dirty="0" smtClean="0">
                <a:solidFill>
                  <a:srgbClr val="000000"/>
                </a:solidFill>
              </a:rPr>
              <a:t>large patient groups </a:t>
            </a:r>
            <a:r>
              <a:rPr lang="en-US" sz="2000" dirty="0" smtClean="0">
                <a:solidFill>
                  <a:srgbClr val="000000"/>
                </a:solidFill>
              </a:rPr>
              <a:t>(</a:t>
            </a:r>
            <a:r>
              <a:rPr lang="en-US" sz="2000" b="1" dirty="0" smtClean="0">
                <a:solidFill>
                  <a:srgbClr val="000000"/>
                </a:solidFill>
              </a:rPr>
              <a:t>300</a:t>
            </a:r>
            <a:r>
              <a:rPr lang="en-US" sz="2000" dirty="0" smtClean="0">
                <a:solidFill>
                  <a:srgbClr val="000000"/>
                </a:solidFill>
              </a:rPr>
              <a:t>–</a:t>
            </a:r>
            <a:r>
              <a:rPr lang="en-US" sz="2000" b="1" dirty="0" smtClean="0">
                <a:solidFill>
                  <a:srgbClr val="000000"/>
                </a:solidFill>
              </a:rPr>
              <a:t>3,000</a:t>
            </a:r>
            <a:r>
              <a:rPr lang="en-US" sz="2000" dirty="0" smtClean="0">
                <a:solidFill>
                  <a:srgbClr val="000000"/>
                </a:solidFill>
              </a:rPr>
              <a:t> or more depending upon the disease/medical condition studied) and are aimed at being the definitive assessment of </a:t>
            </a:r>
            <a:r>
              <a:rPr lang="en-US" sz="2000" b="1" i="1" dirty="0" smtClean="0">
                <a:solidFill>
                  <a:srgbClr val="000000"/>
                </a:solidFill>
              </a:rPr>
              <a:t>how effective the drug is</a:t>
            </a:r>
            <a:r>
              <a:rPr lang="en-US" sz="2000" dirty="0" smtClean="0">
                <a:solidFill>
                  <a:srgbClr val="000000"/>
                </a:solidFill>
              </a:rPr>
              <a:t>, </a:t>
            </a:r>
            <a:r>
              <a:rPr lang="en-US" sz="2000" b="1" i="1" dirty="0" smtClean="0">
                <a:solidFill>
                  <a:srgbClr val="000000"/>
                </a:solidFill>
              </a:rPr>
              <a:t>in comparison </a:t>
            </a:r>
            <a:r>
              <a:rPr lang="en-US" sz="2000" dirty="0" smtClean="0">
                <a:solidFill>
                  <a:srgbClr val="000000"/>
                </a:solidFill>
              </a:rPr>
              <a:t>with current </a:t>
            </a:r>
            <a:r>
              <a:rPr lang="en-US" sz="2000" b="1" i="1" dirty="0" smtClean="0">
                <a:solidFill>
                  <a:srgbClr val="000000"/>
                </a:solidFill>
              </a:rPr>
              <a:t>'gold standard'</a:t>
            </a:r>
            <a:r>
              <a:rPr lang="en-US" sz="2000" dirty="0" smtClean="0">
                <a:solidFill>
                  <a:srgbClr val="000000"/>
                </a:solidFill>
              </a:rPr>
              <a:t> treatment. Because of their size and comparatively long duration, </a:t>
            </a:r>
            <a:r>
              <a:rPr lang="en-US" sz="2000" b="1" i="1" dirty="0" smtClean="0">
                <a:solidFill>
                  <a:srgbClr val="000000"/>
                </a:solidFill>
              </a:rPr>
              <a:t>Phase III trials </a:t>
            </a:r>
            <a:r>
              <a:rPr lang="en-US" sz="2000" dirty="0" smtClean="0">
                <a:solidFill>
                  <a:srgbClr val="000000"/>
                </a:solidFill>
              </a:rPr>
              <a:t>are the</a:t>
            </a:r>
            <a:r>
              <a:rPr lang="en-US" sz="2000" b="1" i="1" dirty="0" smtClean="0">
                <a:solidFill>
                  <a:srgbClr val="000000"/>
                </a:solidFill>
              </a:rPr>
              <a:t> most expensive</a:t>
            </a:r>
            <a:r>
              <a:rPr lang="en-US" sz="2000" dirty="0" smtClean="0">
                <a:solidFill>
                  <a:srgbClr val="000000"/>
                </a:solidFill>
              </a:rPr>
              <a:t>, </a:t>
            </a:r>
            <a:r>
              <a:rPr lang="en-US" sz="2000" b="1" i="1" dirty="0" smtClean="0">
                <a:solidFill>
                  <a:srgbClr val="000000"/>
                </a:solidFill>
              </a:rPr>
              <a:t>time-consuming and difficult trials to design and run</a:t>
            </a:r>
            <a:r>
              <a:rPr lang="en-US" sz="2000" dirty="0" smtClean="0">
                <a:solidFill>
                  <a:srgbClr val="000000"/>
                </a:solidFill>
              </a:rPr>
              <a:t>,</a:t>
            </a:r>
            <a:r>
              <a:rPr lang="en-US" sz="2000" b="1" i="1" dirty="0" smtClean="0">
                <a:solidFill>
                  <a:srgbClr val="000000"/>
                </a:solidFill>
              </a:rPr>
              <a:t> </a:t>
            </a:r>
            <a:r>
              <a:rPr lang="en-US" sz="2000" dirty="0" smtClean="0">
                <a:solidFill>
                  <a:srgbClr val="000000"/>
                </a:solidFill>
              </a:rPr>
              <a:t>especially in therapies for chronic medical conditions.</a:t>
            </a:r>
          </a:p>
          <a:p>
            <a:pPr lvl="1"/>
            <a:endParaRPr lang="en-US" sz="1600" dirty="0" smtClean="0">
              <a:solidFill>
                <a:srgbClr val="000000"/>
              </a:solidFill>
            </a:endParaRPr>
          </a:p>
          <a:p>
            <a:pPr lvl="1" algn="just"/>
            <a:r>
              <a:rPr lang="en-US" sz="1600" dirty="0" smtClean="0">
                <a:solidFill>
                  <a:srgbClr val="000000"/>
                </a:solidFill>
              </a:rPr>
              <a:t>It is common practice that certain Phase III trials will continue while the regulatory submission is pending at the appropriate regulatory agency. This allows patients to continue to receive possibly lifesaving drugs until the drug can be obtained by purchase. Other reasons for performing trials at this stage include attempts by the sponsor at "label expansion" (to show the drug works for additional types of patients/diseases beyond the original use for which the drug was approved for marketing), to obtain additional safety data, or to support marketing claims for the drug.</a:t>
            </a:r>
          </a:p>
          <a:p>
            <a:pPr marL="914400" lvl="1" indent="-457200">
              <a:buFont typeface="+mj-lt"/>
              <a:buAutoNum type="arabicParenR" startAt="3"/>
            </a:pPr>
            <a:endParaRPr lang="en-US" sz="2000" dirty="0" smtClean="0">
              <a:solidFill>
                <a:srgbClr val="000000"/>
              </a:solidFill>
            </a:endParaRPr>
          </a:p>
          <a:p>
            <a:pPr marL="914400" lvl="1" indent="-457200">
              <a:buFont typeface="+mj-lt"/>
              <a:buAutoNum type="arabicParenR" startAt="3"/>
            </a:pPr>
            <a:r>
              <a:rPr lang="en-US" sz="2000" b="1" dirty="0" smtClean="0">
                <a:solidFill>
                  <a:srgbClr val="0000FF"/>
                </a:solidFill>
              </a:rPr>
              <a:t>Phase IV </a:t>
            </a:r>
            <a:r>
              <a:rPr lang="en-US" sz="2000" dirty="0" smtClean="0"/>
              <a:t>– also known as </a:t>
            </a:r>
            <a:r>
              <a:rPr lang="en-US" sz="2000" dirty="0" err="1" smtClean="0"/>
              <a:t>Postmarketing</a:t>
            </a:r>
            <a:r>
              <a:rPr lang="en-US" sz="2000" dirty="0" smtClean="0"/>
              <a:t> surveillance Trial. Involves the safety surveillance (</a:t>
            </a:r>
            <a:r>
              <a:rPr lang="en-US" sz="2000" dirty="0" err="1" smtClean="0"/>
              <a:t>pharmacovigilance</a:t>
            </a:r>
            <a:r>
              <a:rPr lang="en-US" sz="2000" dirty="0" smtClean="0"/>
              <a:t>) and ongoing technical support of a drug after it receives permission to be sold.</a:t>
            </a:r>
            <a:endParaRPr lang="en-US" dirty="0"/>
          </a:p>
        </p:txBody>
      </p:sp>
    </p:spTree>
    <p:extLst>
      <p:ext uri="{BB962C8B-B14F-4D97-AF65-F5344CB8AC3E}">
        <p14:creationId xmlns:p14="http://schemas.microsoft.com/office/powerpoint/2010/main" val="17789929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902" y="455589"/>
            <a:ext cx="8489995" cy="738664"/>
          </a:xfrm>
          <a:prstGeom prst="rect">
            <a:avLst/>
          </a:prstGeom>
          <a:noFill/>
        </p:spPr>
        <p:txBody>
          <a:bodyPr wrap="square" rtlCol="0">
            <a:spAutoFit/>
          </a:bodyPr>
          <a:lstStyle/>
          <a:p>
            <a:r>
              <a:rPr lang="en-US" sz="2400" b="1" dirty="0" smtClean="0"/>
              <a:t>Ad 3) Phases of trial protocol</a:t>
            </a:r>
          </a:p>
          <a:p>
            <a:endParaRPr lang="en-US" dirty="0"/>
          </a:p>
        </p:txBody>
      </p:sp>
      <p:pic>
        <p:nvPicPr>
          <p:cNvPr id="5" name="Picture 4" descr="Screen Shot 2011-11-20 at 10.10.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510" y="1123212"/>
            <a:ext cx="7385605" cy="4717712"/>
          </a:xfrm>
          <a:prstGeom prst="rect">
            <a:avLst/>
          </a:prstGeom>
        </p:spPr>
      </p:pic>
    </p:spTree>
    <p:extLst>
      <p:ext uri="{BB962C8B-B14F-4D97-AF65-F5344CB8AC3E}">
        <p14:creationId xmlns:p14="http://schemas.microsoft.com/office/powerpoint/2010/main" val="315692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09-25 at 9.42.05 PM.png"/>
          <p:cNvPicPr>
            <a:picLocks noChangeAspect="1"/>
          </p:cNvPicPr>
          <p:nvPr/>
        </p:nvPicPr>
        <p:blipFill rotWithShape="1">
          <a:blip r:embed="rId2">
            <a:extLst>
              <a:ext uri="{28A0092B-C50C-407E-A947-70E740481C1C}">
                <a14:useLocalDpi xmlns:a14="http://schemas.microsoft.com/office/drawing/2010/main" val="0"/>
              </a:ext>
            </a:extLst>
          </a:blip>
          <a:srcRect l="5376"/>
          <a:stretch/>
        </p:blipFill>
        <p:spPr>
          <a:xfrm>
            <a:off x="705663" y="470874"/>
            <a:ext cx="1115123" cy="2768171"/>
          </a:xfrm>
          <a:prstGeom prst="rect">
            <a:avLst/>
          </a:prstGeom>
        </p:spPr>
      </p:pic>
      <p:pic>
        <p:nvPicPr>
          <p:cNvPr id="5" name="Picture 4" descr="Screen Shot 2011-09-25 at 9.42.52 PM.png"/>
          <p:cNvPicPr>
            <a:picLocks noChangeAspect="1"/>
          </p:cNvPicPr>
          <p:nvPr/>
        </p:nvPicPr>
        <p:blipFill rotWithShape="1">
          <a:blip r:embed="rId3">
            <a:extLst>
              <a:ext uri="{28A0092B-C50C-407E-A947-70E740481C1C}">
                <a14:useLocalDpi xmlns:a14="http://schemas.microsoft.com/office/drawing/2010/main" val="0"/>
              </a:ext>
            </a:extLst>
          </a:blip>
          <a:srcRect l="6798" r="5763"/>
          <a:stretch/>
        </p:blipFill>
        <p:spPr>
          <a:xfrm>
            <a:off x="2097111" y="470874"/>
            <a:ext cx="1342144" cy="2768171"/>
          </a:xfrm>
          <a:prstGeom prst="rect">
            <a:avLst/>
          </a:prstGeom>
        </p:spPr>
      </p:pic>
      <p:pic>
        <p:nvPicPr>
          <p:cNvPr id="6" name="Picture 5" descr="Screen Shot 2011-09-25 at 9.43.17 PM.png"/>
          <p:cNvPicPr>
            <a:picLocks noChangeAspect="1"/>
          </p:cNvPicPr>
          <p:nvPr/>
        </p:nvPicPr>
        <p:blipFill rotWithShape="1">
          <a:blip r:embed="rId4">
            <a:extLst>
              <a:ext uri="{28A0092B-C50C-407E-A947-70E740481C1C}">
                <a14:useLocalDpi xmlns:a14="http://schemas.microsoft.com/office/drawing/2010/main" val="0"/>
              </a:ext>
            </a:extLst>
          </a:blip>
          <a:srcRect l="5126" r="3492"/>
          <a:stretch/>
        </p:blipFill>
        <p:spPr>
          <a:xfrm>
            <a:off x="3822327" y="470874"/>
            <a:ext cx="1319103" cy="2768171"/>
          </a:xfrm>
          <a:prstGeom prst="rect">
            <a:avLst/>
          </a:prstGeom>
        </p:spPr>
      </p:pic>
      <p:pic>
        <p:nvPicPr>
          <p:cNvPr id="8" name="Picture 7" descr="Screen Shot 2011-09-25 at 9.43.37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3576" y="470874"/>
            <a:ext cx="1458782" cy="2768171"/>
          </a:xfrm>
          <a:prstGeom prst="rect">
            <a:avLst/>
          </a:prstGeom>
        </p:spPr>
      </p:pic>
      <p:pic>
        <p:nvPicPr>
          <p:cNvPr id="9" name="Picture 8" descr="Screen Shot 2011-09-25 at 9.44.2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3713" y="470874"/>
            <a:ext cx="1662657" cy="2768171"/>
          </a:xfrm>
          <a:prstGeom prst="rect">
            <a:avLst/>
          </a:prstGeom>
        </p:spPr>
      </p:pic>
      <p:pic>
        <p:nvPicPr>
          <p:cNvPr id="10" name="Picture 9" descr="Screen Shot 2011-09-25 at 9.44.50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502" y="3853297"/>
            <a:ext cx="2128383" cy="2419676"/>
          </a:xfrm>
          <a:prstGeom prst="rect">
            <a:avLst/>
          </a:prstGeom>
        </p:spPr>
      </p:pic>
      <p:pic>
        <p:nvPicPr>
          <p:cNvPr id="11" name="Picture 10" descr="Screen Shot 2011-09-25 at 9.45.11 P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98841" y="3853297"/>
            <a:ext cx="2310720" cy="2416679"/>
          </a:xfrm>
          <a:prstGeom prst="rect">
            <a:avLst/>
          </a:prstGeom>
        </p:spPr>
      </p:pic>
      <p:pic>
        <p:nvPicPr>
          <p:cNvPr id="12" name="Picture 11" descr="Screen Shot 2011-09-25 at 9.45.29 P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41991" y="3853297"/>
            <a:ext cx="2076186" cy="2416680"/>
          </a:xfrm>
          <a:prstGeom prst="rect">
            <a:avLst/>
          </a:prstGeom>
        </p:spPr>
      </p:pic>
      <p:pic>
        <p:nvPicPr>
          <p:cNvPr id="13" name="Picture 12" descr="Screen Shot 2011-09-25 at 9.46.04 PM.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17973" y="3853297"/>
            <a:ext cx="2277650" cy="2416680"/>
          </a:xfrm>
          <a:prstGeom prst="rect">
            <a:avLst/>
          </a:prstGeom>
        </p:spPr>
      </p:pic>
    </p:spTree>
    <p:extLst>
      <p:ext uri="{BB962C8B-B14F-4D97-AF65-F5344CB8AC3E}">
        <p14:creationId xmlns:p14="http://schemas.microsoft.com/office/powerpoint/2010/main" val="108740339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20 at 10.15.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46" y="1019223"/>
            <a:ext cx="8227702" cy="5309007"/>
          </a:xfrm>
          <a:prstGeom prst="rect">
            <a:avLst/>
          </a:prstGeom>
        </p:spPr>
      </p:pic>
      <p:sp>
        <p:nvSpPr>
          <p:cNvPr id="5" name="TextBox 4"/>
          <p:cNvSpPr txBox="1"/>
          <p:nvPr/>
        </p:nvSpPr>
        <p:spPr>
          <a:xfrm>
            <a:off x="662634" y="6355842"/>
            <a:ext cx="7979214" cy="369332"/>
          </a:xfrm>
          <a:prstGeom prst="rect">
            <a:avLst/>
          </a:prstGeom>
          <a:noFill/>
        </p:spPr>
        <p:txBody>
          <a:bodyPr wrap="square" rtlCol="0">
            <a:spAutoFit/>
          </a:bodyPr>
          <a:lstStyle/>
          <a:p>
            <a:r>
              <a:rPr lang="en-US" b="1" dirty="0" smtClean="0"/>
              <a:t>NCE</a:t>
            </a:r>
            <a:r>
              <a:rPr lang="en-US" dirty="0" smtClean="0"/>
              <a:t> – New </a:t>
            </a:r>
            <a:r>
              <a:rPr lang="en-US" dirty="0"/>
              <a:t>C</a:t>
            </a:r>
            <a:r>
              <a:rPr lang="en-US" dirty="0" smtClean="0"/>
              <a:t>hemical </a:t>
            </a:r>
            <a:r>
              <a:rPr lang="en-US" dirty="0"/>
              <a:t>E</a:t>
            </a:r>
            <a:r>
              <a:rPr lang="en-US" dirty="0" smtClean="0"/>
              <a:t>ntity, </a:t>
            </a:r>
            <a:r>
              <a:rPr lang="en-US" b="1" dirty="0" smtClean="0"/>
              <a:t>R&amp;D</a:t>
            </a:r>
            <a:r>
              <a:rPr lang="en-US" dirty="0" smtClean="0"/>
              <a:t> – Research &amp; Development</a:t>
            </a:r>
            <a:endParaRPr lang="en-US" dirty="0"/>
          </a:p>
        </p:txBody>
      </p:sp>
    </p:spTree>
    <p:extLst>
      <p:ext uri="{BB962C8B-B14F-4D97-AF65-F5344CB8AC3E}">
        <p14:creationId xmlns:p14="http://schemas.microsoft.com/office/powerpoint/2010/main" val="30115593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20 at 10.23.4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2339" y="2492178"/>
            <a:ext cx="6322630" cy="2924216"/>
          </a:xfrm>
          <a:prstGeom prst="rect">
            <a:avLst/>
          </a:prstGeom>
        </p:spPr>
      </p:pic>
    </p:spTree>
    <p:extLst>
      <p:ext uri="{BB962C8B-B14F-4D97-AF65-F5344CB8AC3E}">
        <p14:creationId xmlns:p14="http://schemas.microsoft.com/office/powerpoint/2010/main" val="23075371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20 at 10.24.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976" y="2402198"/>
            <a:ext cx="8096837" cy="4331550"/>
          </a:xfrm>
          <a:prstGeom prst="rect">
            <a:avLst/>
          </a:prstGeom>
        </p:spPr>
      </p:pic>
    </p:spTree>
    <p:extLst>
      <p:ext uri="{BB962C8B-B14F-4D97-AF65-F5344CB8AC3E}">
        <p14:creationId xmlns:p14="http://schemas.microsoft.com/office/powerpoint/2010/main" val="39196133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Screen Shot 2011-11-20 at 10.35.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12233699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zobrazovani.png"/>
          <p:cNvPicPr>
            <a:picLocks noChangeAspect="1"/>
          </p:cNvPicPr>
          <p:nvPr/>
        </p:nvPicPr>
        <p:blipFill>
          <a:blip r:embed="rId2"/>
          <a:stretch>
            <a:fillRect/>
          </a:stretch>
        </p:blipFill>
        <p:spPr>
          <a:xfrm>
            <a:off x="1169257" y="156959"/>
            <a:ext cx="6681653" cy="6285362"/>
          </a:xfrm>
          <a:prstGeom prst="rect">
            <a:avLst/>
          </a:prstGeom>
        </p:spPr>
      </p:pic>
    </p:spTree>
    <p:extLst>
      <p:ext uri="{BB962C8B-B14F-4D97-AF65-F5344CB8AC3E}">
        <p14:creationId xmlns:p14="http://schemas.microsoft.com/office/powerpoint/2010/main" val="78277034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5262980"/>
          </a:xfrm>
          <a:prstGeom prst="rect">
            <a:avLst/>
          </a:prstGeom>
          <a:noFill/>
        </p:spPr>
        <p:txBody>
          <a:bodyPr wrap="square" rtlCol="0">
            <a:spAutoFit/>
          </a:bodyPr>
          <a:lstStyle/>
          <a:p>
            <a:r>
              <a:rPr lang="en-US" sz="2400" b="1" dirty="0" err="1" smtClean="0">
                <a:latin typeface="Arial"/>
                <a:cs typeface="Arial"/>
              </a:rPr>
              <a:t>Alzheimerova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endParaRPr lang="en-US" sz="2400" b="1" dirty="0">
              <a:latin typeface="Arial"/>
              <a:cs typeface="Arial"/>
            </a:endParaRPr>
          </a:p>
          <a:p>
            <a:r>
              <a:rPr lang="en-US" dirty="0" smtClean="0">
                <a:latin typeface="Arial"/>
                <a:cs typeface="Arial"/>
              </a:rPr>
              <a:t>	.</a:t>
            </a:r>
            <a:r>
              <a:rPr lang="en-US" dirty="0" err="1" smtClean="0">
                <a:latin typeface="Arial"/>
                <a:cs typeface="Arial"/>
              </a:rPr>
              <a:t>poprvé</a:t>
            </a:r>
            <a:r>
              <a:rPr lang="en-US" dirty="0" smtClean="0">
                <a:latin typeface="Arial"/>
                <a:cs typeface="Arial"/>
              </a:rPr>
              <a:t> </a:t>
            </a:r>
            <a:r>
              <a:rPr lang="en-US" dirty="0" err="1" smtClean="0">
                <a:latin typeface="Arial"/>
                <a:cs typeface="Arial"/>
              </a:rPr>
              <a:t>popsána</a:t>
            </a:r>
            <a:r>
              <a:rPr lang="en-US" dirty="0" smtClean="0">
                <a:latin typeface="Arial"/>
                <a:cs typeface="Arial"/>
              </a:rPr>
              <a:t> </a:t>
            </a:r>
            <a:r>
              <a:rPr lang="en-US" dirty="0" err="1" smtClean="0">
                <a:latin typeface="Arial"/>
                <a:cs typeface="Arial"/>
              </a:rPr>
              <a:t>německým</a:t>
            </a:r>
            <a:r>
              <a:rPr lang="en-US" dirty="0" smtClean="0">
                <a:latin typeface="Arial"/>
                <a:cs typeface="Arial"/>
              </a:rPr>
              <a:t> </a:t>
            </a:r>
            <a:r>
              <a:rPr lang="en-US" dirty="0" err="1" smtClean="0">
                <a:latin typeface="Arial"/>
                <a:cs typeface="Arial"/>
              </a:rPr>
              <a:t>psychiatrem</a:t>
            </a:r>
            <a:r>
              <a:rPr lang="en-US" dirty="0" smtClean="0">
                <a:latin typeface="Arial"/>
                <a:cs typeface="Arial"/>
              </a:rPr>
              <a:t> a </a:t>
            </a:r>
            <a:r>
              <a:rPr lang="en-US" dirty="0" err="1" smtClean="0">
                <a:latin typeface="Arial"/>
                <a:cs typeface="Arial"/>
              </a:rPr>
              <a:t>neuropatologem</a:t>
            </a:r>
            <a:r>
              <a:rPr lang="en-US" dirty="0" smtClean="0">
                <a:latin typeface="Arial"/>
                <a:cs typeface="Arial"/>
              </a:rPr>
              <a:t> </a:t>
            </a:r>
            <a:r>
              <a:rPr lang="en-US" dirty="0" err="1" smtClean="0">
                <a:latin typeface="Arial"/>
                <a:cs typeface="Arial"/>
              </a:rPr>
              <a:t>Aloisem</a:t>
            </a:r>
            <a:r>
              <a:rPr lang="en-US" dirty="0" smtClean="0">
                <a:latin typeface="Arial"/>
                <a:cs typeface="Arial"/>
              </a:rPr>
              <a:t> 	</a:t>
            </a:r>
            <a:r>
              <a:rPr lang="en-US" dirty="0" err="1" smtClean="0">
                <a:latin typeface="Arial"/>
                <a:cs typeface="Arial"/>
              </a:rPr>
              <a:t>Alzheimerem</a:t>
            </a:r>
            <a:r>
              <a:rPr lang="en-US" dirty="0" smtClean="0">
                <a:latin typeface="Arial"/>
                <a:cs typeface="Arial"/>
              </a:rPr>
              <a:t> v r. </a:t>
            </a:r>
            <a:r>
              <a:rPr lang="en-US" b="1" dirty="0" smtClean="0">
                <a:latin typeface="Arial"/>
                <a:cs typeface="Arial"/>
              </a:rPr>
              <a:t>1906</a:t>
            </a:r>
          </a:p>
          <a:p>
            <a:r>
              <a:rPr lang="en-US" dirty="0">
                <a:latin typeface="Arial"/>
                <a:cs typeface="Arial"/>
              </a:rPr>
              <a:t>	</a:t>
            </a:r>
            <a:r>
              <a:rPr lang="en-US" dirty="0" smtClean="0">
                <a:latin typeface="Arial"/>
                <a:cs typeface="Arial"/>
              </a:rPr>
              <a:t>.v </a:t>
            </a:r>
            <a:r>
              <a:rPr lang="en-US" dirty="0" err="1" smtClean="0">
                <a:latin typeface="Arial"/>
                <a:cs typeface="Arial"/>
              </a:rPr>
              <a:t>současnosti</a:t>
            </a:r>
            <a:r>
              <a:rPr lang="en-US" dirty="0" smtClean="0">
                <a:latin typeface="Arial"/>
                <a:cs typeface="Arial"/>
              </a:rPr>
              <a:t> </a:t>
            </a:r>
            <a:r>
              <a:rPr lang="en-US" dirty="0" err="1" smtClean="0">
                <a:latin typeface="Arial"/>
                <a:cs typeface="Arial"/>
              </a:rPr>
              <a:t>cca</a:t>
            </a:r>
            <a:r>
              <a:rPr lang="en-US" dirty="0" smtClean="0">
                <a:latin typeface="Arial"/>
                <a:cs typeface="Arial"/>
              </a:rPr>
              <a:t> </a:t>
            </a:r>
            <a:r>
              <a:rPr lang="en-US" b="1" dirty="0" smtClean="0">
                <a:latin typeface="Arial"/>
                <a:cs typeface="Arial"/>
              </a:rPr>
              <a:t>24-30</a:t>
            </a:r>
            <a:r>
              <a:rPr lang="en-US" dirty="0" smtClean="0">
                <a:latin typeface="Arial"/>
                <a:cs typeface="Arial"/>
              </a:rPr>
              <a:t> </a:t>
            </a:r>
            <a:r>
              <a:rPr lang="en-US" dirty="0" err="1" smtClean="0">
                <a:latin typeface="Arial"/>
                <a:cs typeface="Arial"/>
              </a:rPr>
              <a:t>miliónů</a:t>
            </a:r>
            <a:r>
              <a:rPr lang="en-US" dirty="0" smtClean="0">
                <a:latin typeface="Arial"/>
                <a:cs typeface="Arial"/>
              </a:rPr>
              <a:t> </a:t>
            </a:r>
            <a:r>
              <a:rPr lang="en-US" dirty="0" err="1" smtClean="0">
                <a:latin typeface="Arial"/>
                <a:cs typeface="Arial"/>
              </a:rPr>
              <a:t>nemocných</a:t>
            </a:r>
            <a:endParaRPr lang="en-US" dirty="0" smtClean="0">
              <a:latin typeface="Arial"/>
              <a:cs typeface="Arial"/>
            </a:endParaRPr>
          </a:p>
          <a:p>
            <a:r>
              <a:rPr lang="en-US" dirty="0" smtClean="0">
                <a:latin typeface="Arial"/>
                <a:cs typeface="Arial"/>
              </a:rPr>
              <a:t>	.</a:t>
            </a:r>
            <a:r>
              <a:rPr lang="en-US" dirty="0" err="1" smtClean="0">
                <a:latin typeface="Arial"/>
                <a:cs typeface="Arial"/>
              </a:rPr>
              <a:t>předpoklad</a:t>
            </a:r>
            <a:r>
              <a:rPr lang="en-US" dirty="0" smtClean="0">
                <a:latin typeface="Arial"/>
                <a:cs typeface="Arial"/>
              </a:rPr>
              <a:t> v  </a:t>
            </a:r>
            <a:r>
              <a:rPr lang="en-US" dirty="0" err="1" smtClean="0">
                <a:latin typeface="Arial"/>
                <a:cs typeface="Arial"/>
              </a:rPr>
              <a:t>roce</a:t>
            </a:r>
            <a:r>
              <a:rPr lang="en-US" dirty="0" smtClean="0">
                <a:latin typeface="Arial"/>
                <a:cs typeface="Arial"/>
              </a:rPr>
              <a:t> </a:t>
            </a:r>
            <a:r>
              <a:rPr lang="en-US" b="1" dirty="0" smtClean="0">
                <a:latin typeface="Arial"/>
                <a:cs typeface="Arial"/>
              </a:rPr>
              <a:t>2050</a:t>
            </a:r>
            <a:r>
              <a:rPr lang="en-US" dirty="0" smtClean="0">
                <a:latin typeface="Arial"/>
                <a:cs typeface="Arial"/>
              </a:rPr>
              <a:t> </a:t>
            </a:r>
            <a:r>
              <a:rPr lang="en-US" dirty="0" err="1" smtClean="0">
                <a:latin typeface="Arial"/>
                <a:cs typeface="Arial"/>
              </a:rPr>
              <a:t>cca</a:t>
            </a:r>
            <a:r>
              <a:rPr lang="en-US" dirty="0" smtClean="0">
                <a:latin typeface="Arial"/>
                <a:cs typeface="Arial"/>
              </a:rPr>
              <a:t> </a:t>
            </a:r>
            <a:r>
              <a:rPr lang="en-US" b="1" dirty="0" smtClean="0">
                <a:latin typeface="Arial"/>
                <a:cs typeface="Arial"/>
              </a:rPr>
              <a:t>120</a:t>
            </a:r>
            <a:r>
              <a:rPr lang="en-US" dirty="0" smtClean="0">
                <a:latin typeface="Arial"/>
                <a:cs typeface="Arial"/>
              </a:rPr>
              <a:t> </a:t>
            </a:r>
            <a:r>
              <a:rPr lang="en-US" dirty="0" err="1" smtClean="0">
                <a:latin typeface="Arial"/>
                <a:cs typeface="Arial"/>
              </a:rPr>
              <a:t>miliónů</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nejběžnější</a:t>
            </a:r>
            <a:r>
              <a:rPr lang="en-US" dirty="0" smtClean="0">
                <a:latin typeface="Arial"/>
                <a:cs typeface="Arial"/>
              </a:rPr>
              <a:t> forma </a:t>
            </a:r>
            <a:r>
              <a:rPr lang="en-US" dirty="0" err="1" smtClean="0">
                <a:latin typeface="Arial"/>
                <a:cs typeface="Arial"/>
              </a:rPr>
              <a:t>demence</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není</a:t>
            </a:r>
            <a:r>
              <a:rPr lang="en-US" dirty="0" smtClean="0">
                <a:latin typeface="Arial"/>
                <a:cs typeface="Arial"/>
              </a:rPr>
              <a:t> </a:t>
            </a:r>
            <a:r>
              <a:rPr lang="en-US" dirty="0" err="1" smtClean="0">
                <a:latin typeface="Arial"/>
                <a:cs typeface="Arial"/>
              </a:rPr>
              <a:t>dědičná</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b="1" dirty="0" smtClean="0">
                <a:latin typeface="Arial"/>
                <a:cs typeface="Arial"/>
              </a:rPr>
              <a:t>0.1%</a:t>
            </a:r>
            <a:r>
              <a:rPr lang="en-US" dirty="0" smtClean="0">
                <a:latin typeface="Arial"/>
                <a:cs typeface="Arial"/>
              </a:rPr>
              <a:t> </a:t>
            </a:r>
            <a:r>
              <a:rPr lang="en-US" dirty="0" err="1" smtClean="0">
                <a:latin typeface="Arial"/>
                <a:cs typeface="Arial"/>
              </a:rPr>
              <a:t>případů</a:t>
            </a:r>
            <a:r>
              <a:rPr lang="en-US" dirty="0" smtClean="0">
                <a:latin typeface="Arial"/>
                <a:cs typeface="Arial"/>
              </a:rPr>
              <a:t> </a:t>
            </a:r>
            <a:r>
              <a:rPr lang="en-US" dirty="0" err="1" smtClean="0">
                <a:latin typeface="Arial"/>
                <a:cs typeface="Arial"/>
              </a:rPr>
              <a:t>jsou</a:t>
            </a:r>
            <a:r>
              <a:rPr lang="en-US" dirty="0" smtClean="0">
                <a:latin typeface="Arial"/>
                <a:cs typeface="Arial"/>
              </a:rPr>
              <a:t> </a:t>
            </a:r>
            <a:r>
              <a:rPr lang="en-US" dirty="0" err="1" smtClean="0">
                <a:latin typeface="Arial"/>
                <a:cs typeface="Arial"/>
              </a:rPr>
              <a:t>dědičné</a:t>
            </a:r>
            <a:endParaRPr lang="en-US" dirty="0" smtClean="0">
              <a:latin typeface="Arial"/>
              <a:cs typeface="Arial"/>
            </a:endParaRPr>
          </a:p>
          <a:p>
            <a:endParaRPr lang="en-US" dirty="0">
              <a:latin typeface="Arial"/>
              <a:cs typeface="Arial"/>
            </a:endParaRPr>
          </a:p>
          <a:p>
            <a:endParaRPr lang="en-US" dirty="0" smtClean="0">
              <a:latin typeface="Arial"/>
              <a:cs typeface="Arial"/>
            </a:endParaRPr>
          </a:p>
          <a:p>
            <a:r>
              <a:rPr lang="en-US" b="1" dirty="0" err="1" smtClean="0">
                <a:latin typeface="Arial"/>
                <a:cs typeface="Arial"/>
              </a:rPr>
              <a:t>Kroky</a:t>
            </a:r>
            <a:r>
              <a:rPr lang="en-US" b="1" dirty="0" smtClean="0">
                <a:latin typeface="Arial"/>
                <a:cs typeface="Arial"/>
              </a:rPr>
              <a:t> k </a:t>
            </a:r>
            <a:r>
              <a:rPr lang="en-US" b="1" dirty="0" err="1" smtClean="0">
                <a:latin typeface="Arial"/>
                <a:cs typeface="Arial"/>
              </a:rPr>
              <a:t>diagnóze</a:t>
            </a:r>
            <a:endParaRPr lang="en-US"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kompletní</a:t>
            </a:r>
            <a:r>
              <a:rPr lang="en-US" dirty="0" smtClean="0">
                <a:latin typeface="Arial"/>
                <a:cs typeface="Arial"/>
              </a:rPr>
              <a:t> </a:t>
            </a:r>
            <a:r>
              <a:rPr lang="en-US" dirty="0" err="1" smtClean="0">
                <a:latin typeface="Arial"/>
                <a:cs typeface="Arial"/>
              </a:rPr>
              <a:t>lékařská</a:t>
            </a:r>
            <a:r>
              <a:rPr lang="en-US" dirty="0" smtClean="0">
                <a:latin typeface="Arial"/>
                <a:cs typeface="Arial"/>
              </a:rPr>
              <a:t> </a:t>
            </a:r>
            <a:r>
              <a:rPr lang="en-US" dirty="0" err="1" smtClean="0">
                <a:latin typeface="Arial"/>
                <a:cs typeface="Arial"/>
              </a:rPr>
              <a:t>historie</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testování</a:t>
            </a:r>
            <a:r>
              <a:rPr lang="en-US" dirty="0" smtClean="0">
                <a:latin typeface="Arial"/>
                <a:cs typeface="Arial"/>
              </a:rPr>
              <a:t> </a:t>
            </a:r>
            <a:r>
              <a:rPr lang="en-US" dirty="0" err="1" smtClean="0">
                <a:latin typeface="Arial"/>
                <a:cs typeface="Arial"/>
              </a:rPr>
              <a:t>mentální</a:t>
            </a:r>
            <a:r>
              <a:rPr lang="en-US" dirty="0" smtClean="0">
                <a:latin typeface="Arial"/>
                <a:cs typeface="Arial"/>
              </a:rPr>
              <a:t> “</a:t>
            </a:r>
            <a:r>
              <a:rPr lang="en-US" dirty="0" err="1" smtClean="0">
                <a:latin typeface="Arial"/>
                <a:cs typeface="Arial"/>
              </a:rPr>
              <a:t>svěžesti</a:t>
            </a:r>
            <a:r>
              <a:rPr lang="en-US" dirty="0" smtClean="0">
                <a:latin typeface="Arial"/>
                <a:cs typeface="Arial"/>
              </a:rPr>
              <a:t>”</a:t>
            </a:r>
          </a:p>
          <a:p>
            <a:r>
              <a:rPr lang="en-US" dirty="0">
                <a:latin typeface="Arial"/>
                <a:cs typeface="Arial"/>
              </a:rPr>
              <a:t>	</a:t>
            </a:r>
            <a:r>
              <a:rPr lang="en-US" dirty="0" smtClean="0">
                <a:latin typeface="Arial"/>
                <a:cs typeface="Arial"/>
              </a:rPr>
              <a:t>.</a:t>
            </a:r>
            <a:r>
              <a:rPr lang="en-US" dirty="0" err="1" smtClean="0">
                <a:latin typeface="Arial"/>
                <a:cs typeface="Arial"/>
              </a:rPr>
              <a:t>kontroly</a:t>
            </a:r>
            <a:r>
              <a:rPr lang="en-US" dirty="0" smtClean="0">
                <a:latin typeface="Arial"/>
                <a:cs typeface="Arial"/>
              </a:rPr>
              <a:t> </a:t>
            </a:r>
            <a:r>
              <a:rPr lang="en-US" dirty="0" err="1" smtClean="0">
                <a:latin typeface="Arial"/>
                <a:cs typeface="Arial"/>
              </a:rPr>
              <a:t>krve</a:t>
            </a:r>
            <a:r>
              <a:rPr lang="en-US" dirty="0" smtClean="0">
                <a:latin typeface="Arial"/>
                <a:cs typeface="Arial"/>
              </a:rPr>
              <a:t>, MRI-</a:t>
            </a:r>
            <a:r>
              <a:rPr lang="en-US" dirty="0" err="1" smtClean="0">
                <a:latin typeface="Arial"/>
                <a:cs typeface="Arial"/>
              </a:rPr>
              <a:t>mozku</a:t>
            </a:r>
            <a:r>
              <a:rPr lang="en-US" dirty="0" smtClean="0">
                <a:latin typeface="Arial"/>
                <a:cs typeface="Arial"/>
              </a:rPr>
              <a:t> pro </a:t>
            </a:r>
            <a:r>
              <a:rPr lang="en-US" dirty="0" err="1" smtClean="0">
                <a:latin typeface="Arial"/>
                <a:cs typeface="Arial"/>
              </a:rPr>
              <a:t>vyloučení</a:t>
            </a:r>
            <a:r>
              <a:rPr lang="en-US" dirty="0" smtClean="0">
                <a:latin typeface="Arial"/>
                <a:cs typeface="Arial"/>
              </a:rPr>
              <a:t> </a:t>
            </a:r>
            <a:r>
              <a:rPr lang="en-US" dirty="0" err="1" smtClean="0">
                <a:latin typeface="Arial"/>
                <a:cs typeface="Arial"/>
              </a:rPr>
              <a:t>jiných</a:t>
            </a:r>
            <a:r>
              <a:rPr lang="en-US" dirty="0" smtClean="0">
                <a:latin typeface="Arial"/>
                <a:cs typeface="Arial"/>
              </a:rPr>
              <a:t> </a:t>
            </a:r>
            <a:r>
              <a:rPr lang="en-US" dirty="0" err="1" smtClean="0">
                <a:latin typeface="Arial"/>
                <a:cs typeface="Arial"/>
              </a:rPr>
              <a:t>vlivů</a:t>
            </a:r>
            <a:r>
              <a:rPr lang="en-US" dirty="0" smtClean="0">
                <a:latin typeface="Arial"/>
                <a:cs typeface="Arial"/>
              </a:rPr>
              <a:t>:</a:t>
            </a:r>
          </a:p>
          <a:p>
            <a:r>
              <a:rPr lang="en-US" dirty="0">
                <a:latin typeface="Arial"/>
                <a:cs typeface="Arial"/>
              </a:rPr>
              <a:t>	</a:t>
            </a:r>
            <a:r>
              <a:rPr lang="en-US" dirty="0" smtClean="0">
                <a:latin typeface="Arial"/>
                <a:cs typeface="Arial"/>
              </a:rPr>
              <a:t> </a:t>
            </a:r>
            <a:r>
              <a:rPr lang="en-US" dirty="0" err="1" smtClean="0">
                <a:latin typeface="Arial"/>
                <a:cs typeface="Arial"/>
              </a:rPr>
              <a:t>způsobujících</a:t>
            </a:r>
            <a:r>
              <a:rPr lang="en-US" dirty="0" smtClean="0">
                <a:latin typeface="Arial"/>
                <a:cs typeface="Arial"/>
              </a:rPr>
              <a:t> </a:t>
            </a:r>
            <a:r>
              <a:rPr lang="en-US" dirty="0" err="1" smtClean="0">
                <a:latin typeface="Arial"/>
                <a:cs typeface="Arial"/>
              </a:rPr>
              <a:t>symptomy</a:t>
            </a:r>
            <a:r>
              <a:rPr lang="en-US" dirty="0" smtClean="0">
                <a:latin typeface="Arial"/>
                <a:cs typeface="Arial"/>
              </a:rPr>
              <a:t> </a:t>
            </a:r>
            <a:r>
              <a:rPr lang="en-US" dirty="0" err="1" smtClean="0">
                <a:latin typeface="Arial"/>
                <a:cs typeface="Arial"/>
              </a:rPr>
              <a:t>demence</a:t>
            </a:r>
            <a:r>
              <a:rPr lang="en-US" dirty="0" smtClean="0">
                <a:latin typeface="Arial"/>
                <a:cs typeface="Arial"/>
              </a:rPr>
              <a:t>: (CJD – </a:t>
            </a:r>
            <a:r>
              <a:rPr lang="en-US" dirty="0" err="1" smtClean="0">
                <a:latin typeface="Arial"/>
                <a:cs typeface="Arial"/>
              </a:rPr>
              <a:t>Creuzfeld</a:t>
            </a:r>
            <a:r>
              <a:rPr lang="en-US" dirty="0" smtClean="0">
                <a:latin typeface="Arial"/>
                <a:cs typeface="Arial"/>
              </a:rPr>
              <a:t>-Jacob, Parkinson, DLB – 	 </a:t>
            </a:r>
            <a:r>
              <a:rPr lang="en-US" dirty="0" err="1" smtClean="0">
                <a:latin typeface="Arial"/>
                <a:cs typeface="Arial"/>
              </a:rPr>
              <a:t>Demence</a:t>
            </a:r>
            <a:r>
              <a:rPr lang="en-US" dirty="0" smtClean="0">
                <a:latin typeface="Arial"/>
                <a:cs typeface="Arial"/>
              </a:rPr>
              <a:t> s </a:t>
            </a:r>
            <a:r>
              <a:rPr lang="en-US" dirty="0" err="1" smtClean="0">
                <a:latin typeface="Arial"/>
                <a:cs typeface="Arial"/>
              </a:rPr>
              <a:t>Lewyho</a:t>
            </a:r>
            <a:r>
              <a:rPr lang="en-US" dirty="0" smtClean="0">
                <a:latin typeface="Arial"/>
                <a:cs typeface="Arial"/>
              </a:rPr>
              <a:t> </a:t>
            </a:r>
            <a:r>
              <a:rPr lang="en-US" dirty="0" err="1" smtClean="0">
                <a:latin typeface="Arial"/>
                <a:cs typeface="Arial"/>
              </a:rPr>
              <a:t>tělísky</a:t>
            </a:r>
            <a:r>
              <a:rPr lang="en-US" dirty="0" smtClean="0">
                <a:latin typeface="Arial"/>
                <a:cs typeface="Arial"/>
              </a:rPr>
              <a:t>, </a:t>
            </a:r>
            <a:r>
              <a:rPr lang="en-US" dirty="0" err="1" smtClean="0">
                <a:latin typeface="Arial"/>
                <a:cs typeface="Arial"/>
              </a:rPr>
              <a:t>Huntingtonova</a:t>
            </a:r>
            <a:r>
              <a:rPr lang="en-US" dirty="0" smtClean="0">
                <a:latin typeface="Arial"/>
                <a:cs typeface="Arial"/>
              </a:rPr>
              <a:t> </a:t>
            </a:r>
            <a:r>
              <a:rPr lang="en-US" dirty="0" err="1" smtClean="0">
                <a:latin typeface="Arial"/>
                <a:cs typeface="Arial"/>
              </a:rPr>
              <a:t>choroba</a:t>
            </a:r>
            <a:r>
              <a:rPr lang="en-US" dirty="0" smtClean="0">
                <a:latin typeface="Arial"/>
                <a:cs typeface="Arial"/>
              </a:rPr>
              <a:t> – </a:t>
            </a:r>
            <a:r>
              <a:rPr lang="en-US" dirty="0" err="1" smtClean="0">
                <a:latin typeface="Arial"/>
                <a:cs typeface="Arial"/>
              </a:rPr>
              <a:t>porucha</a:t>
            </a:r>
            <a:r>
              <a:rPr lang="en-US" dirty="0">
                <a:latin typeface="Arial"/>
                <a:cs typeface="Arial"/>
              </a:rPr>
              <a:t> </a:t>
            </a:r>
            <a:r>
              <a:rPr lang="en-US" dirty="0" err="1" smtClean="0">
                <a:latin typeface="Arial"/>
                <a:cs typeface="Arial"/>
              </a:rPr>
              <a:t>chromozomu</a:t>
            </a:r>
            <a:r>
              <a:rPr lang="en-US" dirty="0" smtClean="0">
                <a:latin typeface="Arial"/>
                <a:cs typeface="Arial"/>
              </a:rPr>
              <a:t> 4)</a:t>
            </a:r>
          </a:p>
          <a:p>
            <a:r>
              <a:rPr lang="en-US" dirty="0" smtClean="0">
                <a:latin typeface="Arial"/>
                <a:cs typeface="Arial"/>
              </a:rPr>
              <a:t>	</a:t>
            </a:r>
          </a:p>
        </p:txBody>
      </p:sp>
    </p:spTree>
    <p:extLst>
      <p:ext uri="{BB962C8B-B14F-4D97-AF65-F5344CB8AC3E}">
        <p14:creationId xmlns:p14="http://schemas.microsoft.com/office/powerpoint/2010/main" val="223422523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4616648"/>
          </a:xfrm>
          <a:prstGeom prst="rect">
            <a:avLst/>
          </a:prstGeom>
          <a:noFill/>
        </p:spPr>
        <p:txBody>
          <a:bodyPr wrap="square" rtlCol="0">
            <a:spAutoFit/>
          </a:bodyPr>
          <a:lstStyle/>
          <a:p>
            <a:r>
              <a:rPr lang="en-US" sz="2400" b="1" dirty="0" err="1" smtClean="0">
                <a:latin typeface="Arial"/>
                <a:cs typeface="Arial"/>
              </a:rPr>
              <a:t>Alzheimerova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endParaRPr lang="en-US" sz="2400" b="1" dirty="0">
              <a:latin typeface="Arial"/>
              <a:cs typeface="Arial"/>
            </a:endParaRPr>
          </a:p>
          <a:p>
            <a:r>
              <a:rPr lang="en-US" dirty="0" smtClean="0">
                <a:latin typeface="Arial"/>
                <a:cs typeface="Arial"/>
              </a:rPr>
              <a:t>	.</a:t>
            </a:r>
            <a:r>
              <a:rPr lang="en-US" dirty="0" err="1" smtClean="0">
                <a:latin typeface="Arial"/>
                <a:cs typeface="Arial"/>
              </a:rPr>
              <a:t>není</a:t>
            </a:r>
            <a:r>
              <a:rPr lang="en-US" dirty="0" smtClean="0">
                <a:latin typeface="Arial"/>
                <a:cs typeface="Arial"/>
              </a:rPr>
              <a:t> </a:t>
            </a:r>
            <a:r>
              <a:rPr lang="en-US" dirty="0" err="1" smtClean="0">
                <a:latin typeface="Arial"/>
                <a:cs typeface="Arial"/>
              </a:rPr>
              <a:t>normální</a:t>
            </a:r>
            <a:r>
              <a:rPr lang="en-US" dirty="0" smtClean="0">
                <a:latin typeface="Arial"/>
                <a:cs typeface="Arial"/>
              </a:rPr>
              <a:t> </a:t>
            </a:r>
            <a:r>
              <a:rPr lang="en-US" dirty="0" err="1" smtClean="0">
                <a:latin typeface="Arial"/>
                <a:cs typeface="Arial"/>
              </a:rPr>
              <a:t>součástí</a:t>
            </a:r>
            <a:r>
              <a:rPr lang="en-US" dirty="0" smtClean="0">
                <a:latin typeface="Arial"/>
                <a:cs typeface="Arial"/>
              </a:rPr>
              <a:t> </a:t>
            </a:r>
            <a:r>
              <a:rPr lang="en-US" dirty="0" err="1" smtClean="0">
                <a:latin typeface="Arial"/>
                <a:cs typeface="Arial"/>
              </a:rPr>
              <a:t>stárnutí</a:t>
            </a:r>
            <a:r>
              <a:rPr lang="en-US" dirty="0" smtClean="0">
                <a:latin typeface="Arial"/>
                <a:cs typeface="Arial"/>
              </a:rPr>
              <a:t> (!!!)</a:t>
            </a:r>
          </a:p>
          <a:p>
            <a:r>
              <a:rPr lang="en-US" dirty="0">
                <a:latin typeface="Arial"/>
                <a:cs typeface="Arial"/>
              </a:rPr>
              <a:t>	</a:t>
            </a:r>
            <a:r>
              <a:rPr lang="en-US" dirty="0" smtClean="0">
                <a:latin typeface="Arial"/>
                <a:cs typeface="Arial"/>
              </a:rPr>
              <a:t>.</a:t>
            </a:r>
            <a:r>
              <a:rPr lang="en-US" dirty="0" err="1" smtClean="0">
                <a:latin typeface="Arial"/>
                <a:cs typeface="Arial"/>
              </a:rPr>
              <a:t>většina</a:t>
            </a:r>
            <a:r>
              <a:rPr lang="en-US" dirty="0" smtClean="0">
                <a:latin typeface="Arial"/>
                <a:cs typeface="Arial"/>
              </a:rPr>
              <a:t> </a:t>
            </a:r>
            <a:r>
              <a:rPr lang="en-US" dirty="0" err="1" smtClean="0">
                <a:latin typeface="Arial"/>
                <a:cs typeface="Arial"/>
              </a:rPr>
              <a:t>postižených</a:t>
            </a:r>
            <a:r>
              <a:rPr lang="en-US" dirty="0" smtClean="0">
                <a:latin typeface="Arial"/>
                <a:cs typeface="Arial"/>
              </a:rPr>
              <a:t> &gt;65 let</a:t>
            </a:r>
          </a:p>
          <a:p>
            <a:r>
              <a:rPr lang="en-US" dirty="0">
                <a:latin typeface="Arial"/>
                <a:cs typeface="Arial"/>
              </a:rPr>
              <a:t>	</a:t>
            </a:r>
            <a:r>
              <a:rPr lang="en-US" dirty="0" smtClean="0">
                <a:latin typeface="Arial"/>
                <a:cs typeface="Arial"/>
              </a:rPr>
              <a:t>.5% 40-50 let </a:t>
            </a:r>
          </a:p>
          <a:p>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smtClean="0">
                <a:latin typeface="Arial"/>
                <a:cs typeface="Arial"/>
              </a:rPr>
              <a:t>	.&gt;</a:t>
            </a:r>
            <a:r>
              <a:rPr lang="en-US" b="1" dirty="0" smtClean="0">
                <a:latin typeface="Arial"/>
                <a:cs typeface="Arial"/>
              </a:rPr>
              <a:t>100</a:t>
            </a:r>
            <a:r>
              <a:rPr lang="en-US" dirty="0" smtClean="0">
                <a:latin typeface="Arial"/>
                <a:cs typeface="Arial"/>
              </a:rPr>
              <a:t> let</a:t>
            </a:r>
          </a:p>
          <a:p>
            <a:r>
              <a:rPr lang="en-US" dirty="0" smtClean="0">
                <a:latin typeface="Arial"/>
                <a:cs typeface="Arial"/>
              </a:rPr>
              <a:t>	.&gt;</a:t>
            </a:r>
            <a:r>
              <a:rPr lang="en-US" b="1" dirty="0" smtClean="0">
                <a:latin typeface="Arial"/>
                <a:cs typeface="Arial"/>
              </a:rPr>
              <a:t>60</a:t>
            </a:r>
            <a:r>
              <a:rPr lang="en-US" dirty="0" smtClean="0">
                <a:latin typeface="Arial"/>
                <a:cs typeface="Arial"/>
              </a:rPr>
              <a:t> </a:t>
            </a:r>
            <a:r>
              <a:rPr lang="en-US" b="1" dirty="0" err="1" smtClean="0">
                <a:latin typeface="Arial"/>
                <a:cs typeface="Arial"/>
              </a:rPr>
              <a:t>tisíc</a:t>
            </a:r>
            <a:r>
              <a:rPr lang="en-US" b="1" dirty="0" smtClean="0">
                <a:latin typeface="Arial"/>
                <a:cs typeface="Arial"/>
              </a:rPr>
              <a:t> </a:t>
            </a:r>
            <a:r>
              <a:rPr lang="en-US" dirty="0" err="1" smtClean="0">
                <a:latin typeface="Arial"/>
                <a:cs typeface="Arial"/>
              </a:rPr>
              <a:t>publikací</a:t>
            </a:r>
            <a:endParaRPr lang="en-US" dirty="0" smtClean="0">
              <a:latin typeface="Arial"/>
              <a:cs typeface="Arial"/>
            </a:endParaRPr>
          </a:p>
          <a:p>
            <a:r>
              <a:rPr lang="en-US" dirty="0" smtClean="0">
                <a:latin typeface="Arial"/>
                <a:cs typeface="Arial"/>
              </a:rPr>
              <a:t>	.</a:t>
            </a:r>
            <a:r>
              <a:rPr lang="en-US" b="1" dirty="0" smtClean="0">
                <a:latin typeface="Arial"/>
                <a:cs typeface="Arial"/>
              </a:rPr>
              <a:t>40+412+13(</a:t>
            </a:r>
            <a:r>
              <a:rPr lang="en-US" dirty="0" smtClean="0">
                <a:latin typeface="Arial"/>
                <a:cs typeface="Arial"/>
              </a:rPr>
              <a:t>+86</a:t>
            </a:r>
            <a:r>
              <a:rPr lang="en-US" b="1" dirty="0" smtClean="0">
                <a:latin typeface="Arial"/>
                <a:cs typeface="Arial"/>
              </a:rPr>
              <a:t>)</a:t>
            </a:r>
            <a:r>
              <a:rPr lang="en-US" dirty="0" smtClean="0">
                <a:latin typeface="Arial"/>
                <a:cs typeface="Arial"/>
              </a:rPr>
              <a:t> PDB </a:t>
            </a:r>
            <a:r>
              <a:rPr lang="en-US" dirty="0" err="1" smtClean="0">
                <a:latin typeface="Arial"/>
                <a:cs typeface="Arial"/>
              </a:rPr>
              <a:t>struktur</a:t>
            </a:r>
            <a:r>
              <a:rPr lang="en-US" dirty="0" smtClean="0">
                <a:latin typeface="Arial"/>
                <a:cs typeface="Arial"/>
              </a:rPr>
              <a:t> (tau, amyloid </a:t>
            </a:r>
            <a:r>
              <a:rPr lang="en-US" dirty="0" smtClean="0">
                <a:latin typeface="Symbol" charset="2"/>
                <a:cs typeface="Symbol" charset="2"/>
              </a:rPr>
              <a:t>b</a:t>
            </a:r>
            <a:r>
              <a:rPr lang="en-US" dirty="0" smtClean="0">
                <a:latin typeface="Arial"/>
                <a:cs typeface="Arial"/>
              </a:rPr>
              <a:t>, </a:t>
            </a:r>
            <a:r>
              <a:rPr lang="en-US" dirty="0" smtClean="0">
                <a:latin typeface="Symbol" charset="2"/>
                <a:cs typeface="Symbol" charset="2"/>
              </a:rPr>
              <a:t>a</a:t>
            </a:r>
            <a:r>
              <a:rPr lang="en-US" dirty="0" smtClean="0">
                <a:latin typeface="Arial"/>
                <a:cs typeface="Arial"/>
              </a:rPr>
              <a:t>-</a:t>
            </a:r>
            <a:r>
              <a:rPr lang="en-US" dirty="0" err="1" smtClean="0">
                <a:latin typeface="Arial"/>
                <a:cs typeface="Arial"/>
              </a:rPr>
              <a:t>synuclein</a:t>
            </a:r>
            <a:r>
              <a:rPr lang="en-US" dirty="0" smtClean="0">
                <a:latin typeface="Arial"/>
                <a:cs typeface="Arial"/>
              </a:rPr>
              <a:t>, tubulin)</a:t>
            </a:r>
          </a:p>
          <a:p>
            <a:endParaRPr lang="en-US" dirty="0" smtClean="0">
              <a:latin typeface="Arial"/>
              <a:cs typeface="Arial"/>
            </a:endParaRPr>
          </a:p>
          <a:p>
            <a:r>
              <a:rPr lang="en-US" sz="2400" b="1" dirty="0" err="1" smtClean="0">
                <a:latin typeface="Arial"/>
                <a:cs typeface="Arial"/>
              </a:rPr>
              <a:t>Léčba</a:t>
            </a:r>
            <a:endParaRPr lang="en-US" sz="2400" b="1" dirty="0" smtClean="0">
              <a:latin typeface="Arial"/>
              <a:cs typeface="Arial"/>
            </a:endParaRPr>
          </a:p>
          <a:p>
            <a:r>
              <a:rPr lang="en-US" dirty="0" smtClean="0">
                <a:latin typeface="Arial"/>
                <a:cs typeface="Arial"/>
              </a:rPr>
              <a:t>	.</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smtClean="0">
                <a:latin typeface="Arial"/>
                <a:cs typeface="Arial"/>
              </a:rPr>
              <a:t>	.</a:t>
            </a:r>
            <a:r>
              <a:rPr lang="en-US" dirty="0" err="1" smtClean="0">
                <a:latin typeface="Arial"/>
                <a:cs typeface="Arial"/>
              </a:rPr>
              <a:t>náročná</a:t>
            </a:r>
            <a:r>
              <a:rPr lang="en-US" dirty="0" smtClean="0">
                <a:latin typeface="Arial"/>
                <a:cs typeface="Arial"/>
              </a:rPr>
              <a:t> pro </a:t>
            </a:r>
            <a:r>
              <a:rPr lang="en-US" dirty="0" err="1" smtClean="0">
                <a:latin typeface="Arial"/>
                <a:cs typeface="Arial"/>
              </a:rPr>
              <a:t>společnost</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323250842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09-25 at 10.43.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9640"/>
            <a:ext cx="9144000" cy="6587015"/>
          </a:xfrm>
          <a:prstGeom prst="rect">
            <a:avLst/>
          </a:prstGeom>
        </p:spPr>
      </p:pic>
    </p:spTree>
    <p:extLst>
      <p:ext uri="{BB962C8B-B14F-4D97-AF65-F5344CB8AC3E}">
        <p14:creationId xmlns:p14="http://schemas.microsoft.com/office/powerpoint/2010/main" val="124966656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3748" y="884673"/>
            <a:ext cx="8405487" cy="4708982"/>
          </a:xfrm>
          <a:prstGeom prst="rect">
            <a:avLst/>
          </a:prstGeom>
          <a:noFill/>
        </p:spPr>
        <p:txBody>
          <a:bodyPr wrap="square" rtlCol="0">
            <a:spAutoFit/>
          </a:bodyPr>
          <a:lstStyle/>
          <a:p>
            <a:r>
              <a:rPr lang="en-US" sz="2400" b="1" dirty="0" err="1" smtClean="0">
                <a:latin typeface="Arial"/>
                <a:cs typeface="Arial"/>
              </a:rPr>
              <a:t>Vnější</a:t>
            </a:r>
            <a:r>
              <a:rPr lang="en-US" sz="2400" b="1" dirty="0" smtClean="0">
                <a:latin typeface="Arial"/>
                <a:cs typeface="Arial"/>
              </a:rPr>
              <a:t> </a:t>
            </a:r>
            <a:r>
              <a:rPr lang="en-US" sz="2400" b="1" dirty="0" err="1" smtClean="0">
                <a:latin typeface="Arial"/>
                <a:cs typeface="Arial"/>
              </a:rPr>
              <a:t>příznaky</a:t>
            </a:r>
            <a:r>
              <a:rPr lang="en-US" sz="2400" b="1" dirty="0" smtClean="0">
                <a:latin typeface="Arial"/>
                <a:cs typeface="Arial"/>
              </a:rPr>
              <a:t>:</a:t>
            </a:r>
          </a:p>
          <a:p>
            <a:endParaRPr lang="en-US" dirty="0">
              <a:latin typeface="Arial"/>
              <a:cs typeface="Arial"/>
            </a:endParaRPr>
          </a:p>
          <a:p>
            <a:r>
              <a:rPr lang="en-US" dirty="0" smtClean="0">
                <a:latin typeface="Arial"/>
                <a:cs typeface="Arial"/>
              </a:rPr>
              <a:t>	1) </a:t>
            </a:r>
            <a:r>
              <a:rPr lang="en-US" dirty="0" err="1" smtClean="0">
                <a:latin typeface="Arial"/>
                <a:cs typeface="Arial"/>
              </a:rPr>
              <a:t>ztráta</a:t>
            </a:r>
            <a:r>
              <a:rPr lang="en-US" dirty="0" smtClean="0">
                <a:latin typeface="Arial"/>
                <a:cs typeface="Arial"/>
              </a:rPr>
              <a:t> </a:t>
            </a:r>
            <a:r>
              <a:rPr lang="en-US" dirty="0" err="1" smtClean="0">
                <a:latin typeface="Arial"/>
                <a:cs typeface="Arial"/>
              </a:rPr>
              <a:t>krátkodobé</a:t>
            </a:r>
            <a:r>
              <a:rPr lang="en-US" dirty="0" smtClean="0">
                <a:latin typeface="Arial"/>
                <a:cs typeface="Arial"/>
              </a:rPr>
              <a:t> </a:t>
            </a:r>
            <a:r>
              <a:rPr lang="en-US" dirty="0" err="1" smtClean="0">
                <a:latin typeface="Arial"/>
                <a:cs typeface="Arial"/>
              </a:rPr>
              <a:t>paměti</a:t>
            </a:r>
            <a:endParaRPr lang="en-US" dirty="0" smtClean="0">
              <a:latin typeface="Arial"/>
              <a:cs typeface="Arial"/>
            </a:endParaRPr>
          </a:p>
          <a:p>
            <a:r>
              <a:rPr lang="en-US" dirty="0">
                <a:latin typeface="Arial"/>
                <a:cs typeface="Arial"/>
              </a:rPr>
              <a:t> </a:t>
            </a:r>
            <a:r>
              <a:rPr lang="en-US" dirty="0" smtClean="0">
                <a:latin typeface="Arial"/>
                <a:cs typeface="Arial"/>
              </a:rPr>
              <a:t>	2) </a:t>
            </a:r>
            <a:r>
              <a:rPr lang="en-US" dirty="0" err="1" smtClean="0">
                <a:latin typeface="Arial"/>
                <a:cs typeface="Arial"/>
              </a:rPr>
              <a:t>zmatenost</a:t>
            </a:r>
            <a:r>
              <a:rPr lang="en-US" dirty="0" smtClean="0">
                <a:latin typeface="Arial"/>
                <a:cs typeface="Arial"/>
              </a:rPr>
              <a:t>, </a:t>
            </a:r>
            <a:r>
              <a:rPr lang="en-US" dirty="0" err="1" smtClean="0">
                <a:latin typeface="Arial"/>
                <a:cs typeface="Arial"/>
              </a:rPr>
              <a:t>agresivita</a:t>
            </a:r>
            <a:endParaRPr lang="en-US" dirty="0" smtClean="0">
              <a:latin typeface="Arial"/>
              <a:cs typeface="Arial"/>
            </a:endParaRPr>
          </a:p>
          <a:p>
            <a:r>
              <a:rPr lang="en-US" dirty="0" smtClean="0">
                <a:latin typeface="Arial"/>
                <a:cs typeface="Arial"/>
              </a:rPr>
              <a:t>	3) </a:t>
            </a:r>
            <a:r>
              <a:rPr lang="en-US" dirty="0" err="1" smtClean="0">
                <a:latin typeface="Arial"/>
                <a:cs typeface="Arial"/>
              </a:rPr>
              <a:t>ztráta</a:t>
            </a:r>
            <a:r>
              <a:rPr lang="en-US" dirty="0" smtClean="0">
                <a:latin typeface="Arial"/>
                <a:cs typeface="Arial"/>
              </a:rPr>
              <a:t> </a:t>
            </a:r>
            <a:r>
              <a:rPr lang="en-US" dirty="0" err="1" smtClean="0">
                <a:latin typeface="Arial"/>
                <a:cs typeface="Arial"/>
              </a:rPr>
              <a:t>dlouhodobé</a:t>
            </a:r>
            <a:r>
              <a:rPr lang="en-US" dirty="0" smtClean="0">
                <a:latin typeface="Arial"/>
                <a:cs typeface="Arial"/>
              </a:rPr>
              <a:t> </a:t>
            </a:r>
            <a:r>
              <a:rPr lang="en-US" dirty="0" err="1" smtClean="0">
                <a:latin typeface="Arial"/>
                <a:cs typeface="Arial"/>
              </a:rPr>
              <a:t>paměti</a:t>
            </a:r>
            <a:endParaRPr lang="en-US" dirty="0" smtClean="0">
              <a:latin typeface="Arial"/>
              <a:cs typeface="Arial"/>
            </a:endParaRPr>
          </a:p>
          <a:p>
            <a:pPr marL="285750" indent="-285750">
              <a:buFont typeface="Symbol" charset="0"/>
              <a:buChar char=""/>
            </a:pPr>
            <a:r>
              <a:rPr lang="en-US" dirty="0" err="1" smtClean="0">
                <a:latin typeface="Arial"/>
                <a:cs typeface="Arial"/>
              </a:rPr>
              <a:t>Nemoc</a:t>
            </a:r>
            <a:r>
              <a:rPr lang="en-US" dirty="0" smtClean="0">
                <a:latin typeface="Arial"/>
                <a:cs typeface="Arial"/>
              </a:rPr>
              <a:t> </a:t>
            </a:r>
            <a:r>
              <a:rPr lang="en-US" dirty="0" err="1" smtClean="0">
                <a:latin typeface="Arial"/>
                <a:cs typeface="Arial"/>
              </a:rPr>
              <a:t>může</a:t>
            </a:r>
            <a:r>
              <a:rPr lang="en-US" dirty="0" smtClean="0">
                <a:latin typeface="Arial"/>
                <a:cs typeface="Arial"/>
              </a:rPr>
              <a:t> </a:t>
            </a:r>
            <a:r>
              <a:rPr lang="en-US" dirty="0" err="1" smtClean="0">
                <a:latin typeface="Arial"/>
                <a:cs typeface="Arial"/>
              </a:rPr>
              <a:t>již</a:t>
            </a:r>
            <a:r>
              <a:rPr lang="en-US" dirty="0" smtClean="0">
                <a:latin typeface="Arial"/>
                <a:cs typeface="Arial"/>
              </a:rPr>
              <a:t> </a:t>
            </a:r>
            <a:r>
              <a:rPr lang="en-US" dirty="0" err="1" smtClean="0">
                <a:latin typeface="Arial"/>
                <a:cs typeface="Arial"/>
              </a:rPr>
              <a:t>propuknout</a:t>
            </a:r>
            <a:r>
              <a:rPr lang="en-US" dirty="0" smtClean="0">
                <a:latin typeface="Arial"/>
                <a:cs typeface="Arial"/>
              </a:rPr>
              <a:t>, ale </a:t>
            </a:r>
            <a:r>
              <a:rPr lang="en-US" dirty="0" err="1" smtClean="0">
                <a:latin typeface="Arial"/>
                <a:cs typeface="Arial"/>
              </a:rPr>
              <a:t>nemusí</a:t>
            </a:r>
            <a:r>
              <a:rPr lang="en-US" dirty="0" smtClean="0">
                <a:latin typeface="Arial"/>
                <a:cs typeface="Arial"/>
              </a:rPr>
              <a:t> </a:t>
            </a:r>
            <a:r>
              <a:rPr lang="en-US" dirty="0" err="1" smtClean="0">
                <a:latin typeface="Arial"/>
                <a:cs typeface="Arial"/>
              </a:rPr>
              <a:t>být</a:t>
            </a:r>
            <a:r>
              <a:rPr lang="en-US" dirty="0" smtClean="0">
                <a:latin typeface="Arial"/>
                <a:cs typeface="Arial"/>
              </a:rPr>
              <a:t> </a:t>
            </a:r>
            <a:r>
              <a:rPr lang="en-US" dirty="0" err="1" smtClean="0">
                <a:latin typeface="Arial"/>
                <a:cs typeface="Arial"/>
              </a:rPr>
              <a:t>diagnostikována</a:t>
            </a:r>
            <a:endParaRPr lang="en-US" dirty="0" smtClean="0">
              <a:latin typeface="Arial"/>
              <a:cs typeface="Arial"/>
            </a:endParaRPr>
          </a:p>
          <a:p>
            <a:endParaRPr lang="en-US" dirty="0" smtClean="0">
              <a:latin typeface="Arial"/>
              <a:cs typeface="Arial"/>
            </a:endParaRPr>
          </a:p>
          <a:p>
            <a:r>
              <a:rPr lang="en-US" sz="2400" b="1" dirty="0">
                <a:latin typeface="Arial"/>
                <a:cs typeface="Arial"/>
              </a:rPr>
              <a:t>3</a:t>
            </a:r>
            <a:r>
              <a:rPr lang="en-US" sz="2400" b="1" dirty="0" smtClean="0">
                <a:latin typeface="Arial"/>
                <a:cs typeface="Arial"/>
              </a:rPr>
              <a:t> </a:t>
            </a:r>
            <a:r>
              <a:rPr lang="en-US" sz="2400" b="1" dirty="0" err="1" smtClean="0">
                <a:latin typeface="Arial"/>
                <a:cs typeface="Arial"/>
              </a:rPr>
              <a:t>fáze</a:t>
            </a:r>
            <a:r>
              <a:rPr lang="en-US" sz="2400" b="1" dirty="0" smtClean="0">
                <a:latin typeface="Arial"/>
                <a:cs typeface="Arial"/>
              </a:rPr>
              <a:t> </a:t>
            </a:r>
            <a:r>
              <a:rPr lang="en-US" sz="2400" b="1" dirty="0" err="1" smtClean="0">
                <a:latin typeface="Arial"/>
                <a:cs typeface="Arial"/>
              </a:rPr>
              <a:t>nemoci</a:t>
            </a:r>
            <a:endParaRPr lang="en-US" sz="2400" b="1" dirty="0" smtClean="0">
              <a:latin typeface="Arial"/>
              <a:cs typeface="Arial"/>
            </a:endParaRPr>
          </a:p>
          <a:p>
            <a:r>
              <a:rPr lang="en-US" dirty="0">
                <a:latin typeface="Arial"/>
                <a:cs typeface="Arial"/>
              </a:rPr>
              <a:t>	</a:t>
            </a:r>
            <a:r>
              <a:rPr lang="en-US" dirty="0" err="1" smtClean="0">
                <a:latin typeface="Arial"/>
                <a:cs typeface="Arial"/>
              </a:rPr>
              <a:t>i</a:t>
            </a:r>
            <a:r>
              <a:rPr lang="en-US" dirty="0" smtClean="0">
                <a:latin typeface="Arial"/>
                <a:cs typeface="Arial"/>
              </a:rPr>
              <a:t>) </a:t>
            </a:r>
            <a:r>
              <a:rPr lang="en-US" b="1" dirty="0" err="1" smtClean="0">
                <a:latin typeface="Arial"/>
                <a:cs typeface="Arial"/>
              </a:rPr>
              <a:t>lehká</a:t>
            </a:r>
            <a:r>
              <a:rPr lang="en-US" b="1" dirty="0" smtClean="0">
                <a:latin typeface="Arial"/>
                <a:cs typeface="Arial"/>
              </a:rPr>
              <a:t> </a:t>
            </a:r>
            <a:r>
              <a:rPr lang="en-US" b="1" dirty="0" err="1" smtClean="0">
                <a:latin typeface="Arial"/>
                <a:cs typeface="Arial"/>
              </a:rPr>
              <a:t>demence</a:t>
            </a:r>
            <a:r>
              <a:rPr lang="en-US" b="1" dirty="0" smtClean="0">
                <a:latin typeface="Arial"/>
                <a:cs typeface="Arial"/>
              </a:rPr>
              <a:t> </a:t>
            </a:r>
            <a:r>
              <a:rPr lang="en-US" dirty="0" smtClean="0">
                <a:latin typeface="Arial"/>
                <a:cs typeface="Arial"/>
              </a:rPr>
              <a:t>– </a:t>
            </a:r>
            <a:r>
              <a:rPr lang="en-US" dirty="0" err="1" smtClean="0">
                <a:latin typeface="Arial"/>
                <a:cs typeface="Arial"/>
              </a:rPr>
              <a:t>neurofyziology</a:t>
            </a:r>
            <a:r>
              <a:rPr lang="en-US" dirty="0" smtClean="0">
                <a:latin typeface="Arial"/>
                <a:cs typeface="Arial"/>
              </a:rPr>
              <a:t> </a:t>
            </a:r>
            <a:r>
              <a:rPr lang="en-US" dirty="0" err="1" smtClean="0">
                <a:latin typeface="Arial"/>
                <a:cs typeface="Arial"/>
              </a:rPr>
              <a:t>diagnostikovatelná</a:t>
            </a:r>
            <a:r>
              <a:rPr lang="en-US" dirty="0" smtClean="0">
                <a:latin typeface="Arial"/>
                <a:cs typeface="Arial"/>
              </a:rPr>
              <a:t> </a:t>
            </a:r>
            <a:r>
              <a:rPr lang="en-US" dirty="0" err="1" smtClean="0">
                <a:latin typeface="Arial"/>
                <a:cs typeface="Arial"/>
              </a:rPr>
              <a:t>až</a:t>
            </a:r>
            <a:r>
              <a:rPr lang="en-US" dirty="0" smtClean="0">
                <a:latin typeface="Arial"/>
                <a:cs typeface="Arial"/>
              </a:rPr>
              <a:t> 8 let </a:t>
            </a:r>
            <a:r>
              <a:rPr lang="en-US" dirty="0" err="1" smtClean="0">
                <a:latin typeface="Arial"/>
                <a:cs typeface="Arial"/>
              </a:rPr>
              <a:t>před</a:t>
            </a:r>
            <a:r>
              <a:rPr lang="en-US" dirty="0" smtClean="0">
                <a:latin typeface="Arial"/>
                <a:cs typeface="Arial"/>
              </a:rPr>
              <a:t> </a:t>
            </a:r>
            <a:r>
              <a:rPr lang="en-US" dirty="0" err="1" smtClean="0">
                <a:latin typeface="Arial"/>
                <a:cs typeface="Arial"/>
              </a:rPr>
              <a:t>plným</a:t>
            </a:r>
            <a:r>
              <a:rPr lang="en-US" dirty="0" smtClean="0">
                <a:latin typeface="Arial"/>
                <a:cs typeface="Arial"/>
              </a:rPr>
              <a:t> 	   </a:t>
            </a:r>
            <a:r>
              <a:rPr lang="en-US" dirty="0" err="1" smtClean="0">
                <a:latin typeface="Arial"/>
                <a:cs typeface="Arial"/>
              </a:rPr>
              <a:t>propuknutím</a:t>
            </a:r>
            <a:r>
              <a:rPr lang="en-US" dirty="0" smtClean="0">
                <a:latin typeface="Arial"/>
                <a:cs typeface="Arial"/>
              </a:rPr>
              <a:t> </a:t>
            </a:r>
            <a:r>
              <a:rPr lang="en-US" dirty="0" err="1" smtClean="0">
                <a:latin typeface="Arial"/>
                <a:cs typeface="Arial"/>
              </a:rPr>
              <a:t>choroby</a:t>
            </a:r>
            <a:endParaRPr lang="en-US" dirty="0" smtClean="0">
              <a:latin typeface="Arial"/>
              <a:cs typeface="Arial"/>
            </a:endParaRPr>
          </a:p>
          <a:p>
            <a:r>
              <a:rPr lang="en-US" dirty="0">
                <a:latin typeface="Arial"/>
                <a:cs typeface="Arial"/>
              </a:rPr>
              <a:t>	</a:t>
            </a:r>
            <a:r>
              <a:rPr lang="en-US" dirty="0" smtClean="0">
                <a:latin typeface="Arial"/>
                <a:cs typeface="Arial"/>
              </a:rPr>
              <a:t>ii) </a:t>
            </a:r>
            <a:r>
              <a:rPr lang="en-US" b="1" dirty="0" err="1" smtClean="0">
                <a:latin typeface="Arial"/>
                <a:cs typeface="Arial"/>
              </a:rPr>
              <a:t>střední</a:t>
            </a:r>
            <a:r>
              <a:rPr lang="en-US" b="1" dirty="0" smtClean="0">
                <a:latin typeface="Arial"/>
                <a:cs typeface="Arial"/>
              </a:rPr>
              <a:t> </a:t>
            </a:r>
            <a:r>
              <a:rPr lang="en-US" b="1" dirty="0" err="1" smtClean="0">
                <a:latin typeface="Arial"/>
                <a:cs typeface="Arial"/>
              </a:rPr>
              <a:t>demence</a:t>
            </a:r>
            <a:r>
              <a:rPr lang="en-US" dirty="0" smtClean="0">
                <a:latin typeface="Arial"/>
                <a:cs typeface="Arial"/>
              </a:rPr>
              <a:t> – </a:t>
            </a:r>
            <a:r>
              <a:rPr lang="en-US" dirty="0" err="1" smtClean="0">
                <a:latin typeface="Arial"/>
                <a:cs typeface="Arial"/>
              </a:rPr>
              <a:t>poruchy</a:t>
            </a:r>
            <a:r>
              <a:rPr lang="en-US" dirty="0" smtClean="0">
                <a:latin typeface="Arial"/>
                <a:cs typeface="Arial"/>
              </a:rPr>
              <a:t> </a:t>
            </a:r>
            <a:r>
              <a:rPr lang="en-US" dirty="0" err="1" smtClean="0">
                <a:latin typeface="Arial"/>
                <a:cs typeface="Arial"/>
              </a:rPr>
              <a:t>komunikace</a:t>
            </a:r>
            <a:r>
              <a:rPr lang="en-US" dirty="0" smtClean="0">
                <a:latin typeface="Arial"/>
                <a:cs typeface="Arial"/>
              </a:rPr>
              <a:t>, </a:t>
            </a:r>
            <a:r>
              <a:rPr lang="en-US" dirty="0" err="1" smtClean="0">
                <a:latin typeface="Arial"/>
                <a:cs typeface="Arial"/>
              </a:rPr>
              <a:t>změna</a:t>
            </a:r>
            <a:r>
              <a:rPr lang="en-US" dirty="0" smtClean="0">
                <a:latin typeface="Arial"/>
                <a:cs typeface="Arial"/>
              </a:rPr>
              <a:t> </a:t>
            </a:r>
            <a:r>
              <a:rPr lang="en-US" dirty="0" err="1" smtClean="0">
                <a:latin typeface="Arial"/>
                <a:cs typeface="Arial"/>
              </a:rPr>
              <a:t>osobnosti</a:t>
            </a:r>
            <a:r>
              <a:rPr lang="en-US" dirty="0" smtClean="0">
                <a:latin typeface="Arial"/>
                <a:cs typeface="Arial"/>
              </a:rPr>
              <a:t>, </a:t>
            </a:r>
            <a:r>
              <a:rPr lang="en-US" dirty="0" err="1" smtClean="0">
                <a:latin typeface="Arial"/>
                <a:cs typeface="Arial"/>
              </a:rPr>
              <a:t>potřeba</a:t>
            </a:r>
            <a:r>
              <a:rPr lang="en-US" dirty="0" smtClean="0">
                <a:latin typeface="Arial"/>
                <a:cs typeface="Arial"/>
              </a:rPr>
              <a:t> 		   </a:t>
            </a:r>
            <a:r>
              <a:rPr lang="en-US" dirty="0" err="1" smtClean="0">
                <a:latin typeface="Arial"/>
                <a:cs typeface="Arial"/>
              </a:rPr>
              <a:t>asistence</a:t>
            </a:r>
            <a:r>
              <a:rPr lang="en-US" dirty="0" smtClean="0">
                <a:latin typeface="Arial"/>
                <a:cs typeface="Arial"/>
              </a:rPr>
              <a:t> </a:t>
            </a:r>
            <a:r>
              <a:rPr lang="en-US" dirty="0" err="1" smtClean="0">
                <a:latin typeface="Arial"/>
                <a:cs typeface="Arial"/>
              </a:rPr>
              <a:t>druhé</a:t>
            </a:r>
            <a:r>
              <a:rPr lang="en-US" dirty="0" smtClean="0">
                <a:latin typeface="Arial"/>
                <a:cs typeface="Arial"/>
              </a:rPr>
              <a:t> </a:t>
            </a:r>
            <a:r>
              <a:rPr lang="en-US" dirty="0" err="1" smtClean="0">
                <a:latin typeface="Arial"/>
                <a:cs typeface="Arial"/>
              </a:rPr>
              <a:t>osoby</a:t>
            </a:r>
            <a:r>
              <a:rPr lang="en-US" dirty="0" smtClean="0">
                <a:latin typeface="Arial"/>
                <a:cs typeface="Arial"/>
              </a:rPr>
              <a:t> </a:t>
            </a:r>
            <a:r>
              <a:rPr lang="en-US" dirty="0" err="1" smtClean="0">
                <a:latin typeface="Arial"/>
                <a:cs typeface="Arial"/>
              </a:rPr>
              <a:t>při</a:t>
            </a:r>
            <a:r>
              <a:rPr lang="en-US" dirty="0" smtClean="0">
                <a:latin typeface="Arial"/>
                <a:cs typeface="Arial"/>
              </a:rPr>
              <a:t> </a:t>
            </a:r>
            <a:r>
              <a:rPr lang="en-US" dirty="0" err="1" smtClean="0">
                <a:latin typeface="Arial"/>
                <a:cs typeface="Arial"/>
              </a:rPr>
              <a:t>vykonávání</a:t>
            </a:r>
            <a:r>
              <a:rPr lang="en-US" dirty="0" smtClean="0">
                <a:latin typeface="Arial"/>
                <a:cs typeface="Arial"/>
              </a:rPr>
              <a:t> </a:t>
            </a:r>
            <a:r>
              <a:rPr lang="en-US" dirty="0" err="1" smtClean="0">
                <a:latin typeface="Arial"/>
                <a:cs typeface="Arial"/>
              </a:rPr>
              <a:t>některých</a:t>
            </a:r>
            <a:r>
              <a:rPr lang="en-US" dirty="0" smtClean="0">
                <a:latin typeface="Arial"/>
                <a:cs typeface="Arial"/>
              </a:rPr>
              <a:t> </a:t>
            </a:r>
            <a:r>
              <a:rPr lang="en-US" dirty="0" err="1" smtClean="0">
                <a:latin typeface="Arial"/>
                <a:cs typeface="Arial"/>
              </a:rPr>
              <a:t>běžných</a:t>
            </a:r>
            <a:r>
              <a:rPr lang="en-US" dirty="0" smtClean="0">
                <a:latin typeface="Arial"/>
                <a:cs typeface="Arial"/>
              </a:rPr>
              <a:t> </a:t>
            </a:r>
            <a:r>
              <a:rPr lang="en-US" dirty="0" err="1" smtClean="0">
                <a:latin typeface="Arial"/>
                <a:cs typeface="Arial"/>
              </a:rPr>
              <a:t>aktivit</a:t>
            </a:r>
            <a:endParaRPr lang="en-US" dirty="0" smtClean="0">
              <a:latin typeface="Arial"/>
              <a:cs typeface="Arial"/>
            </a:endParaRPr>
          </a:p>
          <a:p>
            <a:r>
              <a:rPr lang="en-US" dirty="0">
                <a:latin typeface="Arial"/>
                <a:cs typeface="Arial"/>
              </a:rPr>
              <a:t>	</a:t>
            </a:r>
            <a:r>
              <a:rPr lang="en-US" dirty="0" smtClean="0">
                <a:latin typeface="Arial"/>
                <a:cs typeface="Arial"/>
              </a:rPr>
              <a:t>iii) </a:t>
            </a:r>
            <a:r>
              <a:rPr lang="en-US" b="1" dirty="0" err="1" smtClean="0">
                <a:latin typeface="Arial"/>
                <a:cs typeface="Arial"/>
              </a:rPr>
              <a:t>těžká</a:t>
            </a:r>
            <a:r>
              <a:rPr lang="en-US" b="1" dirty="0" smtClean="0">
                <a:latin typeface="Arial"/>
                <a:cs typeface="Arial"/>
              </a:rPr>
              <a:t> </a:t>
            </a:r>
            <a:r>
              <a:rPr lang="en-US" b="1" dirty="0" err="1" smtClean="0">
                <a:latin typeface="Arial"/>
                <a:cs typeface="Arial"/>
              </a:rPr>
              <a:t>demence</a:t>
            </a:r>
            <a:r>
              <a:rPr lang="en-US" dirty="0" smtClean="0">
                <a:latin typeface="Arial"/>
                <a:cs typeface="Arial"/>
              </a:rPr>
              <a:t> – </a:t>
            </a:r>
            <a:r>
              <a:rPr lang="en-US" dirty="0" err="1" smtClean="0">
                <a:latin typeface="Arial"/>
                <a:cs typeface="Arial"/>
              </a:rPr>
              <a:t>nerozpoznávání</a:t>
            </a:r>
            <a:r>
              <a:rPr lang="en-US" dirty="0" smtClean="0">
                <a:latin typeface="Arial"/>
                <a:cs typeface="Arial"/>
              </a:rPr>
              <a:t> </a:t>
            </a:r>
            <a:r>
              <a:rPr lang="en-US" dirty="0" err="1" smtClean="0">
                <a:latin typeface="Arial"/>
                <a:cs typeface="Arial"/>
              </a:rPr>
              <a:t>blízkých</a:t>
            </a:r>
            <a:r>
              <a:rPr lang="en-US" dirty="0" smtClean="0">
                <a:latin typeface="Arial"/>
                <a:cs typeface="Arial"/>
              </a:rPr>
              <a:t>, </a:t>
            </a:r>
            <a:r>
              <a:rPr lang="en-US" dirty="0" err="1" smtClean="0">
                <a:latin typeface="Arial"/>
                <a:cs typeface="Arial"/>
              </a:rPr>
              <a:t>poruchy</a:t>
            </a:r>
            <a:r>
              <a:rPr lang="en-US" dirty="0" smtClean="0">
                <a:latin typeface="Arial"/>
                <a:cs typeface="Arial"/>
              </a:rPr>
              <a:t> </a:t>
            </a:r>
            <a:r>
              <a:rPr lang="en-US" dirty="0" err="1" smtClean="0">
                <a:latin typeface="Arial"/>
                <a:cs typeface="Arial"/>
              </a:rPr>
              <a:t>příjmu</a:t>
            </a:r>
            <a:r>
              <a:rPr lang="en-US" dirty="0" smtClean="0">
                <a:latin typeface="Arial"/>
                <a:cs typeface="Arial"/>
              </a:rPr>
              <a:t> </a:t>
            </a:r>
            <a:r>
              <a:rPr lang="en-US" dirty="0" err="1" smtClean="0">
                <a:latin typeface="Arial"/>
                <a:cs typeface="Arial"/>
              </a:rPr>
              <a:t>potravy</a:t>
            </a:r>
            <a:r>
              <a:rPr lang="en-US" dirty="0" smtClean="0">
                <a:latin typeface="Arial"/>
                <a:cs typeface="Arial"/>
              </a:rPr>
              <a:t>, 	  	    </a:t>
            </a:r>
            <a:r>
              <a:rPr lang="en-US" dirty="0" err="1" smtClean="0">
                <a:latin typeface="Arial"/>
                <a:cs typeface="Arial"/>
              </a:rPr>
              <a:t>exitus</a:t>
            </a:r>
            <a:endParaRPr lang="en-US" dirty="0">
              <a:latin typeface="Arial"/>
              <a:cs typeface="Arial"/>
            </a:endParaRPr>
          </a:p>
          <a:p>
            <a:pPr marL="285750" indent="-285750">
              <a:buFont typeface="Symbol" charset="0"/>
              <a:buChar char=""/>
            </a:pPr>
            <a:endParaRPr lang="en-US" dirty="0" smtClean="0">
              <a:latin typeface="Arial"/>
              <a:cs typeface="Arial"/>
            </a:endParaRPr>
          </a:p>
          <a:p>
            <a:endParaRPr lang="en-US" dirty="0">
              <a:latin typeface="Arial"/>
              <a:cs typeface="Arial"/>
            </a:endParaRPr>
          </a:p>
        </p:txBody>
      </p:sp>
    </p:spTree>
    <p:extLst>
      <p:ext uri="{BB962C8B-B14F-4D97-AF65-F5344CB8AC3E}">
        <p14:creationId xmlns:p14="http://schemas.microsoft.com/office/powerpoint/2010/main" val="185413198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3191</TotalTime>
  <Words>1470</Words>
  <Application>Microsoft Macintosh PowerPoint</Application>
  <PresentationFormat>On-screen Show (4:3)</PresentationFormat>
  <Paragraphs>234</Paragraphs>
  <Slides>43</Slides>
  <Notes>0</Notes>
  <HiddenSlides>1</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NCBR 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Karel Kubicek</dc:creator>
  <cp:lastModifiedBy>Karel Kubicek</cp:lastModifiedBy>
  <cp:revision>110</cp:revision>
  <dcterms:created xsi:type="dcterms:W3CDTF">2011-09-25T17:46:01Z</dcterms:created>
  <dcterms:modified xsi:type="dcterms:W3CDTF">2013-12-06T08:04:54Z</dcterms:modified>
</cp:coreProperties>
</file>