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sldIdLst>
    <p:sldId id="256" r:id="rId2"/>
    <p:sldId id="282" r:id="rId3"/>
    <p:sldId id="283" r:id="rId4"/>
    <p:sldId id="284" r:id="rId5"/>
    <p:sldId id="285" r:id="rId6"/>
    <p:sldId id="286" r:id="rId7"/>
    <p:sldId id="287" r:id="rId8"/>
    <p:sldId id="281" r:id="rId9"/>
    <p:sldId id="289" r:id="rId10"/>
    <p:sldId id="299" r:id="rId11"/>
    <p:sldId id="300" r:id="rId12"/>
    <p:sldId id="288" r:id="rId13"/>
    <p:sldId id="301" r:id="rId14"/>
    <p:sldId id="316" r:id="rId15"/>
    <p:sldId id="290" r:id="rId16"/>
    <p:sldId id="302" r:id="rId17"/>
    <p:sldId id="291" r:id="rId18"/>
    <p:sldId id="292" r:id="rId19"/>
    <p:sldId id="293" r:id="rId20"/>
    <p:sldId id="294" r:id="rId21"/>
    <p:sldId id="295" r:id="rId22"/>
    <p:sldId id="296" r:id="rId23"/>
    <p:sldId id="297" r:id="rId24"/>
    <p:sldId id="298" r:id="rId25"/>
    <p:sldId id="303" r:id="rId26"/>
    <p:sldId id="304" r:id="rId27"/>
    <p:sldId id="305" r:id="rId28"/>
    <p:sldId id="307" r:id="rId29"/>
    <p:sldId id="312" r:id="rId30"/>
    <p:sldId id="313" r:id="rId31"/>
    <p:sldId id="308" r:id="rId32"/>
    <p:sldId id="309" r:id="rId33"/>
    <p:sldId id="310" r:id="rId34"/>
    <p:sldId id="311" r:id="rId35"/>
    <p:sldId id="306" r:id="rId36"/>
    <p:sldId id="315" r:id="rId37"/>
    <p:sldId id="314"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94" d="100"/>
          <a:sy n="94" d="100"/>
        </p:scale>
        <p:origin x="-2856" y="-992"/>
      </p:cViewPr>
      <p:guideLst>
        <p:guide orient="horz" pos="2160"/>
        <p:guide pos="2880"/>
      </p:guideLst>
    </p:cSldViewPr>
  </p:slideViewPr>
  <p:notesTextViewPr>
    <p:cViewPr>
      <p:scale>
        <a:sx n="100" d="100"/>
        <a:sy n="100" d="100"/>
      </p:scale>
      <p:origin x="0" y="0"/>
    </p:cViewPr>
  </p:notesTextViewPr>
  <p:sorterViewPr>
    <p:cViewPr>
      <p:scale>
        <a:sx n="106" d="100"/>
        <a:sy n="106"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CED326-38F2-154A-80C2-3F40E1A449D7}" type="datetimeFigureOut">
              <a:rPr lang="en-US" smtClean="0"/>
              <a:t>11/14/13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F354E6-93B6-6541-AB97-22E3919D548C}" type="slidenum">
              <a:rPr lang="en-US" smtClean="0"/>
              <a:t>‹#›</a:t>
            </a:fld>
            <a:endParaRPr lang="en-US"/>
          </a:p>
        </p:txBody>
      </p:sp>
    </p:spTree>
    <p:extLst>
      <p:ext uri="{BB962C8B-B14F-4D97-AF65-F5344CB8AC3E}">
        <p14:creationId xmlns:p14="http://schemas.microsoft.com/office/powerpoint/2010/main" val="33473490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cs-CZ"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smtClean="0"/>
              <a:t>Click to edit Master subtitle style</a:t>
            </a:r>
            <a:endParaRPr lang="en-US"/>
          </a:p>
        </p:txBody>
      </p:sp>
      <p:sp>
        <p:nvSpPr>
          <p:cNvPr id="4" name="Date Placeholder 3"/>
          <p:cNvSpPr>
            <a:spLocks noGrp="1"/>
          </p:cNvSpPr>
          <p:nvPr>
            <p:ph type="dt" sz="half" idx="10"/>
          </p:nvPr>
        </p:nvSpPr>
        <p:spPr/>
        <p:txBody>
          <a:bodyPr/>
          <a:lstStyle/>
          <a:p>
            <a:fld id="{C6D66F9C-6292-384E-B210-197DCFF2522D}" type="datetimeFigureOut">
              <a:rPr lang="en-US" smtClean="0"/>
              <a:t>11/14/13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894203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10"/>
          </p:nvPr>
        </p:nvSpPr>
        <p:spPr/>
        <p:txBody>
          <a:bodyPr/>
          <a:lstStyle/>
          <a:p>
            <a:fld id="{C6D66F9C-6292-384E-B210-197DCFF2522D}" type="datetimeFigureOut">
              <a:rPr lang="en-US" smtClean="0"/>
              <a:t>11/14/13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21989405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cs-CZ"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10"/>
          </p:nvPr>
        </p:nvSpPr>
        <p:spPr/>
        <p:txBody>
          <a:bodyPr/>
          <a:lstStyle/>
          <a:p>
            <a:fld id="{C6D66F9C-6292-384E-B210-197DCFF2522D}" type="datetimeFigureOut">
              <a:rPr lang="en-US" smtClean="0"/>
              <a:t>11/14/13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3759012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Content Placeholder 2"/>
          <p:cNvSpPr>
            <a:spLocks noGrp="1"/>
          </p:cNvSpPr>
          <p:nvPr>
            <p:ph idx="1"/>
          </p:nvPr>
        </p:nvSpPr>
        <p:spPr/>
        <p:txBody>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10"/>
          </p:nvPr>
        </p:nvSpPr>
        <p:spPr/>
        <p:txBody>
          <a:bodyPr/>
          <a:lstStyle/>
          <a:p>
            <a:fld id="{C6D66F9C-6292-384E-B210-197DCFF2522D}" type="datetimeFigureOut">
              <a:rPr lang="en-US" smtClean="0"/>
              <a:t>11/14/13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482549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cs-CZ"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Click to edit Master text styles</a:t>
            </a:r>
          </a:p>
        </p:txBody>
      </p:sp>
      <p:sp>
        <p:nvSpPr>
          <p:cNvPr id="4" name="Date Placeholder 3"/>
          <p:cNvSpPr>
            <a:spLocks noGrp="1"/>
          </p:cNvSpPr>
          <p:nvPr>
            <p:ph type="dt" sz="half" idx="10"/>
          </p:nvPr>
        </p:nvSpPr>
        <p:spPr/>
        <p:txBody>
          <a:bodyPr/>
          <a:lstStyle/>
          <a:p>
            <a:fld id="{C6D66F9C-6292-384E-B210-197DCFF2522D}" type="datetimeFigureOut">
              <a:rPr lang="en-US" smtClean="0"/>
              <a:t>11/14/13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2959025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5" name="Date Placeholder 4"/>
          <p:cNvSpPr>
            <a:spLocks noGrp="1"/>
          </p:cNvSpPr>
          <p:nvPr>
            <p:ph type="dt" sz="half" idx="10"/>
          </p:nvPr>
        </p:nvSpPr>
        <p:spPr/>
        <p:txBody>
          <a:bodyPr/>
          <a:lstStyle/>
          <a:p>
            <a:fld id="{C6D66F9C-6292-384E-B210-197DCFF2522D}" type="datetimeFigureOut">
              <a:rPr lang="en-US" smtClean="0"/>
              <a:t>11/14/13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488723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cs-CZ"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7" name="Date Placeholder 6"/>
          <p:cNvSpPr>
            <a:spLocks noGrp="1"/>
          </p:cNvSpPr>
          <p:nvPr>
            <p:ph type="dt" sz="half" idx="10"/>
          </p:nvPr>
        </p:nvSpPr>
        <p:spPr/>
        <p:txBody>
          <a:bodyPr/>
          <a:lstStyle/>
          <a:p>
            <a:fld id="{C6D66F9C-6292-384E-B210-197DCFF2522D}" type="datetimeFigureOut">
              <a:rPr lang="en-US" smtClean="0"/>
              <a:t>11/14/13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35904479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Date Placeholder 2"/>
          <p:cNvSpPr>
            <a:spLocks noGrp="1"/>
          </p:cNvSpPr>
          <p:nvPr>
            <p:ph type="dt" sz="half" idx="10"/>
          </p:nvPr>
        </p:nvSpPr>
        <p:spPr/>
        <p:txBody>
          <a:bodyPr/>
          <a:lstStyle/>
          <a:p>
            <a:fld id="{C6D66F9C-6292-384E-B210-197DCFF2522D}" type="datetimeFigureOut">
              <a:rPr lang="en-US" smtClean="0"/>
              <a:t>11/14/13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2658331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D66F9C-6292-384E-B210-197DCFF2522D}" type="datetimeFigureOut">
              <a:rPr lang="en-US" smtClean="0"/>
              <a:t>11/14/13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1453568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cs-CZ"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Click to edit Master text styles</a:t>
            </a:r>
          </a:p>
        </p:txBody>
      </p:sp>
      <p:sp>
        <p:nvSpPr>
          <p:cNvPr id="5" name="Date Placeholder 4"/>
          <p:cNvSpPr>
            <a:spLocks noGrp="1"/>
          </p:cNvSpPr>
          <p:nvPr>
            <p:ph type="dt" sz="half" idx="10"/>
          </p:nvPr>
        </p:nvSpPr>
        <p:spPr/>
        <p:txBody>
          <a:bodyPr/>
          <a:lstStyle/>
          <a:p>
            <a:fld id="{C6D66F9C-6292-384E-B210-197DCFF2522D}" type="datetimeFigureOut">
              <a:rPr lang="en-US" smtClean="0"/>
              <a:t>11/14/13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1006214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cs-CZ"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Click to edit Master text styles</a:t>
            </a:r>
          </a:p>
        </p:txBody>
      </p:sp>
      <p:sp>
        <p:nvSpPr>
          <p:cNvPr id="5" name="Date Placeholder 4"/>
          <p:cNvSpPr>
            <a:spLocks noGrp="1"/>
          </p:cNvSpPr>
          <p:nvPr>
            <p:ph type="dt" sz="half" idx="10"/>
          </p:nvPr>
        </p:nvSpPr>
        <p:spPr/>
        <p:txBody>
          <a:bodyPr/>
          <a:lstStyle/>
          <a:p>
            <a:fld id="{C6D66F9C-6292-384E-B210-197DCFF2522D}" type="datetimeFigureOut">
              <a:rPr lang="en-US" smtClean="0"/>
              <a:t>11/14/13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30FFB0-182B-6C4A-BACC-49651F15BA4E}" type="slidenum">
              <a:rPr lang="en-US" smtClean="0"/>
              <a:t>‹#›</a:t>
            </a:fld>
            <a:endParaRPr lang="en-US"/>
          </a:p>
        </p:txBody>
      </p:sp>
    </p:spTree>
    <p:extLst>
      <p:ext uri="{BB962C8B-B14F-4D97-AF65-F5344CB8AC3E}">
        <p14:creationId xmlns:p14="http://schemas.microsoft.com/office/powerpoint/2010/main" val="333080500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cs-CZ"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D66F9C-6292-384E-B210-197DCFF2522D}" type="datetimeFigureOut">
              <a:rPr lang="en-US" smtClean="0"/>
              <a:t>11/14/13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30FFB0-182B-6C4A-BACC-49651F15BA4E}" type="slidenum">
              <a:rPr lang="en-US" smtClean="0"/>
              <a:t>‹#›</a:t>
            </a:fld>
            <a:endParaRPr lang="en-US"/>
          </a:p>
        </p:txBody>
      </p:sp>
    </p:spTree>
    <p:extLst>
      <p:ext uri="{BB962C8B-B14F-4D97-AF65-F5344CB8AC3E}">
        <p14:creationId xmlns:p14="http://schemas.microsoft.com/office/powerpoint/2010/main" val="30487066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mailto:karelk77@googlemail.com" TargetMode="Externa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 Id="rId3"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 Id="rId3" Type="http://schemas.openxmlformats.org/officeDocument/2006/relationships/image" Target="../media/image3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 Id="rId3"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 Id="rId3" Type="http://schemas.openxmlformats.org/officeDocument/2006/relationships/image" Target="../media/image4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ChangeArrowheads="1"/>
          </p:cNvSpPr>
          <p:nvPr/>
        </p:nvSpPr>
        <p:spPr bwMode="auto">
          <a:xfrm>
            <a:off x="1170204" y="2954338"/>
            <a:ext cx="6279141"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r>
              <a:rPr lang="cs-CZ" sz="2000" b="1" dirty="0" smtClean="0">
                <a:effectLst/>
                <a:latin typeface="Arial"/>
                <a:cs typeface="Arial"/>
              </a:rPr>
              <a:t>F9603 Od diagnózy k léku</a:t>
            </a:r>
            <a:endParaRPr lang="cs-CZ" sz="2000" b="1" dirty="0">
              <a:effectLst/>
              <a:latin typeface="Arial"/>
              <a:cs typeface="Arial"/>
            </a:endParaRPr>
          </a:p>
          <a:p>
            <a:pPr algn="ctr"/>
            <a:endParaRPr lang="cs-CZ" sz="2000" b="1" dirty="0" smtClean="0">
              <a:effectLst/>
              <a:latin typeface="Arial"/>
              <a:cs typeface="Arial"/>
            </a:endParaRPr>
          </a:p>
          <a:p>
            <a:pPr algn="ctr"/>
            <a:r>
              <a:rPr lang="cs-CZ" sz="2000" b="1" dirty="0" smtClean="0">
                <a:effectLst/>
                <a:latin typeface="Arial"/>
                <a:cs typeface="Arial"/>
              </a:rPr>
              <a:t>Podzimní </a:t>
            </a:r>
            <a:r>
              <a:rPr lang="cs-CZ" sz="2000" b="1" dirty="0">
                <a:effectLst/>
                <a:latin typeface="Arial"/>
                <a:cs typeface="Arial"/>
              </a:rPr>
              <a:t>semestr </a:t>
            </a:r>
            <a:r>
              <a:rPr lang="cs-CZ" sz="2000" b="1" dirty="0" smtClean="0">
                <a:effectLst/>
                <a:latin typeface="Arial"/>
                <a:cs typeface="Arial"/>
              </a:rPr>
              <a:t>20</a:t>
            </a:r>
            <a:r>
              <a:rPr lang="de-CH" sz="2000" b="1" dirty="0" smtClean="0">
                <a:effectLst/>
                <a:latin typeface="Arial"/>
                <a:cs typeface="Arial"/>
              </a:rPr>
              <a:t>13</a:t>
            </a:r>
            <a:endParaRPr lang="fr-FR" sz="2000" b="1" dirty="0">
              <a:effectLst/>
              <a:latin typeface="Arial"/>
              <a:cs typeface="Arial"/>
            </a:endParaRPr>
          </a:p>
        </p:txBody>
      </p:sp>
      <p:sp>
        <p:nvSpPr>
          <p:cNvPr id="5" name="Rectangle 6"/>
          <p:cNvSpPr>
            <a:spLocks noChangeArrowheads="1"/>
          </p:cNvSpPr>
          <p:nvPr/>
        </p:nvSpPr>
        <p:spPr bwMode="auto">
          <a:xfrm>
            <a:off x="150928" y="5715120"/>
            <a:ext cx="88931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endParaRPr lang="cs-CZ" sz="2000" b="1" dirty="0">
              <a:effectLst/>
              <a:cs typeface="Times New Roman" charset="0"/>
            </a:endParaRPr>
          </a:p>
          <a:p>
            <a:r>
              <a:rPr lang="cs-CZ" sz="2000" b="1" dirty="0">
                <a:effectLst/>
                <a:cs typeface="Times New Roman" charset="0"/>
              </a:rPr>
              <a:t>Mgr. Karel </a:t>
            </a:r>
            <a:r>
              <a:rPr lang="cs-CZ" sz="2000" b="1" dirty="0" smtClean="0">
                <a:effectLst/>
                <a:cs typeface="Times New Roman" charset="0"/>
              </a:rPr>
              <a:t>Kubíček, Ph.D</a:t>
            </a:r>
            <a:r>
              <a:rPr lang="cs-CZ" sz="2000" b="1" dirty="0">
                <a:cs typeface="Times New Roman" charset="0"/>
              </a:rPr>
              <a:t>.</a:t>
            </a:r>
            <a:r>
              <a:rPr lang="cs-CZ" sz="2000" b="1" dirty="0" smtClean="0">
                <a:effectLst/>
                <a:cs typeface="Times New Roman" charset="0"/>
              </a:rPr>
              <a:t>, Ústav </a:t>
            </a:r>
            <a:r>
              <a:rPr lang="cs-CZ" sz="2000" b="1" dirty="0">
                <a:effectLst/>
                <a:cs typeface="Times New Roman" charset="0"/>
              </a:rPr>
              <a:t>fyziky kondenzovaných látek, </a:t>
            </a:r>
            <a:endParaRPr lang="cs-CZ" sz="2000" b="1" dirty="0" smtClean="0">
              <a:effectLst/>
              <a:cs typeface="Times New Roman" charset="0"/>
            </a:endParaRPr>
          </a:p>
          <a:p>
            <a:r>
              <a:rPr lang="cs-CZ" sz="2000" b="1" dirty="0" smtClean="0">
                <a:effectLst/>
                <a:cs typeface="Times New Roman" charset="0"/>
              </a:rPr>
              <a:t>CEITEC MU</a:t>
            </a:r>
            <a:r>
              <a:rPr lang="cs-CZ" sz="2000" b="1" dirty="0">
                <a:effectLst/>
                <a:cs typeface="Times New Roman" charset="0"/>
              </a:rPr>
              <a:t>, </a:t>
            </a:r>
            <a:r>
              <a:rPr lang="fr-FR" b="1" dirty="0">
                <a:effectLst/>
                <a:hlinkClick r:id="rId2"/>
              </a:rPr>
              <a:t>karelk77@</a:t>
            </a:r>
            <a:r>
              <a:rPr lang="fr-FR" b="1" dirty="0" smtClean="0">
                <a:effectLst/>
                <a:hlinkClick r:id="rId2"/>
              </a:rPr>
              <a:t>gmail.com</a:t>
            </a:r>
            <a:r>
              <a:rPr lang="fr-FR" b="1" dirty="0">
                <a:effectLst/>
              </a:rPr>
              <a:t>, </a:t>
            </a:r>
            <a:r>
              <a:rPr lang="fr-FR" b="1" dirty="0" smtClean="0">
                <a:effectLst/>
              </a:rPr>
              <a:t>+420 549 </a:t>
            </a:r>
            <a:r>
              <a:rPr lang="fr-FR" b="1" dirty="0">
                <a:effectLst/>
              </a:rPr>
              <a:t>49 3253</a:t>
            </a:r>
          </a:p>
        </p:txBody>
      </p:sp>
      <p:pic>
        <p:nvPicPr>
          <p:cNvPr id="6" name="Picture 9" descr="OPVK_hor_zakladni_logolink_RGB_c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333375"/>
            <a:ext cx="6408738" cy="1400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800852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3209" y="54039"/>
            <a:ext cx="8431262" cy="2954655"/>
          </a:xfrm>
          <a:prstGeom prst="rect">
            <a:avLst/>
          </a:prstGeom>
          <a:noFill/>
        </p:spPr>
        <p:txBody>
          <a:bodyPr wrap="square" rtlCol="0">
            <a:spAutoFit/>
          </a:bodyPr>
          <a:lstStyle/>
          <a:p>
            <a:r>
              <a:rPr lang="en-US" sz="2400" b="1" dirty="0" err="1" smtClean="0"/>
              <a:t>Substantia</a:t>
            </a:r>
            <a:r>
              <a:rPr lang="en-US" sz="2400" b="1" dirty="0" smtClean="0"/>
              <a:t> </a:t>
            </a:r>
            <a:r>
              <a:rPr lang="en-US" sz="2400" b="1" dirty="0" err="1" smtClean="0"/>
              <a:t>negra</a:t>
            </a:r>
            <a:r>
              <a:rPr lang="en-US" sz="2400" b="1" dirty="0" smtClean="0"/>
              <a:t> </a:t>
            </a:r>
            <a:r>
              <a:rPr lang="en-US" dirty="0" smtClean="0"/>
              <a:t>– </a:t>
            </a:r>
            <a:r>
              <a:rPr lang="en-US" dirty="0" err="1" smtClean="0"/>
              <a:t>černá</a:t>
            </a:r>
            <a:r>
              <a:rPr lang="en-US" dirty="0" smtClean="0"/>
              <a:t> substance:</a:t>
            </a:r>
          </a:p>
          <a:p>
            <a:pPr marL="342900" indent="-342900">
              <a:buFont typeface="+mj-lt"/>
              <a:buAutoNum type="arabicParenR"/>
            </a:pPr>
            <a:r>
              <a:rPr lang="en-US" dirty="0" err="1" smtClean="0"/>
              <a:t>hraje</a:t>
            </a:r>
            <a:r>
              <a:rPr lang="en-US" dirty="0" smtClean="0"/>
              <a:t> </a:t>
            </a:r>
            <a:r>
              <a:rPr lang="en-US" dirty="0" err="1"/>
              <a:t>významnou</a:t>
            </a:r>
            <a:r>
              <a:rPr lang="en-US" dirty="0"/>
              <a:t> </a:t>
            </a:r>
            <a:r>
              <a:rPr lang="en-US" dirty="0" err="1"/>
              <a:t>roli</a:t>
            </a:r>
            <a:r>
              <a:rPr lang="en-US" dirty="0"/>
              <a:t> v </a:t>
            </a:r>
            <a:r>
              <a:rPr lang="en-US" dirty="0" err="1"/>
              <a:t>řízení</a:t>
            </a:r>
            <a:r>
              <a:rPr lang="en-US" dirty="0"/>
              <a:t> </a:t>
            </a:r>
            <a:r>
              <a:rPr lang="en-US" dirty="0" err="1" smtClean="0"/>
              <a:t>pohybu</a:t>
            </a:r>
            <a:endParaRPr lang="en-US" dirty="0"/>
          </a:p>
          <a:p>
            <a:pPr marL="342900" indent="-342900">
              <a:buFont typeface="+mj-lt"/>
              <a:buAutoNum type="arabicParenR"/>
            </a:pPr>
            <a:r>
              <a:rPr lang="en-US" dirty="0" err="1" smtClean="0"/>
              <a:t>podle</a:t>
            </a:r>
            <a:r>
              <a:rPr lang="en-US" dirty="0" smtClean="0"/>
              <a:t> </a:t>
            </a:r>
            <a:r>
              <a:rPr lang="en-US" dirty="0" err="1"/>
              <a:t>černého</a:t>
            </a:r>
            <a:r>
              <a:rPr lang="en-US" dirty="0"/>
              <a:t> </a:t>
            </a:r>
            <a:r>
              <a:rPr lang="en-US" dirty="0" err="1"/>
              <a:t>zbarvení</a:t>
            </a:r>
            <a:r>
              <a:rPr lang="en-US" dirty="0"/>
              <a:t> </a:t>
            </a:r>
            <a:r>
              <a:rPr lang="en-US" dirty="0" err="1"/>
              <a:t>na</a:t>
            </a:r>
            <a:r>
              <a:rPr lang="en-US" dirty="0"/>
              <a:t> </a:t>
            </a:r>
            <a:r>
              <a:rPr lang="en-US" dirty="0" err="1"/>
              <a:t>řezech</a:t>
            </a:r>
            <a:r>
              <a:rPr lang="en-US" dirty="0"/>
              <a:t> </a:t>
            </a:r>
            <a:r>
              <a:rPr lang="en-US" dirty="0" err="1" smtClean="0"/>
              <a:t>mozkem</a:t>
            </a:r>
            <a:r>
              <a:rPr lang="en-US" dirty="0" smtClean="0"/>
              <a:t> &lt;= </a:t>
            </a:r>
            <a:r>
              <a:rPr lang="en-US" dirty="0" err="1" smtClean="0"/>
              <a:t>nahromadění</a:t>
            </a:r>
            <a:r>
              <a:rPr lang="en-US" dirty="0" smtClean="0"/>
              <a:t> </a:t>
            </a:r>
            <a:r>
              <a:rPr lang="en-US" dirty="0" err="1" smtClean="0"/>
              <a:t>melaninu</a:t>
            </a:r>
            <a:endParaRPr lang="en-US" dirty="0" smtClean="0"/>
          </a:p>
          <a:p>
            <a:pPr marL="342900" indent="-342900">
              <a:buFont typeface="+mj-lt"/>
              <a:buAutoNum type="arabicParenR"/>
            </a:pPr>
            <a:r>
              <a:rPr lang="en-US" dirty="0" err="1" smtClean="0"/>
              <a:t>složena</a:t>
            </a:r>
            <a:r>
              <a:rPr lang="en-US" dirty="0" smtClean="0"/>
              <a:t> </a:t>
            </a:r>
            <a:r>
              <a:rPr lang="en-US" dirty="0" err="1"/>
              <a:t>za</a:t>
            </a:r>
            <a:r>
              <a:rPr lang="en-US" dirty="0"/>
              <a:t> </a:t>
            </a:r>
            <a:r>
              <a:rPr lang="en-US" dirty="0" err="1"/>
              <a:t>dvou</a:t>
            </a:r>
            <a:r>
              <a:rPr lang="en-US" dirty="0"/>
              <a:t> </a:t>
            </a:r>
            <a:r>
              <a:rPr lang="en-US" dirty="0" err="1"/>
              <a:t>částí</a:t>
            </a:r>
            <a:r>
              <a:rPr lang="en-US" dirty="0"/>
              <a:t> s </a:t>
            </a:r>
            <a:r>
              <a:rPr lang="en-US" dirty="0" err="1"/>
              <a:t>odlišným</a:t>
            </a:r>
            <a:r>
              <a:rPr lang="en-US" dirty="0"/>
              <a:t> </a:t>
            </a:r>
            <a:r>
              <a:rPr lang="en-US" dirty="0" err="1"/>
              <a:t>zapojením</a:t>
            </a:r>
            <a:r>
              <a:rPr lang="en-US" dirty="0"/>
              <a:t> a </a:t>
            </a:r>
            <a:r>
              <a:rPr lang="en-US" dirty="0" err="1"/>
              <a:t>rozdílnou</a:t>
            </a:r>
            <a:r>
              <a:rPr lang="en-US" dirty="0"/>
              <a:t> </a:t>
            </a:r>
            <a:r>
              <a:rPr lang="en-US" dirty="0" err="1" smtClean="0"/>
              <a:t>funkcí</a:t>
            </a:r>
            <a:endParaRPr lang="en-US" dirty="0"/>
          </a:p>
          <a:p>
            <a:pPr marL="800100" lvl="1" indent="-342900">
              <a:buFont typeface="+mj-lt"/>
              <a:buAutoNum type="alphaLcPeriod"/>
            </a:pPr>
            <a:r>
              <a:rPr lang="en-US" b="1" i="1" dirty="0" smtClean="0"/>
              <a:t>pars </a:t>
            </a:r>
            <a:r>
              <a:rPr lang="en-US" b="1" i="1" dirty="0" err="1" smtClean="0"/>
              <a:t>compacta</a:t>
            </a:r>
            <a:r>
              <a:rPr lang="en-US" i="1" dirty="0" smtClean="0"/>
              <a:t> - </a:t>
            </a:r>
            <a:r>
              <a:rPr lang="en-US" dirty="0" err="1" smtClean="0"/>
              <a:t>slouží</a:t>
            </a:r>
            <a:r>
              <a:rPr lang="en-US" dirty="0" smtClean="0"/>
              <a:t> </a:t>
            </a:r>
            <a:r>
              <a:rPr lang="en-US" dirty="0"/>
              <a:t>pro </a:t>
            </a:r>
            <a:r>
              <a:rPr lang="en-US" dirty="0" err="1"/>
              <a:t>vstup</a:t>
            </a:r>
            <a:r>
              <a:rPr lang="en-US" dirty="0"/>
              <a:t> </a:t>
            </a:r>
            <a:r>
              <a:rPr lang="en-US" dirty="0" err="1"/>
              <a:t>signálu</a:t>
            </a:r>
            <a:r>
              <a:rPr lang="en-US" dirty="0"/>
              <a:t> do </a:t>
            </a:r>
            <a:r>
              <a:rPr lang="en-US" dirty="0" err="1"/>
              <a:t>okruhu</a:t>
            </a:r>
            <a:r>
              <a:rPr lang="en-US" dirty="0"/>
              <a:t> </a:t>
            </a:r>
            <a:r>
              <a:rPr lang="en-US" dirty="0" err="1"/>
              <a:t>bazálních</a:t>
            </a:r>
            <a:r>
              <a:rPr lang="en-US" dirty="0"/>
              <a:t> </a:t>
            </a:r>
            <a:r>
              <a:rPr lang="en-US" dirty="0" err="1"/>
              <a:t>ganglií</a:t>
            </a:r>
            <a:r>
              <a:rPr lang="en-US" dirty="0"/>
              <a:t> a </a:t>
            </a:r>
            <a:r>
              <a:rPr lang="en-US" dirty="0" err="1"/>
              <a:t>zásobuje</a:t>
            </a:r>
            <a:r>
              <a:rPr lang="en-US" dirty="0"/>
              <a:t> striatum </a:t>
            </a:r>
            <a:r>
              <a:rPr lang="en-US" dirty="0" err="1" smtClean="0"/>
              <a:t>dopaminem</a:t>
            </a:r>
            <a:endParaRPr lang="en-US" dirty="0" smtClean="0"/>
          </a:p>
          <a:p>
            <a:pPr marL="800100" lvl="1" indent="-342900">
              <a:buFont typeface="+mj-lt"/>
              <a:buAutoNum type="alphaLcPeriod"/>
            </a:pPr>
            <a:r>
              <a:rPr lang="en-US" b="1" i="1" dirty="0" smtClean="0"/>
              <a:t>pars </a:t>
            </a:r>
            <a:r>
              <a:rPr lang="en-US" b="1" i="1" dirty="0" err="1" smtClean="0"/>
              <a:t>reticularis</a:t>
            </a:r>
            <a:r>
              <a:rPr lang="en-US" dirty="0" smtClean="0"/>
              <a:t> - </a:t>
            </a:r>
            <a:r>
              <a:rPr lang="en-US" dirty="0" err="1" smtClean="0"/>
              <a:t>slouží</a:t>
            </a:r>
            <a:r>
              <a:rPr lang="en-US" dirty="0" smtClean="0"/>
              <a:t> </a:t>
            </a:r>
            <a:r>
              <a:rPr lang="en-US" dirty="0"/>
              <a:t>pro </a:t>
            </a:r>
            <a:r>
              <a:rPr lang="en-US" dirty="0" err="1"/>
              <a:t>přenos</a:t>
            </a:r>
            <a:r>
              <a:rPr lang="en-US" dirty="0"/>
              <a:t> </a:t>
            </a:r>
            <a:r>
              <a:rPr lang="en-US" dirty="0" err="1"/>
              <a:t>signálu</a:t>
            </a:r>
            <a:r>
              <a:rPr lang="en-US" dirty="0"/>
              <a:t> z </a:t>
            </a:r>
            <a:r>
              <a:rPr lang="en-US" dirty="0" err="1"/>
              <a:t>bazálních</a:t>
            </a:r>
            <a:r>
              <a:rPr lang="en-US" dirty="0"/>
              <a:t> </a:t>
            </a:r>
            <a:r>
              <a:rPr lang="en-US" dirty="0" err="1"/>
              <a:t>ganglií</a:t>
            </a:r>
            <a:r>
              <a:rPr lang="en-US" dirty="0"/>
              <a:t> do </a:t>
            </a:r>
            <a:r>
              <a:rPr lang="en-US" dirty="0" err="1"/>
              <a:t>dalších</a:t>
            </a:r>
            <a:r>
              <a:rPr lang="en-US" dirty="0"/>
              <a:t> </a:t>
            </a:r>
            <a:r>
              <a:rPr lang="en-US" dirty="0" err="1"/>
              <a:t>struktur</a:t>
            </a:r>
            <a:r>
              <a:rPr lang="en-US" dirty="0"/>
              <a:t> </a:t>
            </a:r>
            <a:r>
              <a:rPr lang="en-US" dirty="0" err="1"/>
              <a:t>mozku</a:t>
            </a:r>
            <a:r>
              <a:rPr lang="en-US" dirty="0"/>
              <a:t>. </a:t>
            </a:r>
            <a:endParaRPr lang="en-US" dirty="0" smtClean="0"/>
          </a:p>
          <a:p>
            <a:endParaRPr lang="en-US" dirty="0"/>
          </a:p>
          <a:p>
            <a:r>
              <a:rPr lang="en-US" dirty="0" err="1" smtClean="0"/>
              <a:t>Parkinsonova</a:t>
            </a:r>
            <a:r>
              <a:rPr lang="en-US" dirty="0" smtClean="0"/>
              <a:t> </a:t>
            </a:r>
            <a:r>
              <a:rPr lang="en-US" dirty="0" err="1"/>
              <a:t>choroba</a:t>
            </a:r>
            <a:r>
              <a:rPr lang="en-US" dirty="0"/>
              <a:t> </a:t>
            </a:r>
            <a:r>
              <a:rPr lang="en-US" dirty="0" err="1"/>
              <a:t>vzniká</a:t>
            </a:r>
            <a:r>
              <a:rPr lang="en-US" dirty="0"/>
              <a:t> </a:t>
            </a:r>
            <a:r>
              <a:rPr lang="en-US" dirty="0" err="1"/>
              <a:t>poškozením</a:t>
            </a:r>
            <a:r>
              <a:rPr lang="en-US" dirty="0"/>
              <a:t> </a:t>
            </a:r>
            <a:r>
              <a:rPr lang="en-US" dirty="0" err="1"/>
              <a:t>dopaminergních</a:t>
            </a:r>
            <a:r>
              <a:rPr lang="en-US" dirty="0"/>
              <a:t> </a:t>
            </a:r>
            <a:r>
              <a:rPr lang="en-US" dirty="0" err="1"/>
              <a:t>neuronů</a:t>
            </a:r>
            <a:r>
              <a:rPr lang="en-US" dirty="0"/>
              <a:t> pars </a:t>
            </a:r>
            <a:r>
              <a:rPr lang="en-US" dirty="0" err="1"/>
              <a:t>compacta</a:t>
            </a:r>
            <a:r>
              <a:rPr lang="en-US" dirty="0"/>
              <a:t>.</a:t>
            </a:r>
          </a:p>
        </p:txBody>
      </p:sp>
      <p:pic>
        <p:nvPicPr>
          <p:cNvPr id="6" name="Picture 5" descr="substantia_negra.png"/>
          <p:cNvPicPr>
            <a:picLocks noChangeAspect="1"/>
          </p:cNvPicPr>
          <p:nvPr/>
        </p:nvPicPr>
        <p:blipFill rotWithShape="1">
          <a:blip r:embed="rId2">
            <a:extLst>
              <a:ext uri="{28A0092B-C50C-407E-A947-70E740481C1C}">
                <a14:useLocalDpi xmlns:a14="http://schemas.microsoft.com/office/drawing/2010/main" val="0"/>
              </a:ext>
            </a:extLst>
          </a:blip>
          <a:srcRect b="7203"/>
          <a:stretch/>
        </p:blipFill>
        <p:spPr>
          <a:xfrm>
            <a:off x="1427603" y="3170814"/>
            <a:ext cx="6530751" cy="3530133"/>
          </a:xfrm>
          <a:prstGeom prst="rect">
            <a:avLst/>
          </a:prstGeom>
        </p:spPr>
      </p:pic>
    </p:spTree>
    <p:extLst>
      <p:ext uri="{BB962C8B-B14F-4D97-AF65-F5344CB8AC3E}">
        <p14:creationId xmlns:p14="http://schemas.microsoft.com/office/powerpoint/2010/main" val="41181183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3209" y="54039"/>
            <a:ext cx="8431262" cy="2954655"/>
          </a:xfrm>
          <a:prstGeom prst="rect">
            <a:avLst/>
          </a:prstGeom>
          <a:noFill/>
        </p:spPr>
        <p:txBody>
          <a:bodyPr wrap="square" rtlCol="0">
            <a:spAutoFit/>
          </a:bodyPr>
          <a:lstStyle/>
          <a:p>
            <a:r>
              <a:rPr lang="en-US" sz="2400" b="1" dirty="0" err="1" smtClean="0"/>
              <a:t>Substantia</a:t>
            </a:r>
            <a:r>
              <a:rPr lang="en-US" sz="2400" b="1" dirty="0" smtClean="0"/>
              <a:t> </a:t>
            </a:r>
            <a:r>
              <a:rPr lang="en-US" sz="2400" b="1" dirty="0" err="1" smtClean="0"/>
              <a:t>negra</a:t>
            </a:r>
            <a:r>
              <a:rPr lang="en-US" sz="2400" b="1" dirty="0" smtClean="0"/>
              <a:t> </a:t>
            </a:r>
            <a:r>
              <a:rPr lang="en-US" dirty="0" smtClean="0"/>
              <a:t>– </a:t>
            </a:r>
            <a:r>
              <a:rPr lang="en-US" dirty="0" err="1" smtClean="0"/>
              <a:t>černá</a:t>
            </a:r>
            <a:r>
              <a:rPr lang="en-US" dirty="0" smtClean="0"/>
              <a:t> substance:</a:t>
            </a:r>
          </a:p>
          <a:p>
            <a:pPr marL="342900" indent="-342900">
              <a:buFont typeface="+mj-lt"/>
              <a:buAutoNum type="arabicParenR"/>
            </a:pPr>
            <a:r>
              <a:rPr lang="en-US" dirty="0" err="1" smtClean="0"/>
              <a:t>hraje</a:t>
            </a:r>
            <a:r>
              <a:rPr lang="en-US" dirty="0" smtClean="0"/>
              <a:t> </a:t>
            </a:r>
            <a:r>
              <a:rPr lang="en-US" dirty="0" err="1"/>
              <a:t>významnou</a:t>
            </a:r>
            <a:r>
              <a:rPr lang="en-US" dirty="0"/>
              <a:t> </a:t>
            </a:r>
            <a:r>
              <a:rPr lang="en-US" dirty="0" err="1"/>
              <a:t>roli</a:t>
            </a:r>
            <a:r>
              <a:rPr lang="en-US" dirty="0"/>
              <a:t> v </a:t>
            </a:r>
            <a:r>
              <a:rPr lang="en-US" dirty="0" err="1"/>
              <a:t>řízení</a:t>
            </a:r>
            <a:r>
              <a:rPr lang="en-US" dirty="0"/>
              <a:t> </a:t>
            </a:r>
            <a:r>
              <a:rPr lang="en-US" dirty="0" err="1" smtClean="0"/>
              <a:t>pohybu</a:t>
            </a:r>
            <a:endParaRPr lang="en-US" dirty="0"/>
          </a:p>
          <a:p>
            <a:pPr marL="342900" indent="-342900">
              <a:buFont typeface="+mj-lt"/>
              <a:buAutoNum type="arabicParenR"/>
            </a:pPr>
            <a:r>
              <a:rPr lang="en-US" dirty="0" err="1" smtClean="0"/>
              <a:t>podle</a:t>
            </a:r>
            <a:r>
              <a:rPr lang="en-US" dirty="0" smtClean="0"/>
              <a:t> </a:t>
            </a:r>
            <a:r>
              <a:rPr lang="en-US" dirty="0" err="1"/>
              <a:t>černého</a:t>
            </a:r>
            <a:r>
              <a:rPr lang="en-US" dirty="0"/>
              <a:t> </a:t>
            </a:r>
            <a:r>
              <a:rPr lang="en-US" dirty="0" err="1"/>
              <a:t>zbarvení</a:t>
            </a:r>
            <a:r>
              <a:rPr lang="en-US" dirty="0"/>
              <a:t> </a:t>
            </a:r>
            <a:r>
              <a:rPr lang="en-US" dirty="0" err="1"/>
              <a:t>na</a:t>
            </a:r>
            <a:r>
              <a:rPr lang="en-US" dirty="0"/>
              <a:t> </a:t>
            </a:r>
            <a:r>
              <a:rPr lang="en-US" dirty="0" err="1"/>
              <a:t>řezech</a:t>
            </a:r>
            <a:r>
              <a:rPr lang="en-US" dirty="0"/>
              <a:t> </a:t>
            </a:r>
            <a:r>
              <a:rPr lang="en-US" dirty="0" err="1" smtClean="0"/>
              <a:t>mozkem</a:t>
            </a:r>
            <a:r>
              <a:rPr lang="en-US" dirty="0" smtClean="0"/>
              <a:t> &lt;= </a:t>
            </a:r>
            <a:r>
              <a:rPr lang="en-US" dirty="0" err="1" smtClean="0"/>
              <a:t>nahromadění</a:t>
            </a:r>
            <a:r>
              <a:rPr lang="en-US" dirty="0" smtClean="0"/>
              <a:t> </a:t>
            </a:r>
            <a:r>
              <a:rPr lang="en-US" dirty="0" err="1" smtClean="0"/>
              <a:t>melaninu</a:t>
            </a:r>
            <a:endParaRPr lang="en-US" dirty="0" smtClean="0"/>
          </a:p>
          <a:p>
            <a:pPr marL="342900" indent="-342900">
              <a:buFont typeface="+mj-lt"/>
              <a:buAutoNum type="arabicParenR"/>
            </a:pPr>
            <a:r>
              <a:rPr lang="en-US" dirty="0" err="1" smtClean="0"/>
              <a:t>složena</a:t>
            </a:r>
            <a:r>
              <a:rPr lang="en-US" dirty="0" smtClean="0"/>
              <a:t> </a:t>
            </a:r>
            <a:r>
              <a:rPr lang="en-US" dirty="0" err="1"/>
              <a:t>za</a:t>
            </a:r>
            <a:r>
              <a:rPr lang="en-US" dirty="0"/>
              <a:t> </a:t>
            </a:r>
            <a:r>
              <a:rPr lang="en-US" dirty="0" err="1"/>
              <a:t>dvou</a:t>
            </a:r>
            <a:r>
              <a:rPr lang="en-US" dirty="0"/>
              <a:t> </a:t>
            </a:r>
            <a:r>
              <a:rPr lang="en-US" dirty="0" err="1"/>
              <a:t>částí</a:t>
            </a:r>
            <a:r>
              <a:rPr lang="en-US" dirty="0"/>
              <a:t> s </a:t>
            </a:r>
            <a:r>
              <a:rPr lang="en-US" dirty="0" err="1"/>
              <a:t>odlišným</a:t>
            </a:r>
            <a:r>
              <a:rPr lang="en-US" dirty="0"/>
              <a:t> </a:t>
            </a:r>
            <a:r>
              <a:rPr lang="en-US" dirty="0" err="1"/>
              <a:t>zapojením</a:t>
            </a:r>
            <a:r>
              <a:rPr lang="en-US" dirty="0"/>
              <a:t> a </a:t>
            </a:r>
            <a:r>
              <a:rPr lang="en-US" dirty="0" err="1"/>
              <a:t>rozdílnou</a:t>
            </a:r>
            <a:r>
              <a:rPr lang="en-US" dirty="0"/>
              <a:t> </a:t>
            </a:r>
            <a:r>
              <a:rPr lang="en-US" dirty="0" err="1" smtClean="0"/>
              <a:t>funkcí</a:t>
            </a:r>
            <a:endParaRPr lang="en-US" dirty="0"/>
          </a:p>
          <a:p>
            <a:pPr marL="800100" lvl="1" indent="-342900">
              <a:buFont typeface="+mj-lt"/>
              <a:buAutoNum type="alphaLcPeriod"/>
            </a:pPr>
            <a:r>
              <a:rPr lang="en-US" b="1" i="1" dirty="0" smtClean="0"/>
              <a:t>pars </a:t>
            </a:r>
            <a:r>
              <a:rPr lang="en-US" b="1" i="1" dirty="0" err="1" smtClean="0"/>
              <a:t>compacta</a:t>
            </a:r>
            <a:r>
              <a:rPr lang="en-US" i="1" dirty="0" smtClean="0"/>
              <a:t> - </a:t>
            </a:r>
            <a:r>
              <a:rPr lang="en-US" dirty="0" err="1" smtClean="0"/>
              <a:t>slouží</a:t>
            </a:r>
            <a:r>
              <a:rPr lang="en-US" dirty="0" smtClean="0"/>
              <a:t> </a:t>
            </a:r>
            <a:r>
              <a:rPr lang="en-US" dirty="0"/>
              <a:t>pro </a:t>
            </a:r>
            <a:r>
              <a:rPr lang="en-US" dirty="0" err="1"/>
              <a:t>vstup</a:t>
            </a:r>
            <a:r>
              <a:rPr lang="en-US" dirty="0"/>
              <a:t> </a:t>
            </a:r>
            <a:r>
              <a:rPr lang="en-US" dirty="0" err="1"/>
              <a:t>signálu</a:t>
            </a:r>
            <a:r>
              <a:rPr lang="en-US" dirty="0"/>
              <a:t> do </a:t>
            </a:r>
            <a:r>
              <a:rPr lang="en-US" dirty="0" err="1"/>
              <a:t>okruhu</a:t>
            </a:r>
            <a:r>
              <a:rPr lang="en-US" dirty="0"/>
              <a:t> </a:t>
            </a:r>
            <a:r>
              <a:rPr lang="en-US" dirty="0" err="1"/>
              <a:t>bazálních</a:t>
            </a:r>
            <a:r>
              <a:rPr lang="en-US" dirty="0"/>
              <a:t> </a:t>
            </a:r>
            <a:r>
              <a:rPr lang="en-US" dirty="0" err="1"/>
              <a:t>ganglií</a:t>
            </a:r>
            <a:r>
              <a:rPr lang="en-US" dirty="0"/>
              <a:t> a </a:t>
            </a:r>
            <a:r>
              <a:rPr lang="en-US" dirty="0" err="1"/>
              <a:t>zásobuje</a:t>
            </a:r>
            <a:r>
              <a:rPr lang="en-US" dirty="0"/>
              <a:t> striatum </a:t>
            </a:r>
            <a:r>
              <a:rPr lang="en-US" dirty="0" err="1" smtClean="0"/>
              <a:t>dopaminem</a:t>
            </a:r>
            <a:endParaRPr lang="en-US" dirty="0" smtClean="0"/>
          </a:p>
          <a:p>
            <a:pPr marL="800100" lvl="1" indent="-342900">
              <a:buFont typeface="+mj-lt"/>
              <a:buAutoNum type="alphaLcPeriod"/>
            </a:pPr>
            <a:r>
              <a:rPr lang="en-US" b="1" i="1" dirty="0" smtClean="0"/>
              <a:t>pars </a:t>
            </a:r>
            <a:r>
              <a:rPr lang="en-US" b="1" i="1" dirty="0" err="1" smtClean="0"/>
              <a:t>reticularis</a:t>
            </a:r>
            <a:r>
              <a:rPr lang="en-US" dirty="0" smtClean="0"/>
              <a:t> - </a:t>
            </a:r>
            <a:r>
              <a:rPr lang="en-US" dirty="0" err="1" smtClean="0"/>
              <a:t>slouží</a:t>
            </a:r>
            <a:r>
              <a:rPr lang="en-US" dirty="0" smtClean="0"/>
              <a:t> </a:t>
            </a:r>
            <a:r>
              <a:rPr lang="en-US" dirty="0"/>
              <a:t>pro </a:t>
            </a:r>
            <a:r>
              <a:rPr lang="en-US" dirty="0" err="1"/>
              <a:t>přenos</a:t>
            </a:r>
            <a:r>
              <a:rPr lang="en-US" dirty="0"/>
              <a:t> </a:t>
            </a:r>
            <a:r>
              <a:rPr lang="en-US" dirty="0" err="1"/>
              <a:t>signálu</a:t>
            </a:r>
            <a:r>
              <a:rPr lang="en-US" dirty="0"/>
              <a:t> z </a:t>
            </a:r>
            <a:r>
              <a:rPr lang="en-US" dirty="0" err="1"/>
              <a:t>bazálních</a:t>
            </a:r>
            <a:r>
              <a:rPr lang="en-US" dirty="0"/>
              <a:t> </a:t>
            </a:r>
            <a:r>
              <a:rPr lang="en-US" dirty="0" err="1"/>
              <a:t>ganglií</a:t>
            </a:r>
            <a:r>
              <a:rPr lang="en-US" dirty="0"/>
              <a:t> do </a:t>
            </a:r>
            <a:r>
              <a:rPr lang="en-US" dirty="0" err="1"/>
              <a:t>dalších</a:t>
            </a:r>
            <a:r>
              <a:rPr lang="en-US" dirty="0"/>
              <a:t> </a:t>
            </a:r>
            <a:r>
              <a:rPr lang="en-US" dirty="0" err="1"/>
              <a:t>struktur</a:t>
            </a:r>
            <a:r>
              <a:rPr lang="en-US" dirty="0"/>
              <a:t> </a:t>
            </a:r>
            <a:r>
              <a:rPr lang="en-US" dirty="0" err="1"/>
              <a:t>mozku</a:t>
            </a:r>
            <a:r>
              <a:rPr lang="en-US" dirty="0"/>
              <a:t>. </a:t>
            </a:r>
            <a:endParaRPr lang="en-US" dirty="0" smtClean="0"/>
          </a:p>
          <a:p>
            <a:endParaRPr lang="en-US" dirty="0"/>
          </a:p>
          <a:p>
            <a:r>
              <a:rPr lang="en-US" dirty="0" err="1" smtClean="0"/>
              <a:t>Parkinsonova</a:t>
            </a:r>
            <a:r>
              <a:rPr lang="en-US" dirty="0" smtClean="0"/>
              <a:t> </a:t>
            </a:r>
            <a:r>
              <a:rPr lang="en-US" dirty="0" err="1"/>
              <a:t>choroba</a:t>
            </a:r>
            <a:r>
              <a:rPr lang="en-US" dirty="0"/>
              <a:t> </a:t>
            </a:r>
            <a:r>
              <a:rPr lang="en-US" dirty="0" err="1"/>
              <a:t>vzniká</a:t>
            </a:r>
            <a:r>
              <a:rPr lang="en-US" dirty="0"/>
              <a:t> </a:t>
            </a:r>
            <a:r>
              <a:rPr lang="en-US" dirty="0" err="1"/>
              <a:t>poškozením</a:t>
            </a:r>
            <a:r>
              <a:rPr lang="en-US" dirty="0"/>
              <a:t> </a:t>
            </a:r>
            <a:r>
              <a:rPr lang="en-US" dirty="0" err="1"/>
              <a:t>dopaminergních</a:t>
            </a:r>
            <a:r>
              <a:rPr lang="en-US" dirty="0"/>
              <a:t> </a:t>
            </a:r>
            <a:r>
              <a:rPr lang="en-US" dirty="0" err="1"/>
              <a:t>neuronů</a:t>
            </a:r>
            <a:r>
              <a:rPr lang="en-US" dirty="0"/>
              <a:t> pars </a:t>
            </a:r>
            <a:r>
              <a:rPr lang="en-US" dirty="0" err="1"/>
              <a:t>compacta</a:t>
            </a:r>
            <a:r>
              <a:rPr lang="en-US" dirty="0"/>
              <a:t>.</a:t>
            </a:r>
          </a:p>
        </p:txBody>
      </p:sp>
      <p:pic>
        <p:nvPicPr>
          <p:cNvPr id="6" name="Picture 5" descr="substantia_negra.png"/>
          <p:cNvPicPr>
            <a:picLocks noChangeAspect="1"/>
          </p:cNvPicPr>
          <p:nvPr/>
        </p:nvPicPr>
        <p:blipFill rotWithShape="1">
          <a:blip r:embed="rId2">
            <a:extLst>
              <a:ext uri="{28A0092B-C50C-407E-A947-70E740481C1C}">
                <a14:useLocalDpi xmlns:a14="http://schemas.microsoft.com/office/drawing/2010/main" val="0"/>
              </a:ext>
            </a:extLst>
          </a:blip>
          <a:srcRect b="7203"/>
          <a:stretch/>
        </p:blipFill>
        <p:spPr>
          <a:xfrm>
            <a:off x="1427603" y="3170814"/>
            <a:ext cx="6530751" cy="3530133"/>
          </a:xfrm>
          <a:prstGeom prst="rect">
            <a:avLst/>
          </a:prstGeom>
        </p:spPr>
      </p:pic>
      <p:cxnSp>
        <p:nvCxnSpPr>
          <p:cNvPr id="3" name="Straight Arrow Connector 2"/>
          <p:cNvCxnSpPr/>
          <p:nvPr/>
        </p:nvCxnSpPr>
        <p:spPr>
          <a:xfrm>
            <a:off x="337791" y="3269413"/>
            <a:ext cx="1324140" cy="432320"/>
          </a:xfrm>
          <a:prstGeom prst="straightConnector1">
            <a:avLst/>
          </a:prstGeom>
          <a:ln w="381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4" name="Oval 3"/>
          <p:cNvSpPr/>
          <p:nvPr/>
        </p:nvSpPr>
        <p:spPr>
          <a:xfrm>
            <a:off x="6634215" y="5201339"/>
            <a:ext cx="1378187" cy="24318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1894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37.2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4350" y="-13368"/>
            <a:ext cx="6047772" cy="6858000"/>
          </a:xfrm>
          <a:prstGeom prst="rect">
            <a:avLst/>
          </a:prstGeom>
        </p:spPr>
      </p:pic>
    </p:spTree>
    <p:extLst>
      <p:ext uri="{BB962C8B-B14F-4D97-AF65-F5344CB8AC3E}">
        <p14:creationId xmlns:p14="http://schemas.microsoft.com/office/powerpoint/2010/main" val="20884257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6721" y="148609"/>
            <a:ext cx="8633936" cy="4062651"/>
          </a:xfrm>
          <a:prstGeom prst="rect">
            <a:avLst/>
          </a:prstGeom>
          <a:noFill/>
        </p:spPr>
        <p:txBody>
          <a:bodyPr wrap="square" rtlCol="0">
            <a:spAutoFit/>
          </a:bodyPr>
          <a:lstStyle/>
          <a:p>
            <a:r>
              <a:rPr lang="en-US" sz="2400" b="1" dirty="0" err="1" smtClean="0"/>
              <a:t>Lewy</a:t>
            </a:r>
            <a:r>
              <a:rPr lang="en-US" sz="2400" b="1" dirty="0" smtClean="0"/>
              <a:t> bodies </a:t>
            </a:r>
            <a:r>
              <a:rPr lang="en-US" dirty="0" smtClean="0"/>
              <a:t>– </a:t>
            </a:r>
            <a:r>
              <a:rPr lang="en-US" dirty="0" err="1" smtClean="0"/>
              <a:t>Lewyho</a:t>
            </a:r>
            <a:r>
              <a:rPr lang="en-US" dirty="0" smtClean="0"/>
              <a:t> </a:t>
            </a:r>
            <a:r>
              <a:rPr lang="en-US" dirty="0" err="1" smtClean="0"/>
              <a:t>tělíska</a:t>
            </a:r>
            <a:endParaRPr lang="en-US" dirty="0"/>
          </a:p>
          <a:p>
            <a:pPr marL="342900" indent="-342900">
              <a:buAutoNum type="arabicParenR"/>
            </a:pPr>
            <a:r>
              <a:rPr lang="en-US" dirty="0" err="1" smtClean="0"/>
              <a:t>Podle</a:t>
            </a:r>
            <a:r>
              <a:rPr lang="en-US" dirty="0" smtClean="0"/>
              <a:t> </a:t>
            </a:r>
            <a:r>
              <a:rPr lang="en-US" dirty="0" err="1" smtClean="0"/>
              <a:t>americkéh</a:t>
            </a:r>
            <a:r>
              <a:rPr lang="en-US" dirty="0" smtClean="0"/>
              <a:t> </a:t>
            </a:r>
            <a:r>
              <a:rPr lang="en-US" dirty="0" err="1" smtClean="0"/>
              <a:t>neurologa</a:t>
            </a:r>
            <a:r>
              <a:rPr lang="en-US" dirty="0" smtClean="0"/>
              <a:t> </a:t>
            </a:r>
            <a:r>
              <a:rPr lang="en-US" dirty="0" err="1" smtClean="0"/>
              <a:t>něm</a:t>
            </a:r>
            <a:r>
              <a:rPr lang="en-US" dirty="0" smtClean="0"/>
              <a:t>. </a:t>
            </a:r>
            <a:r>
              <a:rPr lang="en-US" dirty="0" err="1" smtClean="0"/>
              <a:t>původu</a:t>
            </a:r>
            <a:r>
              <a:rPr lang="en-US" dirty="0" smtClean="0"/>
              <a:t> – Frederic </a:t>
            </a:r>
            <a:r>
              <a:rPr lang="en-US" dirty="0"/>
              <a:t>Henry </a:t>
            </a:r>
            <a:r>
              <a:rPr lang="en-US" dirty="0" err="1" smtClean="0"/>
              <a:t>Lewey</a:t>
            </a:r>
            <a:r>
              <a:rPr lang="en-US" dirty="0" smtClean="0"/>
              <a:t> (</a:t>
            </a:r>
            <a:r>
              <a:rPr lang="en-US" dirty="0" err="1" smtClean="0"/>
              <a:t>rozený</a:t>
            </a:r>
            <a:r>
              <a:rPr lang="en-US" dirty="0" smtClean="0"/>
              <a:t> </a:t>
            </a:r>
            <a:r>
              <a:rPr lang="en-US" dirty="0"/>
              <a:t>Friedrich Heinrich </a:t>
            </a:r>
            <a:r>
              <a:rPr lang="en-US" dirty="0" err="1" smtClean="0"/>
              <a:t>Lewy</a:t>
            </a:r>
            <a:endParaRPr lang="en-US" dirty="0" smtClean="0"/>
          </a:p>
          <a:p>
            <a:pPr marL="342900" indent="-342900">
              <a:buAutoNum type="arabicParenR"/>
            </a:pPr>
            <a:r>
              <a:rPr lang="en-US" dirty="0" err="1" smtClean="0"/>
              <a:t>Lewyho</a:t>
            </a:r>
            <a:r>
              <a:rPr lang="en-US" dirty="0" smtClean="0"/>
              <a:t> </a:t>
            </a:r>
            <a:r>
              <a:rPr lang="en-US" dirty="0" err="1" smtClean="0"/>
              <a:t>tělíska</a:t>
            </a:r>
            <a:r>
              <a:rPr lang="en-US" dirty="0" smtClean="0"/>
              <a:t> </a:t>
            </a:r>
            <a:r>
              <a:rPr lang="en-US" dirty="0" err="1" smtClean="0"/>
              <a:t>jsou</a:t>
            </a:r>
            <a:r>
              <a:rPr lang="en-US" dirty="0" smtClean="0"/>
              <a:t> </a:t>
            </a:r>
            <a:r>
              <a:rPr lang="en-US" dirty="0" err="1" smtClean="0"/>
              <a:t>abnormalní</a:t>
            </a:r>
            <a:r>
              <a:rPr lang="en-US" dirty="0" smtClean="0"/>
              <a:t> </a:t>
            </a:r>
            <a:r>
              <a:rPr lang="en-US" dirty="0" err="1" smtClean="0"/>
              <a:t>proteinové</a:t>
            </a:r>
            <a:r>
              <a:rPr lang="en-US" dirty="0" smtClean="0"/>
              <a:t> </a:t>
            </a:r>
            <a:r>
              <a:rPr lang="en-US" dirty="0" err="1" smtClean="0"/>
              <a:t>shluky</a:t>
            </a:r>
            <a:r>
              <a:rPr lang="en-US" dirty="0" smtClean="0"/>
              <a:t> </a:t>
            </a:r>
            <a:r>
              <a:rPr lang="en-US" dirty="0" err="1" smtClean="0"/>
              <a:t>vytvářející</a:t>
            </a:r>
            <a:r>
              <a:rPr lang="en-US" dirty="0" smtClean="0"/>
              <a:t> se v </a:t>
            </a:r>
            <a:r>
              <a:rPr lang="en-US" dirty="0" err="1" smtClean="0"/>
              <a:t>nervových</a:t>
            </a:r>
            <a:r>
              <a:rPr lang="en-US" dirty="0" smtClean="0"/>
              <a:t> </a:t>
            </a:r>
            <a:r>
              <a:rPr lang="en-US" dirty="0" err="1" smtClean="0"/>
              <a:t>bu</a:t>
            </a:r>
            <a:r>
              <a:rPr lang="en-US" dirty="0" err="1" smtClean="0"/>
              <a:t>ňkách</a:t>
            </a:r>
            <a:r>
              <a:rPr lang="en-US" dirty="0" smtClean="0"/>
              <a:t> </a:t>
            </a:r>
            <a:r>
              <a:rPr lang="en-US" dirty="0" err="1" smtClean="0"/>
              <a:t>při</a:t>
            </a:r>
            <a:r>
              <a:rPr lang="en-US" dirty="0" smtClean="0"/>
              <a:t> </a:t>
            </a:r>
            <a:r>
              <a:rPr lang="en-US" dirty="0" err="1" smtClean="0"/>
              <a:t>Parkinsonově</a:t>
            </a:r>
            <a:r>
              <a:rPr lang="en-US" dirty="0" smtClean="0"/>
              <a:t> </a:t>
            </a:r>
            <a:r>
              <a:rPr lang="en-US" dirty="0" err="1" smtClean="0"/>
              <a:t>chorobě</a:t>
            </a:r>
            <a:r>
              <a:rPr lang="en-US" dirty="0" smtClean="0"/>
              <a:t> </a:t>
            </a:r>
            <a:r>
              <a:rPr lang="en-US" dirty="0"/>
              <a:t>(PD</a:t>
            </a:r>
            <a:r>
              <a:rPr lang="en-US" dirty="0" smtClean="0"/>
              <a:t>)</a:t>
            </a:r>
          </a:p>
          <a:p>
            <a:pPr marL="342900" indent="-342900">
              <a:buAutoNum type="arabicParenR"/>
            </a:pPr>
            <a:r>
              <a:rPr lang="en-US" dirty="0" err="1" smtClean="0"/>
              <a:t>Identifikovatelné</a:t>
            </a:r>
            <a:r>
              <a:rPr lang="en-US" dirty="0" smtClean="0"/>
              <a:t> </a:t>
            </a:r>
            <a:r>
              <a:rPr lang="en-US" dirty="0" err="1" smtClean="0"/>
              <a:t>microskopem</a:t>
            </a:r>
            <a:r>
              <a:rPr lang="en-US" dirty="0" smtClean="0"/>
              <a:t> </a:t>
            </a:r>
            <a:r>
              <a:rPr lang="en-US" dirty="0" err="1" smtClean="0"/>
              <a:t>při</a:t>
            </a:r>
            <a:r>
              <a:rPr lang="en-US" dirty="0" smtClean="0"/>
              <a:t> </a:t>
            </a:r>
            <a:r>
              <a:rPr lang="en-US" dirty="0" err="1" smtClean="0"/>
              <a:t>histologii</a:t>
            </a:r>
            <a:r>
              <a:rPr lang="en-US" dirty="0" smtClean="0"/>
              <a:t> </a:t>
            </a:r>
            <a:r>
              <a:rPr lang="en-US" dirty="0" err="1" smtClean="0"/>
              <a:t>mozku</a:t>
            </a:r>
            <a:endParaRPr lang="en-US" dirty="0" smtClean="0"/>
          </a:p>
          <a:p>
            <a:pPr marL="342900" indent="-342900">
              <a:buAutoNum type="arabicParenR"/>
            </a:pPr>
            <a:r>
              <a:rPr lang="en-US" dirty="0" err="1" smtClean="0"/>
              <a:t>Lewyho</a:t>
            </a:r>
            <a:r>
              <a:rPr lang="en-US" dirty="0" smtClean="0"/>
              <a:t> </a:t>
            </a:r>
            <a:r>
              <a:rPr lang="en-US" dirty="0" err="1" smtClean="0"/>
              <a:t>tělíska</a:t>
            </a:r>
            <a:r>
              <a:rPr lang="en-US" dirty="0" smtClean="0"/>
              <a:t> </a:t>
            </a:r>
            <a:r>
              <a:rPr lang="en-US" dirty="0" err="1" smtClean="0"/>
              <a:t>bývají</a:t>
            </a:r>
            <a:r>
              <a:rPr lang="en-US" dirty="0" smtClean="0"/>
              <a:t> </a:t>
            </a:r>
            <a:r>
              <a:rPr lang="en-US" dirty="0" err="1" smtClean="0"/>
              <a:t>sférickou</a:t>
            </a:r>
            <a:r>
              <a:rPr lang="en-US" dirty="0" smtClean="0"/>
              <a:t> </a:t>
            </a:r>
            <a:r>
              <a:rPr lang="en-US" dirty="0" err="1" smtClean="0"/>
              <a:t>hmotou</a:t>
            </a:r>
            <a:r>
              <a:rPr lang="en-US" dirty="0" smtClean="0"/>
              <a:t> </a:t>
            </a:r>
            <a:r>
              <a:rPr lang="en-US" dirty="0" err="1" smtClean="0"/>
              <a:t>vytěs</a:t>
            </a:r>
            <a:r>
              <a:rPr lang="en-US" dirty="0" err="1" smtClean="0"/>
              <a:t>ňující</a:t>
            </a:r>
            <a:r>
              <a:rPr lang="en-US" dirty="0" smtClean="0"/>
              <a:t> </a:t>
            </a:r>
            <a:r>
              <a:rPr lang="en-US" dirty="0" err="1" smtClean="0"/>
              <a:t>ostatní</a:t>
            </a:r>
            <a:r>
              <a:rPr lang="en-US" dirty="0" smtClean="0"/>
              <a:t> </a:t>
            </a:r>
            <a:r>
              <a:rPr lang="en-US" dirty="0" err="1" smtClean="0"/>
              <a:t>buněčné</a:t>
            </a:r>
            <a:r>
              <a:rPr lang="en-US" dirty="0" smtClean="0"/>
              <a:t> </a:t>
            </a:r>
            <a:r>
              <a:rPr lang="en-US" dirty="0" err="1" smtClean="0"/>
              <a:t>komponenty</a:t>
            </a:r>
            <a:endParaRPr lang="en-US" dirty="0" smtClean="0"/>
          </a:p>
          <a:p>
            <a:pPr marL="342900" indent="-342900">
              <a:buAutoNum type="arabicParenR"/>
            </a:pPr>
            <a:r>
              <a:rPr lang="en-US" dirty="0" err="1" smtClean="0"/>
              <a:t>Lewyho</a:t>
            </a:r>
            <a:r>
              <a:rPr lang="en-US" dirty="0" smtClean="0"/>
              <a:t> </a:t>
            </a:r>
            <a:r>
              <a:rPr lang="en-US" dirty="0" err="1" smtClean="0"/>
              <a:t>tělíska</a:t>
            </a:r>
            <a:r>
              <a:rPr lang="en-US" dirty="0" smtClean="0"/>
              <a:t> </a:t>
            </a:r>
            <a:r>
              <a:rPr lang="en-US" dirty="0" err="1" smtClean="0"/>
              <a:t>mívají</a:t>
            </a:r>
            <a:r>
              <a:rPr lang="en-US" dirty="0" smtClean="0"/>
              <a:t> </a:t>
            </a:r>
            <a:r>
              <a:rPr lang="en-US" dirty="0" err="1" smtClean="0"/>
              <a:t>dvě</a:t>
            </a:r>
            <a:r>
              <a:rPr lang="en-US" dirty="0" smtClean="0"/>
              <a:t> </a:t>
            </a:r>
            <a:r>
              <a:rPr lang="en-US" dirty="0" err="1" smtClean="0"/>
              <a:t>typické</a:t>
            </a:r>
            <a:r>
              <a:rPr lang="en-US" dirty="0" smtClean="0"/>
              <a:t> </a:t>
            </a:r>
            <a:r>
              <a:rPr lang="en-US" dirty="0" err="1" smtClean="0"/>
              <a:t>morfologie</a:t>
            </a:r>
            <a:r>
              <a:rPr lang="en-US" dirty="0" smtClean="0"/>
              <a:t>:</a:t>
            </a:r>
          </a:p>
          <a:p>
            <a:pPr marL="800100" lvl="1" indent="-342900">
              <a:buFont typeface="+mj-lt"/>
              <a:buAutoNum type="alphaLcParenR"/>
            </a:pPr>
            <a:r>
              <a:rPr lang="en-US" dirty="0" err="1" smtClean="0"/>
              <a:t>klasická</a:t>
            </a:r>
            <a:r>
              <a:rPr lang="en-US" dirty="0" smtClean="0"/>
              <a:t> </a:t>
            </a:r>
            <a:r>
              <a:rPr lang="en-US" dirty="0" err="1" smtClean="0"/>
              <a:t>Lewyho</a:t>
            </a:r>
            <a:r>
              <a:rPr lang="en-US" dirty="0" smtClean="0"/>
              <a:t> </a:t>
            </a:r>
            <a:r>
              <a:rPr lang="en-US" dirty="0" err="1" smtClean="0"/>
              <a:t>tělíska</a:t>
            </a:r>
            <a:r>
              <a:rPr lang="en-US" dirty="0" smtClean="0"/>
              <a:t> </a:t>
            </a:r>
            <a:r>
              <a:rPr lang="en-US" dirty="0"/>
              <a:t>classical </a:t>
            </a:r>
            <a:r>
              <a:rPr lang="en-US" dirty="0" err="1"/>
              <a:t>Lewy</a:t>
            </a:r>
            <a:r>
              <a:rPr lang="en-US" dirty="0"/>
              <a:t> </a:t>
            </a:r>
            <a:r>
              <a:rPr lang="en-US" dirty="0" smtClean="0"/>
              <a:t>– </a:t>
            </a:r>
            <a:r>
              <a:rPr lang="en-US" dirty="0" err="1" smtClean="0"/>
              <a:t>husté</a:t>
            </a:r>
            <a:r>
              <a:rPr lang="en-US" dirty="0" smtClean="0"/>
              <a:t> </a:t>
            </a:r>
            <a:r>
              <a:rPr lang="en-US" dirty="0" err="1" smtClean="0"/>
              <a:t>tělo</a:t>
            </a:r>
            <a:r>
              <a:rPr lang="en-US" dirty="0" smtClean="0"/>
              <a:t> L.T. je </a:t>
            </a:r>
            <a:r>
              <a:rPr lang="en-US" dirty="0" err="1" smtClean="0"/>
              <a:t>obklopeno</a:t>
            </a:r>
            <a:r>
              <a:rPr lang="en-US" dirty="0" smtClean="0"/>
              <a:t> </a:t>
            </a:r>
            <a:r>
              <a:rPr lang="en-US" dirty="0" err="1" smtClean="0"/>
              <a:t>cca</a:t>
            </a:r>
            <a:r>
              <a:rPr lang="en-US" dirty="0" smtClean="0"/>
              <a:t> 10 nm-</a:t>
            </a:r>
            <a:r>
              <a:rPr lang="en-US" dirty="0" err="1" smtClean="0"/>
              <a:t>světelným</a:t>
            </a:r>
            <a:r>
              <a:rPr lang="en-US" dirty="0" smtClean="0"/>
              <a:t> </a:t>
            </a:r>
            <a:r>
              <a:rPr lang="en-US" dirty="0" err="1" smtClean="0"/>
              <a:t>kruhem</a:t>
            </a:r>
            <a:r>
              <a:rPr lang="en-US" dirty="0" smtClean="0"/>
              <a:t> </a:t>
            </a:r>
            <a:r>
              <a:rPr lang="en-US" dirty="0" err="1" smtClean="0"/>
              <a:t>tvořeným</a:t>
            </a:r>
            <a:r>
              <a:rPr lang="en-US" dirty="0" smtClean="0"/>
              <a:t> </a:t>
            </a:r>
            <a:r>
              <a:rPr lang="en-US" dirty="0" err="1" smtClean="0"/>
              <a:t>fibrily</a:t>
            </a:r>
            <a:r>
              <a:rPr lang="en-US" dirty="0" smtClean="0"/>
              <a:t>, </a:t>
            </a:r>
            <a:r>
              <a:rPr lang="en-US" dirty="0" err="1" smtClean="0"/>
              <a:t>jejichž</a:t>
            </a:r>
            <a:r>
              <a:rPr lang="en-US" dirty="0" smtClean="0"/>
              <a:t> </a:t>
            </a:r>
            <a:r>
              <a:rPr lang="en-US" dirty="0" err="1" smtClean="0"/>
              <a:t>primární</a:t>
            </a:r>
            <a:r>
              <a:rPr lang="en-US" dirty="0" smtClean="0"/>
              <a:t> </a:t>
            </a:r>
            <a:r>
              <a:rPr lang="en-US" dirty="0" err="1" smtClean="0"/>
              <a:t>strukurní</a:t>
            </a:r>
            <a:r>
              <a:rPr lang="en-US" dirty="0" smtClean="0"/>
              <a:t> </a:t>
            </a:r>
            <a:r>
              <a:rPr lang="en-US" dirty="0" err="1" smtClean="0"/>
              <a:t>komponentou</a:t>
            </a:r>
            <a:r>
              <a:rPr lang="en-US" dirty="0" smtClean="0"/>
              <a:t> je </a:t>
            </a:r>
            <a:r>
              <a:rPr lang="en-US" dirty="0" smtClean="0">
                <a:latin typeface="Symbol" charset="2"/>
                <a:cs typeface="Symbol" charset="2"/>
              </a:rPr>
              <a:t>a</a:t>
            </a:r>
            <a:r>
              <a:rPr lang="en-US" dirty="0" smtClean="0"/>
              <a:t>-</a:t>
            </a:r>
            <a:r>
              <a:rPr lang="en-US" dirty="0" err="1"/>
              <a:t>synuclein</a:t>
            </a:r>
            <a:r>
              <a:rPr lang="en-US" dirty="0"/>
              <a:t>. </a:t>
            </a:r>
            <a:endParaRPr lang="en-US" dirty="0" smtClean="0"/>
          </a:p>
          <a:p>
            <a:pPr marL="800100" lvl="1" indent="-342900">
              <a:buFont typeface="+mj-lt"/>
              <a:buAutoNum type="alphaLcParenR"/>
            </a:pPr>
            <a:r>
              <a:rPr lang="en-US" dirty="0" err="1" smtClean="0"/>
              <a:t>Kortikální</a:t>
            </a:r>
            <a:r>
              <a:rPr lang="en-US" dirty="0" smtClean="0"/>
              <a:t> </a:t>
            </a:r>
            <a:r>
              <a:rPr lang="en-US" dirty="0" err="1" smtClean="0"/>
              <a:t>Lewyho</a:t>
            </a:r>
            <a:r>
              <a:rPr lang="en-US" dirty="0" smtClean="0"/>
              <a:t> </a:t>
            </a:r>
            <a:r>
              <a:rPr lang="en-US" dirty="0" err="1" smtClean="0"/>
              <a:t>tělíska</a:t>
            </a:r>
            <a:r>
              <a:rPr lang="en-US" dirty="0" smtClean="0"/>
              <a:t> – </a:t>
            </a:r>
            <a:r>
              <a:rPr lang="en-US" dirty="0" err="1" smtClean="0"/>
              <a:t>nejsou</a:t>
            </a:r>
            <a:r>
              <a:rPr lang="en-US" dirty="0" smtClean="0"/>
              <a:t> </a:t>
            </a:r>
            <a:r>
              <a:rPr lang="en-US" dirty="0" err="1" smtClean="0"/>
              <a:t>tak</a:t>
            </a:r>
            <a:r>
              <a:rPr lang="en-US" dirty="0" smtClean="0"/>
              <a:t> </a:t>
            </a:r>
            <a:r>
              <a:rPr lang="en-US" dirty="0" err="1" smtClean="0"/>
              <a:t>dobře</a:t>
            </a:r>
            <a:r>
              <a:rPr lang="en-US" dirty="0" smtClean="0"/>
              <a:t> </a:t>
            </a:r>
            <a:r>
              <a:rPr lang="en-US" dirty="0" err="1" smtClean="0"/>
              <a:t>definovány</a:t>
            </a:r>
            <a:r>
              <a:rPr lang="en-US" dirty="0" smtClean="0"/>
              <a:t> </a:t>
            </a:r>
            <a:r>
              <a:rPr lang="en-US" dirty="0" err="1" smtClean="0"/>
              <a:t>jako</a:t>
            </a:r>
            <a:r>
              <a:rPr lang="en-US" dirty="0" smtClean="0"/>
              <a:t> a) a </a:t>
            </a:r>
            <a:r>
              <a:rPr lang="en-US" dirty="0" err="1" smtClean="0"/>
              <a:t>především</a:t>
            </a:r>
            <a:r>
              <a:rPr lang="en-US" dirty="0" smtClean="0"/>
              <a:t> </a:t>
            </a:r>
            <a:r>
              <a:rPr lang="en-US" dirty="0" err="1" smtClean="0"/>
              <a:t>postrádají</a:t>
            </a:r>
            <a:r>
              <a:rPr lang="en-US" dirty="0" smtClean="0"/>
              <a:t> </a:t>
            </a:r>
            <a:r>
              <a:rPr lang="en-US" dirty="0" err="1" smtClean="0"/>
              <a:t>světelný</a:t>
            </a:r>
            <a:r>
              <a:rPr lang="en-US" dirty="0" smtClean="0"/>
              <a:t> </a:t>
            </a:r>
            <a:r>
              <a:rPr lang="en-US" dirty="0" err="1" smtClean="0"/>
              <a:t>kruh</a:t>
            </a:r>
            <a:r>
              <a:rPr lang="en-US" dirty="0" smtClean="0"/>
              <a:t>. </a:t>
            </a:r>
            <a:r>
              <a:rPr lang="en-US" dirty="0" smtClean="0">
                <a:latin typeface="Symbol" charset="2"/>
                <a:cs typeface="Symbol" charset="2"/>
              </a:rPr>
              <a:t>a</a:t>
            </a:r>
            <a:r>
              <a:rPr lang="en-US" dirty="0" smtClean="0"/>
              <a:t>-</a:t>
            </a:r>
            <a:r>
              <a:rPr lang="en-US" dirty="0" err="1" smtClean="0"/>
              <a:t>synuclein</a:t>
            </a:r>
            <a:r>
              <a:rPr lang="en-US" dirty="0" smtClean="0"/>
              <a:t> je </a:t>
            </a:r>
            <a:r>
              <a:rPr lang="en-US" dirty="0" err="1" smtClean="0"/>
              <a:t>rovněž</a:t>
            </a:r>
            <a:r>
              <a:rPr lang="en-US" dirty="0" smtClean="0"/>
              <a:t> </a:t>
            </a:r>
            <a:r>
              <a:rPr lang="en-US" dirty="0" err="1" smtClean="0"/>
              <a:t>hlavní</a:t>
            </a:r>
            <a:r>
              <a:rPr lang="en-US" dirty="0" smtClean="0"/>
              <a:t> </a:t>
            </a:r>
            <a:r>
              <a:rPr lang="en-US" dirty="0" err="1" smtClean="0"/>
              <a:t>strukturní</a:t>
            </a:r>
            <a:r>
              <a:rPr lang="en-US" dirty="0" smtClean="0"/>
              <a:t> </a:t>
            </a:r>
            <a:r>
              <a:rPr lang="en-US" dirty="0" err="1" smtClean="0"/>
              <a:t>složkou</a:t>
            </a:r>
            <a:r>
              <a:rPr lang="en-US" dirty="0" smtClean="0"/>
              <a:t>. (</a:t>
            </a:r>
            <a:r>
              <a:rPr lang="en-US" dirty="0" err="1" smtClean="0"/>
              <a:t>Zodpovědné</a:t>
            </a:r>
            <a:r>
              <a:rPr lang="en-US" dirty="0" smtClean="0"/>
              <a:t> </a:t>
            </a:r>
            <a:r>
              <a:rPr lang="en-US" dirty="0" err="1" smtClean="0"/>
              <a:t>i</a:t>
            </a:r>
            <a:r>
              <a:rPr lang="en-US" dirty="0" smtClean="0"/>
              <a:t> </a:t>
            </a:r>
            <a:r>
              <a:rPr lang="en-US" dirty="0" err="1" smtClean="0"/>
              <a:t>za</a:t>
            </a:r>
            <a:r>
              <a:rPr lang="en-US" dirty="0" smtClean="0"/>
              <a:t> </a:t>
            </a:r>
            <a:r>
              <a:rPr lang="en-US" dirty="0" err="1" smtClean="0"/>
              <a:t>jiné</a:t>
            </a:r>
            <a:r>
              <a:rPr lang="en-US" dirty="0" smtClean="0"/>
              <a:t> </a:t>
            </a:r>
            <a:r>
              <a:rPr lang="en-US" dirty="0" err="1" smtClean="0"/>
              <a:t>formy</a:t>
            </a:r>
            <a:r>
              <a:rPr lang="en-US" dirty="0" smtClean="0"/>
              <a:t> </a:t>
            </a:r>
            <a:r>
              <a:rPr lang="en-US" dirty="0" err="1" smtClean="0"/>
              <a:t>demence</a:t>
            </a:r>
            <a:r>
              <a:rPr lang="en-US" dirty="0" smtClean="0"/>
              <a:t>).</a:t>
            </a:r>
            <a:endParaRPr lang="en-US" dirty="0"/>
          </a:p>
        </p:txBody>
      </p:sp>
      <p:pic>
        <p:nvPicPr>
          <p:cNvPr id="5" name="Picture 4" descr="gliageek_LewyBody_SubstantiaNigra.jpg"/>
          <p:cNvPicPr>
            <a:picLocks noChangeAspect="1"/>
          </p:cNvPicPr>
          <p:nvPr/>
        </p:nvPicPr>
        <p:blipFill rotWithShape="1">
          <a:blip r:embed="rId2">
            <a:extLst>
              <a:ext uri="{28A0092B-C50C-407E-A947-70E740481C1C}">
                <a14:useLocalDpi xmlns:a14="http://schemas.microsoft.com/office/drawing/2010/main" val="0"/>
              </a:ext>
            </a:extLst>
          </a:blip>
          <a:srcRect l="23541" t="24938" r="30800"/>
          <a:stretch/>
        </p:blipFill>
        <p:spPr>
          <a:xfrm rot="5400000">
            <a:off x="5769539" y="3688394"/>
            <a:ext cx="2783398" cy="3431815"/>
          </a:xfrm>
          <a:prstGeom prst="rect">
            <a:avLst/>
          </a:prstGeom>
        </p:spPr>
      </p:pic>
    </p:spTree>
    <p:extLst>
      <p:ext uri="{BB962C8B-B14F-4D97-AF65-F5344CB8AC3E}">
        <p14:creationId xmlns:p14="http://schemas.microsoft.com/office/powerpoint/2010/main" val="4279801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11-15 at 9.18.46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94198"/>
          </a:xfrm>
          <a:prstGeom prst="rect">
            <a:avLst/>
          </a:prstGeom>
        </p:spPr>
      </p:pic>
      <p:sp>
        <p:nvSpPr>
          <p:cNvPr id="5" name="TextBox 4"/>
          <p:cNvSpPr txBox="1"/>
          <p:nvPr/>
        </p:nvSpPr>
        <p:spPr>
          <a:xfrm>
            <a:off x="54048" y="5099628"/>
            <a:ext cx="9022395" cy="1754327"/>
          </a:xfrm>
          <a:prstGeom prst="rect">
            <a:avLst/>
          </a:prstGeom>
          <a:noFill/>
        </p:spPr>
        <p:txBody>
          <a:bodyPr wrap="square" rtlCol="0">
            <a:spAutoFit/>
          </a:bodyPr>
          <a:lstStyle/>
          <a:p>
            <a:pPr algn="just"/>
            <a:r>
              <a:rPr lang="en-US" dirty="0" err="1"/>
              <a:t>Substantia</a:t>
            </a:r>
            <a:r>
              <a:rPr lang="en-US" dirty="0"/>
              <a:t> </a:t>
            </a:r>
            <a:r>
              <a:rPr lang="en-US" dirty="0" err="1"/>
              <a:t>nigra</a:t>
            </a:r>
            <a:r>
              <a:rPr lang="en-US" dirty="0"/>
              <a:t> from patients with Parkinson’s disease (A–F) and cingulate cortex from a patient with dementia with </a:t>
            </a:r>
            <a:r>
              <a:rPr lang="en-US" dirty="0" err="1"/>
              <a:t>Lewy</a:t>
            </a:r>
            <a:r>
              <a:rPr lang="en-US" dirty="0"/>
              <a:t> bodies (G) </a:t>
            </a:r>
            <a:r>
              <a:rPr lang="en-US" dirty="0" err="1"/>
              <a:t>immunostained</a:t>
            </a:r>
            <a:r>
              <a:rPr lang="en-US" dirty="0"/>
              <a:t> for </a:t>
            </a:r>
            <a:r>
              <a:rPr lang="en-US" dirty="0" smtClean="0">
                <a:latin typeface="Symbol" charset="2"/>
                <a:cs typeface="Symbol" charset="2"/>
              </a:rPr>
              <a:t>a</a:t>
            </a:r>
            <a:r>
              <a:rPr lang="en-US" dirty="0" smtClean="0"/>
              <a:t>-</a:t>
            </a:r>
            <a:r>
              <a:rPr lang="en-US" dirty="0" err="1"/>
              <a:t>synuclein</a:t>
            </a:r>
            <a:r>
              <a:rPr lang="en-US" dirty="0"/>
              <a:t> (antibodies PER1 and PER2, in brown) and ubiquitin (in blue). Where only </a:t>
            </a:r>
            <a:r>
              <a:rPr lang="en-US" dirty="0" smtClean="0">
                <a:latin typeface="Symbol" charset="2"/>
                <a:cs typeface="Symbol" charset="2"/>
              </a:rPr>
              <a:t>a</a:t>
            </a:r>
            <a:r>
              <a:rPr lang="en-US" dirty="0" smtClean="0"/>
              <a:t>-</a:t>
            </a:r>
            <a:r>
              <a:rPr lang="en-US" dirty="0" err="1"/>
              <a:t>synuclein</a:t>
            </a:r>
            <a:r>
              <a:rPr lang="en-US" dirty="0"/>
              <a:t> is stained, the color appears as pale reddish-brown, but where ubiquitin also is stained, the superposition of color gives a dark black and brown appearance. The blue staining is not seen on its own, because all the ubiquitin-</a:t>
            </a:r>
            <a:r>
              <a:rPr lang="en-US" dirty="0" err="1"/>
              <a:t>immunoreactive</a:t>
            </a:r>
            <a:r>
              <a:rPr lang="en-US" dirty="0"/>
              <a:t> structures are also </a:t>
            </a:r>
            <a:r>
              <a:rPr lang="en-US" dirty="0" smtClean="0">
                <a:latin typeface="Symbol" charset="2"/>
                <a:cs typeface="Symbol" charset="2"/>
              </a:rPr>
              <a:t>a</a:t>
            </a:r>
            <a:r>
              <a:rPr lang="en-US" dirty="0" smtClean="0"/>
              <a:t>-</a:t>
            </a:r>
            <a:r>
              <a:rPr lang="en-US" dirty="0" err="1"/>
              <a:t>synuclein</a:t>
            </a:r>
            <a:r>
              <a:rPr lang="en-US" dirty="0"/>
              <a:t>-positive.</a:t>
            </a:r>
          </a:p>
        </p:txBody>
      </p:sp>
    </p:spTree>
    <p:extLst>
      <p:ext uri="{BB962C8B-B14F-4D97-AF65-F5344CB8AC3E}">
        <p14:creationId xmlns:p14="http://schemas.microsoft.com/office/powerpoint/2010/main" val="23959421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evodopa3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2420" y="2727157"/>
            <a:ext cx="5561263" cy="3529263"/>
          </a:xfrm>
          <a:prstGeom prst="rect">
            <a:avLst/>
          </a:prstGeom>
        </p:spPr>
      </p:pic>
      <p:pic>
        <p:nvPicPr>
          <p:cNvPr id="4" name="Picture 3" descr="Screen Shot 2011-10-09 at 10.07.3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420" y="494632"/>
            <a:ext cx="5166149" cy="2446421"/>
          </a:xfrm>
          <a:prstGeom prst="rect">
            <a:avLst/>
          </a:prstGeom>
        </p:spPr>
      </p:pic>
    </p:spTree>
    <p:extLst>
      <p:ext uri="{BB962C8B-B14F-4D97-AF65-F5344CB8AC3E}">
        <p14:creationId xmlns:p14="http://schemas.microsoft.com/office/powerpoint/2010/main" val="3397324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11-14 at 11.19.1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850" y="184375"/>
            <a:ext cx="4803410" cy="1720625"/>
          </a:xfrm>
          <a:prstGeom prst="rect">
            <a:avLst/>
          </a:prstGeom>
        </p:spPr>
      </p:pic>
      <p:pic>
        <p:nvPicPr>
          <p:cNvPr id="5" name="Picture 4" descr="Screen Shot 2013-11-14 at 11.19.2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3483" y="2413212"/>
            <a:ext cx="4945260" cy="1490152"/>
          </a:xfrm>
          <a:prstGeom prst="rect">
            <a:avLst/>
          </a:prstGeom>
        </p:spPr>
      </p:pic>
      <p:pic>
        <p:nvPicPr>
          <p:cNvPr id="6" name="Picture 5" descr="Screen Shot 2013-11-14 at 11.19.42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5098" y="4983654"/>
            <a:ext cx="4805560" cy="1620239"/>
          </a:xfrm>
          <a:prstGeom prst="rect">
            <a:avLst/>
          </a:prstGeom>
        </p:spPr>
      </p:pic>
      <p:cxnSp>
        <p:nvCxnSpPr>
          <p:cNvPr id="7" name="Straight Arrow Connector 6"/>
          <p:cNvCxnSpPr/>
          <p:nvPr/>
        </p:nvCxnSpPr>
        <p:spPr>
          <a:xfrm>
            <a:off x="3404932" y="1445567"/>
            <a:ext cx="1337652" cy="1296958"/>
          </a:xfrm>
          <a:prstGeom prst="straightConnector1">
            <a:avLst/>
          </a:prstGeom>
          <a:ln w="38100" cmpd="sng">
            <a:solidFill>
              <a:schemeClr val="tx1"/>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5580306" y="3903364"/>
            <a:ext cx="1395473" cy="1301767"/>
          </a:xfrm>
          <a:prstGeom prst="straightConnector1">
            <a:avLst/>
          </a:prstGeom>
          <a:ln w="38100" cmpd="sng">
            <a:solidFill>
              <a:schemeClr val="tx1"/>
            </a:solidFill>
            <a:prstDash val="dash"/>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48233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18.2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786" y="5367571"/>
            <a:ext cx="8617857" cy="569690"/>
          </a:xfrm>
          <a:prstGeom prst="rect">
            <a:avLst/>
          </a:prstGeom>
        </p:spPr>
      </p:pic>
      <p:pic>
        <p:nvPicPr>
          <p:cNvPr id="5" name="Picture 4" descr="Screen Shot 2011-10-09 at 10.20.1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786" y="5937261"/>
            <a:ext cx="8617857" cy="646581"/>
          </a:xfrm>
          <a:prstGeom prst="rect">
            <a:avLst/>
          </a:prstGeom>
        </p:spPr>
      </p:pic>
      <p:sp>
        <p:nvSpPr>
          <p:cNvPr id="2" name="TextBox 1"/>
          <p:cNvSpPr txBox="1"/>
          <p:nvPr/>
        </p:nvSpPr>
        <p:spPr>
          <a:xfrm>
            <a:off x="226786" y="399143"/>
            <a:ext cx="8617857" cy="2031325"/>
          </a:xfrm>
          <a:prstGeom prst="rect">
            <a:avLst/>
          </a:prstGeom>
          <a:noFill/>
        </p:spPr>
        <p:txBody>
          <a:bodyPr wrap="square" rtlCol="0">
            <a:spAutoFit/>
          </a:bodyPr>
          <a:lstStyle/>
          <a:p>
            <a:r>
              <a:rPr lang="en-US" dirty="0"/>
              <a:t>The locus, PARK1, was localized to chromosome 4q21-23 by means of a genome scan in late 1996 (23). Shortly after, a G209A mutation in the SNCA gene (encoding </a:t>
            </a:r>
            <a:r>
              <a:rPr lang="en-US" dirty="0">
                <a:latin typeface="Symbol" charset="2"/>
                <a:cs typeface="Symbol" charset="2"/>
              </a:rPr>
              <a:t>a</a:t>
            </a:r>
            <a:r>
              <a:rPr lang="en-US" dirty="0" smtClean="0"/>
              <a:t>-</a:t>
            </a:r>
            <a:r>
              <a:rPr lang="en-US" dirty="0" err="1" smtClean="0"/>
              <a:t>synuclein</a:t>
            </a:r>
            <a:r>
              <a:rPr lang="en-US" dirty="0"/>
              <a:t>) was shown to be responsible for the PD phenotype in the </a:t>
            </a:r>
            <a:r>
              <a:rPr lang="en-US" dirty="0" err="1"/>
              <a:t>Contursi</a:t>
            </a:r>
            <a:r>
              <a:rPr lang="en-US" dirty="0"/>
              <a:t> kindred and 3 other Greek families (24). The G209A mutation, which results in an </a:t>
            </a:r>
            <a:r>
              <a:rPr lang="en-US" dirty="0" err="1"/>
              <a:t>Ala</a:t>
            </a:r>
            <a:r>
              <a:rPr lang="en-US" dirty="0"/>
              <a:t> to </a:t>
            </a:r>
            <a:r>
              <a:rPr lang="en-US" dirty="0" err="1"/>
              <a:t>Thr</a:t>
            </a:r>
            <a:r>
              <a:rPr lang="en-US" dirty="0"/>
              <a:t> substitution at amino acid 53 (A53T), segregated with disease in the families and was not detected in unrelated control subjects or in patients with sporadic PD. These data provided the first evidence that </a:t>
            </a:r>
            <a:r>
              <a:rPr lang="en-US" dirty="0">
                <a:latin typeface="Symbol" charset="2"/>
                <a:cs typeface="Symbol" charset="2"/>
              </a:rPr>
              <a:t>a</a:t>
            </a:r>
            <a:r>
              <a:rPr lang="en-US" dirty="0" smtClean="0"/>
              <a:t>-</a:t>
            </a:r>
            <a:r>
              <a:rPr lang="en-US" dirty="0" err="1"/>
              <a:t>synuclein</a:t>
            </a:r>
            <a:r>
              <a:rPr lang="en-US" dirty="0"/>
              <a:t> must somehow be important in PD pathogenesis</a:t>
            </a:r>
          </a:p>
        </p:txBody>
      </p:sp>
    </p:spTree>
    <p:extLst>
      <p:ext uri="{BB962C8B-B14F-4D97-AF65-F5344CB8AC3E}">
        <p14:creationId xmlns:p14="http://schemas.microsoft.com/office/powerpoint/2010/main" val="30790032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54.5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620090"/>
          </a:xfrm>
          <a:prstGeom prst="rect">
            <a:avLst/>
          </a:prstGeom>
        </p:spPr>
      </p:pic>
    </p:spTree>
    <p:extLst>
      <p:ext uri="{BB962C8B-B14F-4D97-AF65-F5344CB8AC3E}">
        <p14:creationId xmlns:p14="http://schemas.microsoft.com/office/powerpoint/2010/main" val="3797130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59.0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793" y="0"/>
            <a:ext cx="8048625" cy="6858000"/>
          </a:xfrm>
          <a:prstGeom prst="rect">
            <a:avLst/>
          </a:prstGeom>
        </p:spPr>
      </p:pic>
    </p:spTree>
    <p:extLst>
      <p:ext uri="{BB962C8B-B14F-4D97-AF65-F5344CB8AC3E}">
        <p14:creationId xmlns:p14="http://schemas.microsoft.com/office/powerpoint/2010/main" val="1140598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01.4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6774" y="225720"/>
            <a:ext cx="4527195" cy="6316030"/>
          </a:xfrm>
          <a:prstGeom prst="rect">
            <a:avLst/>
          </a:prstGeom>
        </p:spPr>
      </p:pic>
      <p:sp>
        <p:nvSpPr>
          <p:cNvPr id="6" name="Frame 5"/>
          <p:cNvSpPr/>
          <p:nvPr/>
        </p:nvSpPr>
        <p:spPr>
          <a:xfrm>
            <a:off x="2781972" y="2436480"/>
            <a:ext cx="3481783" cy="457920"/>
          </a:xfrm>
          <a:prstGeom prst="fram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7" name="Frame 6"/>
          <p:cNvSpPr/>
          <p:nvPr/>
        </p:nvSpPr>
        <p:spPr>
          <a:xfrm>
            <a:off x="2781972" y="4023120"/>
            <a:ext cx="3481783" cy="457920"/>
          </a:xfrm>
          <a:prstGeom prst="fram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8" name="Frame 7"/>
          <p:cNvSpPr/>
          <p:nvPr/>
        </p:nvSpPr>
        <p:spPr>
          <a:xfrm>
            <a:off x="2781972" y="6212160"/>
            <a:ext cx="3481783" cy="216000"/>
          </a:xfrm>
          <a:prstGeom prst="fram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9903514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1.28.2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44" y="422776"/>
            <a:ext cx="5269159" cy="3988803"/>
          </a:xfrm>
          <a:prstGeom prst="rect">
            <a:avLst/>
          </a:prstGeom>
        </p:spPr>
      </p:pic>
      <p:pic>
        <p:nvPicPr>
          <p:cNvPr id="3" name="Picture 2" descr="Screen Shot 2011-10-09 at 11.33.4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7684" y="0"/>
            <a:ext cx="3653692" cy="6858000"/>
          </a:xfrm>
          <a:prstGeom prst="rect">
            <a:avLst/>
          </a:prstGeom>
        </p:spPr>
      </p:pic>
    </p:spTree>
    <p:extLst>
      <p:ext uri="{BB962C8B-B14F-4D97-AF65-F5344CB8AC3E}">
        <p14:creationId xmlns:p14="http://schemas.microsoft.com/office/powerpoint/2010/main" val="5116535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1.29.4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2847" y="614948"/>
            <a:ext cx="7098632" cy="3652877"/>
          </a:xfrm>
          <a:prstGeom prst="rect">
            <a:avLst/>
          </a:prstGeom>
        </p:spPr>
      </p:pic>
      <p:pic>
        <p:nvPicPr>
          <p:cNvPr id="3" name="Picture 2" descr="Screen Shot 2011-10-09 at 11.29.2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684" y="4646452"/>
            <a:ext cx="7954211" cy="567446"/>
          </a:xfrm>
          <a:prstGeom prst="rect">
            <a:avLst/>
          </a:prstGeom>
        </p:spPr>
      </p:pic>
      <p:sp>
        <p:nvSpPr>
          <p:cNvPr id="2" name="TextBox 1"/>
          <p:cNvSpPr txBox="1"/>
          <p:nvPr/>
        </p:nvSpPr>
        <p:spPr>
          <a:xfrm>
            <a:off x="762000" y="5560786"/>
            <a:ext cx="8087895" cy="646331"/>
          </a:xfrm>
          <a:prstGeom prst="rect">
            <a:avLst/>
          </a:prstGeom>
          <a:noFill/>
        </p:spPr>
        <p:txBody>
          <a:bodyPr wrap="square" rtlCol="0">
            <a:spAutoFit/>
          </a:bodyPr>
          <a:lstStyle/>
          <a:p>
            <a:r>
              <a:rPr lang="en-US" dirty="0" smtClean="0"/>
              <a:t>ventral </a:t>
            </a:r>
            <a:r>
              <a:rPr lang="en-US" dirty="0"/>
              <a:t>intermediate nucleus of the thalamus (</a:t>
            </a:r>
            <a:r>
              <a:rPr lang="en-US" b="1" dirty="0" smtClean="0"/>
              <a:t>VIM</a:t>
            </a:r>
            <a:r>
              <a:rPr lang="en-US" dirty="0" smtClean="0"/>
              <a:t>)</a:t>
            </a:r>
            <a:r>
              <a:rPr lang="en-US" dirty="0"/>
              <a:t>, </a:t>
            </a:r>
            <a:r>
              <a:rPr lang="en-US" dirty="0" err="1" smtClean="0"/>
              <a:t>globus</a:t>
            </a:r>
            <a:r>
              <a:rPr lang="en-US" dirty="0" smtClean="0"/>
              <a:t> </a:t>
            </a:r>
            <a:r>
              <a:rPr lang="en-US" dirty="0" err="1"/>
              <a:t>pallidus</a:t>
            </a:r>
            <a:r>
              <a:rPr lang="en-US" dirty="0"/>
              <a:t> pars </a:t>
            </a:r>
            <a:r>
              <a:rPr lang="en-US" dirty="0" err="1"/>
              <a:t>interna</a:t>
            </a:r>
            <a:r>
              <a:rPr lang="en-US" dirty="0"/>
              <a:t> (</a:t>
            </a:r>
            <a:r>
              <a:rPr lang="en-US" b="1" dirty="0" err="1"/>
              <a:t>GPi</a:t>
            </a:r>
            <a:r>
              <a:rPr lang="en-US" dirty="0"/>
              <a:t>), </a:t>
            </a:r>
            <a:r>
              <a:rPr lang="en-US" dirty="0" err="1" smtClean="0"/>
              <a:t>subthalamic</a:t>
            </a:r>
            <a:r>
              <a:rPr lang="en-US" dirty="0" smtClean="0"/>
              <a:t> </a:t>
            </a:r>
            <a:r>
              <a:rPr lang="en-US" dirty="0"/>
              <a:t>nucleus (</a:t>
            </a:r>
            <a:r>
              <a:rPr lang="en-US" b="1" dirty="0"/>
              <a:t>STN</a:t>
            </a:r>
            <a:r>
              <a:rPr lang="en-US" dirty="0"/>
              <a:t>)</a:t>
            </a:r>
          </a:p>
        </p:txBody>
      </p:sp>
    </p:spTree>
    <p:extLst>
      <p:ext uri="{BB962C8B-B14F-4D97-AF65-F5344CB8AC3E}">
        <p14:creationId xmlns:p14="http://schemas.microsoft.com/office/powerpoint/2010/main" val="23899383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1.33.0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69968"/>
            <a:ext cx="9144000" cy="3753958"/>
          </a:xfrm>
          <a:prstGeom prst="rect">
            <a:avLst/>
          </a:prstGeom>
        </p:spPr>
      </p:pic>
    </p:spTree>
    <p:extLst>
      <p:ext uri="{BB962C8B-B14F-4D97-AF65-F5344CB8AC3E}">
        <p14:creationId xmlns:p14="http://schemas.microsoft.com/office/powerpoint/2010/main" val="24435597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44.2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5018" y="0"/>
            <a:ext cx="6828982" cy="6858000"/>
          </a:xfrm>
          <a:prstGeom prst="rect">
            <a:avLst/>
          </a:prstGeom>
        </p:spPr>
      </p:pic>
    </p:spTree>
    <p:extLst>
      <p:ext uri="{BB962C8B-B14F-4D97-AF65-F5344CB8AC3E}">
        <p14:creationId xmlns:p14="http://schemas.microsoft.com/office/powerpoint/2010/main" val="20076011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1.38.1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8760" y="0"/>
            <a:ext cx="5907295" cy="6858000"/>
          </a:xfrm>
          <a:prstGeom prst="rect">
            <a:avLst/>
          </a:prstGeom>
        </p:spPr>
      </p:pic>
    </p:spTree>
    <p:extLst>
      <p:ext uri="{BB962C8B-B14F-4D97-AF65-F5344CB8AC3E}">
        <p14:creationId xmlns:p14="http://schemas.microsoft.com/office/powerpoint/2010/main" val="17473640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11-15 at 8.30.08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7179" y="0"/>
            <a:ext cx="6394020" cy="6858000"/>
          </a:xfrm>
          <a:prstGeom prst="rect">
            <a:avLst/>
          </a:prstGeom>
        </p:spPr>
      </p:pic>
    </p:spTree>
    <p:extLst>
      <p:ext uri="{BB962C8B-B14F-4D97-AF65-F5344CB8AC3E}">
        <p14:creationId xmlns:p14="http://schemas.microsoft.com/office/powerpoint/2010/main" val="37200681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11-15 at 8.42.32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11090"/>
            <a:ext cx="9144000" cy="3018118"/>
          </a:xfrm>
          <a:prstGeom prst="rect">
            <a:avLst/>
          </a:prstGeom>
        </p:spPr>
      </p:pic>
      <p:pic>
        <p:nvPicPr>
          <p:cNvPr id="5" name="Picture 4" descr="Screen Shot 2013-11-15 at 8.30.08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7763" y="256689"/>
            <a:ext cx="3453731" cy="3704350"/>
          </a:xfrm>
          <a:prstGeom prst="rect">
            <a:avLst/>
          </a:prstGeom>
        </p:spPr>
      </p:pic>
    </p:spTree>
    <p:extLst>
      <p:ext uri="{BB962C8B-B14F-4D97-AF65-F5344CB8AC3E}">
        <p14:creationId xmlns:p14="http://schemas.microsoft.com/office/powerpoint/2010/main" val="1557756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11-15 at 8.50.45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19968" cy="6858000"/>
          </a:xfrm>
          <a:prstGeom prst="rect">
            <a:avLst/>
          </a:prstGeom>
        </p:spPr>
      </p:pic>
    </p:spTree>
    <p:extLst>
      <p:ext uri="{BB962C8B-B14F-4D97-AF65-F5344CB8AC3E}">
        <p14:creationId xmlns:p14="http://schemas.microsoft.com/office/powerpoint/2010/main" val="10283985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11-15 at 8.53.2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4571" y="0"/>
            <a:ext cx="7444587" cy="6858000"/>
          </a:xfrm>
          <a:prstGeom prst="rect">
            <a:avLst/>
          </a:prstGeom>
        </p:spPr>
      </p:pic>
    </p:spTree>
    <p:extLst>
      <p:ext uri="{BB962C8B-B14F-4D97-AF65-F5344CB8AC3E}">
        <p14:creationId xmlns:p14="http://schemas.microsoft.com/office/powerpoint/2010/main" val="956874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30 at 9.51.4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531429" cy="6858000"/>
          </a:xfrm>
          <a:prstGeom prst="rect">
            <a:avLst/>
          </a:prstGeom>
        </p:spPr>
      </p:pic>
      <p:sp>
        <p:nvSpPr>
          <p:cNvPr id="5" name="TextBox 4"/>
          <p:cNvSpPr txBox="1"/>
          <p:nvPr/>
        </p:nvSpPr>
        <p:spPr>
          <a:xfrm>
            <a:off x="6531429" y="355018"/>
            <a:ext cx="2412861" cy="923330"/>
          </a:xfrm>
          <a:prstGeom prst="rect">
            <a:avLst/>
          </a:prstGeom>
          <a:noFill/>
        </p:spPr>
        <p:txBody>
          <a:bodyPr wrap="square" rtlCol="0">
            <a:spAutoFit/>
          </a:bodyPr>
          <a:lstStyle/>
          <a:p>
            <a:r>
              <a:rPr lang="en-US" b="1" dirty="0" err="1" smtClean="0">
                <a:latin typeface="Symbol" charset="2"/>
                <a:cs typeface="Symbol" charset="2"/>
              </a:rPr>
              <a:t>a</a:t>
            </a:r>
            <a:r>
              <a:rPr lang="en-US" dirty="0" err="1" smtClean="0"/>
              <a:t>S</a:t>
            </a:r>
            <a:r>
              <a:rPr lang="en-US" dirty="0" smtClean="0"/>
              <a:t> + small </a:t>
            </a:r>
            <a:r>
              <a:rPr lang="en-US" dirty="0" err="1" smtClean="0"/>
              <a:t>unilamellar</a:t>
            </a:r>
            <a:r>
              <a:rPr lang="en-US" dirty="0" smtClean="0"/>
              <a:t> vesicle (</a:t>
            </a:r>
            <a:r>
              <a:rPr lang="en-US" b="1" dirty="0" smtClean="0"/>
              <a:t>SUV</a:t>
            </a:r>
            <a:r>
              <a:rPr lang="en-US" dirty="0" smtClean="0"/>
              <a:t>) </a:t>
            </a:r>
            <a:r>
              <a:rPr lang="en-US" b="1" dirty="0" smtClean="0"/>
              <a:t>0.03%</a:t>
            </a:r>
            <a:r>
              <a:rPr lang="en-US" dirty="0" smtClean="0"/>
              <a:t> or </a:t>
            </a:r>
            <a:r>
              <a:rPr lang="en-US" b="1" dirty="0" smtClean="0">
                <a:solidFill>
                  <a:srgbClr val="FF0000"/>
                </a:solidFill>
              </a:rPr>
              <a:t>0.06%</a:t>
            </a:r>
            <a:endParaRPr lang="en-US" b="1" dirty="0">
              <a:solidFill>
                <a:srgbClr val="FF0000"/>
              </a:solidFill>
            </a:endParaRPr>
          </a:p>
        </p:txBody>
      </p:sp>
    </p:spTree>
    <p:extLst>
      <p:ext uri="{BB962C8B-B14F-4D97-AF65-F5344CB8AC3E}">
        <p14:creationId xmlns:p14="http://schemas.microsoft.com/office/powerpoint/2010/main" val="8736380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1-10-09 at 9.57.3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4111" y="0"/>
            <a:ext cx="6707616" cy="6610965"/>
          </a:xfrm>
          <a:prstGeom prst="rect">
            <a:avLst/>
          </a:prstGeom>
        </p:spPr>
      </p:pic>
      <p:sp>
        <p:nvSpPr>
          <p:cNvPr id="6" name="Frame 5"/>
          <p:cNvSpPr/>
          <p:nvPr/>
        </p:nvSpPr>
        <p:spPr>
          <a:xfrm>
            <a:off x="2894283" y="4311360"/>
            <a:ext cx="3490423" cy="2479680"/>
          </a:xfrm>
          <a:prstGeom prst="frame">
            <a:avLst>
              <a:gd name="adj1" fmla="val 3929"/>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947281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30 at 9.54.54 PM.png"/>
          <p:cNvPicPr>
            <a:picLocks noChangeAspect="1"/>
          </p:cNvPicPr>
          <p:nvPr/>
        </p:nvPicPr>
        <p:blipFill rotWithShape="1">
          <a:blip r:embed="rId2">
            <a:extLst>
              <a:ext uri="{28A0092B-C50C-407E-A947-70E740481C1C}">
                <a14:useLocalDpi xmlns:a14="http://schemas.microsoft.com/office/drawing/2010/main" val="0"/>
              </a:ext>
            </a:extLst>
          </a:blip>
          <a:srcRect r="49673"/>
          <a:stretch/>
        </p:blipFill>
        <p:spPr>
          <a:xfrm>
            <a:off x="1024155" y="16822"/>
            <a:ext cx="6360967" cy="3009831"/>
          </a:xfrm>
          <a:prstGeom prst="rect">
            <a:avLst/>
          </a:prstGeom>
        </p:spPr>
      </p:pic>
      <p:pic>
        <p:nvPicPr>
          <p:cNvPr id="5" name="Picture 4" descr="Screen Shot 2011-10-30 at 9.54.54 PM.png"/>
          <p:cNvPicPr>
            <a:picLocks noChangeAspect="1"/>
          </p:cNvPicPr>
          <p:nvPr/>
        </p:nvPicPr>
        <p:blipFill rotWithShape="1">
          <a:blip r:embed="rId2">
            <a:extLst>
              <a:ext uri="{28A0092B-C50C-407E-A947-70E740481C1C}">
                <a14:useLocalDpi xmlns:a14="http://schemas.microsoft.com/office/drawing/2010/main" val="0"/>
              </a:ext>
            </a:extLst>
          </a:blip>
          <a:srcRect l="49855"/>
          <a:stretch/>
        </p:blipFill>
        <p:spPr>
          <a:xfrm>
            <a:off x="1049532" y="2980043"/>
            <a:ext cx="6338042" cy="3009831"/>
          </a:xfrm>
          <a:prstGeom prst="rect">
            <a:avLst/>
          </a:prstGeom>
        </p:spPr>
      </p:pic>
      <p:sp>
        <p:nvSpPr>
          <p:cNvPr id="6" name="TextBox 5"/>
          <p:cNvSpPr txBox="1"/>
          <p:nvPr/>
        </p:nvSpPr>
        <p:spPr>
          <a:xfrm>
            <a:off x="109243" y="5989874"/>
            <a:ext cx="9034757" cy="646331"/>
          </a:xfrm>
          <a:prstGeom prst="rect">
            <a:avLst/>
          </a:prstGeom>
          <a:noFill/>
        </p:spPr>
        <p:txBody>
          <a:bodyPr wrap="square" rtlCol="0">
            <a:spAutoFit/>
          </a:bodyPr>
          <a:lstStyle/>
          <a:p>
            <a:r>
              <a:rPr lang="en-US" b="1" dirty="0" smtClean="0"/>
              <a:t>DOPE</a:t>
            </a:r>
            <a:r>
              <a:rPr lang="en-US" dirty="0" smtClean="0"/>
              <a:t>, 1,2-dioleoyl-</a:t>
            </a:r>
            <a:r>
              <a:rPr lang="en-US" i="1" dirty="0" smtClean="0"/>
              <a:t>sn</a:t>
            </a:r>
            <a:r>
              <a:rPr lang="en-US" dirty="0" smtClean="0"/>
              <a:t>-glycero-3- </a:t>
            </a:r>
            <a:r>
              <a:rPr lang="en-US" dirty="0" err="1" smtClean="0"/>
              <a:t>phosphoethanolamine</a:t>
            </a:r>
            <a:r>
              <a:rPr lang="en-US" dirty="0" smtClean="0"/>
              <a:t>; </a:t>
            </a:r>
            <a:r>
              <a:rPr lang="en-US" b="1" dirty="0" smtClean="0"/>
              <a:t>DOPS</a:t>
            </a:r>
            <a:r>
              <a:rPr lang="en-US" dirty="0" smtClean="0"/>
              <a:t>, 1,2-dioleoyl-</a:t>
            </a:r>
            <a:r>
              <a:rPr lang="en-US" i="1" dirty="0" smtClean="0"/>
              <a:t>sn</a:t>
            </a:r>
            <a:r>
              <a:rPr lang="en-US" dirty="0" smtClean="0"/>
              <a:t>-glycero-3- </a:t>
            </a:r>
            <a:r>
              <a:rPr lang="en-US" dirty="0" err="1" smtClean="0"/>
              <a:t>phosphoglycerol</a:t>
            </a:r>
            <a:r>
              <a:rPr lang="en-US" dirty="0" smtClean="0"/>
              <a:t>; </a:t>
            </a:r>
            <a:r>
              <a:rPr lang="en-US" b="1" dirty="0" smtClean="0"/>
              <a:t>DOPC</a:t>
            </a:r>
            <a:r>
              <a:rPr lang="en-US" dirty="0" smtClean="0"/>
              <a:t>, 1,2-dioleoyl-</a:t>
            </a:r>
            <a:r>
              <a:rPr lang="en-US" i="1" dirty="0" smtClean="0"/>
              <a:t>sn</a:t>
            </a:r>
            <a:r>
              <a:rPr lang="en-US" dirty="0" smtClean="0"/>
              <a:t>-glycero-3- </a:t>
            </a:r>
            <a:r>
              <a:rPr lang="en-US" dirty="0" err="1" smtClean="0"/>
              <a:t>phosphocholine</a:t>
            </a:r>
            <a:endParaRPr lang="en-US" dirty="0"/>
          </a:p>
        </p:txBody>
      </p:sp>
    </p:spTree>
    <p:extLst>
      <p:ext uri="{BB962C8B-B14F-4D97-AF65-F5344CB8AC3E}">
        <p14:creationId xmlns:p14="http://schemas.microsoft.com/office/powerpoint/2010/main" val="34506261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1-10-31 at 12.43.37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626" y="1065055"/>
            <a:ext cx="6338972" cy="5366240"/>
          </a:xfrm>
          <a:prstGeom prst="rect">
            <a:avLst/>
          </a:prstGeom>
        </p:spPr>
      </p:pic>
      <p:sp>
        <p:nvSpPr>
          <p:cNvPr id="6" name="TextBox 5"/>
          <p:cNvSpPr txBox="1"/>
          <p:nvPr/>
        </p:nvSpPr>
        <p:spPr>
          <a:xfrm>
            <a:off x="6363418" y="355018"/>
            <a:ext cx="2780581" cy="1200328"/>
          </a:xfrm>
          <a:prstGeom prst="rect">
            <a:avLst/>
          </a:prstGeom>
          <a:noFill/>
        </p:spPr>
        <p:txBody>
          <a:bodyPr wrap="square" rtlCol="0">
            <a:spAutoFit/>
          </a:bodyPr>
          <a:lstStyle/>
          <a:p>
            <a:r>
              <a:rPr lang="en-US" sz="2400" b="1" dirty="0" err="1" smtClean="0">
                <a:latin typeface="Symbol" charset="2"/>
                <a:cs typeface="Symbol" charset="2"/>
              </a:rPr>
              <a:t>a</a:t>
            </a:r>
            <a:r>
              <a:rPr lang="en-US" sz="2400" dirty="0" err="1" smtClean="0"/>
              <a:t>S</a:t>
            </a:r>
            <a:r>
              <a:rPr lang="en-US" sz="2400" dirty="0"/>
              <a:t>	</a:t>
            </a:r>
            <a:r>
              <a:rPr lang="en-US" sz="2400" dirty="0" smtClean="0"/>
              <a:t>		_______</a:t>
            </a:r>
          </a:p>
          <a:p>
            <a:endParaRPr lang="en-US" sz="2400" dirty="0" smtClean="0"/>
          </a:p>
          <a:p>
            <a:r>
              <a:rPr lang="en-US" sz="2400" dirty="0" smtClean="0"/>
              <a:t> + </a:t>
            </a:r>
            <a:r>
              <a:rPr lang="en-US" sz="2400" i="1" dirty="0" smtClean="0"/>
              <a:t>CuCl</a:t>
            </a:r>
            <a:r>
              <a:rPr lang="en-US" sz="2400" i="1" baseline="-25000" dirty="0" smtClean="0"/>
              <a:t>2	-----------------</a:t>
            </a:r>
            <a:endParaRPr lang="en-US" sz="2400" b="1" i="1" baseline="-25000" dirty="0">
              <a:solidFill>
                <a:srgbClr val="FF0000"/>
              </a:solidFill>
            </a:endParaRPr>
          </a:p>
        </p:txBody>
      </p:sp>
    </p:spTree>
    <p:extLst>
      <p:ext uri="{BB962C8B-B14F-4D97-AF65-F5344CB8AC3E}">
        <p14:creationId xmlns:p14="http://schemas.microsoft.com/office/powerpoint/2010/main" val="8828334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1-10-30 at 9.57.3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931" y="0"/>
            <a:ext cx="4985926" cy="6858000"/>
          </a:xfrm>
          <a:prstGeom prst="rect">
            <a:avLst/>
          </a:prstGeom>
        </p:spPr>
      </p:pic>
      <p:pic>
        <p:nvPicPr>
          <p:cNvPr id="3" name="Picture 2" descr="Screen Shot 2011-10-30 at 9.59.1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6991" y="410352"/>
            <a:ext cx="3559512" cy="1401177"/>
          </a:xfrm>
          <a:prstGeom prst="rect">
            <a:avLst/>
          </a:prstGeom>
        </p:spPr>
      </p:pic>
      <p:sp>
        <p:nvSpPr>
          <p:cNvPr id="4" name="TextBox 3"/>
          <p:cNvSpPr txBox="1"/>
          <p:nvPr/>
        </p:nvSpPr>
        <p:spPr>
          <a:xfrm>
            <a:off x="5324998" y="232835"/>
            <a:ext cx="2412861" cy="6186310"/>
          </a:xfrm>
          <a:prstGeom prst="rect">
            <a:avLst/>
          </a:prstGeom>
          <a:noFill/>
        </p:spPr>
        <p:txBody>
          <a:bodyPr wrap="square" rtlCol="0">
            <a:spAutoFit/>
          </a:bodyPr>
          <a:lstStyle/>
          <a:p>
            <a:endParaRPr lang="en-US" b="1" dirty="0" smtClean="0">
              <a:latin typeface="Symbol" charset="2"/>
              <a:cs typeface="Symbol" charset="2"/>
            </a:endParaRPr>
          </a:p>
          <a:p>
            <a:endParaRPr lang="en-US" b="1" dirty="0">
              <a:latin typeface="Symbol" charset="2"/>
              <a:cs typeface="Symbol" charset="2"/>
            </a:endParaRPr>
          </a:p>
          <a:p>
            <a:endParaRPr lang="en-US" b="1" dirty="0" smtClean="0">
              <a:latin typeface="Symbol" charset="2"/>
              <a:cs typeface="Symbol" charset="2"/>
            </a:endParaRPr>
          </a:p>
          <a:p>
            <a:endParaRPr lang="en-US" b="1" dirty="0">
              <a:latin typeface="Symbol" charset="2"/>
              <a:cs typeface="Symbol" charset="2"/>
            </a:endParaRPr>
          </a:p>
          <a:p>
            <a:endParaRPr lang="en-US" b="1" dirty="0" smtClean="0">
              <a:latin typeface="Symbol" charset="2"/>
              <a:cs typeface="Symbol" charset="2"/>
            </a:endParaRPr>
          </a:p>
          <a:p>
            <a:endParaRPr lang="en-US" b="1" dirty="0" smtClean="0">
              <a:latin typeface="Symbol" charset="2"/>
              <a:cs typeface="Symbol" charset="2"/>
            </a:endParaRPr>
          </a:p>
          <a:p>
            <a:r>
              <a:rPr lang="en-US" b="1" dirty="0" err="1" smtClean="0">
                <a:latin typeface="Symbol" charset="2"/>
                <a:cs typeface="Symbol" charset="2"/>
              </a:rPr>
              <a:t>a</a:t>
            </a:r>
            <a:r>
              <a:rPr lang="en-US" dirty="0" err="1" smtClean="0"/>
              <a:t>S</a:t>
            </a:r>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smtClean="0"/>
              <a:t>+ </a:t>
            </a:r>
            <a:r>
              <a:rPr lang="en-US" dirty="0" err="1" smtClean="0"/>
              <a:t>spermine</a:t>
            </a:r>
            <a:r>
              <a:rPr lang="en-US" dirty="0" smtClean="0"/>
              <a:t> (B)</a:t>
            </a:r>
          </a:p>
          <a:p>
            <a:endParaRPr lang="en-US" b="1" dirty="0">
              <a:solidFill>
                <a:srgbClr val="FF0000"/>
              </a:solidFill>
            </a:endParaRPr>
          </a:p>
          <a:p>
            <a:endParaRPr lang="en-US" b="1" dirty="0" smtClean="0">
              <a:solidFill>
                <a:srgbClr val="FF0000"/>
              </a:solidFill>
            </a:endParaRPr>
          </a:p>
          <a:p>
            <a:endParaRPr lang="en-US" b="1" dirty="0">
              <a:solidFill>
                <a:srgbClr val="FF0000"/>
              </a:solidFill>
            </a:endParaRPr>
          </a:p>
          <a:p>
            <a:endParaRPr lang="en-US" b="1" dirty="0" smtClean="0">
              <a:solidFill>
                <a:srgbClr val="FF0000"/>
              </a:solidFill>
            </a:endParaRPr>
          </a:p>
          <a:p>
            <a:endParaRPr lang="en-US" b="1" dirty="0">
              <a:solidFill>
                <a:srgbClr val="FF0000"/>
              </a:solidFill>
            </a:endParaRPr>
          </a:p>
          <a:p>
            <a:endParaRPr lang="en-US" b="1" dirty="0" smtClean="0">
              <a:solidFill>
                <a:srgbClr val="FF0000"/>
              </a:solidFill>
            </a:endParaRPr>
          </a:p>
          <a:p>
            <a:endParaRPr lang="en-US" b="1" dirty="0">
              <a:solidFill>
                <a:srgbClr val="FF0000"/>
              </a:solidFill>
            </a:endParaRPr>
          </a:p>
          <a:p>
            <a:r>
              <a:rPr lang="en-US" dirty="0" smtClean="0"/>
              <a:t>+ BE-4-4-4-4</a:t>
            </a:r>
            <a:endParaRPr lang="en-US" dirty="0"/>
          </a:p>
        </p:txBody>
      </p:sp>
    </p:spTree>
    <p:extLst>
      <p:ext uri="{BB962C8B-B14F-4D97-AF65-F5344CB8AC3E}">
        <p14:creationId xmlns:p14="http://schemas.microsoft.com/office/powerpoint/2010/main" val="40498355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1-10-30 at 10.01.1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5457" y="1237741"/>
            <a:ext cx="5319036" cy="3636316"/>
          </a:xfrm>
          <a:prstGeom prst="rect">
            <a:avLst/>
          </a:prstGeom>
        </p:spPr>
      </p:pic>
      <p:pic>
        <p:nvPicPr>
          <p:cNvPr id="6" name="Picture 5" descr="Screen Shot 2011-10-30 at 10.01.2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723" y="3157712"/>
            <a:ext cx="4864362" cy="3705789"/>
          </a:xfrm>
          <a:prstGeom prst="rect">
            <a:avLst/>
          </a:prstGeom>
        </p:spPr>
      </p:pic>
      <p:pic>
        <p:nvPicPr>
          <p:cNvPr id="7" name="Picture 6" descr="Screen Shot 2011-10-30 at 10.06.01 PM.png"/>
          <p:cNvPicPr>
            <a:picLocks noChangeAspect="1"/>
          </p:cNvPicPr>
          <p:nvPr/>
        </p:nvPicPr>
        <p:blipFill rotWithShape="1">
          <a:blip r:embed="rId4">
            <a:extLst>
              <a:ext uri="{28A0092B-C50C-407E-A947-70E740481C1C}">
                <a14:useLocalDpi xmlns:a14="http://schemas.microsoft.com/office/drawing/2010/main" val="0"/>
              </a:ext>
            </a:extLst>
          </a:blip>
          <a:srcRect t="11684"/>
          <a:stretch/>
        </p:blipFill>
        <p:spPr>
          <a:xfrm>
            <a:off x="-1" y="54617"/>
            <a:ext cx="6609217" cy="1259118"/>
          </a:xfrm>
          <a:prstGeom prst="rect">
            <a:avLst/>
          </a:prstGeom>
        </p:spPr>
      </p:pic>
    </p:spTree>
    <p:extLst>
      <p:ext uri="{BB962C8B-B14F-4D97-AF65-F5344CB8AC3E}">
        <p14:creationId xmlns:p14="http://schemas.microsoft.com/office/powerpoint/2010/main" val="6507445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31 at 12.42.44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6204" y="730130"/>
            <a:ext cx="4997878" cy="1403470"/>
          </a:xfrm>
          <a:prstGeom prst="rect">
            <a:avLst/>
          </a:prstGeom>
        </p:spPr>
      </p:pic>
      <p:pic>
        <p:nvPicPr>
          <p:cNvPr id="5" name="Picture 4" descr="Screen Shot 2011-10-30 at 10.03.2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217" y="2559274"/>
            <a:ext cx="5418764" cy="4030003"/>
          </a:xfrm>
          <a:prstGeom prst="rect">
            <a:avLst/>
          </a:prstGeom>
        </p:spPr>
      </p:pic>
    </p:spTree>
    <p:extLst>
      <p:ext uri="{BB962C8B-B14F-4D97-AF65-F5344CB8AC3E}">
        <p14:creationId xmlns:p14="http://schemas.microsoft.com/office/powerpoint/2010/main" val="22282787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11-15 at 8.52.37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818" y="0"/>
            <a:ext cx="8813260" cy="6858000"/>
          </a:xfrm>
          <a:prstGeom prst="rect">
            <a:avLst/>
          </a:prstGeom>
        </p:spPr>
      </p:pic>
    </p:spTree>
    <p:extLst>
      <p:ext uri="{BB962C8B-B14F-4D97-AF65-F5344CB8AC3E}">
        <p14:creationId xmlns:p14="http://schemas.microsoft.com/office/powerpoint/2010/main" val="23750057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8559" y="851128"/>
            <a:ext cx="7607051" cy="369332"/>
          </a:xfrm>
          <a:prstGeom prst="rect">
            <a:avLst/>
          </a:prstGeom>
          <a:noFill/>
        </p:spPr>
        <p:txBody>
          <a:bodyPr wrap="square" rtlCol="0">
            <a:spAutoFit/>
          </a:bodyPr>
          <a:lstStyle/>
          <a:p>
            <a:r>
              <a:rPr lang="en-US" dirty="0"/>
              <a:t>α-</a:t>
            </a:r>
            <a:r>
              <a:rPr lang="en-US" dirty="0" err="1"/>
              <a:t>synuclein</a:t>
            </a:r>
            <a:r>
              <a:rPr lang="en-US" dirty="0"/>
              <a:t> has an exceptional ability to fold on a template-dependent manner</a:t>
            </a:r>
          </a:p>
        </p:txBody>
      </p:sp>
    </p:spTree>
    <p:extLst>
      <p:ext uri="{BB962C8B-B14F-4D97-AF65-F5344CB8AC3E}">
        <p14:creationId xmlns:p14="http://schemas.microsoft.com/office/powerpoint/2010/main" val="21743147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1-10-30 at 10.37.1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040" y="832928"/>
            <a:ext cx="8616102" cy="5804215"/>
          </a:xfrm>
          <a:prstGeom prst="rect">
            <a:avLst/>
          </a:prstGeom>
        </p:spPr>
      </p:pic>
    </p:spTree>
    <p:extLst>
      <p:ext uri="{BB962C8B-B14F-4D97-AF65-F5344CB8AC3E}">
        <p14:creationId xmlns:p14="http://schemas.microsoft.com/office/powerpoint/2010/main" val="32494139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04.2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368"/>
            <a:ext cx="9144000" cy="5968240"/>
          </a:xfrm>
          <a:prstGeom prst="rect">
            <a:avLst/>
          </a:prstGeom>
        </p:spPr>
      </p:pic>
    </p:spTree>
    <p:extLst>
      <p:ext uri="{BB962C8B-B14F-4D97-AF65-F5344CB8AC3E}">
        <p14:creationId xmlns:p14="http://schemas.microsoft.com/office/powerpoint/2010/main" val="585284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13.04 PM.png"/>
          <p:cNvPicPr>
            <a:picLocks noChangeAspect="1"/>
          </p:cNvPicPr>
          <p:nvPr/>
        </p:nvPicPr>
        <p:blipFill rotWithShape="1">
          <a:blip r:embed="rId2">
            <a:extLst>
              <a:ext uri="{28A0092B-C50C-407E-A947-70E740481C1C}">
                <a14:useLocalDpi xmlns:a14="http://schemas.microsoft.com/office/drawing/2010/main" val="0"/>
              </a:ext>
            </a:extLst>
          </a:blip>
          <a:srcRect r="51151"/>
          <a:stretch/>
        </p:blipFill>
        <p:spPr>
          <a:xfrm>
            <a:off x="0" y="540706"/>
            <a:ext cx="4466704" cy="4560063"/>
          </a:xfrm>
          <a:prstGeom prst="rect">
            <a:avLst/>
          </a:prstGeom>
        </p:spPr>
      </p:pic>
      <p:pic>
        <p:nvPicPr>
          <p:cNvPr id="3" name="Picture 2" descr="Screen Shot 2011-10-09 at 10.13.21 PM.png"/>
          <p:cNvPicPr>
            <a:picLocks noChangeAspect="1"/>
          </p:cNvPicPr>
          <p:nvPr/>
        </p:nvPicPr>
        <p:blipFill rotWithShape="1">
          <a:blip r:embed="rId3">
            <a:extLst>
              <a:ext uri="{28A0092B-C50C-407E-A947-70E740481C1C}">
                <a14:useLocalDpi xmlns:a14="http://schemas.microsoft.com/office/drawing/2010/main" val="0"/>
              </a:ext>
            </a:extLst>
          </a:blip>
          <a:srcRect r="50938"/>
          <a:stretch/>
        </p:blipFill>
        <p:spPr>
          <a:xfrm>
            <a:off x="4782641" y="0"/>
            <a:ext cx="4107573" cy="6858000"/>
          </a:xfrm>
          <a:prstGeom prst="rect">
            <a:avLst/>
          </a:prstGeom>
        </p:spPr>
      </p:pic>
    </p:spTree>
    <p:extLst>
      <p:ext uri="{BB962C8B-B14F-4D97-AF65-F5344CB8AC3E}">
        <p14:creationId xmlns:p14="http://schemas.microsoft.com/office/powerpoint/2010/main" val="41010723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13.21 PM.png"/>
          <p:cNvPicPr>
            <a:picLocks noChangeAspect="1"/>
          </p:cNvPicPr>
          <p:nvPr/>
        </p:nvPicPr>
        <p:blipFill rotWithShape="1">
          <a:blip r:embed="rId2">
            <a:extLst>
              <a:ext uri="{28A0092B-C50C-407E-A947-70E740481C1C}">
                <a14:useLocalDpi xmlns:a14="http://schemas.microsoft.com/office/drawing/2010/main" val="0"/>
              </a:ext>
            </a:extLst>
          </a:blip>
          <a:srcRect l="51126"/>
          <a:stretch/>
        </p:blipFill>
        <p:spPr>
          <a:xfrm>
            <a:off x="4933246" y="0"/>
            <a:ext cx="4091880" cy="6858000"/>
          </a:xfrm>
          <a:prstGeom prst="rect">
            <a:avLst/>
          </a:prstGeom>
        </p:spPr>
      </p:pic>
      <p:pic>
        <p:nvPicPr>
          <p:cNvPr id="3" name="Picture 2" descr="Screen Shot 2011-10-09 at 10.13.04 PM.png"/>
          <p:cNvPicPr>
            <a:picLocks noChangeAspect="1"/>
          </p:cNvPicPr>
          <p:nvPr/>
        </p:nvPicPr>
        <p:blipFill rotWithShape="1">
          <a:blip r:embed="rId3">
            <a:extLst>
              <a:ext uri="{28A0092B-C50C-407E-A947-70E740481C1C}">
                <a14:useLocalDpi xmlns:a14="http://schemas.microsoft.com/office/drawing/2010/main" val="0"/>
              </a:ext>
            </a:extLst>
          </a:blip>
          <a:srcRect l="51400"/>
          <a:stretch/>
        </p:blipFill>
        <p:spPr>
          <a:xfrm>
            <a:off x="285109" y="946786"/>
            <a:ext cx="4444025" cy="4560063"/>
          </a:xfrm>
          <a:prstGeom prst="rect">
            <a:avLst/>
          </a:prstGeom>
        </p:spPr>
      </p:pic>
    </p:spTree>
    <p:extLst>
      <p:ext uri="{BB962C8B-B14F-4D97-AF65-F5344CB8AC3E}">
        <p14:creationId xmlns:p14="http://schemas.microsoft.com/office/powerpoint/2010/main" val="1218954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15.2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512" y="0"/>
            <a:ext cx="8218800" cy="6858000"/>
          </a:xfrm>
          <a:prstGeom prst="rect">
            <a:avLst/>
          </a:prstGeom>
        </p:spPr>
      </p:pic>
    </p:spTree>
    <p:extLst>
      <p:ext uri="{BB962C8B-B14F-4D97-AF65-F5344CB8AC3E}">
        <p14:creationId xmlns:p14="http://schemas.microsoft.com/office/powerpoint/2010/main" val="25710686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6665" y="527950"/>
            <a:ext cx="8687335" cy="3970318"/>
          </a:xfrm>
          <a:prstGeom prst="rect">
            <a:avLst/>
          </a:prstGeom>
          <a:noFill/>
        </p:spPr>
        <p:txBody>
          <a:bodyPr wrap="square" rtlCol="0">
            <a:spAutoFit/>
          </a:bodyPr>
          <a:lstStyle/>
          <a:p>
            <a:r>
              <a:rPr lang="en-US" sz="2400" b="1" dirty="0" err="1" smtClean="0">
                <a:latin typeface="Arial"/>
                <a:cs typeface="Arial"/>
              </a:rPr>
              <a:t>Parkinsonova</a:t>
            </a:r>
            <a:r>
              <a:rPr lang="en-US" sz="2400" b="1" dirty="0" smtClean="0">
                <a:latin typeface="Arial"/>
                <a:cs typeface="Arial"/>
              </a:rPr>
              <a:t> </a:t>
            </a:r>
            <a:r>
              <a:rPr lang="en-US" sz="2400" b="1" dirty="0" err="1" smtClean="0">
                <a:latin typeface="Arial"/>
                <a:cs typeface="Arial"/>
              </a:rPr>
              <a:t>choroba</a:t>
            </a:r>
            <a:endParaRPr lang="en-US" sz="2400"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druhá</a:t>
            </a:r>
            <a:r>
              <a:rPr lang="en-US" dirty="0" smtClean="0">
                <a:latin typeface="Arial"/>
                <a:cs typeface="Arial"/>
              </a:rPr>
              <a:t> (</a:t>
            </a:r>
            <a:r>
              <a:rPr lang="en-US" dirty="0" err="1" smtClean="0">
                <a:latin typeface="Arial"/>
                <a:cs typeface="Arial"/>
              </a:rPr>
              <a:t>po</a:t>
            </a:r>
            <a:r>
              <a:rPr lang="en-US" dirty="0" smtClean="0">
                <a:latin typeface="Arial"/>
                <a:cs typeface="Arial"/>
              </a:rPr>
              <a:t> AD) </a:t>
            </a:r>
            <a:r>
              <a:rPr lang="en-US" dirty="0" err="1" smtClean="0">
                <a:latin typeface="Arial"/>
                <a:cs typeface="Arial"/>
              </a:rPr>
              <a:t>nejčetnější</a:t>
            </a:r>
            <a:r>
              <a:rPr lang="en-US" dirty="0" smtClean="0">
                <a:latin typeface="Arial"/>
                <a:cs typeface="Arial"/>
              </a:rPr>
              <a:t> </a:t>
            </a:r>
            <a:r>
              <a:rPr lang="en-US" dirty="0" err="1" smtClean="0">
                <a:latin typeface="Arial"/>
                <a:cs typeface="Arial"/>
              </a:rPr>
              <a:t>neurodegenerativní</a:t>
            </a:r>
            <a:r>
              <a:rPr lang="en-US" dirty="0" smtClean="0">
                <a:latin typeface="Arial"/>
                <a:cs typeface="Arial"/>
              </a:rPr>
              <a:t> </a:t>
            </a:r>
            <a:r>
              <a:rPr lang="en-US" dirty="0" err="1" smtClean="0">
                <a:latin typeface="Arial"/>
                <a:cs typeface="Arial"/>
              </a:rPr>
              <a:t>choroba</a:t>
            </a:r>
            <a:endParaRPr lang="en-US" dirty="0">
              <a:latin typeface="Arial"/>
              <a:cs typeface="Arial"/>
            </a:endParaRPr>
          </a:p>
          <a:p>
            <a:r>
              <a:rPr lang="en-US" dirty="0" smtClean="0">
                <a:latin typeface="Arial"/>
                <a:cs typeface="Arial"/>
              </a:rPr>
              <a:t>	.</a:t>
            </a:r>
            <a:r>
              <a:rPr lang="en-US" dirty="0" err="1" smtClean="0">
                <a:latin typeface="Arial"/>
                <a:cs typeface="Arial"/>
              </a:rPr>
              <a:t>cca</a:t>
            </a:r>
            <a:r>
              <a:rPr lang="en-US" dirty="0" smtClean="0">
                <a:latin typeface="Arial"/>
                <a:cs typeface="Arial"/>
              </a:rPr>
              <a:t> 7.000.000 </a:t>
            </a:r>
            <a:r>
              <a:rPr lang="en-US" dirty="0" err="1" smtClean="0">
                <a:latin typeface="Arial"/>
                <a:cs typeface="Arial"/>
              </a:rPr>
              <a:t>postižených</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symptomy</a:t>
            </a:r>
            <a:r>
              <a:rPr lang="en-US" dirty="0" smtClean="0">
                <a:latin typeface="Arial"/>
                <a:cs typeface="Arial"/>
              </a:rPr>
              <a:t> </a:t>
            </a:r>
            <a:r>
              <a:rPr lang="en-US" dirty="0" err="1" smtClean="0">
                <a:latin typeface="Arial"/>
                <a:cs typeface="Arial"/>
              </a:rPr>
              <a:t>choroby</a:t>
            </a:r>
            <a:r>
              <a:rPr lang="en-US" dirty="0" smtClean="0">
                <a:latin typeface="Arial"/>
                <a:cs typeface="Arial"/>
              </a:rPr>
              <a:t> se u 10-15% </a:t>
            </a:r>
            <a:r>
              <a:rPr lang="en-US" dirty="0" err="1" smtClean="0">
                <a:latin typeface="Arial"/>
                <a:cs typeface="Arial"/>
              </a:rPr>
              <a:t>postižených</a:t>
            </a:r>
            <a:r>
              <a:rPr lang="en-US" dirty="0" smtClean="0">
                <a:latin typeface="Arial"/>
                <a:cs typeface="Arial"/>
              </a:rPr>
              <a:t> </a:t>
            </a:r>
            <a:r>
              <a:rPr lang="en-US" dirty="0" err="1" smtClean="0">
                <a:latin typeface="Arial"/>
                <a:cs typeface="Arial"/>
              </a:rPr>
              <a:t>projeví</a:t>
            </a:r>
            <a:r>
              <a:rPr lang="en-US" dirty="0" smtClean="0">
                <a:latin typeface="Arial"/>
                <a:cs typeface="Arial"/>
              </a:rPr>
              <a:t> </a:t>
            </a:r>
            <a:r>
              <a:rPr lang="en-US" dirty="0" err="1" smtClean="0">
                <a:latin typeface="Arial"/>
                <a:cs typeface="Arial"/>
              </a:rPr>
              <a:t>kolem</a:t>
            </a:r>
            <a:r>
              <a:rPr lang="en-US" dirty="0" smtClean="0">
                <a:latin typeface="Arial"/>
                <a:cs typeface="Arial"/>
              </a:rPr>
              <a:t> 40. </a:t>
            </a:r>
            <a:r>
              <a:rPr lang="en-US" dirty="0" err="1" smtClean="0">
                <a:latin typeface="Arial"/>
                <a:cs typeface="Arial"/>
              </a:rPr>
              <a:t>roku</a:t>
            </a:r>
            <a:r>
              <a:rPr lang="en-US" dirty="0" smtClean="0">
                <a:latin typeface="Arial"/>
                <a:cs typeface="Arial"/>
              </a:rPr>
              <a:t> </a:t>
            </a:r>
            <a:r>
              <a:rPr lang="en-US" dirty="0" err="1" smtClean="0">
                <a:latin typeface="Arial"/>
                <a:cs typeface="Arial"/>
              </a:rPr>
              <a:t>života</a:t>
            </a:r>
            <a:r>
              <a:rPr lang="en-US" dirty="0" smtClean="0">
                <a:latin typeface="Arial"/>
                <a:cs typeface="Arial"/>
              </a:rPr>
              <a:t> 	 	 </a:t>
            </a:r>
            <a:r>
              <a:rPr lang="en-US" dirty="0" err="1" smtClean="0">
                <a:latin typeface="Arial"/>
                <a:cs typeface="Arial"/>
              </a:rPr>
              <a:t>vlivem</a:t>
            </a:r>
            <a:r>
              <a:rPr lang="en-US" dirty="0" smtClean="0">
                <a:latin typeface="Arial"/>
                <a:cs typeface="Arial"/>
              </a:rPr>
              <a:t> </a:t>
            </a:r>
            <a:r>
              <a:rPr lang="en-US" dirty="0" err="1" smtClean="0">
                <a:latin typeface="Arial"/>
                <a:cs typeface="Arial"/>
              </a:rPr>
              <a:t>dedičných</a:t>
            </a:r>
            <a:r>
              <a:rPr lang="en-US" dirty="0" smtClean="0">
                <a:latin typeface="Arial"/>
                <a:cs typeface="Arial"/>
              </a:rPr>
              <a:t> </a:t>
            </a:r>
            <a:r>
              <a:rPr lang="en-US" dirty="0" err="1" smtClean="0">
                <a:latin typeface="Arial"/>
                <a:cs typeface="Arial"/>
              </a:rPr>
              <a:t>predispozic</a:t>
            </a:r>
            <a:r>
              <a:rPr lang="en-US" dirty="0" smtClean="0">
                <a:latin typeface="Arial"/>
                <a:cs typeface="Arial"/>
              </a:rPr>
              <a:t> (</a:t>
            </a:r>
            <a:r>
              <a:rPr lang="en-US" dirty="0" err="1" smtClean="0">
                <a:latin typeface="Arial"/>
                <a:cs typeface="Arial"/>
              </a:rPr>
              <a:t>mutace</a:t>
            </a:r>
            <a:r>
              <a:rPr lang="en-US" dirty="0" smtClean="0">
                <a:latin typeface="Arial"/>
                <a:cs typeface="Arial"/>
              </a:rPr>
              <a:t> </a:t>
            </a:r>
            <a:r>
              <a:rPr lang="en-US" dirty="0" err="1" smtClean="0">
                <a:latin typeface="Arial"/>
                <a:cs typeface="Arial"/>
              </a:rPr>
              <a:t>parkinu</a:t>
            </a:r>
            <a:r>
              <a:rPr lang="en-US" dirty="0" smtClean="0">
                <a:latin typeface="Arial"/>
                <a:cs typeface="Arial"/>
              </a:rPr>
              <a:t>)</a:t>
            </a:r>
          </a:p>
          <a:p>
            <a:r>
              <a:rPr lang="en-US" dirty="0" smtClean="0">
                <a:latin typeface="Arial"/>
                <a:cs typeface="Arial"/>
              </a:rPr>
              <a:t>	</a:t>
            </a:r>
            <a:endParaRPr lang="en-US" dirty="0">
              <a:latin typeface="Arial"/>
              <a:cs typeface="Arial"/>
            </a:endParaRPr>
          </a:p>
          <a:p>
            <a:r>
              <a:rPr lang="en-US" sz="2400" b="1" dirty="0" err="1" smtClean="0">
                <a:latin typeface="Arial"/>
                <a:cs typeface="Arial"/>
              </a:rPr>
              <a:t>Výzkum</a:t>
            </a:r>
            <a:endParaRPr lang="en-US" sz="2400"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parkin</a:t>
            </a:r>
            <a:r>
              <a:rPr lang="en-US" dirty="0" smtClean="0">
                <a:latin typeface="Arial"/>
                <a:cs typeface="Arial"/>
              </a:rPr>
              <a:t> (ubiquitin </a:t>
            </a:r>
            <a:r>
              <a:rPr lang="en-US" dirty="0" err="1" smtClean="0">
                <a:latin typeface="Arial"/>
                <a:cs typeface="Arial"/>
              </a:rPr>
              <a:t>ligáza</a:t>
            </a:r>
            <a:r>
              <a:rPr lang="en-US" dirty="0" smtClean="0">
                <a:latin typeface="Arial"/>
                <a:cs typeface="Arial"/>
              </a:rPr>
              <a:t>)</a:t>
            </a:r>
          </a:p>
          <a:p>
            <a:r>
              <a:rPr lang="en-US" dirty="0" smtClean="0">
                <a:latin typeface="Arial"/>
                <a:cs typeface="Arial"/>
              </a:rPr>
              <a:t>	</a:t>
            </a:r>
          </a:p>
          <a:p>
            <a:r>
              <a:rPr lang="en-US" sz="2400" b="1" dirty="0" err="1" smtClean="0">
                <a:latin typeface="Arial"/>
                <a:cs typeface="Arial"/>
              </a:rPr>
              <a:t>Léčba</a:t>
            </a:r>
            <a:endParaRPr lang="en-US" sz="2400" b="1"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žádný</a:t>
            </a:r>
            <a:r>
              <a:rPr lang="en-US" dirty="0" smtClean="0">
                <a:latin typeface="Arial"/>
                <a:cs typeface="Arial"/>
              </a:rPr>
              <a:t> </a:t>
            </a:r>
            <a:r>
              <a:rPr lang="en-US" dirty="0" err="1" smtClean="0">
                <a:latin typeface="Arial"/>
                <a:cs typeface="Arial"/>
              </a:rPr>
              <a:t>účinný</a:t>
            </a:r>
            <a:r>
              <a:rPr lang="en-US" dirty="0" smtClean="0">
                <a:latin typeface="Arial"/>
                <a:cs typeface="Arial"/>
              </a:rPr>
              <a:t> </a:t>
            </a:r>
            <a:r>
              <a:rPr lang="en-US" dirty="0" err="1" smtClean="0">
                <a:latin typeface="Arial"/>
                <a:cs typeface="Arial"/>
              </a:rPr>
              <a:t>lék</a:t>
            </a:r>
            <a:endParaRPr lang="en-US" dirty="0" smtClean="0">
              <a:latin typeface="Arial"/>
              <a:cs typeface="Arial"/>
            </a:endParaRPr>
          </a:p>
          <a:p>
            <a:r>
              <a:rPr lang="en-US" dirty="0">
                <a:latin typeface="Arial"/>
                <a:cs typeface="Arial"/>
              </a:rPr>
              <a:t>	</a:t>
            </a:r>
            <a:r>
              <a:rPr lang="en-US" dirty="0" smtClean="0">
                <a:latin typeface="Arial"/>
                <a:cs typeface="Arial"/>
              </a:rPr>
              <a:t>.</a:t>
            </a:r>
            <a:r>
              <a:rPr lang="en-US" dirty="0" err="1" smtClean="0">
                <a:latin typeface="Arial"/>
                <a:cs typeface="Arial"/>
              </a:rPr>
              <a:t>kombinace</a:t>
            </a:r>
            <a:r>
              <a:rPr lang="en-US" dirty="0" smtClean="0">
                <a:latin typeface="Arial"/>
                <a:cs typeface="Arial"/>
              </a:rPr>
              <a:t> </a:t>
            </a:r>
            <a:r>
              <a:rPr lang="en-US" dirty="0" err="1" smtClean="0">
                <a:latin typeface="Arial"/>
                <a:cs typeface="Arial"/>
              </a:rPr>
              <a:t>přístupů</a:t>
            </a:r>
            <a:r>
              <a:rPr lang="en-US" dirty="0" smtClean="0">
                <a:latin typeface="Arial"/>
                <a:cs typeface="Arial"/>
              </a:rPr>
              <a:t> </a:t>
            </a:r>
            <a:r>
              <a:rPr lang="en-US" dirty="0" err="1" smtClean="0">
                <a:latin typeface="Arial"/>
                <a:cs typeface="Arial"/>
              </a:rPr>
              <a:t>vede</a:t>
            </a:r>
            <a:r>
              <a:rPr lang="en-US" dirty="0" smtClean="0">
                <a:latin typeface="Arial"/>
                <a:cs typeface="Arial"/>
              </a:rPr>
              <a:t> </a:t>
            </a:r>
            <a:r>
              <a:rPr lang="en-US" dirty="0" err="1" smtClean="0">
                <a:latin typeface="Arial"/>
                <a:cs typeface="Arial"/>
              </a:rPr>
              <a:t>ke</a:t>
            </a:r>
            <a:r>
              <a:rPr lang="en-US" dirty="0" smtClean="0">
                <a:latin typeface="Arial"/>
                <a:cs typeface="Arial"/>
              </a:rPr>
              <a:t> </a:t>
            </a:r>
            <a:r>
              <a:rPr lang="en-US" dirty="0" err="1" smtClean="0">
                <a:latin typeface="Arial"/>
                <a:cs typeface="Arial"/>
              </a:rPr>
              <a:t>zlpešení</a:t>
            </a:r>
            <a:r>
              <a:rPr lang="en-US" dirty="0" smtClean="0">
                <a:latin typeface="Arial"/>
                <a:cs typeface="Arial"/>
              </a:rPr>
              <a:t> </a:t>
            </a:r>
            <a:r>
              <a:rPr lang="en-US" dirty="0" err="1" smtClean="0">
                <a:latin typeface="Arial"/>
                <a:cs typeface="Arial"/>
              </a:rPr>
              <a:t>stavu</a:t>
            </a:r>
            <a:r>
              <a:rPr lang="en-US" dirty="0" smtClean="0">
                <a:latin typeface="Arial"/>
                <a:cs typeface="Arial"/>
              </a:rPr>
              <a:t> </a:t>
            </a:r>
            <a:r>
              <a:rPr lang="en-US" dirty="0" err="1" smtClean="0">
                <a:latin typeface="Arial"/>
                <a:cs typeface="Arial"/>
              </a:rPr>
              <a:t>postiženého</a:t>
            </a:r>
            <a:endParaRPr lang="en-US" dirty="0" smtClean="0">
              <a:latin typeface="Arial"/>
              <a:cs typeface="Arial"/>
            </a:endParaRPr>
          </a:p>
          <a:p>
            <a:r>
              <a:rPr lang="en-US" dirty="0" smtClean="0">
                <a:latin typeface="Arial"/>
                <a:cs typeface="Arial"/>
              </a:rPr>
              <a:t>	</a:t>
            </a:r>
          </a:p>
        </p:txBody>
      </p:sp>
    </p:spTree>
    <p:extLst>
      <p:ext uri="{BB962C8B-B14F-4D97-AF65-F5344CB8AC3E}">
        <p14:creationId xmlns:p14="http://schemas.microsoft.com/office/powerpoint/2010/main" val="2229948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0-09 at 10.41.23 PM.png"/>
          <p:cNvPicPr>
            <a:picLocks noChangeAspect="1"/>
          </p:cNvPicPr>
          <p:nvPr/>
        </p:nvPicPr>
        <p:blipFill rotWithShape="1">
          <a:blip r:embed="rId2">
            <a:extLst>
              <a:ext uri="{28A0092B-C50C-407E-A947-70E740481C1C}">
                <a14:useLocalDpi xmlns:a14="http://schemas.microsoft.com/office/drawing/2010/main" val="0"/>
              </a:ext>
            </a:extLst>
          </a:blip>
          <a:srcRect b="23782"/>
          <a:stretch/>
        </p:blipFill>
        <p:spPr>
          <a:xfrm>
            <a:off x="333151" y="213894"/>
            <a:ext cx="4195151" cy="6403474"/>
          </a:xfrm>
          <a:prstGeom prst="rect">
            <a:avLst/>
          </a:prstGeom>
        </p:spPr>
      </p:pic>
      <p:pic>
        <p:nvPicPr>
          <p:cNvPr id="2" name="Picture 1" descr="Screen Shot 2011-10-09 at 11.01.3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6358" y="213894"/>
            <a:ext cx="4517538" cy="2191942"/>
          </a:xfrm>
          <a:prstGeom prst="rect">
            <a:avLst/>
          </a:prstGeom>
        </p:spPr>
      </p:pic>
    </p:spTree>
    <p:extLst>
      <p:ext uri="{BB962C8B-B14F-4D97-AF65-F5344CB8AC3E}">
        <p14:creationId xmlns:p14="http://schemas.microsoft.com/office/powerpoint/2010/main" val="28340327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3903</TotalTime>
  <Words>638</Words>
  <Application>Microsoft Macintosh PowerPoint</Application>
  <PresentationFormat>On-screen Show (4:3)</PresentationFormat>
  <Paragraphs>73</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NCBR MU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Karel Kubicek</dc:creator>
  <cp:lastModifiedBy>Karel Kubicek</cp:lastModifiedBy>
  <cp:revision>139</cp:revision>
  <dcterms:created xsi:type="dcterms:W3CDTF">2011-09-25T17:46:01Z</dcterms:created>
  <dcterms:modified xsi:type="dcterms:W3CDTF">2013-11-15T08:22:54Z</dcterms:modified>
</cp:coreProperties>
</file>