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xls" ContentType="application/vnd.ms-exce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embeddings/oleObject1.bin" ContentType="application/vnd.openxmlformats-officedocument.oleObject"/>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embeddings/oleObject2.bin" ContentType="application/vnd.openxmlformats-officedocument.oleObject"/>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2"/>
  </p:notesMasterIdLst>
  <p:sldIdLst>
    <p:sldId id="257" r:id="rId2"/>
    <p:sldId id="256" r:id="rId3"/>
    <p:sldId id="299" r:id="rId4"/>
    <p:sldId id="300" r:id="rId5"/>
    <p:sldId id="301" r:id="rId6"/>
    <p:sldId id="302" r:id="rId7"/>
    <p:sldId id="303" r:id="rId8"/>
    <p:sldId id="304" r:id="rId9"/>
    <p:sldId id="305" r:id="rId10"/>
    <p:sldId id="262" r:id="rId11"/>
    <p:sldId id="263" r:id="rId12"/>
    <p:sldId id="270" r:id="rId13"/>
    <p:sldId id="271" r:id="rId14"/>
    <p:sldId id="275" r:id="rId15"/>
    <p:sldId id="272" r:id="rId16"/>
    <p:sldId id="273" r:id="rId17"/>
    <p:sldId id="258" r:id="rId18"/>
    <p:sldId id="260" r:id="rId19"/>
    <p:sldId id="295" r:id="rId20"/>
    <p:sldId id="296" r:id="rId21"/>
    <p:sldId id="297" r:id="rId22"/>
    <p:sldId id="298" r:id="rId23"/>
    <p:sldId id="278" r:id="rId24"/>
    <p:sldId id="279" r:id="rId25"/>
    <p:sldId id="277" r:id="rId26"/>
    <p:sldId id="276" r:id="rId27"/>
    <p:sldId id="280" r:id="rId28"/>
    <p:sldId id="281" r:id="rId29"/>
    <p:sldId id="282" r:id="rId30"/>
    <p:sldId id="284" r:id="rId31"/>
    <p:sldId id="283" r:id="rId32"/>
    <p:sldId id="259" r:id="rId33"/>
    <p:sldId id="261" r:id="rId34"/>
    <p:sldId id="274" r:id="rId35"/>
    <p:sldId id="265" r:id="rId36"/>
    <p:sldId id="266" r:id="rId37"/>
    <p:sldId id="267" r:id="rId38"/>
    <p:sldId id="268" r:id="rId39"/>
    <p:sldId id="269" r:id="rId40"/>
    <p:sldId id="285" r:id="rId41"/>
    <p:sldId id="286" r:id="rId42"/>
    <p:sldId id="287" r:id="rId43"/>
    <p:sldId id="288" r:id="rId44"/>
    <p:sldId id="289" r:id="rId45"/>
    <p:sldId id="290" r:id="rId46"/>
    <p:sldId id="291" r:id="rId47"/>
    <p:sldId id="292" r:id="rId48"/>
    <p:sldId id="293" r:id="rId49"/>
    <p:sldId id="294" r:id="rId50"/>
    <p:sldId id="306" r:id="rId51"/>
    <p:sldId id="307" r:id="rId52"/>
    <p:sldId id="308" r:id="rId53"/>
    <p:sldId id="309" r:id="rId54"/>
    <p:sldId id="318" r:id="rId55"/>
    <p:sldId id="319" r:id="rId56"/>
    <p:sldId id="320" r:id="rId57"/>
    <p:sldId id="310" r:id="rId58"/>
    <p:sldId id="311" r:id="rId59"/>
    <p:sldId id="314" r:id="rId60"/>
    <p:sldId id="316" r:id="rId61"/>
    <p:sldId id="317" r:id="rId62"/>
    <p:sldId id="321" r:id="rId63"/>
    <p:sldId id="322" r:id="rId64"/>
    <p:sldId id="323" r:id="rId65"/>
    <p:sldId id="324" r:id="rId66"/>
    <p:sldId id="325" r:id="rId67"/>
    <p:sldId id="326" r:id="rId68"/>
    <p:sldId id="327" r:id="rId69"/>
    <p:sldId id="328" r:id="rId70"/>
    <p:sldId id="264" r:id="rId7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02" d="100"/>
          <a:sy n="102" d="100"/>
        </p:scale>
        <p:origin x="-688" y="-104"/>
      </p:cViewPr>
      <p:guideLst>
        <p:guide orient="horz" pos="2160"/>
        <p:guide pos="2880"/>
      </p:guideLst>
    </p:cSldViewPr>
  </p:slideViewPr>
  <p:notesTextViewPr>
    <p:cViewPr>
      <p:scale>
        <a:sx n="100" d="100"/>
        <a:sy n="100" d="100"/>
      </p:scale>
      <p:origin x="0" y="0"/>
    </p:cViewPr>
  </p:notesTextViewPr>
  <p:sorterViewPr>
    <p:cViewPr>
      <p:scale>
        <a:sx n="115" d="100"/>
        <a:sy n="115" d="100"/>
      </p:scale>
      <p:origin x="0" y="376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notesMaster" Target="notesMasters/notesMaster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printerSettings" Target="printerSettings/printerSettings1.bin"/><Relationship Id="rId74" Type="http://schemas.openxmlformats.org/officeDocument/2006/relationships/presProps" Target="presProps.xml"/><Relationship Id="rId75" Type="http://schemas.openxmlformats.org/officeDocument/2006/relationships/viewProps" Target="viewProps.xml"/><Relationship Id="rId76" Type="http://schemas.openxmlformats.org/officeDocument/2006/relationships/theme" Target="theme/theme1.xml"/><Relationship Id="rId77"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9E5072-98E0-E249-89CE-100ABB98CFBB}" type="datetimeFigureOut">
              <a:rPr lang="en-US" smtClean="0"/>
              <a:t>11/9/13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D875F8-50F1-BF41-A843-B80105042680}" type="slidenum">
              <a:rPr lang="en-US" smtClean="0"/>
              <a:t>‹#›</a:t>
            </a:fld>
            <a:endParaRPr lang="en-US"/>
          </a:p>
        </p:txBody>
      </p:sp>
    </p:spTree>
    <p:extLst>
      <p:ext uri="{BB962C8B-B14F-4D97-AF65-F5344CB8AC3E}">
        <p14:creationId xmlns:p14="http://schemas.microsoft.com/office/powerpoint/2010/main" val="415296133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D875F8-50F1-BF41-A843-B80105042680}" type="slidenum">
              <a:rPr lang="en-US" smtClean="0"/>
              <a:t>16</a:t>
            </a:fld>
            <a:endParaRPr lang="en-US"/>
          </a:p>
        </p:txBody>
      </p:sp>
    </p:spTree>
    <p:extLst>
      <p:ext uri="{BB962C8B-B14F-4D97-AF65-F5344CB8AC3E}">
        <p14:creationId xmlns:p14="http://schemas.microsoft.com/office/powerpoint/2010/main" val="4131028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D5D5489D-EAA2-304D-90DC-276C8799F7B9}" type="slidenum">
              <a:rPr lang="en-US"/>
              <a:pPr/>
              <a:t>50</a:t>
            </a:fld>
            <a:endParaRPr lang="en-US"/>
          </a:p>
        </p:txBody>
      </p:sp>
      <p:sp>
        <p:nvSpPr>
          <p:cNvPr id="16691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669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4D5C40E1-0B76-E847-8339-845567C2B1D6}" type="slidenum">
              <a:rPr lang="en-US"/>
              <a:pPr/>
              <a:t>51</a:t>
            </a:fld>
            <a:endParaRPr lang="en-US"/>
          </a:p>
        </p:txBody>
      </p:sp>
      <p:sp>
        <p:nvSpPr>
          <p:cNvPr id="9625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9625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90C3871E-3789-C542-A249-318870BB44A4}" type="slidenum">
              <a:rPr lang="en-US"/>
              <a:pPr/>
              <a:t>52</a:t>
            </a:fld>
            <a:endParaRPr lang="en-US"/>
          </a:p>
        </p:txBody>
      </p:sp>
      <p:sp>
        <p:nvSpPr>
          <p:cNvPr id="1597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597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2B63F1D7-6CBA-FB42-B60B-482671F7621A}" type="slidenum">
              <a:rPr lang="en-US"/>
              <a:pPr/>
              <a:t>53</a:t>
            </a:fld>
            <a:endParaRPr lang="en-US"/>
          </a:p>
        </p:txBody>
      </p:sp>
      <p:sp>
        <p:nvSpPr>
          <p:cNvPr id="16077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607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0619B091-4C89-D348-A60A-BD37D452EDE4}" type="slidenum">
              <a:rPr lang="en-US"/>
              <a:pPr/>
              <a:t>54</a:t>
            </a:fld>
            <a:endParaRPr lang="en-US"/>
          </a:p>
        </p:txBody>
      </p:sp>
      <p:sp>
        <p:nvSpPr>
          <p:cNvPr id="3481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3481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F49B8685-94AA-4444-A224-102C99462321}" type="slidenum">
              <a:rPr lang="en-US"/>
              <a:pPr/>
              <a:t>55</a:t>
            </a:fld>
            <a:endParaRPr lang="en-US"/>
          </a:p>
        </p:txBody>
      </p:sp>
      <p:sp>
        <p:nvSpPr>
          <p:cNvPr id="3686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3686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F6BF9612-1722-7E44-8171-6FCD6E427742}" type="slidenum">
              <a:rPr lang="en-US"/>
              <a:pPr/>
              <a:t>56</a:t>
            </a:fld>
            <a:endParaRPr lang="en-US"/>
          </a:p>
        </p:txBody>
      </p:sp>
      <p:sp>
        <p:nvSpPr>
          <p:cNvPr id="3891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3891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ED057953-AA3D-AA4A-B8C6-5C20EFEE033F}" type="slidenum">
              <a:rPr lang="en-US"/>
              <a:pPr/>
              <a:t>57</a:t>
            </a:fld>
            <a:endParaRPr lang="en-US"/>
          </a:p>
        </p:txBody>
      </p:sp>
      <p:sp>
        <p:nvSpPr>
          <p:cNvPr id="10035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10035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336963AF-8CE6-9F44-AAAC-B3B40AA4D679}" type="slidenum">
              <a:rPr lang="en-US"/>
              <a:pPr/>
              <a:t>58</a:t>
            </a:fld>
            <a:endParaRPr lang="en-US"/>
          </a:p>
        </p:txBody>
      </p:sp>
      <p:sp>
        <p:nvSpPr>
          <p:cNvPr id="9830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9830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8A722B85-6AF0-7847-8F5C-718451E1F955}" type="slidenum">
              <a:rPr lang="en-US"/>
              <a:pPr/>
              <a:t>59</a:t>
            </a:fld>
            <a:endParaRPr lang="en-US"/>
          </a:p>
        </p:txBody>
      </p:sp>
      <p:sp>
        <p:nvSpPr>
          <p:cNvPr id="2867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2867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10933FF-DBB1-EA49-B127-9C660D944C9B}" type="slidenum">
              <a:rPr lang="en-US"/>
              <a:pPr/>
              <a:t>35</a:t>
            </a:fld>
            <a:endParaRPr lang="en-US"/>
          </a:p>
        </p:txBody>
      </p:sp>
      <p:sp>
        <p:nvSpPr>
          <p:cNvPr id="317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17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30E0AE50-D55D-AD45-8E7B-CE24E4FB6184}" type="slidenum">
              <a:rPr lang="en-US"/>
              <a:pPr/>
              <a:t>60</a:t>
            </a:fld>
            <a:endParaRPr lang="en-US"/>
          </a:p>
        </p:txBody>
      </p:sp>
      <p:sp>
        <p:nvSpPr>
          <p:cNvPr id="30722"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30723"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r>
              <a:rPr lang="en-US"/>
              <a:t>The correlation time is roughly defined as the time taken for a molecule to rotate one radian or move a distance of the order of its own dimension. Usually it is assumed that the correlation time depend on temperature according to an Arrhenius type of function; </a:t>
            </a:r>
          </a:p>
          <a:p>
            <a:r>
              <a:rPr lang="en-US"/>
              <a:t>Correlation time - The characteristic time between significant fluctuations in the local magnetic field experienced by a spin due to molecular motions.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E2F433BE-BE46-EF44-9116-A3A58424682D}" type="slidenum">
              <a:rPr lang="en-US"/>
              <a:pPr/>
              <a:t>61</a:t>
            </a:fld>
            <a:endParaRPr lang="en-US"/>
          </a:p>
        </p:txBody>
      </p:sp>
      <p:sp>
        <p:nvSpPr>
          <p:cNvPr id="3277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3277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31C31843-7C91-B942-872B-8D880C54BDB5}" type="slidenum">
              <a:rPr lang="en-US"/>
              <a:pPr/>
              <a:t>62</a:t>
            </a:fld>
            <a:endParaRPr lang="en-US"/>
          </a:p>
        </p:txBody>
      </p:sp>
      <p:sp>
        <p:nvSpPr>
          <p:cNvPr id="4096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4096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1A688E87-A786-564B-9583-81DFBCFB9F43}" type="slidenum">
              <a:rPr lang="en-US"/>
              <a:pPr/>
              <a:t>63</a:t>
            </a:fld>
            <a:endParaRPr lang="en-US"/>
          </a:p>
        </p:txBody>
      </p:sp>
      <p:sp>
        <p:nvSpPr>
          <p:cNvPr id="149506"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49507"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235D8ABF-DFE5-3B44-8870-AC7EC4CB9D17}" type="slidenum">
              <a:rPr lang="en-US"/>
              <a:pPr/>
              <a:t>64</a:t>
            </a:fld>
            <a:endParaRPr lang="en-US"/>
          </a:p>
        </p:txBody>
      </p:sp>
      <p:sp>
        <p:nvSpPr>
          <p:cNvPr id="50178"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5017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de-DE"/>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D5EC9B07-2207-9D49-B564-57516233FCB7}" type="slidenum">
              <a:rPr lang="en-US"/>
              <a:pPr/>
              <a:t>65</a:t>
            </a:fld>
            <a:endParaRPr lang="en-US"/>
          </a:p>
        </p:txBody>
      </p:sp>
      <p:sp>
        <p:nvSpPr>
          <p:cNvPr id="150530"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50531"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25FA4983-4B5B-954F-B871-C18F19C94082}" type="slidenum">
              <a:rPr lang="en-US"/>
              <a:pPr/>
              <a:t>66</a:t>
            </a:fld>
            <a:endParaRPr lang="en-US"/>
          </a:p>
        </p:txBody>
      </p:sp>
      <p:sp>
        <p:nvSpPr>
          <p:cNvPr id="5325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5325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19665D2A-13C1-5343-9D52-A5DDEC6C54AA}" type="slidenum">
              <a:rPr lang="en-US"/>
              <a:pPr/>
              <a:t>67</a:t>
            </a:fld>
            <a:endParaRPr lang="en-US"/>
          </a:p>
        </p:txBody>
      </p:sp>
      <p:sp>
        <p:nvSpPr>
          <p:cNvPr id="5529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5529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3CE79C34-175E-EF46-B729-567F20E5C239}" type="slidenum">
              <a:rPr lang="en-US"/>
              <a:pPr/>
              <a:t>68</a:t>
            </a:fld>
            <a:endParaRPr lang="en-US"/>
          </a:p>
        </p:txBody>
      </p:sp>
      <p:sp>
        <p:nvSpPr>
          <p:cNvPr id="5734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5734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C5E06C3B-F53A-3349-BC94-C43D582381D7}" type="slidenum">
              <a:rPr lang="en-US"/>
              <a:pPr/>
              <a:t>69</a:t>
            </a:fld>
            <a:endParaRPr lang="en-US"/>
          </a:p>
        </p:txBody>
      </p:sp>
      <p:sp>
        <p:nvSpPr>
          <p:cNvPr id="5939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5939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03B6707-77A8-7E4E-A498-997C35B59130}" type="slidenum">
              <a:rPr lang="en-US"/>
              <a:pPr/>
              <a:t>36</a:t>
            </a:fld>
            <a:endParaRPr lang="en-US"/>
          </a:p>
        </p:txBody>
      </p:sp>
      <p:sp>
        <p:nvSpPr>
          <p:cNvPr id="3277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27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CC035B-34B8-F546-B3F4-1A096225968B}" type="slidenum">
              <a:rPr lang="en-US"/>
              <a:pPr/>
              <a:t>37</a:t>
            </a:fld>
            <a:endParaRPr lang="en-US"/>
          </a:p>
        </p:txBody>
      </p:sp>
      <p:sp>
        <p:nvSpPr>
          <p:cNvPr id="337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37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CB6921-4EDF-624E-9DDE-D1CBB6A839D0}" type="slidenum">
              <a:rPr lang="en-US"/>
              <a:pPr/>
              <a:t>38</a:t>
            </a:fld>
            <a:endParaRPr lang="en-US"/>
          </a:p>
        </p:txBody>
      </p:sp>
      <p:sp>
        <p:nvSpPr>
          <p:cNvPr id="3481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48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D0C25-9D71-3E4F-8173-1BAE942B7854}" type="slidenum">
              <a:rPr lang="en-US"/>
              <a:pPr/>
              <a:t>39</a:t>
            </a:fld>
            <a:endParaRPr lang="en-US"/>
          </a:p>
        </p:txBody>
      </p:sp>
      <p:sp>
        <p:nvSpPr>
          <p:cNvPr id="358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58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Monitoring</a:t>
            </a:r>
            <a:r>
              <a:rPr lang="en-US" baseline="0" dirty="0" smtClean="0"/>
              <a:t> the chemical shift </a:t>
            </a:r>
            <a:r>
              <a:rPr lang="en-US" baseline="0" dirty="0" err="1" smtClean="0"/>
              <a:t>prerturbations</a:t>
            </a:r>
            <a:r>
              <a:rPr lang="en-US" baseline="0" dirty="0" smtClean="0"/>
              <a:t> of the Nrd1-CTD interacting domain upon addition of the CTD</a:t>
            </a:r>
            <a:r>
              <a:rPr lang="en-US" dirty="0" smtClean="0"/>
              <a:t> we wanted to</a:t>
            </a:r>
            <a:r>
              <a:rPr lang="en-US" baseline="0" dirty="0" smtClean="0"/>
              <a:t> know how Nrd1-CID associate with Ser5P-CTD. In this way, we indentified the interacting surface of the Nrd1-CID</a:t>
            </a:r>
            <a:endParaRPr lang="en-US" dirty="0"/>
          </a:p>
        </p:txBody>
      </p:sp>
      <p:sp>
        <p:nvSpPr>
          <p:cNvPr id="4" name="Slide Number Placeholder 3"/>
          <p:cNvSpPr>
            <a:spLocks noGrp="1"/>
          </p:cNvSpPr>
          <p:nvPr>
            <p:ph type="sldNum" sz="quarter" idx="10"/>
          </p:nvPr>
        </p:nvSpPr>
        <p:spPr/>
        <p:txBody>
          <a:bodyPr/>
          <a:lstStyle/>
          <a:p>
            <a:pPr>
              <a:defRPr/>
            </a:pPr>
            <a:fld id="{2EF8A6A9-30E3-584F-8EE0-D174B9F4C047}" type="slidenum">
              <a:rPr lang="en-US" smtClean="0"/>
              <a:pPr>
                <a:defRPr/>
              </a:pPr>
              <a:t>43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plotting the chemical</a:t>
            </a:r>
            <a:r>
              <a:rPr lang="en-US" baseline="0" dirty="0" smtClean="0"/>
              <a:t> shift change – meaning the difference between the position of the peak at the beginning and at the end of the titration against residue number, we can identify the interacting residues. Here comparison of the  interaction of the CTD with 5phospho serine with CID and </a:t>
            </a:r>
            <a:r>
              <a:rPr lang="en-US" baseline="0" dirty="0" err="1" smtClean="0"/>
              <a:t>unphosphorylated</a:t>
            </a:r>
            <a:r>
              <a:rPr lang="en-US" baseline="0" dirty="0" smtClean="0"/>
              <a:t> CTD. As you can see, the </a:t>
            </a:r>
            <a:r>
              <a:rPr lang="en-US" baseline="0" dirty="0" err="1" smtClean="0"/>
              <a:t>phosphorylated</a:t>
            </a:r>
            <a:r>
              <a:rPr lang="en-US" baseline="0" dirty="0" smtClean="0"/>
              <a:t> CTD induces much higher perturbations of the CID residues but the overall interaction surface is more or less identical.</a:t>
            </a:r>
            <a:endParaRPr lang="en-US" dirty="0"/>
          </a:p>
        </p:txBody>
      </p:sp>
      <p:sp>
        <p:nvSpPr>
          <p:cNvPr id="4" name="Slide Number Placeholder 3"/>
          <p:cNvSpPr>
            <a:spLocks noGrp="1"/>
          </p:cNvSpPr>
          <p:nvPr>
            <p:ph type="sldNum" sz="quarter" idx="10"/>
          </p:nvPr>
        </p:nvSpPr>
        <p:spPr/>
        <p:txBody>
          <a:bodyPr/>
          <a:lstStyle/>
          <a:p>
            <a:pPr>
              <a:defRPr/>
            </a:pPr>
            <a:fld id="{2EF8A6A9-30E3-584F-8EE0-D174B9F4C047}" type="slidenum">
              <a:rPr lang="en-US" smtClean="0"/>
              <a:pPr>
                <a:defRPr/>
              </a:pPr>
              <a:t>44</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Next, we determined</a:t>
            </a:r>
            <a:r>
              <a:rPr lang="en-US" baseline="0" dirty="0" smtClean="0"/>
              <a:t> the structure of the complex between Nrd1-CID and Ser5P-CTD. The intermolecular interface is defined based on these intermolecular </a:t>
            </a:r>
            <a:r>
              <a:rPr lang="en-US" baseline="0" dirty="0" err="1" smtClean="0"/>
              <a:t>NOEs</a:t>
            </a:r>
            <a:r>
              <a:rPr lang="en-US" baseline="0" dirty="0" smtClean="0"/>
              <a:t>, where in one frequency domain, we acquired the resonances of the protein and in the second dimension the resonances of the </a:t>
            </a:r>
            <a:r>
              <a:rPr lang="en-US" baseline="0" dirty="0" err="1" smtClean="0"/>
              <a:t>ligand</a:t>
            </a:r>
            <a:r>
              <a:rPr lang="en-US" baseline="0" dirty="0"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2EF8A6A9-30E3-584F-8EE0-D174B9F4C047}" type="slidenum">
              <a:rPr lang="en-US" smtClean="0"/>
              <a:pPr>
                <a:defRPr/>
              </a:pPr>
              <a:t>48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cs-CZ"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s-CZ" smtClean="0"/>
              <a:t>Click to edit Master subtitle style</a:t>
            </a:r>
            <a:endParaRPr lang="en-US"/>
          </a:p>
        </p:txBody>
      </p:sp>
      <p:sp>
        <p:nvSpPr>
          <p:cNvPr id="4" name="Date Placeholder 3"/>
          <p:cNvSpPr>
            <a:spLocks noGrp="1"/>
          </p:cNvSpPr>
          <p:nvPr>
            <p:ph type="dt" sz="half" idx="10"/>
          </p:nvPr>
        </p:nvSpPr>
        <p:spPr/>
        <p:txBody>
          <a:bodyPr/>
          <a:lstStyle/>
          <a:p>
            <a:fld id="{2B9AE3F2-B371-024B-8CD6-B1FE71947336}" type="datetimeFigureOut">
              <a:rPr lang="en-US" smtClean="0"/>
              <a:t>11/9/13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6BCE9D-41C0-5C4D-8531-142151740DBD}" type="slidenum">
              <a:rPr lang="en-US" smtClean="0"/>
              <a:t>‹#›</a:t>
            </a:fld>
            <a:endParaRPr lang="en-US"/>
          </a:p>
        </p:txBody>
      </p:sp>
    </p:spTree>
    <p:extLst>
      <p:ext uri="{BB962C8B-B14F-4D97-AF65-F5344CB8AC3E}">
        <p14:creationId xmlns:p14="http://schemas.microsoft.com/office/powerpoint/2010/main" val="7897389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Date Placeholder 3"/>
          <p:cNvSpPr>
            <a:spLocks noGrp="1"/>
          </p:cNvSpPr>
          <p:nvPr>
            <p:ph type="dt" sz="half" idx="10"/>
          </p:nvPr>
        </p:nvSpPr>
        <p:spPr/>
        <p:txBody>
          <a:bodyPr/>
          <a:lstStyle/>
          <a:p>
            <a:fld id="{2B9AE3F2-B371-024B-8CD6-B1FE71947336}" type="datetimeFigureOut">
              <a:rPr lang="en-US" smtClean="0"/>
              <a:t>11/9/13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6BCE9D-41C0-5C4D-8531-142151740DBD}" type="slidenum">
              <a:rPr lang="en-US" smtClean="0"/>
              <a:t>‹#›</a:t>
            </a:fld>
            <a:endParaRPr lang="en-US"/>
          </a:p>
        </p:txBody>
      </p:sp>
    </p:spTree>
    <p:extLst>
      <p:ext uri="{BB962C8B-B14F-4D97-AF65-F5344CB8AC3E}">
        <p14:creationId xmlns:p14="http://schemas.microsoft.com/office/powerpoint/2010/main" val="23031768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cs-CZ"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Date Placeholder 3"/>
          <p:cNvSpPr>
            <a:spLocks noGrp="1"/>
          </p:cNvSpPr>
          <p:nvPr>
            <p:ph type="dt" sz="half" idx="10"/>
          </p:nvPr>
        </p:nvSpPr>
        <p:spPr/>
        <p:txBody>
          <a:bodyPr/>
          <a:lstStyle/>
          <a:p>
            <a:fld id="{2B9AE3F2-B371-024B-8CD6-B1FE71947336}" type="datetimeFigureOut">
              <a:rPr lang="en-US" smtClean="0"/>
              <a:t>11/9/13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6BCE9D-41C0-5C4D-8531-142151740DBD}" type="slidenum">
              <a:rPr lang="en-US" smtClean="0"/>
              <a:t>‹#›</a:t>
            </a:fld>
            <a:endParaRPr lang="en-US"/>
          </a:p>
        </p:txBody>
      </p:sp>
    </p:spTree>
    <p:extLst>
      <p:ext uri="{BB962C8B-B14F-4D97-AF65-F5344CB8AC3E}">
        <p14:creationId xmlns:p14="http://schemas.microsoft.com/office/powerpoint/2010/main" val="21915270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609600"/>
            <a:ext cx="7772400" cy="1143000"/>
          </a:xfrm>
        </p:spPr>
        <p:txBody>
          <a:bodyPr/>
          <a:lstStyle/>
          <a:p>
            <a:r>
              <a:rPr lang="cs-CZ" smtClean="0"/>
              <a:t>Click to edit Master title style</a:t>
            </a:r>
            <a:endParaRPr lang="en-US"/>
          </a:p>
        </p:txBody>
      </p:sp>
      <p:sp>
        <p:nvSpPr>
          <p:cNvPr id="3" name="Content Placeholder 2"/>
          <p:cNvSpPr>
            <a:spLocks noGrp="1"/>
          </p:cNvSpPr>
          <p:nvPr>
            <p:ph sz="quarter" idx="1"/>
          </p:nvPr>
        </p:nvSpPr>
        <p:spPr>
          <a:xfrm>
            <a:off x="685800" y="1981200"/>
            <a:ext cx="3810000" cy="1981200"/>
          </a:xfrm>
        </p:spPr>
        <p:txBody>
          <a:body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5" name="Content Placeholder 4"/>
          <p:cNvSpPr>
            <a:spLocks noGrp="1"/>
          </p:cNvSpPr>
          <p:nvPr>
            <p:ph sz="quarter" idx="3"/>
          </p:nvPr>
        </p:nvSpPr>
        <p:spPr>
          <a:xfrm>
            <a:off x="685800" y="4114800"/>
            <a:ext cx="3810000" cy="1981200"/>
          </a:xfrm>
        </p:spPr>
        <p:txBody>
          <a:body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6" name="Content Placeholder 5"/>
          <p:cNvSpPr>
            <a:spLocks noGrp="1"/>
          </p:cNvSpPr>
          <p:nvPr>
            <p:ph sz="quarter" idx="4"/>
          </p:nvPr>
        </p:nvSpPr>
        <p:spPr>
          <a:xfrm>
            <a:off x="4648200" y="4114800"/>
            <a:ext cx="3810000" cy="1981200"/>
          </a:xfrm>
        </p:spPr>
        <p:txBody>
          <a:body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7" name="Date Placeholder 6"/>
          <p:cNvSpPr>
            <a:spLocks noGrp="1"/>
          </p:cNvSpPr>
          <p:nvPr>
            <p:ph type="dt" sz="half" idx="10"/>
          </p:nvPr>
        </p:nvSpPr>
        <p:spPr>
          <a:xfrm>
            <a:off x="685800" y="6248400"/>
            <a:ext cx="1905000" cy="457200"/>
          </a:xfrm>
        </p:spPr>
        <p:txBody>
          <a:bodyPr/>
          <a:lstStyle>
            <a:lvl1pPr>
              <a:defRPr/>
            </a:lvl1pPr>
          </a:lstStyle>
          <a:p>
            <a:endParaRPr lang="en-US"/>
          </a:p>
        </p:txBody>
      </p:sp>
      <p:sp>
        <p:nvSpPr>
          <p:cNvPr id="8" name="Footer Placeholder 7"/>
          <p:cNvSpPr>
            <a:spLocks noGrp="1"/>
          </p:cNvSpPr>
          <p:nvPr>
            <p:ph type="ftr" sz="quarter" idx="11"/>
          </p:nvPr>
        </p:nvSpPr>
        <p:spPr>
          <a:xfrm>
            <a:off x="3124200" y="6248400"/>
            <a:ext cx="2895600" cy="457200"/>
          </a:xfrm>
        </p:spPr>
        <p:txBody>
          <a:bodyPr/>
          <a:lstStyle>
            <a:lvl1pPr>
              <a:defRPr/>
            </a:lvl1pPr>
          </a:lstStyle>
          <a:p>
            <a:endParaRPr lang="en-US"/>
          </a:p>
        </p:txBody>
      </p:sp>
      <p:sp>
        <p:nvSpPr>
          <p:cNvPr id="9" name="Slide Number Placeholder 8"/>
          <p:cNvSpPr>
            <a:spLocks noGrp="1"/>
          </p:cNvSpPr>
          <p:nvPr>
            <p:ph type="sldNum" sz="quarter" idx="12"/>
          </p:nvPr>
        </p:nvSpPr>
        <p:spPr>
          <a:xfrm>
            <a:off x="6553200" y="6248400"/>
            <a:ext cx="1905000" cy="457200"/>
          </a:xfrm>
        </p:spPr>
        <p:txBody>
          <a:bodyPr/>
          <a:lstStyle>
            <a:lvl1pPr>
              <a:defRPr/>
            </a:lvl1pPr>
          </a:lstStyle>
          <a:p>
            <a:fld id="{C21D6158-CF32-804D-84C2-1974EE6D9962}" type="slidenum">
              <a:rPr lang="en-US"/>
              <a:pPr/>
              <a:t>‹#›</a:t>
            </a:fld>
            <a:endParaRPr lang="en-US"/>
          </a:p>
        </p:txBody>
      </p:sp>
    </p:spTree>
    <p:extLst>
      <p:ext uri="{BB962C8B-B14F-4D97-AF65-F5344CB8AC3E}">
        <p14:creationId xmlns:p14="http://schemas.microsoft.com/office/powerpoint/2010/main" val="552233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Click to edit Master title style</a:t>
            </a:r>
            <a:endParaRPr lang="en-US"/>
          </a:p>
        </p:txBody>
      </p:sp>
      <p:sp>
        <p:nvSpPr>
          <p:cNvPr id="3" name="Content Placeholder 2"/>
          <p:cNvSpPr>
            <a:spLocks noGrp="1"/>
          </p:cNvSpPr>
          <p:nvPr>
            <p:ph idx="1"/>
          </p:nvPr>
        </p:nvSpPr>
        <p:spPr/>
        <p:txBody>
          <a:body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Date Placeholder 3"/>
          <p:cNvSpPr>
            <a:spLocks noGrp="1"/>
          </p:cNvSpPr>
          <p:nvPr>
            <p:ph type="dt" sz="half" idx="10"/>
          </p:nvPr>
        </p:nvSpPr>
        <p:spPr/>
        <p:txBody>
          <a:bodyPr/>
          <a:lstStyle/>
          <a:p>
            <a:fld id="{2B9AE3F2-B371-024B-8CD6-B1FE71947336}" type="datetimeFigureOut">
              <a:rPr lang="en-US" smtClean="0"/>
              <a:t>11/9/13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6BCE9D-41C0-5C4D-8531-142151740DBD}" type="slidenum">
              <a:rPr lang="en-US" smtClean="0"/>
              <a:t>‹#›</a:t>
            </a:fld>
            <a:endParaRPr lang="en-US"/>
          </a:p>
        </p:txBody>
      </p:sp>
    </p:spTree>
    <p:extLst>
      <p:ext uri="{BB962C8B-B14F-4D97-AF65-F5344CB8AC3E}">
        <p14:creationId xmlns:p14="http://schemas.microsoft.com/office/powerpoint/2010/main" val="382895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cs-CZ"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smtClean="0"/>
              <a:t>Click to edit Master text styles</a:t>
            </a:r>
          </a:p>
        </p:txBody>
      </p:sp>
      <p:sp>
        <p:nvSpPr>
          <p:cNvPr id="4" name="Date Placeholder 3"/>
          <p:cNvSpPr>
            <a:spLocks noGrp="1"/>
          </p:cNvSpPr>
          <p:nvPr>
            <p:ph type="dt" sz="half" idx="10"/>
          </p:nvPr>
        </p:nvSpPr>
        <p:spPr/>
        <p:txBody>
          <a:bodyPr/>
          <a:lstStyle/>
          <a:p>
            <a:fld id="{2B9AE3F2-B371-024B-8CD6-B1FE71947336}" type="datetimeFigureOut">
              <a:rPr lang="en-US" smtClean="0"/>
              <a:t>11/9/13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6BCE9D-41C0-5C4D-8531-142151740DBD}" type="slidenum">
              <a:rPr lang="en-US" smtClean="0"/>
              <a:t>‹#›</a:t>
            </a:fld>
            <a:endParaRPr lang="en-US"/>
          </a:p>
        </p:txBody>
      </p:sp>
    </p:spTree>
    <p:extLst>
      <p:ext uri="{BB962C8B-B14F-4D97-AF65-F5344CB8AC3E}">
        <p14:creationId xmlns:p14="http://schemas.microsoft.com/office/powerpoint/2010/main" val="827704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5" name="Date Placeholder 4"/>
          <p:cNvSpPr>
            <a:spLocks noGrp="1"/>
          </p:cNvSpPr>
          <p:nvPr>
            <p:ph type="dt" sz="half" idx="10"/>
          </p:nvPr>
        </p:nvSpPr>
        <p:spPr/>
        <p:txBody>
          <a:bodyPr/>
          <a:lstStyle/>
          <a:p>
            <a:fld id="{2B9AE3F2-B371-024B-8CD6-B1FE71947336}" type="datetimeFigureOut">
              <a:rPr lang="en-US" smtClean="0"/>
              <a:t>11/9/13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6BCE9D-41C0-5C4D-8531-142151740DBD}" type="slidenum">
              <a:rPr lang="en-US" smtClean="0"/>
              <a:t>‹#›</a:t>
            </a:fld>
            <a:endParaRPr lang="en-US"/>
          </a:p>
        </p:txBody>
      </p:sp>
    </p:spTree>
    <p:extLst>
      <p:ext uri="{BB962C8B-B14F-4D97-AF65-F5344CB8AC3E}">
        <p14:creationId xmlns:p14="http://schemas.microsoft.com/office/powerpoint/2010/main" val="37585771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cs-CZ"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7" name="Date Placeholder 6"/>
          <p:cNvSpPr>
            <a:spLocks noGrp="1"/>
          </p:cNvSpPr>
          <p:nvPr>
            <p:ph type="dt" sz="half" idx="10"/>
          </p:nvPr>
        </p:nvSpPr>
        <p:spPr/>
        <p:txBody>
          <a:bodyPr/>
          <a:lstStyle/>
          <a:p>
            <a:fld id="{2B9AE3F2-B371-024B-8CD6-B1FE71947336}" type="datetimeFigureOut">
              <a:rPr lang="en-US" smtClean="0"/>
              <a:t>11/9/13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46BCE9D-41C0-5C4D-8531-142151740DBD}" type="slidenum">
              <a:rPr lang="en-US" smtClean="0"/>
              <a:t>‹#›</a:t>
            </a:fld>
            <a:endParaRPr lang="en-US"/>
          </a:p>
        </p:txBody>
      </p:sp>
    </p:spTree>
    <p:extLst>
      <p:ext uri="{BB962C8B-B14F-4D97-AF65-F5344CB8AC3E}">
        <p14:creationId xmlns:p14="http://schemas.microsoft.com/office/powerpoint/2010/main" val="19718534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Click to edit Master title style</a:t>
            </a:r>
            <a:endParaRPr lang="en-US"/>
          </a:p>
        </p:txBody>
      </p:sp>
      <p:sp>
        <p:nvSpPr>
          <p:cNvPr id="3" name="Date Placeholder 2"/>
          <p:cNvSpPr>
            <a:spLocks noGrp="1"/>
          </p:cNvSpPr>
          <p:nvPr>
            <p:ph type="dt" sz="half" idx="10"/>
          </p:nvPr>
        </p:nvSpPr>
        <p:spPr/>
        <p:txBody>
          <a:bodyPr/>
          <a:lstStyle/>
          <a:p>
            <a:fld id="{2B9AE3F2-B371-024B-8CD6-B1FE71947336}" type="datetimeFigureOut">
              <a:rPr lang="en-US" smtClean="0"/>
              <a:t>11/9/13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46BCE9D-41C0-5C4D-8531-142151740DBD}" type="slidenum">
              <a:rPr lang="en-US" smtClean="0"/>
              <a:t>‹#›</a:t>
            </a:fld>
            <a:endParaRPr lang="en-US"/>
          </a:p>
        </p:txBody>
      </p:sp>
    </p:spTree>
    <p:extLst>
      <p:ext uri="{BB962C8B-B14F-4D97-AF65-F5344CB8AC3E}">
        <p14:creationId xmlns:p14="http://schemas.microsoft.com/office/powerpoint/2010/main" val="3758295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9AE3F2-B371-024B-8CD6-B1FE71947336}" type="datetimeFigureOut">
              <a:rPr lang="en-US" smtClean="0"/>
              <a:t>11/9/13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46BCE9D-41C0-5C4D-8531-142151740DBD}" type="slidenum">
              <a:rPr lang="en-US" smtClean="0"/>
              <a:t>‹#›</a:t>
            </a:fld>
            <a:endParaRPr lang="en-US"/>
          </a:p>
        </p:txBody>
      </p:sp>
    </p:spTree>
    <p:extLst>
      <p:ext uri="{BB962C8B-B14F-4D97-AF65-F5344CB8AC3E}">
        <p14:creationId xmlns:p14="http://schemas.microsoft.com/office/powerpoint/2010/main" val="343887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cs-CZ"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Click to edit Master text styles</a:t>
            </a:r>
          </a:p>
        </p:txBody>
      </p:sp>
      <p:sp>
        <p:nvSpPr>
          <p:cNvPr id="5" name="Date Placeholder 4"/>
          <p:cNvSpPr>
            <a:spLocks noGrp="1"/>
          </p:cNvSpPr>
          <p:nvPr>
            <p:ph type="dt" sz="half" idx="10"/>
          </p:nvPr>
        </p:nvSpPr>
        <p:spPr/>
        <p:txBody>
          <a:bodyPr/>
          <a:lstStyle/>
          <a:p>
            <a:fld id="{2B9AE3F2-B371-024B-8CD6-B1FE71947336}" type="datetimeFigureOut">
              <a:rPr lang="en-US" smtClean="0"/>
              <a:t>11/9/13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6BCE9D-41C0-5C4D-8531-142151740DBD}" type="slidenum">
              <a:rPr lang="en-US" smtClean="0"/>
              <a:t>‹#›</a:t>
            </a:fld>
            <a:endParaRPr lang="en-US"/>
          </a:p>
        </p:txBody>
      </p:sp>
    </p:spTree>
    <p:extLst>
      <p:ext uri="{BB962C8B-B14F-4D97-AF65-F5344CB8AC3E}">
        <p14:creationId xmlns:p14="http://schemas.microsoft.com/office/powerpoint/2010/main" val="34053066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cs-CZ"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Click to edit Master text styles</a:t>
            </a:r>
          </a:p>
        </p:txBody>
      </p:sp>
      <p:sp>
        <p:nvSpPr>
          <p:cNvPr id="5" name="Date Placeholder 4"/>
          <p:cNvSpPr>
            <a:spLocks noGrp="1"/>
          </p:cNvSpPr>
          <p:nvPr>
            <p:ph type="dt" sz="half" idx="10"/>
          </p:nvPr>
        </p:nvSpPr>
        <p:spPr/>
        <p:txBody>
          <a:bodyPr/>
          <a:lstStyle/>
          <a:p>
            <a:fld id="{2B9AE3F2-B371-024B-8CD6-B1FE71947336}" type="datetimeFigureOut">
              <a:rPr lang="en-US" smtClean="0"/>
              <a:t>11/9/13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6BCE9D-41C0-5C4D-8531-142151740DBD}" type="slidenum">
              <a:rPr lang="en-US" smtClean="0"/>
              <a:t>‹#›</a:t>
            </a:fld>
            <a:endParaRPr lang="en-US"/>
          </a:p>
        </p:txBody>
      </p:sp>
    </p:spTree>
    <p:extLst>
      <p:ext uri="{BB962C8B-B14F-4D97-AF65-F5344CB8AC3E}">
        <p14:creationId xmlns:p14="http://schemas.microsoft.com/office/powerpoint/2010/main" val="29313423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cs-CZ"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9AE3F2-B371-024B-8CD6-B1FE71947336}" type="datetimeFigureOut">
              <a:rPr lang="en-US" smtClean="0"/>
              <a:t>11/9/13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6BCE9D-41C0-5C4D-8531-142151740DBD}" type="slidenum">
              <a:rPr lang="en-US" smtClean="0"/>
              <a:t>‹#›</a:t>
            </a:fld>
            <a:endParaRPr lang="en-US"/>
          </a:p>
        </p:txBody>
      </p:sp>
    </p:spTree>
    <p:extLst>
      <p:ext uri="{BB962C8B-B14F-4D97-AF65-F5344CB8AC3E}">
        <p14:creationId xmlns:p14="http://schemas.microsoft.com/office/powerpoint/2010/main" val="37150910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mailto:karelk77@googlemail.com" TargetMode="External"/><Relationship Id="rId3"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 Id="rId3" Type="http://schemas.openxmlformats.org/officeDocument/2006/relationships/image" Target="../media/image27.emf"/></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 Id="rId3" Type="http://schemas.openxmlformats.org/officeDocument/2006/relationships/image" Target="../media/image3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 Id="rId3" Type="http://schemas.openxmlformats.org/officeDocument/2006/relationships/image" Target="../media/image34.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5.jpeg"/><Relationship Id="rId3" Type="http://schemas.openxmlformats.org/officeDocument/2006/relationships/image" Target="../media/image36.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 Id="rId3" Type="http://schemas.openxmlformats.org/officeDocument/2006/relationships/image" Target="../media/image3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40.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1.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42.jpeg"/></Relationships>
</file>

<file path=ppt/slides/_rels/slide56.xml.rels><?xml version="1.0" encoding="UTF-8" standalone="yes"?>
<Relationships xmlns="http://schemas.openxmlformats.org/package/2006/relationships"><Relationship Id="rId3" Type="http://schemas.openxmlformats.org/officeDocument/2006/relationships/image" Target="../media/image43.jpeg"/><Relationship Id="rId4" Type="http://schemas.openxmlformats.org/officeDocument/2006/relationships/image" Target="../media/image44.jpe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17.xml"/><Relationship Id="rId4" Type="http://schemas.openxmlformats.org/officeDocument/2006/relationships/oleObject" Target="../embeddings/oleObject1.bin"/><Relationship Id="rId5" Type="http://schemas.openxmlformats.org/officeDocument/2006/relationships/oleObject" Target="../embeddings/Microsoft_Excel_97_-_2004_Worksheet1.xls"/><Relationship Id="rId6" Type="http://schemas.openxmlformats.org/officeDocument/2006/relationships/image" Target="../media/image45.emf"/><Relationship Id="rId7" Type="http://schemas.openxmlformats.org/officeDocument/2006/relationships/image" Target="../media/image46.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5" Type="http://schemas.openxmlformats.org/officeDocument/2006/relationships/image" Target="../media/image46.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20.xml"/><Relationship Id="rId4" Type="http://schemas.openxmlformats.org/officeDocument/2006/relationships/oleObject" Target="../embeddings/oleObject2.bin"/><Relationship Id="rId5" Type="http://schemas.openxmlformats.org/officeDocument/2006/relationships/image" Target="../media/image49.em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0.jpeg"/><Relationship Id="rId4" Type="http://schemas.openxmlformats.org/officeDocument/2006/relationships/image" Target="../media/image51.jpe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62.xml.rels><?xml version="1.0" encoding="UTF-8" standalone="yes"?>
<Relationships xmlns="http://schemas.openxmlformats.org/package/2006/relationships"><Relationship Id="rId3" Type="http://schemas.openxmlformats.org/officeDocument/2006/relationships/image" Target="../media/image52.jpeg"/><Relationship Id="rId4" Type="http://schemas.openxmlformats.org/officeDocument/2006/relationships/image" Target="../media/image53.jpeg"/><Relationship Id="rId5" Type="http://schemas.openxmlformats.org/officeDocument/2006/relationships/image" Target="../media/image54.jpeg"/><Relationship Id="rId6" Type="http://schemas.openxmlformats.org/officeDocument/2006/relationships/image" Target="../media/image55.jpe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s>
</file>

<file path=ppt/slides/_rels/slide65.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68.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hyperlink" Target="http://www.csb.yale.edu/userguides/datamanip/autodock/html/Using_AutoDock_305.1.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ChangeArrowheads="1"/>
          </p:cNvSpPr>
          <p:nvPr/>
        </p:nvSpPr>
        <p:spPr bwMode="auto">
          <a:xfrm>
            <a:off x="1170204" y="2954338"/>
            <a:ext cx="6279141"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r>
              <a:rPr lang="cs-CZ" sz="2000" b="1" dirty="0" smtClean="0">
                <a:effectLst/>
                <a:latin typeface="Arial"/>
                <a:cs typeface="Arial"/>
              </a:rPr>
              <a:t>F9603 Od diagnózy k léku</a:t>
            </a:r>
            <a:endParaRPr lang="cs-CZ" sz="2000" b="1" dirty="0">
              <a:effectLst/>
              <a:latin typeface="Arial"/>
              <a:cs typeface="Arial"/>
            </a:endParaRPr>
          </a:p>
          <a:p>
            <a:pPr algn="ctr"/>
            <a:endParaRPr lang="cs-CZ" sz="2000" b="1" dirty="0" smtClean="0">
              <a:effectLst/>
              <a:latin typeface="Arial"/>
              <a:cs typeface="Arial"/>
            </a:endParaRPr>
          </a:p>
          <a:p>
            <a:pPr algn="ctr"/>
            <a:r>
              <a:rPr lang="cs-CZ" sz="2000" b="1" dirty="0" smtClean="0">
                <a:effectLst/>
                <a:latin typeface="Arial"/>
                <a:cs typeface="Arial"/>
              </a:rPr>
              <a:t>Podzimní </a:t>
            </a:r>
            <a:r>
              <a:rPr lang="cs-CZ" sz="2000" b="1" dirty="0">
                <a:effectLst/>
                <a:latin typeface="Arial"/>
                <a:cs typeface="Arial"/>
              </a:rPr>
              <a:t>semestr </a:t>
            </a:r>
            <a:r>
              <a:rPr lang="cs-CZ" sz="2000" b="1" dirty="0" smtClean="0">
                <a:effectLst/>
                <a:latin typeface="Arial"/>
                <a:cs typeface="Arial"/>
              </a:rPr>
              <a:t>20</a:t>
            </a:r>
            <a:r>
              <a:rPr lang="de-CH" sz="2000" b="1" dirty="0" smtClean="0">
                <a:effectLst/>
                <a:latin typeface="Arial"/>
                <a:cs typeface="Arial"/>
              </a:rPr>
              <a:t>13</a:t>
            </a:r>
            <a:endParaRPr lang="fr-FR" sz="2000" b="1" dirty="0">
              <a:effectLst/>
              <a:latin typeface="Arial"/>
              <a:cs typeface="Arial"/>
            </a:endParaRPr>
          </a:p>
        </p:txBody>
      </p:sp>
      <p:sp>
        <p:nvSpPr>
          <p:cNvPr id="5" name="Rectangle 6"/>
          <p:cNvSpPr>
            <a:spLocks noChangeArrowheads="1"/>
          </p:cNvSpPr>
          <p:nvPr/>
        </p:nvSpPr>
        <p:spPr bwMode="auto">
          <a:xfrm>
            <a:off x="150928" y="5715120"/>
            <a:ext cx="889317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endParaRPr lang="cs-CZ" sz="2000" b="1" dirty="0">
              <a:effectLst/>
              <a:cs typeface="Times New Roman" charset="0"/>
            </a:endParaRPr>
          </a:p>
          <a:p>
            <a:r>
              <a:rPr lang="cs-CZ" sz="2000" b="1" dirty="0">
                <a:effectLst/>
                <a:cs typeface="Times New Roman" charset="0"/>
              </a:rPr>
              <a:t>Mgr. Karel </a:t>
            </a:r>
            <a:r>
              <a:rPr lang="cs-CZ" sz="2000" b="1" dirty="0" smtClean="0">
                <a:effectLst/>
                <a:cs typeface="Times New Roman" charset="0"/>
              </a:rPr>
              <a:t>Kubíček, Ph.D</a:t>
            </a:r>
            <a:r>
              <a:rPr lang="cs-CZ" sz="2000" b="1" dirty="0">
                <a:cs typeface="Times New Roman" charset="0"/>
              </a:rPr>
              <a:t>.</a:t>
            </a:r>
            <a:r>
              <a:rPr lang="cs-CZ" sz="2000" b="1" dirty="0" smtClean="0">
                <a:effectLst/>
                <a:cs typeface="Times New Roman" charset="0"/>
              </a:rPr>
              <a:t>, Ústav </a:t>
            </a:r>
            <a:r>
              <a:rPr lang="cs-CZ" sz="2000" b="1" dirty="0">
                <a:effectLst/>
                <a:cs typeface="Times New Roman" charset="0"/>
              </a:rPr>
              <a:t>fyziky kondenzovaných látek, </a:t>
            </a:r>
            <a:endParaRPr lang="cs-CZ" sz="2000" b="1" dirty="0" smtClean="0">
              <a:effectLst/>
              <a:cs typeface="Times New Roman" charset="0"/>
            </a:endParaRPr>
          </a:p>
          <a:p>
            <a:r>
              <a:rPr lang="cs-CZ" sz="2000" b="1" dirty="0" smtClean="0">
                <a:effectLst/>
                <a:cs typeface="Times New Roman" charset="0"/>
              </a:rPr>
              <a:t>CEITEC MU</a:t>
            </a:r>
            <a:r>
              <a:rPr lang="cs-CZ" sz="2000" b="1" dirty="0">
                <a:effectLst/>
                <a:cs typeface="Times New Roman" charset="0"/>
              </a:rPr>
              <a:t>, </a:t>
            </a:r>
            <a:r>
              <a:rPr lang="fr-FR" b="1" dirty="0">
                <a:effectLst/>
                <a:hlinkClick r:id="rId2"/>
              </a:rPr>
              <a:t>karelk77@</a:t>
            </a:r>
            <a:r>
              <a:rPr lang="fr-FR" b="1" dirty="0" smtClean="0">
                <a:effectLst/>
                <a:hlinkClick r:id="rId2"/>
              </a:rPr>
              <a:t>gmail.com</a:t>
            </a:r>
            <a:r>
              <a:rPr lang="fr-FR" b="1" dirty="0">
                <a:effectLst/>
              </a:rPr>
              <a:t>, </a:t>
            </a:r>
            <a:r>
              <a:rPr lang="fr-FR" b="1" dirty="0" smtClean="0">
                <a:effectLst/>
              </a:rPr>
              <a:t>+420 549 </a:t>
            </a:r>
            <a:r>
              <a:rPr lang="fr-FR" b="1" dirty="0">
                <a:effectLst/>
              </a:rPr>
              <a:t>49 3253</a:t>
            </a:r>
          </a:p>
        </p:txBody>
      </p:sp>
      <p:pic>
        <p:nvPicPr>
          <p:cNvPr id="6" name="Picture 9" descr="OPVK_hor_zakladni_logolink_RGB_c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75" y="333375"/>
            <a:ext cx="6408738" cy="1400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0640387"/>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8824" y="433294"/>
            <a:ext cx="8561294" cy="4708982"/>
          </a:xfrm>
          <a:prstGeom prst="rect">
            <a:avLst/>
          </a:prstGeom>
          <a:noFill/>
        </p:spPr>
        <p:txBody>
          <a:bodyPr wrap="square" rtlCol="0">
            <a:spAutoFit/>
          </a:bodyPr>
          <a:lstStyle/>
          <a:p>
            <a:r>
              <a:rPr lang="en-US" sz="2400" b="1" dirty="0" err="1" smtClean="0"/>
              <a:t>DOCK</a:t>
            </a:r>
            <a:r>
              <a:rPr lang="en-US" sz="2400" dirty="0" err="1" smtClean="0"/>
              <a:t>ování</a:t>
            </a:r>
            <a:r>
              <a:rPr lang="en-US" sz="2400" dirty="0" smtClean="0"/>
              <a:t> – </a:t>
            </a:r>
            <a:r>
              <a:rPr lang="en-US" sz="2400" dirty="0" err="1" smtClean="0"/>
              <a:t>vstupní</a:t>
            </a:r>
            <a:r>
              <a:rPr lang="en-US" sz="2400" dirty="0" smtClean="0"/>
              <a:t> </a:t>
            </a:r>
            <a:r>
              <a:rPr lang="en-US" sz="2400" dirty="0" err="1" smtClean="0"/>
              <a:t>soubory</a:t>
            </a:r>
            <a:endParaRPr lang="en-US" sz="2400" dirty="0" smtClean="0"/>
          </a:p>
          <a:p>
            <a:endParaRPr lang="en-US" sz="2400" dirty="0" smtClean="0"/>
          </a:p>
          <a:p>
            <a:pPr marL="342900" indent="-342900">
              <a:buAutoNum type="arabicParenR"/>
            </a:pPr>
            <a:r>
              <a:rPr lang="en-US" dirty="0" smtClean="0"/>
              <a:t>ligand(y) – </a:t>
            </a:r>
            <a:r>
              <a:rPr lang="en-US" dirty="0" err="1" smtClean="0"/>
              <a:t>malé</a:t>
            </a:r>
            <a:r>
              <a:rPr lang="en-US" dirty="0" smtClean="0"/>
              <a:t> </a:t>
            </a:r>
            <a:r>
              <a:rPr lang="en-US" dirty="0" err="1" smtClean="0"/>
              <a:t>organické</a:t>
            </a:r>
            <a:r>
              <a:rPr lang="en-US" dirty="0" smtClean="0"/>
              <a:t> </a:t>
            </a:r>
            <a:r>
              <a:rPr lang="en-US" dirty="0" err="1" smtClean="0"/>
              <a:t>molekuly</a:t>
            </a:r>
            <a:r>
              <a:rPr lang="en-US" dirty="0" smtClean="0"/>
              <a:t> (</a:t>
            </a:r>
            <a:r>
              <a:rPr lang="en-US" dirty="0" err="1" smtClean="0"/>
              <a:t>např</a:t>
            </a:r>
            <a:r>
              <a:rPr lang="en-US" dirty="0" smtClean="0"/>
              <a:t>. </a:t>
            </a:r>
            <a:r>
              <a:rPr lang="en-US" dirty="0" err="1" smtClean="0"/>
              <a:t>cukry</a:t>
            </a:r>
            <a:r>
              <a:rPr lang="en-US" dirty="0" smtClean="0"/>
              <a:t>, </a:t>
            </a:r>
            <a:r>
              <a:rPr lang="en-US" dirty="0" err="1" smtClean="0"/>
              <a:t>alkaloidy</a:t>
            </a:r>
            <a:r>
              <a:rPr lang="en-US" dirty="0" smtClean="0"/>
              <a:t>, </a:t>
            </a:r>
            <a:r>
              <a:rPr lang="en-US" dirty="0" err="1" smtClean="0"/>
              <a:t>steroidy</a:t>
            </a:r>
            <a:r>
              <a:rPr lang="en-US" dirty="0" smtClean="0"/>
              <a:t> a </a:t>
            </a:r>
            <a:r>
              <a:rPr lang="en-US" dirty="0" err="1" smtClean="0"/>
              <a:t>jejich</a:t>
            </a:r>
            <a:r>
              <a:rPr lang="en-US" dirty="0" smtClean="0"/>
              <a:t> </a:t>
            </a:r>
            <a:r>
              <a:rPr lang="en-US" dirty="0" err="1" smtClean="0"/>
              <a:t>deriváty</a:t>
            </a:r>
            <a:r>
              <a:rPr lang="en-US" dirty="0" smtClean="0"/>
              <a:t>)</a:t>
            </a:r>
          </a:p>
          <a:p>
            <a:pPr marL="342900" indent="-342900">
              <a:buAutoNum type="arabicParenR"/>
            </a:pPr>
            <a:r>
              <a:rPr lang="en-US" dirty="0"/>
              <a:t>p</a:t>
            </a:r>
            <a:r>
              <a:rPr lang="en-US" dirty="0" smtClean="0"/>
              <a:t>rotein(y), </a:t>
            </a:r>
            <a:r>
              <a:rPr lang="en-US" dirty="0" err="1" smtClean="0"/>
              <a:t>nukleové</a:t>
            </a:r>
            <a:r>
              <a:rPr lang="en-US" dirty="0" smtClean="0"/>
              <a:t> </a:t>
            </a:r>
            <a:r>
              <a:rPr lang="en-US" dirty="0" err="1" smtClean="0"/>
              <a:t>kyseliny</a:t>
            </a:r>
            <a:r>
              <a:rPr lang="en-US" dirty="0" smtClean="0"/>
              <a:t> – receptor(y)</a:t>
            </a:r>
          </a:p>
          <a:p>
            <a:pPr marL="342900" indent="-342900">
              <a:buAutoNum type="arabicParenR"/>
            </a:pPr>
            <a:endParaRPr lang="en-US" dirty="0" smtClean="0"/>
          </a:p>
          <a:p>
            <a:pPr marL="342900" indent="-342900">
              <a:buAutoNum type="arabicParenR"/>
            </a:pPr>
            <a:endParaRPr lang="en-US" dirty="0"/>
          </a:p>
          <a:p>
            <a:r>
              <a:rPr lang="en-US" dirty="0" smtClean="0"/>
              <a:t>Ad 1) </a:t>
            </a:r>
          </a:p>
          <a:p>
            <a:pPr marL="400050" indent="-400050">
              <a:buAutoNum type="romanLcParenR"/>
            </a:pPr>
            <a:r>
              <a:rPr lang="en-US" dirty="0" err="1" smtClean="0"/>
              <a:t>Databáze</a:t>
            </a:r>
            <a:r>
              <a:rPr lang="en-US" dirty="0" smtClean="0"/>
              <a:t> (</a:t>
            </a:r>
            <a:r>
              <a:rPr lang="en-US" dirty="0" err="1" smtClean="0"/>
              <a:t>např</a:t>
            </a:r>
            <a:r>
              <a:rPr lang="en-US" dirty="0" smtClean="0"/>
              <a:t>. ZINC, PRESTWICK, NIH, etc.)</a:t>
            </a:r>
          </a:p>
          <a:p>
            <a:pPr marL="400050" indent="-400050">
              <a:buAutoNum type="romanLcParenR"/>
            </a:pPr>
            <a:r>
              <a:rPr lang="en-US" dirty="0" err="1"/>
              <a:t>n</a:t>
            </a:r>
            <a:r>
              <a:rPr lang="en-US" dirty="0" err="1" smtClean="0"/>
              <a:t>apř</a:t>
            </a:r>
            <a:r>
              <a:rPr lang="en-US" dirty="0" smtClean="0"/>
              <a:t>. </a:t>
            </a:r>
            <a:r>
              <a:rPr lang="en-US" dirty="0" err="1" smtClean="0"/>
              <a:t>ve</a:t>
            </a:r>
            <a:r>
              <a:rPr lang="en-US" dirty="0" smtClean="0"/>
              <a:t> </a:t>
            </a:r>
            <a:r>
              <a:rPr lang="en-US" dirty="0" err="1" smtClean="0"/>
              <a:t>formátu</a:t>
            </a:r>
            <a:r>
              <a:rPr lang="en-US" dirty="0" smtClean="0"/>
              <a:t> SMILES, SDK, MOL2</a:t>
            </a:r>
          </a:p>
          <a:p>
            <a:pPr marL="400050" indent="-400050">
              <a:buAutoNum type="romanLcParenR"/>
            </a:pPr>
            <a:r>
              <a:rPr lang="en-US" dirty="0" smtClean="0"/>
              <a:t>1D -&gt; 2D -&gt; 3D</a:t>
            </a:r>
          </a:p>
          <a:p>
            <a:pPr marL="400050" indent="-400050">
              <a:buAutoNum type="romanLcParenR"/>
            </a:pPr>
            <a:r>
              <a:rPr lang="en-US" dirty="0" err="1" smtClean="0"/>
              <a:t>Flexibilita</a:t>
            </a:r>
            <a:r>
              <a:rPr lang="en-US" dirty="0" smtClean="0"/>
              <a:t> </a:t>
            </a:r>
            <a:r>
              <a:rPr lang="en-US" dirty="0" err="1" smtClean="0"/>
              <a:t>molekuly</a:t>
            </a:r>
            <a:r>
              <a:rPr lang="en-US" dirty="0" smtClean="0"/>
              <a:t>, </a:t>
            </a:r>
            <a:r>
              <a:rPr lang="en-US" dirty="0" err="1" smtClean="0"/>
              <a:t>náboje</a:t>
            </a:r>
            <a:endParaRPr lang="en-US" dirty="0"/>
          </a:p>
          <a:p>
            <a:pPr marL="400050" indent="-400050">
              <a:buAutoNum type="romanLcParenR"/>
            </a:pPr>
            <a:endParaRPr lang="en-US" dirty="0" smtClean="0"/>
          </a:p>
          <a:p>
            <a:pPr marL="400050" indent="-400050">
              <a:buAutoNum type="romanLcParenR"/>
            </a:pPr>
            <a:endParaRPr lang="en-US" dirty="0" smtClean="0"/>
          </a:p>
          <a:p>
            <a:r>
              <a:rPr lang="en-US" dirty="0" smtClean="0"/>
              <a:t>Ad 2) </a:t>
            </a:r>
          </a:p>
          <a:p>
            <a:pPr marL="342900" indent="-342900">
              <a:buAutoNum type="alphaLcParenR"/>
            </a:pPr>
            <a:r>
              <a:rPr lang="en-US" dirty="0" smtClean="0"/>
              <a:t>PDB</a:t>
            </a:r>
          </a:p>
          <a:p>
            <a:pPr marL="342900" indent="-342900">
              <a:buAutoNum type="alphaLcParenR"/>
            </a:pPr>
            <a:r>
              <a:rPr lang="en-US" dirty="0" err="1" smtClean="0"/>
              <a:t>Vlastní</a:t>
            </a:r>
            <a:r>
              <a:rPr lang="en-US" dirty="0" smtClean="0"/>
              <a:t> </a:t>
            </a:r>
            <a:r>
              <a:rPr lang="en-US" dirty="0" err="1" smtClean="0"/>
              <a:t>struktura</a:t>
            </a:r>
            <a:r>
              <a:rPr lang="en-US" dirty="0" smtClean="0"/>
              <a:t> (X-ray, NMR, </a:t>
            </a:r>
            <a:r>
              <a:rPr lang="en-US" dirty="0" err="1" smtClean="0"/>
              <a:t>molekulové</a:t>
            </a:r>
            <a:r>
              <a:rPr lang="en-US" dirty="0" smtClean="0"/>
              <a:t> </a:t>
            </a:r>
            <a:r>
              <a:rPr lang="en-US" dirty="0" err="1" smtClean="0"/>
              <a:t>modelování</a:t>
            </a:r>
            <a:r>
              <a:rPr lang="en-US" dirty="0" smtClean="0"/>
              <a:t>)</a:t>
            </a:r>
            <a:endParaRPr lang="en-US" dirty="0"/>
          </a:p>
        </p:txBody>
      </p:sp>
    </p:spTree>
    <p:extLst>
      <p:ext uri="{BB962C8B-B14F-4D97-AF65-F5344CB8AC3E}">
        <p14:creationId xmlns:p14="http://schemas.microsoft.com/office/powerpoint/2010/main" val="47224170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4000" y="403412"/>
            <a:ext cx="8636000" cy="4062651"/>
          </a:xfrm>
          <a:prstGeom prst="rect">
            <a:avLst/>
          </a:prstGeom>
          <a:noFill/>
        </p:spPr>
        <p:txBody>
          <a:bodyPr wrap="square" rtlCol="0">
            <a:spAutoFit/>
          </a:bodyPr>
          <a:lstStyle/>
          <a:p>
            <a:r>
              <a:rPr lang="en-US" sz="2400" b="1" dirty="0" err="1" smtClean="0"/>
              <a:t>DOCK</a:t>
            </a:r>
            <a:r>
              <a:rPr lang="en-US" sz="2400" dirty="0" err="1" smtClean="0"/>
              <a:t>ování</a:t>
            </a:r>
            <a:r>
              <a:rPr lang="en-US" sz="2400" dirty="0" smtClean="0"/>
              <a:t> – </a:t>
            </a:r>
            <a:r>
              <a:rPr lang="en-US" sz="2400" dirty="0" err="1" smtClean="0"/>
              <a:t>způsob</a:t>
            </a:r>
            <a:r>
              <a:rPr lang="en-US" sz="2400" dirty="0" smtClean="0"/>
              <a:t> </a:t>
            </a:r>
            <a:r>
              <a:rPr lang="en-US" sz="2400" dirty="0" err="1" smtClean="0"/>
              <a:t>řešení</a:t>
            </a:r>
            <a:endParaRPr lang="en-US" sz="2400" dirty="0" smtClean="0"/>
          </a:p>
          <a:p>
            <a:endParaRPr lang="en-US" dirty="0"/>
          </a:p>
          <a:p>
            <a:pPr marL="342900" indent="-342900">
              <a:buAutoNum type="arabicParenR"/>
            </a:pPr>
            <a:r>
              <a:rPr lang="en-US" b="1" dirty="0" smtClean="0"/>
              <a:t>lock-and-key </a:t>
            </a:r>
          </a:p>
          <a:p>
            <a:r>
              <a:rPr lang="en-US" dirty="0" smtClean="0"/>
              <a:t>Docking by v </a:t>
            </a:r>
            <a:r>
              <a:rPr lang="en-US" dirty="0" err="1" smtClean="0"/>
              <a:t>prvním</a:t>
            </a:r>
            <a:r>
              <a:rPr lang="en-US" dirty="0" smtClean="0"/>
              <a:t> </a:t>
            </a:r>
            <a:r>
              <a:rPr lang="en-US" dirty="0" err="1" smtClean="0"/>
              <a:t>přiblížení</a:t>
            </a:r>
            <a:r>
              <a:rPr lang="en-US" dirty="0" smtClean="0"/>
              <a:t> </a:t>
            </a:r>
            <a:r>
              <a:rPr lang="en-US" dirty="0" err="1" smtClean="0"/>
              <a:t>mohl</a:t>
            </a:r>
            <a:r>
              <a:rPr lang="en-US" dirty="0" smtClean="0"/>
              <a:t> </a:t>
            </a:r>
            <a:r>
              <a:rPr lang="en-US" dirty="0" err="1" smtClean="0"/>
              <a:t>být</a:t>
            </a:r>
            <a:r>
              <a:rPr lang="en-US" dirty="0" smtClean="0"/>
              <a:t> </a:t>
            </a:r>
            <a:r>
              <a:rPr lang="en-US" dirty="0" err="1" smtClean="0"/>
              <a:t>chápán</a:t>
            </a:r>
            <a:r>
              <a:rPr lang="en-US" dirty="0" smtClean="0"/>
              <a:t> </a:t>
            </a:r>
            <a:r>
              <a:rPr lang="en-US" dirty="0" err="1" smtClean="0"/>
              <a:t>jako</a:t>
            </a:r>
            <a:r>
              <a:rPr lang="en-US" dirty="0" smtClean="0"/>
              <a:t> </a:t>
            </a:r>
            <a:r>
              <a:rPr lang="en-US" dirty="0" err="1" smtClean="0"/>
              <a:t>hledání</a:t>
            </a:r>
            <a:r>
              <a:rPr lang="en-US" dirty="0" smtClean="0"/>
              <a:t> </a:t>
            </a:r>
            <a:r>
              <a:rPr lang="en-US" dirty="0" err="1" smtClean="0"/>
              <a:t>vhodné</a:t>
            </a:r>
            <a:r>
              <a:rPr lang="en-US" dirty="0" smtClean="0"/>
              <a:t> </a:t>
            </a:r>
            <a:r>
              <a:rPr lang="en-US" dirty="0" err="1" smtClean="0"/>
              <a:t>orientace</a:t>
            </a:r>
            <a:r>
              <a:rPr lang="en-US" dirty="0" smtClean="0"/>
              <a:t> (</a:t>
            </a:r>
            <a:r>
              <a:rPr lang="en-US" dirty="0" err="1" smtClean="0"/>
              <a:t>konformace</a:t>
            </a:r>
            <a:r>
              <a:rPr lang="en-US" dirty="0" smtClean="0"/>
              <a:t>) </a:t>
            </a:r>
            <a:r>
              <a:rPr lang="en-US" dirty="0" err="1" smtClean="0"/>
              <a:t>klíče</a:t>
            </a:r>
            <a:r>
              <a:rPr lang="en-US" dirty="0" smtClean="0"/>
              <a:t> (</a:t>
            </a:r>
            <a:r>
              <a:rPr lang="en-US" dirty="0" err="1" smtClean="0"/>
              <a:t>ligandu</a:t>
            </a:r>
            <a:r>
              <a:rPr lang="en-US" dirty="0" smtClean="0"/>
              <a:t>), </a:t>
            </a:r>
            <a:r>
              <a:rPr lang="en-US" dirty="0" err="1" smtClean="0"/>
              <a:t>který</a:t>
            </a:r>
            <a:r>
              <a:rPr lang="en-US" dirty="0" smtClean="0"/>
              <a:t> “</a:t>
            </a:r>
            <a:r>
              <a:rPr lang="en-US" dirty="0" err="1" smtClean="0"/>
              <a:t>odemkne</a:t>
            </a:r>
            <a:r>
              <a:rPr lang="en-US" dirty="0" smtClean="0"/>
              <a:t>” </a:t>
            </a:r>
            <a:r>
              <a:rPr lang="en-US" dirty="0" err="1" smtClean="0"/>
              <a:t>zámek</a:t>
            </a:r>
            <a:r>
              <a:rPr lang="en-US" dirty="0" smtClean="0"/>
              <a:t> (receptor). </a:t>
            </a:r>
            <a:r>
              <a:rPr lang="en-US" dirty="0" err="1" smtClean="0"/>
              <a:t>Zámek</a:t>
            </a:r>
            <a:r>
              <a:rPr lang="en-US" dirty="0" smtClean="0"/>
              <a:t> se </a:t>
            </a:r>
            <a:r>
              <a:rPr lang="en-US" dirty="0" err="1" smtClean="0"/>
              <a:t>nachází</a:t>
            </a:r>
            <a:r>
              <a:rPr lang="en-US" dirty="0" smtClean="0"/>
              <a:t> </a:t>
            </a:r>
            <a:r>
              <a:rPr lang="en-US" dirty="0" err="1" smtClean="0"/>
              <a:t>na</a:t>
            </a:r>
            <a:r>
              <a:rPr lang="en-US" dirty="0" smtClean="0"/>
              <a:t> </a:t>
            </a:r>
            <a:r>
              <a:rPr lang="en-US" dirty="0" err="1" smtClean="0"/>
              <a:t>povrchu</a:t>
            </a:r>
            <a:r>
              <a:rPr lang="en-US" dirty="0" smtClean="0"/>
              <a:t>, </a:t>
            </a:r>
            <a:r>
              <a:rPr lang="en-US" dirty="0" err="1" smtClean="0"/>
              <a:t>který</a:t>
            </a:r>
            <a:r>
              <a:rPr lang="en-US" dirty="0" smtClean="0"/>
              <a:t> je </a:t>
            </a:r>
            <a:r>
              <a:rPr lang="en-US" dirty="0" err="1" smtClean="0"/>
              <a:t>přístupný</a:t>
            </a:r>
            <a:r>
              <a:rPr lang="en-US" dirty="0" smtClean="0"/>
              <a:t> </a:t>
            </a:r>
            <a:r>
              <a:rPr lang="en-US" dirty="0" err="1" smtClean="0"/>
              <a:t>solventu</a:t>
            </a:r>
            <a:r>
              <a:rPr lang="en-US" dirty="0" smtClean="0"/>
              <a:t>. V </a:t>
            </a:r>
            <a:r>
              <a:rPr lang="en-US" dirty="0" err="1" smtClean="0"/>
              <a:t>tomto</a:t>
            </a:r>
            <a:r>
              <a:rPr lang="en-US" dirty="0" smtClean="0"/>
              <a:t> </a:t>
            </a:r>
            <a:r>
              <a:rPr lang="en-US" dirty="0" err="1" smtClean="0"/>
              <a:t>případě</a:t>
            </a:r>
            <a:r>
              <a:rPr lang="en-US" dirty="0" smtClean="0"/>
              <a:t> je docking “</a:t>
            </a:r>
            <a:r>
              <a:rPr lang="en-US" dirty="0" err="1" smtClean="0"/>
              <a:t>jen</a:t>
            </a:r>
            <a:r>
              <a:rPr lang="en-US" dirty="0" smtClean="0"/>
              <a:t>” </a:t>
            </a:r>
            <a:r>
              <a:rPr lang="en-US" dirty="0" err="1" smtClean="0"/>
              <a:t>optimalizačním</a:t>
            </a:r>
            <a:r>
              <a:rPr lang="en-US" dirty="0" smtClean="0"/>
              <a:t> </a:t>
            </a:r>
            <a:r>
              <a:rPr lang="en-US" dirty="0" err="1" smtClean="0"/>
              <a:t>problémem</a:t>
            </a:r>
            <a:r>
              <a:rPr lang="en-US" dirty="0" smtClean="0"/>
              <a:t>, </a:t>
            </a:r>
            <a:r>
              <a:rPr lang="en-US" dirty="0" err="1" smtClean="0"/>
              <a:t>kde</a:t>
            </a:r>
            <a:r>
              <a:rPr lang="en-US" dirty="0" smtClean="0"/>
              <a:t> </a:t>
            </a:r>
            <a:r>
              <a:rPr lang="en-US" dirty="0" err="1" smtClean="0"/>
              <a:t>hlavním</a:t>
            </a:r>
            <a:r>
              <a:rPr lang="en-US" dirty="0" smtClean="0"/>
              <a:t> </a:t>
            </a:r>
            <a:r>
              <a:rPr lang="en-US" dirty="0" err="1" smtClean="0"/>
              <a:t>kritériem</a:t>
            </a:r>
            <a:r>
              <a:rPr lang="en-US" dirty="0" smtClean="0"/>
              <a:t> je </a:t>
            </a:r>
            <a:r>
              <a:rPr lang="en-US" dirty="0" err="1" smtClean="0"/>
              <a:t>nejlepší</a:t>
            </a:r>
            <a:r>
              <a:rPr lang="en-US" dirty="0" smtClean="0"/>
              <a:t> fit.</a:t>
            </a:r>
          </a:p>
          <a:p>
            <a:endParaRPr lang="en-US" dirty="0" smtClean="0"/>
          </a:p>
          <a:p>
            <a:pPr marL="342900" indent="-342900">
              <a:buFont typeface="+mj-lt"/>
              <a:buAutoNum type="arabicParenR" startAt="2"/>
            </a:pPr>
            <a:r>
              <a:rPr lang="en-US" b="1" dirty="0"/>
              <a:t>h</a:t>
            </a:r>
            <a:r>
              <a:rPr lang="en-US" b="1" dirty="0" smtClean="0"/>
              <a:t>and-and-glove </a:t>
            </a:r>
            <a:r>
              <a:rPr lang="en-US" dirty="0" smtClean="0"/>
              <a:t>– induced-fit</a:t>
            </a:r>
          </a:p>
          <a:p>
            <a:r>
              <a:rPr lang="en-US" dirty="0" smtClean="0"/>
              <a:t>V </a:t>
            </a:r>
            <a:r>
              <a:rPr lang="en-US" dirty="0" err="1" smtClean="0"/>
              <a:t>průběhu</a:t>
            </a:r>
            <a:r>
              <a:rPr lang="en-US" dirty="0" smtClean="0"/>
              <a:t> </a:t>
            </a:r>
            <a:r>
              <a:rPr lang="en-US" dirty="0" err="1" smtClean="0"/>
              <a:t>optimalizačního</a:t>
            </a:r>
            <a:r>
              <a:rPr lang="en-US" dirty="0" smtClean="0"/>
              <a:t> </a:t>
            </a:r>
            <a:r>
              <a:rPr lang="en-US" dirty="0" err="1" smtClean="0"/>
              <a:t>procesu</a:t>
            </a:r>
            <a:r>
              <a:rPr lang="en-US" dirty="0" smtClean="0"/>
              <a:t> </a:t>
            </a:r>
            <a:r>
              <a:rPr lang="en-US" dirty="0" err="1" smtClean="0"/>
              <a:t>hledání</a:t>
            </a:r>
            <a:r>
              <a:rPr lang="en-US" dirty="0" smtClean="0"/>
              <a:t> </a:t>
            </a:r>
            <a:r>
              <a:rPr lang="en-US" dirty="0" err="1" smtClean="0"/>
              <a:t>nejvhodnější</a:t>
            </a:r>
            <a:r>
              <a:rPr lang="en-US" dirty="0" smtClean="0"/>
              <a:t> </a:t>
            </a:r>
            <a:r>
              <a:rPr lang="en-US" dirty="0" err="1" smtClean="0"/>
              <a:t>orientace</a:t>
            </a:r>
            <a:r>
              <a:rPr lang="en-US" dirty="0" smtClean="0"/>
              <a:t> ligand </a:t>
            </a:r>
            <a:r>
              <a:rPr lang="en-US" dirty="0" err="1" smtClean="0"/>
              <a:t>i</a:t>
            </a:r>
            <a:r>
              <a:rPr lang="en-US" dirty="0" smtClean="0"/>
              <a:t> receptor </a:t>
            </a:r>
            <a:r>
              <a:rPr lang="en-US" dirty="0" err="1" smtClean="0"/>
              <a:t>mění</a:t>
            </a:r>
            <a:r>
              <a:rPr lang="en-US" dirty="0" smtClean="0"/>
              <a:t> </a:t>
            </a:r>
            <a:r>
              <a:rPr lang="en-US" dirty="0" err="1" smtClean="0"/>
              <a:t>své</a:t>
            </a:r>
            <a:r>
              <a:rPr lang="en-US" dirty="0" smtClean="0"/>
              <a:t> </a:t>
            </a:r>
            <a:r>
              <a:rPr lang="en-US" dirty="0" err="1" smtClean="0"/>
              <a:t>konformace</a:t>
            </a:r>
            <a:r>
              <a:rPr lang="en-US" dirty="0" smtClean="0"/>
              <a:t>, </a:t>
            </a:r>
            <a:r>
              <a:rPr lang="en-US" dirty="0" err="1" smtClean="0"/>
              <a:t>aby</a:t>
            </a:r>
            <a:r>
              <a:rPr lang="en-US" dirty="0" smtClean="0"/>
              <a:t> </a:t>
            </a:r>
            <a:r>
              <a:rPr lang="en-US" dirty="0" err="1" smtClean="0"/>
              <a:t>došlo</a:t>
            </a:r>
            <a:r>
              <a:rPr lang="en-US" dirty="0" smtClean="0"/>
              <a:t> k </a:t>
            </a:r>
            <a:r>
              <a:rPr lang="en-US" dirty="0" err="1" smtClean="0"/>
              <a:t>nejlepší</a:t>
            </a:r>
            <a:r>
              <a:rPr lang="en-US" dirty="0" smtClean="0"/>
              <a:t> </a:t>
            </a:r>
            <a:r>
              <a:rPr lang="en-US" dirty="0" err="1" smtClean="0"/>
              <a:t>komplementaritě</a:t>
            </a:r>
            <a:r>
              <a:rPr lang="en-US" dirty="0" smtClean="0"/>
              <a:t>/</a:t>
            </a:r>
            <a:r>
              <a:rPr lang="en-US" dirty="0" err="1" smtClean="0"/>
              <a:t>shodě</a:t>
            </a:r>
            <a:r>
              <a:rPr lang="en-US" dirty="0" smtClean="0"/>
              <a:t>.</a:t>
            </a:r>
          </a:p>
          <a:p>
            <a:endParaRPr lang="en-US" dirty="0"/>
          </a:p>
          <a:p>
            <a:r>
              <a:rPr lang="en-US" dirty="0" err="1" smtClean="0"/>
              <a:t>Cílem</a:t>
            </a:r>
            <a:r>
              <a:rPr lang="en-US" dirty="0" smtClean="0"/>
              <a:t> je </a:t>
            </a:r>
            <a:r>
              <a:rPr lang="en-US" dirty="0" err="1" smtClean="0"/>
              <a:t>porozumění</a:t>
            </a:r>
            <a:r>
              <a:rPr lang="en-US" dirty="0" smtClean="0"/>
              <a:t> a </a:t>
            </a:r>
            <a:r>
              <a:rPr lang="en-US" dirty="0" err="1" smtClean="0"/>
              <a:t>popis</a:t>
            </a:r>
            <a:r>
              <a:rPr lang="en-US" dirty="0" smtClean="0"/>
              <a:t> </a:t>
            </a:r>
            <a:r>
              <a:rPr lang="en-US" dirty="0" err="1" smtClean="0"/>
              <a:t>molekulárního</a:t>
            </a:r>
            <a:r>
              <a:rPr lang="en-US" dirty="0" smtClean="0"/>
              <a:t> </a:t>
            </a:r>
            <a:r>
              <a:rPr lang="en-US" dirty="0" err="1" smtClean="0"/>
              <a:t>rozpoznávání</a:t>
            </a:r>
            <a:r>
              <a:rPr lang="en-US" dirty="0" smtClean="0"/>
              <a:t>, </a:t>
            </a:r>
            <a:r>
              <a:rPr lang="en-US" dirty="0" err="1" smtClean="0"/>
              <a:t>nalezení</a:t>
            </a:r>
            <a:r>
              <a:rPr lang="en-US" dirty="0" smtClean="0"/>
              <a:t> </a:t>
            </a:r>
            <a:r>
              <a:rPr lang="en-US" dirty="0" err="1" smtClean="0"/>
              <a:t>optimální</a:t>
            </a:r>
            <a:r>
              <a:rPr lang="en-US" dirty="0" smtClean="0"/>
              <a:t> </a:t>
            </a:r>
            <a:r>
              <a:rPr lang="en-US" dirty="0" err="1"/>
              <a:t>k</a:t>
            </a:r>
            <a:r>
              <a:rPr lang="en-US" dirty="0" err="1" smtClean="0"/>
              <a:t>onformace</a:t>
            </a:r>
            <a:r>
              <a:rPr lang="en-US" dirty="0" smtClean="0"/>
              <a:t> </a:t>
            </a:r>
            <a:r>
              <a:rPr lang="en-US" dirty="0" err="1" smtClean="0"/>
              <a:t>ligandu</a:t>
            </a:r>
            <a:r>
              <a:rPr lang="en-US" dirty="0" smtClean="0"/>
              <a:t> </a:t>
            </a:r>
            <a:r>
              <a:rPr lang="en-US" dirty="0" err="1" smtClean="0"/>
              <a:t>i</a:t>
            </a:r>
            <a:r>
              <a:rPr lang="en-US" dirty="0" smtClean="0"/>
              <a:t> </a:t>
            </a:r>
            <a:r>
              <a:rPr lang="en-US" dirty="0" err="1" smtClean="0"/>
              <a:t>proteinu</a:t>
            </a:r>
            <a:r>
              <a:rPr lang="en-US" dirty="0" smtClean="0"/>
              <a:t> </a:t>
            </a:r>
            <a:r>
              <a:rPr lang="en-US" dirty="0" err="1" smtClean="0"/>
              <a:t>tak</a:t>
            </a:r>
            <a:r>
              <a:rPr lang="en-US" dirty="0" smtClean="0"/>
              <a:t>, </a:t>
            </a:r>
            <a:r>
              <a:rPr lang="en-US" dirty="0" err="1" smtClean="0"/>
              <a:t>aby</a:t>
            </a:r>
            <a:r>
              <a:rPr lang="en-US" dirty="0" smtClean="0"/>
              <a:t> </a:t>
            </a:r>
            <a:r>
              <a:rPr lang="en-US" dirty="0" err="1" smtClean="0"/>
              <a:t>celková</a:t>
            </a:r>
            <a:r>
              <a:rPr lang="en-US" dirty="0" smtClean="0"/>
              <a:t> </a:t>
            </a:r>
            <a:r>
              <a:rPr lang="en-US" dirty="0" err="1" smtClean="0"/>
              <a:t>volná</a:t>
            </a:r>
            <a:r>
              <a:rPr lang="en-US" dirty="0" smtClean="0"/>
              <a:t> </a:t>
            </a:r>
            <a:r>
              <a:rPr lang="en-US" dirty="0" err="1" smtClean="0"/>
              <a:t>energie</a:t>
            </a:r>
            <a:r>
              <a:rPr lang="en-US" dirty="0" smtClean="0"/>
              <a:t> </a:t>
            </a:r>
            <a:r>
              <a:rPr lang="en-US" dirty="0" err="1" smtClean="0"/>
              <a:t>komplexu</a:t>
            </a:r>
            <a:r>
              <a:rPr lang="en-US" dirty="0" smtClean="0"/>
              <a:t> </a:t>
            </a:r>
            <a:r>
              <a:rPr lang="en-US" dirty="0" err="1" smtClean="0"/>
              <a:t>byla</a:t>
            </a:r>
            <a:r>
              <a:rPr lang="en-US" dirty="0" smtClean="0"/>
              <a:t> co (</a:t>
            </a:r>
            <a:r>
              <a:rPr lang="en-US" dirty="0" err="1" smtClean="0"/>
              <a:t>možná</a:t>
            </a:r>
            <a:r>
              <a:rPr lang="en-US" dirty="0" smtClean="0"/>
              <a:t>) </a:t>
            </a:r>
            <a:r>
              <a:rPr lang="en-US" dirty="0" err="1" smtClean="0"/>
              <a:t>nejnižší</a:t>
            </a:r>
            <a:r>
              <a:rPr lang="en-US" dirty="0" smtClean="0"/>
              <a:t>.</a:t>
            </a:r>
            <a:endParaRPr lang="en-US" dirty="0"/>
          </a:p>
        </p:txBody>
      </p:sp>
    </p:spTree>
    <p:extLst>
      <p:ext uri="{BB962C8B-B14F-4D97-AF65-F5344CB8AC3E}">
        <p14:creationId xmlns:p14="http://schemas.microsoft.com/office/powerpoint/2010/main" val="106099708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2-04 at 11.03.2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85036"/>
            <a:ext cx="9144000" cy="2972964"/>
          </a:xfrm>
          <a:prstGeom prst="rect">
            <a:avLst/>
          </a:prstGeom>
        </p:spPr>
      </p:pic>
      <p:pic>
        <p:nvPicPr>
          <p:cNvPr id="5" name="Picture 4" descr="Screen Shot 2011-12-04 at 11.03.0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67242"/>
            <a:ext cx="9144000" cy="480060"/>
          </a:xfrm>
          <a:prstGeom prst="rect">
            <a:avLst/>
          </a:prstGeom>
        </p:spPr>
      </p:pic>
      <p:pic>
        <p:nvPicPr>
          <p:cNvPr id="6" name="Picture 5" descr="Screen Shot 2011-12-04 at 11.01.16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59910"/>
            <a:ext cx="9144000" cy="3452155"/>
          </a:xfrm>
          <a:prstGeom prst="rect">
            <a:avLst/>
          </a:prstGeom>
        </p:spPr>
      </p:pic>
      <p:pic>
        <p:nvPicPr>
          <p:cNvPr id="7" name="Picture 6" descr="Screen Shot 2011-12-04 at 11.01.34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455203"/>
          </a:xfrm>
          <a:prstGeom prst="rect">
            <a:avLst/>
          </a:prstGeom>
        </p:spPr>
      </p:pic>
    </p:spTree>
    <p:extLst>
      <p:ext uri="{BB962C8B-B14F-4D97-AF65-F5344CB8AC3E}">
        <p14:creationId xmlns:p14="http://schemas.microsoft.com/office/powerpoint/2010/main" val="365287141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1-12-04 at 11.02.4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6179"/>
            <a:ext cx="9144000" cy="3280796"/>
          </a:xfrm>
          <a:prstGeom prst="rect">
            <a:avLst/>
          </a:prstGeom>
        </p:spPr>
      </p:pic>
      <p:pic>
        <p:nvPicPr>
          <p:cNvPr id="4" name="Picture 3" descr="Screen Shot 2011-12-04 at 11.02.2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471"/>
            <a:ext cx="9144000" cy="493059"/>
          </a:xfrm>
          <a:prstGeom prst="rect">
            <a:avLst/>
          </a:prstGeom>
        </p:spPr>
      </p:pic>
      <p:sp>
        <p:nvSpPr>
          <p:cNvPr id="6" name="TextBox 5"/>
          <p:cNvSpPr txBox="1"/>
          <p:nvPr/>
        </p:nvSpPr>
        <p:spPr>
          <a:xfrm>
            <a:off x="1150470" y="3989294"/>
            <a:ext cx="6843059" cy="1846659"/>
          </a:xfrm>
          <a:prstGeom prst="rect">
            <a:avLst/>
          </a:prstGeom>
          <a:noFill/>
        </p:spPr>
        <p:txBody>
          <a:bodyPr wrap="square" rtlCol="0">
            <a:spAutoFit/>
          </a:bodyPr>
          <a:lstStyle/>
          <a:p>
            <a:r>
              <a:rPr lang="en-US" dirty="0" err="1" smtClean="0"/>
              <a:t>Programy</a:t>
            </a:r>
            <a:r>
              <a:rPr lang="en-US" dirty="0" smtClean="0"/>
              <a:t> pro </a:t>
            </a:r>
            <a:r>
              <a:rPr lang="en-US" dirty="0" err="1" smtClean="0"/>
              <a:t>interpretaci</a:t>
            </a:r>
            <a:r>
              <a:rPr lang="en-US" dirty="0" smtClean="0"/>
              <a:t> </a:t>
            </a:r>
            <a:r>
              <a:rPr lang="en-US" sz="2400" b="1" dirty="0" smtClean="0"/>
              <a:t>SMILES</a:t>
            </a:r>
            <a:r>
              <a:rPr lang="en-US" dirty="0" smtClean="0"/>
              <a:t>: </a:t>
            </a:r>
            <a:r>
              <a:rPr lang="en-US" dirty="0" err="1" smtClean="0"/>
              <a:t>konverze</a:t>
            </a:r>
            <a:r>
              <a:rPr lang="en-US" dirty="0" smtClean="0"/>
              <a:t> </a:t>
            </a:r>
            <a:r>
              <a:rPr lang="en-US" sz="2400" b="1" dirty="0" smtClean="0"/>
              <a:t>1D</a:t>
            </a:r>
            <a:r>
              <a:rPr lang="en-US" sz="2400" dirty="0" smtClean="0"/>
              <a:t> -&gt; (2D) -&gt; </a:t>
            </a:r>
            <a:r>
              <a:rPr lang="en-US" sz="2400" b="1" dirty="0" smtClean="0"/>
              <a:t>3D</a:t>
            </a:r>
          </a:p>
          <a:p>
            <a:endParaRPr lang="en-US" dirty="0" smtClean="0"/>
          </a:p>
          <a:p>
            <a:pPr marL="342900" indent="-342900">
              <a:buAutoNum type="arabicParenR"/>
            </a:pPr>
            <a:r>
              <a:rPr lang="en-US" dirty="0" smtClean="0"/>
              <a:t>BABEL</a:t>
            </a:r>
          </a:p>
          <a:p>
            <a:pPr marL="342900" indent="-342900">
              <a:buAutoNum type="arabicParenR"/>
            </a:pPr>
            <a:r>
              <a:rPr lang="en-US" dirty="0" smtClean="0"/>
              <a:t>Avogadro</a:t>
            </a:r>
          </a:p>
          <a:p>
            <a:pPr marL="342900" indent="-342900">
              <a:buAutoNum type="arabicParenR"/>
            </a:pPr>
            <a:r>
              <a:rPr lang="en-US" dirty="0" err="1" smtClean="0"/>
              <a:t>PubChem</a:t>
            </a:r>
            <a:endParaRPr lang="en-US" dirty="0" smtClean="0"/>
          </a:p>
          <a:p>
            <a:pPr marL="342900" indent="-342900">
              <a:buAutoNum type="arabicParenR"/>
            </a:pPr>
            <a:r>
              <a:rPr lang="en-US" dirty="0" smtClean="0"/>
              <a:t>Etc., etc., etc.</a:t>
            </a:r>
            <a:endParaRPr lang="en-US" dirty="0"/>
          </a:p>
        </p:txBody>
      </p:sp>
    </p:spTree>
    <p:extLst>
      <p:ext uri="{BB962C8B-B14F-4D97-AF65-F5344CB8AC3E}">
        <p14:creationId xmlns:p14="http://schemas.microsoft.com/office/powerpoint/2010/main" val="219859001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2-04 at 10.44.0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47059"/>
            <a:ext cx="9144000" cy="5562975"/>
          </a:xfrm>
          <a:prstGeom prst="rect">
            <a:avLst/>
          </a:prstGeom>
        </p:spPr>
      </p:pic>
    </p:spTree>
    <p:extLst>
      <p:ext uri="{BB962C8B-B14F-4D97-AF65-F5344CB8AC3E}">
        <p14:creationId xmlns:p14="http://schemas.microsoft.com/office/powerpoint/2010/main" val="13827050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73529" y="567765"/>
            <a:ext cx="8396941" cy="3785652"/>
          </a:xfrm>
          <a:prstGeom prst="rect">
            <a:avLst/>
          </a:prstGeom>
          <a:noFill/>
        </p:spPr>
        <p:txBody>
          <a:bodyPr wrap="square" rtlCol="0">
            <a:spAutoFit/>
          </a:bodyPr>
          <a:lstStyle/>
          <a:p>
            <a:pPr algn="ctr"/>
            <a:r>
              <a:rPr lang="en-US" sz="2400" b="1" dirty="0" smtClean="0"/>
              <a:t>PDB </a:t>
            </a:r>
            <a:r>
              <a:rPr lang="en-US" sz="2400" dirty="0" err="1" smtClean="0"/>
              <a:t>formát</a:t>
            </a:r>
            <a:r>
              <a:rPr lang="en-US" sz="2400" dirty="0" smtClean="0"/>
              <a:t> </a:t>
            </a:r>
            <a:r>
              <a:rPr lang="en-US" sz="2400" b="1" i="1" dirty="0" smtClean="0"/>
              <a:t>vs.</a:t>
            </a:r>
            <a:r>
              <a:rPr lang="en-US" sz="2400" b="1" dirty="0" smtClean="0"/>
              <a:t> MOL2</a:t>
            </a:r>
          </a:p>
          <a:p>
            <a:pPr algn="ctr"/>
            <a:endParaRPr lang="en-US" sz="2400" b="1" dirty="0"/>
          </a:p>
          <a:p>
            <a:pPr marL="457200" indent="-457200">
              <a:buAutoNum type="arabicParenR"/>
            </a:pPr>
            <a:r>
              <a:rPr lang="en-US" sz="2400" dirty="0"/>
              <a:t>SMILES</a:t>
            </a:r>
            <a:r>
              <a:rPr lang="en-US" sz="2400" dirty="0" smtClean="0"/>
              <a:t>:</a:t>
            </a:r>
            <a:r>
              <a:rPr lang="en-US" sz="2400" b="1" dirty="0" smtClean="0"/>
              <a:t> O</a:t>
            </a:r>
            <a:r>
              <a:rPr lang="en-US" sz="2400" b="1" dirty="0"/>
              <a:t>=C(NC1CCCCC1)Nc1ccc(C)</a:t>
            </a:r>
            <a:r>
              <a:rPr lang="en-US" sz="2400" b="1" dirty="0" smtClean="0"/>
              <a:t>cc1</a:t>
            </a:r>
          </a:p>
          <a:p>
            <a:pPr marL="457200" indent="-457200">
              <a:buAutoNum type="arabicParenR"/>
            </a:pPr>
            <a:endParaRPr lang="en-US" sz="2400" b="1" dirty="0" smtClean="0"/>
          </a:p>
          <a:p>
            <a:pPr marL="457200" indent="-457200">
              <a:buAutoNum type="arabicParenR"/>
            </a:pPr>
            <a:r>
              <a:rPr lang="en-US" sz="2400" b="1" dirty="0"/>
              <a:t>babel -</a:t>
            </a:r>
            <a:r>
              <a:rPr lang="en-US" sz="2400" b="1" dirty="0" err="1"/>
              <a:t>ismi</a:t>
            </a:r>
            <a:r>
              <a:rPr lang="en-US" sz="2400" b="1" dirty="0"/>
              <a:t> </a:t>
            </a:r>
            <a:r>
              <a:rPr lang="en-US" sz="2400" b="1" dirty="0" smtClean="0"/>
              <a:t>SMILES -</a:t>
            </a:r>
            <a:r>
              <a:rPr lang="en-US" sz="2400" b="1" dirty="0"/>
              <a:t>-gen3d -</a:t>
            </a:r>
            <a:r>
              <a:rPr lang="en-US" sz="2400" b="1" dirty="0" err="1"/>
              <a:t>opdb</a:t>
            </a:r>
            <a:r>
              <a:rPr lang="en-US" sz="2400" b="1" dirty="0"/>
              <a:t> </a:t>
            </a:r>
            <a:r>
              <a:rPr lang="en-US" sz="2400" b="1" dirty="0" smtClean="0"/>
              <a:t>PDBQT</a:t>
            </a:r>
          </a:p>
          <a:p>
            <a:pPr marL="457200" indent="-457200">
              <a:buAutoNum type="arabicParenR"/>
            </a:pPr>
            <a:endParaRPr lang="en-US" sz="2400" b="1" dirty="0"/>
          </a:p>
          <a:p>
            <a:pPr marL="457200" indent="-457200">
              <a:buAutoNum type="arabicParenR"/>
            </a:pPr>
            <a:r>
              <a:rPr lang="en-US" sz="2400" b="1" dirty="0" err="1"/>
              <a:t>obminimize</a:t>
            </a:r>
            <a:r>
              <a:rPr lang="en-US" sz="2400" b="1" dirty="0"/>
              <a:t> -</a:t>
            </a:r>
            <a:r>
              <a:rPr lang="en-US" sz="2400" b="1" dirty="0" err="1"/>
              <a:t>ff</a:t>
            </a:r>
            <a:r>
              <a:rPr lang="en-US" sz="2400" b="1" dirty="0"/>
              <a:t> Gaff </a:t>
            </a:r>
            <a:r>
              <a:rPr lang="en-US" sz="2400" b="1" dirty="0" smtClean="0"/>
              <a:t> PDBQT </a:t>
            </a:r>
            <a:r>
              <a:rPr lang="en-US" sz="2400" b="1" dirty="0"/>
              <a:t>&gt; </a:t>
            </a:r>
            <a:r>
              <a:rPr lang="en-US" sz="2400" b="1" dirty="0" err="1" smtClean="0"/>
              <a:t>PDBQT.min</a:t>
            </a:r>
            <a:endParaRPr lang="en-US" sz="2400" b="1" dirty="0" smtClean="0"/>
          </a:p>
          <a:p>
            <a:pPr marL="457200" indent="-457200">
              <a:buAutoNum type="arabicParenR"/>
            </a:pPr>
            <a:endParaRPr lang="en-US" sz="2400" b="1" dirty="0" smtClean="0"/>
          </a:p>
          <a:p>
            <a:pPr marL="457200" indent="-457200">
              <a:buAutoNum type="arabicParenR"/>
            </a:pPr>
            <a:r>
              <a:rPr lang="en-US" sz="2400" b="1" dirty="0" smtClean="0"/>
              <a:t>babel </a:t>
            </a:r>
            <a:r>
              <a:rPr lang="en-US" sz="2400" b="1" dirty="0"/>
              <a:t>-</a:t>
            </a:r>
            <a:r>
              <a:rPr lang="en-US" sz="2400" b="1" dirty="0" err="1"/>
              <a:t>ipdb</a:t>
            </a:r>
            <a:r>
              <a:rPr lang="en-US" sz="2400" b="1" dirty="0"/>
              <a:t> </a:t>
            </a:r>
            <a:r>
              <a:rPr lang="en-US" sz="2400" b="1" dirty="0" err="1" smtClean="0"/>
              <a:t>PDBQT.min</a:t>
            </a:r>
            <a:r>
              <a:rPr lang="en-US" sz="2400" b="1" dirty="0" smtClean="0"/>
              <a:t> –omol2 MOL2</a:t>
            </a:r>
          </a:p>
          <a:p>
            <a:pPr marL="457200" indent="-457200">
              <a:buAutoNum type="arabicParenR"/>
            </a:pPr>
            <a:endParaRPr lang="en-US" sz="2400" b="1" dirty="0"/>
          </a:p>
        </p:txBody>
      </p:sp>
      <p:sp>
        <p:nvSpPr>
          <p:cNvPr id="5" name="Rectangle 4"/>
          <p:cNvSpPr/>
          <p:nvPr/>
        </p:nvSpPr>
        <p:spPr>
          <a:xfrm>
            <a:off x="3272119" y="2121648"/>
            <a:ext cx="1045882" cy="358588"/>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57150" cmpd="sng">
                <a:solidFill>
                  <a:schemeClr val="tx1"/>
                </a:solidFill>
              </a:ln>
            </a:endParaRPr>
          </a:p>
        </p:txBody>
      </p:sp>
      <p:sp>
        <p:nvSpPr>
          <p:cNvPr id="7" name="Rectangle 6"/>
          <p:cNvSpPr/>
          <p:nvPr/>
        </p:nvSpPr>
        <p:spPr>
          <a:xfrm>
            <a:off x="2408519" y="2826871"/>
            <a:ext cx="983128" cy="358588"/>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57150" cmpd="sng">
                <a:solidFill>
                  <a:schemeClr val="tx1"/>
                </a:solidFill>
              </a:ln>
            </a:endParaRPr>
          </a:p>
        </p:txBody>
      </p:sp>
    </p:spTree>
    <p:extLst>
      <p:ext uri="{BB962C8B-B14F-4D97-AF65-F5344CB8AC3E}">
        <p14:creationId xmlns:p14="http://schemas.microsoft.com/office/powerpoint/2010/main" val="318370005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2825069"/>
            <a:ext cx="9143999" cy="4047262"/>
          </a:xfrm>
          <a:prstGeom prst="rect">
            <a:avLst/>
          </a:prstGeom>
          <a:noFill/>
        </p:spPr>
        <p:txBody>
          <a:bodyPr wrap="square" rtlCol="0">
            <a:spAutoFit/>
          </a:bodyPr>
          <a:lstStyle/>
          <a:p>
            <a:r>
              <a:rPr lang="pt-BR" sz="3200" b="1" dirty="0" smtClean="0">
                <a:latin typeface="Courier"/>
                <a:cs typeface="Courier"/>
              </a:rPr>
              <a:t>MOL2</a:t>
            </a:r>
          </a:p>
          <a:p>
            <a:r>
              <a:rPr lang="pt-BR" sz="1500" dirty="0" smtClean="0">
                <a:latin typeface="Courier"/>
                <a:cs typeface="Courier"/>
              </a:rPr>
              <a:t>@</a:t>
            </a:r>
            <a:r>
              <a:rPr lang="pt-BR" sz="1500" dirty="0">
                <a:latin typeface="Courier"/>
                <a:cs typeface="Courier"/>
              </a:rPr>
              <a:t>&lt;TRIPOS&gt;MOLECULE</a:t>
            </a:r>
          </a:p>
          <a:p>
            <a:r>
              <a:rPr lang="pt-BR" sz="1500" dirty="0" smtClean="0">
                <a:latin typeface="Courier"/>
                <a:cs typeface="Courier"/>
              </a:rPr>
              <a:t>UNNAMED</a:t>
            </a:r>
            <a:endParaRPr lang="pt-BR" sz="1500" dirty="0">
              <a:latin typeface="Courier"/>
              <a:cs typeface="Courier"/>
            </a:endParaRPr>
          </a:p>
          <a:p>
            <a:r>
              <a:rPr lang="pt-BR" sz="1500" dirty="0">
                <a:latin typeface="Courier"/>
                <a:cs typeface="Courier"/>
              </a:rPr>
              <a:t> 37 38 0 0 0</a:t>
            </a:r>
          </a:p>
          <a:p>
            <a:r>
              <a:rPr lang="pt-BR" sz="1500" dirty="0">
                <a:latin typeface="Courier"/>
                <a:cs typeface="Courier"/>
              </a:rPr>
              <a:t>SMALL</a:t>
            </a:r>
          </a:p>
          <a:p>
            <a:r>
              <a:rPr lang="pt-BR" sz="1500" dirty="0">
                <a:latin typeface="Courier"/>
                <a:cs typeface="Courier"/>
              </a:rPr>
              <a:t>GASTEIGER</a:t>
            </a:r>
          </a:p>
          <a:p>
            <a:endParaRPr lang="pt-BR" sz="1500" dirty="0">
              <a:latin typeface="Courier"/>
              <a:cs typeface="Courier"/>
            </a:endParaRPr>
          </a:p>
          <a:p>
            <a:r>
              <a:rPr lang="pt-BR" sz="1500" dirty="0">
                <a:latin typeface="Courier"/>
                <a:cs typeface="Courier"/>
              </a:rPr>
              <a:t>@&lt;TRIPOS&gt;ATOM</a:t>
            </a:r>
          </a:p>
          <a:p>
            <a:r>
              <a:rPr lang="pt-BR" sz="1500" dirty="0">
                <a:latin typeface="Courier"/>
                <a:cs typeface="Courier"/>
              </a:rPr>
              <a:t>      1  O          0.0040   -0.1530    0.3690 O.2     1  LIG1       -0.2525</a:t>
            </a:r>
          </a:p>
          <a:p>
            <a:r>
              <a:rPr lang="pt-BR" sz="1500" dirty="0">
                <a:latin typeface="Courier"/>
                <a:cs typeface="Courier"/>
              </a:rPr>
              <a:t>      2  C          1.0820   -0.1970    0.9260 C.2     1  LIG1        0.3041</a:t>
            </a:r>
          </a:p>
          <a:p>
            <a:r>
              <a:rPr lang="pt-BR" sz="1500" dirty="0">
                <a:latin typeface="Courier"/>
                <a:cs typeface="Courier"/>
              </a:rPr>
              <a:t>      3  N          1.7650    0.9010    1.3100 </a:t>
            </a:r>
            <a:r>
              <a:rPr lang="pt-BR" sz="1500" dirty="0" err="1">
                <a:latin typeface="Courier"/>
                <a:cs typeface="Courier"/>
              </a:rPr>
              <a:t>N.am</a:t>
            </a:r>
            <a:r>
              <a:rPr lang="pt-BR" sz="1500" dirty="0">
                <a:latin typeface="Courier"/>
                <a:cs typeface="Courier"/>
              </a:rPr>
              <a:t>    1  LIG1       -0.2963</a:t>
            </a:r>
          </a:p>
          <a:p>
            <a:r>
              <a:rPr lang="pt-BR" sz="1500" dirty="0">
                <a:latin typeface="Courier"/>
                <a:cs typeface="Courier"/>
              </a:rPr>
              <a:t>      4  C          1.2530    2.2750    1.2110 C.3     1  LIG1        0.0246</a:t>
            </a:r>
          </a:p>
          <a:p>
            <a:r>
              <a:rPr lang="pt-BR" sz="1500" dirty="0">
                <a:latin typeface="Courier"/>
                <a:cs typeface="Courier"/>
              </a:rPr>
              <a:t>      5  C          0.4100    2.6580    2.4530 C.3     1  LIG1       -0.0345</a:t>
            </a:r>
          </a:p>
          <a:p>
            <a:r>
              <a:rPr lang="pt-BR" sz="1500" dirty="0">
                <a:latin typeface="Courier"/>
                <a:cs typeface="Courier"/>
              </a:rPr>
              <a:t>      6  C          1.2820    2.7620    3.7260 C.3     1  LIG1       -0.0514</a:t>
            </a:r>
          </a:p>
          <a:p>
            <a:r>
              <a:rPr lang="pt-BR" sz="1500" dirty="0">
                <a:latin typeface="Courier"/>
                <a:cs typeface="Courier"/>
              </a:rPr>
              <a:t>      7  C          2.4320    3.7720    3.5250 C.3     1  LIG1       -0.0529</a:t>
            </a:r>
          </a:p>
          <a:p>
            <a:r>
              <a:rPr lang="pt-BR" sz="1500" dirty="0">
                <a:latin typeface="Courier"/>
                <a:cs typeface="Courier"/>
              </a:rPr>
              <a:t>      8  C          3.2840    3.4030    2.2930 C.3     1  LIG1       -0.0514</a:t>
            </a:r>
            <a:endParaRPr lang="en-US" sz="1500" dirty="0">
              <a:latin typeface="Courier"/>
              <a:cs typeface="Courier"/>
            </a:endParaRPr>
          </a:p>
        </p:txBody>
      </p:sp>
      <p:sp>
        <p:nvSpPr>
          <p:cNvPr id="5" name="Rectangle 4"/>
          <p:cNvSpPr/>
          <p:nvPr/>
        </p:nvSpPr>
        <p:spPr>
          <a:xfrm>
            <a:off x="7739526" y="4883790"/>
            <a:ext cx="1284941" cy="1974210"/>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57150" cmpd="sng">
                <a:solidFill>
                  <a:schemeClr val="tx1"/>
                </a:solidFill>
              </a:ln>
            </a:endParaRPr>
          </a:p>
        </p:txBody>
      </p:sp>
      <p:sp>
        <p:nvSpPr>
          <p:cNvPr id="6" name="Rectangle 5"/>
          <p:cNvSpPr/>
          <p:nvPr/>
        </p:nvSpPr>
        <p:spPr>
          <a:xfrm>
            <a:off x="5381809" y="4883790"/>
            <a:ext cx="609604" cy="1974210"/>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57150" cmpd="sng">
                <a:solidFill>
                  <a:schemeClr val="tx1"/>
                </a:solidFill>
              </a:ln>
            </a:endParaRPr>
          </a:p>
        </p:txBody>
      </p:sp>
      <p:sp>
        <p:nvSpPr>
          <p:cNvPr id="7" name="TextBox 6"/>
          <p:cNvSpPr txBox="1"/>
          <p:nvPr/>
        </p:nvSpPr>
        <p:spPr>
          <a:xfrm>
            <a:off x="0" y="-104585"/>
            <a:ext cx="9144000" cy="2893100"/>
          </a:xfrm>
          <a:prstGeom prst="rect">
            <a:avLst/>
          </a:prstGeom>
          <a:noFill/>
        </p:spPr>
        <p:txBody>
          <a:bodyPr wrap="square" rtlCol="0">
            <a:spAutoFit/>
          </a:bodyPr>
          <a:lstStyle/>
          <a:p>
            <a:r>
              <a:rPr lang="pt-BR" sz="3200" b="1" dirty="0" smtClean="0">
                <a:latin typeface="Courier"/>
                <a:cs typeface="Courier"/>
              </a:rPr>
              <a:t>PDB</a:t>
            </a:r>
            <a:endParaRPr lang="pt-BR" sz="800" dirty="0">
              <a:latin typeface="Courier"/>
              <a:cs typeface="Courier"/>
            </a:endParaRPr>
          </a:p>
          <a:p>
            <a:r>
              <a:rPr lang="pt-BR" sz="1500" dirty="0" smtClean="0">
                <a:latin typeface="Courier"/>
                <a:cs typeface="Courier"/>
              </a:rPr>
              <a:t>COMPND    </a:t>
            </a:r>
            <a:r>
              <a:rPr lang="pt-BR" sz="1500" dirty="0">
                <a:latin typeface="Courier"/>
                <a:cs typeface="Courier"/>
              </a:rPr>
              <a:t>UNNAMED</a:t>
            </a:r>
          </a:p>
          <a:p>
            <a:r>
              <a:rPr lang="pt-BR" sz="1500" dirty="0">
                <a:latin typeface="Courier"/>
                <a:cs typeface="Courier"/>
              </a:rPr>
              <a:t>AUTHOR    GENERATED BY OPEN BABEL 2.3.0</a:t>
            </a:r>
          </a:p>
          <a:p>
            <a:r>
              <a:rPr lang="pt-BR" sz="1500" dirty="0">
                <a:latin typeface="Courier"/>
                <a:cs typeface="Courier"/>
              </a:rPr>
              <a:t>HETATM    1  O   LIG     1       0.004  -0.153   </a:t>
            </a:r>
            <a:r>
              <a:rPr lang="pt-BR" sz="1500" dirty="0" smtClean="0">
                <a:latin typeface="Courier"/>
                <a:cs typeface="Courier"/>
              </a:rPr>
              <a:t>0.369</a:t>
            </a:r>
            <a:endParaRPr lang="pt-BR" sz="1500" dirty="0">
              <a:latin typeface="Courier"/>
              <a:cs typeface="Courier"/>
            </a:endParaRPr>
          </a:p>
          <a:p>
            <a:r>
              <a:rPr lang="pt-BR" sz="1500" dirty="0">
                <a:latin typeface="Courier"/>
                <a:cs typeface="Courier"/>
              </a:rPr>
              <a:t>HETATM    2  C   LIG     1       1.082  -0.197   </a:t>
            </a:r>
            <a:r>
              <a:rPr lang="pt-BR" sz="1500" dirty="0" smtClean="0">
                <a:latin typeface="Courier"/>
                <a:cs typeface="Courier"/>
              </a:rPr>
              <a:t>0.926</a:t>
            </a:r>
          </a:p>
          <a:p>
            <a:r>
              <a:rPr lang="pt-BR" sz="1500" dirty="0" smtClean="0">
                <a:latin typeface="Courier"/>
                <a:cs typeface="Courier"/>
              </a:rPr>
              <a:t>HETATM    </a:t>
            </a:r>
            <a:r>
              <a:rPr lang="pt-BR" sz="1500" dirty="0">
                <a:latin typeface="Courier"/>
                <a:cs typeface="Courier"/>
              </a:rPr>
              <a:t>3  N   LIG     1       1.765   0.901   </a:t>
            </a:r>
            <a:r>
              <a:rPr lang="pt-BR" sz="1500" dirty="0" smtClean="0">
                <a:latin typeface="Courier"/>
                <a:cs typeface="Courier"/>
              </a:rPr>
              <a:t>1.310</a:t>
            </a:r>
          </a:p>
          <a:p>
            <a:r>
              <a:rPr lang="pt-BR" sz="1500" dirty="0" smtClean="0">
                <a:latin typeface="Courier"/>
                <a:cs typeface="Courier"/>
              </a:rPr>
              <a:t>HETATM    </a:t>
            </a:r>
            <a:r>
              <a:rPr lang="pt-BR" sz="1500" dirty="0">
                <a:latin typeface="Courier"/>
                <a:cs typeface="Courier"/>
              </a:rPr>
              <a:t>4  C   LIG     1       1.253   2.275   </a:t>
            </a:r>
            <a:r>
              <a:rPr lang="pt-BR" sz="1500" dirty="0" smtClean="0">
                <a:latin typeface="Courier"/>
                <a:cs typeface="Courier"/>
              </a:rPr>
              <a:t>1.211</a:t>
            </a:r>
          </a:p>
          <a:p>
            <a:r>
              <a:rPr lang="pt-BR" sz="1500" dirty="0" smtClean="0">
                <a:latin typeface="Courier"/>
                <a:cs typeface="Courier"/>
              </a:rPr>
              <a:t>HETATM    </a:t>
            </a:r>
            <a:r>
              <a:rPr lang="pt-BR" sz="1500" dirty="0">
                <a:latin typeface="Courier"/>
                <a:cs typeface="Courier"/>
              </a:rPr>
              <a:t>5  C   LIG     1       0.410   2.658   </a:t>
            </a:r>
            <a:r>
              <a:rPr lang="pt-BR" sz="1500" dirty="0" smtClean="0">
                <a:latin typeface="Courier"/>
                <a:cs typeface="Courier"/>
              </a:rPr>
              <a:t>2.453</a:t>
            </a:r>
          </a:p>
          <a:p>
            <a:r>
              <a:rPr lang="pt-BR" sz="1500" dirty="0" smtClean="0">
                <a:latin typeface="Courier"/>
                <a:cs typeface="Courier"/>
              </a:rPr>
              <a:t>HETATM    </a:t>
            </a:r>
            <a:r>
              <a:rPr lang="pt-BR" sz="1500" dirty="0">
                <a:latin typeface="Courier"/>
                <a:cs typeface="Courier"/>
              </a:rPr>
              <a:t>6  C   LIG     1       1.282   2.762   </a:t>
            </a:r>
            <a:r>
              <a:rPr lang="pt-BR" sz="1500" dirty="0" smtClean="0">
                <a:latin typeface="Courier"/>
                <a:cs typeface="Courier"/>
              </a:rPr>
              <a:t>3.726</a:t>
            </a:r>
          </a:p>
          <a:p>
            <a:r>
              <a:rPr lang="pt-BR" sz="1500" dirty="0" smtClean="0">
                <a:latin typeface="Courier"/>
                <a:cs typeface="Courier"/>
              </a:rPr>
              <a:t>HETATM    </a:t>
            </a:r>
            <a:r>
              <a:rPr lang="pt-BR" sz="1500" dirty="0">
                <a:latin typeface="Courier"/>
                <a:cs typeface="Courier"/>
              </a:rPr>
              <a:t>7  C   LIG     1       2.432   3.772   </a:t>
            </a:r>
            <a:r>
              <a:rPr lang="pt-BR" sz="1500" dirty="0" smtClean="0">
                <a:latin typeface="Courier"/>
                <a:cs typeface="Courier"/>
              </a:rPr>
              <a:t>3.525</a:t>
            </a:r>
          </a:p>
          <a:p>
            <a:r>
              <a:rPr lang="pt-BR" sz="1500" dirty="0" smtClean="0">
                <a:latin typeface="Courier"/>
                <a:cs typeface="Courier"/>
              </a:rPr>
              <a:t>HETATM    </a:t>
            </a:r>
            <a:r>
              <a:rPr lang="pt-BR" sz="1500" dirty="0">
                <a:latin typeface="Courier"/>
                <a:cs typeface="Courier"/>
              </a:rPr>
              <a:t>8  C   LIG     1       3.284   3.403   2.293</a:t>
            </a:r>
            <a:endParaRPr lang="en-US" sz="1500" dirty="0">
              <a:latin typeface="Courier"/>
              <a:cs typeface="Courier"/>
            </a:endParaRPr>
          </a:p>
        </p:txBody>
      </p:sp>
    </p:spTree>
    <p:extLst>
      <p:ext uri="{BB962C8B-B14F-4D97-AF65-F5344CB8AC3E}">
        <p14:creationId xmlns:p14="http://schemas.microsoft.com/office/powerpoint/2010/main" val="286958014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2-04 at 11.35.2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2509" y="909327"/>
            <a:ext cx="6791729" cy="5948673"/>
          </a:xfrm>
          <a:prstGeom prst="rect">
            <a:avLst/>
          </a:prstGeom>
        </p:spPr>
      </p:pic>
      <p:sp>
        <p:nvSpPr>
          <p:cNvPr id="5" name="TextBox 4"/>
          <p:cNvSpPr txBox="1"/>
          <p:nvPr/>
        </p:nvSpPr>
        <p:spPr>
          <a:xfrm>
            <a:off x="128437" y="171227"/>
            <a:ext cx="7349450" cy="461665"/>
          </a:xfrm>
          <a:prstGeom prst="rect">
            <a:avLst/>
          </a:prstGeom>
          <a:noFill/>
        </p:spPr>
        <p:txBody>
          <a:bodyPr wrap="square" rtlCol="0">
            <a:spAutoFit/>
          </a:bodyPr>
          <a:lstStyle/>
          <a:p>
            <a:r>
              <a:rPr lang="en-US" sz="2400" b="1" dirty="0" err="1" smtClean="0"/>
              <a:t>Dockovací</a:t>
            </a:r>
            <a:r>
              <a:rPr lang="en-US" sz="2400" b="1" dirty="0" smtClean="0"/>
              <a:t> </a:t>
            </a:r>
            <a:r>
              <a:rPr lang="en-US" sz="2400" b="1" dirty="0" err="1" smtClean="0"/>
              <a:t>programy</a:t>
            </a:r>
            <a:r>
              <a:rPr lang="en-US" sz="2400" b="1" dirty="0" smtClean="0"/>
              <a:t> </a:t>
            </a:r>
            <a:r>
              <a:rPr lang="en-US" sz="2400" dirty="0" err="1" smtClean="0"/>
              <a:t>používané</a:t>
            </a:r>
            <a:r>
              <a:rPr lang="en-US" sz="2400" dirty="0" smtClean="0"/>
              <a:t> v </a:t>
            </a:r>
            <a:r>
              <a:rPr lang="en-US" sz="2400" dirty="0" err="1" smtClean="0"/>
              <a:t>roce</a:t>
            </a:r>
            <a:r>
              <a:rPr lang="en-US" sz="2400" dirty="0" smtClean="0"/>
              <a:t> </a:t>
            </a:r>
            <a:r>
              <a:rPr lang="en-US" sz="2400" b="1" dirty="0" smtClean="0"/>
              <a:t>2005 (</a:t>
            </a:r>
            <a:r>
              <a:rPr lang="en-US" sz="2400" dirty="0" smtClean="0"/>
              <a:t>ISI </a:t>
            </a:r>
            <a:r>
              <a:rPr lang="en-US" sz="2400" dirty="0" err="1" smtClean="0"/>
              <a:t>WoS</a:t>
            </a:r>
            <a:r>
              <a:rPr lang="en-US" sz="2400" b="1" dirty="0" smtClean="0"/>
              <a:t>)</a:t>
            </a:r>
            <a:endParaRPr lang="en-US" sz="2400" b="1" dirty="0"/>
          </a:p>
        </p:txBody>
      </p:sp>
    </p:spTree>
    <p:extLst>
      <p:ext uri="{BB962C8B-B14F-4D97-AF65-F5344CB8AC3E}">
        <p14:creationId xmlns:p14="http://schemas.microsoft.com/office/powerpoint/2010/main" val="286625500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2-04 at 11.35.2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2509" y="909327"/>
            <a:ext cx="6791729" cy="5948673"/>
          </a:xfrm>
          <a:prstGeom prst="rect">
            <a:avLst/>
          </a:prstGeom>
        </p:spPr>
      </p:pic>
      <p:sp>
        <p:nvSpPr>
          <p:cNvPr id="5" name="TextBox 4"/>
          <p:cNvSpPr txBox="1"/>
          <p:nvPr/>
        </p:nvSpPr>
        <p:spPr>
          <a:xfrm>
            <a:off x="128437" y="171227"/>
            <a:ext cx="7349450" cy="461665"/>
          </a:xfrm>
          <a:prstGeom prst="rect">
            <a:avLst/>
          </a:prstGeom>
          <a:noFill/>
        </p:spPr>
        <p:txBody>
          <a:bodyPr wrap="square" rtlCol="0">
            <a:spAutoFit/>
          </a:bodyPr>
          <a:lstStyle/>
          <a:p>
            <a:r>
              <a:rPr lang="en-US" sz="2400" b="1" dirty="0" err="1" smtClean="0"/>
              <a:t>Dockovací</a:t>
            </a:r>
            <a:r>
              <a:rPr lang="en-US" sz="2400" b="1" dirty="0" smtClean="0"/>
              <a:t> </a:t>
            </a:r>
            <a:r>
              <a:rPr lang="en-US" sz="2400" b="1" dirty="0" err="1" smtClean="0"/>
              <a:t>programy</a:t>
            </a:r>
            <a:r>
              <a:rPr lang="en-US" sz="2400" b="1" dirty="0" smtClean="0"/>
              <a:t> </a:t>
            </a:r>
            <a:r>
              <a:rPr lang="en-US" sz="2400" dirty="0" err="1" smtClean="0"/>
              <a:t>používané</a:t>
            </a:r>
            <a:r>
              <a:rPr lang="en-US" sz="2400" dirty="0" smtClean="0"/>
              <a:t> v </a:t>
            </a:r>
            <a:r>
              <a:rPr lang="en-US" sz="2400" dirty="0" err="1" smtClean="0"/>
              <a:t>roce</a:t>
            </a:r>
            <a:r>
              <a:rPr lang="en-US" sz="2400" dirty="0" smtClean="0"/>
              <a:t> </a:t>
            </a:r>
            <a:r>
              <a:rPr lang="en-US" sz="2400" b="1" dirty="0" smtClean="0"/>
              <a:t>2005 (</a:t>
            </a:r>
            <a:r>
              <a:rPr lang="en-US" sz="2400" dirty="0" smtClean="0"/>
              <a:t>ISI </a:t>
            </a:r>
            <a:r>
              <a:rPr lang="en-US" sz="2400" dirty="0" err="1" smtClean="0"/>
              <a:t>WoS</a:t>
            </a:r>
            <a:r>
              <a:rPr lang="en-US" sz="2400" b="1" dirty="0" smtClean="0"/>
              <a:t>)</a:t>
            </a:r>
            <a:endParaRPr lang="en-US" sz="2400" b="1" dirty="0"/>
          </a:p>
        </p:txBody>
      </p:sp>
      <p:sp>
        <p:nvSpPr>
          <p:cNvPr id="2" name="Rectangle 1"/>
          <p:cNvSpPr/>
          <p:nvPr/>
        </p:nvSpPr>
        <p:spPr>
          <a:xfrm>
            <a:off x="6738471" y="2388613"/>
            <a:ext cx="821764" cy="464499"/>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57150" cmpd="sng">
                <a:solidFill>
                  <a:schemeClr val="tx1"/>
                </a:solidFill>
              </a:ln>
            </a:endParaRPr>
          </a:p>
        </p:txBody>
      </p:sp>
      <p:sp>
        <p:nvSpPr>
          <p:cNvPr id="6" name="Rectangle 5"/>
          <p:cNvSpPr/>
          <p:nvPr/>
        </p:nvSpPr>
        <p:spPr>
          <a:xfrm>
            <a:off x="5551333" y="6316468"/>
            <a:ext cx="529726" cy="436943"/>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57150" cmpd="sng">
                <a:solidFill>
                  <a:schemeClr val="tx1"/>
                </a:solidFill>
              </a:ln>
            </a:endParaRPr>
          </a:p>
        </p:txBody>
      </p:sp>
      <p:sp>
        <p:nvSpPr>
          <p:cNvPr id="7" name="Rectangle 6"/>
          <p:cNvSpPr/>
          <p:nvPr/>
        </p:nvSpPr>
        <p:spPr>
          <a:xfrm>
            <a:off x="2610909" y="5497691"/>
            <a:ext cx="529726" cy="436943"/>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57150" cmpd="sng">
                <a:solidFill>
                  <a:schemeClr val="tx1"/>
                </a:solidFill>
              </a:ln>
            </a:endParaRPr>
          </a:p>
        </p:txBody>
      </p:sp>
      <p:sp>
        <p:nvSpPr>
          <p:cNvPr id="8" name="Rectangle 7"/>
          <p:cNvSpPr/>
          <p:nvPr/>
        </p:nvSpPr>
        <p:spPr>
          <a:xfrm>
            <a:off x="6951149" y="5185592"/>
            <a:ext cx="529726" cy="436943"/>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57150" cmpd="sng">
                <a:solidFill>
                  <a:schemeClr val="tx1"/>
                </a:solidFill>
              </a:ln>
            </a:endParaRPr>
          </a:p>
        </p:txBody>
      </p:sp>
      <p:sp>
        <p:nvSpPr>
          <p:cNvPr id="9" name="Rectangle 8"/>
          <p:cNvSpPr/>
          <p:nvPr/>
        </p:nvSpPr>
        <p:spPr>
          <a:xfrm>
            <a:off x="2643779" y="2403554"/>
            <a:ext cx="529726" cy="436943"/>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57150" cmpd="sng">
                <a:solidFill>
                  <a:schemeClr val="tx1"/>
                </a:solidFill>
              </a:ln>
            </a:endParaRPr>
          </a:p>
        </p:txBody>
      </p:sp>
      <p:sp>
        <p:nvSpPr>
          <p:cNvPr id="10" name="Rectangle 9"/>
          <p:cNvSpPr/>
          <p:nvPr/>
        </p:nvSpPr>
        <p:spPr>
          <a:xfrm>
            <a:off x="2227605" y="3542072"/>
            <a:ext cx="529726" cy="436943"/>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57150" cmpd="sng">
                <a:solidFill>
                  <a:schemeClr val="tx1"/>
                </a:solidFill>
              </a:ln>
            </a:endParaRPr>
          </a:p>
        </p:txBody>
      </p:sp>
    </p:spTree>
    <p:extLst>
      <p:ext uri="{BB962C8B-B14F-4D97-AF65-F5344CB8AC3E}">
        <p14:creationId xmlns:p14="http://schemas.microsoft.com/office/powerpoint/2010/main" val="3448254600"/>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1-12-04 at 11.35.2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447921"/>
            <a:ext cx="5035084" cy="4410080"/>
          </a:xfrm>
          <a:prstGeom prst="rect">
            <a:avLst/>
          </a:prstGeom>
        </p:spPr>
      </p:pic>
      <p:pic>
        <p:nvPicPr>
          <p:cNvPr id="4" name="Picture 3" descr="Screen Shot 2013-10-03 at 9.44.5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1653" y="200836"/>
            <a:ext cx="5153565" cy="3180353"/>
          </a:xfrm>
          <a:prstGeom prst="rect">
            <a:avLst/>
          </a:prstGeom>
        </p:spPr>
      </p:pic>
      <p:sp>
        <p:nvSpPr>
          <p:cNvPr id="6" name="TextBox 5"/>
          <p:cNvSpPr txBox="1"/>
          <p:nvPr/>
        </p:nvSpPr>
        <p:spPr>
          <a:xfrm>
            <a:off x="382514" y="382487"/>
            <a:ext cx="3289139" cy="461665"/>
          </a:xfrm>
          <a:prstGeom prst="rect">
            <a:avLst/>
          </a:prstGeom>
          <a:noFill/>
        </p:spPr>
        <p:txBody>
          <a:bodyPr wrap="square" rtlCol="0">
            <a:spAutoFit/>
          </a:bodyPr>
          <a:lstStyle/>
          <a:p>
            <a:r>
              <a:rPr lang="en-US" sz="2400" b="1" dirty="0" smtClean="0"/>
              <a:t>2005 vs. 2011</a:t>
            </a:r>
          </a:p>
        </p:txBody>
      </p:sp>
      <p:sp>
        <p:nvSpPr>
          <p:cNvPr id="7" name="Rectangle 6"/>
          <p:cNvSpPr/>
          <p:nvPr/>
        </p:nvSpPr>
        <p:spPr>
          <a:xfrm>
            <a:off x="4513667" y="200836"/>
            <a:ext cx="688525" cy="319347"/>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3871044" y="3566131"/>
            <a:ext cx="688525" cy="319347"/>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Freeform 10"/>
          <p:cNvSpPr/>
          <p:nvPr/>
        </p:nvSpPr>
        <p:spPr>
          <a:xfrm>
            <a:off x="3560821" y="474285"/>
            <a:ext cx="952847" cy="3059900"/>
          </a:xfrm>
          <a:custGeom>
            <a:avLst/>
            <a:gdLst>
              <a:gd name="connsiteX0" fmla="*/ 952847 w 952847"/>
              <a:gd name="connsiteY0" fmla="*/ 0 h 3059900"/>
              <a:gd name="connsiteX1" fmla="*/ 19512 w 952847"/>
              <a:gd name="connsiteY1" fmla="*/ 1744143 h 3059900"/>
              <a:gd name="connsiteX2" fmla="*/ 340824 w 952847"/>
              <a:gd name="connsiteY2" fmla="*/ 3059900 h 3059900"/>
            </a:gdLst>
            <a:ahLst/>
            <a:cxnLst>
              <a:cxn ang="0">
                <a:pos x="connsiteX0" y="connsiteY0"/>
              </a:cxn>
              <a:cxn ang="0">
                <a:pos x="connsiteX1" y="connsiteY1"/>
              </a:cxn>
              <a:cxn ang="0">
                <a:pos x="connsiteX2" y="connsiteY2"/>
              </a:cxn>
            </a:cxnLst>
            <a:rect l="l" t="t" r="r" b="b"/>
            <a:pathLst>
              <a:path w="952847" h="3059900">
                <a:moveTo>
                  <a:pt x="952847" y="0"/>
                </a:moveTo>
                <a:cubicBezTo>
                  <a:pt x="537181" y="617080"/>
                  <a:pt x="121516" y="1234160"/>
                  <a:pt x="19512" y="1744143"/>
                </a:cubicBezTo>
                <a:cubicBezTo>
                  <a:pt x="-82492" y="2254126"/>
                  <a:pt x="243920" y="2863556"/>
                  <a:pt x="340824" y="3059900"/>
                </a:cubicBezTo>
              </a:path>
            </a:pathLst>
          </a:custGeom>
          <a:noFill/>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TextBox 11"/>
          <p:cNvSpPr txBox="1"/>
          <p:nvPr/>
        </p:nvSpPr>
        <p:spPr>
          <a:xfrm>
            <a:off x="5035084" y="1468752"/>
            <a:ext cx="1329951" cy="461665"/>
          </a:xfrm>
          <a:prstGeom prst="rect">
            <a:avLst/>
          </a:prstGeom>
          <a:solidFill>
            <a:srgbClr val="FFFFFF"/>
          </a:solidFill>
        </p:spPr>
        <p:txBody>
          <a:bodyPr wrap="square" rtlCol="0">
            <a:spAutoFit/>
          </a:bodyPr>
          <a:lstStyle/>
          <a:p>
            <a:pPr algn="ctr"/>
            <a:r>
              <a:rPr lang="en-US" sz="2400" b="1" dirty="0" smtClean="0"/>
              <a:t>2011</a:t>
            </a:r>
            <a:endParaRPr lang="en-US" sz="2400" b="1" dirty="0"/>
          </a:p>
        </p:txBody>
      </p:sp>
      <p:sp>
        <p:nvSpPr>
          <p:cNvPr id="13" name="TextBox 12"/>
          <p:cNvSpPr txBox="1"/>
          <p:nvPr/>
        </p:nvSpPr>
        <p:spPr>
          <a:xfrm>
            <a:off x="1974365" y="4619853"/>
            <a:ext cx="1329951" cy="461665"/>
          </a:xfrm>
          <a:prstGeom prst="rect">
            <a:avLst/>
          </a:prstGeom>
          <a:solidFill>
            <a:srgbClr val="FFFFFF"/>
          </a:solidFill>
        </p:spPr>
        <p:txBody>
          <a:bodyPr wrap="square" rtlCol="0">
            <a:spAutoFit/>
          </a:bodyPr>
          <a:lstStyle/>
          <a:p>
            <a:pPr algn="ctr"/>
            <a:r>
              <a:rPr lang="en-US" sz="2400" b="1" dirty="0" smtClean="0"/>
              <a:t>2005</a:t>
            </a:r>
            <a:endParaRPr lang="en-US" sz="2400" b="1" dirty="0"/>
          </a:p>
        </p:txBody>
      </p:sp>
      <p:sp>
        <p:nvSpPr>
          <p:cNvPr id="14" name="Rectangle 13"/>
          <p:cNvSpPr/>
          <p:nvPr/>
        </p:nvSpPr>
        <p:spPr>
          <a:xfrm>
            <a:off x="7833284" y="353236"/>
            <a:ext cx="872737" cy="319347"/>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83947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85206" y="784791"/>
            <a:ext cx="7806115" cy="1015663"/>
          </a:xfrm>
          <a:prstGeom prst="rect">
            <a:avLst/>
          </a:prstGeom>
          <a:noFill/>
        </p:spPr>
        <p:txBody>
          <a:bodyPr wrap="square" rtlCol="0">
            <a:spAutoFit/>
          </a:bodyPr>
          <a:lstStyle/>
          <a:p>
            <a:r>
              <a:rPr lang="en-US" sz="2400" b="1" dirty="0" smtClean="0"/>
              <a:t>Docking</a:t>
            </a:r>
          </a:p>
          <a:p>
            <a:r>
              <a:rPr lang="en-US" dirty="0" smtClean="0"/>
              <a:t>- </a:t>
            </a:r>
            <a:r>
              <a:rPr lang="en-US" dirty="0" err="1" smtClean="0"/>
              <a:t>výpočetní</a:t>
            </a:r>
            <a:r>
              <a:rPr lang="en-US" dirty="0" smtClean="0"/>
              <a:t> </a:t>
            </a:r>
            <a:r>
              <a:rPr lang="en-US" dirty="0" err="1" smtClean="0"/>
              <a:t>metoda</a:t>
            </a:r>
            <a:r>
              <a:rPr lang="en-US" dirty="0" smtClean="0"/>
              <a:t>, </a:t>
            </a:r>
            <a:r>
              <a:rPr lang="en-US" dirty="0" err="1" smtClean="0"/>
              <a:t>která</a:t>
            </a:r>
            <a:r>
              <a:rPr lang="en-US" dirty="0" smtClean="0"/>
              <a:t> PŘEDPOVÍDÁ </a:t>
            </a:r>
            <a:r>
              <a:rPr lang="en-US" dirty="0" err="1" smtClean="0"/>
              <a:t>preferovanou</a:t>
            </a:r>
            <a:r>
              <a:rPr lang="en-US" dirty="0" smtClean="0"/>
              <a:t> </a:t>
            </a:r>
            <a:r>
              <a:rPr lang="en-US" dirty="0" err="1" smtClean="0"/>
              <a:t>orientaci</a:t>
            </a:r>
            <a:r>
              <a:rPr lang="en-US" dirty="0" smtClean="0"/>
              <a:t> </a:t>
            </a:r>
            <a:r>
              <a:rPr lang="en-US" dirty="0" err="1" smtClean="0"/>
              <a:t>jedné</a:t>
            </a:r>
            <a:r>
              <a:rPr lang="en-US" dirty="0" smtClean="0"/>
              <a:t> </a:t>
            </a:r>
            <a:r>
              <a:rPr lang="en-US" dirty="0" err="1" smtClean="0"/>
              <a:t>molekuly</a:t>
            </a:r>
            <a:r>
              <a:rPr lang="en-US" dirty="0" smtClean="0"/>
              <a:t> </a:t>
            </a:r>
            <a:r>
              <a:rPr lang="en-US" dirty="0" err="1" smtClean="0"/>
              <a:t>vůči</a:t>
            </a:r>
            <a:r>
              <a:rPr lang="en-US" dirty="0" smtClean="0"/>
              <a:t> </a:t>
            </a:r>
            <a:r>
              <a:rPr lang="en-US" dirty="0" err="1" smtClean="0"/>
              <a:t>druhé</a:t>
            </a:r>
            <a:r>
              <a:rPr lang="en-US" dirty="0" smtClean="0"/>
              <a:t>, </a:t>
            </a:r>
            <a:r>
              <a:rPr lang="en-US" dirty="0" err="1" smtClean="0"/>
              <a:t>když</a:t>
            </a:r>
            <a:r>
              <a:rPr lang="en-US" dirty="0" smtClean="0"/>
              <a:t> </a:t>
            </a:r>
            <a:r>
              <a:rPr lang="en-US" dirty="0" err="1" smtClean="0"/>
              <a:t>jsou</a:t>
            </a:r>
            <a:r>
              <a:rPr lang="en-US" dirty="0" smtClean="0"/>
              <a:t> </a:t>
            </a:r>
            <a:r>
              <a:rPr lang="en-US" dirty="0" err="1" smtClean="0"/>
              <a:t>navázány</a:t>
            </a:r>
            <a:r>
              <a:rPr lang="en-US" dirty="0" smtClean="0"/>
              <a:t> a </a:t>
            </a:r>
            <a:r>
              <a:rPr lang="en-US" dirty="0" err="1" smtClean="0"/>
              <a:t>tvoří</a:t>
            </a:r>
            <a:r>
              <a:rPr lang="en-US" dirty="0" smtClean="0"/>
              <a:t> </a:t>
            </a:r>
            <a:r>
              <a:rPr lang="en-US" dirty="0" err="1" smtClean="0"/>
              <a:t>stabilní</a:t>
            </a:r>
            <a:r>
              <a:rPr lang="en-US" dirty="0" smtClean="0"/>
              <a:t> </a:t>
            </a:r>
            <a:r>
              <a:rPr lang="en-US" dirty="0" err="1" smtClean="0"/>
              <a:t>komplex</a:t>
            </a:r>
            <a:r>
              <a:rPr lang="en-US" dirty="0" smtClean="0"/>
              <a:t>.</a:t>
            </a:r>
            <a:endParaRPr lang="en-US" dirty="0"/>
          </a:p>
        </p:txBody>
      </p:sp>
      <p:pic>
        <p:nvPicPr>
          <p:cNvPr id="5" name="Picture 4" descr="Screen Shot 2011-12-04 at 11.34.4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22358"/>
            <a:ext cx="9144000" cy="3573243"/>
          </a:xfrm>
          <a:prstGeom prst="rect">
            <a:avLst/>
          </a:prstGeom>
        </p:spPr>
      </p:pic>
    </p:spTree>
    <p:extLst>
      <p:ext uri="{BB962C8B-B14F-4D97-AF65-F5344CB8AC3E}">
        <p14:creationId xmlns:p14="http://schemas.microsoft.com/office/powerpoint/2010/main" val="96798482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1-12-04 at 11.35.2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447921"/>
            <a:ext cx="5035084" cy="4410080"/>
          </a:xfrm>
          <a:prstGeom prst="rect">
            <a:avLst/>
          </a:prstGeom>
        </p:spPr>
      </p:pic>
      <p:pic>
        <p:nvPicPr>
          <p:cNvPr id="4" name="Picture 3" descr="Screen Shot 2013-10-03 at 9.44.5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1653" y="200836"/>
            <a:ext cx="5153565" cy="3180353"/>
          </a:xfrm>
          <a:prstGeom prst="rect">
            <a:avLst/>
          </a:prstGeom>
        </p:spPr>
      </p:pic>
      <p:sp>
        <p:nvSpPr>
          <p:cNvPr id="6" name="TextBox 5"/>
          <p:cNvSpPr txBox="1"/>
          <p:nvPr/>
        </p:nvSpPr>
        <p:spPr>
          <a:xfrm>
            <a:off x="382514" y="382487"/>
            <a:ext cx="3289139" cy="461665"/>
          </a:xfrm>
          <a:prstGeom prst="rect">
            <a:avLst/>
          </a:prstGeom>
          <a:noFill/>
        </p:spPr>
        <p:txBody>
          <a:bodyPr wrap="square" rtlCol="0">
            <a:spAutoFit/>
          </a:bodyPr>
          <a:lstStyle/>
          <a:p>
            <a:r>
              <a:rPr lang="en-US" sz="2400" b="1" dirty="0" smtClean="0"/>
              <a:t>2005 vs. 2011</a:t>
            </a:r>
          </a:p>
        </p:txBody>
      </p:sp>
      <p:sp>
        <p:nvSpPr>
          <p:cNvPr id="7" name="Rectangle 6"/>
          <p:cNvSpPr/>
          <p:nvPr/>
        </p:nvSpPr>
        <p:spPr>
          <a:xfrm>
            <a:off x="6701648" y="745674"/>
            <a:ext cx="688525" cy="319347"/>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719127" y="5830457"/>
            <a:ext cx="688525" cy="319347"/>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5035084" y="1468752"/>
            <a:ext cx="1329951" cy="461665"/>
          </a:xfrm>
          <a:prstGeom prst="rect">
            <a:avLst/>
          </a:prstGeom>
          <a:solidFill>
            <a:srgbClr val="FFFFFF"/>
          </a:solidFill>
        </p:spPr>
        <p:txBody>
          <a:bodyPr wrap="square" rtlCol="0">
            <a:spAutoFit/>
          </a:bodyPr>
          <a:lstStyle/>
          <a:p>
            <a:pPr algn="ctr"/>
            <a:r>
              <a:rPr lang="en-US" sz="2400" b="1" dirty="0" smtClean="0"/>
              <a:t>2011</a:t>
            </a:r>
            <a:endParaRPr lang="en-US" sz="2400" b="1" dirty="0"/>
          </a:p>
        </p:txBody>
      </p:sp>
      <p:sp>
        <p:nvSpPr>
          <p:cNvPr id="13" name="TextBox 12"/>
          <p:cNvSpPr txBox="1"/>
          <p:nvPr/>
        </p:nvSpPr>
        <p:spPr>
          <a:xfrm>
            <a:off x="1974365" y="4619853"/>
            <a:ext cx="1329951" cy="461665"/>
          </a:xfrm>
          <a:prstGeom prst="rect">
            <a:avLst/>
          </a:prstGeom>
          <a:solidFill>
            <a:srgbClr val="FFFFFF"/>
          </a:solidFill>
        </p:spPr>
        <p:txBody>
          <a:bodyPr wrap="square" rtlCol="0">
            <a:spAutoFit/>
          </a:bodyPr>
          <a:lstStyle/>
          <a:p>
            <a:pPr algn="ctr"/>
            <a:r>
              <a:rPr lang="en-US" sz="2400" b="1" dirty="0" smtClean="0"/>
              <a:t>2005</a:t>
            </a:r>
            <a:endParaRPr lang="en-US" sz="2400" b="1" dirty="0"/>
          </a:p>
        </p:txBody>
      </p:sp>
      <p:sp>
        <p:nvSpPr>
          <p:cNvPr id="9" name="Freeform 8"/>
          <p:cNvSpPr/>
          <p:nvPr/>
        </p:nvSpPr>
        <p:spPr>
          <a:xfrm>
            <a:off x="152019" y="151845"/>
            <a:ext cx="6534328" cy="5922056"/>
          </a:xfrm>
          <a:custGeom>
            <a:avLst/>
            <a:gdLst>
              <a:gd name="connsiteX0" fmla="*/ 6534328 w 6534328"/>
              <a:gd name="connsiteY0" fmla="*/ 582531 h 5922056"/>
              <a:gd name="connsiteX1" fmla="*/ 5371485 w 6534328"/>
              <a:gd name="connsiteY1" fmla="*/ 31749 h 5922056"/>
              <a:gd name="connsiteX2" fmla="*/ 3627220 w 6534328"/>
              <a:gd name="connsiteY2" fmla="*/ 245942 h 5922056"/>
              <a:gd name="connsiteX3" fmla="*/ 720113 w 6534328"/>
              <a:gd name="connsiteY3" fmla="*/ 1714694 h 5922056"/>
              <a:gd name="connsiteX4" fmla="*/ 987 w 6534328"/>
              <a:gd name="connsiteY4" fmla="*/ 4682796 h 5922056"/>
              <a:gd name="connsiteX5" fmla="*/ 551807 w 6534328"/>
              <a:gd name="connsiteY5" fmla="*/ 5922056 h 592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34328" h="5922056">
                <a:moveTo>
                  <a:pt x="6534328" y="582531"/>
                </a:moveTo>
                <a:cubicBezTo>
                  <a:pt x="6195165" y="335189"/>
                  <a:pt x="5856003" y="87847"/>
                  <a:pt x="5371485" y="31749"/>
                </a:cubicBezTo>
                <a:cubicBezTo>
                  <a:pt x="4886967" y="-24349"/>
                  <a:pt x="4402448" y="-34549"/>
                  <a:pt x="3627220" y="245942"/>
                </a:cubicBezTo>
                <a:cubicBezTo>
                  <a:pt x="2851992" y="526433"/>
                  <a:pt x="1324485" y="975218"/>
                  <a:pt x="720113" y="1714694"/>
                </a:cubicBezTo>
                <a:cubicBezTo>
                  <a:pt x="115741" y="2454170"/>
                  <a:pt x="29038" y="3981569"/>
                  <a:pt x="987" y="4682796"/>
                </a:cubicBezTo>
                <a:cubicBezTo>
                  <a:pt x="-27064" y="5384023"/>
                  <a:pt x="551807" y="5922056"/>
                  <a:pt x="551807" y="5922056"/>
                </a:cubicBezTo>
              </a:path>
            </a:pathLst>
          </a:cu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 name="Rectangle 13"/>
          <p:cNvSpPr/>
          <p:nvPr/>
        </p:nvSpPr>
        <p:spPr>
          <a:xfrm>
            <a:off x="7833284" y="567422"/>
            <a:ext cx="872737" cy="319347"/>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446569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1-12-04 at 11.35.2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447921"/>
            <a:ext cx="5035084" cy="4410080"/>
          </a:xfrm>
          <a:prstGeom prst="rect">
            <a:avLst/>
          </a:prstGeom>
        </p:spPr>
      </p:pic>
      <p:pic>
        <p:nvPicPr>
          <p:cNvPr id="4" name="Picture 3" descr="Screen Shot 2013-10-03 at 9.44.5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1653" y="200836"/>
            <a:ext cx="5153565" cy="3180353"/>
          </a:xfrm>
          <a:prstGeom prst="rect">
            <a:avLst/>
          </a:prstGeom>
        </p:spPr>
      </p:pic>
      <p:sp>
        <p:nvSpPr>
          <p:cNvPr id="6" name="TextBox 5"/>
          <p:cNvSpPr txBox="1"/>
          <p:nvPr/>
        </p:nvSpPr>
        <p:spPr>
          <a:xfrm>
            <a:off x="382514" y="382487"/>
            <a:ext cx="3289139" cy="461665"/>
          </a:xfrm>
          <a:prstGeom prst="rect">
            <a:avLst/>
          </a:prstGeom>
          <a:noFill/>
        </p:spPr>
        <p:txBody>
          <a:bodyPr wrap="square" rtlCol="0">
            <a:spAutoFit/>
          </a:bodyPr>
          <a:lstStyle/>
          <a:p>
            <a:r>
              <a:rPr lang="en-US" sz="2400" b="1" dirty="0" smtClean="0"/>
              <a:t>2005 vs. 2011</a:t>
            </a:r>
          </a:p>
        </p:txBody>
      </p:sp>
      <p:sp>
        <p:nvSpPr>
          <p:cNvPr id="7" name="Rectangle 6"/>
          <p:cNvSpPr/>
          <p:nvPr/>
        </p:nvSpPr>
        <p:spPr>
          <a:xfrm>
            <a:off x="4544268" y="2902905"/>
            <a:ext cx="688525" cy="319347"/>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3978146" y="5624886"/>
            <a:ext cx="688525" cy="319347"/>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5035084" y="1468752"/>
            <a:ext cx="1329951" cy="461665"/>
          </a:xfrm>
          <a:prstGeom prst="rect">
            <a:avLst/>
          </a:prstGeom>
          <a:solidFill>
            <a:srgbClr val="FFFFFF"/>
          </a:solidFill>
        </p:spPr>
        <p:txBody>
          <a:bodyPr wrap="square" rtlCol="0">
            <a:spAutoFit/>
          </a:bodyPr>
          <a:lstStyle/>
          <a:p>
            <a:pPr algn="ctr"/>
            <a:r>
              <a:rPr lang="en-US" sz="2400" b="1" dirty="0" smtClean="0"/>
              <a:t>2011</a:t>
            </a:r>
            <a:endParaRPr lang="en-US" sz="2400" b="1" dirty="0"/>
          </a:p>
        </p:txBody>
      </p:sp>
      <p:sp>
        <p:nvSpPr>
          <p:cNvPr id="13" name="TextBox 12"/>
          <p:cNvSpPr txBox="1"/>
          <p:nvPr/>
        </p:nvSpPr>
        <p:spPr>
          <a:xfrm>
            <a:off x="1974365" y="4619853"/>
            <a:ext cx="1329951" cy="461665"/>
          </a:xfrm>
          <a:prstGeom prst="rect">
            <a:avLst/>
          </a:prstGeom>
          <a:solidFill>
            <a:srgbClr val="FFFFFF"/>
          </a:solidFill>
        </p:spPr>
        <p:txBody>
          <a:bodyPr wrap="square" rtlCol="0">
            <a:spAutoFit/>
          </a:bodyPr>
          <a:lstStyle/>
          <a:p>
            <a:pPr algn="ctr"/>
            <a:r>
              <a:rPr lang="en-US" sz="2400" b="1" dirty="0" smtClean="0"/>
              <a:t>2005</a:t>
            </a:r>
            <a:endParaRPr lang="en-US" sz="2400" b="1" dirty="0"/>
          </a:p>
        </p:txBody>
      </p:sp>
      <p:sp>
        <p:nvSpPr>
          <p:cNvPr id="2" name="Freeform 1"/>
          <p:cNvSpPr/>
          <p:nvPr/>
        </p:nvSpPr>
        <p:spPr>
          <a:xfrm>
            <a:off x="4666672" y="3212895"/>
            <a:ext cx="831532" cy="2585615"/>
          </a:xfrm>
          <a:custGeom>
            <a:avLst/>
            <a:gdLst>
              <a:gd name="connsiteX0" fmla="*/ 290711 w 831532"/>
              <a:gd name="connsiteY0" fmla="*/ 0 h 2585615"/>
              <a:gd name="connsiteX1" fmla="*/ 826231 w 831532"/>
              <a:gd name="connsiteY1" fmla="*/ 1223959 h 2585615"/>
              <a:gd name="connsiteX2" fmla="*/ 0 w 831532"/>
              <a:gd name="connsiteY2" fmla="*/ 2585615 h 2585615"/>
              <a:gd name="connsiteX3" fmla="*/ 0 w 831532"/>
              <a:gd name="connsiteY3" fmla="*/ 2585615 h 2585615"/>
            </a:gdLst>
            <a:ahLst/>
            <a:cxnLst>
              <a:cxn ang="0">
                <a:pos x="connsiteX0" y="connsiteY0"/>
              </a:cxn>
              <a:cxn ang="0">
                <a:pos x="connsiteX1" y="connsiteY1"/>
              </a:cxn>
              <a:cxn ang="0">
                <a:pos x="connsiteX2" y="connsiteY2"/>
              </a:cxn>
              <a:cxn ang="0">
                <a:pos x="connsiteX3" y="connsiteY3"/>
              </a:cxn>
            </a:cxnLst>
            <a:rect l="l" t="t" r="r" b="b"/>
            <a:pathLst>
              <a:path w="831532" h="2585615">
                <a:moveTo>
                  <a:pt x="290711" y="0"/>
                </a:moveTo>
                <a:cubicBezTo>
                  <a:pt x="582697" y="396511"/>
                  <a:pt x="874683" y="793023"/>
                  <a:pt x="826231" y="1223959"/>
                </a:cubicBezTo>
                <a:cubicBezTo>
                  <a:pt x="777779" y="1654895"/>
                  <a:pt x="0" y="2585615"/>
                  <a:pt x="0" y="2585615"/>
                </a:cubicBezTo>
                <a:lnTo>
                  <a:pt x="0" y="2585615"/>
                </a:lnTo>
              </a:path>
            </a:pathLst>
          </a:cu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 name="Rectangle 10"/>
          <p:cNvSpPr/>
          <p:nvPr/>
        </p:nvSpPr>
        <p:spPr>
          <a:xfrm>
            <a:off x="7833284" y="1439465"/>
            <a:ext cx="872737" cy="319347"/>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588132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1-12-04 at 11.35.2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447921"/>
            <a:ext cx="5035084" cy="4410080"/>
          </a:xfrm>
          <a:prstGeom prst="rect">
            <a:avLst/>
          </a:prstGeom>
        </p:spPr>
      </p:pic>
      <p:pic>
        <p:nvPicPr>
          <p:cNvPr id="4" name="Picture 3" descr="Screen Shot 2013-10-03 at 9.44.5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1653" y="200836"/>
            <a:ext cx="5153565" cy="3180353"/>
          </a:xfrm>
          <a:prstGeom prst="rect">
            <a:avLst/>
          </a:prstGeom>
        </p:spPr>
      </p:pic>
      <p:sp>
        <p:nvSpPr>
          <p:cNvPr id="6" name="TextBox 5"/>
          <p:cNvSpPr txBox="1"/>
          <p:nvPr/>
        </p:nvSpPr>
        <p:spPr>
          <a:xfrm>
            <a:off x="382514" y="382487"/>
            <a:ext cx="3289139" cy="461665"/>
          </a:xfrm>
          <a:prstGeom prst="rect">
            <a:avLst/>
          </a:prstGeom>
          <a:noFill/>
        </p:spPr>
        <p:txBody>
          <a:bodyPr wrap="square" rtlCol="0">
            <a:spAutoFit/>
          </a:bodyPr>
          <a:lstStyle/>
          <a:p>
            <a:r>
              <a:rPr lang="en-US" sz="2400" b="1" dirty="0" smtClean="0"/>
              <a:t>2005 vs. 2011</a:t>
            </a:r>
          </a:p>
        </p:txBody>
      </p:sp>
      <p:sp>
        <p:nvSpPr>
          <p:cNvPr id="7" name="Rectangle 6"/>
          <p:cNvSpPr/>
          <p:nvPr/>
        </p:nvSpPr>
        <p:spPr>
          <a:xfrm>
            <a:off x="5095104" y="3086493"/>
            <a:ext cx="688525" cy="319347"/>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2914150" y="6441530"/>
            <a:ext cx="688525" cy="319347"/>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5035084" y="1468752"/>
            <a:ext cx="1329951" cy="461665"/>
          </a:xfrm>
          <a:prstGeom prst="rect">
            <a:avLst/>
          </a:prstGeom>
          <a:solidFill>
            <a:srgbClr val="FFFFFF"/>
          </a:solidFill>
        </p:spPr>
        <p:txBody>
          <a:bodyPr wrap="square" rtlCol="0">
            <a:spAutoFit/>
          </a:bodyPr>
          <a:lstStyle/>
          <a:p>
            <a:pPr algn="ctr"/>
            <a:r>
              <a:rPr lang="en-US" sz="2400" b="1" dirty="0" smtClean="0"/>
              <a:t>2011</a:t>
            </a:r>
            <a:endParaRPr lang="en-US" sz="2400" b="1" dirty="0"/>
          </a:p>
        </p:txBody>
      </p:sp>
      <p:sp>
        <p:nvSpPr>
          <p:cNvPr id="13" name="TextBox 12"/>
          <p:cNvSpPr txBox="1"/>
          <p:nvPr/>
        </p:nvSpPr>
        <p:spPr>
          <a:xfrm>
            <a:off x="1974365" y="4619853"/>
            <a:ext cx="1329951" cy="461665"/>
          </a:xfrm>
          <a:prstGeom prst="rect">
            <a:avLst/>
          </a:prstGeom>
          <a:solidFill>
            <a:srgbClr val="FFFFFF"/>
          </a:solidFill>
        </p:spPr>
        <p:txBody>
          <a:bodyPr wrap="square" rtlCol="0">
            <a:spAutoFit/>
          </a:bodyPr>
          <a:lstStyle/>
          <a:p>
            <a:pPr algn="ctr"/>
            <a:r>
              <a:rPr lang="en-US" sz="2400" b="1" dirty="0" smtClean="0"/>
              <a:t>2005</a:t>
            </a:r>
            <a:endParaRPr lang="en-US" sz="2400" b="1" dirty="0"/>
          </a:p>
        </p:txBody>
      </p:sp>
      <p:sp>
        <p:nvSpPr>
          <p:cNvPr id="9" name="Freeform 8"/>
          <p:cNvSpPr/>
          <p:nvPr/>
        </p:nvSpPr>
        <p:spPr>
          <a:xfrm>
            <a:off x="3610933" y="3258793"/>
            <a:ext cx="2207164" cy="3477690"/>
          </a:xfrm>
          <a:custGeom>
            <a:avLst/>
            <a:gdLst>
              <a:gd name="connsiteX0" fmla="*/ 0 w 2207164"/>
              <a:gd name="connsiteY0" fmla="*/ 3396489 h 3477690"/>
              <a:gd name="connsiteX1" fmla="*/ 719127 w 2207164"/>
              <a:gd name="connsiteY1" fmla="*/ 3457687 h 3477690"/>
              <a:gd name="connsiteX2" fmla="*/ 1147543 w 2207164"/>
              <a:gd name="connsiteY2" fmla="*/ 3090499 h 3477690"/>
              <a:gd name="connsiteX3" fmla="*/ 2096178 w 2207164"/>
              <a:gd name="connsiteY3" fmla="*/ 872071 h 3477690"/>
              <a:gd name="connsiteX4" fmla="*/ 2187981 w 2207164"/>
              <a:gd name="connsiteY4" fmla="*/ 0 h 3477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7164" h="3477690">
                <a:moveTo>
                  <a:pt x="0" y="3396489"/>
                </a:moveTo>
                <a:cubicBezTo>
                  <a:pt x="263935" y="3452587"/>
                  <a:pt x="527870" y="3508685"/>
                  <a:pt x="719127" y="3457687"/>
                </a:cubicBezTo>
                <a:cubicBezTo>
                  <a:pt x="910384" y="3406689"/>
                  <a:pt x="918035" y="3521435"/>
                  <a:pt x="1147543" y="3090499"/>
                </a:cubicBezTo>
                <a:cubicBezTo>
                  <a:pt x="1377052" y="2659563"/>
                  <a:pt x="1922772" y="1387154"/>
                  <a:pt x="2096178" y="872071"/>
                </a:cubicBezTo>
                <a:cubicBezTo>
                  <a:pt x="2269584" y="356988"/>
                  <a:pt x="2187981" y="0"/>
                  <a:pt x="2187981" y="0"/>
                </a:cubicBezTo>
              </a:path>
            </a:pathLst>
          </a:cu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 name="Rectangle 13"/>
          <p:cNvSpPr/>
          <p:nvPr/>
        </p:nvSpPr>
        <p:spPr>
          <a:xfrm>
            <a:off x="7833284" y="1225279"/>
            <a:ext cx="872737" cy="319347"/>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983041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2-04 at 10.33.2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460545"/>
          </a:xfrm>
          <a:prstGeom prst="rect">
            <a:avLst/>
          </a:prstGeom>
        </p:spPr>
      </p:pic>
    </p:spTree>
    <p:extLst>
      <p:ext uri="{BB962C8B-B14F-4D97-AF65-F5344CB8AC3E}">
        <p14:creationId xmlns:p14="http://schemas.microsoft.com/office/powerpoint/2010/main" val="420613613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2-04 at 10.35.0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899" y="0"/>
            <a:ext cx="9091101" cy="6858000"/>
          </a:xfrm>
          <a:prstGeom prst="rect">
            <a:avLst/>
          </a:prstGeom>
        </p:spPr>
      </p:pic>
    </p:spTree>
    <p:extLst>
      <p:ext uri="{BB962C8B-B14F-4D97-AF65-F5344CB8AC3E}">
        <p14:creationId xmlns:p14="http://schemas.microsoft.com/office/powerpoint/2010/main" val="3435808011"/>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2-04 at 10.36.2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04511"/>
            <a:ext cx="9144000" cy="3673098"/>
          </a:xfrm>
          <a:prstGeom prst="rect">
            <a:avLst/>
          </a:prstGeom>
        </p:spPr>
      </p:pic>
    </p:spTree>
    <p:extLst>
      <p:ext uri="{BB962C8B-B14F-4D97-AF65-F5344CB8AC3E}">
        <p14:creationId xmlns:p14="http://schemas.microsoft.com/office/powerpoint/2010/main" val="155828724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2-04 at 10.38.4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754005"/>
          </a:xfrm>
          <a:prstGeom prst="rect">
            <a:avLst/>
          </a:prstGeom>
        </p:spPr>
      </p:pic>
      <p:sp>
        <p:nvSpPr>
          <p:cNvPr id="5" name="Rectangle 4"/>
          <p:cNvSpPr/>
          <p:nvPr/>
        </p:nvSpPr>
        <p:spPr>
          <a:xfrm flipV="1">
            <a:off x="2136587" y="1627937"/>
            <a:ext cx="2375647" cy="1838416"/>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57150" cmpd="sng">
                <a:solidFill>
                  <a:schemeClr val="tx1"/>
                </a:solidFill>
              </a:ln>
            </a:endParaRPr>
          </a:p>
        </p:txBody>
      </p:sp>
    </p:spTree>
    <p:extLst>
      <p:ext uri="{BB962C8B-B14F-4D97-AF65-F5344CB8AC3E}">
        <p14:creationId xmlns:p14="http://schemas.microsoft.com/office/powerpoint/2010/main" val="403097354"/>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2-04 at 10.38.4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754005"/>
          </a:xfrm>
          <a:prstGeom prst="rect">
            <a:avLst/>
          </a:prstGeom>
        </p:spPr>
      </p:pic>
      <p:sp>
        <p:nvSpPr>
          <p:cNvPr id="3" name="Rectangle 2"/>
          <p:cNvSpPr/>
          <p:nvPr/>
        </p:nvSpPr>
        <p:spPr>
          <a:xfrm flipV="1">
            <a:off x="4512234" y="1627286"/>
            <a:ext cx="2375647" cy="1838416"/>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57150" cmpd="sng">
                <a:solidFill>
                  <a:schemeClr val="tx1"/>
                </a:solidFill>
              </a:ln>
            </a:endParaRPr>
          </a:p>
        </p:txBody>
      </p:sp>
    </p:spTree>
    <p:extLst>
      <p:ext uri="{BB962C8B-B14F-4D97-AF65-F5344CB8AC3E}">
        <p14:creationId xmlns:p14="http://schemas.microsoft.com/office/powerpoint/2010/main" val="3792152150"/>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2-04 at 10.38.4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754005"/>
          </a:xfrm>
          <a:prstGeom prst="rect">
            <a:avLst/>
          </a:prstGeom>
        </p:spPr>
      </p:pic>
      <p:sp>
        <p:nvSpPr>
          <p:cNvPr id="3" name="Rectangle 2"/>
          <p:cNvSpPr/>
          <p:nvPr/>
        </p:nvSpPr>
        <p:spPr>
          <a:xfrm flipV="1">
            <a:off x="2136587" y="3421530"/>
            <a:ext cx="2375647" cy="1838416"/>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57150" cmpd="sng">
                <a:solidFill>
                  <a:schemeClr val="tx1"/>
                </a:solidFill>
              </a:ln>
            </a:endParaRPr>
          </a:p>
        </p:txBody>
      </p:sp>
    </p:spTree>
    <p:extLst>
      <p:ext uri="{BB962C8B-B14F-4D97-AF65-F5344CB8AC3E}">
        <p14:creationId xmlns:p14="http://schemas.microsoft.com/office/powerpoint/2010/main" val="1040694086"/>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2-04 at 10.38.4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882"/>
            <a:ext cx="9144000" cy="6754005"/>
          </a:xfrm>
          <a:prstGeom prst="rect">
            <a:avLst/>
          </a:prstGeom>
        </p:spPr>
      </p:pic>
      <p:sp>
        <p:nvSpPr>
          <p:cNvPr id="3" name="Rectangle 2"/>
          <p:cNvSpPr/>
          <p:nvPr/>
        </p:nvSpPr>
        <p:spPr>
          <a:xfrm flipV="1">
            <a:off x="4437530" y="3420879"/>
            <a:ext cx="2510116" cy="1838416"/>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57150" cmpd="sng">
                <a:solidFill>
                  <a:schemeClr val="tx1"/>
                </a:solidFill>
              </a:ln>
            </a:endParaRPr>
          </a:p>
        </p:txBody>
      </p:sp>
    </p:spTree>
    <p:extLst>
      <p:ext uri="{BB962C8B-B14F-4D97-AF65-F5344CB8AC3E}">
        <p14:creationId xmlns:p14="http://schemas.microsoft.com/office/powerpoint/2010/main" val="152990385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10-03 at 10.25.0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017" y="346457"/>
            <a:ext cx="8185802" cy="2464844"/>
          </a:xfrm>
          <a:prstGeom prst="rect">
            <a:avLst/>
          </a:prstGeom>
        </p:spPr>
      </p:pic>
    </p:spTree>
    <p:extLst>
      <p:ext uri="{BB962C8B-B14F-4D97-AF65-F5344CB8AC3E}">
        <p14:creationId xmlns:p14="http://schemas.microsoft.com/office/powerpoint/2010/main" val="7274534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2-04 at 10.38.4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882"/>
            <a:ext cx="9144000" cy="6754005"/>
          </a:xfrm>
          <a:prstGeom prst="rect">
            <a:avLst/>
          </a:prstGeom>
        </p:spPr>
      </p:pic>
      <p:sp>
        <p:nvSpPr>
          <p:cNvPr id="3" name="Rectangle 2"/>
          <p:cNvSpPr/>
          <p:nvPr/>
        </p:nvSpPr>
        <p:spPr>
          <a:xfrm flipV="1">
            <a:off x="2076825" y="5019584"/>
            <a:ext cx="2495174" cy="1838416"/>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57150" cmpd="sng">
                <a:solidFill>
                  <a:schemeClr val="tx1"/>
                </a:solidFill>
              </a:ln>
            </a:endParaRPr>
          </a:p>
        </p:txBody>
      </p:sp>
    </p:spTree>
    <p:extLst>
      <p:ext uri="{BB962C8B-B14F-4D97-AF65-F5344CB8AC3E}">
        <p14:creationId xmlns:p14="http://schemas.microsoft.com/office/powerpoint/2010/main" val="305485219"/>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2-04 at 10.38.4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882"/>
            <a:ext cx="9144000" cy="6754005"/>
          </a:xfrm>
          <a:prstGeom prst="rect">
            <a:avLst/>
          </a:prstGeom>
        </p:spPr>
      </p:pic>
      <p:sp>
        <p:nvSpPr>
          <p:cNvPr id="3" name="Rectangle 2"/>
          <p:cNvSpPr/>
          <p:nvPr/>
        </p:nvSpPr>
        <p:spPr>
          <a:xfrm flipV="1">
            <a:off x="4527175" y="5033874"/>
            <a:ext cx="2375647" cy="1838416"/>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57150" cmpd="sng">
                <a:solidFill>
                  <a:schemeClr val="tx1"/>
                </a:solidFill>
              </a:ln>
            </a:endParaRPr>
          </a:p>
        </p:txBody>
      </p:sp>
    </p:spTree>
    <p:extLst>
      <p:ext uri="{BB962C8B-B14F-4D97-AF65-F5344CB8AC3E}">
        <p14:creationId xmlns:p14="http://schemas.microsoft.com/office/powerpoint/2010/main" val="4121729523"/>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2-04 at 11.40.2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6428" y="0"/>
            <a:ext cx="7539847" cy="6858000"/>
          </a:xfrm>
          <a:prstGeom prst="rect">
            <a:avLst/>
          </a:prstGeom>
        </p:spPr>
      </p:pic>
    </p:spTree>
    <p:extLst>
      <p:ext uri="{BB962C8B-B14F-4D97-AF65-F5344CB8AC3E}">
        <p14:creationId xmlns:p14="http://schemas.microsoft.com/office/powerpoint/2010/main" val="385024190"/>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2-04 at 11.40.3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337" y="0"/>
            <a:ext cx="7880503" cy="6858000"/>
          </a:xfrm>
          <a:prstGeom prst="rect">
            <a:avLst/>
          </a:prstGeom>
        </p:spPr>
      </p:pic>
      <p:sp>
        <p:nvSpPr>
          <p:cNvPr id="8" name="Rectangle 7"/>
          <p:cNvSpPr/>
          <p:nvPr/>
        </p:nvSpPr>
        <p:spPr>
          <a:xfrm>
            <a:off x="2796990" y="1646516"/>
            <a:ext cx="1180352" cy="298172"/>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57150" cmpd="sng">
                <a:solidFill>
                  <a:schemeClr val="tx1"/>
                </a:solidFill>
              </a:ln>
            </a:endParaRPr>
          </a:p>
        </p:txBody>
      </p:sp>
      <p:cxnSp>
        <p:nvCxnSpPr>
          <p:cNvPr id="10" name="Straight Connector 9"/>
          <p:cNvCxnSpPr/>
          <p:nvPr/>
        </p:nvCxnSpPr>
        <p:spPr>
          <a:xfrm>
            <a:off x="2420471" y="1299883"/>
            <a:ext cx="2300941" cy="0"/>
          </a:xfrm>
          <a:prstGeom prst="line">
            <a:avLst/>
          </a:prstGeom>
          <a:ln w="57150" cmpd="sng">
            <a:solidFill>
              <a:srgbClr val="008000"/>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2420471" y="2841813"/>
            <a:ext cx="2300941" cy="0"/>
          </a:xfrm>
          <a:prstGeom prst="line">
            <a:avLst/>
          </a:prstGeom>
          <a:ln w="57150" cmpd="sng">
            <a:solidFill>
              <a:srgbClr val="008000"/>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2420471" y="4993342"/>
            <a:ext cx="2300941" cy="0"/>
          </a:xfrm>
          <a:prstGeom prst="line">
            <a:avLst/>
          </a:prstGeom>
          <a:ln w="57150" cmpd="sng">
            <a:solidFill>
              <a:srgbClr val="008000"/>
            </a:solidFill>
          </a:ln>
          <a:effectLst/>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2796990" y="5023224"/>
            <a:ext cx="1296892" cy="298172"/>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57150" cmpd="sng">
                <a:solidFill>
                  <a:schemeClr val="tx1"/>
                </a:solidFill>
              </a:ln>
            </a:endParaRPr>
          </a:p>
        </p:txBody>
      </p:sp>
      <p:sp>
        <p:nvSpPr>
          <p:cNvPr id="5" name="Rectangle 4"/>
          <p:cNvSpPr/>
          <p:nvPr/>
        </p:nvSpPr>
        <p:spPr>
          <a:xfrm>
            <a:off x="2794000" y="1329765"/>
            <a:ext cx="1180352" cy="298172"/>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57150" cmpd="sng">
                <a:solidFill>
                  <a:schemeClr val="tx1"/>
                </a:solidFill>
              </a:ln>
            </a:endParaRPr>
          </a:p>
        </p:txBody>
      </p:sp>
      <p:cxnSp>
        <p:nvCxnSpPr>
          <p:cNvPr id="14" name="Straight Connector 13"/>
          <p:cNvCxnSpPr/>
          <p:nvPr/>
        </p:nvCxnSpPr>
        <p:spPr>
          <a:xfrm>
            <a:off x="2420471" y="6236448"/>
            <a:ext cx="2300941" cy="0"/>
          </a:xfrm>
          <a:prstGeom prst="line">
            <a:avLst/>
          </a:prstGeom>
          <a:ln w="57150" cmpd="sng">
            <a:solidFill>
              <a:srgbClr val="00800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5915884"/>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8471" y="448235"/>
            <a:ext cx="7634941" cy="4062651"/>
          </a:xfrm>
          <a:prstGeom prst="rect">
            <a:avLst/>
          </a:prstGeom>
          <a:noFill/>
        </p:spPr>
        <p:txBody>
          <a:bodyPr wrap="square" rtlCol="0">
            <a:spAutoFit/>
          </a:bodyPr>
          <a:lstStyle/>
          <a:p>
            <a:r>
              <a:rPr lang="en-US" sz="2400" b="1" dirty="0" err="1" smtClean="0"/>
              <a:t>Kombinovaný</a:t>
            </a:r>
            <a:r>
              <a:rPr lang="en-US" sz="2400" b="1" dirty="0" smtClean="0"/>
              <a:t> </a:t>
            </a:r>
            <a:r>
              <a:rPr lang="en-US" sz="2400" b="1" dirty="0" err="1" smtClean="0"/>
              <a:t>přístup</a:t>
            </a:r>
            <a:endParaRPr lang="en-US" sz="2400" b="1" dirty="0" smtClean="0"/>
          </a:p>
          <a:p>
            <a:endParaRPr lang="en-US" dirty="0"/>
          </a:p>
          <a:p>
            <a:pPr marL="342900" indent="-342900">
              <a:buAutoNum type="arabicParenR"/>
            </a:pPr>
            <a:r>
              <a:rPr lang="en-US" dirty="0" err="1" smtClean="0"/>
              <a:t>Struktura</a:t>
            </a:r>
            <a:r>
              <a:rPr lang="en-US" dirty="0" smtClean="0"/>
              <a:t> </a:t>
            </a:r>
            <a:r>
              <a:rPr lang="en-US" dirty="0" err="1" smtClean="0"/>
              <a:t>komplexu</a:t>
            </a:r>
            <a:r>
              <a:rPr lang="en-US" dirty="0" smtClean="0"/>
              <a:t> z DOCK je </a:t>
            </a:r>
            <a:r>
              <a:rPr lang="en-US" dirty="0" err="1" smtClean="0"/>
              <a:t>reoptimalizována</a:t>
            </a:r>
            <a:r>
              <a:rPr lang="en-US" dirty="0"/>
              <a:t> </a:t>
            </a:r>
            <a:r>
              <a:rPr lang="en-US" dirty="0" smtClean="0"/>
              <a:t>v </a:t>
            </a:r>
            <a:r>
              <a:rPr lang="en-US" dirty="0" err="1" smtClean="0"/>
              <a:t>MOPACu</a:t>
            </a:r>
            <a:r>
              <a:rPr lang="en-US" dirty="0" smtClean="0"/>
              <a:t> (PM6-DH2) – </a:t>
            </a:r>
            <a:r>
              <a:rPr lang="en-US" dirty="0" err="1" smtClean="0"/>
              <a:t>elektronická</a:t>
            </a:r>
            <a:r>
              <a:rPr lang="en-US" dirty="0" smtClean="0"/>
              <a:t> </a:t>
            </a:r>
            <a:r>
              <a:rPr lang="en-US" dirty="0" err="1" smtClean="0"/>
              <a:t>energie</a:t>
            </a:r>
            <a:r>
              <a:rPr lang="en-US" dirty="0" smtClean="0"/>
              <a:t> + </a:t>
            </a:r>
            <a:r>
              <a:rPr lang="en-US" dirty="0" err="1" smtClean="0"/>
              <a:t>hydratační</a:t>
            </a:r>
            <a:r>
              <a:rPr lang="en-US" dirty="0" smtClean="0"/>
              <a:t> </a:t>
            </a:r>
            <a:r>
              <a:rPr lang="en-US" dirty="0" err="1" smtClean="0"/>
              <a:t>energie</a:t>
            </a:r>
            <a:r>
              <a:rPr lang="en-US" dirty="0" smtClean="0"/>
              <a:t> (E’</a:t>
            </a:r>
            <a:r>
              <a:rPr lang="en-US" baseline="-25000" dirty="0" smtClean="0"/>
              <a:t>W</a:t>
            </a:r>
            <a:r>
              <a:rPr lang="en-US" dirty="0" smtClean="0"/>
              <a:t>)</a:t>
            </a:r>
          </a:p>
          <a:p>
            <a:pPr marL="342900" indent="-342900">
              <a:buAutoNum type="arabicParenR"/>
            </a:pPr>
            <a:endParaRPr lang="en-US" dirty="0" smtClean="0"/>
          </a:p>
          <a:p>
            <a:pPr marL="342900" indent="-342900">
              <a:buAutoNum type="arabicParenR"/>
            </a:pPr>
            <a:r>
              <a:rPr lang="en-US" dirty="0" smtClean="0"/>
              <a:t>Protein a ligand </a:t>
            </a:r>
            <a:r>
              <a:rPr lang="en-US" dirty="0" err="1" smtClean="0"/>
              <a:t>jsou</a:t>
            </a:r>
            <a:r>
              <a:rPr lang="en-US" dirty="0" smtClean="0"/>
              <a:t> </a:t>
            </a:r>
            <a:r>
              <a:rPr lang="en-US" dirty="0" err="1" smtClean="0"/>
              <a:t>desolvatovány</a:t>
            </a:r>
            <a:r>
              <a:rPr lang="en-US" dirty="0" smtClean="0"/>
              <a:t> </a:t>
            </a:r>
            <a:r>
              <a:rPr lang="en-US" dirty="0" err="1" smtClean="0"/>
              <a:t>před</a:t>
            </a:r>
            <a:r>
              <a:rPr lang="en-US" dirty="0" smtClean="0"/>
              <a:t> </a:t>
            </a:r>
            <a:r>
              <a:rPr lang="en-US" dirty="0" err="1" smtClean="0"/>
              <a:t>vytvořením</a:t>
            </a:r>
            <a:r>
              <a:rPr lang="en-US" dirty="0" smtClean="0"/>
              <a:t> </a:t>
            </a:r>
            <a:r>
              <a:rPr lang="en-US" dirty="0" err="1" smtClean="0"/>
              <a:t>komplexu</a:t>
            </a:r>
            <a:r>
              <a:rPr lang="en-US" dirty="0" smtClean="0"/>
              <a:t> (MOPAC –protein, G09 - ligand) (G</a:t>
            </a:r>
            <a:r>
              <a:rPr lang="en-US" baseline="-25000" dirty="0" smtClean="0"/>
              <a:t>W</a:t>
            </a:r>
            <a:r>
              <a:rPr lang="en-US" dirty="0" smtClean="0"/>
              <a:t>)</a:t>
            </a:r>
          </a:p>
          <a:p>
            <a:pPr marL="342900" indent="-342900">
              <a:buAutoNum type="arabicParenR"/>
            </a:pPr>
            <a:endParaRPr lang="en-US" dirty="0" smtClean="0"/>
          </a:p>
          <a:p>
            <a:pPr marL="342900" indent="-342900">
              <a:buAutoNum type="arabicParenR"/>
            </a:pPr>
            <a:r>
              <a:rPr lang="en-US" dirty="0" err="1" smtClean="0"/>
              <a:t>Deformační</a:t>
            </a:r>
            <a:r>
              <a:rPr lang="en-US" dirty="0" smtClean="0"/>
              <a:t> </a:t>
            </a:r>
            <a:r>
              <a:rPr lang="en-US" dirty="0" err="1" smtClean="0"/>
              <a:t>energie</a:t>
            </a:r>
            <a:r>
              <a:rPr lang="en-US" dirty="0" smtClean="0"/>
              <a:t> – </a:t>
            </a:r>
            <a:r>
              <a:rPr lang="en-US" b="1" dirty="0" err="1" smtClean="0"/>
              <a:t>energie</a:t>
            </a:r>
            <a:r>
              <a:rPr lang="en-US" dirty="0" smtClean="0"/>
              <a:t>, </a:t>
            </a:r>
            <a:r>
              <a:rPr lang="en-US" dirty="0" err="1" smtClean="0"/>
              <a:t>které</a:t>
            </a:r>
            <a:r>
              <a:rPr lang="en-US" dirty="0" smtClean="0"/>
              <a:t> je </a:t>
            </a:r>
            <a:r>
              <a:rPr lang="en-US" dirty="0" err="1" smtClean="0"/>
              <a:t>třeba</a:t>
            </a:r>
            <a:r>
              <a:rPr lang="en-US" dirty="0" smtClean="0"/>
              <a:t> </a:t>
            </a:r>
            <a:r>
              <a:rPr lang="en-US" dirty="0" err="1" smtClean="0"/>
              <a:t>na</a:t>
            </a:r>
            <a:r>
              <a:rPr lang="en-US" dirty="0" smtClean="0"/>
              <a:t> “</a:t>
            </a:r>
            <a:r>
              <a:rPr lang="en-US" dirty="0" err="1" smtClean="0"/>
              <a:t>deformaci</a:t>
            </a:r>
            <a:r>
              <a:rPr lang="en-US" dirty="0" smtClean="0"/>
              <a:t>” </a:t>
            </a:r>
            <a:r>
              <a:rPr lang="en-US" dirty="0" err="1" smtClean="0"/>
              <a:t>molekuly</a:t>
            </a:r>
            <a:r>
              <a:rPr lang="en-US" dirty="0" smtClean="0"/>
              <a:t> </a:t>
            </a:r>
            <a:r>
              <a:rPr lang="en-US" b="1" dirty="0" smtClean="0"/>
              <a:t>z </a:t>
            </a:r>
            <a:r>
              <a:rPr lang="en-US" b="1" dirty="0" err="1" smtClean="0"/>
              <a:t>volné</a:t>
            </a:r>
            <a:r>
              <a:rPr lang="en-US" b="1" dirty="0" smtClean="0"/>
              <a:t> do </a:t>
            </a:r>
            <a:r>
              <a:rPr lang="en-US" b="1" dirty="0" err="1" smtClean="0"/>
              <a:t>vázané</a:t>
            </a:r>
            <a:r>
              <a:rPr lang="en-US" b="1" dirty="0" smtClean="0"/>
              <a:t> </a:t>
            </a:r>
            <a:r>
              <a:rPr lang="en-US" b="1" dirty="0" err="1" smtClean="0"/>
              <a:t>konformace</a:t>
            </a:r>
            <a:r>
              <a:rPr lang="en-US" b="1" dirty="0" smtClean="0"/>
              <a:t> </a:t>
            </a:r>
          </a:p>
          <a:p>
            <a:pPr marL="342900" indent="-342900">
              <a:buAutoNum type="arabicParenR"/>
            </a:pPr>
            <a:endParaRPr lang="en-US" dirty="0" smtClean="0"/>
          </a:p>
          <a:p>
            <a:pPr marL="342900" indent="-342900">
              <a:buAutoNum type="arabicParenR"/>
            </a:pPr>
            <a:r>
              <a:rPr lang="en-US" dirty="0" err="1" smtClean="0"/>
              <a:t>Entropický</a:t>
            </a:r>
            <a:r>
              <a:rPr lang="en-US" dirty="0" smtClean="0"/>
              <a:t> </a:t>
            </a:r>
            <a:r>
              <a:rPr lang="en-US" dirty="0" err="1" smtClean="0"/>
              <a:t>člen</a:t>
            </a:r>
            <a:r>
              <a:rPr lang="en-US" dirty="0" smtClean="0"/>
              <a:t> (</a:t>
            </a:r>
            <a:r>
              <a:rPr lang="en-US" dirty="0" smtClean="0">
                <a:latin typeface="Symbol" charset="2"/>
                <a:cs typeface="Symbol" charset="2"/>
              </a:rPr>
              <a:t>D</a:t>
            </a:r>
            <a:r>
              <a:rPr lang="en-US" dirty="0" smtClean="0"/>
              <a:t>S=</a:t>
            </a:r>
            <a:r>
              <a:rPr lang="en-US" dirty="0" err="1" smtClean="0"/>
              <a:t>S</a:t>
            </a:r>
            <a:r>
              <a:rPr lang="en-US" baseline="-25000" dirty="0" err="1" smtClean="0"/>
              <a:t>compl</a:t>
            </a:r>
            <a:r>
              <a:rPr lang="en-US" dirty="0" smtClean="0"/>
              <a:t> – (</a:t>
            </a:r>
            <a:r>
              <a:rPr lang="en-US" dirty="0" err="1" smtClean="0"/>
              <a:t>S</a:t>
            </a:r>
            <a:r>
              <a:rPr lang="en-US" baseline="-25000" dirty="0" err="1" smtClean="0"/>
              <a:t>protein</a:t>
            </a:r>
            <a:r>
              <a:rPr lang="en-US" dirty="0"/>
              <a:t> </a:t>
            </a:r>
            <a:r>
              <a:rPr lang="en-US" dirty="0" smtClean="0"/>
              <a:t>– </a:t>
            </a:r>
            <a:r>
              <a:rPr lang="en-US" dirty="0" err="1" smtClean="0"/>
              <a:t>S</a:t>
            </a:r>
            <a:r>
              <a:rPr lang="en-US" baseline="-25000" dirty="0" err="1" smtClean="0"/>
              <a:t>ligand</a:t>
            </a:r>
            <a:r>
              <a:rPr lang="en-US" baseline="-25000" dirty="0" smtClean="0"/>
              <a:t> </a:t>
            </a:r>
            <a:r>
              <a:rPr lang="en-US" dirty="0" smtClean="0"/>
              <a:t>))</a:t>
            </a:r>
          </a:p>
          <a:p>
            <a:pPr marL="342900" indent="-342900">
              <a:buAutoNum type="arabicParenR"/>
            </a:pPr>
            <a:endParaRPr lang="en-US" dirty="0"/>
          </a:p>
          <a:p>
            <a:pPr marL="342900" indent="-342900">
              <a:buAutoNum type="arabicParenR"/>
            </a:pPr>
            <a:r>
              <a:rPr lang="en-US" dirty="0" err="1" smtClean="0"/>
              <a:t>Skórování</a:t>
            </a:r>
            <a:r>
              <a:rPr lang="en-US" dirty="0" smtClean="0"/>
              <a:t> </a:t>
            </a:r>
            <a:r>
              <a:rPr lang="en-US" dirty="0" err="1" smtClean="0"/>
              <a:t>podle</a:t>
            </a:r>
            <a:r>
              <a:rPr lang="en-US" dirty="0" smtClean="0"/>
              <a:t> </a:t>
            </a:r>
            <a:r>
              <a:rPr lang="en-US" dirty="0" err="1" smtClean="0"/>
              <a:t>vlastní</a:t>
            </a:r>
            <a:r>
              <a:rPr lang="en-US" dirty="0" smtClean="0"/>
              <a:t> </a:t>
            </a:r>
            <a:r>
              <a:rPr lang="en-US" dirty="0" err="1" smtClean="0"/>
              <a:t>funkce</a:t>
            </a:r>
            <a:endParaRPr lang="en-US" dirty="0"/>
          </a:p>
        </p:txBody>
      </p:sp>
    </p:spTree>
    <p:extLst>
      <p:ext uri="{BB962C8B-B14F-4D97-AF65-F5344CB8AC3E}">
        <p14:creationId xmlns:p14="http://schemas.microsoft.com/office/powerpoint/2010/main" val="35135922"/>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Text Box 4"/>
          <p:cNvSpPr txBox="1">
            <a:spLocks noChangeArrowheads="1"/>
          </p:cNvSpPr>
          <p:nvPr/>
        </p:nvSpPr>
        <p:spPr bwMode="auto">
          <a:xfrm>
            <a:off x="762000" y="304800"/>
            <a:ext cx="7696200" cy="535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marL="495300" indent="-495300">
              <a:defRPr sz="2400">
                <a:solidFill>
                  <a:schemeClr val="tx1"/>
                </a:solidFill>
                <a:latin typeface="Arial" charset="0"/>
                <a:ea typeface="ＭＳ Ｐゴシック" charset="0"/>
                <a:cs typeface="ＭＳ Ｐゴシック" charset="0"/>
              </a:defRPr>
            </a:lvl1pPr>
            <a:lvl2pPr marL="952500" indent="-495300">
              <a:defRPr sz="2400">
                <a:solidFill>
                  <a:schemeClr val="tx1"/>
                </a:solidFill>
                <a:latin typeface="Arial" charset="0"/>
                <a:ea typeface="ＭＳ Ｐゴシック" charset="0"/>
              </a:defRPr>
            </a:lvl2pPr>
            <a:lvl3pPr marL="1409700" indent="-495300">
              <a:defRPr sz="2400">
                <a:solidFill>
                  <a:schemeClr val="tx1"/>
                </a:solidFill>
                <a:latin typeface="Arial" charset="0"/>
                <a:ea typeface="ＭＳ Ｐゴシック" charset="0"/>
              </a:defRPr>
            </a:lvl3pPr>
            <a:lvl4pPr marL="1866900" indent="-495300">
              <a:defRPr sz="2400">
                <a:solidFill>
                  <a:schemeClr val="tx1"/>
                </a:solidFill>
                <a:latin typeface="Arial" charset="0"/>
                <a:ea typeface="ＭＳ Ｐゴシック" charset="0"/>
              </a:defRPr>
            </a:lvl4pPr>
            <a:lvl5pPr marL="2324100" indent="-495300">
              <a:defRPr sz="2400">
                <a:solidFill>
                  <a:schemeClr val="tx1"/>
                </a:solidFill>
                <a:latin typeface="Arial" charset="0"/>
                <a:ea typeface="ＭＳ Ｐゴシック" charset="0"/>
              </a:defRPr>
            </a:lvl5pPr>
            <a:lvl6pPr marL="2781300" indent="-495300" eaLnBrk="0" fontAlgn="base" hangingPunct="0">
              <a:spcBef>
                <a:spcPct val="0"/>
              </a:spcBef>
              <a:spcAft>
                <a:spcPct val="0"/>
              </a:spcAft>
              <a:defRPr sz="2400">
                <a:solidFill>
                  <a:schemeClr val="tx1"/>
                </a:solidFill>
                <a:latin typeface="Arial" charset="0"/>
                <a:ea typeface="ＭＳ Ｐゴシック" charset="0"/>
              </a:defRPr>
            </a:lvl6pPr>
            <a:lvl7pPr marL="3238500" indent="-495300" eaLnBrk="0" fontAlgn="base" hangingPunct="0">
              <a:spcBef>
                <a:spcPct val="0"/>
              </a:spcBef>
              <a:spcAft>
                <a:spcPct val="0"/>
              </a:spcAft>
              <a:defRPr sz="2400">
                <a:solidFill>
                  <a:schemeClr val="tx1"/>
                </a:solidFill>
                <a:latin typeface="Arial" charset="0"/>
                <a:ea typeface="ＭＳ Ｐゴシック" charset="0"/>
              </a:defRPr>
            </a:lvl7pPr>
            <a:lvl8pPr marL="3695700" indent="-495300" eaLnBrk="0" fontAlgn="base" hangingPunct="0">
              <a:spcBef>
                <a:spcPct val="0"/>
              </a:spcBef>
              <a:spcAft>
                <a:spcPct val="0"/>
              </a:spcAft>
              <a:defRPr sz="2400">
                <a:solidFill>
                  <a:schemeClr val="tx1"/>
                </a:solidFill>
                <a:latin typeface="Arial" charset="0"/>
                <a:ea typeface="ＭＳ Ｐゴシック" charset="0"/>
              </a:defRPr>
            </a:lvl8pPr>
            <a:lvl9pPr marL="4152900" indent="-4953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b="1" i="1">
                <a:solidFill>
                  <a:schemeClr val="accent2"/>
                </a:solidFill>
              </a:rPr>
              <a:t>DrugScore:</a:t>
            </a:r>
            <a:r>
              <a:rPr lang="en-US"/>
              <a:t> knowledge-based  scoring of protein-			ligand complexes</a:t>
            </a:r>
          </a:p>
          <a:p>
            <a:pPr>
              <a:spcBef>
                <a:spcPct val="50000"/>
              </a:spcBef>
            </a:pPr>
            <a:endParaRPr lang="en-US"/>
          </a:p>
          <a:p>
            <a:pPr>
              <a:spcBef>
                <a:spcPct val="50000"/>
              </a:spcBef>
            </a:pPr>
            <a:endParaRPr lang="en-US"/>
          </a:p>
          <a:p>
            <a:pPr>
              <a:spcBef>
                <a:spcPct val="50000"/>
              </a:spcBef>
              <a:buFont typeface="Arial" charset="0"/>
              <a:buAutoNum type="romanLcParenR"/>
            </a:pPr>
            <a:r>
              <a:rPr lang="en-US" sz="1800"/>
              <a:t>evaluates all nonbonding interactions between protein and ligand atoms to a pseudo energy </a:t>
            </a:r>
            <a:r>
              <a:rPr lang="en-US" sz="1800" b="1" i="1">
                <a:solidFill>
                  <a:schemeClr val="accent2"/>
                </a:solidFill>
                <a:latin typeface="Symbol" charset="0"/>
                <a:sym typeface="Symbol" charset="0"/>
              </a:rPr>
              <a:t></a:t>
            </a:r>
            <a:r>
              <a:rPr lang="en-US" sz="1800" b="1" i="1">
                <a:solidFill>
                  <a:schemeClr val="accent2"/>
                </a:solidFill>
              </a:rPr>
              <a:t>W</a:t>
            </a:r>
            <a:r>
              <a:rPr lang="en-US" sz="1800" b="1" i="1" baseline="-25000">
                <a:solidFill>
                  <a:schemeClr val="accent2"/>
                </a:solidFill>
              </a:rPr>
              <a:t>I,J</a:t>
            </a:r>
            <a:r>
              <a:rPr lang="en-US" sz="1800" baseline="-25000"/>
              <a:t> </a:t>
            </a:r>
            <a:r>
              <a:rPr lang="en-US" sz="1800"/>
              <a:t>by means of statistically derived atom-type and distance-dependent pair potentials </a:t>
            </a:r>
            <a:r>
              <a:rPr lang="en-US" sz="1800" b="1" i="1">
                <a:solidFill>
                  <a:schemeClr val="accent2"/>
                </a:solidFill>
                <a:latin typeface="Symbol" charset="0"/>
                <a:sym typeface="Symbol" charset="0"/>
              </a:rPr>
              <a:t></a:t>
            </a:r>
            <a:r>
              <a:rPr lang="en-US" sz="1800" b="1" i="1">
                <a:solidFill>
                  <a:schemeClr val="accent2"/>
                </a:solidFill>
              </a:rPr>
              <a:t>W</a:t>
            </a:r>
            <a:r>
              <a:rPr lang="en-US" sz="1800" b="1" i="1" baseline="-25000">
                <a:solidFill>
                  <a:schemeClr val="accent2"/>
                </a:solidFill>
              </a:rPr>
              <a:t>i,j</a:t>
            </a:r>
            <a:r>
              <a:rPr lang="en-US" sz="1800" b="1" i="1">
                <a:solidFill>
                  <a:schemeClr val="accent2"/>
                </a:solidFill>
              </a:rPr>
              <a:t>(r)</a:t>
            </a:r>
          </a:p>
          <a:p>
            <a:pPr>
              <a:spcBef>
                <a:spcPct val="50000"/>
              </a:spcBef>
              <a:buFont typeface="Arial" charset="0"/>
              <a:buAutoNum type="romanLcParenR"/>
            </a:pPr>
            <a:endParaRPr lang="en-US" sz="1800" b="1" i="1">
              <a:solidFill>
                <a:schemeClr val="accent2"/>
              </a:solidFill>
            </a:endParaRPr>
          </a:p>
          <a:p>
            <a:pPr>
              <a:spcBef>
                <a:spcPct val="50000"/>
              </a:spcBef>
              <a:buFont typeface="Arial" charset="0"/>
              <a:buAutoNum type="romanLcParenR"/>
            </a:pPr>
            <a:r>
              <a:rPr lang="en-US" sz="1800"/>
              <a:t>these pair potentials </a:t>
            </a:r>
            <a:r>
              <a:rPr lang="en-US" sz="1800" b="1" i="1">
                <a:solidFill>
                  <a:schemeClr val="accent2"/>
                </a:solidFill>
                <a:latin typeface="Symbol" charset="0"/>
                <a:sym typeface="Symbol" charset="0"/>
              </a:rPr>
              <a:t></a:t>
            </a:r>
            <a:r>
              <a:rPr lang="en-US" sz="1800" b="1" i="1">
                <a:solidFill>
                  <a:schemeClr val="accent2"/>
                </a:solidFill>
              </a:rPr>
              <a:t>W</a:t>
            </a:r>
            <a:r>
              <a:rPr lang="en-US" sz="1800" b="1" i="1" baseline="-25000">
                <a:solidFill>
                  <a:schemeClr val="accent2"/>
                </a:solidFill>
              </a:rPr>
              <a:t>i,j</a:t>
            </a:r>
            <a:r>
              <a:rPr lang="en-US" sz="1800" b="1" i="1">
                <a:solidFill>
                  <a:schemeClr val="accent2"/>
                </a:solidFill>
              </a:rPr>
              <a:t>(r)</a:t>
            </a:r>
            <a:r>
              <a:rPr lang="en-US" sz="1800"/>
              <a:t> can be obtained from the normalized radial pair distribution function </a:t>
            </a:r>
            <a:r>
              <a:rPr lang="en-US" sz="1800" b="1" i="1">
                <a:solidFill>
                  <a:schemeClr val="accent2"/>
                </a:solidFill>
              </a:rPr>
              <a:t>g</a:t>
            </a:r>
            <a:r>
              <a:rPr lang="en-US" sz="1800" b="1" i="1" baseline="-25000">
                <a:solidFill>
                  <a:schemeClr val="accent2"/>
                </a:solidFill>
              </a:rPr>
              <a:t>i,j</a:t>
            </a:r>
            <a:r>
              <a:rPr lang="en-US" sz="1800" b="1" i="1">
                <a:solidFill>
                  <a:schemeClr val="accent2"/>
                </a:solidFill>
              </a:rPr>
              <a:t>(r)</a:t>
            </a:r>
          </a:p>
          <a:p>
            <a:pPr>
              <a:spcBef>
                <a:spcPct val="50000"/>
              </a:spcBef>
              <a:buFont typeface="Arial" charset="0"/>
              <a:buAutoNum type="romanLcParenR"/>
            </a:pPr>
            <a:endParaRPr lang="en-US" sz="1800"/>
          </a:p>
          <a:p>
            <a:pPr>
              <a:spcBef>
                <a:spcPct val="50000"/>
              </a:spcBef>
              <a:buFont typeface="Arial" charset="0"/>
              <a:buAutoNum type="romanLcParenR"/>
            </a:pPr>
            <a:r>
              <a:rPr lang="en-US" sz="1800"/>
              <a:t>the normalized radial pair distribution function </a:t>
            </a:r>
            <a:r>
              <a:rPr lang="en-US" sz="1800" b="1" i="1">
                <a:solidFill>
                  <a:schemeClr val="accent2"/>
                </a:solidFill>
              </a:rPr>
              <a:t>g</a:t>
            </a:r>
            <a:r>
              <a:rPr lang="en-US" sz="1800" b="1" i="1" baseline="-25000">
                <a:solidFill>
                  <a:schemeClr val="accent2"/>
                </a:solidFill>
              </a:rPr>
              <a:t>i,j</a:t>
            </a:r>
            <a:r>
              <a:rPr lang="en-US" sz="1800" b="1" i="1">
                <a:solidFill>
                  <a:schemeClr val="accent2"/>
                </a:solidFill>
              </a:rPr>
              <a:t>(r)</a:t>
            </a:r>
            <a:r>
              <a:rPr lang="en-US" sz="1800"/>
              <a:t> is compiled from occurrence frequencies </a:t>
            </a:r>
            <a:r>
              <a:rPr lang="en-US" sz="1800" b="1" i="1">
                <a:solidFill>
                  <a:schemeClr val="accent2"/>
                </a:solidFill>
              </a:rPr>
              <a:t>N</a:t>
            </a:r>
            <a:r>
              <a:rPr lang="en-US" sz="1800"/>
              <a:t> of atom pairs with types </a:t>
            </a:r>
            <a:r>
              <a:rPr lang="en-US" sz="1800" b="1" i="1">
                <a:solidFill>
                  <a:schemeClr val="accent2"/>
                </a:solidFill>
              </a:rPr>
              <a:t>i</a:t>
            </a:r>
            <a:r>
              <a:rPr lang="en-US" sz="1800"/>
              <a:t> and </a:t>
            </a:r>
            <a:r>
              <a:rPr lang="en-US" sz="1800" b="1" i="1">
                <a:solidFill>
                  <a:schemeClr val="accent2"/>
                </a:solidFill>
              </a:rPr>
              <a:t>j</a:t>
            </a:r>
            <a:r>
              <a:rPr lang="en-US" sz="1800"/>
              <a:t> in a molecular database where distances 1.0 ≤ </a:t>
            </a:r>
            <a:r>
              <a:rPr lang="en-US" sz="1800" b="1" i="1">
                <a:solidFill>
                  <a:schemeClr val="accent2"/>
                </a:solidFill>
              </a:rPr>
              <a:t>r</a:t>
            </a:r>
            <a:r>
              <a:rPr lang="en-US" sz="1800"/>
              <a:t> ≤ 6.0 Å are considered</a:t>
            </a:r>
            <a:endParaRPr lang="en-US"/>
          </a:p>
        </p:txBody>
      </p:sp>
    </p:spTree>
    <p:extLst>
      <p:ext uri="{BB962C8B-B14F-4D97-AF65-F5344CB8AC3E}">
        <p14:creationId xmlns:p14="http://schemas.microsoft.com/office/powerpoint/2010/main" val="3223734458"/>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Text Box 4"/>
          <p:cNvSpPr txBox="1">
            <a:spLocks noChangeArrowheads="1"/>
          </p:cNvSpPr>
          <p:nvPr/>
        </p:nvSpPr>
        <p:spPr bwMode="auto">
          <a:xfrm>
            <a:off x="762000" y="304800"/>
            <a:ext cx="7696200" cy="2954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marL="495300" indent="-495300">
              <a:defRPr sz="2400">
                <a:solidFill>
                  <a:schemeClr val="tx1"/>
                </a:solidFill>
                <a:latin typeface="Arial" charset="0"/>
                <a:ea typeface="ＭＳ Ｐゴシック" charset="0"/>
                <a:cs typeface="ＭＳ Ｐゴシック" charset="0"/>
              </a:defRPr>
            </a:lvl1pPr>
            <a:lvl2pPr marL="952500" indent="-495300">
              <a:defRPr sz="2400">
                <a:solidFill>
                  <a:schemeClr val="tx1"/>
                </a:solidFill>
                <a:latin typeface="Arial" charset="0"/>
                <a:ea typeface="ＭＳ Ｐゴシック" charset="0"/>
              </a:defRPr>
            </a:lvl2pPr>
            <a:lvl3pPr marL="1409700" indent="-495300">
              <a:defRPr sz="2400">
                <a:solidFill>
                  <a:schemeClr val="tx1"/>
                </a:solidFill>
                <a:latin typeface="Arial" charset="0"/>
                <a:ea typeface="ＭＳ Ｐゴシック" charset="0"/>
              </a:defRPr>
            </a:lvl3pPr>
            <a:lvl4pPr marL="1866900" indent="-495300">
              <a:defRPr sz="2400">
                <a:solidFill>
                  <a:schemeClr val="tx1"/>
                </a:solidFill>
                <a:latin typeface="Arial" charset="0"/>
                <a:ea typeface="ＭＳ Ｐゴシック" charset="0"/>
              </a:defRPr>
            </a:lvl4pPr>
            <a:lvl5pPr marL="2324100" indent="-495300">
              <a:defRPr sz="2400">
                <a:solidFill>
                  <a:schemeClr val="tx1"/>
                </a:solidFill>
                <a:latin typeface="Arial" charset="0"/>
                <a:ea typeface="ＭＳ Ｐゴシック" charset="0"/>
              </a:defRPr>
            </a:lvl5pPr>
            <a:lvl6pPr marL="2781300" indent="-495300" eaLnBrk="0" fontAlgn="base" hangingPunct="0">
              <a:spcBef>
                <a:spcPct val="0"/>
              </a:spcBef>
              <a:spcAft>
                <a:spcPct val="0"/>
              </a:spcAft>
              <a:defRPr sz="2400">
                <a:solidFill>
                  <a:schemeClr val="tx1"/>
                </a:solidFill>
                <a:latin typeface="Arial" charset="0"/>
                <a:ea typeface="ＭＳ Ｐゴシック" charset="0"/>
              </a:defRPr>
            </a:lvl6pPr>
            <a:lvl7pPr marL="3238500" indent="-495300" eaLnBrk="0" fontAlgn="base" hangingPunct="0">
              <a:spcBef>
                <a:spcPct val="0"/>
              </a:spcBef>
              <a:spcAft>
                <a:spcPct val="0"/>
              </a:spcAft>
              <a:defRPr sz="2400">
                <a:solidFill>
                  <a:schemeClr val="tx1"/>
                </a:solidFill>
                <a:latin typeface="Arial" charset="0"/>
                <a:ea typeface="ＭＳ Ｐゴシック" charset="0"/>
              </a:defRPr>
            </a:lvl7pPr>
            <a:lvl8pPr marL="3695700" indent="-495300" eaLnBrk="0" fontAlgn="base" hangingPunct="0">
              <a:spcBef>
                <a:spcPct val="0"/>
              </a:spcBef>
              <a:spcAft>
                <a:spcPct val="0"/>
              </a:spcAft>
              <a:defRPr sz="2400">
                <a:solidFill>
                  <a:schemeClr val="tx1"/>
                </a:solidFill>
                <a:latin typeface="Arial" charset="0"/>
                <a:ea typeface="ＭＳ Ｐゴシック" charset="0"/>
              </a:defRPr>
            </a:lvl8pPr>
            <a:lvl9pPr marL="4152900" indent="-4953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b="1" i="1">
                <a:solidFill>
                  <a:schemeClr val="accent2"/>
                </a:solidFill>
              </a:rPr>
              <a:t>DrugScore:</a:t>
            </a:r>
            <a:r>
              <a:rPr lang="en-US"/>
              <a:t> knowledge-based  scoring of protein-			ligand complexes</a:t>
            </a:r>
          </a:p>
          <a:p>
            <a:pPr>
              <a:spcBef>
                <a:spcPct val="50000"/>
              </a:spcBef>
              <a:buFont typeface="Arial" charset="0"/>
              <a:buNone/>
            </a:pPr>
            <a:endParaRPr lang="en-US"/>
          </a:p>
          <a:p>
            <a:pPr>
              <a:lnSpc>
                <a:spcPct val="50000"/>
              </a:lnSpc>
              <a:spcBef>
                <a:spcPct val="50000"/>
              </a:spcBef>
              <a:buFont typeface="Arial" charset="0"/>
              <a:buNone/>
            </a:pPr>
            <a:r>
              <a:rPr lang="en-US" b="1"/>
              <a:t>Visualization:</a:t>
            </a:r>
            <a:endParaRPr lang="en-US"/>
          </a:p>
          <a:p>
            <a:pPr>
              <a:lnSpc>
                <a:spcPct val="50000"/>
              </a:lnSpc>
              <a:spcBef>
                <a:spcPct val="50000"/>
              </a:spcBef>
              <a:buFont typeface="Arial" charset="0"/>
              <a:buNone/>
            </a:pPr>
            <a:r>
              <a:rPr lang="en-US" sz="2000"/>
              <a:t>per-atom score contributions is an intuitive way to learn</a:t>
            </a:r>
          </a:p>
          <a:p>
            <a:pPr>
              <a:lnSpc>
                <a:spcPct val="50000"/>
              </a:lnSpc>
              <a:spcBef>
                <a:spcPct val="50000"/>
              </a:spcBef>
              <a:buFont typeface="Arial" charset="0"/>
              <a:buNone/>
            </a:pPr>
            <a:r>
              <a:rPr lang="en-US" sz="2000"/>
              <a:t>about differences between putative ligand geometries,</a:t>
            </a:r>
          </a:p>
          <a:p>
            <a:pPr>
              <a:lnSpc>
                <a:spcPct val="50000"/>
              </a:lnSpc>
              <a:spcBef>
                <a:spcPct val="50000"/>
              </a:spcBef>
              <a:buFont typeface="Arial" charset="0"/>
              <a:buNone/>
            </a:pPr>
            <a:r>
              <a:rPr lang="en-US" sz="2000"/>
              <a:t>the effects of scaffold modifications or about the</a:t>
            </a:r>
          </a:p>
          <a:p>
            <a:pPr>
              <a:lnSpc>
                <a:spcPct val="50000"/>
              </a:lnSpc>
              <a:spcBef>
                <a:spcPct val="50000"/>
              </a:spcBef>
              <a:buFont typeface="Arial" charset="0"/>
              <a:buNone/>
            </a:pPr>
            <a:r>
              <a:rPr lang="en-US" sz="2000"/>
              <a:t>importance of certain binding regions</a:t>
            </a:r>
            <a:endParaRPr lang="en-US"/>
          </a:p>
        </p:txBody>
      </p:sp>
      <p:sp>
        <p:nvSpPr>
          <p:cNvPr id="14342" name="AutoShape 6"/>
          <p:cNvSpPr>
            <a:spLocks noChangeArrowheads="1"/>
          </p:cNvSpPr>
          <p:nvPr/>
        </p:nvSpPr>
        <p:spPr bwMode="auto">
          <a:xfrm>
            <a:off x="304800" y="4648200"/>
            <a:ext cx="8534400" cy="914400"/>
          </a:xfrm>
          <a:prstGeom prst="rtTriangle">
            <a:avLst/>
          </a:prstGeom>
          <a:gradFill rotWithShape="0">
            <a:gsLst>
              <a:gs pos="0">
                <a:srgbClr val="0000FF"/>
              </a:gs>
              <a:gs pos="100000">
                <a:srgbClr val="FF0000"/>
              </a:gs>
            </a:gsLst>
            <a:lin ang="0" scaled="1"/>
          </a:gra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en-US"/>
          </a:p>
        </p:txBody>
      </p:sp>
      <p:sp>
        <p:nvSpPr>
          <p:cNvPr id="14344" name="AutoShape 8"/>
          <p:cNvSpPr>
            <a:spLocks noChangeArrowheads="1"/>
          </p:cNvSpPr>
          <p:nvPr/>
        </p:nvSpPr>
        <p:spPr bwMode="auto">
          <a:xfrm>
            <a:off x="304800" y="3657600"/>
            <a:ext cx="914400" cy="914400"/>
          </a:xfrm>
          <a:prstGeom prst="smileyFace">
            <a:avLst>
              <a:gd name="adj" fmla="val 4653"/>
            </a:avLst>
          </a:prstGeom>
          <a:solidFill>
            <a:srgbClr val="0000FF"/>
          </a:solidFill>
          <a:ln w="38100">
            <a:solidFill>
              <a:schemeClr val="tx1"/>
            </a:solidFill>
            <a:round/>
            <a:headEnd/>
            <a:tailEnd/>
          </a:ln>
        </p:spPr>
        <p:txBody>
          <a:bodyPr wrap="none" anchor="ctr"/>
          <a:lstStyle/>
          <a:p>
            <a:endParaRPr lang="en-US"/>
          </a:p>
        </p:txBody>
      </p:sp>
      <p:sp>
        <p:nvSpPr>
          <p:cNvPr id="14345" name="AutoShape 9"/>
          <p:cNvSpPr>
            <a:spLocks noChangeArrowheads="1"/>
          </p:cNvSpPr>
          <p:nvPr/>
        </p:nvSpPr>
        <p:spPr bwMode="auto">
          <a:xfrm>
            <a:off x="2514600" y="3733800"/>
            <a:ext cx="687388" cy="687388"/>
          </a:xfrm>
          <a:prstGeom prst="smileyFace">
            <a:avLst>
              <a:gd name="adj" fmla="val 4653"/>
            </a:avLst>
          </a:prstGeom>
          <a:solidFill>
            <a:srgbClr val="0000FF">
              <a:alpha val="25000"/>
            </a:srgbClr>
          </a:solidFill>
          <a:ln w="38100">
            <a:solidFill>
              <a:schemeClr val="tx1"/>
            </a:solidFill>
            <a:round/>
            <a:headEnd/>
            <a:tailEnd/>
          </a:ln>
        </p:spPr>
        <p:txBody>
          <a:bodyPr wrap="none" anchor="ctr"/>
          <a:lstStyle/>
          <a:p>
            <a:endParaRPr lang="en-US"/>
          </a:p>
        </p:txBody>
      </p:sp>
      <p:sp>
        <p:nvSpPr>
          <p:cNvPr id="14348" name="AutoShape 12"/>
          <p:cNvSpPr>
            <a:spLocks noChangeArrowheads="1"/>
          </p:cNvSpPr>
          <p:nvPr/>
        </p:nvSpPr>
        <p:spPr bwMode="auto">
          <a:xfrm>
            <a:off x="4343400" y="3886200"/>
            <a:ext cx="457200" cy="457200"/>
          </a:xfrm>
          <a:prstGeom prst="smileyFace">
            <a:avLst>
              <a:gd name="adj" fmla="val 278"/>
            </a:avLst>
          </a:prstGeom>
          <a:noFill/>
          <a:ln w="38100">
            <a:solidFill>
              <a:schemeClr val="tx1"/>
            </a:solidFill>
            <a:round/>
            <a:headEnd/>
            <a:tailEnd/>
          </a:ln>
          <a:extLst>
            <a:ext uri="{909E8E84-426E-40dd-AFC4-6F175D3DCCD1}">
              <a14:hiddenFill xmlns:a14="http://schemas.microsoft.com/office/drawing/2010/main">
                <a:solidFill>
                  <a:srgbClr val="0000FF">
                    <a:alpha val="44000"/>
                  </a:srgbClr>
                </a:solidFill>
              </a14:hiddenFill>
            </a:ext>
          </a:extLst>
        </p:spPr>
        <p:txBody>
          <a:bodyPr wrap="none" anchor="ctr"/>
          <a:lstStyle/>
          <a:p>
            <a:endParaRPr lang="en-US"/>
          </a:p>
        </p:txBody>
      </p:sp>
      <p:sp>
        <p:nvSpPr>
          <p:cNvPr id="14349" name="AutoShape 13"/>
          <p:cNvSpPr>
            <a:spLocks noChangeArrowheads="1"/>
          </p:cNvSpPr>
          <p:nvPr/>
        </p:nvSpPr>
        <p:spPr bwMode="auto">
          <a:xfrm>
            <a:off x="5943600" y="3733800"/>
            <a:ext cx="687388" cy="687388"/>
          </a:xfrm>
          <a:prstGeom prst="smileyFace">
            <a:avLst>
              <a:gd name="adj" fmla="val -4653"/>
            </a:avLst>
          </a:prstGeom>
          <a:solidFill>
            <a:srgbClr val="FF0000">
              <a:alpha val="25000"/>
            </a:srgbClr>
          </a:solidFill>
          <a:ln w="38100">
            <a:solidFill>
              <a:schemeClr val="tx1"/>
            </a:solidFill>
            <a:round/>
            <a:headEnd/>
            <a:tailEnd/>
          </a:ln>
        </p:spPr>
        <p:txBody>
          <a:bodyPr wrap="none" anchor="ctr"/>
          <a:lstStyle/>
          <a:p>
            <a:endParaRPr lang="en-US"/>
          </a:p>
        </p:txBody>
      </p:sp>
      <p:sp>
        <p:nvSpPr>
          <p:cNvPr id="14350" name="AutoShape 14"/>
          <p:cNvSpPr>
            <a:spLocks noChangeArrowheads="1"/>
          </p:cNvSpPr>
          <p:nvPr/>
        </p:nvSpPr>
        <p:spPr bwMode="auto">
          <a:xfrm>
            <a:off x="7848600" y="3657600"/>
            <a:ext cx="914400" cy="914400"/>
          </a:xfrm>
          <a:prstGeom prst="smileyFace">
            <a:avLst>
              <a:gd name="adj" fmla="val -4653"/>
            </a:avLst>
          </a:prstGeom>
          <a:solidFill>
            <a:srgbClr val="FF0000"/>
          </a:solidFill>
          <a:ln w="38100">
            <a:solidFill>
              <a:schemeClr val="tx1"/>
            </a:solidFill>
            <a:round/>
            <a:headEnd/>
            <a:tailEnd/>
          </a:ln>
        </p:spPr>
        <p:txBody>
          <a:bodyPr wrap="none" anchor="ctr"/>
          <a:lstStyle/>
          <a:p>
            <a:endParaRPr lang="en-US"/>
          </a:p>
        </p:txBody>
      </p:sp>
      <p:sp>
        <p:nvSpPr>
          <p:cNvPr id="14351" name="Text Box 15"/>
          <p:cNvSpPr txBox="1">
            <a:spLocks noChangeArrowheads="1"/>
          </p:cNvSpPr>
          <p:nvPr/>
        </p:nvSpPr>
        <p:spPr bwMode="auto">
          <a:xfrm>
            <a:off x="381000" y="5867400"/>
            <a:ext cx="82296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de-DE" b="1">
                <a:solidFill>
                  <a:srgbClr val="0000FF"/>
                </a:solidFill>
              </a:rPr>
              <a:t>---</a:t>
            </a:r>
            <a:r>
              <a:rPr lang="de-DE"/>
              <a:t>		     </a:t>
            </a:r>
            <a:r>
              <a:rPr lang="de-DE" b="1">
                <a:solidFill>
                  <a:srgbClr val="0000FF"/>
                </a:solidFill>
              </a:rPr>
              <a:t>-</a:t>
            </a:r>
            <a:r>
              <a:rPr lang="de-DE"/>
              <a:t>		   </a:t>
            </a:r>
            <a:r>
              <a:rPr lang="de-DE" b="1"/>
              <a:t>0		</a:t>
            </a:r>
            <a:r>
              <a:rPr lang="de-DE" b="1">
                <a:solidFill>
                  <a:srgbClr val="FF0000"/>
                </a:solidFill>
              </a:rPr>
              <a:t>+		  +++</a:t>
            </a:r>
            <a:endParaRPr lang="de-DE"/>
          </a:p>
        </p:txBody>
      </p:sp>
      <p:sp>
        <p:nvSpPr>
          <p:cNvPr id="14352" name="AutoShape 16"/>
          <p:cNvSpPr>
            <a:spLocks noChangeArrowheads="1"/>
          </p:cNvSpPr>
          <p:nvPr/>
        </p:nvSpPr>
        <p:spPr bwMode="auto">
          <a:xfrm flipH="1">
            <a:off x="304800" y="4648200"/>
            <a:ext cx="8534400" cy="914400"/>
          </a:xfrm>
          <a:prstGeom prst="rtTriangle">
            <a:avLst/>
          </a:prstGeom>
          <a:gradFill rotWithShape="0">
            <a:gsLst>
              <a:gs pos="0">
                <a:srgbClr val="0000FF"/>
              </a:gs>
              <a:gs pos="100000">
                <a:srgbClr val="FF0000"/>
              </a:gs>
            </a:gsLst>
            <a:lin ang="0" scaled="1"/>
          </a:gra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en-US"/>
          </a:p>
        </p:txBody>
      </p:sp>
    </p:spTree>
    <p:extLst>
      <p:ext uri="{BB962C8B-B14F-4D97-AF65-F5344CB8AC3E}">
        <p14:creationId xmlns:p14="http://schemas.microsoft.com/office/powerpoint/2010/main" val="3655603719"/>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5" name="Picture 5" descr="OurModelMaRe_DS"/>
          <p:cNvPicPr>
            <a:picLocks noChangeAspect="1" noChangeArrowheads="1"/>
          </p:cNvPicPr>
          <p:nvPr/>
        </p:nvPicPr>
        <p:blipFill>
          <a:blip r:embed="rId3">
            <a:extLst>
              <a:ext uri="{28A0092B-C50C-407E-A947-70E740481C1C}">
                <a14:useLocalDpi xmlns:a14="http://schemas.microsoft.com/office/drawing/2010/main" val="0"/>
              </a:ext>
            </a:extLst>
          </a:blip>
          <a:srcRect l="12152" r="16838"/>
          <a:stretch>
            <a:fillRect/>
          </a:stretch>
        </p:blipFill>
        <p:spPr bwMode="auto">
          <a:xfrm>
            <a:off x="152400" y="152400"/>
            <a:ext cx="4191000" cy="420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6" descr="nettles_D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4800" y="2514600"/>
            <a:ext cx="4848225"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9" name="Text Box 9"/>
          <p:cNvSpPr txBox="1">
            <a:spLocks noChangeArrowheads="1"/>
          </p:cNvSpPr>
          <p:nvPr/>
        </p:nvSpPr>
        <p:spPr bwMode="auto">
          <a:xfrm>
            <a:off x="4648200" y="304800"/>
            <a:ext cx="3962400" cy="1643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de-DE" sz="1800" b="1" i="1">
                <a:solidFill>
                  <a:srgbClr val="008040"/>
                </a:solidFill>
              </a:rPr>
              <a:t>EpoA</a:t>
            </a:r>
            <a:r>
              <a:rPr lang="de-DE" sz="1800"/>
              <a:t>,</a:t>
            </a:r>
            <a:r>
              <a:rPr lang="de-DE" sz="1800" b="1" i="1">
                <a:solidFill>
                  <a:srgbClr val="008040"/>
                </a:solidFill>
              </a:rPr>
              <a:t> </a:t>
            </a:r>
            <a:r>
              <a:rPr lang="de-DE" sz="1800"/>
              <a:t>INPHARMA method</a:t>
            </a:r>
          </a:p>
          <a:p>
            <a:pPr>
              <a:spcBef>
                <a:spcPct val="50000"/>
              </a:spcBef>
            </a:pPr>
            <a:endParaRPr lang="de-DE" sz="1400"/>
          </a:p>
          <a:p>
            <a:pPr>
              <a:spcBef>
                <a:spcPct val="50000"/>
              </a:spcBef>
            </a:pPr>
            <a:endParaRPr lang="de-DE" sz="1400"/>
          </a:p>
          <a:p>
            <a:pPr>
              <a:spcBef>
                <a:spcPct val="50000"/>
              </a:spcBef>
            </a:pPr>
            <a:endParaRPr lang="de-DE" sz="1400"/>
          </a:p>
          <a:p>
            <a:pPr>
              <a:spcBef>
                <a:spcPct val="50000"/>
              </a:spcBef>
            </a:pPr>
            <a:r>
              <a:rPr lang="de-DE" sz="1400"/>
              <a:t>Reese, </a:t>
            </a:r>
            <a:r>
              <a:rPr lang="de-DE" sz="1400" i="1"/>
              <a:t>Angew. Chem. Int. Ed.</a:t>
            </a:r>
            <a:r>
              <a:rPr lang="de-DE" sz="1400"/>
              <a:t> </a:t>
            </a:r>
            <a:r>
              <a:rPr lang="de-DE" sz="1400" b="1"/>
              <a:t>2007</a:t>
            </a:r>
          </a:p>
        </p:txBody>
      </p:sp>
      <p:sp>
        <p:nvSpPr>
          <p:cNvPr id="15370" name="Line 10"/>
          <p:cNvSpPr>
            <a:spLocks noChangeShapeType="1"/>
          </p:cNvSpPr>
          <p:nvPr/>
        </p:nvSpPr>
        <p:spPr bwMode="auto">
          <a:xfrm>
            <a:off x="4724400" y="1143000"/>
            <a:ext cx="2971800" cy="0"/>
          </a:xfrm>
          <a:prstGeom prst="line">
            <a:avLst/>
          </a:prstGeom>
          <a:noFill/>
          <a:ln w="76200">
            <a:solidFill>
              <a:schemeClr val="tx1"/>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a:p>
        </p:txBody>
      </p:sp>
      <p:sp>
        <p:nvSpPr>
          <p:cNvPr id="15373" name="Text Box 13"/>
          <p:cNvSpPr txBox="1">
            <a:spLocks noChangeArrowheads="1"/>
          </p:cNvSpPr>
          <p:nvPr/>
        </p:nvSpPr>
        <p:spPr bwMode="auto">
          <a:xfrm>
            <a:off x="228600" y="4495800"/>
            <a:ext cx="3810000" cy="2192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sz="1800" b="1" i="1">
                <a:solidFill>
                  <a:srgbClr val="0000FF"/>
                </a:solidFill>
                <a:latin typeface="Helvetica" charset="0"/>
              </a:rPr>
              <a:t>EpoA</a:t>
            </a:r>
            <a:r>
              <a:rPr lang="en-US" sz="1800">
                <a:latin typeface="Helvetica" charset="0"/>
              </a:rPr>
              <a:t>, combination of EC @2.89 Å resolution and NMR-based conformational analysis</a:t>
            </a:r>
            <a:endParaRPr lang="en-US" sz="1800"/>
          </a:p>
          <a:p>
            <a:pPr>
              <a:spcBef>
                <a:spcPct val="50000"/>
              </a:spcBef>
            </a:pPr>
            <a:endParaRPr lang="de-DE" sz="1400"/>
          </a:p>
          <a:p>
            <a:pPr>
              <a:spcBef>
                <a:spcPct val="50000"/>
              </a:spcBef>
            </a:pPr>
            <a:endParaRPr lang="de-DE" sz="1400"/>
          </a:p>
          <a:p>
            <a:pPr>
              <a:spcBef>
                <a:spcPct val="50000"/>
              </a:spcBef>
            </a:pPr>
            <a:endParaRPr lang="de-DE" sz="1400"/>
          </a:p>
          <a:p>
            <a:pPr>
              <a:spcBef>
                <a:spcPct val="50000"/>
              </a:spcBef>
            </a:pPr>
            <a:r>
              <a:rPr lang="de-DE" sz="1400"/>
              <a:t>Nettles, </a:t>
            </a:r>
            <a:r>
              <a:rPr lang="de-DE" sz="1400" i="1"/>
              <a:t>Science </a:t>
            </a:r>
            <a:r>
              <a:rPr lang="de-DE" sz="1400" b="1"/>
              <a:t>2004</a:t>
            </a:r>
          </a:p>
        </p:txBody>
      </p:sp>
      <p:sp>
        <p:nvSpPr>
          <p:cNvPr id="15374" name="Line 14"/>
          <p:cNvSpPr>
            <a:spLocks noChangeShapeType="1"/>
          </p:cNvSpPr>
          <p:nvPr/>
        </p:nvSpPr>
        <p:spPr bwMode="auto">
          <a:xfrm>
            <a:off x="762000" y="5943600"/>
            <a:ext cx="2971800" cy="0"/>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2496438608"/>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5" name="Group 11"/>
          <p:cNvGrpSpPr>
            <a:grpSpLocks/>
          </p:cNvGrpSpPr>
          <p:nvPr/>
        </p:nvGrpSpPr>
        <p:grpSpPr bwMode="auto">
          <a:xfrm>
            <a:off x="228600" y="152400"/>
            <a:ext cx="8382000" cy="3836988"/>
            <a:chOff x="144" y="96"/>
            <a:chExt cx="5280" cy="2417"/>
          </a:xfrm>
        </p:grpSpPr>
        <p:pic>
          <p:nvPicPr>
            <p:cNvPr id="16388" name="Picture 4" descr="TaxolLoewe_DS"/>
            <p:cNvPicPr>
              <a:picLocks noChangeAspect="1" noChangeArrowheads="1"/>
            </p:cNvPicPr>
            <p:nvPr/>
          </p:nvPicPr>
          <p:blipFill>
            <a:blip r:embed="rId3">
              <a:extLst>
                <a:ext uri="{28A0092B-C50C-407E-A947-70E740481C1C}">
                  <a14:useLocalDpi xmlns:a14="http://schemas.microsoft.com/office/drawing/2010/main" val="0"/>
                </a:ext>
              </a:extLst>
            </a:blip>
            <a:srcRect l="12503" r="9644"/>
            <a:stretch>
              <a:fillRect/>
            </a:stretch>
          </p:blipFill>
          <p:spPr bwMode="auto">
            <a:xfrm>
              <a:off x="144" y="96"/>
              <a:ext cx="2640" cy="2417"/>
            </a:xfrm>
            <a:prstGeom prst="rect">
              <a:avLst/>
            </a:prstGeom>
            <a:noFill/>
            <a:extLst>
              <a:ext uri="{909E8E84-426E-40dd-AFC4-6F175D3DCCD1}">
                <a14:hiddenFill xmlns:a14="http://schemas.microsoft.com/office/drawing/2010/main">
                  <a:solidFill>
                    <a:srgbClr val="FFFFFF"/>
                  </a:solidFill>
                </a14:hiddenFill>
              </a:ext>
            </a:extLst>
          </p:spPr>
        </p:pic>
        <p:sp>
          <p:nvSpPr>
            <p:cNvPr id="16390" name="Text Box 6"/>
            <p:cNvSpPr txBox="1">
              <a:spLocks noChangeArrowheads="1"/>
            </p:cNvSpPr>
            <p:nvPr/>
          </p:nvSpPr>
          <p:spPr bwMode="auto">
            <a:xfrm>
              <a:off x="2928" y="192"/>
              <a:ext cx="2496" cy="12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de-DE" sz="1800" b="1" i="1">
                  <a:solidFill>
                    <a:srgbClr val="008040"/>
                  </a:solidFill>
                </a:rPr>
                <a:t>Taxol</a:t>
              </a:r>
              <a:r>
                <a:rPr lang="de-DE" sz="1800"/>
                <a:t>, EC data refined to </a:t>
              </a:r>
            </a:p>
            <a:p>
              <a:pPr>
                <a:spcBef>
                  <a:spcPct val="50000"/>
                </a:spcBef>
              </a:pPr>
              <a:r>
                <a:rPr lang="de-DE" sz="1800"/>
                <a:t>resolution of 3.5 Å</a:t>
              </a:r>
            </a:p>
            <a:p>
              <a:pPr>
                <a:spcBef>
                  <a:spcPct val="50000"/>
                </a:spcBef>
              </a:pPr>
              <a:endParaRPr lang="de-DE" sz="1400"/>
            </a:p>
            <a:p>
              <a:pPr>
                <a:spcBef>
                  <a:spcPct val="50000"/>
                </a:spcBef>
              </a:pPr>
              <a:endParaRPr lang="de-DE" sz="1400"/>
            </a:p>
            <a:p>
              <a:pPr>
                <a:spcBef>
                  <a:spcPct val="50000"/>
                </a:spcBef>
              </a:pPr>
              <a:endParaRPr lang="de-DE" sz="1400"/>
            </a:p>
            <a:p>
              <a:pPr>
                <a:spcBef>
                  <a:spcPct val="50000"/>
                </a:spcBef>
              </a:pPr>
              <a:r>
                <a:rPr lang="de-DE" sz="1400"/>
                <a:t>Loewe, </a:t>
              </a:r>
              <a:r>
                <a:rPr lang="de-DE" sz="1400" i="1"/>
                <a:t>J. Mol. Biol.</a:t>
              </a:r>
              <a:r>
                <a:rPr lang="de-DE" sz="1400"/>
                <a:t> </a:t>
              </a:r>
              <a:r>
                <a:rPr lang="de-DE" sz="1400" b="1"/>
                <a:t>2001</a:t>
              </a:r>
            </a:p>
          </p:txBody>
        </p:sp>
        <p:sp>
          <p:nvSpPr>
            <p:cNvPr id="16392" name="Line 8"/>
            <p:cNvSpPr>
              <a:spLocks noChangeShapeType="1"/>
            </p:cNvSpPr>
            <p:nvPr/>
          </p:nvSpPr>
          <p:spPr bwMode="auto">
            <a:xfrm>
              <a:off x="2976" y="912"/>
              <a:ext cx="1872" cy="0"/>
            </a:xfrm>
            <a:prstGeom prst="line">
              <a:avLst/>
            </a:prstGeom>
            <a:noFill/>
            <a:ln w="76200">
              <a:solidFill>
                <a:schemeClr val="tx1"/>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16394" name="Group 10"/>
          <p:cNvGrpSpPr>
            <a:grpSpLocks/>
          </p:cNvGrpSpPr>
          <p:nvPr/>
        </p:nvGrpSpPr>
        <p:grpSpPr bwMode="auto">
          <a:xfrm>
            <a:off x="228600" y="2819400"/>
            <a:ext cx="8715375" cy="3840163"/>
            <a:chOff x="144" y="1776"/>
            <a:chExt cx="5490" cy="2419"/>
          </a:xfrm>
        </p:grpSpPr>
        <p:pic>
          <p:nvPicPr>
            <p:cNvPr id="16389" name="Picture 5" descr="TaxotereNettles_D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4" y="1776"/>
              <a:ext cx="3090" cy="2384"/>
            </a:xfrm>
            <a:prstGeom prst="rect">
              <a:avLst/>
            </a:prstGeom>
            <a:noFill/>
            <a:extLst>
              <a:ext uri="{909E8E84-426E-40dd-AFC4-6F175D3DCCD1}">
                <a14:hiddenFill xmlns:a14="http://schemas.microsoft.com/office/drawing/2010/main">
                  <a:solidFill>
                    <a:srgbClr val="FFFFFF"/>
                  </a:solidFill>
                </a14:hiddenFill>
              </a:ext>
            </a:extLst>
          </p:spPr>
        </p:pic>
        <p:sp>
          <p:nvSpPr>
            <p:cNvPr id="16391" name="Text Box 7"/>
            <p:cNvSpPr txBox="1">
              <a:spLocks noChangeArrowheads="1"/>
            </p:cNvSpPr>
            <p:nvPr/>
          </p:nvSpPr>
          <p:spPr bwMode="auto">
            <a:xfrm>
              <a:off x="144" y="2640"/>
              <a:ext cx="2256" cy="15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de-DE" sz="1800" b="1" i="1">
                  <a:solidFill>
                    <a:srgbClr val="0000FF"/>
                  </a:solidFill>
                </a:rPr>
                <a:t>Taxotere</a:t>
              </a:r>
              <a:r>
                <a:rPr lang="de-DE" sz="1800"/>
                <a:t>, EC data fitted to 3.7 Å</a:t>
              </a:r>
            </a:p>
            <a:p>
              <a:pPr>
                <a:spcBef>
                  <a:spcPct val="50000"/>
                </a:spcBef>
              </a:pPr>
              <a:r>
                <a:rPr lang="de-DE" sz="1800"/>
                <a:t>d</a:t>
              </a:r>
              <a:r>
                <a:rPr lang="en-US" sz="1800"/>
                <a:t>ensity map of zinc-induced</a:t>
              </a:r>
            </a:p>
            <a:p>
              <a:pPr>
                <a:spcBef>
                  <a:spcPct val="50000"/>
                </a:spcBef>
              </a:pPr>
              <a:r>
                <a:rPr lang="en-US" sz="1800"/>
                <a:t>tubulin sheets</a:t>
              </a:r>
              <a:endParaRPr lang="de-DE" sz="1400"/>
            </a:p>
            <a:p>
              <a:pPr>
                <a:spcBef>
                  <a:spcPct val="50000"/>
                </a:spcBef>
              </a:pPr>
              <a:endParaRPr lang="de-DE" sz="1400"/>
            </a:p>
            <a:p>
              <a:pPr>
                <a:spcBef>
                  <a:spcPct val="50000"/>
                </a:spcBef>
              </a:pPr>
              <a:endParaRPr lang="de-DE" sz="1400"/>
            </a:p>
            <a:p>
              <a:pPr>
                <a:spcBef>
                  <a:spcPct val="50000"/>
                </a:spcBef>
              </a:pPr>
              <a:endParaRPr lang="de-DE" sz="1400"/>
            </a:p>
            <a:p>
              <a:pPr>
                <a:spcBef>
                  <a:spcPct val="50000"/>
                </a:spcBef>
              </a:pPr>
              <a:r>
                <a:rPr lang="de-DE" sz="1400"/>
                <a:t>Nogales, </a:t>
              </a:r>
              <a:r>
                <a:rPr lang="de-DE" sz="1400" i="1"/>
                <a:t>Nature </a:t>
              </a:r>
              <a:r>
                <a:rPr lang="de-DE" sz="1400" b="1"/>
                <a:t>1998</a:t>
              </a:r>
            </a:p>
          </p:txBody>
        </p:sp>
        <p:sp>
          <p:nvSpPr>
            <p:cNvPr id="16393" name="Line 9"/>
            <p:cNvSpPr>
              <a:spLocks noChangeShapeType="1"/>
            </p:cNvSpPr>
            <p:nvPr/>
          </p:nvSpPr>
          <p:spPr bwMode="auto">
            <a:xfrm>
              <a:off x="288" y="3648"/>
              <a:ext cx="1872" cy="0"/>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spTree>
    <p:extLst>
      <p:ext uri="{BB962C8B-B14F-4D97-AF65-F5344CB8AC3E}">
        <p14:creationId xmlns:p14="http://schemas.microsoft.com/office/powerpoint/2010/main" val="24839825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639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9" presetClass="entr" presetSubtype="0" fill="hold" nodeType="clickEffect">
                                  <p:stCondLst>
                                    <p:cond delay="0"/>
                                  </p:stCondLst>
                                  <p:childTnLst>
                                    <p:set>
                                      <p:cBhvr>
                                        <p:cTn id="10" dur="1" fill="hold">
                                          <p:stCondLst>
                                            <p:cond delay="0"/>
                                          </p:stCondLst>
                                        </p:cTn>
                                        <p:tgtEl>
                                          <p:spTgt spid="16394"/>
                                        </p:tgtEl>
                                        <p:attrNameLst>
                                          <p:attrName>style.visibility</p:attrName>
                                        </p:attrNameLst>
                                      </p:cBhvr>
                                      <p:to>
                                        <p:strVal val="visible"/>
                                      </p:to>
                                    </p:set>
                                    <p:animEffect transition="in" filter="dissolve">
                                      <p:cBhvr>
                                        <p:cTn id="11" dur="500"/>
                                        <p:tgtEl>
                                          <p:spTgt spid="16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451" name="Group 43"/>
          <p:cNvGraphicFramePr>
            <a:graphicFrameLocks noGrp="1"/>
          </p:cNvGraphicFramePr>
          <p:nvPr/>
        </p:nvGraphicFramePr>
        <p:xfrm>
          <a:off x="1700213" y="1600200"/>
          <a:ext cx="5889625" cy="4064002"/>
        </p:xfrm>
        <a:graphic>
          <a:graphicData uri="http://schemas.openxmlformats.org/drawingml/2006/table">
            <a:tbl>
              <a:tblPr/>
              <a:tblGrid>
                <a:gridCol w="2259012"/>
                <a:gridCol w="1489075"/>
                <a:gridCol w="2141538"/>
              </a:tblGrid>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charset="0"/>
                        <a:cs typeface="ＭＳ Ｐゴシック"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Score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Rank / Ratio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Our EpoA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chemeClr val="tx1"/>
                          </a:solidFill>
                          <a:effectLst/>
                          <a:latin typeface="Arial" charset="0"/>
                          <a:ea typeface="ＭＳ Ｐゴシック" charset="0"/>
                          <a:cs typeface="ＭＳ Ｐゴシック" charset="0"/>
                        </a:rPr>
                        <a:t>-190485</a:t>
                      </a:r>
                      <a:endParaRPr kumimoji="0" lang="en-US" sz="2800" b="0" i="0" u="none" strike="noStrike" cap="none" normalizeH="0" baseline="0">
                        <a:ln>
                          <a:noFill/>
                        </a:ln>
                        <a:solidFill>
                          <a:schemeClr val="tx1"/>
                        </a:solidFill>
                        <a:effectLst/>
                        <a:latin typeface="Arial"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ea typeface="ＭＳ Ｐゴシック" charset="0"/>
                          <a:cs typeface="ＭＳ Ｐゴシック" charset="0"/>
                        </a:rPr>
                        <a:t>2</a:t>
                      </a: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 / +0.64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Nettles EpoA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chemeClr val="tx1"/>
                          </a:solidFill>
                          <a:effectLst/>
                          <a:latin typeface="Arial" charset="0"/>
                          <a:ea typeface="ＭＳ Ｐゴシック" charset="0"/>
                          <a:cs typeface="ＭＳ Ｐゴシック" charset="0"/>
                        </a:rPr>
                        <a:t>-80713</a:t>
                      </a:r>
                      <a:endParaRPr kumimoji="0" lang="en-US" sz="2800" b="0" i="0" u="none" strike="noStrike" cap="none" normalizeH="0" baseline="0">
                        <a:ln>
                          <a:noFill/>
                        </a:ln>
                        <a:solidFill>
                          <a:schemeClr val="tx1"/>
                        </a:solidFill>
                        <a:effectLst/>
                        <a:latin typeface="Arial"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ea typeface="ＭＳ Ｐゴシック" charset="0"/>
                          <a:cs typeface="ＭＳ Ｐゴシック" charset="0"/>
                        </a:rPr>
                        <a:t>4</a:t>
                      </a: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 / +0.27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Taxol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chemeClr val="tx1"/>
                          </a:solidFill>
                          <a:effectLst/>
                          <a:latin typeface="Arial" charset="0"/>
                          <a:ea typeface="ＭＳ Ｐゴシック" charset="0"/>
                          <a:cs typeface="ＭＳ Ｐゴシック" charset="0"/>
                        </a:rPr>
                        <a:t>-296545</a:t>
                      </a:r>
                      <a:endParaRPr kumimoji="0" lang="en-US" sz="2800" b="0" i="0" u="none" strike="noStrike" cap="none" normalizeH="0" baseline="0">
                        <a:ln>
                          <a:noFill/>
                        </a:ln>
                        <a:solidFill>
                          <a:schemeClr val="tx1"/>
                        </a:solidFill>
                        <a:effectLst/>
                        <a:latin typeface="Arial"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ea typeface="ＭＳ Ｐゴシック" charset="0"/>
                          <a:cs typeface="ＭＳ Ｐゴシック" charset="0"/>
                        </a:rPr>
                        <a:t>1</a:t>
                      </a: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 / +1.00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Taxotere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chemeClr val="tx1"/>
                          </a:solidFill>
                          <a:effectLst/>
                          <a:latin typeface="Arial" charset="0"/>
                          <a:ea typeface="ＭＳ Ｐゴシック" charset="0"/>
                          <a:cs typeface="ＭＳ Ｐゴシック" charset="0"/>
                        </a:rPr>
                        <a:t>115404</a:t>
                      </a:r>
                      <a:endParaRPr kumimoji="0" lang="en-US" sz="2800" b="0" i="0" u="none" strike="noStrike" cap="none" normalizeH="0" baseline="0">
                        <a:ln>
                          <a:noFill/>
                        </a:ln>
                        <a:solidFill>
                          <a:schemeClr val="tx1"/>
                        </a:solidFill>
                        <a:effectLst/>
                        <a:latin typeface="Arial"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FF0000"/>
                          </a:solidFill>
                          <a:effectLst/>
                          <a:latin typeface="Arial" charset="0"/>
                          <a:ea typeface="ＭＳ Ｐゴシック" charset="0"/>
                          <a:cs typeface="ＭＳ Ｐゴシック" charset="0"/>
                        </a:rPr>
                        <a:t>5</a:t>
                      </a: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 / -0.39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Baccatin III</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chemeClr val="tx1"/>
                          </a:solidFill>
                          <a:effectLst/>
                          <a:latin typeface="Arial" charset="0"/>
                          <a:ea typeface="ＭＳ Ｐゴシック" charset="0"/>
                          <a:cs typeface="ＭＳ Ｐゴシック" charset="0"/>
                        </a:rPr>
                        <a:t>-190267</a:t>
                      </a:r>
                      <a:endParaRPr kumimoji="0" lang="en-US" sz="2800" b="0" i="0" u="none" strike="noStrike" cap="none" normalizeH="0" baseline="0">
                        <a:ln>
                          <a:noFill/>
                        </a:ln>
                        <a:solidFill>
                          <a:schemeClr val="tx1"/>
                        </a:solidFill>
                        <a:effectLst/>
                        <a:latin typeface="Arial"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ea typeface="ＭＳ Ｐゴシック" charset="0"/>
                          <a:cs typeface="ＭＳ Ｐゴシック" charset="0"/>
                        </a:rPr>
                        <a:t>3</a:t>
                      </a: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 / +0.64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7443" name="Text Box 35"/>
          <p:cNvSpPr txBox="1">
            <a:spLocks noChangeArrowheads="1"/>
          </p:cNvSpPr>
          <p:nvPr/>
        </p:nvSpPr>
        <p:spPr bwMode="auto">
          <a:xfrm>
            <a:off x="990600" y="457200"/>
            <a:ext cx="69342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b="1" i="1">
                <a:solidFill>
                  <a:srgbClr val="0000FF"/>
                </a:solidFill>
              </a:rPr>
              <a:t>DrugScore:</a:t>
            </a:r>
            <a:r>
              <a:rPr lang="en-US"/>
              <a:t> Results summary</a:t>
            </a:r>
          </a:p>
        </p:txBody>
      </p:sp>
    </p:spTree>
    <p:extLst>
      <p:ext uri="{BB962C8B-B14F-4D97-AF65-F5344CB8AC3E}">
        <p14:creationId xmlns:p14="http://schemas.microsoft.com/office/powerpoint/2010/main" val="69346304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10-03 at 10.33.2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465" y="1403747"/>
            <a:ext cx="7889354" cy="3940623"/>
          </a:xfrm>
          <a:prstGeom prst="rect">
            <a:avLst/>
          </a:prstGeom>
        </p:spPr>
      </p:pic>
      <p:sp>
        <p:nvSpPr>
          <p:cNvPr id="5" name="TextBox 4"/>
          <p:cNvSpPr txBox="1"/>
          <p:nvPr/>
        </p:nvSpPr>
        <p:spPr>
          <a:xfrm>
            <a:off x="351913" y="443685"/>
            <a:ext cx="8644819" cy="461665"/>
          </a:xfrm>
          <a:prstGeom prst="rect">
            <a:avLst/>
          </a:prstGeom>
          <a:noFill/>
        </p:spPr>
        <p:txBody>
          <a:bodyPr wrap="square" rtlCol="0">
            <a:spAutoFit/>
          </a:bodyPr>
          <a:lstStyle/>
          <a:p>
            <a:r>
              <a:rPr lang="en-US" sz="2400" b="1" dirty="0" err="1" smtClean="0"/>
              <a:t>Proč</a:t>
            </a:r>
            <a:r>
              <a:rPr lang="en-US" sz="2400" b="1" dirty="0" smtClean="0"/>
              <a:t> se </a:t>
            </a:r>
            <a:r>
              <a:rPr lang="en-US" sz="2400" b="1" dirty="0" err="1" smtClean="0"/>
              <a:t>zabývat</a:t>
            </a:r>
            <a:r>
              <a:rPr lang="en-US" sz="2400" b="1" dirty="0" smtClean="0"/>
              <a:t> </a:t>
            </a:r>
            <a:r>
              <a:rPr lang="en-US" sz="2400" b="1" dirty="0" err="1" smtClean="0"/>
              <a:t>dockováním</a:t>
            </a:r>
            <a:r>
              <a:rPr lang="en-US" sz="2400" b="1" dirty="0" smtClean="0"/>
              <a:t>?</a:t>
            </a:r>
            <a:endParaRPr lang="en-US" sz="2400" b="1" dirty="0"/>
          </a:p>
        </p:txBody>
      </p:sp>
      <p:sp>
        <p:nvSpPr>
          <p:cNvPr id="6" name="TextBox 5"/>
          <p:cNvSpPr txBox="1"/>
          <p:nvPr/>
        </p:nvSpPr>
        <p:spPr>
          <a:xfrm>
            <a:off x="474318" y="6119799"/>
            <a:ext cx="8063397" cy="369332"/>
          </a:xfrm>
          <a:prstGeom prst="rect">
            <a:avLst/>
          </a:prstGeom>
          <a:noFill/>
        </p:spPr>
        <p:txBody>
          <a:bodyPr wrap="square" rtlCol="0">
            <a:spAutoFit/>
          </a:bodyPr>
          <a:lstStyle/>
          <a:p>
            <a:r>
              <a:rPr lang="en-US" dirty="0" smtClean="0"/>
              <a:t>Reference: Expert </a:t>
            </a:r>
            <a:r>
              <a:rPr lang="en-US" dirty="0" err="1"/>
              <a:t>Opin</a:t>
            </a:r>
            <a:r>
              <a:rPr lang="en-US" dirty="0"/>
              <a:t>. Drug </a:t>
            </a:r>
            <a:r>
              <a:rPr lang="en-US" dirty="0" err="1"/>
              <a:t>Discov</a:t>
            </a:r>
            <a:r>
              <a:rPr lang="en-US" dirty="0"/>
              <a:t>. (2013) 8(7</a:t>
            </a:r>
            <a:r>
              <a:rPr lang="en-US" dirty="0" smtClean="0"/>
              <a:t>), 821-34</a:t>
            </a:r>
            <a:endParaRPr lang="en-US" dirty="0"/>
          </a:p>
        </p:txBody>
      </p:sp>
    </p:spTree>
    <p:extLst>
      <p:ext uri="{BB962C8B-B14F-4D97-AF65-F5344CB8AC3E}">
        <p14:creationId xmlns:p14="http://schemas.microsoft.com/office/powerpoint/2010/main" val="38126145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68696" y="355015"/>
            <a:ext cx="8561938" cy="2954655"/>
          </a:xfrm>
          <a:prstGeom prst="rect">
            <a:avLst/>
          </a:prstGeom>
          <a:noFill/>
        </p:spPr>
        <p:txBody>
          <a:bodyPr wrap="square" rtlCol="0">
            <a:spAutoFit/>
          </a:bodyPr>
          <a:lstStyle/>
          <a:p>
            <a:r>
              <a:rPr lang="en-US" b="1" dirty="0" err="1" smtClean="0"/>
              <a:t>Máme</a:t>
            </a:r>
            <a:r>
              <a:rPr lang="en-US" b="1" dirty="0"/>
              <a:t> </a:t>
            </a:r>
            <a:r>
              <a:rPr lang="en-US" b="1" dirty="0" err="1" smtClean="0"/>
              <a:t>cíl</a:t>
            </a:r>
            <a:r>
              <a:rPr lang="en-US" b="1" dirty="0" smtClean="0"/>
              <a:t> (protein/NA=target):</a:t>
            </a:r>
          </a:p>
          <a:p>
            <a:pPr marL="342900" indent="-342900">
              <a:buAutoNum type="arabicParenR"/>
            </a:pPr>
            <a:r>
              <a:rPr lang="en-US" b="1" dirty="0" err="1" smtClean="0"/>
              <a:t>Kde</a:t>
            </a:r>
            <a:r>
              <a:rPr lang="en-US" b="1" dirty="0" smtClean="0"/>
              <a:t>?</a:t>
            </a:r>
          </a:p>
          <a:p>
            <a:pPr marL="342900" indent="-342900">
              <a:buAutoNum type="arabicParenR"/>
            </a:pPr>
            <a:r>
              <a:rPr lang="en-US" b="1" dirty="0" smtClean="0"/>
              <a:t>S </a:t>
            </a:r>
            <a:r>
              <a:rPr lang="en-US" b="1" dirty="0" err="1" smtClean="0"/>
              <a:t>kým</a:t>
            </a:r>
            <a:r>
              <a:rPr lang="en-US" b="1" dirty="0" smtClean="0"/>
              <a:t>?</a:t>
            </a:r>
          </a:p>
          <a:p>
            <a:pPr marL="342900" indent="-342900">
              <a:buAutoNum type="arabicParenR"/>
            </a:pPr>
            <a:r>
              <a:rPr lang="en-US" b="1" dirty="0" err="1" smtClean="0"/>
              <a:t>Jak</a:t>
            </a:r>
            <a:r>
              <a:rPr lang="en-US" b="1" dirty="0" smtClean="0"/>
              <a:t>? (</a:t>
            </a:r>
            <a:r>
              <a:rPr lang="en-US" b="1" dirty="0" err="1" smtClean="0"/>
              <a:t>nikoliv</a:t>
            </a:r>
            <a:r>
              <a:rPr lang="en-US" b="1" dirty="0" smtClean="0"/>
              <a:t> TDM, ale </a:t>
            </a:r>
            <a:r>
              <a:rPr lang="en-US" b="1" dirty="0" err="1" smtClean="0"/>
              <a:t>klíčová</a:t>
            </a:r>
            <a:r>
              <a:rPr lang="en-US" b="1" dirty="0" smtClean="0"/>
              <a:t> </a:t>
            </a:r>
            <a:r>
              <a:rPr lang="en-US" b="1" dirty="0" err="1" smtClean="0"/>
              <a:t>rezidua</a:t>
            </a:r>
            <a:r>
              <a:rPr lang="en-US" b="1" dirty="0" smtClean="0"/>
              <a:t>)</a:t>
            </a:r>
          </a:p>
          <a:p>
            <a:pPr marL="342900" indent="-342900">
              <a:buAutoNum type="arabicParenR"/>
            </a:pPr>
            <a:endParaRPr lang="en-US" dirty="0"/>
          </a:p>
          <a:p>
            <a:endParaRPr lang="en-US" sz="2400" b="1" dirty="0" smtClean="0">
              <a:solidFill>
                <a:srgbClr val="FF0000"/>
              </a:solidFill>
            </a:endParaRPr>
          </a:p>
          <a:p>
            <a:r>
              <a:rPr lang="en-US" sz="2400" b="1" dirty="0" smtClean="0">
                <a:solidFill>
                  <a:srgbClr val="FF0000"/>
                </a:solidFill>
              </a:rPr>
              <a:t>Ad 1)</a:t>
            </a:r>
          </a:p>
          <a:p>
            <a:r>
              <a:rPr lang="en-US" sz="2400" dirty="0" err="1" smtClean="0"/>
              <a:t>Buňky</a:t>
            </a:r>
            <a:r>
              <a:rPr lang="en-US" sz="2400" dirty="0" smtClean="0"/>
              <a:t>		-	</a:t>
            </a:r>
            <a:r>
              <a:rPr lang="en-US" sz="2400" dirty="0" err="1" smtClean="0"/>
              <a:t>např</a:t>
            </a:r>
            <a:r>
              <a:rPr lang="en-US" sz="2400" dirty="0" smtClean="0"/>
              <a:t>. </a:t>
            </a:r>
            <a:r>
              <a:rPr lang="en-US" sz="2400" dirty="0" err="1" smtClean="0"/>
              <a:t>fluorescenční</a:t>
            </a:r>
            <a:r>
              <a:rPr lang="en-US" sz="2400" dirty="0" smtClean="0"/>
              <a:t> </a:t>
            </a:r>
            <a:r>
              <a:rPr lang="en-US" sz="2400" dirty="0" err="1" smtClean="0"/>
              <a:t>mikroskopie</a:t>
            </a:r>
            <a:endParaRPr lang="en-US" sz="2400" dirty="0" smtClean="0"/>
          </a:p>
          <a:p>
            <a:endParaRPr lang="en-US" sz="2400" b="1" dirty="0" smtClean="0">
              <a:solidFill>
                <a:srgbClr val="FF0000"/>
              </a:solidFill>
            </a:endParaRPr>
          </a:p>
        </p:txBody>
      </p:sp>
      <p:pic>
        <p:nvPicPr>
          <p:cNvPr id="5" name="Picture 4" descr="giardia_viabilitystai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 y="3604805"/>
            <a:ext cx="5054990" cy="3219303"/>
          </a:xfrm>
          <a:prstGeom prst="rect">
            <a:avLst/>
          </a:prstGeom>
        </p:spPr>
      </p:pic>
      <p:sp>
        <p:nvSpPr>
          <p:cNvPr id="6" name="TextBox 5"/>
          <p:cNvSpPr txBox="1"/>
          <p:nvPr/>
        </p:nvSpPr>
        <p:spPr>
          <a:xfrm>
            <a:off x="5054996" y="3495566"/>
            <a:ext cx="4089004" cy="3416320"/>
          </a:xfrm>
          <a:prstGeom prst="rect">
            <a:avLst/>
          </a:prstGeom>
          <a:noFill/>
        </p:spPr>
        <p:txBody>
          <a:bodyPr wrap="square" rtlCol="0">
            <a:spAutoFit/>
          </a:bodyPr>
          <a:lstStyle/>
          <a:p>
            <a:pPr algn="just"/>
            <a:r>
              <a:rPr lang="en-US" i="1" dirty="0" smtClean="0"/>
              <a:t>Giardia </a:t>
            </a:r>
            <a:r>
              <a:rPr lang="en-US" i="1" dirty="0" err="1" smtClean="0"/>
              <a:t>lamblia</a:t>
            </a:r>
            <a:r>
              <a:rPr lang="en-US" i="1" dirty="0" smtClean="0"/>
              <a:t> (</a:t>
            </a:r>
            <a:r>
              <a:rPr lang="en-US" i="1" dirty="0" err="1" smtClean="0"/>
              <a:t>intestinalis</a:t>
            </a:r>
            <a:r>
              <a:rPr lang="en-US" i="1" dirty="0" smtClean="0"/>
              <a:t>)</a:t>
            </a:r>
            <a:r>
              <a:rPr lang="en-US" dirty="0" smtClean="0"/>
              <a:t> (</a:t>
            </a:r>
            <a:r>
              <a:rPr lang="en-US" b="1" dirty="0" smtClean="0"/>
              <a:t>A</a:t>
            </a:r>
            <a:r>
              <a:rPr lang="en-US" dirty="0" smtClean="0"/>
              <a:t>) is the cyst imaged by transmission (differential interference contrast), only. (</a:t>
            </a:r>
            <a:r>
              <a:rPr lang="en-US" b="1" dirty="0" smtClean="0"/>
              <a:t>B</a:t>
            </a:r>
            <a:r>
              <a:rPr lang="en-US" dirty="0" smtClean="0"/>
              <a:t>) is the cyst wall selectively imaged through use of fluorescent-</a:t>
            </a:r>
            <a:r>
              <a:rPr lang="en-US" dirty="0" err="1" smtClean="0"/>
              <a:t>labelled</a:t>
            </a:r>
            <a:r>
              <a:rPr lang="en-US" dirty="0" smtClean="0"/>
              <a:t> (TRITC) antibody that is cyst wall specific. (</a:t>
            </a:r>
            <a:r>
              <a:rPr lang="en-US" b="1" dirty="0" smtClean="0"/>
              <a:t>C</a:t>
            </a:r>
            <a:r>
              <a:rPr lang="en-US" dirty="0" smtClean="0"/>
              <a:t>) is the cyst imaged through use of </a:t>
            </a:r>
            <a:r>
              <a:rPr lang="en-US" dirty="0" err="1" smtClean="0"/>
              <a:t>carboxy</a:t>
            </a:r>
            <a:r>
              <a:rPr lang="en-US" dirty="0" smtClean="0"/>
              <a:t> fluorescein </a:t>
            </a:r>
            <a:r>
              <a:rPr lang="en-US" dirty="0" err="1" smtClean="0"/>
              <a:t>diacetate</a:t>
            </a:r>
            <a:r>
              <a:rPr lang="en-US" dirty="0" smtClean="0"/>
              <a:t>, a viability stain. (</a:t>
            </a:r>
            <a:r>
              <a:rPr lang="en-US" b="1" dirty="0" smtClean="0"/>
              <a:t>D</a:t>
            </a:r>
            <a:r>
              <a:rPr lang="en-US" dirty="0" smtClean="0"/>
              <a:t>) is a composite image of (</a:t>
            </a:r>
            <a:r>
              <a:rPr lang="en-US" b="1" dirty="0" smtClean="0"/>
              <a:t>B</a:t>
            </a:r>
            <a:r>
              <a:rPr lang="en-US" dirty="0" smtClean="0"/>
              <a:t>) and (</a:t>
            </a:r>
            <a:r>
              <a:rPr lang="en-US" b="1" dirty="0" smtClean="0"/>
              <a:t>C</a:t>
            </a:r>
            <a:r>
              <a:rPr lang="en-US" dirty="0" smtClean="0"/>
              <a:t>). (</a:t>
            </a:r>
            <a:r>
              <a:rPr lang="en-US" b="1" dirty="0" smtClean="0"/>
              <a:t>E</a:t>
            </a:r>
            <a:r>
              <a:rPr lang="en-US" dirty="0" smtClean="0"/>
              <a:t>) is a composite image of (</a:t>
            </a:r>
            <a:r>
              <a:rPr lang="en-US" b="1" dirty="0" smtClean="0"/>
              <a:t>A</a:t>
            </a:r>
            <a:r>
              <a:rPr lang="en-US" dirty="0" smtClean="0"/>
              <a:t>), (</a:t>
            </a:r>
            <a:r>
              <a:rPr lang="en-US" b="1" dirty="0" smtClean="0"/>
              <a:t>B</a:t>
            </a:r>
            <a:r>
              <a:rPr lang="en-US" dirty="0" smtClean="0"/>
              <a:t>), and (</a:t>
            </a:r>
            <a:r>
              <a:rPr lang="en-US" b="1" dirty="0" smtClean="0"/>
              <a:t>C</a:t>
            </a:r>
            <a:r>
              <a:rPr lang="en-US" dirty="0" smtClean="0"/>
              <a:t>). Bar = 10 microns; sample from gerbil feces. Image courtesy of US EPA</a:t>
            </a:r>
            <a:endParaRPr lang="en-US" dirty="0"/>
          </a:p>
        </p:txBody>
      </p:sp>
    </p:spTree>
    <p:extLst>
      <p:ext uri="{BB962C8B-B14F-4D97-AF65-F5344CB8AC3E}">
        <p14:creationId xmlns:p14="http://schemas.microsoft.com/office/powerpoint/2010/main" val="2788532350"/>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1385" y="505219"/>
            <a:ext cx="8534628" cy="5632312"/>
          </a:xfrm>
          <a:prstGeom prst="rect">
            <a:avLst/>
          </a:prstGeom>
          <a:noFill/>
        </p:spPr>
        <p:txBody>
          <a:bodyPr wrap="square" rtlCol="0">
            <a:spAutoFit/>
          </a:bodyPr>
          <a:lstStyle/>
          <a:p>
            <a:r>
              <a:rPr lang="en-US" sz="2400" b="1" dirty="0" smtClean="0">
                <a:solidFill>
                  <a:srgbClr val="FF0000"/>
                </a:solidFill>
              </a:rPr>
              <a:t>Ad 2)</a:t>
            </a:r>
          </a:p>
          <a:p>
            <a:endParaRPr lang="en-US" b="1" dirty="0" smtClean="0"/>
          </a:p>
          <a:p>
            <a:r>
              <a:rPr lang="en-US" b="1" dirty="0" smtClean="0"/>
              <a:t>Atomy</a:t>
            </a:r>
          </a:p>
          <a:p>
            <a:r>
              <a:rPr lang="en-US" b="1" dirty="0" err="1" smtClean="0"/>
              <a:t>Malé</a:t>
            </a:r>
            <a:r>
              <a:rPr lang="en-US" b="1" dirty="0" smtClean="0"/>
              <a:t> (an)</a:t>
            </a:r>
            <a:r>
              <a:rPr lang="en-US" b="1" dirty="0" err="1" smtClean="0"/>
              <a:t>organické</a:t>
            </a:r>
            <a:r>
              <a:rPr lang="en-US" b="1" dirty="0" smtClean="0"/>
              <a:t> </a:t>
            </a:r>
            <a:r>
              <a:rPr lang="en-US" b="1" dirty="0" err="1" smtClean="0"/>
              <a:t>molekuly</a:t>
            </a:r>
            <a:endParaRPr lang="en-US" b="1" dirty="0" smtClean="0"/>
          </a:p>
          <a:p>
            <a:r>
              <a:rPr lang="en-US" b="1" dirty="0" err="1" smtClean="0"/>
              <a:t>Proteiny</a:t>
            </a:r>
            <a:r>
              <a:rPr lang="en-US" b="1" dirty="0" smtClean="0"/>
              <a:t>/NA</a:t>
            </a:r>
          </a:p>
          <a:p>
            <a:endParaRPr lang="en-US" b="1" dirty="0"/>
          </a:p>
          <a:p>
            <a:endParaRPr lang="en-US" sz="2400" b="1" dirty="0" smtClean="0">
              <a:solidFill>
                <a:srgbClr val="FF0000"/>
              </a:solidFill>
            </a:endParaRPr>
          </a:p>
          <a:p>
            <a:r>
              <a:rPr lang="en-US" sz="2400" b="1" dirty="0" smtClean="0">
                <a:solidFill>
                  <a:srgbClr val="FF0000"/>
                </a:solidFill>
              </a:rPr>
              <a:t>Ad 3)</a:t>
            </a:r>
          </a:p>
          <a:p>
            <a:endParaRPr lang="en-US" b="1" dirty="0"/>
          </a:p>
          <a:p>
            <a:r>
              <a:rPr lang="en-US" b="1" dirty="0" err="1" smtClean="0"/>
              <a:t>Atomární</a:t>
            </a:r>
            <a:r>
              <a:rPr lang="en-US" b="1" dirty="0" smtClean="0"/>
              <a:t> </a:t>
            </a:r>
            <a:r>
              <a:rPr lang="en-US" b="1" dirty="0" err="1" smtClean="0"/>
              <a:t>úroveň</a:t>
            </a:r>
            <a:r>
              <a:rPr lang="en-US" b="1" dirty="0" smtClean="0"/>
              <a:t>:</a:t>
            </a:r>
          </a:p>
          <a:p>
            <a:r>
              <a:rPr lang="en-US" b="1" dirty="0" err="1" smtClean="0"/>
              <a:t>i</a:t>
            </a:r>
            <a:r>
              <a:rPr lang="en-US" b="1" dirty="0" smtClean="0"/>
              <a:t>) 	</a:t>
            </a:r>
            <a:r>
              <a:rPr lang="en-US" i="1" dirty="0" smtClean="0"/>
              <a:t>EM</a:t>
            </a:r>
          </a:p>
          <a:p>
            <a:r>
              <a:rPr lang="en-US" b="1" dirty="0" smtClean="0"/>
              <a:t>ii)	X-Ray</a:t>
            </a:r>
          </a:p>
          <a:p>
            <a:r>
              <a:rPr lang="en-US" b="1" dirty="0" smtClean="0"/>
              <a:t>iii)	NMR</a:t>
            </a:r>
          </a:p>
          <a:p>
            <a:endParaRPr lang="en-US" b="1" dirty="0" smtClean="0"/>
          </a:p>
          <a:p>
            <a:r>
              <a:rPr lang="en-US" b="1" dirty="0" err="1" smtClean="0"/>
              <a:t>Molekulární</a:t>
            </a:r>
            <a:r>
              <a:rPr lang="en-US" b="1" dirty="0" smtClean="0"/>
              <a:t> </a:t>
            </a:r>
            <a:r>
              <a:rPr lang="en-US" b="1" dirty="0" err="1" smtClean="0"/>
              <a:t>biologie</a:t>
            </a:r>
            <a:r>
              <a:rPr lang="en-US" b="1" dirty="0" smtClean="0"/>
              <a:t>:</a:t>
            </a:r>
          </a:p>
          <a:p>
            <a:r>
              <a:rPr lang="en-US" b="1" dirty="0" err="1" smtClean="0"/>
              <a:t>i</a:t>
            </a:r>
            <a:r>
              <a:rPr lang="en-US" b="1" dirty="0" smtClean="0"/>
              <a:t>) 	ELFO</a:t>
            </a:r>
          </a:p>
          <a:p>
            <a:r>
              <a:rPr lang="en-US" b="1" dirty="0" smtClean="0"/>
              <a:t>ii)	</a:t>
            </a:r>
            <a:r>
              <a:rPr lang="en-US" b="1" dirty="0" err="1" smtClean="0"/>
              <a:t>Elfo</a:t>
            </a:r>
            <a:r>
              <a:rPr lang="en-US" b="1" dirty="0" smtClean="0"/>
              <a:t> Mobility Shift Assay</a:t>
            </a:r>
          </a:p>
          <a:p>
            <a:r>
              <a:rPr lang="en-US" b="1" dirty="0" smtClean="0"/>
              <a:t>iii)	Radioactivity</a:t>
            </a:r>
          </a:p>
          <a:p>
            <a:r>
              <a:rPr lang="en-US" b="1" dirty="0" smtClean="0"/>
              <a:t>iv)	Etc.</a:t>
            </a:r>
            <a:endParaRPr lang="en-US" b="1" dirty="0"/>
          </a:p>
        </p:txBody>
      </p:sp>
    </p:spTree>
    <p:extLst>
      <p:ext uri="{BB962C8B-B14F-4D97-AF65-F5344CB8AC3E}">
        <p14:creationId xmlns:p14="http://schemas.microsoft.com/office/powerpoint/2010/main" val="1113119359"/>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CID-15N-HSQC_JCh.png"/>
          <p:cNvPicPr>
            <a:picLocks noChangeAspect="1"/>
          </p:cNvPicPr>
          <p:nvPr/>
        </p:nvPicPr>
        <p:blipFill>
          <a:blip r:embed="rId2"/>
          <a:srcRect r="5416"/>
          <a:stretch>
            <a:fillRect/>
          </a:stretch>
        </p:blipFill>
        <p:spPr>
          <a:xfrm>
            <a:off x="3050357" y="729341"/>
            <a:ext cx="6071429" cy="4960222"/>
          </a:xfrm>
          <a:prstGeom prst="rect">
            <a:avLst/>
          </a:prstGeom>
        </p:spPr>
      </p:pic>
      <p:pic>
        <p:nvPicPr>
          <p:cNvPr id="6" name="Picture 5" descr="backbone.eps"/>
          <p:cNvPicPr>
            <a:picLocks noChangeAspect="1"/>
          </p:cNvPicPr>
          <p:nvPr/>
        </p:nvPicPr>
        <p:blipFill>
          <a:blip r:embed="rId3"/>
          <a:stretch>
            <a:fillRect/>
          </a:stretch>
        </p:blipFill>
        <p:spPr>
          <a:xfrm>
            <a:off x="407670" y="4392950"/>
            <a:ext cx="3505200" cy="1974449"/>
          </a:xfrm>
          <a:prstGeom prst="rect">
            <a:avLst/>
          </a:prstGeom>
        </p:spPr>
      </p:pic>
      <p:sp>
        <p:nvSpPr>
          <p:cNvPr id="7" name="Oval 6"/>
          <p:cNvSpPr/>
          <p:nvPr/>
        </p:nvSpPr>
        <p:spPr>
          <a:xfrm>
            <a:off x="560070" y="5211824"/>
            <a:ext cx="304800" cy="914400"/>
          </a:xfrm>
          <a:prstGeom prst="ellipse">
            <a:avLst/>
          </a:prstGeom>
          <a:noFill/>
          <a:ln w="38100" cmpd="sng">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1592670" y="4602224"/>
            <a:ext cx="304800" cy="914400"/>
          </a:xfrm>
          <a:prstGeom prst="ellipse">
            <a:avLst/>
          </a:prstGeom>
          <a:noFill/>
          <a:ln w="38100" cmpd="sng">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2617470" y="5211824"/>
            <a:ext cx="304800" cy="914400"/>
          </a:xfrm>
          <a:prstGeom prst="ellipse">
            <a:avLst/>
          </a:prstGeom>
          <a:noFill/>
          <a:ln w="38100" cmpd="sng">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152400" y="213772"/>
            <a:ext cx="4399168" cy="1323439"/>
          </a:xfrm>
          <a:prstGeom prst="rect">
            <a:avLst/>
          </a:prstGeom>
          <a:noFill/>
        </p:spPr>
        <p:txBody>
          <a:bodyPr wrap="square" rtlCol="0">
            <a:spAutoFit/>
          </a:bodyPr>
          <a:lstStyle/>
          <a:p>
            <a:r>
              <a:rPr lang="en-US" sz="2000" b="1" baseline="30000" dirty="0" smtClean="0">
                <a:solidFill>
                  <a:srgbClr val="800000"/>
                </a:solidFill>
              </a:rPr>
              <a:t>15</a:t>
            </a:r>
            <a:r>
              <a:rPr lang="en-US" sz="2000" b="1" dirty="0" smtClean="0">
                <a:solidFill>
                  <a:srgbClr val="800000"/>
                </a:solidFill>
              </a:rPr>
              <a:t>N-</a:t>
            </a:r>
            <a:r>
              <a:rPr lang="en-US" sz="2000" b="1" baseline="30000" dirty="0" smtClean="0">
                <a:solidFill>
                  <a:srgbClr val="800000"/>
                </a:solidFill>
              </a:rPr>
              <a:t>1</a:t>
            </a:r>
            <a:r>
              <a:rPr lang="en-US" sz="2000" b="1" dirty="0" smtClean="0">
                <a:solidFill>
                  <a:srgbClr val="800000"/>
                </a:solidFill>
              </a:rPr>
              <a:t>H HSQC</a:t>
            </a:r>
          </a:p>
          <a:p>
            <a:pPr marL="342900" indent="-342900">
              <a:buAutoNum type="arabicParenR"/>
            </a:pPr>
            <a:r>
              <a:rPr lang="en-US" dirty="0" smtClean="0"/>
              <a:t>1 peak </a:t>
            </a:r>
            <a:r>
              <a:rPr lang="en-US" sz="2400" dirty="0" smtClean="0">
                <a:latin typeface="ＭＳ ゴシック"/>
                <a:ea typeface="ＭＳ ゴシック"/>
                <a:cs typeface="ＭＳ ゴシック"/>
              </a:rPr>
              <a:t>≅</a:t>
            </a:r>
            <a:r>
              <a:rPr lang="en-US" dirty="0" smtClean="0"/>
              <a:t> 1 amino acid</a:t>
            </a:r>
          </a:p>
          <a:p>
            <a:pPr marL="342900" indent="-342900">
              <a:buAutoNum type="arabicParenR"/>
            </a:pPr>
            <a:r>
              <a:rPr lang="en-US" dirty="0" err="1" smtClean="0"/>
              <a:t>Excelent</a:t>
            </a:r>
            <a:r>
              <a:rPr lang="en-US" dirty="0" smtClean="0"/>
              <a:t> info about the protein fold</a:t>
            </a:r>
          </a:p>
          <a:p>
            <a:pPr marL="342900" indent="-342900">
              <a:buAutoNum type="arabicParenR"/>
            </a:pPr>
            <a:r>
              <a:rPr lang="en-US" dirty="0" smtClean="0"/>
              <a:t>No info about primary sequence</a:t>
            </a:r>
          </a:p>
        </p:txBody>
      </p:sp>
    </p:spTree>
    <p:extLst>
      <p:ext uri="{BB962C8B-B14F-4D97-AF65-F5344CB8AC3E}">
        <p14:creationId xmlns:p14="http://schemas.microsoft.com/office/powerpoint/2010/main" val="1340903317"/>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3" descr="CID-CTD_191108_tit0_bis.png"/>
          <p:cNvPicPr>
            <a:picLocks noChangeAspect="1"/>
          </p:cNvPicPr>
          <p:nvPr/>
        </p:nvPicPr>
        <p:blipFill>
          <a:blip r:embed="rId3"/>
          <a:srcRect/>
          <a:stretch>
            <a:fillRect/>
          </a:stretch>
        </p:blipFill>
        <p:spPr bwMode="auto">
          <a:xfrm>
            <a:off x="447012" y="1539875"/>
            <a:ext cx="7943850" cy="5014913"/>
          </a:xfrm>
          <a:prstGeom prst="rect">
            <a:avLst/>
          </a:prstGeom>
          <a:noFill/>
          <a:ln w="9525">
            <a:noFill/>
            <a:miter lim="800000"/>
            <a:headEnd/>
            <a:tailEnd/>
          </a:ln>
        </p:spPr>
      </p:pic>
      <p:sp>
        <p:nvSpPr>
          <p:cNvPr id="26627" name="Rectangle 3"/>
          <p:cNvSpPr>
            <a:spLocks noGrp="1" noChangeArrowheads="1"/>
          </p:cNvSpPr>
          <p:nvPr>
            <p:ph type="title"/>
          </p:nvPr>
        </p:nvSpPr>
        <p:spPr>
          <a:xfrm>
            <a:off x="139700" y="50800"/>
            <a:ext cx="9004300" cy="1489075"/>
          </a:xfrm>
        </p:spPr>
        <p:txBody>
          <a:bodyPr/>
          <a:lstStyle/>
          <a:p>
            <a:pPr algn="l" eaLnBrk="1" hangingPunct="1"/>
            <a:r>
              <a:rPr lang="cs-CZ" sz="1800" dirty="0" smtClean="0">
                <a:latin typeface="Arial"/>
                <a:cs typeface="Arial"/>
              </a:rPr>
              <a:t>Interaction of </a:t>
            </a:r>
            <a:r>
              <a:rPr lang="cs-CZ" sz="1800" b="1" baseline="30000" dirty="0" smtClean="0">
                <a:latin typeface="Arial"/>
                <a:cs typeface="Arial"/>
              </a:rPr>
              <a:t>15</a:t>
            </a:r>
            <a:r>
              <a:rPr lang="cs-CZ" sz="1800" b="1" dirty="0" smtClean="0">
                <a:latin typeface="Arial"/>
                <a:cs typeface="Arial"/>
              </a:rPr>
              <a:t>N enriched CID</a:t>
            </a:r>
            <a:r>
              <a:rPr lang="cs-CZ" sz="1800" dirty="0" smtClean="0">
                <a:latin typeface="Arial"/>
                <a:cs typeface="Arial"/>
              </a:rPr>
              <a:t> with </a:t>
            </a:r>
            <a:r>
              <a:rPr lang="cs-CZ" sz="1800" b="1" dirty="0" smtClean="0">
                <a:latin typeface="Arial"/>
                <a:cs typeface="Arial"/>
              </a:rPr>
              <a:t>unlabeled CTD-Ser5P</a:t>
            </a:r>
            <a:r>
              <a:rPr lang="cs-CZ" sz="1800" dirty="0" smtClean="0">
                <a:latin typeface="Arial"/>
                <a:cs typeface="Arial"/>
              </a:rPr>
              <a:t> in </a:t>
            </a:r>
            <a:r>
              <a:rPr lang="cs-CZ" sz="1800" i="1" dirty="0" smtClean="0">
                <a:solidFill>
                  <a:srgbClr val="0000FF"/>
                </a:solidFill>
                <a:latin typeface="Arial"/>
                <a:cs typeface="Arial"/>
              </a:rPr>
              <a:t>n</a:t>
            </a:r>
            <a:r>
              <a:rPr lang="cs-CZ" sz="1800" dirty="0" smtClean="0">
                <a:latin typeface="Arial"/>
                <a:cs typeface="Arial"/>
              </a:rPr>
              <a:t>-steps, </a:t>
            </a:r>
            <a:r>
              <a:rPr lang="cs-CZ" sz="1800" i="1" dirty="0" smtClean="0">
                <a:solidFill>
                  <a:srgbClr val="0000FF"/>
                </a:solidFill>
                <a:latin typeface="Arial"/>
                <a:cs typeface="Arial"/>
              </a:rPr>
              <a:t>n</a:t>
            </a:r>
            <a:r>
              <a:rPr lang="cs-CZ" sz="1800" dirty="0" smtClean="0">
                <a:solidFill>
                  <a:srgbClr val="0000FF"/>
                </a:solidFill>
                <a:latin typeface="Arial"/>
                <a:cs typeface="Arial"/>
              </a:rPr>
              <a:t>=6</a:t>
            </a:r>
            <a:r>
              <a:rPr lang="cs-CZ" sz="1800" dirty="0" smtClean="0">
                <a:latin typeface="Arial"/>
                <a:cs typeface="Arial"/>
              </a:rPr>
              <a:t> in our case</a:t>
            </a:r>
            <a:br>
              <a:rPr lang="cs-CZ" sz="1800" dirty="0" smtClean="0">
                <a:latin typeface="Arial"/>
                <a:cs typeface="Arial"/>
              </a:rPr>
            </a:br>
            <a:r>
              <a:rPr lang="cs-CZ" sz="1800" dirty="0" smtClean="0">
                <a:latin typeface="Arial"/>
                <a:cs typeface="Arial"/>
              </a:rPr>
              <a:t>- peaks corresponding to the interacting residues of CID change their chemical shift (position in the spectrum) </a:t>
            </a:r>
            <a:r>
              <a:rPr lang="cs-CZ" sz="1800" dirty="0" smtClean="0">
                <a:solidFill>
                  <a:srgbClr val="800000"/>
                </a:solidFill>
                <a:latin typeface="Arial"/>
                <a:cs typeface="Arial"/>
              </a:rPr>
              <a:t>=&gt;</a:t>
            </a:r>
            <a:r>
              <a:rPr lang="cs-CZ" sz="1800" dirty="0" smtClean="0">
                <a:latin typeface="Arial"/>
                <a:cs typeface="Arial"/>
              </a:rPr>
              <a:t>interaction surface, binding constant, stoichiometry</a:t>
            </a:r>
            <a:endParaRPr lang="cs-CZ" sz="2800" dirty="0" smtClean="0">
              <a:solidFill>
                <a:srgbClr val="000090"/>
              </a:solidFill>
              <a:latin typeface="Arial"/>
              <a:cs typeface="Arial"/>
            </a:endParaRPr>
          </a:p>
        </p:txBody>
      </p:sp>
      <p:sp>
        <p:nvSpPr>
          <p:cNvPr id="8" name="Oval 7"/>
          <p:cNvSpPr/>
          <p:nvPr/>
        </p:nvSpPr>
        <p:spPr>
          <a:xfrm rot="20916159">
            <a:off x="1069975" y="3086100"/>
            <a:ext cx="874713" cy="314325"/>
          </a:xfrm>
          <a:prstGeom prst="ellipse">
            <a:avLst/>
          </a:prstGeom>
          <a:noFill/>
          <a:ln w="57150" cmpd="sng">
            <a:solidFill>
              <a:srgbClr val="80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11" name="Picture 10" descr="Insets1-4_Arrows_small_300dpi.png"/>
          <p:cNvPicPr>
            <a:picLocks noChangeAspect="1"/>
          </p:cNvPicPr>
          <p:nvPr/>
        </p:nvPicPr>
        <p:blipFill>
          <a:blip r:embed="rId4"/>
          <a:srcRect t="6664" r="50000" b="62307"/>
          <a:stretch>
            <a:fillRect/>
          </a:stretch>
        </p:blipFill>
        <p:spPr bwMode="auto">
          <a:xfrm>
            <a:off x="0" y="1807227"/>
            <a:ext cx="3151982" cy="1244727"/>
          </a:xfrm>
          <a:prstGeom prst="rect">
            <a:avLst/>
          </a:prstGeom>
          <a:noFill/>
          <a:ln w="9525">
            <a:noFill/>
            <a:miter lim="800000"/>
            <a:headEnd/>
            <a:tailEnd/>
          </a:ln>
        </p:spPr>
      </p:pic>
      <p:pic>
        <p:nvPicPr>
          <p:cNvPr id="12" name="Picture 11" descr="Insets1-4_Arrows_small_300dpi.png"/>
          <p:cNvPicPr>
            <a:picLocks noChangeAspect="1"/>
          </p:cNvPicPr>
          <p:nvPr/>
        </p:nvPicPr>
        <p:blipFill>
          <a:blip r:embed="rId4"/>
          <a:srcRect l="50642"/>
          <a:stretch>
            <a:fillRect/>
          </a:stretch>
        </p:blipFill>
        <p:spPr bwMode="auto">
          <a:xfrm>
            <a:off x="1176545" y="3758421"/>
            <a:ext cx="2335152" cy="3010679"/>
          </a:xfrm>
          <a:prstGeom prst="rect">
            <a:avLst/>
          </a:prstGeom>
          <a:noFill/>
          <a:ln w="9525">
            <a:noFill/>
            <a:miter lim="800000"/>
            <a:headEnd/>
            <a:tailEnd/>
          </a:ln>
        </p:spPr>
      </p:pic>
      <p:cxnSp>
        <p:nvCxnSpPr>
          <p:cNvPr id="14" name="Straight Connector 13"/>
          <p:cNvCxnSpPr>
            <a:endCxn id="8" idx="2"/>
          </p:cNvCxnSpPr>
          <p:nvPr/>
        </p:nvCxnSpPr>
        <p:spPr>
          <a:xfrm>
            <a:off x="292100" y="2832100"/>
            <a:ext cx="786500" cy="497590"/>
          </a:xfrm>
          <a:prstGeom prst="line">
            <a:avLst/>
          </a:prstGeom>
          <a:ln w="38100" cmpd="sng">
            <a:solidFill>
              <a:srgbClr val="800000"/>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a:stCxn id="8" idx="5"/>
          </p:cNvCxnSpPr>
          <p:nvPr/>
        </p:nvCxnSpPr>
        <p:spPr>
          <a:xfrm rot="5400000" flipH="1" flipV="1">
            <a:off x="2153580" y="2510970"/>
            <a:ext cx="458989" cy="1101249"/>
          </a:xfrm>
          <a:prstGeom prst="line">
            <a:avLst/>
          </a:prstGeom>
          <a:ln w="38100" cmpd="sng">
            <a:solidFill>
              <a:srgbClr val="800000"/>
            </a:solidFill>
          </a:ln>
          <a:effectLst/>
        </p:spPr>
        <p:style>
          <a:lnRef idx="2">
            <a:schemeClr val="accent1"/>
          </a:lnRef>
          <a:fillRef idx="0">
            <a:schemeClr val="accent1"/>
          </a:fillRef>
          <a:effectRef idx="1">
            <a:schemeClr val="accent1"/>
          </a:effectRef>
          <a:fontRef idx="minor">
            <a:schemeClr val="tx1"/>
          </a:fontRef>
        </p:style>
      </p:cxnSp>
      <p:sp>
        <p:nvSpPr>
          <p:cNvPr id="19" name="Oval 18"/>
          <p:cNvSpPr/>
          <p:nvPr/>
        </p:nvSpPr>
        <p:spPr>
          <a:xfrm rot="2600590">
            <a:off x="5353959" y="4917927"/>
            <a:ext cx="693062" cy="1233635"/>
          </a:xfrm>
          <a:prstGeom prst="ellipse">
            <a:avLst/>
          </a:prstGeom>
          <a:noFill/>
          <a:ln w="57150" cmpd="sng">
            <a:solidFill>
              <a:srgbClr val="80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20" name="Straight Connector 19"/>
          <p:cNvCxnSpPr/>
          <p:nvPr/>
        </p:nvCxnSpPr>
        <p:spPr>
          <a:xfrm>
            <a:off x="3423456" y="3788680"/>
            <a:ext cx="2682723" cy="1278883"/>
          </a:xfrm>
          <a:prstGeom prst="line">
            <a:avLst/>
          </a:prstGeom>
          <a:ln w="38100" cmpd="sng">
            <a:solidFill>
              <a:srgbClr val="800000"/>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V="1">
            <a:off x="3399032" y="6056653"/>
            <a:ext cx="2035466" cy="583613"/>
          </a:xfrm>
          <a:prstGeom prst="line">
            <a:avLst/>
          </a:prstGeom>
          <a:ln w="38100" cmpd="sng">
            <a:solidFill>
              <a:srgbClr val="80000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4075080"/>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1" name="Rectangle 3"/>
          <p:cNvSpPr>
            <a:spLocks noGrp="1" noChangeArrowheads="1"/>
          </p:cNvSpPr>
          <p:nvPr>
            <p:ph type="title"/>
          </p:nvPr>
        </p:nvSpPr>
        <p:spPr>
          <a:xfrm>
            <a:off x="442913" y="76200"/>
            <a:ext cx="8291512" cy="2032000"/>
          </a:xfrm>
        </p:spPr>
        <p:txBody>
          <a:bodyPr/>
          <a:lstStyle/>
          <a:p>
            <a:pPr algn="l" eaLnBrk="1" hangingPunct="1"/>
            <a:r>
              <a:rPr lang="cs-CZ" sz="2400" b="1" dirty="0" smtClean="0">
                <a:solidFill>
                  <a:srgbClr val="000090"/>
                </a:solidFill>
                <a:latin typeface="Arial"/>
                <a:cs typeface="Arial"/>
              </a:rPr>
              <a:t>Interaction of Nrd1-CID with CTD</a:t>
            </a:r>
            <a:r>
              <a:rPr lang="cs-CZ" sz="1800" dirty="0" smtClean="0">
                <a:solidFill>
                  <a:srgbClr val="000090"/>
                </a:solidFill>
                <a:latin typeface="Arial"/>
                <a:cs typeface="Arial"/>
              </a:rPr>
              <a:t/>
            </a:r>
            <a:br>
              <a:rPr lang="cs-CZ" sz="1800" dirty="0" smtClean="0">
                <a:solidFill>
                  <a:srgbClr val="000090"/>
                </a:solidFill>
                <a:latin typeface="Arial"/>
                <a:cs typeface="Arial"/>
              </a:rPr>
            </a:br>
            <a:r>
              <a:rPr lang="cs-CZ" sz="1800" dirty="0" smtClean="0">
                <a:latin typeface="Arial"/>
                <a:cs typeface="Arial"/>
              </a:rPr>
              <a:t>NMR Titration: 	~ 0.6 mM </a:t>
            </a:r>
            <a:r>
              <a:rPr lang="cs-CZ" sz="1800" baseline="30000" dirty="0" smtClean="0">
                <a:latin typeface="Arial"/>
                <a:cs typeface="Arial"/>
              </a:rPr>
              <a:t>15</a:t>
            </a:r>
            <a:r>
              <a:rPr lang="cs-CZ" sz="1800" dirty="0" smtClean="0">
                <a:latin typeface="Arial"/>
                <a:cs typeface="Arial"/>
              </a:rPr>
              <a:t>N enriched CID + ~ 0.8mM (YSPT</a:t>
            </a:r>
            <a:r>
              <a:rPr lang="cs-CZ" sz="1800" u="sng" dirty="0" smtClean="0">
                <a:solidFill>
                  <a:srgbClr val="FF0000"/>
                </a:solidFill>
                <a:latin typeface="Arial"/>
                <a:cs typeface="Arial"/>
              </a:rPr>
              <a:t>pS</a:t>
            </a:r>
            <a:r>
              <a:rPr lang="cs-CZ" sz="1800" dirty="0" smtClean="0">
                <a:latin typeface="Arial"/>
                <a:cs typeface="Arial"/>
              </a:rPr>
              <a:t>PS)</a:t>
            </a:r>
            <a:r>
              <a:rPr lang="cs-CZ" sz="1800" baseline="-25000" dirty="0" smtClean="0">
                <a:latin typeface="Arial"/>
                <a:cs typeface="Arial"/>
              </a:rPr>
              <a:t>2</a:t>
            </a:r>
            <a:r>
              <a:rPr lang="cs-CZ" sz="1800" dirty="0" smtClean="0">
                <a:latin typeface="Arial"/>
                <a:cs typeface="Arial"/>
              </a:rPr>
              <a:t/>
            </a:r>
            <a:br>
              <a:rPr lang="cs-CZ" sz="1800" dirty="0" smtClean="0">
                <a:latin typeface="Arial"/>
                <a:cs typeface="Arial"/>
              </a:rPr>
            </a:br>
            <a:r>
              <a:rPr lang="cs-CZ" sz="1800" dirty="0" smtClean="0">
                <a:latin typeface="Arial"/>
                <a:cs typeface="Arial"/>
              </a:rPr>
              <a:t>		~ 0.6 mM </a:t>
            </a:r>
            <a:r>
              <a:rPr lang="cs-CZ" sz="1800" baseline="30000" dirty="0" smtClean="0">
                <a:latin typeface="Arial"/>
                <a:cs typeface="Arial"/>
              </a:rPr>
              <a:t>15</a:t>
            </a:r>
            <a:r>
              <a:rPr lang="cs-CZ" sz="1800" dirty="0" smtClean="0">
                <a:latin typeface="Arial"/>
                <a:cs typeface="Arial"/>
              </a:rPr>
              <a:t>N enriched CID + ~ 0.8mM (YSPT</a:t>
            </a:r>
            <a:r>
              <a:rPr lang="cs-CZ" sz="1800" u="sng" dirty="0" smtClean="0">
                <a:solidFill>
                  <a:srgbClr val="0000FF"/>
                </a:solidFill>
                <a:latin typeface="Arial"/>
                <a:cs typeface="Arial"/>
              </a:rPr>
              <a:t>S</a:t>
            </a:r>
            <a:r>
              <a:rPr lang="cs-CZ" sz="1800" dirty="0" smtClean="0">
                <a:latin typeface="Arial"/>
                <a:cs typeface="Arial"/>
              </a:rPr>
              <a:t>PS)</a:t>
            </a:r>
            <a:r>
              <a:rPr lang="cs-CZ" sz="1800" baseline="-25000" dirty="0" smtClean="0">
                <a:latin typeface="Arial"/>
                <a:cs typeface="Arial"/>
              </a:rPr>
              <a:t>2</a:t>
            </a:r>
            <a:r>
              <a:rPr lang="cs-CZ" sz="1800" dirty="0" smtClean="0">
                <a:latin typeface="Arial"/>
                <a:cs typeface="Arial"/>
              </a:rPr>
              <a:t>	</a:t>
            </a:r>
            <a:br>
              <a:rPr lang="cs-CZ" sz="1800" dirty="0" smtClean="0">
                <a:latin typeface="Arial"/>
                <a:cs typeface="Arial"/>
              </a:rPr>
            </a:br>
            <a:r>
              <a:rPr lang="cs-CZ" sz="1800" dirty="0" smtClean="0">
                <a:latin typeface="Arial"/>
                <a:cs typeface="Arial"/>
              </a:rPr>
              <a:t>		- </a:t>
            </a:r>
            <a:r>
              <a:rPr lang="cs-CZ" sz="1800" dirty="0" smtClean="0">
                <a:latin typeface="Symbol" charset="2"/>
                <a:ea typeface="Symbol" charset="2"/>
                <a:cs typeface="Symbol" charset="2"/>
              </a:rPr>
              <a:t>m</a:t>
            </a:r>
            <a:r>
              <a:rPr lang="cs-CZ" sz="1800" dirty="0" smtClean="0">
                <a:latin typeface="Arial"/>
                <a:cs typeface="Arial"/>
              </a:rPr>
              <a:t>M-mM range of interaction -&gt;</a:t>
            </a:r>
            <a:br>
              <a:rPr lang="cs-CZ" sz="1800" dirty="0" smtClean="0">
                <a:latin typeface="Arial"/>
                <a:cs typeface="Arial"/>
              </a:rPr>
            </a:br>
            <a:r>
              <a:rPr lang="cs-CZ" sz="1800" dirty="0" smtClean="0">
                <a:latin typeface="Arial"/>
                <a:cs typeface="Arial"/>
              </a:rPr>
              <a:t>			-&gt; fast exchange regime on NMR time-scale</a:t>
            </a:r>
            <a:br>
              <a:rPr lang="cs-CZ" sz="1800" dirty="0" smtClean="0">
                <a:latin typeface="Arial"/>
                <a:cs typeface="Arial"/>
              </a:rPr>
            </a:br>
            <a:r>
              <a:rPr lang="cs-CZ" sz="1800" dirty="0" smtClean="0">
                <a:latin typeface="Arial"/>
                <a:cs typeface="Arial"/>
              </a:rPr>
              <a:t>		- NMR-derived K</a:t>
            </a:r>
            <a:r>
              <a:rPr lang="cs-CZ" sz="1800" baseline="-25000" dirty="0" smtClean="0">
                <a:latin typeface="Arial"/>
                <a:cs typeface="Arial"/>
              </a:rPr>
              <a:t>d</a:t>
            </a:r>
            <a:r>
              <a:rPr lang="cs-CZ" sz="1800" dirty="0" smtClean="0">
                <a:latin typeface="Arial"/>
                <a:cs typeface="Arial"/>
              </a:rPr>
              <a:t>=</a:t>
            </a:r>
            <a:r>
              <a:rPr lang="en-US" sz="1800" dirty="0" smtClean="0">
                <a:solidFill>
                  <a:srgbClr val="FF0000"/>
                </a:solidFill>
                <a:latin typeface="Arial"/>
                <a:cs typeface="Arial"/>
              </a:rPr>
              <a:t>0.080mM</a:t>
            </a:r>
            <a:r>
              <a:rPr lang="en-US" sz="1800" dirty="0" smtClean="0">
                <a:latin typeface="Arial"/>
                <a:cs typeface="Arial"/>
              </a:rPr>
              <a:t> and </a:t>
            </a:r>
            <a:r>
              <a:rPr lang="en-US" sz="1800" dirty="0" smtClean="0">
                <a:solidFill>
                  <a:srgbClr val="0000FF"/>
                </a:solidFill>
                <a:latin typeface="Arial"/>
                <a:cs typeface="Arial"/>
              </a:rPr>
              <a:t>35mM</a:t>
            </a:r>
            <a:endParaRPr lang="cs-CZ" sz="1800" dirty="0" smtClean="0">
              <a:solidFill>
                <a:srgbClr val="0000FF"/>
              </a:solidFill>
              <a:latin typeface="Arial"/>
              <a:cs typeface="Arial"/>
            </a:endParaRPr>
          </a:p>
        </p:txBody>
      </p:sp>
      <p:pic>
        <p:nvPicPr>
          <p:cNvPr id="11" name="Picture 10" descr="titr0-6.15N_ExptVsCalc.png"/>
          <p:cNvPicPr>
            <a:picLocks noChangeAspect="1"/>
          </p:cNvPicPr>
          <p:nvPr/>
        </p:nvPicPr>
        <p:blipFill>
          <a:blip r:embed="rId3"/>
          <a:srcRect l="6348" t="12822" r="9974" b="13883"/>
          <a:stretch>
            <a:fillRect/>
          </a:stretch>
        </p:blipFill>
        <p:spPr>
          <a:xfrm>
            <a:off x="862013" y="2298700"/>
            <a:ext cx="7366000" cy="4559300"/>
          </a:xfrm>
          <a:prstGeom prst="rect">
            <a:avLst/>
          </a:prstGeom>
        </p:spPr>
      </p:pic>
    </p:spTree>
    <p:extLst>
      <p:ext uri="{BB962C8B-B14F-4D97-AF65-F5344CB8AC3E}">
        <p14:creationId xmlns:p14="http://schemas.microsoft.com/office/powerpoint/2010/main" val="748205427"/>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700" y="0"/>
            <a:ext cx="9156700" cy="6858000"/>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cid-ctd.trans_model.perturb.png"/>
          <p:cNvPicPr>
            <a:picLocks noChangeAspect="1"/>
          </p:cNvPicPr>
          <p:nvPr/>
        </p:nvPicPr>
        <p:blipFill>
          <a:blip r:embed="rId2"/>
          <a:srcRect l="19028"/>
          <a:stretch>
            <a:fillRect/>
          </a:stretch>
        </p:blipFill>
        <p:spPr>
          <a:xfrm>
            <a:off x="25400" y="228600"/>
            <a:ext cx="6924205" cy="6413500"/>
          </a:xfrm>
          <a:prstGeom prst="rect">
            <a:avLst/>
          </a:prstGeom>
        </p:spPr>
      </p:pic>
      <p:sp>
        <p:nvSpPr>
          <p:cNvPr id="7" name="Title 1"/>
          <p:cNvSpPr>
            <a:spLocks noGrp="1"/>
          </p:cNvSpPr>
          <p:nvPr>
            <p:ph type="title"/>
          </p:nvPr>
        </p:nvSpPr>
        <p:spPr>
          <a:xfrm>
            <a:off x="239580" y="-96105"/>
            <a:ext cx="8375650" cy="1698625"/>
          </a:xfrm>
        </p:spPr>
        <p:txBody>
          <a:bodyPr anchor="t"/>
          <a:lstStyle/>
          <a:p>
            <a:pPr algn="l" eaLnBrk="1" hangingPunct="1"/>
            <a:r>
              <a:rPr lang="en-US" sz="2400" b="1" dirty="0" smtClean="0">
                <a:solidFill>
                  <a:schemeClr val="bg1"/>
                </a:solidFill>
                <a:latin typeface="Arial"/>
                <a:cs typeface="Arial"/>
              </a:rPr>
              <a:t>Nrd1 CID interaction surface </a:t>
            </a:r>
            <a:r>
              <a:rPr lang="en-US" sz="2800" dirty="0" smtClean="0">
                <a:solidFill>
                  <a:srgbClr val="FFFF00"/>
                </a:solidFill>
                <a:latin typeface="Arial"/>
                <a:cs typeface="Arial"/>
              </a:rPr>
              <a:t>– </a:t>
            </a:r>
            <a:r>
              <a:rPr lang="en-US" sz="1800" dirty="0" smtClean="0">
                <a:solidFill>
                  <a:srgbClr val="FFFF00"/>
                </a:solidFill>
                <a:latin typeface="Arial"/>
                <a:cs typeface="Arial"/>
              </a:rPr>
              <a:t>CID residues experiencing the largest chemical shift variations upon the interaction with 5-phospho-Ser CTD shown in blue with side-chains in stick representation</a:t>
            </a:r>
          </a:p>
        </p:txBody>
      </p:sp>
      <p:pic>
        <p:nvPicPr>
          <p:cNvPr id="5" name="Picture 10" descr="090402_CID_titr.pdf"/>
          <p:cNvPicPr>
            <a:picLocks noChangeAspect="1"/>
          </p:cNvPicPr>
          <p:nvPr/>
        </p:nvPicPr>
        <p:blipFill>
          <a:blip r:embed="rId3">
            <a:lum contrast="20000"/>
          </a:blip>
          <a:srcRect l="7881" t="25270" r="8038" b="14948"/>
          <a:stretch>
            <a:fillRect/>
          </a:stretch>
        </p:blipFill>
        <p:spPr bwMode="auto">
          <a:xfrm>
            <a:off x="4533900" y="4533738"/>
            <a:ext cx="4583113" cy="2302311"/>
          </a:xfrm>
          <a:prstGeom prst="rect">
            <a:avLst/>
          </a:prstGeom>
          <a:noFill/>
          <a:ln w="9525">
            <a:noFill/>
            <a:miter lim="800000"/>
            <a:headEnd/>
            <a:tailEnd/>
          </a:ln>
        </p:spPr>
      </p:pic>
      <p:grpSp>
        <p:nvGrpSpPr>
          <p:cNvPr id="8" name="Group 4"/>
          <p:cNvGrpSpPr>
            <a:grpSpLocks/>
          </p:cNvGrpSpPr>
          <p:nvPr/>
        </p:nvGrpSpPr>
        <p:grpSpPr bwMode="auto">
          <a:xfrm>
            <a:off x="7797800" y="4711698"/>
            <a:ext cx="1175165" cy="426788"/>
            <a:chOff x="8077200" y="3624263"/>
            <a:chExt cx="1143000" cy="787552"/>
          </a:xfrm>
        </p:grpSpPr>
        <p:sp>
          <p:nvSpPr>
            <p:cNvPr id="9" name="Rectangle 12"/>
            <p:cNvSpPr>
              <a:spLocks noChangeArrowheads="1"/>
            </p:cNvSpPr>
            <p:nvPr/>
          </p:nvSpPr>
          <p:spPr bwMode="auto">
            <a:xfrm>
              <a:off x="8077200" y="3733800"/>
              <a:ext cx="76200" cy="76200"/>
            </a:xfrm>
            <a:prstGeom prst="rect">
              <a:avLst/>
            </a:prstGeom>
            <a:solidFill>
              <a:srgbClr val="FF0000"/>
            </a:solidFill>
            <a:ln w="9525">
              <a:solidFill>
                <a:schemeClr val="tx1"/>
              </a:solidFill>
              <a:round/>
              <a:headEnd/>
              <a:tailEnd/>
            </a:ln>
          </p:spPr>
          <p:txBody>
            <a:bodyPr>
              <a:prstTxWarp prst="textNoShape">
                <a:avLst/>
              </a:prstTxWarp>
            </a:bodyPr>
            <a:lstStyle/>
            <a:p>
              <a:endParaRPr lang="en-US"/>
            </a:p>
          </p:txBody>
        </p:sp>
        <p:sp>
          <p:nvSpPr>
            <p:cNvPr id="10" name="Rectangle 13"/>
            <p:cNvSpPr>
              <a:spLocks noChangeArrowheads="1"/>
            </p:cNvSpPr>
            <p:nvPr/>
          </p:nvSpPr>
          <p:spPr bwMode="auto">
            <a:xfrm>
              <a:off x="8077200" y="4038600"/>
              <a:ext cx="76200" cy="76200"/>
            </a:xfrm>
            <a:prstGeom prst="rect">
              <a:avLst/>
            </a:prstGeom>
            <a:solidFill>
              <a:srgbClr val="3366FF"/>
            </a:solidFill>
            <a:ln w="9525">
              <a:solidFill>
                <a:schemeClr val="tx1"/>
              </a:solidFill>
              <a:round/>
              <a:headEnd/>
              <a:tailEnd/>
            </a:ln>
          </p:spPr>
          <p:txBody>
            <a:bodyPr>
              <a:prstTxWarp prst="textNoShape">
                <a:avLst/>
              </a:prstTxWarp>
            </a:bodyPr>
            <a:lstStyle/>
            <a:p>
              <a:endParaRPr lang="en-US"/>
            </a:p>
          </p:txBody>
        </p:sp>
        <p:sp>
          <p:nvSpPr>
            <p:cNvPr id="11" name="TextBox 14"/>
            <p:cNvSpPr txBox="1">
              <a:spLocks noChangeArrowheads="1"/>
            </p:cNvSpPr>
            <p:nvPr/>
          </p:nvSpPr>
          <p:spPr bwMode="auto">
            <a:xfrm>
              <a:off x="8153400" y="3624263"/>
              <a:ext cx="1066800" cy="482749"/>
            </a:xfrm>
            <a:prstGeom prst="rect">
              <a:avLst/>
            </a:prstGeom>
            <a:noFill/>
            <a:ln w="9525">
              <a:noFill/>
              <a:miter lim="800000"/>
              <a:headEnd/>
              <a:tailEnd/>
            </a:ln>
          </p:spPr>
          <p:txBody>
            <a:bodyPr wrap="square">
              <a:prstTxWarp prst="textNoShape">
                <a:avLst/>
              </a:prstTxWarp>
              <a:spAutoFit/>
            </a:bodyPr>
            <a:lstStyle/>
            <a:p>
              <a:r>
                <a:rPr lang="en-US" sz="1100" dirty="0"/>
                <a:t>CID S5-pCTD</a:t>
              </a:r>
            </a:p>
          </p:txBody>
        </p:sp>
        <p:sp>
          <p:nvSpPr>
            <p:cNvPr id="12" name="TextBox 15"/>
            <p:cNvSpPr txBox="1">
              <a:spLocks noChangeArrowheads="1"/>
            </p:cNvSpPr>
            <p:nvPr/>
          </p:nvSpPr>
          <p:spPr bwMode="auto">
            <a:xfrm>
              <a:off x="8191500" y="3929066"/>
              <a:ext cx="723900" cy="482749"/>
            </a:xfrm>
            <a:prstGeom prst="rect">
              <a:avLst/>
            </a:prstGeom>
            <a:noFill/>
            <a:ln w="9525">
              <a:noFill/>
              <a:miter lim="800000"/>
              <a:headEnd/>
              <a:tailEnd/>
            </a:ln>
          </p:spPr>
          <p:txBody>
            <a:bodyPr wrap="square">
              <a:prstTxWarp prst="textNoShape">
                <a:avLst/>
              </a:prstTxWarp>
              <a:spAutoFit/>
            </a:bodyPr>
            <a:lstStyle/>
            <a:p>
              <a:r>
                <a:rPr lang="en-US" sz="1100" dirty="0"/>
                <a:t>CID CTD</a:t>
              </a:r>
            </a:p>
          </p:txBody>
        </p:sp>
      </p:grpSp>
    </p:spTree>
    <p:extLst>
      <p:ext uri="{BB962C8B-B14F-4D97-AF65-F5344CB8AC3E}">
        <p14:creationId xmlns:p14="http://schemas.microsoft.com/office/powerpoint/2010/main" val="2534537050"/>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Content Placeholder 4" descr="CID_CTD_ESS1_100125.pdf"/>
          <p:cNvPicPr>
            <a:picLocks noGrp="1" noChangeAspect="1"/>
          </p:cNvPicPr>
          <p:nvPr>
            <p:ph idx="1"/>
          </p:nvPr>
        </p:nvPicPr>
        <p:blipFill>
          <a:blip r:embed="rId2"/>
          <a:srcRect l="7037" t="13214" r="22519" b="15599"/>
          <a:stretch>
            <a:fillRect/>
          </a:stretch>
        </p:blipFill>
        <p:spPr>
          <a:xfrm>
            <a:off x="609600" y="2514600"/>
            <a:ext cx="7010400" cy="4114800"/>
          </a:xfrm>
        </p:spPr>
      </p:pic>
      <p:sp>
        <p:nvSpPr>
          <p:cNvPr id="24" name="Rectangle 23"/>
          <p:cNvSpPr/>
          <p:nvPr/>
        </p:nvSpPr>
        <p:spPr>
          <a:xfrm>
            <a:off x="5295900" y="2095500"/>
            <a:ext cx="3695700" cy="18923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 name="Rectangle 4"/>
          <p:cNvSpPr>
            <a:spLocks noGrp="1" noChangeArrowheads="1"/>
          </p:cNvSpPr>
          <p:nvPr>
            <p:ph type="title"/>
          </p:nvPr>
        </p:nvSpPr>
        <p:spPr>
          <a:xfrm>
            <a:off x="762000" y="-25400"/>
            <a:ext cx="7772400" cy="1143000"/>
          </a:xfrm>
        </p:spPr>
        <p:txBody>
          <a:bodyPr/>
          <a:lstStyle/>
          <a:p>
            <a:pPr algn="l" eaLnBrk="1" hangingPunct="1">
              <a:defRPr/>
            </a:pPr>
            <a:r>
              <a:rPr lang="cs-CZ" sz="2800" baseline="30000" dirty="0" smtClean="0">
                <a:solidFill>
                  <a:srgbClr val="000090"/>
                </a:solidFill>
                <a:latin typeface="Arial Bold"/>
                <a:cs typeface="Arial Bold"/>
              </a:rPr>
              <a:t>1</a:t>
            </a:r>
            <a:r>
              <a:rPr lang="cs-CZ" sz="2800" dirty="0" smtClean="0">
                <a:solidFill>
                  <a:srgbClr val="000090"/>
                </a:solidFill>
                <a:latin typeface="Arial Bold"/>
                <a:cs typeface="Arial Bold"/>
              </a:rPr>
              <a:t>H</a:t>
            </a:r>
            <a:r>
              <a:rPr lang="cs-CZ" sz="2800" baseline="30000" dirty="0" smtClean="0">
                <a:solidFill>
                  <a:srgbClr val="000090"/>
                </a:solidFill>
                <a:latin typeface="Arial Bold"/>
                <a:cs typeface="Arial Bold"/>
              </a:rPr>
              <a:t>15</a:t>
            </a:r>
            <a:r>
              <a:rPr lang="cs-CZ" sz="2800" dirty="0" smtClean="0">
                <a:solidFill>
                  <a:srgbClr val="000090"/>
                </a:solidFill>
                <a:latin typeface="Arial Bold"/>
                <a:cs typeface="Arial Bold"/>
              </a:rPr>
              <a:t>N Chemical shift changes of CID upon titration  by pSer5 CTD and subsequently Ess1</a:t>
            </a:r>
          </a:p>
        </p:txBody>
      </p:sp>
      <p:grpSp>
        <p:nvGrpSpPr>
          <p:cNvPr id="2" name="Group 15"/>
          <p:cNvGrpSpPr>
            <a:grpSpLocks/>
          </p:cNvGrpSpPr>
          <p:nvPr/>
        </p:nvGrpSpPr>
        <p:grpSpPr bwMode="auto">
          <a:xfrm>
            <a:off x="5549900" y="2332038"/>
            <a:ext cx="3441700" cy="1355725"/>
            <a:chOff x="7823200" y="3009900"/>
            <a:chExt cx="1536700" cy="1355725"/>
          </a:xfrm>
        </p:grpSpPr>
        <p:pic>
          <p:nvPicPr>
            <p:cNvPr id="41991" name="Picture 6" descr="CID_CTD_ESS1_100125.pdf"/>
            <p:cNvPicPr>
              <a:picLocks noChangeAspect="1"/>
            </p:cNvPicPr>
            <p:nvPr/>
          </p:nvPicPr>
          <p:blipFill>
            <a:blip r:embed="rId3"/>
            <a:srcRect l="77885" t="43513" r="20833" b="44498"/>
            <a:stretch>
              <a:fillRect/>
            </a:stretch>
          </p:blipFill>
          <p:spPr bwMode="auto">
            <a:xfrm>
              <a:off x="7823200" y="3009900"/>
              <a:ext cx="177800" cy="1355725"/>
            </a:xfrm>
            <a:prstGeom prst="rect">
              <a:avLst/>
            </a:prstGeom>
            <a:noFill/>
            <a:ln w="9525">
              <a:noFill/>
              <a:miter lim="800000"/>
              <a:headEnd/>
              <a:tailEnd/>
            </a:ln>
          </p:spPr>
        </p:pic>
        <p:sp>
          <p:nvSpPr>
            <p:cNvPr id="41992" name="TextBox 7"/>
            <p:cNvSpPr txBox="1">
              <a:spLocks noChangeArrowheads="1"/>
            </p:cNvSpPr>
            <p:nvPr/>
          </p:nvSpPr>
          <p:spPr bwMode="auto">
            <a:xfrm>
              <a:off x="8001000" y="3167063"/>
              <a:ext cx="1143000" cy="369332"/>
            </a:xfrm>
            <a:prstGeom prst="rect">
              <a:avLst/>
            </a:prstGeom>
            <a:noFill/>
            <a:ln w="9525">
              <a:noFill/>
              <a:miter lim="800000"/>
              <a:headEnd/>
              <a:tailEnd/>
            </a:ln>
          </p:spPr>
          <p:txBody>
            <a:bodyPr>
              <a:prstTxWarp prst="textNoShape">
                <a:avLst/>
              </a:prstTxWarp>
              <a:spAutoFit/>
            </a:bodyPr>
            <a:lstStyle/>
            <a:p>
              <a:r>
                <a:rPr lang="en-US" b="1">
                  <a:latin typeface="Calibri" charset="0"/>
                  <a:ea typeface="Calibri" charset="0"/>
                  <a:cs typeface="Calibri" charset="0"/>
                </a:rPr>
                <a:t>CID CTD</a:t>
              </a:r>
            </a:p>
          </p:txBody>
        </p:sp>
        <p:sp>
          <p:nvSpPr>
            <p:cNvPr id="41993" name="TextBox 8"/>
            <p:cNvSpPr txBox="1">
              <a:spLocks noChangeArrowheads="1"/>
            </p:cNvSpPr>
            <p:nvPr/>
          </p:nvSpPr>
          <p:spPr bwMode="auto">
            <a:xfrm>
              <a:off x="8001000" y="3471863"/>
              <a:ext cx="1358900" cy="369332"/>
            </a:xfrm>
            <a:prstGeom prst="rect">
              <a:avLst/>
            </a:prstGeom>
            <a:noFill/>
            <a:ln w="9525">
              <a:noFill/>
              <a:miter lim="800000"/>
              <a:headEnd/>
              <a:tailEnd/>
            </a:ln>
          </p:spPr>
          <p:txBody>
            <a:bodyPr>
              <a:prstTxWarp prst="textNoShape">
                <a:avLst/>
              </a:prstTxWarp>
              <a:spAutoFit/>
            </a:bodyPr>
            <a:lstStyle/>
            <a:p>
              <a:r>
                <a:rPr lang="en-US" b="1">
                  <a:latin typeface="Calibri" charset="0"/>
                  <a:ea typeface="Calibri" charset="0"/>
                  <a:cs typeface="Calibri" charset="0"/>
                </a:rPr>
                <a:t>CID CTD + Ess1 1</a:t>
              </a:r>
              <a:r>
                <a:rPr lang="en-US" b="1" baseline="30000">
                  <a:latin typeface="Calibri" charset="0"/>
                  <a:ea typeface="Calibri" charset="0"/>
                  <a:cs typeface="Calibri" charset="0"/>
                </a:rPr>
                <a:t>st</a:t>
              </a:r>
              <a:r>
                <a:rPr lang="en-US" b="1">
                  <a:latin typeface="Calibri" charset="0"/>
                  <a:ea typeface="Calibri" charset="0"/>
                  <a:cs typeface="Calibri" charset="0"/>
                </a:rPr>
                <a:t> step</a:t>
              </a:r>
            </a:p>
          </p:txBody>
        </p:sp>
        <p:sp>
          <p:nvSpPr>
            <p:cNvPr id="41994" name="TextBox 9"/>
            <p:cNvSpPr txBox="1">
              <a:spLocks noChangeArrowheads="1"/>
            </p:cNvSpPr>
            <p:nvPr/>
          </p:nvSpPr>
          <p:spPr bwMode="auto">
            <a:xfrm>
              <a:off x="8001000" y="3873500"/>
              <a:ext cx="1143000" cy="369332"/>
            </a:xfrm>
            <a:prstGeom prst="rect">
              <a:avLst/>
            </a:prstGeom>
            <a:noFill/>
            <a:ln w="9525">
              <a:noFill/>
              <a:miter lim="800000"/>
              <a:headEnd/>
              <a:tailEnd/>
            </a:ln>
          </p:spPr>
          <p:txBody>
            <a:bodyPr>
              <a:prstTxWarp prst="textNoShape">
                <a:avLst/>
              </a:prstTxWarp>
              <a:spAutoFit/>
            </a:bodyPr>
            <a:lstStyle/>
            <a:p>
              <a:r>
                <a:rPr lang="en-US" b="1">
                  <a:latin typeface="Calibri" charset="0"/>
                  <a:ea typeface="Calibri" charset="0"/>
                  <a:cs typeface="Calibri" charset="0"/>
                </a:rPr>
                <a:t>CID CTD + Ess1 2</a:t>
              </a:r>
              <a:r>
                <a:rPr lang="en-US" b="1" baseline="30000">
                  <a:latin typeface="Calibri" charset="0"/>
                  <a:ea typeface="Calibri" charset="0"/>
                  <a:cs typeface="Calibri" charset="0"/>
                </a:rPr>
                <a:t>nd</a:t>
              </a:r>
              <a:r>
                <a:rPr lang="en-US" b="1">
                  <a:latin typeface="Calibri" charset="0"/>
                  <a:ea typeface="Calibri" charset="0"/>
                  <a:cs typeface="Calibri" charset="0"/>
                </a:rPr>
                <a:t> step</a:t>
              </a:r>
            </a:p>
          </p:txBody>
        </p:sp>
      </p:grpSp>
      <p:sp>
        <p:nvSpPr>
          <p:cNvPr id="21" name="Rectangle 3"/>
          <p:cNvSpPr txBox="1">
            <a:spLocks noChangeArrowheads="1"/>
          </p:cNvSpPr>
          <p:nvPr/>
        </p:nvSpPr>
        <p:spPr bwMode="auto">
          <a:xfrm>
            <a:off x="228600" y="1600200"/>
            <a:ext cx="8305800" cy="685800"/>
          </a:xfrm>
          <a:prstGeom prst="rect">
            <a:avLst/>
          </a:prstGeom>
          <a:noFill/>
          <a:ln w="9525">
            <a:noFill/>
            <a:miter lim="800000"/>
            <a:headEnd/>
            <a:tailEnd/>
          </a:ln>
        </p:spPr>
        <p:txBody>
          <a:bodyPr>
            <a:prstTxWarp prst="textNoShape">
              <a:avLst/>
            </a:prstTxWarp>
          </a:bodyPr>
          <a:lstStyle/>
          <a:p>
            <a:pPr marL="342900" indent="-342900">
              <a:spcBef>
                <a:spcPct val="20000"/>
              </a:spcBef>
              <a:buFontTx/>
              <a:buChar char="•"/>
              <a:defRPr/>
            </a:pPr>
            <a:r>
              <a:rPr lang="en-US" b="1" kern="0" dirty="0">
                <a:latin typeface="Calibri"/>
                <a:ea typeface="+mn-ea"/>
                <a:cs typeface="Calibri"/>
              </a:rPr>
              <a:t>CID-CTD complex + ESS1 </a:t>
            </a:r>
            <a:r>
              <a:rPr lang="en-US" b="1" kern="0" dirty="0" err="1">
                <a:latin typeface="Calibri"/>
                <a:ea typeface="+mn-ea"/>
                <a:cs typeface="Calibri"/>
              </a:rPr>
              <a:t>isomerase</a:t>
            </a:r>
            <a:endParaRPr lang="en-US" b="1" kern="0" dirty="0">
              <a:latin typeface="Calibri"/>
              <a:ea typeface="+mn-ea"/>
              <a:cs typeface="Calibri"/>
            </a:endParaRPr>
          </a:p>
          <a:p>
            <a:pPr marL="342900" indent="-342900">
              <a:spcBef>
                <a:spcPct val="20000"/>
              </a:spcBef>
              <a:buFontTx/>
              <a:buChar char="•"/>
              <a:defRPr/>
            </a:pPr>
            <a:endParaRPr lang="en-US" kern="0" dirty="0">
              <a:latin typeface="Apple Casual" pitchFamily="-110" charset="0"/>
              <a:ea typeface="+mn-ea"/>
              <a:cs typeface="+mn-cs"/>
            </a:endParaRPr>
          </a:p>
          <a:p>
            <a:pPr marL="342900" indent="-342900">
              <a:spcBef>
                <a:spcPct val="20000"/>
              </a:spcBef>
              <a:buFontTx/>
              <a:buChar char="•"/>
              <a:defRPr/>
            </a:pPr>
            <a:endParaRPr lang="en-US" sz="2800" kern="0" dirty="0">
              <a:latin typeface="Apple Casual" pitchFamily="-110" charset="0"/>
              <a:ea typeface="+mn-ea"/>
              <a:cs typeface="+mn-cs"/>
            </a:endParaRPr>
          </a:p>
          <a:p>
            <a:pPr marL="342900" indent="-342900">
              <a:spcBef>
                <a:spcPct val="20000"/>
              </a:spcBef>
              <a:buFontTx/>
              <a:buChar char="•"/>
              <a:defRPr/>
            </a:pPr>
            <a:endParaRPr lang="en-US" sz="2800" kern="0" dirty="0">
              <a:latin typeface="Apple Casual" pitchFamily="-110" charset="0"/>
              <a:ea typeface="+mn-ea"/>
              <a:cs typeface="+mn-cs"/>
            </a:endParaRPr>
          </a:p>
          <a:p>
            <a:pPr marL="342900" indent="-342900">
              <a:spcBef>
                <a:spcPct val="20000"/>
              </a:spcBef>
              <a:buFontTx/>
              <a:buChar char="•"/>
              <a:defRPr/>
            </a:pPr>
            <a:endParaRPr lang="en-US" sz="2800" kern="0" dirty="0">
              <a:latin typeface="Apple Casual" pitchFamily="-110" charset="0"/>
              <a:ea typeface="+mn-ea"/>
              <a:cs typeface="+mn-cs"/>
            </a:endParaRPr>
          </a:p>
          <a:p>
            <a:pPr marL="342900" indent="-342900">
              <a:spcBef>
                <a:spcPct val="20000"/>
              </a:spcBef>
              <a:buFontTx/>
              <a:buChar char="•"/>
              <a:defRPr/>
            </a:pPr>
            <a:endParaRPr lang="en-US" sz="2800" kern="0" dirty="0">
              <a:latin typeface="Apple Casual" pitchFamily="-110" charset="0"/>
              <a:ea typeface="+mn-ea"/>
              <a:cs typeface="+mn-cs"/>
            </a:endParaRPr>
          </a:p>
        </p:txBody>
      </p:sp>
    </p:spTree>
    <p:extLst>
      <p:ext uri="{BB962C8B-B14F-4D97-AF65-F5344CB8AC3E}">
        <p14:creationId xmlns:p14="http://schemas.microsoft.com/office/powerpoint/2010/main" val="3421489926"/>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descr="D:\karelk\Presentations\070314-UFKLSeminar\NMR-11.jpg"/>
          <p:cNvPicPr>
            <a:picLocks noChangeAspect="1" noChangeArrowheads="1"/>
          </p:cNvPicPr>
          <p:nvPr/>
        </p:nvPicPr>
        <p:blipFill>
          <a:blip r:embed="rId2"/>
          <a:srcRect/>
          <a:stretch>
            <a:fillRect/>
          </a:stretch>
        </p:blipFill>
        <p:spPr bwMode="auto">
          <a:xfrm>
            <a:off x="1870075" y="3962400"/>
            <a:ext cx="2320925" cy="2393950"/>
          </a:xfrm>
          <a:prstGeom prst="rect">
            <a:avLst/>
          </a:prstGeom>
          <a:noFill/>
        </p:spPr>
      </p:pic>
      <p:sp>
        <p:nvSpPr>
          <p:cNvPr id="112643" name="Rectangle 3"/>
          <p:cNvSpPr>
            <a:spLocks noChangeArrowheads="1"/>
          </p:cNvSpPr>
          <p:nvPr/>
        </p:nvSpPr>
        <p:spPr bwMode="auto">
          <a:xfrm rot="10800000">
            <a:off x="3454400" y="5526088"/>
            <a:ext cx="214313" cy="365125"/>
          </a:xfrm>
          <a:prstGeom prst="rect">
            <a:avLst/>
          </a:prstGeom>
          <a:solidFill>
            <a:srgbClr val="0000FF"/>
          </a:solidFill>
          <a:ln w="9525">
            <a:solidFill>
              <a:schemeClr val="tx1"/>
            </a:solidFill>
            <a:miter lim="800000"/>
            <a:headEnd/>
            <a:tailEnd/>
          </a:ln>
          <a:effectLst/>
        </p:spPr>
        <p:txBody>
          <a:bodyPr rot="10800000" wrap="none" anchor="ctr">
            <a:prstTxWarp prst="textNoShape">
              <a:avLst/>
            </a:prstTxWarp>
          </a:bodyPr>
          <a:lstStyle/>
          <a:p>
            <a:pPr algn="ctr"/>
            <a:endParaRPr lang="en-US">
              <a:latin typeface="AvantGarde Bk BT" pitchFamily="34" charset="0"/>
            </a:endParaRPr>
          </a:p>
        </p:txBody>
      </p:sp>
      <p:sp>
        <p:nvSpPr>
          <p:cNvPr id="112644" name="Rectangle 4"/>
          <p:cNvSpPr>
            <a:spLocks noChangeArrowheads="1"/>
          </p:cNvSpPr>
          <p:nvPr/>
        </p:nvSpPr>
        <p:spPr bwMode="auto">
          <a:xfrm rot="10800000">
            <a:off x="3454400" y="5160963"/>
            <a:ext cx="214313" cy="363537"/>
          </a:xfrm>
          <a:prstGeom prst="rect">
            <a:avLst/>
          </a:prstGeom>
          <a:solidFill>
            <a:srgbClr val="FF0000"/>
          </a:solidFill>
          <a:ln w="9525">
            <a:solidFill>
              <a:schemeClr val="tx1"/>
            </a:solidFill>
            <a:miter lim="800000"/>
            <a:headEnd/>
            <a:tailEnd/>
          </a:ln>
          <a:effectLst/>
        </p:spPr>
        <p:txBody>
          <a:bodyPr rot="10800000" wrap="none" anchor="ctr">
            <a:prstTxWarp prst="textNoShape">
              <a:avLst/>
            </a:prstTxWarp>
          </a:bodyPr>
          <a:lstStyle/>
          <a:p>
            <a:pPr algn="ctr"/>
            <a:endParaRPr lang="en-US">
              <a:latin typeface="AvantGarde Bk BT" pitchFamily="34" charset="0"/>
            </a:endParaRPr>
          </a:p>
        </p:txBody>
      </p:sp>
      <p:sp>
        <p:nvSpPr>
          <p:cNvPr id="112645" name="Text Box 5"/>
          <p:cNvSpPr txBox="1">
            <a:spLocks noChangeArrowheads="1"/>
          </p:cNvSpPr>
          <p:nvPr/>
        </p:nvSpPr>
        <p:spPr bwMode="auto">
          <a:xfrm>
            <a:off x="3457575" y="5207000"/>
            <a:ext cx="254000" cy="457200"/>
          </a:xfrm>
          <a:prstGeom prst="rect">
            <a:avLst/>
          </a:prstGeom>
          <a:noFill/>
          <a:ln w="9525">
            <a:noFill/>
            <a:miter lim="800000"/>
            <a:headEnd/>
            <a:tailEnd/>
          </a:ln>
          <a:effectLst/>
        </p:spPr>
        <p:txBody>
          <a:bodyPr>
            <a:prstTxWarp prst="textNoShape">
              <a:avLst/>
            </a:prstTxWarp>
            <a:spAutoFit/>
          </a:bodyPr>
          <a:lstStyle/>
          <a:p>
            <a:pPr>
              <a:spcBef>
                <a:spcPct val="50000"/>
              </a:spcBef>
            </a:pPr>
            <a:endParaRPr lang="en-US" b="1">
              <a:latin typeface="Arial" charset="0"/>
            </a:endParaRPr>
          </a:p>
        </p:txBody>
      </p:sp>
      <p:grpSp>
        <p:nvGrpSpPr>
          <p:cNvPr id="2" name="Group 6"/>
          <p:cNvGrpSpPr>
            <a:grpSpLocks/>
          </p:cNvGrpSpPr>
          <p:nvPr/>
        </p:nvGrpSpPr>
        <p:grpSpPr bwMode="auto">
          <a:xfrm rot="10800000">
            <a:off x="2368550" y="5162550"/>
            <a:ext cx="214313" cy="728663"/>
            <a:chOff x="2400" y="3312"/>
            <a:chExt cx="192" cy="576"/>
          </a:xfrm>
        </p:grpSpPr>
        <p:sp>
          <p:nvSpPr>
            <p:cNvPr id="112647" name="Rectangle 7"/>
            <p:cNvSpPr>
              <a:spLocks noChangeArrowheads="1"/>
            </p:cNvSpPr>
            <p:nvPr/>
          </p:nvSpPr>
          <p:spPr bwMode="auto">
            <a:xfrm>
              <a:off x="2400" y="3312"/>
              <a:ext cx="192" cy="288"/>
            </a:xfrm>
            <a:prstGeom prst="rect">
              <a:avLst/>
            </a:prstGeom>
            <a:solidFill>
              <a:srgbClr val="0000FF"/>
            </a:solidFill>
            <a:ln w="9525">
              <a:solidFill>
                <a:schemeClr val="tx1"/>
              </a:solidFill>
              <a:miter lim="800000"/>
              <a:headEnd/>
              <a:tailEnd/>
            </a:ln>
            <a:effectLst/>
          </p:spPr>
          <p:txBody>
            <a:bodyPr rot="10800000" wrap="none" anchor="ctr">
              <a:prstTxWarp prst="textNoShape">
                <a:avLst/>
              </a:prstTxWarp>
            </a:bodyPr>
            <a:lstStyle/>
            <a:p>
              <a:pPr algn="ctr"/>
              <a:endParaRPr lang="en-US">
                <a:latin typeface="AvantGarde Bk BT" pitchFamily="34" charset="0"/>
              </a:endParaRPr>
            </a:p>
          </p:txBody>
        </p:sp>
        <p:sp>
          <p:nvSpPr>
            <p:cNvPr id="112648" name="Rectangle 8"/>
            <p:cNvSpPr>
              <a:spLocks noChangeArrowheads="1"/>
            </p:cNvSpPr>
            <p:nvPr/>
          </p:nvSpPr>
          <p:spPr bwMode="auto">
            <a:xfrm>
              <a:off x="2400" y="3600"/>
              <a:ext cx="192" cy="288"/>
            </a:xfrm>
            <a:prstGeom prst="rect">
              <a:avLst/>
            </a:prstGeom>
            <a:solidFill>
              <a:srgbClr val="FF0000"/>
            </a:solidFill>
            <a:ln w="9525">
              <a:solidFill>
                <a:schemeClr val="tx1"/>
              </a:solidFill>
              <a:miter lim="800000"/>
              <a:headEnd/>
              <a:tailEnd/>
            </a:ln>
            <a:effectLst/>
          </p:spPr>
          <p:txBody>
            <a:bodyPr rot="10800000" wrap="none" anchor="ctr">
              <a:prstTxWarp prst="textNoShape">
                <a:avLst/>
              </a:prstTxWarp>
            </a:bodyPr>
            <a:lstStyle/>
            <a:p>
              <a:pPr algn="ctr"/>
              <a:endParaRPr lang="en-US">
                <a:latin typeface="AvantGarde Bk BT" pitchFamily="34" charset="0"/>
              </a:endParaRPr>
            </a:p>
          </p:txBody>
        </p:sp>
      </p:grpSp>
      <p:pic>
        <p:nvPicPr>
          <p:cNvPr id="112649" name="Picture 9" descr="D:\karelk\Presentations\070314-UFKLSeminar\NMR-12.jpg"/>
          <p:cNvPicPr>
            <a:picLocks noChangeAspect="1" noChangeArrowheads="1"/>
          </p:cNvPicPr>
          <p:nvPr/>
        </p:nvPicPr>
        <p:blipFill>
          <a:blip r:embed="rId3"/>
          <a:srcRect/>
          <a:stretch>
            <a:fillRect/>
          </a:stretch>
        </p:blipFill>
        <p:spPr bwMode="auto">
          <a:xfrm>
            <a:off x="5791200" y="3810000"/>
            <a:ext cx="2628900" cy="2692400"/>
          </a:xfrm>
          <a:prstGeom prst="rect">
            <a:avLst/>
          </a:prstGeom>
          <a:noFill/>
        </p:spPr>
      </p:pic>
      <p:sp>
        <p:nvSpPr>
          <p:cNvPr id="112650" name="Text Box 10"/>
          <p:cNvSpPr txBox="1">
            <a:spLocks noChangeArrowheads="1"/>
          </p:cNvSpPr>
          <p:nvPr/>
        </p:nvSpPr>
        <p:spPr bwMode="auto">
          <a:xfrm>
            <a:off x="152400" y="152400"/>
            <a:ext cx="84582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b="1">
                <a:solidFill>
                  <a:srgbClr val="FF0000"/>
                </a:solidFill>
                <a:latin typeface="Arial" charset="0"/>
              </a:rPr>
              <a:t>N</a:t>
            </a:r>
            <a:r>
              <a:rPr lang="en-US">
                <a:latin typeface="Arial" charset="0"/>
              </a:rPr>
              <a:t>uclear </a:t>
            </a:r>
            <a:r>
              <a:rPr lang="en-US" b="1">
                <a:solidFill>
                  <a:srgbClr val="FF0000"/>
                </a:solidFill>
                <a:latin typeface="Arial" charset="0"/>
              </a:rPr>
              <a:t>O</a:t>
            </a:r>
            <a:r>
              <a:rPr lang="en-US">
                <a:latin typeface="Arial" charset="0"/>
              </a:rPr>
              <a:t>verhauser </a:t>
            </a:r>
            <a:r>
              <a:rPr lang="en-US" b="1">
                <a:solidFill>
                  <a:srgbClr val="FF0000"/>
                </a:solidFill>
                <a:latin typeface="Arial" charset="0"/>
              </a:rPr>
              <a:t>E</a:t>
            </a:r>
            <a:r>
              <a:rPr lang="en-US">
                <a:latin typeface="Arial" charset="0"/>
              </a:rPr>
              <a:t>ffect (</a:t>
            </a:r>
            <a:r>
              <a:rPr lang="en-US" b="1">
                <a:solidFill>
                  <a:srgbClr val="FF0000"/>
                </a:solidFill>
                <a:latin typeface="Arial" charset="0"/>
              </a:rPr>
              <a:t>S</a:t>
            </a:r>
            <a:r>
              <a:rPr lang="en-US">
                <a:latin typeface="Arial" charset="0"/>
              </a:rPr>
              <a:t>pectroscop</a:t>
            </a:r>
            <a:r>
              <a:rPr lang="en-US" b="1">
                <a:solidFill>
                  <a:srgbClr val="FF0000"/>
                </a:solidFill>
                <a:latin typeface="Arial" charset="0"/>
              </a:rPr>
              <a:t>Y</a:t>
            </a:r>
            <a:r>
              <a:rPr lang="en-US">
                <a:latin typeface="Arial" charset="0"/>
              </a:rPr>
              <a:t>) = </a:t>
            </a:r>
            <a:r>
              <a:rPr lang="en-US" b="1">
                <a:solidFill>
                  <a:srgbClr val="FF0000"/>
                </a:solidFill>
                <a:latin typeface="Arial" charset="0"/>
              </a:rPr>
              <a:t>NOE</a:t>
            </a:r>
            <a:r>
              <a:rPr lang="en-US">
                <a:latin typeface="Arial" charset="0"/>
              </a:rPr>
              <a:t>(</a:t>
            </a:r>
            <a:r>
              <a:rPr lang="en-US" b="1">
                <a:solidFill>
                  <a:srgbClr val="FF0000"/>
                </a:solidFill>
                <a:latin typeface="Arial" charset="0"/>
              </a:rPr>
              <a:t>SY</a:t>
            </a:r>
            <a:r>
              <a:rPr lang="en-US">
                <a:latin typeface="Arial" charset="0"/>
              </a:rPr>
              <a:t>)</a:t>
            </a:r>
            <a:endParaRPr lang="cs-CZ">
              <a:latin typeface="Arial" charset="0"/>
            </a:endParaRPr>
          </a:p>
        </p:txBody>
      </p:sp>
      <p:sp>
        <p:nvSpPr>
          <p:cNvPr id="112651" name="Rectangle 11"/>
          <p:cNvSpPr>
            <a:spLocks noChangeArrowheads="1"/>
          </p:cNvSpPr>
          <p:nvPr/>
        </p:nvSpPr>
        <p:spPr bwMode="auto">
          <a:xfrm>
            <a:off x="228600" y="685800"/>
            <a:ext cx="8458200" cy="3810000"/>
          </a:xfrm>
          <a:prstGeom prst="rect">
            <a:avLst/>
          </a:prstGeom>
          <a:noFill/>
          <a:ln w="9525">
            <a:noFill/>
            <a:miter lim="800000"/>
            <a:headEnd/>
            <a:tailEnd/>
          </a:ln>
          <a:effectLst/>
        </p:spPr>
        <p:txBody>
          <a:bodyPr>
            <a:prstTxWarp prst="textNoShape">
              <a:avLst/>
            </a:prstTxWarp>
            <a:spAutoFit/>
          </a:bodyPr>
          <a:lstStyle/>
          <a:p>
            <a:pPr marL="495300" indent="-495300">
              <a:buFontTx/>
              <a:buAutoNum type="romanLcParenR"/>
            </a:pPr>
            <a:r>
              <a:rPr lang="cs-CZ" sz="1800">
                <a:latin typeface="Arial" charset="0"/>
                <a:ea typeface="Arial" charset="0"/>
                <a:cs typeface="Arial" charset="0"/>
              </a:rPr>
              <a:t>caused by dipolar coupling between nuclei.</a:t>
            </a:r>
            <a:endParaRPr lang="en-US" sz="1800">
              <a:latin typeface="Arial" charset="0"/>
              <a:ea typeface="Arial" charset="0"/>
              <a:cs typeface="Arial" charset="0"/>
            </a:endParaRPr>
          </a:p>
          <a:p>
            <a:pPr marL="495300" indent="-495300">
              <a:buFontTx/>
              <a:buAutoNum type="romanLcParenR"/>
            </a:pPr>
            <a:r>
              <a:rPr lang="en-US" sz="1800">
                <a:latin typeface="Arial" charset="0"/>
                <a:ea typeface="Arial" charset="0"/>
                <a:cs typeface="Arial" charset="0"/>
              </a:rPr>
              <a:t>t</a:t>
            </a:r>
            <a:r>
              <a:rPr lang="cs-CZ" sz="1800">
                <a:latin typeface="Arial" charset="0"/>
                <a:ea typeface="Arial" charset="0"/>
                <a:cs typeface="Arial" charset="0"/>
              </a:rPr>
              <a:t>he local field at one nucleus is affected by the presence of another nucleus. </a:t>
            </a:r>
            <a:endParaRPr lang="en-US" sz="1800">
              <a:latin typeface="Arial" charset="0"/>
              <a:ea typeface="Arial" charset="0"/>
              <a:cs typeface="Arial" charset="0"/>
            </a:endParaRPr>
          </a:p>
          <a:p>
            <a:pPr marL="495300" indent="-495300">
              <a:buFontTx/>
              <a:buAutoNum type="romanLcParenR"/>
            </a:pPr>
            <a:r>
              <a:rPr lang="en-US" sz="1800">
                <a:latin typeface="Arial" charset="0"/>
                <a:ea typeface="Arial" charset="0"/>
                <a:cs typeface="Arial" charset="0"/>
              </a:rPr>
              <a:t>t</a:t>
            </a:r>
            <a:r>
              <a:rPr lang="cs-CZ" sz="1800">
                <a:latin typeface="Arial" charset="0"/>
                <a:ea typeface="Arial" charset="0"/>
                <a:cs typeface="Arial" charset="0"/>
              </a:rPr>
              <a:t>he result is a mutual modulation of resonance frequencies. </a:t>
            </a:r>
            <a:endParaRPr lang="en-US" sz="1800">
              <a:latin typeface="Arial" charset="0"/>
              <a:ea typeface="Arial" charset="0"/>
              <a:cs typeface="Arial" charset="0"/>
            </a:endParaRPr>
          </a:p>
          <a:p>
            <a:pPr marL="495300" indent="-495300">
              <a:buFontTx/>
              <a:buAutoNum type="romanLcParenR"/>
            </a:pPr>
            <a:r>
              <a:rPr lang="en-US" sz="1800">
                <a:latin typeface="Arial" charset="0"/>
                <a:ea typeface="Arial" charset="0"/>
                <a:cs typeface="Arial" charset="0"/>
              </a:rPr>
              <a:t>t</a:t>
            </a:r>
            <a:r>
              <a:rPr lang="cs-CZ" sz="1800">
                <a:latin typeface="Arial" charset="0"/>
                <a:ea typeface="Arial" charset="0"/>
                <a:cs typeface="Arial" charset="0"/>
              </a:rPr>
              <a:t>he NOE operates through space.</a:t>
            </a:r>
            <a:endParaRPr lang="en-US" sz="1800">
              <a:latin typeface="Arial" charset="0"/>
              <a:ea typeface="Arial" charset="0"/>
              <a:cs typeface="Arial" charset="0"/>
            </a:endParaRPr>
          </a:p>
          <a:p>
            <a:pPr marL="495300" indent="-495300">
              <a:buFontTx/>
              <a:buAutoNum type="romanLcParenR"/>
            </a:pPr>
            <a:r>
              <a:rPr lang="en-US" sz="1800">
                <a:latin typeface="Arial" charset="0"/>
                <a:ea typeface="Arial" charset="0"/>
                <a:cs typeface="Arial" charset="0"/>
              </a:rPr>
              <a:t>t</a:t>
            </a:r>
            <a:r>
              <a:rPr lang="cs-CZ" sz="1800">
                <a:latin typeface="Arial" charset="0"/>
                <a:ea typeface="Arial" charset="0"/>
                <a:cs typeface="Arial" charset="0"/>
              </a:rPr>
              <a:t>he intensity of the interaction is a function of the distance between the nuclei according to the following equation: </a:t>
            </a:r>
            <a:r>
              <a:rPr lang="cs-CZ" b="1">
                <a:solidFill>
                  <a:srgbClr val="FF0000"/>
                </a:solidFill>
                <a:latin typeface="Arial" charset="0"/>
                <a:ea typeface="Arial" charset="0"/>
                <a:cs typeface="Arial" charset="0"/>
              </a:rPr>
              <a:t>I = A(1/r</a:t>
            </a:r>
            <a:r>
              <a:rPr lang="cs-CZ" b="1" baseline="30000">
                <a:solidFill>
                  <a:srgbClr val="FF0000"/>
                </a:solidFill>
                <a:latin typeface="Arial" charset="0"/>
                <a:ea typeface="Arial" charset="0"/>
                <a:cs typeface="Arial" charset="0"/>
              </a:rPr>
              <a:t>6</a:t>
            </a:r>
            <a:r>
              <a:rPr lang="cs-CZ" b="1">
                <a:solidFill>
                  <a:srgbClr val="FF0000"/>
                </a:solidFill>
                <a:latin typeface="Arial" charset="0"/>
                <a:ea typeface="Arial" charset="0"/>
                <a:cs typeface="Arial" charset="0"/>
              </a:rPr>
              <a:t>)</a:t>
            </a:r>
            <a:r>
              <a:rPr lang="en-US">
                <a:latin typeface="Arial" charset="0"/>
                <a:ea typeface="Arial" charset="0"/>
                <a:cs typeface="Arial" charset="0"/>
              </a:rPr>
              <a:t>,</a:t>
            </a:r>
            <a:r>
              <a:rPr lang="en-US" b="1">
                <a:solidFill>
                  <a:srgbClr val="FF0000"/>
                </a:solidFill>
                <a:latin typeface="Arial" charset="0"/>
                <a:ea typeface="Arial" charset="0"/>
                <a:cs typeface="Arial" charset="0"/>
              </a:rPr>
              <a:t> </a:t>
            </a:r>
            <a:r>
              <a:rPr lang="cs-CZ" sz="1800" b="1">
                <a:solidFill>
                  <a:schemeClr val="accent2"/>
                </a:solidFill>
                <a:latin typeface="Arial" charset="0"/>
                <a:ea typeface="Arial" charset="0"/>
                <a:cs typeface="Arial" charset="0"/>
              </a:rPr>
              <a:t>I</a:t>
            </a:r>
            <a:r>
              <a:rPr lang="cs-CZ" sz="1800">
                <a:latin typeface="Arial" charset="0"/>
                <a:ea typeface="Arial" charset="0"/>
                <a:cs typeface="Arial" charset="0"/>
              </a:rPr>
              <a:t> is the intensity, </a:t>
            </a:r>
            <a:r>
              <a:rPr lang="cs-CZ" sz="1800" b="1">
                <a:solidFill>
                  <a:schemeClr val="accent2"/>
                </a:solidFill>
                <a:latin typeface="Arial" charset="0"/>
                <a:ea typeface="Arial" charset="0"/>
                <a:cs typeface="Arial" charset="0"/>
              </a:rPr>
              <a:t>A</a:t>
            </a:r>
            <a:r>
              <a:rPr lang="cs-CZ" sz="1800">
                <a:latin typeface="Arial" charset="0"/>
                <a:ea typeface="Arial" charset="0"/>
                <a:cs typeface="Arial" charset="0"/>
              </a:rPr>
              <a:t> is a scaling constant, and</a:t>
            </a:r>
            <a:r>
              <a:rPr lang="cs-CZ" sz="1800" b="1">
                <a:solidFill>
                  <a:schemeClr val="accent2"/>
                </a:solidFill>
                <a:latin typeface="Arial" charset="0"/>
                <a:ea typeface="Arial" charset="0"/>
                <a:cs typeface="Arial" charset="0"/>
              </a:rPr>
              <a:t> r</a:t>
            </a:r>
            <a:r>
              <a:rPr lang="cs-CZ" sz="1800">
                <a:latin typeface="Arial" charset="0"/>
                <a:ea typeface="Arial" charset="0"/>
                <a:cs typeface="Arial" charset="0"/>
              </a:rPr>
              <a:t> is the distance between the nuclei</a:t>
            </a:r>
            <a:endParaRPr lang="en-US" sz="1800">
              <a:latin typeface="Arial" charset="0"/>
              <a:ea typeface="Arial" charset="0"/>
              <a:cs typeface="Arial" charset="0"/>
            </a:endParaRPr>
          </a:p>
          <a:p>
            <a:pPr marL="495300" indent="-495300">
              <a:buFontTx/>
              <a:buAutoNum type="romanLcParenR"/>
            </a:pPr>
            <a:r>
              <a:rPr lang="en-US" sz="2000" b="1">
                <a:solidFill>
                  <a:schemeClr val="accent2"/>
                </a:solidFill>
                <a:latin typeface="Arial" charset="0"/>
                <a:ea typeface="Arial" charset="0"/>
                <a:cs typeface="Arial" charset="0"/>
              </a:rPr>
              <a:t>t</a:t>
            </a:r>
            <a:r>
              <a:rPr lang="cs-CZ" sz="2000" b="1">
                <a:solidFill>
                  <a:schemeClr val="accent2"/>
                </a:solidFill>
                <a:latin typeface="Arial" charset="0"/>
                <a:ea typeface="Arial" charset="0"/>
                <a:cs typeface="Arial" charset="0"/>
              </a:rPr>
              <a:t>he NOE provides a link between an experimentally measurable quantity, I, and internuclear distance</a:t>
            </a:r>
            <a:endParaRPr lang="en-US" sz="2000" b="1">
              <a:solidFill>
                <a:schemeClr val="accent2"/>
              </a:solidFill>
              <a:latin typeface="Arial" charset="0"/>
              <a:ea typeface="Arial" charset="0"/>
              <a:cs typeface="Arial" charset="0"/>
            </a:endParaRPr>
          </a:p>
          <a:p>
            <a:pPr marL="495300" indent="-495300">
              <a:buFontTx/>
              <a:buAutoNum type="romanLcParenR"/>
            </a:pPr>
            <a:r>
              <a:rPr lang="cs-CZ" sz="2000" b="1">
                <a:solidFill>
                  <a:schemeClr val="accent2"/>
                </a:solidFill>
                <a:latin typeface="Arial" charset="0"/>
                <a:ea typeface="Arial" charset="0"/>
                <a:cs typeface="Arial" charset="0"/>
              </a:rPr>
              <a:t>NOE is only observed up to ~</a:t>
            </a:r>
            <a:r>
              <a:rPr lang="en-US" sz="2000" b="1">
                <a:solidFill>
                  <a:schemeClr val="accent2"/>
                </a:solidFill>
                <a:latin typeface="Arial" charset="0"/>
                <a:ea typeface="Arial" charset="0"/>
                <a:cs typeface="Arial" charset="0"/>
              </a:rPr>
              <a:t>6Å</a:t>
            </a:r>
            <a:r>
              <a:rPr lang="cs-CZ" b="1">
                <a:solidFill>
                  <a:schemeClr val="accent2"/>
                </a:solidFill>
                <a:latin typeface="Arial" charset="0"/>
                <a:ea typeface="Arial" charset="0"/>
                <a:cs typeface="Arial" charset="0"/>
              </a:rPr>
              <a:t> </a:t>
            </a:r>
          </a:p>
          <a:p>
            <a:pPr marL="495300" indent="-495300">
              <a:buFontTx/>
              <a:buAutoNum type="romanLcParenR"/>
            </a:pPr>
            <a:endParaRPr lang="cs-CZ" b="1">
              <a:solidFill>
                <a:schemeClr val="accent2"/>
              </a:solidFill>
              <a:latin typeface="Arial" charset="0"/>
              <a:ea typeface="Arial" charset="0"/>
              <a:cs typeface="Arial" charset="0"/>
            </a:endParaRPr>
          </a:p>
          <a:p>
            <a:pPr marL="495300" indent="-495300" eaLnBrk="0" hangingPunct="0"/>
            <a:endParaRPr lang="cs-CZ">
              <a:latin typeface="Times New Roman" charset="0"/>
            </a:endParaRPr>
          </a:p>
        </p:txBody>
      </p:sp>
      <p:sp>
        <p:nvSpPr>
          <p:cNvPr id="112652" name="Text Box 12"/>
          <p:cNvSpPr txBox="1">
            <a:spLocks noChangeArrowheads="1"/>
          </p:cNvSpPr>
          <p:nvPr/>
        </p:nvSpPr>
        <p:spPr bwMode="auto">
          <a:xfrm>
            <a:off x="2286000" y="5181600"/>
            <a:ext cx="330200" cy="336550"/>
          </a:xfrm>
          <a:prstGeom prst="rect">
            <a:avLst/>
          </a:prstGeom>
          <a:noFill/>
          <a:ln w="9525">
            <a:noFill/>
            <a:miter lim="800000"/>
            <a:headEnd/>
            <a:tailEnd/>
          </a:ln>
          <a:effectLst/>
        </p:spPr>
        <p:txBody>
          <a:bodyPr wrap="none">
            <a:prstTxWarp prst="textNoShape">
              <a:avLst/>
            </a:prstTxWarp>
            <a:spAutoFit/>
          </a:bodyPr>
          <a:lstStyle/>
          <a:p>
            <a:r>
              <a:rPr lang="en-US" sz="1600">
                <a:latin typeface="Arial" charset="0"/>
              </a:rPr>
              <a:t>N</a:t>
            </a:r>
            <a:endParaRPr lang="cs-CZ" sz="1600">
              <a:latin typeface="Arial" charset="0"/>
            </a:endParaRPr>
          </a:p>
        </p:txBody>
      </p:sp>
      <p:sp>
        <p:nvSpPr>
          <p:cNvPr id="112653" name="Text Box 13"/>
          <p:cNvSpPr txBox="1">
            <a:spLocks noChangeArrowheads="1"/>
          </p:cNvSpPr>
          <p:nvPr/>
        </p:nvSpPr>
        <p:spPr bwMode="auto">
          <a:xfrm>
            <a:off x="3403600" y="5181600"/>
            <a:ext cx="330200" cy="336550"/>
          </a:xfrm>
          <a:prstGeom prst="rect">
            <a:avLst/>
          </a:prstGeom>
          <a:noFill/>
          <a:ln w="9525">
            <a:noFill/>
            <a:miter lim="800000"/>
            <a:headEnd/>
            <a:tailEnd/>
          </a:ln>
          <a:effectLst/>
        </p:spPr>
        <p:txBody>
          <a:bodyPr wrap="none">
            <a:prstTxWarp prst="textNoShape">
              <a:avLst/>
            </a:prstTxWarp>
            <a:spAutoFit/>
          </a:bodyPr>
          <a:lstStyle/>
          <a:p>
            <a:r>
              <a:rPr lang="en-US" sz="1600">
                <a:latin typeface="Arial" charset="0"/>
              </a:rPr>
              <a:t>N</a:t>
            </a:r>
            <a:endParaRPr lang="cs-CZ" sz="1600">
              <a:latin typeface="Arial" charset="0"/>
            </a:endParaRPr>
          </a:p>
        </p:txBody>
      </p:sp>
      <p:sp>
        <p:nvSpPr>
          <p:cNvPr id="112654" name="Text Box 14"/>
          <p:cNvSpPr txBox="1">
            <a:spLocks noChangeArrowheads="1"/>
          </p:cNvSpPr>
          <p:nvPr/>
        </p:nvSpPr>
        <p:spPr bwMode="auto">
          <a:xfrm>
            <a:off x="3403600" y="5530850"/>
            <a:ext cx="319088" cy="336550"/>
          </a:xfrm>
          <a:prstGeom prst="rect">
            <a:avLst/>
          </a:prstGeom>
          <a:noFill/>
          <a:ln w="9525">
            <a:noFill/>
            <a:miter lim="800000"/>
            <a:headEnd/>
            <a:tailEnd/>
          </a:ln>
          <a:effectLst/>
        </p:spPr>
        <p:txBody>
          <a:bodyPr wrap="none">
            <a:prstTxWarp prst="textNoShape">
              <a:avLst/>
            </a:prstTxWarp>
            <a:spAutoFit/>
          </a:bodyPr>
          <a:lstStyle/>
          <a:p>
            <a:r>
              <a:rPr lang="en-US" sz="1600">
                <a:latin typeface="Arial" charset="0"/>
              </a:rPr>
              <a:t>S</a:t>
            </a:r>
            <a:endParaRPr lang="cs-CZ" sz="1600">
              <a:latin typeface="Arial" charset="0"/>
            </a:endParaRPr>
          </a:p>
        </p:txBody>
      </p:sp>
      <p:sp>
        <p:nvSpPr>
          <p:cNvPr id="112655" name="Text Box 15"/>
          <p:cNvSpPr txBox="1">
            <a:spLocks noChangeArrowheads="1"/>
          </p:cNvSpPr>
          <p:nvPr/>
        </p:nvSpPr>
        <p:spPr bwMode="auto">
          <a:xfrm>
            <a:off x="2286000" y="5530850"/>
            <a:ext cx="319088" cy="336550"/>
          </a:xfrm>
          <a:prstGeom prst="rect">
            <a:avLst/>
          </a:prstGeom>
          <a:noFill/>
          <a:ln w="9525">
            <a:noFill/>
            <a:miter lim="800000"/>
            <a:headEnd/>
            <a:tailEnd/>
          </a:ln>
          <a:effectLst/>
        </p:spPr>
        <p:txBody>
          <a:bodyPr wrap="none">
            <a:prstTxWarp prst="textNoShape">
              <a:avLst/>
            </a:prstTxWarp>
            <a:spAutoFit/>
          </a:bodyPr>
          <a:lstStyle/>
          <a:p>
            <a:r>
              <a:rPr lang="en-US" sz="1600" dirty="0">
                <a:latin typeface="Arial" charset="0"/>
              </a:rPr>
              <a:t>S</a:t>
            </a:r>
            <a:endParaRPr lang="cs-CZ" sz="1600" dirty="0">
              <a:latin typeface="Arial" charset="0"/>
            </a:endParaRPr>
          </a:p>
        </p:txBody>
      </p:sp>
    </p:spTree>
    <p:extLst>
      <p:ext uri="{BB962C8B-B14F-4D97-AF65-F5344CB8AC3E}">
        <p14:creationId xmlns:p14="http://schemas.microsoft.com/office/powerpoint/2010/main" val="637558471"/>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0" y="70578"/>
            <a:ext cx="9143999" cy="461665"/>
          </a:xfrm>
          <a:prstGeom prst="rect">
            <a:avLst/>
          </a:prstGeom>
          <a:noFill/>
          <a:ln w="9525">
            <a:noFill/>
            <a:miter lim="800000"/>
            <a:headEnd/>
            <a:tailEnd/>
          </a:ln>
        </p:spPr>
        <p:txBody>
          <a:bodyPr wrap="square">
            <a:prstTxWarp prst="textNoShape">
              <a:avLst/>
            </a:prstTxWarp>
            <a:spAutoFit/>
          </a:bodyPr>
          <a:lstStyle/>
          <a:p>
            <a:r>
              <a:rPr lang="en-US" sz="2400" dirty="0" err="1">
                <a:latin typeface="Arial"/>
                <a:cs typeface="Arial"/>
              </a:rPr>
              <a:t>Interligand</a:t>
            </a:r>
            <a:r>
              <a:rPr lang="en-US" sz="2400" dirty="0">
                <a:latin typeface="Arial"/>
                <a:cs typeface="Arial"/>
              </a:rPr>
              <a:t> </a:t>
            </a:r>
            <a:r>
              <a:rPr lang="en-US" sz="2400" dirty="0" err="1">
                <a:latin typeface="Arial"/>
                <a:cs typeface="Arial"/>
              </a:rPr>
              <a:t>NOEs</a:t>
            </a:r>
            <a:r>
              <a:rPr lang="en-US" sz="2400" dirty="0">
                <a:latin typeface="Arial"/>
                <a:cs typeface="Arial"/>
              </a:rPr>
              <a:t> between </a:t>
            </a:r>
            <a:r>
              <a:rPr lang="en-US" sz="2400" dirty="0" smtClean="0">
                <a:latin typeface="Arial"/>
                <a:cs typeface="Arial"/>
              </a:rPr>
              <a:t>CID and CTD – </a:t>
            </a:r>
            <a:r>
              <a:rPr lang="en-US" sz="2400" dirty="0">
                <a:latin typeface="Arial"/>
                <a:cs typeface="Arial"/>
              </a:rPr>
              <a:t>900MHz, 150ms, 293K</a:t>
            </a:r>
          </a:p>
        </p:txBody>
      </p:sp>
      <p:grpSp>
        <p:nvGrpSpPr>
          <p:cNvPr id="2" name="Group 32"/>
          <p:cNvGrpSpPr/>
          <p:nvPr/>
        </p:nvGrpSpPr>
        <p:grpSpPr>
          <a:xfrm>
            <a:off x="2006599" y="663575"/>
            <a:ext cx="5448302" cy="5929312"/>
            <a:chOff x="677863" y="663575"/>
            <a:chExt cx="5448302" cy="5929312"/>
          </a:xfrm>
        </p:grpSpPr>
        <p:sp>
          <p:nvSpPr>
            <p:cNvPr id="18" name="TextBox 19"/>
            <p:cNvSpPr txBox="1">
              <a:spLocks noChangeArrowheads="1"/>
            </p:cNvSpPr>
            <p:nvPr/>
          </p:nvSpPr>
          <p:spPr bwMode="auto">
            <a:xfrm>
              <a:off x="1411286" y="663575"/>
              <a:ext cx="2659063" cy="368300"/>
            </a:xfrm>
            <a:prstGeom prst="rect">
              <a:avLst/>
            </a:prstGeom>
            <a:noFill/>
            <a:ln w="9525">
              <a:noFill/>
              <a:miter lim="800000"/>
              <a:headEnd/>
              <a:tailEnd/>
            </a:ln>
          </p:spPr>
          <p:txBody>
            <a:bodyPr>
              <a:prstTxWarp prst="textNoShape">
                <a:avLst/>
              </a:prstTxWarp>
              <a:spAutoFit/>
            </a:bodyPr>
            <a:lstStyle/>
            <a:p>
              <a:pPr algn="ctr"/>
              <a:r>
                <a:rPr lang="en-US" dirty="0" smtClean="0">
                  <a:latin typeface="Arial"/>
                  <a:cs typeface="Arial"/>
                </a:rPr>
                <a:t>CID </a:t>
              </a:r>
              <a:r>
                <a:rPr lang="en-US" dirty="0">
                  <a:latin typeface="Arial"/>
                  <a:cs typeface="Arial"/>
                </a:rPr>
                <a:t>resonances</a:t>
              </a:r>
            </a:p>
          </p:txBody>
        </p:sp>
        <p:grpSp>
          <p:nvGrpSpPr>
            <p:cNvPr id="3" name="Group 31"/>
            <p:cNvGrpSpPr/>
            <p:nvPr/>
          </p:nvGrpSpPr>
          <p:grpSpPr>
            <a:xfrm>
              <a:off x="677863" y="1031874"/>
              <a:ext cx="5448302" cy="5561013"/>
              <a:chOff x="677863" y="1031875"/>
              <a:chExt cx="5448302" cy="5561013"/>
            </a:xfrm>
          </p:grpSpPr>
          <p:pic>
            <p:nvPicPr>
              <p:cNvPr id="4" name="Picture 3" descr="iloe2D.png"/>
              <p:cNvPicPr>
                <a:picLocks noChangeAspect="1"/>
              </p:cNvPicPr>
              <p:nvPr/>
            </p:nvPicPr>
            <p:blipFill>
              <a:blip r:embed="rId3"/>
              <a:srcRect/>
              <a:stretch>
                <a:fillRect/>
              </a:stretch>
            </p:blipFill>
            <p:spPr bwMode="auto">
              <a:xfrm>
                <a:off x="677863" y="1755775"/>
                <a:ext cx="4197350" cy="4837113"/>
              </a:xfrm>
              <a:prstGeom prst="rect">
                <a:avLst/>
              </a:prstGeom>
              <a:noFill/>
              <a:ln w="9525">
                <a:noFill/>
                <a:miter lim="800000"/>
                <a:headEnd/>
                <a:tailEnd/>
              </a:ln>
            </p:spPr>
          </p:pic>
          <p:cxnSp>
            <p:nvCxnSpPr>
              <p:cNvPr id="6" name="Straight Connector 5"/>
              <p:cNvCxnSpPr/>
              <p:nvPr/>
            </p:nvCxnSpPr>
            <p:spPr>
              <a:xfrm>
                <a:off x="4259263" y="2438400"/>
                <a:ext cx="955675"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4259263" y="2759075"/>
                <a:ext cx="955675"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4259263" y="2909888"/>
                <a:ext cx="955675" cy="1587"/>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4259263" y="3165475"/>
                <a:ext cx="955675"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4259263" y="3536950"/>
                <a:ext cx="955675"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4259263" y="3952875"/>
                <a:ext cx="955675"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4259263" y="4062413"/>
                <a:ext cx="955675" cy="1587"/>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4259263" y="4857750"/>
                <a:ext cx="955675"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4259263" y="4945063"/>
                <a:ext cx="955675" cy="1587"/>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4259263" y="5099050"/>
                <a:ext cx="955675"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4259263" y="6121400"/>
                <a:ext cx="955675"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sp>
            <p:nvSpPr>
              <p:cNvPr id="17" name="Right Brace 16"/>
              <p:cNvSpPr/>
              <p:nvPr/>
            </p:nvSpPr>
            <p:spPr>
              <a:xfrm>
                <a:off x="5214938" y="2438400"/>
                <a:ext cx="542925" cy="3683000"/>
              </a:xfrm>
              <a:prstGeom prst="rightBrace">
                <a:avLst/>
              </a:prstGeom>
              <a:ln w="3810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19" name="Straight Connector 18"/>
              <p:cNvCxnSpPr/>
              <p:nvPr/>
            </p:nvCxnSpPr>
            <p:spPr>
              <a:xfrm rot="5400000" flipH="1" flipV="1">
                <a:off x="822325" y="1770063"/>
                <a:ext cx="830263" cy="1587"/>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5400000" flipH="1" flipV="1">
                <a:off x="1125537" y="1770063"/>
                <a:ext cx="830263"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flipV="1">
                <a:off x="1592262" y="1770063"/>
                <a:ext cx="830263"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5400000" flipH="1" flipV="1">
                <a:off x="1815306" y="1754982"/>
                <a:ext cx="828675"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rot="5400000" flipH="1" flipV="1">
                <a:off x="2651125" y="1770063"/>
                <a:ext cx="830263" cy="1587"/>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rot="5400000" flipH="1" flipV="1">
                <a:off x="2735262" y="1770063"/>
                <a:ext cx="830263"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rot="5400000" flipH="1" flipV="1">
                <a:off x="2869406" y="1762919"/>
                <a:ext cx="828675"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rot="5400000" flipH="1" flipV="1">
                <a:off x="3019425" y="1770063"/>
                <a:ext cx="830263" cy="1587"/>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rot="5400000" flipH="1" flipV="1">
                <a:off x="3505994" y="1754982"/>
                <a:ext cx="828675" cy="1587"/>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rot="5400000" flipH="1" flipV="1">
                <a:off x="3656012" y="1770063"/>
                <a:ext cx="830263"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rot="5400000" flipH="1" flipV="1">
                <a:off x="3808412" y="1770063"/>
                <a:ext cx="830263" cy="1588"/>
              </a:xfrm>
              <a:prstGeom prst="line">
                <a:avLst/>
              </a:prstGeom>
              <a:ln w="9525" cmpd="sng">
                <a:solidFill>
                  <a:schemeClr val="tx1"/>
                </a:solidFill>
                <a:headEnd type="triangle"/>
              </a:ln>
              <a:effectLst/>
            </p:spPr>
            <p:style>
              <a:lnRef idx="2">
                <a:schemeClr val="accent1"/>
              </a:lnRef>
              <a:fillRef idx="0">
                <a:schemeClr val="accent1"/>
              </a:fillRef>
              <a:effectRef idx="1">
                <a:schemeClr val="accent1"/>
              </a:effectRef>
              <a:fontRef idx="minor">
                <a:schemeClr val="tx1"/>
              </a:fontRef>
            </p:style>
          </p:cxnSp>
          <p:sp>
            <p:nvSpPr>
              <p:cNvPr id="30" name="Right Brace 29"/>
              <p:cNvSpPr/>
              <p:nvPr/>
            </p:nvSpPr>
            <p:spPr>
              <a:xfrm rot="16200000">
                <a:off x="2523331" y="-253206"/>
                <a:ext cx="414338" cy="2984500"/>
              </a:xfrm>
              <a:prstGeom prst="rightBrace">
                <a:avLst/>
              </a:prstGeom>
              <a:ln>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1" name="TextBox 36"/>
              <p:cNvSpPr txBox="1">
                <a:spLocks noChangeArrowheads="1"/>
              </p:cNvSpPr>
              <p:nvPr/>
            </p:nvSpPr>
            <p:spPr bwMode="auto">
              <a:xfrm rot="16200000">
                <a:off x="4612483" y="4055269"/>
                <a:ext cx="2659063" cy="368300"/>
              </a:xfrm>
              <a:prstGeom prst="rect">
                <a:avLst/>
              </a:prstGeom>
              <a:noFill/>
              <a:ln w="9525">
                <a:noFill/>
                <a:miter lim="800000"/>
                <a:headEnd/>
                <a:tailEnd/>
              </a:ln>
            </p:spPr>
            <p:txBody>
              <a:bodyPr>
                <a:prstTxWarp prst="textNoShape">
                  <a:avLst/>
                </a:prstTxWarp>
                <a:spAutoFit/>
              </a:bodyPr>
              <a:lstStyle/>
              <a:p>
                <a:pPr algn="ctr"/>
                <a:r>
                  <a:rPr lang="en-US" dirty="0" smtClean="0">
                    <a:latin typeface="Arial"/>
                    <a:cs typeface="Arial"/>
                  </a:rPr>
                  <a:t>CTD resonances</a:t>
                </a:r>
                <a:endParaRPr lang="en-US" dirty="0">
                  <a:latin typeface="Arial"/>
                  <a:cs typeface="Arial"/>
                </a:endParaRPr>
              </a:p>
            </p:txBody>
          </p:sp>
        </p:grpSp>
      </p:grpSp>
    </p:spTree>
    <p:extLst>
      <p:ext uri="{BB962C8B-B14F-4D97-AF65-F5344CB8AC3E}">
        <p14:creationId xmlns:p14="http://schemas.microsoft.com/office/powerpoint/2010/main" val="1144955545"/>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cid-ctd.2pSer.png"/>
          <p:cNvPicPr>
            <a:picLocks noChangeAspect="1"/>
          </p:cNvPicPr>
          <p:nvPr/>
        </p:nvPicPr>
        <p:blipFill>
          <a:blip r:embed="rId2"/>
          <a:stretch>
            <a:fillRect/>
          </a:stretch>
        </p:blipFill>
        <p:spPr>
          <a:xfrm>
            <a:off x="0" y="0"/>
            <a:ext cx="9144000" cy="6858000"/>
          </a:xfrm>
          <a:prstGeom prst="rect">
            <a:avLst/>
          </a:prstGeom>
        </p:spPr>
      </p:pic>
      <p:sp>
        <p:nvSpPr>
          <p:cNvPr id="45062" name="TextBox 24"/>
          <p:cNvSpPr txBox="1">
            <a:spLocks noChangeArrowheads="1"/>
          </p:cNvSpPr>
          <p:nvPr/>
        </p:nvSpPr>
        <p:spPr bwMode="auto">
          <a:xfrm>
            <a:off x="584200" y="330200"/>
            <a:ext cx="8394700" cy="523875"/>
          </a:xfrm>
          <a:prstGeom prst="rect">
            <a:avLst/>
          </a:prstGeom>
          <a:noFill/>
          <a:ln w="9525">
            <a:noFill/>
            <a:miter lim="800000"/>
            <a:headEnd/>
            <a:tailEnd/>
          </a:ln>
        </p:spPr>
        <p:txBody>
          <a:bodyPr>
            <a:prstTxWarp prst="textNoShape">
              <a:avLst/>
            </a:prstTxWarp>
            <a:spAutoFit/>
          </a:bodyPr>
          <a:lstStyle/>
          <a:p>
            <a:pPr fontAlgn="base">
              <a:spcBef>
                <a:spcPct val="0"/>
              </a:spcBef>
              <a:spcAft>
                <a:spcPct val="0"/>
              </a:spcAft>
            </a:pPr>
            <a:r>
              <a:rPr lang="en-US" sz="2800" dirty="0">
                <a:solidFill>
                  <a:srgbClr val="FFFF00"/>
                </a:solidFill>
                <a:latin typeface="Arial" charset="0"/>
                <a:ea typeface="ＭＳ Ｐゴシック" charset="-128"/>
                <a:cs typeface="ＭＳ Ｐゴシック" charset="-128"/>
              </a:rPr>
              <a:t>The </a:t>
            </a:r>
            <a:r>
              <a:rPr lang="en-US" sz="2800" b="1" dirty="0">
                <a:solidFill>
                  <a:srgbClr val="FFFF00"/>
                </a:solidFill>
                <a:latin typeface="Arial" charset="0"/>
                <a:ea typeface="ＭＳ Ｐゴシック" charset="-128"/>
                <a:cs typeface="ＭＳ Ｐゴシック" charset="-128"/>
              </a:rPr>
              <a:t>dissociation</a:t>
            </a:r>
            <a:r>
              <a:rPr lang="en-US" sz="2800" dirty="0">
                <a:solidFill>
                  <a:srgbClr val="FFFF00"/>
                </a:solidFill>
                <a:latin typeface="Arial" charset="0"/>
                <a:ea typeface="ＭＳ Ｐゴシック" charset="-128"/>
                <a:cs typeface="ＭＳ Ｐゴシック" charset="-128"/>
              </a:rPr>
              <a:t> mechanism</a:t>
            </a:r>
          </a:p>
        </p:txBody>
      </p:sp>
      <p:pic>
        <p:nvPicPr>
          <p:cNvPr id="12" name="Picture 11" descr="cid-ctd.trans_model.png"/>
          <p:cNvPicPr>
            <a:picLocks noChangeAspect="1"/>
          </p:cNvPicPr>
          <p:nvPr/>
        </p:nvPicPr>
        <p:blipFill>
          <a:blip r:embed="rId3"/>
          <a:stretch>
            <a:fillRect/>
          </a:stretch>
        </p:blipFill>
        <p:spPr>
          <a:xfrm>
            <a:off x="0" y="0"/>
            <a:ext cx="9144000" cy="6858000"/>
          </a:xfrm>
          <a:prstGeom prst="rect">
            <a:avLst/>
          </a:prstGeom>
        </p:spPr>
      </p:pic>
      <p:sp>
        <p:nvSpPr>
          <p:cNvPr id="13" name="TextBox 24"/>
          <p:cNvSpPr txBox="1">
            <a:spLocks noChangeArrowheads="1"/>
          </p:cNvSpPr>
          <p:nvPr/>
        </p:nvSpPr>
        <p:spPr bwMode="auto">
          <a:xfrm>
            <a:off x="583200" y="331200"/>
            <a:ext cx="8394700" cy="523875"/>
          </a:xfrm>
          <a:prstGeom prst="rect">
            <a:avLst/>
          </a:prstGeom>
          <a:noFill/>
          <a:ln w="9525">
            <a:noFill/>
            <a:miter lim="800000"/>
            <a:headEnd/>
            <a:tailEnd/>
          </a:ln>
        </p:spPr>
        <p:txBody>
          <a:bodyPr>
            <a:prstTxWarp prst="textNoShape">
              <a:avLst/>
            </a:prstTxWarp>
            <a:spAutoFit/>
          </a:bodyPr>
          <a:lstStyle/>
          <a:p>
            <a:pPr fontAlgn="base">
              <a:spcBef>
                <a:spcPct val="0"/>
              </a:spcBef>
              <a:spcAft>
                <a:spcPct val="0"/>
              </a:spcAft>
            </a:pPr>
            <a:r>
              <a:rPr lang="en-US" sz="2800" dirty="0">
                <a:solidFill>
                  <a:srgbClr val="FFFF00"/>
                </a:solidFill>
                <a:latin typeface="Arial" charset="0"/>
                <a:ea typeface="ＭＳ Ｐゴシック" charset="-128"/>
                <a:cs typeface="ＭＳ Ｐゴシック" charset="-128"/>
              </a:rPr>
              <a:t>The </a:t>
            </a:r>
            <a:r>
              <a:rPr lang="en-US" sz="2800" b="1" dirty="0">
                <a:solidFill>
                  <a:srgbClr val="FFFF00"/>
                </a:solidFill>
                <a:latin typeface="Arial" charset="0"/>
                <a:ea typeface="ＭＳ Ｐゴシック" charset="-128"/>
                <a:cs typeface="ＭＳ Ｐゴシック" charset="-128"/>
              </a:rPr>
              <a:t>dissociation</a:t>
            </a:r>
            <a:r>
              <a:rPr lang="en-US" sz="2800" dirty="0">
                <a:solidFill>
                  <a:srgbClr val="FFFF00"/>
                </a:solidFill>
                <a:latin typeface="Arial" charset="0"/>
                <a:ea typeface="ＭＳ Ｐゴシック" charset="-128"/>
                <a:cs typeface="ＭＳ Ｐゴシック" charset="-128"/>
              </a:rPr>
              <a:t> mechanism</a:t>
            </a:r>
          </a:p>
        </p:txBody>
      </p:sp>
    </p:spTree>
    <p:extLst>
      <p:ext uri="{BB962C8B-B14F-4D97-AF65-F5344CB8AC3E}">
        <p14:creationId xmlns:p14="http://schemas.microsoft.com/office/powerpoint/2010/main" val="16928289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66121" y="826173"/>
            <a:ext cx="8323507" cy="3785652"/>
          </a:xfrm>
          <a:prstGeom prst="rect">
            <a:avLst/>
          </a:prstGeom>
          <a:noFill/>
        </p:spPr>
        <p:txBody>
          <a:bodyPr wrap="square" rtlCol="0">
            <a:spAutoFit/>
          </a:bodyPr>
          <a:lstStyle/>
          <a:p>
            <a:r>
              <a:rPr lang="en-US" sz="2400" dirty="0" err="1" smtClean="0"/>
              <a:t>Výzvy</a:t>
            </a:r>
            <a:r>
              <a:rPr lang="en-US" sz="2400" dirty="0" smtClean="0"/>
              <a:t>/</a:t>
            </a:r>
            <a:r>
              <a:rPr lang="en-US" sz="2400" dirty="0" err="1" smtClean="0"/>
              <a:t>očekávání</a:t>
            </a:r>
            <a:r>
              <a:rPr lang="en-US" sz="2400" dirty="0" smtClean="0"/>
              <a:t> </a:t>
            </a:r>
            <a:r>
              <a:rPr lang="en-US" sz="2400" dirty="0" err="1" smtClean="0"/>
              <a:t>výsledků</a:t>
            </a:r>
            <a:r>
              <a:rPr lang="en-US" sz="2400" dirty="0" smtClean="0"/>
              <a:t> </a:t>
            </a:r>
            <a:r>
              <a:rPr lang="en-US" sz="2400" dirty="0" err="1" smtClean="0"/>
              <a:t>dockování</a:t>
            </a:r>
            <a:endParaRPr lang="en-US" sz="2400" dirty="0" smtClean="0"/>
          </a:p>
          <a:p>
            <a:endParaRPr lang="en-US" dirty="0"/>
          </a:p>
          <a:p>
            <a:pPr marL="342900" indent="-342900">
              <a:buAutoNum type="arabicParenR"/>
            </a:pPr>
            <a:r>
              <a:rPr lang="en-US" dirty="0" smtClean="0"/>
              <a:t>Predicting </a:t>
            </a:r>
            <a:r>
              <a:rPr lang="en-US" dirty="0"/>
              <a:t>energetics of protein-ligand </a:t>
            </a:r>
            <a:r>
              <a:rPr lang="en-US" dirty="0" smtClean="0"/>
              <a:t>binding</a:t>
            </a:r>
          </a:p>
          <a:p>
            <a:pPr marL="342900" indent="-342900">
              <a:buAutoNum type="arabicParenR"/>
            </a:pPr>
            <a:endParaRPr lang="en-US" dirty="0" smtClean="0"/>
          </a:p>
          <a:p>
            <a:pPr marL="342900" indent="-342900">
              <a:buAutoNum type="arabicParenR"/>
            </a:pPr>
            <a:r>
              <a:rPr lang="en-US" dirty="0" smtClean="0"/>
              <a:t>Searching </a:t>
            </a:r>
            <a:r>
              <a:rPr lang="en-US" dirty="0"/>
              <a:t>space of possible poses &amp; </a:t>
            </a:r>
            <a:r>
              <a:rPr lang="en-US" dirty="0" smtClean="0"/>
              <a:t>conformations</a:t>
            </a:r>
          </a:p>
          <a:p>
            <a:pPr marL="342900" indent="-342900">
              <a:buAutoNum type="arabicParenR"/>
            </a:pPr>
            <a:endParaRPr lang="en-US" dirty="0" smtClean="0"/>
          </a:p>
          <a:p>
            <a:pPr marL="800100" lvl="1" indent="-342900">
              <a:buFont typeface="+mj-lt"/>
              <a:buAutoNum type="alphaLcParenR"/>
            </a:pPr>
            <a:r>
              <a:rPr lang="en-US" dirty="0" smtClean="0"/>
              <a:t>Relative </a:t>
            </a:r>
            <a:r>
              <a:rPr lang="en-US" dirty="0"/>
              <a:t>position (3 degrees of freedom</a:t>
            </a:r>
            <a:r>
              <a:rPr lang="en-US" dirty="0" smtClean="0"/>
              <a:t>)</a:t>
            </a:r>
          </a:p>
          <a:p>
            <a:pPr marL="800100" lvl="1" indent="-342900">
              <a:buFont typeface="+mj-lt"/>
              <a:buAutoNum type="alphaLcParenR"/>
            </a:pPr>
            <a:endParaRPr lang="en-US" dirty="0" smtClean="0"/>
          </a:p>
          <a:p>
            <a:pPr marL="800100" lvl="1" indent="-342900">
              <a:buFont typeface="+mj-lt"/>
              <a:buAutoNum type="alphaLcParenR"/>
            </a:pPr>
            <a:r>
              <a:rPr lang="en-US" dirty="0" smtClean="0"/>
              <a:t>Relative </a:t>
            </a:r>
            <a:r>
              <a:rPr lang="en-US" dirty="0"/>
              <a:t>orientation (3 degrees of freedom</a:t>
            </a:r>
            <a:r>
              <a:rPr lang="en-US" dirty="0" smtClean="0"/>
              <a:t>)</a:t>
            </a:r>
          </a:p>
          <a:p>
            <a:pPr marL="800100" lvl="1" indent="-342900">
              <a:buFont typeface="+mj-lt"/>
              <a:buAutoNum type="alphaLcParenR"/>
            </a:pPr>
            <a:endParaRPr lang="en-US" dirty="0" smtClean="0"/>
          </a:p>
          <a:p>
            <a:pPr marL="800100" lvl="1" indent="-342900">
              <a:buFont typeface="+mj-lt"/>
              <a:buAutoNum type="alphaLcParenR"/>
            </a:pPr>
            <a:r>
              <a:rPr lang="en-US" dirty="0" smtClean="0"/>
              <a:t>Rotatable </a:t>
            </a:r>
            <a:r>
              <a:rPr lang="en-US" dirty="0"/>
              <a:t>bonds in ligand (n degrees of freedom</a:t>
            </a:r>
            <a:r>
              <a:rPr lang="en-US" dirty="0" smtClean="0"/>
              <a:t>)</a:t>
            </a:r>
          </a:p>
          <a:p>
            <a:pPr marL="800100" lvl="1" indent="-342900">
              <a:buFont typeface="+mj-lt"/>
              <a:buAutoNum type="alphaLcParenR"/>
            </a:pPr>
            <a:endParaRPr lang="en-US" dirty="0" smtClean="0"/>
          </a:p>
          <a:p>
            <a:pPr marL="800100" lvl="1" indent="-342900">
              <a:buFont typeface="+mj-lt"/>
              <a:buAutoNum type="alphaLcParenR"/>
            </a:pPr>
            <a:r>
              <a:rPr lang="en-US" dirty="0" smtClean="0"/>
              <a:t>Rotatable </a:t>
            </a:r>
            <a:r>
              <a:rPr lang="en-US" dirty="0"/>
              <a:t>bonds in protein (m degrees of freedom)</a:t>
            </a:r>
          </a:p>
        </p:txBody>
      </p:sp>
    </p:spTree>
    <p:extLst>
      <p:ext uri="{BB962C8B-B14F-4D97-AF65-F5344CB8AC3E}">
        <p14:creationId xmlns:p14="http://schemas.microsoft.com/office/powerpoint/2010/main" val="17222735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ext Box 2"/>
          <p:cNvSpPr txBox="1">
            <a:spLocks noChangeArrowheads="1"/>
          </p:cNvSpPr>
          <p:nvPr/>
        </p:nvSpPr>
        <p:spPr bwMode="auto">
          <a:xfrm>
            <a:off x="533400" y="457200"/>
            <a:ext cx="8153400" cy="201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sz="3600" b="1">
                <a:solidFill>
                  <a:schemeClr val="accent2"/>
                </a:solidFill>
              </a:rPr>
              <a:t>STD - saturation transfer difference</a:t>
            </a:r>
          </a:p>
          <a:p>
            <a:pPr>
              <a:spcBef>
                <a:spcPct val="50000"/>
              </a:spcBef>
            </a:pPr>
            <a:endParaRPr lang="en-US" sz="3600" b="1">
              <a:solidFill>
                <a:schemeClr val="accent2"/>
              </a:solidFill>
            </a:endParaRPr>
          </a:p>
          <a:p>
            <a:pPr>
              <a:spcBef>
                <a:spcPct val="50000"/>
              </a:spcBef>
            </a:pPr>
            <a:endParaRPr lang="en-US"/>
          </a:p>
        </p:txBody>
      </p:sp>
      <p:pic>
        <p:nvPicPr>
          <p:cNvPr id="163843" name="Picture 3" descr="STD_1stPage199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1524000"/>
            <a:ext cx="5276850" cy="4813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749902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ext Box 1026"/>
          <p:cNvSpPr txBox="1">
            <a:spLocks noChangeArrowheads="1"/>
          </p:cNvSpPr>
          <p:nvPr/>
        </p:nvSpPr>
        <p:spPr bwMode="auto">
          <a:xfrm>
            <a:off x="280988" y="228600"/>
            <a:ext cx="8582025" cy="6122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b="1">
                <a:solidFill>
                  <a:schemeClr val="accent2"/>
                </a:solidFill>
              </a:rPr>
              <a:t>STD on EpoA-Tub complex measured @900MHz</a:t>
            </a:r>
          </a:p>
          <a:p>
            <a:pPr>
              <a:spcBef>
                <a:spcPct val="50000"/>
              </a:spcBef>
            </a:pPr>
            <a:r>
              <a:rPr lang="en-US" b="1">
                <a:solidFill>
                  <a:schemeClr val="accent2"/>
                </a:solidFill>
              </a:rPr>
              <a:t>The Saturation Transfer Difference</a:t>
            </a:r>
            <a:r>
              <a:rPr lang="en-US"/>
              <a:t> (STD) is an NMR method that allows determination of binding epitopes. </a:t>
            </a:r>
          </a:p>
          <a:p>
            <a:pPr>
              <a:spcBef>
                <a:spcPct val="50000"/>
              </a:spcBef>
            </a:pPr>
            <a:endParaRPr lang="en-US"/>
          </a:p>
          <a:p>
            <a:pPr>
              <a:spcBef>
                <a:spcPct val="50000"/>
              </a:spcBef>
            </a:pPr>
            <a:r>
              <a:rPr lang="en-US"/>
              <a:t>	</a:t>
            </a:r>
            <a:r>
              <a:rPr lang="en-US" sz="2000"/>
              <a:t>The method is </a:t>
            </a:r>
            <a:r>
              <a:rPr lang="en-US" sz="2000" b="1">
                <a:solidFill>
                  <a:schemeClr val="accent2"/>
                </a:solidFill>
              </a:rPr>
              <a:t>based on magnetization transfer by protein signals</a:t>
            </a:r>
            <a:r>
              <a:rPr lang="en-US" sz="2000"/>
              <a:t> </a:t>
            </a:r>
            <a:r>
              <a:rPr lang="en-US" sz="2000" b="1">
                <a:solidFill>
                  <a:schemeClr val="accent2"/>
                </a:solidFill>
              </a:rPr>
              <a:t>and their relayed effect to ligand</a:t>
            </a:r>
            <a:r>
              <a:rPr lang="en-US" sz="2000"/>
              <a:t>. During the saturation period, progressive saturation transfers from the protein to the ligand protons when the ligand binds to the target. The </a:t>
            </a:r>
            <a:r>
              <a:rPr lang="en-US" sz="2000" b="1">
                <a:solidFill>
                  <a:schemeClr val="accent2"/>
                </a:solidFill>
              </a:rPr>
              <a:t>ligand protons nearest to the protein are most likely to be saturated to the highest degree</a:t>
            </a:r>
            <a:r>
              <a:rPr lang="en-US" sz="2000"/>
              <a:t> and therefore have the strongest signal in the STD spectrum; whereas the </a:t>
            </a:r>
            <a:r>
              <a:rPr lang="en-US" sz="2000" b="1">
                <a:solidFill>
                  <a:schemeClr val="accent2"/>
                </a:solidFill>
              </a:rPr>
              <a:t>ligand protons located further away are saturated to a lower degree</a:t>
            </a:r>
            <a:r>
              <a:rPr lang="en-US" sz="2000"/>
              <a:t>, and their STD intensities are weaker. </a:t>
            </a:r>
          </a:p>
          <a:p>
            <a:pPr>
              <a:spcBef>
                <a:spcPct val="50000"/>
              </a:spcBef>
            </a:pPr>
            <a:endParaRPr lang="en-US" sz="2000"/>
          </a:p>
          <a:p>
            <a:pPr>
              <a:spcBef>
                <a:spcPct val="50000"/>
              </a:spcBef>
            </a:pPr>
            <a:r>
              <a:rPr lang="en-US" sz="2000"/>
              <a:t>	</a:t>
            </a:r>
            <a:r>
              <a:rPr lang="en-US" sz="2000" i="1"/>
              <a:t>Therefore, the degree of saturation of individual ligand protons reflects their proximity to the protein surface and can be used as an epitope method to describe the target-ligand interactions.</a:t>
            </a:r>
            <a:endParaRPr lang="en-US" sz="2000"/>
          </a:p>
        </p:txBody>
      </p:sp>
    </p:spTree>
    <p:extLst>
      <p:ext uri="{BB962C8B-B14F-4D97-AF65-F5344CB8AC3E}">
        <p14:creationId xmlns:p14="http://schemas.microsoft.com/office/powerpoint/2010/main" val="16595284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83" name="Freeform 11"/>
          <p:cNvSpPr>
            <a:spLocks/>
          </p:cNvSpPr>
          <p:nvPr/>
        </p:nvSpPr>
        <p:spPr bwMode="auto">
          <a:xfrm>
            <a:off x="7010400" y="762000"/>
            <a:ext cx="762000" cy="1295400"/>
          </a:xfrm>
          <a:custGeom>
            <a:avLst/>
            <a:gdLst>
              <a:gd name="T0" fmla="*/ 0 w 1776"/>
              <a:gd name="T1" fmla="*/ 816 h 816"/>
              <a:gd name="T2" fmla="*/ 672 w 1776"/>
              <a:gd name="T3" fmla="*/ 576 h 816"/>
              <a:gd name="T4" fmla="*/ 912 w 1776"/>
              <a:gd name="T5" fmla="*/ 0 h 816"/>
              <a:gd name="T6" fmla="*/ 1056 w 1776"/>
              <a:gd name="T7" fmla="*/ 576 h 816"/>
              <a:gd name="T8" fmla="*/ 1776 w 1776"/>
              <a:gd name="T9" fmla="*/ 816 h 816"/>
            </a:gdLst>
            <a:ahLst/>
            <a:cxnLst>
              <a:cxn ang="0">
                <a:pos x="T0" y="T1"/>
              </a:cxn>
              <a:cxn ang="0">
                <a:pos x="T2" y="T3"/>
              </a:cxn>
              <a:cxn ang="0">
                <a:pos x="T4" y="T5"/>
              </a:cxn>
              <a:cxn ang="0">
                <a:pos x="T6" y="T7"/>
              </a:cxn>
              <a:cxn ang="0">
                <a:pos x="T8" y="T9"/>
              </a:cxn>
            </a:cxnLst>
            <a:rect l="0" t="0" r="r" b="b"/>
            <a:pathLst>
              <a:path w="1776" h="816">
                <a:moveTo>
                  <a:pt x="0" y="816"/>
                </a:moveTo>
                <a:cubicBezTo>
                  <a:pt x="260" y="764"/>
                  <a:pt x="520" y="712"/>
                  <a:pt x="672" y="576"/>
                </a:cubicBezTo>
                <a:cubicBezTo>
                  <a:pt x="824" y="440"/>
                  <a:pt x="848" y="0"/>
                  <a:pt x="912" y="0"/>
                </a:cubicBezTo>
                <a:cubicBezTo>
                  <a:pt x="976" y="0"/>
                  <a:pt x="912" y="440"/>
                  <a:pt x="1056" y="576"/>
                </a:cubicBezTo>
                <a:cubicBezTo>
                  <a:pt x="1200" y="712"/>
                  <a:pt x="1488" y="764"/>
                  <a:pt x="1776" y="816"/>
                </a:cubicBezTo>
              </a:path>
            </a:pathLst>
          </a:custGeom>
          <a:noFill/>
          <a:ln w="25400">
            <a:solidFill>
              <a:schemeClr val="accent2"/>
            </a:solidFill>
            <a:round/>
            <a:headEnd/>
            <a:tailEnd/>
          </a:ln>
          <a:extLst>
            <a:ext uri="{909E8E84-426E-40dd-AFC4-6F175D3DCCD1}">
              <a14:hiddenFill xmlns:a14="http://schemas.microsoft.com/office/drawing/2010/main">
                <a:solidFill>
                  <a:schemeClr val="accent2"/>
                </a:solidFill>
              </a14:hiddenFill>
            </a:ext>
          </a:extLst>
        </p:spPr>
        <p:txBody>
          <a:bodyPr wrap="none" anchor="ctr"/>
          <a:lstStyle/>
          <a:p>
            <a:endParaRPr lang="en-US"/>
          </a:p>
        </p:txBody>
      </p:sp>
      <p:sp>
        <p:nvSpPr>
          <p:cNvPr id="156684" name="Freeform 12"/>
          <p:cNvSpPr>
            <a:spLocks/>
          </p:cNvSpPr>
          <p:nvPr/>
        </p:nvSpPr>
        <p:spPr bwMode="auto">
          <a:xfrm>
            <a:off x="6324600" y="2590800"/>
            <a:ext cx="2133600" cy="1295400"/>
          </a:xfrm>
          <a:custGeom>
            <a:avLst/>
            <a:gdLst>
              <a:gd name="T0" fmla="*/ 0 w 1776"/>
              <a:gd name="T1" fmla="*/ 816 h 816"/>
              <a:gd name="T2" fmla="*/ 672 w 1776"/>
              <a:gd name="T3" fmla="*/ 576 h 816"/>
              <a:gd name="T4" fmla="*/ 912 w 1776"/>
              <a:gd name="T5" fmla="*/ 0 h 816"/>
              <a:gd name="T6" fmla="*/ 1056 w 1776"/>
              <a:gd name="T7" fmla="*/ 576 h 816"/>
              <a:gd name="T8" fmla="*/ 1776 w 1776"/>
              <a:gd name="T9" fmla="*/ 816 h 816"/>
            </a:gdLst>
            <a:ahLst/>
            <a:cxnLst>
              <a:cxn ang="0">
                <a:pos x="T0" y="T1"/>
              </a:cxn>
              <a:cxn ang="0">
                <a:pos x="T2" y="T3"/>
              </a:cxn>
              <a:cxn ang="0">
                <a:pos x="T4" y="T5"/>
              </a:cxn>
              <a:cxn ang="0">
                <a:pos x="T6" y="T7"/>
              </a:cxn>
              <a:cxn ang="0">
                <a:pos x="T8" y="T9"/>
              </a:cxn>
            </a:cxnLst>
            <a:rect l="0" t="0" r="r" b="b"/>
            <a:pathLst>
              <a:path w="1776" h="816">
                <a:moveTo>
                  <a:pt x="0" y="816"/>
                </a:moveTo>
                <a:cubicBezTo>
                  <a:pt x="260" y="764"/>
                  <a:pt x="520" y="712"/>
                  <a:pt x="672" y="576"/>
                </a:cubicBezTo>
                <a:cubicBezTo>
                  <a:pt x="824" y="440"/>
                  <a:pt x="848" y="0"/>
                  <a:pt x="912" y="0"/>
                </a:cubicBezTo>
                <a:cubicBezTo>
                  <a:pt x="976" y="0"/>
                  <a:pt x="912" y="440"/>
                  <a:pt x="1056" y="576"/>
                </a:cubicBezTo>
                <a:cubicBezTo>
                  <a:pt x="1200" y="712"/>
                  <a:pt x="1488" y="764"/>
                  <a:pt x="1776" y="816"/>
                </a:cubicBezTo>
              </a:path>
            </a:pathLst>
          </a:custGeom>
          <a:noFill/>
          <a:ln w="25400">
            <a:solidFill>
              <a:srgbClr val="B00700"/>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156687" name="Text Box 15"/>
          <p:cNvSpPr txBox="1">
            <a:spLocks noChangeArrowheads="1"/>
          </p:cNvSpPr>
          <p:nvPr/>
        </p:nvSpPr>
        <p:spPr bwMode="auto">
          <a:xfrm>
            <a:off x="838200" y="914400"/>
            <a:ext cx="5181600" cy="5203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b="1">
                <a:solidFill>
                  <a:schemeClr val="accent2"/>
                </a:solidFill>
              </a:rPr>
              <a:t>1)</a:t>
            </a:r>
            <a:r>
              <a:rPr lang="en-US"/>
              <a:t> Small molecules =&gt; narrow lines (organic molecules, small peptides)</a:t>
            </a:r>
          </a:p>
          <a:p>
            <a:pPr>
              <a:spcBef>
                <a:spcPct val="50000"/>
              </a:spcBef>
            </a:pPr>
            <a:endParaRPr lang="en-US"/>
          </a:p>
          <a:p>
            <a:pPr>
              <a:spcBef>
                <a:spcPct val="50000"/>
              </a:spcBef>
            </a:pPr>
            <a:endParaRPr lang="en-US"/>
          </a:p>
          <a:p>
            <a:pPr>
              <a:spcBef>
                <a:spcPct val="50000"/>
              </a:spcBef>
            </a:pPr>
            <a:r>
              <a:rPr lang="en-US" b="1">
                <a:solidFill>
                  <a:schemeClr val="accent2"/>
                </a:solidFill>
              </a:rPr>
              <a:t>2)</a:t>
            </a:r>
            <a:r>
              <a:rPr lang="en-US"/>
              <a:t> Bigger molecules </a:t>
            </a:r>
            <a:r>
              <a:rPr lang="en-US" altLang="ja-JP"/>
              <a:t>=&gt; broader lines (proteins &lt;15kDa, oligonucleotides)</a:t>
            </a:r>
            <a:endParaRPr lang="en-US"/>
          </a:p>
          <a:p>
            <a:pPr>
              <a:spcBef>
                <a:spcPct val="50000"/>
              </a:spcBef>
            </a:pPr>
            <a:endParaRPr lang="en-US"/>
          </a:p>
          <a:p>
            <a:pPr>
              <a:spcBef>
                <a:spcPct val="50000"/>
              </a:spcBef>
            </a:pPr>
            <a:endParaRPr lang="en-US"/>
          </a:p>
          <a:p>
            <a:pPr>
              <a:spcBef>
                <a:spcPct val="50000"/>
              </a:spcBef>
            </a:pPr>
            <a:r>
              <a:rPr lang="en-US" b="1">
                <a:solidFill>
                  <a:schemeClr val="accent2"/>
                </a:solidFill>
              </a:rPr>
              <a:t>3)</a:t>
            </a:r>
            <a:r>
              <a:rPr lang="en-US"/>
              <a:t> Big molecules =&gt; broad lines =&gt; </a:t>
            </a:r>
            <a:r>
              <a:rPr lang="ja-JP" altLang="en-US"/>
              <a:t>“</a:t>
            </a:r>
            <a:r>
              <a:rPr lang="en-US"/>
              <a:t>invisible for NMR</a:t>
            </a:r>
            <a:r>
              <a:rPr lang="ja-JP" altLang="en-US"/>
              <a:t>”</a:t>
            </a:r>
            <a:r>
              <a:rPr lang="en-US"/>
              <a:t> just distorted baseline</a:t>
            </a:r>
          </a:p>
        </p:txBody>
      </p:sp>
      <p:sp>
        <p:nvSpPr>
          <p:cNvPr id="156688" name="Freeform 16"/>
          <p:cNvSpPr>
            <a:spLocks/>
          </p:cNvSpPr>
          <p:nvPr/>
        </p:nvSpPr>
        <p:spPr bwMode="auto">
          <a:xfrm>
            <a:off x="5943600" y="5092700"/>
            <a:ext cx="2895600" cy="393700"/>
          </a:xfrm>
          <a:custGeom>
            <a:avLst/>
            <a:gdLst>
              <a:gd name="T0" fmla="*/ 0 w 1824"/>
              <a:gd name="T1" fmla="*/ 248 h 248"/>
              <a:gd name="T2" fmla="*/ 912 w 1824"/>
              <a:gd name="T3" fmla="*/ 8 h 248"/>
              <a:gd name="T4" fmla="*/ 1824 w 1824"/>
              <a:gd name="T5" fmla="*/ 200 h 248"/>
            </a:gdLst>
            <a:ahLst/>
            <a:cxnLst>
              <a:cxn ang="0">
                <a:pos x="T0" y="T1"/>
              </a:cxn>
              <a:cxn ang="0">
                <a:pos x="T2" y="T3"/>
              </a:cxn>
              <a:cxn ang="0">
                <a:pos x="T4" y="T5"/>
              </a:cxn>
            </a:cxnLst>
            <a:rect l="0" t="0" r="r" b="b"/>
            <a:pathLst>
              <a:path w="1824" h="248">
                <a:moveTo>
                  <a:pt x="0" y="248"/>
                </a:moveTo>
                <a:cubicBezTo>
                  <a:pt x="304" y="132"/>
                  <a:pt x="608" y="16"/>
                  <a:pt x="912" y="8"/>
                </a:cubicBezTo>
                <a:cubicBezTo>
                  <a:pt x="1216" y="0"/>
                  <a:pt x="1520" y="100"/>
                  <a:pt x="1824" y="200"/>
                </a:cubicBezTo>
              </a:path>
            </a:pathLst>
          </a:custGeom>
          <a:noFill/>
          <a:ln w="25400">
            <a:solidFill>
              <a:schemeClr val="tx1"/>
            </a:solidFill>
            <a:round/>
            <a:headEnd/>
            <a:tailEnd/>
          </a:ln>
          <a:extLst>
            <a:ext uri="{909E8E84-426E-40dd-AFC4-6F175D3DCCD1}">
              <a14:hiddenFill xmlns:a14="http://schemas.microsoft.com/office/drawing/2010/main">
                <a:solidFill>
                  <a:schemeClr val="tx1"/>
                </a:solidFill>
              </a14:hiddenFill>
            </a:ext>
          </a:extLst>
        </p:spPr>
        <p:txBody>
          <a:bodyPr wrap="none" anchor="ctr"/>
          <a:lstStyle/>
          <a:p>
            <a:endParaRPr lang="en-US"/>
          </a:p>
        </p:txBody>
      </p:sp>
      <p:sp>
        <p:nvSpPr>
          <p:cNvPr id="156689" name="Line 17"/>
          <p:cNvSpPr>
            <a:spLocks noChangeShapeType="1"/>
          </p:cNvSpPr>
          <p:nvPr/>
        </p:nvSpPr>
        <p:spPr bwMode="auto">
          <a:xfrm>
            <a:off x="6019800" y="2209800"/>
            <a:ext cx="2743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56690" name="Text Box 18"/>
          <p:cNvSpPr txBox="1">
            <a:spLocks noChangeArrowheads="1"/>
          </p:cNvSpPr>
          <p:nvPr/>
        </p:nvSpPr>
        <p:spPr bwMode="auto">
          <a:xfrm>
            <a:off x="8077200" y="2209800"/>
            <a:ext cx="8382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a:t>ppm</a:t>
            </a:r>
          </a:p>
        </p:txBody>
      </p:sp>
      <p:sp>
        <p:nvSpPr>
          <p:cNvPr id="156691" name="Line 19"/>
          <p:cNvSpPr>
            <a:spLocks noChangeShapeType="1"/>
          </p:cNvSpPr>
          <p:nvPr/>
        </p:nvSpPr>
        <p:spPr bwMode="auto">
          <a:xfrm>
            <a:off x="6019800" y="4038600"/>
            <a:ext cx="2743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56692" name="Text Box 20"/>
          <p:cNvSpPr txBox="1">
            <a:spLocks noChangeArrowheads="1"/>
          </p:cNvSpPr>
          <p:nvPr/>
        </p:nvSpPr>
        <p:spPr bwMode="auto">
          <a:xfrm>
            <a:off x="8077200" y="4038600"/>
            <a:ext cx="8382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a:t>ppm</a:t>
            </a:r>
          </a:p>
        </p:txBody>
      </p:sp>
      <p:sp>
        <p:nvSpPr>
          <p:cNvPr id="156693" name="Line 21"/>
          <p:cNvSpPr>
            <a:spLocks noChangeShapeType="1"/>
          </p:cNvSpPr>
          <p:nvPr/>
        </p:nvSpPr>
        <p:spPr bwMode="auto">
          <a:xfrm>
            <a:off x="6019800" y="5562600"/>
            <a:ext cx="2743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56694" name="Text Box 22"/>
          <p:cNvSpPr txBox="1">
            <a:spLocks noChangeArrowheads="1"/>
          </p:cNvSpPr>
          <p:nvPr/>
        </p:nvSpPr>
        <p:spPr bwMode="auto">
          <a:xfrm>
            <a:off x="8077200" y="5562600"/>
            <a:ext cx="8382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a:t>ppm</a:t>
            </a:r>
          </a:p>
        </p:txBody>
      </p:sp>
    </p:spTree>
    <p:extLst>
      <p:ext uri="{BB962C8B-B14F-4D97-AF65-F5344CB8AC3E}">
        <p14:creationId xmlns:p14="http://schemas.microsoft.com/office/powerpoint/2010/main" val="41214990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700" name="Text Box 4"/>
          <p:cNvSpPr txBox="1">
            <a:spLocks noChangeArrowheads="1"/>
          </p:cNvSpPr>
          <p:nvPr/>
        </p:nvSpPr>
        <p:spPr bwMode="auto">
          <a:xfrm>
            <a:off x="381000" y="457200"/>
            <a:ext cx="80772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en-US" b="1">
                <a:solidFill>
                  <a:schemeClr val="accent2"/>
                </a:solidFill>
              </a:rPr>
              <a:t>1 + 3</a:t>
            </a:r>
            <a:r>
              <a:rPr lang="en-US"/>
              <a:t> ~ ligand + target protein (concentration ratio 50:1)</a:t>
            </a:r>
          </a:p>
        </p:txBody>
      </p:sp>
      <p:sp>
        <p:nvSpPr>
          <p:cNvPr id="157701" name="Freeform 5"/>
          <p:cNvSpPr>
            <a:spLocks/>
          </p:cNvSpPr>
          <p:nvPr/>
        </p:nvSpPr>
        <p:spPr bwMode="auto">
          <a:xfrm>
            <a:off x="2209800" y="2133600"/>
            <a:ext cx="762000" cy="1295400"/>
          </a:xfrm>
          <a:custGeom>
            <a:avLst/>
            <a:gdLst>
              <a:gd name="T0" fmla="*/ 0 w 1776"/>
              <a:gd name="T1" fmla="*/ 816 h 816"/>
              <a:gd name="T2" fmla="*/ 672 w 1776"/>
              <a:gd name="T3" fmla="*/ 576 h 816"/>
              <a:gd name="T4" fmla="*/ 912 w 1776"/>
              <a:gd name="T5" fmla="*/ 0 h 816"/>
              <a:gd name="T6" fmla="*/ 1056 w 1776"/>
              <a:gd name="T7" fmla="*/ 576 h 816"/>
              <a:gd name="T8" fmla="*/ 1776 w 1776"/>
              <a:gd name="T9" fmla="*/ 816 h 816"/>
            </a:gdLst>
            <a:ahLst/>
            <a:cxnLst>
              <a:cxn ang="0">
                <a:pos x="T0" y="T1"/>
              </a:cxn>
              <a:cxn ang="0">
                <a:pos x="T2" y="T3"/>
              </a:cxn>
              <a:cxn ang="0">
                <a:pos x="T4" y="T5"/>
              </a:cxn>
              <a:cxn ang="0">
                <a:pos x="T6" y="T7"/>
              </a:cxn>
              <a:cxn ang="0">
                <a:pos x="T8" y="T9"/>
              </a:cxn>
            </a:cxnLst>
            <a:rect l="0" t="0" r="r" b="b"/>
            <a:pathLst>
              <a:path w="1776" h="816">
                <a:moveTo>
                  <a:pt x="0" y="816"/>
                </a:moveTo>
                <a:cubicBezTo>
                  <a:pt x="260" y="764"/>
                  <a:pt x="520" y="712"/>
                  <a:pt x="672" y="576"/>
                </a:cubicBezTo>
                <a:cubicBezTo>
                  <a:pt x="824" y="440"/>
                  <a:pt x="848" y="0"/>
                  <a:pt x="912" y="0"/>
                </a:cubicBezTo>
                <a:cubicBezTo>
                  <a:pt x="976" y="0"/>
                  <a:pt x="912" y="440"/>
                  <a:pt x="1056" y="576"/>
                </a:cubicBezTo>
                <a:cubicBezTo>
                  <a:pt x="1200" y="712"/>
                  <a:pt x="1488" y="764"/>
                  <a:pt x="1776" y="816"/>
                </a:cubicBezTo>
              </a:path>
            </a:pathLst>
          </a:custGeom>
          <a:noFill/>
          <a:ln w="25400">
            <a:solidFill>
              <a:schemeClr val="accent2"/>
            </a:solidFill>
            <a:round/>
            <a:headEnd/>
            <a:tailEnd/>
          </a:ln>
          <a:extLst>
            <a:ext uri="{909E8E84-426E-40dd-AFC4-6F175D3DCCD1}">
              <a14:hiddenFill xmlns:a14="http://schemas.microsoft.com/office/drawing/2010/main">
                <a:solidFill>
                  <a:schemeClr val="accent2"/>
                </a:solidFill>
              </a14:hiddenFill>
            </a:ext>
          </a:extLst>
        </p:spPr>
        <p:txBody>
          <a:bodyPr wrap="none" anchor="ctr"/>
          <a:lstStyle/>
          <a:p>
            <a:endParaRPr lang="en-US"/>
          </a:p>
        </p:txBody>
      </p:sp>
      <p:sp>
        <p:nvSpPr>
          <p:cNvPr id="157702" name="Line 6"/>
          <p:cNvSpPr>
            <a:spLocks noChangeShapeType="1"/>
          </p:cNvSpPr>
          <p:nvPr/>
        </p:nvSpPr>
        <p:spPr bwMode="auto">
          <a:xfrm>
            <a:off x="1295400" y="3962400"/>
            <a:ext cx="2743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57703" name="Text Box 7"/>
          <p:cNvSpPr txBox="1">
            <a:spLocks noChangeArrowheads="1"/>
          </p:cNvSpPr>
          <p:nvPr/>
        </p:nvSpPr>
        <p:spPr bwMode="auto">
          <a:xfrm>
            <a:off x="3276600" y="3886200"/>
            <a:ext cx="8382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a:t>ppm</a:t>
            </a:r>
          </a:p>
        </p:txBody>
      </p:sp>
      <p:sp>
        <p:nvSpPr>
          <p:cNvPr id="157704" name="Freeform 8"/>
          <p:cNvSpPr>
            <a:spLocks/>
          </p:cNvSpPr>
          <p:nvPr/>
        </p:nvSpPr>
        <p:spPr bwMode="auto">
          <a:xfrm>
            <a:off x="1066800" y="3416300"/>
            <a:ext cx="2895600" cy="393700"/>
          </a:xfrm>
          <a:custGeom>
            <a:avLst/>
            <a:gdLst>
              <a:gd name="T0" fmla="*/ 0 w 1824"/>
              <a:gd name="T1" fmla="*/ 248 h 248"/>
              <a:gd name="T2" fmla="*/ 912 w 1824"/>
              <a:gd name="T3" fmla="*/ 8 h 248"/>
              <a:gd name="T4" fmla="*/ 1824 w 1824"/>
              <a:gd name="T5" fmla="*/ 200 h 248"/>
            </a:gdLst>
            <a:ahLst/>
            <a:cxnLst>
              <a:cxn ang="0">
                <a:pos x="T0" y="T1"/>
              </a:cxn>
              <a:cxn ang="0">
                <a:pos x="T2" y="T3"/>
              </a:cxn>
              <a:cxn ang="0">
                <a:pos x="T4" y="T5"/>
              </a:cxn>
            </a:cxnLst>
            <a:rect l="0" t="0" r="r" b="b"/>
            <a:pathLst>
              <a:path w="1824" h="248">
                <a:moveTo>
                  <a:pt x="0" y="248"/>
                </a:moveTo>
                <a:cubicBezTo>
                  <a:pt x="304" y="132"/>
                  <a:pt x="608" y="16"/>
                  <a:pt x="912" y="8"/>
                </a:cubicBezTo>
                <a:cubicBezTo>
                  <a:pt x="1216" y="0"/>
                  <a:pt x="1520" y="100"/>
                  <a:pt x="1824" y="200"/>
                </a:cubicBezTo>
              </a:path>
            </a:pathLst>
          </a:custGeom>
          <a:noFill/>
          <a:ln w="25400">
            <a:solidFill>
              <a:schemeClr val="tx1"/>
            </a:solidFill>
            <a:round/>
            <a:headEnd/>
            <a:tailEnd/>
          </a:ln>
          <a:extLst>
            <a:ext uri="{909E8E84-426E-40dd-AFC4-6F175D3DCCD1}">
              <a14:hiddenFill xmlns:a14="http://schemas.microsoft.com/office/drawing/2010/main">
                <a:solidFill>
                  <a:schemeClr val="tx1"/>
                </a:solidFill>
              </a14:hiddenFill>
            </a:ext>
          </a:extLst>
        </p:spPr>
        <p:txBody>
          <a:bodyPr wrap="none" anchor="ctr"/>
          <a:lstStyle/>
          <a:p>
            <a:endParaRPr lang="en-US"/>
          </a:p>
        </p:txBody>
      </p:sp>
      <p:grpSp>
        <p:nvGrpSpPr>
          <p:cNvPr id="157711" name="Group 15"/>
          <p:cNvGrpSpPr>
            <a:grpSpLocks/>
          </p:cNvGrpSpPr>
          <p:nvPr/>
        </p:nvGrpSpPr>
        <p:grpSpPr bwMode="auto">
          <a:xfrm rot="2383516">
            <a:off x="457200" y="2514600"/>
            <a:ext cx="762000" cy="914400"/>
            <a:chOff x="624" y="2640"/>
            <a:chExt cx="480" cy="576"/>
          </a:xfrm>
        </p:grpSpPr>
        <p:sp>
          <p:nvSpPr>
            <p:cNvPr id="157705" name="Rectangle 9"/>
            <p:cNvSpPr>
              <a:spLocks noChangeArrowheads="1"/>
            </p:cNvSpPr>
            <p:nvPr/>
          </p:nvSpPr>
          <p:spPr bwMode="auto">
            <a:xfrm>
              <a:off x="816" y="2832"/>
              <a:ext cx="96" cy="384"/>
            </a:xfrm>
            <a:prstGeom prst="rect">
              <a:avLst/>
            </a:prstGeom>
            <a:noFill/>
            <a:ln w="25400">
              <a:solidFill>
                <a:schemeClr val="tx2"/>
              </a:solidFill>
              <a:miter lim="800000"/>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157706" name="Rectangle 10"/>
            <p:cNvSpPr>
              <a:spLocks noChangeArrowheads="1"/>
            </p:cNvSpPr>
            <p:nvPr/>
          </p:nvSpPr>
          <p:spPr bwMode="auto">
            <a:xfrm>
              <a:off x="672" y="2640"/>
              <a:ext cx="432" cy="192"/>
            </a:xfrm>
            <a:prstGeom prst="rect">
              <a:avLst/>
            </a:prstGeom>
            <a:solidFill>
              <a:schemeClr val="tx2"/>
            </a:solidFill>
            <a:ln w="9525">
              <a:solidFill>
                <a:schemeClr val="tx1"/>
              </a:solidFill>
              <a:miter lim="800000"/>
              <a:headEnd/>
              <a:tailEnd/>
            </a:ln>
          </p:spPr>
          <p:txBody>
            <a:bodyPr wrap="none" anchor="ctr"/>
            <a:lstStyle/>
            <a:p>
              <a:endParaRPr lang="en-US"/>
            </a:p>
          </p:txBody>
        </p:sp>
        <p:sp>
          <p:nvSpPr>
            <p:cNvPr id="157709" name="Line 13"/>
            <p:cNvSpPr>
              <a:spLocks noChangeShapeType="1"/>
            </p:cNvSpPr>
            <p:nvPr/>
          </p:nvSpPr>
          <p:spPr bwMode="auto">
            <a:xfrm flipV="1">
              <a:off x="624" y="2640"/>
              <a:ext cx="48"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57710" name="Line 14"/>
            <p:cNvSpPr>
              <a:spLocks noChangeShapeType="1"/>
            </p:cNvSpPr>
            <p:nvPr/>
          </p:nvSpPr>
          <p:spPr bwMode="auto">
            <a:xfrm flipH="1" flipV="1">
              <a:off x="624" y="2736"/>
              <a:ext cx="48"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157713" name="Line 17"/>
          <p:cNvSpPr>
            <a:spLocks noChangeShapeType="1"/>
          </p:cNvSpPr>
          <p:nvPr/>
        </p:nvSpPr>
        <p:spPr bwMode="auto">
          <a:xfrm>
            <a:off x="1066800" y="3200400"/>
            <a:ext cx="228600" cy="3810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57718" name="Freeform 22"/>
          <p:cNvSpPr>
            <a:spLocks/>
          </p:cNvSpPr>
          <p:nvPr/>
        </p:nvSpPr>
        <p:spPr bwMode="auto">
          <a:xfrm>
            <a:off x="6324600" y="4876800"/>
            <a:ext cx="762000" cy="685800"/>
          </a:xfrm>
          <a:custGeom>
            <a:avLst/>
            <a:gdLst>
              <a:gd name="T0" fmla="*/ 0 w 1776"/>
              <a:gd name="T1" fmla="*/ 816 h 816"/>
              <a:gd name="T2" fmla="*/ 672 w 1776"/>
              <a:gd name="T3" fmla="*/ 576 h 816"/>
              <a:gd name="T4" fmla="*/ 912 w 1776"/>
              <a:gd name="T5" fmla="*/ 0 h 816"/>
              <a:gd name="T6" fmla="*/ 1056 w 1776"/>
              <a:gd name="T7" fmla="*/ 576 h 816"/>
              <a:gd name="T8" fmla="*/ 1776 w 1776"/>
              <a:gd name="T9" fmla="*/ 816 h 816"/>
            </a:gdLst>
            <a:ahLst/>
            <a:cxnLst>
              <a:cxn ang="0">
                <a:pos x="T0" y="T1"/>
              </a:cxn>
              <a:cxn ang="0">
                <a:pos x="T2" y="T3"/>
              </a:cxn>
              <a:cxn ang="0">
                <a:pos x="T4" y="T5"/>
              </a:cxn>
              <a:cxn ang="0">
                <a:pos x="T6" y="T7"/>
              </a:cxn>
              <a:cxn ang="0">
                <a:pos x="T8" y="T9"/>
              </a:cxn>
            </a:cxnLst>
            <a:rect l="0" t="0" r="r" b="b"/>
            <a:pathLst>
              <a:path w="1776" h="816">
                <a:moveTo>
                  <a:pt x="0" y="816"/>
                </a:moveTo>
                <a:cubicBezTo>
                  <a:pt x="260" y="764"/>
                  <a:pt x="520" y="712"/>
                  <a:pt x="672" y="576"/>
                </a:cubicBezTo>
                <a:cubicBezTo>
                  <a:pt x="824" y="440"/>
                  <a:pt x="848" y="0"/>
                  <a:pt x="912" y="0"/>
                </a:cubicBezTo>
                <a:cubicBezTo>
                  <a:pt x="976" y="0"/>
                  <a:pt x="912" y="440"/>
                  <a:pt x="1056" y="576"/>
                </a:cubicBezTo>
                <a:cubicBezTo>
                  <a:pt x="1200" y="712"/>
                  <a:pt x="1488" y="764"/>
                  <a:pt x="1776" y="816"/>
                </a:cubicBezTo>
              </a:path>
            </a:pathLst>
          </a:custGeom>
          <a:noFill/>
          <a:ln w="25400">
            <a:solidFill>
              <a:schemeClr val="accent2"/>
            </a:solidFill>
            <a:round/>
            <a:headEnd/>
            <a:tailEnd/>
          </a:ln>
          <a:extLst>
            <a:ext uri="{909E8E84-426E-40dd-AFC4-6F175D3DCCD1}">
              <a14:hiddenFill xmlns:a14="http://schemas.microsoft.com/office/drawing/2010/main">
                <a:solidFill>
                  <a:schemeClr val="accent2"/>
                </a:solidFill>
              </a14:hiddenFill>
            </a:ext>
          </a:extLst>
        </p:spPr>
        <p:txBody>
          <a:bodyPr wrap="none" anchor="ctr"/>
          <a:lstStyle/>
          <a:p>
            <a:endParaRPr lang="en-US"/>
          </a:p>
        </p:txBody>
      </p:sp>
      <p:sp>
        <p:nvSpPr>
          <p:cNvPr id="157719" name="Line 23"/>
          <p:cNvSpPr>
            <a:spLocks noChangeShapeType="1"/>
          </p:cNvSpPr>
          <p:nvPr/>
        </p:nvSpPr>
        <p:spPr bwMode="auto">
          <a:xfrm>
            <a:off x="5410200" y="6096000"/>
            <a:ext cx="2743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57720" name="Text Box 24"/>
          <p:cNvSpPr txBox="1">
            <a:spLocks noChangeArrowheads="1"/>
          </p:cNvSpPr>
          <p:nvPr/>
        </p:nvSpPr>
        <p:spPr bwMode="auto">
          <a:xfrm>
            <a:off x="7391400" y="6019800"/>
            <a:ext cx="8382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a:t>ppm</a:t>
            </a:r>
          </a:p>
        </p:txBody>
      </p:sp>
      <p:sp>
        <p:nvSpPr>
          <p:cNvPr id="157721" name="Freeform 25"/>
          <p:cNvSpPr>
            <a:spLocks/>
          </p:cNvSpPr>
          <p:nvPr/>
        </p:nvSpPr>
        <p:spPr bwMode="auto">
          <a:xfrm>
            <a:off x="5181600" y="5549900"/>
            <a:ext cx="2895600" cy="393700"/>
          </a:xfrm>
          <a:custGeom>
            <a:avLst/>
            <a:gdLst>
              <a:gd name="T0" fmla="*/ 0 w 1824"/>
              <a:gd name="T1" fmla="*/ 248 h 248"/>
              <a:gd name="T2" fmla="*/ 912 w 1824"/>
              <a:gd name="T3" fmla="*/ 8 h 248"/>
              <a:gd name="T4" fmla="*/ 1824 w 1824"/>
              <a:gd name="T5" fmla="*/ 200 h 248"/>
            </a:gdLst>
            <a:ahLst/>
            <a:cxnLst>
              <a:cxn ang="0">
                <a:pos x="T0" y="T1"/>
              </a:cxn>
              <a:cxn ang="0">
                <a:pos x="T2" y="T3"/>
              </a:cxn>
              <a:cxn ang="0">
                <a:pos x="T4" y="T5"/>
              </a:cxn>
            </a:cxnLst>
            <a:rect l="0" t="0" r="r" b="b"/>
            <a:pathLst>
              <a:path w="1824" h="248">
                <a:moveTo>
                  <a:pt x="0" y="248"/>
                </a:moveTo>
                <a:cubicBezTo>
                  <a:pt x="304" y="132"/>
                  <a:pt x="608" y="16"/>
                  <a:pt x="912" y="8"/>
                </a:cubicBezTo>
                <a:cubicBezTo>
                  <a:pt x="1216" y="0"/>
                  <a:pt x="1520" y="100"/>
                  <a:pt x="1824" y="200"/>
                </a:cubicBezTo>
              </a:path>
            </a:pathLst>
          </a:custGeom>
          <a:noFill/>
          <a:ln w="25400">
            <a:solidFill>
              <a:schemeClr val="tx1"/>
            </a:solidFill>
            <a:round/>
            <a:headEnd/>
            <a:tailEnd/>
          </a:ln>
          <a:extLst>
            <a:ext uri="{909E8E84-426E-40dd-AFC4-6F175D3DCCD1}">
              <a14:hiddenFill xmlns:a14="http://schemas.microsoft.com/office/drawing/2010/main">
                <a:solidFill>
                  <a:schemeClr val="tx1"/>
                </a:solidFill>
              </a14:hiddenFill>
            </a:ext>
          </a:extLst>
        </p:spPr>
        <p:txBody>
          <a:bodyPr wrap="none" anchor="ctr"/>
          <a:lstStyle/>
          <a:p>
            <a:endParaRPr lang="en-US"/>
          </a:p>
        </p:txBody>
      </p:sp>
      <p:sp>
        <p:nvSpPr>
          <p:cNvPr id="157722" name="AutoShape 26"/>
          <p:cNvSpPr>
            <a:spLocks noChangeArrowheads="1"/>
          </p:cNvSpPr>
          <p:nvPr/>
        </p:nvSpPr>
        <p:spPr bwMode="auto">
          <a:xfrm>
            <a:off x="4495800" y="2819400"/>
            <a:ext cx="3505200" cy="457200"/>
          </a:xfrm>
          <a:prstGeom prst="rightArrow">
            <a:avLst>
              <a:gd name="adj1" fmla="val 50000"/>
              <a:gd name="adj2" fmla="val 191667"/>
            </a:avLst>
          </a:prstGeom>
          <a:solidFill>
            <a:schemeClr val="accent2"/>
          </a:solidFill>
          <a:ln w="9525">
            <a:solidFill>
              <a:schemeClr val="accent2"/>
            </a:solidFill>
            <a:miter lim="800000"/>
            <a:headEnd/>
            <a:tailEnd/>
          </a:ln>
        </p:spPr>
        <p:txBody>
          <a:bodyPr wrap="none" anchor="ctr"/>
          <a:lstStyle/>
          <a:p>
            <a:endParaRPr lang="en-US"/>
          </a:p>
        </p:txBody>
      </p:sp>
      <p:sp>
        <p:nvSpPr>
          <p:cNvPr id="157723" name="Text Box 27"/>
          <p:cNvSpPr txBox="1">
            <a:spLocks noChangeArrowheads="1"/>
          </p:cNvSpPr>
          <p:nvPr/>
        </p:nvSpPr>
        <p:spPr bwMode="auto">
          <a:xfrm>
            <a:off x="5089525" y="2333625"/>
            <a:ext cx="7937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t>STD</a:t>
            </a:r>
          </a:p>
        </p:txBody>
      </p:sp>
      <p:sp>
        <p:nvSpPr>
          <p:cNvPr id="157724" name="Text Box 28"/>
          <p:cNvSpPr txBox="1">
            <a:spLocks noChangeArrowheads="1"/>
          </p:cNvSpPr>
          <p:nvPr/>
        </p:nvSpPr>
        <p:spPr bwMode="auto">
          <a:xfrm>
            <a:off x="304800" y="4724400"/>
            <a:ext cx="4800600" cy="191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a:t>Chemical shift (position) same as before applying the pulse, intensity changes according to proximity to protein (the closer the higher decrease of the intensity)</a:t>
            </a:r>
          </a:p>
        </p:txBody>
      </p:sp>
      <p:sp>
        <p:nvSpPr>
          <p:cNvPr id="157725" name="Line 29"/>
          <p:cNvSpPr>
            <a:spLocks noChangeShapeType="1"/>
          </p:cNvSpPr>
          <p:nvPr/>
        </p:nvSpPr>
        <p:spPr bwMode="auto">
          <a:xfrm>
            <a:off x="7391400" y="4800600"/>
            <a:ext cx="0" cy="685800"/>
          </a:xfrm>
          <a:prstGeom prst="line">
            <a:avLst/>
          </a:prstGeom>
          <a:noFill/>
          <a:ln w="25400">
            <a:solidFill>
              <a:schemeClr val="tx1"/>
            </a:solidFill>
            <a:round/>
            <a:headEnd type="arrow" w="med" len="med"/>
            <a:tailEnd type="arrow"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57726" name="AutoShape 30"/>
          <p:cNvSpPr>
            <a:spLocks noChangeArrowheads="1"/>
          </p:cNvSpPr>
          <p:nvPr/>
        </p:nvSpPr>
        <p:spPr bwMode="auto">
          <a:xfrm rot="16594252" flipV="1">
            <a:off x="1831975" y="2746375"/>
            <a:ext cx="609600" cy="1676400"/>
          </a:xfrm>
          <a:custGeom>
            <a:avLst/>
            <a:gdLst>
              <a:gd name="G0" fmla="+- 14146 0 0"/>
              <a:gd name="G1" fmla="+- 4227 0 0"/>
              <a:gd name="G2" fmla="+- 12158 0 4227"/>
              <a:gd name="G3" fmla="+- G2 0 4227"/>
              <a:gd name="G4" fmla="*/ G3 32768 32059"/>
              <a:gd name="G5" fmla="*/ G4 1 2"/>
              <a:gd name="G6" fmla="+- 21600 0 14146"/>
              <a:gd name="G7" fmla="*/ G6 4227 6079"/>
              <a:gd name="G8" fmla="+- G7 14146 0"/>
              <a:gd name="T0" fmla="*/ 14146 w 21600"/>
              <a:gd name="T1" fmla="*/ 0 h 21600"/>
              <a:gd name="T2" fmla="*/ 14146 w 21600"/>
              <a:gd name="T3" fmla="*/ 12158 h 21600"/>
              <a:gd name="T4" fmla="*/ 1893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4146" y="0"/>
                </a:lnTo>
                <a:lnTo>
                  <a:pt x="14146" y="4227"/>
                </a:lnTo>
                <a:lnTo>
                  <a:pt x="12427" y="4227"/>
                </a:lnTo>
                <a:cubicBezTo>
                  <a:pt x="5564" y="4227"/>
                  <a:pt x="0" y="7778"/>
                  <a:pt x="0" y="12158"/>
                </a:cubicBezTo>
                <a:lnTo>
                  <a:pt x="0" y="21600"/>
                </a:lnTo>
                <a:lnTo>
                  <a:pt x="3786" y="21600"/>
                </a:lnTo>
                <a:lnTo>
                  <a:pt x="3786" y="12158"/>
                </a:lnTo>
                <a:cubicBezTo>
                  <a:pt x="3786" y="9823"/>
                  <a:pt x="7655" y="7931"/>
                  <a:pt x="12427" y="7931"/>
                </a:cubicBezTo>
                <a:lnTo>
                  <a:pt x="14146" y="7931"/>
                </a:lnTo>
                <a:lnTo>
                  <a:pt x="14146" y="12158"/>
                </a:lnTo>
                <a:close/>
              </a:path>
            </a:pathLst>
          </a:custGeom>
          <a:solidFill>
            <a:srgbClr val="B00700"/>
          </a:solidFill>
          <a:ln w="9525">
            <a:solidFill>
              <a:srgbClr val="B00700"/>
            </a:solidFill>
            <a:miter lim="800000"/>
            <a:headEnd/>
            <a:tailEnd/>
          </a:ln>
        </p:spPr>
        <p:txBody>
          <a:bodyPr wrap="none" anchor="ctr"/>
          <a:lstStyle/>
          <a:p>
            <a:endParaRPr lang="en-US"/>
          </a:p>
        </p:txBody>
      </p:sp>
    </p:spTree>
    <p:extLst>
      <p:ext uri="{BB962C8B-B14F-4D97-AF65-F5344CB8AC3E}">
        <p14:creationId xmlns:p14="http://schemas.microsoft.com/office/powerpoint/2010/main" val="883351611"/>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nrc1317-f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10815" b="12617"/>
          <a:stretch>
            <a:fillRect/>
          </a:stretch>
        </p:blipFill>
        <p:spPr bwMode="auto">
          <a:xfrm>
            <a:off x="2286000" y="3200400"/>
            <a:ext cx="6470650" cy="3236913"/>
          </a:xfrm>
          <a:prstGeom prst="rect">
            <a:avLst/>
          </a:prstGeom>
          <a:noFill/>
          <a:extLst>
            <a:ext uri="{909E8E84-426E-40dd-AFC4-6F175D3DCCD1}">
              <a14:hiddenFill xmlns:a14="http://schemas.microsoft.com/office/drawing/2010/main">
                <a:solidFill>
                  <a:srgbClr val="FFFFFF"/>
                </a:solidFill>
              </a14:hiddenFill>
            </a:ext>
          </a:extLst>
        </p:spPr>
      </p:pic>
      <p:sp>
        <p:nvSpPr>
          <p:cNvPr id="33795" name="Text Box 3"/>
          <p:cNvSpPr txBox="1">
            <a:spLocks noChangeArrowheads="1"/>
          </p:cNvSpPr>
          <p:nvPr/>
        </p:nvSpPr>
        <p:spPr bwMode="auto">
          <a:xfrm>
            <a:off x="914400" y="304800"/>
            <a:ext cx="7620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de-DE" b="1" i="1"/>
              <a:t>Tubulin</a:t>
            </a:r>
            <a:r>
              <a:rPr lang="de-DE"/>
              <a:t> - successful target for anticancer therapy</a:t>
            </a:r>
          </a:p>
        </p:txBody>
      </p:sp>
      <p:sp>
        <p:nvSpPr>
          <p:cNvPr id="33796" name="Text Box 4"/>
          <p:cNvSpPr txBox="1">
            <a:spLocks noChangeArrowheads="1"/>
          </p:cNvSpPr>
          <p:nvPr/>
        </p:nvSpPr>
        <p:spPr bwMode="auto">
          <a:xfrm>
            <a:off x="457200" y="990600"/>
            <a:ext cx="5791200" cy="2292350"/>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de-DE" sz="1800"/>
              <a:t>1)</a:t>
            </a:r>
            <a:r>
              <a:rPr lang="de-DE" sz="1800">
                <a:latin typeface="Symbol" charset="0"/>
                <a:sym typeface="Symbol" charset="0"/>
              </a:rPr>
              <a:t></a:t>
            </a:r>
            <a:r>
              <a:rPr lang="de-DE" sz="1800"/>
              <a:t>, </a:t>
            </a:r>
            <a:r>
              <a:rPr lang="de-DE" sz="1800">
                <a:latin typeface="Symbol" charset="0"/>
                <a:sym typeface="Symbol" charset="0"/>
              </a:rPr>
              <a:t></a:t>
            </a:r>
            <a:r>
              <a:rPr lang="de-DE" sz="1800"/>
              <a:t>-subunit of microtubule </a:t>
            </a:r>
            <a:r>
              <a:rPr lang="de-DE" altLang="ja-JP" sz="1800"/>
              <a:t>~</a:t>
            </a:r>
            <a:r>
              <a:rPr lang="de-DE" sz="1800"/>
              <a:t>55kDa each</a:t>
            </a:r>
          </a:p>
          <a:p>
            <a:pPr>
              <a:spcBef>
                <a:spcPct val="50000"/>
              </a:spcBef>
            </a:pPr>
            <a:r>
              <a:rPr lang="de-DE" sz="1800"/>
              <a:t>2) head-to-tail heterodimer</a:t>
            </a:r>
          </a:p>
          <a:p>
            <a:pPr>
              <a:spcBef>
                <a:spcPct val="50000"/>
              </a:spcBef>
            </a:pPr>
            <a:r>
              <a:rPr lang="de-DE" sz="1800"/>
              <a:t>3) key component of cytoskeleton (regulates the shape of cells and movements)</a:t>
            </a:r>
          </a:p>
          <a:p>
            <a:pPr>
              <a:spcBef>
                <a:spcPct val="50000"/>
              </a:spcBef>
            </a:pPr>
            <a:r>
              <a:rPr lang="de-DE" sz="1800"/>
              <a:t>4) dynamic instability &lt;= energy from GTP hydrolysis</a:t>
            </a:r>
          </a:p>
          <a:p>
            <a:pPr>
              <a:spcBef>
                <a:spcPct val="50000"/>
              </a:spcBef>
            </a:pPr>
            <a:r>
              <a:rPr lang="de-DE" sz="1800"/>
              <a:t>    =&gt; influence on cell replication</a:t>
            </a:r>
          </a:p>
        </p:txBody>
      </p:sp>
      <p:sp>
        <p:nvSpPr>
          <p:cNvPr id="33797" name="Text Box 5"/>
          <p:cNvSpPr txBox="1">
            <a:spLocks noChangeArrowheads="1"/>
          </p:cNvSpPr>
          <p:nvPr/>
        </p:nvSpPr>
        <p:spPr bwMode="auto">
          <a:xfrm>
            <a:off x="4800600" y="6400800"/>
            <a:ext cx="4038600"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de-DE" sz="1400"/>
              <a:t>Jordan &amp; Wilson, </a:t>
            </a:r>
            <a:r>
              <a:rPr lang="de-DE" sz="1400" i="1"/>
              <a:t>Nature Reviews | Cancer</a:t>
            </a:r>
            <a:r>
              <a:rPr lang="de-DE" sz="1400"/>
              <a:t> </a:t>
            </a:r>
            <a:r>
              <a:rPr lang="de-DE" sz="1400" b="1"/>
              <a:t>2004</a:t>
            </a:r>
            <a:endParaRPr lang="de-DE"/>
          </a:p>
        </p:txBody>
      </p:sp>
    </p:spTree>
    <p:extLst>
      <p:ext uri="{BB962C8B-B14F-4D97-AF65-F5344CB8AC3E}">
        <p14:creationId xmlns:p14="http://schemas.microsoft.com/office/powerpoint/2010/main" val="9140232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
          <p:cNvSpPr txBox="1">
            <a:spLocks noChangeArrowheads="1"/>
          </p:cNvSpPr>
          <p:nvPr/>
        </p:nvSpPr>
        <p:spPr bwMode="auto">
          <a:xfrm>
            <a:off x="301625" y="838200"/>
            <a:ext cx="6629400" cy="2840038"/>
          </a:xfrm>
          <a:prstGeom prst="rect">
            <a:avLst/>
          </a:prstGeom>
          <a:solidFill>
            <a:schemeClr val="bg1">
              <a:alpha val="0"/>
            </a:schemeClr>
          </a:solidFill>
          <a:ln>
            <a:noFill/>
          </a:ln>
          <a:extLst>
            <a:ext uri="{91240B29-F687-4f45-9708-019B960494DF}">
              <a14:hiddenLine xmlns:a14="http://schemas.microsoft.com/office/drawing/2010/main" w="9525">
                <a:solidFill>
                  <a:schemeClr val="tx1"/>
                </a:solidFill>
                <a:miter lim="800000"/>
                <a:headEnd/>
                <a:tailEnd/>
              </a14:hiddenLine>
            </a:ext>
          </a:extLst>
        </p:spPr>
        <p:txBody>
          <a:bodyPr>
            <a:spAutoFit/>
          </a:bodyPr>
          <a:lstStyle>
            <a:lvl1pPr marL="457200" indent="-457200">
              <a:defRPr sz="2400">
                <a:solidFill>
                  <a:schemeClr val="tx1"/>
                </a:solidFill>
                <a:latin typeface="Arial" charset="0"/>
                <a:ea typeface="ＭＳ Ｐゴシック" charset="0"/>
                <a:cs typeface="ＭＳ Ｐゴシック" charset="0"/>
              </a:defRPr>
            </a:lvl1pPr>
            <a:lvl2pPr marL="914400" indent="-457200">
              <a:defRPr sz="2400">
                <a:solidFill>
                  <a:schemeClr val="tx1"/>
                </a:solidFill>
                <a:latin typeface="Arial" charset="0"/>
                <a:ea typeface="ＭＳ Ｐゴシック" charset="0"/>
              </a:defRPr>
            </a:lvl2pPr>
            <a:lvl3pPr marL="1371600" indent="-457200">
              <a:defRPr sz="2400">
                <a:solidFill>
                  <a:schemeClr val="tx1"/>
                </a:solidFill>
                <a:latin typeface="Arial" charset="0"/>
                <a:ea typeface="ＭＳ Ｐゴシック" charset="0"/>
              </a:defRPr>
            </a:lvl3pPr>
            <a:lvl4pPr marL="1828800" indent="-457200">
              <a:defRPr sz="2400">
                <a:solidFill>
                  <a:schemeClr val="tx1"/>
                </a:solidFill>
                <a:latin typeface="Arial" charset="0"/>
                <a:ea typeface="ＭＳ Ｐゴシック" charset="0"/>
              </a:defRPr>
            </a:lvl4pPr>
            <a:lvl5pPr marL="2286000" indent="-457200">
              <a:defRPr sz="2400">
                <a:solidFill>
                  <a:schemeClr val="tx1"/>
                </a:solidFill>
                <a:latin typeface="Arial" charset="0"/>
                <a:ea typeface="ＭＳ Ｐゴシック" charset="0"/>
              </a:defRPr>
            </a:lvl5pPr>
            <a:lvl6pPr marL="2743200" indent="-457200" eaLnBrk="0" fontAlgn="base" hangingPunct="0">
              <a:spcBef>
                <a:spcPct val="0"/>
              </a:spcBef>
              <a:spcAft>
                <a:spcPct val="0"/>
              </a:spcAft>
              <a:defRPr sz="2400">
                <a:solidFill>
                  <a:schemeClr val="tx1"/>
                </a:solidFill>
                <a:latin typeface="Arial" charset="0"/>
                <a:ea typeface="ＭＳ Ｐゴシック" charset="0"/>
              </a:defRPr>
            </a:lvl6pPr>
            <a:lvl7pPr marL="3200400" indent="-457200" eaLnBrk="0" fontAlgn="base" hangingPunct="0">
              <a:spcBef>
                <a:spcPct val="0"/>
              </a:spcBef>
              <a:spcAft>
                <a:spcPct val="0"/>
              </a:spcAft>
              <a:defRPr sz="2400">
                <a:solidFill>
                  <a:schemeClr val="tx1"/>
                </a:solidFill>
                <a:latin typeface="Arial" charset="0"/>
                <a:ea typeface="ＭＳ Ｐゴシック" charset="0"/>
              </a:defRPr>
            </a:lvl7pPr>
            <a:lvl8pPr marL="3657600" indent="-457200" eaLnBrk="0" fontAlgn="base" hangingPunct="0">
              <a:spcBef>
                <a:spcPct val="0"/>
              </a:spcBef>
              <a:spcAft>
                <a:spcPct val="0"/>
              </a:spcAft>
              <a:defRPr sz="2400">
                <a:solidFill>
                  <a:schemeClr val="tx1"/>
                </a:solidFill>
                <a:latin typeface="Arial" charset="0"/>
                <a:ea typeface="ＭＳ Ｐゴシック" charset="0"/>
              </a:defRPr>
            </a:lvl8pPr>
            <a:lvl9pPr marL="4114800" indent="-4572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buFont typeface="Arial" charset="0"/>
              <a:buNone/>
            </a:pPr>
            <a:r>
              <a:rPr lang="en-GB" sz="1800"/>
              <a:t>1) Interaction between tubulin and natural products suppresses dynamics of microtubules (stabilizers, destabilizers)</a:t>
            </a:r>
          </a:p>
          <a:p>
            <a:pPr>
              <a:spcBef>
                <a:spcPct val="50000"/>
              </a:spcBef>
              <a:buFont typeface="Arial" charset="0"/>
              <a:buNone/>
            </a:pPr>
            <a:r>
              <a:rPr lang="en-GB" sz="1800"/>
              <a:t>2)</a:t>
            </a:r>
            <a:r>
              <a:rPr lang="en-GB" sz="1800" b="1" i="1">
                <a:solidFill>
                  <a:srgbClr val="00CE06"/>
                </a:solidFill>
              </a:rPr>
              <a:t> vinca</a:t>
            </a:r>
            <a:r>
              <a:rPr lang="en-GB" sz="1800"/>
              <a:t>, </a:t>
            </a:r>
            <a:r>
              <a:rPr lang="en-GB" sz="1800" b="1">
                <a:solidFill>
                  <a:srgbClr val="CEA300"/>
                </a:solidFill>
              </a:rPr>
              <a:t>colchicine</a:t>
            </a:r>
            <a:r>
              <a:rPr lang="en-GB" sz="1800"/>
              <a:t> and </a:t>
            </a:r>
            <a:r>
              <a:rPr lang="en-GB" sz="1800" b="1">
                <a:solidFill>
                  <a:srgbClr val="FF0300"/>
                </a:solidFill>
              </a:rPr>
              <a:t>paclitaxel</a:t>
            </a:r>
            <a:r>
              <a:rPr lang="en-GB" sz="1800">
                <a:solidFill>
                  <a:srgbClr val="FF0300"/>
                </a:solidFill>
              </a:rPr>
              <a:t> </a:t>
            </a:r>
            <a:r>
              <a:rPr lang="en-GB" sz="1800"/>
              <a:t>binding sites</a:t>
            </a:r>
          </a:p>
          <a:p>
            <a:pPr>
              <a:spcBef>
                <a:spcPct val="50000"/>
              </a:spcBef>
            </a:pPr>
            <a:r>
              <a:rPr lang="en-GB" sz="1800"/>
              <a:t>3) high-resolution structure not available (X-Ray </a:t>
            </a:r>
            <a:r>
              <a:rPr lang="en-GB" altLang="ja-JP" sz="1800"/>
              <a:t>~</a:t>
            </a:r>
            <a:r>
              <a:rPr lang="en-GB" sz="1800"/>
              <a:t>3Å)</a:t>
            </a:r>
          </a:p>
          <a:p>
            <a:pPr>
              <a:spcBef>
                <a:spcPct val="50000"/>
              </a:spcBef>
            </a:pPr>
            <a:r>
              <a:rPr lang="en-GB" sz="1800"/>
              <a:t>4) no labeling possible </a:t>
            </a:r>
          </a:p>
          <a:p>
            <a:pPr>
              <a:spcBef>
                <a:spcPct val="50000"/>
              </a:spcBef>
            </a:pPr>
            <a:r>
              <a:rPr lang="en-GB" sz="1800"/>
              <a:t>	=&gt; bad for NMR (?)</a:t>
            </a:r>
          </a:p>
          <a:p>
            <a:pPr>
              <a:spcBef>
                <a:spcPct val="50000"/>
              </a:spcBef>
            </a:pPr>
            <a:endParaRPr lang="de-DE"/>
          </a:p>
        </p:txBody>
      </p:sp>
      <p:sp>
        <p:nvSpPr>
          <p:cNvPr id="35843" name="Text Box 3"/>
          <p:cNvSpPr txBox="1">
            <a:spLocks noChangeArrowheads="1"/>
          </p:cNvSpPr>
          <p:nvPr/>
        </p:nvSpPr>
        <p:spPr bwMode="auto">
          <a:xfrm>
            <a:off x="911225" y="304800"/>
            <a:ext cx="7620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de-DE" b="1" i="1"/>
              <a:t>Tubulin</a:t>
            </a:r>
            <a:r>
              <a:rPr lang="de-DE"/>
              <a:t> - successful target for anticancer therapy</a:t>
            </a:r>
          </a:p>
        </p:txBody>
      </p:sp>
      <p:sp>
        <p:nvSpPr>
          <p:cNvPr id="35844" name="Text Box 4"/>
          <p:cNvSpPr txBox="1">
            <a:spLocks noChangeArrowheads="1"/>
          </p:cNvSpPr>
          <p:nvPr/>
        </p:nvSpPr>
        <p:spPr bwMode="auto">
          <a:xfrm>
            <a:off x="4800600" y="6248400"/>
            <a:ext cx="4038600"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de-DE" sz="1400"/>
              <a:t>Jordan &amp; Wilson, </a:t>
            </a:r>
            <a:r>
              <a:rPr lang="de-DE" sz="1400" i="1"/>
              <a:t>Nature Reviews | Cancer</a:t>
            </a:r>
            <a:r>
              <a:rPr lang="de-DE" sz="1400"/>
              <a:t> </a:t>
            </a:r>
            <a:r>
              <a:rPr lang="de-DE" sz="1400" b="1"/>
              <a:t>2004</a:t>
            </a:r>
            <a:endParaRPr lang="de-DE"/>
          </a:p>
        </p:txBody>
      </p:sp>
      <p:pic>
        <p:nvPicPr>
          <p:cNvPr id="35845" name="Picture 5" descr="nrc1317-f6"/>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6500" b="17130"/>
          <a:stretch>
            <a:fillRect/>
          </a:stretch>
        </p:blipFill>
        <p:spPr bwMode="auto">
          <a:xfrm>
            <a:off x="3760788" y="2590800"/>
            <a:ext cx="5380037" cy="3581400"/>
          </a:xfrm>
          <a:prstGeom prst="rect">
            <a:avLst/>
          </a:prstGeom>
          <a:noFill/>
          <a:extLst>
            <a:ext uri="{909E8E84-426E-40dd-AFC4-6F175D3DCCD1}">
              <a14:hiddenFill xmlns:a14="http://schemas.microsoft.com/office/drawing/2010/main">
                <a:solidFill>
                  <a:srgbClr val="FFFFFF"/>
                </a:solidFill>
              </a14:hiddenFill>
            </a:ext>
          </a:extLst>
        </p:spPr>
      </p:pic>
      <p:sp>
        <p:nvSpPr>
          <p:cNvPr id="35846" name="Text Box 6"/>
          <p:cNvSpPr txBox="1">
            <a:spLocks noChangeArrowheads="1"/>
          </p:cNvSpPr>
          <p:nvPr/>
        </p:nvSpPr>
        <p:spPr bwMode="auto">
          <a:xfrm>
            <a:off x="377825" y="4648200"/>
            <a:ext cx="28194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de-DE" b="1">
                <a:solidFill>
                  <a:schemeClr val="accent2"/>
                </a:solidFill>
              </a:rPr>
              <a:t>transferred NOEs‘</a:t>
            </a:r>
            <a:endParaRPr lang="de-DE"/>
          </a:p>
        </p:txBody>
      </p:sp>
      <p:sp>
        <p:nvSpPr>
          <p:cNvPr id="35847" name="AutoShape 7"/>
          <p:cNvSpPr>
            <a:spLocks noChangeArrowheads="1"/>
          </p:cNvSpPr>
          <p:nvPr/>
        </p:nvSpPr>
        <p:spPr bwMode="auto">
          <a:xfrm>
            <a:off x="1520825" y="3352800"/>
            <a:ext cx="609600" cy="1066800"/>
          </a:xfrm>
          <a:prstGeom prst="downArrow">
            <a:avLst>
              <a:gd name="adj1" fmla="val 50000"/>
              <a:gd name="adj2" fmla="val 43750"/>
            </a:avLst>
          </a:prstGeom>
          <a:gradFill rotWithShape="0">
            <a:gsLst>
              <a:gs pos="0">
                <a:schemeClr val="tx1">
                  <a:gamma/>
                  <a:tint val="0"/>
                  <a:invGamma/>
                </a:schemeClr>
              </a:gs>
              <a:gs pos="100000">
                <a:schemeClr val="tx1"/>
              </a:gs>
            </a:gsLst>
            <a:lin ang="5400000" scaled="1"/>
          </a:gradFill>
          <a:ln w="9525">
            <a:solidFill>
              <a:schemeClr val="tx1"/>
            </a:solidFill>
            <a:miter lim="800000"/>
            <a:headEnd/>
            <a:tailEnd/>
          </a:ln>
        </p:spPr>
        <p:txBody>
          <a:bodyPr wrap="none" anchor="ctr"/>
          <a:lstStyle/>
          <a:p>
            <a:endParaRPr lang="en-US"/>
          </a:p>
        </p:txBody>
      </p:sp>
    </p:spTree>
    <p:extLst>
      <p:ext uri="{BB962C8B-B14F-4D97-AF65-F5344CB8AC3E}">
        <p14:creationId xmlns:p14="http://schemas.microsoft.com/office/powerpoint/2010/main" val="30307749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Oval 2"/>
          <p:cNvSpPr>
            <a:spLocks noChangeArrowheads="1"/>
          </p:cNvSpPr>
          <p:nvPr/>
        </p:nvSpPr>
        <p:spPr bwMode="auto">
          <a:xfrm>
            <a:off x="533400" y="1066800"/>
            <a:ext cx="3124200" cy="4800600"/>
          </a:xfrm>
          <a:prstGeom prst="ellipse">
            <a:avLst/>
          </a:prstGeom>
          <a:gradFill rotWithShape="0">
            <a:gsLst>
              <a:gs pos="0">
                <a:srgbClr val="000000"/>
              </a:gs>
              <a:gs pos="100000">
                <a:srgbClr val="000000">
                  <a:gamma/>
                  <a:tint val="0"/>
                  <a:invGamma/>
                </a:srgbClr>
              </a:gs>
            </a:gsLst>
            <a:path path="shape">
              <a:fillToRect l="50000" t="50000" r="50000" b="50000"/>
            </a:path>
          </a:gradFill>
          <a:ln>
            <a:noFill/>
          </a:ln>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n-US"/>
          </a:p>
        </p:txBody>
      </p:sp>
      <p:sp>
        <p:nvSpPr>
          <p:cNvPr id="37891" name="Oval 3"/>
          <p:cNvSpPr>
            <a:spLocks noChangeArrowheads="1"/>
          </p:cNvSpPr>
          <p:nvPr/>
        </p:nvSpPr>
        <p:spPr bwMode="auto">
          <a:xfrm>
            <a:off x="5334000" y="1143000"/>
            <a:ext cx="3124200" cy="4800600"/>
          </a:xfrm>
          <a:prstGeom prst="ellipse">
            <a:avLst/>
          </a:prstGeom>
          <a:gradFill rotWithShape="0">
            <a:gsLst>
              <a:gs pos="0">
                <a:srgbClr val="000000"/>
              </a:gs>
              <a:gs pos="100000">
                <a:srgbClr val="000000">
                  <a:gamma/>
                  <a:tint val="0"/>
                  <a:invGamma/>
                </a:srgbClr>
              </a:gs>
            </a:gsLst>
            <a:path path="shape">
              <a:fillToRect l="50000" t="50000" r="50000" b="50000"/>
            </a:path>
          </a:gradFill>
          <a:ln>
            <a:noFill/>
          </a:ln>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n-US"/>
          </a:p>
        </p:txBody>
      </p:sp>
      <p:pic>
        <p:nvPicPr>
          <p:cNvPr id="37892" name="Picture 4" descr="talk1"/>
          <p:cNvPicPr>
            <a:picLocks noChangeAspect="1" noChangeArrowheads="1"/>
          </p:cNvPicPr>
          <p:nvPr/>
        </p:nvPicPr>
        <p:blipFill>
          <a:blip r:embed="rId3">
            <a:clrChange>
              <a:clrFrom>
                <a:srgbClr val="000000"/>
              </a:clrFrom>
              <a:clrTo>
                <a:srgbClr val="000000">
                  <a:alpha val="0"/>
                </a:srgbClr>
              </a:clrTo>
            </a:clrChange>
            <a:extLst>
              <a:ext uri="{28A0092B-C50C-407E-A947-70E740481C1C}">
                <a14:useLocalDpi xmlns:a14="http://schemas.microsoft.com/office/drawing/2010/main" val="0"/>
              </a:ext>
            </a:extLst>
          </a:blip>
          <a:srcRect l="31203" r="30002" b="2408"/>
          <a:stretch>
            <a:fillRect/>
          </a:stretch>
        </p:blipFill>
        <p:spPr bwMode="auto">
          <a:xfrm>
            <a:off x="5791200" y="1263650"/>
            <a:ext cx="2514600" cy="4375150"/>
          </a:xfrm>
          <a:prstGeom prst="rect">
            <a:avLst/>
          </a:prstGeom>
          <a:noFill/>
          <a:extLst>
            <a:ext uri="{909E8E84-426E-40dd-AFC4-6F175D3DCCD1}">
              <a14:hiddenFill xmlns:a14="http://schemas.microsoft.com/office/drawing/2010/main">
                <a:solidFill>
                  <a:srgbClr val="FFFFFF"/>
                </a:solidFill>
              </a14:hiddenFill>
            </a:ext>
          </a:extLst>
        </p:spPr>
      </p:pic>
      <p:sp>
        <p:nvSpPr>
          <p:cNvPr id="37893" name="Text Box 5"/>
          <p:cNvSpPr txBox="1">
            <a:spLocks noChangeArrowheads="1"/>
          </p:cNvSpPr>
          <p:nvPr/>
        </p:nvSpPr>
        <p:spPr bwMode="auto">
          <a:xfrm>
            <a:off x="6781800" y="6096000"/>
            <a:ext cx="2133600"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r">
              <a:spcBef>
                <a:spcPct val="50000"/>
              </a:spcBef>
            </a:pPr>
            <a:r>
              <a:rPr lang="de-DE" sz="1400"/>
              <a:t>Nogales, </a:t>
            </a:r>
            <a:r>
              <a:rPr lang="de-DE" sz="1400" i="1"/>
              <a:t>Nature </a:t>
            </a:r>
            <a:r>
              <a:rPr lang="de-DE" sz="1400" b="1"/>
              <a:t>1998</a:t>
            </a:r>
            <a:endParaRPr lang="de-DE"/>
          </a:p>
        </p:txBody>
      </p:sp>
      <p:pic>
        <p:nvPicPr>
          <p:cNvPr id="37894" name="Picture 6" descr="present"/>
          <p:cNvPicPr>
            <a:picLocks noChangeAspect="1" noChangeArrowheads="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rcRect l="25333" t="2066" r="24110" b="1999"/>
          <a:stretch>
            <a:fillRect/>
          </a:stretch>
        </p:blipFill>
        <p:spPr bwMode="auto">
          <a:xfrm>
            <a:off x="685800" y="1371600"/>
            <a:ext cx="2732088"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5" name="Rectangle 7"/>
          <p:cNvSpPr>
            <a:spLocks noChangeArrowheads="1"/>
          </p:cNvSpPr>
          <p:nvPr/>
        </p:nvSpPr>
        <p:spPr bwMode="auto">
          <a:xfrm>
            <a:off x="3767138" y="1446213"/>
            <a:ext cx="1841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endParaRPr lang="en-US"/>
          </a:p>
        </p:txBody>
      </p:sp>
      <p:sp>
        <p:nvSpPr>
          <p:cNvPr id="37896" name="Text Box 8"/>
          <p:cNvSpPr txBox="1">
            <a:spLocks noChangeArrowheads="1"/>
          </p:cNvSpPr>
          <p:nvPr/>
        </p:nvSpPr>
        <p:spPr bwMode="auto">
          <a:xfrm>
            <a:off x="914400" y="304800"/>
            <a:ext cx="7620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de-DE" b="1" i="1"/>
              <a:t>Tubulin</a:t>
            </a:r>
            <a:r>
              <a:rPr lang="de-DE"/>
              <a:t> - successful target for anticancer therapy</a:t>
            </a:r>
          </a:p>
        </p:txBody>
      </p:sp>
      <p:sp>
        <p:nvSpPr>
          <p:cNvPr id="37897" name="Text Box 9"/>
          <p:cNvSpPr txBox="1">
            <a:spLocks noChangeArrowheads="1"/>
          </p:cNvSpPr>
          <p:nvPr/>
        </p:nvSpPr>
        <p:spPr bwMode="auto">
          <a:xfrm>
            <a:off x="1828800" y="5486400"/>
            <a:ext cx="37623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de-DE" b="1">
                <a:latin typeface="Symbol" charset="0"/>
                <a:sym typeface="Symbol" charset="0"/>
              </a:rPr>
              <a:t></a:t>
            </a:r>
            <a:endParaRPr lang="de-DE"/>
          </a:p>
        </p:txBody>
      </p:sp>
      <p:sp>
        <p:nvSpPr>
          <p:cNvPr id="37898" name="Text Box 10"/>
          <p:cNvSpPr txBox="1">
            <a:spLocks noChangeArrowheads="1"/>
          </p:cNvSpPr>
          <p:nvPr/>
        </p:nvSpPr>
        <p:spPr bwMode="auto">
          <a:xfrm>
            <a:off x="6934200" y="1066800"/>
            <a:ext cx="37623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de-DE" b="1">
                <a:latin typeface="Symbol" charset="0"/>
                <a:sym typeface="Symbol" charset="0"/>
              </a:rPr>
              <a:t></a:t>
            </a:r>
            <a:endParaRPr lang="de-DE"/>
          </a:p>
        </p:txBody>
      </p:sp>
      <p:sp>
        <p:nvSpPr>
          <p:cNvPr id="37899" name="Text Box 11"/>
          <p:cNvSpPr txBox="1">
            <a:spLocks noChangeArrowheads="1"/>
          </p:cNvSpPr>
          <p:nvPr/>
        </p:nvSpPr>
        <p:spPr bwMode="auto">
          <a:xfrm>
            <a:off x="7315200" y="5181600"/>
            <a:ext cx="35083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de-DE" b="1">
                <a:latin typeface="Symbol" charset="0"/>
                <a:sym typeface="Symbol" charset="0"/>
              </a:rPr>
              <a:t></a:t>
            </a:r>
            <a:endParaRPr lang="de-DE"/>
          </a:p>
        </p:txBody>
      </p:sp>
      <p:sp>
        <p:nvSpPr>
          <p:cNvPr id="37900" name="Text Box 12"/>
          <p:cNvSpPr txBox="1">
            <a:spLocks noChangeArrowheads="1"/>
          </p:cNvSpPr>
          <p:nvPr/>
        </p:nvSpPr>
        <p:spPr bwMode="auto">
          <a:xfrm>
            <a:off x="1676400" y="1066800"/>
            <a:ext cx="35083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de-DE" b="1">
                <a:latin typeface="Symbol" charset="0"/>
                <a:sym typeface="Symbol" charset="0"/>
              </a:rPr>
              <a:t></a:t>
            </a:r>
            <a:endParaRPr lang="de-DE"/>
          </a:p>
        </p:txBody>
      </p:sp>
      <p:sp>
        <p:nvSpPr>
          <p:cNvPr id="37901" name="Text Box 13"/>
          <p:cNvSpPr txBox="1">
            <a:spLocks noChangeArrowheads="1"/>
          </p:cNvSpPr>
          <p:nvPr/>
        </p:nvSpPr>
        <p:spPr bwMode="auto">
          <a:xfrm>
            <a:off x="3124200" y="5867400"/>
            <a:ext cx="8445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de-DE" b="1"/>
              <a:t>GDP</a:t>
            </a:r>
            <a:endParaRPr lang="de-DE"/>
          </a:p>
        </p:txBody>
      </p:sp>
      <p:sp>
        <p:nvSpPr>
          <p:cNvPr id="37902" name="Text Box 14"/>
          <p:cNvSpPr txBox="1">
            <a:spLocks noChangeArrowheads="1"/>
          </p:cNvSpPr>
          <p:nvPr/>
        </p:nvSpPr>
        <p:spPr bwMode="auto">
          <a:xfrm>
            <a:off x="4191000" y="5867400"/>
            <a:ext cx="8112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de-DE" b="1"/>
              <a:t>GTP</a:t>
            </a:r>
            <a:endParaRPr lang="de-DE"/>
          </a:p>
        </p:txBody>
      </p:sp>
      <p:sp>
        <p:nvSpPr>
          <p:cNvPr id="37903" name="Line 15"/>
          <p:cNvSpPr>
            <a:spLocks noChangeShapeType="1"/>
          </p:cNvSpPr>
          <p:nvPr/>
        </p:nvSpPr>
        <p:spPr bwMode="auto">
          <a:xfrm flipH="1" flipV="1">
            <a:off x="2133600" y="3505200"/>
            <a:ext cx="1066800" cy="2286000"/>
          </a:xfrm>
          <a:prstGeom prst="line">
            <a:avLst/>
          </a:prstGeom>
          <a:noFill/>
          <a:ln w="2857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7904" name="Line 16"/>
          <p:cNvSpPr>
            <a:spLocks noChangeShapeType="1"/>
          </p:cNvSpPr>
          <p:nvPr/>
        </p:nvSpPr>
        <p:spPr bwMode="auto">
          <a:xfrm flipV="1">
            <a:off x="3886200" y="5181600"/>
            <a:ext cx="2590800" cy="685800"/>
          </a:xfrm>
          <a:prstGeom prst="line">
            <a:avLst/>
          </a:prstGeom>
          <a:noFill/>
          <a:ln w="2857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7905" name="Line 17"/>
          <p:cNvSpPr>
            <a:spLocks noChangeShapeType="1"/>
          </p:cNvSpPr>
          <p:nvPr/>
        </p:nvSpPr>
        <p:spPr bwMode="auto">
          <a:xfrm flipV="1">
            <a:off x="4876800" y="3429000"/>
            <a:ext cx="1828800" cy="243840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7906" name="Line 18"/>
          <p:cNvSpPr>
            <a:spLocks noChangeShapeType="1"/>
          </p:cNvSpPr>
          <p:nvPr/>
        </p:nvSpPr>
        <p:spPr bwMode="auto">
          <a:xfrm flipH="1" flipV="1">
            <a:off x="2514600" y="5257800"/>
            <a:ext cx="1752600" cy="68580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7907" name="Text Box 19"/>
          <p:cNvSpPr txBox="1">
            <a:spLocks noChangeArrowheads="1"/>
          </p:cNvSpPr>
          <p:nvPr/>
        </p:nvSpPr>
        <p:spPr bwMode="auto">
          <a:xfrm>
            <a:off x="381000" y="6096000"/>
            <a:ext cx="2286000"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de-DE" sz="1400"/>
              <a:t>Gigant et al., </a:t>
            </a:r>
            <a:r>
              <a:rPr lang="de-DE" sz="1400" i="1"/>
              <a:t>Nature</a:t>
            </a:r>
            <a:r>
              <a:rPr lang="de-DE" sz="1400"/>
              <a:t> </a:t>
            </a:r>
            <a:r>
              <a:rPr lang="de-DE" sz="1400" b="1"/>
              <a:t>2005</a:t>
            </a:r>
            <a:endParaRPr lang="de-DE" b="1"/>
          </a:p>
        </p:txBody>
      </p:sp>
      <p:sp>
        <p:nvSpPr>
          <p:cNvPr id="37908" name="Text Box 20"/>
          <p:cNvSpPr txBox="1">
            <a:spLocks noChangeArrowheads="1"/>
          </p:cNvSpPr>
          <p:nvPr/>
        </p:nvSpPr>
        <p:spPr bwMode="auto">
          <a:xfrm>
            <a:off x="2971800" y="990600"/>
            <a:ext cx="3124200" cy="3502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de-DE" sz="2000" b="1" i="1">
                <a:solidFill>
                  <a:schemeClr val="accent2"/>
                </a:solidFill>
              </a:rPr>
              <a:t>Binding sites on tubulin</a:t>
            </a:r>
          </a:p>
          <a:p>
            <a:pPr algn="ctr">
              <a:spcBef>
                <a:spcPct val="50000"/>
              </a:spcBef>
            </a:pPr>
            <a:endParaRPr lang="de-DE" sz="2000" b="1">
              <a:solidFill>
                <a:srgbClr val="CEA300"/>
              </a:solidFill>
            </a:endParaRPr>
          </a:p>
          <a:p>
            <a:pPr algn="ctr">
              <a:spcBef>
                <a:spcPct val="50000"/>
              </a:spcBef>
            </a:pPr>
            <a:r>
              <a:rPr lang="de-DE" sz="2000" b="1">
                <a:solidFill>
                  <a:srgbClr val="CEA300"/>
                </a:solidFill>
              </a:rPr>
              <a:t>Colchicine</a:t>
            </a:r>
            <a:endParaRPr lang="de-DE" sz="2000" b="1" i="1">
              <a:solidFill>
                <a:schemeClr val="accent2"/>
              </a:solidFill>
            </a:endParaRPr>
          </a:p>
          <a:p>
            <a:pPr algn="ctr">
              <a:spcBef>
                <a:spcPct val="50000"/>
              </a:spcBef>
            </a:pPr>
            <a:endParaRPr lang="de-DE">
              <a:solidFill>
                <a:schemeClr val="accent2"/>
              </a:solidFill>
            </a:endParaRPr>
          </a:p>
          <a:p>
            <a:pPr algn="ctr">
              <a:spcBef>
                <a:spcPct val="50000"/>
              </a:spcBef>
            </a:pPr>
            <a:r>
              <a:rPr lang="de-DE" b="1" i="1">
                <a:solidFill>
                  <a:srgbClr val="007805"/>
                </a:solidFill>
              </a:rPr>
              <a:t>Vinca</a:t>
            </a:r>
            <a:endParaRPr lang="de-DE">
              <a:solidFill>
                <a:schemeClr val="accent2"/>
              </a:solidFill>
            </a:endParaRPr>
          </a:p>
          <a:p>
            <a:pPr algn="ctr">
              <a:spcBef>
                <a:spcPct val="50000"/>
              </a:spcBef>
            </a:pPr>
            <a:endParaRPr lang="de-DE">
              <a:solidFill>
                <a:schemeClr val="accent2"/>
              </a:solidFill>
            </a:endParaRPr>
          </a:p>
          <a:p>
            <a:pPr algn="ctr">
              <a:spcBef>
                <a:spcPct val="50000"/>
              </a:spcBef>
            </a:pPr>
            <a:r>
              <a:rPr lang="de-DE" b="1">
                <a:solidFill>
                  <a:srgbClr val="9F0E21"/>
                </a:solidFill>
              </a:rPr>
              <a:t>Taxane</a:t>
            </a:r>
            <a:endParaRPr lang="de-DE">
              <a:solidFill>
                <a:schemeClr val="accent2"/>
              </a:solidFill>
            </a:endParaRPr>
          </a:p>
        </p:txBody>
      </p:sp>
      <p:sp>
        <p:nvSpPr>
          <p:cNvPr id="37909" name="Rectangle 21"/>
          <p:cNvSpPr>
            <a:spLocks noChangeArrowheads="1"/>
          </p:cNvSpPr>
          <p:nvPr/>
        </p:nvSpPr>
        <p:spPr bwMode="auto">
          <a:xfrm>
            <a:off x="1295400" y="1447800"/>
            <a:ext cx="685800" cy="762000"/>
          </a:xfrm>
          <a:prstGeom prst="rect">
            <a:avLst/>
          </a:prstGeom>
          <a:noFill/>
          <a:ln w="57150">
            <a:solidFill>
              <a:srgbClr val="FFCC00"/>
            </a:solidFill>
            <a:miter lim="800000"/>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37910" name="Rectangle 22"/>
          <p:cNvSpPr>
            <a:spLocks noChangeArrowheads="1"/>
          </p:cNvSpPr>
          <p:nvPr/>
        </p:nvSpPr>
        <p:spPr bwMode="auto">
          <a:xfrm>
            <a:off x="2209800" y="3048000"/>
            <a:ext cx="685800" cy="762000"/>
          </a:xfrm>
          <a:prstGeom prst="rect">
            <a:avLst/>
          </a:prstGeom>
          <a:noFill/>
          <a:ln w="57150">
            <a:solidFill>
              <a:srgbClr val="339966"/>
            </a:solidFill>
            <a:miter lim="800000"/>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37911" name="Rectangle 23"/>
          <p:cNvSpPr>
            <a:spLocks noChangeArrowheads="1"/>
          </p:cNvSpPr>
          <p:nvPr/>
        </p:nvSpPr>
        <p:spPr bwMode="auto">
          <a:xfrm>
            <a:off x="7239000" y="3962400"/>
            <a:ext cx="685800" cy="762000"/>
          </a:xfrm>
          <a:prstGeom prst="rect">
            <a:avLst/>
          </a:prstGeom>
          <a:noFill/>
          <a:ln w="57150">
            <a:solidFill>
              <a:srgbClr val="FF0000"/>
            </a:solidFill>
            <a:miter lim="800000"/>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Tree>
    <p:extLst>
      <p:ext uri="{BB962C8B-B14F-4D97-AF65-F5344CB8AC3E}">
        <p14:creationId xmlns:p14="http://schemas.microsoft.com/office/powerpoint/2010/main" val="38192298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9330" name="Object 2"/>
          <p:cNvGraphicFramePr>
            <a:graphicFrameLocks noChangeAspect="1"/>
          </p:cNvGraphicFramePr>
          <p:nvPr/>
        </p:nvGraphicFramePr>
        <p:xfrm>
          <a:off x="-85725" y="555625"/>
          <a:ext cx="9318625" cy="5746750"/>
        </p:xfrm>
        <a:graphic>
          <a:graphicData uri="http://schemas.openxmlformats.org/presentationml/2006/ole">
            <mc:AlternateContent xmlns:mc="http://schemas.openxmlformats.org/markup-compatibility/2006">
              <mc:Choice xmlns:v="urn:schemas-microsoft-com:vml" Requires="v">
                <p:oleObj spid="_x0000_s9221" name="Worksheet" r:id="rId5" imgW="38811200" imgH="23939500" progId="Excel.Sheet.8">
                  <p:embed/>
                </p:oleObj>
              </mc:Choice>
              <mc:Fallback>
                <p:oleObj name="Worksheet" r:id="rId5" imgW="38811200" imgH="23939500" progId="Excel.Shee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725" y="555625"/>
                        <a:ext cx="9318625" cy="5746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pic>
        <p:nvPicPr>
          <p:cNvPr id="99331" name="Picture 3" descr="fig1C_CMYK"/>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t="16823" r="62892" b="18692"/>
          <a:stretch>
            <a:fillRect/>
          </a:stretch>
        </p:blipFill>
        <p:spPr bwMode="auto">
          <a:xfrm>
            <a:off x="4502150" y="1371600"/>
            <a:ext cx="2955925" cy="175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852693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nettles_model"/>
          <p:cNvPicPr>
            <a:picLocks noChangeAspect="1" noChangeArrowheads="1"/>
          </p:cNvPicPr>
          <p:nvPr/>
        </p:nvPicPr>
        <p:blipFill>
          <a:blip r:embed="rId3">
            <a:extLst>
              <a:ext uri="{28A0092B-C50C-407E-A947-70E740481C1C}">
                <a14:useLocalDpi xmlns:a14="http://schemas.microsoft.com/office/drawing/2010/main" val="0"/>
              </a:ext>
            </a:extLst>
          </a:blip>
          <a:srcRect l="3999" t="5519" r="9334" b="7410"/>
          <a:stretch>
            <a:fillRect/>
          </a:stretch>
        </p:blipFill>
        <p:spPr bwMode="auto">
          <a:xfrm>
            <a:off x="352425" y="2971800"/>
            <a:ext cx="4572000" cy="3581400"/>
          </a:xfrm>
          <a:prstGeom prst="rect">
            <a:avLst/>
          </a:prstGeom>
          <a:noFill/>
          <a:extLst>
            <a:ext uri="{909E8E84-426E-40dd-AFC4-6F175D3DCCD1}">
              <a14:hiddenFill xmlns:a14="http://schemas.microsoft.com/office/drawing/2010/main">
                <a:solidFill>
                  <a:srgbClr val="FFFFFF"/>
                </a:solidFill>
              </a14:hiddenFill>
            </a:ext>
          </a:extLst>
        </p:spPr>
      </p:pic>
      <p:pic>
        <p:nvPicPr>
          <p:cNvPr id="97283" name="Picture 3" descr="our_model"/>
          <p:cNvPicPr>
            <a:picLocks noChangeAspect="1" noChangeArrowheads="1"/>
          </p:cNvPicPr>
          <p:nvPr/>
        </p:nvPicPr>
        <p:blipFill>
          <a:blip r:embed="rId4">
            <a:extLst>
              <a:ext uri="{28A0092B-C50C-407E-A947-70E740481C1C}">
                <a14:useLocalDpi xmlns:a14="http://schemas.microsoft.com/office/drawing/2010/main" val="0"/>
              </a:ext>
            </a:extLst>
          </a:blip>
          <a:srcRect l="14839" t="5469" r="18065" b="1558"/>
          <a:stretch>
            <a:fillRect/>
          </a:stretch>
        </p:blipFill>
        <p:spPr bwMode="auto">
          <a:xfrm>
            <a:off x="5064125" y="228600"/>
            <a:ext cx="3657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4" name="Text Box 4"/>
          <p:cNvSpPr txBox="1">
            <a:spLocks noChangeArrowheads="1"/>
          </p:cNvSpPr>
          <p:nvPr/>
        </p:nvSpPr>
        <p:spPr bwMode="auto">
          <a:xfrm>
            <a:off x="5867400" y="4419600"/>
            <a:ext cx="1828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b="1"/>
              <a:t>our model</a:t>
            </a:r>
            <a:endParaRPr lang="en-US"/>
          </a:p>
        </p:txBody>
      </p:sp>
      <p:sp>
        <p:nvSpPr>
          <p:cNvPr id="97285" name="Text Box 5"/>
          <p:cNvSpPr txBox="1">
            <a:spLocks noChangeArrowheads="1"/>
          </p:cNvSpPr>
          <p:nvPr/>
        </p:nvSpPr>
        <p:spPr bwMode="auto">
          <a:xfrm>
            <a:off x="5867400" y="5730875"/>
            <a:ext cx="2667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b="1"/>
              <a:t>Nettles model</a:t>
            </a:r>
            <a:endParaRPr lang="en-US"/>
          </a:p>
        </p:txBody>
      </p:sp>
      <p:sp>
        <p:nvSpPr>
          <p:cNvPr id="97286" name="Line 6"/>
          <p:cNvSpPr>
            <a:spLocks noChangeShapeType="1"/>
          </p:cNvSpPr>
          <p:nvPr/>
        </p:nvSpPr>
        <p:spPr bwMode="auto">
          <a:xfrm rot="16200000">
            <a:off x="5219700" y="4533900"/>
            <a:ext cx="838200" cy="0"/>
          </a:xfrm>
          <a:prstGeom prst="line">
            <a:avLst/>
          </a:prstGeom>
          <a:noFill/>
          <a:ln w="889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97287" name="Line 7"/>
          <p:cNvSpPr>
            <a:spLocks noChangeShapeType="1"/>
          </p:cNvSpPr>
          <p:nvPr/>
        </p:nvSpPr>
        <p:spPr bwMode="auto">
          <a:xfrm rot="10800000">
            <a:off x="5133975" y="6019800"/>
            <a:ext cx="774700" cy="0"/>
          </a:xfrm>
          <a:prstGeom prst="line">
            <a:avLst/>
          </a:prstGeom>
          <a:noFill/>
          <a:ln w="889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pic>
        <p:nvPicPr>
          <p:cNvPr id="97288" name="Picture 8" descr="fig1C_CMYK"/>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t="16823" r="62892"/>
          <a:stretch>
            <a:fillRect/>
          </a:stretch>
        </p:blipFill>
        <p:spPr bwMode="auto">
          <a:xfrm>
            <a:off x="1125538" y="457200"/>
            <a:ext cx="2957512" cy="2260600"/>
          </a:xfrm>
          <a:prstGeom prst="rect">
            <a:avLst/>
          </a:prstGeom>
          <a:noFill/>
          <a:extLst>
            <a:ext uri="{909E8E84-426E-40dd-AFC4-6F175D3DCCD1}">
              <a14:hiddenFill xmlns:a14="http://schemas.microsoft.com/office/drawing/2010/main">
                <a:solidFill>
                  <a:srgbClr val="FFFFFF"/>
                </a:solidFill>
              </a14:hiddenFill>
            </a:ext>
          </a:extLst>
        </p:spPr>
      </p:pic>
      <p:sp>
        <p:nvSpPr>
          <p:cNvPr id="97289" name="Rectangle 9"/>
          <p:cNvSpPr>
            <a:spLocks noChangeArrowheads="1"/>
          </p:cNvSpPr>
          <p:nvPr/>
        </p:nvSpPr>
        <p:spPr bwMode="auto">
          <a:xfrm>
            <a:off x="5688013" y="6172200"/>
            <a:ext cx="34559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de-DE" sz="1400"/>
              <a:t>Nettles </a:t>
            </a:r>
            <a:r>
              <a:rPr lang="de-DE" sz="1400" i="1"/>
              <a:t>et al</a:t>
            </a:r>
            <a:r>
              <a:rPr lang="de-DE" sz="1400"/>
              <a:t>. </a:t>
            </a:r>
            <a:r>
              <a:rPr lang="de-DE" sz="1400" b="1"/>
              <a:t>2004 </a:t>
            </a:r>
            <a:r>
              <a:rPr lang="de-DE" sz="1400" i="1"/>
              <a:t>Science</a:t>
            </a:r>
            <a:r>
              <a:rPr lang="de-DE" sz="1400"/>
              <a:t> </a:t>
            </a:r>
            <a:r>
              <a:rPr lang="de-DE" sz="1400" b="1"/>
              <a:t>305</a:t>
            </a:r>
            <a:r>
              <a:rPr lang="de-DE" sz="1400"/>
              <a:t>, 866</a:t>
            </a:r>
            <a:endParaRPr lang="en-US" sz="1400">
              <a:latin typeface="Times New Roman" charset="0"/>
            </a:endParaRPr>
          </a:p>
        </p:txBody>
      </p:sp>
      <p:sp>
        <p:nvSpPr>
          <p:cNvPr id="97290" name="Text Box 10"/>
          <p:cNvSpPr txBox="1">
            <a:spLocks noChangeArrowheads="1"/>
          </p:cNvSpPr>
          <p:nvPr/>
        </p:nvSpPr>
        <p:spPr bwMode="auto">
          <a:xfrm>
            <a:off x="5410200" y="5029200"/>
            <a:ext cx="3733800"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lang="de-DE" sz="1400"/>
              <a:t>Reese </a:t>
            </a:r>
            <a:r>
              <a:rPr lang="de-DE" sz="1400" i="1"/>
              <a:t>et al.,</a:t>
            </a:r>
            <a:r>
              <a:rPr lang="de-DE" sz="1400"/>
              <a:t> </a:t>
            </a:r>
            <a:r>
              <a:rPr lang="de-DE" sz="1400" i="1"/>
              <a:t>Angew. Chem. Int. Ed.</a:t>
            </a:r>
            <a:r>
              <a:rPr lang="de-DE" sz="1400"/>
              <a:t> </a:t>
            </a:r>
            <a:r>
              <a:rPr lang="de-DE" sz="1400" b="1"/>
              <a:t>2007</a:t>
            </a:r>
            <a:endParaRPr lang="en-US" sz="1400" b="1"/>
          </a:p>
        </p:txBody>
      </p:sp>
    </p:spTree>
    <p:extLst>
      <p:ext uri="{BB962C8B-B14F-4D97-AF65-F5344CB8AC3E}">
        <p14:creationId xmlns:p14="http://schemas.microsoft.com/office/powerpoint/2010/main" val="422394660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9" name="Rectangle 5"/>
          <p:cNvSpPr>
            <a:spLocks noGrp="1" noChangeArrowheads="1"/>
          </p:cNvSpPr>
          <p:nvPr>
            <p:ph type="title"/>
          </p:nvPr>
        </p:nvSpPr>
        <p:spPr>
          <a:xfrm>
            <a:off x="685800" y="2590800"/>
            <a:ext cx="7772400" cy="1143000"/>
          </a:xfrm>
          <a:noFill/>
          <a:ln/>
        </p:spPr>
        <p:txBody>
          <a:bodyPr>
            <a:normAutofit fontScale="90000"/>
          </a:bodyPr>
          <a:lstStyle/>
          <a:p>
            <a:r>
              <a:rPr lang="en-US" b="1">
                <a:solidFill>
                  <a:schemeClr val="accent2"/>
                </a:solidFill>
              </a:rPr>
              <a:t>Transferred-nuclear Overhauser effect (NOE)</a:t>
            </a:r>
          </a:p>
        </p:txBody>
      </p:sp>
    </p:spTree>
    <p:extLst>
      <p:ext uri="{BB962C8B-B14F-4D97-AF65-F5344CB8AC3E}">
        <p14:creationId xmlns:p14="http://schemas.microsoft.com/office/powerpoint/2010/main" val="118936390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20215" y="428390"/>
            <a:ext cx="8170502" cy="5724645"/>
          </a:xfrm>
          <a:prstGeom prst="rect">
            <a:avLst/>
          </a:prstGeom>
          <a:noFill/>
        </p:spPr>
        <p:txBody>
          <a:bodyPr wrap="square" rtlCol="0">
            <a:spAutoFit/>
          </a:bodyPr>
          <a:lstStyle/>
          <a:p>
            <a:r>
              <a:rPr lang="en-US" sz="2400" b="1" dirty="0" err="1" smtClean="0"/>
              <a:t>Jak</a:t>
            </a:r>
            <a:r>
              <a:rPr lang="en-US" sz="2400" b="1" dirty="0" smtClean="0"/>
              <a:t> </a:t>
            </a:r>
            <a:r>
              <a:rPr lang="en-US" sz="2400" b="1" dirty="0" err="1" smtClean="0"/>
              <a:t>spolehlivě</a:t>
            </a:r>
            <a:r>
              <a:rPr lang="en-US" sz="2400" b="1" dirty="0" smtClean="0"/>
              <a:t> </a:t>
            </a:r>
            <a:r>
              <a:rPr lang="en-US" sz="2400" b="1" dirty="0" err="1" smtClean="0"/>
              <a:t>predikovat</a:t>
            </a:r>
            <a:r>
              <a:rPr lang="en-US" sz="2400" b="1" dirty="0"/>
              <a:t> </a:t>
            </a:r>
            <a:r>
              <a:rPr lang="en-US" sz="2400" b="1" dirty="0" smtClean="0"/>
              <a:t>a </a:t>
            </a:r>
            <a:r>
              <a:rPr lang="en-US" sz="2400" b="1" dirty="0" err="1" smtClean="0"/>
              <a:t>počítat</a:t>
            </a:r>
            <a:r>
              <a:rPr lang="en-US" sz="2400" b="1" dirty="0" smtClean="0"/>
              <a:t> </a:t>
            </a:r>
            <a:r>
              <a:rPr lang="en-US" sz="2400" b="1" dirty="0" err="1" smtClean="0"/>
              <a:t>vazebné</a:t>
            </a:r>
            <a:r>
              <a:rPr lang="en-US" sz="2400" b="1" dirty="0" smtClean="0"/>
              <a:t> </a:t>
            </a:r>
            <a:r>
              <a:rPr lang="en-US" sz="2400" b="1" dirty="0" err="1" smtClean="0"/>
              <a:t>konformace</a:t>
            </a:r>
            <a:r>
              <a:rPr lang="en-US" sz="2400" b="1" dirty="0" smtClean="0"/>
              <a:t> a </a:t>
            </a:r>
            <a:r>
              <a:rPr lang="en-US" sz="2400" b="1" dirty="0" err="1" smtClean="0"/>
              <a:t>energie</a:t>
            </a:r>
            <a:r>
              <a:rPr lang="en-US" sz="2400" b="1" dirty="0" smtClean="0"/>
              <a:t>?</a:t>
            </a:r>
          </a:p>
          <a:p>
            <a:endParaRPr lang="en-US" sz="2400" b="1" dirty="0" smtClean="0"/>
          </a:p>
          <a:p>
            <a:r>
              <a:rPr lang="en-US" sz="2400" b="1" dirty="0" smtClean="0"/>
              <a:t>Searching </a:t>
            </a:r>
            <a:r>
              <a:rPr lang="en-US" sz="2400" b="1" dirty="0"/>
              <a:t>poses &amp; </a:t>
            </a:r>
            <a:r>
              <a:rPr lang="en-US" sz="2400" b="1" dirty="0" smtClean="0"/>
              <a:t>conformations</a:t>
            </a:r>
          </a:p>
          <a:p>
            <a:endParaRPr lang="en-US" sz="2400" b="1" dirty="0"/>
          </a:p>
          <a:p>
            <a:pPr marL="342900" indent="-342900">
              <a:buAutoNum type="arabicParenR"/>
            </a:pPr>
            <a:r>
              <a:rPr lang="en-US" dirty="0" smtClean="0"/>
              <a:t>Systematic search</a:t>
            </a:r>
          </a:p>
          <a:p>
            <a:pPr marL="342900" indent="-342900">
              <a:buAutoNum type="arabicParenR"/>
            </a:pPr>
            <a:r>
              <a:rPr lang="en-US" dirty="0" smtClean="0"/>
              <a:t>Molecular dynamics</a:t>
            </a:r>
          </a:p>
          <a:p>
            <a:pPr marL="342900" indent="-342900">
              <a:buAutoNum type="arabicParenR"/>
            </a:pPr>
            <a:r>
              <a:rPr lang="en-US" dirty="0" smtClean="0"/>
              <a:t>Simulated annealing</a:t>
            </a:r>
          </a:p>
          <a:p>
            <a:pPr marL="342900" indent="-342900">
              <a:buAutoNum type="arabicParenR"/>
            </a:pPr>
            <a:r>
              <a:rPr lang="en-US" dirty="0" smtClean="0"/>
              <a:t>Genetic algorithms</a:t>
            </a:r>
          </a:p>
          <a:p>
            <a:pPr marL="342900" indent="-342900">
              <a:buAutoNum type="arabicParenR"/>
            </a:pPr>
            <a:r>
              <a:rPr lang="en-US" dirty="0" smtClean="0"/>
              <a:t>Incremental construction</a:t>
            </a:r>
          </a:p>
          <a:p>
            <a:pPr marL="342900" indent="-342900">
              <a:buAutoNum type="arabicParenR"/>
            </a:pPr>
            <a:r>
              <a:rPr lang="en-US" dirty="0" err="1" smtClean="0"/>
              <a:t>Rotamer</a:t>
            </a:r>
            <a:r>
              <a:rPr lang="en-US" dirty="0" smtClean="0"/>
              <a:t> </a:t>
            </a:r>
            <a:r>
              <a:rPr lang="en-US" dirty="0"/>
              <a:t>libraries</a:t>
            </a:r>
          </a:p>
          <a:p>
            <a:endParaRPr lang="en-US" dirty="0" smtClean="0"/>
          </a:p>
          <a:p>
            <a:endParaRPr lang="en-US" dirty="0"/>
          </a:p>
          <a:p>
            <a:r>
              <a:rPr lang="en-US" sz="2400" b="1" dirty="0" smtClean="0"/>
              <a:t>Scoring functions</a:t>
            </a:r>
          </a:p>
          <a:p>
            <a:endParaRPr lang="en-US" sz="2400" b="1" dirty="0" smtClean="0"/>
          </a:p>
          <a:p>
            <a:pPr marL="400050" indent="-400050">
              <a:buAutoNum type="romanLcParenR"/>
            </a:pPr>
            <a:r>
              <a:rPr lang="en-US" dirty="0" smtClean="0"/>
              <a:t>Molecular mechanics</a:t>
            </a:r>
          </a:p>
          <a:p>
            <a:pPr marL="400050" indent="-400050">
              <a:buAutoNum type="romanLcParenR"/>
            </a:pPr>
            <a:r>
              <a:rPr lang="en-US" dirty="0" smtClean="0"/>
              <a:t>Empirical functions</a:t>
            </a:r>
          </a:p>
          <a:p>
            <a:pPr marL="400050" indent="-400050">
              <a:buAutoNum type="romanLcParenR"/>
            </a:pPr>
            <a:r>
              <a:rPr lang="en-US" dirty="0" smtClean="0"/>
              <a:t>Knowledge</a:t>
            </a:r>
            <a:r>
              <a:rPr lang="en-US" dirty="0"/>
              <a:t>-</a:t>
            </a:r>
            <a:r>
              <a:rPr lang="en-US" dirty="0" smtClean="0"/>
              <a:t>based</a:t>
            </a:r>
            <a:endParaRPr lang="en-US" dirty="0"/>
          </a:p>
        </p:txBody>
      </p:sp>
    </p:spTree>
    <p:extLst>
      <p:ext uri="{BB962C8B-B14F-4D97-AF65-F5344CB8AC3E}">
        <p14:creationId xmlns:p14="http://schemas.microsoft.com/office/powerpoint/2010/main" val="22214260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685800" y="-76200"/>
            <a:ext cx="7772400" cy="1143000"/>
          </a:xfrm>
        </p:spPr>
        <p:txBody>
          <a:bodyPr/>
          <a:lstStyle/>
          <a:p>
            <a:r>
              <a:rPr lang="en-US" b="1">
                <a:solidFill>
                  <a:schemeClr val="accent2"/>
                </a:solidFill>
              </a:rPr>
              <a:t>Transferred-NOE</a:t>
            </a:r>
          </a:p>
        </p:txBody>
      </p:sp>
      <p:sp>
        <p:nvSpPr>
          <p:cNvPr id="29699" name="Rectangle 3"/>
          <p:cNvSpPr>
            <a:spLocks noGrp="1" noChangeArrowheads="1"/>
          </p:cNvSpPr>
          <p:nvPr>
            <p:ph type="body" idx="1"/>
          </p:nvPr>
        </p:nvSpPr>
        <p:spPr>
          <a:xfrm>
            <a:off x="762000" y="1219200"/>
            <a:ext cx="7620000" cy="2133600"/>
          </a:xfrm>
        </p:spPr>
        <p:txBody>
          <a:bodyPr/>
          <a:lstStyle/>
          <a:p>
            <a:pPr algn="ctr">
              <a:buFontTx/>
              <a:buNone/>
            </a:pPr>
            <a:r>
              <a:rPr lang="en-US" sz="2800" b="1"/>
              <a:t>NOE = </a:t>
            </a:r>
            <a:r>
              <a:rPr lang="en-US" sz="2800" b="1">
                <a:solidFill>
                  <a:srgbClr val="FF0000"/>
                </a:solidFill>
              </a:rPr>
              <a:t>p</a:t>
            </a:r>
            <a:r>
              <a:rPr lang="en-US" sz="2800" b="1" baseline="-25000">
                <a:solidFill>
                  <a:srgbClr val="FF0000"/>
                </a:solidFill>
              </a:rPr>
              <a:t>bound</a:t>
            </a:r>
            <a:r>
              <a:rPr lang="en-US" sz="2800" b="1" baseline="30000">
                <a:solidFill>
                  <a:srgbClr val="FF0000"/>
                </a:solidFill>
              </a:rPr>
              <a:t>.</a:t>
            </a:r>
            <a:r>
              <a:rPr lang="en-US" sz="2800" b="1">
                <a:solidFill>
                  <a:srgbClr val="FF0000"/>
                </a:solidFill>
              </a:rPr>
              <a:t>NOE</a:t>
            </a:r>
            <a:r>
              <a:rPr lang="en-US" sz="2800" b="1" baseline="-25000">
                <a:solidFill>
                  <a:srgbClr val="FF0000"/>
                </a:solidFill>
              </a:rPr>
              <a:t>bound</a:t>
            </a:r>
            <a:r>
              <a:rPr lang="en-US" sz="2800" b="1"/>
              <a:t> + </a:t>
            </a:r>
            <a:r>
              <a:rPr lang="en-US" sz="2800" b="1">
                <a:solidFill>
                  <a:schemeClr val="accent2"/>
                </a:solidFill>
              </a:rPr>
              <a:t>p</a:t>
            </a:r>
            <a:r>
              <a:rPr lang="en-US" sz="2800" b="1" baseline="-25000">
                <a:solidFill>
                  <a:schemeClr val="accent2"/>
                </a:solidFill>
              </a:rPr>
              <a:t>free</a:t>
            </a:r>
            <a:r>
              <a:rPr lang="en-US" sz="2800" b="1" baseline="30000">
                <a:solidFill>
                  <a:schemeClr val="accent2"/>
                </a:solidFill>
              </a:rPr>
              <a:t>.</a:t>
            </a:r>
            <a:r>
              <a:rPr lang="en-US" sz="2800" b="1">
                <a:solidFill>
                  <a:schemeClr val="accent2"/>
                </a:solidFill>
              </a:rPr>
              <a:t>NOE</a:t>
            </a:r>
            <a:r>
              <a:rPr lang="en-US" sz="2800" b="1" baseline="-25000">
                <a:solidFill>
                  <a:schemeClr val="accent2"/>
                </a:solidFill>
              </a:rPr>
              <a:t>free</a:t>
            </a:r>
          </a:p>
          <a:p>
            <a:pPr algn="ctr">
              <a:buFontTx/>
              <a:buNone/>
            </a:pPr>
            <a:endParaRPr lang="en-US" sz="800" b="1" baseline="-25000"/>
          </a:p>
          <a:p>
            <a:pPr algn="ctr">
              <a:buFontTx/>
              <a:buNone/>
            </a:pPr>
            <a:r>
              <a:rPr lang="en-US" sz="2800" b="1">
                <a:solidFill>
                  <a:srgbClr val="FF0000"/>
                </a:solidFill>
                <a:latin typeface="Symbol" charset="0"/>
              </a:rPr>
              <a:t>t</a:t>
            </a:r>
            <a:r>
              <a:rPr lang="en-US" sz="2800" b="1" baseline="-25000">
                <a:solidFill>
                  <a:srgbClr val="FF0000"/>
                </a:solidFill>
              </a:rPr>
              <a:t>c,bound</a:t>
            </a:r>
            <a:r>
              <a:rPr lang="en-US" sz="2800" b="1"/>
              <a:t> &gt;&gt; </a:t>
            </a:r>
            <a:r>
              <a:rPr lang="en-US" sz="2800" b="1">
                <a:solidFill>
                  <a:schemeClr val="accent2"/>
                </a:solidFill>
                <a:latin typeface="Symbol" charset="0"/>
              </a:rPr>
              <a:t>t</a:t>
            </a:r>
            <a:r>
              <a:rPr lang="en-US" sz="2800" b="1" baseline="-25000">
                <a:solidFill>
                  <a:schemeClr val="accent2"/>
                </a:solidFill>
              </a:rPr>
              <a:t>c,free</a:t>
            </a:r>
            <a:r>
              <a:rPr lang="en-US" sz="2800" b="1"/>
              <a:t>  (and  p</a:t>
            </a:r>
            <a:r>
              <a:rPr lang="en-US" sz="2800" b="1" baseline="-25000"/>
              <a:t>L,free</a:t>
            </a:r>
            <a:r>
              <a:rPr lang="en-US" sz="2800" b="1"/>
              <a:t> &gt;&gt; p</a:t>
            </a:r>
            <a:r>
              <a:rPr lang="en-US" sz="2800" b="1" baseline="-25000"/>
              <a:t>L,bound</a:t>
            </a:r>
            <a:r>
              <a:rPr lang="en-US" sz="2800" b="1"/>
              <a:t>)</a:t>
            </a:r>
          </a:p>
          <a:p>
            <a:pPr algn="ctr">
              <a:buFontTx/>
              <a:buNone/>
            </a:pPr>
            <a:endParaRPr lang="en-US" sz="800" b="1" baseline="-25000"/>
          </a:p>
          <a:p>
            <a:pPr algn="ctr">
              <a:buFontTx/>
              <a:buNone/>
            </a:pPr>
            <a:r>
              <a:rPr lang="en-US" sz="2800" b="1"/>
              <a:t>		</a:t>
            </a:r>
            <a:r>
              <a:rPr lang="en-US" sz="2800" b="1">
                <a:solidFill>
                  <a:srgbClr val="FF0000"/>
                </a:solidFill>
              </a:rPr>
              <a:t>NOE</a:t>
            </a:r>
            <a:r>
              <a:rPr lang="en-US" sz="2800" b="1" baseline="-25000">
                <a:solidFill>
                  <a:srgbClr val="FF0000"/>
                </a:solidFill>
              </a:rPr>
              <a:t>bound</a:t>
            </a:r>
            <a:r>
              <a:rPr lang="en-US" sz="2800" b="1" baseline="-25000"/>
              <a:t> </a:t>
            </a:r>
            <a:r>
              <a:rPr lang="en-US" sz="2800" b="1"/>
              <a:t>&gt; </a:t>
            </a:r>
            <a:r>
              <a:rPr lang="en-US" sz="2800" b="1">
                <a:solidFill>
                  <a:schemeClr val="accent2"/>
                </a:solidFill>
              </a:rPr>
              <a:t>NOE</a:t>
            </a:r>
            <a:r>
              <a:rPr lang="en-US" sz="2800" b="1" baseline="-25000">
                <a:solidFill>
                  <a:schemeClr val="accent2"/>
                </a:solidFill>
              </a:rPr>
              <a:t>free</a:t>
            </a:r>
          </a:p>
        </p:txBody>
      </p:sp>
      <p:sp>
        <p:nvSpPr>
          <p:cNvPr id="29700" name="Rectangle 4"/>
          <p:cNvSpPr>
            <a:spLocks noChangeArrowheads="1"/>
          </p:cNvSpPr>
          <p:nvPr/>
        </p:nvSpPr>
        <p:spPr bwMode="auto">
          <a:xfrm>
            <a:off x="0" y="22288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endParaRPr lang="en-US"/>
          </a:p>
        </p:txBody>
      </p:sp>
      <p:graphicFrame>
        <p:nvGraphicFramePr>
          <p:cNvPr id="29701" name="Object 5"/>
          <p:cNvGraphicFramePr>
            <a:graphicFrameLocks noChangeAspect="1"/>
          </p:cNvGraphicFramePr>
          <p:nvPr/>
        </p:nvGraphicFramePr>
        <p:xfrm>
          <a:off x="1143000" y="2971800"/>
          <a:ext cx="6286500" cy="3511550"/>
        </p:xfrm>
        <a:graphic>
          <a:graphicData uri="http://schemas.openxmlformats.org/presentationml/2006/ole">
            <mc:AlternateContent xmlns:mc="http://schemas.openxmlformats.org/markup-compatibility/2006">
              <mc:Choice xmlns:v="urn:schemas-microsoft-com:vml" Requires="v">
                <p:oleObj spid="_x0000_s21509" name="ISIS/Draw Sketch" r:id="rId4" imgW="6319407" imgH="3502444" progId="ISISServer">
                  <p:embed/>
                </p:oleObj>
              </mc:Choice>
              <mc:Fallback>
                <p:oleObj name="ISIS/Draw Sketch" r:id="rId4" imgW="6319407" imgH="3502444" progId="ISISServer">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2971800"/>
                        <a:ext cx="6286500" cy="3511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702" name="Line 6"/>
          <p:cNvSpPr>
            <a:spLocks noChangeShapeType="1"/>
          </p:cNvSpPr>
          <p:nvPr/>
        </p:nvSpPr>
        <p:spPr bwMode="auto">
          <a:xfrm>
            <a:off x="4495800" y="4648200"/>
            <a:ext cx="762000" cy="1143000"/>
          </a:xfrm>
          <a:prstGeom prst="line">
            <a:avLst/>
          </a:prstGeom>
          <a:noFill/>
          <a:ln w="73025">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9703" name="Oval 7"/>
          <p:cNvSpPr>
            <a:spLocks noChangeArrowheads="1"/>
          </p:cNvSpPr>
          <p:nvPr/>
        </p:nvSpPr>
        <p:spPr bwMode="auto">
          <a:xfrm rot="643596">
            <a:off x="5029200" y="5791200"/>
            <a:ext cx="1295400" cy="914400"/>
          </a:xfrm>
          <a:prstGeom prst="ellipse">
            <a:avLst/>
          </a:prstGeom>
          <a:solidFill>
            <a:srgbClr val="FF0000">
              <a:alpha val="60001"/>
            </a:srgbClr>
          </a:solidFill>
          <a:ln w="9525">
            <a:solidFill>
              <a:srgbClr val="FF0000"/>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9704" name="Oval 8"/>
          <p:cNvSpPr>
            <a:spLocks noChangeArrowheads="1"/>
          </p:cNvSpPr>
          <p:nvPr/>
        </p:nvSpPr>
        <p:spPr bwMode="auto">
          <a:xfrm rot="2219797">
            <a:off x="3581400" y="3962400"/>
            <a:ext cx="990600" cy="609600"/>
          </a:xfrm>
          <a:prstGeom prst="ellipse">
            <a:avLst/>
          </a:prstGeom>
          <a:solidFill>
            <a:schemeClr val="accent2">
              <a:alpha val="60001"/>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2791077182"/>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fontScale="90000"/>
          </a:bodyPr>
          <a:lstStyle/>
          <a:p>
            <a:r>
              <a:rPr lang="de-DE"/>
              <a:t/>
            </a:r>
            <a:br>
              <a:rPr lang="de-DE"/>
            </a:br>
            <a:endParaRPr lang="de-DE"/>
          </a:p>
        </p:txBody>
      </p:sp>
      <p:pic>
        <p:nvPicPr>
          <p:cNvPr id="31747" name="Picture 3" descr="freeDisco080ms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828800"/>
            <a:ext cx="4164013" cy="2667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1748" name="Picture 4" descr="boundDisco080ms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3505200"/>
            <a:ext cx="4121150" cy="26273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1749" name="Text Box 5"/>
          <p:cNvSpPr txBox="1">
            <a:spLocks noChangeArrowheads="1"/>
          </p:cNvSpPr>
          <p:nvPr/>
        </p:nvSpPr>
        <p:spPr bwMode="auto">
          <a:xfrm>
            <a:off x="457200" y="533400"/>
            <a:ext cx="82296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r">
              <a:spcBef>
                <a:spcPct val="50000"/>
              </a:spcBef>
            </a:pPr>
            <a:r>
              <a:rPr lang="de-DE" b="1" i="1" u="sng"/>
              <a:t>                                           Transferred NOE Experiments</a:t>
            </a:r>
            <a:endParaRPr lang="de-DE" u="sng"/>
          </a:p>
        </p:txBody>
      </p:sp>
      <p:sp>
        <p:nvSpPr>
          <p:cNvPr id="31750" name="Text Box 6"/>
          <p:cNvSpPr txBox="1">
            <a:spLocks noChangeArrowheads="1"/>
          </p:cNvSpPr>
          <p:nvPr/>
        </p:nvSpPr>
        <p:spPr bwMode="auto">
          <a:xfrm>
            <a:off x="914400" y="1219200"/>
            <a:ext cx="7467600" cy="366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de-DE" altLang="ja-JP" sz="1800"/>
              <a:t>tr-NOESY~600</a:t>
            </a:r>
            <a:r>
              <a:rPr lang="de-DE" altLang="ja-JP" sz="1800">
                <a:latin typeface="Symbol" charset="0"/>
                <a:sym typeface="Symbol" charset="0"/>
              </a:rPr>
              <a:t></a:t>
            </a:r>
            <a:r>
              <a:rPr lang="de-DE" altLang="ja-JP" sz="1800"/>
              <a:t>M </a:t>
            </a:r>
            <a:r>
              <a:rPr lang="de-DE" sz="1800"/>
              <a:t>Discodermolide </a:t>
            </a:r>
            <a:r>
              <a:rPr lang="de-DE" sz="1800" b="1"/>
              <a:t>without</a:t>
            </a:r>
            <a:r>
              <a:rPr lang="de-DE" sz="1800"/>
              <a:t> and </a:t>
            </a:r>
            <a:r>
              <a:rPr lang="de-DE" sz="1800" b="1">
                <a:solidFill>
                  <a:srgbClr val="9F0E21"/>
                </a:solidFill>
              </a:rPr>
              <a:t>with </a:t>
            </a:r>
            <a:r>
              <a:rPr lang="de-DE" altLang="ja-JP" sz="1800" b="1">
                <a:solidFill>
                  <a:srgbClr val="9F0E21"/>
                </a:solidFill>
              </a:rPr>
              <a:t>~12</a:t>
            </a:r>
            <a:r>
              <a:rPr lang="de-DE" altLang="ja-JP" sz="1800" b="1">
                <a:solidFill>
                  <a:srgbClr val="9F0E21"/>
                </a:solidFill>
                <a:latin typeface="Symbol" charset="0"/>
                <a:sym typeface="Symbol" charset="0"/>
              </a:rPr>
              <a:t></a:t>
            </a:r>
            <a:r>
              <a:rPr lang="de-DE" altLang="ja-JP" sz="1800" b="1">
                <a:solidFill>
                  <a:srgbClr val="9F0E21"/>
                </a:solidFill>
              </a:rPr>
              <a:t>M tubulin</a:t>
            </a:r>
            <a:endParaRPr lang="de-DE"/>
          </a:p>
        </p:txBody>
      </p:sp>
      <p:sp>
        <p:nvSpPr>
          <p:cNvPr id="31751" name="Text Box 7"/>
          <p:cNvSpPr txBox="1">
            <a:spLocks noChangeArrowheads="1"/>
          </p:cNvSpPr>
          <p:nvPr/>
        </p:nvSpPr>
        <p:spPr bwMode="auto">
          <a:xfrm>
            <a:off x="5410200" y="2116138"/>
            <a:ext cx="2590800" cy="7794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de-DE" sz="1800">
                <a:solidFill>
                  <a:schemeClr val="accent2"/>
                </a:solidFill>
              </a:rPr>
              <a:t>800MHz, </a:t>
            </a:r>
          </a:p>
          <a:p>
            <a:pPr>
              <a:spcBef>
                <a:spcPct val="50000"/>
              </a:spcBef>
            </a:pPr>
            <a:r>
              <a:rPr lang="de-DE" sz="1800">
                <a:solidFill>
                  <a:schemeClr val="accent2"/>
                </a:solidFill>
              </a:rPr>
              <a:t>mixing time=80ms</a:t>
            </a:r>
          </a:p>
        </p:txBody>
      </p:sp>
      <p:sp>
        <p:nvSpPr>
          <p:cNvPr id="31752" name="Text Box 8"/>
          <p:cNvSpPr txBox="1">
            <a:spLocks noChangeArrowheads="1"/>
          </p:cNvSpPr>
          <p:nvPr/>
        </p:nvSpPr>
        <p:spPr bwMode="auto">
          <a:xfrm>
            <a:off x="1066800" y="5316538"/>
            <a:ext cx="1676400" cy="7794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de-DE" sz="1800"/>
              <a:t>disco w/o tub</a:t>
            </a:r>
          </a:p>
          <a:p>
            <a:pPr>
              <a:spcBef>
                <a:spcPct val="50000"/>
              </a:spcBef>
            </a:pPr>
            <a:r>
              <a:rPr lang="de-DE" sz="1800">
                <a:solidFill>
                  <a:srgbClr val="9F0E21"/>
                </a:solidFill>
              </a:rPr>
              <a:t>disco:tub 50:1</a:t>
            </a:r>
            <a:endParaRPr lang="de-DE">
              <a:solidFill>
                <a:srgbClr val="9F0E21"/>
              </a:solidFill>
            </a:endParaRPr>
          </a:p>
        </p:txBody>
      </p:sp>
      <p:sp>
        <p:nvSpPr>
          <p:cNvPr id="31753" name="AutoShape 9"/>
          <p:cNvSpPr>
            <a:spLocks noChangeArrowheads="1"/>
          </p:cNvSpPr>
          <p:nvPr/>
        </p:nvSpPr>
        <p:spPr bwMode="auto">
          <a:xfrm>
            <a:off x="2667000" y="5791200"/>
            <a:ext cx="1066800" cy="228600"/>
          </a:xfrm>
          <a:prstGeom prst="rightArrow">
            <a:avLst>
              <a:gd name="adj1" fmla="val 50000"/>
              <a:gd name="adj2" fmla="val 116667"/>
            </a:avLst>
          </a:prstGeom>
          <a:solidFill>
            <a:srgbClr val="9F0E21"/>
          </a:solidFill>
          <a:ln w="9525">
            <a:solidFill>
              <a:srgbClr val="9F0E21"/>
            </a:solidFill>
            <a:miter lim="800000"/>
            <a:headEnd/>
            <a:tailEnd/>
          </a:ln>
        </p:spPr>
        <p:txBody>
          <a:bodyPr wrap="none" anchor="ctr"/>
          <a:lstStyle/>
          <a:p>
            <a:endParaRPr lang="en-US"/>
          </a:p>
        </p:txBody>
      </p:sp>
      <p:sp>
        <p:nvSpPr>
          <p:cNvPr id="31754" name="AutoShape 10"/>
          <p:cNvSpPr>
            <a:spLocks noChangeArrowheads="1"/>
          </p:cNvSpPr>
          <p:nvPr/>
        </p:nvSpPr>
        <p:spPr bwMode="auto">
          <a:xfrm>
            <a:off x="1676400" y="4648200"/>
            <a:ext cx="228600" cy="685800"/>
          </a:xfrm>
          <a:prstGeom prst="upArrow">
            <a:avLst>
              <a:gd name="adj1" fmla="val 50000"/>
              <a:gd name="adj2" fmla="val 75000"/>
            </a:avLst>
          </a:prstGeom>
          <a:solidFill>
            <a:schemeClr val="tx1"/>
          </a:solidFill>
          <a:ln w="9525">
            <a:solidFill>
              <a:schemeClr val="tx1"/>
            </a:solidFill>
            <a:miter lim="800000"/>
            <a:headEnd/>
            <a:tailEnd/>
          </a:ln>
        </p:spPr>
        <p:txBody>
          <a:bodyPr wrap="none" anchor="ctr"/>
          <a:lstStyle/>
          <a:p>
            <a:endParaRPr lang="en-US"/>
          </a:p>
        </p:txBody>
      </p:sp>
      <p:sp>
        <p:nvSpPr>
          <p:cNvPr id="31755" name="Text Box 11"/>
          <p:cNvSpPr txBox="1">
            <a:spLocks noChangeArrowheads="1"/>
          </p:cNvSpPr>
          <p:nvPr/>
        </p:nvSpPr>
        <p:spPr bwMode="auto">
          <a:xfrm>
            <a:off x="3886200" y="6172200"/>
            <a:ext cx="4953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a:t>8		7		6 ppm</a:t>
            </a:r>
          </a:p>
        </p:txBody>
      </p:sp>
      <p:sp>
        <p:nvSpPr>
          <p:cNvPr id="31756" name="Text Box 12"/>
          <p:cNvSpPr txBox="1">
            <a:spLocks noChangeArrowheads="1"/>
          </p:cNvSpPr>
          <p:nvPr/>
        </p:nvSpPr>
        <p:spPr bwMode="auto">
          <a:xfrm rot="16200000">
            <a:off x="6630987" y="4316413"/>
            <a:ext cx="319722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a:t>8	  7	   6 ppm</a:t>
            </a:r>
          </a:p>
        </p:txBody>
      </p:sp>
    </p:spTree>
    <p:extLst>
      <p:ext uri="{BB962C8B-B14F-4D97-AF65-F5344CB8AC3E}">
        <p14:creationId xmlns:p14="http://schemas.microsoft.com/office/powerpoint/2010/main" val="2205989590"/>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685800" y="0"/>
            <a:ext cx="7772400" cy="609600"/>
          </a:xfrm>
          <a:noFill/>
          <a:ln/>
        </p:spPr>
        <p:txBody>
          <a:bodyPr/>
          <a:lstStyle/>
          <a:p>
            <a:pPr algn="l"/>
            <a:r>
              <a:rPr lang="de-DE" sz="2400" b="1" i="1">
                <a:solidFill>
                  <a:schemeClr val="accent2"/>
                </a:solidFill>
              </a:rPr>
              <a:t>Tubulysin</a:t>
            </a:r>
            <a:r>
              <a:rPr lang="de-DE" sz="2400"/>
              <a:t> - microtubule </a:t>
            </a:r>
            <a:r>
              <a:rPr lang="de-DE" sz="2400" b="1">
                <a:solidFill>
                  <a:srgbClr val="9F0E21"/>
                </a:solidFill>
              </a:rPr>
              <a:t>depolymerizer</a:t>
            </a:r>
            <a:endParaRPr lang="de-DE"/>
          </a:p>
        </p:txBody>
      </p:sp>
      <p:pic>
        <p:nvPicPr>
          <p:cNvPr id="39939" name="Picture 3" descr="epoA_E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6075" y="685800"/>
            <a:ext cx="2727325" cy="272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0" name="Picture 4" descr="tbs_E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35475" y="3505200"/>
            <a:ext cx="2727325" cy="2727325"/>
          </a:xfrm>
          <a:prstGeom prst="rect">
            <a:avLst/>
          </a:prstGeom>
          <a:noFill/>
          <a:extLst>
            <a:ext uri="{909E8E84-426E-40dd-AFC4-6F175D3DCCD1}">
              <a14:hiddenFill xmlns:a14="http://schemas.microsoft.com/office/drawing/2010/main">
                <a:solidFill>
                  <a:srgbClr val="FFFFFF"/>
                </a:solidFill>
              </a14:hiddenFill>
            </a:ext>
          </a:extLst>
        </p:spPr>
      </p:pic>
      <p:pic>
        <p:nvPicPr>
          <p:cNvPr id="39941" name="Picture 5" descr="tub_E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44675" y="685800"/>
            <a:ext cx="2727325" cy="2727325"/>
          </a:xfrm>
          <a:prstGeom prst="rect">
            <a:avLst/>
          </a:prstGeom>
          <a:noFill/>
          <a:extLst>
            <a:ext uri="{909E8E84-426E-40dd-AFC4-6F175D3DCCD1}">
              <a14:hiddenFill xmlns:a14="http://schemas.microsoft.com/office/drawing/2010/main">
                <a:solidFill>
                  <a:srgbClr val="FFFFFF"/>
                </a:solidFill>
              </a14:hiddenFill>
            </a:ext>
          </a:extLst>
        </p:spPr>
      </p:pic>
      <p:pic>
        <p:nvPicPr>
          <p:cNvPr id="39942" name="Picture 6" descr="txr_EM"/>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4075" y="3505200"/>
            <a:ext cx="2727325" cy="2727325"/>
          </a:xfrm>
          <a:prstGeom prst="rect">
            <a:avLst/>
          </a:prstGeom>
          <a:noFill/>
          <a:extLst>
            <a:ext uri="{909E8E84-426E-40dd-AFC4-6F175D3DCCD1}">
              <a14:hiddenFill xmlns:a14="http://schemas.microsoft.com/office/drawing/2010/main">
                <a:solidFill>
                  <a:srgbClr val="FFFFFF"/>
                </a:solidFill>
              </a14:hiddenFill>
            </a:ext>
          </a:extLst>
        </p:spPr>
      </p:pic>
      <p:sp>
        <p:nvSpPr>
          <p:cNvPr id="39943" name="Rectangle 7"/>
          <p:cNvSpPr>
            <a:spLocks noChangeArrowheads="1"/>
          </p:cNvSpPr>
          <p:nvPr/>
        </p:nvSpPr>
        <p:spPr bwMode="auto">
          <a:xfrm>
            <a:off x="685800" y="654050"/>
            <a:ext cx="920750" cy="641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de-DE" sz="1800"/>
              <a:t>tubulin </a:t>
            </a:r>
          </a:p>
          <a:p>
            <a:r>
              <a:rPr lang="de-DE" sz="1800"/>
              <a:t>alone</a:t>
            </a:r>
          </a:p>
        </p:txBody>
      </p:sp>
      <p:sp>
        <p:nvSpPr>
          <p:cNvPr id="39944" name="Rectangle 8"/>
          <p:cNvSpPr>
            <a:spLocks noChangeArrowheads="1"/>
          </p:cNvSpPr>
          <p:nvPr/>
        </p:nvSpPr>
        <p:spPr bwMode="auto">
          <a:xfrm>
            <a:off x="304800" y="2863850"/>
            <a:ext cx="1009650" cy="641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de-DE" sz="1800"/>
              <a:t>tubulin </a:t>
            </a:r>
          </a:p>
          <a:p>
            <a:r>
              <a:rPr lang="de-DE" sz="1800"/>
              <a:t>taxotere</a:t>
            </a:r>
            <a:endParaRPr lang="de-DE"/>
          </a:p>
        </p:txBody>
      </p:sp>
      <p:sp>
        <p:nvSpPr>
          <p:cNvPr id="39945" name="AutoShape 9"/>
          <p:cNvSpPr>
            <a:spLocks noChangeArrowheads="1"/>
          </p:cNvSpPr>
          <p:nvPr/>
        </p:nvSpPr>
        <p:spPr bwMode="auto">
          <a:xfrm flipV="1">
            <a:off x="457200" y="3505200"/>
            <a:ext cx="381000" cy="533400"/>
          </a:xfrm>
          <a:custGeom>
            <a:avLst/>
            <a:gdLst>
              <a:gd name="G0" fmla="+- 12960 0 0"/>
              <a:gd name="G1" fmla="+- 3300 0 0"/>
              <a:gd name="G2" fmla="+- 12158 0 3300"/>
              <a:gd name="G3" fmla="+- G2 0 3300"/>
              <a:gd name="G4" fmla="*/ G3 32768 32059"/>
              <a:gd name="G5" fmla="*/ G4 1 2"/>
              <a:gd name="G6" fmla="+- 21600 0 12960"/>
              <a:gd name="G7" fmla="*/ G6 3300 6079"/>
              <a:gd name="G8" fmla="+- G7 12960 0"/>
              <a:gd name="T0" fmla="*/ 12960 w 21600"/>
              <a:gd name="T1" fmla="*/ 0 h 21600"/>
              <a:gd name="T2" fmla="*/ 12960 w 21600"/>
              <a:gd name="T3" fmla="*/ 12158 h 21600"/>
              <a:gd name="T4" fmla="*/ 2841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2960" y="0"/>
                </a:lnTo>
                <a:lnTo>
                  <a:pt x="12960" y="3300"/>
                </a:lnTo>
                <a:lnTo>
                  <a:pt x="12427" y="3300"/>
                </a:lnTo>
                <a:cubicBezTo>
                  <a:pt x="5564" y="3300"/>
                  <a:pt x="0" y="7266"/>
                  <a:pt x="0" y="12158"/>
                </a:cubicBezTo>
                <a:lnTo>
                  <a:pt x="0" y="21600"/>
                </a:lnTo>
                <a:lnTo>
                  <a:pt x="5681" y="21600"/>
                </a:lnTo>
                <a:lnTo>
                  <a:pt x="5681" y="12158"/>
                </a:lnTo>
                <a:cubicBezTo>
                  <a:pt x="5681" y="10335"/>
                  <a:pt x="8701" y="8858"/>
                  <a:pt x="12427" y="8858"/>
                </a:cubicBezTo>
                <a:lnTo>
                  <a:pt x="12960" y="8858"/>
                </a:lnTo>
                <a:lnTo>
                  <a:pt x="12960" y="12158"/>
                </a:lnTo>
                <a:close/>
              </a:path>
            </a:pathLst>
          </a:custGeom>
          <a:solidFill>
            <a:schemeClr val="accent2"/>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en-US"/>
          </a:p>
        </p:txBody>
      </p:sp>
      <p:sp>
        <p:nvSpPr>
          <p:cNvPr id="39946" name="AutoShape 10"/>
          <p:cNvSpPr>
            <a:spLocks noChangeArrowheads="1"/>
          </p:cNvSpPr>
          <p:nvPr/>
        </p:nvSpPr>
        <p:spPr bwMode="auto">
          <a:xfrm flipV="1">
            <a:off x="1447800" y="1143000"/>
            <a:ext cx="381000" cy="533400"/>
          </a:xfrm>
          <a:custGeom>
            <a:avLst/>
            <a:gdLst>
              <a:gd name="G0" fmla="+- 12960 0 0"/>
              <a:gd name="G1" fmla="+- 3300 0 0"/>
              <a:gd name="G2" fmla="+- 12158 0 3300"/>
              <a:gd name="G3" fmla="+- G2 0 3300"/>
              <a:gd name="G4" fmla="*/ G3 32768 32059"/>
              <a:gd name="G5" fmla="*/ G4 1 2"/>
              <a:gd name="G6" fmla="+- 21600 0 12960"/>
              <a:gd name="G7" fmla="*/ G6 3300 6079"/>
              <a:gd name="G8" fmla="+- G7 12960 0"/>
              <a:gd name="T0" fmla="*/ 12960 w 21600"/>
              <a:gd name="T1" fmla="*/ 0 h 21600"/>
              <a:gd name="T2" fmla="*/ 12960 w 21600"/>
              <a:gd name="T3" fmla="*/ 12158 h 21600"/>
              <a:gd name="T4" fmla="*/ 2841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2960" y="0"/>
                </a:lnTo>
                <a:lnTo>
                  <a:pt x="12960" y="3300"/>
                </a:lnTo>
                <a:lnTo>
                  <a:pt x="12427" y="3300"/>
                </a:lnTo>
                <a:cubicBezTo>
                  <a:pt x="5564" y="3300"/>
                  <a:pt x="0" y="7266"/>
                  <a:pt x="0" y="12158"/>
                </a:cubicBezTo>
                <a:lnTo>
                  <a:pt x="0" y="21600"/>
                </a:lnTo>
                <a:lnTo>
                  <a:pt x="5681" y="21600"/>
                </a:lnTo>
                <a:lnTo>
                  <a:pt x="5681" y="12158"/>
                </a:lnTo>
                <a:cubicBezTo>
                  <a:pt x="5681" y="10335"/>
                  <a:pt x="8701" y="8858"/>
                  <a:pt x="12427" y="8858"/>
                </a:cubicBezTo>
                <a:lnTo>
                  <a:pt x="12960" y="8858"/>
                </a:lnTo>
                <a:lnTo>
                  <a:pt x="12960" y="12158"/>
                </a:lnTo>
                <a:close/>
              </a:path>
            </a:pathLst>
          </a:custGeom>
          <a:solidFill>
            <a:schemeClr val="accent2"/>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en-US"/>
          </a:p>
        </p:txBody>
      </p:sp>
      <p:sp>
        <p:nvSpPr>
          <p:cNvPr id="39947" name="Rectangle 11"/>
          <p:cNvSpPr>
            <a:spLocks noChangeArrowheads="1"/>
          </p:cNvSpPr>
          <p:nvPr/>
        </p:nvSpPr>
        <p:spPr bwMode="auto">
          <a:xfrm>
            <a:off x="7842250" y="3321050"/>
            <a:ext cx="920750" cy="641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de-DE" sz="1800"/>
              <a:t>tubulin </a:t>
            </a:r>
          </a:p>
          <a:p>
            <a:r>
              <a:rPr lang="de-DE" sz="1800"/>
              <a:t>epoA</a:t>
            </a:r>
            <a:endParaRPr lang="de-DE"/>
          </a:p>
        </p:txBody>
      </p:sp>
      <p:sp>
        <p:nvSpPr>
          <p:cNvPr id="39948" name="AutoShape 12"/>
          <p:cNvSpPr>
            <a:spLocks noChangeArrowheads="1"/>
          </p:cNvSpPr>
          <p:nvPr/>
        </p:nvSpPr>
        <p:spPr bwMode="auto">
          <a:xfrm flipH="1">
            <a:off x="8229600" y="2743200"/>
            <a:ext cx="381000" cy="609600"/>
          </a:xfrm>
          <a:custGeom>
            <a:avLst/>
            <a:gdLst>
              <a:gd name="G0" fmla="+- 12960 0 0"/>
              <a:gd name="G1" fmla="+- 3300 0 0"/>
              <a:gd name="G2" fmla="+- 12158 0 3300"/>
              <a:gd name="G3" fmla="+- G2 0 3300"/>
              <a:gd name="G4" fmla="*/ G3 32768 32059"/>
              <a:gd name="G5" fmla="*/ G4 1 2"/>
              <a:gd name="G6" fmla="+- 21600 0 12960"/>
              <a:gd name="G7" fmla="*/ G6 3300 6079"/>
              <a:gd name="G8" fmla="+- G7 12960 0"/>
              <a:gd name="T0" fmla="*/ 12960 w 21600"/>
              <a:gd name="T1" fmla="*/ 0 h 21600"/>
              <a:gd name="T2" fmla="*/ 12960 w 21600"/>
              <a:gd name="T3" fmla="*/ 12158 h 21600"/>
              <a:gd name="T4" fmla="*/ 2841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2960" y="0"/>
                </a:lnTo>
                <a:lnTo>
                  <a:pt x="12960" y="3300"/>
                </a:lnTo>
                <a:lnTo>
                  <a:pt x="12427" y="3300"/>
                </a:lnTo>
                <a:cubicBezTo>
                  <a:pt x="5564" y="3300"/>
                  <a:pt x="0" y="7266"/>
                  <a:pt x="0" y="12158"/>
                </a:cubicBezTo>
                <a:lnTo>
                  <a:pt x="0" y="21600"/>
                </a:lnTo>
                <a:lnTo>
                  <a:pt x="5681" y="21600"/>
                </a:lnTo>
                <a:lnTo>
                  <a:pt x="5681" y="12158"/>
                </a:lnTo>
                <a:cubicBezTo>
                  <a:pt x="5681" y="10335"/>
                  <a:pt x="8701" y="8858"/>
                  <a:pt x="12427" y="8858"/>
                </a:cubicBezTo>
                <a:lnTo>
                  <a:pt x="12960" y="8858"/>
                </a:lnTo>
                <a:lnTo>
                  <a:pt x="12960" y="12158"/>
                </a:lnTo>
                <a:close/>
              </a:path>
            </a:pathLst>
          </a:custGeom>
          <a:solidFill>
            <a:schemeClr val="accent2"/>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en-US"/>
          </a:p>
        </p:txBody>
      </p:sp>
      <p:sp>
        <p:nvSpPr>
          <p:cNvPr id="39949" name="Rectangle 13"/>
          <p:cNvSpPr>
            <a:spLocks noChangeArrowheads="1"/>
          </p:cNvSpPr>
          <p:nvPr/>
        </p:nvSpPr>
        <p:spPr bwMode="auto">
          <a:xfrm>
            <a:off x="7156450" y="5607050"/>
            <a:ext cx="920750" cy="641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de-DE" sz="1800"/>
              <a:t>tubulin </a:t>
            </a:r>
          </a:p>
          <a:p>
            <a:r>
              <a:rPr lang="de-DE" sz="1800"/>
              <a:t>tblsn</a:t>
            </a:r>
            <a:endParaRPr lang="de-DE"/>
          </a:p>
        </p:txBody>
      </p:sp>
      <p:sp>
        <p:nvSpPr>
          <p:cNvPr id="39950" name="AutoShape 14"/>
          <p:cNvSpPr>
            <a:spLocks noChangeArrowheads="1"/>
          </p:cNvSpPr>
          <p:nvPr/>
        </p:nvSpPr>
        <p:spPr bwMode="auto">
          <a:xfrm flipH="1">
            <a:off x="7239000" y="5029200"/>
            <a:ext cx="381000" cy="609600"/>
          </a:xfrm>
          <a:custGeom>
            <a:avLst/>
            <a:gdLst>
              <a:gd name="G0" fmla="+- 12960 0 0"/>
              <a:gd name="G1" fmla="+- 3300 0 0"/>
              <a:gd name="G2" fmla="+- 12158 0 3300"/>
              <a:gd name="G3" fmla="+- G2 0 3300"/>
              <a:gd name="G4" fmla="*/ G3 32768 32059"/>
              <a:gd name="G5" fmla="*/ G4 1 2"/>
              <a:gd name="G6" fmla="+- 21600 0 12960"/>
              <a:gd name="G7" fmla="*/ G6 3300 6079"/>
              <a:gd name="G8" fmla="+- G7 12960 0"/>
              <a:gd name="T0" fmla="*/ 12960 w 21600"/>
              <a:gd name="T1" fmla="*/ 0 h 21600"/>
              <a:gd name="T2" fmla="*/ 12960 w 21600"/>
              <a:gd name="T3" fmla="*/ 12158 h 21600"/>
              <a:gd name="T4" fmla="*/ 2841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2960" y="0"/>
                </a:lnTo>
                <a:lnTo>
                  <a:pt x="12960" y="3300"/>
                </a:lnTo>
                <a:lnTo>
                  <a:pt x="12427" y="3300"/>
                </a:lnTo>
                <a:cubicBezTo>
                  <a:pt x="5564" y="3300"/>
                  <a:pt x="0" y="7266"/>
                  <a:pt x="0" y="12158"/>
                </a:cubicBezTo>
                <a:lnTo>
                  <a:pt x="0" y="21600"/>
                </a:lnTo>
                <a:lnTo>
                  <a:pt x="5681" y="21600"/>
                </a:lnTo>
                <a:lnTo>
                  <a:pt x="5681" y="12158"/>
                </a:lnTo>
                <a:cubicBezTo>
                  <a:pt x="5681" y="10335"/>
                  <a:pt x="8701" y="8858"/>
                  <a:pt x="12427" y="8858"/>
                </a:cubicBezTo>
                <a:lnTo>
                  <a:pt x="12960" y="8858"/>
                </a:lnTo>
                <a:lnTo>
                  <a:pt x="12960" y="12158"/>
                </a:lnTo>
                <a:close/>
              </a:path>
            </a:pathLst>
          </a:custGeom>
          <a:solidFill>
            <a:schemeClr val="accent2"/>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en-US"/>
          </a:p>
        </p:txBody>
      </p:sp>
    </p:spTree>
    <p:extLst>
      <p:ext uri="{BB962C8B-B14F-4D97-AF65-F5344CB8AC3E}">
        <p14:creationId xmlns:p14="http://schemas.microsoft.com/office/powerpoint/2010/main" val="1779193554"/>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0" name="Group 2"/>
          <p:cNvGrpSpPr>
            <a:grpSpLocks/>
          </p:cNvGrpSpPr>
          <p:nvPr/>
        </p:nvGrpSpPr>
        <p:grpSpPr bwMode="auto">
          <a:xfrm>
            <a:off x="5013325" y="2411413"/>
            <a:ext cx="3629025" cy="3455987"/>
            <a:chOff x="5601" y="1525"/>
            <a:chExt cx="2286" cy="2177"/>
          </a:xfrm>
        </p:grpSpPr>
        <p:sp>
          <p:nvSpPr>
            <p:cNvPr id="48131" name="Text Box 3"/>
            <p:cNvSpPr txBox="1">
              <a:spLocks noChangeArrowheads="1"/>
            </p:cNvSpPr>
            <p:nvPr/>
          </p:nvSpPr>
          <p:spPr bwMode="auto">
            <a:xfrm>
              <a:off x="7429" y="3414"/>
              <a:ext cx="45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de-DE">
                  <a:solidFill>
                    <a:srgbClr val="0099FF"/>
                  </a:solidFill>
                </a:rPr>
                <a:t>Epo</a:t>
              </a:r>
            </a:p>
          </p:txBody>
        </p:sp>
        <p:sp>
          <p:nvSpPr>
            <p:cNvPr id="48132" name="Text Box 4"/>
            <p:cNvSpPr txBox="1">
              <a:spLocks noChangeArrowheads="1"/>
            </p:cNvSpPr>
            <p:nvPr/>
          </p:nvSpPr>
          <p:spPr bwMode="auto">
            <a:xfrm>
              <a:off x="7416" y="2614"/>
              <a:ext cx="4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de-DE">
                  <a:solidFill>
                    <a:srgbClr val="FF3300"/>
                  </a:solidFill>
                </a:rPr>
                <a:t>Tax</a:t>
              </a:r>
            </a:p>
          </p:txBody>
        </p:sp>
        <p:grpSp>
          <p:nvGrpSpPr>
            <p:cNvPr id="48133" name="Group 5"/>
            <p:cNvGrpSpPr>
              <a:grpSpLocks noChangeAspect="1"/>
            </p:cNvGrpSpPr>
            <p:nvPr/>
          </p:nvGrpSpPr>
          <p:grpSpPr bwMode="auto">
            <a:xfrm>
              <a:off x="6794" y="3233"/>
              <a:ext cx="635" cy="425"/>
              <a:chOff x="4282" y="3249"/>
              <a:chExt cx="635" cy="425"/>
            </a:xfrm>
          </p:grpSpPr>
          <p:sp>
            <p:nvSpPr>
              <p:cNvPr id="48134" name="AutoShape 6"/>
              <p:cNvSpPr>
                <a:spLocks noChangeAspect="1" noChangeArrowheads="1" noTextEdit="1"/>
              </p:cNvSpPr>
              <p:nvPr/>
            </p:nvSpPr>
            <p:spPr bwMode="auto">
              <a:xfrm>
                <a:off x="4282" y="3249"/>
                <a:ext cx="635" cy="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8135" name="Freeform 7"/>
              <p:cNvSpPr>
                <a:spLocks/>
              </p:cNvSpPr>
              <p:nvPr/>
            </p:nvSpPr>
            <p:spPr bwMode="auto">
              <a:xfrm>
                <a:off x="4286" y="3454"/>
                <a:ext cx="402" cy="214"/>
              </a:xfrm>
              <a:custGeom>
                <a:avLst/>
                <a:gdLst>
                  <a:gd name="T0" fmla="*/ 0 w 402"/>
                  <a:gd name="T1" fmla="*/ 0 h 214"/>
                  <a:gd name="T2" fmla="*/ 0 w 402"/>
                  <a:gd name="T3" fmla="*/ 0 h 214"/>
                  <a:gd name="T4" fmla="*/ 4 w 402"/>
                  <a:gd name="T5" fmla="*/ 21 h 214"/>
                  <a:gd name="T6" fmla="*/ 17 w 402"/>
                  <a:gd name="T7" fmla="*/ 45 h 214"/>
                  <a:gd name="T8" fmla="*/ 29 w 402"/>
                  <a:gd name="T9" fmla="*/ 66 h 214"/>
                  <a:gd name="T10" fmla="*/ 49 w 402"/>
                  <a:gd name="T11" fmla="*/ 82 h 214"/>
                  <a:gd name="T12" fmla="*/ 74 w 402"/>
                  <a:gd name="T13" fmla="*/ 103 h 214"/>
                  <a:gd name="T14" fmla="*/ 99 w 402"/>
                  <a:gd name="T15" fmla="*/ 119 h 214"/>
                  <a:gd name="T16" fmla="*/ 127 w 402"/>
                  <a:gd name="T17" fmla="*/ 136 h 214"/>
                  <a:gd name="T18" fmla="*/ 160 w 402"/>
                  <a:gd name="T19" fmla="*/ 152 h 214"/>
                  <a:gd name="T20" fmla="*/ 226 w 402"/>
                  <a:gd name="T21" fmla="*/ 177 h 214"/>
                  <a:gd name="T22" fmla="*/ 291 w 402"/>
                  <a:gd name="T23" fmla="*/ 197 h 214"/>
                  <a:gd name="T24" fmla="*/ 353 w 402"/>
                  <a:gd name="T25" fmla="*/ 210 h 214"/>
                  <a:gd name="T26" fmla="*/ 402 w 402"/>
                  <a:gd name="T27" fmla="*/ 214 h 214"/>
                  <a:gd name="T28" fmla="*/ 402 w 402"/>
                  <a:gd name="T29" fmla="*/ 193 h 214"/>
                  <a:gd name="T30" fmla="*/ 353 w 402"/>
                  <a:gd name="T31" fmla="*/ 189 h 214"/>
                  <a:gd name="T32" fmla="*/ 296 w 402"/>
                  <a:gd name="T33" fmla="*/ 177 h 214"/>
                  <a:gd name="T34" fmla="*/ 230 w 402"/>
                  <a:gd name="T35" fmla="*/ 156 h 214"/>
                  <a:gd name="T36" fmla="*/ 168 w 402"/>
                  <a:gd name="T37" fmla="*/ 132 h 214"/>
                  <a:gd name="T38" fmla="*/ 136 w 402"/>
                  <a:gd name="T39" fmla="*/ 119 h 214"/>
                  <a:gd name="T40" fmla="*/ 111 w 402"/>
                  <a:gd name="T41" fmla="*/ 103 h 214"/>
                  <a:gd name="T42" fmla="*/ 82 w 402"/>
                  <a:gd name="T43" fmla="*/ 86 h 214"/>
                  <a:gd name="T44" fmla="*/ 62 w 402"/>
                  <a:gd name="T45" fmla="*/ 70 h 214"/>
                  <a:gd name="T46" fmla="*/ 45 w 402"/>
                  <a:gd name="T47" fmla="*/ 49 h 214"/>
                  <a:gd name="T48" fmla="*/ 33 w 402"/>
                  <a:gd name="T49" fmla="*/ 33 h 214"/>
                  <a:gd name="T50" fmla="*/ 25 w 402"/>
                  <a:gd name="T51" fmla="*/ 17 h 214"/>
                  <a:gd name="T52" fmla="*/ 21 w 402"/>
                  <a:gd name="T53" fmla="*/ 0 h 214"/>
                  <a:gd name="T54" fmla="*/ 21 w 402"/>
                  <a:gd name="T55" fmla="*/ 0 h 214"/>
                  <a:gd name="T56" fmla="*/ 0 w 402"/>
                  <a:gd name="T57"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2" h="214">
                    <a:moveTo>
                      <a:pt x="0" y="0"/>
                    </a:moveTo>
                    <a:lnTo>
                      <a:pt x="0" y="0"/>
                    </a:lnTo>
                    <a:lnTo>
                      <a:pt x="4" y="21"/>
                    </a:lnTo>
                    <a:lnTo>
                      <a:pt x="17" y="45"/>
                    </a:lnTo>
                    <a:lnTo>
                      <a:pt x="29" y="66"/>
                    </a:lnTo>
                    <a:lnTo>
                      <a:pt x="49" y="82"/>
                    </a:lnTo>
                    <a:lnTo>
                      <a:pt x="74" y="103"/>
                    </a:lnTo>
                    <a:lnTo>
                      <a:pt x="99" y="119"/>
                    </a:lnTo>
                    <a:lnTo>
                      <a:pt x="127" y="136"/>
                    </a:lnTo>
                    <a:lnTo>
                      <a:pt x="160" y="152"/>
                    </a:lnTo>
                    <a:lnTo>
                      <a:pt x="226" y="177"/>
                    </a:lnTo>
                    <a:lnTo>
                      <a:pt x="291" y="197"/>
                    </a:lnTo>
                    <a:lnTo>
                      <a:pt x="353" y="210"/>
                    </a:lnTo>
                    <a:lnTo>
                      <a:pt x="402" y="214"/>
                    </a:lnTo>
                    <a:lnTo>
                      <a:pt x="402" y="193"/>
                    </a:lnTo>
                    <a:lnTo>
                      <a:pt x="353" y="189"/>
                    </a:lnTo>
                    <a:lnTo>
                      <a:pt x="296" y="177"/>
                    </a:lnTo>
                    <a:lnTo>
                      <a:pt x="230" y="156"/>
                    </a:lnTo>
                    <a:lnTo>
                      <a:pt x="168" y="132"/>
                    </a:lnTo>
                    <a:lnTo>
                      <a:pt x="136" y="119"/>
                    </a:lnTo>
                    <a:lnTo>
                      <a:pt x="111" y="103"/>
                    </a:lnTo>
                    <a:lnTo>
                      <a:pt x="82" y="86"/>
                    </a:lnTo>
                    <a:lnTo>
                      <a:pt x="62" y="70"/>
                    </a:lnTo>
                    <a:lnTo>
                      <a:pt x="45" y="49"/>
                    </a:lnTo>
                    <a:lnTo>
                      <a:pt x="33" y="33"/>
                    </a:lnTo>
                    <a:lnTo>
                      <a:pt x="25" y="17"/>
                    </a:lnTo>
                    <a:lnTo>
                      <a:pt x="21" y="0"/>
                    </a:lnTo>
                    <a:lnTo>
                      <a:pt x="21" y="0"/>
                    </a:lnTo>
                    <a:lnTo>
                      <a:pt x="0" y="0"/>
                    </a:lnTo>
                    <a:close/>
                  </a:path>
                </a:pathLst>
              </a:custGeom>
              <a:solidFill>
                <a:srgbClr val="0089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136" name="Freeform 8"/>
              <p:cNvSpPr>
                <a:spLocks/>
              </p:cNvSpPr>
              <p:nvPr/>
            </p:nvSpPr>
            <p:spPr bwMode="auto">
              <a:xfrm>
                <a:off x="4286" y="3253"/>
                <a:ext cx="402" cy="201"/>
              </a:xfrm>
              <a:custGeom>
                <a:avLst/>
                <a:gdLst>
                  <a:gd name="T0" fmla="*/ 402 w 402"/>
                  <a:gd name="T1" fmla="*/ 0 h 201"/>
                  <a:gd name="T2" fmla="*/ 402 w 402"/>
                  <a:gd name="T3" fmla="*/ 0 h 201"/>
                  <a:gd name="T4" fmla="*/ 353 w 402"/>
                  <a:gd name="T5" fmla="*/ 4 h 201"/>
                  <a:gd name="T6" fmla="*/ 291 w 402"/>
                  <a:gd name="T7" fmla="*/ 17 h 201"/>
                  <a:gd name="T8" fmla="*/ 226 w 402"/>
                  <a:gd name="T9" fmla="*/ 33 h 201"/>
                  <a:gd name="T10" fmla="*/ 160 w 402"/>
                  <a:gd name="T11" fmla="*/ 58 h 201"/>
                  <a:gd name="T12" fmla="*/ 127 w 402"/>
                  <a:gd name="T13" fmla="*/ 70 h 201"/>
                  <a:gd name="T14" fmla="*/ 99 w 402"/>
                  <a:gd name="T15" fmla="*/ 82 h 201"/>
                  <a:gd name="T16" fmla="*/ 74 w 402"/>
                  <a:gd name="T17" fmla="*/ 99 h 201"/>
                  <a:gd name="T18" fmla="*/ 49 w 402"/>
                  <a:gd name="T19" fmla="*/ 115 h 201"/>
                  <a:gd name="T20" fmla="*/ 29 w 402"/>
                  <a:gd name="T21" fmla="*/ 136 h 201"/>
                  <a:gd name="T22" fmla="*/ 17 w 402"/>
                  <a:gd name="T23" fmla="*/ 156 h 201"/>
                  <a:gd name="T24" fmla="*/ 4 w 402"/>
                  <a:gd name="T25" fmla="*/ 177 h 201"/>
                  <a:gd name="T26" fmla="*/ 0 w 402"/>
                  <a:gd name="T27" fmla="*/ 201 h 201"/>
                  <a:gd name="T28" fmla="*/ 21 w 402"/>
                  <a:gd name="T29" fmla="*/ 201 h 201"/>
                  <a:gd name="T30" fmla="*/ 25 w 402"/>
                  <a:gd name="T31" fmla="*/ 181 h 201"/>
                  <a:gd name="T32" fmla="*/ 29 w 402"/>
                  <a:gd name="T33" fmla="*/ 164 h 201"/>
                  <a:gd name="T34" fmla="*/ 45 w 402"/>
                  <a:gd name="T35" fmla="*/ 148 h 201"/>
                  <a:gd name="T36" fmla="*/ 62 w 402"/>
                  <a:gd name="T37" fmla="*/ 131 h 201"/>
                  <a:gd name="T38" fmla="*/ 82 w 402"/>
                  <a:gd name="T39" fmla="*/ 115 h 201"/>
                  <a:gd name="T40" fmla="*/ 111 w 402"/>
                  <a:gd name="T41" fmla="*/ 103 h 201"/>
                  <a:gd name="T42" fmla="*/ 136 w 402"/>
                  <a:gd name="T43" fmla="*/ 86 h 201"/>
                  <a:gd name="T44" fmla="*/ 168 w 402"/>
                  <a:gd name="T45" fmla="*/ 74 h 201"/>
                  <a:gd name="T46" fmla="*/ 230 w 402"/>
                  <a:gd name="T47" fmla="*/ 49 h 201"/>
                  <a:gd name="T48" fmla="*/ 296 w 402"/>
                  <a:gd name="T49" fmla="*/ 33 h 201"/>
                  <a:gd name="T50" fmla="*/ 353 w 402"/>
                  <a:gd name="T51" fmla="*/ 25 h 201"/>
                  <a:gd name="T52" fmla="*/ 402 w 402"/>
                  <a:gd name="T53" fmla="*/ 21 h 201"/>
                  <a:gd name="T54" fmla="*/ 402 w 402"/>
                  <a:gd name="T55" fmla="*/ 21 h 201"/>
                  <a:gd name="T56" fmla="*/ 402 w 402"/>
                  <a:gd name="T57"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2" h="201">
                    <a:moveTo>
                      <a:pt x="402" y="0"/>
                    </a:moveTo>
                    <a:lnTo>
                      <a:pt x="402" y="0"/>
                    </a:lnTo>
                    <a:lnTo>
                      <a:pt x="353" y="4"/>
                    </a:lnTo>
                    <a:lnTo>
                      <a:pt x="291" y="17"/>
                    </a:lnTo>
                    <a:lnTo>
                      <a:pt x="226" y="33"/>
                    </a:lnTo>
                    <a:lnTo>
                      <a:pt x="160" y="58"/>
                    </a:lnTo>
                    <a:lnTo>
                      <a:pt x="127" y="70"/>
                    </a:lnTo>
                    <a:lnTo>
                      <a:pt x="99" y="82"/>
                    </a:lnTo>
                    <a:lnTo>
                      <a:pt x="74" y="99"/>
                    </a:lnTo>
                    <a:lnTo>
                      <a:pt x="49" y="115"/>
                    </a:lnTo>
                    <a:lnTo>
                      <a:pt x="29" y="136"/>
                    </a:lnTo>
                    <a:lnTo>
                      <a:pt x="17" y="156"/>
                    </a:lnTo>
                    <a:lnTo>
                      <a:pt x="4" y="177"/>
                    </a:lnTo>
                    <a:lnTo>
                      <a:pt x="0" y="201"/>
                    </a:lnTo>
                    <a:lnTo>
                      <a:pt x="21" y="201"/>
                    </a:lnTo>
                    <a:lnTo>
                      <a:pt x="25" y="181"/>
                    </a:lnTo>
                    <a:lnTo>
                      <a:pt x="29" y="164"/>
                    </a:lnTo>
                    <a:lnTo>
                      <a:pt x="45" y="148"/>
                    </a:lnTo>
                    <a:lnTo>
                      <a:pt x="62" y="131"/>
                    </a:lnTo>
                    <a:lnTo>
                      <a:pt x="82" y="115"/>
                    </a:lnTo>
                    <a:lnTo>
                      <a:pt x="111" y="103"/>
                    </a:lnTo>
                    <a:lnTo>
                      <a:pt x="136" y="86"/>
                    </a:lnTo>
                    <a:lnTo>
                      <a:pt x="168" y="74"/>
                    </a:lnTo>
                    <a:lnTo>
                      <a:pt x="230" y="49"/>
                    </a:lnTo>
                    <a:lnTo>
                      <a:pt x="296" y="33"/>
                    </a:lnTo>
                    <a:lnTo>
                      <a:pt x="353" y="25"/>
                    </a:lnTo>
                    <a:lnTo>
                      <a:pt x="402" y="21"/>
                    </a:lnTo>
                    <a:lnTo>
                      <a:pt x="402" y="21"/>
                    </a:lnTo>
                    <a:lnTo>
                      <a:pt x="402" y="0"/>
                    </a:lnTo>
                    <a:close/>
                  </a:path>
                </a:pathLst>
              </a:custGeom>
              <a:solidFill>
                <a:srgbClr val="0089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137" name="Freeform 9"/>
              <p:cNvSpPr>
                <a:spLocks/>
              </p:cNvSpPr>
              <p:nvPr/>
            </p:nvSpPr>
            <p:spPr bwMode="auto">
              <a:xfrm>
                <a:off x="4688" y="3253"/>
                <a:ext cx="222" cy="205"/>
              </a:xfrm>
              <a:custGeom>
                <a:avLst/>
                <a:gdLst>
                  <a:gd name="T0" fmla="*/ 222 w 222"/>
                  <a:gd name="T1" fmla="*/ 205 h 205"/>
                  <a:gd name="T2" fmla="*/ 222 w 222"/>
                  <a:gd name="T3" fmla="*/ 205 h 205"/>
                  <a:gd name="T4" fmla="*/ 218 w 222"/>
                  <a:gd name="T5" fmla="*/ 185 h 205"/>
                  <a:gd name="T6" fmla="*/ 218 w 222"/>
                  <a:gd name="T7" fmla="*/ 164 h 205"/>
                  <a:gd name="T8" fmla="*/ 210 w 222"/>
                  <a:gd name="T9" fmla="*/ 148 h 205"/>
                  <a:gd name="T10" fmla="*/ 201 w 222"/>
                  <a:gd name="T11" fmla="*/ 127 h 205"/>
                  <a:gd name="T12" fmla="*/ 185 w 222"/>
                  <a:gd name="T13" fmla="*/ 90 h 205"/>
                  <a:gd name="T14" fmla="*/ 156 w 222"/>
                  <a:gd name="T15" fmla="*/ 62 h 205"/>
                  <a:gd name="T16" fmla="*/ 123 w 222"/>
                  <a:gd name="T17" fmla="*/ 37 h 205"/>
                  <a:gd name="T18" fmla="*/ 86 w 222"/>
                  <a:gd name="T19" fmla="*/ 17 h 205"/>
                  <a:gd name="T20" fmla="*/ 45 w 222"/>
                  <a:gd name="T21" fmla="*/ 4 h 205"/>
                  <a:gd name="T22" fmla="*/ 0 w 222"/>
                  <a:gd name="T23" fmla="*/ 0 h 205"/>
                  <a:gd name="T24" fmla="*/ 0 w 222"/>
                  <a:gd name="T25" fmla="*/ 21 h 205"/>
                  <a:gd name="T26" fmla="*/ 41 w 222"/>
                  <a:gd name="T27" fmla="*/ 25 h 205"/>
                  <a:gd name="T28" fmla="*/ 78 w 222"/>
                  <a:gd name="T29" fmla="*/ 37 h 205"/>
                  <a:gd name="T30" fmla="*/ 115 w 222"/>
                  <a:gd name="T31" fmla="*/ 53 h 205"/>
                  <a:gd name="T32" fmla="*/ 144 w 222"/>
                  <a:gd name="T33" fmla="*/ 74 h 205"/>
                  <a:gd name="T34" fmla="*/ 169 w 222"/>
                  <a:gd name="T35" fmla="*/ 103 h 205"/>
                  <a:gd name="T36" fmla="*/ 185 w 222"/>
                  <a:gd name="T37" fmla="*/ 136 h 205"/>
                  <a:gd name="T38" fmla="*/ 193 w 222"/>
                  <a:gd name="T39" fmla="*/ 152 h 205"/>
                  <a:gd name="T40" fmla="*/ 197 w 222"/>
                  <a:gd name="T41" fmla="*/ 168 h 205"/>
                  <a:gd name="T42" fmla="*/ 201 w 222"/>
                  <a:gd name="T43" fmla="*/ 189 h 205"/>
                  <a:gd name="T44" fmla="*/ 201 w 222"/>
                  <a:gd name="T45" fmla="*/ 205 h 205"/>
                  <a:gd name="T46" fmla="*/ 201 w 222"/>
                  <a:gd name="T47" fmla="*/ 205 h 205"/>
                  <a:gd name="T48" fmla="*/ 222 w 222"/>
                  <a:gd name="T49"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2" h="205">
                    <a:moveTo>
                      <a:pt x="222" y="205"/>
                    </a:moveTo>
                    <a:lnTo>
                      <a:pt x="222" y="205"/>
                    </a:lnTo>
                    <a:lnTo>
                      <a:pt x="218" y="185"/>
                    </a:lnTo>
                    <a:lnTo>
                      <a:pt x="218" y="164"/>
                    </a:lnTo>
                    <a:lnTo>
                      <a:pt x="210" y="148"/>
                    </a:lnTo>
                    <a:lnTo>
                      <a:pt x="201" y="127"/>
                    </a:lnTo>
                    <a:lnTo>
                      <a:pt x="185" y="90"/>
                    </a:lnTo>
                    <a:lnTo>
                      <a:pt x="156" y="62"/>
                    </a:lnTo>
                    <a:lnTo>
                      <a:pt x="123" y="37"/>
                    </a:lnTo>
                    <a:lnTo>
                      <a:pt x="86" y="17"/>
                    </a:lnTo>
                    <a:lnTo>
                      <a:pt x="45" y="4"/>
                    </a:lnTo>
                    <a:lnTo>
                      <a:pt x="0" y="0"/>
                    </a:lnTo>
                    <a:lnTo>
                      <a:pt x="0" y="21"/>
                    </a:lnTo>
                    <a:lnTo>
                      <a:pt x="41" y="25"/>
                    </a:lnTo>
                    <a:lnTo>
                      <a:pt x="78" y="37"/>
                    </a:lnTo>
                    <a:lnTo>
                      <a:pt x="115" y="53"/>
                    </a:lnTo>
                    <a:lnTo>
                      <a:pt x="144" y="74"/>
                    </a:lnTo>
                    <a:lnTo>
                      <a:pt x="169" y="103"/>
                    </a:lnTo>
                    <a:lnTo>
                      <a:pt x="185" y="136"/>
                    </a:lnTo>
                    <a:lnTo>
                      <a:pt x="193" y="152"/>
                    </a:lnTo>
                    <a:lnTo>
                      <a:pt x="197" y="168"/>
                    </a:lnTo>
                    <a:lnTo>
                      <a:pt x="201" y="189"/>
                    </a:lnTo>
                    <a:lnTo>
                      <a:pt x="201" y="205"/>
                    </a:lnTo>
                    <a:lnTo>
                      <a:pt x="201" y="205"/>
                    </a:lnTo>
                    <a:lnTo>
                      <a:pt x="222" y="205"/>
                    </a:lnTo>
                    <a:close/>
                  </a:path>
                </a:pathLst>
              </a:custGeom>
              <a:solidFill>
                <a:srgbClr val="0089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138" name="Freeform 10"/>
              <p:cNvSpPr>
                <a:spLocks/>
              </p:cNvSpPr>
              <p:nvPr/>
            </p:nvSpPr>
            <p:spPr bwMode="auto">
              <a:xfrm>
                <a:off x="4688" y="3458"/>
                <a:ext cx="222" cy="210"/>
              </a:xfrm>
              <a:custGeom>
                <a:avLst/>
                <a:gdLst>
                  <a:gd name="T0" fmla="*/ 0 w 222"/>
                  <a:gd name="T1" fmla="*/ 210 h 210"/>
                  <a:gd name="T2" fmla="*/ 0 w 222"/>
                  <a:gd name="T3" fmla="*/ 210 h 210"/>
                  <a:gd name="T4" fmla="*/ 45 w 222"/>
                  <a:gd name="T5" fmla="*/ 206 h 210"/>
                  <a:gd name="T6" fmla="*/ 86 w 222"/>
                  <a:gd name="T7" fmla="*/ 193 h 210"/>
                  <a:gd name="T8" fmla="*/ 123 w 222"/>
                  <a:gd name="T9" fmla="*/ 173 h 210"/>
                  <a:gd name="T10" fmla="*/ 156 w 222"/>
                  <a:gd name="T11" fmla="*/ 148 h 210"/>
                  <a:gd name="T12" fmla="*/ 185 w 222"/>
                  <a:gd name="T13" fmla="*/ 119 h 210"/>
                  <a:gd name="T14" fmla="*/ 201 w 222"/>
                  <a:gd name="T15" fmla="*/ 82 h 210"/>
                  <a:gd name="T16" fmla="*/ 210 w 222"/>
                  <a:gd name="T17" fmla="*/ 62 h 210"/>
                  <a:gd name="T18" fmla="*/ 218 w 222"/>
                  <a:gd name="T19" fmla="*/ 45 h 210"/>
                  <a:gd name="T20" fmla="*/ 218 w 222"/>
                  <a:gd name="T21" fmla="*/ 25 h 210"/>
                  <a:gd name="T22" fmla="*/ 222 w 222"/>
                  <a:gd name="T23" fmla="*/ 0 h 210"/>
                  <a:gd name="T24" fmla="*/ 201 w 222"/>
                  <a:gd name="T25" fmla="*/ 0 h 210"/>
                  <a:gd name="T26" fmla="*/ 201 w 222"/>
                  <a:gd name="T27" fmla="*/ 21 h 210"/>
                  <a:gd name="T28" fmla="*/ 197 w 222"/>
                  <a:gd name="T29" fmla="*/ 41 h 210"/>
                  <a:gd name="T30" fmla="*/ 193 w 222"/>
                  <a:gd name="T31" fmla="*/ 58 h 210"/>
                  <a:gd name="T32" fmla="*/ 185 w 222"/>
                  <a:gd name="T33" fmla="*/ 74 h 210"/>
                  <a:gd name="T34" fmla="*/ 169 w 222"/>
                  <a:gd name="T35" fmla="*/ 107 h 210"/>
                  <a:gd name="T36" fmla="*/ 144 w 222"/>
                  <a:gd name="T37" fmla="*/ 136 h 210"/>
                  <a:gd name="T38" fmla="*/ 115 w 222"/>
                  <a:gd name="T39" fmla="*/ 156 h 210"/>
                  <a:gd name="T40" fmla="*/ 78 w 222"/>
                  <a:gd name="T41" fmla="*/ 173 h 210"/>
                  <a:gd name="T42" fmla="*/ 41 w 222"/>
                  <a:gd name="T43" fmla="*/ 185 h 210"/>
                  <a:gd name="T44" fmla="*/ 0 w 222"/>
                  <a:gd name="T45" fmla="*/ 189 h 210"/>
                  <a:gd name="T46" fmla="*/ 0 w 222"/>
                  <a:gd name="T47" fmla="*/ 189 h 210"/>
                  <a:gd name="T48" fmla="*/ 0 w 222"/>
                  <a:gd name="T49"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2" h="210">
                    <a:moveTo>
                      <a:pt x="0" y="210"/>
                    </a:moveTo>
                    <a:lnTo>
                      <a:pt x="0" y="210"/>
                    </a:lnTo>
                    <a:lnTo>
                      <a:pt x="45" y="206"/>
                    </a:lnTo>
                    <a:lnTo>
                      <a:pt x="86" y="193"/>
                    </a:lnTo>
                    <a:lnTo>
                      <a:pt x="123" y="173"/>
                    </a:lnTo>
                    <a:lnTo>
                      <a:pt x="156" y="148"/>
                    </a:lnTo>
                    <a:lnTo>
                      <a:pt x="185" y="119"/>
                    </a:lnTo>
                    <a:lnTo>
                      <a:pt x="201" y="82"/>
                    </a:lnTo>
                    <a:lnTo>
                      <a:pt x="210" y="62"/>
                    </a:lnTo>
                    <a:lnTo>
                      <a:pt x="218" y="45"/>
                    </a:lnTo>
                    <a:lnTo>
                      <a:pt x="218" y="25"/>
                    </a:lnTo>
                    <a:lnTo>
                      <a:pt x="222" y="0"/>
                    </a:lnTo>
                    <a:lnTo>
                      <a:pt x="201" y="0"/>
                    </a:lnTo>
                    <a:lnTo>
                      <a:pt x="201" y="21"/>
                    </a:lnTo>
                    <a:lnTo>
                      <a:pt x="197" y="41"/>
                    </a:lnTo>
                    <a:lnTo>
                      <a:pt x="193" y="58"/>
                    </a:lnTo>
                    <a:lnTo>
                      <a:pt x="185" y="74"/>
                    </a:lnTo>
                    <a:lnTo>
                      <a:pt x="169" y="107"/>
                    </a:lnTo>
                    <a:lnTo>
                      <a:pt x="144" y="136"/>
                    </a:lnTo>
                    <a:lnTo>
                      <a:pt x="115" y="156"/>
                    </a:lnTo>
                    <a:lnTo>
                      <a:pt x="78" y="173"/>
                    </a:lnTo>
                    <a:lnTo>
                      <a:pt x="41" y="185"/>
                    </a:lnTo>
                    <a:lnTo>
                      <a:pt x="0" y="189"/>
                    </a:lnTo>
                    <a:lnTo>
                      <a:pt x="0" y="189"/>
                    </a:lnTo>
                    <a:lnTo>
                      <a:pt x="0" y="210"/>
                    </a:lnTo>
                    <a:close/>
                  </a:path>
                </a:pathLst>
              </a:custGeom>
              <a:solidFill>
                <a:srgbClr val="0089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48139" name="Group 11"/>
            <p:cNvGrpSpPr>
              <a:grpSpLocks/>
            </p:cNvGrpSpPr>
            <p:nvPr/>
          </p:nvGrpSpPr>
          <p:grpSpPr bwMode="auto">
            <a:xfrm>
              <a:off x="5601" y="1525"/>
              <a:ext cx="2042" cy="1406"/>
              <a:chOff x="5891" y="1509"/>
              <a:chExt cx="2042" cy="1406"/>
            </a:xfrm>
          </p:grpSpPr>
          <p:sp>
            <p:nvSpPr>
              <p:cNvPr id="48140" name="Text Box 12"/>
              <p:cNvSpPr txBox="1">
                <a:spLocks noChangeArrowheads="1"/>
              </p:cNvSpPr>
              <p:nvPr/>
            </p:nvSpPr>
            <p:spPr bwMode="auto">
              <a:xfrm>
                <a:off x="6617" y="1509"/>
                <a:ext cx="44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de-DE">
                    <a:solidFill>
                      <a:schemeClr val="bg2"/>
                    </a:solidFill>
                  </a:rPr>
                  <a:t>Tub</a:t>
                </a:r>
              </a:p>
            </p:txBody>
          </p:sp>
          <p:grpSp>
            <p:nvGrpSpPr>
              <p:cNvPr id="48141" name="Group 13"/>
              <p:cNvGrpSpPr>
                <a:grpSpLocks/>
              </p:cNvGrpSpPr>
              <p:nvPr/>
            </p:nvGrpSpPr>
            <p:grpSpPr bwMode="auto">
              <a:xfrm>
                <a:off x="6711" y="1826"/>
                <a:ext cx="1222" cy="1089"/>
                <a:chOff x="6711" y="1826"/>
                <a:chExt cx="1222" cy="1089"/>
              </a:xfrm>
            </p:grpSpPr>
            <p:grpSp>
              <p:nvGrpSpPr>
                <p:cNvPr id="48142" name="Group 14"/>
                <p:cNvGrpSpPr>
                  <a:grpSpLocks noChangeAspect="1"/>
                </p:cNvGrpSpPr>
                <p:nvPr/>
              </p:nvGrpSpPr>
              <p:grpSpPr bwMode="auto">
                <a:xfrm>
                  <a:off x="6711" y="1826"/>
                  <a:ext cx="995" cy="1089"/>
                  <a:chOff x="3982" y="1842"/>
                  <a:chExt cx="995" cy="1089"/>
                </a:xfrm>
              </p:grpSpPr>
              <p:sp>
                <p:nvSpPr>
                  <p:cNvPr id="48143" name="AutoShape 15"/>
                  <p:cNvSpPr>
                    <a:spLocks noChangeAspect="1" noChangeArrowheads="1" noTextEdit="1"/>
                  </p:cNvSpPr>
                  <p:nvPr/>
                </p:nvSpPr>
                <p:spPr bwMode="auto">
                  <a:xfrm>
                    <a:off x="3982" y="1842"/>
                    <a:ext cx="995" cy="1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8144" name="Freeform 16"/>
                  <p:cNvSpPr>
                    <a:spLocks/>
                  </p:cNvSpPr>
                  <p:nvPr/>
                </p:nvSpPr>
                <p:spPr bwMode="auto">
                  <a:xfrm>
                    <a:off x="4615" y="1860"/>
                    <a:ext cx="362" cy="467"/>
                  </a:xfrm>
                  <a:custGeom>
                    <a:avLst/>
                    <a:gdLst>
                      <a:gd name="T0" fmla="*/ 3 w 362"/>
                      <a:gd name="T1" fmla="*/ 467 h 467"/>
                      <a:gd name="T2" fmla="*/ 3 w 362"/>
                      <a:gd name="T3" fmla="*/ 467 h 467"/>
                      <a:gd name="T4" fmla="*/ 66 w 362"/>
                      <a:gd name="T5" fmla="*/ 443 h 467"/>
                      <a:gd name="T6" fmla="*/ 126 w 362"/>
                      <a:gd name="T7" fmla="*/ 414 h 467"/>
                      <a:gd name="T8" fmla="*/ 182 w 362"/>
                      <a:gd name="T9" fmla="*/ 383 h 467"/>
                      <a:gd name="T10" fmla="*/ 232 w 362"/>
                      <a:gd name="T11" fmla="*/ 351 h 467"/>
                      <a:gd name="T12" fmla="*/ 274 w 362"/>
                      <a:gd name="T13" fmla="*/ 319 h 467"/>
                      <a:gd name="T14" fmla="*/ 309 w 362"/>
                      <a:gd name="T15" fmla="*/ 288 h 467"/>
                      <a:gd name="T16" fmla="*/ 323 w 362"/>
                      <a:gd name="T17" fmla="*/ 270 h 467"/>
                      <a:gd name="T18" fmla="*/ 333 w 362"/>
                      <a:gd name="T19" fmla="*/ 256 h 467"/>
                      <a:gd name="T20" fmla="*/ 344 w 362"/>
                      <a:gd name="T21" fmla="*/ 239 h 467"/>
                      <a:gd name="T22" fmla="*/ 355 w 362"/>
                      <a:gd name="T23" fmla="*/ 221 h 467"/>
                      <a:gd name="T24" fmla="*/ 358 w 362"/>
                      <a:gd name="T25" fmla="*/ 203 h 467"/>
                      <a:gd name="T26" fmla="*/ 362 w 362"/>
                      <a:gd name="T27" fmla="*/ 186 h 467"/>
                      <a:gd name="T28" fmla="*/ 362 w 362"/>
                      <a:gd name="T29" fmla="*/ 172 h 467"/>
                      <a:gd name="T30" fmla="*/ 358 w 362"/>
                      <a:gd name="T31" fmla="*/ 154 h 467"/>
                      <a:gd name="T32" fmla="*/ 351 w 362"/>
                      <a:gd name="T33" fmla="*/ 137 h 467"/>
                      <a:gd name="T34" fmla="*/ 340 w 362"/>
                      <a:gd name="T35" fmla="*/ 123 h 467"/>
                      <a:gd name="T36" fmla="*/ 326 w 362"/>
                      <a:gd name="T37" fmla="*/ 109 h 467"/>
                      <a:gd name="T38" fmla="*/ 312 w 362"/>
                      <a:gd name="T39" fmla="*/ 91 h 467"/>
                      <a:gd name="T40" fmla="*/ 291 w 362"/>
                      <a:gd name="T41" fmla="*/ 80 h 467"/>
                      <a:gd name="T42" fmla="*/ 270 w 362"/>
                      <a:gd name="T43" fmla="*/ 66 h 467"/>
                      <a:gd name="T44" fmla="*/ 242 w 362"/>
                      <a:gd name="T45" fmla="*/ 52 h 467"/>
                      <a:gd name="T46" fmla="*/ 210 w 362"/>
                      <a:gd name="T47" fmla="*/ 42 h 467"/>
                      <a:gd name="T48" fmla="*/ 140 w 362"/>
                      <a:gd name="T49" fmla="*/ 21 h 467"/>
                      <a:gd name="T50" fmla="*/ 52 w 362"/>
                      <a:gd name="T51" fmla="*/ 0 h 467"/>
                      <a:gd name="T52" fmla="*/ 49 w 362"/>
                      <a:gd name="T53" fmla="*/ 17 h 467"/>
                      <a:gd name="T54" fmla="*/ 137 w 362"/>
                      <a:gd name="T55" fmla="*/ 35 h 467"/>
                      <a:gd name="T56" fmla="*/ 207 w 362"/>
                      <a:gd name="T57" fmla="*/ 56 h 467"/>
                      <a:gd name="T58" fmla="*/ 235 w 362"/>
                      <a:gd name="T59" fmla="*/ 70 h 467"/>
                      <a:gd name="T60" fmla="*/ 260 w 362"/>
                      <a:gd name="T61" fmla="*/ 80 h 467"/>
                      <a:gd name="T62" fmla="*/ 284 w 362"/>
                      <a:gd name="T63" fmla="*/ 94 h 467"/>
                      <a:gd name="T64" fmla="*/ 302 w 362"/>
                      <a:gd name="T65" fmla="*/ 105 h 467"/>
                      <a:gd name="T66" fmla="*/ 316 w 362"/>
                      <a:gd name="T67" fmla="*/ 119 h 467"/>
                      <a:gd name="T68" fmla="*/ 326 w 362"/>
                      <a:gd name="T69" fmla="*/ 133 h 467"/>
                      <a:gd name="T70" fmla="*/ 337 w 362"/>
                      <a:gd name="T71" fmla="*/ 144 h 467"/>
                      <a:gd name="T72" fmla="*/ 340 w 362"/>
                      <a:gd name="T73" fmla="*/ 158 h 467"/>
                      <a:gd name="T74" fmla="*/ 344 w 362"/>
                      <a:gd name="T75" fmla="*/ 172 h 467"/>
                      <a:gd name="T76" fmla="*/ 344 w 362"/>
                      <a:gd name="T77" fmla="*/ 186 h 467"/>
                      <a:gd name="T78" fmla="*/ 344 w 362"/>
                      <a:gd name="T79" fmla="*/ 200 h 467"/>
                      <a:gd name="T80" fmla="*/ 337 w 362"/>
                      <a:gd name="T81" fmla="*/ 214 h 467"/>
                      <a:gd name="T82" fmla="*/ 330 w 362"/>
                      <a:gd name="T83" fmla="*/ 232 h 467"/>
                      <a:gd name="T84" fmla="*/ 323 w 362"/>
                      <a:gd name="T85" fmla="*/ 246 h 467"/>
                      <a:gd name="T86" fmla="*/ 309 w 362"/>
                      <a:gd name="T87" fmla="*/ 260 h 467"/>
                      <a:gd name="T88" fmla="*/ 295 w 362"/>
                      <a:gd name="T89" fmla="*/ 277 h 467"/>
                      <a:gd name="T90" fmla="*/ 263 w 362"/>
                      <a:gd name="T91" fmla="*/ 309 h 467"/>
                      <a:gd name="T92" fmla="*/ 221 w 362"/>
                      <a:gd name="T93" fmla="*/ 341 h 467"/>
                      <a:gd name="T94" fmla="*/ 172 w 362"/>
                      <a:gd name="T95" fmla="*/ 369 h 467"/>
                      <a:gd name="T96" fmla="*/ 119 w 362"/>
                      <a:gd name="T97" fmla="*/ 400 h 467"/>
                      <a:gd name="T98" fmla="*/ 59 w 362"/>
                      <a:gd name="T99" fmla="*/ 425 h 467"/>
                      <a:gd name="T100" fmla="*/ 0 w 362"/>
                      <a:gd name="T101" fmla="*/ 453 h 467"/>
                      <a:gd name="T102" fmla="*/ 0 w 362"/>
                      <a:gd name="T103" fmla="*/ 453 h 467"/>
                      <a:gd name="T104" fmla="*/ 3 w 362"/>
                      <a:gd name="T105" fmla="*/ 46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2" h="467">
                        <a:moveTo>
                          <a:pt x="3" y="467"/>
                        </a:moveTo>
                        <a:lnTo>
                          <a:pt x="3" y="467"/>
                        </a:lnTo>
                        <a:lnTo>
                          <a:pt x="66" y="443"/>
                        </a:lnTo>
                        <a:lnTo>
                          <a:pt x="126" y="414"/>
                        </a:lnTo>
                        <a:lnTo>
                          <a:pt x="182" y="383"/>
                        </a:lnTo>
                        <a:lnTo>
                          <a:pt x="232" y="351"/>
                        </a:lnTo>
                        <a:lnTo>
                          <a:pt x="274" y="319"/>
                        </a:lnTo>
                        <a:lnTo>
                          <a:pt x="309" y="288"/>
                        </a:lnTo>
                        <a:lnTo>
                          <a:pt x="323" y="270"/>
                        </a:lnTo>
                        <a:lnTo>
                          <a:pt x="333" y="256"/>
                        </a:lnTo>
                        <a:lnTo>
                          <a:pt x="344" y="239"/>
                        </a:lnTo>
                        <a:lnTo>
                          <a:pt x="355" y="221"/>
                        </a:lnTo>
                        <a:lnTo>
                          <a:pt x="358" y="203"/>
                        </a:lnTo>
                        <a:lnTo>
                          <a:pt x="362" y="186"/>
                        </a:lnTo>
                        <a:lnTo>
                          <a:pt x="362" y="172"/>
                        </a:lnTo>
                        <a:lnTo>
                          <a:pt x="358" y="154"/>
                        </a:lnTo>
                        <a:lnTo>
                          <a:pt x="351" y="137"/>
                        </a:lnTo>
                        <a:lnTo>
                          <a:pt x="340" y="123"/>
                        </a:lnTo>
                        <a:lnTo>
                          <a:pt x="326" y="109"/>
                        </a:lnTo>
                        <a:lnTo>
                          <a:pt x="312" y="91"/>
                        </a:lnTo>
                        <a:lnTo>
                          <a:pt x="291" y="80"/>
                        </a:lnTo>
                        <a:lnTo>
                          <a:pt x="270" y="66"/>
                        </a:lnTo>
                        <a:lnTo>
                          <a:pt x="242" y="52"/>
                        </a:lnTo>
                        <a:lnTo>
                          <a:pt x="210" y="42"/>
                        </a:lnTo>
                        <a:lnTo>
                          <a:pt x="140" y="21"/>
                        </a:lnTo>
                        <a:lnTo>
                          <a:pt x="52" y="0"/>
                        </a:lnTo>
                        <a:lnTo>
                          <a:pt x="49" y="17"/>
                        </a:lnTo>
                        <a:lnTo>
                          <a:pt x="137" y="35"/>
                        </a:lnTo>
                        <a:lnTo>
                          <a:pt x="207" y="56"/>
                        </a:lnTo>
                        <a:lnTo>
                          <a:pt x="235" y="70"/>
                        </a:lnTo>
                        <a:lnTo>
                          <a:pt x="260" y="80"/>
                        </a:lnTo>
                        <a:lnTo>
                          <a:pt x="284" y="94"/>
                        </a:lnTo>
                        <a:lnTo>
                          <a:pt x="302" y="105"/>
                        </a:lnTo>
                        <a:lnTo>
                          <a:pt x="316" y="119"/>
                        </a:lnTo>
                        <a:lnTo>
                          <a:pt x="326" y="133"/>
                        </a:lnTo>
                        <a:lnTo>
                          <a:pt x="337" y="144"/>
                        </a:lnTo>
                        <a:lnTo>
                          <a:pt x="340" y="158"/>
                        </a:lnTo>
                        <a:lnTo>
                          <a:pt x="344" y="172"/>
                        </a:lnTo>
                        <a:lnTo>
                          <a:pt x="344" y="186"/>
                        </a:lnTo>
                        <a:lnTo>
                          <a:pt x="344" y="200"/>
                        </a:lnTo>
                        <a:lnTo>
                          <a:pt x="337" y="214"/>
                        </a:lnTo>
                        <a:lnTo>
                          <a:pt x="330" y="232"/>
                        </a:lnTo>
                        <a:lnTo>
                          <a:pt x="323" y="246"/>
                        </a:lnTo>
                        <a:lnTo>
                          <a:pt x="309" y="260"/>
                        </a:lnTo>
                        <a:lnTo>
                          <a:pt x="295" y="277"/>
                        </a:lnTo>
                        <a:lnTo>
                          <a:pt x="263" y="309"/>
                        </a:lnTo>
                        <a:lnTo>
                          <a:pt x="221" y="341"/>
                        </a:lnTo>
                        <a:lnTo>
                          <a:pt x="172" y="369"/>
                        </a:lnTo>
                        <a:lnTo>
                          <a:pt x="119" y="400"/>
                        </a:lnTo>
                        <a:lnTo>
                          <a:pt x="59" y="425"/>
                        </a:lnTo>
                        <a:lnTo>
                          <a:pt x="0" y="453"/>
                        </a:lnTo>
                        <a:lnTo>
                          <a:pt x="0" y="453"/>
                        </a:lnTo>
                        <a:lnTo>
                          <a:pt x="3" y="467"/>
                        </a:lnTo>
                        <a:close/>
                      </a:path>
                    </a:pathLst>
                  </a:custGeom>
                  <a:solidFill>
                    <a:srgbClr val="7587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145" name="Freeform 17"/>
                  <p:cNvSpPr>
                    <a:spLocks/>
                  </p:cNvSpPr>
                  <p:nvPr/>
                </p:nvSpPr>
                <p:spPr bwMode="auto">
                  <a:xfrm>
                    <a:off x="4537" y="2313"/>
                    <a:ext cx="362" cy="612"/>
                  </a:xfrm>
                  <a:custGeom>
                    <a:avLst/>
                    <a:gdLst>
                      <a:gd name="T0" fmla="*/ 130 w 362"/>
                      <a:gd name="T1" fmla="*/ 612 h 612"/>
                      <a:gd name="T2" fmla="*/ 130 w 362"/>
                      <a:gd name="T3" fmla="*/ 612 h 612"/>
                      <a:gd name="T4" fmla="*/ 187 w 362"/>
                      <a:gd name="T5" fmla="*/ 612 h 612"/>
                      <a:gd name="T6" fmla="*/ 236 w 362"/>
                      <a:gd name="T7" fmla="*/ 608 h 612"/>
                      <a:gd name="T8" fmla="*/ 274 w 362"/>
                      <a:gd name="T9" fmla="*/ 601 h 612"/>
                      <a:gd name="T10" fmla="*/ 306 w 362"/>
                      <a:gd name="T11" fmla="*/ 594 h 612"/>
                      <a:gd name="T12" fmla="*/ 331 w 362"/>
                      <a:gd name="T13" fmla="*/ 584 h 612"/>
                      <a:gd name="T14" fmla="*/ 348 w 362"/>
                      <a:gd name="T15" fmla="*/ 570 h 612"/>
                      <a:gd name="T16" fmla="*/ 359 w 362"/>
                      <a:gd name="T17" fmla="*/ 552 h 612"/>
                      <a:gd name="T18" fmla="*/ 362 w 362"/>
                      <a:gd name="T19" fmla="*/ 534 h 612"/>
                      <a:gd name="T20" fmla="*/ 359 w 362"/>
                      <a:gd name="T21" fmla="*/ 513 h 612"/>
                      <a:gd name="T22" fmla="*/ 348 w 362"/>
                      <a:gd name="T23" fmla="*/ 492 h 612"/>
                      <a:gd name="T24" fmla="*/ 338 w 362"/>
                      <a:gd name="T25" fmla="*/ 471 h 612"/>
                      <a:gd name="T26" fmla="*/ 320 w 362"/>
                      <a:gd name="T27" fmla="*/ 450 h 612"/>
                      <a:gd name="T28" fmla="*/ 278 w 362"/>
                      <a:gd name="T29" fmla="*/ 404 h 612"/>
                      <a:gd name="T30" fmla="*/ 229 w 362"/>
                      <a:gd name="T31" fmla="*/ 352 h 612"/>
                      <a:gd name="T32" fmla="*/ 176 w 362"/>
                      <a:gd name="T33" fmla="*/ 302 h 612"/>
                      <a:gd name="T34" fmla="*/ 127 w 362"/>
                      <a:gd name="T35" fmla="*/ 250 h 612"/>
                      <a:gd name="T36" fmla="*/ 81 w 362"/>
                      <a:gd name="T37" fmla="*/ 200 h 612"/>
                      <a:gd name="T38" fmla="*/ 42 w 362"/>
                      <a:gd name="T39" fmla="*/ 151 h 612"/>
                      <a:gd name="T40" fmla="*/ 32 w 362"/>
                      <a:gd name="T41" fmla="*/ 130 h 612"/>
                      <a:gd name="T42" fmla="*/ 21 w 362"/>
                      <a:gd name="T43" fmla="*/ 109 h 612"/>
                      <a:gd name="T44" fmla="*/ 18 w 362"/>
                      <a:gd name="T45" fmla="*/ 91 h 612"/>
                      <a:gd name="T46" fmla="*/ 18 w 362"/>
                      <a:gd name="T47" fmla="*/ 74 h 612"/>
                      <a:gd name="T48" fmla="*/ 25 w 362"/>
                      <a:gd name="T49" fmla="*/ 56 h 612"/>
                      <a:gd name="T50" fmla="*/ 35 w 362"/>
                      <a:gd name="T51" fmla="*/ 42 h 612"/>
                      <a:gd name="T52" fmla="*/ 57 w 362"/>
                      <a:gd name="T53" fmla="*/ 28 h 612"/>
                      <a:gd name="T54" fmla="*/ 81 w 362"/>
                      <a:gd name="T55" fmla="*/ 14 h 612"/>
                      <a:gd name="T56" fmla="*/ 78 w 362"/>
                      <a:gd name="T57" fmla="*/ 0 h 612"/>
                      <a:gd name="T58" fmla="*/ 46 w 362"/>
                      <a:gd name="T59" fmla="*/ 14 h 612"/>
                      <a:gd name="T60" fmla="*/ 25 w 362"/>
                      <a:gd name="T61" fmla="*/ 28 h 612"/>
                      <a:gd name="T62" fmla="*/ 11 w 362"/>
                      <a:gd name="T63" fmla="*/ 49 h 612"/>
                      <a:gd name="T64" fmla="*/ 4 w 362"/>
                      <a:gd name="T65" fmla="*/ 70 h 612"/>
                      <a:gd name="T66" fmla="*/ 0 w 362"/>
                      <a:gd name="T67" fmla="*/ 91 h 612"/>
                      <a:gd name="T68" fmla="*/ 7 w 362"/>
                      <a:gd name="T69" fmla="*/ 116 h 612"/>
                      <a:gd name="T70" fmla="*/ 14 w 362"/>
                      <a:gd name="T71" fmla="*/ 137 h 612"/>
                      <a:gd name="T72" fmla="*/ 28 w 362"/>
                      <a:gd name="T73" fmla="*/ 162 h 612"/>
                      <a:gd name="T74" fmla="*/ 67 w 362"/>
                      <a:gd name="T75" fmla="*/ 211 h 612"/>
                      <a:gd name="T76" fmla="*/ 113 w 362"/>
                      <a:gd name="T77" fmla="*/ 264 h 612"/>
                      <a:gd name="T78" fmla="*/ 165 w 362"/>
                      <a:gd name="T79" fmla="*/ 313 h 612"/>
                      <a:gd name="T80" fmla="*/ 218 w 362"/>
                      <a:gd name="T81" fmla="*/ 366 h 612"/>
                      <a:gd name="T82" fmla="*/ 267 w 362"/>
                      <a:gd name="T83" fmla="*/ 415 h 612"/>
                      <a:gd name="T84" fmla="*/ 310 w 362"/>
                      <a:gd name="T85" fmla="*/ 461 h 612"/>
                      <a:gd name="T86" fmla="*/ 324 w 362"/>
                      <a:gd name="T87" fmla="*/ 482 h 612"/>
                      <a:gd name="T88" fmla="*/ 334 w 362"/>
                      <a:gd name="T89" fmla="*/ 499 h 612"/>
                      <a:gd name="T90" fmla="*/ 341 w 362"/>
                      <a:gd name="T91" fmla="*/ 517 h 612"/>
                      <a:gd name="T92" fmla="*/ 345 w 362"/>
                      <a:gd name="T93" fmla="*/ 534 h 612"/>
                      <a:gd name="T94" fmla="*/ 341 w 362"/>
                      <a:gd name="T95" fmla="*/ 545 h 612"/>
                      <a:gd name="T96" fmla="*/ 334 w 362"/>
                      <a:gd name="T97" fmla="*/ 559 h 612"/>
                      <a:gd name="T98" fmla="*/ 320 w 362"/>
                      <a:gd name="T99" fmla="*/ 570 h 612"/>
                      <a:gd name="T100" fmla="*/ 299 w 362"/>
                      <a:gd name="T101" fmla="*/ 577 h 612"/>
                      <a:gd name="T102" fmla="*/ 271 w 362"/>
                      <a:gd name="T103" fmla="*/ 587 h 612"/>
                      <a:gd name="T104" fmla="*/ 232 w 362"/>
                      <a:gd name="T105" fmla="*/ 591 h 612"/>
                      <a:gd name="T106" fmla="*/ 187 w 362"/>
                      <a:gd name="T107" fmla="*/ 594 h 612"/>
                      <a:gd name="T108" fmla="*/ 130 w 362"/>
                      <a:gd name="T109" fmla="*/ 594 h 612"/>
                      <a:gd name="T110" fmla="*/ 130 w 362"/>
                      <a:gd name="T111" fmla="*/ 594 h 612"/>
                      <a:gd name="T112" fmla="*/ 130 w 362"/>
                      <a:gd name="T113" fmla="*/ 612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2" h="612">
                        <a:moveTo>
                          <a:pt x="130" y="612"/>
                        </a:moveTo>
                        <a:lnTo>
                          <a:pt x="130" y="612"/>
                        </a:lnTo>
                        <a:lnTo>
                          <a:pt x="187" y="612"/>
                        </a:lnTo>
                        <a:lnTo>
                          <a:pt x="236" y="608"/>
                        </a:lnTo>
                        <a:lnTo>
                          <a:pt x="274" y="601"/>
                        </a:lnTo>
                        <a:lnTo>
                          <a:pt x="306" y="594"/>
                        </a:lnTo>
                        <a:lnTo>
                          <a:pt x="331" y="584"/>
                        </a:lnTo>
                        <a:lnTo>
                          <a:pt x="348" y="570"/>
                        </a:lnTo>
                        <a:lnTo>
                          <a:pt x="359" y="552"/>
                        </a:lnTo>
                        <a:lnTo>
                          <a:pt x="362" y="534"/>
                        </a:lnTo>
                        <a:lnTo>
                          <a:pt x="359" y="513"/>
                        </a:lnTo>
                        <a:lnTo>
                          <a:pt x="348" y="492"/>
                        </a:lnTo>
                        <a:lnTo>
                          <a:pt x="338" y="471"/>
                        </a:lnTo>
                        <a:lnTo>
                          <a:pt x="320" y="450"/>
                        </a:lnTo>
                        <a:lnTo>
                          <a:pt x="278" y="404"/>
                        </a:lnTo>
                        <a:lnTo>
                          <a:pt x="229" y="352"/>
                        </a:lnTo>
                        <a:lnTo>
                          <a:pt x="176" y="302"/>
                        </a:lnTo>
                        <a:lnTo>
                          <a:pt x="127" y="250"/>
                        </a:lnTo>
                        <a:lnTo>
                          <a:pt x="81" y="200"/>
                        </a:lnTo>
                        <a:lnTo>
                          <a:pt x="42" y="151"/>
                        </a:lnTo>
                        <a:lnTo>
                          <a:pt x="32" y="130"/>
                        </a:lnTo>
                        <a:lnTo>
                          <a:pt x="21" y="109"/>
                        </a:lnTo>
                        <a:lnTo>
                          <a:pt x="18" y="91"/>
                        </a:lnTo>
                        <a:lnTo>
                          <a:pt x="18" y="74"/>
                        </a:lnTo>
                        <a:lnTo>
                          <a:pt x="25" y="56"/>
                        </a:lnTo>
                        <a:lnTo>
                          <a:pt x="35" y="42"/>
                        </a:lnTo>
                        <a:lnTo>
                          <a:pt x="57" y="28"/>
                        </a:lnTo>
                        <a:lnTo>
                          <a:pt x="81" y="14"/>
                        </a:lnTo>
                        <a:lnTo>
                          <a:pt x="78" y="0"/>
                        </a:lnTo>
                        <a:lnTo>
                          <a:pt x="46" y="14"/>
                        </a:lnTo>
                        <a:lnTo>
                          <a:pt x="25" y="28"/>
                        </a:lnTo>
                        <a:lnTo>
                          <a:pt x="11" y="49"/>
                        </a:lnTo>
                        <a:lnTo>
                          <a:pt x="4" y="70"/>
                        </a:lnTo>
                        <a:lnTo>
                          <a:pt x="0" y="91"/>
                        </a:lnTo>
                        <a:lnTo>
                          <a:pt x="7" y="116"/>
                        </a:lnTo>
                        <a:lnTo>
                          <a:pt x="14" y="137"/>
                        </a:lnTo>
                        <a:lnTo>
                          <a:pt x="28" y="162"/>
                        </a:lnTo>
                        <a:lnTo>
                          <a:pt x="67" y="211"/>
                        </a:lnTo>
                        <a:lnTo>
                          <a:pt x="113" y="264"/>
                        </a:lnTo>
                        <a:lnTo>
                          <a:pt x="165" y="313"/>
                        </a:lnTo>
                        <a:lnTo>
                          <a:pt x="218" y="366"/>
                        </a:lnTo>
                        <a:lnTo>
                          <a:pt x="267" y="415"/>
                        </a:lnTo>
                        <a:lnTo>
                          <a:pt x="310" y="461"/>
                        </a:lnTo>
                        <a:lnTo>
                          <a:pt x="324" y="482"/>
                        </a:lnTo>
                        <a:lnTo>
                          <a:pt x="334" y="499"/>
                        </a:lnTo>
                        <a:lnTo>
                          <a:pt x="341" y="517"/>
                        </a:lnTo>
                        <a:lnTo>
                          <a:pt x="345" y="534"/>
                        </a:lnTo>
                        <a:lnTo>
                          <a:pt x="341" y="545"/>
                        </a:lnTo>
                        <a:lnTo>
                          <a:pt x="334" y="559"/>
                        </a:lnTo>
                        <a:lnTo>
                          <a:pt x="320" y="570"/>
                        </a:lnTo>
                        <a:lnTo>
                          <a:pt x="299" y="577"/>
                        </a:lnTo>
                        <a:lnTo>
                          <a:pt x="271" y="587"/>
                        </a:lnTo>
                        <a:lnTo>
                          <a:pt x="232" y="591"/>
                        </a:lnTo>
                        <a:lnTo>
                          <a:pt x="187" y="594"/>
                        </a:lnTo>
                        <a:lnTo>
                          <a:pt x="130" y="594"/>
                        </a:lnTo>
                        <a:lnTo>
                          <a:pt x="130" y="594"/>
                        </a:lnTo>
                        <a:lnTo>
                          <a:pt x="130" y="612"/>
                        </a:lnTo>
                        <a:close/>
                      </a:path>
                    </a:pathLst>
                  </a:custGeom>
                  <a:solidFill>
                    <a:srgbClr val="7587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146" name="Freeform 18"/>
                  <p:cNvSpPr>
                    <a:spLocks/>
                  </p:cNvSpPr>
                  <p:nvPr/>
                </p:nvSpPr>
                <p:spPr bwMode="auto">
                  <a:xfrm>
                    <a:off x="3993" y="2471"/>
                    <a:ext cx="674" cy="454"/>
                  </a:xfrm>
                  <a:custGeom>
                    <a:avLst/>
                    <a:gdLst>
                      <a:gd name="T0" fmla="*/ 0 w 674"/>
                      <a:gd name="T1" fmla="*/ 0 h 454"/>
                      <a:gd name="T2" fmla="*/ 0 w 674"/>
                      <a:gd name="T3" fmla="*/ 0 h 454"/>
                      <a:gd name="T4" fmla="*/ 14 w 674"/>
                      <a:gd name="T5" fmla="*/ 123 h 454"/>
                      <a:gd name="T6" fmla="*/ 28 w 674"/>
                      <a:gd name="T7" fmla="*/ 222 h 454"/>
                      <a:gd name="T8" fmla="*/ 42 w 674"/>
                      <a:gd name="T9" fmla="*/ 264 h 454"/>
                      <a:gd name="T10" fmla="*/ 56 w 674"/>
                      <a:gd name="T11" fmla="*/ 299 h 454"/>
                      <a:gd name="T12" fmla="*/ 66 w 674"/>
                      <a:gd name="T13" fmla="*/ 317 h 454"/>
                      <a:gd name="T14" fmla="*/ 77 w 674"/>
                      <a:gd name="T15" fmla="*/ 334 h 454"/>
                      <a:gd name="T16" fmla="*/ 91 w 674"/>
                      <a:gd name="T17" fmla="*/ 348 h 454"/>
                      <a:gd name="T18" fmla="*/ 105 w 674"/>
                      <a:gd name="T19" fmla="*/ 359 h 454"/>
                      <a:gd name="T20" fmla="*/ 119 w 674"/>
                      <a:gd name="T21" fmla="*/ 373 h 454"/>
                      <a:gd name="T22" fmla="*/ 137 w 674"/>
                      <a:gd name="T23" fmla="*/ 383 h 454"/>
                      <a:gd name="T24" fmla="*/ 158 w 674"/>
                      <a:gd name="T25" fmla="*/ 394 h 454"/>
                      <a:gd name="T26" fmla="*/ 182 w 674"/>
                      <a:gd name="T27" fmla="*/ 401 h 454"/>
                      <a:gd name="T28" fmla="*/ 231 w 674"/>
                      <a:gd name="T29" fmla="*/ 419 h 454"/>
                      <a:gd name="T30" fmla="*/ 295 w 674"/>
                      <a:gd name="T31" fmla="*/ 429 h 454"/>
                      <a:gd name="T32" fmla="*/ 369 w 674"/>
                      <a:gd name="T33" fmla="*/ 440 h 454"/>
                      <a:gd name="T34" fmla="*/ 456 w 674"/>
                      <a:gd name="T35" fmla="*/ 447 h 454"/>
                      <a:gd name="T36" fmla="*/ 558 w 674"/>
                      <a:gd name="T37" fmla="*/ 450 h 454"/>
                      <a:gd name="T38" fmla="*/ 674 w 674"/>
                      <a:gd name="T39" fmla="*/ 454 h 454"/>
                      <a:gd name="T40" fmla="*/ 674 w 674"/>
                      <a:gd name="T41" fmla="*/ 436 h 454"/>
                      <a:gd name="T42" fmla="*/ 558 w 674"/>
                      <a:gd name="T43" fmla="*/ 433 h 454"/>
                      <a:gd name="T44" fmla="*/ 456 w 674"/>
                      <a:gd name="T45" fmla="*/ 429 h 454"/>
                      <a:gd name="T46" fmla="*/ 372 w 674"/>
                      <a:gd name="T47" fmla="*/ 422 h 454"/>
                      <a:gd name="T48" fmla="*/ 298 w 674"/>
                      <a:gd name="T49" fmla="*/ 412 h 454"/>
                      <a:gd name="T50" fmla="*/ 235 w 674"/>
                      <a:gd name="T51" fmla="*/ 401 h 454"/>
                      <a:gd name="T52" fmla="*/ 186 w 674"/>
                      <a:gd name="T53" fmla="*/ 387 h 454"/>
                      <a:gd name="T54" fmla="*/ 165 w 674"/>
                      <a:gd name="T55" fmla="*/ 376 h 454"/>
                      <a:gd name="T56" fmla="*/ 147 w 674"/>
                      <a:gd name="T57" fmla="*/ 369 h 454"/>
                      <a:gd name="T58" fmla="*/ 130 w 674"/>
                      <a:gd name="T59" fmla="*/ 359 h 454"/>
                      <a:gd name="T60" fmla="*/ 116 w 674"/>
                      <a:gd name="T61" fmla="*/ 348 h 454"/>
                      <a:gd name="T62" fmla="*/ 101 w 674"/>
                      <a:gd name="T63" fmla="*/ 334 h 454"/>
                      <a:gd name="T64" fmla="*/ 91 w 674"/>
                      <a:gd name="T65" fmla="*/ 324 h 454"/>
                      <a:gd name="T66" fmla="*/ 80 w 674"/>
                      <a:gd name="T67" fmla="*/ 310 h 454"/>
                      <a:gd name="T68" fmla="*/ 70 w 674"/>
                      <a:gd name="T69" fmla="*/ 292 h 454"/>
                      <a:gd name="T70" fmla="*/ 56 w 674"/>
                      <a:gd name="T71" fmla="*/ 260 h 454"/>
                      <a:gd name="T72" fmla="*/ 45 w 674"/>
                      <a:gd name="T73" fmla="*/ 218 h 454"/>
                      <a:gd name="T74" fmla="*/ 31 w 674"/>
                      <a:gd name="T75" fmla="*/ 123 h 454"/>
                      <a:gd name="T76" fmla="*/ 14 w 674"/>
                      <a:gd name="T77" fmla="*/ 0 h 454"/>
                      <a:gd name="T78" fmla="*/ 14 w 674"/>
                      <a:gd name="T79" fmla="*/ 0 h 454"/>
                      <a:gd name="T80" fmla="*/ 0 w 674"/>
                      <a:gd name="T81"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4" h="454">
                        <a:moveTo>
                          <a:pt x="0" y="0"/>
                        </a:moveTo>
                        <a:lnTo>
                          <a:pt x="0" y="0"/>
                        </a:lnTo>
                        <a:lnTo>
                          <a:pt x="14" y="123"/>
                        </a:lnTo>
                        <a:lnTo>
                          <a:pt x="28" y="222"/>
                        </a:lnTo>
                        <a:lnTo>
                          <a:pt x="42" y="264"/>
                        </a:lnTo>
                        <a:lnTo>
                          <a:pt x="56" y="299"/>
                        </a:lnTo>
                        <a:lnTo>
                          <a:pt x="66" y="317"/>
                        </a:lnTo>
                        <a:lnTo>
                          <a:pt x="77" y="334"/>
                        </a:lnTo>
                        <a:lnTo>
                          <a:pt x="91" y="348"/>
                        </a:lnTo>
                        <a:lnTo>
                          <a:pt x="105" y="359"/>
                        </a:lnTo>
                        <a:lnTo>
                          <a:pt x="119" y="373"/>
                        </a:lnTo>
                        <a:lnTo>
                          <a:pt x="137" y="383"/>
                        </a:lnTo>
                        <a:lnTo>
                          <a:pt x="158" y="394"/>
                        </a:lnTo>
                        <a:lnTo>
                          <a:pt x="182" y="401"/>
                        </a:lnTo>
                        <a:lnTo>
                          <a:pt x="231" y="419"/>
                        </a:lnTo>
                        <a:lnTo>
                          <a:pt x="295" y="429"/>
                        </a:lnTo>
                        <a:lnTo>
                          <a:pt x="369" y="440"/>
                        </a:lnTo>
                        <a:lnTo>
                          <a:pt x="456" y="447"/>
                        </a:lnTo>
                        <a:lnTo>
                          <a:pt x="558" y="450"/>
                        </a:lnTo>
                        <a:lnTo>
                          <a:pt x="674" y="454"/>
                        </a:lnTo>
                        <a:lnTo>
                          <a:pt x="674" y="436"/>
                        </a:lnTo>
                        <a:lnTo>
                          <a:pt x="558" y="433"/>
                        </a:lnTo>
                        <a:lnTo>
                          <a:pt x="456" y="429"/>
                        </a:lnTo>
                        <a:lnTo>
                          <a:pt x="372" y="422"/>
                        </a:lnTo>
                        <a:lnTo>
                          <a:pt x="298" y="412"/>
                        </a:lnTo>
                        <a:lnTo>
                          <a:pt x="235" y="401"/>
                        </a:lnTo>
                        <a:lnTo>
                          <a:pt x="186" y="387"/>
                        </a:lnTo>
                        <a:lnTo>
                          <a:pt x="165" y="376"/>
                        </a:lnTo>
                        <a:lnTo>
                          <a:pt x="147" y="369"/>
                        </a:lnTo>
                        <a:lnTo>
                          <a:pt x="130" y="359"/>
                        </a:lnTo>
                        <a:lnTo>
                          <a:pt x="116" y="348"/>
                        </a:lnTo>
                        <a:lnTo>
                          <a:pt x="101" y="334"/>
                        </a:lnTo>
                        <a:lnTo>
                          <a:pt x="91" y="324"/>
                        </a:lnTo>
                        <a:lnTo>
                          <a:pt x="80" y="310"/>
                        </a:lnTo>
                        <a:lnTo>
                          <a:pt x="70" y="292"/>
                        </a:lnTo>
                        <a:lnTo>
                          <a:pt x="56" y="260"/>
                        </a:lnTo>
                        <a:lnTo>
                          <a:pt x="45" y="218"/>
                        </a:lnTo>
                        <a:lnTo>
                          <a:pt x="31" y="123"/>
                        </a:lnTo>
                        <a:lnTo>
                          <a:pt x="14" y="0"/>
                        </a:lnTo>
                        <a:lnTo>
                          <a:pt x="14" y="0"/>
                        </a:lnTo>
                        <a:lnTo>
                          <a:pt x="0" y="0"/>
                        </a:lnTo>
                        <a:close/>
                      </a:path>
                    </a:pathLst>
                  </a:custGeom>
                  <a:solidFill>
                    <a:srgbClr val="7587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147" name="Freeform 19"/>
                  <p:cNvSpPr>
                    <a:spLocks/>
                  </p:cNvSpPr>
                  <p:nvPr/>
                </p:nvSpPr>
                <p:spPr bwMode="auto">
                  <a:xfrm>
                    <a:off x="3986" y="1846"/>
                    <a:ext cx="681" cy="625"/>
                  </a:xfrm>
                  <a:custGeom>
                    <a:avLst/>
                    <a:gdLst>
                      <a:gd name="T0" fmla="*/ 681 w 681"/>
                      <a:gd name="T1" fmla="*/ 14 h 625"/>
                      <a:gd name="T2" fmla="*/ 681 w 681"/>
                      <a:gd name="T3" fmla="*/ 14 h 625"/>
                      <a:gd name="T4" fmla="*/ 636 w 681"/>
                      <a:gd name="T5" fmla="*/ 7 h 625"/>
                      <a:gd name="T6" fmla="*/ 590 w 681"/>
                      <a:gd name="T7" fmla="*/ 3 h 625"/>
                      <a:gd name="T8" fmla="*/ 544 w 681"/>
                      <a:gd name="T9" fmla="*/ 0 h 625"/>
                      <a:gd name="T10" fmla="*/ 502 w 681"/>
                      <a:gd name="T11" fmla="*/ 0 h 625"/>
                      <a:gd name="T12" fmla="*/ 463 w 681"/>
                      <a:gd name="T13" fmla="*/ 3 h 625"/>
                      <a:gd name="T14" fmla="*/ 425 w 681"/>
                      <a:gd name="T15" fmla="*/ 7 h 625"/>
                      <a:gd name="T16" fmla="*/ 386 w 681"/>
                      <a:gd name="T17" fmla="*/ 14 h 625"/>
                      <a:gd name="T18" fmla="*/ 351 w 681"/>
                      <a:gd name="T19" fmla="*/ 21 h 625"/>
                      <a:gd name="T20" fmla="*/ 319 w 681"/>
                      <a:gd name="T21" fmla="*/ 31 h 625"/>
                      <a:gd name="T22" fmla="*/ 288 w 681"/>
                      <a:gd name="T23" fmla="*/ 42 h 625"/>
                      <a:gd name="T24" fmla="*/ 256 w 681"/>
                      <a:gd name="T25" fmla="*/ 56 h 625"/>
                      <a:gd name="T26" fmla="*/ 228 w 681"/>
                      <a:gd name="T27" fmla="*/ 73 h 625"/>
                      <a:gd name="T28" fmla="*/ 203 w 681"/>
                      <a:gd name="T29" fmla="*/ 91 h 625"/>
                      <a:gd name="T30" fmla="*/ 179 w 681"/>
                      <a:gd name="T31" fmla="*/ 108 h 625"/>
                      <a:gd name="T32" fmla="*/ 154 w 681"/>
                      <a:gd name="T33" fmla="*/ 130 h 625"/>
                      <a:gd name="T34" fmla="*/ 133 w 681"/>
                      <a:gd name="T35" fmla="*/ 151 h 625"/>
                      <a:gd name="T36" fmla="*/ 112 w 681"/>
                      <a:gd name="T37" fmla="*/ 172 h 625"/>
                      <a:gd name="T38" fmla="*/ 94 w 681"/>
                      <a:gd name="T39" fmla="*/ 196 h 625"/>
                      <a:gd name="T40" fmla="*/ 77 w 681"/>
                      <a:gd name="T41" fmla="*/ 221 h 625"/>
                      <a:gd name="T42" fmla="*/ 63 w 681"/>
                      <a:gd name="T43" fmla="*/ 249 h 625"/>
                      <a:gd name="T44" fmla="*/ 49 w 681"/>
                      <a:gd name="T45" fmla="*/ 277 h 625"/>
                      <a:gd name="T46" fmla="*/ 38 w 681"/>
                      <a:gd name="T47" fmla="*/ 305 h 625"/>
                      <a:gd name="T48" fmla="*/ 28 w 681"/>
                      <a:gd name="T49" fmla="*/ 333 h 625"/>
                      <a:gd name="T50" fmla="*/ 21 w 681"/>
                      <a:gd name="T51" fmla="*/ 365 h 625"/>
                      <a:gd name="T52" fmla="*/ 7 w 681"/>
                      <a:gd name="T53" fmla="*/ 428 h 625"/>
                      <a:gd name="T54" fmla="*/ 0 w 681"/>
                      <a:gd name="T55" fmla="*/ 492 h 625"/>
                      <a:gd name="T56" fmla="*/ 0 w 681"/>
                      <a:gd name="T57" fmla="*/ 558 h 625"/>
                      <a:gd name="T58" fmla="*/ 7 w 681"/>
                      <a:gd name="T59" fmla="*/ 625 h 625"/>
                      <a:gd name="T60" fmla="*/ 21 w 681"/>
                      <a:gd name="T61" fmla="*/ 625 h 625"/>
                      <a:gd name="T62" fmla="*/ 17 w 681"/>
                      <a:gd name="T63" fmla="*/ 558 h 625"/>
                      <a:gd name="T64" fmla="*/ 17 w 681"/>
                      <a:gd name="T65" fmla="*/ 492 h 625"/>
                      <a:gd name="T66" fmla="*/ 24 w 681"/>
                      <a:gd name="T67" fmla="*/ 428 h 625"/>
                      <a:gd name="T68" fmla="*/ 35 w 681"/>
                      <a:gd name="T69" fmla="*/ 369 h 625"/>
                      <a:gd name="T70" fmla="*/ 42 w 681"/>
                      <a:gd name="T71" fmla="*/ 341 h 625"/>
                      <a:gd name="T72" fmla="*/ 52 w 681"/>
                      <a:gd name="T73" fmla="*/ 312 h 625"/>
                      <a:gd name="T74" fmla="*/ 66 w 681"/>
                      <a:gd name="T75" fmla="*/ 284 h 625"/>
                      <a:gd name="T76" fmla="*/ 77 w 681"/>
                      <a:gd name="T77" fmla="*/ 256 h 625"/>
                      <a:gd name="T78" fmla="*/ 91 w 681"/>
                      <a:gd name="T79" fmla="*/ 232 h 625"/>
                      <a:gd name="T80" fmla="*/ 108 w 681"/>
                      <a:gd name="T81" fmla="*/ 207 h 625"/>
                      <a:gd name="T82" fmla="*/ 126 w 681"/>
                      <a:gd name="T83" fmla="*/ 182 h 625"/>
                      <a:gd name="T84" fmla="*/ 144 w 681"/>
                      <a:gd name="T85" fmla="*/ 161 h 625"/>
                      <a:gd name="T86" fmla="*/ 165 w 681"/>
                      <a:gd name="T87" fmla="*/ 140 h 625"/>
                      <a:gd name="T88" fmla="*/ 189 w 681"/>
                      <a:gd name="T89" fmla="*/ 119 h 625"/>
                      <a:gd name="T90" fmla="*/ 210 w 681"/>
                      <a:gd name="T91" fmla="*/ 101 h 625"/>
                      <a:gd name="T92" fmla="*/ 238 w 681"/>
                      <a:gd name="T93" fmla="*/ 87 h 625"/>
                      <a:gd name="T94" fmla="*/ 263 w 681"/>
                      <a:gd name="T95" fmla="*/ 70 h 625"/>
                      <a:gd name="T96" fmla="*/ 295 w 681"/>
                      <a:gd name="T97" fmla="*/ 59 h 625"/>
                      <a:gd name="T98" fmla="*/ 323 w 681"/>
                      <a:gd name="T99" fmla="*/ 45 h 625"/>
                      <a:gd name="T100" fmla="*/ 358 w 681"/>
                      <a:gd name="T101" fmla="*/ 38 h 625"/>
                      <a:gd name="T102" fmla="*/ 390 w 681"/>
                      <a:gd name="T103" fmla="*/ 28 h 625"/>
                      <a:gd name="T104" fmla="*/ 428 w 681"/>
                      <a:gd name="T105" fmla="*/ 24 h 625"/>
                      <a:gd name="T106" fmla="*/ 463 w 681"/>
                      <a:gd name="T107" fmla="*/ 21 h 625"/>
                      <a:gd name="T108" fmla="*/ 502 w 681"/>
                      <a:gd name="T109" fmla="*/ 17 h 625"/>
                      <a:gd name="T110" fmla="*/ 544 w 681"/>
                      <a:gd name="T111" fmla="*/ 17 h 625"/>
                      <a:gd name="T112" fmla="*/ 586 w 681"/>
                      <a:gd name="T113" fmla="*/ 21 h 625"/>
                      <a:gd name="T114" fmla="*/ 632 w 681"/>
                      <a:gd name="T115" fmla="*/ 24 h 625"/>
                      <a:gd name="T116" fmla="*/ 678 w 681"/>
                      <a:gd name="T117" fmla="*/ 31 h 625"/>
                      <a:gd name="T118" fmla="*/ 678 w 681"/>
                      <a:gd name="T119" fmla="*/ 31 h 625"/>
                      <a:gd name="T120" fmla="*/ 681 w 681"/>
                      <a:gd name="T121" fmla="*/ 14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1" h="625">
                        <a:moveTo>
                          <a:pt x="681" y="14"/>
                        </a:moveTo>
                        <a:lnTo>
                          <a:pt x="681" y="14"/>
                        </a:lnTo>
                        <a:lnTo>
                          <a:pt x="636" y="7"/>
                        </a:lnTo>
                        <a:lnTo>
                          <a:pt x="590" y="3"/>
                        </a:lnTo>
                        <a:lnTo>
                          <a:pt x="544" y="0"/>
                        </a:lnTo>
                        <a:lnTo>
                          <a:pt x="502" y="0"/>
                        </a:lnTo>
                        <a:lnTo>
                          <a:pt x="463" y="3"/>
                        </a:lnTo>
                        <a:lnTo>
                          <a:pt x="425" y="7"/>
                        </a:lnTo>
                        <a:lnTo>
                          <a:pt x="386" y="14"/>
                        </a:lnTo>
                        <a:lnTo>
                          <a:pt x="351" y="21"/>
                        </a:lnTo>
                        <a:lnTo>
                          <a:pt x="319" y="31"/>
                        </a:lnTo>
                        <a:lnTo>
                          <a:pt x="288" y="42"/>
                        </a:lnTo>
                        <a:lnTo>
                          <a:pt x="256" y="56"/>
                        </a:lnTo>
                        <a:lnTo>
                          <a:pt x="228" y="73"/>
                        </a:lnTo>
                        <a:lnTo>
                          <a:pt x="203" y="91"/>
                        </a:lnTo>
                        <a:lnTo>
                          <a:pt x="179" y="108"/>
                        </a:lnTo>
                        <a:lnTo>
                          <a:pt x="154" y="130"/>
                        </a:lnTo>
                        <a:lnTo>
                          <a:pt x="133" y="151"/>
                        </a:lnTo>
                        <a:lnTo>
                          <a:pt x="112" y="172"/>
                        </a:lnTo>
                        <a:lnTo>
                          <a:pt x="94" y="196"/>
                        </a:lnTo>
                        <a:lnTo>
                          <a:pt x="77" y="221"/>
                        </a:lnTo>
                        <a:lnTo>
                          <a:pt x="63" y="249"/>
                        </a:lnTo>
                        <a:lnTo>
                          <a:pt x="49" y="277"/>
                        </a:lnTo>
                        <a:lnTo>
                          <a:pt x="38" y="305"/>
                        </a:lnTo>
                        <a:lnTo>
                          <a:pt x="28" y="333"/>
                        </a:lnTo>
                        <a:lnTo>
                          <a:pt x="21" y="365"/>
                        </a:lnTo>
                        <a:lnTo>
                          <a:pt x="7" y="428"/>
                        </a:lnTo>
                        <a:lnTo>
                          <a:pt x="0" y="492"/>
                        </a:lnTo>
                        <a:lnTo>
                          <a:pt x="0" y="558"/>
                        </a:lnTo>
                        <a:lnTo>
                          <a:pt x="7" y="625"/>
                        </a:lnTo>
                        <a:lnTo>
                          <a:pt x="21" y="625"/>
                        </a:lnTo>
                        <a:lnTo>
                          <a:pt x="17" y="558"/>
                        </a:lnTo>
                        <a:lnTo>
                          <a:pt x="17" y="492"/>
                        </a:lnTo>
                        <a:lnTo>
                          <a:pt x="24" y="428"/>
                        </a:lnTo>
                        <a:lnTo>
                          <a:pt x="35" y="369"/>
                        </a:lnTo>
                        <a:lnTo>
                          <a:pt x="42" y="341"/>
                        </a:lnTo>
                        <a:lnTo>
                          <a:pt x="52" y="312"/>
                        </a:lnTo>
                        <a:lnTo>
                          <a:pt x="66" y="284"/>
                        </a:lnTo>
                        <a:lnTo>
                          <a:pt x="77" y="256"/>
                        </a:lnTo>
                        <a:lnTo>
                          <a:pt x="91" y="232"/>
                        </a:lnTo>
                        <a:lnTo>
                          <a:pt x="108" y="207"/>
                        </a:lnTo>
                        <a:lnTo>
                          <a:pt x="126" y="182"/>
                        </a:lnTo>
                        <a:lnTo>
                          <a:pt x="144" y="161"/>
                        </a:lnTo>
                        <a:lnTo>
                          <a:pt x="165" y="140"/>
                        </a:lnTo>
                        <a:lnTo>
                          <a:pt x="189" y="119"/>
                        </a:lnTo>
                        <a:lnTo>
                          <a:pt x="210" y="101"/>
                        </a:lnTo>
                        <a:lnTo>
                          <a:pt x="238" y="87"/>
                        </a:lnTo>
                        <a:lnTo>
                          <a:pt x="263" y="70"/>
                        </a:lnTo>
                        <a:lnTo>
                          <a:pt x="295" y="59"/>
                        </a:lnTo>
                        <a:lnTo>
                          <a:pt x="323" y="45"/>
                        </a:lnTo>
                        <a:lnTo>
                          <a:pt x="358" y="38"/>
                        </a:lnTo>
                        <a:lnTo>
                          <a:pt x="390" y="28"/>
                        </a:lnTo>
                        <a:lnTo>
                          <a:pt x="428" y="24"/>
                        </a:lnTo>
                        <a:lnTo>
                          <a:pt x="463" y="21"/>
                        </a:lnTo>
                        <a:lnTo>
                          <a:pt x="502" y="17"/>
                        </a:lnTo>
                        <a:lnTo>
                          <a:pt x="544" y="17"/>
                        </a:lnTo>
                        <a:lnTo>
                          <a:pt x="586" y="21"/>
                        </a:lnTo>
                        <a:lnTo>
                          <a:pt x="632" y="24"/>
                        </a:lnTo>
                        <a:lnTo>
                          <a:pt x="678" y="31"/>
                        </a:lnTo>
                        <a:lnTo>
                          <a:pt x="678" y="31"/>
                        </a:lnTo>
                        <a:lnTo>
                          <a:pt x="681" y="14"/>
                        </a:lnTo>
                        <a:close/>
                      </a:path>
                    </a:pathLst>
                  </a:custGeom>
                  <a:solidFill>
                    <a:srgbClr val="7587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48148" name="Text Box 20"/>
                <p:cNvSpPr txBox="1">
                  <a:spLocks noChangeArrowheads="1"/>
                </p:cNvSpPr>
                <p:nvPr/>
              </p:nvSpPr>
              <p:spPr bwMode="auto">
                <a:xfrm>
                  <a:off x="7265" y="2030"/>
                  <a:ext cx="23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de-DE" sz="2000" b="1">
                      <a:solidFill>
                        <a:srgbClr val="FF66CC"/>
                      </a:solidFill>
                    </a:rPr>
                    <a:t>H</a:t>
                  </a:r>
                </a:p>
              </p:txBody>
            </p:sp>
            <p:sp>
              <p:nvSpPr>
                <p:cNvPr id="48149" name="Text Box 21"/>
                <p:cNvSpPr txBox="1">
                  <a:spLocks noChangeArrowheads="1"/>
                </p:cNvSpPr>
                <p:nvPr/>
              </p:nvSpPr>
              <p:spPr bwMode="auto">
                <a:xfrm>
                  <a:off x="7124" y="2507"/>
                  <a:ext cx="23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de-DE" sz="2000" b="1">
                      <a:solidFill>
                        <a:srgbClr val="66FF33"/>
                      </a:solidFill>
                    </a:rPr>
                    <a:t>H</a:t>
                  </a:r>
                </a:p>
              </p:txBody>
            </p:sp>
            <p:sp>
              <p:nvSpPr>
                <p:cNvPr id="48150" name="Text Box 22"/>
                <p:cNvSpPr txBox="1">
                  <a:spLocks noChangeArrowheads="1"/>
                </p:cNvSpPr>
                <p:nvPr/>
              </p:nvSpPr>
              <p:spPr bwMode="auto">
                <a:xfrm>
                  <a:off x="7521" y="1979"/>
                  <a:ext cx="32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de-DE" sz="2000" b="1">
                      <a:solidFill>
                        <a:srgbClr val="FF3300"/>
                      </a:solidFill>
                    </a:rPr>
                    <a:t>H3</a:t>
                  </a:r>
                </a:p>
              </p:txBody>
            </p:sp>
            <p:sp>
              <p:nvSpPr>
                <p:cNvPr id="48151" name="Text Box 23"/>
                <p:cNvSpPr txBox="1">
                  <a:spLocks noChangeArrowheads="1"/>
                </p:cNvSpPr>
                <p:nvPr/>
              </p:nvSpPr>
              <p:spPr bwMode="auto">
                <a:xfrm>
                  <a:off x="7388" y="2484"/>
                  <a:ext cx="32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de-DE" sz="2000" b="1">
                      <a:solidFill>
                        <a:srgbClr val="FF3300"/>
                      </a:solidFill>
                    </a:rPr>
                    <a:t>H4</a:t>
                  </a:r>
                </a:p>
              </p:txBody>
            </p:sp>
            <p:sp>
              <p:nvSpPr>
                <p:cNvPr id="48152" name="Line 24"/>
                <p:cNvSpPr>
                  <a:spLocks noChangeShapeType="1"/>
                </p:cNvSpPr>
                <p:nvPr/>
              </p:nvSpPr>
              <p:spPr bwMode="auto">
                <a:xfrm flipH="1">
                  <a:off x="7569" y="2190"/>
                  <a:ext cx="91" cy="181"/>
                </a:xfrm>
                <a:prstGeom prst="line">
                  <a:avLst/>
                </a:prstGeom>
                <a:noFill/>
                <a:ln w="158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48153" name="Line 25"/>
                <p:cNvSpPr>
                  <a:spLocks noChangeShapeType="1"/>
                </p:cNvSpPr>
                <p:nvPr/>
              </p:nvSpPr>
              <p:spPr bwMode="auto">
                <a:xfrm flipH="1">
                  <a:off x="7524" y="2371"/>
                  <a:ext cx="45" cy="136"/>
                </a:xfrm>
                <a:prstGeom prst="line">
                  <a:avLst/>
                </a:prstGeom>
                <a:noFill/>
                <a:ln w="158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grpSp>
              <p:nvGrpSpPr>
                <p:cNvPr id="48154" name="Group 26"/>
                <p:cNvGrpSpPr>
                  <a:grpSpLocks noChangeAspect="1"/>
                </p:cNvGrpSpPr>
                <p:nvPr/>
              </p:nvGrpSpPr>
              <p:grpSpPr bwMode="auto">
                <a:xfrm>
                  <a:off x="7343" y="2235"/>
                  <a:ext cx="590" cy="458"/>
                  <a:chOff x="4604" y="2251"/>
                  <a:chExt cx="590" cy="458"/>
                </a:xfrm>
              </p:grpSpPr>
              <p:sp>
                <p:nvSpPr>
                  <p:cNvPr id="48155" name="AutoShape 27"/>
                  <p:cNvSpPr>
                    <a:spLocks noChangeAspect="1" noChangeArrowheads="1" noTextEdit="1"/>
                  </p:cNvSpPr>
                  <p:nvPr/>
                </p:nvSpPr>
                <p:spPr bwMode="auto">
                  <a:xfrm>
                    <a:off x="4604" y="2251"/>
                    <a:ext cx="590"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8156" name="Freeform 28"/>
                  <p:cNvSpPr>
                    <a:spLocks/>
                  </p:cNvSpPr>
                  <p:nvPr/>
                </p:nvSpPr>
                <p:spPr bwMode="auto">
                  <a:xfrm>
                    <a:off x="4608" y="2255"/>
                    <a:ext cx="322" cy="147"/>
                  </a:xfrm>
                  <a:custGeom>
                    <a:avLst/>
                    <a:gdLst>
                      <a:gd name="T0" fmla="*/ 586 w 644"/>
                      <a:gd name="T1" fmla="*/ 183 h 293"/>
                      <a:gd name="T2" fmla="*/ 625 w 644"/>
                      <a:gd name="T3" fmla="*/ 130 h 293"/>
                      <a:gd name="T4" fmla="*/ 637 w 644"/>
                      <a:gd name="T5" fmla="*/ 104 h 293"/>
                      <a:gd name="T6" fmla="*/ 642 w 644"/>
                      <a:gd name="T7" fmla="*/ 83 h 293"/>
                      <a:gd name="T8" fmla="*/ 642 w 644"/>
                      <a:gd name="T9" fmla="*/ 61 h 293"/>
                      <a:gd name="T10" fmla="*/ 637 w 644"/>
                      <a:gd name="T11" fmla="*/ 41 h 293"/>
                      <a:gd name="T12" fmla="*/ 623 w 644"/>
                      <a:gd name="T13" fmla="*/ 25 h 293"/>
                      <a:gd name="T14" fmla="*/ 605 w 644"/>
                      <a:gd name="T15" fmla="*/ 16 h 293"/>
                      <a:gd name="T16" fmla="*/ 564 w 644"/>
                      <a:gd name="T17" fmla="*/ 4 h 293"/>
                      <a:gd name="T18" fmla="*/ 512 w 644"/>
                      <a:gd name="T19" fmla="*/ 0 h 293"/>
                      <a:gd name="T20" fmla="*/ 453 w 644"/>
                      <a:gd name="T21" fmla="*/ 6 h 293"/>
                      <a:gd name="T22" fmla="*/ 387 w 644"/>
                      <a:gd name="T23" fmla="*/ 20 h 293"/>
                      <a:gd name="T24" fmla="*/ 319 w 644"/>
                      <a:gd name="T25" fmla="*/ 37 h 293"/>
                      <a:gd name="T26" fmla="*/ 251 w 644"/>
                      <a:gd name="T27" fmla="*/ 63 h 293"/>
                      <a:gd name="T28" fmla="*/ 187 w 644"/>
                      <a:gd name="T29" fmla="*/ 92 h 293"/>
                      <a:gd name="T30" fmla="*/ 126 w 644"/>
                      <a:gd name="T31" fmla="*/ 124 h 293"/>
                      <a:gd name="T32" fmla="*/ 76 w 644"/>
                      <a:gd name="T33" fmla="*/ 161 h 293"/>
                      <a:gd name="T34" fmla="*/ 35 w 644"/>
                      <a:gd name="T35" fmla="*/ 203 h 293"/>
                      <a:gd name="T36" fmla="*/ 10 w 644"/>
                      <a:gd name="T37" fmla="*/ 246 h 293"/>
                      <a:gd name="T38" fmla="*/ 2 w 644"/>
                      <a:gd name="T39" fmla="*/ 270 h 293"/>
                      <a:gd name="T40" fmla="*/ 2 w 644"/>
                      <a:gd name="T41" fmla="*/ 293 h 293"/>
                      <a:gd name="T42" fmla="*/ 33 w 644"/>
                      <a:gd name="T43" fmla="*/ 284 h 293"/>
                      <a:gd name="T44" fmla="*/ 35 w 644"/>
                      <a:gd name="T45" fmla="*/ 266 h 293"/>
                      <a:gd name="T46" fmla="*/ 47 w 644"/>
                      <a:gd name="T47" fmla="*/ 240 h 293"/>
                      <a:gd name="T48" fmla="*/ 76 w 644"/>
                      <a:gd name="T49" fmla="*/ 205 h 293"/>
                      <a:gd name="T50" fmla="*/ 119 w 644"/>
                      <a:gd name="T51" fmla="*/ 169 h 293"/>
                      <a:gd name="T52" fmla="*/ 171 w 644"/>
                      <a:gd name="T53" fmla="*/ 136 h 293"/>
                      <a:gd name="T54" fmla="*/ 232 w 644"/>
                      <a:gd name="T55" fmla="*/ 106 h 293"/>
                      <a:gd name="T56" fmla="*/ 296 w 644"/>
                      <a:gd name="T57" fmla="*/ 81 h 293"/>
                      <a:gd name="T58" fmla="*/ 362 w 644"/>
                      <a:gd name="T59" fmla="*/ 59 h 293"/>
                      <a:gd name="T60" fmla="*/ 426 w 644"/>
                      <a:gd name="T61" fmla="*/ 43 h 293"/>
                      <a:gd name="T62" fmla="*/ 487 w 644"/>
                      <a:gd name="T63" fmla="*/ 35 h 293"/>
                      <a:gd name="T64" fmla="*/ 539 w 644"/>
                      <a:gd name="T65" fmla="*/ 33 h 293"/>
                      <a:gd name="T66" fmla="*/ 578 w 644"/>
                      <a:gd name="T67" fmla="*/ 39 h 293"/>
                      <a:gd name="T68" fmla="*/ 598 w 644"/>
                      <a:gd name="T69" fmla="*/ 47 h 293"/>
                      <a:gd name="T70" fmla="*/ 605 w 644"/>
                      <a:gd name="T71" fmla="*/ 55 h 293"/>
                      <a:gd name="T72" fmla="*/ 609 w 644"/>
                      <a:gd name="T73" fmla="*/ 63 h 293"/>
                      <a:gd name="T74" fmla="*/ 611 w 644"/>
                      <a:gd name="T75" fmla="*/ 71 h 293"/>
                      <a:gd name="T76" fmla="*/ 609 w 644"/>
                      <a:gd name="T77" fmla="*/ 85 h 293"/>
                      <a:gd name="T78" fmla="*/ 603 w 644"/>
                      <a:gd name="T79" fmla="*/ 102 h 293"/>
                      <a:gd name="T80" fmla="*/ 582 w 644"/>
                      <a:gd name="T81" fmla="*/ 136 h 293"/>
                      <a:gd name="T82" fmla="*/ 561 w 644"/>
                      <a:gd name="T83" fmla="*/ 161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4" h="293">
                        <a:moveTo>
                          <a:pt x="586" y="183"/>
                        </a:moveTo>
                        <a:lnTo>
                          <a:pt x="586" y="183"/>
                        </a:lnTo>
                        <a:lnTo>
                          <a:pt x="609" y="156"/>
                        </a:lnTo>
                        <a:lnTo>
                          <a:pt x="625" y="130"/>
                        </a:lnTo>
                        <a:lnTo>
                          <a:pt x="633" y="116"/>
                        </a:lnTo>
                        <a:lnTo>
                          <a:pt x="637" y="104"/>
                        </a:lnTo>
                        <a:lnTo>
                          <a:pt x="640" y="92"/>
                        </a:lnTo>
                        <a:lnTo>
                          <a:pt x="642" y="83"/>
                        </a:lnTo>
                        <a:lnTo>
                          <a:pt x="644" y="71"/>
                        </a:lnTo>
                        <a:lnTo>
                          <a:pt x="642" y="61"/>
                        </a:lnTo>
                        <a:lnTo>
                          <a:pt x="640" y="51"/>
                        </a:lnTo>
                        <a:lnTo>
                          <a:pt x="637" y="41"/>
                        </a:lnTo>
                        <a:lnTo>
                          <a:pt x="631" y="33"/>
                        </a:lnTo>
                        <a:lnTo>
                          <a:pt x="623" y="25"/>
                        </a:lnTo>
                        <a:lnTo>
                          <a:pt x="615" y="20"/>
                        </a:lnTo>
                        <a:lnTo>
                          <a:pt x="605" y="16"/>
                        </a:lnTo>
                        <a:lnTo>
                          <a:pt x="586" y="8"/>
                        </a:lnTo>
                        <a:lnTo>
                          <a:pt x="564" y="4"/>
                        </a:lnTo>
                        <a:lnTo>
                          <a:pt x="539" y="2"/>
                        </a:lnTo>
                        <a:lnTo>
                          <a:pt x="512" y="0"/>
                        </a:lnTo>
                        <a:lnTo>
                          <a:pt x="485" y="2"/>
                        </a:lnTo>
                        <a:lnTo>
                          <a:pt x="453" y="6"/>
                        </a:lnTo>
                        <a:lnTo>
                          <a:pt x="420" y="12"/>
                        </a:lnTo>
                        <a:lnTo>
                          <a:pt x="387" y="20"/>
                        </a:lnTo>
                        <a:lnTo>
                          <a:pt x="354" y="27"/>
                        </a:lnTo>
                        <a:lnTo>
                          <a:pt x="319" y="37"/>
                        </a:lnTo>
                        <a:lnTo>
                          <a:pt x="286" y="49"/>
                        </a:lnTo>
                        <a:lnTo>
                          <a:pt x="251" y="63"/>
                        </a:lnTo>
                        <a:lnTo>
                          <a:pt x="218" y="77"/>
                        </a:lnTo>
                        <a:lnTo>
                          <a:pt x="187" y="92"/>
                        </a:lnTo>
                        <a:lnTo>
                          <a:pt x="156" y="108"/>
                        </a:lnTo>
                        <a:lnTo>
                          <a:pt x="126" y="124"/>
                        </a:lnTo>
                        <a:lnTo>
                          <a:pt x="99" y="144"/>
                        </a:lnTo>
                        <a:lnTo>
                          <a:pt x="76" y="161"/>
                        </a:lnTo>
                        <a:lnTo>
                          <a:pt x="54" y="181"/>
                        </a:lnTo>
                        <a:lnTo>
                          <a:pt x="35" y="203"/>
                        </a:lnTo>
                        <a:lnTo>
                          <a:pt x="19" y="224"/>
                        </a:lnTo>
                        <a:lnTo>
                          <a:pt x="10" y="246"/>
                        </a:lnTo>
                        <a:lnTo>
                          <a:pt x="4" y="258"/>
                        </a:lnTo>
                        <a:lnTo>
                          <a:pt x="2" y="270"/>
                        </a:lnTo>
                        <a:lnTo>
                          <a:pt x="0" y="282"/>
                        </a:lnTo>
                        <a:lnTo>
                          <a:pt x="2" y="293"/>
                        </a:lnTo>
                        <a:lnTo>
                          <a:pt x="33" y="291"/>
                        </a:lnTo>
                        <a:lnTo>
                          <a:pt x="33" y="284"/>
                        </a:lnTo>
                        <a:lnTo>
                          <a:pt x="33" y="276"/>
                        </a:lnTo>
                        <a:lnTo>
                          <a:pt x="35" y="266"/>
                        </a:lnTo>
                        <a:lnTo>
                          <a:pt x="39" y="258"/>
                        </a:lnTo>
                        <a:lnTo>
                          <a:pt x="47" y="240"/>
                        </a:lnTo>
                        <a:lnTo>
                          <a:pt x="60" y="222"/>
                        </a:lnTo>
                        <a:lnTo>
                          <a:pt x="76" y="205"/>
                        </a:lnTo>
                        <a:lnTo>
                          <a:pt x="95" y="187"/>
                        </a:lnTo>
                        <a:lnTo>
                          <a:pt x="119" y="169"/>
                        </a:lnTo>
                        <a:lnTo>
                          <a:pt x="144" y="154"/>
                        </a:lnTo>
                        <a:lnTo>
                          <a:pt x="171" y="136"/>
                        </a:lnTo>
                        <a:lnTo>
                          <a:pt x="200" y="120"/>
                        </a:lnTo>
                        <a:lnTo>
                          <a:pt x="232" y="106"/>
                        </a:lnTo>
                        <a:lnTo>
                          <a:pt x="265" y="92"/>
                        </a:lnTo>
                        <a:lnTo>
                          <a:pt x="296" y="81"/>
                        </a:lnTo>
                        <a:lnTo>
                          <a:pt x="329" y="69"/>
                        </a:lnTo>
                        <a:lnTo>
                          <a:pt x="362" y="59"/>
                        </a:lnTo>
                        <a:lnTo>
                          <a:pt x="395" y="51"/>
                        </a:lnTo>
                        <a:lnTo>
                          <a:pt x="426" y="43"/>
                        </a:lnTo>
                        <a:lnTo>
                          <a:pt x="457" y="39"/>
                        </a:lnTo>
                        <a:lnTo>
                          <a:pt x="487" y="35"/>
                        </a:lnTo>
                        <a:lnTo>
                          <a:pt x="514" y="33"/>
                        </a:lnTo>
                        <a:lnTo>
                          <a:pt x="539" y="33"/>
                        </a:lnTo>
                        <a:lnTo>
                          <a:pt x="561" y="35"/>
                        </a:lnTo>
                        <a:lnTo>
                          <a:pt x="578" y="39"/>
                        </a:lnTo>
                        <a:lnTo>
                          <a:pt x="594" y="45"/>
                        </a:lnTo>
                        <a:lnTo>
                          <a:pt x="598" y="47"/>
                        </a:lnTo>
                        <a:lnTo>
                          <a:pt x="601" y="51"/>
                        </a:lnTo>
                        <a:lnTo>
                          <a:pt x="605" y="55"/>
                        </a:lnTo>
                        <a:lnTo>
                          <a:pt x="607" y="59"/>
                        </a:lnTo>
                        <a:lnTo>
                          <a:pt x="609" y="63"/>
                        </a:lnTo>
                        <a:lnTo>
                          <a:pt x="611" y="67"/>
                        </a:lnTo>
                        <a:lnTo>
                          <a:pt x="611" y="71"/>
                        </a:lnTo>
                        <a:lnTo>
                          <a:pt x="611" y="77"/>
                        </a:lnTo>
                        <a:lnTo>
                          <a:pt x="609" y="85"/>
                        </a:lnTo>
                        <a:lnTo>
                          <a:pt x="607" y="92"/>
                        </a:lnTo>
                        <a:lnTo>
                          <a:pt x="603" y="102"/>
                        </a:lnTo>
                        <a:lnTo>
                          <a:pt x="598" y="112"/>
                        </a:lnTo>
                        <a:lnTo>
                          <a:pt x="582" y="136"/>
                        </a:lnTo>
                        <a:lnTo>
                          <a:pt x="561" y="161"/>
                        </a:lnTo>
                        <a:lnTo>
                          <a:pt x="561" y="161"/>
                        </a:lnTo>
                        <a:lnTo>
                          <a:pt x="586" y="183"/>
                        </a:lnTo>
                        <a:close/>
                      </a:path>
                    </a:pathLst>
                  </a:custGeom>
                  <a:solidFill>
                    <a:srgbClr val="DC2B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157" name="Freeform 29"/>
                  <p:cNvSpPr>
                    <a:spLocks/>
                  </p:cNvSpPr>
                  <p:nvPr/>
                </p:nvSpPr>
                <p:spPr bwMode="auto">
                  <a:xfrm>
                    <a:off x="4857" y="2336"/>
                    <a:ext cx="329" cy="202"/>
                  </a:xfrm>
                  <a:custGeom>
                    <a:avLst/>
                    <a:gdLst>
                      <a:gd name="T0" fmla="*/ 658 w 658"/>
                      <a:gd name="T1" fmla="*/ 392 h 404"/>
                      <a:gd name="T2" fmla="*/ 649 w 658"/>
                      <a:gd name="T3" fmla="*/ 371 h 404"/>
                      <a:gd name="T4" fmla="*/ 635 w 658"/>
                      <a:gd name="T5" fmla="*/ 353 h 404"/>
                      <a:gd name="T6" fmla="*/ 596 w 658"/>
                      <a:gd name="T7" fmla="*/ 323 h 404"/>
                      <a:gd name="T8" fmla="*/ 547 w 658"/>
                      <a:gd name="T9" fmla="*/ 300 h 404"/>
                      <a:gd name="T10" fmla="*/ 491 w 658"/>
                      <a:gd name="T11" fmla="*/ 280 h 404"/>
                      <a:gd name="T12" fmla="*/ 364 w 658"/>
                      <a:gd name="T13" fmla="*/ 253 h 404"/>
                      <a:gd name="T14" fmla="*/ 234 w 658"/>
                      <a:gd name="T15" fmla="*/ 229 h 404"/>
                      <a:gd name="T16" fmla="*/ 121 w 658"/>
                      <a:gd name="T17" fmla="*/ 201 h 404"/>
                      <a:gd name="T18" fmla="*/ 78 w 658"/>
                      <a:gd name="T19" fmla="*/ 184 h 404"/>
                      <a:gd name="T20" fmla="*/ 49 w 658"/>
                      <a:gd name="T21" fmla="*/ 162 h 404"/>
                      <a:gd name="T22" fmla="*/ 41 w 658"/>
                      <a:gd name="T23" fmla="*/ 152 h 404"/>
                      <a:gd name="T24" fmla="*/ 35 w 658"/>
                      <a:gd name="T25" fmla="*/ 140 h 404"/>
                      <a:gd name="T26" fmla="*/ 33 w 658"/>
                      <a:gd name="T27" fmla="*/ 126 h 404"/>
                      <a:gd name="T28" fmla="*/ 33 w 658"/>
                      <a:gd name="T29" fmla="*/ 111 h 404"/>
                      <a:gd name="T30" fmla="*/ 39 w 658"/>
                      <a:gd name="T31" fmla="*/ 93 h 404"/>
                      <a:gd name="T32" fmla="*/ 49 w 658"/>
                      <a:gd name="T33" fmla="*/ 73 h 404"/>
                      <a:gd name="T34" fmla="*/ 88 w 658"/>
                      <a:gd name="T35" fmla="*/ 22 h 404"/>
                      <a:gd name="T36" fmla="*/ 39 w 658"/>
                      <a:gd name="T37" fmla="*/ 30 h 404"/>
                      <a:gd name="T38" fmla="*/ 14 w 658"/>
                      <a:gd name="T39" fmla="*/ 69 h 404"/>
                      <a:gd name="T40" fmla="*/ 4 w 658"/>
                      <a:gd name="T41" fmla="*/ 93 h 404"/>
                      <a:gd name="T42" fmla="*/ 0 w 658"/>
                      <a:gd name="T43" fmla="*/ 117 h 404"/>
                      <a:gd name="T44" fmla="*/ 2 w 658"/>
                      <a:gd name="T45" fmla="*/ 140 h 404"/>
                      <a:gd name="T46" fmla="*/ 8 w 658"/>
                      <a:gd name="T47" fmla="*/ 160 h 404"/>
                      <a:gd name="T48" fmla="*/ 20 w 658"/>
                      <a:gd name="T49" fmla="*/ 178 h 404"/>
                      <a:gd name="T50" fmla="*/ 43 w 658"/>
                      <a:gd name="T51" fmla="*/ 199 h 404"/>
                      <a:gd name="T52" fmla="*/ 86 w 658"/>
                      <a:gd name="T53" fmla="*/ 223 h 404"/>
                      <a:gd name="T54" fmla="*/ 166 w 658"/>
                      <a:gd name="T55" fmla="*/ 249 h 404"/>
                      <a:gd name="T56" fmla="*/ 292 w 658"/>
                      <a:gd name="T57" fmla="*/ 274 h 404"/>
                      <a:gd name="T58" fmla="*/ 423 w 658"/>
                      <a:gd name="T59" fmla="*/ 298 h 404"/>
                      <a:gd name="T60" fmla="*/ 510 w 658"/>
                      <a:gd name="T61" fmla="*/ 322 h 404"/>
                      <a:gd name="T62" fmla="*/ 559 w 658"/>
                      <a:gd name="T63" fmla="*/ 339 h 404"/>
                      <a:gd name="T64" fmla="*/ 596 w 658"/>
                      <a:gd name="T65" fmla="*/ 363 h 404"/>
                      <a:gd name="T66" fmla="*/ 618 w 658"/>
                      <a:gd name="T67" fmla="*/ 383 h 404"/>
                      <a:gd name="T68" fmla="*/ 625 w 658"/>
                      <a:gd name="T69" fmla="*/ 396 h 404"/>
                      <a:gd name="T70" fmla="*/ 629 w 658"/>
                      <a:gd name="T71" fmla="*/ 40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58" h="404">
                        <a:moveTo>
                          <a:pt x="658" y="392"/>
                        </a:moveTo>
                        <a:lnTo>
                          <a:pt x="658" y="392"/>
                        </a:lnTo>
                        <a:lnTo>
                          <a:pt x="655" y="383"/>
                        </a:lnTo>
                        <a:lnTo>
                          <a:pt x="649" y="371"/>
                        </a:lnTo>
                        <a:lnTo>
                          <a:pt x="643" y="361"/>
                        </a:lnTo>
                        <a:lnTo>
                          <a:pt x="635" y="353"/>
                        </a:lnTo>
                        <a:lnTo>
                          <a:pt x="618" y="337"/>
                        </a:lnTo>
                        <a:lnTo>
                          <a:pt x="596" y="323"/>
                        </a:lnTo>
                        <a:lnTo>
                          <a:pt x="573" y="310"/>
                        </a:lnTo>
                        <a:lnTo>
                          <a:pt x="547" y="300"/>
                        </a:lnTo>
                        <a:lnTo>
                          <a:pt x="520" y="290"/>
                        </a:lnTo>
                        <a:lnTo>
                          <a:pt x="491" y="280"/>
                        </a:lnTo>
                        <a:lnTo>
                          <a:pt x="429" y="266"/>
                        </a:lnTo>
                        <a:lnTo>
                          <a:pt x="364" y="253"/>
                        </a:lnTo>
                        <a:lnTo>
                          <a:pt x="298" y="241"/>
                        </a:lnTo>
                        <a:lnTo>
                          <a:pt x="234" y="229"/>
                        </a:lnTo>
                        <a:lnTo>
                          <a:pt x="174" y="217"/>
                        </a:lnTo>
                        <a:lnTo>
                          <a:pt x="121" y="201"/>
                        </a:lnTo>
                        <a:lnTo>
                          <a:pt x="100" y="193"/>
                        </a:lnTo>
                        <a:lnTo>
                          <a:pt x="78" y="184"/>
                        </a:lnTo>
                        <a:lnTo>
                          <a:pt x="63" y="174"/>
                        </a:lnTo>
                        <a:lnTo>
                          <a:pt x="49" y="162"/>
                        </a:lnTo>
                        <a:lnTo>
                          <a:pt x="45" y="156"/>
                        </a:lnTo>
                        <a:lnTo>
                          <a:pt x="41" y="152"/>
                        </a:lnTo>
                        <a:lnTo>
                          <a:pt x="37" y="146"/>
                        </a:lnTo>
                        <a:lnTo>
                          <a:pt x="35" y="140"/>
                        </a:lnTo>
                        <a:lnTo>
                          <a:pt x="33" y="132"/>
                        </a:lnTo>
                        <a:lnTo>
                          <a:pt x="33" y="126"/>
                        </a:lnTo>
                        <a:lnTo>
                          <a:pt x="33" y="119"/>
                        </a:lnTo>
                        <a:lnTo>
                          <a:pt x="33" y="111"/>
                        </a:lnTo>
                        <a:lnTo>
                          <a:pt x="35" y="103"/>
                        </a:lnTo>
                        <a:lnTo>
                          <a:pt x="39" y="93"/>
                        </a:lnTo>
                        <a:lnTo>
                          <a:pt x="43" y="83"/>
                        </a:lnTo>
                        <a:lnTo>
                          <a:pt x="49" y="73"/>
                        </a:lnTo>
                        <a:lnTo>
                          <a:pt x="65" y="50"/>
                        </a:lnTo>
                        <a:lnTo>
                          <a:pt x="88" y="22"/>
                        </a:lnTo>
                        <a:lnTo>
                          <a:pt x="63" y="0"/>
                        </a:lnTo>
                        <a:lnTo>
                          <a:pt x="39" y="30"/>
                        </a:lnTo>
                        <a:lnTo>
                          <a:pt x="22" y="56"/>
                        </a:lnTo>
                        <a:lnTo>
                          <a:pt x="14" y="69"/>
                        </a:lnTo>
                        <a:lnTo>
                          <a:pt x="10" y="81"/>
                        </a:lnTo>
                        <a:lnTo>
                          <a:pt x="4" y="93"/>
                        </a:lnTo>
                        <a:lnTo>
                          <a:pt x="2" y="105"/>
                        </a:lnTo>
                        <a:lnTo>
                          <a:pt x="0" y="117"/>
                        </a:lnTo>
                        <a:lnTo>
                          <a:pt x="0" y="128"/>
                        </a:lnTo>
                        <a:lnTo>
                          <a:pt x="2" y="140"/>
                        </a:lnTo>
                        <a:lnTo>
                          <a:pt x="4" y="150"/>
                        </a:lnTo>
                        <a:lnTo>
                          <a:pt x="8" y="160"/>
                        </a:lnTo>
                        <a:lnTo>
                          <a:pt x="14" y="170"/>
                        </a:lnTo>
                        <a:lnTo>
                          <a:pt x="20" y="178"/>
                        </a:lnTo>
                        <a:lnTo>
                          <a:pt x="28" y="186"/>
                        </a:lnTo>
                        <a:lnTo>
                          <a:pt x="43" y="199"/>
                        </a:lnTo>
                        <a:lnTo>
                          <a:pt x="65" y="211"/>
                        </a:lnTo>
                        <a:lnTo>
                          <a:pt x="86" y="223"/>
                        </a:lnTo>
                        <a:lnTo>
                          <a:pt x="111" y="233"/>
                        </a:lnTo>
                        <a:lnTo>
                          <a:pt x="166" y="249"/>
                        </a:lnTo>
                        <a:lnTo>
                          <a:pt x="228" y="262"/>
                        </a:lnTo>
                        <a:lnTo>
                          <a:pt x="292" y="274"/>
                        </a:lnTo>
                        <a:lnTo>
                          <a:pt x="359" y="286"/>
                        </a:lnTo>
                        <a:lnTo>
                          <a:pt x="423" y="298"/>
                        </a:lnTo>
                        <a:lnTo>
                          <a:pt x="483" y="314"/>
                        </a:lnTo>
                        <a:lnTo>
                          <a:pt x="510" y="322"/>
                        </a:lnTo>
                        <a:lnTo>
                          <a:pt x="536" y="329"/>
                        </a:lnTo>
                        <a:lnTo>
                          <a:pt x="559" y="339"/>
                        </a:lnTo>
                        <a:lnTo>
                          <a:pt x="581" y="351"/>
                        </a:lnTo>
                        <a:lnTo>
                          <a:pt x="596" y="363"/>
                        </a:lnTo>
                        <a:lnTo>
                          <a:pt x="612" y="377"/>
                        </a:lnTo>
                        <a:lnTo>
                          <a:pt x="618" y="383"/>
                        </a:lnTo>
                        <a:lnTo>
                          <a:pt x="621" y="388"/>
                        </a:lnTo>
                        <a:lnTo>
                          <a:pt x="625" y="396"/>
                        </a:lnTo>
                        <a:lnTo>
                          <a:pt x="629" y="404"/>
                        </a:lnTo>
                        <a:lnTo>
                          <a:pt x="629" y="404"/>
                        </a:lnTo>
                        <a:lnTo>
                          <a:pt x="658" y="392"/>
                        </a:lnTo>
                        <a:close/>
                      </a:path>
                    </a:pathLst>
                  </a:custGeom>
                  <a:solidFill>
                    <a:srgbClr val="DC2B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158" name="Freeform 30"/>
                  <p:cNvSpPr>
                    <a:spLocks/>
                  </p:cNvSpPr>
                  <p:nvPr/>
                </p:nvSpPr>
                <p:spPr bwMode="auto">
                  <a:xfrm>
                    <a:off x="4924" y="2532"/>
                    <a:ext cx="267" cy="172"/>
                  </a:xfrm>
                  <a:custGeom>
                    <a:avLst/>
                    <a:gdLst>
                      <a:gd name="T0" fmla="*/ 9 w 533"/>
                      <a:gd name="T1" fmla="*/ 345 h 345"/>
                      <a:gd name="T2" fmla="*/ 9 w 533"/>
                      <a:gd name="T3" fmla="*/ 345 h 345"/>
                      <a:gd name="T4" fmla="*/ 83 w 533"/>
                      <a:gd name="T5" fmla="*/ 323 h 345"/>
                      <a:gd name="T6" fmla="*/ 171 w 533"/>
                      <a:gd name="T7" fmla="*/ 300 h 345"/>
                      <a:gd name="T8" fmla="*/ 218 w 533"/>
                      <a:gd name="T9" fmla="*/ 286 h 345"/>
                      <a:gd name="T10" fmla="*/ 264 w 533"/>
                      <a:gd name="T11" fmla="*/ 270 h 345"/>
                      <a:gd name="T12" fmla="*/ 309 w 533"/>
                      <a:gd name="T13" fmla="*/ 255 h 345"/>
                      <a:gd name="T14" fmla="*/ 354 w 533"/>
                      <a:gd name="T15" fmla="*/ 237 h 345"/>
                      <a:gd name="T16" fmla="*/ 397 w 533"/>
                      <a:gd name="T17" fmla="*/ 217 h 345"/>
                      <a:gd name="T18" fmla="*/ 434 w 533"/>
                      <a:gd name="T19" fmla="*/ 195 h 345"/>
                      <a:gd name="T20" fmla="*/ 451 w 533"/>
                      <a:gd name="T21" fmla="*/ 184 h 345"/>
                      <a:gd name="T22" fmla="*/ 469 w 533"/>
                      <a:gd name="T23" fmla="*/ 170 h 345"/>
                      <a:gd name="T24" fmla="*/ 483 w 533"/>
                      <a:gd name="T25" fmla="*/ 158 h 345"/>
                      <a:gd name="T26" fmla="*/ 496 w 533"/>
                      <a:gd name="T27" fmla="*/ 144 h 345"/>
                      <a:gd name="T28" fmla="*/ 508 w 533"/>
                      <a:gd name="T29" fmla="*/ 128 h 345"/>
                      <a:gd name="T30" fmla="*/ 518 w 533"/>
                      <a:gd name="T31" fmla="*/ 113 h 345"/>
                      <a:gd name="T32" fmla="*/ 525 w 533"/>
                      <a:gd name="T33" fmla="*/ 95 h 345"/>
                      <a:gd name="T34" fmla="*/ 529 w 533"/>
                      <a:gd name="T35" fmla="*/ 77 h 345"/>
                      <a:gd name="T36" fmla="*/ 533 w 533"/>
                      <a:gd name="T37" fmla="*/ 60 h 345"/>
                      <a:gd name="T38" fmla="*/ 533 w 533"/>
                      <a:gd name="T39" fmla="*/ 40 h 345"/>
                      <a:gd name="T40" fmla="*/ 529 w 533"/>
                      <a:gd name="T41" fmla="*/ 20 h 345"/>
                      <a:gd name="T42" fmla="*/ 523 w 533"/>
                      <a:gd name="T43" fmla="*/ 0 h 345"/>
                      <a:gd name="T44" fmla="*/ 494 w 533"/>
                      <a:gd name="T45" fmla="*/ 12 h 345"/>
                      <a:gd name="T46" fmla="*/ 498 w 533"/>
                      <a:gd name="T47" fmla="*/ 28 h 345"/>
                      <a:gd name="T48" fmla="*/ 500 w 533"/>
                      <a:gd name="T49" fmla="*/ 44 h 345"/>
                      <a:gd name="T50" fmla="*/ 500 w 533"/>
                      <a:gd name="T51" fmla="*/ 58 h 345"/>
                      <a:gd name="T52" fmla="*/ 498 w 533"/>
                      <a:gd name="T53" fmla="*/ 71 h 345"/>
                      <a:gd name="T54" fmla="*/ 494 w 533"/>
                      <a:gd name="T55" fmla="*/ 85 h 345"/>
                      <a:gd name="T56" fmla="*/ 488 w 533"/>
                      <a:gd name="T57" fmla="*/ 97 h 345"/>
                      <a:gd name="T58" fmla="*/ 481 w 533"/>
                      <a:gd name="T59" fmla="*/ 111 h 345"/>
                      <a:gd name="T60" fmla="*/ 471 w 533"/>
                      <a:gd name="T61" fmla="*/ 123 h 345"/>
                      <a:gd name="T62" fmla="*/ 461 w 533"/>
                      <a:gd name="T63" fmla="*/ 134 h 345"/>
                      <a:gd name="T64" fmla="*/ 447 w 533"/>
                      <a:gd name="T65" fmla="*/ 146 h 345"/>
                      <a:gd name="T66" fmla="*/ 434 w 533"/>
                      <a:gd name="T67" fmla="*/ 156 h 345"/>
                      <a:gd name="T68" fmla="*/ 418 w 533"/>
                      <a:gd name="T69" fmla="*/ 168 h 345"/>
                      <a:gd name="T70" fmla="*/ 381 w 533"/>
                      <a:gd name="T71" fmla="*/ 188 h 345"/>
                      <a:gd name="T72" fmla="*/ 342 w 533"/>
                      <a:gd name="T73" fmla="*/ 207 h 345"/>
                      <a:gd name="T74" fmla="*/ 299 w 533"/>
                      <a:gd name="T75" fmla="*/ 223 h 345"/>
                      <a:gd name="T76" fmla="*/ 255 w 533"/>
                      <a:gd name="T77" fmla="*/ 239 h 345"/>
                      <a:gd name="T78" fmla="*/ 208 w 533"/>
                      <a:gd name="T79" fmla="*/ 255 h 345"/>
                      <a:gd name="T80" fmla="*/ 161 w 533"/>
                      <a:gd name="T81" fmla="*/ 268 h 345"/>
                      <a:gd name="T82" fmla="*/ 74 w 533"/>
                      <a:gd name="T83" fmla="*/ 292 h 345"/>
                      <a:gd name="T84" fmla="*/ 0 w 533"/>
                      <a:gd name="T85" fmla="*/ 316 h 345"/>
                      <a:gd name="T86" fmla="*/ 0 w 533"/>
                      <a:gd name="T87" fmla="*/ 316 h 345"/>
                      <a:gd name="T88" fmla="*/ 9 w 533"/>
                      <a:gd name="T89" fmla="*/ 34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33" h="345">
                        <a:moveTo>
                          <a:pt x="9" y="345"/>
                        </a:moveTo>
                        <a:lnTo>
                          <a:pt x="9" y="345"/>
                        </a:lnTo>
                        <a:lnTo>
                          <a:pt x="83" y="323"/>
                        </a:lnTo>
                        <a:lnTo>
                          <a:pt x="171" y="300"/>
                        </a:lnTo>
                        <a:lnTo>
                          <a:pt x="218" y="286"/>
                        </a:lnTo>
                        <a:lnTo>
                          <a:pt x="264" y="270"/>
                        </a:lnTo>
                        <a:lnTo>
                          <a:pt x="309" y="255"/>
                        </a:lnTo>
                        <a:lnTo>
                          <a:pt x="354" y="237"/>
                        </a:lnTo>
                        <a:lnTo>
                          <a:pt x="397" y="217"/>
                        </a:lnTo>
                        <a:lnTo>
                          <a:pt x="434" y="195"/>
                        </a:lnTo>
                        <a:lnTo>
                          <a:pt x="451" y="184"/>
                        </a:lnTo>
                        <a:lnTo>
                          <a:pt x="469" y="170"/>
                        </a:lnTo>
                        <a:lnTo>
                          <a:pt x="483" y="158"/>
                        </a:lnTo>
                        <a:lnTo>
                          <a:pt x="496" y="144"/>
                        </a:lnTo>
                        <a:lnTo>
                          <a:pt x="508" y="128"/>
                        </a:lnTo>
                        <a:lnTo>
                          <a:pt x="518" y="113"/>
                        </a:lnTo>
                        <a:lnTo>
                          <a:pt x="525" y="95"/>
                        </a:lnTo>
                        <a:lnTo>
                          <a:pt x="529" y="77"/>
                        </a:lnTo>
                        <a:lnTo>
                          <a:pt x="533" y="60"/>
                        </a:lnTo>
                        <a:lnTo>
                          <a:pt x="533" y="40"/>
                        </a:lnTo>
                        <a:lnTo>
                          <a:pt x="529" y="20"/>
                        </a:lnTo>
                        <a:lnTo>
                          <a:pt x="523" y="0"/>
                        </a:lnTo>
                        <a:lnTo>
                          <a:pt x="494" y="12"/>
                        </a:lnTo>
                        <a:lnTo>
                          <a:pt x="498" y="28"/>
                        </a:lnTo>
                        <a:lnTo>
                          <a:pt x="500" y="44"/>
                        </a:lnTo>
                        <a:lnTo>
                          <a:pt x="500" y="58"/>
                        </a:lnTo>
                        <a:lnTo>
                          <a:pt x="498" y="71"/>
                        </a:lnTo>
                        <a:lnTo>
                          <a:pt x="494" y="85"/>
                        </a:lnTo>
                        <a:lnTo>
                          <a:pt x="488" y="97"/>
                        </a:lnTo>
                        <a:lnTo>
                          <a:pt x="481" y="111"/>
                        </a:lnTo>
                        <a:lnTo>
                          <a:pt x="471" y="123"/>
                        </a:lnTo>
                        <a:lnTo>
                          <a:pt x="461" y="134"/>
                        </a:lnTo>
                        <a:lnTo>
                          <a:pt x="447" y="146"/>
                        </a:lnTo>
                        <a:lnTo>
                          <a:pt x="434" y="156"/>
                        </a:lnTo>
                        <a:lnTo>
                          <a:pt x="418" y="168"/>
                        </a:lnTo>
                        <a:lnTo>
                          <a:pt x="381" y="188"/>
                        </a:lnTo>
                        <a:lnTo>
                          <a:pt x="342" y="207"/>
                        </a:lnTo>
                        <a:lnTo>
                          <a:pt x="299" y="223"/>
                        </a:lnTo>
                        <a:lnTo>
                          <a:pt x="255" y="239"/>
                        </a:lnTo>
                        <a:lnTo>
                          <a:pt x="208" y="255"/>
                        </a:lnTo>
                        <a:lnTo>
                          <a:pt x="161" y="268"/>
                        </a:lnTo>
                        <a:lnTo>
                          <a:pt x="74" y="292"/>
                        </a:lnTo>
                        <a:lnTo>
                          <a:pt x="0" y="316"/>
                        </a:lnTo>
                        <a:lnTo>
                          <a:pt x="0" y="316"/>
                        </a:lnTo>
                        <a:lnTo>
                          <a:pt x="9" y="345"/>
                        </a:lnTo>
                        <a:close/>
                      </a:path>
                    </a:pathLst>
                  </a:custGeom>
                  <a:solidFill>
                    <a:srgbClr val="DC2B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159" name="Freeform 31"/>
                  <p:cNvSpPr>
                    <a:spLocks/>
                  </p:cNvSpPr>
                  <p:nvPr/>
                </p:nvSpPr>
                <p:spPr bwMode="auto">
                  <a:xfrm>
                    <a:off x="4609" y="2401"/>
                    <a:ext cx="320" cy="306"/>
                  </a:xfrm>
                  <a:custGeom>
                    <a:avLst/>
                    <a:gdLst>
                      <a:gd name="T0" fmla="*/ 0 w 640"/>
                      <a:gd name="T1" fmla="*/ 2 h 613"/>
                      <a:gd name="T2" fmla="*/ 0 w 640"/>
                      <a:gd name="T3" fmla="*/ 2 h 613"/>
                      <a:gd name="T4" fmla="*/ 2 w 640"/>
                      <a:gd name="T5" fmla="*/ 26 h 613"/>
                      <a:gd name="T6" fmla="*/ 8 w 640"/>
                      <a:gd name="T7" fmla="*/ 50 h 613"/>
                      <a:gd name="T8" fmla="*/ 15 w 640"/>
                      <a:gd name="T9" fmla="*/ 73 h 613"/>
                      <a:gd name="T10" fmla="*/ 25 w 640"/>
                      <a:gd name="T11" fmla="*/ 99 h 613"/>
                      <a:gd name="T12" fmla="*/ 37 w 640"/>
                      <a:gd name="T13" fmla="*/ 125 h 613"/>
                      <a:gd name="T14" fmla="*/ 48 w 640"/>
                      <a:gd name="T15" fmla="*/ 150 h 613"/>
                      <a:gd name="T16" fmla="*/ 64 w 640"/>
                      <a:gd name="T17" fmla="*/ 176 h 613"/>
                      <a:gd name="T18" fmla="*/ 82 w 640"/>
                      <a:gd name="T19" fmla="*/ 203 h 613"/>
                      <a:gd name="T20" fmla="*/ 99 w 640"/>
                      <a:gd name="T21" fmla="*/ 229 h 613"/>
                      <a:gd name="T22" fmla="*/ 119 w 640"/>
                      <a:gd name="T23" fmla="*/ 257 h 613"/>
                      <a:gd name="T24" fmla="*/ 138 w 640"/>
                      <a:gd name="T25" fmla="*/ 282 h 613"/>
                      <a:gd name="T26" fmla="*/ 161 w 640"/>
                      <a:gd name="T27" fmla="*/ 310 h 613"/>
                      <a:gd name="T28" fmla="*/ 206 w 640"/>
                      <a:gd name="T29" fmla="*/ 361 h 613"/>
                      <a:gd name="T30" fmla="*/ 255 w 640"/>
                      <a:gd name="T31" fmla="*/ 412 h 613"/>
                      <a:gd name="T32" fmla="*/ 305 w 640"/>
                      <a:gd name="T33" fmla="*/ 457 h 613"/>
                      <a:gd name="T34" fmla="*/ 358 w 640"/>
                      <a:gd name="T35" fmla="*/ 501 h 613"/>
                      <a:gd name="T36" fmla="*/ 383 w 640"/>
                      <a:gd name="T37" fmla="*/ 520 h 613"/>
                      <a:gd name="T38" fmla="*/ 409 w 640"/>
                      <a:gd name="T39" fmla="*/ 538 h 613"/>
                      <a:gd name="T40" fmla="*/ 434 w 640"/>
                      <a:gd name="T41" fmla="*/ 554 h 613"/>
                      <a:gd name="T42" fmla="*/ 459 w 640"/>
                      <a:gd name="T43" fmla="*/ 570 h 613"/>
                      <a:gd name="T44" fmla="*/ 485 w 640"/>
                      <a:gd name="T45" fmla="*/ 582 h 613"/>
                      <a:gd name="T46" fmla="*/ 510 w 640"/>
                      <a:gd name="T47" fmla="*/ 593 h 613"/>
                      <a:gd name="T48" fmla="*/ 533 w 640"/>
                      <a:gd name="T49" fmla="*/ 601 h 613"/>
                      <a:gd name="T50" fmla="*/ 557 w 640"/>
                      <a:gd name="T51" fmla="*/ 609 h 613"/>
                      <a:gd name="T52" fmla="*/ 578 w 640"/>
                      <a:gd name="T53" fmla="*/ 613 h 613"/>
                      <a:gd name="T54" fmla="*/ 599 w 640"/>
                      <a:gd name="T55" fmla="*/ 613 h 613"/>
                      <a:gd name="T56" fmla="*/ 621 w 640"/>
                      <a:gd name="T57" fmla="*/ 613 h 613"/>
                      <a:gd name="T58" fmla="*/ 640 w 640"/>
                      <a:gd name="T59" fmla="*/ 607 h 613"/>
                      <a:gd name="T60" fmla="*/ 631 w 640"/>
                      <a:gd name="T61" fmla="*/ 578 h 613"/>
                      <a:gd name="T62" fmla="*/ 617 w 640"/>
                      <a:gd name="T63" fmla="*/ 580 h 613"/>
                      <a:gd name="T64" fmla="*/ 599 w 640"/>
                      <a:gd name="T65" fmla="*/ 582 h 613"/>
                      <a:gd name="T66" fmla="*/ 582 w 640"/>
                      <a:gd name="T67" fmla="*/ 580 h 613"/>
                      <a:gd name="T68" fmla="*/ 562 w 640"/>
                      <a:gd name="T69" fmla="*/ 576 h 613"/>
                      <a:gd name="T70" fmla="*/ 543 w 640"/>
                      <a:gd name="T71" fmla="*/ 570 h 613"/>
                      <a:gd name="T72" fmla="*/ 522 w 640"/>
                      <a:gd name="T73" fmla="*/ 562 h 613"/>
                      <a:gd name="T74" fmla="*/ 498 w 640"/>
                      <a:gd name="T75" fmla="*/ 552 h 613"/>
                      <a:gd name="T76" fmla="*/ 475 w 640"/>
                      <a:gd name="T77" fmla="*/ 540 h 613"/>
                      <a:gd name="T78" fmla="*/ 451 w 640"/>
                      <a:gd name="T79" fmla="*/ 526 h 613"/>
                      <a:gd name="T80" fmla="*/ 426 w 640"/>
                      <a:gd name="T81" fmla="*/ 511 h 613"/>
                      <a:gd name="T82" fmla="*/ 403 w 640"/>
                      <a:gd name="T83" fmla="*/ 493 h 613"/>
                      <a:gd name="T84" fmla="*/ 377 w 640"/>
                      <a:gd name="T85" fmla="*/ 475 h 613"/>
                      <a:gd name="T86" fmla="*/ 327 w 640"/>
                      <a:gd name="T87" fmla="*/ 434 h 613"/>
                      <a:gd name="T88" fmla="*/ 278 w 640"/>
                      <a:gd name="T89" fmla="*/ 388 h 613"/>
                      <a:gd name="T90" fmla="*/ 230 w 640"/>
                      <a:gd name="T91" fmla="*/ 339 h 613"/>
                      <a:gd name="T92" fmla="*/ 185 w 640"/>
                      <a:gd name="T93" fmla="*/ 288 h 613"/>
                      <a:gd name="T94" fmla="*/ 163 w 640"/>
                      <a:gd name="T95" fmla="*/ 262 h 613"/>
                      <a:gd name="T96" fmla="*/ 144 w 640"/>
                      <a:gd name="T97" fmla="*/ 237 h 613"/>
                      <a:gd name="T98" fmla="*/ 126 w 640"/>
                      <a:gd name="T99" fmla="*/ 211 h 613"/>
                      <a:gd name="T100" fmla="*/ 109 w 640"/>
                      <a:gd name="T101" fmla="*/ 186 h 613"/>
                      <a:gd name="T102" fmla="*/ 91 w 640"/>
                      <a:gd name="T103" fmla="*/ 160 h 613"/>
                      <a:gd name="T104" fmla="*/ 78 w 640"/>
                      <a:gd name="T105" fmla="*/ 134 h 613"/>
                      <a:gd name="T106" fmla="*/ 64 w 640"/>
                      <a:gd name="T107" fmla="*/ 109 h 613"/>
                      <a:gd name="T108" fmla="*/ 54 w 640"/>
                      <a:gd name="T109" fmla="*/ 85 h 613"/>
                      <a:gd name="T110" fmla="*/ 45 w 640"/>
                      <a:gd name="T111" fmla="*/ 61 h 613"/>
                      <a:gd name="T112" fmla="*/ 39 w 640"/>
                      <a:gd name="T113" fmla="*/ 40 h 613"/>
                      <a:gd name="T114" fmla="*/ 33 w 640"/>
                      <a:gd name="T115" fmla="*/ 20 h 613"/>
                      <a:gd name="T116" fmla="*/ 31 w 640"/>
                      <a:gd name="T117" fmla="*/ 0 h 613"/>
                      <a:gd name="T118" fmla="*/ 31 w 640"/>
                      <a:gd name="T119" fmla="*/ 0 h 613"/>
                      <a:gd name="T120" fmla="*/ 0 w 640"/>
                      <a:gd name="T121" fmla="*/ 2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40" h="613">
                        <a:moveTo>
                          <a:pt x="0" y="2"/>
                        </a:moveTo>
                        <a:lnTo>
                          <a:pt x="0" y="2"/>
                        </a:lnTo>
                        <a:lnTo>
                          <a:pt x="2" y="26"/>
                        </a:lnTo>
                        <a:lnTo>
                          <a:pt x="8" y="50"/>
                        </a:lnTo>
                        <a:lnTo>
                          <a:pt x="15" y="73"/>
                        </a:lnTo>
                        <a:lnTo>
                          <a:pt x="25" y="99"/>
                        </a:lnTo>
                        <a:lnTo>
                          <a:pt x="37" y="125"/>
                        </a:lnTo>
                        <a:lnTo>
                          <a:pt x="48" y="150"/>
                        </a:lnTo>
                        <a:lnTo>
                          <a:pt x="64" y="176"/>
                        </a:lnTo>
                        <a:lnTo>
                          <a:pt x="82" y="203"/>
                        </a:lnTo>
                        <a:lnTo>
                          <a:pt x="99" y="229"/>
                        </a:lnTo>
                        <a:lnTo>
                          <a:pt x="119" y="257"/>
                        </a:lnTo>
                        <a:lnTo>
                          <a:pt x="138" y="282"/>
                        </a:lnTo>
                        <a:lnTo>
                          <a:pt x="161" y="310"/>
                        </a:lnTo>
                        <a:lnTo>
                          <a:pt x="206" y="361"/>
                        </a:lnTo>
                        <a:lnTo>
                          <a:pt x="255" y="412"/>
                        </a:lnTo>
                        <a:lnTo>
                          <a:pt x="305" y="457"/>
                        </a:lnTo>
                        <a:lnTo>
                          <a:pt x="358" y="501"/>
                        </a:lnTo>
                        <a:lnTo>
                          <a:pt x="383" y="520"/>
                        </a:lnTo>
                        <a:lnTo>
                          <a:pt x="409" y="538"/>
                        </a:lnTo>
                        <a:lnTo>
                          <a:pt x="434" y="554"/>
                        </a:lnTo>
                        <a:lnTo>
                          <a:pt x="459" y="570"/>
                        </a:lnTo>
                        <a:lnTo>
                          <a:pt x="485" y="582"/>
                        </a:lnTo>
                        <a:lnTo>
                          <a:pt x="510" y="593"/>
                        </a:lnTo>
                        <a:lnTo>
                          <a:pt x="533" y="601"/>
                        </a:lnTo>
                        <a:lnTo>
                          <a:pt x="557" y="609"/>
                        </a:lnTo>
                        <a:lnTo>
                          <a:pt x="578" y="613"/>
                        </a:lnTo>
                        <a:lnTo>
                          <a:pt x="599" y="613"/>
                        </a:lnTo>
                        <a:lnTo>
                          <a:pt x="621" y="613"/>
                        </a:lnTo>
                        <a:lnTo>
                          <a:pt x="640" y="607"/>
                        </a:lnTo>
                        <a:lnTo>
                          <a:pt x="631" y="578"/>
                        </a:lnTo>
                        <a:lnTo>
                          <a:pt x="617" y="580"/>
                        </a:lnTo>
                        <a:lnTo>
                          <a:pt x="599" y="582"/>
                        </a:lnTo>
                        <a:lnTo>
                          <a:pt x="582" y="580"/>
                        </a:lnTo>
                        <a:lnTo>
                          <a:pt x="562" y="576"/>
                        </a:lnTo>
                        <a:lnTo>
                          <a:pt x="543" y="570"/>
                        </a:lnTo>
                        <a:lnTo>
                          <a:pt x="522" y="562"/>
                        </a:lnTo>
                        <a:lnTo>
                          <a:pt x="498" y="552"/>
                        </a:lnTo>
                        <a:lnTo>
                          <a:pt x="475" y="540"/>
                        </a:lnTo>
                        <a:lnTo>
                          <a:pt x="451" y="526"/>
                        </a:lnTo>
                        <a:lnTo>
                          <a:pt x="426" y="511"/>
                        </a:lnTo>
                        <a:lnTo>
                          <a:pt x="403" y="493"/>
                        </a:lnTo>
                        <a:lnTo>
                          <a:pt x="377" y="475"/>
                        </a:lnTo>
                        <a:lnTo>
                          <a:pt x="327" y="434"/>
                        </a:lnTo>
                        <a:lnTo>
                          <a:pt x="278" y="388"/>
                        </a:lnTo>
                        <a:lnTo>
                          <a:pt x="230" y="339"/>
                        </a:lnTo>
                        <a:lnTo>
                          <a:pt x="185" y="288"/>
                        </a:lnTo>
                        <a:lnTo>
                          <a:pt x="163" y="262"/>
                        </a:lnTo>
                        <a:lnTo>
                          <a:pt x="144" y="237"/>
                        </a:lnTo>
                        <a:lnTo>
                          <a:pt x="126" y="211"/>
                        </a:lnTo>
                        <a:lnTo>
                          <a:pt x="109" y="186"/>
                        </a:lnTo>
                        <a:lnTo>
                          <a:pt x="91" y="160"/>
                        </a:lnTo>
                        <a:lnTo>
                          <a:pt x="78" y="134"/>
                        </a:lnTo>
                        <a:lnTo>
                          <a:pt x="64" y="109"/>
                        </a:lnTo>
                        <a:lnTo>
                          <a:pt x="54" y="85"/>
                        </a:lnTo>
                        <a:lnTo>
                          <a:pt x="45" y="61"/>
                        </a:lnTo>
                        <a:lnTo>
                          <a:pt x="39" y="40"/>
                        </a:lnTo>
                        <a:lnTo>
                          <a:pt x="33" y="20"/>
                        </a:lnTo>
                        <a:lnTo>
                          <a:pt x="31" y="0"/>
                        </a:lnTo>
                        <a:lnTo>
                          <a:pt x="31" y="0"/>
                        </a:lnTo>
                        <a:lnTo>
                          <a:pt x="0" y="2"/>
                        </a:lnTo>
                        <a:close/>
                      </a:path>
                    </a:pathLst>
                  </a:custGeom>
                  <a:solidFill>
                    <a:srgbClr val="DC2B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sp>
            <p:nvSpPr>
              <p:cNvPr id="48160" name="Line 32"/>
              <p:cNvSpPr>
                <a:spLocks noChangeShapeType="1"/>
              </p:cNvSpPr>
              <p:nvPr/>
            </p:nvSpPr>
            <p:spPr bwMode="auto">
              <a:xfrm>
                <a:off x="5891" y="2371"/>
                <a:ext cx="544" cy="0"/>
              </a:xfrm>
              <a:prstGeom prst="line">
                <a:avLst/>
              </a:prstGeom>
              <a:noFill/>
              <a:ln w="2540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grpSp>
      </p:grpSp>
      <p:sp>
        <p:nvSpPr>
          <p:cNvPr id="48161" name="Text Box 33"/>
          <p:cNvSpPr txBox="1">
            <a:spLocks noGrp="1" noChangeArrowheads="1"/>
          </p:cNvSpPr>
          <p:nvPr>
            <p:ph type="title" sz="quarter"/>
          </p:nvPr>
        </p:nvSpPr>
        <p:spPr>
          <a:noFill/>
          <a:ln/>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ormAutofit fontScale="90000"/>
          </a:bodyPr>
          <a:lstStyle/>
          <a:p>
            <a:pPr eaLnBrk="0" hangingPunct="0">
              <a:spcBef>
                <a:spcPct val="50000"/>
              </a:spcBef>
            </a:pPr>
            <a:r>
              <a:rPr lang="en-US">
                <a:solidFill>
                  <a:srgbClr val="FF6600"/>
                </a:solidFill>
              </a:rPr>
              <a:t>INPHARMA:</a:t>
            </a:r>
            <a:r>
              <a:rPr lang="en-US"/>
              <a:t> A novel method for pharmacophore mapping</a:t>
            </a:r>
          </a:p>
        </p:txBody>
      </p:sp>
      <p:sp>
        <p:nvSpPr>
          <p:cNvPr id="48162" name="Text Box 34"/>
          <p:cNvSpPr txBox="1">
            <a:spLocks noChangeArrowheads="1"/>
          </p:cNvSpPr>
          <p:nvPr/>
        </p:nvSpPr>
        <p:spPr bwMode="auto">
          <a:xfrm>
            <a:off x="395288" y="1905000"/>
            <a:ext cx="80454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de-DE">
                <a:solidFill>
                  <a:srgbClr val="E26400"/>
                </a:solidFill>
              </a:rPr>
              <a:t>Epothilone</a:t>
            </a:r>
            <a:r>
              <a:rPr lang="de-DE"/>
              <a:t> (Ligand 1) – Tubulin – </a:t>
            </a:r>
            <a:r>
              <a:rPr lang="de-DE">
                <a:solidFill>
                  <a:srgbClr val="E26400"/>
                </a:solidFill>
              </a:rPr>
              <a:t>Taxol</a:t>
            </a:r>
            <a:r>
              <a:rPr lang="de-DE"/>
              <a:t> (Ligand 2) mixture</a:t>
            </a:r>
          </a:p>
        </p:txBody>
      </p:sp>
      <p:grpSp>
        <p:nvGrpSpPr>
          <p:cNvPr id="48163" name="Group 35"/>
          <p:cNvGrpSpPr>
            <a:grpSpLocks/>
          </p:cNvGrpSpPr>
          <p:nvPr/>
        </p:nvGrpSpPr>
        <p:grpSpPr bwMode="auto">
          <a:xfrm>
            <a:off x="971550" y="3213100"/>
            <a:ext cx="1081088" cy="1295400"/>
            <a:chOff x="612" y="2024"/>
            <a:chExt cx="681" cy="816"/>
          </a:xfrm>
        </p:grpSpPr>
        <p:sp>
          <p:nvSpPr>
            <p:cNvPr id="48164" name="Oval 36"/>
            <p:cNvSpPr>
              <a:spLocks noChangeArrowheads="1"/>
            </p:cNvSpPr>
            <p:nvPr/>
          </p:nvSpPr>
          <p:spPr bwMode="auto">
            <a:xfrm rot="774349">
              <a:off x="612" y="2523"/>
              <a:ext cx="545" cy="317"/>
            </a:xfrm>
            <a:prstGeom prst="ellipse">
              <a:avLst/>
            </a:prstGeom>
            <a:noFill/>
            <a:ln w="22225">
              <a:solidFill>
                <a:srgbClr val="00FF0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48165" name="Oval 37"/>
            <p:cNvSpPr>
              <a:spLocks noChangeArrowheads="1"/>
            </p:cNvSpPr>
            <p:nvPr/>
          </p:nvSpPr>
          <p:spPr bwMode="auto">
            <a:xfrm rot="774349">
              <a:off x="748" y="2024"/>
              <a:ext cx="545" cy="317"/>
            </a:xfrm>
            <a:prstGeom prst="ellipse">
              <a:avLst/>
            </a:prstGeom>
            <a:noFill/>
            <a:ln w="22225">
              <a:solidFill>
                <a:srgbClr val="FF00FF"/>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48166" name="Group 38"/>
          <p:cNvGrpSpPr>
            <a:grpSpLocks/>
          </p:cNvGrpSpPr>
          <p:nvPr/>
        </p:nvGrpSpPr>
        <p:grpSpPr bwMode="auto">
          <a:xfrm>
            <a:off x="6948488" y="3051175"/>
            <a:ext cx="1217612" cy="1385888"/>
            <a:chOff x="4336" y="1932"/>
            <a:chExt cx="767" cy="873"/>
          </a:xfrm>
        </p:grpSpPr>
        <p:sp>
          <p:nvSpPr>
            <p:cNvPr id="48167" name="Oval 39"/>
            <p:cNvSpPr>
              <a:spLocks noChangeArrowheads="1"/>
            </p:cNvSpPr>
            <p:nvPr/>
          </p:nvSpPr>
          <p:spPr bwMode="auto">
            <a:xfrm rot="774349">
              <a:off x="4422" y="1932"/>
              <a:ext cx="681" cy="408"/>
            </a:xfrm>
            <a:prstGeom prst="ellipse">
              <a:avLst/>
            </a:prstGeom>
            <a:noFill/>
            <a:ln w="22225">
              <a:solidFill>
                <a:srgbClr val="FF00FF"/>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48168" name="Oval 40"/>
            <p:cNvSpPr>
              <a:spLocks noChangeArrowheads="1"/>
            </p:cNvSpPr>
            <p:nvPr/>
          </p:nvSpPr>
          <p:spPr bwMode="auto">
            <a:xfrm rot="774349">
              <a:off x="4336" y="2432"/>
              <a:ext cx="635" cy="373"/>
            </a:xfrm>
            <a:prstGeom prst="ellipse">
              <a:avLst/>
            </a:prstGeom>
            <a:noFill/>
            <a:ln w="22225">
              <a:solidFill>
                <a:srgbClr val="00FF0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48169" name="Group 41"/>
          <p:cNvGrpSpPr>
            <a:grpSpLocks/>
          </p:cNvGrpSpPr>
          <p:nvPr/>
        </p:nvGrpSpPr>
        <p:grpSpPr bwMode="auto">
          <a:xfrm>
            <a:off x="323850" y="2492375"/>
            <a:ext cx="2311400" cy="3319463"/>
            <a:chOff x="204" y="1570"/>
            <a:chExt cx="1456" cy="2091"/>
          </a:xfrm>
        </p:grpSpPr>
        <p:sp>
          <p:nvSpPr>
            <p:cNvPr id="48170" name="Text Box 42"/>
            <p:cNvSpPr txBox="1">
              <a:spLocks noChangeArrowheads="1"/>
            </p:cNvSpPr>
            <p:nvPr/>
          </p:nvSpPr>
          <p:spPr bwMode="auto">
            <a:xfrm>
              <a:off x="748" y="2046"/>
              <a:ext cx="23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de-DE" sz="2000" b="1">
                  <a:solidFill>
                    <a:schemeClr val="bg2"/>
                  </a:solidFill>
                </a:rPr>
                <a:t>H</a:t>
              </a:r>
            </a:p>
          </p:txBody>
        </p:sp>
        <p:sp>
          <p:nvSpPr>
            <p:cNvPr id="48171" name="Text Box 43"/>
            <p:cNvSpPr txBox="1">
              <a:spLocks noChangeArrowheads="1"/>
            </p:cNvSpPr>
            <p:nvPr/>
          </p:nvSpPr>
          <p:spPr bwMode="auto">
            <a:xfrm>
              <a:off x="607" y="2523"/>
              <a:ext cx="23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de-DE" sz="2000" b="1">
                  <a:solidFill>
                    <a:schemeClr val="bg2"/>
                  </a:solidFill>
                </a:rPr>
                <a:t>H</a:t>
              </a:r>
            </a:p>
          </p:txBody>
        </p:sp>
        <p:sp>
          <p:nvSpPr>
            <p:cNvPr id="48172" name="Text Box 44"/>
            <p:cNvSpPr txBox="1">
              <a:spLocks noChangeArrowheads="1"/>
            </p:cNvSpPr>
            <p:nvPr/>
          </p:nvSpPr>
          <p:spPr bwMode="auto">
            <a:xfrm>
              <a:off x="249" y="1570"/>
              <a:ext cx="44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de-DE">
                  <a:solidFill>
                    <a:schemeClr val="bg2"/>
                  </a:solidFill>
                </a:rPr>
                <a:t>Tub</a:t>
              </a:r>
            </a:p>
          </p:txBody>
        </p:sp>
        <p:sp>
          <p:nvSpPr>
            <p:cNvPr id="48173" name="Text Box 45"/>
            <p:cNvSpPr txBox="1">
              <a:spLocks noChangeArrowheads="1"/>
            </p:cNvSpPr>
            <p:nvPr/>
          </p:nvSpPr>
          <p:spPr bwMode="auto">
            <a:xfrm>
              <a:off x="1202" y="2614"/>
              <a:ext cx="45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de-DE">
                  <a:solidFill>
                    <a:srgbClr val="0099FF"/>
                  </a:solidFill>
                </a:rPr>
                <a:t>Epo</a:t>
              </a:r>
            </a:p>
          </p:txBody>
        </p:sp>
        <p:sp>
          <p:nvSpPr>
            <p:cNvPr id="48174" name="Text Box 46"/>
            <p:cNvSpPr txBox="1">
              <a:spLocks noChangeArrowheads="1"/>
            </p:cNvSpPr>
            <p:nvPr/>
          </p:nvSpPr>
          <p:spPr bwMode="auto">
            <a:xfrm>
              <a:off x="1202" y="3294"/>
              <a:ext cx="4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de-DE">
                  <a:solidFill>
                    <a:srgbClr val="FF3300"/>
                  </a:solidFill>
                </a:rPr>
                <a:t>Tax</a:t>
              </a:r>
            </a:p>
          </p:txBody>
        </p:sp>
        <p:sp>
          <p:nvSpPr>
            <p:cNvPr id="48175" name="Text Box 47"/>
            <p:cNvSpPr txBox="1">
              <a:spLocks noChangeArrowheads="1"/>
            </p:cNvSpPr>
            <p:nvPr/>
          </p:nvSpPr>
          <p:spPr bwMode="auto">
            <a:xfrm>
              <a:off x="975" y="2069"/>
              <a:ext cx="32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de-DE" sz="2000" b="1">
                  <a:solidFill>
                    <a:srgbClr val="FF66CC"/>
                  </a:solidFill>
                </a:rPr>
                <a:t>H1</a:t>
              </a:r>
            </a:p>
          </p:txBody>
        </p:sp>
        <p:sp>
          <p:nvSpPr>
            <p:cNvPr id="48176" name="Text Box 48"/>
            <p:cNvSpPr txBox="1">
              <a:spLocks noChangeArrowheads="1"/>
            </p:cNvSpPr>
            <p:nvPr/>
          </p:nvSpPr>
          <p:spPr bwMode="auto">
            <a:xfrm>
              <a:off x="839" y="2614"/>
              <a:ext cx="32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de-DE" sz="2000" b="1">
                  <a:solidFill>
                    <a:srgbClr val="66FF33"/>
                  </a:solidFill>
                </a:rPr>
                <a:t>H2</a:t>
              </a:r>
            </a:p>
          </p:txBody>
        </p:sp>
        <p:sp>
          <p:nvSpPr>
            <p:cNvPr id="48177" name="Line 49"/>
            <p:cNvSpPr>
              <a:spLocks noChangeShapeType="1"/>
            </p:cNvSpPr>
            <p:nvPr/>
          </p:nvSpPr>
          <p:spPr bwMode="auto">
            <a:xfrm>
              <a:off x="1156" y="2296"/>
              <a:ext cx="0" cy="181"/>
            </a:xfrm>
            <a:prstGeom prst="line">
              <a:avLst/>
            </a:prstGeom>
            <a:noFill/>
            <a:ln w="1587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48178" name="Line 50"/>
            <p:cNvSpPr>
              <a:spLocks noChangeShapeType="1"/>
            </p:cNvSpPr>
            <p:nvPr/>
          </p:nvSpPr>
          <p:spPr bwMode="auto">
            <a:xfrm flipH="1">
              <a:off x="975" y="2478"/>
              <a:ext cx="181" cy="182"/>
            </a:xfrm>
            <a:prstGeom prst="line">
              <a:avLst/>
            </a:prstGeom>
            <a:noFill/>
            <a:ln w="15875">
              <a:solidFill>
                <a:srgbClr val="0099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grpSp>
          <p:nvGrpSpPr>
            <p:cNvPr id="48179" name="Group 51"/>
            <p:cNvGrpSpPr>
              <a:grpSpLocks noChangeAspect="1"/>
            </p:cNvGrpSpPr>
            <p:nvPr/>
          </p:nvGrpSpPr>
          <p:grpSpPr bwMode="auto">
            <a:xfrm>
              <a:off x="204" y="1842"/>
              <a:ext cx="995" cy="1089"/>
              <a:chOff x="204" y="1842"/>
              <a:chExt cx="995" cy="1089"/>
            </a:xfrm>
          </p:grpSpPr>
          <p:sp>
            <p:nvSpPr>
              <p:cNvPr id="48180" name="AutoShape 52"/>
              <p:cNvSpPr>
                <a:spLocks noChangeAspect="1" noChangeArrowheads="1" noTextEdit="1"/>
              </p:cNvSpPr>
              <p:nvPr/>
            </p:nvSpPr>
            <p:spPr bwMode="auto">
              <a:xfrm>
                <a:off x="204" y="1842"/>
                <a:ext cx="995" cy="1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8181" name="Freeform 53"/>
              <p:cNvSpPr>
                <a:spLocks/>
              </p:cNvSpPr>
              <p:nvPr/>
            </p:nvSpPr>
            <p:spPr bwMode="auto">
              <a:xfrm>
                <a:off x="837" y="1860"/>
                <a:ext cx="362" cy="467"/>
              </a:xfrm>
              <a:custGeom>
                <a:avLst/>
                <a:gdLst>
                  <a:gd name="T0" fmla="*/ 3 w 362"/>
                  <a:gd name="T1" fmla="*/ 467 h 467"/>
                  <a:gd name="T2" fmla="*/ 3 w 362"/>
                  <a:gd name="T3" fmla="*/ 467 h 467"/>
                  <a:gd name="T4" fmla="*/ 66 w 362"/>
                  <a:gd name="T5" fmla="*/ 443 h 467"/>
                  <a:gd name="T6" fmla="*/ 126 w 362"/>
                  <a:gd name="T7" fmla="*/ 414 h 467"/>
                  <a:gd name="T8" fmla="*/ 182 w 362"/>
                  <a:gd name="T9" fmla="*/ 383 h 467"/>
                  <a:gd name="T10" fmla="*/ 232 w 362"/>
                  <a:gd name="T11" fmla="*/ 351 h 467"/>
                  <a:gd name="T12" fmla="*/ 274 w 362"/>
                  <a:gd name="T13" fmla="*/ 319 h 467"/>
                  <a:gd name="T14" fmla="*/ 309 w 362"/>
                  <a:gd name="T15" fmla="*/ 288 h 467"/>
                  <a:gd name="T16" fmla="*/ 323 w 362"/>
                  <a:gd name="T17" fmla="*/ 270 h 467"/>
                  <a:gd name="T18" fmla="*/ 333 w 362"/>
                  <a:gd name="T19" fmla="*/ 256 h 467"/>
                  <a:gd name="T20" fmla="*/ 344 w 362"/>
                  <a:gd name="T21" fmla="*/ 239 h 467"/>
                  <a:gd name="T22" fmla="*/ 355 w 362"/>
                  <a:gd name="T23" fmla="*/ 221 h 467"/>
                  <a:gd name="T24" fmla="*/ 358 w 362"/>
                  <a:gd name="T25" fmla="*/ 203 h 467"/>
                  <a:gd name="T26" fmla="*/ 362 w 362"/>
                  <a:gd name="T27" fmla="*/ 186 h 467"/>
                  <a:gd name="T28" fmla="*/ 362 w 362"/>
                  <a:gd name="T29" fmla="*/ 172 h 467"/>
                  <a:gd name="T30" fmla="*/ 358 w 362"/>
                  <a:gd name="T31" fmla="*/ 154 h 467"/>
                  <a:gd name="T32" fmla="*/ 351 w 362"/>
                  <a:gd name="T33" fmla="*/ 137 h 467"/>
                  <a:gd name="T34" fmla="*/ 340 w 362"/>
                  <a:gd name="T35" fmla="*/ 123 h 467"/>
                  <a:gd name="T36" fmla="*/ 326 w 362"/>
                  <a:gd name="T37" fmla="*/ 109 h 467"/>
                  <a:gd name="T38" fmla="*/ 312 w 362"/>
                  <a:gd name="T39" fmla="*/ 91 h 467"/>
                  <a:gd name="T40" fmla="*/ 291 w 362"/>
                  <a:gd name="T41" fmla="*/ 80 h 467"/>
                  <a:gd name="T42" fmla="*/ 270 w 362"/>
                  <a:gd name="T43" fmla="*/ 66 h 467"/>
                  <a:gd name="T44" fmla="*/ 242 w 362"/>
                  <a:gd name="T45" fmla="*/ 52 h 467"/>
                  <a:gd name="T46" fmla="*/ 210 w 362"/>
                  <a:gd name="T47" fmla="*/ 42 h 467"/>
                  <a:gd name="T48" fmla="*/ 140 w 362"/>
                  <a:gd name="T49" fmla="*/ 21 h 467"/>
                  <a:gd name="T50" fmla="*/ 52 w 362"/>
                  <a:gd name="T51" fmla="*/ 0 h 467"/>
                  <a:gd name="T52" fmla="*/ 49 w 362"/>
                  <a:gd name="T53" fmla="*/ 17 h 467"/>
                  <a:gd name="T54" fmla="*/ 137 w 362"/>
                  <a:gd name="T55" fmla="*/ 35 h 467"/>
                  <a:gd name="T56" fmla="*/ 207 w 362"/>
                  <a:gd name="T57" fmla="*/ 56 h 467"/>
                  <a:gd name="T58" fmla="*/ 235 w 362"/>
                  <a:gd name="T59" fmla="*/ 70 h 467"/>
                  <a:gd name="T60" fmla="*/ 260 w 362"/>
                  <a:gd name="T61" fmla="*/ 80 h 467"/>
                  <a:gd name="T62" fmla="*/ 284 w 362"/>
                  <a:gd name="T63" fmla="*/ 94 h 467"/>
                  <a:gd name="T64" fmla="*/ 302 w 362"/>
                  <a:gd name="T65" fmla="*/ 105 h 467"/>
                  <a:gd name="T66" fmla="*/ 316 w 362"/>
                  <a:gd name="T67" fmla="*/ 119 h 467"/>
                  <a:gd name="T68" fmla="*/ 326 w 362"/>
                  <a:gd name="T69" fmla="*/ 133 h 467"/>
                  <a:gd name="T70" fmla="*/ 337 w 362"/>
                  <a:gd name="T71" fmla="*/ 144 h 467"/>
                  <a:gd name="T72" fmla="*/ 340 w 362"/>
                  <a:gd name="T73" fmla="*/ 158 h 467"/>
                  <a:gd name="T74" fmla="*/ 344 w 362"/>
                  <a:gd name="T75" fmla="*/ 172 h 467"/>
                  <a:gd name="T76" fmla="*/ 344 w 362"/>
                  <a:gd name="T77" fmla="*/ 186 h 467"/>
                  <a:gd name="T78" fmla="*/ 344 w 362"/>
                  <a:gd name="T79" fmla="*/ 200 h 467"/>
                  <a:gd name="T80" fmla="*/ 337 w 362"/>
                  <a:gd name="T81" fmla="*/ 214 h 467"/>
                  <a:gd name="T82" fmla="*/ 330 w 362"/>
                  <a:gd name="T83" fmla="*/ 232 h 467"/>
                  <a:gd name="T84" fmla="*/ 323 w 362"/>
                  <a:gd name="T85" fmla="*/ 246 h 467"/>
                  <a:gd name="T86" fmla="*/ 309 w 362"/>
                  <a:gd name="T87" fmla="*/ 260 h 467"/>
                  <a:gd name="T88" fmla="*/ 295 w 362"/>
                  <a:gd name="T89" fmla="*/ 277 h 467"/>
                  <a:gd name="T90" fmla="*/ 263 w 362"/>
                  <a:gd name="T91" fmla="*/ 309 h 467"/>
                  <a:gd name="T92" fmla="*/ 221 w 362"/>
                  <a:gd name="T93" fmla="*/ 341 h 467"/>
                  <a:gd name="T94" fmla="*/ 172 w 362"/>
                  <a:gd name="T95" fmla="*/ 369 h 467"/>
                  <a:gd name="T96" fmla="*/ 119 w 362"/>
                  <a:gd name="T97" fmla="*/ 400 h 467"/>
                  <a:gd name="T98" fmla="*/ 59 w 362"/>
                  <a:gd name="T99" fmla="*/ 425 h 467"/>
                  <a:gd name="T100" fmla="*/ 0 w 362"/>
                  <a:gd name="T101" fmla="*/ 453 h 467"/>
                  <a:gd name="T102" fmla="*/ 0 w 362"/>
                  <a:gd name="T103" fmla="*/ 453 h 467"/>
                  <a:gd name="T104" fmla="*/ 3 w 362"/>
                  <a:gd name="T105" fmla="*/ 46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2" h="467">
                    <a:moveTo>
                      <a:pt x="3" y="467"/>
                    </a:moveTo>
                    <a:lnTo>
                      <a:pt x="3" y="467"/>
                    </a:lnTo>
                    <a:lnTo>
                      <a:pt x="66" y="443"/>
                    </a:lnTo>
                    <a:lnTo>
                      <a:pt x="126" y="414"/>
                    </a:lnTo>
                    <a:lnTo>
                      <a:pt x="182" y="383"/>
                    </a:lnTo>
                    <a:lnTo>
                      <a:pt x="232" y="351"/>
                    </a:lnTo>
                    <a:lnTo>
                      <a:pt x="274" y="319"/>
                    </a:lnTo>
                    <a:lnTo>
                      <a:pt x="309" y="288"/>
                    </a:lnTo>
                    <a:lnTo>
                      <a:pt x="323" y="270"/>
                    </a:lnTo>
                    <a:lnTo>
                      <a:pt x="333" y="256"/>
                    </a:lnTo>
                    <a:lnTo>
                      <a:pt x="344" y="239"/>
                    </a:lnTo>
                    <a:lnTo>
                      <a:pt x="355" y="221"/>
                    </a:lnTo>
                    <a:lnTo>
                      <a:pt x="358" y="203"/>
                    </a:lnTo>
                    <a:lnTo>
                      <a:pt x="362" y="186"/>
                    </a:lnTo>
                    <a:lnTo>
                      <a:pt x="362" y="172"/>
                    </a:lnTo>
                    <a:lnTo>
                      <a:pt x="358" y="154"/>
                    </a:lnTo>
                    <a:lnTo>
                      <a:pt x="351" y="137"/>
                    </a:lnTo>
                    <a:lnTo>
                      <a:pt x="340" y="123"/>
                    </a:lnTo>
                    <a:lnTo>
                      <a:pt x="326" y="109"/>
                    </a:lnTo>
                    <a:lnTo>
                      <a:pt x="312" y="91"/>
                    </a:lnTo>
                    <a:lnTo>
                      <a:pt x="291" y="80"/>
                    </a:lnTo>
                    <a:lnTo>
                      <a:pt x="270" y="66"/>
                    </a:lnTo>
                    <a:lnTo>
                      <a:pt x="242" y="52"/>
                    </a:lnTo>
                    <a:lnTo>
                      <a:pt x="210" y="42"/>
                    </a:lnTo>
                    <a:lnTo>
                      <a:pt x="140" y="21"/>
                    </a:lnTo>
                    <a:lnTo>
                      <a:pt x="52" y="0"/>
                    </a:lnTo>
                    <a:lnTo>
                      <a:pt x="49" y="17"/>
                    </a:lnTo>
                    <a:lnTo>
                      <a:pt x="137" y="35"/>
                    </a:lnTo>
                    <a:lnTo>
                      <a:pt x="207" y="56"/>
                    </a:lnTo>
                    <a:lnTo>
                      <a:pt x="235" y="70"/>
                    </a:lnTo>
                    <a:lnTo>
                      <a:pt x="260" y="80"/>
                    </a:lnTo>
                    <a:lnTo>
                      <a:pt x="284" y="94"/>
                    </a:lnTo>
                    <a:lnTo>
                      <a:pt x="302" y="105"/>
                    </a:lnTo>
                    <a:lnTo>
                      <a:pt x="316" y="119"/>
                    </a:lnTo>
                    <a:lnTo>
                      <a:pt x="326" y="133"/>
                    </a:lnTo>
                    <a:lnTo>
                      <a:pt x="337" y="144"/>
                    </a:lnTo>
                    <a:lnTo>
                      <a:pt x="340" y="158"/>
                    </a:lnTo>
                    <a:lnTo>
                      <a:pt x="344" y="172"/>
                    </a:lnTo>
                    <a:lnTo>
                      <a:pt x="344" y="186"/>
                    </a:lnTo>
                    <a:lnTo>
                      <a:pt x="344" y="200"/>
                    </a:lnTo>
                    <a:lnTo>
                      <a:pt x="337" y="214"/>
                    </a:lnTo>
                    <a:lnTo>
                      <a:pt x="330" y="232"/>
                    </a:lnTo>
                    <a:lnTo>
                      <a:pt x="323" y="246"/>
                    </a:lnTo>
                    <a:lnTo>
                      <a:pt x="309" y="260"/>
                    </a:lnTo>
                    <a:lnTo>
                      <a:pt x="295" y="277"/>
                    </a:lnTo>
                    <a:lnTo>
                      <a:pt x="263" y="309"/>
                    </a:lnTo>
                    <a:lnTo>
                      <a:pt x="221" y="341"/>
                    </a:lnTo>
                    <a:lnTo>
                      <a:pt x="172" y="369"/>
                    </a:lnTo>
                    <a:lnTo>
                      <a:pt x="119" y="400"/>
                    </a:lnTo>
                    <a:lnTo>
                      <a:pt x="59" y="425"/>
                    </a:lnTo>
                    <a:lnTo>
                      <a:pt x="0" y="453"/>
                    </a:lnTo>
                    <a:lnTo>
                      <a:pt x="0" y="453"/>
                    </a:lnTo>
                    <a:lnTo>
                      <a:pt x="3" y="467"/>
                    </a:lnTo>
                    <a:close/>
                  </a:path>
                </a:pathLst>
              </a:custGeom>
              <a:solidFill>
                <a:srgbClr val="7587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182" name="Freeform 54"/>
              <p:cNvSpPr>
                <a:spLocks/>
              </p:cNvSpPr>
              <p:nvPr/>
            </p:nvSpPr>
            <p:spPr bwMode="auto">
              <a:xfrm>
                <a:off x="759" y="2313"/>
                <a:ext cx="362" cy="612"/>
              </a:xfrm>
              <a:custGeom>
                <a:avLst/>
                <a:gdLst>
                  <a:gd name="T0" fmla="*/ 130 w 362"/>
                  <a:gd name="T1" fmla="*/ 612 h 612"/>
                  <a:gd name="T2" fmla="*/ 130 w 362"/>
                  <a:gd name="T3" fmla="*/ 612 h 612"/>
                  <a:gd name="T4" fmla="*/ 187 w 362"/>
                  <a:gd name="T5" fmla="*/ 612 h 612"/>
                  <a:gd name="T6" fmla="*/ 236 w 362"/>
                  <a:gd name="T7" fmla="*/ 608 h 612"/>
                  <a:gd name="T8" fmla="*/ 274 w 362"/>
                  <a:gd name="T9" fmla="*/ 601 h 612"/>
                  <a:gd name="T10" fmla="*/ 306 w 362"/>
                  <a:gd name="T11" fmla="*/ 594 h 612"/>
                  <a:gd name="T12" fmla="*/ 331 w 362"/>
                  <a:gd name="T13" fmla="*/ 584 h 612"/>
                  <a:gd name="T14" fmla="*/ 348 w 362"/>
                  <a:gd name="T15" fmla="*/ 570 h 612"/>
                  <a:gd name="T16" fmla="*/ 359 w 362"/>
                  <a:gd name="T17" fmla="*/ 552 h 612"/>
                  <a:gd name="T18" fmla="*/ 362 w 362"/>
                  <a:gd name="T19" fmla="*/ 534 h 612"/>
                  <a:gd name="T20" fmla="*/ 359 w 362"/>
                  <a:gd name="T21" fmla="*/ 513 h 612"/>
                  <a:gd name="T22" fmla="*/ 348 w 362"/>
                  <a:gd name="T23" fmla="*/ 492 h 612"/>
                  <a:gd name="T24" fmla="*/ 338 w 362"/>
                  <a:gd name="T25" fmla="*/ 471 h 612"/>
                  <a:gd name="T26" fmla="*/ 320 w 362"/>
                  <a:gd name="T27" fmla="*/ 450 h 612"/>
                  <a:gd name="T28" fmla="*/ 278 w 362"/>
                  <a:gd name="T29" fmla="*/ 404 h 612"/>
                  <a:gd name="T30" fmla="*/ 229 w 362"/>
                  <a:gd name="T31" fmla="*/ 352 h 612"/>
                  <a:gd name="T32" fmla="*/ 176 w 362"/>
                  <a:gd name="T33" fmla="*/ 302 h 612"/>
                  <a:gd name="T34" fmla="*/ 127 w 362"/>
                  <a:gd name="T35" fmla="*/ 250 h 612"/>
                  <a:gd name="T36" fmla="*/ 81 w 362"/>
                  <a:gd name="T37" fmla="*/ 200 h 612"/>
                  <a:gd name="T38" fmla="*/ 42 w 362"/>
                  <a:gd name="T39" fmla="*/ 151 h 612"/>
                  <a:gd name="T40" fmla="*/ 32 w 362"/>
                  <a:gd name="T41" fmla="*/ 130 h 612"/>
                  <a:gd name="T42" fmla="*/ 21 w 362"/>
                  <a:gd name="T43" fmla="*/ 109 h 612"/>
                  <a:gd name="T44" fmla="*/ 18 w 362"/>
                  <a:gd name="T45" fmla="*/ 91 h 612"/>
                  <a:gd name="T46" fmla="*/ 18 w 362"/>
                  <a:gd name="T47" fmla="*/ 74 h 612"/>
                  <a:gd name="T48" fmla="*/ 25 w 362"/>
                  <a:gd name="T49" fmla="*/ 56 h 612"/>
                  <a:gd name="T50" fmla="*/ 35 w 362"/>
                  <a:gd name="T51" fmla="*/ 42 h 612"/>
                  <a:gd name="T52" fmla="*/ 57 w 362"/>
                  <a:gd name="T53" fmla="*/ 28 h 612"/>
                  <a:gd name="T54" fmla="*/ 81 w 362"/>
                  <a:gd name="T55" fmla="*/ 14 h 612"/>
                  <a:gd name="T56" fmla="*/ 78 w 362"/>
                  <a:gd name="T57" fmla="*/ 0 h 612"/>
                  <a:gd name="T58" fmla="*/ 46 w 362"/>
                  <a:gd name="T59" fmla="*/ 14 h 612"/>
                  <a:gd name="T60" fmla="*/ 25 w 362"/>
                  <a:gd name="T61" fmla="*/ 28 h 612"/>
                  <a:gd name="T62" fmla="*/ 11 w 362"/>
                  <a:gd name="T63" fmla="*/ 49 h 612"/>
                  <a:gd name="T64" fmla="*/ 4 w 362"/>
                  <a:gd name="T65" fmla="*/ 70 h 612"/>
                  <a:gd name="T66" fmla="*/ 0 w 362"/>
                  <a:gd name="T67" fmla="*/ 91 h 612"/>
                  <a:gd name="T68" fmla="*/ 7 w 362"/>
                  <a:gd name="T69" fmla="*/ 116 h 612"/>
                  <a:gd name="T70" fmla="*/ 14 w 362"/>
                  <a:gd name="T71" fmla="*/ 137 h 612"/>
                  <a:gd name="T72" fmla="*/ 28 w 362"/>
                  <a:gd name="T73" fmla="*/ 162 h 612"/>
                  <a:gd name="T74" fmla="*/ 67 w 362"/>
                  <a:gd name="T75" fmla="*/ 211 h 612"/>
                  <a:gd name="T76" fmla="*/ 113 w 362"/>
                  <a:gd name="T77" fmla="*/ 264 h 612"/>
                  <a:gd name="T78" fmla="*/ 165 w 362"/>
                  <a:gd name="T79" fmla="*/ 313 h 612"/>
                  <a:gd name="T80" fmla="*/ 218 w 362"/>
                  <a:gd name="T81" fmla="*/ 366 h 612"/>
                  <a:gd name="T82" fmla="*/ 267 w 362"/>
                  <a:gd name="T83" fmla="*/ 415 h 612"/>
                  <a:gd name="T84" fmla="*/ 310 w 362"/>
                  <a:gd name="T85" fmla="*/ 461 h 612"/>
                  <a:gd name="T86" fmla="*/ 324 w 362"/>
                  <a:gd name="T87" fmla="*/ 482 h 612"/>
                  <a:gd name="T88" fmla="*/ 334 w 362"/>
                  <a:gd name="T89" fmla="*/ 499 h 612"/>
                  <a:gd name="T90" fmla="*/ 341 w 362"/>
                  <a:gd name="T91" fmla="*/ 517 h 612"/>
                  <a:gd name="T92" fmla="*/ 345 w 362"/>
                  <a:gd name="T93" fmla="*/ 534 h 612"/>
                  <a:gd name="T94" fmla="*/ 341 w 362"/>
                  <a:gd name="T95" fmla="*/ 545 h 612"/>
                  <a:gd name="T96" fmla="*/ 334 w 362"/>
                  <a:gd name="T97" fmla="*/ 559 h 612"/>
                  <a:gd name="T98" fmla="*/ 320 w 362"/>
                  <a:gd name="T99" fmla="*/ 570 h 612"/>
                  <a:gd name="T100" fmla="*/ 299 w 362"/>
                  <a:gd name="T101" fmla="*/ 577 h 612"/>
                  <a:gd name="T102" fmla="*/ 271 w 362"/>
                  <a:gd name="T103" fmla="*/ 587 h 612"/>
                  <a:gd name="T104" fmla="*/ 232 w 362"/>
                  <a:gd name="T105" fmla="*/ 591 h 612"/>
                  <a:gd name="T106" fmla="*/ 187 w 362"/>
                  <a:gd name="T107" fmla="*/ 594 h 612"/>
                  <a:gd name="T108" fmla="*/ 130 w 362"/>
                  <a:gd name="T109" fmla="*/ 594 h 612"/>
                  <a:gd name="T110" fmla="*/ 130 w 362"/>
                  <a:gd name="T111" fmla="*/ 594 h 612"/>
                  <a:gd name="T112" fmla="*/ 130 w 362"/>
                  <a:gd name="T113" fmla="*/ 612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2" h="612">
                    <a:moveTo>
                      <a:pt x="130" y="612"/>
                    </a:moveTo>
                    <a:lnTo>
                      <a:pt x="130" y="612"/>
                    </a:lnTo>
                    <a:lnTo>
                      <a:pt x="187" y="612"/>
                    </a:lnTo>
                    <a:lnTo>
                      <a:pt x="236" y="608"/>
                    </a:lnTo>
                    <a:lnTo>
                      <a:pt x="274" y="601"/>
                    </a:lnTo>
                    <a:lnTo>
                      <a:pt x="306" y="594"/>
                    </a:lnTo>
                    <a:lnTo>
                      <a:pt x="331" y="584"/>
                    </a:lnTo>
                    <a:lnTo>
                      <a:pt x="348" y="570"/>
                    </a:lnTo>
                    <a:lnTo>
                      <a:pt x="359" y="552"/>
                    </a:lnTo>
                    <a:lnTo>
                      <a:pt x="362" y="534"/>
                    </a:lnTo>
                    <a:lnTo>
                      <a:pt x="359" y="513"/>
                    </a:lnTo>
                    <a:lnTo>
                      <a:pt x="348" y="492"/>
                    </a:lnTo>
                    <a:lnTo>
                      <a:pt x="338" y="471"/>
                    </a:lnTo>
                    <a:lnTo>
                      <a:pt x="320" y="450"/>
                    </a:lnTo>
                    <a:lnTo>
                      <a:pt x="278" y="404"/>
                    </a:lnTo>
                    <a:lnTo>
                      <a:pt x="229" y="352"/>
                    </a:lnTo>
                    <a:lnTo>
                      <a:pt x="176" y="302"/>
                    </a:lnTo>
                    <a:lnTo>
                      <a:pt x="127" y="250"/>
                    </a:lnTo>
                    <a:lnTo>
                      <a:pt x="81" y="200"/>
                    </a:lnTo>
                    <a:lnTo>
                      <a:pt x="42" y="151"/>
                    </a:lnTo>
                    <a:lnTo>
                      <a:pt x="32" y="130"/>
                    </a:lnTo>
                    <a:lnTo>
                      <a:pt x="21" y="109"/>
                    </a:lnTo>
                    <a:lnTo>
                      <a:pt x="18" y="91"/>
                    </a:lnTo>
                    <a:lnTo>
                      <a:pt x="18" y="74"/>
                    </a:lnTo>
                    <a:lnTo>
                      <a:pt x="25" y="56"/>
                    </a:lnTo>
                    <a:lnTo>
                      <a:pt x="35" y="42"/>
                    </a:lnTo>
                    <a:lnTo>
                      <a:pt x="57" y="28"/>
                    </a:lnTo>
                    <a:lnTo>
                      <a:pt x="81" y="14"/>
                    </a:lnTo>
                    <a:lnTo>
                      <a:pt x="78" y="0"/>
                    </a:lnTo>
                    <a:lnTo>
                      <a:pt x="46" y="14"/>
                    </a:lnTo>
                    <a:lnTo>
                      <a:pt x="25" y="28"/>
                    </a:lnTo>
                    <a:lnTo>
                      <a:pt x="11" y="49"/>
                    </a:lnTo>
                    <a:lnTo>
                      <a:pt x="4" y="70"/>
                    </a:lnTo>
                    <a:lnTo>
                      <a:pt x="0" y="91"/>
                    </a:lnTo>
                    <a:lnTo>
                      <a:pt x="7" y="116"/>
                    </a:lnTo>
                    <a:lnTo>
                      <a:pt x="14" y="137"/>
                    </a:lnTo>
                    <a:lnTo>
                      <a:pt x="28" y="162"/>
                    </a:lnTo>
                    <a:lnTo>
                      <a:pt x="67" y="211"/>
                    </a:lnTo>
                    <a:lnTo>
                      <a:pt x="113" y="264"/>
                    </a:lnTo>
                    <a:lnTo>
                      <a:pt x="165" y="313"/>
                    </a:lnTo>
                    <a:lnTo>
                      <a:pt x="218" y="366"/>
                    </a:lnTo>
                    <a:lnTo>
                      <a:pt x="267" y="415"/>
                    </a:lnTo>
                    <a:lnTo>
                      <a:pt x="310" y="461"/>
                    </a:lnTo>
                    <a:lnTo>
                      <a:pt x="324" y="482"/>
                    </a:lnTo>
                    <a:lnTo>
                      <a:pt x="334" y="499"/>
                    </a:lnTo>
                    <a:lnTo>
                      <a:pt x="341" y="517"/>
                    </a:lnTo>
                    <a:lnTo>
                      <a:pt x="345" y="534"/>
                    </a:lnTo>
                    <a:lnTo>
                      <a:pt x="341" y="545"/>
                    </a:lnTo>
                    <a:lnTo>
                      <a:pt x="334" y="559"/>
                    </a:lnTo>
                    <a:lnTo>
                      <a:pt x="320" y="570"/>
                    </a:lnTo>
                    <a:lnTo>
                      <a:pt x="299" y="577"/>
                    </a:lnTo>
                    <a:lnTo>
                      <a:pt x="271" y="587"/>
                    </a:lnTo>
                    <a:lnTo>
                      <a:pt x="232" y="591"/>
                    </a:lnTo>
                    <a:lnTo>
                      <a:pt x="187" y="594"/>
                    </a:lnTo>
                    <a:lnTo>
                      <a:pt x="130" y="594"/>
                    </a:lnTo>
                    <a:lnTo>
                      <a:pt x="130" y="594"/>
                    </a:lnTo>
                    <a:lnTo>
                      <a:pt x="130" y="612"/>
                    </a:lnTo>
                    <a:close/>
                  </a:path>
                </a:pathLst>
              </a:custGeom>
              <a:solidFill>
                <a:srgbClr val="7587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183" name="Freeform 55"/>
              <p:cNvSpPr>
                <a:spLocks/>
              </p:cNvSpPr>
              <p:nvPr/>
            </p:nvSpPr>
            <p:spPr bwMode="auto">
              <a:xfrm>
                <a:off x="215" y="2471"/>
                <a:ext cx="674" cy="454"/>
              </a:xfrm>
              <a:custGeom>
                <a:avLst/>
                <a:gdLst>
                  <a:gd name="T0" fmla="*/ 0 w 674"/>
                  <a:gd name="T1" fmla="*/ 0 h 454"/>
                  <a:gd name="T2" fmla="*/ 0 w 674"/>
                  <a:gd name="T3" fmla="*/ 0 h 454"/>
                  <a:gd name="T4" fmla="*/ 14 w 674"/>
                  <a:gd name="T5" fmla="*/ 123 h 454"/>
                  <a:gd name="T6" fmla="*/ 28 w 674"/>
                  <a:gd name="T7" fmla="*/ 222 h 454"/>
                  <a:gd name="T8" fmla="*/ 42 w 674"/>
                  <a:gd name="T9" fmla="*/ 264 h 454"/>
                  <a:gd name="T10" fmla="*/ 56 w 674"/>
                  <a:gd name="T11" fmla="*/ 299 h 454"/>
                  <a:gd name="T12" fmla="*/ 66 w 674"/>
                  <a:gd name="T13" fmla="*/ 317 h 454"/>
                  <a:gd name="T14" fmla="*/ 77 w 674"/>
                  <a:gd name="T15" fmla="*/ 334 h 454"/>
                  <a:gd name="T16" fmla="*/ 91 w 674"/>
                  <a:gd name="T17" fmla="*/ 348 h 454"/>
                  <a:gd name="T18" fmla="*/ 105 w 674"/>
                  <a:gd name="T19" fmla="*/ 359 h 454"/>
                  <a:gd name="T20" fmla="*/ 119 w 674"/>
                  <a:gd name="T21" fmla="*/ 373 h 454"/>
                  <a:gd name="T22" fmla="*/ 137 w 674"/>
                  <a:gd name="T23" fmla="*/ 383 h 454"/>
                  <a:gd name="T24" fmla="*/ 158 w 674"/>
                  <a:gd name="T25" fmla="*/ 394 h 454"/>
                  <a:gd name="T26" fmla="*/ 182 w 674"/>
                  <a:gd name="T27" fmla="*/ 401 h 454"/>
                  <a:gd name="T28" fmla="*/ 231 w 674"/>
                  <a:gd name="T29" fmla="*/ 419 h 454"/>
                  <a:gd name="T30" fmla="*/ 295 w 674"/>
                  <a:gd name="T31" fmla="*/ 429 h 454"/>
                  <a:gd name="T32" fmla="*/ 369 w 674"/>
                  <a:gd name="T33" fmla="*/ 440 h 454"/>
                  <a:gd name="T34" fmla="*/ 456 w 674"/>
                  <a:gd name="T35" fmla="*/ 447 h 454"/>
                  <a:gd name="T36" fmla="*/ 558 w 674"/>
                  <a:gd name="T37" fmla="*/ 450 h 454"/>
                  <a:gd name="T38" fmla="*/ 674 w 674"/>
                  <a:gd name="T39" fmla="*/ 454 h 454"/>
                  <a:gd name="T40" fmla="*/ 674 w 674"/>
                  <a:gd name="T41" fmla="*/ 436 h 454"/>
                  <a:gd name="T42" fmla="*/ 558 w 674"/>
                  <a:gd name="T43" fmla="*/ 433 h 454"/>
                  <a:gd name="T44" fmla="*/ 456 w 674"/>
                  <a:gd name="T45" fmla="*/ 429 h 454"/>
                  <a:gd name="T46" fmla="*/ 372 w 674"/>
                  <a:gd name="T47" fmla="*/ 422 h 454"/>
                  <a:gd name="T48" fmla="*/ 298 w 674"/>
                  <a:gd name="T49" fmla="*/ 412 h 454"/>
                  <a:gd name="T50" fmla="*/ 235 w 674"/>
                  <a:gd name="T51" fmla="*/ 401 h 454"/>
                  <a:gd name="T52" fmla="*/ 186 w 674"/>
                  <a:gd name="T53" fmla="*/ 387 h 454"/>
                  <a:gd name="T54" fmla="*/ 165 w 674"/>
                  <a:gd name="T55" fmla="*/ 376 h 454"/>
                  <a:gd name="T56" fmla="*/ 147 w 674"/>
                  <a:gd name="T57" fmla="*/ 369 h 454"/>
                  <a:gd name="T58" fmla="*/ 130 w 674"/>
                  <a:gd name="T59" fmla="*/ 359 h 454"/>
                  <a:gd name="T60" fmla="*/ 116 w 674"/>
                  <a:gd name="T61" fmla="*/ 348 h 454"/>
                  <a:gd name="T62" fmla="*/ 101 w 674"/>
                  <a:gd name="T63" fmla="*/ 334 h 454"/>
                  <a:gd name="T64" fmla="*/ 91 w 674"/>
                  <a:gd name="T65" fmla="*/ 324 h 454"/>
                  <a:gd name="T66" fmla="*/ 80 w 674"/>
                  <a:gd name="T67" fmla="*/ 310 h 454"/>
                  <a:gd name="T68" fmla="*/ 70 w 674"/>
                  <a:gd name="T69" fmla="*/ 292 h 454"/>
                  <a:gd name="T70" fmla="*/ 56 w 674"/>
                  <a:gd name="T71" fmla="*/ 260 h 454"/>
                  <a:gd name="T72" fmla="*/ 45 w 674"/>
                  <a:gd name="T73" fmla="*/ 218 h 454"/>
                  <a:gd name="T74" fmla="*/ 31 w 674"/>
                  <a:gd name="T75" fmla="*/ 123 h 454"/>
                  <a:gd name="T76" fmla="*/ 14 w 674"/>
                  <a:gd name="T77" fmla="*/ 0 h 454"/>
                  <a:gd name="T78" fmla="*/ 14 w 674"/>
                  <a:gd name="T79" fmla="*/ 0 h 454"/>
                  <a:gd name="T80" fmla="*/ 0 w 674"/>
                  <a:gd name="T81"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4" h="454">
                    <a:moveTo>
                      <a:pt x="0" y="0"/>
                    </a:moveTo>
                    <a:lnTo>
                      <a:pt x="0" y="0"/>
                    </a:lnTo>
                    <a:lnTo>
                      <a:pt x="14" y="123"/>
                    </a:lnTo>
                    <a:lnTo>
                      <a:pt x="28" y="222"/>
                    </a:lnTo>
                    <a:lnTo>
                      <a:pt x="42" y="264"/>
                    </a:lnTo>
                    <a:lnTo>
                      <a:pt x="56" y="299"/>
                    </a:lnTo>
                    <a:lnTo>
                      <a:pt x="66" y="317"/>
                    </a:lnTo>
                    <a:lnTo>
                      <a:pt x="77" y="334"/>
                    </a:lnTo>
                    <a:lnTo>
                      <a:pt x="91" y="348"/>
                    </a:lnTo>
                    <a:lnTo>
                      <a:pt x="105" y="359"/>
                    </a:lnTo>
                    <a:lnTo>
                      <a:pt x="119" y="373"/>
                    </a:lnTo>
                    <a:lnTo>
                      <a:pt x="137" y="383"/>
                    </a:lnTo>
                    <a:lnTo>
                      <a:pt x="158" y="394"/>
                    </a:lnTo>
                    <a:lnTo>
                      <a:pt x="182" y="401"/>
                    </a:lnTo>
                    <a:lnTo>
                      <a:pt x="231" y="419"/>
                    </a:lnTo>
                    <a:lnTo>
                      <a:pt x="295" y="429"/>
                    </a:lnTo>
                    <a:lnTo>
                      <a:pt x="369" y="440"/>
                    </a:lnTo>
                    <a:lnTo>
                      <a:pt x="456" y="447"/>
                    </a:lnTo>
                    <a:lnTo>
                      <a:pt x="558" y="450"/>
                    </a:lnTo>
                    <a:lnTo>
                      <a:pt x="674" y="454"/>
                    </a:lnTo>
                    <a:lnTo>
                      <a:pt x="674" y="436"/>
                    </a:lnTo>
                    <a:lnTo>
                      <a:pt x="558" y="433"/>
                    </a:lnTo>
                    <a:lnTo>
                      <a:pt x="456" y="429"/>
                    </a:lnTo>
                    <a:lnTo>
                      <a:pt x="372" y="422"/>
                    </a:lnTo>
                    <a:lnTo>
                      <a:pt x="298" y="412"/>
                    </a:lnTo>
                    <a:lnTo>
                      <a:pt x="235" y="401"/>
                    </a:lnTo>
                    <a:lnTo>
                      <a:pt x="186" y="387"/>
                    </a:lnTo>
                    <a:lnTo>
                      <a:pt x="165" y="376"/>
                    </a:lnTo>
                    <a:lnTo>
                      <a:pt x="147" y="369"/>
                    </a:lnTo>
                    <a:lnTo>
                      <a:pt x="130" y="359"/>
                    </a:lnTo>
                    <a:lnTo>
                      <a:pt x="116" y="348"/>
                    </a:lnTo>
                    <a:lnTo>
                      <a:pt x="101" y="334"/>
                    </a:lnTo>
                    <a:lnTo>
                      <a:pt x="91" y="324"/>
                    </a:lnTo>
                    <a:lnTo>
                      <a:pt x="80" y="310"/>
                    </a:lnTo>
                    <a:lnTo>
                      <a:pt x="70" y="292"/>
                    </a:lnTo>
                    <a:lnTo>
                      <a:pt x="56" y="260"/>
                    </a:lnTo>
                    <a:lnTo>
                      <a:pt x="45" y="218"/>
                    </a:lnTo>
                    <a:lnTo>
                      <a:pt x="31" y="123"/>
                    </a:lnTo>
                    <a:lnTo>
                      <a:pt x="14" y="0"/>
                    </a:lnTo>
                    <a:lnTo>
                      <a:pt x="14" y="0"/>
                    </a:lnTo>
                    <a:lnTo>
                      <a:pt x="0" y="0"/>
                    </a:lnTo>
                    <a:close/>
                  </a:path>
                </a:pathLst>
              </a:custGeom>
              <a:solidFill>
                <a:srgbClr val="7587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184" name="Freeform 56"/>
              <p:cNvSpPr>
                <a:spLocks/>
              </p:cNvSpPr>
              <p:nvPr/>
            </p:nvSpPr>
            <p:spPr bwMode="auto">
              <a:xfrm>
                <a:off x="208" y="1846"/>
                <a:ext cx="681" cy="625"/>
              </a:xfrm>
              <a:custGeom>
                <a:avLst/>
                <a:gdLst>
                  <a:gd name="T0" fmla="*/ 681 w 681"/>
                  <a:gd name="T1" fmla="*/ 14 h 625"/>
                  <a:gd name="T2" fmla="*/ 681 w 681"/>
                  <a:gd name="T3" fmla="*/ 14 h 625"/>
                  <a:gd name="T4" fmla="*/ 636 w 681"/>
                  <a:gd name="T5" fmla="*/ 7 h 625"/>
                  <a:gd name="T6" fmla="*/ 590 w 681"/>
                  <a:gd name="T7" fmla="*/ 3 h 625"/>
                  <a:gd name="T8" fmla="*/ 544 w 681"/>
                  <a:gd name="T9" fmla="*/ 0 h 625"/>
                  <a:gd name="T10" fmla="*/ 502 w 681"/>
                  <a:gd name="T11" fmla="*/ 0 h 625"/>
                  <a:gd name="T12" fmla="*/ 463 w 681"/>
                  <a:gd name="T13" fmla="*/ 3 h 625"/>
                  <a:gd name="T14" fmla="*/ 425 w 681"/>
                  <a:gd name="T15" fmla="*/ 7 h 625"/>
                  <a:gd name="T16" fmla="*/ 386 w 681"/>
                  <a:gd name="T17" fmla="*/ 14 h 625"/>
                  <a:gd name="T18" fmla="*/ 351 w 681"/>
                  <a:gd name="T19" fmla="*/ 21 h 625"/>
                  <a:gd name="T20" fmla="*/ 319 w 681"/>
                  <a:gd name="T21" fmla="*/ 31 h 625"/>
                  <a:gd name="T22" fmla="*/ 288 w 681"/>
                  <a:gd name="T23" fmla="*/ 42 h 625"/>
                  <a:gd name="T24" fmla="*/ 256 w 681"/>
                  <a:gd name="T25" fmla="*/ 56 h 625"/>
                  <a:gd name="T26" fmla="*/ 228 w 681"/>
                  <a:gd name="T27" fmla="*/ 73 h 625"/>
                  <a:gd name="T28" fmla="*/ 203 w 681"/>
                  <a:gd name="T29" fmla="*/ 91 h 625"/>
                  <a:gd name="T30" fmla="*/ 179 w 681"/>
                  <a:gd name="T31" fmla="*/ 108 h 625"/>
                  <a:gd name="T32" fmla="*/ 154 w 681"/>
                  <a:gd name="T33" fmla="*/ 130 h 625"/>
                  <a:gd name="T34" fmla="*/ 133 w 681"/>
                  <a:gd name="T35" fmla="*/ 151 h 625"/>
                  <a:gd name="T36" fmla="*/ 112 w 681"/>
                  <a:gd name="T37" fmla="*/ 172 h 625"/>
                  <a:gd name="T38" fmla="*/ 94 w 681"/>
                  <a:gd name="T39" fmla="*/ 196 h 625"/>
                  <a:gd name="T40" fmla="*/ 77 w 681"/>
                  <a:gd name="T41" fmla="*/ 221 h 625"/>
                  <a:gd name="T42" fmla="*/ 63 w 681"/>
                  <a:gd name="T43" fmla="*/ 249 h 625"/>
                  <a:gd name="T44" fmla="*/ 49 w 681"/>
                  <a:gd name="T45" fmla="*/ 277 h 625"/>
                  <a:gd name="T46" fmla="*/ 38 w 681"/>
                  <a:gd name="T47" fmla="*/ 305 h 625"/>
                  <a:gd name="T48" fmla="*/ 28 w 681"/>
                  <a:gd name="T49" fmla="*/ 333 h 625"/>
                  <a:gd name="T50" fmla="*/ 21 w 681"/>
                  <a:gd name="T51" fmla="*/ 365 h 625"/>
                  <a:gd name="T52" fmla="*/ 7 w 681"/>
                  <a:gd name="T53" fmla="*/ 428 h 625"/>
                  <a:gd name="T54" fmla="*/ 0 w 681"/>
                  <a:gd name="T55" fmla="*/ 492 h 625"/>
                  <a:gd name="T56" fmla="*/ 0 w 681"/>
                  <a:gd name="T57" fmla="*/ 558 h 625"/>
                  <a:gd name="T58" fmla="*/ 7 w 681"/>
                  <a:gd name="T59" fmla="*/ 625 h 625"/>
                  <a:gd name="T60" fmla="*/ 21 w 681"/>
                  <a:gd name="T61" fmla="*/ 625 h 625"/>
                  <a:gd name="T62" fmla="*/ 17 w 681"/>
                  <a:gd name="T63" fmla="*/ 558 h 625"/>
                  <a:gd name="T64" fmla="*/ 17 w 681"/>
                  <a:gd name="T65" fmla="*/ 492 h 625"/>
                  <a:gd name="T66" fmla="*/ 24 w 681"/>
                  <a:gd name="T67" fmla="*/ 428 h 625"/>
                  <a:gd name="T68" fmla="*/ 35 w 681"/>
                  <a:gd name="T69" fmla="*/ 369 h 625"/>
                  <a:gd name="T70" fmla="*/ 42 w 681"/>
                  <a:gd name="T71" fmla="*/ 341 h 625"/>
                  <a:gd name="T72" fmla="*/ 52 w 681"/>
                  <a:gd name="T73" fmla="*/ 312 h 625"/>
                  <a:gd name="T74" fmla="*/ 66 w 681"/>
                  <a:gd name="T75" fmla="*/ 284 h 625"/>
                  <a:gd name="T76" fmla="*/ 77 w 681"/>
                  <a:gd name="T77" fmla="*/ 256 h 625"/>
                  <a:gd name="T78" fmla="*/ 91 w 681"/>
                  <a:gd name="T79" fmla="*/ 232 h 625"/>
                  <a:gd name="T80" fmla="*/ 108 w 681"/>
                  <a:gd name="T81" fmla="*/ 207 h 625"/>
                  <a:gd name="T82" fmla="*/ 126 w 681"/>
                  <a:gd name="T83" fmla="*/ 182 h 625"/>
                  <a:gd name="T84" fmla="*/ 144 w 681"/>
                  <a:gd name="T85" fmla="*/ 161 h 625"/>
                  <a:gd name="T86" fmla="*/ 165 w 681"/>
                  <a:gd name="T87" fmla="*/ 140 h 625"/>
                  <a:gd name="T88" fmla="*/ 189 w 681"/>
                  <a:gd name="T89" fmla="*/ 119 h 625"/>
                  <a:gd name="T90" fmla="*/ 210 w 681"/>
                  <a:gd name="T91" fmla="*/ 101 h 625"/>
                  <a:gd name="T92" fmla="*/ 238 w 681"/>
                  <a:gd name="T93" fmla="*/ 87 h 625"/>
                  <a:gd name="T94" fmla="*/ 263 w 681"/>
                  <a:gd name="T95" fmla="*/ 70 h 625"/>
                  <a:gd name="T96" fmla="*/ 295 w 681"/>
                  <a:gd name="T97" fmla="*/ 59 h 625"/>
                  <a:gd name="T98" fmla="*/ 323 w 681"/>
                  <a:gd name="T99" fmla="*/ 45 h 625"/>
                  <a:gd name="T100" fmla="*/ 358 w 681"/>
                  <a:gd name="T101" fmla="*/ 38 h 625"/>
                  <a:gd name="T102" fmla="*/ 390 w 681"/>
                  <a:gd name="T103" fmla="*/ 28 h 625"/>
                  <a:gd name="T104" fmla="*/ 428 w 681"/>
                  <a:gd name="T105" fmla="*/ 24 h 625"/>
                  <a:gd name="T106" fmla="*/ 463 w 681"/>
                  <a:gd name="T107" fmla="*/ 21 h 625"/>
                  <a:gd name="T108" fmla="*/ 502 w 681"/>
                  <a:gd name="T109" fmla="*/ 17 h 625"/>
                  <a:gd name="T110" fmla="*/ 544 w 681"/>
                  <a:gd name="T111" fmla="*/ 17 h 625"/>
                  <a:gd name="T112" fmla="*/ 586 w 681"/>
                  <a:gd name="T113" fmla="*/ 21 h 625"/>
                  <a:gd name="T114" fmla="*/ 632 w 681"/>
                  <a:gd name="T115" fmla="*/ 24 h 625"/>
                  <a:gd name="T116" fmla="*/ 678 w 681"/>
                  <a:gd name="T117" fmla="*/ 31 h 625"/>
                  <a:gd name="T118" fmla="*/ 678 w 681"/>
                  <a:gd name="T119" fmla="*/ 31 h 625"/>
                  <a:gd name="T120" fmla="*/ 681 w 681"/>
                  <a:gd name="T121" fmla="*/ 14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1" h="625">
                    <a:moveTo>
                      <a:pt x="681" y="14"/>
                    </a:moveTo>
                    <a:lnTo>
                      <a:pt x="681" y="14"/>
                    </a:lnTo>
                    <a:lnTo>
                      <a:pt x="636" y="7"/>
                    </a:lnTo>
                    <a:lnTo>
                      <a:pt x="590" y="3"/>
                    </a:lnTo>
                    <a:lnTo>
                      <a:pt x="544" y="0"/>
                    </a:lnTo>
                    <a:lnTo>
                      <a:pt x="502" y="0"/>
                    </a:lnTo>
                    <a:lnTo>
                      <a:pt x="463" y="3"/>
                    </a:lnTo>
                    <a:lnTo>
                      <a:pt x="425" y="7"/>
                    </a:lnTo>
                    <a:lnTo>
                      <a:pt x="386" y="14"/>
                    </a:lnTo>
                    <a:lnTo>
                      <a:pt x="351" y="21"/>
                    </a:lnTo>
                    <a:lnTo>
                      <a:pt x="319" y="31"/>
                    </a:lnTo>
                    <a:lnTo>
                      <a:pt x="288" y="42"/>
                    </a:lnTo>
                    <a:lnTo>
                      <a:pt x="256" y="56"/>
                    </a:lnTo>
                    <a:lnTo>
                      <a:pt x="228" y="73"/>
                    </a:lnTo>
                    <a:lnTo>
                      <a:pt x="203" y="91"/>
                    </a:lnTo>
                    <a:lnTo>
                      <a:pt x="179" y="108"/>
                    </a:lnTo>
                    <a:lnTo>
                      <a:pt x="154" y="130"/>
                    </a:lnTo>
                    <a:lnTo>
                      <a:pt x="133" y="151"/>
                    </a:lnTo>
                    <a:lnTo>
                      <a:pt x="112" y="172"/>
                    </a:lnTo>
                    <a:lnTo>
                      <a:pt x="94" y="196"/>
                    </a:lnTo>
                    <a:lnTo>
                      <a:pt x="77" y="221"/>
                    </a:lnTo>
                    <a:lnTo>
                      <a:pt x="63" y="249"/>
                    </a:lnTo>
                    <a:lnTo>
                      <a:pt x="49" y="277"/>
                    </a:lnTo>
                    <a:lnTo>
                      <a:pt x="38" y="305"/>
                    </a:lnTo>
                    <a:lnTo>
                      <a:pt x="28" y="333"/>
                    </a:lnTo>
                    <a:lnTo>
                      <a:pt x="21" y="365"/>
                    </a:lnTo>
                    <a:lnTo>
                      <a:pt x="7" y="428"/>
                    </a:lnTo>
                    <a:lnTo>
                      <a:pt x="0" y="492"/>
                    </a:lnTo>
                    <a:lnTo>
                      <a:pt x="0" y="558"/>
                    </a:lnTo>
                    <a:lnTo>
                      <a:pt x="7" y="625"/>
                    </a:lnTo>
                    <a:lnTo>
                      <a:pt x="21" y="625"/>
                    </a:lnTo>
                    <a:lnTo>
                      <a:pt x="17" y="558"/>
                    </a:lnTo>
                    <a:lnTo>
                      <a:pt x="17" y="492"/>
                    </a:lnTo>
                    <a:lnTo>
                      <a:pt x="24" y="428"/>
                    </a:lnTo>
                    <a:lnTo>
                      <a:pt x="35" y="369"/>
                    </a:lnTo>
                    <a:lnTo>
                      <a:pt x="42" y="341"/>
                    </a:lnTo>
                    <a:lnTo>
                      <a:pt x="52" y="312"/>
                    </a:lnTo>
                    <a:lnTo>
                      <a:pt x="66" y="284"/>
                    </a:lnTo>
                    <a:lnTo>
                      <a:pt x="77" y="256"/>
                    </a:lnTo>
                    <a:lnTo>
                      <a:pt x="91" y="232"/>
                    </a:lnTo>
                    <a:lnTo>
                      <a:pt x="108" y="207"/>
                    </a:lnTo>
                    <a:lnTo>
                      <a:pt x="126" y="182"/>
                    </a:lnTo>
                    <a:lnTo>
                      <a:pt x="144" y="161"/>
                    </a:lnTo>
                    <a:lnTo>
                      <a:pt x="165" y="140"/>
                    </a:lnTo>
                    <a:lnTo>
                      <a:pt x="189" y="119"/>
                    </a:lnTo>
                    <a:lnTo>
                      <a:pt x="210" y="101"/>
                    </a:lnTo>
                    <a:lnTo>
                      <a:pt x="238" y="87"/>
                    </a:lnTo>
                    <a:lnTo>
                      <a:pt x="263" y="70"/>
                    </a:lnTo>
                    <a:lnTo>
                      <a:pt x="295" y="59"/>
                    </a:lnTo>
                    <a:lnTo>
                      <a:pt x="323" y="45"/>
                    </a:lnTo>
                    <a:lnTo>
                      <a:pt x="358" y="38"/>
                    </a:lnTo>
                    <a:lnTo>
                      <a:pt x="390" y="28"/>
                    </a:lnTo>
                    <a:lnTo>
                      <a:pt x="428" y="24"/>
                    </a:lnTo>
                    <a:lnTo>
                      <a:pt x="463" y="21"/>
                    </a:lnTo>
                    <a:lnTo>
                      <a:pt x="502" y="17"/>
                    </a:lnTo>
                    <a:lnTo>
                      <a:pt x="544" y="17"/>
                    </a:lnTo>
                    <a:lnTo>
                      <a:pt x="586" y="21"/>
                    </a:lnTo>
                    <a:lnTo>
                      <a:pt x="632" y="24"/>
                    </a:lnTo>
                    <a:lnTo>
                      <a:pt x="678" y="31"/>
                    </a:lnTo>
                    <a:lnTo>
                      <a:pt x="678" y="31"/>
                    </a:lnTo>
                    <a:lnTo>
                      <a:pt x="681" y="14"/>
                    </a:lnTo>
                    <a:close/>
                  </a:path>
                </a:pathLst>
              </a:custGeom>
              <a:solidFill>
                <a:srgbClr val="7587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48185" name="Group 57"/>
            <p:cNvGrpSpPr>
              <a:grpSpLocks noChangeAspect="1"/>
            </p:cNvGrpSpPr>
            <p:nvPr/>
          </p:nvGrpSpPr>
          <p:grpSpPr bwMode="auto">
            <a:xfrm>
              <a:off x="839" y="2251"/>
              <a:ext cx="635" cy="425"/>
              <a:chOff x="839" y="2251"/>
              <a:chExt cx="635" cy="425"/>
            </a:xfrm>
          </p:grpSpPr>
          <p:sp>
            <p:nvSpPr>
              <p:cNvPr id="48186" name="AutoShape 58"/>
              <p:cNvSpPr>
                <a:spLocks noChangeAspect="1" noChangeArrowheads="1" noTextEdit="1"/>
              </p:cNvSpPr>
              <p:nvPr/>
            </p:nvSpPr>
            <p:spPr bwMode="auto">
              <a:xfrm>
                <a:off x="839" y="2251"/>
                <a:ext cx="635" cy="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8187" name="Freeform 59"/>
              <p:cNvSpPr>
                <a:spLocks/>
              </p:cNvSpPr>
              <p:nvPr/>
            </p:nvSpPr>
            <p:spPr bwMode="auto">
              <a:xfrm>
                <a:off x="843" y="2456"/>
                <a:ext cx="402" cy="214"/>
              </a:xfrm>
              <a:custGeom>
                <a:avLst/>
                <a:gdLst>
                  <a:gd name="T0" fmla="*/ 0 w 402"/>
                  <a:gd name="T1" fmla="*/ 0 h 214"/>
                  <a:gd name="T2" fmla="*/ 0 w 402"/>
                  <a:gd name="T3" fmla="*/ 0 h 214"/>
                  <a:gd name="T4" fmla="*/ 4 w 402"/>
                  <a:gd name="T5" fmla="*/ 21 h 214"/>
                  <a:gd name="T6" fmla="*/ 17 w 402"/>
                  <a:gd name="T7" fmla="*/ 45 h 214"/>
                  <a:gd name="T8" fmla="*/ 29 w 402"/>
                  <a:gd name="T9" fmla="*/ 66 h 214"/>
                  <a:gd name="T10" fmla="*/ 49 w 402"/>
                  <a:gd name="T11" fmla="*/ 82 h 214"/>
                  <a:gd name="T12" fmla="*/ 74 w 402"/>
                  <a:gd name="T13" fmla="*/ 103 h 214"/>
                  <a:gd name="T14" fmla="*/ 99 w 402"/>
                  <a:gd name="T15" fmla="*/ 119 h 214"/>
                  <a:gd name="T16" fmla="*/ 127 w 402"/>
                  <a:gd name="T17" fmla="*/ 136 h 214"/>
                  <a:gd name="T18" fmla="*/ 160 w 402"/>
                  <a:gd name="T19" fmla="*/ 152 h 214"/>
                  <a:gd name="T20" fmla="*/ 226 w 402"/>
                  <a:gd name="T21" fmla="*/ 177 h 214"/>
                  <a:gd name="T22" fmla="*/ 291 w 402"/>
                  <a:gd name="T23" fmla="*/ 197 h 214"/>
                  <a:gd name="T24" fmla="*/ 353 w 402"/>
                  <a:gd name="T25" fmla="*/ 210 h 214"/>
                  <a:gd name="T26" fmla="*/ 402 w 402"/>
                  <a:gd name="T27" fmla="*/ 214 h 214"/>
                  <a:gd name="T28" fmla="*/ 402 w 402"/>
                  <a:gd name="T29" fmla="*/ 193 h 214"/>
                  <a:gd name="T30" fmla="*/ 353 w 402"/>
                  <a:gd name="T31" fmla="*/ 189 h 214"/>
                  <a:gd name="T32" fmla="*/ 296 w 402"/>
                  <a:gd name="T33" fmla="*/ 177 h 214"/>
                  <a:gd name="T34" fmla="*/ 230 w 402"/>
                  <a:gd name="T35" fmla="*/ 156 h 214"/>
                  <a:gd name="T36" fmla="*/ 168 w 402"/>
                  <a:gd name="T37" fmla="*/ 132 h 214"/>
                  <a:gd name="T38" fmla="*/ 136 w 402"/>
                  <a:gd name="T39" fmla="*/ 119 h 214"/>
                  <a:gd name="T40" fmla="*/ 111 w 402"/>
                  <a:gd name="T41" fmla="*/ 103 h 214"/>
                  <a:gd name="T42" fmla="*/ 82 w 402"/>
                  <a:gd name="T43" fmla="*/ 86 h 214"/>
                  <a:gd name="T44" fmla="*/ 62 w 402"/>
                  <a:gd name="T45" fmla="*/ 70 h 214"/>
                  <a:gd name="T46" fmla="*/ 45 w 402"/>
                  <a:gd name="T47" fmla="*/ 49 h 214"/>
                  <a:gd name="T48" fmla="*/ 33 w 402"/>
                  <a:gd name="T49" fmla="*/ 33 h 214"/>
                  <a:gd name="T50" fmla="*/ 25 w 402"/>
                  <a:gd name="T51" fmla="*/ 17 h 214"/>
                  <a:gd name="T52" fmla="*/ 21 w 402"/>
                  <a:gd name="T53" fmla="*/ 0 h 214"/>
                  <a:gd name="T54" fmla="*/ 21 w 402"/>
                  <a:gd name="T55" fmla="*/ 0 h 214"/>
                  <a:gd name="T56" fmla="*/ 0 w 402"/>
                  <a:gd name="T57"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2" h="214">
                    <a:moveTo>
                      <a:pt x="0" y="0"/>
                    </a:moveTo>
                    <a:lnTo>
                      <a:pt x="0" y="0"/>
                    </a:lnTo>
                    <a:lnTo>
                      <a:pt x="4" y="21"/>
                    </a:lnTo>
                    <a:lnTo>
                      <a:pt x="17" y="45"/>
                    </a:lnTo>
                    <a:lnTo>
                      <a:pt x="29" y="66"/>
                    </a:lnTo>
                    <a:lnTo>
                      <a:pt x="49" y="82"/>
                    </a:lnTo>
                    <a:lnTo>
                      <a:pt x="74" y="103"/>
                    </a:lnTo>
                    <a:lnTo>
                      <a:pt x="99" y="119"/>
                    </a:lnTo>
                    <a:lnTo>
                      <a:pt x="127" y="136"/>
                    </a:lnTo>
                    <a:lnTo>
                      <a:pt x="160" y="152"/>
                    </a:lnTo>
                    <a:lnTo>
                      <a:pt x="226" y="177"/>
                    </a:lnTo>
                    <a:lnTo>
                      <a:pt x="291" y="197"/>
                    </a:lnTo>
                    <a:lnTo>
                      <a:pt x="353" y="210"/>
                    </a:lnTo>
                    <a:lnTo>
                      <a:pt x="402" y="214"/>
                    </a:lnTo>
                    <a:lnTo>
                      <a:pt x="402" y="193"/>
                    </a:lnTo>
                    <a:lnTo>
                      <a:pt x="353" y="189"/>
                    </a:lnTo>
                    <a:lnTo>
                      <a:pt x="296" y="177"/>
                    </a:lnTo>
                    <a:lnTo>
                      <a:pt x="230" y="156"/>
                    </a:lnTo>
                    <a:lnTo>
                      <a:pt x="168" y="132"/>
                    </a:lnTo>
                    <a:lnTo>
                      <a:pt x="136" y="119"/>
                    </a:lnTo>
                    <a:lnTo>
                      <a:pt x="111" y="103"/>
                    </a:lnTo>
                    <a:lnTo>
                      <a:pt x="82" y="86"/>
                    </a:lnTo>
                    <a:lnTo>
                      <a:pt x="62" y="70"/>
                    </a:lnTo>
                    <a:lnTo>
                      <a:pt x="45" y="49"/>
                    </a:lnTo>
                    <a:lnTo>
                      <a:pt x="33" y="33"/>
                    </a:lnTo>
                    <a:lnTo>
                      <a:pt x="25" y="17"/>
                    </a:lnTo>
                    <a:lnTo>
                      <a:pt x="21" y="0"/>
                    </a:lnTo>
                    <a:lnTo>
                      <a:pt x="21" y="0"/>
                    </a:lnTo>
                    <a:lnTo>
                      <a:pt x="0" y="0"/>
                    </a:lnTo>
                    <a:close/>
                  </a:path>
                </a:pathLst>
              </a:custGeom>
              <a:solidFill>
                <a:srgbClr val="0089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188" name="Freeform 60"/>
              <p:cNvSpPr>
                <a:spLocks/>
              </p:cNvSpPr>
              <p:nvPr/>
            </p:nvSpPr>
            <p:spPr bwMode="auto">
              <a:xfrm>
                <a:off x="843" y="2255"/>
                <a:ext cx="402" cy="201"/>
              </a:xfrm>
              <a:custGeom>
                <a:avLst/>
                <a:gdLst>
                  <a:gd name="T0" fmla="*/ 402 w 402"/>
                  <a:gd name="T1" fmla="*/ 0 h 201"/>
                  <a:gd name="T2" fmla="*/ 402 w 402"/>
                  <a:gd name="T3" fmla="*/ 0 h 201"/>
                  <a:gd name="T4" fmla="*/ 353 w 402"/>
                  <a:gd name="T5" fmla="*/ 4 h 201"/>
                  <a:gd name="T6" fmla="*/ 291 w 402"/>
                  <a:gd name="T7" fmla="*/ 17 h 201"/>
                  <a:gd name="T8" fmla="*/ 226 w 402"/>
                  <a:gd name="T9" fmla="*/ 33 h 201"/>
                  <a:gd name="T10" fmla="*/ 160 w 402"/>
                  <a:gd name="T11" fmla="*/ 58 h 201"/>
                  <a:gd name="T12" fmla="*/ 127 w 402"/>
                  <a:gd name="T13" fmla="*/ 70 h 201"/>
                  <a:gd name="T14" fmla="*/ 99 w 402"/>
                  <a:gd name="T15" fmla="*/ 82 h 201"/>
                  <a:gd name="T16" fmla="*/ 74 w 402"/>
                  <a:gd name="T17" fmla="*/ 99 h 201"/>
                  <a:gd name="T18" fmla="*/ 49 w 402"/>
                  <a:gd name="T19" fmla="*/ 115 h 201"/>
                  <a:gd name="T20" fmla="*/ 29 w 402"/>
                  <a:gd name="T21" fmla="*/ 136 h 201"/>
                  <a:gd name="T22" fmla="*/ 17 w 402"/>
                  <a:gd name="T23" fmla="*/ 156 h 201"/>
                  <a:gd name="T24" fmla="*/ 4 w 402"/>
                  <a:gd name="T25" fmla="*/ 177 h 201"/>
                  <a:gd name="T26" fmla="*/ 0 w 402"/>
                  <a:gd name="T27" fmla="*/ 201 h 201"/>
                  <a:gd name="T28" fmla="*/ 21 w 402"/>
                  <a:gd name="T29" fmla="*/ 201 h 201"/>
                  <a:gd name="T30" fmla="*/ 25 w 402"/>
                  <a:gd name="T31" fmla="*/ 181 h 201"/>
                  <a:gd name="T32" fmla="*/ 29 w 402"/>
                  <a:gd name="T33" fmla="*/ 164 h 201"/>
                  <a:gd name="T34" fmla="*/ 45 w 402"/>
                  <a:gd name="T35" fmla="*/ 148 h 201"/>
                  <a:gd name="T36" fmla="*/ 62 w 402"/>
                  <a:gd name="T37" fmla="*/ 131 h 201"/>
                  <a:gd name="T38" fmla="*/ 82 w 402"/>
                  <a:gd name="T39" fmla="*/ 115 h 201"/>
                  <a:gd name="T40" fmla="*/ 111 w 402"/>
                  <a:gd name="T41" fmla="*/ 103 h 201"/>
                  <a:gd name="T42" fmla="*/ 136 w 402"/>
                  <a:gd name="T43" fmla="*/ 86 h 201"/>
                  <a:gd name="T44" fmla="*/ 168 w 402"/>
                  <a:gd name="T45" fmla="*/ 74 h 201"/>
                  <a:gd name="T46" fmla="*/ 230 w 402"/>
                  <a:gd name="T47" fmla="*/ 49 h 201"/>
                  <a:gd name="T48" fmla="*/ 296 w 402"/>
                  <a:gd name="T49" fmla="*/ 33 h 201"/>
                  <a:gd name="T50" fmla="*/ 353 w 402"/>
                  <a:gd name="T51" fmla="*/ 25 h 201"/>
                  <a:gd name="T52" fmla="*/ 402 w 402"/>
                  <a:gd name="T53" fmla="*/ 21 h 201"/>
                  <a:gd name="T54" fmla="*/ 402 w 402"/>
                  <a:gd name="T55" fmla="*/ 21 h 201"/>
                  <a:gd name="T56" fmla="*/ 402 w 402"/>
                  <a:gd name="T57"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2" h="201">
                    <a:moveTo>
                      <a:pt x="402" y="0"/>
                    </a:moveTo>
                    <a:lnTo>
                      <a:pt x="402" y="0"/>
                    </a:lnTo>
                    <a:lnTo>
                      <a:pt x="353" y="4"/>
                    </a:lnTo>
                    <a:lnTo>
                      <a:pt x="291" y="17"/>
                    </a:lnTo>
                    <a:lnTo>
                      <a:pt x="226" y="33"/>
                    </a:lnTo>
                    <a:lnTo>
                      <a:pt x="160" y="58"/>
                    </a:lnTo>
                    <a:lnTo>
                      <a:pt x="127" y="70"/>
                    </a:lnTo>
                    <a:lnTo>
                      <a:pt x="99" y="82"/>
                    </a:lnTo>
                    <a:lnTo>
                      <a:pt x="74" y="99"/>
                    </a:lnTo>
                    <a:lnTo>
                      <a:pt x="49" y="115"/>
                    </a:lnTo>
                    <a:lnTo>
                      <a:pt x="29" y="136"/>
                    </a:lnTo>
                    <a:lnTo>
                      <a:pt x="17" y="156"/>
                    </a:lnTo>
                    <a:lnTo>
                      <a:pt x="4" y="177"/>
                    </a:lnTo>
                    <a:lnTo>
                      <a:pt x="0" y="201"/>
                    </a:lnTo>
                    <a:lnTo>
                      <a:pt x="21" y="201"/>
                    </a:lnTo>
                    <a:lnTo>
                      <a:pt x="25" y="181"/>
                    </a:lnTo>
                    <a:lnTo>
                      <a:pt x="29" y="164"/>
                    </a:lnTo>
                    <a:lnTo>
                      <a:pt x="45" y="148"/>
                    </a:lnTo>
                    <a:lnTo>
                      <a:pt x="62" y="131"/>
                    </a:lnTo>
                    <a:lnTo>
                      <a:pt x="82" y="115"/>
                    </a:lnTo>
                    <a:lnTo>
                      <a:pt x="111" y="103"/>
                    </a:lnTo>
                    <a:lnTo>
                      <a:pt x="136" y="86"/>
                    </a:lnTo>
                    <a:lnTo>
                      <a:pt x="168" y="74"/>
                    </a:lnTo>
                    <a:lnTo>
                      <a:pt x="230" y="49"/>
                    </a:lnTo>
                    <a:lnTo>
                      <a:pt x="296" y="33"/>
                    </a:lnTo>
                    <a:lnTo>
                      <a:pt x="353" y="25"/>
                    </a:lnTo>
                    <a:lnTo>
                      <a:pt x="402" y="21"/>
                    </a:lnTo>
                    <a:lnTo>
                      <a:pt x="402" y="21"/>
                    </a:lnTo>
                    <a:lnTo>
                      <a:pt x="402" y="0"/>
                    </a:lnTo>
                    <a:close/>
                  </a:path>
                </a:pathLst>
              </a:custGeom>
              <a:solidFill>
                <a:srgbClr val="0089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189" name="Freeform 61"/>
              <p:cNvSpPr>
                <a:spLocks/>
              </p:cNvSpPr>
              <p:nvPr/>
            </p:nvSpPr>
            <p:spPr bwMode="auto">
              <a:xfrm>
                <a:off x="1245" y="2255"/>
                <a:ext cx="222" cy="205"/>
              </a:xfrm>
              <a:custGeom>
                <a:avLst/>
                <a:gdLst>
                  <a:gd name="T0" fmla="*/ 222 w 222"/>
                  <a:gd name="T1" fmla="*/ 205 h 205"/>
                  <a:gd name="T2" fmla="*/ 222 w 222"/>
                  <a:gd name="T3" fmla="*/ 205 h 205"/>
                  <a:gd name="T4" fmla="*/ 218 w 222"/>
                  <a:gd name="T5" fmla="*/ 185 h 205"/>
                  <a:gd name="T6" fmla="*/ 218 w 222"/>
                  <a:gd name="T7" fmla="*/ 164 h 205"/>
                  <a:gd name="T8" fmla="*/ 210 w 222"/>
                  <a:gd name="T9" fmla="*/ 148 h 205"/>
                  <a:gd name="T10" fmla="*/ 201 w 222"/>
                  <a:gd name="T11" fmla="*/ 127 h 205"/>
                  <a:gd name="T12" fmla="*/ 185 w 222"/>
                  <a:gd name="T13" fmla="*/ 90 h 205"/>
                  <a:gd name="T14" fmla="*/ 156 w 222"/>
                  <a:gd name="T15" fmla="*/ 62 h 205"/>
                  <a:gd name="T16" fmla="*/ 123 w 222"/>
                  <a:gd name="T17" fmla="*/ 37 h 205"/>
                  <a:gd name="T18" fmla="*/ 86 w 222"/>
                  <a:gd name="T19" fmla="*/ 17 h 205"/>
                  <a:gd name="T20" fmla="*/ 45 w 222"/>
                  <a:gd name="T21" fmla="*/ 4 h 205"/>
                  <a:gd name="T22" fmla="*/ 0 w 222"/>
                  <a:gd name="T23" fmla="*/ 0 h 205"/>
                  <a:gd name="T24" fmla="*/ 0 w 222"/>
                  <a:gd name="T25" fmla="*/ 21 h 205"/>
                  <a:gd name="T26" fmla="*/ 41 w 222"/>
                  <a:gd name="T27" fmla="*/ 25 h 205"/>
                  <a:gd name="T28" fmla="*/ 78 w 222"/>
                  <a:gd name="T29" fmla="*/ 37 h 205"/>
                  <a:gd name="T30" fmla="*/ 115 w 222"/>
                  <a:gd name="T31" fmla="*/ 53 h 205"/>
                  <a:gd name="T32" fmla="*/ 144 w 222"/>
                  <a:gd name="T33" fmla="*/ 74 h 205"/>
                  <a:gd name="T34" fmla="*/ 169 w 222"/>
                  <a:gd name="T35" fmla="*/ 103 h 205"/>
                  <a:gd name="T36" fmla="*/ 185 w 222"/>
                  <a:gd name="T37" fmla="*/ 136 h 205"/>
                  <a:gd name="T38" fmla="*/ 193 w 222"/>
                  <a:gd name="T39" fmla="*/ 152 h 205"/>
                  <a:gd name="T40" fmla="*/ 197 w 222"/>
                  <a:gd name="T41" fmla="*/ 168 h 205"/>
                  <a:gd name="T42" fmla="*/ 201 w 222"/>
                  <a:gd name="T43" fmla="*/ 189 h 205"/>
                  <a:gd name="T44" fmla="*/ 201 w 222"/>
                  <a:gd name="T45" fmla="*/ 205 h 205"/>
                  <a:gd name="T46" fmla="*/ 201 w 222"/>
                  <a:gd name="T47" fmla="*/ 205 h 205"/>
                  <a:gd name="T48" fmla="*/ 222 w 222"/>
                  <a:gd name="T49"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2" h="205">
                    <a:moveTo>
                      <a:pt x="222" y="205"/>
                    </a:moveTo>
                    <a:lnTo>
                      <a:pt x="222" y="205"/>
                    </a:lnTo>
                    <a:lnTo>
                      <a:pt x="218" y="185"/>
                    </a:lnTo>
                    <a:lnTo>
                      <a:pt x="218" y="164"/>
                    </a:lnTo>
                    <a:lnTo>
                      <a:pt x="210" y="148"/>
                    </a:lnTo>
                    <a:lnTo>
                      <a:pt x="201" y="127"/>
                    </a:lnTo>
                    <a:lnTo>
                      <a:pt x="185" y="90"/>
                    </a:lnTo>
                    <a:lnTo>
                      <a:pt x="156" y="62"/>
                    </a:lnTo>
                    <a:lnTo>
                      <a:pt x="123" y="37"/>
                    </a:lnTo>
                    <a:lnTo>
                      <a:pt x="86" y="17"/>
                    </a:lnTo>
                    <a:lnTo>
                      <a:pt x="45" y="4"/>
                    </a:lnTo>
                    <a:lnTo>
                      <a:pt x="0" y="0"/>
                    </a:lnTo>
                    <a:lnTo>
                      <a:pt x="0" y="21"/>
                    </a:lnTo>
                    <a:lnTo>
                      <a:pt x="41" y="25"/>
                    </a:lnTo>
                    <a:lnTo>
                      <a:pt x="78" y="37"/>
                    </a:lnTo>
                    <a:lnTo>
                      <a:pt x="115" y="53"/>
                    </a:lnTo>
                    <a:lnTo>
                      <a:pt x="144" y="74"/>
                    </a:lnTo>
                    <a:lnTo>
                      <a:pt x="169" y="103"/>
                    </a:lnTo>
                    <a:lnTo>
                      <a:pt x="185" y="136"/>
                    </a:lnTo>
                    <a:lnTo>
                      <a:pt x="193" y="152"/>
                    </a:lnTo>
                    <a:lnTo>
                      <a:pt x="197" y="168"/>
                    </a:lnTo>
                    <a:lnTo>
                      <a:pt x="201" y="189"/>
                    </a:lnTo>
                    <a:lnTo>
                      <a:pt x="201" y="205"/>
                    </a:lnTo>
                    <a:lnTo>
                      <a:pt x="201" y="205"/>
                    </a:lnTo>
                    <a:lnTo>
                      <a:pt x="222" y="205"/>
                    </a:lnTo>
                    <a:close/>
                  </a:path>
                </a:pathLst>
              </a:custGeom>
              <a:solidFill>
                <a:srgbClr val="0089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190" name="Freeform 62"/>
              <p:cNvSpPr>
                <a:spLocks/>
              </p:cNvSpPr>
              <p:nvPr/>
            </p:nvSpPr>
            <p:spPr bwMode="auto">
              <a:xfrm>
                <a:off x="1245" y="2460"/>
                <a:ext cx="222" cy="210"/>
              </a:xfrm>
              <a:custGeom>
                <a:avLst/>
                <a:gdLst>
                  <a:gd name="T0" fmla="*/ 0 w 222"/>
                  <a:gd name="T1" fmla="*/ 210 h 210"/>
                  <a:gd name="T2" fmla="*/ 0 w 222"/>
                  <a:gd name="T3" fmla="*/ 210 h 210"/>
                  <a:gd name="T4" fmla="*/ 45 w 222"/>
                  <a:gd name="T5" fmla="*/ 206 h 210"/>
                  <a:gd name="T6" fmla="*/ 86 w 222"/>
                  <a:gd name="T7" fmla="*/ 193 h 210"/>
                  <a:gd name="T8" fmla="*/ 123 w 222"/>
                  <a:gd name="T9" fmla="*/ 173 h 210"/>
                  <a:gd name="T10" fmla="*/ 156 w 222"/>
                  <a:gd name="T11" fmla="*/ 148 h 210"/>
                  <a:gd name="T12" fmla="*/ 185 w 222"/>
                  <a:gd name="T13" fmla="*/ 119 h 210"/>
                  <a:gd name="T14" fmla="*/ 201 w 222"/>
                  <a:gd name="T15" fmla="*/ 82 h 210"/>
                  <a:gd name="T16" fmla="*/ 210 w 222"/>
                  <a:gd name="T17" fmla="*/ 62 h 210"/>
                  <a:gd name="T18" fmla="*/ 218 w 222"/>
                  <a:gd name="T19" fmla="*/ 45 h 210"/>
                  <a:gd name="T20" fmla="*/ 218 w 222"/>
                  <a:gd name="T21" fmla="*/ 25 h 210"/>
                  <a:gd name="T22" fmla="*/ 222 w 222"/>
                  <a:gd name="T23" fmla="*/ 0 h 210"/>
                  <a:gd name="T24" fmla="*/ 201 w 222"/>
                  <a:gd name="T25" fmla="*/ 0 h 210"/>
                  <a:gd name="T26" fmla="*/ 201 w 222"/>
                  <a:gd name="T27" fmla="*/ 21 h 210"/>
                  <a:gd name="T28" fmla="*/ 197 w 222"/>
                  <a:gd name="T29" fmla="*/ 41 h 210"/>
                  <a:gd name="T30" fmla="*/ 193 w 222"/>
                  <a:gd name="T31" fmla="*/ 58 h 210"/>
                  <a:gd name="T32" fmla="*/ 185 w 222"/>
                  <a:gd name="T33" fmla="*/ 74 h 210"/>
                  <a:gd name="T34" fmla="*/ 169 w 222"/>
                  <a:gd name="T35" fmla="*/ 107 h 210"/>
                  <a:gd name="T36" fmla="*/ 144 w 222"/>
                  <a:gd name="T37" fmla="*/ 136 h 210"/>
                  <a:gd name="T38" fmla="*/ 115 w 222"/>
                  <a:gd name="T39" fmla="*/ 156 h 210"/>
                  <a:gd name="T40" fmla="*/ 78 w 222"/>
                  <a:gd name="T41" fmla="*/ 173 h 210"/>
                  <a:gd name="T42" fmla="*/ 41 w 222"/>
                  <a:gd name="T43" fmla="*/ 185 h 210"/>
                  <a:gd name="T44" fmla="*/ 0 w 222"/>
                  <a:gd name="T45" fmla="*/ 189 h 210"/>
                  <a:gd name="T46" fmla="*/ 0 w 222"/>
                  <a:gd name="T47" fmla="*/ 189 h 210"/>
                  <a:gd name="T48" fmla="*/ 0 w 222"/>
                  <a:gd name="T49"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2" h="210">
                    <a:moveTo>
                      <a:pt x="0" y="210"/>
                    </a:moveTo>
                    <a:lnTo>
                      <a:pt x="0" y="210"/>
                    </a:lnTo>
                    <a:lnTo>
                      <a:pt x="45" y="206"/>
                    </a:lnTo>
                    <a:lnTo>
                      <a:pt x="86" y="193"/>
                    </a:lnTo>
                    <a:lnTo>
                      <a:pt x="123" y="173"/>
                    </a:lnTo>
                    <a:lnTo>
                      <a:pt x="156" y="148"/>
                    </a:lnTo>
                    <a:lnTo>
                      <a:pt x="185" y="119"/>
                    </a:lnTo>
                    <a:lnTo>
                      <a:pt x="201" y="82"/>
                    </a:lnTo>
                    <a:lnTo>
                      <a:pt x="210" y="62"/>
                    </a:lnTo>
                    <a:lnTo>
                      <a:pt x="218" y="45"/>
                    </a:lnTo>
                    <a:lnTo>
                      <a:pt x="218" y="25"/>
                    </a:lnTo>
                    <a:lnTo>
                      <a:pt x="222" y="0"/>
                    </a:lnTo>
                    <a:lnTo>
                      <a:pt x="201" y="0"/>
                    </a:lnTo>
                    <a:lnTo>
                      <a:pt x="201" y="21"/>
                    </a:lnTo>
                    <a:lnTo>
                      <a:pt x="197" y="41"/>
                    </a:lnTo>
                    <a:lnTo>
                      <a:pt x="193" y="58"/>
                    </a:lnTo>
                    <a:lnTo>
                      <a:pt x="185" y="74"/>
                    </a:lnTo>
                    <a:lnTo>
                      <a:pt x="169" y="107"/>
                    </a:lnTo>
                    <a:lnTo>
                      <a:pt x="144" y="136"/>
                    </a:lnTo>
                    <a:lnTo>
                      <a:pt x="115" y="156"/>
                    </a:lnTo>
                    <a:lnTo>
                      <a:pt x="78" y="173"/>
                    </a:lnTo>
                    <a:lnTo>
                      <a:pt x="41" y="185"/>
                    </a:lnTo>
                    <a:lnTo>
                      <a:pt x="0" y="189"/>
                    </a:lnTo>
                    <a:lnTo>
                      <a:pt x="0" y="189"/>
                    </a:lnTo>
                    <a:lnTo>
                      <a:pt x="0" y="210"/>
                    </a:lnTo>
                    <a:close/>
                  </a:path>
                </a:pathLst>
              </a:custGeom>
              <a:solidFill>
                <a:srgbClr val="0089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48191" name="Group 63"/>
            <p:cNvGrpSpPr>
              <a:grpSpLocks noChangeAspect="1"/>
            </p:cNvGrpSpPr>
            <p:nvPr/>
          </p:nvGrpSpPr>
          <p:grpSpPr bwMode="auto">
            <a:xfrm>
              <a:off x="612" y="3203"/>
              <a:ext cx="590" cy="458"/>
              <a:chOff x="612" y="3203"/>
              <a:chExt cx="590" cy="458"/>
            </a:xfrm>
          </p:grpSpPr>
          <p:sp>
            <p:nvSpPr>
              <p:cNvPr id="48192" name="AutoShape 64"/>
              <p:cNvSpPr>
                <a:spLocks noChangeAspect="1" noChangeArrowheads="1" noTextEdit="1"/>
              </p:cNvSpPr>
              <p:nvPr/>
            </p:nvSpPr>
            <p:spPr bwMode="auto">
              <a:xfrm>
                <a:off x="612" y="3203"/>
                <a:ext cx="590"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8193" name="Freeform 65"/>
              <p:cNvSpPr>
                <a:spLocks/>
              </p:cNvSpPr>
              <p:nvPr/>
            </p:nvSpPr>
            <p:spPr bwMode="auto">
              <a:xfrm>
                <a:off x="615" y="3206"/>
                <a:ext cx="321" cy="147"/>
              </a:xfrm>
              <a:custGeom>
                <a:avLst/>
                <a:gdLst>
                  <a:gd name="T0" fmla="*/ 293 w 321"/>
                  <a:gd name="T1" fmla="*/ 91 h 147"/>
                  <a:gd name="T2" fmla="*/ 293 w 321"/>
                  <a:gd name="T3" fmla="*/ 91 h 147"/>
                  <a:gd name="T4" fmla="*/ 303 w 321"/>
                  <a:gd name="T5" fmla="*/ 77 h 147"/>
                  <a:gd name="T6" fmla="*/ 314 w 321"/>
                  <a:gd name="T7" fmla="*/ 67 h 147"/>
                  <a:gd name="T8" fmla="*/ 317 w 321"/>
                  <a:gd name="T9" fmla="*/ 53 h 147"/>
                  <a:gd name="T10" fmla="*/ 321 w 321"/>
                  <a:gd name="T11" fmla="*/ 42 h 147"/>
                  <a:gd name="T12" fmla="*/ 321 w 321"/>
                  <a:gd name="T13" fmla="*/ 32 h 147"/>
                  <a:gd name="T14" fmla="*/ 317 w 321"/>
                  <a:gd name="T15" fmla="*/ 21 h 147"/>
                  <a:gd name="T16" fmla="*/ 310 w 321"/>
                  <a:gd name="T17" fmla="*/ 14 h 147"/>
                  <a:gd name="T18" fmla="*/ 303 w 321"/>
                  <a:gd name="T19" fmla="*/ 7 h 147"/>
                  <a:gd name="T20" fmla="*/ 282 w 321"/>
                  <a:gd name="T21" fmla="*/ 4 h 147"/>
                  <a:gd name="T22" fmla="*/ 258 w 321"/>
                  <a:gd name="T23" fmla="*/ 0 h 147"/>
                  <a:gd name="T24" fmla="*/ 227 w 321"/>
                  <a:gd name="T25" fmla="*/ 4 h 147"/>
                  <a:gd name="T26" fmla="*/ 195 w 321"/>
                  <a:gd name="T27" fmla="*/ 11 h 147"/>
                  <a:gd name="T28" fmla="*/ 161 w 321"/>
                  <a:gd name="T29" fmla="*/ 21 h 147"/>
                  <a:gd name="T30" fmla="*/ 126 w 321"/>
                  <a:gd name="T31" fmla="*/ 32 h 147"/>
                  <a:gd name="T32" fmla="*/ 94 w 321"/>
                  <a:gd name="T33" fmla="*/ 46 h 147"/>
                  <a:gd name="T34" fmla="*/ 63 w 321"/>
                  <a:gd name="T35" fmla="*/ 63 h 147"/>
                  <a:gd name="T36" fmla="*/ 39 w 321"/>
                  <a:gd name="T37" fmla="*/ 81 h 147"/>
                  <a:gd name="T38" fmla="*/ 18 w 321"/>
                  <a:gd name="T39" fmla="*/ 101 h 147"/>
                  <a:gd name="T40" fmla="*/ 11 w 321"/>
                  <a:gd name="T41" fmla="*/ 112 h 147"/>
                  <a:gd name="T42" fmla="*/ 4 w 321"/>
                  <a:gd name="T43" fmla="*/ 122 h 147"/>
                  <a:gd name="T44" fmla="*/ 0 w 321"/>
                  <a:gd name="T45" fmla="*/ 136 h 147"/>
                  <a:gd name="T46" fmla="*/ 0 w 321"/>
                  <a:gd name="T47" fmla="*/ 147 h 147"/>
                  <a:gd name="T48" fmla="*/ 18 w 321"/>
                  <a:gd name="T49" fmla="*/ 147 h 147"/>
                  <a:gd name="T50" fmla="*/ 18 w 321"/>
                  <a:gd name="T51" fmla="*/ 136 h 147"/>
                  <a:gd name="T52" fmla="*/ 21 w 321"/>
                  <a:gd name="T53" fmla="*/ 129 h 147"/>
                  <a:gd name="T54" fmla="*/ 25 w 321"/>
                  <a:gd name="T55" fmla="*/ 122 h 147"/>
                  <a:gd name="T56" fmla="*/ 32 w 321"/>
                  <a:gd name="T57" fmla="*/ 112 h 147"/>
                  <a:gd name="T58" fmla="*/ 49 w 321"/>
                  <a:gd name="T59" fmla="*/ 94 h 147"/>
                  <a:gd name="T60" fmla="*/ 74 w 321"/>
                  <a:gd name="T61" fmla="*/ 77 h 147"/>
                  <a:gd name="T62" fmla="*/ 101 w 321"/>
                  <a:gd name="T63" fmla="*/ 60 h 147"/>
                  <a:gd name="T64" fmla="*/ 133 w 321"/>
                  <a:gd name="T65" fmla="*/ 46 h 147"/>
                  <a:gd name="T66" fmla="*/ 164 w 321"/>
                  <a:gd name="T67" fmla="*/ 35 h 147"/>
                  <a:gd name="T68" fmla="*/ 199 w 321"/>
                  <a:gd name="T69" fmla="*/ 25 h 147"/>
                  <a:gd name="T70" fmla="*/ 230 w 321"/>
                  <a:gd name="T71" fmla="*/ 21 h 147"/>
                  <a:gd name="T72" fmla="*/ 258 w 321"/>
                  <a:gd name="T73" fmla="*/ 18 h 147"/>
                  <a:gd name="T74" fmla="*/ 279 w 321"/>
                  <a:gd name="T75" fmla="*/ 18 h 147"/>
                  <a:gd name="T76" fmla="*/ 296 w 321"/>
                  <a:gd name="T77" fmla="*/ 25 h 147"/>
                  <a:gd name="T78" fmla="*/ 300 w 321"/>
                  <a:gd name="T79" fmla="*/ 25 h 147"/>
                  <a:gd name="T80" fmla="*/ 303 w 321"/>
                  <a:gd name="T81" fmla="*/ 28 h 147"/>
                  <a:gd name="T82" fmla="*/ 307 w 321"/>
                  <a:gd name="T83" fmla="*/ 35 h 147"/>
                  <a:gd name="T84" fmla="*/ 307 w 321"/>
                  <a:gd name="T85" fmla="*/ 39 h 147"/>
                  <a:gd name="T86" fmla="*/ 303 w 321"/>
                  <a:gd name="T87" fmla="*/ 46 h 147"/>
                  <a:gd name="T88" fmla="*/ 300 w 321"/>
                  <a:gd name="T89" fmla="*/ 56 h 147"/>
                  <a:gd name="T90" fmla="*/ 293 w 321"/>
                  <a:gd name="T91" fmla="*/ 67 h 147"/>
                  <a:gd name="T92" fmla="*/ 279 w 321"/>
                  <a:gd name="T93" fmla="*/ 81 h 147"/>
                  <a:gd name="T94" fmla="*/ 279 w 321"/>
                  <a:gd name="T95" fmla="*/ 81 h 147"/>
                  <a:gd name="T96" fmla="*/ 293 w 321"/>
                  <a:gd name="T97" fmla="*/ 9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1" h="147">
                    <a:moveTo>
                      <a:pt x="293" y="91"/>
                    </a:moveTo>
                    <a:lnTo>
                      <a:pt x="293" y="91"/>
                    </a:lnTo>
                    <a:lnTo>
                      <a:pt x="303" y="77"/>
                    </a:lnTo>
                    <a:lnTo>
                      <a:pt x="314" y="67"/>
                    </a:lnTo>
                    <a:lnTo>
                      <a:pt x="317" y="53"/>
                    </a:lnTo>
                    <a:lnTo>
                      <a:pt x="321" y="42"/>
                    </a:lnTo>
                    <a:lnTo>
                      <a:pt x="321" y="32"/>
                    </a:lnTo>
                    <a:lnTo>
                      <a:pt x="317" y="21"/>
                    </a:lnTo>
                    <a:lnTo>
                      <a:pt x="310" y="14"/>
                    </a:lnTo>
                    <a:lnTo>
                      <a:pt x="303" y="7"/>
                    </a:lnTo>
                    <a:lnTo>
                      <a:pt x="282" y="4"/>
                    </a:lnTo>
                    <a:lnTo>
                      <a:pt x="258" y="0"/>
                    </a:lnTo>
                    <a:lnTo>
                      <a:pt x="227" y="4"/>
                    </a:lnTo>
                    <a:lnTo>
                      <a:pt x="195" y="11"/>
                    </a:lnTo>
                    <a:lnTo>
                      <a:pt x="161" y="21"/>
                    </a:lnTo>
                    <a:lnTo>
                      <a:pt x="126" y="32"/>
                    </a:lnTo>
                    <a:lnTo>
                      <a:pt x="94" y="46"/>
                    </a:lnTo>
                    <a:lnTo>
                      <a:pt x="63" y="63"/>
                    </a:lnTo>
                    <a:lnTo>
                      <a:pt x="39" y="81"/>
                    </a:lnTo>
                    <a:lnTo>
                      <a:pt x="18" y="101"/>
                    </a:lnTo>
                    <a:lnTo>
                      <a:pt x="11" y="112"/>
                    </a:lnTo>
                    <a:lnTo>
                      <a:pt x="4" y="122"/>
                    </a:lnTo>
                    <a:lnTo>
                      <a:pt x="0" y="136"/>
                    </a:lnTo>
                    <a:lnTo>
                      <a:pt x="0" y="147"/>
                    </a:lnTo>
                    <a:lnTo>
                      <a:pt x="18" y="147"/>
                    </a:lnTo>
                    <a:lnTo>
                      <a:pt x="18" y="136"/>
                    </a:lnTo>
                    <a:lnTo>
                      <a:pt x="21" y="129"/>
                    </a:lnTo>
                    <a:lnTo>
                      <a:pt x="25" y="122"/>
                    </a:lnTo>
                    <a:lnTo>
                      <a:pt x="32" y="112"/>
                    </a:lnTo>
                    <a:lnTo>
                      <a:pt x="49" y="94"/>
                    </a:lnTo>
                    <a:lnTo>
                      <a:pt x="74" y="77"/>
                    </a:lnTo>
                    <a:lnTo>
                      <a:pt x="101" y="60"/>
                    </a:lnTo>
                    <a:lnTo>
                      <a:pt x="133" y="46"/>
                    </a:lnTo>
                    <a:lnTo>
                      <a:pt x="164" y="35"/>
                    </a:lnTo>
                    <a:lnTo>
                      <a:pt x="199" y="25"/>
                    </a:lnTo>
                    <a:lnTo>
                      <a:pt x="230" y="21"/>
                    </a:lnTo>
                    <a:lnTo>
                      <a:pt x="258" y="18"/>
                    </a:lnTo>
                    <a:lnTo>
                      <a:pt x="279" y="18"/>
                    </a:lnTo>
                    <a:lnTo>
                      <a:pt x="296" y="25"/>
                    </a:lnTo>
                    <a:lnTo>
                      <a:pt x="300" y="25"/>
                    </a:lnTo>
                    <a:lnTo>
                      <a:pt x="303" y="28"/>
                    </a:lnTo>
                    <a:lnTo>
                      <a:pt x="307" y="35"/>
                    </a:lnTo>
                    <a:lnTo>
                      <a:pt x="307" y="39"/>
                    </a:lnTo>
                    <a:lnTo>
                      <a:pt x="303" y="46"/>
                    </a:lnTo>
                    <a:lnTo>
                      <a:pt x="300" y="56"/>
                    </a:lnTo>
                    <a:lnTo>
                      <a:pt x="293" y="67"/>
                    </a:lnTo>
                    <a:lnTo>
                      <a:pt x="279" y="81"/>
                    </a:lnTo>
                    <a:lnTo>
                      <a:pt x="279" y="81"/>
                    </a:lnTo>
                    <a:lnTo>
                      <a:pt x="293" y="91"/>
                    </a:lnTo>
                    <a:close/>
                  </a:path>
                </a:pathLst>
              </a:custGeom>
              <a:solidFill>
                <a:srgbClr val="EB3D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194" name="Freeform 66"/>
              <p:cNvSpPr>
                <a:spLocks/>
              </p:cNvSpPr>
              <p:nvPr/>
            </p:nvSpPr>
            <p:spPr bwMode="auto">
              <a:xfrm>
                <a:off x="866" y="3287"/>
                <a:ext cx="327" cy="201"/>
              </a:xfrm>
              <a:custGeom>
                <a:avLst/>
                <a:gdLst>
                  <a:gd name="T0" fmla="*/ 327 w 327"/>
                  <a:gd name="T1" fmla="*/ 194 h 201"/>
                  <a:gd name="T2" fmla="*/ 327 w 327"/>
                  <a:gd name="T3" fmla="*/ 194 h 201"/>
                  <a:gd name="T4" fmla="*/ 320 w 327"/>
                  <a:gd name="T5" fmla="*/ 184 h 201"/>
                  <a:gd name="T6" fmla="*/ 313 w 327"/>
                  <a:gd name="T7" fmla="*/ 177 h 201"/>
                  <a:gd name="T8" fmla="*/ 306 w 327"/>
                  <a:gd name="T9" fmla="*/ 167 h 201"/>
                  <a:gd name="T10" fmla="*/ 296 w 327"/>
                  <a:gd name="T11" fmla="*/ 160 h 201"/>
                  <a:gd name="T12" fmla="*/ 272 w 327"/>
                  <a:gd name="T13" fmla="*/ 149 h 201"/>
                  <a:gd name="T14" fmla="*/ 244 w 327"/>
                  <a:gd name="T15" fmla="*/ 139 h 201"/>
                  <a:gd name="T16" fmla="*/ 181 w 327"/>
                  <a:gd name="T17" fmla="*/ 125 h 201"/>
                  <a:gd name="T18" fmla="*/ 115 w 327"/>
                  <a:gd name="T19" fmla="*/ 114 h 201"/>
                  <a:gd name="T20" fmla="*/ 84 w 327"/>
                  <a:gd name="T21" fmla="*/ 107 h 201"/>
                  <a:gd name="T22" fmla="*/ 59 w 327"/>
                  <a:gd name="T23" fmla="*/ 100 h 201"/>
                  <a:gd name="T24" fmla="*/ 38 w 327"/>
                  <a:gd name="T25" fmla="*/ 90 h 201"/>
                  <a:gd name="T26" fmla="*/ 21 w 327"/>
                  <a:gd name="T27" fmla="*/ 80 h 201"/>
                  <a:gd name="T28" fmla="*/ 18 w 327"/>
                  <a:gd name="T29" fmla="*/ 76 h 201"/>
                  <a:gd name="T30" fmla="*/ 18 w 327"/>
                  <a:gd name="T31" fmla="*/ 69 h 201"/>
                  <a:gd name="T32" fmla="*/ 14 w 327"/>
                  <a:gd name="T33" fmla="*/ 62 h 201"/>
                  <a:gd name="T34" fmla="*/ 14 w 327"/>
                  <a:gd name="T35" fmla="*/ 55 h 201"/>
                  <a:gd name="T36" fmla="*/ 18 w 327"/>
                  <a:gd name="T37" fmla="*/ 48 h 201"/>
                  <a:gd name="T38" fmla="*/ 24 w 327"/>
                  <a:gd name="T39" fmla="*/ 38 h 201"/>
                  <a:gd name="T40" fmla="*/ 31 w 327"/>
                  <a:gd name="T41" fmla="*/ 24 h 201"/>
                  <a:gd name="T42" fmla="*/ 42 w 327"/>
                  <a:gd name="T43" fmla="*/ 10 h 201"/>
                  <a:gd name="T44" fmla="*/ 28 w 327"/>
                  <a:gd name="T45" fmla="*/ 0 h 201"/>
                  <a:gd name="T46" fmla="*/ 18 w 327"/>
                  <a:gd name="T47" fmla="*/ 13 h 201"/>
                  <a:gd name="T48" fmla="*/ 11 w 327"/>
                  <a:gd name="T49" fmla="*/ 27 h 201"/>
                  <a:gd name="T50" fmla="*/ 4 w 327"/>
                  <a:gd name="T51" fmla="*/ 41 h 201"/>
                  <a:gd name="T52" fmla="*/ 0 w 327"/>
                  <a:gd name="T53" fmla="*/ 52 h 201"/>
                  <a:gd name="T54" fmla="*/ 0 w 327"/>
                  <a:gd name="T55" fmla="*/ 66 h 201"/>
                  <a:gd name="T56" fmla="*/ 0 w 327"/>
                  <a:gd name="T57" fmla="*/ 76 h 201"/>
                  <a:gd name="T58" fmla="*/ 4 w 327"/>
                  <a:gd name="T59" fmla="*/ 83 h 201"/>
                  <a:gd name="T60" fmla="*/ 11 w 327"/>
                  <a:gd name="T61" fmla="*/ 93 h 201"/>
                  <a:gd name="T62" fmla="*/ 31 w 327"/>
                  <a:gd name="T63" fmla="*/ 107 h 201"/>
                  <a:gd name="T64" fmla="*/ 52 w 327"/>
                  <a:gd name="T65" fmla="*/ 114 h 201"/>
                  <a:gd name="T66" fmla="*/ 80 w 327"/>
                  <a:gd name="T67" fmla="*/ 125 h 201"/>
                  <a:gd name="T68" fmla="*/ 112 w 327"/>
                  <a:gd name="T69" fmla="*/ 132 h 201"/>
                  <a:gd name="T70" fmla="*/ 178 w 327"/>
                  <a:gd name="T71" fmla="*/ 142 h 201"/>
                  <a:gd name="T72" fmla="*/ 240 w 327"/>
                  <a:gd name="T73" fmla="*/ 156 h 201"/>
                  <a:gd name="T74" fmla="*/ 265 w 327"/>
                  <a:gd name="T75" fmla="*/ 163 h 201"/>
                  <a:gd name="T76" fmla="*/ 289 w 327"/>
                  <a:gd name="T77" fmla="*/ 173 h 201"/>
                  <a:gd name="T78" fmla="*/ 296 w 327"/>
                  <a:gd name="T79" fmla="*/ 180 h 201"/>
                  <a:gd name="T80" fmla="*/ 303 w 327"/>
                  <a:gd name="T81" fmla="*/ 187 h 201"/>
                  <a:gd name="T82" fmla="*/ 306 w 327"/>
                  <a:gd name="T83" fmla="*/ 194 h 201"/>
                  <a:gd name="T84" fmla="*/ 310 w 327"/>
                  <a:gd name="T85" fmla="*/ 201 h 201"/>
                  <a:gd name="T86" fmla="*/ 310 w 327"/>
                  <a:gd name="T87" fmla="*/ 201 h 201"/>
                  <a:gd name="T88" fmla="*/ 327 w 327"/>
                  <a:gd name="T89" fmla="*/ 194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7" h="201">
                    <a:moveTo>
                      <a:pt x="327" y="194"/>
                    </a:moveTo>
                    <a:lnTo>
                      <a:pt x="327" y="194"/>
                    </a:lnTo>
                    <a:lnTo>
                      <a:pt x="320" y="184"/>
                    </a:lnTo>
                    <a:lnTo>
                      <a:pt x="313" y="177"/>
                    </a:lnTo>
                    <a:lnTo>
                      <a:pt x="306" y="167"/>
                    </a:lnTo>
                    <a:lnTo>
                      <a:pt x="296" y="160"/>
                    </a:lnTo>
                    <a:lnTo>
                      <a:pt x="272" y="149"/>
                    </a:lnTo>
                    <a:lnTo>
                      <a:pt x="244" y="139"/>
                    </a:lnTo>
                    <a:lnTo>
                      <a:pt x="181" y="125"/>
                    </a:lnTo>
                    <a:lnTo>
                      <a:pt x="115" y="114"/>
                    </a:lnTo>
                    <a:lnTo>
                      <a:pt x="84" y="107"/>
                    </a:lnTo>
                    <a:lnTo>
                      <a:pt x="59" y="100"/>
                    </a:lnTo>
                    <a:lnTo>
                      <a:pt x="38" y="90"/>
                    </a:lnTo>
                    <a:lnTo>
                      <a:pt x="21" y="80"/>
                    </a:lnTo>
                    <a:lnTo>
                      <a:pt x="18" y="76"/>
                    </a:lnTo>
                    <a:lnTo>
                      <a:pt x="18" y="69"/>
                    </a:lnTo>
                    <a:lnTo>
                      <a:pt x="14" y="62"/>
                    </a:lnTo>
                    <a:lnTo>
                      <a:pt x="14" y="55"/>
                    </a:lnTo>
                    <a:lnTo>
                      <a:pt x="18" y="48"/>
                    </a:lnTo>
                    <a:lnTo>
                      <a:pt x="24" y="38"/>
                    </a:lnTo>
                    <a:lnTo>
                      <a:pt x="31" y="24"/>
                    </a:lnTo>
                    <a:lnTo>
                      <a:pt x="42" y="10"/>
                    </a:lnTo>
                    <a:lnTo>
                      <a:pt x="28" y="0"/>
                    </a:lnTo>
                    <a:lnTo>
                      <a:pt x="18" y="13"/>
                    </a:lnTo>
                    <a:lnTo>
                      <a:pt x="11" y="27"/>
                    </a:lnTo>
                    <a:lnTo>
                      <a:pt x="4" y="41"/>
                    </a:lnTo>
                    <a:lnTo>
                      <a:pt x="0" y="52"/>
                    </a:lnTo>
                    <a:lnTo>
                      <a:pt x="0" y="66"/>
                    </a:lnTo>
                    <a:lnTo>
                      <a:pt x="0" y="76"/>
                    </a:lnTo>
                    <a:lnTo>
                      <a:pt x="4" y="83"/>
                    </a:lnTo>
                    <a:lnTo>
                      <a:pt x="11" y="93"/>
                    </a:lnTo>
                    <a:lnTo>
                      <a:pt x="31" y="107"/>
                    </a:lnTo>
                    <a:lnTo>
                      <a:pt x="52" y="114"/>
                    </a:lnTo>
                    <a:lnTo>
                      <a:pt x="80" y="125"/>
                    </a:lnTo>
                    <a:lnTo>
                      <a:pt x="112" y="132"/>
                    </a:lnTo>
                    <a:lnTo>
                      <a:pt x="178" y="142"/>
                    </a:lnTo>
                    <a:lnTo>
                      <a:pt x="240" y="156"/>
                    </a:lnTo>
                    <a:lnTo>
                      <a:pt x="265" y="163"/>
                    </a:lnTo>
                    <a:lnTo>
                      <a:pt x="289" y="173"/>
                    </a:lnTo>
                    <a:lnTo>
                      <a:pt x="296" y="180"/>
                    </a:lnTo>
                    <a:lnTo>
                      <a:pt x="303" y="187"/>
                    </a:lnTo>
                    <a:lnTo>
                      <a:pt x="306" y="194"/>
                    </a:lnTo>
                    <a:lnTo>
                      <a:pt x="310" y="201"/>
                    </a:lnTo>
                    <a:lnTo>
                      <a:pt x="310" y="201"/>
                    </a:lnTo>
                    <a:lnTo>
                      <a:pt x="327" y="194"/>
                    </a:lnTo>
                    <a:close/>
                  </a:path>
                </a:pathLst>
              </a:custGeom>
              <a:solidFill>
                <a:srgbClr val="EB3D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195" name="Freeform 67"/>
              <p:cNvSpPr>
                <a:spLocks/>
              </p:cNvSpPr>
              <p:nvPr/>
            </p:nvSpPr>
            <p:spPr bwMode="auto">
              <a:xfrm>
                <a:off x="932" y="3481"/>
                <a:ext cx="265" cy="174"/>
              </a:xfrm>
              <a:custGeom>
                <a:avLst/>
                <a:gdLst>
                  <a:gd name="T0" fmla="*/ 4 w 265"/>
                  <a:gd name="T1" fmla="*/ 174 h 174"/>
                  <a:gd name="T2" fmla="*/ 4 w 265"/>
                  <a:gd name="T3" fmla="*/ 174 h 174"/>
                  <a:gd name="T4" fmla="*/ 42 w 265"/>
                  <a:gd name="T5" fmla="*/ 164 h 174"/>
                  <a:gd name="T6" fmla="*/ 84 w 265"/>
                  <a:gd name="T7" fmla="*/ 150 h 174"/>
                  <a:gd name="T8" fmla="*/ 133 w 265"/>
                  <a:gd name="T9" fmla="*/ 136 h 174"/>
                  <a:gd name="T10" fmla="*/ 178 w 265"/>
                  <a:gd name="T11" fmla="*/ 119 h 174"/>
                  <a:gd name="T12" fmla="*/ 199 w 265"/>
                  <a:gd name="T13" fmla="*/ 108 h 174"/>
                  <a:gd name="T14" fmla="*/ 216 w 265"/>
                  <a:gd name="T15" fmla="*/ 98 h 174"/>
                  <a:gd name="T16" fmla="*/ 233 w 265"/>
                  <a:gd name="T17" fmla="*/ 87 h 174"/>
                  <a:gd name="T18" fmla="*/ 247 w 265"/>
                  <a:gd name="T19" fmla="*/ 73 h 174"/>
                  <a:gd name="T20" fmla="*/ 258 w 265"/>
                  <a:gd name="T21" fmla="*/ 56 h 174"/>
                  <a:gd name="T22" fmla="*/ 265 w 265"/>
                  <a:gd name="T23" fmla="*/ 39 h 174"/>
                  <a:gd name="T24" fmla="*/ 265 w 265"/>
                  <a:gd name="T25" fmla="*/ 21 h 174"/>
                  <a:gd name="T26" fmla="*/ 261 w 265"/>
                  <a:gd name="T27" fmla="*/ 0 h 174"/>
                  <a:gd name="T28" fmla="*/ 244 w 265"/>
                  <a:gd name="T29" fmla="*/ 7 h 174"/>
                  <a:gd name="T30" fmla="*/ 247 w 265"/>
                  <a:gd name="T31" fmla="*/ 21 h 174"/>
                  <a:gd name="T32" fmla="*/ 247 w 265"/>
                  <a:gd name="T33" fmla="*/ 35 h 174"/>
                  <a:gd name="T34" fmla="*/ 244 w 265"/>
                  <a:gd name="T35" fmla="*/ 49 h 174"/>
                  <a:gd name="T36" fmla="*/ 233 w 265"/>
                  <a:gd name="T37" fmla="*/ 63 h 174"/>
                  <a:gd name="T38" fmla="*/ 223 w 265"/>
                  <a:gd name="T39" fmla="*/ 73 h 174"/>
                  <a:gd name="T40" fmla="*/ 209 w 265"/>
                  <a:gd name="T41" fmla="*/ 84 h 174"/>
                  <a:gd name="T42" fmla="*/ 188 w 265"/>
                  <a:gd name="T43" fmla="*/ 94 h 174"/>
                  <a:gd name="T44" fmla="*/ 171 w 265"/>
                  <a:gd name="T45" fmla="*/ 105 h 174"/>
                  <a:gd name="T46" fmla="*/ 126 w 265"/>
                  <a:gd name="T47" fmla="*/ 122 h 174"/>
                  <a:gd name="T48" fmla="*/ 80 w 265"/>
                  <a:gd name="T49" fmla="*/ 136 h 174"/>
                  <a:gd name="T50" fmla="*/ 35 w 265"/>
                  <a:gd name="T51" fmla="*/ 146 h 174"/>
                  <a:gd name="T52" fmla="*/ 0 w 265"/>
                  <a:gd name="T53" fmla="*/ 157 h 174"/>
                  <a:gd name="T54" fmla="*/ 0 w 265"/>
                  <a:gd name="T55" fmla="*/ 157 h 174"/>
                  <a:gd name="T56" fmla="*/ 4 w 265"/>
                  <a:gd name="T57"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5" h="174">
                    <a:moveTo>
                      <a:pt x="4" y="174"/>
                    </a:moveTo>
                    <a:lnTo>
                      <a:pt x="4" y="174"/>
                    </a:lnTo>
                    <a:lnTo>
                      <a:pt x="42" y="164"/>
                    </a:lnTo>
                    <a:lnTo>
                      <a:pt x="84" y="150"/>
                    </a:lnTo>
                    <a:lnTo>
                      <a:pt x="133" y="136"/>
                    </a:lnTo>
                    <a:lnTo>
                      <a:pt x="178" y="119"/>
                    </a:lnTo>
                    <a:lnTo>
                      <a:pt x="199" y="108"/>
                    </a:lnTo>
                    <a:lnTo>
                      <a:pt x="216" y="98"/>
                    </a:lnTo>
                    <a:lnTo>
                      <a:pt x="233" y="87"/>
                    </a:lnTo>
                    <a:lnTo>
                      <a:pt x="247" y="73"/>
                    </a:lnTo>
                    <a:lnTo>
                      <a:pt x="258" y="56"/>
                    </a:lnTo>
                    <a:lnTo>
                      <a:pt x="265" y="39"/>
                    </a:lnTo>
                    <a:lnTo>
                      <a:pt x="265" y="21"/>
                    </a:lnTo>
                    <a:lnTo>
                      <a:pt x="261" y="0"/>
                    </a:lnTo>
                    <a:lnTo>
                      <a:pt x="244" y="7"/>
                    </a:lnTo>
                    <a:lnTo>
                      <a:pt x="247" y="21"/>
                    </a:lnTo>
                    <a:lnTo>
                      <a:pt x="247" y="35"/>
                    </a:lnTo>
                    <a:lnTo>
                      <a:pt x="244" y="49"/>
                    </a:lnTo>
                    <a:lnTo>
                      <a:pt x="233" y="63"/>
                    </a:lnTo>
                    <a:lnTo>
                      <a:pt x="223" y="73"/>
                    </a:lnTo>
                    <a:lnTo>
                      <a:pt x="209" y="84"/>
                    </a:lnTo>
                    <a:lnTo>
                      <a:pt x="188" y="94"/>
                    </a:lnTo>
                    <a:lnTo>
                      <a:pt x="171" y="105"/>
                    </a:lnTo>
                    <a:lnTo>
                      <a:pt x="126" y="122"/>
                    </a:lnTo>
                    <a:lnTo>
                      <a:pt x="80" y="136"/>
                    </a:lnTo>
                    <a:lnTo>
                      <a:pt x="35" y="146"/>
                    </a:lnTo>
                    <a:lnTo>
                      <a:pt x="0" y="157"/>
                    </a:lnTo>
                    <a:lnTo>
                      <a:pt x="0" y="157"/>
                    </a:lnTo>
                    <a:lnTo>
                      <a:pt x="4" y="174"/>
                    </a:lnTo>
                    <a:close/>
                  </a:path>
                </a:pathLst>
              </a:custGeom>
              <a:solidFill>
                <a:srgbClr val="EB3D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196" name="Freeform 68"/>
              <p:cNvSpPr>
                <a:spLocks/>
              </p:cNvSpPr>
              <p:nvPr/>
            </p:nvSpPr>
            <p:spPr bwMode="auto">
              <a:xfrm>
                <a:off x="615" y="3353"/>
                <a:ext cx="321" cy="306"/>
              </a:xfrm>
              <a:custGeom>
                <a:avLst/>
                <a:gdLst>
                  <a:gd name="T0" fmla="*/ 0 w 321"/>
                  <a:gd name="T1" fmla="*/ 0 h 306"/>
                  <a:gd name="T2" fmla="*/ 0 w 321"/>
                  <a:gd name="T3" fmla="*/ 0 h 306"/>
                  <a:gd name="T4" fmla="*/ 4 w 321"/>
                  <a:gd name="T5" fmla="*/ 24 h 306"/>
                  <a:gd name="T6" fmla="*/ 14 w 321"/>
                  <a:gd name="T7" fmla="*/ 48 h 306"/>
                  <a:gd name="T8" fmla="*/ 25 w 321"/>
                  <a:gd name="T9" fmla="*/ 73 h 306"/>
                  <a:gd name="T10" fmla="*/ 42 w 321"/>
                  <a:gd name="T11" fmla="*/ 101 h 306"/>
                  <a:gd name="T12" fmla="*/ 60 w 321"/>
                  <a:gd name="T13" fmla="*/ 125 h 306"/>
                  <a:gd name="T14" fmla="*/ 81 w 321"/>
                  <a:gd name="T15" fmla="*/ 153 h 306"/>
                  <a:gd name="T16" fmla="*/ 105 w 321"/>
                  <a:gd name="T17" fmla="*/ 177 h 306"/>
                  <a:gd name="T18" fmla="*/ 129 w 321"/>
                  <a:gd name="T19" fmla="*/ 205 h 306"/>
                  <a:gd name="T20" fmla="*/ 154 w 321"/>
                  <a:gd name="T21" fmla="*/ 226 h 306"/>
                  <a:gd name="T22" fmla="*/ 181 w 321"/>
                  <a:gd name="T23" fmla="*/ 247 h 306"/>
                  <a:gd name="T24" fmla="*/ 206 w 321"/>
                  <a:gd name="T25" fmla="*/ 268 h 306"/>
                  <a:gd name="T26" fmla="*/ 230 w 321"/>
                  <a:gd name="T27" fmla="*/ 281 h 306"/>
                  <a:gd name="T28" fmla="*/ 255 w 321"/>
                  <a:gd name="T29" fmla="*/ 295 h 306"/>
                  <a:gd name="T30" fmla="*/ 279 w 321"/>
                  <a:gd name="T31" fmla="*/ 302 h 306"/>
                  <a:gd name="T32" fmla="*/ 300 w 321"/>
                  <a:gd name="T33" fmla="*/ 306 h 306"/>
                  <a:gd name="T34" fmla="*/ 321 w 321"/>
                  <a:gd name="T35" fmla="*/ 302 h 306"/>
                  <a:gd name="T36" fmla="*/ 317 w 321"/>
                  <a:gd name="T37" fmla="*/ 285 h 306"/>
                  <a:gd name="T38" fmla="*/ 300 w 321"/>
                  <a:gd name="T39" fmla="*/ 288 h 306"/>
                  <a:gd name="T40" fmla="*/ 282 w 321"/>
                  <a:gd name="T41" fmla="*/ 285 h 306"/>
                  <a:gd name="T42" fmla="*/ 262 w 321"/>
                  <a:gd name="T43" fmla="*/ 278 h 306"/>
                  <a:gd name="T44" fmla="*/ 241 w 321"/>
                  <a:gd name="T45" fmla="*/ 268 h 306"/>
                  <a:gd name="T46" fmla="*/ 216 w 321"/>
                  <a:gd name="T47" fmla="*/ 254 h 306"/>
                  <a:gd name="T48" fmla="*/ 188 w 321"/>
                  <a:gd name="T49" fmla="*/ 236 h 306"/>
                  <a:gd name="T50" fmla="*/ 164 w 321"/>
                  <a:gd name="T51" fmla="*/ 215 h 306"/>
                  <a:gd name="T52" fmla="*/ 140 w 321"/>
                  <a:gd name="T53" fmla="*/ 191 h 306"/>
                  <a:gd name="T54" fmla="*/ 115 w 321"/>
                  <a:gd name="T55" fmla="*/ 167 h 306"/>
                  <a:gd name="T56" fmla="*/ 94 w 321"/>
                  <a:gd name="T57" fmla="*/ 142 h 306"/>
                  <a:gd name="T58" fmla="*/ 74 w 321"/>
                  <a:gd name="T59" fmla="*/ 118 h 306"/>
                  <a:gd name="T60" fmla="*/ 56 w 321"/>
                  <a:gd name="T61" fmla="*/ 90 h 306"/>
                  <a:gd name="T62" fmla="*/ 42 w 321"/>
                  <a:gd name="T63" fmla="*/ 66 h 306"/>
                  <a:gd name="T64" fmla="*/ 28 w 321"/>
                  <a:gd name="T65" fmla="*/ 41 h 306"/>
                  <a:gd name="T66" fmla="*/ 21 w 321"/>
                  <a:gd name="T67" fmla="*/ 20 h 306"/>
                  <a:gd name="T68" fmla="*/ 18 w 321"/>
                  <a:gd name="T69" fmla="*/ 0 h 306"/>
                  <a:gd name="T70" fmla="*/ 18 w 321"/>
                  <a:gd name="T71" fmla="*/ 0 h 306"/>
                  <a:gd name="T72" fmla="*/ 0 w 321"/>
                  <a:gd name="T73" fmla="*/ 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1" h="306">
                    <a:moveTo>
                      <a:pt x="0" y="0"/>
                    </a:moveTo>
                    <a:lnTo>
                      <a:pt x="0" y="0"/>
                    </a:lnTo>
                    <a:lnTo>
                      <a:pt x="4" y="24"/>
                    </a:lnTo>
                    <a:lnTo>
                      <a:pt x="14" y="48"/>
                    </a:lnTo>
                    <a:lnTo>
                      <a:pt x="25" y="73"/>
                    </a:lnTo>
                    <a:lnTo>
                      <a:pt x="42" y="101"/>
                    </a:lnTo>
                    <a:lnTo>
                      <a:pt x="60" y="125"/>
                    </a:lnTo>
                    <a:lnTo>
                      <a:pt x="81" y="153"/>
                    </a:lnTo>
                    <a:lnTo>
                      <a:pt x="105" y="177"/>
                    </a:lnTo>
                    <a:lnTo>
                      <a:pt x="129" y="205"/>
                    </a:lnTo>
                    <a:lnTo>
                      <a:pt x="154" y="226"/>
                    </a:lnTo>
                    <a:lnTo>
                      <a:pt x="181" y="247"/>
                    </a:lnTo>
                    <a:lnTo>
                      <a:pt x="206" y="268"/>
                    </a:lnTo>
                    <a:lnTo>
                      <a:pt x="230" y="281"/>
                    </a:lnTo>
                    <a:lnTo>
                      <a:pt x="255" y="295"/>
                    </a:lnTo>
                    <a:lnTo>
                      <a:pt x="279" y="302"/>
                    </a:lnTo>
                    <a:lnTo>
                      <a:pt x="300" y="306"/>
                    </a:lnTo>
                    <a:lnTo>
                      <a:pt x="321" y="302"/>
                    </a:lnTo>
                    <a:lnTo>
                      <a:pt x="317" y="285"/>
                    </a:lnTo>
                    <a:lnTo>
                      <a:pt x="300" y="288"/>
                    </a:lnTo>
                    <a:lnTo>
                      <a:pt x="282" y="285"/>
                    </a:lnTo>
                    <a:lnTo>
                      <a:pt x="262" y="278"/>
                    </a:lnTo>
                    <a:lnTo>
                      <a:pt x="241" y="268"/>
                    </a:lnTo>
                    <a:lnTo>
                      <a:pt x="216" y="254"/>
                    </a:lnTo>
                    <a:lnTo>
                      <a:pt x="188" y="236"/>
                    </a:lnTo>
                    <a:lnTo>
                      <a:pt x="164" y="215"/>
                    </a:lnTo>
                    <a:lnTo>
                      <a:pt x="140" y="191"/>
                    </a:lnTo>
                    <a:lnTo>
                      <a:pt x="115" y="167"/>
                    </a:lnTo>
                    <a:lnTo>
                      <a:pt x="94" y="142"/>
                    </a:lnTo>
                    <a:lnTo>
                      <a:pt x="74" y="118"/>
                    </a:lnTo>
                    <a:lnTo>
                      <a:pt x="56" y="90"/>
                    </a:lnTo>
                    <a:lnTo>
                      <a:pt x="42" y="66"/>
                    </a:lnTo>
                    <a:lnTo>
                      <a:pt x="28" y="41"/>
                    </a:lnTo>
                    <a:lnTo>
                      <a:pt x="21" y="20"/>
                    </a:lnTo>
                    <a:lnTo>
                      <a:pt x="18" y="0"/>
                    </a:lnTo>
                    <a:lnTo>
                      <a:pt x="18" y="0"/>
                    </a:lnTo>
                    <a:lnTo>
                      <a:pt x="0" y="0"/>
                    </a:lnTo>
                    <a:close/>
                  </a:path>
                </a:pathLst>
              </a:custGeom>
              <a:solidFill>
                <a:srgbClr val="EB3D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nvGrpSpPr>
          <p:cNvPr id="48197" name="Group 69"/>
          <p:cNvGrpSpPr>
            <a:grpSpLocks/>
          </p:cNvGrpSpPr>
          <p:nvPr/>
        </p:nvGrpSpPr>
        <p:grpSpPr bwMode="auto">
          <a:xfrm>
            <a:off x="2484438" y="2420938"/>
            <a:ext cx="3671887" cy="3697287"/>
            <a:chOff x="1565" y="1525"/>
            <a:chExt cx="2313" cy="2329"/>
          </a:xfrm>
        </p:grpSpPr>
        <p:grpSp>
          <p:nvGrpSpPr>
            <p:cNvPr id="48198" name="Group 70"/>
            <p:cNvGrpSpPr>
              <a:grpSpLocks/>
            </p:cNvGrpSpPr>
            <p:nvPr/>
          </p:nvGrpSpPr>
          <p:grpSpPr bwMode="auto">
            <a:xfrm>
              <a:off x="2258" y="1525"/>
              <a:ext cx="1620" cy="2329"/>
              <a:chOff x="2258" y="1525"/>
              <a:chExt cx="1620" cy="2329"/>
            </a:xfrm>
          </p:grpSpPr>
          <p:sp>
            <p:nvSpPr>
              <p:cNvPr id="48199" name="Text Box 71"/>
              <p:cNvSpPr txBox="1">
                <a:spLocks noChangeArrowheads="1"/>
              </p:cNvSpPr>
              <p:nvPr/>
            </p:nvSpPr>
            <p:spPr bwMode="auto">
              <a:xfrm>
                <a:off x="2802" y="2042"/>
                <a:ext cx="23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de-DE" sz="2000" b="1">
                    <a:solidFill>
                      <a:srgbClr val="FF66CC"/>
                    </a:solidFill>
                  </a:rPr>
                  <a:t>H</a:t>
                </a:r>
              </a:p>
            </p:txBody>
          </p:sp>
          <p:sp>
            <p:nvSpPr>
              <p:cNvPr id="48200" name="Text Box 72"/>
              <p:cNvSpPr txBox="1">
                <a:spLocks noChangeArrowheads="1"/>
              </p:cNvSpPr>
              <p:nvPr/>
            </p:nvSpPr>
            <p:spPr bwMode="auto">
              <a:xfrm>
                <a:off x="2661" y="2519"/>
                <a:ext cx="23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de-DE" sz="2000" b="1">
                    <a:solidFill>
                      <a:srgbClr val="66FF33"/>
                    </a:solidFill>
                  </a:rPr>
                  <a:t>H</a:t>
                </a:r>
              </a:p>
            </p:txBody>
          </p:sp>
          <p:sp>
            <p:nvSpPr>
              <p:cNvPr id="48201" name="Text Box 73"/>
              <p:cNvSpPr txBox="1">
                <a:spLocks noChangeArrowheads="1"/>
              </p:cNvSpPr>
              <p:nvPr/>
            </p:nvSpPr>
            <p:spPr bwMode="auto">
              <a:xfrm>
                <a:off x="2263" y="1525"/>
                <a:ext cx="44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de-DE">
                    <a:solidFill>
                      <a:schemeClr val="bg2"/>
                    </a:solidFill>
                  </a:rPr>
                  <a:t>Tub</a:t>
                </a:r>
              </a:p>
            </p:txBody>
          </p:sp>
          <p:sp>
            <p:nvSpPr>
              <p:cNvPr id="48202" name="Text Box 74"/>
              <p:cNvSpPr txBox="1">
                <a:spLocks noChangeArrowheads="1"/>
              </p:cNvSpPr>
              <p:nvPr/>
            </p:nvSpPr>
            <p:spPr bwMode="auto">
              <a:xfrm>
                <a:off x="3034" y="3566"/>
                <a:ext cx="45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de-DE">
                    <a:solidFill>
                      <a:srgbClr val="0099FF"/>
                    </a:solidFill>
                  </a:rPr>
                  <a:t>Epo</a:t>
                </a:r>
              </a:p>
            </p:txBody>
          </p:sp>
          <p:sp>
            <p:nvSpPr>
              <p:cNvPr id="48203" name="Text Box 75"/>
              <p:cNvSpPr txBox="1">
                <a:spLocks noChangeArrowheads="1"/>
              </p:cNvSpPr>
              <p:nvPr/>
            </p:nvSpPr>
            <p:spPr bwMode="auto">
              <a:xfrm>
                <a:off x="3442" y="3158"/>
                <a:ext cx="4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de-DE">
                    <a:solidFill>
                      <a:srgbClr val="FF3300"/>
                    </a:solidFill>
                  </a:rPr>
                  <a:t>Tax</a:t>
                </a:r>
              </a:p>
            </p:txBody>
          </p:sp>
          <p:grpSp>
            <p:nvGrpSpPr>
              <p:cNvPr id="48204" name="Group 76"/>
              <p:cNvGrpSpPr>
                <a:grpSpLocks noChangeAspect="1"/>
              </p:cNvGrpSpPr>
              <p:nvPr/>
            </p:nvGrpSpPr>
            <p:grpSpPr bwMode="auto">
              <a:xfrm>
                <a:off x="2258" y="1838"/>
                <a:ext cx="995" cy="1089"/>
                <a:chOff x="2258" y="1838"/>
                <a:chExt cx="995" cy="1089"/>
              </a:xfrm>
            </p:grpSpPr>
            <p:sp>
              <p:nvSpPr>
                <p:cNvPr id="48205" name="AutoShape 77"/>
                <p:cNvSpPr>
                  <a:spLocks noChangeAspect="1" noChangeArrowheads="1" noTextEdit="1"/>
                </p:cNvSpPr>
                <p:nvPr/>
              </p:nvSpPr>
              <p:spPr bwMode="auto">
                <a:xfrm>
                  <a:off x="2258" y="1838"/>
                  <a:ext cx="995" cy="1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8206" name="Freeform 78"/>
                <p:cNvSpPr>
                  <a:spLocks/>
                </p:cNvSpPr>
                <p:nvPr/>
              </p:nvSpPr>
              <p:spPr bwMode="auto">
                <a:xfrm>
                  <a:off x="2891" y="1856"/>
                  <a:ext cx="362" cy="467"/>
                </a:xfrm>
                <a:custGeom>
                  <a:avLst/>
                  <a:gdLst>
                    <a:gd name="T0" fmla="*/ 3 w 362"/>
                    <a:gd name="T1" fmla="*/ 467 h 467"/>
                    <a:gd name="T2" fmla="*/ 3 w 362"/>
                    <a:gd name="T3" fmla="*/ 467 h 467"/>
                    <a:gd name="T4" fmla="*/ 66 w 362"/>
                    <a:gd name="T5" fmla="*/ 443 h 467"/>
                    <a:gd name="T6" fmla="*/ 126 w 362"/>
                    <a:gd name="T7" fmla="*/ 414 h 467"/>
                    <a:gd name="T8" fmla="*/ 182 w 362"/>
                    <a:gd name="T9" fmla="*/ 383 h 467"/>
                    <a:gd name="T10" fmla="*/ 232 w 362"/>
                    <a:gd name="T11" fmla="*/ 351 h 467"/>
                    <a:gd name="T12" fmla="*/ 274 w 362"/>
                    <a:gd name="T13" fmla="*/ 319 h 467"/>
                    <a:gd name="T14" fmla="*/ 309 w 362"/>
                    <a:gd name="T15" fmla="*/ 288 h 467"/>
                    <a:gd name="T16" fmla="*/ 323 w 362"/>
                    <a:gd name="T17" fmla="*/ 270 h 467"/>
                    <a:gd name="T18" fmla="*/ 333 w 362"/>
                    <a:gd name="T19" fmla="*/ 256 h 467"/>
                    <a:gd name="T20" fmla="*/ 344 w 362"/>
                    <a:gd name="T21" fmla="*/ 239 h 467"/>
                    <a:gd name="T22" fmla="*/ 355 w 362"/>
                    <a:gd name="T23" fmla="*/ 221 h 467"/>
                    <a:gd name="T24" fmla="*/ 358 w 362"/>
                    <a:gd name="T25" fmla="*/ 203 h 467"/>
                    <a:gd name="T26" fmla="*/ 362 w 362"/>
                    <a:gd name="T27" fmla="*/ 186 h 467"/>
                    <a:gd name="T28" fmla="*/ 362 w 362"/>
                    <a:gd name="T29" fmla="*/ 172 h 467"/>
                    <a:gd name="T30" fmla="*/ 358 w 362"/>
                    <a:gd name="T31" fmla="*/ 154 h 467"/>
                    <a:gd name="T32" fmla="*/ 351 w 362"/>
                    <a:gd name="T33" fmla="*/ 137 h 467"/>
                    <a:gd name="T34" fmla="*/ 340 w 362"/>
                    <a:gd name="T35" fmla="*/ 123 h 467"/>
                    <a:gd name="T36" fmla="*/ 326 w 362"/>
                    <a:gd name="T37" fmla="*/ 109 h 467"/>
                    <a:gd name="T38" fmla="*/ 312 w 362"/>
                    <a:gd name="T39" fmla="*/ 91 h 467"/>
                    <a:gd name="T40" fmla="*/ 291 w 362"/>
                    <a:gd name="T41" fmla="*/ 80 h 467"/>
                    <a:gd name="T42" fmla="*/ 270 w 362"/>
                    <a:gd name="T43" fmla="*/ 66 h 467"/>
                    <a:gd name="T44" fmla="*/ 242 w 362"/>
                    <a:gd name="T45" fmla="*/ 52 h 467"/>
                    <a:gd name="T46" fmla="*/ 210 w 362"/>
                    <a:gd name="T47" fmla="*/ 42 h 467"/>
                    <a:gd name="T48" fmla="*/ 140 w 362"/>
                    <a:gd name="T49" fmla="*/ 21 h 467"/>
                    <a:gd name="T50" fmla="*/ 52 w 362"/>
                    <a:gd name="T51" fmla="*/ 0 h 467"/>
                    <a:gd name="T52" fmla="*/ 49 w 362"/>
                    <a:gd name="T53" fmla="*/ 17 h 467"/>
                    <a:gd name="T54" fmla="*/ 137 w 362"/>
                    <a:gd name="T55" fmla="*/ 35 h 467"/>
                    <a:gd name="T56" fmla="*/ 207 w 362"/>
                    <a:gd name="T57" fmla="*/ 56 h 467"/>
                    <a:gd name="T58" fmla="*/ 235 w 362"/>
                    <a:gd name="T59" fmla="*/ 70 h 467"/>
                    <a:gd name="T60" fmla="*/ 260 w 362"/>
                    <a:gd name="T61" fmla="*/ 80 h 467"/>
                    <a:gd name="T62" fmla="*/ 284 w 362"/>
                    <a:gd name="T63" fmla="*/ 94 h 467"/>
                    <a:gd name="T64" fmla="*/ 302 w 362"/>
                    <a:gd name="T65" fmla="*/ 105 h 467"/>
                    <a:gd name="T66" fmla="*/ 316 w 362"/>
                    <a:gd name="T67" fmla="*/ 119 h 467"/>
                    <a:gd name="T68" fmla="*/ 326 w 362"/>
                    <a:gd name="T69" fmla="*/ 133 h 467"/>
                    <a:gd name="T70" fmla="*/ 337 w 362"/>
                    <a:gd name="T71" fmla="*/ 144 h 467"/>
                    <a:gd name="T72" fmla="*/ 340 w 362"/>
                    <a:gd name="T73" fmla="*/ 158 h 467"/>
                    <a:gd name="T74" fmla="*/ 344 w 362"/>
                    <a:gd name="T75" fmla="*/ 172 h 467"/>
                    <a:gd name="T76" fmla="*/ 344 w 362"/>
                    <a:gd name="T77" fmla="*/ 186 h 467"/>
                    <a:gd name="T78" fmla="*/ 344 w 362"/>
                    <a:gd name="T79" fmla="*/ 200 h 467"/>
                    <a:gd name="T80" fmla="*/ 337 w 362"/>
                    <a:gd name="T81" fmla="*/ 214 h 467"/>
                    <a:gd name="T82" fmla="*/ 330 w 362"/>
                    <a:gd name="T83" fmla="*/ 232 h 467"/>
                    <a:gd name="T84" fmla="*/ 323 w 362"/>
                    <a:gd name="T85" fmla="*/ 246 h 467"/>
                    <a:gd name="T86" fmla="*/ 309 w 362"/>
                    <a:gd name="T87" fmla="*/ 260 h 467"/>
                    <a:gd name="T88" fmla="*/ 295 w 362"/>
                    <a:gd name="T89" fmla="*/ 277 h 467"/>
                    <a:gd name="T90" fmla="*/ 263 w 362"/>
                    <a:gd name="T91" fmla="*/ 309 h 467"/>
                    <a:gd name="T92" fmla="*/ 221 w 362"/>
                    <a:gd name="T93" fmla="*/ 341 h 467"/>
                    <a:gd name="T94" fmla="*/ 172 w 362"/>
                    <a:gd name="T95" fmla="*/ 369 h 467"/>
                    <a:gd name="T96" fmla="*/ 119 w 362"/>
                    <a:gd name="T97" fmla="*/ 400 h 467"/>
                    <a:gd name="T98" fmla="*/ 59 w 362"/>
                    <a:gd name="T99" fmla="*/ 425 h 467"/>
                    <a:gd name="T100" fmla="*/ 0 w 362"/>
                    <a:gd name="T101" fmla="*/ 453 h 467"/>
                    <a:gd name="T102" fmla="*/ 0 w 362"/>
                    <a:gd name="T103" fmla="*/ 453 h 467"/>
                    <a:gd name="T104" fmla="*/ 3 w 362"/>
                    <a:gd name="T105" fmla="*/ 46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2" h="467">
                      <a:moveTo>
                        <a:pt x="3" y="467"/>
                      </a:moveTo>
                      <a:lnTo>
                        <a:pt x="3" y="467"/>
                      </a:lnTo>
                      <a:lnTo>
                        <a:pt x="66" y="443"/>
                      </a:lnTo>
                      <a:lnTo>
                        <a:pt x="126" y="414"/>
                      </a:lnTo>
                      <a:lnTo>
                        <a:pt x="182" y="383"/>
                      </a:lnTo>
                      <a:lnTo>
                        <a:pt x="232" y="351"/>
                      </a:lnTo>
                      <a:lnTo>
                        <a:pt x="274" y="319"/>
                      </a:lnTo>
                      <a:lnTo>
                        <a:pt x="309" y="288"/>
                      </a:lnTo>
                      <a:lnTo>
                        <a:pt x="323" y="270"/>
                      </a:lnTo>
                      <a:lnTo>
                        <a:pt x="333" y="256"/>
                      </a:lnTo>
                      <a:lnTo>
                        <a:pt x="344" y="239"/>
                      </a:lnTo>
                      <a:lnTo>
                        <a:pt x="355" y="221"/>
                      </a:lnTo>
                      <a:lnTo>
                        <a:pt x="358" y="203"/>
                      </a:lnTo>
                      <a:lnTo>
                        <a:pt x="362" y="186"/>
                      </a:lnTo>
                      <a:lnTo>
                        <a:pt x="362" y="172"/>
                      </a:lnTo>
                      <a:lnTo>
                        <a:pt x="358" y="154"/>
                      </a:lnTo>
                      <a:lnTo>
                        <a:pt x="351" y="137"/>
                      </a:lnTo>
                      <a:lnTo>
                        <a:pt x="340" y="123"/>
                      </a:lnTo>
                      <a:lnTo>
                        <a:pt x="326" y="109"/>
                      </a:lnTo>
                      <a:lnTo>
                        <a:pt x="312" y="91"/>
                      </a:lnTo>
                      <a:lnTo>
                        <a:pt x="291" y="80"/>
                      </a:lnTo>
                      <a:lnTo>
                        <a:pt x="270" y="66"/>
                      </a:lnTo>
                      <a:lnTo>
                        <a:pt x="242" y="52"/>
                      </a:lnTo>
                      <a:lnTo>
                        <a:pt x="210" y="42"/>
                      </a:lnTo>
                      <a:lnTo>
                        <a:pt x="140" y="21"/>
                      </a:lnTo>
                      <a:lnTo>
                        <a:pt x="52" y="0"/>
                      </a:lnTo>
                      <a:lnTo>
                        <a:pt x="49" y="17"/>
                      </a:lnTo>
                      <a:lnTo>
                        <a:pt x="137" y="35"/>
                      </a:lnTo>
                      <a:lnTo>
                        <a:pt x="207" y="56"/>
                      </a:lnTo>
                      <a:lnTo>
                        <a:pt x="235" y="70"/>
                      </a:lnTo>
                      <a:lnTo>
                        <a:pt x="260" y="80"/>
                      </a:lnTo>
                      <a:lnTo>
                        <a:pt x="284" y="94"/>
                      </a:lnTo>
                      <a:lnTo>
                        <a:pt x="302" y="105"/>
                      </a:lnTo>
                      <a:lnTo>
                        <a:pt x="316" y="119"/>
                      </a:lnTo>
                      <a:lnTo>
                        <a:pt x="326" y="133"/>
                      </a:lnTo>
                      <a:lnTo>
                        <a:pt x="337" y="144"/>
                      </a:lnTo>
                      <a:lnTo>
                        <a:pt x="340" y="158"/>
                      </a:lnTo>
                      <a:lnTo>
                        <a:pt x="344" y="172"/>
                      </a:lnTo>
                      <a:lnTo>
                        <a:pt x="344" y="186"/>
                      </a:lnTo>
                      <a:lnTo>
                        <a:pt x="344" y="200"/>
                      </a:lnTo>
                      <a:lnTo>
                        <a:pt x="337" y="214"/>
                      </a:lnTo>
                      <a:lnTo>
                        <a:pt x="330" y="232"/>
                      </a:lnTo>
                      <a:lnTo>
                        <a:pt x="323" y="246"/>
                      </a:lnTo>
                      <a:lnTo>
                        <a:pt x="309" y="260"/>
                      </a:lnTo>
                      <a:lnTo>
                        <a:pt x="295" y="277"/>
                      </a:lnTo>
                      <a:lnTo>
                        <a:pt x="263" y="309"/>
                      </a:lnTo>
                      <a:lnTo>
                        <a:pt x="221" y="341"/>
                      </a:lnTo>
                      <a:lnTo>
                        <a:pt x="172" y="369"/>
                      </a:lnTo>
                      <a:lnTo>
                        <a:pt x="119" y="400"/>
                      </a:lnTo>
                      <a:lnTo>
                        <a:pt x="59" y="425"/>
                      </a:lnTo>
                      <a:lnTo>
                        <a:pt x="0" y="453"/>
                      </a:lnTo>
                      <a:lnTo>
                        <a:pt x="0" y="453"/>
                      </a:lnTo>
                      <a:lnTo>
                        <a:pt x="3" y="467"/>
                      </a:lnTo>
                      <a:close/>
                    </a:path>
                  </a:pathLst>
                </a:custGeom>
                <a:solidFill>
                  <a:srgbClr val="7587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207" name="Freeform 79"/>
                <p:cNvSpPr>
                  <a:spLocks/>
                </p:cNvSpPr>
                <p:nvPr/>
              </p:nvSpPr>
              <p:spPr bwMode="auto">
                <a:xfrm>
                  <a:off x="2813" y="2309"/>
                  <a:ext cx="362" cy="612"/>
                </a:xfrm>
                <a:custGeom>
                  <a:avLst/>
                  <a:gdLst>
                    <a:gd name="T0" fmla="*/ 130 w 362"/>
                    <a:gd name="T1" fmla="*/ 612 h 612"/>
                    <a:gd name="T2" fmla="*/ 130 w 362"/>
                    <a:gd name="T3" fmla="*/ 612 h 612"/>
                    <a:gd name="T4" fmla="*/ 187 w 362"/>
                    <a:gd name="T5" fmla="*/ 612 h 612"/>
                    <a:gd name="T6" fmla="*/ 236 w 362"/>
                    <a:gd name="T7" fmla="*/ 608 h 612"/>
                    <a:gd name="T8" fmla="*/ 274 w 362"/>
                    <a:gd name="T9" fmla="*/ 601 h 612"/>
                    <a:gd name="T10" fmla="*/ 306 w 362"/>
                    <a:gd name="T11" fmla="*/ 594 h 612"/>
                    <a:gd name="T12" fmla="*/ 331 w 362"/>
                    <a:gd name="T13" fmla="*/ 584 h 612"/>
                    <a:gd name="T14" fmla="*/ 348 w 362"/>
                    <a:gd name="T15" fmla="*/ 570 h 612"/>
                    <a:gd name="T16" fmla="*/ 359 w 362"/>
                    <a:gd name="T17" fmla="*/ 552 h 612"/>
                    <a:gd name="T18" fmla="*/ 362 w 362"/>
                    <a:gd name="T19" fmla="*/ 534 h 612"/>
                    <a:gd name="T20" fmla="*/ 359 w 362"/>
                    <a:gd name="T21" fmla="*/ 513 h 612"/>
                    <a:gd name="T22" fmla="*/ 348 w 362"/>
                    <a:gd name="T23" fmla="*/ 492 h 612"/>
                    <a:gd name="T24" fmla="*/ 338 w 362"/>
                    <a:gd name="T25" fmla="*/ 471 h 612"/>
                    <a:gd name="T26" fmla="*/ 320 w 362"/>
                    <a:gd name="T27" fmla="*/ 450 h 612"/>
                    <a:gd name="T28" fmla="*/ 278 w 362"/>
                    <a:gd name="T29" fmla="*/ 404 h 612"/>
                    <a:gd name="T30" fmla="*/ 229 w 362"/>
                    <a:gd name="T31" fmla="*/ 352 h 612"/>
                    <a:gd name="T32" fmla="*/ 176 w 362"/>
                    <a:gd name="T33" fmla="*/ 302 h 612"/>
                    <a:gd name="T34" fmla="*/ 127 w 362"/>
                    <a:gd name="T35" fmla="*/ 250 h 612"/>
                    <a:gd name="T36" fmla="*/ 81 w 362"/>
                    <a:gd name="T37" fmla="*/ 200 h 612"/>
                    <a:gd name="T38" fmla="*/ 42 w 362"/>
                    <a:gd name="T39" fmla="*/ 151 h 612"/>
                    <a:gd name="T40" fmla="*/ 32 w 362"/>
                    <a:gd name="T41" fmla="*/ 130 h 612"/>
                    <a:gd name="T42" fmla="*/ 21 w 362"/>
                    <a:gd name="T43" fmla="*/ 109 h 612"/>
                    <a:gd name="T44" fmla="*/ 18 w 362"/>
                    <a:gd name="T45" fmla="*/ 91 h 612"/>
                    <a:gd name="T46" fmla="*/ 18 w 362"/>
                    <a:gd name="T47" fmla="*/ 74 h 612"/>
                    <a:gd name="T48" fmla="*/ 25 w 362"/>
                    <a:gd name="T49" fmla="*/ 56 h 612"/>
                    <a:gd name="T50" fmla="*/ 35 w 362"/>
                    <a:gd name="T51" fmla="*/ 42 h 612"/>
                    <a:gd name="T52" fmla="*/ 57 w 362"/>
                    <a:gd name="T53" fmla="*/ 28 h 612"/>
                    <a:gd name="T54" fmla="*/ 81 w 362"/>
                    <a:gd name="T55" fmla="*/ 14 h 612"/>
                    <a:gd name="T56" fmla="*/ 78 w 362"/>
                    <a:gd name="T57" fmla="*/ 0 h 612"/>
                    <a:gd name="T58" fmla="*/ 46 w 362"/>
                    <a:gd name="T59" fmla="*/ 14 h 612"/>
                    <a:gd name="T60" fmla="*/ 25 w 362"/>
                    <a:gd name="T61" fmla="*/ 28 h 612"/>
                    <a:gd name="T62" fmla="*/ 11 w 362"/>
                    <a:gd name="T63" fmla="*/ 49 h 612"/>
                    <a:gd name="T64" fmla="*/ 4 w 362"/>
                    <a:gd name="T65" fmla="*/ 70 h 612"/>
                    <a:gd name="T66" fmla="*/ 0 w 362"/>
                    <a:gd name="T67" fmla="*/ 91 h 612"/>
                    <a:gd name="T68" fmla="*/ 7 w 362"/>
                    <a:gd name="T69" fmla="*/ 116 h 612"/>
                    <a:gd name="T70" fmla="*/ 14 w 362"/>
                    <a:gd name="T71" fmla="*/ 137 h 612"/>
                    <a:gd name="T72" fmla="*/ 28 w 362"/>
                    <a:gd name="T73" fmla="*/ 162 h 612"/>
                    <a:gd name="T74" fmla="*/ 67 w 362"/>
                    <a:gd name="T75" fmla="*/ 211 h 612"/>
                    <a:gd name="T76" fmla="*/ 113 w 362"/>
                    <a:gd name="T77" fmla="*/ 264 h 612"/>
                    <a:gd name="T78" fmla="*/ 165 w 362"/>
                    <a:gd name="T79" fmla="*/ 313 h 612"/>
                    <a:gd name="T80" fmla="*/ 218 w 362"/>
                    <a:gd name="T81" fmla="*/ 366 h 612"/>
                    <a:gd name="T82" fmla="*/ 267 w 362"/>
                    <a:gd name="T83" fmla="*/ 415 h 612"/>
                    <a:gd name="T84" fmla="*/ 310 w 362"/>
                    <a:gd name="T85" fmla="*/ 461 h 612"/>
                    <a:gd name="T86" fmla="*/ 324 w 362"/>
                    <a:gd name="T87" fmla="*/ 482 h 612"/>
                    <a:gd name="T88" fmla="*/ 334 w 362"/>
                    <a:gd name="T89" fmla="*/ 499 h 612"/>
                    <a:gd name="T90" fmla="*/ 341 w 362"/>
                    <a:gd name="T91" fmla="*/ 517 h 612"/>
                    <a:gd name="T92" fmla="*/ 345 w 362"/>
                    <a:gd name="T93" fmla="*/ 534 h 612"/>
                    <a:gd name="T94" fmla="*/ 341 w 362"/>
                    <a:gd name="T95" fmla="*/ 545 h 612"/>
                    <a:gd name="T96" fmla="*/ 334 w 362"/>
                    <a:gd name="T97" fmla="*/ 559 h 612"/>
                    <a:gd name="T98" fmla="*/ 320 w 362"/>
                    <a:gd name="T99" fmla="*/ 570 h 612"/>
                    <a:gd name="T100" fmla="*/ 299 w 362"/>
                    <a:gd name="T101" fmla="*/ 577 h 612"/>
                    <a:gd name="T102" fmla="*/ 271 w 362"/>
                    <a:gd name="T103" fmla="*/ 587 h 612"/>
                    <a:gd name="T104" fmla="*/ 232 w 362"/>
                    <a:gd name="T105" fmla="*/ 591 h 612"/>
                    <a:gd name="T106" fmla="*/ 187 w 362"/>
                    <a:gd name="T107" fmla="*/ 594 h 612"/>
                    <a:gd name="T108" fmla="*/ 130 w 362"/>
                    <a:gd name="T109" fmla="*/ 594 h 612"/>
                    <a:gd name="T110" fmla="*/ 130 w 362"/>
                    <a:gd name="T111" fmla="*/ 594 h 612"/>
                    <a:gd name="T112" fmla="*/ 130 w 362"/>
                    <a:gd name="T113" fmla="*/ 612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2" h="612">
                      <a:moveTo>
                        <a:pt x="130" y="612"/>
                      </a:moveTo>
                      <a:lnTo>
                        <a:pt x="130" y="612"/>
                      </a:lnTo>
                      <a:lnTo>
                        <a:pt x="187" y="612"/>
                      </a:lnTo>
                      <a:lnTo>
                        <a:pt x="236" y="608"/>
                      </a:lnTo>
                      <a:lnTo>
                        <a:pt x="274" y="601"/>
                      </a:lnTo>
                      <a:lnTo>
                        <a:pt x="306" y="594"/>
                      </a:lnTo>
                      <a:lnTo>
                        <a:pt x="331" y="584"/>
                      </a:lnTo>
                      <a:lnTo>
                        <a:pt x="348" y="570"/>
                      </a:lnTo>
                      <a:lnTo>
                        <a:pt x="359" y="552"/>
                      </a:lnTo>
                      <a:lnTo>
                        <a:pt x="362" y="534"/>
                      </a:lnTo>
                      <a:lnTo>
                        <a:pt x="359" y="513"/>
                      </a:lnTo>
                      <a:lnTo>
                        <a:pt x="348" y="492"/>
                      </a:lnTo>
                      <a:lnTo>
                        <a:pt x="338" y="471"/>
                      </a:lnTo>
                      <a:lnTo>
                        <a:pt x="320" y="450"/>
                      </a:lnTo>
                      <a:lnTo>
                        <a:pt x="278" y="404"/>
                      </a:lnTo>
                      <a:lnTo>
                        <a:pt x="229" y="352"/>
                      </a:lnTo>
                      <a:lnTo>
                        <a:pt x="176" y="302"/>
                      </a:lnTo>
                      <a:lnTo>
                        <a:pt x="127" y="250"/>
                      </a:lnTo>
                      <a:lnTo>
                        <a:pt x="81" y="200"/>
                      </a:lnTo>
                      <a:lnTo>
                        <a:pt x="42" y="151"/>
                      </a:lnTo>
                      <a:lnTo>
                        <a:pt x="32" y="130"/>
                      </a:lnTo>
                      <a:lnTo>
                        <a:pt x="21" y="109"/>
                      </a:lnTo>
                      <a:lnTo>
                        <a:pt x="18" y="91"/>
                      </a:lnTo>
                      <a:lnTo>
                        <a:pt x="18" y="74"/>
                      </a:lnTo>
                      <a:lnTo>
                        <a:pt x="25" y="56"/>
                      </a:lnTo>
                      <a:lnTo>
                        <a:pt x="35" y="42"/>
                      </a:lnTo>
                      <a:lnTo>
                        <a:pt x="57" y="28"/>
                      </a:lnTo>
                      <a:lnTo>
                        <a:pt x="81" y="14"/>
                      </a:lnTo>
                      <a:lnTo>
                        <a:pt x="78" y="0"/>
                      </a:lnTo>
                      <a:lnTo>
                        <a:pt x="46" y="14"/>
                      </a:lnTo>
                      <a:lnTo>
                        <a:pt x="25" y="28"/>
                      </a:lnTo>
                      <a:lnTo>
                        <a:pt x="11" y="49"/>
                      </a:lnTo>
                      <a:lnTo>
                        <a:pt x="4" y="70"/>
                      </a:lnTo>
                      <a:lnTo>
                        <a:pt x="0" y="91"/>
                      </a:lnTo>
                      <a:lnTo>
                        <a:pt x="7" y="116"/>
                      </a:lnTo>
                      <a:lnTo>
                        <a:pt x="14" y="137"/>
                      </a:lnTo>
                      <a:lnTo>
                        <a:pt x="28" y="162"/>
                      </a:lnTo>
                      <a:lnTo>
                        <a:pt x="67" y="211"/>
                      </a:lnTo>
                      <a:lnTo>
                        <a:pt x="113" y="264"/>
                      </a:lnTo>
                      <a:lnTo>
                        <a:pt x="165" y="313"/>
                      </a:lnTo>
                      <a:lnTo>
                        <a:pt x="218" y="366"/>
                      </a:lnTo>
                      <a:lnTo>
                        <a:pt x="267" y="415"/>
                      </a:lnTo>
                      <a:lnTo>
                        <a:pt x="310" y="461"/>
                      </a:lnTo>
                      <a:lnTo>
                        <a:pt x="324" y="482"/>
                      </a:lnTo>
                      <a:lnTo>
                        <a:pt x="334" y="499"/>
                      </a:lnTo>
                      <a:lnTo>
                        <a:pt x="341" y="517"/>
                      </a:lnTo>
                      <a:lnTo>
                        <a:pt x="345" y="534"/>
                      </a:lnTo>
                      <a:lnTo>
                        <a:pt x="341" y="545"/>
                      </a:lnTo>
                      <a:lnTo>
                        <a:pt x="334" y="559"/>
                      </a:lnTo>
                      <a:lnTo>
                        <a:pt x="320" y="570"/>
                      </a:lnTo>
                      <a:lnTo>
                        <a:pt x="299" y="577"/>
                      </a:lnTo>
                      <a:lnTo>
                        <a:pt x="271" y="587"/>
                      </a:lnTo>
                      <a:lnTo>
                        <a:pt x="232" y="591"/>
                      </a:lnTo>
                      <a:lnTo>
                        <a:pt x="187" y="594"/>
                      </a:lnTo>
                      <a:lnTo>
                        <a:pt x="130" y="594"/>
                      </a:lnTo>
                      <a:lnTo>
                        <a:pt x="130" y="594"/>
                      </a:lnTo>
                      <a:lnTo>
                        <a:pt x="130" y="612"/>
                      </a:lnTo>
                      <a:close/>
                    </a:path>
                  </a:pathLst>
                </a:custGeom>
                <a:solidFill>
                  <a:srgbClr val="7587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208" name="Freeform 80"/>
                <p:cNvSpPr>
                  <a:spLocks/>
                </p:cNvSpPr>
                <p:nvPr/>
              </p:nvSpPr>
              <p:spPr bwMode="auto">
                <a:xfrm>
                  <a:off x="2269" y="2467"/>
                  <a:ext cx="674" cy="454"/>
                </a:xfrm>
                <a:custGeom>
                  <a:avLst/>
                  <a:gdLst>
                    <a:gd name="T0" fmla="*/ 0 w 674"/>
                    <a:gd name="T1" fmla="*/ 0 h 454"/>
                    <a:gd name="T2" fmla="*/ 0 w 674"/>
                    <a:gd name="T3" fmla="*/ 0 h 454"/>
                    <a:gd name="T4" fmla="*/ 14 w 674"/>
                    <a:gd name="T5" fmla="*/ 123 h 454"/>
                    <a:gd name="T6" fmla="*/ 28 w 674"/>
                    <a:gd name="T7" fmla="*/ 222 h 454"/>
                    <a:gd name="T8" fmla="*/ 42 w 674"/>
                    <a:gd name="T9" fmla="*/ 264 h 454"/>
                    <a:gd name="T10" fmla="*/ 56 w 674"/>
                    <a:gd name="T11" fmla="*/ 299 h 454"/>
                    <a:gd name="T12" fmla="*/ 66 w 674"/>
                    <a:gd name="T13" fmla="*/ 317 h 454"/>
                    <a:gd name="T14" fmla="*/ 77 w 674"/>
                    <a:gd name="T15" fmla="*/ 334 h 454"/>
                    <a:gd name="T16" fmla="*/ 91 w 674"/>
                    <a:gd name="T17" fmla="*/ 348 h 454"/>
                    <a:gd name="T18" fmla="*/ 105 w 674"/>
                    <a:gd name="T19" fmla="*/ 359 h 454"/>
                    <a:gd name="T20" fmla="*/ 119 w 674"/>
                    <a:gd name="T21" fmla="*/ 373 h 454"/>
                    <a:gd name="T22" fmla="*/ 137 w 674"/>
                    <a:gd name="T23" fmla="*/ 383 h 454"/>
                    <a:gd name="T24" fmla="*/ 158 w 674"/>
                    <a:gd name="T25" fmla="*/ 394 h 454"/>
                    <a:gd name="T26" fmla="*/ 182 w 674"/>
                    <a:gd name="T27" fmla="*/ 401 h 454"/>
                    <a:gd name="T28" fmla="*/ 231 w 674"/>
                    <a:gd name="T29" fmla="*/ 419 h 454"/>
                    <a:gd name="T30" fmla="*/ 295 w 674"/>
                    <a:gd name="T31" fmla="*/ 429 h 454"/>
                    <a:gd name="T32" fmla="*/ 369 w 674"/>
                    <a:gd name="T33" fmla="*/ 440 h 454"/>
                    <a:gd name="T34" fmla="*/ 456 w 674"/>
                    <a:gd name="T35" fmla="*/ 447 h 454"/>
                    <a:gd name="T36" fmla="*/ 558 w 674"/>
                    <a:gd name="T37" fmla="*/ 450 h 454"/>
                    <a:gd name="T38" fmla="*/ 674 w 674"/>
                    <a:gd name="T39" fmla="*/ 454 h 454"/>
                    <a:gd name="T40" fmla="*/ 674 w 674"/>
                    <a:gd name="T41" fmla="*/ 436 h 454"/>
                    <a:gd name="T42" fmla="*/ 558 w 674"/>
                    <a:gd name="T43" fmla="*/ 433 h 454"/>
                    <a:gd name="T44" fmla="*/ 456 w 674"/>
                    <a:gd name="T45" fmla="*/ 429 h 454"/>
                    <a:gd name="T46" fmla="*/ 372 w 674"/>
                    <a:gd name="T47" fmla="*/ 422 h 454"/>
                    <a:gd name="T48" fmla="*/ 298 w 674"/>
                    <a:gd name="T49" fmla="*/ 412 h 454"/>
                    <a:gd name="T50" fmla="*/ 235 w 674"/>
                    <a:gd name="T51" fmla="*/ 401 h 454"/>
                    <a:gd name="T52" fmla="*/ 186 w 674"/>
                    <a:gd name="T53" fmla="*/ 387 h 454"/>
                    <a:gd name="T54" fmla="*/ 165 w 674"/>
                    <a:gd name="T55" fmla="*/ 376 h 454"/>
                    <a:gd name="T56" fmla="*/ 147 w 674"/>
                    <a:gd name="T57" fmla="*/ 369 h 454"/>
                    <a:gd name="T58" fmla="*/ 130 w 674"/>
                    <a:gd name="T59" fmla="*/ 359 h 454"/>
                    <a:gd name="T60" fmla="*/ 116 w 674"/>
                    <a:gd name="T61" fmla="*/ 348 h 454"/>
                    <a:gd name="T62" fmla="*/ 101 w 674"/>
                    <a:gd name="T63" fmla="*/ 334 h 454"/>
                    <a:gd name="T64" fmla="*/ 91 w 674"/>
                    <a:gd name="T65" fmla="*/ 324 h 454"/>
                    <a:gd name="T66" fmla="*/ 80 w 674"/>
                    <a:gd name="T67" fmla="*/ 310 h 454"/>
                    <a:gd name="T68" fmla="*/ 70 w 674"/>
                    <a:gd name="T69" fmla="*/ 292 h 454"/>
                    <a:gd name="T70" fmla="*/ 56 w 674"/>
                    <a:gd name="T71" fmla="*/ 260 h 454"/>
                    <a:gd name="T72" fmla="*/ 45 w 674"/>
                    <a:gd name="T73" fmla="*/ 218 h 454"/>
                    <a:gd name="T74" fmla="*/ 31 w 674"/>
                    <a:gd name="T75" fmla="*/ 123 h 454"/>
                    <a:gd name="T76" fmla="*/ 14 w 674"/>
                    <a:gd name="T77" fmla="*/ 0 h 454"/>
                    <a:gd name="T78" fmla="*/ 14 w 674"/>
                    <a:gd name="T79" fmla="*/ 0 h 454"/>
                    <a:gd name="T80" fmla="*/ 0 w 674"/>
                    <a:gd name="T81"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4" h="454">
                      <a:moveTo>
                        <a:pt x="0" y="0"/>
                      </a:moveTo>
                      <a:lnTo>
                        <a:pt x="0" y="0"/>
                      </a:lnTo>
                      <a:lnTo>
                        <a:pt x="14" y="123"/>
                      </a:lnTo>
                      <a:lnTo>
                        <a:pt x="28" y="222"/>
                      </a:lnTo>
                      <a:lnTo>
                        <a:pt x="42" y="264"/>
                      </a:lnTo>
                      <a:lnTo>
                        <a:pt x="56" y="299"/>
                      </a:lnTo>
                      <a:lnTo>
                        <a:pt x="66" y="317"/>
                      </a:lnTo>
                      <a:lnTo>
                        <a:pt x="77" y="334"/>
                      </a:lnTo>
                      <a:lnTo>
                        <a:pt x="91" y="348"/>
                      </a:lnTo>
                      <a:lnTo>
                        <a:pt x="105" y="359"/>
                      </a:lnTo>
                      <a:lnTo>
                        <a:pt x="119" y="373"/>
                      </a:lnTo>
                      <a:lnTo>
                        <a:pt x="137" y="383"/>
                      </a:lnTo>
                      <a:lnTo>
                        <a:pt x="158" y="394"/>
                      </a:lnTo>
                      <a:lnTo>
                        <a:pt x="182" y="401"/>
                      </a:lnTo>
                      <a:lnTo>
                        <a:pt x="231" y="419"/>
                      </a:lnTo>
                      <a:lnTo>
                        <a:pt x="295" y="429"/>
                      </a:lnTo>
                      <a:lnTo>
                        <a:pt x="369" y="440"/>
                      </a:lnTo>
                      <a:lnTo>
                        <a:pt x="456" y="447"/>
                      </a:lnTo>
                      <a:lnTo>
                        <a:pt x="558" y="450"/>
                      </a:lnTo>
                      <a:lnTo>
                        <a:pt x="674" y="454"/>
                      </a:lnTo>
                      <a:lnTo>
                        <a:pt x="674" y="436"/>
                      </a:lnTo>
                      <a:lnTo>
                        <a:pt x="558" y="433"/>
                      </a:lnTo>
                      <a:lnTo>
                        <a:pt x="456" y="429"/>
                      </a:lnTo>
                      <a:lnTo>
                        <a:pt x="372" y="422"/>
                      </a:lnTo>
                      <a:lnTo>
                        <a:pt x="298" y="412"/>
                      </a:lnTo>
                      <a:lnTo>
                        <a:pt x="235" y="401"/>
                      </a:lnTo>
                      <a:lnTo>
                        <a:pt x="186" y="387"/>
                      </a:lnTo>
                      <a:lnTo>
                        <a:pt x="165" y="376"/>
                      </a:lnTo>
                      <a:lnTo>
                        <a:pt x="147" y="369"/>
                      </a:lnTo>
                      <a:lnTo>
                        <a:pt x="130" y="359"/>
                      </a:lnTo>
                      <a:lnTo>
                        <a:pt x="116" y="348"/>
                      </a:lnTo>
                      <a:lnTo>
                        <a:pt x="101" y="334"/>
                      </a:lnTo>
                      <a:lnTo>
                        <a:pt x="91" y="324"/>
                      </a:lnTo>
                      <a:lnTo>
                        <a:pt x="80" y="310"/>
                      </a:lnTo>
                      <a:lnTo>
                        <a:pt x="70" y="292"/>
                      </a:lnTo>
                      <a:lnTo>
                        <a:pt x="56" y="260"/>
                      </a:lnTo>
                      <a:lnTo>
                        <a:pt x="45" y="218"/>
                      </a:lnTo>
                      <a:lnTo>
                        <a:pt x="31" y="123"/>
                      </a:lnTo>
                      <a:lnTo>
                        <a:pt x="14" y="0"/>
                      </a:lnTo>
                      <a:lnTo>
                        <a:pt x="14" y="0"/>
                      </a:lnTo>
                      <a:lnTo>
                        <a:pt x="0" y="0"/>
                      </a:lnTo>
                      <a:close/>
                    </a:path>
                  </a:pathLst>
                </a:custGeom>
                <a:solidFill>
                  <a:srgbClr val="7587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209" name="Freeform 81"/>
                <p:cNvSpPr>
                  <a:spLocks/>
                </p:cNvSpPr>
                <p:nvPr/>
              </p:nvSpPr>
              <p:spPr bwMode="auto">
                <a:xfrm>
                  <a:off x="2262" y="1842"/>
                  <a:ext cx="681" cy="625"/>
                </a:xfrm>
                <a:custGeom>
                  <a:avLst/>
                  <a:gdLst>
                    <a:gd name="T0" fmla="*/ 681 w 681"/>
                    <a:gd name="T1" fmla="*/ 14 h 625"/>
                    <a:gd name="T2" fmla="*/ 681 w 681"/>
                    <a:gd name="T3" fmla="*/ 14 h 625"/>
                    <a:gd name="T4" fmla="*/ 636 w 681"/>
                    <a:gd name="T5" fmla="*/ 7 h 625"/>
                    <a:gd name="T6" fmla="*/ 590 w 681"/>
                    <a:gd name="T7" fmla="*/ 3 h 625"/>
                    <a:gd name="T8" fmla="*/ 544 w 681"/>
                    <a:gd name="T9" fmla="*/ 0 h 625"/>
                    <a:gd name="T10" fmla="*/ 502 w 681"/>
                    <a:gd name="T11" fmla="*/ 0 h 625"/>
                    <a:gd name="T12" fmla="*/ 463 w 681"/>
                    <a:gd name="T13" fmla="*/ 3 h 625"/>
                    <a:gd name="T14" fmla="*/ 425 w 681"/>
                    <a:gd name="T15" fmla="*/ 7 h 625"/>
                    <a:gd name="T16" fmla="*/ 386 w 681"/>
                    <a:gd name="T17" fmla="*/ 14 h 625"/>
                    <a:gd name="T18" fmla="*/ 351 w 681"/>
                    <a:gd name="T19" fmla="*/ 21 h 625"/>
                    <a:gd name="T20" fmla="*/ 319 w 681"/>
                    <a:gd name="T21" fmla="*/ 31 h 625"/>
                    <a:gd name="T22" fmla="*/ 288 w 681"/>
                    <a:gd name="T23" fmla="*/ 42 h 625"/>
                    <a:gd name="T24" fmla="*/ 256 w 681"/>
                    <a:gd name="T25" fmla="*/ 56 h 625"/>
                    <a:gd name="T26" fmla="*/ 228 w 681"/>
                    <a:gd name="T27" fmla="*/ 73 h 625"/>
                    <a:gd name="T28" fmla="*/ 203 w 681"/>
                    <a:gd name="T29" fmla="*/ 91 h 625"/>
                    <a:gd name="T30" fmla="*/ 179 w 681"/>
                    <a:gd name="T31" fmla="*/ 108 h 625"/>
                    <a:gd name="T32" fmla="*/ 154 w 681"/>
                    <a:gd name="T33" fmla="*/ 130 h 625"/>
                    <a:gd name="T34" fmla="*/ 133 w 681"/>
                    <a:gd name="T35" fmla="*/ 151 h 625"/>
                    <a:gd name="T36" fmla="*/ 112 w 681"/>
                    <a:gd name="T37" fmla="*/ 172 h 625"/>
                    <a:gd name="T38" fmla="*/ 94 w 681"/>
                    <a:gd name="T39" fmla="*/ 196 h 625"/>
                    <a:gd name="T40" fmla="*/ 77 w 681"/>
                    <a:gd name="T41" fmla="*/ 221 h 625"/>
                    <a:gd name="T42" fmla="*/ 63 w 681"/>
                    <a:gd name="T43" fmla="*/ 249 h 625"/>
                    <a:gd name="T44" fmla="*/ 49 w 681"/>
                    <a:gd name="T45" fmla="*/ 277 h 625"/>
                    <a:gd name="T46" fmla="*/ 38 w 681"/>
                    <a:gd name="T47" fmla="*/ 305 h 625"/>
                    <a:gd name="T48" fmla="*/ 28 w 681"/>
                    <a:gd name="T49" fmla="*/ 333 h 625"/>
                    <a:gd name="T50" fmla="*/ 21 w 681"/>
                    <a:gd name="T51" fmla="*/ 365 h 625"/>
                    <a:gd name="T52" fmla="*/ 7 w 681"/>
                    <a:gd name="T53" fmla="*/ 428 h 625"/>
                    <a:gd name="T54" fmla="*/ 0 w 681"/>
                    <a:gd name="T55" fmla="*/ 492 h 625"/>
                    <a:gd name="T56" fmla="*/ 0 w 681"/>
                    <a:gd name="T57" fmla="*/ 558 h 625"/>
                    <a:gd name="T58" fmla="*/ 7 w 681"/>
                    <a:gd name="T59" fmla="*/ 625 h 625"/>
                    <a:gd name="T60" fmla="*/ 21 w 681"/>
                    <a:gd name="T61" fmla="*/ 625 h 625"/>
                    <a:gd name="T62" fmla="*/ 17 w 681"/>
                    <a:gd name="T63" fmla="*/ 558 h 625"/>
                    <a:gd name="T64" fmla="*/ 17 w 681"/>
                    <a:gd name="T65" fmla="*/ 492 h 625"/>
                    <a:gd name="T66" fmla="*/ 24 w 681"/>
                    <a:gd name="T67" fmla="*/ 428 h 625"/>
                    <a:gd name="T68" fmla="*/ 35 w 681"/>
                    <a:gd name="T69" fmla="*/ 369 h 625"/>
                    <a:gd name="T70" fmla="*/ 42 w 681"/>
                    <a:gd name="T71" fmla="*/ 341 h 625"/>
                    <a:gd name="T72" fmla="*/ 52 w 681"/>
                    <a:gd name="T73" fmla="*/ 312 h 625"/>
                    <a:gd name="T74" fmla="*/ 66 w 681"/>
                    <a:gd name="T75" fmla="*/ 284 h 625"/>
                    <a:gd name="T76" fmla="*/ 77 w 681"/>
                    <a:gd name="T77" fmla="*/ 256 h 625"/>
                    <a:gd name="T78" fmla="*/ 91 w 681"/>
                    <a:gd name="T79" fmla="*/ 232 h 625"/>
                    <a:gd name="T80" fmla="*/ 108 w 681"/>
                    <a:gd name="T81" fmla="*/ 207 h 625"/>
                    <a:gd name="T82" fmla="*/ 126 w 681"/>
                    <a:gd name="T83" fmla="*/ 182 h 625"/>
                    <a:gd name="T84" fmla="*/ 144 w 681"/>
                    <a:gd name="T85" fmla="*/ 161 h 625"/>
                    <a:gd name="T86" fmla="*/ 165 w 681"/>
                    <a:gd name="T87" fmla="*/ 140 h 625"/>
                    <a:gd name="T88" fmla="*/ 189 w 681"/>
                    <a:gd name="T89" fmla="*/ 119 h 625"/>
                    <a:gd name="T90" fmla="*/ 210 w 681"/>
                    <a:gd name="T91" fmla="*/ 101 h 625"/>
                    <a:gd name="T92" fmla="*/ 238 w 681"/>
                    <a:gd name="T93" fmla="*/ 87 h 625"/>
                    <a:gd name="T94" fmla="*/ 263 w 681"/>
                    <a:gd name="T95" fmla="*/ 70 h 625"/>
                    <a:gd name="T96" fmla="*/ 295 w 681"/>
                    <a:gd name="T97" fmla="*/ 59 h 625"/>
                    <a:gd name="T98" fmla="*/ 323 w 681"/>
                    <a:gd name="T99" fmla="*/ 45 h 625"/>
                    <a:gd name="T100" fmla="*/ 358 w 681"/>
                    <a:gd name="T101" fmla="*/ 38 h 625"/>
                    <a:gd name="T102" fmla="*/ 390 w 681"/>
                    <a:gd name="T103" fmla="*/ 28 h 625"/>
                    <a:gd name="T104" fmla="*/ 428 w 681"/>
                    <a:gd name="T105" fmla="*/ 24 h 625"/>
                    <a:gd name="T106" fmla="*/ 463 w 681"/>
                    <a:gd name="T107" fmla="*/ 21 h 625"/>
                    <a:gd name="T108" fmla="*/ 502 w 681"/>
                    <a:gd name="T109" fmla="*/ 17 h 625"/>
                    <a:gd name="T110" fmla="*/ 544 w 681"/>
                    <a:gd name="T111" fmla="*/ 17 h 625"/>
                    <a:gd name="T112" fmla="*/ 586 w 681"/>
                    <a:gd name="T113" fmla="*/ 21 h 625"/>
                    <a:gd name="T114" fmla="*/ 632 w 681"/>
                    <a:gd name="T115" fmla="*/ 24 h 625"/>
                    <a:gd name="T116" fmla="*/ 678 w 681"/>
                    <a:gd name="T117" fmla="*/ 31 h 625"/>
                    <a:gd name="T118" fmla="*/ 678 w 681"/>
                    <a:gd name="T119" fmla="*/ 31 h 625"/>
                    <a:gd name="T120" fmla="*/ 681 w 681"/>
                    <a:gd name="T121" fmla="*/ 14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1" h="625">
                      <a:moveTo>
                        <a:pt x="681" y="14"/>
                      </a:moveTo>
                      <a:lnTo>
                        <a:pt x="681" y="14"/>
                      </a:lnTo>
                      <a:lnTo>
                        <a:pt x="636" y="7"/>
                      </a:lnTo>
                      <a:lnTo>
                        <a:pt x="590" y="3"/>
                      </a:lnTo>
                      <a:lnTo>
                        <a:pt x="544" y="0"/>
                      </a:lnTo>
                      <a:lnTo>
                        <a:pt x="502" y="0"/>
                      </a:lnTo>
                      <a:lnTo>
                        <a:pt x="463" y="3"/>
                      </a:lnTo>
                      <a:lnTo>
                        <a:pt x="425" y="7"/>
                      </a:lnTo>
                      <a:lnTo>
                        <a:pt x="386" y="14"/>
                      </a:lnTo>
                      <a:lnTo>
                        <a:pt x="351" y="21"/>
                      </a:lnTo>
                      <a:lnTo>
                        <a:pt x="319" y="31"/>
                      </a:lnTo>
                      <a:lnTo>
                        <a:pt x="288" y="42"/>
                      </a:lnTo>
                      <a:lnTo>
                        <a:pt x="256" y="56"/>
                      </a:lnTo>
                      <a:lnTo>
                        <a:pt x="228" y="73"/>
                      </a:lnTo>
                      <a:lnTo>
                        <a:pt x="203" y="91"/>
                      </a:lnTo>
                      <a:lnTo>
                        <a:pt x="179" y="108"/>
                      </a:lnTo>
                      <a:lnTo>
                        <a:pt x="154" y="130"/>
                      </a:lnTo>
                      <a:lnTo>
                        <a:pt x="133" y="151"/>
                      </a:lnTo>
                      <a:lnTo>
                        <a:pt x="112" y="172"/>
                      </a:lnTo>
                      <a:lnTo>
                        <a:pt x="94" y="196"/>
                      </a:lnTo>
                      <a:lnTo>
                        <a:pt x="77" y="221"/>
                      </a:lnTo>
                      <a:lnTo>
                        <a:pt x="63" y="249"/>
                      </a:lnTo>
                      <a:lnTo>
                        <a:pt x="49" y="277"/>
                      </a:lnTo>
                      <a:lnTo>
                        <a:pt x="38" y="305"/>
                      </a:lnTo>
                      <a:lnTo>
                        <a:pt x="28" y="333"/>
                      </a:lnTo>
                      <a:lnTo>
                        <a:pt x="21" y="365"/>
                      </a:lnTo>
                      <a:lnTo>
                        <a:pt x="7" y="428"/>
                      </a:lnTo>
                      <a:lnTo>
                        <a:pt x="0" y="492"/>
                      </a:lnTo>
                      <a:lnTo>
                        <a:pt x="0" y="558"/>
                      </a:lnTo>
                      <a:lnTo>
                        <a:pt x="7" y="625"/>
                      </a:lnTo>
                      <a:lnTo>
                        <a:pt x="21" y="625"/>
                      </a:lnTo>
                      <a:lnTo>
                        <a:pt x="17" y="558"/>
                      </a:lnTo>
                      <a:lnTo>
                        <a:pt x="17" y="492"/>
                      </a:lnTo>
                      <a:lnTo>
                        <a:pt x="24" y="428"/>
                      </a:lnTo>
                      <a:lnTo>
                        <a:pt x="35" y="369"/>
                      </a:lnTo>
                      <a:lnTo>
                        <a:pt x="42" y="341"/>
                      </a:lnTo>
                      <a:lnTo>
                        <a:pt x="52" y="312"/>
                      </a:lnTo>
                      <a:lnTo>
                        <a:pt x="66" y="284"/>
                      </a:lnTo>
                      <a:lnTo>
                        <a:pt x="77" y="256"/>
                      </a:lnTo>
                      <a:lnTo>
                        <a:pt x="91" y="232"/>
                      </a:lnTo>
                      <a:lnTo>
                        <a:pt x="108" y="207"/>
                      </a:lnTo>
                      <a:lnTo>
                        <a:pt x="126" y="182"/>
                      </a:lnTo>
                      <a:lnTo>
                        <a:pt x="144" y="161"/>
                      </a:lnTo>
                      <a:lnTo>
                        <a:pt x="165" y="140"/>
                      </a:lnTo>
                      <a:lnTo>
                        <a:pt x="189" y="119"/>
                      </a:lnTo>
                      <a:lnTo>
                        <a:pt x="210" y="101"/>
                      </a:lnTo>
                      <a:lnTo>
                        <a:pt x="238" y="87"/>
                      </a:lnTo>
                      <a:lnTo>
                        <a:pt x="263" y="70"/>
                      </a:lnTo>
                      <a:lnTo>
                        <a:pt x="295" y="59"/>
                      </a:lnTo>
                      <a:lnTo>
                        <a:pt x="323" y="45"/>
                      </a:lnTo>
                      <a:lnTo>
                        <a:pt x="358" y="38"/>
                      </a:lnTo>
                      <a:lnTo>
                        <a:pt x="390" y="28"/>
                      </a:lnTo>
                      <a:lnTo>
                        <a:pt x="428" y="24"/>
                      </a:lnTo>
                      <a:lnTo>
                        <a:pt x="463" y="21"/>
                      </a:lnTo>
                      <a:lnTo>
                        <a:pt x="502" y="17"/>
                      </a:lnTo>
                      <a:lnTo>
                        <a:pt x="544" y="17"/>
                      </a:lnTo>
                      <a:lnTo>
                        <a:pt x="586" y="21"/>
                      </a:lnTo>
                      <a:lnTo>
                        <a:pt x="632" y="24"/>
                      </a:lnTo>
                      <a:lnTo>
                        <a:pt x="678" y="31"/>
                      </a:lnTo>
                      <a:lnTo>
                        <a:pt x="678" y="31"/>
                      </a:lnTo>
                      <a:lnTo>
                        <a:pt x="681" y="14"/>
                      </a:lnTo>
                      <a:close/>
                    </a:path>
                  </a:pathLst>
                </a:custGeom>
                <a:solidFill>
                  <a:srgbClr val="7587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48210" name="Group 82"/>
              <p:cNvGrpSpPr>
                <a:grpSpLocks noChangeAspect="1"/>
              </p:cNvGrpSpPr>
              <p:nvPr/>
            </p:nvGrpSpPr>
            <p:grpSpPr bwMode="auto">
              <a:xfrm>
                <a:off x="2852" y="2976"/>
                <a:ext cx="590" cy="458"/>
                <a:chOff x="2852" y="2976"/>
                <a:chExt cx="590" cy="458"/>
              </a:xfrm>
            </p:grpSpPr>
            <p:sp>
              <p:nvSpPr>
                <p:cNvPr id="48211" name="AutoShape 83"/>
                <p:cNvSpPr>
                  <a:spLocks noChangeAspect="1" noChangeArrowheads="1" noTextEdit="1"/>
                </p:cNvSpPr>
                <p:nvPr/>
              </p:nvSpPr>
              <p:spPr bwMode="auto">
                <a:xfrm>
                  <a:off x="2852" y="2976"/>
                  <a:ext cx="590"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8212" name="Freeform 84"/>
                <p:cNvSpPr>
                  <a:spLocks/>
                </p:cNvSpPr>
                <p:nvPr/>
              </p:nvSpPr>
              <p:spPr bwMode="auto">
                <a:xfrm>
                  <a:off x="2855" y="2979"/>
                  <a:ext cx="321" cy="147"/>
                </a:xfrm>
                <a:custGeom>
                  <a:avLst/>
                  <a:gdLst>
                    <a:gd name="T0" fmla="*/ 293 w 321"/>
                    <a:gd name="T1" fmla="*/ 91 h 147"/>
                    <a:gd name="T2" fmla="*/ 293 w 321"/>
                    <a:gd name="T3" fmla="*/ 91 h 147"/>
                    <a:gd name="T4" fmla="*/ 303 w 321"/>
                    <a:gd name="T5" fmla="*/ 77 h 147"/>
                    <a:gd name="T6" fmla="*/ 314 w 321"/>
                    <a:gd name="T7" fmla="*/ 67 h 147"/>
                    <a:gd name="T8" fmla="*/ 317 w 321"/>
                    <a:gd name="T9" fmla="*/ 53 h 147"/>
                    <a:gd name="T10" fmla="*/ 321 w 321"/>
                    <a:gd name="T11" fmla="*/ 42 h 147"/>
                    <a:gd name="T12" fmla="*/ 321 w 321"/>
                    <a:gd name="T13" fmla="*/ 32 h 147"/>
                    <a:gd name="T14" fmla="*/ 317 w 321"/>
                    <a:gd name="T15" fmla="*/ 21 h 147"/>
                    <a:gd name="T16" fmla="*/ 310 w 321"/>
                    <a:gd name="T17" fmla="*/ 14 h 147"/>
                    <a:gd name="T18" fmla="*/ 303 w 321"/>
                    <a:gd name="T19" fmla="*/ 7 h 147"/>
                    <a:gd name="T20" fmla="*/ 282 w 321"/>
                    <a:gd name="T21" fmla="*/ 4 h 147"/>
                    <a:gd name="T22" fmla="*/ 258 w 321"/>
                    <a:gd name="T23" fmla="*/ 0 h 147"/>
                    <a:gd name="T24" fmla="*/ 227 w 321"/>
                    <a:gd name="T25" fmla="*/ 4 h 147"/>
                    <a:gd name="T26" fmla="*/ 195 w 321"/>
                    <a:gd name="T27" fmla="*/ 11 h 147"/>
                    <a:gd name="T28" fmla="*/ 161 w 321"/>
                    <a:gd name="T29" fmla="*/ 21 h 147"/>
                    <a:gd name="T30" fmla="*/ 126 w 321"/>
                    <a:gd name="T31" fmla="*/ 32 h 147"/>
                    <a:gd name="T32" fmla="*/ 94 w 321"/>
                    <a:gd name="T33" fmla="*/ 46 h 147"/>
                    <a:gd name="T34" fmla="*/ 63 w 321"/>
                    <a:gd name="T35" fmla="*/ 63 h 147"/>
                    <a:gd name="T36" fmla="*/ 39 w 321"/>
                    <a:gd name="T37" fmla="*/ 81 h 147"/>
                    <a:gd name="T38" fmla="*/ 18 w 321"/>
                    <a:gd name="T39" fmla="*/ 101 h 147"/>
                    <a:gd name="T40" fmla="*/ 11 w 321"/>
                    <a:gd name="T41" fmla="*/ 112 h 147"/>
                    <a:gd name="T42" fmla="*/ 4 w 321"/>
                    <a:gd name="T43" fmla="*/ 122 h 147"/>
                    <a:gd name="T44" fmla="*/ 0 w 321"/>
                    <a:gd name="T45" fmla="*/ 136 h 147"/>
                    <a:gd name="T46" fmla="*/ 0 w 321"/>
                    <a:gd name="T47" fmla="*/ 147 h 147"/>
                    <a:gd name="T48" fmla="*/ 18 w 321"/>
                    <a:gd name="T49" fmla="*/ 147 h 147"/>
                    <a:gd name="T50" fmla="*/ 18 w 321"/>
                    <a:gd name="T51" fmla="*/ 136 h 147"/>
                    <a:gd name="T52" fmla="*/ 21 w 321"/>
                    <a:gd name="T53" fmla="*/ 129 h 147"/>
                    <a:gd name="T54" fmla="*/ 25 w 321"/>
                    <a:gd name="T55" fmla="*/ 122 h 147"/>
                    <a:gd name="T56" fmla="*/ 32 w 321"/>
                    <a:gd name="T57" fmla="*/ 112 h 147"/>
                    <a:gd name="T58" fmla="*/ 49 w 321"/>
                    <a:gd name="T59" fmla="*/ 94 h 147"/>
                    <a:gd name="T60" fmla="*/ 74 w 321"/>
                    <a:gd name="T61" fmla="*/ 77 h 147"/>
                    <a:gd name="T62" fmla="*/ 101 w 321"/>
                    <a:gd name="T63" fmla="*/ 60 h 147"/>
                    <a:gd name="T64" fmla="*/ 133 w 321"/>
                    <a:gd name="T65" fmla="*/ 46 h 147"/>
                    <a:gd name="T66" fmla="*/ 164 w 321"/>
                    <a:gd name="T67" fmla="*/ 35 h 147"/>
                    <a:gd name="T68" fmla="*/ 199 w 321"/>
                    <a:gd name="T69" fmla="*/ 25 h 147"/>
                    <a:gd name="T70" fmla="*/ 230 w 321"/>
                    <a:gd name="T71" fmla="*/ 21 h 147"/>
                    <a:gd name="T72" fmla="*/ 258 w 321"/>
                    <a:gd name="T73" fmla="*/ 18 h 147"/>
                    <a:gd name="T74" fmla="*/ 279 w 321"/>
                    <a:gd name="T75" fmla="*/ 18 h 147"/>
                    <a:gd name="T76" fmla="*/ 296 w 321"/>
                    <a:gd name="T77" fmla="*/ 25 h 147"/>
                    <a:gd name="T78" fmla="*/ 300 w 321"/>
                    <a:gd name="T79" fmla="*/ 25 h 147"/>
                    <a:gd name="T80" fmla="*/ 303 w 321"/>
                    <a:gd name="T81" fmla="*/ 28 h 147"/>
                    <a:gd name="T82" fmla="*/ 307 w 321"/>
                    <a:gd name="T83" fmla="*/ 35 h 147"/>
                    <a:gd name="T84" fmla="*/ 307 w 321"/>
                    <a:gd name="T85" fmla="*/ 39 h 147"/>
                    <a:gd name="T86" fmla="*/ 303 w 321"/>
                    <a:gd name="T87" fmla="*/ 46 h 147"/>
                    <a:gd name="T88" fmla="*/ 300 w 321"/>
                    <a:gd name="T89" fmla="*/ 56 h 147"/>
                    <a:gd name="T90" fmla="*/ 293 w 321"/>
                    <a:gd name="T91" fmla="*/ 67 h 147"/>
                    <a:gd name="T92" fmla="*/ 279 w 321"/>
                    <a:gd name="T93" fmla="*/ 81 h 147"/>
                    <a:gd name="T94" fmla="*/ 279 w 321"/>
                    <a:gd name="T95" fmla="*/ 81 h 147"/>
                    <a:gd name="T96" fmla="*/ 293 w 321"/>
                    <a:gd name="T97" fmla="*/ 9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1" h="147">
                      <a:moveTo>
                        <a:pt x="293" y="91"/>
                      </a:moveTo>
                      <a:lnTo>
                        <a:pt x="293" y="91"/>
                      </a:lnTo>
                      <a:lnTo>
                        <a:pt x="303" y="77"/>
                      </a:lnTo>
                      <a:lnTo>
                        <a:pt x="314" y="67"/>
                      </a:lnTo>
                      <a:lnTo>
                        <a:pt x="317" y="53"/>
                      </a:lnTo>
                      <a:lnTo>
                        <a:pt x="321" y="42"/>
                      </a:lnTo>
                      <a:lnTo>
                        <a:pt x="321" y="32"/>
                      </a:lnTo>
                      <a:lnTo>
                        <a:pt x="317" y="21"/>
                      </a:lnTo>
                      <a:lnTo>
                        <a:pt x="310" y="14"/>
                      </a:lnTo>
                      <a:lnTo>
                        <a:pt x="303" y="7"/>
                      </a:lnTo>
                      <a:lnTo>
                        <a:pt x="282" y="4"/>
                      </a:lnTo>
                      <a:lnTo>
                        <a:pt x="258" y="0"/>
                      </a:lnTo>
                      <a:lnTo>
                        <a:pt x="227" y="4"/>
                      </a:lnTo>
                      <a:lnTo>
                        <a:pt x="195" y="11"/>
                      </a:lnTo>
                      <a:lnTo>
                        <a:pt x="161" y="21"/>
                      </a:lnTo>
                      <a:lnTo>
                        <a:pt x="126" y="32"/>
                      </a:lnTo>
                      <a:lnTo>
                        <a:pt x="94" y="46"/>
                      </a:lnTo>
                      <a:lnTo>
                        <a:pt x="63" y="63"/>
                      </a:lnTo>
                      <a:lnTo>
                        <a:pt x="39" y="81"/>
                      </a:lnTo>
                      <a:lnTo>
                        <a:pt x="18" y="101"/>
                      </a:lnTo>
                      <a:lnTo>
                        <a:pt x="11" y="112"/>
                      </a:lnTo>
                      <a:lnTo>
                        <a:pt x="4" y="122"/>
                      </a:lnTo>
                      <a:lnTo>
                        <a:pt x="0" y="136"/>
                      </a:lnTo>
                      <a:lnTo>
                        <a:pt x="0" y="147"/>
                      </a:lnTo>
                      <a:lnTo>
                        <a:pt x="18" y="147"/>
                      </a:lnTo>
                      <a:lnTo>
                        <a:pt x="18" y="136"/>
                      </a:lnTo>
                      <a:lnTo>
                        <a:pt x="21" y="129"/>
                      </a:lnTo>
                      <a:lnTo>
                        <a:pt x="25" y="122"/>
                      </a:lnTo>
                      <a:lnTo>
                        <a:pt x="32" y="112"/>
                      </a:lnTo>
                      <a:lnTo>
                        <a:pt x="49" y="94"/>
                      </a:lnTo>
                      <a:lnTo>
                        <a:pt x="74" y="77"/>
                      </a:lnTo>
                      <a:lnTo>
                        <a:pt x="101" y="60"/>
                      </a:lnTo>
                      <a:lnTo>
                        <a:pt x="133" y="46"/>
                      </a:lnTo>
                      <a:lnTo>
                        <a:pt x="164" y="35"/>
                      </a:lnTo>
                      <a:lnTo>
                        <a:pt x="199" y="25"/>
                      </a:lnTo>
                      <a:lnTo>
                        <a:pt x="230" y="21"/>
                      </a:lnTo>
                      <a:lnTo>
                        <a:pt x="258" y="18"/>
                      </a:lnTo>
                      <a:lnTo>
                        <a:pt x="279" y="18"/>
                      </a:lnTo>
                      <a:lnTo>
                        <a:pt x="296" y="25"/>
                      </a:lnTo>
                      <a:lnTo>
                        <a:pt x="300" y="25"/>
                      </a:lnTo>
                      <a:lnTo>
                        <a:pt x="303" y="28"/>
                      </a:lnTo>
                      <a:lnTo>
                        <a:pt x="307" y="35"/>
                      </a:lnTo>
                      <a:lnTo>
                        <a:pt x="307" y="39"/>
                      </a:lnTo>
                      <a:lnTo>
                        <a:pt x="303" y="46"/>
                      </a:lnTo>
                      <a:lnTo>
                        <a:pt x="300" y="56"/>
                      </a:lnTo>
                      <a:lnTo>
                        <a:pt x="293" y="67"/>
                      </a:lnTo>
                      <a:lnTo>
                        <a:pt x="279" y="81"/>
                      </a:lnTo>
                      <a:lnTo>
                        <a:pt x="279" y="81"/>
                      </a:lnTo>
                      <a:lnTo>
                        <a:pt x="293" y="91"/>
                      </a:lnTo>
                      <a:close/>
                    </a:path>
                  </a:pathLst>
                </a:custGeom>
                <a:solidFill>
                  <a:srgbClr val="EB3D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213" name="Freeform 85"/>
                <p:cNvSpPr>
                  <a:spLocks/>
                </p:cNvSpPr>
                <p:nvPr/>
              </p:nvSpPr>
              <p:spPr bwMode="auto">
                <a:xfrm>
                  <a:off x="3106" y="3060"/>
                  <a:ext cx="327" cy="201"/>
                </a:xfrm>
                <a:custGeom>
                  <a:avLst/>
                  <a:gdLst>
                    <a:gd name="T0" fmla="*/ 327 w 327"/>
                    <a:gd name="T1" fmla="*/ 194 h 201"/>
                    <a:gd name="T2" fmla="*/ 327 w 327"/>
                    <a:gd name="T3" fmla="*/ 194 h 201"/>
                    <a:gd name="T4" fmla="*/ 320 w 327"/>
                    <a:gd name="T5" fmla="*/ 184 h 201"/>
                    <a:gd name="T6" fmla="*/ 313 w 327"/>
                    <a:gd name="T7" fmla="*/ 177 h 201"/>
                    <a:gd name="T8" fmla="*/ 306 w 327"/>
                    <a:gd name="T9" fmla="*/ 167 h 201"/>
                    <a:gd name="T10" fmla="*/ 296 w 327"/>
                    <a:gd name="T11" fmla="*/ 160 h 201"/>
                    <a:gd name="T12" fmla="*/ 272 w 327"/>
                    <a:gd name="T13" fmla="*/ 149 h 201"/>
                    <a:gd name="T14" fmla="*/ 244 w 327"/>
                    <a:gd name="T15" fmla="*/ 139 h 201"/>
                    <a:gd name="T16" fmla="*/ 181 w 327"/>
                    <a:gd name="T17" fmla="*/ 125 h 201"/>
                    <a:gd name="T18" fmla="*/ 115 w 327"/>
                    <a:gd name="T19" fmla="*/ 114 h 201"/>
                    <a:gd name="T20" fmla="*/ 84 w 327"/>
                    <a:gd name="T21" fmla="*/ 107 h 201"/>
                    <a:gd name="T22" fmla="*/ 59 w 327"/>
                    <a:gd name="T23" fmla="*/ 100 h 201"/>
                    <a:gd name="T24" fmla="*/ 38 w 327"/>
                    <a:gd name="T25" fmla="*/ 90 h 201"/>
                    <a:gd name="T26" fmla="*/ 21 w 327"/>
                    <a:gd name="T27" fmla="*/ 80 h 201"/>
                    <a:gd name="T28" fmla="*/ 18 w 327"/>
                    <a:gd name="T29" fmla="*/ 76 h 201"/>
                    <a:gd name="T30" fmla="*/ 18 w 327"/>
                    <a:gd name="T31" fmla="*/ 69 h 201"/>
                    <a:gd name="T32" fmla="*/ 14 w 327"/>
                    <a:gd name="T33" fmla="*/ 62 h 201"/>
                    <a:gd name="T34" fmla="*/ 14 w 327"/>
                    <a:gd name="T35" fmla="*/ 55 h 201"/>
                    <a:gd name="T36" fmla="*/ 18 w 327"/>
                    <a:gd name="T37" fmla="*/ 48 h 201"/>
                    <a:gd name="T38" fmla="*/ 24 w 327"/>
                    <a:gd name="T39" fmla="*/ 38 h 201"/>
                    <a:gd name="T40" fmla="*/ 31 w 327"/>
                    <a:gd name="T41" fmla="*/ 24 h 201"/>
                    <a:gd name="T42" fmla="*/ 42 w 327"/>
                    <a:gd name="T43" fmla="*/ 10 h 201"/>
                    <a:gd name="T44" fmla="*/ 28 w 327"/>
                    <a:gd name="T45" fmla="*/ 0 h 201"/>
                    <a:gd name="T46" fmla="*/ 18 w 327"/>
                    <a:gd name="T47" fmla="*/ 13 h 201"/>
                    <a:gd name="T48" fmla="*/ 11 w 327"/>
                    <a:gd name="T49" fmla="*/ 27 h 201"/>
                    <a:gd name="T50" fmla="*/ 4 w 327"/>
                    <a:gd name="T51" fmla="*/ 41 h 201"/>
                    <a:gd name="T52" fmla="*/ 0 w 327"/>
                    <a:gd name="T53" fmla="*/ 52 h 201"/>
                    <a:gd name="T54" fmla="*/ 0 w 327"/>
                    <a:gd name="T55" fmla="*/ 66 h 201"/>
                    <a:gd name="T56" fmla="*/ 0 w 327"/>
                    <a:gd name="T57" fmla="*/ 76 h 201"/>
                    <a:gd name="T58" fmla="*/ 4 w 327"/>
                    <a:gd name="T59" fmla="*/ 83 h 201"/>
                    <a:gd name="T60" fmla="*/ 11 w 327"/>
                    <a:gd name="T61" fmla="*/ 93 h 201"/>
                    <a:gd name="T62" fmla="*/ 31 w 327"/>
                    <a:gd name="T63" fmla="*/ 107 h 201"/>
                    <a:gd name="T64" fmla="*/ 52 w 327"/>
                    <a:gd name="T65" fmla="*/ 114 h 201"/>
                    <a:gd name="T66" fmla="*/ 80 w 327"/>
                    <a:gd name="T67" fmla="*/ 125 h 201"/>
                    <a:gd name="T68" fmla="*/ 112 w 327"/>
                    <a:gd name="T69" fmla="*/ 132 h 201"/>
                    <a:gd name="T70" fmla="*/ 178 w 327"/>
                    <a:gd name="T71" fmla="*/ 142 h 201"/>
                    <a:gd name="T72" fmla="*/ 240 w 327"/>
                    <a:gd name="T73" fmla="*/ 156 h 201"/>
                    <a:gd name="T74" fmla="*/ 265 w 327"/>
                    <a:gd name="T75" fmla="*/ 163 h 201"/>
                    <a:gd name="T76" fmla="*/ 289 w 327"/>
                    <a:gd name="T77" fmla="*/ 173 h 201"/>
                    <a:gd name="T78" fmla="*/ 296 w 327"/>
                    <a:gd name="T79" fmla="*/ 180 h 201"/>
                    <a:gd name="T80" fmla="*/ 303 w 327"/>
                    <a:gd name="T81" fmla="*/ 187 h 201"/>
                    <a:gd name="T82" fmla="*/ 306 w 327"/>
                    <a:gd name="T83" fmla="*/ 194 h 201"/>
                    <a:gd name="T84" fmla="*/ 310 w 327"/>
                    <a:gd name="T85" fmla="*/ 201 h 201"/>
                    <a:gd name="T86" fmla="*/ 310 w 327"/>
                    <a:gd name="T87" fmla="*/ 201 h 201"/>
                    <a:gd name="T88" fmla="*/ 327 w 327"/>
                    <a:gd name="T89" fmla="*/ 194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7" h="201">
                      <a:moveTo>
                        <a:pt x="327" y="194"/>
                      </a:moveTo>
                      <a:lnTo>
                        <a:pt x="327" y="194"/>
                      </a:lnTo>
                      <a:lnTo>
                        <a:pt x="320" y="184"/>
                      </a:lnTo>
                      <a:lnTo>
                        <a:pt x="313" y="177"/>
                      </a:lnTo>
                      <a:lnTo>
                        <a:pt x="306" y="167"/>
                      </a:lnTo>
                      <a:lnTo>
                        <a:pt x="296" y="160"/>
                      </a:lnTo>
                      <a:lnTo>
                        <a:pt x="272" y="149"/>
                      </a:lnTo>
                      <a:lnTo>
                        <a:pt x="244" y="139"/>
                      </a:lnTo>
                      <a:lnTo>
                        <a:pt x="181" y="125"/>
                      </a:lnTo>
                      <a:lnTo>
                        <a:pt x="115" y="114"/>
                      </a:lnTo>
                      <a:lnTo>
                        <a:pt x="84" y="107"/>
                      </a:lnTo>
                      <a:lnTo>
                        <a:pt x="59" y="100"/>
                      </a:lnTo>
                      <a:lnTo>
                        <a:pt x="38" y="90"/>
                      </a:lnTo>
                      <a:lnTo>
                        <a:pt x="21" y="80"/>
                      </a:lnTo>
                      <a:lnTo>
                        <a:pt x="18" y="76"/>
                      </a:lnTo>
                      <a:lnTo>
                        <a:pt x="18" y="69"/>
                      </a:lnTo>
                      <a:lnTo>
                        <a:pt x="14" y="62"/>
                      </a:lnTo>
                      <a:lnTo>
                        <a:pt x="14" y="55"/>
                      </a:lnTo>
                      <a:lnTo>
                        <a:pt x="18" y="48"/>
                      </a:lnTo>
                      <a:lnTo>
                        <a:pt x="24" y="38"/>
                      </a:lnTo>
                      <a:lnTo>
                        <a:pt x="31" y="24"/>
                      </a:lnTo>
                      <a:lnTo>
                        <a:pt x="42" y="10"/>
                      </a:lnTo>
                      <a:lnTo>
                        <a:pt x="28" y="0"/>
                      </a:lnTo>
                      <a:lnTo>
                        <a:pt x="18" y="13"/>
                      </a:lnTo>
                      <a:lnTo>
                        <a:pt x="11" y="27"/>
                      </a:lnTo>
                      <a:lnTo>
                        <a:pt x="4" y="41"/>
                      </a:lnTo>
                      <a:lnTo>
                        <a:pt x="0" y="52"/>
                      </a:lnTo>
                      <a:lnTo>
                        <a:pt x="0" y="66"/>
                      </a:lnTo>
                      <a:lnTo>
                        <a:pt x="0" y="76"/>
                      </a:lnTo>
                      <a:lnTo>
                        <a:pt x="4" y="83"/>
                      </a:lnTo>
                      <a:lnTo>
                        <a:pt x="11" y="93"/>
                      </a:lnTo>
                      <a:lnTo>
                        <a:pt x="31" y="107"/>
                      </a:lnTo>
                      <a:lnTo>
                        <a:pt x="52" y="114"/>
                      </a:lnTo>
                      <a:lnTo>
                        <a:pt x="80" y="125"/>
                      </a:lnTo>
                      <a:lnTo>
                        <a:pt x="112" y="132"/>
                      </a:lnTo>
                      <a:lnTo>
                        <a:pt x="178" y="142"/>
                      </a:lnTo>
                      <a:lnTo>
                        <a:pt x="240" y="156"/>
                      </a:lnTo>
                      <a:lnTo>
                        <a:pt x="265" y="163"/>
                      </a:lnTo>
                      <a:lnTo>
                        <a:pt x="289" y="173"/>
                      </a:lnTo>
                      <a:lnTo>
                        <a:pt x="296" y="180"/>
                      </a:lnTo>
                      <a:lnTo>
                        <a:pt x="303" y="187"/>
                      </a:lnTo>
                      <a:lnTo>
                        <a:pt x="306" y="194"/>
                      </a:lnTo>
                      <a:lnTo>
                        <a:pt x="310" y="201"/>
                      </a:lnTo>
                      <a:lnTo>
                        <a:pt x="310" y="201"/>
                      </a:lnTo>
                      <a:lnTo>
                        <a:pt x="327" y="194"/>
                      </a:lnTo>
                      <a:close/>
                    </a:path>
                  </a:pathLst>
                </a:custGeom>
                <a:solidFill>
                  <a:srgbClr val="EB3D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214" name="Freeform 86"/>
                <p:cNvSpPr>
                  <a:spLocks/>
                </p:cNvSpPr>
                <p:nvPr/>
              </p:nvSpPr>
              <p:spPr bwMode="auto">
                <a:xfrm>
                  <a:off x="3172" y="3254"/>
                  <a:ext cx="265" cy="174"/>
                </a:xfrm>
                <a:custGeom>
                  <a:avLst/>
                  <a:gdLst>
                    <a:gd name="T0" fmla="*/ 4 w 265"/>
                    <a:gd name="T1" fmla="*/ 174 h 174"/>
                    <a:gd name="T2" fmla="*/ 4 w 265"/>
                    <a:gd name="T3" fmla="*/ 174 h 174"/>
                    <a:gd name="T4" fmla="*/ 42 w 265"/>
                    <a:gd name="T5" fmla="*/ 164 h 174"/>
                    <a:gd name="T6" fmla="*/ 84 w 265"/>
                    <a:gd name="T7" fmla="*/ 150 h 174"/>
                    <a:gd name="T8" fmla="*/ 133 w 265"/>
                    <a:gd name="T9" fmla="*/ 136 h 174"/>
                    <a:gd name="T10" fmla="*/ 178 w 265"/>
                    <a:gd name="T11" fmla="*/ 119 h 174"/>
                    <a:gd name="T12" fmla="*/ 199 w 265"/>
                    <a:gd name="T13" fmla="*/ 108 h 174"/>
                    <a:gd name="T14" fmla="*/ 216 w 265"/>
                    <a:gd name="T15" fmla="*/ 98 h 174"/>
                    <a:gd name="T16" fmla="*/ 233 w 265"/>
                    <a:gd name="T17" fmla="*/ 87 h 174"/>
                    <a:gd name="T18" fmla="*/ 247 w 265"/>
                    <a:gd name="T19" fmla="*/ 73 h 174"/>
                    <a:gd name="T20" fmla="*/ 258 w 265"/>
                    <a:gd name="T21" fmla="*/ 56 h 174"/>
                    <a:gd name="T22" fmla="*/ 265 w 265"/>
                    <a:gd name="T23" fmla="*/ 39 h 174"/>
                    <a:gd name="T24" fmla="*/ 265 w 265"/>
                    <a:gd name="T25" fmla="*/ 21 h 174"/>
                    <a:gd name="T26" fmla="*/ 261 w 265"/>
                    <a:gd name="T27" fmla="*/ 0 h 174"/>
                    <a:gd name="T28" fmla="*/ 244 w 265"/>
                    <a:gd name="T29" fmla="*/ 7 h 174"/>
                    <a:gd name="T30" fmla="*/ 247 w 265"/>
                    <a:gd name="T31" fmla="*/ 21 h 174"/>
                    <a:gd name="T32" fmla="*/ 247 w 265"/>
                    <a:gd name="T33" fmla="*/ 35 h 174"/>
                    <a:gd name="T34" fmla="*/ 244 w 265"/>
                    <a:gd name="T35" fmla="*/ 49 h 174"/>
                    <a:gd name="T36" fmla="*/ 233 w 265"/>
                    <a:gd name="T37" fmla="*/ 63 h 174"/>
                    <a:gd name="T38" fmla="*/ 223 w 265"/>
                    <a:gd name="T39" fmla="*/ 73 h 174"/>
                    <a:gd name="T40" fmla="*/ 209 w 265"/>
                    <a:gd name="T41" fmla="*/ 84 h 174"/>
                    <a:gd name="T42" fmla="*/ 188 w 265"/>
                    <a:gd name="T43" fmla="*/ 94 h 174"/>
                    <a:gd name="T44" fmla="*/ 171 w 265"/>
                    <a:gd name="T45" fmla="*/ 105 h 174"/>
                    <a:gd name="T46" fmla="*/ 126 w 265"/>
                    <a:gd name="T47" fmla="*/ 122 h 174"/>
                    <a:gd name="T48" fmla="*/ 80 w 265"/>
                    <a:gd name="T49" fmla="*/ 136 h 174"/>
                    <a:gd name="T50" fmla="*/ 35 w 265"/>
                    <a:gd name="T51" fmla="*/ 146 h 174"/>
                    <a:gd name="T52" fmla="*/ 0 w 265"/>
                    <a:gd name="T53" fmla="*/ 157 h 174"/>
                    <a:gd name="T54" fmla="*/ 0 w 265"/>
                    <a:gd name="T55" fmla="*/ 157 h 174"/>
                    <a:gd name="T56" fmla="*/ 4 w 265"/>
                    <a:gd name="T57"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5" h="174">
                      <a:moveTo>
                        <a:pt x="4" y="174"/>
                      </a:moveTo>
                      <a:lnTo>
                        <a:pt x="4" y="174"/>
                      </a:lnTo>
                      <a:lnTo>
                        <a:pt x="42" y="164"/>
                      </a:lnTo>
                      <a:lnTo>
                        <a:pt x="84" y="150"/>
                      </a:lnTo>
                      <a:lnTo>
                        <a:pt x="133" y="136"/>
                      </a:lnTo>
                      <a:lnTo>
                        <a:pt x="178" y="119"/>
                      </a:lnTo>
                      <a:lnTo>
                        <a:pt x="199" y="108"/>
                      </a:lnTo>
                      <a:lnTo>
                        <a:pt x="216" y="98"/>
                      </a:lnTo>
                      <a:lnTo>
                        <a:pt x="233" y="87"/>
                      </a:lnTo>
                      <a:lnTo>
                        <a:pt x="247" y="73"/>
                      </a:lnTo>
                      <a:lnTo>
                        <a:pt x="258" y="56"/>
                      </a:lnTo>
                      <a:lnTo>
                        <a:pt x="265" y="39"/>
                      </a:lnTo>
                      <a:lnTo>
                        <a:pt x="265" y="21"/>
                      </a:lnTo>
                      <a:lnTo>
                        <a:pt x="261" y="0"/>
                      </a:lnTo>
                      <a:lnTo>
                        <a:pt x="244" y="7"/>
                      </a:lnTo>
                      <a:lnTo>
                        <a:pt x="247" y="21"/>
                      </a:lnTo>
                      <a:lnTo>
                        <a:pt x="247" y="35"/>
                      </a:lnTo>
                      <a:lnTo>
                        <a:pt x="244" y="49"/>
                      </a:lnTo>
                      <a:lnTo>
                        <a:pt x="233" y="63"/>
                      </a:lnTo>
                      <a:lnTo>
                        <a:pt x="223" y="73"/>
                      </a:lnTo>
                      <a:lnTo>
                        <a:pt x="209" y="84"/>
                      </a:lnTo>
                      <a:lnTo>
                        <a:pt x="188" y="94"/>
                      </a:lnTo>
                      <a:lnTo>
                        <a:pt x="171" y="105"/>
                      </a:lnTo>
                      <a:lnTo>
                        <a:pt x="126" y="122"/>
                      </a:lnTo>
                      <a:lnTo>
                        <a:pt x="80" y="136"/>
                      </a:lnTo>
                      <a:lnTo>
                        <a:pt x="35" y="146"/>
                      </a:lnTo>
                      <a:lnTo>
                        <a:pt x="0" y="157"/>
                      </a:lnTo>
                      <a:lnTo>
                        <a:pt x="0" y="157"/>
                      </a:lnTo>
                      <a:lnTo>
                        <a:pt x="4" y="174"/>
                      </a:lnTo>
                      <a:close/>
                    </a:path>
                  </a:pathLst>
                </a:custGeom>
                <a:solidFill>
                  <a:srgbClr val="EB3D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215" name="Freeform 87"/>
                <p:cNvSpPr>
                  <a:spLocks/>
                </p:cNvSpPr>
                <p:nvPr/>
              </p:nvSpPr>
              <p:spPr bwMode="auto">
                <a:xfrm>
                  <a:off x="2855" y="3126"/>
                  <a:ext cx="321" cy="306"/>
                </a:xfrm>
                <a:custGeom>
                  <a:avLst/>
                  <a:gdLst>
                    <a:gd name="T0" fmla="*/ 0 w 321"/>
                    <a:gd name="T1" fmla="*/ 0 h 306"/>
                    <a:gd name="T2" fmla="*/ 0 w 321"/>
                    <a:gd name="T3" fmla="*/ 0 h 306"/>
                    <a:gd name="T4" fmla="*/ 4 w 321"/>
                    <a:gd name="T5" fmla="*/ 24 h 306"/>
                    <a:gd name="T6" fmla="*/ 14 w 321"/>
                    <a:gd name="T7" fmla="*/ 48 h 306"/>
                    <a:gd name="T8" fmla="*/ 25 w 321"/>
                    <a:gd name="T9" fmla="*/ 73 h 306"/>
                    <a:gd name="T10" fmla="*/ 42 w 321"/>
                    <a:gd name="T11" fmla="*/ 101 h 306"/>
                    <a:gd name="T12" fmla="*/ 60 w 321"/>
                    <a:gd name="T13" fmla="*/ 125 h 306"/>
                    <a:gd name="T14" fmla="*/ 81 w 321"/>
                    <a:gd name="T15" fmla="*/ 153 h 306"/>
                    <a:gd name="T16" fmla="*/ 105 w 321"/>
                    <a:gd name="T17" fmla="*/ 177 h 306"/>
                    <a:gd name="T18" fmla="*/ 129 w 321"/>
                    <a:gd name="T19" fmla="*/ 205 h 306"/>
                    <a:gd name="T20" fmla="*/ 154 w 321"/>
                    <a:gd name="T21" fmla="*/ 226 h 306"/>
                    <a:gd name="T22" fmla="*/ 181 w 321"/>
                    <a:gd name="T23" fmla="*/ 247 h 306"/>
                    <a:gd name="T24" fmla="*/ 206 w 321"/>
                    <a:gd name="T25" fmla="*/ 268 h 306"/>
                    <a:gd name="T26" fmla="*/ 230 w 321"/>
                    <a:gd name="T27" fmla="*/ 281 h 306"/>
                    <a:gd name="T28" fmla="*/ 255 w 321"/>
                    <a:gd name="T29" fmla="*/ 295 h 306"/>
                    <a:gd name="T30" fmla="*/ 279 w 321"/>
                    <a:gd name="T31" fmla="*/ 302 h 306"/>
                    <a:gd name="T32" fmla="*/ 300 w 321"/>
                    <a:gd name="T33" fmla="*/ 306 h 306"/>
                    <a:gd name="T34" fmla="*/ 321 w 321"/>
                    <a:gd name="T35" fmla="*/ 302 h 306"/>
                    <a:gd name="T36" fmla="*/ 317 w 321"/>
                    <a:gd name="T37" fmla="*/ 285 h 306"/>
                    <a:gd name="T38" fmla="*/ 300 w 321"/>
                    <a:gd name="T39" fmla="*/ 288 h 306"/>
                    <a:gd name="T40" fmla="*/ 282 w 321"/>
                    <a:gd name="T41" fmla="*/ 285 h 306"/>
                    <a:gd name="T42" fmla="*/ 262 w 321"/>
                    <a:gd name="T43" fmla="*/ 278 h 306"/>
                    <a:gd name="T44" fmla="*/ 241 w 321"/>
                    <a:gd name="T45" fmla="*/ 268 h 306"/>
                    <a:gd name="T46" fmla="*/ 216 w 321"/>
                    <a:gd name="T47" fmla="*/ 254 h 306"/>
                    <a:gd name="T48" fmla="*/ 188 w 321"/>
                    <a:gd name="T49" fmla="*/ 236 h 306"/>
                    <a:gd name="T50" fmla="*/ 164 w 321"/>
                    <a:gd name="T51" fmla="*/ 215 h 306"/>
                    <a:gd name="T52" fmla="*/ 140 w 321"/>
                    <a:gd name="T53" fmla="*/ 191 h 306"/>
                    <a:gd name="T54" fmla="*/ 115 w 321"/>
                    <a:gd name="T55" fmla="*/ 167 h 306"/>
                    <a:gd name="T56" fmla="*/ 94 w 321"/>
                    <a:gd name="T57" fmla="*/ 142 h 306"/>
                    <a:gd name="T58" fmla="*/ 74 w 321"/>
                    <a:gd name="T59" fmla="*/ 118 h 306"/>
                    <a:gd name="T60" fmla="*/ 56 w 321"/>
                    <a:gd name="T61" fmla="*/ 90 h 306"/>
                    <a:gd name="T62" fmla="*/ 42 w 321"/>
                    <a:gd name="T63" fmla="*/ 66 h 306"/>
                    <a:gd name="T64" fmla="*/ 28 w 321"/>
                    <a:gd name="T65" fmla="*/ 41 h 306"/>
                    <a:gd name="T66" fmla="*/ 21 w 321"/>
                    <a:gd name="T67" fmla="*/ 20 h 306"/>
                    <a:gd name="T68" fmla="*/ 18 w 321"/>
                    <a:gd name="T69" fmla="*/ 0 h 306"/>
                    <a:gd name="T70" fmla="*/ 18 w 321"/>
                    <a:gd name="T71" fmla="*/ 0 h 306"/>
                    <a:gd name="T72" fmla="*/ 0 w 321"/>
                    <a:gd name="T73" fmla="*/ 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1" h="306">
                      <a:moveTo>
                        <a:pt x="0" y="0"/>
                      </a:moveTo>
                      <a:lnTo>
                        <a:pt x="0" y="0"/>
                      </a:lnTo>
                      <a:lnTo>
                        <a:pt x="4" y="24"/>
                      </a:lnTo>
                      <a:lnTo>
                        <a:pt x="14" y="48"/>
                      </a:lnTo>
                      <a:lnTo>
                        <a:pt x="25" y="73"/>
                      </a:lnTo>
                      <a:lnTo>
                        <a:pt x="42" y="101"/>
                      </a:lnTo>
                      <a:lnTo>
                        <a:pt x="60" y="125"/>
                      </a:lnTo>
                      <a:lnTo>
                        <a:pt x="81" y="153"/>
                      </a:lnTo>
                      <a:lnTo>
                        <a:pt x="105" y="177"/>
                      </a:lnTo>
                      <a:lnTo>
                        <a:pt x="129" y="205"/>
                      </a:lnTo>
                      <a:lnTo>
                        <a:pt x="154" y="226"/>
                      </a:lnTo>
                      <a:lnTo>
                        <a:pt x="181" y="247"/>
                      </a:lnTo>
                      <a:lnTo>
                        <a:pt x="206" y="268"/>
                      </a:lnTo>
                      <a:lnTo>
                        <a:pt x="230" y="281"/>
                      </a:lnTo>
                      <a:lnTo>
                        <a:pt x="255" y="295"/>
                      </a:lnTo>
                      <a:lnTo>
                        <a:pt x="279" y="302"/>
                      </a:lnTo>
                      <a:lnTo>
                        <a:pt x="300" y="306"/>
                      </a:lnTo>
                      <a:lnTo>
                        <a:pt x="321" y="302"/>
                      </a:lnTo>
                      <a:lnTo>
                        <a:pt x="317" y="285"/>
                      </a:lnTo>
                      <a:lnTo>
                        <a:pt x="300" y="288"/>
                      </a:lnTo>
                      <a:lnTo>
                        <a:pt x="282" y="285"/>
                      </a:lnTo>
                      <a:lnTo>
                        <a:pt x="262" y="278"/>
                      </a:lnTo>
                      <a:lnTo>
                        <a:pt x="241" y="268"/>
                      </a:lnTo>
                      <a:lnTo>
                        <a:pt x="216" y="254"/>
                      </a:lnTo>
                      <a:lnTo>
                        <a:pt x="188" y="236"/>
                      </a:lnTo>
                      <a:lnTo>
                        <a:pt x="164" y="215"/>
                      </a:lnTo>
                      <a:lnTo>
                        <a:pt x="140" y="191"/>
                      </a:lnTo>
                      <a:lnTo>
                        <a:pt x="115" y="167"/>
                      </a:lnTo>
                      <a:lnTo>
                        <a:pt x="94" y="142"/>
                      </a:lnTo>
                      <a:lnTo>
                        <a:pt x="74" y="118"/>
                      </a:lnTo>
                      <a:lnTo>
                        <a:pt x="56" y="90"/>
                      </a:lnTo>
                      <a:lnTo>
                        <a:pt x="42" y="66"/>
                      </a:lnTo>
                      <a:lnTo>
                        <a:pt x="28" y="41"/>
                      </a:lnTo>
                      <a:lnTo>
                        <a:pt x="21" y="20"/>
                      </a:lnTo>
                      <a:lnTo>
                        <a:pt x="18" y="0"/>
                      </a:lnTo>
                      <a:lnTo>
                        <a:pt x="18" y="0"/>
                      </a:lnTo>
                      <a:lnTo>
                        <a:pt x="0" y="0"/>
                      </a:lnTo>
                      <a:close/>
                    </a:path>
                  </a:pathLst>
                </a:custGeom>
                <a:solidFill>
                  <a:srgbClr val="EB3D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48216" name="Group 88"/>
              <p:cNvGrpSpPr>
                <a:grpSpLocks noChangeAspect="1"/>
              </p:cNvGrpSpPr>
              <p:nvPr/>
            </p:nvGrpSpPr>
            <p:grpSpPr bwMode="auto">
              <a:xfrm>
                <a:off x="2399" y="3385"/>
                <a:ext cx="635" cy="425"/>
                <a:chOff x="2399" y="3385"/>
                <a:chExt cx="635" cy="425"/>
              </a:xfrm>
            </p:grpSpPr>
            <p:sp>
              <p:nvSpPr>
                <p:cNvPr id="48217" name="AutoShape 89"/>
                <p:cNvSpPr>
                  <a:spLocks noChangeAspect="1" noChangeArrowheads="1" noTextEdit="1"/>
                </p:cNvSpPr>
                <p:nvPr/>
              </p:nvSpPr>
              <p:spPr bwMode="auto">
                <a:xfrm>
                  <a:off x="2399" y="3385"/>
                  <a:ext cx="635" cy="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8218" name="Freeform 90"/>
                <p:cNvSpPr>
                  <a:spLocks/>
                </p:cNvSpPr>
                <p:nvPr/>
              </p:nvSpPr>
              <p:spPr bwMode="auto">
                <a:xfrm>
                  <a:off x="2403" y="3590"/>
                  <a:ext cx="402" cy="214"/>
                </a:xfrm>
                <a:custGeom>
                  <a:avLst/>
                  <a:gdLst>
                    <a:gd name="T0" fmla="*/ 0 w 402"/>
                    <a:gd name="T1" fmla="*/ 0 h 214"/>
                    <a:gd name="T2" fmla="*/ 0 w 402"/>
                    <a:gd name="T3" fmla="*/ 0 h 214"/>
                    <a:gd name="T4" fmla="*/ 4 w 402"/>
                    <a:gd name="T5" fmla="*/ 21 h 214"/>
                    <a:gd name="T6" fmla="*/ 17 w 402"/>
                    <a:gd name="T7" fmla="*/ 45 h 214"/>
                    <a:gd name="T8" fmla="*/ 29 w 402"/>
                    <a:gd name="T9" fmla="*/ 66 h 214"/>
                    <a:gd name="T10" fmla="*/ 49 w 402"/>
                    <a:gd name="T11" fmla="*/ 82 h 214"/>
                    <a:gd name="T12" fmla="*/ 74 w 402"/>
                    <a:gd name="T13" fmla="*/ 103 h 214"/>
                    <a:gd name="T14" fmla="*/ 99 w 402"/>
                    <a:gd name="T15" fmla="*/ 119 h 214"/>
                    <a:gd name="T16" fmla="*/ 127 w 402"/>
                    <a:gd name="T17" fmla="*/ 136 h 214"/>
                    <a:gd name="T18" fmla="*/ 160 w 402"/>
                    <a:gd name="T19" fmla="*/ 152 h 214"/>
                    <a:gd name="T20" fmla="*/ 226 w 402"/>
                    <a:gd name="T21" fmla="*/ 177 h 214"/>
                    <a:gd name="T22" fmla="*/ 291 w 402"/>
                    <a:gd name="T23" fmla="*/ 197 h 214"/>
                    <a:gd name="T24" fmla="*/ 353 w 402"/>
                    <a:gd name="T25" fmla="*/ 210 h 214"/>
                    <a:gd name="T26" fmla="*/ 402 w 402"/>
                    <a:gd name="T27" fmla="*/ 214 h 214"/>
                    <a:gd name="T28" fmla="*/ 402 w 402"/>
                    <a:gd name="T29" fmla="*/ 193 h 214"/>
                    <a:gd name="T30" fmla="*/ 353 w 402"/>
                    <a:gd name="T31" fmla="*/ 189 h 214"/>
                    <a:gd name="T32" fmla="*/ 296 w 402"/>
                    <a:gd name="T33" fmla="*/ 177 h 214"/>
                    <a:gd name="T34" fmla="*/ 230 w 402"/>
                    <a:gd name="T35" fmla="*/ 156 h 214"/>
                    <a:gd name="T36" fmla="*/ 168 w 402"/>
                    <a:gd name="T37" fmla="*/ 132 h 214"/>
                    <a:gd name="T38" fmla="*/ 136 w 402"/>
                    <a:gd name="T39" fmla="*/ 119 h 214"/>
                    <a:gd name="T40" fmla="*/ 111 w 402"/>
                    <a:gd name="T41" fmla="*/ 103 h 214"/>
                    <a:gd name="T42" fmla="*/ 82 w 402"/>
                    <a:gd name="T43" fmla="*/ 86 h 214"/>
                    <a:gd name="T44" fmla="*/ 62 w 402"/>
                    <a:gd name="T45" fmla="*/ 70 h 214"/>
                    <a:gd name="T46" fmla="*/ 45 w 402"/>
                    <a:gd name="T47" fmla="*/ 49 h 214"/>
                    <a:gd name="T48" fmla="*/ 33 w 402"/>
                    <a:gd name="T49" fmla="*/ 33 h 214"/>
                    <a:gd name="T50" fmla="*/ 25 w 402"/>
                    <a:gd name="T51" fmla="*/ 17 h 214"/>
                    <a:gd name="T52" fmla="*/ 21 w 402"/>
                    <a:gd name="T53" fmla="*/ 0 h 214"/>
                    <a:gd name="T54" fmla="*/ 21 w 402"/>
                    <a:gd name="T55" fmla="*/ 0 h 214"/>
                    <a:gd name="T56" fmla="*/ 0 w 402"/>
                    <a:gd name="T57"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2" h="214">
                      <a:moveTo>
                        <a:pt x="0" y="0"/>
                      </a:moveTo>
                      <a:lnTo>
                        <a:pt x="0" y="0"/>
                      </a:lnTo>
                      <a:lnTo>
                        <a:pt x="4" y="21"/>
                      </a:lnTo>
                      <a:lnTo>
                        <a:pt x="17" y="45"/>
                      </a:lnTo>
                      <a:lnTo>
                        <a:pt x="29" y="66"/>
                      </a:lnTo>
                      <a:lnTo>
                        <a:pt x="49" y="82"/>
                      </a:lnTo>
                      <a:lnTo>
                        <a:pt x="74" y="103"/>
                      </a:lnTo>
                      <a:lnTo>
                        <a:pt x="99" y="119"/>
                      </a:lnTo>
                      <a:lnTo>
                        <a:pt x="127" y="136"/>
                      </a:lnTo>
                      <a:lnTo>
                        <a:pt x="160" y="152"/>
                      </a:lnTo>
                      <a:lnTo>
                        <a:pt x="226" y="177"/>
                      </a:lnTo>
                      <a:lnTo>
                        <a:pt x="291" y="197"/>
                      </a:lnTo>
                      <a:lnTo>
                        <a:pt x="353" y="210"/>
                      </a:lnTo>
                      <a:lnTo>
                        <a:pt x="402" y="214"/>
                      </a:lnTo>
                      <a:lnTo>
                        <a:pt x="402" y="193"/>
                      </a:lnTo>
                      <a:lnTo>
                        <a:pt x="353" y="189"/>
                      </a:lnTo>
                      <a:lnTo>
                        <a:pt x="296" y="177"/>
                      </a:lnTo>
                      <a:lnTo>
                        <a:pt x="230" y="156"/>
                      </a:lnTo>
                      <a:lnTo>
                        <a:pt x="168" y="132"/>
                      </a:lnTo>
                      <a:lnTo>
                        <a:pt x="136" y="119"/>
                      </a:lnTo>
                      <a:lnTo>
                        <a:pt x="111" y="103"/>
                      </a:lnTo>
                      <a:lnTo>
                        <a:pt x="82" y="86"/>
                      </a:lnTo>
                      <a:lnTo>
                        <a:pt x="62" y="70"/>
                      </a:lnTo>
                      <a:lnTo>
                        <a:pt x="45" y="49"/>
                      </a:lnTo>
                      <a:lnTo>
                        <a:pt x="33" y="33"/>
                      </a:lnTo>
                      <a:lnTo>
                        <a:pt x="25" y="17"/>
                      </a:lnTo>
                      <a:lnTo>
                        <a:pt x="21" y="0"/>
                      </a:lnTo>
                      <a:lnTo>
                        <a:pt x="21" y="0"/>
                      </a:lnTo>
                      <a:lnTo>
                        <a:pt x="0" y="0"/>
                      </a:lnTo>
                      <a:close/>
                    </a:path>
                  </a:pathLst>
                </a:custGeom>
                <a:solidFill>
                  <a:srgbClr val="0089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219" name="Freeform 91"/>
                <p:cNvSpPr>
                  <a:spLocks/>
                </p:cNvSpPr>
                <p:nvPr/>
              </p:nvSpPr>
              <p:spPr bwMode="auto">
                <a:xfrm>
                  <a:off x="2403" y="3389"/>
                  <a:ext cx="402" cy="201"/>
                </a:xfrm>
                <a:custGeom>
                  <a:avLst/>
                  <a:gdLst>
                    <a:gd name="T0" fmla="*/ 402 w 402"/>
                    <a:gd name="T1" fmla="*/ 0 h 201"/>
                    <a:gd name="T2" fmla="*/ 402 w 402"/>
                    <a:gd name="T3" fmla="*/ 0 h 201"/>
                    <a:gd name="T4" fmla="*/ 353 w 402"/>
                    <a:gd name="T5" fmla="*/ 4 h 201"/>
                    <a:gd name="T6" fmla="*/ 291 w 402"/>
                    <a:gd name="T7" fmla="*/ 17 h 201"/>
                    <a:gd name="T8" fmla="*/ 226 w 402"/>
                    <a:gd name="T9" fmla="*/ 33 h 201"/>
                    <a:gd name="T10" fmla="*/ 160 w 402"/>
                    <a:gd name="T11" fmla="*/ 58 h 201"/>
                    <a:gd name="T12" fmla="*/ 127 w 402"/>
                    <a:gd name="T13" fmla="*/ 70 h 201"/>
                    <a:gd name="T14" fmla="*/ 99 w 402"/>
                    <a:gd name="T15" fmla="*/ 82 h 201"/>
                    <a:gd name="T16" fmla="*/ 74 w 402"/>
                    <a:gd name="T17" fmla="*/ 99 h 201"/>
                    <a:gd name="T18" fmla="*/ 49 w 402"/>
                    <a:gd name="T19" fmla="*/ 115 h 201"/>
                    <a:gd name="T20" fmla="*/ 29 w 402"/>
                    <a:gd name="T21" fmla="*/ 136 h 201"/>
                    <a:gd name="T22" fmla="*/ 17 w 402"/>
                    <a:gd name="T23" fmla="*/ 156 h 201"/>
                    <a:gd name="T24" fmla="*/ 4 w 402"/>
                    <a:gd name="T25" fmla="*/ 177 h 201"/>
                    <a:gd name="T26" fmla="*/ 0 w 402"/>
                    <a:gd name="T27" fmla="*/ 201 h 201"/>
                    <a:gd name="T28" fmla="*/ 21 w 402"/>
                    <a:gd name="T29" fmla="*/ 201 h 201"/>
                    <a:gd name="T30" fmla="*/ 25 w 402"/>
                    <a:gd name="T31" fmla="*/ 181 h 201"/>
                    <a:gd name="T32" fmla="*/ 29 w 402"/>
                    <a:gd name="T33" fmla="*/ 164 h 201"/>
                    <a:gd name="T34" fmla="*/ 45 w 402"/>
                    <a:gd name="T35" fmla="*/ 148 h 201"/>
                    <a:gd name="T36" fmla="*/ 62 w 402"/>
                    <a:gd name="T37" fmla="*/ 131 h 201"/>
                    <a:gd name="T38" fmla="*/ 82 w 402"/>
                    <a:gd name="T39" fmla="*/ 115 h 201"/>
                    <a:gd name="T40" fmla="*/ 111 w 402"/>
                    <a:gd name="T41" fmla="*/ 103 h 201"/>
                    <a:gd name="T42" fmla="*/ 136 w 402"/>
                    <a:gd name="T43" fmla="*/ 86 h 201"/>
                    <a:gd name="T44" fmla="*/ 168 w 402"/>
                    <a:gd name="T45" fmla="*/ 74 h 201"/>
                    <a:gd name="T46" fmla="*/ 230 w 402"/>
                    <a:gd name="T47" fmla="*/ 49 h 201"/>
                    <a:gd name="T48" fmla="*/ 296 w 402"/>
                    <a:gd name="T49" fmla="*/ 33 h 201"/>
                    <a:gd name="T50" fmla="*/ 353 w 402"/>
                    <a:gd name="T51" fmla="*/ 25 h 201"/>
                    <a:gd name="T52" fmla="*/ 402 w 402"/>
                    <a:gd name="T53" fmla="*/ 21 h 201"/>
                    <a:gd name="T54" fmla="*/ 402 w 402"/>
                    <a:gd name="T55" fmla="*/ 21 h 201"/>
                    <a:gd name="T56" fmla="*/ 402 w 402"/>
                    <a:gd name="T57"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2" h="201">
                      <a:moveTo>
                        <a:pt x="402" y="0"/>
                      </a:moveTo>
                      <a:lnTo>
                        <a:pt x="402" y="0"/>
                      </a:lnTo>
                      <a:lnTo>
                        <a:pt x="353" y="4"/>
                      </a:lnTo>
                      <a:lnTo>
                        <a:pt x="291" y="17"/>
                      </a:lnTo>
                      <a:lnTo>
                        <a:pt x="226" y="33"/>
                      </a:lnTo>
                      <a:lnTo>
                        <a:pt x="160" y="58"/>
                      </a:lnTo>
                      <a:lnTo>
                        <a:pt x="127" y="70"/>
                      </a:lnTo>
                      <a:lnTo>
                        <a:pt x="99" y="82"/>
                      </a:lnTo>
                      <a:lnTo>
                        <a:pt x="74" y="99"/>
                      </a:lnTo>
                      <a:lnTo>
                        <a:pt x="49" y="115"/>
                      </a:lnTo>
                      <a:lnTo>
                        <a:pt x="29" y="136"/>
                      </a:lnTo>
                      <a:lnTo>
                        <a:pt x="17" y="156"/>
                      </a:lnTo>
                      <a:lnTo>
                        <a:pt x="4" y="177"/>
                      </a:lnTo>
                      <a:lnTo>
                        <a:pt x="0" y="201"/>
                      </a:lnTo>
                      <a:lnTo>
                        <a:pt x="21" y="201"/>
                      </a:lnTo>
                      <a:lnTo>
                        <a:pt x="25" y="181"/>
                      </a:lnTo>
                      <a:lnTo>
                        <a:pt x="29" y="164"/>
                      </a:lnTo>
                      <a:lnTo>
                        <a:pt x="45" y="148"/>
                      </a:lnTo>
                      <a:lnTo>
                        <a:pt x="62" y="131"/>
                      </a:lnTo>
                      <a:lnTo>
                        <a:pt x="82" y="115"/>
                      </a:lnTo>
                      <a:lnTo>
                        <a:pt x="111" y="103"/>
                      </a:lnTo>
                      <a:lnTo>
                        <a:pt x="136" y="86"/>
                      </a:lnTo>
                      <a:lnTo>
                        <a:pt x="168" y="74"/>
                      </a:lnTo>
                      <a:lnTo>
                        <a:pt x="230" y="49"/>
                      </a:lnTo>
                      <a:lnTo>
                        <a:pt x="296" y="33"/>
                      </a:lnTo>
                      <a:lnTo>
                        <a:pt x="353" y="25"/>
                      </a:lnTo>
                      <a:lnTo>
                        <a:pt x="402" y="21"/>
                      </a:lnTo>
                      <a:lnTo>
                        <a:pt x="402" y="21"/>
                      </a:lnTo>
                      <a:lnTo>
                        <a:pt x="402" y="0"/>
                      </a:lnTo>
                      <a:close/>
                    </a:path>
                  </a:pathLst>
                </a:custGeom>
                <a:solidFill>
                  <a:srgbClr val="0089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220" name="Freeform 92"/>
                <p:cNvSpPr>
                  <a:spLocks/>
                </p:cNvSpPr>
                <p:nvPr/>
              </p:nvSpPr>
              <p:spPr bwMode="auto">
                <a:xfrm>
                  <a:off x="2805" y="3389"/>
                  <a:ext cx="222" cy="205"/>
                </a:xfrm>
                <a:custGeom>
                  <a:avLst/>
                  <a:gdLst>
                    <a:gd name="T0" fmla="*/ 222 w 222"/>
                    <a:gd name="T1" fmla="*/ 205 h 205"/>
                    <a:gd name="T2" fmla="*/ 222 w 222"/>
                    <a:gd name="T3" fmla="*/ 205 h 205"/>
                    <a:gd name="T4" fmla="*/ 218 w 222"/>
                    <a:gd name="T5" fmla="*/ 185 h 205"/>
                    <a:gd name="T6" fmla="*/ 218 w 222"/>
                    <a:gd name="T7" fmla="*/ 164 h 205"/>
                    <a:gd name="T8" fmla="*/ 210 w 222"/>
                    <a:gd name="T9" fmla="*/ 148 h 205"/>
                    <a:gd name="T10" fmla="*/ 201 w 222"/>
                    <a:gd name="T11" fmla="*/ 127 h 205"/>
                    <a:gd name="T12" fmla="*/ 185 w 222"/>
                    <a:gd name="T13" fmla="*/ 90 h 205"/>
                    <a:gd name="T14" fmla="*/ 156 w 222"/>
                    <a:gd name="T15" fmla="*/ 62 h 205"/>
                    <a:gd name="T16" fmla="*/ 123 w 222"/>
                    <a:gd name="T17" fmla="*/ 37 h 205"/>
                    <a:gd name="T18" fmla="*/ 86 w 222"/>
                    <a:gd name="T19" fmla="*/ 17 h 205"/>
                    <a:gd name="T20" fmla="*/ 45 w 222"/>
                    <a:gd name="T21" fmla="*/ 4 h 205"/>
                    <a:gd name="T22" fmla="*/ 0 w 222"/>
                    <a:gd name="T23" fmla="*/ 0 h 205"/>
                    <a:gd name="T24" fmla="*/ 0 w 222"/>
                    <a:gd name="T25" fmla="*/ 21 h 205"/>
                    <a:gd name="T26" fmla="*/ 41 w 222"/>
                    <a:gd name="T27" fmla="*/ 25 h 205"/>
                    <a:gd name="T28" fmla="*/ 78 w 222"/>
                    <a:gd name="T29" fmla="*/ 37 h 205"/>
                    <a:gd name="T30" fmla="*/ 115 w 222"/>
                    <a:gd name="T31" fmla="*/ 53 h 205"/>
                    <a:gd name="T32" fmla="*/ 144 w 222"/>
                    <a:gd name="T33" fmla="*/ 74 h 205"/>
                    <a:gd name="T34" fmla="*/ 169 w 222"/>
                    <a:gd name="T35" fmla="*/ 103 h 205"/>
                    <a:gd name="T36" fmla="*/ 185 w 222"/>
                    <a:gd name="T37" fmla="*/ 136 h 205"/>
                    <a:gd name="T38" fmla="*/ 193 w 222"/>
                    <a:gd name="T39" fmla="*/ 152 h 205"/>
                    <a:gd name="T40" fmla="*/ 197 w 222"/>
                    <a:gd name="T41" fmla="*/ 168 h 205"/>
                    <a:gd name="T42" fmla="*/ 201 w 222"/>
                    <a:gd name="T43" fmla="*/ 189 h 205"/>
                    <a:gd name="T44" fmla="*/ 201 w 222"/>
                    <a:gd name="T45" fmla="*/ 205 h 205"/>
                    <a:gd name="T46" fmla="*/ 201 w 222"/>
                    <a:gd name="T47" fmla="*/ 205 h 205"/>
                    <a:gd name="T48" fmla="*/ 222 w 222"/>
                    <a:gd name="T49"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2" h="205">
                      <a:moveTo>
                        <a:pt x="222" y="205"/>
                      </a:moveTo>
                      <a:lnTo>
                        <a:pt x="222" y="205"/>
                      </a:lnTo>
                      <a:lnTo>
                        <a:pt x="218" y="185"/>
                      </a:lnTo>
                      <a:lnTo>
                        <a:pt x="218" y="164"/>
                      </a:lnTo>
                      <a:lnTo>
                        <a:pt x="210" y="148"/>
                      </a:lnTo>
                      <a:lnTo>
                        <a:pt x="201" y="127"/>
                      </a:lnTo>
                      <a:lnTo>
                        <a:pt x="185" y="90"/>
                      </a:lnTo>
                      <a:lnTo>
                        <a:pt x="156" y="62"/>
                      </a:lnTo>
                      <a:lnTo>
                        <a:pt x="123" y="37"/>
                      </a:lnTo>
                      <a:lnTo>
                        <a:pt x="86" y="17"/>
                      </a:lnTo>
                      <a:lnTo>
                        <a:pt x="45" y="4"/>
                      </a:lnTo>
                      <a:lnTo>
                        <a:pt x="0" y="0"/>
                      </a:lnTo>
                      <a:lnTo>
                        <a:pt x="0" y="21"/>
                      </a:lnTo>
                      <a:lnTo>
                        <a:pt x="41" y="25"/>
                      </a:lnTo>
                      <a:lnTo>
                        <a:pt x="78" y="37"/>
                      </a:lnTo>
                      <a:lnTo>
                        <a:pt x="115" y="53"/>
                      </a:lnTo>
                      <a:lnTo>
                        <a:pt x="144" y="74"/>
                      </a:lnTo>
                      <a:lnTo>
                        <a:pt x="169" y="103"/>
                      </a:lnTo>
                      <a:lnTo>
                        <a:pt x="185" y="136"/>
                      </a:lnTo>
                      <a:lnTo>
                        <a:pt x="193" y="152"/>
                      </a:lnTo>
                      <a:lnTo>
                        <a:pt x="197" y="168"/>
                      </a:lnTo>
                      <a:lnTo>
                        <a:pt x="201" y="189"/>
                      </a:lnTo>
                      <a:lnTo>
                        <a:pt x="201" y="205"/>
                      </a:lnTo>
                      <a:lnTo>
                        <a:pt x="201" y="205"/>
                      </a:lnTo>
                      <a:lnTo>
                        <a:pt x="222" y="205"/>
                      </a:lnTo>
                      <a:close/>
                    </a:path>
                  </a:pathLst>
                </a:custGeom>
                <a:solidFill>
                  <a:srgbClr val="0089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221" name="Freeform 93"/>
                <p:cNvSpPr>
                  <a:spLocks/>
                </p:cNvSpPr>
                <p:nvPr/>
              </p:nvSpPr>
              <p:spPr bwMode="auto">
                <a:xfrm>
                  <a:off x="2805" y="3594"/>
                  <a:ext cx="222" cy="210"/>
                </a:xfrm>
                <a:custGeom>
                  <a:avLst/>
                  <a:gdLst>
                    <a:gd name="T0" fmla="*/ 0 w 222"/>
                    <a:gd name="T1" fmla="*/ 210 h 210"/>
                    <a:gd name="T2" fmla="*/ 0 w 222"/>
                    <a:gd name="T3" fmla="*/ 210 h 210"/>
                    <a:gd name="T4" fmla="*/ 45 w 222"/>
                    <a:gd name="T5" fmla="*/ 206 h 210"/>
                    <a:gd name="T6" fmla="*/ 86 w 222"/>
                    <a:gd name="T7" fmla="*/ 193 h 210"/>
                    <a:gd name="T8" fmla="*/ 123 w 222"/>
                    <a:gd name="T9" fmla="*/ 173 h 210"/>
                    <a:gd name="T10" fmla="*/ 156 w 222"/>
                    <a:gd name="T11" fmla="*/ 148 h 210"/>
                    <a:gd name="T12" fmla="*/ 185 w 222"/>
                    <a:gd name="T13" fmla="*/ 119 h 210"/>
                    <a:gd name="T14" fmla="*/ 201 w 222"/>
                    <a:gd name="T15" fmla="*/ 82 h 210"/>
                    <a:gd name="T16" fmla="*/ 210 w 222"/>
                    <a:gd name="T17" fmla="*/ 62 h 210"/>
                    <a:gd name="T18" fmla="*/ 218 w 222"/>
                    <a:gd name="T19" fmla="*/ 45 h 210"/>
                    <a:gd name="T20" fmla="*/ 218 w 222"/>
                    <a:gd name="T21" fmla="*/ 25 h 210"/>
                    <a:gd name="T22" fmla="*/ 222 w 222"/>
                    <a:gd name="T23" fmla="*/ 0 h 210"/>
                    <a:gd name="T24" fmla="*/ 201 w 222"/>
                    <a:gd name="T25" fmla="*/ 0 h 210"/>
                    <a:gd name="T26" fmla="*/ 201 w 222"/>
                    <a:gd name="T27" fmla="*/ 21 h 210"/>
                    <a:gd name="T28" fmla="*/ 197 w 222"/>
                    <a:gd name="T29" fmla="*/ 41 h 210"/>
                    <a:gd name="T30" fmla="*/ 193 w 222"/>
                    <a:gd name="T31" fmla="*/ 58 h 210"/>
                    <a:gd name="T32" fmla="*/ 185 w 222"/>
                    <a:gd name="T33" fmla="*/ 74 h 210"/>
                    <a:gd name="T34" fmla="*/ 169 w 222"/>
                    <a:gd name="T35" fmla="*/ 107 h 210"/>
                    <a:gd name="T36" fmla="*/ 144 w 222"/>
                    <a:gd name="T37" fmla="*/ 136 h 210"/>
                    <a:gd name="T38" fmla="*/ 115 w 222"/>
                    <a:gd name="T39" fmla="*/ 156 h 210"/>
                    <a:gd name="T40" fmla="*/ 78 w 222"/>
                    <a:gd name="T41" fmla="*/ 173 h 210"/>
                    <a:gd name="T42" fmla="*/ 41 w 222"/>
                    <a:gd name="T43" fmla="*/ 185 h 210"/>
                    <a:gd name="T44" fmla="*/ 0 w 222"/>
                    <a:gd name="T45" fmla="*/ 189 h 210"/>
                    <a:gd name="T46" fmla="*/ 0 w 222"/>
                    <a:gd name="T47" fmla="*/ 189 h 210"/>
                    <a:gd name="T48" fmla="*/ 0 w 222"/>
                    <a:gd name="T49"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2" h="210">
                      <a:moveTo>
                        <a:pt x="0" y="210"/>
                      </a:moveTo>
                      <a:lnTo>
                        <a:pt x="0" y="210"/>
                      </a:lnTo>
                      <a:lnTo>
                        <a:pt x="45" y="206"/>
                      </a:lnTo>
                      <a:lnTo>
                        <a:pt x="86" y="193"/>
                      </a:lnTo>
                      <a:lnTo>
                        <a:pt x="123" y="173"/>
                      </a:lnTo>
                      <a:lnTo>
                        <a:pt x="156" y="148"/>
                      </a:lnTo>
                      <a:lnTo>
                        <a:pt x="185" y="119"/>
                      </a:lnTo>
                      <a:lnTo>
                        <a:pt x="201" y="82"/>
                      </a:lnTo>
                      <a:lnTo>
                        <a:pt x="210" y="62"/>
                      </a:lnTo>
                      <a:lnTo>
                        <a:pt x="218" y="45"/>
                      </a:lnTo>
                      <a:lnTo>
                        <a:pt x="218" y="25"/>
                      </a:lnTo>
                      <a:lnTo>
                        <a:pt x="222" y="0"/>
                      </a:lnTo>
                      <a:lnTo>
                        <a:pt x="201" y="0"/>
                      </a:lnTo>
                      <a:lnTo>
                        <a:pt x="201" y="21"/>
                      </a:lnTo>
                      <a:lnTo>
                        <a:pt x="197" y="41"/>
                      </a:lnTo>
                      <a:lnTo>
                        <a:pt x="193" y="58"/>
                      </a:lnTo>
                      <a:lnTo>
                        <a:pt x="185" y="74"/>
                      </a:lnTo>
                      <a:lnTo>
                        <a:pt x="169" y="107"/>
                      </a:lnTo>
                      <a:lnTo>
                        <a:pt x="144" y="136"/>
                      </a:lnTo>
                      <a:lnTo>
                        <a:pt x="115" y="156"/>
                      </a:lnTo>
                      <a:lnTo>
                        <a:pt x="78" y="173"/>
                      </a:lnTo>
                      <a:lnTo>
                        <a:pt x="41" y="185"/>
                      </a:lnTo>
                      <a:lnTo>
                        <a:pt x="0" y="189"/>
                      </a:lnTo>
                      <a:lnTo>
                        <a:pt x="0" y="189"/>
                      </a:lnTo>
                      <a:lnTo>
                        <a:pt x="0" y="210"/>
                      </a:lnTo>
                      <a:close/>
                    </a:path>
                  </a:pathLst>
                </a:custGeom>
                <a:solidFill>
                  <a:srgbClr val="0089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sp>
          <p:nvSpPr>
            <p:cNvPr id="48222" name="Line 94"/>
            <p:cNvSpPr>
              <a:spLocks noChangeShapeType="1"/>
            </p:cNvSpPr>
            <p:nvPr/>
          </p:nvSpPr>
          <p:spPr bwMode="auto">
            <a:xfrm>
              <a:off x="1565" y="2341"/>
              <a:ext cx="544" cy="0"/>
            </a:xfrm>
            <a:prstGeom prst="line">
              <a:avLst/>
            </a:prstGeom>
            <a:noFill/>
            <a:ln w="2540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grpSp>
      <p:grpSp>
        <p:nvGrpSpPr>
          <p:cNvPr id="48223" name="Group 95"/>
          <p:cNvGrpSpPr>
            <a:grpSpLocks/>
          </p:cNvGrpSpPr>
          <p:nvPr/>
        </p:nvGrpSpPr>
        <p:grpSpPr bwMode="auto">
          <a:xfrm>
            <a:off x="6184900" y="2411413"/>
            <a:ext cx="2409825" cy="2232025"/>
            <a:chOff x="3886" y="1525"/>
            <a:chExt cx="1518" cy="1406"/>
          </a:xfrm>
        </p:grpSpPr>
        <p:sp>
          <p:nvSpPr>
            <p:cNvPr id="48224" name="Text Box 96"/>
            <p:cNvSpPr txBox="1">
              <a:spLocks noChangeArrowheads="1"/>
            </p:cNvSpPr>
            <p:nvPr/>
          </p:nvSpPr>
          <p:spPr bwMode="auto">
            <a:xfrm>
              <a:off x="4527" y="2046"/>
              <a:ext cx="23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de-DE" sz="2000" b="1">
                  <a:solidFill>
                    <a:schemeClr val="bg2"/>
                  </a:solidFill>
                </a:rPr>
                <a:t>H</a:t>
              </a:r>
            </a:p>
          </p:txBody>
        </p:sp>
        <p:sp>
          <p:nvSpPr>
            <p:cNvPr id="48225" name="Text Box 97"/>
            <p:cNvSpPr txBox="1">
              <a:spLocks noChangeArrowheads="1"/>
            </p:cNvSpPr>
            <p:nvPr/>
          </p:nvSpPr>
          <p:spPr bwMode="auto">
            <a:xfrm>
              <a:off x="4386" y="2523"/>
              <a:ext cx="23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de-DE" sz="2000" b="1">
                  <a:solidFill>
                    <a:schemeClr val="bg2"/>
                  </a:solidFill>
                </a:rPr>
                <a:t>H</a:t>
              </a:r>
            </a:p>
          </p:txBody>
        </p:sp>
        <p:sp>
          <p:nvSpPr>
            <p:cNvPr id="48226" name="Text Box 98"/>
            <p:cNvSpPr txBox="1">
              <a:spLocks noChangeArrowheads="1"/>
            </p:cNvSpPr>
            <p:nvPr/>
          </p:nvSpPr>
          <p:spPr bwMode="auto">
            <a:xfrm>
              <a:off x="4968" y="2614"/>
              <a:ext cx="4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de-DE">
                  <a:solidFill>
                    <a:srgbClr val="FF3300"/>
                  </a:solidFill>
                </a:rPr>
                <a:t>Tax</a:t>
              </a:r>
            </a:p>
          </p:txBody>
        </p:sp>
        <p:sp>
          <p:nvSpPr>
            <p:cNvPr id="48227" name="Text Box 99"/>
            <p:cNvSpPr txBox="1">
              <a:spLocks noChangeArrowheads="1"/>
            </p:cNvSpPr>
            <p:nvPr/>
          </p:nvSpPr>
          <p:spPr bwMode="auto">
            <a:xfrm>
              <a:off x="3886" y="1525"/>
              <a:ext cx="44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de-DE">
                  <a:solidFill>
                    <a:schemeClr val="bg2"/>
                  </a:solidFill>
                </a:rPr>
                <a:t>Tub</a:t>
              </a:r>
            </a:p>
          </p:txBody>
        </p:sp>
        <p:sp>
          <p:nvSpPr>
            <p:cNvPr id="48228" name="Text Box 100"/>
            <p:cNvSpPr txBox="1">
              <a:spLocks noChangeArrowheads="1"/>
            </p:cNvSpPr>
            <p:nvPr/>
          </p:nvSpPr>
          <p:spPr bwMode="auto">
            <a:xfrm>
              <a:off x="4650" y="2500"/>
              <a:ext cx="32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de-DE" sz="2000" b="1">
                  <a:solidFill>
                    <a:srgbClr val="66FF33"/>
                  </a:solidFill>
                </a:rPr>
                <a:t>H4</a:t>
              </a:r>
            </a:p>
          </p:txBody>
        </p:sp>
        <p:sp>
          <p:nvSpPr>
            <p:cNvPr id="48229" name="Line 101"/>
            <p:cNvSpPr>
              <a:spLocks noChangeShapeType="1"/>
            </p:cNvSpPr>
            <p:nvPr/>
          </p:nvSpPr>
          <p:spPr bwMode="auto">
            <a:xfrm flipH="1">
              <a:off x="4831" y="2206"/>
              <a:ext cx="91" cy="181"/>
            </a:xfrm>
            <a:prstGeom prst="line">
              <a:avLst/>
            </a:prstGeom>
            <a:noFill/>
            <a:ln w="158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48230" name="Line 102"/>
            <p:cNvSpPr>
              <a:spLocks noChangeShapeType="1"/>
            </p:cNvSpPr>
            <p:nvPr/>
          </p:nvSpPr>
          <p:spPr bwMode="auto">
            <a:xfrm flipH="1">
              <a:off x="4786" y="2387"/>
              <a:ext cx="45" cy="136"/>
            </a:xfrm>
            <a:prstGeom prst="line">
              <a:avLst/>
            </a:prstGeom>
            <a:noFill/>
            <a:ln w="158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48231" name="AutoShape 103"/>
            <p:cNvSpPr>
              <a:spLocks noChangeAspect="1" noChangeArrowheads="1" noTextEdit="1"/>
            </p:cNvSpPr>
            <p:nvPr/>
          </p:nvSpPr>
          <p:spPr bwMode="auto">
            <a:xfrm>
              <a:off x="3983" y="1842"/>
              <a:ext cx="995" cy="1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8232" name="Freeform 104"/>
            <p:cNvSpPr>
              <a:spLocks/>
            </p:cNvSpPr>
            <p:nvPr/>
          </p:nvSpPr>
          <p:spPr bwMode="auto">
            <a:xfrm>
              <a:off x="4616" y="1860"/>
              <a:ext cx="362" cy="467"/>
            </a:xfrm>
            <a:custGeom>
              <a:avLst/>
              <a:gdLst>
                <a:gd name="T0" fmla="*/ 3 w 362"/>
                <a:gd name="T1" fmla="*/ 467 h 467"/>
                <a:gd name="T2" fmla="*/ 3 w 362"/>
                <a:gd name="T3" fmla="*/ 467 h 467"/>
                <a:gd name="T4" fmla="*/ 66 w 362"/>
                <a:gd name="T5" fmla="*/ 443 h 467"/>
                <a:gd name="T6" fmla="*/ 126 w 362"/>
                <a:gd name="T7" fmla="*/ 414 h 467"/>
                <a:gd name="T8" fmla="*/ 182 w 362"/>
                <a:gd name="T9" fmla="*/ 383 h 467"/>
                <a:gd name="T10" fmla="*/ 232 w 362"/>
                <a:gd name="T11" fmla="*/ 351 h 467"/>
                <a:gd name="T12" fmla="*/ 274 w 362"/>
                <a:gd name="T13" fmla="*/ 319 h 467"/>
                <a:gd name="T14" fmla="*/ 309 w 362"/>
                <a:gd name="T15" fmla="*/ 288 h 467"/>
                <a:gd name="T16" fmla="*/ 323 w 362"/>
                <a:gd name="T17" fmla="*/ 270 h 467"/>
                <a:gd name="T18" fmla="*/ 333 w 362"/>
                <a:gd name="T19" fmla="*/ 256 h 467"/>
                <a:gd name="T20" fmla="*/ 344 w 362"/>
                <a:gd name="T21" fmla="*/ 239 h 467"/>
                <a:gd name="T22" fmla="*/ 355 w 362"/>
                <a:gd name="T23" fmla="*/ 221 h 467"/>
                <a:gd name="T24" fmla="*/ 358 w 362"/>
                <a:gd name="T25" fmla="*/ 203 h 467"/>
                <a:gd name="T26" fmla="*/ 362 w 362"/>
                <a:gd name="T27" fmla="*/ 186 h 467"/>
                <a:gd name="T28" fmla="*/ 362 w 362"/>
                <a:gd name="T29" fmla="*/ 172 h 467"/>
                <a:gd name="T30" fmla="*/ 358 w 362"/>
                <a:gd name="T31" fmla="*/ 154 h 467"/>
                <a:gd name="T32" fmla="*/ 351 w 362"/>
                <a:gd name="T33" fmla="*/ 137 h 467"/>
                <a:gd name="T34" fmla="*/ 340 w 362"/>
                <a:gd name="T35" fmla="*/ 123 h 467"/>
                <a:gd name="T36" fmla="*/ 326 w 362"/>
                <a:gd name="T37" fmla="*/ 109 h 467"/>
                <a:gd name="T38" fmla="*/ 312 w 362"/>
                <a:gd name="T39" fmla="*/ 91 h 467"/>
                <a:gd name="T40" fmla="*/ 291 w 362"/>
                <a:gd name="T41" fmla="*/ 80 h 467"/>
                <a:gd name="T42" fmla="*/ 270 w 362"/>
                <a:gd name="T43" fmla="*/ 66 h 467"/>
                <a:gd name="T44" fmla="*/ 242 w 362"/>
                <a:gd name="T45" fmla="*/ 52 h 467"/>
                <a:gd name="T46" fmla="*/ 210 w 362"/>
                <a:gd name="T47" fmla="*/ 42 h 467"/>
                <a:gd name="T48" fmla="*/ 140 w 362"/>
                <a:gd name="T49" fmla="*/ 21 h 467"/>
                <a:gd name="T50" fmla="*/ 52 w 362"/>
                <a:gd name="T51" fmla="*/ 0 h 467"/>
                <a:gd name="T52" fmla="*/ 49 w 362"/>
                <a:gd name="T53" fmla="*/ 17 h 467"/>
                <a:gd name="T54" fmla="*/ 137 w 362"/>
                <a:gd name="T55" fmla="*/ 35 h 467"/>
                <a:gd name="T56" fmla="*/ 207 w 362"/>
                <a:gd name="T57" fmla="*/ 56 h 467"/>
                <a:gd name="T58" fmla="*/ 235 w 362"/>
                <a:gd name="T59" fmla="*/ 70 h 467"/>
                <a:gd name="T60" fmla="*/ 260 w 362"/>
                <a:gd name="T61" fmla="*/ 80 h 467"/>
                <a:gd name="T62" fmla="*/ 284 w 362"/>
                <a:gd name="T63" fmla="*/ 94 h 467"/>
                <a:gd name="T64" fmla="*/ 302 w 362"/>
                <a:gd name="T65" fmla="*/ 105 h 467"/>
                <a:gd name="T66" fmla="*/ 316 w 362"/>
                <a:gd name="T67" fmla="*/ 119 h 467"/>
                <a:gd name="T68" fmla="*/ 326 w 362"/>
                <a:gd name="T69" fmla="*/ 133 h 467"/>
                <a:gd name="T70" fmla="*/ 337 w 362"/>
                <a:gd name="T71" fmla="*/ 144 h 467"/>
                <a:gd name="T72" fmla="*/ 340 w 362"/>
                <a:gd name="T73" fmla="*/ 158 h 467"/>
                <a:gd name="T74" fmla="*/ 344 w 362"/>
                <a:gd name="T75" fmla="*/ 172 h 467"/>
                <a:gd name="T76" fmla="*/ 344 w 362"/>
                <a:gd name="T77" fmla="*/ 186 h 467"/>
                <a:gd name="T78" fmla="*/ 344 w 362"/>
                <a:gd name="T79" fmla="*/ 200 h 467"/>
                <a:gd name="T80" fmla="*/ 337 w 362"/>
                <a:gd name="T81" fmla="*/ 214 h 467"/>
                <a:gd name="T82" fmla="*/ 330 w 362"/>
                <a:gd name="T83" fmla="*/ 232 h 467"/>
                <a:gd name="T84" fmla="*/ 323 w 362"/>
                <a:gd name="T85" fmla="*/ 246 h 467"/>
                <a:gd name="T86" fmla="*/ 309 w 362"/>
                <a:gd name="T87" fmla="*/ 260 h 467"/>
                <a:gd name="T88" fmla="*/ 295 w 362"/>
                <a:gd name="T89" fmla="*/ 277 h 467"/>
                <a:gd name="T90" fmla="*/ 263 w 362"/>
                <a:gd name="T91" fmla="*/ 309 h 467"/>
                <a:gd name="T92" fmla="*/ 221 w 362"/>
                <a:gd name="T93" fmla="*/ 341 h 467"/>
                <a:gd name="T94" fmla="*/ 172 w 362"/>
                <a:gd name="T95" fmla="*/ 369 h 467"/>
                <a:gd name="T96" fmla="*/ 119 w 362"/>
                <a:gd name="T97" fmla="*/ 400 h 467"/>
                <a:gd name="T98" fmla="*/ 59 w 362"/>
                <a:gd name="T99" fmla="*/ 425 h 467"/>
                <a:gd name="T100" fmla="*/ 0 w 362"/>
                <a:gd name="T101" fmla="*/ 453 h 467"/>
                <a:gd name="T102" fmla="*/ 0 w 362"/>
                <a:gd name="T103" fmla="*/ 453 h 467"/>
                <a:gd name="T104" fmla="*/ 3 w 362"/>
                <a:gd name="T105" fmla="*/ 46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2" h="467">
                  <a:moveTo>
                    <a:pt x="3" y="467"/>
                  </a:moveTo>
                  <a:lnTo>
                    <a:pt x="3" y="467"/>
                  </a:lnTo>
                  <a:lnTo>
                    <a:pt x="66" y="443"/>
                  </a:lnTo>
                  <a:lnTo>
                    <a:pt x="126" y="414"/>
                  </a:lnTo>
                  <a:lnTo>
                    <a:pt x="182" y="383"/>
                  </a:lnTo>
                  <a:lnTo>
                    <a:pt x="232" y="351"/>
                  </a:lnTo>
                  <a:lnTo>
                    <a:pt x="274" y="319"/>
                  </a:lnTo>
                  <a:lnTo>
                    <a:pt x="309" y="288"/>
                  </a:lnTo>
                  <a:lnTo>
                    <a:pt x="323" y="270"/>
                  </a:lnTo>
                  <a:lnTo>
                    <a:pt x="333" y="256"/>
                  </a:lnTo>
                  <a:lnTo>
                    <a:pt x="344" y="239"/>
                  </a:lnTo>
                  <a:lnTo>
                    <a:pt x="355" y="221"/>
                  </a:lnTo>
                  <a:lnTo>
                    <a:pt x="358" y="203"/>
                  </a:lnTo>
                  <a:lnTo>
                    <a:pt x="362" y="186"/>
                  </a:lnTo>
                  <a:lnTo>
                    <a:pt x="362" y="172"/>
                  </a:lnTo>
                  <a:lnTo>
                    <a:pt x="358" y="154"/>
                  </a:lnTo>
                  <a:lnTo>
                    <a:pt x="351" y="137"/>
                  </a:lnTo>
                  <a:lnTo>
                    <a:pt x="340" y="123"/>
                  </a:lnTo>
                  <a:lnTo>
                    <a:pt x="326" y="109"/>
                  </a:lnTo>
                  <a:lnTo>
                    <a:pt x="312" y="91"/>
                  </a:lnTo>
                  <a:lnTo>
                    <a:pt x="291" y="80"/>
                  </a:lnTo>
                  <a:lnTo>
                    <a:pt x="270" y="66"/>
                  </a:lnTo>
                  <a:lnTo>
                    <a:pt x="242" y="52"/>
                  </a:lnTo>
                  <a:lnTo>
                    <a:pt x="210" y="42"/>
                  </a:lnTo>
                  <a:lnTo>
                    <a:pt x="140" y="21"/>
                  </a:lnTo>
                  <a:lnTo>
                    <a:pt x="52" y="0"/>
                  </a:lnTo>
                  <a:lnTo>
                    <a:pt x="49" y="17"/>
                  </a:lnTo>
                  <a:lnTo>
                    <a:pt x="137" y="35"/>
                  </a:lnTo>
                  <a:lnTo>
                    <a:pt x="207" y="56"/>
                  </a:lnTo>
                  <a:lnTo>
                    <a:pt x="235" y="70"/>
                  </a:lnTo>
                  <a:lnTo>
                    <a:pt x="260" y="80"/>
                  </a:lnTo>
                  <a:lnTo>
                    <a:pt x="284" y="94"/>
                  </a:lnTo>
                  <a:lnTo>
                    <a:pt x="302" y="105"/>
                  </a:lnTo>
                  <a:lnTo>
                    <a:pt x="316" y="119"/>
                  </a:lnTo>
                  <a:lnTo>
                    <a:pt x="326" y="133"/>
                  </a:lnTo>
                  <a:lnTo>
                    <a:pt x="337" y="144"/>
                  </a:lnTo>
                  <a:lnTo>
                    <a:pt x="340" y="158"/>
                  </a:lnTo>
                  <a:lnTo>
                    <a:pt x="344" y="172"/>
                  </a:lnTo>
                  <a:lnTo>
                    <a:pt x="344" y="186"/>
                  </a:lnTo>
                  <a:lnTo>
                    <a:pt x="344" y="200"/>
                  </a:lnTo>
                  <a:lnTo>
                    <a:pt x="337" y="214"/>
                  </a:lnTo>
                  <a:lnTo>
                    <a:pt x="330" y="232"/>
                  </a:lnTo>
                  <a:lnTo>
                    <a:pt x="323" y="246"/>
                  </a:lnTo>
                  <a:lnTo>
                    <a:pt x="309" y="260"/>
                  </a:lnTo>
                  <a:lnTo>
                    <a:pt x="295" y="277"/>
                  </a:lnTo>
                  <a:lnTo>
                    <a:pt x="263" y="309"/>
                  </a:lnTo>
                  <a:lnTo>
                    <a:pt x="221" y="341"/>
                  </a:lnTo>
                  <a:lnTo>
                    <a:pt x="172" y="369"/>
                  </a:lnTo>
                  <a:lnTo>
                    <a:pt x="119" y="400"/>
                  </a:lnTo>
                  <a:lnTo>
                    <a:pt x="59" y="425"/>
                  </a:lnTo>
                  <a:lnTo>
                    <a:pt x="0" y="453"/>
                  </a:lnTo>
                  <a:lnTo>
                    <a:pt x="0" y="453"/>
                  </a:lnTo>
                  <a:lnTo>
                    <a:pt x="3" y="467"/>
                  </a:lnTo>
                  <a:close/>
                </a:path>
              </a:pathLst>
            </a:custGeom>
            <a:solidFill>
              <a:srgbClr val="7587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233" name="Freeform 105"/>
            <p:cNvSpPr>
              <a:spLocks/>
            </p:cNvSpPr>
            <p:nvPr/>
          </p:nvSpPr>
          <p:spPr bwMode="auto">
            <a:xfrm>
              <a:off x="4538" y="2313"/>
              <a:ext cx="362" cy="612"/>
            </a:xfrm>
            <a:custGeom>
              <a:avLst/>
              <a:gdLst>
                <a:gd name="T0" fmla="*/ 130 w 362"/>
                <a:gd name="T1" fmla="*/ 612 h 612"/>
                <a:gd name="T2" fmla="*/ 130 w 362"/>
                <a:gd name="T3" fmla="*/ 612 h 612"/>
                <a:gd name="T4" fmla="*/ 187 w 362"/>
                <a:gd name="T5" fmla="*/ 612 h 612"/>
                <a:gd name="T6" fmla="*/ 236 w 362"/>
                <a:gd name="T7" fmla="*/ 608 h 612"/>
                <a:gd name="T8" fmla="*/ 274 w 362"/>
                <a:gd name="T9" fmla="*/ 601 h 612"/>
                <a:gd name="T10" fmla="*/ 306 w 362"/>
                <a:gd name="T11" fmla="*/ 594 h 612"/>
                <a:gd name="T12" fmla="*/ 331 w 362"/>
                <a:gd name="T13" fmla="*/ 584 h 612"/>
                <a:gd name="T14" fmla="*/ 348 w 362"/>
                <a:gd name="T15" fmla="*/ 570 h 612"/>
                <a:gd name="T16" fmla="*/ 359 w 362"/>
                <a:gd name="T17" fmla="*/ 552 h 612"/>
                <a:gd name="T18" fmla="*/ 362 w 362"/>
                <a:gd name="T19" fmla="*/ 534 h 612"/>
                <a:gd name="T20" fmla="*/ 359 w 362"/>
                <a:gd name="T21" fmla="*/ 513 h 612"/>
                <a:gd name="T22" fmla="*/ 348 w 362"/>
                <a:gd name="T23" fmla="*/ 492 h 612"/>
                <a:gd name="T24" fmla="*/ 338 w 362"/>
                <a:gd name="T25" fmla="*/ 471 h 612"/>
                <a:gd name="T26" fmla="*/ 320 w 362"/>
                <a:gd name="T27" fmla="*/ 450 h 612"/>
                <a:gd name="T28" fmla="*/ 278 w 362"/>
                <a:gd name="T29" fmla="*/ 404 h 612"/>
                <a:gd name="T30" fmla="*/ 229 w 362"/>
                <a:gd name="T31" fmla="*/ 352 h 612"/>
                <a:gd name="T32" fmla="*/ 176 w 362"/>
                <a:gd name="T33" fmla="*/ 302 h 612"/>
                <a:gd name="T34" fmla="*/ 127 w 362"/>
                <a:gd name="T35" fmla="*/ 250 h 612"/>
                <a:gd name="T36" fmla="*/ 81 w 362"/>
                <a:gd name="T37" fmla="*/ 200 h 612"/>
                <a:gd name="T38" fmla="*/ 42 w 362"/>
                <a:gd name="T39" fmla="*/ 151 h 612"/>
                <a:gd name="T40" fmla="*/ 32 w 362"/>
                <a:gd name="T41" fmla="*/ 130 h 612"/>
                <a:gd name="T42" fmla="*/ 21 w 362"/>
                <a:gd name="T43" fmla="*/ 109 h 612"/>
                <a:gd name="T44" fmla="*/ 18 w 362"/>
                <a:gd name="T45" fmla="*/ 91 h 612"/>
                <a:gd name="T46" fmla="*/ 18 w 362"/>
                <a:gd name="T47" fmla="*/ 74 h 612"/>
                <a:gd name="T48" fmla="*/ 25 w 362"/>
                <a:gd name="T49" fmla="*/ 56 h 612"/>
                <a:gd name="T50" fmla="*/ 35 w 362"/>
                <a:gd name="T51" fmla="*/ 42 h 612"/>
                <a:gd name="T52" fmla="*/ 57 w 362"/>
                <a:gd name="T53" fmla="*/ 28 h 612"/>
                <a:gd name="T54" fmla="*/ 81 w 362"/>
                <a:gd name="T55" fmla="*/ 14 h 612"/>
                <a:gd name="T56" fmla="*/ 78 w 362"/>
                <a:gd name="T57" fmla="*/ 0 h 612"/>
                <a:gd name="T58" fmla="*/ 46 w 362"/>
                <a:gd name="T59" fmla="*/ 14 h 612"/>
                <a:gd name="T60" fmla="*/ 25 w 362"/>
                <a:gd name="T61" fmla="*/ 28 h 612"/>
                <a:gd name="T62" fmla="*/ 11 w 362"/>
                <a:gd name="T63" fmla="*/ 49 h 612"/>
                <a:gd name="T64" fmla="*/ 4 w 362"/>
                <a:gd name="T65" fmla="*/ 70 h 612"/>
                <a:gd name="T66" fmla="*/ 0 w 362"/>
                <a:gd name="T67" fmla="*/ 91 h 612"/>
                <a:gd name="T68" fmla="*/ 7 w 362"/>
                <a:gd name="T69" fmla="*/ 116 h 612"/>
                <a:gd name="T70" fmla="*/ 14 w 362"/>
                <a:gd name="T71" fmla="*/ 137 h 612"/>
                <a:gd name="T72" fmla="*/ 28 w 362"/>
                <a:gd name="T73" fmla="*/ 162 h 612"/>
                <a:gd name="T74" fmla="*/ 67 w 362"/>
                <a:gd name="T75" fmla="*/ 211 h 612"/>
                <a:gd name="T76" fmla="*/ 113 w 362"/>
                <a:gd name="T77" fmla="*/ 264 h 612"/>
                <a:gd name="T78" fmla="*/ 165 w 362"/>
                <a:gd name="T79" fmla="*/ 313 h 612"/>
                <a:gd name="T80" fmla="*/ 218 w 362"/>
                <a:gd name="T81" fmla="*/ 366 h 612"/>
                <a:gd name="T82" fmla="*/ 267 w 362"/>
                <a:gd name="T83" fmla="*/ 415 h 612"/>
                <a:gd name="T84" fmla="*/ 310 w 362"/>
                <a:gd name="T85" fmla="*/ 461 h 612"/>
                <a:gd name="T86" fmla="*/ 324 w 362"/>
                <a:gd name="T87" fmla="*/ 482 h 612"/>
                <a:gd name="T88" fmla="*/ 334 w 362"/>
                <a:gd name="T89" fmla="*/ 499 h 612"/>
                <a:gd name="T90" fmla="*/ 341 w 362"/>
                <a:gd name="T91" fmla="*/ 517 h 612"/>
                <a:gd name="T92" fmla="*/ 345 w 362"/>
                <a:gd name="T93" fmla="*/ 534 h 612"/>
                <a:gd name="T94" fmla="*/ 341 w 362"/>
                <a:gd name="T95" fmla="*/ 545 h 612"/>
                <a:gd name="T96" fmla="*/ 334 w 362"/>
                <a:gd name="T97" fmla="*/ 559 h 612"/>
                <a:gd name="T98" fmla="*/ 320 w 362"/>
                <a:gd name="T99" fmla="*/ 570 h 612"/>
                <a:gd name="T100" fmla="*/ 299 w 362"/>
                <a:gd name="T101" fmla="*/ 577 h 612"/>
                <a:gd name="T102" fmla="*/ 271 w 362"/>
                <a:gd name="T103" fmla="*/ 587 h 612"/>
                <a:gd name="T104" fmla="*/ 232 w 362"/>
                <a:gd name="T105" fmla="*/ 591 h 612"/>
                <a:gd name="T106" fmla="*/ 187 w 362"/>
                <a:gd name="T107" fmla="*/ 594 h 612"/>
                <a:gd name="T108" fmla="*/ 130 w 362"/>
                <a:gd name="T109" fmla="*/ 594 h 612"/>
                <a:gd name="T110" fmla="*/ 130 w 362"/>
                <a:gd name="T111" fmla="*/ 594 h 612"/>
                <a:gd name="T112" fmla="*/ 130 w 362"/>
                <a:gd name="T113" fmla="*/ 612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2" h="612">
                  <a:moveTo>
                    <a:pt x="130" y="612"/>
                  </a:moveTo>
                  <a:lnTo>
                    <a:pt x="130" y="612"/>
                  </a:lnTo>
                  <a:lnTo>
                    <a:pt x="187" y="612"/>
                  </a:lnTo>
                  <a:lnTo>
                    <a:pt x="236" y="608"/>
                  </a:lnTo>
                  <a:lnTo>
                    <a:pt x="274" y="601"/>
                  </a:lnTo>
                  <a:lnTo>
                    <a:pt x="306" y="594"/>
                  </a:lnTo>
                  <a:lnTo>
                    <a:pt x="331" y="584"/>
                  </a:lnTo>
                  <a:lnTo>
                    <a:pt x="348" y="570"/>
                  </a:lnTo>
                  <a:lnTo>
                    <a:pt x="359" y="552"/>
                  </a:lnTo>
                  <a:lnTo>
                    <a:pt x="362" y="534"/>
                  </a:lnTo>
                  <a:lnTo>
                    <a:pt x="359" y="513"/>
                  </a:lnTo>
                  <a:lnTo>
                    <a:pt x="348" y="492"/>
                  </a:lnTo>
                  <a:lnTo>
                    <a:pt x="338" y="471"/>
                  </a:lnTo>
                  <a:lnTo>
                    <a:pt x="320" y="450"/>
                  </a:lnTo>
                  <a:lnTo>
                    <a:pt x="278" y="404"/>
                  </a:lnTo>
                  <a:lnTo>
                    <a:pt x="229" y="352"/>
                  </a:lnTo>
                  <a:lnTo>
                    <a:pt x="176" y="302"/>
                  </a:lnTo>
                  <a:lnTo>
                    <a:pt x="127" y="250"/>
                  </a:lnTo>
                  <a:lnTo>
                    <a:pt x="81" y="200"/>
                  </a:lnTo>
                  <a:lnTo>
                    <a:pt x="42" y="151"/>
                  </a:lnTo>
                  <a:lnTo>
                    <a:pt x="32" y="130"/>
                  </a:lnTo>
                  <a:lnTo>
                    <a:pt x="21" y="109"/>
                  </a:lnTo>
                  <a:lnTo>
                    <a:pt x="18" y="91"/>
                  </a:lnTo>
                  <a:lnTo>
                    <a:pt x="18" y="74"/>
                  </a:lnTo>
                  <a:lnTo>
                    <a:pt x="25" y="56"/>
                  </a:lnTo>
                  <a:lnTo>
                    <a:pt x="35" y="42"/>
                  </a:lnTo>
                  <a:lnTo>
                    <a:pt x="57" y="28"/>
                  </a:lnTo>
                  <a:lnTo>
                    <a:pt x="81" y="14"/>
                  </a:lnTo>
                  <a:lnTo>
                    <a:pt x="78" y="0"/>
                  </a:lnTo>
                  <a:lnTo>
                    <a:pt x="46" y="14"/>
                  </a:lnTo>
                  <a:lnTo>
                    <a:pt x="25" y="28"/>
                  </a:lnTo>
                  <a:lnTo>
                    <a:pt x="11" y="49"/>
                  </a:lnTo>
                  <a:lnTo>
                    <a:pt x="4" y="70"/>
                  </a:lnTo>
                  <a:lnTo>
                    <a:pt x="0" y="91"/>
                  </a:lnTo>
                  <a:lnTo>
                    <a:pt x="7" y="116"/>
                  </a:lnTo>
                  <a:lnTo>
                    <a:pt x="14" y="137"/>
                  </a:lnTo>
                  <a:lnTo>
                    <a:pt x="28" y="162"/>
                  </a:lnTo>
                  <a:lnTo>
                    <a:pt x="67" y="211"/>
                  </a:lnTo>
                  <a:lnTo>
                    <a:pt x="113" y="264"/>
                  </a:lnTo>
                  <a:lnTo>
                    <a:pt x="165" y="313"/>
                  </a:lnTo>
                  <a:lnTo>
                    <a:pt x="218" y="366"/>
                  </a:lnTo>
                  <a:lnTo>
                    <a:pt x="267" y="415"/>
                  </a:lnTo>
                  <a:lnTo>
                    <a:pt x="310" y="461"/>
                  </a:lnTo>
                  <a:lnTo>
                    <a:pt x="324" y="482"/>
                  </a:lnTo>
                  <a:lnTo>
                    <a:pt x="334" y="499"/>
                  </a:lnTo>
                  <a:lnTo>
                    <a:pt x="341" y="517"/>
                  </a:lnTo>
                  <a:lnTo>
                    <a:pt x="345" y="534"/>
                  </a:lnTo>
                  <a:lnTo>
                    <a:pt x="341" y="545"/>
                  </a:lnTo>
                  <a:lnTo>
                    <a:pt x="334" y="559"/>
                  </a:lnTo>
                  <a:lnTo>
                    <a:pt x="320" y="570"/>
                  </a:lnTo>
                  <a:lnTo>
                    <a:pt x="299" y="577"/>
                  </a:lnTo>
                  <a:lnTo>
                    <a:pt x="271" y="587"/>
                  </a:lnTo>
                  <a:lnTo>
                    <a:pt x="232" y="591"/>
                  </a:lnTo>
                  <a:lnTo>
                    <a:pt x="187" y="594"/>
                  </a:lnTo>
                  <a:lnTo>
                    <a:pt x="130" y="594"/>
                  </a:lnTo>
                  <a:lnTo>
                    <a:pt x="130" y="594"/>
                  </a:lnTo>
                  <a:lnTo>
                    <a:pt x="130" y="612"/>
                  </a:lnTo>
                  <a:close/>
                </a:path>
              </a:pathLst>
            </a:custGeom>
            <a:solidFill>
              <a:srgbClr val="7587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234" name="Freeform 106"/>
            <p:cNvSpPr>
              <a:spLocks/>
            </p:cNvSpPr>
            <p:nvPr/>
          </p:nvSpPr>
          <p:spPr bwMode="auto">
            <a:xfrm>
              <a:off x="3994" y="2471"/>
              <a:ext cx="674" cy="454"/>
            </a:xfrm>
            <a:custGeom>
              <a:avLst/>
              <a:gdLst>
                <a:gd name="T0" fmla="*/ 0 w 674"/>
                <a:gd name="T1" fmla="*/ 0 h 454"/>
                <a:gd name="T2" fmla="*/ 0 w 674"/>
                <a:gd name="T3" fmla="*/ 0 h 454"/>
                <a:gd name="T4" fmla="*/ 14 w 674"/>
                <a:gd name="T5" fmla="*/ 123 h 454"/>
                <a:gd name="T6" fmla="*/ 28 w 674"/>
                <a:gd name="T7" fmla="*/ 222 h 454"/>
                <a:gd name="T8" fmla="*/ 42 w 674"/>
                <a:gd name="T9" fmla="*/ 264 h 454"/>
                <a:gd name="T10" fmla="*/ 56 w 674"/>
                <a:gd name="T11" fmla="*/ 299 h 454"/>
                <a:gd name="T12" fmla="*/ 66 w 674"/>
                <a:gd name="T13" fmla="*/ 317 h 454"/>
                <a:gd name="T14" fmla="*/ 77 w 674"/>
                <a:gd name="T15" fmla="*/ 334 h 454"/>
                <a:gd name="T16" fmla="*/ 91 w 674"/>
                <a:gd name="T17" fmla="*/ 348 h 454"/>
                <a:gd name="T18" fmla="*/ 105 w 674"/>
                <a:gd name="T19" fmla="*/ 359 h 454"/>
                <a:gd name="T20" fmla="*/ 119 w 674"/>
                <a:gd name="T21" fmla="*/ 373 h 454"/>
                <a:gd name="T22" fmla="*/ 137 w 674"/>
                <a:gd name="T23" fmla="*/ 383 h 454"/>
                <a:gd name="T24" fmla="*/ 158 w 674"/>
                <a:gd name="T25" fmla="*/ 394 h 454"/>
                <a:gd name="T26" fmla="*/ 182 w 674"/>
                <a:gd name="T27" fmla="*/ 401 h 454"/>
                <a:gd name="T28" fmla="*/ 231 w 674"/>
                <a:gd name="T29" fmla="*/ 419 h 454"/>
                <a:gd name="T30" fmla="*/ 295 w 674"/>
                <a:gd name="T31" fmla="*/ 429 h 454"/>
                <a:gd name="T32" fmla="*/ 369 w 674"/>
                <a:gd name="T33" fmla="*/ 440 h 454"/>
                <a:gd name="T34" fmla="*/ 456 w 674"/>
                <a:gd name="T35" fmla="*/ 447 h 454"/>
                <a:gd name="T36" fmla="*/ 558 w 674"/>
                <a:gd name="T37" fmla="*/ 450 h 454"/>
                <a:gd name="T38" fmla="*/ 674 w 674"/>
                <a:gd name="T39" fmla="*/ 454 h 454"/>
                <a:gd name="T40" fmla="*/ 674 w 674"/>
                <a:gd name="T41" fmla="*/ 436 h 454"/>
                <a:gd name="T42" fmla="*/ 558 w 674"/>
                <a:gd name="T43" fmla="*/ 433 h 454"/>
                <a:gd name="T44" fmla="*/ 456 w 674"/>
                <a:gd name="T45" fmla="*/ 429 h 454"/>
                <a:gd name="T46" fmla="*/ 372 w 674"/>
                <a:gd name="T47" fmla="*/ 422 h 454"/>
                <a:gd name="T48" fmla="*/ 298 w 674"/>
                <a:gd name="T49" fmla="*/ 412 h 454"/>
                <a:gd name="T50" fmla="*/ 235 w 674"/>
                <a:gd name="T51" fmla="*/ 401 h 454"/>
                <a:gd name="T52" fmla="*/ 186 w 674"/>
                <a:gd name="T53" fmla="*/ 387 h 454"/>
                <a:gd name="T54" fmla="*/ 165 w 674"/>
                <a:gd name="T55" fmla="*/ 376 h 454"/>
                <a:gd name="T56" fmla="*/ 147 w 674"/>
                <a:gd name="T57" fmla="*/ 369 h 454"/>
                <a:gd name="T58" fmla="*/ 130 w 674"/>
                <a:gd name="T59" fmla="*/ 359 h 454"/>
                <a:gd name="T60" fmla="*/ 116 w 674"/>
                <a:gd name="T61" fmla="*/ 348 h 454"/>
                <a:gd name="T62" fmla="*/ 101 w 674"/>
                <a:gd name="T63" fmla="*/ 334 h 454"/>
                <a:gd name="T64" fmla="*/ 91 w 674"/>
                <a:gd name="T65" fmla="*/ 324 h 454"/>
                <a:gd name="T66" fmla="*/ 80 w 674"/>
                <a:gd name="T67" fmla="*/ 310 h 454"/>
                <a:gd name="T68" fmla="*/ 70 w 674"/>
                <a:gd name="T69" fmla="*/ 292 h 454"/>
                <a:gd name="T70" fmla="*/ 56 w 674"/>
                <a:gd name="T71" fmla="*/ 260 h 454"/>
                <a:gd name="T72" fmla="*/ 45 w 674"/>
                <a:gd name="T73" fmla="*/ 218 h 454"/>
                <a:gd name="T74" fmla="*/ 31 w 674"/>
                <a:gd name="T75" fmla="*/ 123 h 454"/>
                <a:gd name="T76" fmla="*/ 14 w 674"/>
                <a:gd name="T77" fmla="*/ 0 h 454"/>
                <a:gd name="T78" fmla="*/ 14 w 674"/>
                <a:gd name="T79" fmla="*/ 0 h 454"/>
                <a:gd name="T80" fmla="*/ 0 w 674"/>
                <a:gd name="T81"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4" h="454">
                  <a:moveTo>
                    <a:pt x="0" y="0"/>
                  </a:moveTo>
                  <a:lnTo>
                    <a:pt x="0" y="0"/>
                  </a:lnTo>
                  <a:lnTo>
                    <a:pt x="14" y="123"/>
                  </a:lnTo>
                  <a:lnTo>
                    <a:pt x="28" y="222"/>
                  </a:lnTo>
                  <a:lnTo>
                    <a:pt x="42" y="264"/>
                  </a:lnTo>
                  <a:lnTo>
                    <a:pt x="56" y="299"/>
                  </a:lnTo>
                  <a:lnTo>
                    <a:pt x="66" y="317"/>
                  </a:lnTo>
                  <a:lnTo>
                    <a:pt x="77" y="334"/>
                  </a:lnTo>
                  <a:lnTo>
                    <a:pt x="91" y="348"/>
                  </a:lnTo>
                  <a:lnTo>
                    <a:pt x="105" y="359"/>
                  </a:lnTo>
                  <a:lnTo>
                    <a:pt x="119" y="373"/>
                  </a:lnTo>
                  <a:lnTo>
                    <a:pt x="137" y="383"/>
                  </a:lnTo>
                  <a:lnTo>
                    <a:pt x="158" y="394"/>
                  </a:lnTo>
                  <a:lnTo>
                    <a:pt x="182" y="401"/>
                  </a:lnTo>
                  <a:lnTo>
                    <a:pt x="231" y="419"/>
                  </a:lnTo>
                  <a:lnTo>
                    <a:pt x="295" y="429"/>
                  </a:lnTo>
                  <a:lnTo>
                    <a:pt x="369" y="440"/>
                  </a:lnTo>
                  <a:lnTo>
                    <a:pt x="456" y="447"/>
                  </a:lnTo>
                  <a:lnTo>
                    <a:pt x="558" y="450"/>
                  </a:lnTo>
                  <a:lnTo>
                    <a:pt x="674" y="454"/>
                  </a:lnTo>
                  <a:lnTo>
                    <a:pt x="674" y="436"/>
                  </a:lnTo>
                  <a:lnTo>
                    <a:pt x="558" y="433"/>
                  </a:lnTo>
                  <a:lnTo>
                    <a:pt x="456" y="429"/>
                  </a:lnTo>
                  <a:lnTo>
                    <a:pt x="372" y="422"/>
                  </a:lnTo>
                  <a:lnTo>
                    <a:pt x="298" y="412"/>
                  </a:lnTo>
                  <a:lnTo>
                    <a:pt x="235" y="401"/>
                  </a:lnTo>
                  <a:lnTo>
                    <a:pt x="186" y="387"/>
                  </a:lnTo>
                  <a:lnTo>
                    <a:pt x="165" y="376"/>
                  </a:lnTo>
                  <a:lnTo>
                    <a:pt x="147" y="369"/>
                  </a:lnTo>
                  <a:lnTo>
                    <a:pt x="130" y="359"/>
                  </a:lnTo>
                  <a:lnTo>
                    <a:pt x="116" y="348"/>
                  </a:lnTo>
                  <a:lnTo>
                    <a:pt x="101" y="334"/>
                  </a:lnTo>
                  <a:lnTo>
                    <a:pt x="91" y="324"/>
                  </a:lnTo>
                  <a:lnTo>
                    <a:pt x="80" y="310"/>
                  </a:lnTo>
                  <a:lnTo>
                    <a:pt x="70" y="292"/>
                  </a:lnTo>
                  <a:lnTo>
                    <a:pt x="56" y="260"/>
                  </a:lnTo>
                  <a:lnTo>
                    <a:pt x="45" y="218"/>
                  </a:lnTo>
                  <a:lnTo>
                    <a:pt x="31" y="123"/>
                  </a:lnTo>
                  <a:lnTo>
                    <a:pt x="14" y="0"/>
                  </a:lnTo>
                  <a:lnTo>
                    <a:pt x="14" y="0"/>
                  </a:lnTo>
                  <a:lnTo>
                    <a:pt x="0" y="0"/>
                  </a:lnTo>
                  <a:close/>
                </a:path>
              </a:pathLst>
            </a:custGeom>
            <a:solidFill>
              <a:srgbClr val="7587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235" name="Freeform 107"/>
            <p:cNvSpPr>
              <a:spLocks/>
            </p:cNvSpPr>
            <p:nvPr/>
          </p:nvSpPr>
          <p:spPr bwMode="auto">
            <a:xfrm>
              <a:off x="3987" y="1846"/>
              <a:ext cx="681" cy="625"/>
            </a:xfrm>
            <a:custGeom>
              <a:avLst/>
              <a:gdLst>
                <a:gd name="T0" fmla="*/ 681 w 681"/>
                <a:gd name="T1" fmla="*/ 14 h 625"/>
                <a:gd name="T2" fmla="*/ 681 w 681"/>
                <a:gd name="T3" fmla="*/ 14 h 625"/>
                <a:gd name="T4" fmla="*/ 636 w 681"/>
                <a:gd name="T5" fmla="*/ 7 h 625"/>
                <a:gd name="T6" fmla="*/ 590 w 681"/>
                <a:gd name="T7" fmla="*/ 3 h 625"/>
                <a:gd name="T8" fmla="*/ 544 w 681"/>
                <a:gd name="T9" fmla="*/ 0 h 625"/>
                <a:gd name="T10" fmla="*/ 502 w 681"/>
                <a:gd name="T11" fmla="*/ 0 h 625"/>
                <a:gd name="T12" fmla="*/ 463 w 681"/>
                <a:gd name="T13" fmla="*/ 3 h 625"/>
                <a:gd name="T14" fmla="*/ 425 w 681"/>
                <a:gd name="T15" fmla="*/ 7 h 625"/>
                <a:gd name="T16" fmla="*/ 386 w 681"/>
                <a:gd name="T17" fmla="*/ 14 h 625"/>
                <a:gd name="T18" fmla="*/ 351 w 681"/>
                <a:gd name="T19" fmla="*/ 21 h 625"/>
                <a:gd name="T20" fmla="*/ 319 w 681"/>
                <a:gd name="T21" fmla="*/ 31 h 625"/>
                <a:gd name="T22" fmla="*/ 288 w 681"/>
                <a:gd name="T23" fmla="*/ 42 h 625"/>
                <a:gd name="T24" fmla="*/ 256 w 681"/>
                <a:gd name="T25" fmla="*/ 56 h 625"/>
                <a:gd name="T26" fmla="*/ 228 w 681"/>
                <a:gd name="T27" fmla="*/ 73 h 625"/>
                <a:gd name="T28" fmla="*/ 203 w 681"/>
                <a:gd name="T29" fmla="*/ 91 h 625"/>
                <a:gd name="T30" fmla="*/ 179 w 681"/>
                <a:gd name="T31" fmla="*/ 108 h 625"/>
                <a:gd name="T32" fmla="*/ 154 w 681"/>
                <a:gd name="T33" fmla="*/ 130 h 625"/>
                <a:gd name="T34" fmla="*/ 133 w 681"/>
                <a:gd name="T35" fmla="*/ 151 h 625"/>
                <a:gd name="T36" fmla="*/ 112 w 681"/>
                <a:gd name="T37" fmla="*/ 172 h 625"/>
                <a:gd name="T38" fmla="*/ 94 w 681"/>
                <a:gd name="T39" fmla="*/ 196 h 625"/>
                <a:gd name="T40" fmla="*/ 77 w 681"/>
                <a:gd name="T41" fmla="*/ 221 h 625"/>
                <a:gd name="T42" fmla="*/ 63 w 681"/>
                <a:gd name="T43" fmla="*/ 249 h 625"/>
                <a:gd name="T44" fmla="*/ 49 w 681"/>
                <a:gd name="T45" fmla="*/ 277 h 625"/>
                <a:gd name="T46" fmla="*/ 38 w 681"/>
                <a:gd name="T47" fmla="*/ 305 h 625"/>
                <a:gd name="T48" fmla="*/ 28 w 681"/>
                <a:gd name="T49" fmla="*/ 333 h 625"/>
                <a:gd name="T50" fmla="*/ 21 w 681"/>
                <a:gd name="T51" fmla="*/ 365 h 625"/>
                <a:gd name="T52" fmla="*/ 7 w 681"/>
                <a:gd name="T53" fmla="*/ 428 h 625"/>
                <a:gd name="T54" fmla="*/ 0 w 681"/>
                <a:gd name="T55" fmla="*/ 492 h 625"/>
                <a:gd name="T56" fmla="*/ 0 w 681"/>
                <a:gd name="T57" fmla="*/ 558 h 625"/>
                <a:gd name="T58" fmla="*/ 7 w 681"/>
                <a:gd name="T59" fmla="*/ 625 h 625"/>
                <a:gd name="T60" fmla="*/ 21 w 681"/>
                <a:gd name="T61" fmla="*/ 625 h 625"/>
                <a:gd name="T62" fmla="*/ 17 w 681"/>
                <a:gd name="T63" fmla="*/ 558 h 625"/>
                <a:gd name="T64" fmla="*/ 17 w 681"/>
                <a:gd name="T65" fmla="*/ 492 h 625"/>
                <a:gd name="T66" fmla="*/ 24 w 681"/>
                <a:gd name="T67" fmla="*/ 428 h 625"/>
                <a:gd name="T68" fmla="*/ 35 w 681"/>
                <a:gd name="T69" fmla="*/ 369 h 625"/>
                <a:gd name="T70" fmla="*/ 42 w 681"/>
                <a:gd name="T71" fmla="*/ 341 h 625"/>
                <a:gd name="T72" fmla="*/ 52 w 681"/>
                <a:gd name="T73" fmla="*/ 312 h 625"/>
                <a:gd name="T74" fmla="*/ 66 w 681"/>
                <a:gd name="T75" fmla="*/ 284 h 625"/>
                <a:gd name="T76" fmla="*/ 77 w 681"/>
                <a:gd name="T77" fmla="*/ 256 h 625"/>
                <a:gd name="T78" fmla="*/ 91 w 681"/>
                <a:gd name="T79" fmla="*/ 232 h 625"/>
                <a:gd name="T80" fmla="*/ 108 w 681"/>
                <a:gd name="T81" fmla="*/ 207 h 625"/>
                <a:gd name="T82" fmla="*/ 126 w 681"/>
                <a:gd name="T83" fmla="*/ 182 h 625"/>
                <a:gd name="T84" fmla="*/ 144 w 681"/>
                <a:gd name="T85" fmla="*/ 161 h 625"/>
                <a:gd name="T86" fmla="*/ 165 w 681"/>
                <a:gd name="T87" fmla="*/ 140 h 625"/>
                <a:gd name="T88" fmla="*/ 189 w 681"/>
                <a:gd name="T89" fmla="*/ 119 h 625"/>
                <a:gd name="T90" fmla="*/ 210 w 681"/>
                <a:gd name="T91" fmla="*/ 101 h 625"/>
                <a:gd name="T92" fmla="*/ 238 w 681"/>
                <a:gd name="T93" fmla="*/ 87 h 625"/>
                <a:gd name="T94" fmla="*/ 263 w 681"/>
                <a:gd name="T95" fmla="*/ 70 h 625"/>
                <a:gd name="T96" fmla="*/ 295 w 681"/>
                <a:gd name="T97" fmla="*/ 59 h 625"/>
                <a:gd name="T98" fmla="*/ 323 w 681"/>
                <a:gd name="T99" fmla="*/ 45 h 625"/>
                <a:gd name="T100" fmla="*/ 358 w 681"/>
                <a:gd name="T101" fmla="*/ 38 h 625"/>
                <a:gd name="T102" fmla="*/ 390 w 681"/>
                <a:gd name="T103" fmla="*/ 28 h 625"/>
                <a:gd name="T104" fmla="*/ 428 w 681"/>
                <a:gd name="T105" fmla="*/ 24 h 625"/>
                <a:gd name="T106" fmla="*/ 463 w 681"/>
                <a:gd name="T107" fmla="*/ 21 h 625"/>
                <a:gd name="T108" fmla="*/ 502 w 681"/>
                <a:gd name="T109" fmla="*/ 17 h 625"/>
                <a:gd name="T110" fmla="*/ 544 w 681"/>
                <a:gd name="T111" fmla="*/ 17 h 625"/>
                <a:gd name="T112" fmla="*/ 586 w 681"/>
                <a:gd name="T113" fmla="*/ 21 h 625"/>
                <a:gd name="T114" fmla="*/ 632 w 681"/>
                <a:gd name="T115" fmla="*/ 24 h 625"/>
                <a:gd name="T116" fmla="*/ 678 w 681"/>
                <a:gd name="T117" fmla="*/ 31 h 625"/>
                <a:gd name="T118" fmla="*/ 678 w 681"/>
                <a:gd name="T119" fmla="*/ 31 h 625"/>
                <a:gd name="T120" fmla="*/ 681 w 681"/>
                <a:gd name="T121" fmla="*/ 14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1" h="625">
                  <a:moveTo>
                    <a:pt x="681" y="14"/>
                  </a:moveTo>
                  <a:lnTo>
                    <a:pt x="681" y="14"/>
                  </a:lnTo>
                  <a:lnTo>
                    <a:pt x="636" y="7"/>
                  </a:lnTo>
                  <a:lnTo>
                    <a:pt x="590" y="3"/>
                  </a:lnTo>
                  <a:lnTo>
                    <a:pt x="544" y="0"/>
                  </a:lnTo>
                  <a:lnTo>
                    <a:pt x="502" y="0"/>
                  </a:lnTo>
                  <a:lnTo>
                    <a:pt x="463" y="3"/>
                  </a:lnTo>
                  <a:lnTo>
                    <a:pt x="425" y="7"/>
                  </a:lnTo>
                  <a:lnTo>
                    <a:pt x="386" y="14"/>
                  </a:lnTo>
                  <a:lnTo>
                    <a:pt x="351" y="21"/>
                  </a:lnTo>
                  <a:lnTo>
                    <a:pt x="319" y="31"/>
                  </a:lnTo>
                  <a:lnTo>
                    <a:pt x="288" y="42"/>
                  </a:lnTo>
                  <a:lnTo>
                    <a:pt x="256" y="56"/>
                  </a:lnTo>
                  <a:lnTo>
                    <a:pt x="228" y="73"/>
                  </a:lnTo>
                  <a:lnTo>
                    <a:pt x="203" y="91"/>
                  </a:lnTo>
                  <a:lnTo>
                    <a:pt x="179" y="108"/>
                  </a:lnTo>
                  <a:lnTo>
                    <a:pt x="154" y="130"/>
                  </a:lnTo>
                  <a:lnTo>
                    <a:pt x="133" y="151"/>
                  </a:lnTo>
                  <a:lnTo>
                    <a:pt x="112" y="172"/>
                  </a:lnTo>
                  <a:lnTo>
                    <a:pt x="94" y="196"/>
                  </a:lnTo>
                  <a:lnTo>
                    <a:pt x="77" y="221"/>
                  </a:lnTo>
                  <a:lnTo>
                    <a:pt x="63" y="249"/>
                  </a:lnTo>
                  <a:lnTo>
                    <a:pt x="49" y="277"/>
                  </a:lnTo>
                  <a:lnTo>
                    <a:pt x="38" y="305"/>
                  </a:lnTo>
                  <a:lnTo>
                    <a:pt x="28" y="333"/>
                  </a:lnTo>
                  <a:lnTo>
                    <a:pt x="21" y="365"/>
                  </a:lnTo>
                  <a:lnTo>
                    <a:pt x="7" y="428"/>
                  </a:lnTo>
                  <a:lnTo>
                    <a:pt x="0" y="492"/>
                  </a:lnTo>
                  <a:lnTo>
                    <a:pt x="0" y="558"/>
                  </a:lnTo>
                  <a:lnTo>
                    <a:pt x="7" y="625"/>
                  </a:lnTo>
                  <a:lnTo>
                    <a:pt x="21" y="625"/>
                  </a:lnTo>
                  <a:lnTo>
                    <a:pt x="17" y="558"/>
                  </a:lnTo>
                  <a:lnTo>
                    <a:pt x="17" y="492"/>
                  </a:lnTo>
                  <a:lnTo>
                    <a:pt x="24" y="428"/>
                  </a:lnTo>
                  <a:lnTo>
                    <a:pt x="35" y="369"/>
                  </a:lnTo>
                  <a:lnTo>
                    <a:pt x="42" y="341"/>
                  </a:lnTo>
                  <a:lnTo>
                    <a:pt x="52" y="312"/>
                  </a:lnTo>
                  <a:lnTo>
                    <a:pt x="66" y="284"/>
                  </a:lnTo>
                  <a:lnTo>
                    <a:pt x="77" y="256"/>
                  </a:lnTo>
                  <a:lnTo>
                    <a:pt x="91" y="232"/>
                  </a:lnTo>
                  <a:lnTo>
                    <a:pt x="108" y="207"/>
                  </a:lnTo>
                  <a:lnTo>
                    <a:pt x="126" y="182"/>
                  </a:lnTo>
                  <a:lnTo>
                    <a:pt x="144" y="161"/>
                  </a:lnTo>
                  <a:lnTo>
                    <a:pt x="165" y="140"/>
                  </a:lnTo>
                  <a:lnTo>
                    <a:pt x="189" y="119"/>
                  </a:lnTo>
                  <a:lnTo>
                    <a:pt x="210" y="101"/>
                  </a:lnTo>
                  <a:lnTo>
                    <a:pt x="238" y="87"/>
                  </a:lnTo>
                  <a:lnTo>
                    <a:pt x="263" y="70"/>
                  </a:lnTo>
                  <a:lnTo>
                    <a:pt x="295" y="59"/>
                  </a:lnTo>
                  <a:lnTo>
                    <a:pt x="323" y="45"/>
                  </a:lnTo>
                  <a:lnTo>
                    <a:pt x="358" y="38"/>
                  </a:lnTo>
                  <a:lnTo>
                    <a:pt x="390" y="28"/>
                  </a:lnTo>
                  <a:lnTo>
                    <a:pt x="428" y="24"/>
                  </a:lnTo>
                  <a:lnTo>
                    <a:pt x="463" y="21"/>
                  </a:lnTo>
                  <a:lnTo>
                    <a:pt x="502" y="17"/>
                  </a:lnTo>
                  <a:lnTo>
                    <a:pt x="544" y="17"/>
                  </a:lnTo>
                  <a:lnTo>
                    <a:pt x="586" y="21"/>
                  </a:lnTo>
                  <a:lnTo>
                    <a:pt x="632" y="24"/>
                  </a:lnTo>
                  <a:lnTo>
                    <a:pt x="678" y="31"/>
                  </a:lnTo>
                  <a:lnTo>
                    <a:pt x="678" y="31"/>
                  </a:lnTo>
                  <a:lnTo>
                    <a:pt x="681" y="14"/>
                  </a:lnTo>
                  <a:close/>
                </a:path>
              </a:pathLst>
            </a:custGeom>
            <a:solidFill>
              <a:srgbClr val="7587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236" name="Freeform 108"/>
            <p:cNvSpPr>
              <a:spLocks/>
            </p:cNvSpPr>
            <p:nvPr/>
          </p:nvSpPr>
          <p:spPr bwMode="auto">
            <a:xfrm>
              <a:off x="4609" y="2255"/>
              <a:ext cx="322" cy="147"/>
            </a:xfrm>
            <a:custGeom>
              <a:avLst/>
              <a:gdLst>
                <a:gd name="T0" fmla="*/ 586 w 644"/>
                <a:gd name="T1" fmla="*/ 183 h 293"/>
                <a:gd name="T2" fmla="*/ 625 w 644"/>
                <a:gd name="T3" fmla="*/ 130 h 293"/>
                <a:gd name="T4" fmla="*/ 637 w 644"/>
                <a:gd name="T5" fmla="*/ 104 h 293"/>
                <a:gd name="T6" fmla="*/ 642 w 644"/>
                <a:gd name="T7" fmla="*/ 83 h 293"/>
                <a:gd name="T8" fmla="*/ 642 w 644"/>
                <a:gd name="T9" fmla="*/ 61 h 293"/>
                <a:gd name="T10" fmla="*/ 637 w 644"/>
                <a:gd name="T11" fmla="*/ 41 h 293"/>
                <a:gd name="T12" fmla="*/ 623 w 644"/>
                <a:gd name="T13" fmla="*/ 25 h 293"/>
                <a:gd name="T14" fmla="*/ 605 w 644"/>
                <a:gd name="T15" fmla="*/ 16 h 293"/>
                <a:gd name="T16" fmla="*/ 564 w 644"/>
                <a:gd name="T17" fmla="*/ 4 h 293"/>
                <a:gd name="T18" fmla="*/ 512 w 644"/>
                <a:gd name="T19" fmla="*/ 0 h 293"/>
                <a:gd name="T20" fmla="*/ 453 w 644"/>
                <a:gd name="T21" fmla="*/ 6 h 293"/>
                <a:gd name="T22" fmla="*/ 387 w 644"/>
                <a:gd name="T23" fmla="*/ 20 h 293"/>
                <a:gd name="T24" fmla="*/ 319 w 644"/>
                <a:gd name="T25" fmla="*/ 37 h 293"/>
                <a:gd name="T26" fmla="*/ 251 w 644"/>
                <a:gd name="T27" fmla="*/ 63 h 293"/>
                <a:gd name="T28" fmla="*/ 187 w 644"/>
                <a:gd name="T29" fmla="*/ 92 h 293"/>
                <a:gd name="T30" fmla="*/ 126 w 644"/>
                <a:gd name="T31" fmla="*/ 124 h 293"/>
                <a:gd name="T32" fmla="*/ 76 w 644"/>
                <a:gd name="T33" fmla="*/ 161 h 293"/>
                <a:gd name="T34" fmla="*/ 35 w 644"/>
                <a:gd name="T35" fmla="*/ 203 h 293"/>
                <a:gd name="T36" fmla="*/ 10 w 644"/>
                <a:gd name="T37" fmla="*/ 246 h 293"/>
                <a:gd name="T38" fmla="*/ 2 w 644"/>
                <a:gd name="T39" fmla="*/ 270 h 293"/>
                <a:gd name="T40" fmla="*/ 2 w 644"/>
                <a:gd name="T41" fmla="*/ 293 h 293"/>
                <a:gd name="T42" fmla="*/ 33 w 644"/>
                <a:gd name="T43" fmla="*/ 284 h 293"/>
                <a:gd name="T44" fmla="*/ 35 w 644"/>
                <a:gd name="T45" fmla="*/ 266 h 293"/>
                <a:gd name="T46" fmla="*/ 47 w 644"/>
                <a:gd name="T47" fmla="*/ 240 h 293"/>
                <a:gd name="T48" fmla="*/ 76 w 644"/>
                <a:gd name="T49" fmla="*/ 205 h 293"/>
                <a:gd name="T50" fmla="*/ 119 w 644"/>
                <a:gd name="T51" fmla="*/ 169 h 293"/>
                <a:gd name="T52" fmla="*/ 171 w 644"/>
                <a:gd name="T53" fmla="*/ 136 h 293"/>
                <a:gd name="T54" fmla="*/ 232 w 644"/>
                <a:gd name="T55" fmla="*/ 106 h 293"/>
                <a:gd name="T56" fmla="*/ 296 w 644"/>
                <a:gd name="T57" fmla="*/ 81 h 293"/>
                <a:gd name="T58" fmla="*/ 362 w 644"/>
                <a:gd name="T59" fmla="*/ 59 h 293"/>
                <a:gd name="T60" fmla="*/ 426 w 644"/>
                <a:gd name="T61" fmla="*/ 43 h 293"/>
                <a:gd name="T62" fmla="*/ 487 w 644"/>
                <a:gd name="T63" fmla="*/ 35 h 293"/>
                <a:gd name="T64" fmla="*/ 539 w 644"/>
                <a:gd name="T65" fmla="*/ 33 h 293"/>
                <a:gd name="T66" fmla="*/ 578 w 644"/>
                <a:gd name="T67" fmla="*/ 39 h 293"/>
                <a:gd name="T68" fmla="*/ 598 w 644"/>
                <a:gd name="T69" fmla="*/ 47 h 293"/>
                <a:gd name="T70" fmla="*/ 605 w 644"/>
                <a:gd name="T71" fmla="*/ 55 h 293"/>
                <a:gd name="T72" fmla="*/ 609 w 644"/>
                <a:gd name="T73" fmla="*/ 63 h 293"/>
                <a:gd name="T74" fmla="*/ 611 w 644"/>
                <a:gd name="T75" fmla="*/ 71 h 293"/>
                <a:gd name="T76" fmla="*/ 609 w 644"/>
                <a:gd name="T77" fmla="*/ 85 h 293"/>
                <a:gd name="T78" fmla="*/ 603 w 644"/>
                <a:gd name="T79" fmla="*/ 102 h 293"/>
                <a:gd name="T80" fmla="*/ 582 w 644"/>
                <a:gd name="T81" fmla="*/ 136 h 293"/>
                <a:gd name="T82" fmla="*/ 561 w 644"/>
                <a:gd name="T83" fmla="*/ 161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4" h="293">
                  <a:moveTo>
                    <a:pt x="586" y="183"/>
                  </a:moveTo>
                  <a:lnTo>
                    <a:pt x="586" y="183"/>
                  </a:lnTo>
                  <a:lnTo>
                    <a:pt x="609" y="156"/>
                  </a:lnTo>
                  <a:lnTo>
                    <a:pt x="625" y="130"/>
                  </a:lnTo>
                  <a:lnTo>
                    <a:pt x="633" y="116"/>
                  </a:lnTo>
                  <a:lnTo>
                    <a:pt x="637" y="104"/>
                  </a:lnTo>
                  <a:lnTo>
                    <a:pt x="640" y="92"/>
                  </a:lnTo>
                  <a:lnTo>
                    <a:pt x="642" y="83"/>
                  </a:lnTo>
                  <a:lnTo>
                    <a:pt x="644" y="71"/>
                  </a:lnTo>
                  <a:lnTo>
                    <a:pt x="642" y="61"/>
                  </a:lnTo>
                  <a:lnTo>
                    <a:pt x="640" y="51"/>
                  </a:lnTo>
                  <a:lnTo>
                    <a:pt x="637" y="41"/>
                  </a:lnTo>
                  <a:lnTo>
                    <a:pt x="631" y="33"/>
                  </a:lnTo>
                  <a:lnTo>
                    <a:pt x="623" y="25"/>
                  </a:lnTo>
                  <a:lnTo>
                    <a:pt x="615" y="20"/>
                  </a:lnTo>
                  <a:lnTo>
                    <a:pt x="605" y="16"/>
                  </a:lnTo>
                  <a:lnTo>
                    <a:pt x="586" y="8"/>
                  </a:lnTo>
                  <a:lnTo>
                    <a:pt x="564" y="4"/>
                  </a:lnTo>
                  <a:lnTo>
                    <a:pt x="539" y="2"/>
                  </a:lnTo>
                  <a:lnTo>
                    <a:pt x="512" y="0"/>
                  </a:lnTo>
                  <a:lnTo>
                    <a:pt x="485" y="2"/>
                  </a:lnTo>
                  <a:lnTo>
                    <a:pt x="453" y="6"/>
                  </a:lnTo>
                  <a:lnTo>
                    <a:pt x="420" y="12"/>
                  </a:lnTo>
                  <a:lnTo>
                    <a:pt x="387" y="20"/>
                  </a:lnTo>
                  <a:lnTo>
                    <a:pt x="354" y="27"/>
                  </a:lnTo>
                  <a:lnTo>
                    <a:pt x="319" y="37"/>
                  </a:lnTo>
                  <a:lnTo>
                    <a:pt x="286" y="49"/>
                  </a:lnTo>
                  <a:lnTo>
                    <a:pt x="251" y="63"/>
                  </a:lnTo>
                  <a:lnTo>
                    <a:pt x="218" y="77"/>
                  </a:lnTo>
                  <a:lnTo>
                    <a:pt x="187" y="92"/>
                  </a:lnTo>
                  <a:lnTo>
                    <a:pt x="156" y="108"/>
                  </a:lnTo>
                  <a:lnTo>
                    <a:pt x="126" y="124"/>
                  </a:lnTo>
                  <a:lnTo>
                    <a:pt x="99" y="144"/>
                  </a:lnTo>
                  <a:lnTo>
                    <a:pt x="76" y="161"/>
                  </a:lnTo>
                  <a:lnTo>
                    <a:pt x="54" y="181"/>
                  </a:lnTo>
                  <a:lnTo>
                    <a:pt x="35" y="203"/>
                  </a:lnTo>
                  <a:lnTo>
                    <a:pt x="19" y="224"/>
                  </a:lnTo>
                  <a:lnTo>
                    <a:pt x="10" y="246"/>
                  </a:lnTo>
                  <a:lnTo>
                    <a:pt x="4" y="258"/>
                  </a:lnTo>
                  <a:lnTo>
                    <a:pt x="2" y="270"/>
                  </a:lnTo>
                  <a:lnTo>
                    <a:pt x="0" y="282"/>
                  </a:lnTo>
                  <a:lnTo>
                    <a:pt x="2" y="293"/>
                  </a:lnTo>
                  <a:lnTo>
                    <a:pt x="33" y="291"/>
                  </a:lnTo>
                  <a:lnTo>
                    <a:pt x="33" y="284"/>
                  </a:lnTo>
                  <a:lnTo>
                    <a:pt x="33" y="276"/>
                  </a:lnTo>
                  <a:lnTo>
                    <a:pt x="35" y="266"/>
                  </a:lnTo>
                  <a:lnTo>
                    <a:pt x="39" y="258"/>
                  </a:lnTo>
                  <a:lnTo>
                    <a:pt x="47" y="240"/>
                  </a:lnTo>
                  <a:lnTo>
                    <a:pt x="60" y="222"/>
                  </a:lnTo>
                  <a:lnTo>
                    <a:pt x="76" y="205"/>
                  </a:lnTo>
                  <a:lnTo>
                    <a:pt x="95" y="187"/>
                  </a:lnTo>
                  <a:lnTo>
                    <a:pt x="119" y="169"/>
                  </a:lnTo>
                  <a:lnTo>
                    <a:pt x="144" y="154"/>
                  </a:lnTo>
                  <a:lnTo>
                    <a:pt x="171" y="136"/>
                  </a:lnTo>
                  <a:lnTo>
                    <a:pt x="200" y="120"/>
                  </a:lnTo>
                  <a:lnTo>
                    <a:pt x="232" y="106"/>
                  </a:lnTo>
                  <a:lnTo>
                    <a:pt x="265" y="92"/>
                  </a:lnTo>
                  <a:lnTo>
                    <a:pt x="296" y="81"/>
                  </a:lnTo>
                  <a:lnTo>
                    <a:pt x="329" y="69"/>
                  </a:lnTo>
                  <a:lnTo>
                    <a:pt x="362" y="59"/>
                  </a:lnTo>
                  <a:lnTo>
                    <a:pt x="395" y="51"/>
                  </a:lnTo>
                  <a:lnTo>
                    <a:pt x="426" y="43"/>
                  </a:lnTo>
                  <a:lnTo>
                    <a:pt x="457" y="39"/>
                  </a:lnTo>
                  <a:lnTo>
                    <a:pt x="487" y="35"/>
                  </a:lnTo>
                  <a:lnTo>
                    <a:pt x="514" y="33"/>
                  </a:lnTo>
                  <a:lnTo>
                    <a:pt x="539" y="33"/>
                  </a:lnTo>
                  <a:lnTo>
                    <a:pt x="561" y="35"/>
                  </a:lnTo>
                  <a:lnTo>
                    <a:pt x="578" y="39"/>
                  </a:lnTo>
                  <a:lnTo>
                    <a:pt x="594" y="45"/>
                  </a:lnTo>
                  <a:lnTo>
                    <a:pt x="598" y="47"/>
                  </a:lnTo>
                  <a:lnTo>
                    <a:pt x="601" y="51"/>
                  </a:lnTo>
                  <a:lnTo>
                    <a:pt x="605" y="55"/>
                  </a:lnTo>
                  <a:lnTo>
                    <a:pt x="607" y="59"/>
                  </a:lnTo>
                  <a:lnTo>
                    <a:pt x="609" y="63"/>
                  </a:lnTo>
                  <a:lnTo>
                    <a:pt x="611" y="67"/>
                  </a:lnTo>
                  <a:lnTo>
                    <a:pt x="611" y="71"/>
                  </a:lnTo>
                  <a:lnTo>
                    <a:pt x="611" y="77"/>
                  </a:lnTo>
                  <a:lnTo>
                    <a:pt x="609" y="85"/>
                  </a:lnTo>
                  <a:lnTo>
                    <a:pt x="607" y="92"/>
                  </a:lnTo>
                  <a:lnTo>
                    <a:pt x="603" y="102"/>
                  </a:lnTo>
                  <a:lnTo>
                    <a:pt x="598" y="112"/>
                  </a:lnTo>
                  <a:lnTo>
                    <a:pt x="582" y="136"/>
                  </a:lnTo>
                  <a:lnTo>
                    <a:pt x="561" y="161"/>
                  </a:lnTo>
                  <a:lnTo>
                    <a:pt x="561" y="161"/>
                  </a:lnTo>
                  <a:lnTo>
                    <a:pt x="586" y="183"/>
                  </a:lnTo>
                  <a:close/>
                </a:path>
              </a:pathLst>
            </a:custGeom>
            <a:solidFill>
              <a:srgbClr val="DC2B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237" name="Freeform 109"/>
            <p:cNvSpPr>
              <a:spLocks/>
            </p:cNvSpPr>
            <p:nvPr/>
          </p:nvSpPr>
          <p:spPr bwMode="auto">
            <a:xfrm>
              <a:off x="4858" y="2336"/>
              <a:ext cx="329" cy="202"/>
            </a:xfrm>
            <a:custGeom>
              <a:avLst/>
              <a:gdLst>
                <a:gd name="T0" fmla="*/ 658 w 658"/>
                <a:gd name="T1" fmla="*/ 392 h 404"/>
                <a:gd name="T2" fmla="*/ 649 w 658"/>
                <a:gd name="T3" fmla="*/ 371 h 404"/>
                <a:gd name="T4" fmla="*/ 635 w 658"/>
                <a:gd name="T5" fmla="*/ 353 h 404"/>
                <a:gd name="T6" fmla="*/ 596 w 658"/>
                <a:gd name="T7" fmla="*/ 323 h 404"/>
                <a:gd name="T8" fmla="*/ 547 w 658"/>
                <a:gd name="T9" fmla="*/ 300 h 404"/>
                <a:gd name="T10" fmla="*/ 491 w 658"/>
                <a:gd name="T11" fmla="*/ 280 h 404"/>
                <a:gd name="T12" fmla="*/ 364 w 658"/>
                <a:gd name="T13" fmla="*/ 253 h 404"/>
                <a:gd name="T14" fmla="*/ 234 w 658"/>
                <a:gd name="T15" fmla="*/ 229 h 404"/>
                <a:gd name="T16" fmla="*/ 121 w 658"/>
                <a:gd name="T17" fmla="*/ 201 h 404"/>
                <a:gd name="T18" fmla="*/ 78 w 658"/>
                <a:gd name="T19" fmla="*/ 184 h 404"/>
                <a:gd name="T20" fmla="*/ 49 w 658"/>
                <a:gd name="T21" fmla="*/ 162 h 404"/>
                <a:gd name="T22" fmla="*/ 41 w 658"/>
                <a:gd name="T23" fmla="*/ 152 h 404"/>
                <a:gd name="T24" fmla="*/ 35 w 658"/>
                <a:gd name="T25" fmla="*/ 140 h 404"/>
                <a:gd name="T26" fmla="*/ 33 w 658"/>
                <a:gd name="T27" fmla="*/ 126 h 404"/>
                <a:gd name="T28" fmla="*/ 33 w 658"/>
                <a:gd name="T29" fmla="*/ 111 h 404"/>
                <a:gd name="T30" fmla="*/ 39 w 658"/>
                <a:gd name="T31" fmla="*/ 93 h 404"/>
                <a:gd name="T32" fmla="*/ 49 w 658"/>
                <a:gd name="T33" fmla="*/ 73 h 404"/>
                <a:gd name="T34" fmla="*/ 88 w 658"/>
                <a:gd name="T35" fmla="*/ 22 h 404"/>
                <a:gd name="T36" fmla="*/ 39 w 658"/>
                <a:gd name="T37" fmla="*/ 30 h 404"/>
                <a:gd name="T38" fmla="*/ 14 w 658"/>
                <a:gd name="T39" fmla="*/ 69 h 404"/>
                <a:gd name="T40" fmla="*/ 4 w 658"/>
                <a:gd name="T41" fmla="*/ 93 h 404"/>
                <a:gd name="T42" fmla="*/ 0 w 658"/>
                <a:gd name="T43" fmla="*/ 117 h 404"/>
                <a:gd name="T44" fmla="*/ 2 w 658"/>
                <a:gd name="T45" fmla="*/ 140 h 404"/>
                <a:gd name="T46" fmla="*/ 8 w 658"/>
                <a:gd name="T47" fmla="*/ 160 h 404"/>
                <a:gd name="T48" fmla="*/ 20 w 658"/>
                <a:gd name="T49" fmla="*/ 178 h 404"/>
                <a:gd name="T50" fmla="*/ 43 w 658"/>
                <a:gd name="T51" fmla="*/ 199 h 404"/>
                <a:gd name="T52" fmla="*/ 86 w 658"/>
                <a:gd name="T53" fmla="*/ 223 h 404"/>
                <a:gd name="T54" fmla="*/ 166 w 658"/>
                <a:gd name="T55" fmla="*/ 249 h 404"/>
                <a:gd name="T56" fmla="*/ 292 w 658"/>
                <a:gd name="T57" fmla="*/ 274 h 404"/>
                <a:gd name="T58" fmla="*/ 423 w 658"/>
                <a:gd name="T59" fmla="*/ 298 h 404"/>
                <a:gd name="T60" fmla="*/ 510 w 658"/>
                <a:gd name="T61" fmla="*/ 322 h 404"/>
                <a:gd name="T62" fmla="*/ 559 w 658"/>
                <a:gd name="T63" fmla="*/ 339 h 404"/>
                <a:gd name="T64" fmla="*/ 596 w 658"/>
                <a:gd name="T65" fmla="*/ 363 h 404"/>
                <a:gd name="T66" fmla="*/ 618 w 658"/>
                <a:gd name="T67" fmla="*/ 383 h 404"/>
                <a:gd name="T68" fmla="*/ 625 w 658"/>
                <a:gd name="T69" fmla="*/ 396 h 404"/>
                <a:gd name="T70" fmla="*/ 629 w 658"/>
                <a:gd name="T71" fmla="*/ 40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58" h="404">
                  <a:moveTo>
                    <a:pt x="658" y="392"/>
                  </a:moveTo>
                  <a:lnTo>
                    <a:pt x="658" y="392"/>
                  </a:lnTo>
                  <a:lnTo>
                    <a:pt x="655" y="383"/>
                  </a:lnTo>
                  <a:lnTo>
                    <a:pt x="649" y="371"/>
                  </a:lnTo>
                  <a:lnTo>
                    <a:pt x="643" y="361"/>
                  </a:lnTo>
                  <a:lnTo>
                    <a:pt x="635" y="353"/>
                  </a:lnTo>
                  <a:lnTo>
                    <a:pt x="618" y="337"/>
                  </a:lnTo>
                  <a:lnTo>
                    <a:pt x="596" y="323"/>
                  </a:lnTo>
                  <a:lnTo>
                    <a:pt x="573" y="310"/>
                  </a:lnTo>
                  <a:lnTo>
                    <a:pt x="547" y="300"/>
                  </a:lnTo>
                  <a:lnTo>
                    <a:pt x="520" y="290"/>
                  </a:lnTo>
                  <a:lnTo>
                    <a:pt x="491" y="280"/>
                  </a:lnTo>
                  <a:lnTo>
                    <a:pt x="429" y="266"/>
                  </a:lnTo>
                  <a:lnTo>
                    <a:pt x="364" y="253"/>
                  </a:lnTo>
                  <a:lnTo>
                    <a:pt x="298" y="241"/>
                  </a:lnTo>
                  <a:lnTo>
                    <a:pt x="234" y="229"/>
                  </a:lnTo>
                  <a:lnTo>
                    <a:pt x="174" y="217"/>
                  </a:lnTo>
                  <a:lnTo>
                    <a:pt x="121" y="201"/>
                  </a:lnTo>
                  <a:lnTo>
                    <a:pt x="100" y="193"/>
                  </a:lnTo>
                  <a:lnTo>
                    <a:pt x="78" y="184"/>
                  </a:lnTo>
                  <a:lnTo>
                    <a:pt x="63" y="174"/>
                  </a:lnTo>
                  <a:lnTo>
                    <a:pt x="49" y="162"/>
                  </a:lnTo>
                  <a:lnTo>
                    <a:pt x="45" y="156"/>
                  </a:lnTo>
                  <a:lnTo>
                    <a:pt x="41" y="152"/>
                  </a:lnTo>
                  <a:lnTo>
                    <a:pt x="37" y="146"/>
                  </a:lnTo>
                  <a:lnTo>
                    <a:pt x="35" y="140"/>
                  </a:lnTo>
                  <a:lnTo>
                    <a:pt x="33" y="132"/>
                  </a:lnTo>
                  <a:lnTo>
                    <a:pt x="33" y="126"/>
                  </a:lnTo>
                  <a:lnTo>
                    <a:pt x="33" y="119"/>
                  </a:lnTo>
                  <a:lnTo>
                    <a:pt x="33" y="111"/>
                  </a:lnTo>
                  <a:lnTo>
                    <a:pt x="35" y="103"/>
                  </a:lnTo>
                  <a:lnTo>
                    <a:pt x="39" y="93"/>
                  </a:lnTo>
                  <a:lnTo>
                    <a:pt x="43" y="83"/>
                  </a:lnTo>
                  <a:lnTo>
                    <a:pt x="49" y="73"/>
                  </a:lnTo>
                  <a:lnTo>
                    <a:pt x="65" y="50"/>
                  </a:lnTo>
                  <a:lnTo>
                    <a:pt x="88" y="22"/>
                  </a:lnTo>
                  <a:lnTo>
                    <a:pt x="63" y="0"/>
                  </a:lnTo>
                  <a:lnTo>
                    <a:pt x="39" y="30"/>
                  </a:lnTo>
                  <a:lnTo>
                    <a:pt x="22" y="56"/>
                  </a:lnTo>
                  <a:lnTo>
                    <a:pt x="14" y="69"/>
                  </a:lnTo>
                  <a:lnTo>
                    <a:pt x="10" y="81"/>
                  </a:lnTo>
                  <a:lnTo>
                    <a:pt x="4" y="93"/>
                  </a:lnTo>
                  <a:lnTo>
                    <a:pt x="2" y="105"/>
                  </a:lnTo>
                  <a:lnTo>
                    <a:pt x="0" y="117"/>
                  </a:lnTo>
                  <a:lnTo>
                    <a:pt x="0" y="128"/>
                  </a:lnTo>
                  <a:lnTo>
                    <a:pt x="2" y="140"/>
                  </a:lnTo>
                  <a:lnTo>
                    <a:pt x="4" y="150"/>
                  </a:lnTo>
                  <a:lnTo>
                    <a:pt x="8" y="160"/>
                  </a:lnTo>
                  <a:lnTo>
                    <a:pt x="14" y="170"/>
                  </a:lnTo>
                  <a:lnTo>
                    <a:pt x="20" y="178"/>
                  </a:lnTo>
                  <a:lnTo>
                    <a:pt x="28" y="186"/>
                  </a:lnTo>
                  <a:lnTo>
                    <a:pt x="43" y="199"/>
                  </a:lnTo>
                  <a:lnTo>
                    <a:pt x="65" y="211"/>
                  </a:lnTo>
                  <a:lnTo>
                    <a:pt x="86" y="223"/>
                  </a:lnTo>
                  <a:lnTo>
                    <a:pt x="111" y="233"/>
                  </a:lnTo>
                  <a:lnTo>
                    <a:pt x="166" y="249"/>
                  </a:lnTo>
                  <a:lnTo>
                    <a:pt x="228" y="262"/>
                  </a:lnTo>
                  <a:lnTo>
                    <a:pt x="292" y="274"/>
                  </a:lnTo>
                  <a:lnTo>
                    <a:pt x="359" y="286"/>
                  </a:lnTo>
                  <a:lnTo>
                    <a:pt x="423" y="298"/>
                  </a:lnTo>
                  <a:lnTo>
                    <a:pt x="483" y="314"/>
                  </a:lnTo>
                  <a:lnTo>
                    <a:pt x="510" y="322"/>
                  </a:lnTo>
                  <a:lnTo>
                    <a:pt x="536" y="329"/>
                  </a:lnTo>
                  <a:lnTo>
                    <a:pt x="559" y="339"/>
                  </a:lnTo>
                  <a:lnTo>
                    <a:pt x="581" y="351"/>
                  </a:lnTo>
                  <a:lnTo>
                    <a:pt x="596" y="363"/>
                  </a:lnTo>
                  <a:lnTo>
                    <a:pt x="612" y="377"/>
                  </a:lnTo>
                  <a:lnTo>
                    <a:pt x="618" y="383"/>
                  </a:lnTo>
                  <a:lnTo>
                    <a:pt x="621" y="388"/>
                  </a:lnTo>
                  <a:lnTo>
                    <a:pt x="625" y="396"/>
                  </a:lnTo>
                  <a:lnTo>
                    <a:pt x="629" y="404"/>
                  </a:lnTo>
                  <a:lnTo>
                    <a:pt x="629" y="404"/>
                  </a:lnTo>
                  <a:lnTo>
                    <a:pt x="658" y="392"/>
                  </a:lnTo>
                  <a:close/>
                </a:path>
              </a:pathLst>
            </a:custGeom>
            <a:solidFill>
              <a:srgbClr val="DC2B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238" name="Freeform 110"/>
            <p:cNvSpPr>
              <a:spLocks/>
            </p:cNvSpPr>
            <p:nvPr/>
          </p:nvSpPr>
          <p:spPr bwMode="auto">
            <a:xfrm>
              <a:off x="4925" y="2532"/>
              <a:ext cx="267" cy="172"/>
            </a:xfrm>
            <a:custGeom>
              <a:avLst/>
              <a:gdLst>
                <a:gd name="T0" fmla="*/ 9 w 533"/>
                <a:gd name="T1" fmla="*/ 345 h 345"/>
                <a:gd name="T2" fmla="*/ 9 w 533"/>
                <a:gd name="T3" fmla="*/ 345 h 345"/>
                <a:gd name="T4" fmla="*/ 83 w 533"/>
                <a:gd name="T5" fmla="*/ 323 h 345"/>
                <a:gd name="T6" fmla="*/ 171 w 533"/>
                <a:gd name="T7" fmla="*/ 300 h 345"/>
                <a:gd name="T8" fmla="*/ 218 w 533"/>
                <a:gd name="T9" fmla="*/ 286 h 345"/>
                <a:gd name="T10" fmla="*/ 264 w 533"/>
                <a:gd name="T11" fmla="*/ 270 h 345"/>
                <a:gd name="T12" fmla="*/ 309 w 533"/>
                <a:gd name="T13" fmla="*/ 255 h 345"/>
                <a:gd name="T14" fmla="*/ 354 w 533"/>
                <a:gd name="T15" fmla="*/ 237 h 345"/>
                <a:gd name="T16" fmla="*/ 397 w 533"/>
                <a:gd name="T17" fmla="*/ 217 h 345"/>
                <a:gd name="T18" fmla="*/ 434 w 533"/>
                <a:gd name="T19" fmla="*/ 195 h 345"/>
                <a:gd name="T20" fmla="*/ 451 w 533"/>
                <a:gd name="T21" fmla="*/ 184 h 345"/>
                <a:gd name="T22" fmla="*/ 469 w 533"/>
                <a:gd name="T23" fmla="*/ 170 h 345"/>
                <a:gd name="T24" fmla="*/ 483 w 533"/>
                <a:gd name="T25" fmla="*/ 158 h 345"/>
                <a:gd name="T26" fmla="*/ 496 w 533"/>
                <a:gd name="T27" fmla="*/ 144 h 345"/>
                <a:gd name="T28" fmla="*/ 508 w 533"/>
                <a:gd name="T29" fmla="*/ 128 h 345"/>
                <a:gd name="T30" fmla="*/ 518 w 533"/>
                <a:gd name="T31" fmla="*/ 113 h 345"/>
                <a:gd name="T32" fmla="*/ 525 w 533"/>
                <a:gd name="T33" fmla="*/ 95 h 345"/>
                <a:gd name="T34" fmla="*/ 529 w 533"/>
                <a:gd name="T35" fmla="*/ 77 h 345"/>
                <a:gd name="T36" fmla="*/ 533 w 533"/>
                <a:gd name="T37" fmla="*/ 60 h 345"/>
                <a:gd name="T38" fmla="*/ 533 w 533"/>
                <a:gd name="T39" fmla="*/ 40 h 345"/>
                <a:gd name="T40" fmla="*/ 529 w 533"/>
                <a:gd name="T41" fmla="*/ 20 h 345"/>
                <a:gd name="T42" fmla="*/ 523 w 533"/>
                <a:gd name="T43" fmla="*/ 0 h 345"/>
                <a:gd name="T44" fmla="*/ 494 w 533"/>
                <a:gd name="T45" fmla="*/ 12 h 345"/>
                <a:gd name="T46" fmla="*/ 498 w 533"/>
                <a:gd name="T47" fmla="*/ 28 h 345"/>
                <a:gd name="T48" fmla="*/ 500 w 533"/>
                <a:gd name="T49" fmla="*/ 44 h 345"/>
                <a:gd name="T50" fmla="*/ 500 w 533"/>
                <a:gd name="T51" fmla="*/ 58 h 345"/>
                <a:gd name="T52" fmla="*/ 498 w 533"/>
                <a:gd name="T53" fmla="*/ 71 h 345"/>
                <a:gd name="T54" fmla="*/ 494 w 533"/>
                <a:gd name="T55" fmla="*/ 85 h 345"/>
                <a:gd name="T56" fmla="*/ 488 w 533"/>
                <a:gd name="T57" fmla="*/ 97 h 345"/>
                <a:gd name="T58" fmla="*/ 481 w 533"/>
                <a:gd name="T59" fmla="*/ 111 h 345"/>
                <a:gd name="T60" fmla="*/ 471 w 533"/>
                <a:gd name="T61" fmla="*/ 123 h 345"/>
                <a:gd name="T62" fmla="*/ 461 w 533"/>
                <a:gd name="T63" fmla="*/ 134 h 345"/>
                <a:gd name="T64" fmla="*/ 447 w 533"/>
                <a:gd name="T65" fmla="*/ 146 h 345"/>
                <a:gd name="T66" fmla="*/ 434 w 533"/>
                <a:gd name="T67" fmla="*/ 156 h 345"/>
                <a:gd name="T68" fmla="*/ 418 w 533"/>
                <a:gd name="T69" fmla="*/ 168 h 345"/>
                <a:gd name="T70" fmla="*/ 381 w 533"/>
                <a:gd name="T71" fmla="*/ 188 h 345"/>
                <a:gd name="T72" fmla="*/ 342 w 533"/>
                <a:gd name="T73" fmla="*/ 207 h 345"/>
                <a:gd name="T74" fmla="*/ 299 w 533"/>
                <a:gd name="T75" fmla="*/ 223 h 345"/>
                <a:gd name="T76" fmla="*/ 255 w 533"/>
                <a:gd name="T77" fmla="*/ 239 h 345"/>
                <a:gd name="T78" fmla="*/ 208 w 533"/>
                <a:gd name="T79" fmla="*/ 255 h 345"/>
                <a:gd name="T80" fmla="*/ 161 w 533"/>
                <a:gd name="T81" fmla="*/ 268 h 345"/>
                <a:gd name="T82" fmla="*/ 74 w 533"/>
                <a:gd name="T83" fmla="*/ 292 h 345"/>
                <a:gd name="T84" fmla="*/ 0 w 533"/>
                <a:gd name="T85" fmla="*/ 316 h 345"/>
                <a:gd name="T86" fmla="*/ 0 w 533"/>
                <a:gd name="T87" fmla="*/ 316 h 345"/>
                <a:gd name="T88" fmla="*/ 9 w 533"/>
                <a:gd name="T89" fmla="*/ 34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33" h="345">
                  <a:moveTo>
                    <a:pt x="9" y="345"/>
                  </a:moveTo>
                  <a:lnTo>
                    <a:pt x="9" y="345"/>
                  </a:lnTo>
                  <a:lnTo>
                    <a:pt x="83" y="323"/>
                  </a:lnTo>
                  <a:lnTo>
                    <a:pt x="171" y="300"/>
                  </a:lnTo>
                  <a:lnTo>
                    <a:pt x="218" y="286"/>
                  </a:lnTo>
                  <a:lnTo>
                    <a:pt x="264" y="270"/>
                  </a:lnTo>
                  <a:lnTo>
                    <a:pt x="309" y="255"/>
                  </a:lnTo>
                  <a:lnTo>
                    <a:pt x="354" y="237"/>
                  </a:lnTo>
                  <a:lnTo>
                    <a:pt x="397" y="217"/>
                  </a:lnTo>
                  <a:lnTo>
                    <a:pt x="434" y="195"/>
                  </a:lnTo>
                  <a:lnTo>
                    <a:pt x="451" y="184"/>
                  </a:lnTo>
                  <a:lnTo>
                    <a:pt x="469" y="170"/>
                  </a:lnTo>
                  <a:lnTo>
                    <a:pt x="483" y="158"/>
                  </a:lnTo>
                  <a:lnTo>
                    <a:pt x="496" y="144"/>
                  </a:lnTo>
                  <a:lnTo>
                    <a:pt x="508" y="128"/>
                  </a:lnTo>
                  <a:lnTo>
                    <a:pt x="518" y="113"/>
                  </a:lnTo>
                  <a:lnTo>
                    <a:pt x="525" y="95"/>
                  </a:lnTo>
                  <a:lnTo>
                    <a:pt x="529" y="77"/>
                  </a:lnTo>
                  <a:lnTo>
                    <a:pt x="533" y="60"/>
                  </a:lnTo>
                  <a:lnTo>
                    <a:pt x="533" y="40"/>
                  </a:lnTo>
                  <a:lnTo>
                    <a:pt x="529" y="20"/>
                  </a:lnTo>
                  <a:lnTo>
                    <a:pt x="523" y="0"/>
                  </a:lnTo>
                  <a:lnTo>
                    <a:pt x="494" y="12"/>
                  </a:lnTo>
                  <a:lnTo>
                    <a:pt x="498" y="28"/>
                  </a:lnTo>
                  <a:lnTo>
                    <a:pt x="500" y="44"/>
                  </a:lnTo>
                  <a:lnTo>
                    <a:pt x="500" y="58"/>
                  </a:lnTo>
                  <a:lnTo>
                    <a:pt x="498" y="71"/>
                  </a:lnTo>
                  <a:lnTo>
                    <a:pt x="494" y="85"/>
                  </a:lnTo>
                  <a:lnTo>
                    <a:pt x="488" y="97"/>
                  </a:lnTo>
                  <a:lnTo>
                    <a:pt x="481" y="111"/>
                  </a:lnTo>
                  <a:lnTo>
                    <a:pt x="471" y="123"/>
                  </a:lnTo>
                  <a:lnTo>
                    <a:pt x="461" y="134"/>
                  </a:lnTo>
                  <a:lnTo>
                    <a:pt x="447" y="146"/>
                  </a:lnTo>
                  <a:lnTo>
                    <a:pt x="434" y="156"/>
                  </a:lnTo>
                  <a:lnTo>
                    <a:pt x="418" y="168"/>
                  </a:lnTo>
                  <a:lnTo>
                    <a:pt x="381" y="188"/>
                  </a:lnTo>
                  <a:lnTo>
                    <a:pt x="342" y="207"/>
                  </a:lnTo>
                  <a:lnTo>
                    <a:pt x="299" y="223"/>
                  </a:lnTo>
                  <a:lnTo>
                    <a:pt x="255" y="239"/>
                  </a:lnTo>
                  <a:lnTo>
                    <a:pt x="208" y="255"/>
                  </a:lnTo>
                  <a:lnTo>
                    <a:pt x="161" y="268"/>
                  </a:lnTo>
                  <a:lnTo>
                    <a:pt x="74" y="292"/>
                  </a:lnTo>
                  <a:lnTo>
                    <a:pt x="0" y="316"/>
                  </a:lnTo>
                  <a:lnTo>
                    <a:pt x="0" y="316"/>
                  </a:lnTo>
                  <a:lnTo>
                    <a:pt x="9" y="345"/>
                  </a:lnTo>
                  <a:close/>
                </a:path>
              </a:pathLst>
            </a:custGeom>
            <a:solidFill>
              <a:srgbClr val="DC2B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239" name="Freeform 111"/>
            <p:cNvSpPr>
              <a:spLocks/>
            </p:cNvSpPr>
            <p:nvPr/>
          </p:nvSpPr>
          <p:spPr bwMode="auto">
            <a:xfrm>
              <a:off x="4610" y="2401"/>
              <a:ext cx="320" cy="306"/>
            </a:xfrm>
            <a:custGeom>
              <a:avLst/>
              <a:gdLst>
                <a:gd name="T0" fmla="*/ 0 w 640"/>
                <a:gd name="T1" fmla="*/ 2 h 613"/>
                <a:gd name="T2" fmla="*/ 0 w 640"/>
                <a:gd name="T3" fmla="*/ 2 h 613"/>
                <a:gd name="T4" fmla="*/ 2 w 640"/>
                <a:gd name="T5" fmla="*/ 26 h 613"/>
                <a:gd name="T6" fmla="*/ 8 w 640"/>
                <a:gd name="T7" fmla="*/ 50 h 613"/>
                <a:gd name="T8" fmla="*/ 15 w 640"/>
                <a:gd name="T9" fmla="*/ 73 h 613"/>
                <a:gd name="T10" fmla="*/ 25 w 640"/>
                <a:gd name="T11" fmla="*/ 99 h 613"/>
                <a:gd name="T12" fmla="*/ 37 w 640"/>
                <a:gd name="T13" fmla="*/ 125 h 613"/>
                <a:gd name="T14" fmla="*/ 48 w 640"/>
                <a:gd name="T15" fmla="*/ 150 h 613"/>
                <a:gd name="T16" fmla="*/ 64 w 640"/>
                <a:gd name="T17" fmla="*/ 176 h 613"/>
                <a:gd name="T18" fmla="*/ 82 w 640"/>
                <a:gd name="T19" fmla="*/ 203 h 613"/>
                <a:gd name="T20" fmla="*/ 99 w 640"/>
                <a:gd name="T21" fmla="*/ 229 h 613"/>
                <a:gd name="T22" fmla="*/ 119 w 640"/>
                <a:gd name="T23" fmla="*/ 257 h 613"/>
                <a:gd name="T24" fmla="*/ 138 w 640"/>
                <a:gd name="T25" fmla="*/ 282 h 613"/>
                <a:gd name="T26" fmla="*/ 161 w 640"/>
                <a:gd name="T27" fmla="*/ 310 h 613"/>
                <a:gd name="T28" fmla="*/ 206 w 640"/>
                <a:gd name="T29" fmla="*/ 361 h 613"/>
                <a:gd name="T30" fmla="*/ 255 w 640"/>
                <a:gd name="T31" fmla="*/ 412 h 613"/>
                <a:gd name="T32" fmla="*/ 305 w 640"/>
                <a:gd name="T33" fmla="*/ 457 h 613"/>
                <a:gd name="T34" fmla="*/ 358 w 640"/>
                <a:gd name="T35" fmla="*/ 501 h 613"/>
                <a:gd name="T36" fmla="*/ 383 w 640"/>
                <a:gd name="T37" fmla="*/ 520 h 613"/>
                <a:gd name="T38" fmla="*/ 409 w 640"/>
                <a:gd name="T39" fmla="*/ 538 h 613"/>
                <a:gd name="T40" fmla="*/ 434 w 640"/>
                <a:gd name="T41" fmla="*/ 554 h 613"/>
                <a:gd name="T42" fmla="*/ 459 w 640"/>
                <a:gd name="T43" fmla="*/ 570 h 613"/>
                <a:gd name="T44" fmla="*/ 485 w 640"/>
                <a:gd name="T45" fmla="*/ 582 h 613"/>
                <a:gd name="T46" fmla="*/ 510 w 640"/>
                <a:gd name="T47" fmla="*/ 593 h 613"/>
                <a:gd name="T48" fmla="*/ 533 w 640"/>
                <a:gd name="T49" fmla="*/ 601 h 613"/>
                <a:gd name="T50" fmla="*/ 557 w 640"/>
                <a:gd name="T51" fmla="*/ 609 h 613"/>
                <a:gd name="T52" fmla="*/ 578 w 640"/>
                <a:gd name="T53" fmla="*/ 613 h 613"/>
                <a:gd name="T54" fmla="*/ 599 w 640"/>
                <a:gd name="T55" fmla="*/ 613 h 613"/>
                <a:gd name="T56" fmla="*/ 621 w 640"/>
                <a:gd name="T57" fmla="*/ 613 h 613"/>
                <a:gd name="T58" fmla="*/ 640 w 640"/>
                <a:gd name="T59" fmla="*/ 607 h 613"/>
                <a:gd name="T60" fmla="*/ 631 w 640"/>
                <a:gd name="T61" fmla="*/ 578 h 613"/>
                <a:gd name="T62" fmla="*/ 617 w 640"/>
                <a:gd name="T63" fmla="*/ 580 h 613"/>
                <a:gd name="T64" fmla="*/ 599 w 640"/>
                <a:gd name="T65" fmla="*/ 582 h 613"/>
                <a:gd name="T66" fmla="*/ 582 w 640"/>
                <a:gd name="T67" fmla="*/ 580 h 613"/>
                <a:gd name="T68" fmla="*/ 562 w 640"/>
                <a:gd name="T69" fmla="*/ 576 h 613"/>
                <a:gd name="T70" fmla="*/ 543 w 640"/>
                <a:gd name="T71" fmla="*/ 570 h 613"/>
                <a:gd name="T72" fmla="*/ 522 w 640"/>
                <a:gd name="T73" fmla="*/ 562 h 613"/>
                <a:gd name="T74" fmla="*/ 498 w 640"/>
                <a:gd name="T75" fmla="*/ 552 h 613"/>
                <a:gd name="T76" fmla="*/ 475 w 640"/>
                <a:gd name="T77" fmla="*/ 540 h 613"/>
                <a:gd name="T78" fmla="*/ 451 w 640"/>
                <a:gd name="T79" fmla="*/ 526 h 613"/>
                <a:gd name="T80" fmla="*/ 426 w 640"/>
                <a:gd name="T81" fmla="*/ 511 h 613"/>
                <a:gd name="T82" fmla="*/ 403 w 640"/>
                <a:gd name="T83" fmla="*/ 493 h 613"/>
                <a:gd name="T84" fmla="*/ 377 w 640"/>
                <a:gd name="T85" fmla="*/ 475 h 613"/>
                <a:gd name="T86" fmla="*/ 327 w 640"/>
                <a:gd name="T87" fmla="*/ 434 h 613"/>
                <a:gd name="T88" fmla="*/ 278 w 640"/>
                <a:gd name="T89" fmla="*/ 388 h 613"/>
                <a:gd name="T90" fmla="*/ 230 w 640"/>
                <a:gd name="T91" fmla="*/ 339 h 613"/>
                <a:gd name="T92" fmla="*/ 185 w 640"/>
                <a:gd name="T93" fmla="*/ 288 h 613"/>
                <a:gd name="T94" fmla="*/ 163 w 640"/>
                <a:gd name="T95" fmla="*/ 262 h 613"/>
                <a:gd name="T96" fmla="*/ 144 w 640"/>
                <a:gd name="T97" fmla="*/ 237 h 613"/>
                <a:gd name="T98" fmla="*/ 126 w 640"/>
                <a:gd name="T99" fmla="*/ 211 h 613"/>
                <a:gd name="T100" fmla="*/ 109 w 640"/>
                <a:gd name="T101" fmla="*/ 186 h 613"/>
                <a:gd name="T102" fmla="*/ 91 w 640"/>
                <a:gd name="T103" fmla="*/ 160 h 613"/>
                <a:gd name="T104" fmla="*/ 78 w 640"/>
                <a:gd name="T105" fmla="*/ 134 h 613"/>
                <a:gd name="T106" fmla="*/ 64 w 640"/>
                <a:gd name="T107" fmla="*/ 109 h 613"/>
                <a:gd name="T108" fmla="*/ 54 w 640"/>
                <a:gd name="T109" fmla="*/ 85 h 613"/>
                <a:gd name="T110" fmla="*/ 45 w 640"/>
                <a:gd name="T111" fmla="*/ 61 h 613"/>
                <a:gd name="T112" fmla="*/ 39 w 640"/>
                <a:gd name="T113" fmla="*/ 40 h 613"/>
                <a:gd name="T114" fmla="*/ 33 w 640"/>
                <a:gd name="T115" fmla="*/ 20 h 613"/>
                <a:gd name="T116" fmla="*/ 31 w 640"/>
                <a:gd name="T117" fmla="*/ 0 h 613"/>
                <a:gd name="T118" fmla="*/ 31 w 640"/>
                <a:gd name="T119" fmla="*/ 0 h 613"/>
                <a:gd name="T120" fmla="*/ 0 w 640"/>
                <a:gd name="T121" fmla="*/ 2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40" h="613">
                  <a:moveTo>
                    <a:pt x="0" y="2"/>
                  </a:moveTo>
                  <a:lnTo>
                    <a:pt x="0" y="2"/>
                  </a:lnTo>
                  <a:lnTo>
                    <a:pt x="2" y="26"/>
                  </a:lnTo>
                  <a:lnTo>
                    <a:pt x="8" y="50"/>
                  </a:lnTo>
                  <a:lnTo>
                    <a:pt x="15" y="73"/>
                  </a:lnTo>
                  <a:lnTo>
                    <a:pt x="25" y="99"/>
                  </a:lnTo>
                  <a:lnTo>
                    <a:pt x="37" y="125"/>
                  </a:lnTo>
                  <a:lnTo>
                    <a:pt x="48" y="150"/>
                  </a:lnTo>
                  <a:lnTo>
                    <a:pt x="64" y="176"/>
                  </a:lnTo>
                  <a:lnTo>
                    <a:pt x="82" y="203"/>
                  </a:lnTo>
                  <a:lnTo>
                    <a:pt x="99" y="229"/>
                  </a:lnTo>
                  <a:lnTo>
                    <a:pt x="119" y="257"/>
                  </a:lnTo>
                  <a:lnTo>
                    <a:pt x="138" y="282"/>
                  </a:lnTo>
                  <a:lnTo>
                    <a:pt x="161" y="310"/>
                  </a:lnTo>
                  <a:lnTo>
                    <a:pt x="206" y="361"/>
                  </a:lnTo>
                  <a:lnTo>
                    <a:pt x="255" y="412"/>
                  </a:lnTo>
                  <a:lnTo>
                    <a:pt x="305" y="457"/>
                  </a:lnTo>
                  <a:lnTo>
                    <a:pt x="358" y="501"/>
                  </a:lnTo>
                  <a:lnTo>
                    <a:pt x="383" y="520"/>
                  </a:lnTo>
                  <a:lnTo>
                    <a:pt x="409" y="538"/>
                  </a:lnTo>
                  <a:lnTo>
                    <a:pt x="434" y="554"/>
                  </a:lnTo>
                  <a:lnTo>
                    <a:pt x="459" y="570"/>
                  </a:lnTo>
                  <a:lnTo>
                    <a:pt x="485" y="582"/>
                  </a:lnTo>
                  <a:lnTo>
                    <a:pt x="510" y="593"/>
                  </a:lnTo>
                  <a:lnTo>
                    <a:pt x="533" y="601"/>
                  </a:lnTo>
                  <a:lnTo>
                    <a:pt x="557" y="609"/>
                  </a:lnTo>
                  <a:lnTo>
                    <a:pt x="578" y="613"/>
                  </a:lnTo>
                  <a:lnTo>
                    <a:pt x="599" y="613"/>
                  </a:lnTo>
                  <a:lnTo>
                    <a:pt x="621" y="613"/>
                  </a:lnTo>
                  <a:lnTo>
                    <a:pt x="640" y="607"/>
                  </a:lnTo>
                  <a:lnTo>
                    <a:pt x="631" y="578"/>
                  </a:lnTo>
                  <a:lnTo>
                    <a:pt x="617" y="580"/>
                  </a:lnTo>
                  <a:lnTo>
                    <a:pt x="599" y="582"/>
                  </a:lnTo>
                  <a:lnTo>
                    <a:pt x="582" y="580"/>
                  </a:lnTo>
                  <a:lnTo>
                    <a:pt x="562" y="576"/>
                  </a:lnTo>
                  <a:lnTo>
                    <a:pt x="543" y="570"/>
                  </a:lnTo>
                  <a:lnTo>
                    <a:pt x="522" y="562"/>
                  </a:lnTo>
                  <a:lnTo>
                    <a:pt x="498" y="552"/>
                  </a:lnTo>
                  <a:lnTo>
                    <a:pt x="475" y="540"/>
                  </a:lnTo>
                  <a:lnTo>
                    <a:pt x="451" y="526"/>
                  </a:lnTo>
                  <a:lnTo>
                    <a:pt x="426" y="511"/>
                  </a:lnTo>
                  <a:lnTo>
                    <a:pt x="403" y="493"/>
                  </a:lnTo>
                  <a:lnTo>
                    <a:pt x="377" y="475"/>
                  </a:lnTo>
                  <a:lnTo>
                    <a:pt x="327" y="434"/>
                  </a:lnTo>
                  <a:lnTo>
                    <a:pt x="278" y="388"/>
                  </a:lnTo>
                  <a:lnTo>
                    <a:pt x="230" y="339"/>
                  </a:lnTo>
                  <a:lnTo>
                    <a:pt x="185" y="288"/>
                  </a:lnTo>
                  <a:lnTo>
                    <a:pt x="163" y="262"/>
                  </a:lnTo>
                  <a:lnTo>
                    <a:pt x="144" y="237"/>
                  </a:lnTo>
                  <a:lnTo>
                    <a:pt x="126" y="211"/>
                  </a:lnTo>
                  <a:lnTo>
                    <a:pt x="109" y="186"/>
                  </a:lnTo>
                  <a:lnTo>
                    <a:pt x="91" y="160"/>
                  </a:lnTo>
                  <a:lnTo>
                    <a:pt x="78" y="134"/>
                  </a:lnTo>
                  <a:lnTo>
                    <a:pt x="64" y="109"/>
                  </a:lnTo>
                  <a:lnTo>
                    <a:pt x="54" y="85"/>
                  </a:lnTo>
                  <a:lnTo>
                    <a:pt x="45" y="61"/>
                  </a:lnTo>
                  <a:lnTo>
                    <a:pt x="39" y="40"/>
                  </a:lnTo>
                  <a:lnTo>
                    <a:pt x="33" y="20"/>
                  </a:lnTo>
                  <a:lnTo>
                    <a:pt x="31" y="0"/>
                  </a:lnTo>
                  <a:lnTo>
                    <a:pt x="31" y="0"/>
                  </a:lnTo>
                  <a:lnTo>
                    <a:pt x="0" y="2"/>
                  </a:lnTo>
                  <a:close/>
                </a:path>
              </a:pathLst>
            </a:custGeom>
            <a:solidFill>
              <a:srgbClr val="DC2B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240" name="Text Box 112"/>
            <p:cNvSpPr txBox="1">
              <a:spLocks noChangeArrowheads="1"/>
            </p:cNvSpPr>
            <p:nvPr/>
          </p:nvSpPr>
          <p:spPr bwMode="auto">
            <a:xfrm>
              <a:off x="4785" y="2001"/>
              <a:ext cx="32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de-DE" sz="2000" b="1">
                  <a:solidFill>
                    <a:srgbClr val="FF66CC"/>
                  </a:solidFill>
                </a:rPr>
                <a:t>H3</a:t>
              </a:r>
            </a:p>
          </p:txBody>
        </p:sp>
      </p:grpSp>
      <p:sp>
        <p:nvSpPr>
          <p:cNvPr id="48241" name="Text Box 113"/>
          <p:cNvSpPr txBox="1">
            <a:spLocks noChangeArrowheads="1"/>
          </p:cNvSpPr>
          <p:nvPr/>
        </p:nvSpPr>
        <p:spPr bwMode="auto">
          <a:xfrm>
            <a:off x="4284663" y="6308725"/>
            <a:ext cx="4522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de-DE" sz="1400"/>
              <a:t>Sanchez-Pedregal </a:t>
            </a:r>
            <a:r>
              <a:rPr lang="de-DE" sz="1400" i="1"/>
              <a:t>et al.</a:t>
            </a:r>
            <a:r>
              <a:rPr lang="de-DE" sz="1400"/>
              <a:t> </a:t>
            </a:r>
            <a:r>
              <a:rPr lang="de-DE" sz="1400" b="1"/>
              <a:t>2005</a:t>
            </a:r>
            <a:r>
              <a:rPr lang="de-DE" sz="1400"/>
              <a:t> </a:t>
            </a:r>
            <a:r>
              <a:rPr lang="de-DE" sz="1400" i="1"/>
              <a:t>Angew. Chemie</a:t>
            </a:r>
            <a:r>
              <a:rPr lang="de-DE" sz="1400"/>
              <a:t> </a:t>
            </a:r>
            <a:r>
              <a:rPr lang="de-DE" sz="1400" b="1"/>
              <a:t>44</a:t>
            </a:r>
            <a:r>
              <a:rPr lang="de-DE" sz="1400"/>
              <a:t>,4172</a:t>
            </a:r>
          </a:p>
        </p:txBody>
      </p:sp>
      <p:sp>
        <p:nvSpPr>
          <p:cNvPr id="48242" name="Text Box 114"/>
          <p:cNvSpPr txBox="1">
            <a:spLocks noChangeArrowheads="1"/>
          </p:cNvSpPr>
          <p:nvPr/>
        </p:nvSpPr>
        <p:spPr bwMode="auto">
          <a:xfrm>
            <a:off x="179388" y="1919288"/>
            <a:ext cx="8964612"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r>
              <a:rPr lang="en-US" sz="2300"/>
              <a:t>Observation of </a:t>
            </a:r>
            <a:r>
              <a:rPr lang="en-US" sz="2300">
                <a:solidFill>
                  <a:srgbClr val="E26400"/>
                </a:solidFill>
              </a:rPr>
              <a:t>interligand NOEs</a:t>
            </a:r>
            <a:r>
              <a:rPr lang="en-US" sz="2300"/>
              <a:t> between ligand 1 and ligand 2.</a:t>
            </a:r>
            <a:endParaRPr lang="en-US" sz="2300">
              <a:latin typeface="Courier New" charset="0"/>
            </a:endParaRPr>
          </a:p>
        </p:txBody>
      </p:sp>
    </p:spTree>
    <p:extLst>
      <p:ext uri="{BB962C8B-B14F-4D97-AF65-F5344CB8AC3E}">
        <p14:creationId xmlns:p14="http://schemas.microsoft.com/office/powerpoint/2010/main" val="15798848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8162"/>
                                        </p:tgtEl>
                                        <p:attrNameLst>
                                          <p:attrName>style.visibility</p:attrName>
                                        </p:attrNameLst>
                                      </p:cBhvr>
                                      <p:to>
                                        <p:strVal val="visible"/>
                                      </p:to>
                                    </p:set>
                                  </p:childTnLst>
                                  <p:subTnLst>
                                    <p:set>
                                      <p:cBhvr override="childStyle">
                                        <p:cTn dur="1" fill="hold" display="0" masterRel="nextClick" afterEffect="1"/>
                                        <p:tgtEl>
                                          <p:spTgt spid="48162"/>
                                        </p:tgtEl>
                                        <p:attrNameLst>
                                          <p:attrName>style.visibility</p:attrName>
                                        </p:attrNameLst>
                                      </p:cBhvr>
                                      <p:to>
                                        <p:strVal val="hidden"/>
                                      </p:to>
                                    </p:set>
                                  </p:sub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48242"/>
                                        </p:tgtEl>
                                        <p:attrNameLst>
                                          <p:attrName>style.visibility</p:attrName>
                                        </p:attrNameLst>
                                      </p:cBhvr>
                                      <p:to>
                                        <p:strVal val="visible"/>
                                      </p:to>
                                    </p:set>
                                    <p:anim calcmode="lin" valueType="num">
                                      <p:cBhvr additive="base">
                                        <p:cTn id="11" dur="500" fill="hold"/>
                                        <p:tgtEl>
                                          <p:spTgt spid="48242"/>
                                        </p:tgtEl>
                                        <p:attrNameLst>
                                          <p:attrName>ppt_x</p:attrName>
                                        </p:attrNameLst>
                                      </p:cBhvr>
                                      <p:tavLst>
                                        <p:tav tm="0">
                                          <p:val>
                                            <p:strVal val="0-#ppt_w/2"/>
                                          </p:val>
                                        </p:tav>
                                        <p:tav tm="100000">
                                          <p:val>
                                            <p:strVal val="#ppt_x"/>
                                          </p:val>
                                        </p:tav>
                                      </p:tavLst>
                                    </p:anim>
                                    <p:anim calcmode="lin" valueType="num">
                                      <p:cBhvr additive="base">
                                        <p:cTn id="12" dur="500" fill="hold"/>
                                        <p:tgtEl>
                                          <p:spTgt spid="48242"/>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499"/>
                                          </p:stCondLst>
                                        </p:cTn>
                                        <p:tgtEl>
                                          <p:spTgt spid="48169"/>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499"/>
                                          </p:stCondLst>
                                        </p:cTn>
                                        <p:tgtEl>
                                          <p:spTgt spid="48163"/>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499"/>
                                          </p:stCondLst>
                                        </p:cTn>
                                        <p:tgtEl>
                                          <p:spTgt spid="48197"/>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499"/>
                                          </p:stCondLst>
                                        </p:cTn>
                                        <p:tgtEl>
                                          <p:spTgt spid="48130"/>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499"/>
                                          </p:stCondLst>
                                        </p:cTn>
                                        <p:tgtEl>
                                          <p:spTgt spid="48166"/>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499"/>
                                          </p:stCondLst>
                                        </p:cTn>
                                        <p:tgtEl>
                                          <p:spTgt spid="482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62" grpId="0" autoUpdateAnimBg="0"/>
      <p:bldP spid="48242"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4" name="Group 2"/>
          <p:cNvGrpSpPr>
            <a:grpSpLocks/>
          </p:cNvGrpSpPr>
          <p:nvPr/>
        </p:nvGrpSpPr>
        <p:grpSpPr bwMode="auto">
          <a:xfrm>
            <a:off x="228600" y="4292600"/>
            <a:ext cx="8839200" cy="1096963"/>
            <a:chOff x="192" y="2016"/>
            <a:chExt cx="5568" cy="691"/>
          </a:xfrm>
        </p:grpSpPr>
        <p:sp>
          <p:nvSpPr>
            <p:cNvPr id="49155" name="Text Box 3"/>
            <p:cNvSpPr txBox="1">
              <a:spLocks noChangeArrowheads="1"/>
            </p:cNvSpPr>
            <p:nvPr/>
          </p:nvSpPr>
          <p:spPr bwMode="auto">
            <a:xfrm>
              <a:off x="528" y="2016"/>
              <a:ext cx="5232" cy="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n-US" sz="2200"/>
                <a:t>Compute the linear correlation coefficient for the </a:t>
              </a:r>
              <a:r>
                <a:rPr lang="en-US" sz="2200" b="1"/>
                <a:t>5000 models of the epothiloneA - tubulin</a:t>
              </a:r>
              <a:r>
                <a:rPr lang="en-US" sz="2200"/>
                <a:t> complex in combination with the </a:t>
              </a:r>
              <a:r>
                <a:rPr lang="en-US" sz="2200" b="1"/>
                <a:t>5000 models of the baccatin III - tubulin complex.</a:t>
              </a:r>
              <a:endParaRPr lang="en-US" sz="2200"/>
            </a:p>
          </p:txBody>
        </p:sp>
        <p:sp>
          <p:nvSpPr>
            <p:cNvPr id="49156" name="AutoShape 4"/>
            <p:cNvSpPr>
              <a:spLocks noChangeArrowheads="1"/>
            </p:cNvSpPr>
            <p:nvPr/>
          </p:nvSpPr>
          <p:spPr bwMode="auto">
            <a:xfrm>
              <a:off x="192" y="2016"/>
              <a:ext cx="288" cy="240"/>
            </a:xfrm>
            <a:prstGeom prst="star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49157" name="Group 5"/>
          <p:cNvGrpSpPr>
            <a:grpSpLocks/>
          </p:cNvGrpSpPr>
          <p:nvPr/>
        </p:nvGrpSpPr>
        <p:grpSpPr bwMode="auto">
          <a:xfrm>
            <a:off x="2057400" y="5826125"/>
            <a:ext cx="5021263" cy="477838"/>
            <a:chOff x="816" y="3731"/>
            <a:chExt cx="3163" cy="301"/>
          </a:xfrm>
        </p:grpSpPr>
        <p:sp>
          <p:nvSpPr>
            <p:cNvPr id="49158" name="Text Box 6"/>
            <p:cNvSpPr txBox="1">
              <a:spLocks noChangeArrowheads="1"/>
            </p:cNvSpPr>
            <p:nvPr/>
          </p:nvSpPr>
          <p:spPr bwMode="auto">
            <a:xfrm>
              <a:off x="1152" y="3731"/>
              <a:ext cx="282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t>Correlation coefficient of </a:t>
              </a:r>
              <a:r>
                <a:rPr lang="en-US" b="1"/>
                <a:t>0.9</a:t>
              </a:r>
              <a:r>
                <a:rPr lang="en-US"/>
                <a:t> !!!!!</a:t>
              </a:r>
            </a:p>
          </p:txBody>
        </p:sp>
        <p:sp>
          <p:nvSpPr>
            <p:cNvPr id="49159" name="AutoShape 7"/>
            <p:cNvSpPr>
              <a:spLocks noChangeArrowheads="1"/>
            </p:cNvSpPr>
            <p:nvPr/>
          </p:nvSpPr>
          <p:spPr bwMode="auto">
            <a:xfrm>
              <a:off x="816" y="3744"/>
              <a:ext cx="336" cy="288"/>
            </a:xfrm>
            <a:prstGeom prst="smileyFace">
              <a:avLst>
                <a:gd name="adj" fmla="val 4653"/>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49160" name="Group 8"/>
          <p:cNvGrpSpPr>
            <a:grpSpLocks/>
          </p:cNvGrpSpPr>
          <p:nvPr/>
        </p:nvGrpSpPr>
        <p:grpSpPr bwMode="auto">
          <a:xfrm>
            <a:off x="152400" y="1484313"/>
            <a:ext cx="8991600" cy="1431925"/>
            <a:chOff x="144" y="816"/>
            <a:chExt cx="5520" cy="902"/>
          </a:xfrm>
        </p:grpSpPr>
        <p:sp>
          <p:nvSpPr>
            <p:cNvPr id="49161" name="Text Box 9"/>
            <p:cNvSpPr txBox="1">
              <a:spLocks noChangeArrowheads="1"/>
            </p:cNvSpPr>
            <p:nvPr/>
          </p:nvSpPr>
          <p:spPr bwMode="auto">
            <a:xfrm>
              <a:off x="480" y="816"/>
              <a:ext cx="5184" cy="9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n-US" sz="2200"/>
                <a:t>Generate </a:t>
              </a:r>
              <a:r>
                <a:rPr lang="en-US" sz="2200" b="1"/>
                <a:t>5000 docking models</a:t>
              </a:r>
              <a:r>
                <a:rPr lang="en-US" sz="2200"/>
                <a:t> of </a:t>
              </a:r>
              <a:r>
                <a:rPr lang="en-US" sz="2200" b="1"/>
                <a:t>epothilone A</a:t>
              </a:r>
              <a:r>
                <a:rPr lang="en-US" sz="2200"/>
                <a:t> in the </a:t>
              </a:r>
              <a:r>
                <a:rPr lang="en-US" sz="2200" b="1"/>
                <a:t>tubulin </a:t>
              </a:r>
              <a:r>
                <a:rPr lang="en-US" sz="2200"/>
                <a:t>binding pocket and calculate the linear correlation coefficient  of the computed vs experimental NOEs with the taxol-like orientation of baccatin III.</a:t>
              </a:r>
            </a:p>
          </p:txBody>
        </p:sp>
        <p:sp>
          <p:nvSpPr>
            <p:cNvPr id="49162" name="AutoShape 10"/>
            <p:cNvSpPr>
              <a:spLocks noChangeArrowheads="1"/>
            </p:cNvSpPr>
            <p:nvPr/>
          </p:nvSpPr>
          <p:spPr bwMode="auto">
            <a:xfrm>
              <a:off x="144" y="816"/>
              <a:ext cx="288" cy="240"/>
            </a:xfrm>
            <a:prstGeom prst="star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
        <p:nvSpPr>
          <p:cNvPr id="49163" name="Text Box 11"/>
          <p:cNvSpPr txBox="1">
            <a:spLocks noChangeArrowheads="1"/>
          </p:cNvSpPr>
          <p:nvPr/>
        </p:nvSpPr>
        <p:spPr bwMode="auto">
          <a:xfrm>
            <a:off x="2700338" y="549275"/>
            <a:ext cx="3657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pPr>
            <a:r>
              <a:rPr lang="de-DE" sz="2800" b="1"/>
              <a:t>Strategy</a:t>
            </a:r>
          </a:p>
        </p:txBody>
      </p:sp>
      <p:grpSp>
        <p:nvGrpSpPr>
          <p:cNvPr id="49164" name="Group 12"/>
          <p:cNvGrpSpPr>
            <a:grpSpLocks/>
          </p:cNvGrpSpPr>
          <p:nvPr/>
        </p:nvGrpSpPr>
        <p:grpSpPr bwMode="auto">
          <a:xfrm>
            <a:off x="1619250" y="3213100"/>
            <a:ext cx="7104063" cy="460375"/>
            <a:chOff x="816" y="2003"/>
            <a:chExt cx="4625" cy="301"/>
          </a:xfrm>
        </p:grpSpPr>
        <p:sp>
          <p:nvSpPr>
            <p:cNvPr id="49165" name="Text Box 13"/>
            <p:cNvSpPr txBox="1">
              <a:spLocks noChangeArrowheads="1"/>
            </p:cNvSpPr>
            <p:nvPr/>
          </p:nvSpPr>
          <p:spPr bwMode="auto">
            <a:xfrm>
              <a:off x="1152" y="2003"/>
              <a:ext cx="4289" cy="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t>Correlation coefficients not higher than </a:t>
              </a:r>
              <a:r>
                <a:rPr lang="en-US" b="1"/>
                <a:t>0.75</a:t>
              </a:r>
              <a:r>
                <a:rPr lang="en-US"/>
                <a:t> !!!!!</a:t>
              </a:r>
            </a:p>
          </p:txBody>
        </p:sp>
        <p:sp>
          <p:nvSpPr>
            <p:cNvPr id="49166" name="AutoShape 14"/>
            <p:cNvSpPr>
              <a:spLocks noChangeArrowheads="1"/>
            </p:cNvSpPr>
            <p:nvPr/>
          </p:nvSpPr>
          <p:spPr bwMode="auto">
            <a:xfrm>
              <a:off x="816" y="2016"/>
              <a:ext cx="336" cy="288"/>
            </a:xfrm>
            <a:prstGeom prst="smileyFace">
              <a:avLst>
                <a:gd name="adj" fmla="val -4653"/>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22640416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4916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8" fill="hold" nodeType="clickEffect">
                                  <p:stCondLst>
                                    <p:cond delay="0"/>
                                  </p:stCondLst>
                                  <p:childTnLst>
                                    <p:set>
                                      <p:cBhvr>
                                        <p:cTn id="10" dur="1" fill="hold">
                                          <p:stCondLst>
                                            <p:cond delay="0"/>
                                          </p:stCondLst>
                                        </p:cTn>
                                        <p:tgtEl>
                                          <p:spTgt spid="49164"/>
                                        </p:tgtEl>
                                        <p:attrNameLst>
                                          <p:attrName>style.visibility</p:attrName>
                                        </p:attrNameLst>
                                      </p:cBhvr>
                                      <p:to>
                                        <p:strVal val="visible"/>
                                      </p:to>
                                    </p:set>
                                    <p:anim calcmode="lin" valueType="num">
                                      <p:cBhvr additive="base">
                                        <p:cTn id="11" dur="500" fill="hold"/>
                                        <p:tgtEl>
                                          <p:spTgt spid="49164"/>
                                        </p:tgtEl>
                                        <p:attrNameLst>
                                          <p:attrName>ppt_x</p:attrName>
                                        </p:attrNameLst>
                                      </p:cBhvr>
                                      <p:tavLst>
                                        <p:tav tm="0">
                                          <p:val>
                                            <p:strVal val="0-#ppt_w/2"/>
                                          </p:val>
                                        </p:tav>
                                        <p:tav tm="100000">
                                          <p:val>
                                            <p:strVal val="#ppt_x"/>
                                          </p:val>
                                        </p:tav>
                                      </p:tavLst>
                                    </p:anim>
                                    <p:anim calcmode="lin" valueType="num">
                                      <p:cBhvr additive="base">
                                        <p:cTn id="12" dur="500" fill="hold"/>
                                        <p:tgtEl>
                                          <p:spTgt spid="49164"/>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499"/>
                                          </p:stCondLst>
                                        </p:cTn>
                                        <p:tgtEl>
                                          <p:spTgt spid="49154"/>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8" fill="hold" nodeType="clickEffect">
                                  <p:stCondLst>
                                    <p:cond delay="0"/>
                                  </p:stCondLst>
                                  <p:childTnLst>
                                    <p:set>
                                      <p:cBhvr>
                                        <p:cTn id="20" dur="1" fill="hold">
                                          <p:stCondLst>
                                            <p:cond delay="0"/>
                                          </p:stCondLst>
                                        </p:cTn>
                                        <p:tgtEl>
                                          <p:spTgt spid="49157"/>
                                        </p:tgtEl>
                                        <p:attrNameLst>
                                          <p:attrName>style.visibility</p:attrName>
                                        </p:attrNameLst>
                                      </p:cBhvr>
                                      <p:to>
                                        <p:strVal val="visible"/>
                                      </p:to>
                                    </p:set>
                                    <p:anim calcmode="lin" valueType="num">
                                      <p:cBhvr additive="base">
                                        <p:cTn id="21" dur="500" fill="hold"/>
                                        <p:tgtEl>
                                          <p:spTgt spid="49157"/>
                                        </p:tgtEl>
                                        <p:attrNameLst>
                                          <p:attrName>ppt_x</p:attrName>
                                        </p:attrNameLst>
                                      </p:cBhvr>
                                      <p:tavLst>
                                        <p:tav tm="0">
                                          <p:val>
                                            <p:strVal val="0-#ppt_w/2"/>
                                          </p:val>
                                        </p:tav>
                                        <p:tav tm="100000">
                                          <p:val>
                                            <p:strVal val="#ppt_x"/>
                                          </p:val>
                                        </p:tav>
                                      </p:tavLst>
                                    </p:anim>
                                    <p:anim calcmode="lin" valueType="num">
                                      <p:cBhvr additive="base">
                                        <p:cTn id="22" dur="500" fill="hold"/>
                                        <p:tgtEl>
                                          <p:spTgt spid="491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1258888" y="404813"/>
            <a:ext cx="7777162" cy="1019175"/>
          </a:xfrm>
        </p:spPr>
        <p:txBody>
          <a:bodyPr>
            <a:normAutofit fontScale="90000"/>
          </a:bodyPr>
          <a:lstStyle/>
          <a:p>
            <a:r>
              <a:rPr lang="en-US">
                <a:solidFill>
                  <a:schemeClr val="tx1"/>
                </a:solidFill>
              </a:rPr>
              <a:t>NMR vs. EC : which is the „</a:t>
            </a:r>
            <a:r>
              <a:rPr lang="en-US">
                <a:solidFill>
                  <a:srgbClr val="FF6600"/>
                </a:solidFill>
              </a:rPr>
              <a:t>real</a:t>
            </a:r>
            <a:r>
              <a:rPr lang="ja-JP" altLang="en-US">
                <a:solidFill>
                  <a:schemeClr val="tx1"/>
                </a:solidFill>
              </a:rPr>
              <a:t>“</a:t>
            </a:r>
            <a:r>
              <a:rPr lang="en-US">
                <a:solidFill>
                  <a:schemeClr val="tx1"/>
                </a:solidFill>
              </a:rPr>
              <a:t> one?</a:t>
            </a:r>
          </a:p>
        </p:txBody>
      </p:sp>
      <p:sp>
        <p:nvSpPr>
          <p:cNvPr id="51203" name="Rectangle 3"/>
          <p:cNvSpPr>
            <a:spLocks noChangeArrowheads="1"/>
          </p:cNvSpPr>
          <p:nvPr/>
        </p:nvSpPr>
        <p:spPr bwMode="auto">
          <a:xfrm>
            <a:off x="468313" y="5867400"/>
            <a:ext cx="34559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de-DE" sz="1400"/>
              <a:t>Nettles </a:t>
            </a:r>
            <a:r>
              <a:rPr lang="de-DE" sz="1400" i="1"/>
              <a:t>et al</a:t>
            </a:r>
            <a:r>
              <a:rPr lang="de-DE" sz="1400"/>
              <a:t>. </a:t>
            </a:r>
            <a:r>
              <a:rPr lang="de-DE" sz="1400" b="1"/>
              <a:t>2004 </a:t>
            </a:r>
            <a:r>
              <a:rPr lang="de-DE" sz="1400" i="1"/>
              <a:t>Science</a:t>
            </a:r>
            <a:r>
              <a:rPr lang="de-DE" sz="1400"/>
              <a:t> </a:t>
            </a:r>
            <a:r>
              <a:rPr lang="de-DE" sz="1400" b="1"/>
              <a:t>305</a:t>
            </a:r>
            <a:r>
              <a:rPr lang="de-DE" sz="1400"/>
              <a:t>, 866</a:t>
            </a:r>
            <a:endParaRPr lang="en-US" sz="1400">
              <a:latin typeface="Times New Roman" charset="0"/>
            </a:endParaRPr>
          </a:p>
        </p:txBody>
      </p:sp>
      <p:sp>
        <p:nvSpPr>
          <p:cNvPr id="51204" name="Rectangle 4"/>
          <p:cNvSpPr>
            <a:spLocks noChangeArrowheads="1"/>
          </p:cNvSpPr>
          <p:nvPr/>
        </p:nvSpPr>
        <p:spPr bwMode="auto">
          <a:xfrm>
            <a:off x="4932363" y="1700213"/>
            <a:ext cx="33115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sz="1800"/>
              <a:t>NMR-derived structure</a:t>
            </a:r>
            <a:endParaRPr lang="en-US" sz="2000">
              <a:latin typeface="Times New Roman" charset="0"/>
            </a:endParaRPr>
          </a:p>
        </p:txBody>
      </p:sp>
      <p:grpSp>
        <p:nvGrpSpPr>
          <p:cNvPr id="51205" name="Group 5"/>
          <p:cNvGrpSpPr>
            <a:grpSpLocks/>
          </p:cNvGrpSpPr>
          <p:nvPr/>
        </p:nvGrpSpPr>
        <p:grpSpPr bwMode="auto">
          <a:xfrm>
            <a:off x="4859338" y="2209800"/>
            <a:ext cx="3697287" cy="3581400"/>
            <a:chOff x="240" y="1008"/>
            <a:chExt cx="3360" cy="2864"/>
          </a:xfrm>
        </p:grpSpPr>
        <p:pic>
          <p:nvPicPr>
            <p:cNvPr id="51206" name="Picture 6" descr="figure1_B_lef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 y="1008"/>
              <a:ext cx="3360" cy="2613"/>
            </a:xfrm>
            <a:prstGeom prst="rect">
              <a:avLst/>
            </a:prstGeom>
            <a:noFill/>
            <a:extLst>
              <a:ext uri="{909E8E84-426E-40dd-AFC4-6F175D3DCCD1}">
                <a14:hiddenFill xmlns:a14="http://schemas.microsoft.com/office/drawing/2010/main">
                  <a:solidFill>
                    <a:srgbClr val="FFFFFF"/>
                  </a:solidFill>
                </a14:hiddenFill>
              </a:ext>
            </a:extLst>
          </p:spPr>
        </p:pic>
        <p:sp>
          <p:nvSpPr>
            <p:cNvPr id="51207" name="Rectangle 7"/>
            <p:cNvSpPr>
              <a:spLocks noChangeArrowheads="1"/>
            </p:cNvSpPr>
            <p:nvPr/>
          </p:nvSpPr>
          <p:spPr bwMode="auto">
            <a:xfrm>
              <a:off x="2208" y="3552"/>
              <a:ext cx="528" cy="24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51208" name="Text Box 8"/>
            <p:cNvSpPr txBox="1">
              <a:spLocks noChangeArrowheads="1"/>
            </p:cNvSpPr>
            <p:nvPr/>
          </p:nvSpPr>
          <p:spPr bwMode="auto">
            <a:xfrm>
              <a:off x="1681" y="3555"/>
              <a:ext cx="167" cy="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endParaRPr lang="de-DE" sz="2000"/>
            </a:p>
          </p:txBody>
        </p:sp>
        <p:sp>
          <p:nvSpPr>
            <p:cNvPr id="51209" name="Text Box 9"/>
            <p:cNvSpPr txBox="1">
              <a:spLocks noChangeArrowheads="1"/>
            </p:cNvSpPr>
            <p:nvPr/>
          </p:nvSpPr>
          <p:spPr bwMode="auto">
            <a:xfrm>
              <a:off x="2306" y="1343"/>
              <a:ext cx="167"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endParaRPr lang="de-DE" sz="2000"/>
            </a:p>
          </p:txBody>
        </p:sp>
        <p:sp>
          <p:nvSpPr>
            <p:cNvPr id="51210" name="Text Box 10"/>
            <p:cNvSpPr txBox="1">
              <a:spLocks noChangeArrowheads="1"/>
            </p:cNvSpPr>
            <p:nvPr/>
          </p:nvSpPr>
          <p:spPr bwMode="auto">
            <a:xfrm>
              <a:off x="768" y="1536"/>
              <a:ext cx="167" cy="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endParaRPr lang="de-DE" sz="2000"/>
            </a:p>
          </p:txBody>
        </p:sp>
        <p:sp>
          <p:nvSpPr>
            <p:cNvPr id="51211" name="Text Box 11"/>
            <p:cNvSpPr txBox="1">
              <a:spLocks noChangeArrowheads="1"/>
            </p:cNvSpPr>
            <p:nvPr/>
          </p:nvSpPr>
          <p:spPr bwMode="auto">
            <a:xfrm>
              <a:off x="384" y="2642"/>
              <a:ext cx="168" cy="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endParaRPr lang="de-DE" sz="2000"/>
            </a:p>
          </p:txBody>
        </p:sp>
        <p:sp>
          <p:nvSpPr>
            <p:cNvPr id="51212" name="Text Box 12"/>
            <p:cNvSpPr txBox="1">
              <a:spLocks noChangeArrowheads="1"/>
            </p:cNvSpPr>
            <p:nvPr/>
          </p:nvSpPr>
          <p:spPr bwMode="auto">
            <a:xfrm>
              <a:off x="1295" y="1198"/>
              <a:ext cx="167"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endParaRPr lang="de-DE" sz="2000"/>
            </a:p>
          </p:txBody>
        </p:sp>
      </p:grpSp>
      <p:pic>
        <p:nvPicPr>
          <p:cNvPr id="51213" name="Picture 13" descr="net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2209800"/>
            <a:ext cx="3805238" cy="3435350"/>
          </a:xfrm>
          <a:prstGeom prst="rect">
            <a:avLst/>
          </a:prstGeom>
          <a:noFill/>
          <a:extLst>
            <a:ext uri="{909E8E84-426E-40dd-AFC4-6F175D3DCCD1}">
              <a14:hiddenFill xmlns:a14="http://schemas.microsoft.com/office/drawing/2010/main">
                <a:solidFill>
                  <a:srgbClr val="FFFFFF"/>
                </a:solidFill>
              </a14:hiddenFill>
            </a:ext>
          </a:extLst>
        </p:spPr>
      </p:pic>
      <p:sp>
        <p:nvSpPr>
          <p:cNvPr id="51214" name="Text Box 14"/>
          <p:cNvSpPr txBox="1">
            <a:spLocks noChangeArrowheads="1"/>
          </p:cNvSpPr>
          <p:nvPr/>
        </p:nvSpPr>
        <p:spPr bwMode="auto">
          <a:xfrm>
            <a:off x="3276600" y="4213225"/>
            <a:ext cx="5492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r>
              <a:rPr lang="en-US" sz="1200" b="1">
                <a:solidFill>
                  <a:schemeClr val="accent2"/>
                </a:solidFill>
              </a:rPr>
              <a:t>R282</a:t>
            </a:r>
            <a:endParaRPr lang="en-US" sz="1200" b="1">
              <a:latin typeface="Courier New" charset="0"/>
            </a:endParaRPr>
          </a:p>
        </p:txBody>
      </p:sp>
      <p:sp>
        <p:nvSpPr>
          <p:cNvPr id="51215" name="Text Box 15"/>
          <p:cNvSpPr txBox="1">
            <a:spLocks noChangeArrowheads="1"/>
          </p:cNvSpPr>
          <p:nvPr/>
        </p:nvSpPr>
        <p:spPr bwMode="auto">
          <a:xfrm>
            <a:off x="2514600" y="4779963"/>
            <a:ext cx="5476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r>
              <a:rPr lang="en-US" sz="1400">
                <a:solidFill>
                  <a:schemeClr val="accent2"/>
                </a:solidFill>
              </a:rPr>
              <a:t>T</a:t>
            </a:r>
            <a:r>
              <a:rPr lang="en-US" sz="1200" b="1">
                <a:solidFill>
                  <a:schemeClr val="accent2"/>
                </a:solidFill>
              </a:rPr>
              <a:t>274</a:t>
            </a:r>
            <a:endParaRPr lang="en-US" sz="1200" b="1">
              <a:latin typeface="Courier New" charset="0"/>
            </a:endParaRPr>
          </a:p>
        </p:txBody>
      </p:sp>
      <p:sp>
        <p:nvSpPr>
          <p:cNvPr id="51216" name="Text Box 16"/>
          <p:cNvSpPr txBox="1">
            <a:spLocks noChangeArrowheads="1"/>
          </p:cNvSpPr>
          <p:nvPr/>
        </p:nvSpPr>
        <p:spPr bwMode="auto">
          <a:xfrm>
            <a:off x="1403350" y="4243388"/>
            <a:ext cx="54927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r>
              <a:rPr lang="en-US" sz="1200" b="1">
                <a:solidFill>
                  <a:schemeClr val="accent2"/>
                </a:solidFill>
              </a:rPr>
              <a:t>R276</a:t>
            </a:r>
            <a:endParaRPr lang="en-US" sz="1200" b="1">
              <a:latin typeface="Courier New" charset="0"/>
            </a:endParaRPr>
          </a:p>
        </p:txBody>
      </p:sp>
      <p:sp>
        <p:nvSpPr>
          <p:cNvPr id="51217" name="Text Box 17"/>
          <p:cNvSpPr txBox="1">
            <a:spLocks noChangeArrowheads="1"/>
          </p:cNvSpPr>
          <p:nvPr/>
        </p:nvSpPr>
        <p:spPr bwMode="auto">
          <a:xfrm>
            <a:off x="2590800" y="3070225"/>
            <a:ext cx="5492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r>
              <a:rPr lang="en-US" sz="1200" b="1">
                <a:solidFill>
                  <a:schemeClr val="accent2"/>
                </a:solidFill>
              </a:rPr>
              <a:t>H227</a:t>
            </a:r>
            <a:endParaRPr lang="en-US" sz="1200" b="1">
              <a:latin typeface="Courier New" charset="0"/>
            </a:endParaRPr>
          </a:p>
        </p:txBody>
      </p:sp>
      <p:sp>
        <p:nvSpPr>
          <p:cNvPr id="51218" name="Rectangle 18"/>
          <p:cNvSpPr>
            <a:spLocks noChangeArrowheads="1"/>
          </p:cNvSpPr>
          <p:nvPr/>
        </p:nvSpPr>
        <p:spPr bwMode="auto">
          <a:xfrm>
            <a:off x="827088" y="1700213"/>
            <a:ext cx="33115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sz="1800"/>
              <a:t>EC-derived structure</a:t>
            </a:r>
            <a:endParaRPr lang="en-US" sz="2000">
              <a:latin typeface="Times New Roman" charset="0"/>
            </a:endParaRPr>
          </a:p>
        </p:txBody>
      </p:sp>
      <p:sp>
        <p:nvSpPr>
          <p:cNvPr id="51219" name="Rectangle 19"/>
          <p:cNvSpPr>
            <a:spLocks noChangeArrowheads="1"/>
          </p:cNvSpPr>
          <p:nvPr/>
        </p:nvSpPr>
        <p:spPr bwMode="auto">
          <a:xfrm>
            <a:off x="4859338" y="5805488"/>
            <a:ext cx="37512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de-DE" sz="1400"/>
              <a:t>Reese </a:t>
            </a:r>
            <a:r>
              <a:rPr lang="de-DE" sz="1400" i="1"/>
              <a:t>et al.</a:t>
            </a:r>
            <a:r>
              <a:rPr lang="de-DE" sz="1400"/>
              <a:t> </a:t>
            </a:r>
            <a:r>
              <a:rPr lang="de-DE" sz="1400" b="1"/>
              <a:t>2007, </a:t>
            </a:r>
            <a:r>
              <a:rPr lang="de-DE" sz="1400" i="1"/>
              <a:t>Angew Chem Int Ed.</a:t>
            </a:r>
            <a:endParaRPr lang="en-US" sz="1400">
              <a:latin typeface="Times New Roman" charset="0"/>
            </a:endParaRPr>
          </a:p>
        </p:txBody>
      </p:sp>
    </p:spTree>
    <p:extLst>
      <p:ext uri="{BB962C8B-B14F-4D97-AF65-F5344CB8AC3E}">
        <p14:creationId xmlns:p14="http://schemas.microsoft.com/office/powerpoint/2010/main" val="1131879686"/>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2"/>
          <p:cNvSpPr txBox="1">
            <a:spLocks noChangeArrowheads="1"/>
          </p:cNvSpPr>
          <p:nvPr/>
        </p:nvSpPr>
        <p:spPr bwMode="auto">
          <a:xfrm>
            <a:off x="762000" y="304800"/>
            <a:ext cx="7696200" cy="6180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marL="495300" indent="-495300">
              <a:defRPr sz="2400">
                <a:solidFill>
                  <a:schemeClr val="tx1"/>
                </a:solidFill>
                <a:latin typeface="Arial" charset="0"/>
                <a:ea typeface="ＭＳ Ｐゴシック" charset="0"/>
                <a:cs typeface="ＭＳ Ｐゴシック" charset="0"/>
              </a:defRPr>
            </a:lvl1pPr>
            <a:lvl2pPr marL="952500" indent="-495300">
              <a:defRPr sz="2400">
                <a:solidFill>
                  <a:schemeClr val="tx1"/>
                </a:solidFill>
                <a:latin typeface="Arial" charset="0"/>
                <a:ea typeface="ＭＳ Ｐゴシック" charset="0"/>
              </a:defRPr>
            </a:lvl2pPr>
            <a:lvl3pPr marL="1409700" indent="-495300">
              <a:defRPr sz="2400">
                <a:solidFill>
                  <a:schemeClr val="tx1"/>
                </a:solidFill>
                <a:latin typeface="Arial" charset="0"/>
                <a:ea typeface="ＭＳ Ｐゴシック" charset="0"/>
              </a:defRPr>
            </a:lvl3pPr>
            <a:lvl4pPr marL="1866900" indent="-495300">
              <a:defRPr sz="2400">
                <a:solidFill>
                  <a:schemeClr val="tx1"/>
                </a:solidFill>
                <a:latin typeface="Arial" charset="0"/>
                <a:ea typeface="ＭＳ Ｐゴシック" charset="0"/>
              </a:defRPr>
            </a:lvl4pPr>
            <a:lvl5pPr marL="2324100" indent="-495300">
              <a:defRPr sz="2400">
                <a:solidFill>
                  <a:schemeClr val="tx1"/>
                </a:solidFill>
                <a:latin typeface="Arial" charset="0"/>
                <a:ea typeface="ＭＳ Ｐゴシック" charset="0"/>
              </a:defRPr>
            </a:lvl5pPr>
            <a:lvl6pPr marL="2781300" indent="-495300" eaLnBrk="0" fontAlgn="base" hangingPunct="0">
              <a:spcBef>
                <a:spcPct val="0"/>
              </a:spcBef>
              <a:spcAft>
                <a:spcPct val="0"/>
              </a:spcAft>
              <a:defRPr sz="2400">
                <a:solidFill>
                  <a:schemeClr val="tx1"/>
                </a:solidFill>
                <a:latin typeface="Arial" charset="0"/>
                <a:ea typeface="ＭＳ Ｐゴシック" charset="0"/>
              </a:defRPr>
            </a:lvl6pPr>
            <a:lvl7pPr marL="3238500" indent="-495300" eaLnBrk="0" fontAlgn="base" hangingPunct="0">
              <a:spcBef>
                <a:spcPct val="0"/>
              </a:spcBef>
              <a:spcAft>
                <a:spcPct val="0"/>
              </a:spcAft>
              <a:defRPr sz="2400">
                <a:solidFill>
                  <a:schemeClr val="tx1"/>
                </a:solidFill>
                <a:latin typeface="Arial" charset="0"/>
                <a:ea typeface="ＭＳ Ｐゴシック" charset="0"/>
              </a:defRPr>
            </a:lvl7pPr>
            <a:lvl8pPr marL="3695700" indent="-495300" eaLnBrk="0" fontAlgn="base" hangingPunct="0">
              <a:spcBef>
                <a:spcPct val="0"/>
              </a:spcBef>
              <a:spcAft>
                <a:spcPct val="0"/>
              </a:spcAft>
              <a:defRPr sz="2400">
                <a:solidFill>
                  <a:schemeClr val="tx1"/>
                </a:solidFill>
                <a:latin typeface="Arial" charset="0"/>
                <a:ea typeface="ＭＳ Ｐゴシック" charset="0"/>
              </a:defRPr>
            </a:lvl8pPr>
            <a:lvl9pPr marL="4152900" indent="-4953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b="1" i="1">
                <a:solidFill>
                  <a:schemeClr val="accent2"/>
                </a:solidFill>
              </a:rPr>
              <a:t>DrugScore:</a:t>
            </a:r>
            <a:r>
              <a:rPr lang="en-US"/>
              <a:t> knowledge-based  scoring of protein-			ligand complexes</a:t>
            </a:r>
          </a:p>
          <a:p>
            <a:pPr>
              <a:spcBef>
                <a:spcPct val="50000"/>
              </a:spcBef>
            </a:pPr>
            <a:endParaRPr lang="en-US"/>
          </a:p>
          <a:p>
            <a:pPr>
              <a:spcBef>
                <a:spcPct val="50000"/>
              </a:spcBef>
            </a:pPr>
            <a:endParaRPr lang="en-US"/>
          </a:p>
          <a:p>
            <a:pPr>
              <a:spcBef>
                <a:spcPct val="50000"/>
              </a:spcBef>
              <a:buFont typeface="Arial" charset="0"/>
              <a:buAutoNum type="romanLcParenR"/>
            </a:pPr>
            <a:r>
              <a:rPr lang="en-US" sz="1800"/>
              <a:t>evaluates all nonbonding interactions between protein and ligand atoms to a pseudo energy </a:t>
            </a:r>
            <a:r>
              <a:rPr lang="en-US" sz="1800" b="1" i="1">
                <a:solidFill>
                  <a:schemeClr val="accent2"/>
                </a:solidFill>
                <a:latin typeface="Symbol" charset="0"/>
                <a:sym typeface="Symbol" charset="0"/>
              </a:rPr>
              <a:t></a:t>
            </a:r>
            <a:r>
              <a:rPr lang="en-US" sz="1800" b="1" i="1">
                <a:solidFill>
                  <a:schemeClr val="accent2"/>
                </a:solidFill>
              </a:rPr>
              <a:t>W</a:t>
            </a:r>
            <a:r>
              <a:rPr lang="en-US" sz="1800" b="1" i="1" baseline="-25000">
                <a:solidFill>
                  <a:schemeClr val="accent2"/>
                </a:solidFill>
              </a:rPr>
              <a:t>I,J</a:t>
            </a:r>
            <a:r>
              <a:rPr lang="en-US" sz="1800" baseline="-25000"/>
              <a:t> </a:t>
            </a:r>
            <a:r>
              <a:rPr lang="en-US" sz="1800"/>
              <a:t>by means of statistically derived atom-type and distance-dependent pair potentials </a:t>
            </a:r>
            <a:r>
              <a:rPr lang="en-US" sz="1800" b="1" i="1">
                <a:solidFill>
                  <a:schemeClr val="accent2"/>
                </a:solidFill>
                <a:latin typeface="Symbol" charset="0"/>
                <a:sym typeface="Symbol" charset="0"/>
              </a:rPr>
              <a:t></a:t>
            </a:r>
            <a:r>
              <a:rPr lang="en-US" sz="1800" b="1" i="1">
                <a:solidFill>
                  <a:schemeClr val="accent2"/>
                </a:solidFill>
              </a:rPr>
              <a:t>W</a:t>
            </a:r>
            <a:r>
              <a:rPr lang="en-US" sz="1800" b="1" i="1" baseline="-25000">
                <a:solidFill>
                  <a:schemeClr val="accent2"/>
                </a:solidFill>
              </a:rPr>
              <a:t>i,j</a:t>
            </a:r>
            <a:r>
              <a:rPr lang="en-US" sz="1800" b="1" i="1">
                <a:solidFill>
                  <a:schemeClr val="accent2"/>
                </a:solidFill>
              </a:rPr>
              <a:t>(r)</a:t>
            </a:r>
          </a:p>
          <a:p>
            <a:pPr>
              <a:spcBef>
                <a:spcPct val="50000"/>
              </a:spcBef>
              <a:buFont typeface="Arial" charset="0"/>
              <a:buAutoNum type="romanLcParenR"/>
            </a:pPr>
            <a:endParaRPr lang="en-US" sz="1800" b="1" i="1">
              <a:solidFill>
                <a:schemeClr val="accent2"/>
              </a:solidFill>
            </a:endParaRPr>
          </a:p>
          <a:p>
            <a:pPr>
              <a:spcBef>
                <a:spcPct val="50000"/>
              </a:spcBef>
              <a:buFont typeface="Arial" charset="0"/>
              <a:buAutoNum type="romanLcParenR"/>
            </a:pPr>
            <a:r>
              <a:rPr lang="en-US" sz="1800"/>
              <a:t>these pair potentials </a:t>
            </a:r>
            <a:r>
              <a:rPr lang="en-US" sz="1800" b="1" i="1">
                <a:solidFill>
                  <a:schemeClr val="accent2"/>
                </a:solidFill>
                <a:latin typeface="Symbol" charset="0"/>
                <a:sym typeface="Symbol" charset="0"/>
              </a:rPr>
              <a:t></a:t>
            </a:r>
            <a:r>
              <a:rPr lang="en-US" sz="1800" b="1" i="1">
                <a:solidFill>
                  <a:schemeClr val="accent2"/>
                </a:solidFill>
              </a:rPr>
              <a:t>W</a:t>
            </a:r>
            <a:r>
              <a:rPr lang="en-US" sz="1800" b="1" i="1" baseline="-25000">
                <a:solidFill>
                  <a:schemeClr val="accent2"/>
                </a:solidFill>
              </a:rPr>
              <a:t>i,j</a:t>
            </a:r>
            <a:r>
              <a:rPr lang="en-US" sz="1800" b="1" i="1">
                <a:solidFill>
                  <a:schemeClr val="accent2"/>
                </a:solidFill>
              </a:rPr>
              <a:t>(r)</a:t>
            </a:r>
            <a:r>
              <a:rPr lang="en-US" sz="1800"/>
              <a:t> can be obtained from the normalized radial pair distribution function </a:t>
            </a:r>
            <a:r>
              <a:rPr lang="en-US" sz="1800" b="1" i="1">
                <a:solidFill>
                  <a:schemeClr val="accent2"/>
                </a:solidFill>
              </a:rPr>
              <a:t>g</a:t>
            </a:r>
            <a:r>
              <a:rPr lang="en-US" sz="1800" b="1" i="1" baseline="-25000">
                <a:solidFill>
                  <a:schemeClr val="accent2"/>
                </a:solidFill>
              </a:rPr>
              <a:t>i,j</a:t>
            </a:r>
            <a:r>
              <a:rPr lang="en-US" sz="1800" b="1" i="1">
                <a:solidFill>
                  <a:schemeClr val="accent2"/>
                </a:solidFill>
              </a:rPr>
              <a:t>(r)</a:t>
            </a:r>
          </a:p>
          <a:p>
            <a:pPr>
              <a:spcBef>
                <a:spcPct val="50000"/>
              </a:spcBef>
              <a:buFont typeface="Arial" charset="0"/>
              <a:buAutoNum type="romanLcParenR"/>
            </a:pPr>
            <a:endParaRPr lang="en-US" sz="1800"/>
          </a:p>
          <a:p>
            <a:pPr>
              <a:spcBef>
                <a:spcPct val="50000"/>
              </a:spcBef>
              <a:buFont typeface="Arial" charset="0"/>
              <a:buAutoNum type="romanLcParenR"/>
            </a:pPr>
            <a:r>
              <a:rPr lang="en-US" sz="1800"/>
              <a:t>the normalized radial pair distribution function </a:t>
            </a:r>
            <a:r>
              <a:rPr lang="en-US" sz="1800" b="1" i="1">
                <a:solidFill>
                  <a:schemeClr val="accent2"/>
                </a:solidFill>
              </a:rPr>
              <a:t>g</a:t>
            </a:r>
            <a:r>
              <a:rPr lang="en-US" sz="1800" b="1" i="1" baseline="-25000">
                <a:solidFill>
                  <a:schemeClr val="accent2"/>
                </a:solidFill>
              </a:rPr>
              <a:t>i,j</a:t>
            </a:r>
            <a:r>
              <a:rPr lang="en-US" sz="1800" b="1" i="1">
                <a:solidFill>
                  <a:schemeClr val="accent2"/>
                </a:solidFill>
              </a:rPr>
              <a:t>(r)</a:t>
            </a:r>
            <a:r>
              <a:rPr lang="en-US" sz="1800"/>
              <a:t> is compiled from occurrence frequencies </a:t>
            </a:r>
            <a:r>
              <a:rPr lang="en-US" sz="1800" b="1" i="1">
                <a:solidFill>
                  <a:schemeClr val="accent2"/>
                </a:solidFill>
              </a:rPr>
              <a:t>N</a:t>
            </a:r>
            <a:r>
              <a:rPr lang="en-US" sz="1800"/>
              <a:t> of atom pairs with types </a:t>
            </a:r>
            <a:r>
              <a:rPr lang="en-US" sz="1800" b="1" i="1">
                <a:solidFill>
                  <a:schemeClr val="accent2"/>
                </a:solidFill>
              </a:rPr>
              <a:t>i</a:t>
            </a:r>
            <a:r>
              <a:rPr lang="en-US" sz="1800"/>
              <a:t> and </a:t>
            </a:r>
            <a:r>
              <a:rPr lang="en-US" sz="1800" b="1" i="1">
                <a:solidFill>
                  <a:schemeClr val="accent2"/>
                </a:solidFill>
              </a:rPr>
              <a:t>j</a:t>
            </a:r>
            <a:r>
              <a:rPr lang="en-US" sz="1800"/>
              <a:t> in a molecular database where distances 1.0 ≤ </a:t>
            </a:r>
            <a:r>
              <a:rPr lang="en-US" sz="1800" b="1" i="1">
                <a:solidFill>
                  <a:schemeClr val="accent2"/>
                </a:solidFill>
              </a:rPr>
              <a:t>r</a:t>
            </a:r>
            <a:r>
              <a:rPr lang="en-US" sz="1800"/>
              <a:t> ≤ 6.0 Å are considered</a:t>
            </a:r>
          </a:p>
          <a:p>
            <a:pPr>
              <a:spcBef>
                <a:spcPct val="50000"/>
              </a:spcBef>
              <a:buFont typeface="Arial" charset="0"/>
              <a:buAutoNum type="romanLcParenR"/>
            </a:pPr>
            <a:endParaRPr lang="en-US" sz="1800"/>
          </a:p>
          <a:p>
            <a:pPr>
              <a:spcBef>
                <a:spcPct val="50000"/>
              </a:spcBef>
              <a:buFont typeface="Arial" charset="0"/>
              <a:buNone/>
            </a:pPr>
            <a:r>
              <a:rPr lang="en-US" sz="1800"/>
              <a:t>Gohlke, H.; Hendlich, M.; Klebe, G. </a:t>
            </a:r>
            <a:r>
              <a:rPr lang="en-US" sz="1800" i="1"/>
              <a:t>J. Mol. Biol.</a:t>
            </a:r>
            <a:r>
              <a:rPr lang="en-US" sz="1800"/>
              <a:t> </a:t>
            </a:r>
            <a:r>
              <a:rPr lang="en-US" sz="1800" b="1"/>
              <a:t>2000</a:t>
            </a:r>
            <a:r>
              <a:rPr lang="en-US" sz="1800"/>
              <a:t>, </a:t>
            </a:r>
            <a:r>
              <a:rPr lang="en-US" sz="1800" i="1"/>
              <a:t>295</a:t>
            </a:r>
            <a:r>
              <a:rPr lang="en-US" sz="1800"/>
              <a:t>, 337-356.</a:t>
            </a:r>
          </a:p>
        </p:txBody>
      </p:sp>
    </p:spTree>
    <p:extLst>
      <p:ext uri="{BB962C8B-B14F-4D97-AF65-F5344CB8AC3E}">
        <p14:creationId xmlns:p14="http://schemas.microsoft.com/office/powerpoint/2010/main" val="2750907694"/>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2"/>
          <p:cNvSpPr txBox="1">
            <a:spLocks noChangeArrowheads="1"/>
          </p:cNvSpPr>
          <p:nvPr/>
        </p:nvSpPr>
        <p:spPr bwMode="auto">
          <a:xfrm>
            <a:off x="762000" y="304800"/>
            <a:ext cx="7696200" cy="2954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marL="495300" indent="-495300">
              <a:defRPr sz="2400">
                <a:solidFill>
                  <a:schemeClr val="tx1"/>
                </a:solidFill>
                <a:latin typeface="Arial" charset="0"/>
                <a:ea typeface="ＭＳ Ｐゴシック" charset="0"/>
                <a:cs typeface="ＭＳ Ｐゴシック" charset="0"/>
              </a:defRPr>
            </a:lvl1pPr>
            <a:lvl2pPr marL="952500" indent="-495300">
              <a:defRPr sz="2400">
                <a:solidFill>
                  <a:schemeClr val="tx1"/>
                </a:solidFill>
                <a:latin typeface="Arial" charset="0"/>
                <a:ea typeface="ＭＳ Ｐゴシック" charset="0"/>
              </a:defRPr>
            </a:lvl2pPr>
            <a:lvl3pPr marL="1409700" indent="-495300">
              <a:defRPr sz="2400">
                <a:solidFill>
                  <a:schemeClr val="tx1"/>
                </a:solidFill>
                <a:latin typeface="Arial" charset="0"/>
                <a:ea typeface="ＭＳ Ｐゴシック" charset="0"/>
              </a:defRPr>
            </a:lvl3pPr>
            <a:lvl4pPr marL="1866900" indent="-495300">
              <a:defRPr sz="2400">
                <a:solidFill>
                  <a:schemeClr val="tx1"/>
                </a:solidFill>
                <a:latin typeface="Arial" charset="0"/>
                <a:ea typeface="ＭＳ Ｐゴシック" charset="0"/>
              </a:defRPr>
            </a:lvl4pPr>
            <a:lvl5pPr marL="2324100" indent="-495300">
              <a:defRPr sz="2400">
                <a:solidFill>
                  <a:schemeClr val="tx1"/>
                </a:solidFill>
                <a:latin typeface="Arial" charset="0"/>
                <a:ea typeface="ＭＳ Ｐゴシック" charset="0"/>
              </a:defRPr>
            </a:lvl5pPr>
            <a:lvl6pPr marL="2781300" indent="-495300" eaLnBrk="0" fontAlgn="base" hangingPunct="0">
              <a:spcBef>
                <a:spcPct val="0"/>
              </a:spcBef>
              <a:spcAft>
                <a:spcPct val="0"/>
              </a:spcAft>
              <a:defRPr sz="2400">
                <a:solidFill>
                  <a:schemeClr val="tx1"/>
                </a:solidFill>
                <a:latin typeface="Arial" charset="0"/>
                <a:ea typeface="ＭＳ Ｐゴシック" charset="0"/>
              </a:defRPr>
            </a:lvl6pPr>
            <a:lvl7pPr marL="3238500" indent="-495300" eaLnBrk="0" fontAlgn="base" hangingPunct="0">
              <a:spcBef>
                <a:spcPct val="0"/>
              </a:spcBef>
              <a:spcAft>
                <a:spcPct val="0"/>
              </a:spcAft>
              <a:defRPr sz="2400">
                <a:solidFill>
                  <a:schemeClr val="tx1"/>
                </a:solidFill>
                <a:latin typeface="Arial" charset="0"/>
                <a:ea typeface="ＭＳ Ｐゴシック" charset="0"/>
              </a:defRPr>
            </a:lvl7pPr>
            <a:lvl8pPr marL="3695700" indent="-495300" eaLnBrk="0" fontAlgn="base" hangingPunct="0">
              <a:spcBef>
                <a:spcPct val="0"/>
              </a:spcBef>
              <a:spcAft>
                <a:spcPct val="0"/>
              </a:spcAft>
              <a:defRPr sz="2400">
                <a:solidFill>
                  <a:schemeClr val="tx1"/>
                </a:solidFill>
                <a:latin typeface="Arial" charset="0"/>
                <a:ea typeface="ＭＳ Ｐゴシック" charset="0"/>
              </a:defRPr>
            </a:lvl8pPr>
            <a:lvl9pPr marL="4152900" indent="-495300" eaLnBrk="0" fontAlgn="base" hangingPunct="0">
              <a:spcBef>
                <a:spcPct val="0"/>
              </a:spcBef>
              <a:spcAft>
                <a:spcPct val="0"/>
              </a:spcAft>
              <a:defRPr sz="2400">
                <a:solidFill>
                  <a:schemeClr val="tx1"/>
                </a:solidFill>
                <a:latin typeface="Arial" charset="0"/>
                <a:ea typeface="ＭＳ Ｐゴシック" charset="0"/>
              </a:defRPr>
            </a:lvl9pPr>
          </a:lstStyle>
          <a:p>
            <a:pPr>
              <a:spcBef>
                <a:spcPct val="50000"/>
              </a:spcBef>
            </a:pPr>
            <a:r>
              <a:rPr lang="en-US" b="1" i="1">
                <a:solidFill>
                  <a:schemeClr val="accent2"/>
                </a:solidFill>
              </a:rPr>
              <a:t>DrugScore:</a:t>
            </a:r>
            <a:r>
              <a:rPr lang="en-US"/>
              <a:t> knowledge-based  scoring of protein-			ligand complexes</a:t>
            </a:r>
          </a:p>
          <a:p>
            <a:pPr>
              <a:spcBef>
                <a:spcPct val="50000"/>
              </a:spcBef>
              <a:buFont typeface="Arial" charset="0"/>
              <a:buNone/>
            </a:pPr>
            <a:endParaRPr lang="en-US"/>
          </a:p>
          <a:p>
            <a:pPr>
              <a:lnSpc>
                <a:spcPct val="50000"/>
              </a:lnSpc>
              <a:spcBef>
                <a:spcPct val="50000"/>
              </a:spcBef>
              <a:buFont typeface="Arial" charset="0"/>
              <a:buNone/>
            </a:pPr>
            <a:r>
              <a:rPr lang="en-US" b="1"/>
              <a:t>Visualization:</a:t>
            </a:r>
            <a:endParaRPr lang="en-US"/>
          </a:p>
          <a:p>
            <a:pPr>
              <a:lnSpc>
                <a:spcPct val="50000"/>
              </a:lnSpc>
              <a:spcBef>
                <a:spcPct val="50000"/>
              </a:spcBef>
              <a:buFont typeface="Arial" charset="0"/>
              <a:buNone/>
            </a:pPr>
            <a:r>
              <a:rPr lang="en-US" sz="2000"/>
              <a:t>per-atom score contributions is an intuitive way to learn</a:t>
            </a:r>
          </a:p>
          <a:p>
            <a:pPr>
              <a:lnSpc>
                <a:spcPct val="50000"/>
              </a:lnSpc>
              <a:spcBef>
                <a:spcPct val="50000"/>
              </a:spcBef>
              <a:buFont typeface="Arial" charset="0"/>
              <a:buNone/>
            </a:pPr>
            <a:r>
              <a:rPr lang="en-US" sz="2000"/>
              <a:t>about differences between putative ligand geometries,</a:t>
            </a:r>
          </a:p>
          <a:p>
            <a:pPr>
              <a:lnSpc>
                <a:spcPct val="50000"/>
              </a:lnSpc>
              <a:spcBef>
                <a:spcPct val="50000"/>
              </a:spcBef>
              <a:buFont typeface="Arial" charset="0"/>
              <a:buNone/>
            </a:pPr>
            <a:r>
              <a:rPr lang="en-US" sz="2000"/>
              <a:t>the effects of scaffold modifications or about the</a:t>
            </a:r>
          </a:p>
          <a:p>
            <a:pPr>
              <a:lnSpc>
                <a:spcPct val="50000"/>
              </a:lnSpc>
              <a:spcBef>
                <a:spcPct val="50000"/>
              </a:spcBef>
              <a:buFont typeface="Arial" charset="0"/>
              <a:buNone/>
            </a:pPr>
            <a:r>
              <a:rPr lang="en-US" sz="2000"/>
              <a:t>importance of certain binding regions</a:t>
            </a:r>
            <a:endParaRPr lang="en-US"/>
          </a:p>
        </p:txBody>
      </p:sp>
      <p:sp>
        <p:nvSpPr>
          <p:cNvPr id="54275" name="AutoShape 3"/>
          <p:cNvSpPr>
            <a:spLocks noChangeArrowheads="1"/>
          </p:cNvSpPr>
          <p:nvPr/>
        </p:nvSpPr>
        <p:spPr bwMode="auto">
          <a:xfrm>
            <a:off x="304800" y="4648200"/>
            <a:ext cx="8534400" cy="914400"/>
          </a:xfrm>
          <a:prstGeom prst="rtTriangle">
            <a:avLst/>
          </a:prstGeom>
          <a:gradFill rotWithShape="0">
            <a:gsLst>
              <a:gs pos="0">
                <a:srgbClr val="0000FF"/>
              </a:gs>
              <a:gs pos="100000">
                <a:srgbClr val="FF0000"/>
              </a:gs>
            </a:gsLst>
            <a:lin ang="0" scaled="1"/>
          </a:gra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en-US"/>
          </a:p>
        </p:txBody>
      </p:sp>
      <p:sp>
        <p:nvSpPr>
          <p:cNvPr id="54276" name="AutoShape 4"/>
          <p:cNvSpPr>
            <a:spLocks noChangeArrowheads="1"/>
          </p:cNvSpPr>
          <p:nvPr/>
        </p:nvSpPr>
        <p:spPr bwMode="auto">
          <a:xfrm>
            <a:off x="304800" y="3657600"/>
            <a:ext cx="914400" cy="914400"/>
          </a:xfrm>
          <a:prstGeom prst="smileyFace">
            <a:avLst>
              <a:gd name="adj" fmla="val 4653"/>
            </a:avLst>
          </a:prstGeom>
          <a:solidFill>
            <a:srgbClr val="0000FF"/>
          </a:solidFill>
          <a:ln w="38100">
            <a:solidFill>
              <a:schemeClr val="tx1"/>
            </a:solidFill>
            <a:round/>
            <a:headEnd/>
            <a:tailEnd/>
          </a:ln>
        </p:spPr>
        <p:txBody>
          <a:bodyPr wrap="none" anchor="ctr"/>
          <a:lstStyle/>
          <a:p>
            <a:endParaRPr lang="en-US"/>
          </a:p>
        </p:txBody>
      </p:sp>
      <p:sp>
        <p:nvSpPr>
          <p:cNvPr id="54277" name="AutoShape 5"/>
          <p:cNvSpPr>
            <a:spLocks noChangeArrowheads="1"/>
          </p:cNvSpPr>
          <p:nvPr/>
        </p:nvSpPr>
        <p:spPr bwMode="auto">
          <a:xfrm>
            <a:off x="2514600" y="3733800"/>
            <a:ext cx="687388" cy="687388"/>
          </a:xfrm>
          <a:prstGeom prst="smileyFace">
            <a:avLst>
              <a:gd name="adj" fmla="val 4653"/>
            </a:avLst>
          </a:prstGeom>
          <a:solidFill>
            <a:srgbClr val="0000FF">
              <a:alpha val="25000"/>
            </a:srgbClr>
          </a:solidFill>
          <a:ln w="38100">
            <a:solidFill>
              <a:schemeClr val="tx1"/>
            </a:solidFill>
            <a:round/>
            <a:headEnd/>
            <a:tailEnd/>
          </a:ln>
        </p:spPr>
        <p:txBody>
          <a:bodyPr wrap="none" anchor="ctr"/>
          <a:lstStyle/>
          <a:p>
            <a:endParaRPr lang="en-US"/>
          </a:p>
        </p:txBody>
      </p:sp>
      <p:sp>
        <p:nvSpPr>
          <p:cNvPr id="54278" name="AutoShape 6"/>
          <p:cNvSpPr>
            <a:spLocks noChangeArrowheads="1"/>
          </p:cNvSpPr>
          <p:nvPr/>
        </p:nvSpPr>
        <p:spPr bwMode="auto">
          <a:xfrm>
            <a:off x="4343400" y="3886200"/>
            <a:ext cx="457200" cy="457200"/>
          </a:xfrm>
          <a:prstGeom prst="smileyFace">
            <a:avLst>
              <a:gd name="adj" fmla="val 278"/>
            </a:avLst>
          </a:prstGeom>
          <a:noFill/>
          <a:ln w="38100">
            <a:solidFill>
              <a:schemeClr val="tx1"/>
            </a:solidFill>
            <a:round/>
            <a:headEnd/>
            <a:tailEnd/>
          </a:ln>
          <a:extLst>
            <a:ext uri="{909E8E84-426E-40dd-AFC4-6F175D3DCCD1}">
              <a14:hiddenFill xmlns:a14="http://schemas.microsoft.com/office/drawing/2010/main">
                <a:solidFill>
                  <a:srgbClr val="0000FF">
                    <a:alpha val="44000"/>
                  </a:srgbClr>
                </a:solidFill>
              </a14:hiddenFill>
            </a:ext>
          </a:extLst>
        </p:spPr>
        <p:txBody>
          <a:bodyPr wrap="none" anchor="ctr"/>
          <a:lstStyle/>
          <a:p>
            <a:endParaRPr lang="en-US"/>
          </a:p>
        </p:txBody>
      </p:sp>
      <p:sp>
        <p:nvSpPr>
          <p:cNvPr id="54279" name="AutoShape 7"/>
          <p:cNvSpPr>
            <a:spLocks noChangeArrowheads="1"/>
          </p:cNvSpPr>
          <p:nvPr/>
        </p:nvSpPr>
        <p:spPr bwMode="auto">
          <a:xfrm>
            <a:off x="5943600" y="3733800"/>
            <a:ext cx="687388" cy="687388"/>
          </a:xfrm>
          <a:prstGeom prst="smileyFace">
            <a:avLst>
              <a:gd name="adj" fmla="val -4653"/>
            </a:avLst>
          </a:prstGeom>
          <a:solidFill>
            <a:srgbClr val="FF0000">
              <a:alpha val="25000"/>
            </a:srgbClr>
          </a:solidFill>
          <a:ln w="38100">
            <a:solidFill>
              <a:schemeClr val="tx1"/>
            </a:solidFill>
            <a:round/>
            <a:headEnd/>
            <a:tailEnd/>
          </a:ln>
        </p:spPr>
        <p:txBody>
          <a:bodyPr wrap="none" anchor="ctr"/>
          <a:lstStyle/>
          <a:p>
            <a:endParaRPr lang="en-US"/>
          </a:p>
        </p:txBody>
      </p:sp>
      <p:sp>
        <p:nvSpPr>
          <p:cNvPr id="54280" name="AutoShape 8"/>
          <p:cNvSpPr>
            <a:spLocks noChangeArrowheads="1"/>
          </p:cNvSpPr>
          <p:nvPr/>
        </p:nvSpPr>
        <p:spPr bwMode="auto">
          <a:xfrm>
            <a:off x="7848600" y="3657600"/>
            <a:ext cx="914400" cy="914400"/>
          </a:xfrm>
          <a:prstGeom prst="smileyFace">
            <a:avLst>
              <a:gd name="adj" fmla="val -4653"/>
            </a:avLst>
          </a:prstGeom>
          <a:solidFill>
            <a:srgbClr val="FF0000"/>
          </a:solidFill>
          <a:ln w="38100">
            <a:solidFill>
              <a:schemeClr val="tx1"/>
            </a:solidFill>
            <a:round/>
            <a:headEnd/>
            <a:tailEnd/>
          </a:ln>
        </p:spPr>
        <p:txBody>
          <a:bodyPr wrap="none" anchor="ctr"/>
          <a:lstStyle/>
          <a:p>
            <a:endParaRPr lang="en-US"/>
          </a:p>
        </p:txBody>
      </p:sp>
      <p:sp>
        <p:nvSpPr>
          <p:cNvPr id="54281" name="Text Box 9"/>
          <p:cNvSpPr txBox="1">
            <a:spLocks noChangeArrowheads="1"/>
          </p:cNvSpPr>
          <p:nvPr/>
        </p:nvSpPr>
        <p:spPr bwMode="auto">
          <a:xfrm>
            <a:off x="381000" y="5867400"/>
            <a:ext cx="82296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de-DE" b="1">
                <a:solidFill>
                  <a:srgbClr val="0000FF"/>
                </a:solidFill>
              </a:rPr>
              <a:t>---</a:t>
            </a:r>
            <a:r>
              <a:rPr lang="de-DE"/>
              <a:t>		     </a:t>
            </a:r>
            <a:r>
              <a:rPr lang="de-DE" b="1">
                <a:solidFill>
                  <a:srgbClr val="0000FF"/>
                </a:solidFill>
              </a:rPr>
              <a:t>-</a:t>
            </a:r>
            <a:r>
              <a:rPr lang="de-DE"/>
              <a:t>		   </a:t>
            </a:r>
            <a:r>
              <a:rPr lang="de-DE" b="1"/>
              <a:t>0		</a:t>
            </a:r>
            <a:r>
              <a:rPr lang="de-DE" b="1">
                <a:solidFill>
                  <a:srgbClr val="FF0000"/>
                </a:solidFill>
              </a:rPr>
              <a:t>+		  +++</a:t>
            </a:r>
            <a:endParaRPr lang="de-DE"/>
          </a:p>
        </p:txBody>
      </p:sp>
      <p:sp>
        <p:nvSpPr>
          <p:cNvPr id="54282" name="AutoShape 10"/>
          <p:cNvSpPr>
            <a:spLocks noChangeArrowheads="1"/>
          </p:cNvSpPr>
          <p:nvPr/>
        </p:nvSpPr>
        <p:spPr bwMode="auto">
          <a:xfrm flipH="1">
            <a:off x="304800" y="4648200"/>
            <a:ext cx="8534400" cy="914400"/>
          </a:xfrm>
          <a:prstGeom prst="rtTriangle">
            <a:avLst/>
          </a:prstGeom>
          <a:gradFill rotWithShape="0">
            <a:gsLst>
              <a:gs pos="0">
                <a:srgbClr val="0000FF"/>
              </a:gs>
              <a:gs pos="100000">
                <a:srgbClr val="FF0000"/>
              </a:gs>
            </a:gsLst>
            <a:lin ang="0" scaled="1"/>
          </a:gra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en-US"/>
          </a:p>
        </p:txBody>
      </p:sp>
    </p:spTree>
    <p:extLst>
      <p:ext uri="{BB962C8B-B14F-4D97-AF65-F5344CB8AC3E}">
        <p14:creationId xmlns:p14="http://schemas.microsoft.com/office/powerpoint/2010/main" val="394570963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OurModelMaRe_DS"/>
          <p:cNvPicPr>
            <a:picLocks noChangeAspect="1" noChangeArrowheads="1"/>
          </p:cNvPicPr>
          <p:nvPr/>
        </p:nvPicPr>
        <p:blipFill>
          <a:blip r:embed="rId3">
            <a:lum contrast="24000"/>
            <a:extLst>
              <a:ext uri="{28A0092B-C50C-407E-A947-70E740481C1C}">
                <a14:useLocalDpi xmlns:a14="http://schemas.microsoft.com/office/drawing/2010/main" val="0"/>
              </a:ext>
            </a:extLst>
          </a:blip>
          <a:srcRect l="12152" r="16838"/>
          <a:stretch>
            <a:fillRect/>
          </a:stretch>
        </p:blipFill>
        <p:spPr bwMode="auto">
          <a:xfrm>
            <a:off x="152400" y="152400"/>
            <a:ext cx="4191000" cy="420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3" name="Picture 3" descr="nettles_DS"/>
          <p:cNvPicPr>
            <a:picLocks noChangeAspect="1" noChangeArrowheads="1"/>
          </p:cNvPicPr>
          <p:nvPr/>
        </p:nvPicPr>
        <p:blipFill>
          <a:blip r:embed="rId4">
            <a:lum bright="12000" contrast="12000"/>
            <a:extLst>
              <a:ext uri="{28A0092B-C50C-407E-A947-70E740481C1C}">
                <a14:useLocalDpi xmlns:a14="http://schemas.microsoft.com/office/drawing/2010/main" val="0"/>
              </a:ext>
            </a:extLst>
          </a:blip>
          <a:srcRect/>
          <a:stretch>
            <a:fillRect/>
          </a:stretch>
        </p:blipFill>
        <p:spPr bwMode="auto">
          <a:xfrm>
            <a:off x="4114800" y="2514600"/>
            <a:ext cx="4848225"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4" name="Text Box 4"/>
          <p:cNvSpPr txBox="1">
            <a:spLocks noChangeArrowheads="1"/>
          </p:cNvSpPr>
          <p:nvPr/>
        </p:nvSpPr>
        <p:spPr bwMode="auto">
          <a:xfrm>
            <a:off x="4648200" y="304800"/>
            <a:ext cx="3962400" cy="1643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de-DE" sz="1800" b="1" i="1">
                <a:solidFill>
                  <a:srgbClr val="008040"/>
                </a:solidFill>
              </a:rPr>
              <a:t>EpoA</a:t>
            </a:r>
            <a:r>
              <a:rPr lang="de-DE" sz="1800"/>
              <a:t>,</a:t>
            </a:r>
            <a:r>
              <a:rPr lang="de-DE" sz="1800" b="1" i="1">
                <a:solidFill>
                  <a:srgbClr val="008040"/>
                </a:solidFill>
              </a:rPr>
              <a:t> </a:t>
            </a:r>
            <a:r>
              <a:rPr lang="de-DE" sz="1800"/>
              <a:t>INPHARMA method</a:t>
            </a:r>
          </a:p>
          <a:p>
            <a:pPr>
              <a:spcBef>
                <a:spcPct val="50000"/>
              </a:spcBef>
            </a:pPr>
            <a:endParaRPr lang="de-DE" sz="1400"/>
          </a:p>
          <a:p>
            <a:pPr>
              <a:spcBef>
                <a:spcPct val="50000"/>
              </a:spcBef>
            </a:pPr>
            <a:endParaRPr lang="de-DE" sz="1400"/>
          </a:p>
          <a:p>
            <a:pPr>
              <a:spcBef>
                <a:spcPct val="50000"/>
              </a:spcBef>
            </a:pPr>
            <a:endParaRPr lang="de-DE" sz="1400"/>
          </a:p>
          <a:p>
            <a:pPr>
              <a:spcBef>
                <a:spcPct val="50000"/>
              </a:spcBef>
            </a:pPr>
            <a:r>
              <a:rPr lang="de-DE" sz="1400"/>
              <a:t>Reese, </a:t>
            </a:r>
            <a:r>
              <a:rPr lang="de-DE" sz="1400" i="1"/>
              <a:t>Angew. Chem. Int. Ed.</a:t>
            </a:r>
            <a:r>
              <a:rPr lang="de-DE" sz="1400"/>
              <a:t> </a:t>
            </a:r>
            <a:r>
              <a:rPr lang="de-DE" sz="1400" b="1"/>
              <a:t>2007</a:t>
            </a:r>
          </a:p>
        </p:txBody>
      </p:sp>
      <p:sp>
        <p:nvSpPr>
          <p:cNvPr id="56325" name="Line 5"/>
          <p:cNvSpPr>
            <a:spLocks noChangeShapeType="1"/>
          </p:cNvSpPr>
          <p:nvPr/>
        </p:nvSpPr>
        <p:spPr bwMode="auto">
          <a:xfrm>
            <a:off x="4724400" y="1143000"/>
            <a:ext cx="2971800" cy="0"/>
          </a:xfrm>
          <a:prstGeom prst="line">
            <a:avLst/>
          </a:prstGeom>
          <a:noFill/>
          <a:ln w="76200">
            <a:solidFill>
              <a:schemeClr val="tx1"/>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a:p>
        </p:txBody>
      </p:sp>
      <p:sp>
        <p:nvSpPr>
          <p:cNvPr id="56326" name="Text Box 6"/>
          <p:cNvSpPr txBox="1">
            <a:spLocks noChangeArrowheads="1"/>
          </p:cNvSpPr>
          <p:nvPr/>
        </p:nvSpPr>
        <p:spPr bwMode="auto">
          <a:xfrm>
            <a:off x="228600" y="4495800"/>
            <a:ext cx="3810000" cy="2192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sz="1800" b="1" i="1">
                <a:solidFill>
                  <a:srgbClr val="0000FF"/>
                </a:solidFill>
                <a:latin typeface="Helvetica" charset="0"/>
              </a:rPr>
              <a:t>EpoA</a:t>
            </a:r>
            <a:r>
              <a:rPr lang="en-US" sz="1800">
                <a:latin typeface="Helvetica" charset="0"/>
              </a:rPr>
              <a:t>, combination of EC @2.89 Å resolution and NMR-based conformational analysis</a:t>
            </a:r>
            <a:endParaRPr lang="en-US" sz="1800"/>
          </a:p>
          <a:p>
            <a:pPr>
              <a:spcBef>
                <a:spcPct val="50000"/>
              </a:spcBef>
            </a:pPr>
            <a:endParaRPr lang="de-DE" sz="1400"/>
          </a:p>
          <a:p>
            <a:pPr>
              <a:spcBef>
                <a:spcPct val="50000"/>
              </a:spcBef>
            </a:pPr>
            <a:endParaRPr lang="de-DE" sz="1400"/>
          </a:p>
          <a:p>
            <a:pPr>
              <a:spcBef>
                <a:spcPct val="50000"/>
              </a:spcBef>
            </a:pPr>
            <a:endParaRPr lang="de-DE" sz="1400"/>
          </a:p>
          <a:p>
            <a:pPr>
              <a:spcBef>
                <a:spcPct val="50000"/>
              </a:spcBef>
            </a:pPr>
            <a:r>
              <a:rPr lang="de-DE" sz="1400"/>
              <a:t>Nettles, </a:t>
            </a:r>
            <a:r>
              <a:rPr lang="de-DE" sz="1400" i="1"/>
              <a:t>Science </a:t>
            </a:r>
            <a:r>
              <a:rPr lang="de-DE" sz="1400" b="1"/>
              <a:t>2004</a:t>
            </a:r>
          </a:p>
        </p:txBody>
      </p:sp>
      <p:sp>
        <p:nvSpPr>
          <p:cNvPr id="56327" name="Line 7"/>
          <p:cNvSpPr>
            <a:spLocks noChangeShapeType="1"/>
          </p:cNvSpPr>
          <p:nvPr/>
        </p:nvSpPr>
        <p:spPr bwMode="auto">
          <a:xfrm>
            <a:off x="762000" y="5943600"/>
            <a:ext cx="2971800" cy="0"/>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1311635943"/>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8403" name="Group 35"/>
          <p:cNvGraphicFramePr>
            <a:graphicFrameLocks noGrp="1"/>
          </p:cNvGraphicFramePr>
          <p:nvPr/>
        </p:nvGraphicFramePr>
        <p:xfrm>
          <a:off x="1700213" y="1600200"/>
          <a:ext cx="6300787" cy="4064002"/>
        </p:xfrm>
        <a:graphic>
          <a:graphicData uri="http://schemas.openxmlformats.org/drawingml/2006/table">
            <a:tbl>
              <a:tblPr/>
              <a:tblGrid>
                <a:gridCol w="2359025"/>
                <a:gridCol w="1655762"/>
                <a:gridCol w="2286000"/>
              </a:tblGrid>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charset="0"/>
                        <a:cs typeface="ＭＳ Ｐゴシック"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Score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Rank / Ratio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Our EpoA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chemeClr val="tx1"/>
                          </a:solidFill>
                          <a:effectLst/>
                          <a:latin typeface="Arial" charset="0"/>
                          <a:ea typeface="ＭＳ Ｐゴシック" charset="0"/>
                          <a:cs typeface="ＭＳ Ｐゴシック" charset="0"/>
                        </a:rPr>
                        <a:t> -190485</a:t>
                      </a:r>
                      <a:endParaRPr kumimoji="0" lang="en-US" sz="2800" b="0" i="0" u="none" strike="noStrike" cap="none" normalizeH="0" baseline="0">
                        <a:ln>
                          <a:noFill/>
                        </a:ln>
                        <a:solidFill>
                          <a:schemeClr val="tx1"/>
                        </a:solidFill>
                        <a:effectLst/>
                        <a:latin typeface="Arial"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ea typeface="ＭＳ Ｐゴシック" charset="0"/>
                          <a:cs typeface="ＭＳ Ｐゴシック" charset="0"/>
                        </a:rPr>
                        <a:t>2</a:t>
                      </a: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 / +0.64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Nettles EpoA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chemeClr val="tx1"/>
                          </a:solidFill>
                          <a:effectLst/>
                          <a:latin typeface="Arial" charset="0"/>
                          <a:ea typeface="ＭＳ Ｐゴシック" charset="0"/>
                          <a:cs typeface="ＭＳ Ｐゴシック" charset="0"/>
                        </a:rPr>
                        <a:t>-80713</a:t>
                      </a:r>
                      <a:endParaRPr kumimoji="0" lang="en-US" sz="2800" b="0" i="0" u="none" strike="noStrike" cap="none" normalizeH="0" baseline="0">
                        <a:ln>
                          <a:noFill/>
                        </a:ln>
                        <a:solidFill>
                          <a:schemeClr val="tx1"/>
                        </a:solidFill>
                        <a:effectLst/>
                        <a:latin typeface="Arial"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ea typeface="ＭＳ Ｐゴシック" charset="0"/>
                          <a:cs typeface="ＭＳ Ｐゴシック" charset="0"/>
                        </a:rPr>
                        <a:t>4</a:t>
                      </a: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 / +0.27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Taxol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chemeClr val="tx1"/>
                          </a:solidFill>
                          <a:effectLst/>
                          <a:latin typeface="Arial" charset="0"/>
                          <a:ea typeface="ＭＳ Ｐゴシック" charset="0"/>
                          <a:cs typeface="ＭＳ Ｐゴシック" charset="0"/>
                        </a:rPr>
                        <a:t>-296545</a:t>
                      </a:r>
                      <a:endParaRPr kumimoji="0" lang="en-US" sz="2800" b="0" i="0" u="none" strike="noStrike" cap="none" normalizeH="0" baseline="0">
                        <a:ln>
                          <a:noFill/>
                        </a:ln>
                        <a:solidFill>
                          <a:schemeClr val="tx1"/>
                        </a:solidFill>
                        <a:effectLst/>
                        <a:latin typeface="Arial"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ea typeface="ＭＳ Ｐゴシック" charset="0"/>
                          <a:cs typeface="ＭＳ Ｐゴシック" charset="0"/>
                        </a:rPr>
                        <a:t>1</a:t>
                      </a: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 / +1.00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Taxotere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chemeClr val="tx1"/>
                          </a:solidFill>
                          <a:effectLst/>
                          <a:latin typeface="Arial" charset="0"/>
                          <a:ea typeface="ＭＳ Ｐゴシック" charset="0"/>
                          <a:cs typeface="ＭＳ Ｐゴシック" charset="0"/>
                        </a:rPr>
                        <a:t>115404</a:t>
                      </a:r>
                      <a:endParaRPr kumimoji="0" lang="en-US" sz="2800" b="0" i="0" u="none" strike="noStrike" cap="none" normalizeH="0" baseline="0">
                        <a:ln>
                          <a:noFill/>
                        </a:ln>
                        <a:solidFill>
                          <a:schemeClr val="tx1"/>
                        </a:solidFill>
                        <a:effectLst/>
                        <a:latin typeface="Arial"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FF0000"/>
                          </a:solidFill>
                          <a:effectLst/>
                          <a:latin typeface="Arial" charset="0"/>
                          <a:ea typeface="ＭＳ Ｐゴシック" charset="0"/>
                          <a:cs typeface="ＭＳ Ｐゴシック" charset="0"/>
                        </a:rPr>
                        <a:t>5</a:t>
                      </a: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 / -0.39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Baccatin III</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chemeClr val="tx1"/>
                          </a:solidFill>
                          <a:effectLst/>
                          <a:latin typeface="Arial" charset="0"/>
                          <a:ea typeface="ＭＳ Ｐゴシック" charset="0"/>
                          <a:cs typeface="ＭＳ Ｐゴシック" charset="0"/>
                        </a:rPr>
                        <a:t>-190267</a:t>
                      </a:r>
                      <a:endParaRPr kumimoji="0" lang="en-US" sz="2800" b="0" i="0" u="none" strike="noStrike" cap="none" normalizeH="0" baseline="0">
                        <a:ln>
                          <a:noFill/>
                        </a:ln>
                        <a:solidFill>
                          <a:schemeClr val="tx1"/>
                        </a:solidFill>
                        <a:effectLst/>
                        <a:latin typeface="Arial" charset="0"/>
                        <a:ea typeface="ＭＳ Ｐゴシック" charset="0"/>
                        <a:cs typeface="ＭＳ Ｐゴシック"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0000FF"/>
                          </a:solidFill>
                          <a:effectLst/>
                          <a:latin typeface="Arial" charset="0"/>
                          <a:ea typeface="ＭＳ Ｐゴシック" charset="0"/>
                          <a:cs typeface="ＭＳ Ｐゴシック" charset="0"/>
                        </a:rPr>
                        <a:t>3</a:t>
                      </a:r>
                      <a:r>
                        <a:rPr kumimoji="0" lang="en-US" sz="2800" b="0" i="0" u="none" strike="noStrike" cap="none" normalizeH="0" baseline="0">
                          <a:ln>
                            <a:noFill/>
                          </a:ln>
                          <a:solidFill>
                            <a:schemeClr val="tx1"/>
                          </a:solidFill>
                          <a:effectLst/>
                          <a:latin typeface="Arial" charset="0"/>
                          <a:ea typeface="ＭＳ Ｐゴシック" charset="0"/>
                          <a:cs typeface="ＭＳ Ｐゴシック" charset="0"/>
                        </a:rPr>
                        <a:t> / +0.64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8400" name="Text Box 32"/>
          <p:cNvSpPr txBox="1">
            <a:spLocks noChangeArrowheads="1"/>
          </p:cNvSpPr>
          <p:nvPr/>
        </p:nvSpPr>
        <p:spPr bwMode="auto">
          <a:xfrm>
            <a:off x="990600" y="457200"/>
            <a:ext cx="69342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b="1" i="1">
                <a:solidFill>
                  <a:srgbClr val="0000FF"/>
                </a:solidFill>
              </a:rPr>
              <a:t>DrugScore:</a:t>
            </a:r>
            <a:r>
              <a:rPr lang="en-US"/>
              <a:t> Results summary</a:t>
            </a:r>
          </a:p>
        </p:txBody>
      </p:sp>
    </p:spTree>
    <p:extLst>
      <p:ext uri="{BB962C8B-B14F-4D97-AF65-F5344CB8AC3E}">
        <p14:creationId xmlns:p14="http://schemas.microsoft.com/office/powerpoint/2010/main" val="98186613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80329" y="1943037"/>
            <a:ext cx="7711484" cy="3416320"/>
          </a:xfrm>
          <a:prstGeom prst="rect">
            <a:avLst/>
          </a:prstGeom>
          <a:noFill/>
        </p:spPr>
        <p:txBody>
          <a:bodyPr wrap="square" numCol="2" rtlCol="0">
            <a:spAutoFit/>
          </a:bodyPr>
          <a:lstStyle/>
          <a:p>
            <a:r>
              <a:rPr lang="en-US" sz="2400" b="1" dirty="0" err="1" smtClean="0"/>
              <a:t>Intramolecular</a:t>
            </a:r>
            <a:r>
              <a:rPr lang="en-US" sz="2400" b="1" dirty="0" smtClean="0"/>
              <a:t> Forces (</a:t>
            </a:r>
            <a:r>
              <a:rPr lang="en-US" sz="2400" b="1" dirty="0"/>
              <a:t>covalent)</a:t>
            </a:r>
          </a:p>
          <a:p>
            <a:r>
              <a:rPr lang="en-US" dirty="0"/>
              <a:t>• Bond lengths</a:t>
            </a:r>
          </a:p>
          <a:p>
            <a:r>
              <a:rPr lang="en-US" dirty="0"/>
              <a:t>• Bond angles</a:t>
            </a:r>
          </a:p>
          <a:p>
            <a:r>
              <a:rPr lang="en-US" dirty="0"/>
              <a:t>• Dihedral </a:t>
            </a:r>
            <a:r>
              <a:rPr lang="en-US" dirty="0" smtClean="0"/>
              <a:t>angles</a:t>
            </a:r>
            <a:endParaRPr lang="en-US" dirty="0"/>
          </a:p>
          <a:p>
            <a:endParaRPr lang="en-US" dirty="0" smtClean="0"/>
          </a:p>
          <a:p>
            <a:endParaRPr lang="en-US" dirty="0"/>
          </a:p>
          <a:p>
            <a:endParaRPr lang="en-US" dirty="0" smtClean="0"/>
          </a:p>
          <a:p>
            <a:endParaRPr lang="en-US" dirty="0"/>
          </a:p>
          <a:p>
            <a:endParaRPr lang="en-US" dirty="0" smtClean="0"/>
          </a:p>
          <a:p>
            <a:endParaRPr lang="en-US" dirty="0"/>
          </a:p>
          <a:p>
            <a:r>
              <a:rPr lang="en-US" sz="2400" b="1" dirty="0"/>
              <a:t>Intermolecular </a:t>
            </a:r>
            <a:r>
              <a:rPr lang="en-US" sz="2400" b="1" dirty="0" smtClean="0"/>
              <a:t>Forces (</a:t>
            </a:r>
            <a:r>
              <a:rPr lang="en-US" sz="2400" b="1" dirty="0" err="1"/>
              <a:t>noncovalent</a:t>
            </a:r>
            <a:r>
              <a:rPr lang="en-US" sz="2400" b="1" dirty="0"/>
              <a:t>)</a:t>
            </a:r>
          </a:p>
          <a:p>
            <a:r>
              <a:rPr lang="en-US" dirty="0"/>
              <a:t>• Electrostatics</a:t>
            </a:r>
          </a:p>
          <a:p>
            <a:r>
              <a:rPr lang="en-US" dirty="0"/>
              <a:t>• Dipolar interactions</a:t>
            </a:r>
          </a:p>
          <a:p>
            <a:r>
              <a:rPr lang="en-US" dirty="0"/>
              <a:t>• Hydrogen bonding</a:t>
            </a:r>
          </a:p>
          <a:p>
            <a:r>
              <a:rPr lang="en-US" dirty="0"/>
              <a:t>• Hydrophobicity</a:t>
            </a:r>
          </a:p>
          <a:p>
            <a:r>
              <a:rPr lang="en-US" dirty="0"/>
              <a:t>• van der Waals</a:t>
            </a:r>
          </a:p>
        </p:txBody>
      </p:sp>
      <p:sp>
        <p:nvSpPr>
          <p:cNvPr id="5" name="TextBox 4"/>
          <p:cNvSpPr txBox="1"/>
          <p:nvPr/>
        </p:nvSpPr>
        <p:spPr>
          <a:xfrm>
            <a:off x="780329" y="474284"/>
            <a:ext cx="7711484" cy="1107996"/>
          </a:xfrm>
          <a:prstGeom prst="rect">
            <a:avLst/>
          </a:prstGeom>
          <a:noFill/>
        </p:spPr>
        <p:txBody>
          <a:bodyPr wrap="square" rtlCol="0">
            <a:spAutoFit/>
          </a:bodyPr>
          <a:lstStyle/>
          <a:p>
            <a:r>
              <a:rPr lang="en-US" sz="2400" b="1" dirty="0" err="1"/>
              <a:t>Jaké</a:t>
            </a:r>
            <a:r>
              <a:rPr lang="en-US" sz="2400" b="1" dirty="0"/>
              <a:t> </a:t>
            </a:r>
            <a:r>
              <a:rPr lang="en-US" sz="2400" b="1" dirty="0" err="1"/>
              <a:t>interakce</a:t>
            </a:r>
            <a:r>
              <a:rPr lang="en-US" sz="2400" b="1" dirty="0"/>
              <a:t> </a:t>
            </a:r>
            <a:r>
              <a:rPr lang="en-US" sz="2400" b="1" dirty="0" err="1"/>
              <a:t>budou</a:t>
            </a:r>
            <a:r>
              <a:rPr lang="en-US" sz="2400" b="1" dirty="0"/>
              <a:t> </a:t>
            </a:r>
            <a:r>
              <a:rPr lang="en-US" sz="2400" b="1" dirty="0" err="1"/>
              <a:t>ovlivňovat</a:t>
            </a:r>
            <a:r>
              <a:rPr lang="en-US" sz="2400" b="1" dirty="0"/>
              <a:t> </a:t>
            </a:r>
            <a:r>
              <a:rPr lang="en-US" sz="2400" b="1" dirty="0" err="1"/>
              <a:t>výslednou</a:t>
            </a:r>
            <a:r>
              <a:rPr lang="en-US" sz="2400" b="1" dirty="0"/>
              <a:t> </a:t>
            </a:r>
            <a:r>
              <a:rPr lang="en-US" sz="2400" b="1" dirty="0" err="1"/>
              <a:t>energii</a:t>
            </a:r>
            <a:r>
              <a:rPr lang="en-US" sz="2400" b="1" dirty="0"/>
              <a:t> </a:t>
            </a:r>
            <a:r>
              <a:rPr lang="en-US" sz="2400" b="1" dirty="0" err="1"/>
              <a:t>komplexu</a:t>
            </a:r>
            <a:r>
              <a:rPr lang="en-US" sz="2400" b="1" dirty="0"/>
              <a:t>?</a:t>
            </a:r>
          </a:p>
          <a:p>
            <a:endParaRPr lang="en-US" dirty="0"/>
          </a:p>
        </p:txBody>
      </p:sp>
    </p:spTree>
    <p:extLst>
      <p:ext uri="{BB962C8B-B14F-4D97-AF65-F5344CB8AC3E}">
        <p14:creationId xmlns:p14="http://schemas.microsoft.com/office/powerpoint/2010/main" val="10616285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10942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62864" y="300070"/>
            <a:ext cx="8499393" cy="4616649"/>
          </a:xfrm>
          <a:prstGeom prst="rect">
            <a:avLst/>
          </a:prstGeom>
          <a:noFill/>
        </p:spPr>
        <p:txBody>
          <a:bodyPr wrap="square" rtlCol="0">
            <a:spAutoFit/>
          </a:bodyPr>
          <a:lstStyle/>
          <a:p>
            <a:r>
              <a:rPr lang="en-US" sz="2400" b="1" dirty="0" err="1" smtClean="0"/>
              <a:t>Jak</a:t>
            </a:r>
            <a:r>
              <a:rPr lang="en-US" sz="2400" b="1" dirty="0" smtClean="0"/>
              <a:t> </a:t>
            </a:r>
            <a:r>
              <a:rPr lang="en-US" sz="2400" b="1" dirty="0" err="1" smtClean="0"/>
              <a:t>na</a:t>
            </a:r>
            <a:r>
              <a:rPr lang="en-US" sz="2400" b="1" dirty="0" smtClean="0"/>
              <a:t> </a:t>
            </a:r>
            <a:r>
              <a:rPr lang="en-US" sz="2400" b="1" dirty="0" err="1" smtClean="0"/>
              <a:t>hodnocení</a:t>
            </a:r>
            <a:r>
              <a:rPr lang="en-US" sz="2400" b="1" dirty="0" smtClean="0"/>
              <a:t> </a:t>
            </a:r>
            <a:r>
              <a:rPr lang="en-US" sz="2400" b="1" dirty="0" err="1" smtClean="0"/>
              <a:t>výsledného</a:t>
            </a:r>
            <a:r>
              <a:rPr lang="en-US" sz="2400" b="1" dirty="0" smtClean="0"/>
              <a:t> </a:t>
            </a:r>
            <a:r>
              <a:rPr lang="en-US" sz="2400" b="1" dirty="0" err="1" smtClean="0"/>
              <a:t>komplexu</a:t>
            </a:r>
            <a:r>
              <a:rPr lang="en-US" sz="2400" b="1" dirty="0" smtClean="0"/>
              <a:t>?</a:t>
            </a:r>
          </a:p>
          <a:p>
            <a:endParaRPr lang="en-US" sz="2400" b="1" dirty="0"/>
          </a:p>
          <a:p>
            <a:r>
              <a:rPr lang="en-US" sz="2400" b="1" dirty="0" smtClean="0"/>
              <a:t>Molecular </a:t>
            </a:r>
            <a:r>
              <a:rPr lang="en-US" sz="2400" b="1" dirty="0"/>
              <a:t>mechanics force </a:t>
            </a:r>
            <a:r>
              <a:rPr lang="en-US" sz="2400" b="1" dirty="0" smtClean="0"/>
              <a:t>fields:</a:t>
            </a:r>
          </a:p>
          <a:p>
            <a:pPr marL="285750" indent="-285750">
              <a:buFontTx/>
              <a:buChar char="-"/>
            </a:pPr>
            <a:r>
              <a:rPr lang="en-US" dirty="0" smtClean="0"/>
              <a:t>CHARMM </a:t>
            </a:r>
            <a:r>
              <a:rPr lang="en-US" dirty="0"/>
              <a:t>[Brooks83]</a:t>
            </a:r>
          </a:p>
          <a:p>
            <a:pPr marL="285750" indent="-285750">
              <a:buFontTx/>
              <a:buChar char="-"/>
            </a:pPr>
            <a:r>
              <a:rPr lang="en-US" dirty="0" smtClean="0"/>
              <a:t>AMBER </a:t>
            </a:r>
            <a:r>
              <a:rPr lang="en-US" dirty="0"/>
              <a:t>[Cornell95]</a:t>
            </a:r>
          </a:p>
          <a:p>
            <a:endParaRPr lang="en-US" dirty="0" smtClean="0"/>
          </a:p>
          <a:p>
            <a:r>
              <a:rPr lang="en-US" sz="2400" b="1" dirty="0" smtClean="0"/>
              <a:t>Empirical </a:t>
            </a:r>
            <a:r>
              <a:rPr lang="en-US" sz="2400" b="1" dirty="0"/>
              <a:t>methods:</a:t>
            </a:r>
          </a:p>
          <a:p>
            <a:pPr marL="285750" indent="-285750">
              <a:buFontTx/>
              <a:buChar char="-"/>
            </a:pPr>
            <a:r>
              <a:rPr lang="en-US" dirty="0" err="1" smtClean="0"/>
              <a:t>ChemScore</a:t>
            </a:r>
            <a:r>
              <a:rPr lang="en-US" dirty="0" smtClean="0"/>
              <a:t> </a:t>
            </a:r>
            <a:r>
              <a:rPr lang="en-US" dirty="0"/>
              <a:t>[Eldridge97]</a:t>
            </a:r>
          </a:p>
          <a:p>
            <a:pPr marL="285750" indent="-285750">
              <a:buFontTx/>
              <a:buChar char="-"/>
            </a:pPr>
            <a:r>
              <a:rPr lang="en-US" dirty="0" err="1" smtClean="0"/>
              <a:t>GlideScore</a:t>
            </a:r>
            <a:r>
              <a:rPr lang="en-US" dirty="0" smtClean="0"/>
              <a:t> </a:t>
            </a:r>
            <a:r>
              <a:rPr lang="en-US" dirty="0"/>
              <a:t>[Friesner04</a:t>
            </a:r>
            <a:r>
              <a:rPr lang="en-US" dirty="0" smtClean="0"/>
              <a:t>]</a:t>
            </a:r>
          </a:p>
          <a:p>
            <a:pPr marL="285750" indent="-285750">
              <a:buFontTx/>
              <a:buChar char="-"/>
            </a:pPr>
            <a:r>
              <a:rPr lang="en-US" dirty="0" err="1" smtClean="0"/>
              <a:t>AutoDock</a:t>
            </a:r>
            <a:r>
              <a:rPr lang="en-US" dirty="0" smtClean="0"/>
              <a:t> </a:t>
            </a:r>
            <a:r>
              <a:rPr lang="en-US" dirty="0"/>
              <a:t>[Morris98]</a:t>
            </a:r>
          </a:p>
          <a:p>
            <a:endParaRPr lang="en-US" dirty="0" smtClean="0"/>
          </a:p>
          <a:p>
            <a:r>
              <a:rPr lang="en-US" b="1" dirty="0" smtClean="0"/>
              <a:t>Knowledge</a:t>
            </a:r>
            <a:r>
              <a:rPr lang="en-US" b="1" dirty="0"/>
              <a:t>-based </a:t>
            </a:r>
            <a:r>
              <a:rPr lang="en-US" b="1" dirty="0" smtClean="0"/>
              <a:t>methods:</a:t>
            </a:r>
          </a:p>
          <a:p>
            <a:pPr marL="285750" indent="-285750">
              <a:buFontTx/>
              <a:buChar char="-"/>
            </a:pPr>
            <a:r>
              <a:rPr lang="en-US" dirty="0" smtClean="0"/>
              <a:t>PMF </a:t>
            </a:r>
            <a:r>
              <a:rPr lang="en-US" dirty="0"/>
              <a:t>[Muegge99]</a:t>
            </a:r>
          </a:p>
          <a:p>
            <a:pPr marL="285750" indent="-285750">
              <a:buFontTx/>
              <a:buChar char="-"/>
            </a:pPr>
            <a:r>
              <a:rPr lang="en-US" dirty="0" smtClean="0"/>
              <a:t>Bleep </a:t>
            </a:r>
            <a:r>
              <a:rPr lang="en-US" dirty="0"/>
              <a:t>[Mitchell99</a:t>
            </a:r>
            <a:r>
              <a:rPr lang="en-US" dirty="0" smtClean="0"/>
              <a:t>]</a:t>
            </a:r>
          </a:p>
          <a:p>
            <a:pPr marL="285750" indent="-285750">
              <a:buFontTx/>
              <a:buChar char="-"/>
            </a:pPr>
            <a:r>
              <a:rPr lang="en-US" dirty="0" err="1" smtClean="0"/>
              <a:t>DrugScore</a:t>
            </a:r>
            <a:r>
              <a:rPr lang="en-US" dirty="0" smtClean="0"/>
              <a:t> </a:t>
            </a:r>
            <a:r>
              <a:rPr lang="en-US" dirty="0"/>
              <a:t>[Gohlke00]</a:t>
            </a:r>
          </a:p>
        </p:txBody>
      </p:sp>
    </p:spTree>
    <p:extLst>
      <p:ext uri="{BB962C8B-B14F-4D97-AF65-F5344CB8AC3E}">
        <p14:creationId xmlns:p14="http://schemas.microsoft.com/office/powerpoint/2010/main" val="198640519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olv_desolv_autodock.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3544" y="833549"/>
            <a:ext cx="6308253" cy="4413116"/>
          </a:xfrm>
          <a:prstGeom prst="rect">
            <a:avLst/>
          </a:prstGeom>
        </p:spPr>
      </p:pic>
      <p:sp>
        <p:nvSpPr>
          <p:cNvPr id="6" name="TextBox 5"/>
          <p:cNvSpPr txBox="1"/>
          <p:nvPr/>
        </p:nvSpPr>
        <p:spPr>
          <a:xfrm>
            <a:off x="2054196" y="6536266"/>
            <a:ext cx="7089804" cy="307777"/>
          </a:xfrm>
          <a:prstGeom prst="rect">
            <a:avLst/>
          </a:prstGeom>
          <a:noFill/>
        </p:spPr>
        <p:txBody>
          <a:bodyPr wrap="square" rtlCol="0">
            <a:spAutoFit/>
          </a:bodyPr>
          <a:lstStyle/>
          <a:p>
            <a:r>
              <a:rPr lang="en-US" sz="1400" dirty="0">
                <a:hlinkClick r:id="rId3"/>
              </a:rPr>
              <a:t>http://www.csb.yale.edu/userguides/datamanip/autodock/html/Using_AutoDock_305.1.</a:t>
            </a:r>
            <a:r>
              <a:rPr lang="en-US" sz="1400" dirty="0" smtClean="0">
                <a:hlinkClick r:id="rId3"/>
              </a:rPr>
              <a:t>html</a:t>
            </a:r>
            <a:endParaRPr lang="en-US" sz="1400" dirty="0"/>
          </a:p>
        </p:txBody>
      </p:sp>
      <p:sp>
        <p:nvSpPr>
          <p:cNvPr id="7" name="TextBox 6"/>
          <p:cNvSpPr txBox="1"/>
          <p:nvPr/>
        </p:nvSpPr>
        <p:spPr>
          <a:xfrm>
            <a:off x="1032766" y="5359393"/>
            <a:ext cx="7075850" cy="369332"/>
          </a:xfrm>
          <a:prstGeom prst="rect">
            <a:avLst/>
          </a:prstGeom>
          <a:noFill/>
        </p:spPr>
        <p:txBody>
          <a:bodyPr wrap="square" rtlCol="0">
            <a:spAutoFit/>
          </a:bodyPr>
          <a:lstStyle/>
          <a:p>
            <a:pPr algn="ctr"/>
            <a:r>
              <a:rPr lang="en-US" dirty="0" err="1" smtClean="0">
                <a:latin typeface="Symbol" charset="2"/>
                <a:cs typeface="Symbol" charset="2"/>
              </a:rPr>
              <a:t>D</a:t>
            </a:r>
            <a:r>
              <a:rPr lang="en-US" dirty="0" err="1" smtClean="0"/>
              <a:t>G</a:t>
            </a:r>
            <a:r>
              <a:rPr lang="en-US" baseline="-25000" dirty="0" err="1" smtClean="0"/>
              <a:t>binding</a:t>
            </a:r>
            <a:r>
              <a:rPr lang="en-US" baseline="-25000" dirty="0" err="1"/>
              <a:t>,solution</a:t>
            </a:r>
            <a:r>
              <a:rPr lang="en-US" dirty="0"/>
              <a:t> = </a:t>
            </a:r>
            <a:r>
              <a:rPr lang="en-US" dirty="0" err="1" smtClean="0">
                <a:latin typeface="Symbol" charset="2"/>
                <a:cs typeface="Symbol" charset="2"/>
              </a:rPr>
              <a:t>D</a:t>
            </a:r>
            <a:r>
              <a:rPr lang="en-US" dirty="0" err="1" smtClean="0"/>
              <a:t>G</a:t>
            </a:r>
            <a:r>
              <a:rPr lang="en-US" baseline="-25000" dirty="0" err="1" smtClean="0"/>
              <a:t>binding</a:t>
            </a:r>
            <a:r>
              <a:rPr lang="en-US" baseline="-25000" dirty="0" err="1"/>
              <a:t>,vacuo</a:t>
            </a:r>
            <a:r>
              <a:rPr lang="en-US" dirty="0"/>
              <a:t> + </a:t>
            </a:r>
            <a:r>
              <a:rPr lang="en-US" dirty="0" err="1">
                <a:latin typeface="Symbol" charset="2"/>
                <a:cs typeface="Symbol" charset="2"/>
              </a:rPr>
              <a:t>D</a:t>
            </a:r>
            <a:r>
              <a:rPr lang="en-US" dirty="0" err="1"/>
              <a:t>G</a:t>
            </a:r>
            <a:r>
              <a:rPr lang="en-US" baseline="-25000" dirty="0" err="1" smtClean="0"/>
              <a:t>solvation</a:t>
            </a:r>
            <a:r>
              <a:rPr lang="en-US" baseline="-25000" dirty="0"/>
              <a:t>(EI)</a:t>
            </a:r>
            <a:r>
              <a:rPr lang="en-US" dirty="0"/>
              <a:t> - </a:t>
            </a:r>
            <a:r>
              <a:rPr lang="en-US" dirty="0" err="1" smtClean="0">
                <a:latin typeface="Symbol" charset="2"/>
                <a:cs typeface="Symbol" charset="2"/>
              </a:rPr>
              <a:t>D</a:t>
            </a:r>
            <a:r>
              <a:rPr lang="en-US" dirty="0" err="1" smtClean="0"/>
              <a:t>G</a:t>
            </a:r>
            <a:r>
              <a:rPr lang="en-US" baseline="-25000" dirty="0" err="1" smtClean="0"/>
              <a:t>solvation</a:t>
            </a:r>
            <a:r>
              <a:rPr lang="en-US" baseline="-25000" dirty="0"/>
              <a:t>(E+I)</a:t>
            </a:r>
          </a:p>
        </p:txBody>
      </p:sp>
      <p:sp>
        <p:nvSpPr>
          <p:cNvPr id="8" name="TextBox 7"/>
          <p:cNvSpPr txBox="1"/>
          <p:nvPr/>
        </p:nvSpPr>
        <p:spPr>
          <a:xfrm>
            <a:off x="641990" y="174459"/>
            <a:ext cx="6433859" cy="461665"/>
          </a:xfrm>
          <a:prstGeom prst="rect">
            <a:avLst/>
          </a:prstGeom>
          <a:noFill/>
        </p:spPr>
        <p:txBody>
          <a:bodyPr wrap="square" rtlCol="0">
            <a:spAutoFit/>
          </a:bodyPr>
          <a:lstStyle/>
          <a:p>
            <a:r>
              <a:rPr lang="en-US" sz="2400" b="1" dirty="0" err="1" smtClean="0"/>
              <a:t>Solvatační</a:t>
            </a:r>
            <a:r>
              <a:rPr lang="en-US" sz="2400" b="1" dirty="0" smtClean="0"/>
              <a:t> a </a:t>
            </a:r>
            <a:r>
              <a:rPr lang="en-US" sz="2400" b="1" dirty="0" err="1" smtClean="0"/>
              <a:t>desolvatační</a:t>
            </a:r>
            <a:r>
              <a:rPr lang="en-US" sz="2400" b="1" dirty="0" smtClean="0"/>
              <a:t> </a:t>
            </a:r>
            <a:r>
              <a:rPr lang="en-US" sz="2400" b="1" dirty="0" err="1" smtClean="0"/>
              <a:t>energie</a:t>
            </a:r>
            <a:endParaRPr lang="en-US" sz="2400" b="1" dirty="0"/>
          </a:p>
        </p:txBody>
      </p:sp>
    </p:spTree>
    <p:extLst>
      <p:ext uri="{BB962C8B-B14F-4D97-AF65-F5344CB8AC3E}">
        <p14:creationId xmlns:p14="http://schemas.microsoft.com/office/powerpoint/2010/main" val="4145814634"/>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1790</TotalTime>
  <Words>2463</Words>
  <Application>Microsoft Macintosh PowerPoint</Application>
  <PresentationFormat>On-screen Show (4:3)</PresentationFormat>
  <Paragraphs>491</Paragraphs>
  <Slides>70</Slides>
  <Notes>29</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70</vt:i4>
      </vt:variant>
    </vt:vector>
  </HeadingPairs>
  <TitlesOfParts>
    <vt:vector size="73" baseType="lpstr">
      <vt:lpstr>Office Theme</vt:lpstr>
      <vt:lpstr>Worksheet</vt:lpstr>
      <vt:lpstr>ISIS/Draw Sketch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Interaction of 15N enriched CID with unlabeled CTD-Ser5P in n-steps, n=6 in our case - peaks corresponding to the interacting residues of CID change their chemical shift (position in the spectrum) =&gt;interaction surface, binding constant, stoichiometry</vt:lpstr>
      <vt:lpstr>Interaction of Nrd1-CID with CTD NMR Titration:  ~ 0.6 mM 15N enriched CID + ~ 0.8mM (YSPTpSPS)2   ~ 0.6 mM 15N enriched CID + ~ 0.8mM (YSPTSPS)2    - mM-mM range of interaction -&gt;    -&gt; fast exchange regime on NMR time-scale   - NMR-derived Kd=0.080mM and 35mM</vt:lpstr>
      <vt:lpstr>Nrd1 CID interaction surface – CID residues experiencing the largest chemical shift variations upon the interaction with 5-phospho-Ser CTD shown in blue with side-chains in stick representation</vt:lpstr>
      <vt:lpstr>1H15N Chemical shift changes of CID upon titration  by pSer5 CTD and subsequently Ess1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Transferred-nuclear Overhauser effect (NOE)</vt:lpstr>
      <vt:lpstr>Transferred-NOE</vt:lpstr>
      <vt:lpstr> </vt:lpstr>
      <vt:lpstr>Tubulysin - microtubule depolymerizer</vt:lpstr>
      <vt:lpstr>INPHARMA: A novel method for pharmacophore mapping</vt:lpstr>
      <vt:lpstr>PowerPoint Presentation</vt:lpstr>
      <vt:lpstr>NMR vs. EC : which is the „real“ one?</vt:lpstr>
      <vt:lpstr>PowerPoint Presentation</vt:lpstr>
      <vt:lpstr>PowerPoint Presentation</vt:lpstr>
      <vt:lpstr>PowerPoint Presentation</vt:lpstr>
      <vt:lpstr>PowerPoint Presentation</vt:lpstr>
      <vt:lpstr>PowerPoint Presentation</vt:lpstr>
    </vt:vector>
  </TitlesOfParts>
  <Company>NCBR MU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Karel Kubicek</dc:creator>
  <cp:lastModifiedBy>Karel Kubicek</cp:lastModifiedBy>
  <cp:revision>87</cp:revision>
  <dcterms:created xsi:type="dcterms:W3CDTF">2011-12-04T22:59:22Z</dcterms:created>
  <dcterms:modified xsi:type="dcterms:W3CDTF">2013-11-09T22:03:31Z</dcterms:modified>
</cp:coreProperties>
</file>