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78" r:id="rId3"/>
    <p:sldId id="279" r:id="rId4"/>
    <p:sldId id="280" r:id="rId5"/>
    <p:sldId id="281" r:id="rId6"/>
    <p:sldId id="284" r:id="rId7"/>
    <p:sldId id="285" r:id="rId8"/>
    <p:sldId id="286" r:id="rId9"/>
    <p:sldId id="288" r:id="rId10"/>
    <p:sldId id="289" r:id="rId11"/>
    <p:sldId id="290" r:id="rId12"/>
    <p:sldId id="315" r:id="rId13"/>
    <p:sldId id="314" r:id="rId14"/>
    <p:sldId id="312" r:id="rId15"/>
    <p:sldId id="313" r:id="rId16"/>
    <p:sldId id="309" r:id="rId17"/>
    <p:sldId id="310" r:id="rId18"/>
    <p:sldId id="311" r:id="rId19"/>
    <p:sldId id="306" r:id="rId20"/>
    <p:sldId id="307" r:id="rId21"/>
    <p:sldId id="305" r:id="rId22"/>
    <p:sldId id="301" r:id="rId23"/>
    <p:sldId id="302" r:id="rId24"/>
    <p:sldId id="303" r:id="rId25"/>
    <p:sldId id="308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9" d="100"/>
          <a:sy n="89" d="100"/>
        </p:scale>
        <p:origin x="-1848" y="-5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ED326-38F2-154A-80C2-3F40E1A449D7}" type="datetimeFigureOut">
              <a:rPr lang="en-US" smtClean="0"/>
              <a:t>11/9/13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F354E6-93B6-6541-AB97-22E3919D5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349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03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40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012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49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02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723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44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331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68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14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05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66F9C-6292-384E-B210-197DCFF2522D}" type="datetimeFigureOut">
              <a:rPr lang="en-US" smtClean="0"/>
              <a:t>11/9/13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0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karelk77@googlemail.com" TargetMode="Externa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70204" y="2954338"/>
            <a:ext cx="627914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sz="2000" b="1" dirty="0" smtClean="0">
                <a:effectLst/>
                <a:latin typeface="Arial"/>
                <a:cs typeface="Arial"/>
              </a:rPr>
              <a:t>F9603 Od diagnózy k léku</a:t>
            </a:r>
            <a:endParaRPr lang="cs-CZ" sz="2000" b="1" dirty="0">
              <a:effectLst/>
              <a:latin typeface="Arial"/>
              <a:cs typeface="Arial"/>
            </a:endParaRPr>
          </a:p>
          <a:p>
            <a:pPr algn="ctr"/>
            <a:endParaRPr lang="cs-CZ" sz="2000" b="1" dirty="0" smtClean="0">
              <a:effectLst/>
              <a:latin typeface="Arial"/>
              <a:cs typeface="Arial"/>
            </a:endParaRPr>
          </a:p>
          <a:p>
            <a:pPr algn="ctr"/>
            <a:r>
              <a:rPr lang="cs-CZ" sz="2000" b="1" dirty="0" smtClean="0">
                <a:effectLst/>
                <a:latin typeface="Arial"/>
                <a:cs typeface="Arial"/>
              </a:rPr>
              <a:t>Podzimní </a:t>
            </a:r>
            <a:r>
              <a:rPr lang="cs-CZ" sz="2000" b="1" dirty="0">
                <a:effectLst/>
                <a:latin typeface="Arial"/>
                <a:cs typeface="Arial"/>
              </a:rPr>
              <a:t>semestr </a:t>
            </a:r>
            <a:r>
              <a:rPr lang="cs-CZ" sz="2000" b="1" dirty="0" smtClean="0">
                <a:effectLst/>
                <a:latin typeface="Arial"/>
                <a:cs typeface="Arial"/>
              </a:rPr>
              <a:t>20</a:t>
            </a:r>
            <a:r>
              <a:rPr lang="de-CH" sz="2000" b="1" dirty="0" smtClean="0">
                <a:effectLst/>
                <a:latin typeface="Arial"/>
                <a:cs typeface="Arial"/>
              </a:rPr>
              <a:t>13</a:t>
            </a:r>
            <a:endParaRPr lang="fr-FR" sz="2000" b="1" dirty="0">
              <a:effectLst/>
              <a:latin typeface="Arial"/>
              <a:cs typeface="Arial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0928" y="5715120"/>
            <a:ext cx="88931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cs-CZ" sz="2000" b="1" dirty="0">
              <a:effectLst/>
              <a:cs typeface="Times New Roman" charset="0"/>
            </a:endParaRPr>
          </a:p>
          <a:p>
            <a:r>
              <a:rPr lang="cs-CZ" sz="2000" b="1" dirty="0">
                <a:effectLst/>
                <a:cs typeface="Times New Roman" charset="0"/>
              </a:rPr>
              <a:t>Mgr. Karel </a:t>
            </a:r>
            <a:r>
              <a:rPr lang="cs-CZ" sz="2000" b="1" dirty="0" smtClean="0">
                <a:effectLst/>
                <a:cs typeface="Times New Roman" charset="0"/>
              </a:rPr>
              <a:t>Kubíček, Ph.D</a:t>
            </a:r>
            <a:r>
              <a:rPr lang="cs-CZ" sz="2000" b="1" dirty="0">
                <a:cs typeface="Times New Roman" charset="0"/>
              </a:rPr>
              <a:t>.</a:t>
            </a:r>
            <a:r>
              <a:rPr lang="cs-CZ" sz="2000" b="1" dirty="0" smtClean="0">
                <a:effectLst/>
                <a:cs typeface="Times New Roman" charset="0"/>
              </a:rPr>
              <a:t>, Ústav </a:t>
            </a:r>
            <a:r>
              <a:rPr lang="cs-CZ" sz="2000" b="1" dirty="0">
                <a:effectLst/>
                <a:cs typeface="Times New Roman" charset="0"/>
              </a:rPr>
              <a:t>fyziky kondenzovaných látek, </a:t>
            </a:r>
            <a:endParaRPr lang="cs-CZ" sz="2000" b="1" dirty="0" smtClean="0">
              <a:effectLst/>
              <a:cs typeface="Times New Roman" charset="0"/>
            </a:endParaRPr>
          </a:p>
          <a:p>
            <a:r>
              <a:rPr lang="cs-CZ" sz="2000" b="1" dirty="0" smtClean="0">
                <a:effectLst/>
                <a:cs typeface="Times New Roman" charset="0"/>
              </a:rPr>
              <a:t>CEITEC MU</a:t>
            </a:r>
            <a:r>
              <a:rPr lang="cs-CZ" sz="2000" b="1" dirty="0">
                <a:effectLst/>
                <a:cs typeface="Times New Roman" charset="0"/>
              </a:rPr>
              <a:t>, </a:t>
            </a:r>
            <a:r>
              <a:rPr lang="fr-FR" b="1" dirty="0">
                <a:effectLst/>
                <a:hlinkClick r:id="rId2"/>
              </a:rPr>
              <a:t>karelk77@</a:t>
            </a:r>
            <a:r>
              <a:rPr lang="fr-FR" b="1" dirty="0" smtClean="0">
                <a:effectLst/>
                <a:hlinkClick r:id="rId2"/>
              </a:rPr>
              <a:t>gmail.com</a:t>
            </a:r>
            <a:r>
              <a:rPr lang="fr-FR" b="1" dirty="0">
                <a:effectLst/>
              </a:rPr>
              <a:t>, </a:t>
            </a:r>
            <a:r>
              <a:rPr lang="fr-FR" b="1" dirty="0" smtClean="0">
                <a:effectLst/>
              </a:rPr>
              <a:t>+420 549 </a:t>
            </a:r>
            <a:r>
              <a:rPr lang="fr-FR" b="1" dirty="0">
                <a:effectLst/>
              </a:rPr>
              <a:t>49 3253</a:t>
            </a:r>
          </a:p>
        </p:txBody>
      </p:sp>
      <p:pic>
        <p:nvPicPr>
          <p:cNvPr id="6" name="Picture 9" descr="OPVK_hor_zakladni_logolink_RGB_c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33375"/>
            <a:ext cx="6408738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008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10-09 at 11.44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163" y="58153"/>
            <a:ext cx="61722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17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10-10 at 12.06.1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27" y="882316"/>
            <a:ext cx="2660935" cy="5093368"/>
          </a:xfrm>
          <a:prstGeom prst="rect">
            <a:avLst/>
          </a:prstGeom>
        </p:spPr>
      </p:pic>
      <p:pic>
        <p:nvPicPr>
          <p:cNvPr id="5" name="Picture 4" descr="Screen Shot 2011-10-10 at 12.07.05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161" y="1096211"/>
            <a:ext cx="5158839" cy="467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71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0-25 at 9.28.0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2100"/>
            <a:ext cx="9144000" cy="118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26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228" y="423229"/>
            <a:ext cx="8077260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dirty="0" smtClean="0"/>
              <a:t>Quantitative analysis of </a:t>
            </a:r>
            <a:r>
              <a:rPr lang="en-US" dirty="0" err="1" smtClean="0"/>
              <a:t>A</a:t>
            </a: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smtClean="0"/>
              <a:t>  from cerebral </a:t>
            </a:r>
            <a:r>
              <a:rPr lang="en-US" dirty="0"/>
              <a:t>cortex </a:t>
            </a:r>
            <a:r>
              <a:rPr lang="en-US" dirty="0" smtClean="0"/>
              <a:t>and homogenized </a:t>
            </a:r>
            <a:r>
              <a:rPr lang="en-US" dirty="0"/>
              <a:t>in 70% formic </a:t>
            </a:r>
            <a:r>
              <a:rPr lang="en-US" dirty="0" smtClean="0"/>
              <a:t>showed: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 In 9 of 27 AD brains was minimal </a:t>
            </a:r>
            <a:r>
              <a:rPr lang="en-US" dirty="0" err="1" smtClean="0"/>
              <a:t>congophilic</a:t>
            </a:r>
            <a:r>
              <a:rPr lang="en-US" dirty="0" smtClean="0"/>
              <a:t> </a:t>
            </a:r>
            <a:r>
              <a:rPr lang="en-US" dirty="0" err="1" smtClean="0"/>
              <a:t>angiopathy</a:t>
            </a:r>
            <a:r>
              <a:rPr lang="en-US" dirty="0" smtClean="0"/>
              <a:t> and virtually all A beta (96%) ended at A beta 42(43).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The other 18 AD brains contained increasing amounts of A beta ending at A beta 40.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In these brains, the amount of A beta ending at A beta 42(43) was much the same as in brains with minimal </a:t>
            </a:r>
            <a:r>
              <a:rPr lang="en-US" dirty="0" err="1" smtClean="0"/>
              <a:t>congophilic</a:t>
            </a:r>
            <a:r>
              <a:rPr lang="en-US" dirty="0" smtClean="0"/>
              <a:t> </a:t>
            </a:r>
            <a:r>
              <a:rPr lang="en-US" dirty="0" err="1" smtClean="0"/>
              <a:t>angiopathy</a:t>
            </a:r>
            <a:r>
              <a:rPr lang="en-US" dirty="0" smtClean="0"/>
              <a:t>, but a large amount of A beta ending at A beta 40 (76% of total A beta) was also present.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err="1" smtClean="0"/>
              <a:t>Immunocytochemical</a:t>
            </a:r>
            <a:r>
              <a:rPr lang="en-US" dirty="0" smtClean="0"/>
              <a:t> analysis with monoclonal antibodies selective for A beta s ending at A beta 42(43) or A beta 40 confirmed that, in brains with minimal </a:t>
            </a:r>
            <a:r>
              <a:rPr lang="en-US" dirty="0" err="1" smtClean="0"/>
              <a:t>congophilic</a:t>
            </a:r>
            <a:r>
              <a:rPr lang="en-US" dirty="0" smtClean="0"/>
              <a:t> </a:t>
            </a:r>
            <a:r>
              <a:rPr lang="en-US" dirty="0" err="1" smtClean="0"/>
              <a:t>angiopathy</a:t>
            </a:r>
            <a:r>
              <a:rPr lang="en-US" dirty="0" smtClean="0"/>
              <a:t>, virtually all A beta is A beta ending at A beta 42(43) and showed that this A beta is deposited in senile plaques of all types.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In the remaining AD brains, A beta 42(43) was deposited in a similar fashion in plaques, but, in addition, widely varying amounts of A beta ending at A beta 40 were deposited, primarily in blood vessel walls, where some A beta ending at A beta 42(43) was also present. These observations indicate that A beta s ending at A beta 42(43), which are a minor component of the A beta in human cerebrospinal fluid and plasma, are critically important in AD where they deposit selectively in plaques of all kinds.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37480" y="6478090"/>
            <a:ext cx="400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JBC, 1995, 270</a:t>
            </a:r>
            <a:r>
              <a:rPr lang="en-US" dirty="0"/>
              <a:t>(13):7013-6.</a:t>
            </a:r>
          </a:p>
        </p:txBody>
      </p:sp>
    </p:spTree>
    <p:extLst>
      <p:ext uri="{BB962C8B-B14F-4D97-AF65-F5344CB8AC3E}">
        <p14:creationId xmlns:p14="http://schemas.microsoft.com/office/powerpoint/2010/main" val="319526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80291" y="6393306"/>
            <a:ext cx="3863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k-SK" dirty="0" smtClean="0"/>
              <a:t>Biochemistry, 2006, </a:t>
            </a:r>
            <a:r>
              <a:rPr lang="sk-SK" dirty="0"/>
              <a:t>45: 498-512</a:t>
            </a:r>
            <a:endParaRPr lang="en-US" dirty="0"/>
          </a:p>
        </p:txBody>
      </p:sp>
      <p:pic>
        <p:nvPicPr>
          <p:cNvPr id="5" name="Picture 4" descr="2lmn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6" t="16041" r="22087" b="24293"/>
          <a:stretch/>
        </p:blipFill>
        <p:spPr>
          <a:xfrm>
            <a:off x="606509" y="956019"/>
            <a:ext cx="7769119" cy="472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290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68218" y="6235517"/>
            <a:ext cx="5965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PNAS, 2008, 105</a:t>
            </a:r>
            <a:r>
              <a:rPr lang="en-US" dirty="0"/>
              <a:t>: 18349-18354</a:t>
            </a:r>
          </a:p>
        </p:txBody>
      </p:sp>
      <p:pic>
        <p:nvPicPr>
          <p:cNvPr id="5" name="Picture 4" descr="2lmp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0" r="17908"/>
          <a:stretch/>
        </p:blipFill>
        <p:spPr>
          <a:xfrm>
            <a:off x="1669681" y="330943"/>
            <a:ext cx="5437166" cy="503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54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0-25 at 8.57.5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453" y="0"/>
            <a:ext cx="5950914" cy="62305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38211" y="6492359"/>
            <a:ext cx="4705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PNAS 2009 </a:t>
            </a:r>
            <a:r>
              <a:rPr lang="pt-BR" dirty="0" err="1" smtClean="0"/>
              <a:t>doi</a:t>
            </a:r>
            <a:r>
              <a:rPr lang="pt-BR" dirty="0" smtClean="0"/>
              <a:t>/10.1073/pnas</a:t>
            </a:r>
            <a:r>
              <a:rPr lang="pt-BR" dirty="0"/>
              <a:t>.0901085106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0069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reen Shot 2013-10-25 at 8.56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745" y="114151"/>
            <a:ext cx="4548657" cy="5730755"/>
          </a:xfrm>
          <a:prstGeom prst="rect">
            <a:avLst/>
          </a:prstGeom>
        </p:spPr>
      </p:pic>
      <p:pic>
        <p:nvPicPr>
          <p:cNvPr id="7" name="Picture 6" descr="Screen Shot 2013-10-25 at 8.56.2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52" y="2630070"/>
            <a:ext cx="4456124" cy="4227930"/>
          </a:xfrm>
          <a:prstGeom prst="rect">
            <a:avLst/>
          </a:prstGeom>
        </p:spPr>
      </p:pic>
      <p:pic>
        <p:nvPicPr>
          <p:cNvPr id="5" name="Picture 4" descr="Screen Shot 2013-10-25 at 8.59.15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52" y="114151"/>
            <a:ext cx="3516091" cy="27289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38211" y="6492359"/>
            <a:ext cx="4705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PNAS 2009 </a:t>
            </a:r>
            <a:r>
              <a:rPr lang="pt-BR" dirty="0" err="1" smtClean="0"/>
              <a:t>doi</a:t>
            </a:r>
            <a:r>
              <a:rPr lang="pt-BR" dirty="0" smtClean="0"/>
              <a:t>/10.1073/pnas</a:t>
            </a:r>
            <a:r>
              <a:rPr lang="pt-BR" dirty="0"/>
              <a:t>.0901085106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99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34748" y="6349670"/>
            <a:ext cx="4680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PDB ID: 2LNQ; PNAS, 2012, 109 , 4443</a:t>
            </a:r>
            <a:r>
              <a:rPr lang="en-US" dirty="0"/>
              <a:t>–4448 </a:t>
            </a:r>
          </a:p>
        </p:txBody>
      </p:sp>
      <p:pic>
        <p:nvPicPr>
          <p:cNvPr id="5" name="Picture 4" descr="Screen Shot 2013-10-25 at 9.06.0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0"/>
            <a:ext cx="7869213" cy="629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838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0-25 at 8.46.1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4100"/>
            <a:ext cx="9140552" cy="47390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6445" y="6107098"/>
            <a:ext cx="5537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dirty="0"/>
              <a:t>Cell </a:t>
            </a:r>
            <a:r>
              <a:rPr lang="da-DK" i="1" dirty="0"/>
              <a:t>154, </a:t>
            </a:r>
            <a:r>
              <a:rPr lang="da-DK" dirty="0"/>
              <a:t>1257–1268</a:t>
            </a:r>
            <a:r>
              <a:rPr lang="da-DK" dirty="0" smtClean="0"/>
              <a:t>, </a:t>
            </a:r>
            <a:r>
              <a:rPr lang="da-DK" dirty="0"/>
              <a:t>2013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04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10-10 at 12.52.52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2"/>
          <a:stretch/>
        </p:blipFill>
        <p:spPr>
          <a:xfrm>
            <a:off x="294096" y="2419684"/>
            <a:ext cx="8569158" cy="71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814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0-25 at 8.46.0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0"/>
            <a:ext cx="8416483" cy="64516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6445" y="6451679"/>
            <a:ext cx="5537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dirty="0"/>
              <a:t>Cell </a:t>
            </a:r>
            <a:r>
              <a:rPr lang="da-DK" i="1" dirty="0"/>
              <a:t>154, </a:t>
            </a:r>
            <a:r>
              <a:rPr lang="da-DK" dirty="0"/>
              <a:t>1257–1268</a:t>
            </a:r>
            <a:r>
              <a:rPr lang="da-DK" dirty="0" smtClean="0"/>
              <a:t>, </a:t>
            </a:r>
            <a:r>
              <a:rPr lang="da-DK" dirty="0"/>
              <a:t>2013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2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0-25 at 8.46.3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62" y="234127"/>
            <a:ext cx="5770339" cy="58758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6445" y="6107098"/>
            <a:ext cx="5537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dirty="0"/>
              <a:t>Cell </a:t>
            </a:r>
            <a:r>
              <a:rPr lang="da-DK" i="1" dirty="0"/>
              <a:t>154, </a:t>
            </a:r>
            <a:r>
              <a:rPr lang="da-DK" dirty="0"/>
              <a:t>1257–1268</a:t>
            </a:r>
            <a:r>
              <a:rPr lang="da-DK" dirty="0" smtClean="0"/>
              <a:t>, </a:t>
            </a:r>
            <a:r>
              <a:rPr lang="da-DK" dirty="0"/>
              <a:t>2013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550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9477" y="642101"/>
            <a:ext cx="80772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400" dirty="0"/>
              <a:t>T</a:t>
            </a:r>
            <a:r>
              <a:rPr lang="en-US" sz="2400" dirty="0" smtClean="0"/>
              <a:t>he </a:t>
            </a:r>
            <a:r>
              <a:rPr lang="en-US" sz="2400" dirty="0"/>
              <a:t>severity of cognitive impairment in AD patients </a:t>
            </a:r>
            <a:r>
              <a:rPr lang="en-US" sz="2400" b="1" dirty="0" smtClean="0">
                <a:solidFill>
                  <a:srgbClr val="FF0000"/>
                </a:solidFill>
              </a:rPr>
              <a:t>does </a:t>
            </a:r>
            <a:r>
              <a:rPr lang="en-US" sz="2400" b="1" dirty="0">
                <a:solidFill>
                  <a:srgbClr val="FF0000"/>
                </a:solidFill>
              </a:rPr>
              <a:t>not </a:t>
            </a:r>
            <a:r>
              <a:rPr lang="en-US" sz="2400" b="1" dirty="0" smtClean="0">
                <a:solidFill>
                  <a:srgbClr val="FF0000"/>
                </a:solidFill>
              </a:rPr>
              <a:t>correlate</a:t>
            </a:r>
            <a:r>
              <a:rPr lang="en-US" sz="2400" dirty="0" smtClean="0"/>
              <a:t> </a:t>
            </a:r>
            <a:r>
              <a:rPr lang="en-US" sz="2400" dirty="0"/>
              <a:t>with plaque </a:t>
            </a:r>
            <a:r>
              <a:rPr lang="en-US" sz="2400" dirty="0" smtClean="0"/>
              <a:t>density 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At </a:t>
            </a:r>
            <a:r>
              <a:rPr lang="en-US" sz="2400" dirty="0"/>
              <a:t>least one study reached the opposite </a:t>
            </a:r>
            <a:r>
              <a:rPr lang="en-US" sz="2400" dirty="0" smtClean="0"/>
              <a:t>conclusion 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brain </a:t>
            </a:r>
            <a:r>
              <a:rPr lang="en-US" sz="2400" dirty="0"/>
              <a:t>amyloid </a:t>
            </a:r>
            <a:r>
              <a:rPr lang="en-US" sz="2400" dirty="0" smtClean="0"/>
              <a:t>quantity </a:t>
            </a:r>
            <a:r>
              <a:rPr lang="en-US" sz="2400" b="1" dirty="0" smtClean="0">
                <a:solidFill>
                  <a:srgbClr val="FF0000"/>
                </a:solidFill>
              </a:rPr>
              <a:t>correlates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/>
              <a:t>with the likelihood of progression from mild cognitive impairment to AD 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Although </a:t>
            </a:r>
            <a:r>
              <a:rPr lang="en-US" sz="2400" dirty="0"/>
              <a:t>asymptomatic elderly people develop amyloid plaques, the quantity of amyloid is generally less than in AD </a:t>
            </a:r>
            <a:r>
              <a:rPr lang="en-US" sz="2400" dirty="0" smtClean="0"/>
              <a:t>patients</a:t>
            </a:r>
          </a:p>
          <a:p>
            <a:pPr marL="342900" indent="-342900">
              <a:buAutoNum type="arabicParenR"/>
            </a:pPr>
            <a:r>
              <a:rPr lang="en-US" sz="2400" b="1" dirty="0" err="1">
                <a:solidFill>
                  <a:srgbClr val="FF0000"/>
                </a:solidFill>
              </a:rPr>
              <a:t>Fibrillar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oligomers (fragments</a:t>
            </a:r>
            <a:r>
              <a:rPr lang="en-US" sz="2400" b="1" dirty="0">
                <a:solidFill>
                  <a:srgbClr val="FF0000"/>
                </a:solidFill>
              </a:rPr>
              <a:t>), but not </a:t>
            </a:r>
            <a:r>
              <a:rPr lang="en-US" sz="2400" b="1" dirty="0" err="1">
                <a:solidFill>
                  <a:srgbClr val="FF0000"/>
                </a:solidFill>
              </a:rPr>
              <a:t>nonfibrillar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oligo</a:t>
            </a:r>
            <a:r>
              <a:rPr lang="en-US" sz="2400" b="1" dirty="0">
                <a:solidFill>
                  <a:srgbClr val="FF0000"/>
                </a:solidFill>
              </a:rPr>
              <a:t>- </a:t>
            </a:r>
            <a:r>
              <a:rPr lang="en-US" sz="2400" b="1" dirty="0" err="1">
                <a:solidFill>
                  <a:srgbClr val="FF0000"/>
                </a:solidFill>
              </a:rPr>
              <a:t>mers</a:t>
            </a:r>
            <a:r>
              <a:rPr lang="en-US" sz="2400" b="1" dirty="0">
                <a:solidFill>
                  <a:srgbClr val="FF0000"/>
                </a:solidFill>
              </a:rPr>
              <a:t>, </a:t>
            </a:r>
            <a:r>
              <a:rPr lang="en-US" sz="2400" b="1" dirty="0" smtClean="0">
                <a:solidFill>
                  <a:srgbClr val="FF0000"/>
                </a:solidFill>
              </a:rPr>
              <a:t>reported </a:t>
            </a:r>
            <a:r>
              <a:rPr lang="en-US" sz="2400" b="1" dirty="0">
                <a:solidFill>
                  <a:srgbClr val="FF0000"/>
                </a:solidFill>
              </a:rPr>
              <a:t>to be elevated in AD patients 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marL="342900" indent="-342900">
              <a:buAutoNum type="arabicParenR"/>
            </a:pPr>
            <a:r>
              <a:rPr lang="en-US" sz="2400" dirty="0" smtClean="0"/>
              <a:t>Thus</a:t>
            </a:r>
            <a:r>
              <a:rPr lang="en-US" sz="2400" dirty="0"/>
              <a:t>, </a:t>
            </a:r>
            <a:r>
              <a:rPr lang="en-US" sz="2400" b="1" dirty="0" err="1">
                <a:solidFill>
                  <a:srgbClr val="FF0000"/>
                </a:solidFill>
              </a:rPr>
              <a:t>A</a:t>
            </a:r>
            <a:r>
              <a:rPr lang="en-US" sz="2400" b="1" dirty="0" err="1">
                <a:solidFill>
                  <a:srgbClr val="FF0000"/>
                </a:solidFill>
                <a:latin typeface="Symbol" charset="2"/>
                <a:cs typeface="Symbol" charset="2"/>
              </a:rPr>
              <a:t>b</a:t>
            </a:r>
            <a:r>
              <a:rPr lang="en-US" sz="2400" b="1" dirty="0">
                <a:solidFill>
                  <a:srgbClr val="FF0000"/>
                </a:solidFill>
              </a:rPr>
              <a:t> fibrils </a:t>
            </a:r>
            <a:r>
              <a:rPr lang="en-US" sz="2400" b="1" dirty="0" smtClean="0">
                <a:solidFill>
                  <a:srgbClr val="FF0000"/>
                </a:solidFill>
              </a:rPr>
              <a:t>remain </a:t>
            </a:r>
            <a:r>
              <a:rPr lang="en-US" sz="2400" b="1" dirty="0">
                <a:solidFill>
                  <a:srgbClr val="FF0000"/>
                </a:solidFill>
              </a:rPr>
              <a:t>as likely causative or contributing agents in </a:t>
            </a:r>
            <a:r>
              <a:rPr lang="en-US" sz="2400" b="1" dirty="0" smtClean="0">
                <a:solidFill>
                  <a:srgbClr val="FF0000"/>
                </a:solidFill>
              </a:rPr>
              <a:t>AD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Specific </a:t>
            </a:r>
            <a:r>
              <a:rPr lang="en-US" sz="2400" dirty="0"/>
              <a:t>fibril structures in AD patients </a:t>
            </a:r>
            <a:r>
              <a:rPr lang="en-US" sz="2400" dirty="0" smtClean="0"/>
              <a:t>suggest </a:t>
            </a:r>
            <a:r>
              <a:rPr lang="en-US" sz="2400" dirty="0"/>
              <a:t>that </a:t>
            </a:r>
            <a:r>
              <a:rPr lang="en-US" sz="2400" b="1" dirty="0">
                <a:solidFill>
                  <a:srgbClr val="FF0000"/>
                </a:solidFill>
              </a:rPr>
              <a:t>certain structures may be more pathogenic than </a:t>
            </a:r>
            <a:r>
              <a:rPr lang="en-US" sz="2400" b="1" dirty="0" smtClean="0">
                <a:solidFill>
                  <a:srgbClr val="FF0000"/>
                </a:solidFill>
              </a:rPr>
              <a:t>others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6445" y="6107098"/>
            <a:ext cx="5537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dirty="0"/>
              <a:t>Cell </a:t>
            </a:r>
            <a:r>
              <a:rPr lang="da-DK" i="1" dirty="0"/>
              <a:t>154, </a:t>
            </a:r>
            <a:r>
              <a:rPr lang="da-DK" dirty="0"/>
              <a:t>1257–1268</a:t>
            </a:r>
            <a:r>
              <a:rPr lang="da-DK" dirty="0" smtClean="0"/>
              <a:t>, </a:t>
            </a:r>
            <a:r>
              <a:rPr lang="da-DK" dirty="0"/>
              <a:t>2013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217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7914" y="513681"/>
            <a:ext cx="8191426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400" b="1" dirty="0" smtClean="0">
                <a:solidFill>
                  <a:srgbClr val="FF0000"/>
                </a:solidFill>
              </a:rPr>
              <a:t>Amyloid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/>
              <a:t>deposits in brain tissue of asymptomatic elderly people </a:t>
            </a:r>
            <a:r>
              <a:rPr lang="en-US" sz="2400" b="1" dirty="0">
                <a:solidFill>
                  <a:srgbClr val="FF0000"/>
                </a:solidFill>
              </a:rPr>
              <a:t>may contain relatively inert </a:t>
            </a:r>
            <a:r>
              <a:rPr lang="en-US" sz="2400" b="1" dirty="0" smtClean="0">
                <a:solidFill>
                  <a:srgbClr val="FF0000"/>
                </a:solidFill>
              </a:rPr>
              <a:t>structures</a:t>
            </a:r>
          </a:p>
          <a:p>
            <a:pPr marL="342900" indent="-342900">
              <a:buAutoNum type="arabicParenR"/>
            </a:pPr>
            <a:r>
              <a:rPr lang="en-US" sz="2400" dirty="0"/>
              <a:t>S</a:t>
            </a:r>
            <a:r>
              <a:rPr lang="en-US" sz="2400" dirty="0" smtClean="0"/>
              <a:t>pecific </a:t>
            </a:r>
            <a:r>
              <a:rPr lang="en-US" sz="2400" dirty="0"/>
              <a:t>fibril </a:t>
            </a:r>
            <a:r>
              <a:rPr lang="en-US" sz="2400" dirty="0" smtClean="0"/>
              <a:t>structures </a:t>
            </a:r>
            <a:r>
              <a:rPr lang="en-US" sz="2400" dirty="0"/>
              <a:t>coexist with specific oligomer structures, for example if the oligomers are ‘‘on-pathway’’ intermediates to fibril formation, or if the oligomers are produced by degradation of fibrils</a:t>
            </a:r>
            <a:r>
              <a:rPr lang="en-US" sz="2400" dirty="0" smtClean="0"/>
              <a:t>.</a:t>
            </a:r>
          </a:p>
          <a:p>
            <a:pPr marL="342900" indent="-342900">
              <a:buAutoNum type="arabicParenR"/>
            </a:pPr>
            <a:r>
              <a:rPr lang="en-US" sz="2400" b="1" dirty="0" smtClean="0">
                <a:solidFill>
                  <a:srgbClr val="FF0000"/>
                </a:solidFill>
              </a:rPr>
              <a:t>Association </a:t>
            </a:r>
            <a:r>
              <a:rPr lang="en-US" sz="2400" b="1" dirty="0">
                <a:solidFill>
                  <a:srgbClr val="FF0000"/>
                </a:solidFill>
              </a:rPr>
              <a:t>of specific </a:t>
            </a:r>
            <a:r>
              <a:rPr lang="en-US" sz="2400" b="1" dirty="0" err="1">
                <a:solidFill>
                  <a:srgbClr val="FF0000"/>
                </a:solidFill>
              </a:rPr>
              <a:t>A</a:t>
            </a:r>
            <a:r>
              <a:rPr lang="en-US" sz="2400" b="1" dirty="0" err="1">
                <a:solidFill>
                  <a:srgbClr val="FF0000"/>
                </a:solidFill>
                <a:latin typeface="Symbol" charset="2"/>
                <a:cs typeface="Symbol" charset="2"/>
              </a:rPr>
              <a:t>b</a:t>
            </a:r>
            <a:r>
              <a:rPr lang="en-US" sz="2400" b="1" dirty="0">
                <a:solidFill>
                  <a:srgbClr val="FF0000"/>
                </a:solidFill>
              </a:rPr>
              <a:t> fibrils with AD may then arise indirectly</a:t>
            </a:r>
            <a:r>
              <a:rPr lang="en-US" sz="2400" dirty="0"/>
              <a:t>, through their association with specific oligomers</a:t>
            </a:r>
            <a:r>
              <a:rPr lang="en-US" sz="2400" dirty="0" smtClean="0"/>
              <a:t>.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Structural </a:t>
            </a:r>
            <a:r>
              <a:rPr lang="en-US" sz="2400" dirty="0"/>
              <a:t>data for fibrils may then represent a window into the </a:t>
            </a:r>
            <a:r>
              <a:rPr lang="en-US" sz="2400" dirty="0" smtClean="0"/>
              <a:t>properties of </a:t>
            </a:r>
            <a:r>
              <a:rPr lang="en-US" sz="2400" dirty="0"/>
              <a:t>oligomers, whose molecular structures are particularly </a:t>
            </a:r>
            <a:r>
              <a:rPr lang="en-US" sz="2400" dirty="0" smtClean="0"/>
              <a:t>challenging </a:t>
            </a:r>
            <a:r>
              <a:rPr lang="en-US" sz="2400" dirty="0"/>
              <a:t>to characterize directly.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6445" y="6107098"/>
            <a:ext cx="5537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dirty="0"/>
              <a:t>Cell </a:t>
            </a:r>
            <a:r>
              <a:rPr lang="da-DK" i="1" dirty="0"/>
              <a:t>154, </a:t>
            </a:r>
            <a:r>
              <a:rPr lang="da-DK" dirty="0"/>
              <a:t>1257–1268</a:t>
            </a:r>
            <a:r>
              <a:rPr lang="da-DK" dirty="0" smtClean="0"/>
              <a:t>, </a:t>
            </a:r>
            <a:r>
              <a:rPr lang="da-DK" dirty="0"/>
              <a:t>2013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4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3643" y="627833"/>
            <a:ext cx="80772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400" dirty="0" smtClean="0"/>
              <a:t>The </a:t>
            </a:r>
            <a:r>
              <a:rPr lang="en-US" sz="2400" dirty="0"/>
              <a:t>42 residue form of </a:t>
            </a:r>
            <a:r>
              <a:rPr lang="en-US" sz="2400" dirty="0" err="1"/>
              <a:t>A</a:t>
            </a:r>
            <a:r>
              <a:rPr lang="en-US" sz="2400" dirty="0" err="1">
                <a:latin typeface="Symbol" charset="2"/>
                <a:cs typeface="Symbol" charset="2"/>
              </a:rPr>
              <a:t>b</a:t>
            </a:r>
            <a:r>
              <a:rPr lang="en-US" sz="2400" dirty="0"/>
              <a:t> (</a:t>
            </a:r>
            <a:r>
              <a:rPr lang="en-US" sz="2400" b="1" dirty="0">
                <a:solidFill>
                  <a:srgbClr val="FF0000"/>
                </a:solidFill>
              </a:rPr>
              <a:t>A</a:t>
            </a:r>
            <a:r>
              <a:rPr lang="en-US" sz="2400" b="1" dirty="0">
                <a:solidFill>
                  <a:srgbClr val="FF0000"/>
                </a:solidFill>
                <a:latin typeface="Symbol" charset="2"/>
                <a:cs typeface="Symbol" charset="2"/>
              </a:rPr>
              <a:t>b</a:t>
            </a:r>
            <a:r>
              <a:rPr lang="en-US" sz="2400" b="1" dirty="0">
                <a:solidFill>
                  <a:srgbClr val="FF0000"/>
                </a:solidFill>
              </a:rPr>
              <a:t>42</a:t>
            </a:r>
            <a:r>
              <a:rPr lang="en-US" sz="2400" dirty="0"/>
              <a:t>) is </a:t>
            </a:r>
            <a:r>
              <a:rPr lang="en-US" sz="2400" b="1" dirty="0">
                <a:solidFill>
                  <a:srgbClr val="FF0000"/>
                </a:solidFill>
              </a:rPr>
              <a:t>often considered particularly important in AD</a:t>
            </a:r>
            <a:r>
              <a:rPr lang="en-US" sz="2400" dirty="0"/>
              <a:t>, because of its more rapid aggregation kinetics </a:t>
            </a:r>
            <a:r>
              <a:rPr lang="en-US" sz="2400" i="1" dirty="0"/>
              <a:t>in </a:t>
            </a:r>
            <a:r>
              <a:rPr lang="en-US" sz="2400" i="1" dirty="0" smtClean="0"/>
              <a:t>vitro.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342900" indent="-342900">
              <a:buAutoNum type="arabicParenR"/>
            </a:pP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A</a:t>
            </a:r>
            <a:r>
              <a:rPr lang="en-US" sz="2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42 </a:t>
            </a:r>
            <a:r>
              <a:rPr lang="en-US" sz="2400" dirty="0" smtClean="0"/>
              <a:t>has elevated </a:t>
            </a:r>
            <a:r>
              <a:rPr lang="en-US" sz="2400" dirty="0"/>
              <a:t>levels in patients with some disease-associated </a:t>
            </a:r>
            <a:r>
              <a:rPr lang="en-US" sz="2400" dirty="0" smtClean="0"/>
              <a:t>mutations, </a:t>
            </a:r>
            <a:r>
              <a:rPr lang="en-US" sz="2400" dirty="0"/>
              <a:t>and </a:t>
            </a:r>
            <a:r>
              <a:rPr lang="en-US" sz="2400" dirty="0" smtClean="0"/>
              <a:t>in </a:t>
            </a:r>
            <a:r>
              <a:rPr lang="en-US" sz="2400" dirty="0"/>
              <a:t>AD brain </a:t>
            </a:r>
            <a:r>
              <a:rPr lang="en-US" sz="2400" dirty="0" smtClean="0"/>
              <a:t>tissue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Depending </a:t>
            </a:r>
            <a:r>
              <a:rPr lang="en-US" sz="2400" dirty="0"/>
              <a:t>on experimental conditions, </a:t>
            </a:r>
            <a:r>
              <a:rPr lang="en-US" sz="2400" dirty="0" smtClean="0"/>
              <a:t>differences </a:t>
            </a:r>
            <a:r>
              <a:rPr lang="en-US" sz="2400" dirty="0"/>
              <a:t>in aggregation kinetics </a:t>
            </a:r>
            <a:r>
              <a:rPr lang="en-US" sz="2400" i="1" dirty="0"/>
              <a:t>in vitro </a:t>
            </a:r>
            <a:r>
              <a:rPr lang="en-US" sz="2400" dirty="0"/>
              <a:t>are not large. A</a:t>
            </a:r>
            <a:r>
              <a:rPr lang="en-US" sz="2400" dirty="0">
                <a:latin typeface="Symbol" charset="2"/>
                <a:cs typeface="Symbol" charset="2"/>
              </a:rPr>
              <a:t>b</a:t>
            </a:r>
            <a:r>
              <a:rPr lang="en-US" sz="2400" dirty="0"/>
              <a:t>40 levels in humans are still roughly 5-fold larger than </a:t>
            </a:r>
            <a:r>
              <a:rPr lang="en-US" sz="2400" dirty="0" smtClean="0"/>
              <a:t>A</a:t>
            </a:r>
            <a:r>
              <a:rPr lang="en-US" sz="2400" dirty="0">
                <a:latin typeface="Symbol" charset="2"/>
                <a:cs typeface="Symbol" charset="2"/>
              </a:rPr>
              <a:t>b</a:t>
            </a:r>
            <a:r>
              <a:rPr lang="en-US" sz="2400" dirty="0" smtClean="0"/>
              <a:t>42 </a:t>
            </a:r>
            <a:r>
              <a:rPr lang="en-US" sz="2400" dirty="0"/>
              <a:t>levels, even with disease-associated </a:t>
            </a:r>
            <a:r>
              <a:rPr lang="en-US" sz="2400" dirty="0" smtClean="0"/>
              <a:t>mutations</a:t>
            </a:r>
          </a:p>
          <a:p>
            <a:pPr marL="342900" indent="-342900">
              <a:buAutoNum type="arabicParenR"/>
            </a:pPr>
            <a:r>
              <a:rPr lang="en-US" sz="2400" b="1" dirty="0" smtClean="0">
                <a:solidFill>
                  <a:srgbClr val="FF0000"/>
                </a:solidFill>
              </a:rPr>
              <a:t>Direct </a:t>
            </a:r>
            <a:r>
              <a:rPr lang="en-US" sz="2400" b="1" dirty="0">
                <a:solidFill>
                  <a:srgbClr val="FF0000"/>
                </a:solidFill>
              </a:rPr>
              <a:t>assessment of </a:t>
            </a:r>
            <a:r>
              <a:rPr lang="en-US" sz="2400" b="1" dirty="0" smtClean="0">
                <a:solidFill>
                  <a:srgbClr val="FF0000"/>
                </a:solidFill>
              </a:rPr>
              <a:t>A</a:t>
            </a:r>
            <a:r>
              <a:rPr lang="en-US" sz="2400" b="1" dirty="0">
                <a:solidFill>
                  <a:srgbClr val="FF0000"/>
                </a:solidFill>
                <a:latin typeface="Symbol" charset="2"/>
                <a:cs typeface="Symbol" charset="2"/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40</a:t>
            </a:r>
            <a:r>
              <a:rPr lang="en-US" sz="2400" b="1" dirty="0">
                <a:solidFill>
                  <a:srgbClr val="FF0000"/>
                </a:solidFill>
              </a:rPr>
              <a:t>/</a:t>
            </a:r>
            <a:r>
              <a:rPr lang="en-US" sz="2400" b="1" dirty="0" smtClean="0">
                <a:solidFill>
                  <a:srgbClr val="FF0000"/>
                </a:solidFill>
              </a:rPr>
              <a:t>A</a:t>
            </a:r>
            <a:r>
              <a:rPr lang="en-US" sz="2400" b="1" dirty="0">
                <a:solidFill>
                  <a:srgbClr val="FF0000"/>
                </a:solidFill>
                <a:latin typeface="Symbol" charset="2"/>
                <a:cs typeface="Symbol" charset="2"/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42 </a:t>
            </a:r>
            <a:r>
              <a:rPr lang="en-US" sz="2400" b="1" dirty="0">
                <a:solidFill>
                  <a:srgbClr val="FF0000"/>
                </a:solidFill>
              </a:rPr>
              <a:t>ratios in </a:t>
            </a:r>
            <a:r>
              <a:rPr lang="en-US" sz="2400" b="1" dirty="0" err="1" smtClean="0">
                <a:solidFill>
                  <a:srgbClr val="FF0000"/>
                </a:solidFill>
              </a:rPr>
              <a:t>A</a:t>
            </a:r>
            <a:r>
              <a:rPr lang="en-US" sz="2400" b="1" dirty="0" err="1" smtClean="0">
                <a:solidFill>
                  <a:srgbClr val="FF0000"/>
                </a:solidFill>
                <a:latin typeface="Symbol" charset="2"/>
                <a:cs typeface="Symbol" charset="2"/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-</a:t>
            </a:r>
            <a:r>
              <a:rPr lang="en-US" sz="2400" b="1" dirty="0" smtClean="0">
                <a:solidFill>
                  <a:srgbClr val="FF0000"/>
                </a:solidFill>
              </a:rPr>
              <a:t>aggregates </a:t>
            </a:r>
            <a:r>
              <a:rPr lang="en-US" sz="2400" dirty="0"/>
              <a:t>within brain tissue </a:t>
            </a:r>
            <a:r>
              <a:rPr lang="en-US" sz="2400" b="1" dirty="0" smtClean="0">
                <a:solidFill>
                  <a:srgbClr val="FF0000"/>
                </a:solidFill>
              </a:rPr>
              <a:t>depends on </a:t>
            </a:r>
            <a:r>
              <a:rPr lang="en-US" sz="2400" b="1" dirty="0">
                <a:solidFill>
                  <a:srgbClr val="FF0000"/>
                </a:solidFill>
              </a:rPr>
              <a:t>monoclonal antibodies that recognize C-terminal </a:t>
            </a:r>
            <a:r>
              <a:rPr lang="en-US" sz="2400" b="1" dirty="0" smtClean="0">
                <a:solidFill>
                  <a:srgbClr val="FF0000"/>
                </a:solidFill>
              </a:rPr>
              <a:t>epitopes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6445" y="6107098"/>
            <a:ext cx="5537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dirty="0"/>
              <a:t>Cell </a:t>
            </a:r>
            <a:r>
              <a:rPr lang="da-DK" i="1" dirty="0"/>
              <a:t>154, </a:t>
            </a:r>
            <a:r>
              <a:rPr lang="da-DK" dirty="0"/>
              <a:t>1257–1268</a:t>
            </a:r>
            <a:r>
              <a:rPr lang="da-DK" dirty="0" smtClean="0"/>
              <a:t>, </a:t>
            </a:r>
            <a:r>
              <a:rPr lang="da-DK" dirty="0"/>
              <a:t>2013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0426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0-25 at 8.50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42643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0831" y="328185"/>
            <a:ext cx="6792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 Structure-Specific Approach to Alzheimer’s Disease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37166" y="6221249"/>
            <a:ext cx="3706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dirty="0" smtClean="0"/>
              <a:t>Cell </a:t>
            </a:r>
            <a:r>
              <a:rPr lang="da-DK" i="1" dirty="0"/>
              <a:t>154, </a:t>
            </a:r>
            <a:r>
              <a:rPr lang="da-DK" dirty="0" smtClean="0"/>
              <a:t>2013, </a:t>
            </a:r>
            <a:r>
              <a:rPr lang="da-DK" dirty="0"/>
              <a:t>1182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543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1-10-10 at 1.04.0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62" y="1457623"/>
            <a:ext cx="8576306" cy="406353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flipV="1">
            <a:off x="133685" y="1336831"/>
            <a:ext cx="3141580" cy="441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964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10-10 at 1.04.5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48" y="3223197"/>
            <a:ext cx="8355263" cy="1989820"/>
          </a:xfrm>
          <a:prstGeom prst="rect">
            <a:avLst/>
          </a:prstGeom>
        </p:spPr>
      </p:pic>
      <p:pic>
        <p:nvPicPr>
          <p:cNvPr id="5" name="Picture 4" descr="Screen Shot 2011-10-10 at 1.04.2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48" y="1634803"/>
            <a:ext cx="8355263" cy="82361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81248" y="1390316"/>
            <a:ext cx="7900752" cy="494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125369" y="2164325"/>
            <a:ext cx="1711141" cy="294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67880" y="3223198"/>
            <a:ext cx="4919594" cy="319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403543" y="4906951"/>
            <a:ext cx="4646878" cy="332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16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10-10 at 1.07.2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268" y="0"/>
            <a:ext cx="3351886" cy="68580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5400843" y="6149476"/>
            <a:ext cx="160421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5400843" y="5207122"/>
            <a:ext cx="160421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400843" y="5339349"/>
            <a:ext cx="160421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1300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10-10 at 1.09.4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88" y="993845"/>
            <a:ext cx="8769684" cy="416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25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10-10 at 1.11.0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56" y="0"/>
            <a:ext cx="78789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58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1-10-09 at 11.47.3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755"/>
            <a:ext cx="89027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376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1-10-10 at 12.45.0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74" y="3796395"/>
            <a:ext cx="8288421" cy="63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39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</TotalTime>
  <Words>750</Words>
  <Application>Microsoft Macintosh PowerPoint</Application>
  <PresentationFormat>On-screen Show (4:3)</PresentationFormat>
  <Paragraphs>41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NCBR 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Karel Kubicek</dc:creator>
  <cp:lastModifiedBy>Karel Kubicek</cp:lastModifiedBy>
  <cp:revision>84</cp:revision>
  <dcterms:created xsi:type="dcterms:W3CDTF">2011-09-25T17:46:01Z</dcterms:created>
  <dcterms:modified xsi:type="dcterms:W3CDTF">2013-11-09T22:01:53Z</dcterms:modified>
</cp:coreProperties>
</file>