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303" r:id="rId2"/>
    <p:sldId id="299" r:id="rId3"/>
    <p:sldId id="258" r:id="rId4"/>
    <p:sldId id="259" r:id="rId5"/>
    <p:sldId id="260" r:id="rId6"/>
    <p:sldId id="277" r:id="rId7"/>
    <p:sldId id="272" r:id="rId8"/>
    <p:sldId id="279" r:id="rId9"/>
    <p:sldId id="276" r:id="rId10"/>
    <p:sldId id="275" r:id="rId11"/>
    <p:sldId id="274" r:id="rId12"/>
    <p:sldId id="282" r:id="rId13"/>
    <p:sldId id="281" r:id="rId14"/>
    <p:sldId id="283" r:id="rId15"/>
    <p:sldId id="269" r:id="rId16"/>
    <p:sldId id="264" r:id="rId17"/>
    <p:sldId id="280" r:id="rId18"/>
    <p:sldId id="284" r:id="rId19"/>
    <p:sldId id="285" r:id="rId20"/>
    <p:sldId id="273" r:id="rId21"/>
    <p:sldId id="286" r:id="rId22"/>
    <p:sldId id="287" r:id="rId23"/>
    <p:sldId id="288" r:id="rId24"/>
    <p:sldId id="289" r:id="rId25"/>
    <p:sldId id="291" r:id="rId26"/>
    <p:sldId id="290" r:id="rId27"/>
    <p:sldId id="292" r:id="rId28"/>
    <p:sldId id="267" r:id="rId29"/>
    <p:sldId id="293" r:id="rId30"/>
    <p:sldId id="294" r:id="rId31"/>
    <p:sldId id="296" r:id="rId32"/>
    <p:sldId id="298" r:id="rId33"/>
    <p:sldId id="301" r:id="rId34"/>
    <p:sldId id="302" r:id="rId35"/>
    <p:sldId id="30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4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2160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Sheet1!$A$5:$B$5</c:f>
              <c:numCache>
                <c:formatCode>General</c:formatCode>
                <c:ptCount val="2"/>
                <c:pt idx="0">
                  <c:v>30.0</c:v>
                </c:pt>
                <c:pt idx="1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Sheet1!$A$6:$B$6</c:f>
              <c:numCache>
                <c:formatCode>General</c:formatCode>
                <c:ptCount val="2"/>
                <c:pt idx="0">
                  <c:v>15.0</c:v>
                </c:pt>
                <c:pt idx="1">
                  <c:v>85.0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Sheet1!$A$7:$B$7</c:f>
              <c:numCache>
                <c:formatCode>General</c:formatCode>
                <c:ptCount val="2"/>
                <c:pt idx="0">
                  <c:v>8.0</c:v>
                </c:pt>
                <c:pt idx="1">
                  <c:v>92.0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Sheet1!$A$9:$B$9</c:f>
              <c:numCache>
                <c:formatCode>General</c:formatCode>
                <c:ptCount val="2"/>
                <c:pt idx="0">
                  <c:v>63.0</c:v>
                </c:pt>
                <c:pt idx="1">
                  <c:v>37.0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Sheet1!$A$10:$B$10</c:f>
              <c:numCache>
                <c:formatCode>General</c:formatCode>
                <c:ptCount val="2"/>
                <c:pt idx="0">
                  <c:v>51.0</c:v>
                </c:pt>
                <c:pt idx="1">
                  <c:v>49.0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Sheet1!$A$11:$B$11</c:f>
              <c:numCache>
                <c:formatCode>General</c:formatCode>
                <c:ptCount val="2"/>
                <c:pt idx="0">
                  <c:v>41.0</c:v>
                </c:pt>
                <c:pt idx="1">
                  <c:v>59.0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F9D3D-FEDB-F347-B6F6-1909F85CF0E0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8E595-25DC-6145-A359-3A51E3FFBC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93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04525-E194-554E-AB87-DC63D239F43E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094BB-38CE-2249-A3F3-A0E32331D5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1.emf"/><Relationship Id="rId5" Type="http://schemas.openxmlformats.org/officeDocument/2006/relationships/image" Target="../media/image12.tiff"/><Relationship Id="rId6" Type="http://schemas.openxmlformats.org/officeDocument/2006/relationships/image" Target="../media/image13.tif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4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28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9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dulka_na_futra_na_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254" y="1866498"/>
            <a:ext cx="5821292" cy="317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442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43000" y="1139825"/>
            <a:ext cx="6858000" cy="4953000"/>
          </a:xfrm>
          <a:prstGeom prst="rect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100000">
                <a:srgbClr val="006699"/>
              </a:gs>
            </a:gsLst>
            <a:lin ang="5400000" scaled="1"/>
          </a:gradFill>
          <a:ln w="254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39750" y="115888"/>
            <a:ext cx="7993063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800" b="1" dirty="0">
                <a:solidFill>
                  <a:srgbClr val="CC3300"/>
                </a:solidFill>
                <a:latin typeface="Trebuchet MS" charset="0"/>
              </a:rPr>
              <a:t>Structural disorder: evolutionary </a:t>
            </a:r>
            <a:r>
              <a:rPr lang="hu-HU" sz="2800" b="1" dirty="0" smtClean="0">
                <a:solidFill>
                  <a:srgbClr val="CC3300"/>
                </a:solidFill>
                <a:latin typeface="Trebuchet MS" charset="0"/>
              </a:rPr>
              <a:t>success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436813" y="1701800"/>
            <a:ext cx="0" cy="3503613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2422525" y="5205413"/>
            <a:ext cx="47990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2286000" y="5205413"/>
            <a:ext cx="1508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2286000" y="4291013"/>
            <a:ext cx="1508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286000" y="3376613"/>
            <a:ext cx="1508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2286000" y="2463800"/>
            <a:ext cx="1508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2362200" y="4749800"/>
            <a:ext cx="746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362200" y="3833813"/>
            <a:ext cx="746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2362200" y="2919413"/>
            <a:ext cx="746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2362200" y="2005013"/>
            <a:ext cx="74613" cy="0"/>
          </a:xfrm>
          <a:prstGeom prst="line">
            <a:avLst/>
          </a:prstGeom>
          <a:noFill/>
          <a:ln w="38100">
            <a:solidFill>
              <a:srgbClr val="CCFF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835150" y="4138613"/>
            <a:ext cx="450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>
                <a:solidFill>
                  <a:srgbClr val="CCFFCC"/>
                </a:solidFill>
              </a:rPr>
              <a:t>20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835150" y="3225800"/>
            <a:ext cx="450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>
                <a:solidFill>
                  <a:srgbClr val="CCFFCC"/>
                </a:solidFill>
              </a:rPr>
              <a:t>40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835150" y="2309813"/>
            <a:ext cx="45085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>
                <a:solidFill>
                  <a:srgbClr val="CCFFCC"/>
                </a:solidFill>
              </a:rPr>
              <a:t>60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835150" y="5053013"/>
            <a:ext cx="450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>
                <a:solidFill>
                  <a:srgbClr val="CCFFCC"/>
                </a:solidFill>
              </a:rPr>
              <a:t>  0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 rot="10800000">
            <a:off x="1335408" y="2154238"/>
            <a:ext cx="46767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lIns="98225" tIns="49113" rIns="98225" bIns="49113" anchor="b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100" b="1" dirty="0">
                <a:solidFill>
                  <a:srgbClr val="CCFFCC"/>
                </a:solidFill>
              </a:rPr>
              <a:t>I</a:t>
            </a:r>
            <a:r>
              <a:rPr lang="hu-HU" sz="2100" b="1" dirty="0" smtClean="0">
                <a:solidFill>
                  <a:srgbClr val="CCFFCC"/>
                </a:solidFill>
              </a:rPr>
              <a:t>DR (&lt;40) </a:t>
            </a:r>
            <a:r>
              <a:rPr lang="hu-HU" sz="2100" b="1" dirty="0">
                <a:solidFill>
                  <a:srgbClr val="CCFFCC"/>
                </a:solidFill>
              </a:rPr>
              <a:t>protein, %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886200" y="5434013"/>
            <a:ext cx="1981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100" b="1">
                <a:solidFill>
                  <a:srgbClr val="CCFFCC"/>
                </a:solidFill>
              </a:rPr>
              <a:t>Domain of life</a:t>
            </a: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4497388" y="2860675"/>
            <a:ext cx="836612" cy="11779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3124200" y="3124200"/>
            <a:ext cx="836613" cy="1371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5865813" y="2138363"/>
            <a:ext cx="1068387" cy="6842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>
            <a:off x="3124200" y="3910013"/>
            <a:ext cx="836613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5865813" y="2463800"/>
            <a:ext cx="84137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3048000" y="4138613"/>
            <a:ext cx="1144588" cy="37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b="1" dirty="0" smtClean="0"/>
              <a:t>Bacteria</a:t>
            </a:r>
            <a:endParaRPr lang="hu-HU" b="1" dirty="0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495800" y="3681413"/>
            <a:ext cx="1143000" cy="37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b="1" dirty="0" smtClean="0"/>
              <a:t>Archea</a:t>
            </a:r>
            <a:endParaRPr lang="hu-HU" b="1" dirty="0"/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791200" y="2447925"/>
            <a:ext cx="1447800" cy="37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b="1" dirty="0" smtClean="0"/>
              <a:t>Eukaryota</a:t>
            </a:r>
            <a:endParaRPr lang="hu-HU" b="1" dirty="0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4497388" y="3575050"/>
            <a:ext cx="836612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5940425" y="6477000"/>
            <a:ext cx="31559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 dirty="0">
                <a:solidFill>
                  <a:srgbClr val="336699"/>
                </a:solidFill>
              </a:rPr>
              <a:t>Vucetic et al. (2002) </a:t>
            </a:r>
            <a:r>
              <a:rPr lang="hu-HU" sz="1500" b="1" i="1" dirty="0">
                <a:solidFill>
                  <a:srgbClr val="336699"/>
                </a:solidFill>
              </a:rPr>
              <a:t>Proteins</a:t>
            </a:r>
            <a:r>
              <a:rPr lang="hu-HU" sz="1500" b="1" dirty="0">
                <a:solidFill>
                  <a:srgbClr val="336699"/>
                </a:solidFill>
              </a:rPr>
              <a:t> 52, 573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47800" y="1125538"/>
            <a:ext cx="5927725" cy="4818062"/>
          </a:xfrm>
          <a:prstGeom prst="rect">
            <a:avLst/>
          </a:prstGeom>
          <a:gradFill rotWithShape="0">
            <a:gsLst>
              <a:gs pos="0">
                <a:srgbClr val="336699">
                  <a:gamma/>
                  <a:shade val="46275"/>
                  <a:invGamma/>
                </a:srgbClr>
              </a:gs>
              <a:gs pos="100000">
                <a:srgbClr val="336699"/>
              </a:gs>
            </a:gsLst>
            <a:lin ang="5400000" scaled="1"/>
          </a:gradFill>
          <a:ln w="25400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622925" y="6597650"/>
            <a:ext cx="3486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1400" b="1" dirty="0">
                <a:solidFill>
                  <a:srgbClr val="336699"/>
                </a:solidFill>
                <a:ea typeface="Arial" charset="0"/>
                <a:cs typeface="Arial" charset="0"/>
              </a:rPr>
              <a:t>Iakoucheva et al. (2002) </a:t>
            </a:r>
            <a:r>
              <a:rPr lang="hu-HU" sz="1400" b="1" i="1" dirty="0">
                <a:solidFill>
                  <a:srgbClr val="336699"/>
                </a:solidFill>
                <a:ea typeface="Arial" charset="0"/>
                <a:cs typeface="Arial" charset="0"/>
              </a:rPr>
              <a:t>J. Mol. Biol.</a:t>
            </a:r>
            <a:r>
              <a:rPr lang="hu-HU" sz="1400" b="1" dirty="0">
                <a:solidFill>
                  <a:srgbClr val="336699"/>
                </a:solidFill>
                <a:ea typeface="Arial" charset="0"/>
                <a:cs typeface="Arial" charset="0"/>
              </a:rPr>
              <a:t> 323, 573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867400" y="1752600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1200" b="1">
                <a:solidFill>
                  <a:srgbClr val="FFFFCC"/>
                </a:solidFill>
                <a:ea typeface="Arial" charset="0"/>
                <a:cs typeface="Arial" charset="0"/>
              </a:rPr>
              <a:t>regulatory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883275" y="19351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1200" b="1">
                <a:solidFill>
                  <a:srgbClr val="CCFFFF"/>
                </a:solidFill>
                <a:ea typeface="Arial" charset="0"/>
                <a:cs typeface="Arial" charset="0"/>
              </a:rPr>
              <a:t>signaling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883275" y="2163763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1200" b="1">
                <a:solidFill>
                  <a:srgbClr val="66FF33"/>
                </a:solidFill>
                <a:ea typeface="Arial" charset="0"/>
                <a:cs typeface="Arial" charset="0"/>
              </a:rPr>
              <a:t>biosynthetic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883275" y="236220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1200" b="1">
                <a:solidFill>
                  <a:srgbClr val="FFCCFF"/>
                </a:solidFill>
                <a:ea typeface="Arial" charset="0"/>
                <a:cs typeface="Arial" charset="0"/>
              </a:rPr>
              <a:t>metabolic</a:t>
            </a: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073275" y="1484313"/>
          <a:ext cx="5013325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name="Graph" r:id="rId3" imgW="7315200" imgH="7442200" progId="">
                  <p:embed/>
                </p:oleObj>
              </mc:Choice>
              <mc:Fallback>
                <p:oleObj name="Graph" r:id="rId3" imgW="7315200" imgH="74422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1484313"/>
                        <a:ext cx="5013325" cy="510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 rot="10800000">
            <a:off x="1676400" y="2743200"/>
            <a:ext cx="48895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2000" b="1">
                <a:solidFill>
                  <a:srgbClr val="FFFFFF"/>
                </a:solidFill>
                <a:ea typeface="Arial" charset="0"/>
                <a:cs typeface="Arial" charset="0"/>
              </a:rPr>
              <a:t>protein (%)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124200" y="5029200"/>
            <a:ext cx="342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2000" b="1">
                <a:solidFill>
                  <a:srgbClr val="66FFFF"/>
                </a:solidFill>
                <a:ea typeface="Arial" charset="0"/>
                <a:cs typeface="Arial" charset="0"/>
              </a:rPr>
              <a:t>30</a:t>
            </a:r>
            <a:r>
              <a:rPr lang="hu-HU" sz="2000" b="1">
                <a:solidFill>
                  <a:srgbClr val="66FFFF"/>
                </a:solidFill>
                <a:ea typeface="Times New Roman" charset="0"/>
                <a:cs typeface="Times New Roman" charset="0"/>
              </a:rPr>
              <a:t>&lt;</a:t>
            </a:r>
            <a:r>
              <a:rPr lang="hu-HU" sz="2000" b="1">
                <a:solidFill>
                  <a:srgbClr val="66FFFF"/>
                </a:solidFill>
                <a:ea typeface="Arial" charset="0"/>
                <a:cs typeface="Arial" charset="0"/>
              </a:rPr>
              <a:t>        40</a:t>
            </a:r>
            <a:r>
              <a:rPr lang="hu-HU" sz="2000" b="1">
                <a:solidFill>
                  <a:srgbClr val="66FFFF"/>
                </a:solidFill>
                <a:ea typeface="Times New Roman" charset="0"/>
                <a:cs typeface="Times New Roman" charset="0"/>
              </a:rPr>
              <a:t>&lt;</a:t>
            </a:r>
            <a:r>
              <a:rPr lang="hu-HU" sz="2000" b="1">
                <a:solidFill>
                  <a:srgbClr val="66FFFF"/>
                </a:solidFill>
                <a:ea typeface="Arial" charset="0"/>
                <a:cs typeface="Arial" charset="0"/>
              </a:rPr>
              <a:t>        50</a:t>
            </a:r>
            <a:r>
              <a:rPr lang="hu-HU" sz="2000" b="1">
                <a:solidFill>
                  <a:srgbClr val="66FFFF"/>
                </a:solidFill>
                <a:ea typeface="Times New Roman" charset="0"/>
                <a:cs typeface="Times New Roman" charset="0"/>
              </a:rPr>
              <a:t>&lt;</a:t>
            </a:r>
            <a:r>
              <a:rPr lang="hu-HU" sz="2000" b="1">
                <a:solidFill>
                  <a:srgbClr val="66FFFF"/>
                </a:solidFill>
                <a:ea typeface="Arial" charset="0"/>
                <a:cs typeface="Arial" charset="0"/>
              </a:rPr>
              <a:t>        60 </a:t>
            </a:r>
            <a:r>
              <a:rPr lang="hu-HU" sz="2000" b="1">
                <a:solidFill>
                  <a:srgbClr val="66FFFF"/>
                </a:solidFill>
                <a:ea typeface="Times New Roman" charset="0"/>
                <a:cs typeface="Times New Roman" charset="0"/>
              </a:rPr>
              <a:t>&lt;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124200" y="5394325"/>
            <a:ext cx="327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2000" b="1">
                <a:solidFill>
                  <a:srgbClr val="FFFFFF"/>
                </a:solidFill>
                <a:ea typeface="Arial" charset="0"/>
                <a:cs typeface="Arial" charset="0"/>
              </a:rPr>
              <a:t>length of disordered region</a:t>
            </a:r>
            <a:endParaRPr lang="hu-HU" sz="2000" b="1">
              <a:solidFill>
                <a:srgbClr val="FFFFFF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96888" y="378103"/>
            <a:ext cx="6878637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Arial" charset="0"/>
                <a:cs typeface="Arial" charset="0"/>
              </a:rPr>
              <a:t>Disorder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 </a:t>
            </a:r>
            <a:r>
              <a:rPr lang="hu-HU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prevails </a:t>
            </a:r>
            <a:r>
              <a:rPr lang="hu-HU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in regulatory proteins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85863" y="188913"/>
            <a:ext cx="72723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</a:rPr>
              <a:t>Disorder </a:t>
            </a:r>
            <a:r>
              <a:rPr lang="en-GB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</a:rPr>
              <a:t>correlates with complex size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508625" y="6453188"/>
            <a:ext cx="36004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hu-HU" sz="1500" b="1" dirty="0">
                <a:solidFill>
                  <a:srgbClr val="336699"/>
                </a:solidFill>
              </a:rPr>
              <a:t>Hegyi et al. (2007) </a:t>
            </a:r>
            <a:r>
              <a:rPr lang="hu-HU" sz="1500" b="1" i="1" dirty="0">
                <a:solidFill>
                  <a:srgbClr val="336699"/>
                </a:solidFill>
              </a:rPr>
              <a:t>BMC Struct. Biol.</a:t>
            </a:r>
            <a:r>
              <a:rPr lang="en-GB" sz="1500" b="1" dirty="0">
                <a:solidFill>
                  <a:srgbClr val="336699"/>
                </a:solidFill>
              </a:rPr>
              <a:t> 7, 65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330325" y="1341438"/>
            <a:ext cx="6481763" cy="4895850"/>
            <a:chOff x="839" y="709"/>
            <a:chExt cx="4161" cy="3164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839" y="709"/>
              <a:ext cx="4127" cy="3129"/>
            </a:xfrm>
            <a:prstGeom prst="rect">
              <a:avLst/>
            </a:prstGeom>
            <a:noFill/>
            <a:ln w="38100">
              <a:solidFill>
                <a:srgbClr val="8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872" y="743"/>
              <a:ext cx="4128" cy="3130"/>
              <a:chOff x="929" y="799"/>
              <a:chExt cx="4128" cy="3130"/>
            </a:xfrm>
          </p:grpSpPr>
          <p:sp>
            <p:nvSpPr>
              <p:cNvPr id="9" name="Line 7"/>
              <p:cNvSpPr>
                <a:spLocks noChangeShapeType="1"/>
              </p:cNvSpPr>
              <p:nvPr/>
            </p:nvSpPr>
            <p:spPr bwMode="auto">
              <a:xfrm>
                <a:off x="929" y="3929"/>
                <a:ext cx="4128" cy="0"/>
              </a:xfrm>
              <a:prstGeom prst="line">
                <a:avLst/>
              </a:prstGeom>
              <a:noFill/>
              <a:ln w="762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5057" y="799"/>
                <a:ext cx="0" cy="3130"/>
              </a:xfrm>
              <a:prstGeom prst="line">
                <a:avLst/>
              </a:prstGeom>
              <a:noFill/>
              <a:ln w="762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aphicFrame>
        <p:nvGraphicFramePr>
          <p:cNvPr id="11" name="Object 9"/>
          <p:cNvGraphicFramePr>
            <a:graphicFrameLocks noGrp="1" noChangeAspect="1"/>
          </p:cNvGraphicFramePr>
          <p:nvPr>
            <p:ph/>
          </p:nvPr>
        </p:nvGraphicFramePr>
        <p:xfrm>
          <a:off x="1384300" y="1398588"/>
          <a:ext cx="6281738" cy="472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8" name="Graph" r:id="rId3" imgW="7315200" imgH="5765800" progId="">
                  <p:embed/>
                </p:oleObj>
              </mc:Choice>
              <mc:Fallback>
                <p:oleObj name="Graph" r:id="rId3" imgW="7315200" imgH="5765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4300" y="1398588"/>
                        <a:ext cx="6281738" cy="47291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484438" y="1700213"/>
            <a:ext cx="917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hu-HU" sz="2000" b="1">
                <a:solidFill>
                  <a:srgbClr val="FF0000"/>
                </a:solidFill>
                <a:latin typeface="Arial" charset="0"/>
              </a:rPr>
              <a:t>single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635375" y="2349500"/>
            <a:ext cx="974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hu-HU" sz="2000" b="1">
                <a:solidFill>
                  <a:srgbClr val="FF9900"/>
                </a:solidFill>
                <a:latin typeface="Arial" charset="0"/>
              </a:rPr>
              <a:t>11-100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771775" y="2708275"/>
            <a:ext cx="550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hu-HU" sz="2000" b="1">
                <a:solidFill>
                  <a:srgbClr val="00FF00"/>
                </a:solidFill>
                <a:latin typeface="Arial" charset="0"/>
              </a:rPr>
              <a:t>2-4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132138" y="3608388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hu-HU" sz="2000" b="1">
                <a:solidFill>
                  <a:srgbClr val="0000FF"/>
                </a:solidFill>
                <a:latin typeface="Arial" charset="0"/>
              </a:rPr>
              <a:t>5-10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65869" y="838200"/>
            <a:ext cx="499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Larger protein complexes have more disorder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seas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6214250" cy="4876800"/>
          </a:xfrm>
          <a:prstGeom prst="rect">
            <a:avLst/>
          </a:prstGeom>
        </p:spPr>
      </p:pic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066800" y="304800"/>
            <a:ext cx="7239000" cy="79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IDP regions are abundant in disease          related proteins.</a:t>
            </a:r>
            <a:endParaRPr lang="hu-HU" sz="2800" b="1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1600" y="6336268"/>
            <a:ext cx="390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Uversky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 et al., BMC Genomics, 2008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914400" y="1752600"/>
            <a:ext cx="7239000" cy="101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err="1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Physico</a:t>
            </a: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-chemical properties of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  <a:ea typeface="Arial" charset="0"/>
                <a:cs typeface="Arial" charset="0"/>
              </a:rPr>
              <a:t> intrinsically unfolded proteins</a:t>
            </a:r>
            <a:endParaRPr lang="hu-HU" sz="2800" b="1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28600"/>
            <a:ext cx="4480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Stereo-chemical properties of IUP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762000"/>
            <a:ext cx="7179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accent2"/>
                </a:solidFill>
              </a:rPr>
              <a:t>IUPs</a:t>
            </a:r>
            <a:r>
              <a:rPr lang="en-US" sz="2400" b="1" dirty="0" smtClean="0">
                <a:solidFill>
                  <a:schemeClr val="accent2"/>
                </a:solidFill>
              </a:rPr>
              <a:t> are dynamic, but their structures are NOT random</a:t>
            </a:r>
          </a:p>
          <a:p>
            <a:endParaRPr lang="en-US" sz="2400" b="1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200400" y="5832730"/>
          <a:ext cx="3276600" cy="801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" name="Equation" r:id="rId3" imgW="1816100" imgH="444500" progId="Equation.3">
                  <p:embed/>
                </p:oleObj>
              </mc:Choice>
              <mc:Fallback>
                <p:oleObj name="Equation" r:id="rId3" imgW="1816100" imgH="444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832730"/>
                        <a:ext cx="3276600" cy="8019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blackblob.tiff"/>
          <p:cNvPicPr>
            <a:picLocks noChangeAspect="1"/>
          </p:cNvPicPr>
          <p:nvPr/>
        </p:nvPicPr>
        <p:blipFill>
          <a:blip r:embed="rId5"/>
          <a:srcRect t="5379" b="2689"/>
          <a:stretch>
            <a:fillRect/>
          </a:stretch>
        </p:blipFill>
        <p:spPr>
          <a:xfrm>
            <a:off x="4455073" y="1600200"/>
            <a:ext cx="4612727" cy="42325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1295400"/>
            <a:ext cx="591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Experimental evidence:  non-zero residual dipolar couplings</a:t>
            </a:r>
            <a:endParaRPr lang="en-US" b="1" i="1" dirty="0"/>
          </a:p>
        </p:txBody>
      </p:sp>
      <p:pic>
        <p:nvPicPr>
          <p:cNvPr id="10" name="Picture 9" descr="no0RDC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327" y="1600200"/>
            <a:ext cx="4302673" cy="4089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ydroVol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50" y="1295400"/>
            <a:ext cx="6673850" cy="52605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228600"/>
            <a:ext cx="4608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Physico</a:t>
            </a:r>
            <a:r>
              <a:rPr lang="en-US" sz="2400" b="1" dirty="0" smtClean="0"/>
              <a:t>-chemical properties of IUP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9065" y="838200"/>
            <a:ext cx="7308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 </a:t>
            </a:r>
            <a:r>
              <a:rPr lang="en-US" sz="2000" b="1" dirty="0" err="1" smtClean="0">
                <a:solidFill>
                  <a:schemeClr val="accent2"/>
                </a:solidFill>
              </a:rPr>
              <a:t>IUPs</a:t>
            </a:r>
            <a:r>
              <a:rPr lang="en-US" sz="2000" b="1" dirty="0" smtClean="0">
                <a:solidFill>
                  <a:schemeClr val="accent2"/>
                </a:solidFill>
              </a:rPr>
              <a:t> have a low “density”  connected with large radius of gyration.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065" y="3886200"/>
            <a:ext cx="86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 AA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2617" y="5345668"/>
            <a:ext cx="86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500 AA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43000" y="987425"/>
            <a:ext cx="6858000" cy="5334000"/>
          </a:xfrm>
          <a:prstGeom prst="rect">
            <a:avLst/>
          </a:prstGeom>
          <a:gradFill rotWithShape="0">
            <a:gsLst>
              <a:gs pos="0">
                <a:srgbClr val="336699">
                  <a:gamma/>
                  <a:shade val="46275"/>
                  <a:invGamma/>
                </a:srgbClr>
              </a:gs>
              <a:gs pos="100000">
                <a:srgbClr val="336699"/>
              </a:gs>
            </a:gsLst>
            <a:lin ang="5400000" scaled="1"/>
          </a:gradFill>
          <a:ln w="254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992188" y="1016000"/>
          <a:ext cx="6856412" cy="565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0" name="Graph" r:id="rId3" imgW="7315200" imgH="6286500" progId="">
                  <p:embed/>
                </p:oleObj>
              </mc:Choice>
              <mc:Fallback>
                <p:oleObj name="Graph" r:id="rId3" imgW="7315200" imgH="62865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188" y="1016000"/>
                        <a:ext cx="6856412" cy="565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336699">
                                    <a:gamma/>
                                    <a:shade val="46275"/>
                                    <a:invGamma/>
                                  </a:srgbClr>
                                </a:gs>
                                <a:gs pos="100000">
                                  <a:srgbClr val="336699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590800" y="1368425"/>
            <a:ext cx="4267200" cy="3886200"/>
            <a:chOff x="1632" y="960"/>
            <a:chExt cx="2688" cy="2448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V="1">
              <a:off x="1824" y="1968"/>
              <a:ext cx="2496" cy="1440"/>
            </a:xfrm>
            <a:prstGeom prst="line">
              <a:avLst/>
            </a:prstGeom>
            <a:noFill/>
            <a:ln w="2540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V="1">
              <a:off x="2160" y="2208"/>
              <a:ext cx="1392" cy="864"/>
            </a:xfrm>
            <a:prstGeom prst="line">
              <a:avLst/>
            </a:prstGeom>
            <a:noFill/>
            <a:ln w="2540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V="1">
              <a:off x="2160" y="1872"/>
              <a:ext cx="1296" cy="1056"/>
            </a:xfrm>
            <a:prstGeom prst="line">
              <a:avLst/>
            </a:prstGeom>
            <a:noFill/>
            <a:ln w="2540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V="1">
              <a:off x="1632" y="960"/>
              <a:ext cx="2304" cy="2208"/>
            </a:xfrm>
            <a:prstGeom prst="line">
              <a:avLst/>
            </a:prstGeom>
            <a:noFill/>
            <a:ln w="25400">
              <a:solidFill>
                <a:srgbClr val="33CCCC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V="1">
              <a:off x="1968" y="1392"/>
              <a:ext cx="2016" cy="1632"/>
            </a:xfrm>
            <a:prstGeom prst="line">
              <a:avLst/>
            </a:prstGeom>
            <a:noFill/>
            <a:ln w="22225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V="1">
              <a:off x="2160" y="1152"/>
              <a:ext cx="1680" cy="1536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326188" y="3197225"/>
            <a:ext cx="10652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100" b="1">
                <a:solidFill>
                  <a:srgbClr val="66FFFF"/>
                </a:solidFill>
                <a:latin typeface="Times New Roman MT Extra Bold" pitchFamily="18" charset="0"/>
              </a:rPr>
              <a:t>Native</a:t>
            </a:r>
            <a:endParaRPr sz="2100" b="1" noProof="1">
              <a:solidFill>
                <a:srgbClr val="66FFFF"/>
              </a:solidFill>
              <a:latin typeface="Times New Roman MT Extra Bold" pitchFamily="18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486400" y="3028950"/>
            <a:ext cx="7397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100" b="1">
                <a:solidFill>
                  <a:srgbClr val="66FFFF"/>
                </a:solidFill>
                <a:latin typeface="Times New Roman MT Extra Bold" pitchFamily="18" charset="0"/>
              </a:rPr>
              <a:t>MG</a:t>
            </a:r>
            <a:endParaRPr sz="2100" b="1" noProof="1">
              <a:solidFill>
                <a:srgbClr val="66FFFF"/>
              </a:solidFill>
              <a:latin typeface="Times New Roman MT Extra Bold" pitchFamily="18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368925" y="2663825"/>
            <a:ext cx="820738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/>
            <a:r>
              <a:rPr lang="hu-HU" sz="2100" b="1">
                <a:solidFill>
                  <a:srgbClr val="66FFFF"/>
                </a:solidFill>
                <a:latin typeface="Times New Roman MT Extra Bold" pitchFamily="18" charset="0"/>
              </a:rPr>
              <a:t>PMG</a:t>
            </a:r>
            <a:endParaRPr sz="2100" b="1" noProof="1">
              <a:solidFill>
                <a:srgbClr val="66FFFF"/>
              </a:solidFill>
              <a:latin typeface="Times New Roman MT Extra Bold" pitchFamily="18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497388" y="1673225"/>
            <a:ext cx="11414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100" b="1">
                <a:solidFill>
                  <a:srgbClr val="66FFFF"/>
                </a:solidFill>
                <a:latin typeface="Times New Roman MT Extra Bold" pitchFamily="18" charset="0"/>
              </a:rPr>
              <a:t>U (RC)</a:t>
            </a:r>
            <a:endParaRPr sz="2100" b="1" noProof="1">
              <a:solidFill>
                <a:srgbClr val="66FFFF"/>
              </a:solidFill>
              <a:latin typeface="Times New Roman MT Extra Bold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246813" y="1949450"/>
            <a:ext cx="129698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hu-HU" sz="2600" b="1">
                <a:solidFill>
                  <a:srgbClr val="66FF66"/>
                </a:solidFill>
                <a:latin typeface="Times New Roman MT Extra Bold" pitchFamily="18" charset="0"/>
              </a:rPr>
              <a:t>IUP</a:t>
            </a:r>
            <a:r>
              <a:rPr lang="hu-HU" sz="2600" b="1" baseline="-25000">
                <a:solidFill>
                  <a:srgbClr val="66FF66"/>
                </a:solidFill>
                <a:latin typeface="Times New Roman MT Extra Bold" pitchFamily="18" charset="0"/>
              </a:rPr>
              <a:t>PMG</a:t>
            </a:r>
            <a:endParaRPr sz="2600" b="1" noProof="1">
              <a:solidFill>
                <a:srgbClr val="66FF66"/>
              </a:solidFill>
              <a:latin typeface="Times New Roman MT Extra Bold" pitchFamily="18" charset="0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096000" y="1444625"/>
            <a:ext cx="1143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>
                <a:solidFill>
                  <a:srgbClr val="FF0000"/>
                </a:solidFill>
                <a:latin typeface="Times New Roman MT Extra Bold" pitchFamily="18" charset="0"/>
              </a:rPr>
              <a:t>IUP</a:t>
            </a:r>
            <a:r>
              <a:rPr lang="hu-HU" sz="2600" b="1" baseline="-25000">
                <a:solidFill>
                  <a:srgbClr val="FF0000"/>
                </a:solidFill>
                <a:latin typeface="Times New Roman MT Extra Bold" pitchFamily="18" charset="0"/>
              </a:rPr>
              <a:t>RC</a:t>
            </a:r>
            <a:endParaRPr sz="2600" b="1" noProof="1">
              <a:solidFill>
                <a:srgbClr val="FF0000"/>
              </a:solidFill>
              <a:latin typeface="Times New Roman MT Extra Bold" pitchFamily="18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372225" y="6584950"/>
            <a:ext cx="2736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>
                <a:solidFill>
                  <a:srgbClr val="336699"/>
                </a:solidFill>
                <a:latin typeface="Times New Roman MT Extra Bold" pitchFamily="18" charset="0"/>
              </a:rPr>
              <a:t>Uversky (2002) </a:t>
            </a:r>
            <a:r>
              <a:rPr lang="hu-HU" sz="1500" b="1" i="1">
                <a:solidFill>
                  <a:srgbClr val="336699"/>
                </a:solidFill>
                <a:latin typeface="Times New Roman MT Extra Bold" pitchFamily="18" charset="0"/>
              </a:rPr>
              <a:t>Prot. Sci.</a:t>
            </a:r>
            <a:r>
              <a:rPr lang="hu-HU" sz="1500" b="1">
                <a:solidFill>
                  <a:srgbClr val="336699"/>
                </a:solidFill>
                <a:latin typeface="Times New Roman MT Extra Bold" pitchFamily="18" charset="0"/>
              </a:rPr>
              <a:t> 11, 739</a:t>
            </a:r>
            <a:endParaRPr sz="1500" b="1" noProof="1">
              <a:solidFill>
                <a:srgbClr val="336699"/>
              </a:solidFill>
              <a:latin typeface="Times New Roman MT Extra Bold" pitchFamily="18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23850" y="115888"/>
            <a:ext cx="38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800" b="1" dirty="0" smtClean="0">
                <a:latin typeface="+mj-lt"/>
              </a:rPr>
              <a:t>Overall structure of </a:t>
            </a:r>
            <a:r>
              <a:rPr lang="en-GB" sz="2800" b="1" dirty="0" err="1" smtClean="0">
                <a:latin typeface="+mj-lt"/>
              </a:rPr>
              <a:t>IUPs</a:t>
            </a:r>
            <a:r>
              <a:rPr lang="en-GB" sz="2800" b="1" dirty="0" smtClean="0">
                <a:latin typeface="+mj-lt"/>
              </a:rPr>
              <a:t> </a:t>
            </a:r>
            <a:endParaRPr lang="hu-H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4269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Sequence signatures of disorder</a:t>
            </a:r>
            <a:endParaRPr lang="en-US" sz="2400" b="1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981575" y="6400800"/>
            <a:ext cx="41275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 b="1" dirty="0">
                <a:solidFill>
                  <a:srgbClr val="336699"/>
                </a:solidFill>
              </a:rPr>
              <a:t>Dunker et al. (2001) </a:t>
            </a:r>
            <a:r>
              <a:rPr lang="en-GB" sz="1500" b="1" i="1" dirty="0">
                <a:solidFill>
                  <a:srgbClr val="336699"/>
                </a:solidFill>
              </a:rPr>
              <a:t>J. Mol. Graph. Model.</a:t>
            </a:r>
            <a:r>
              <a:rPr lang="en-GB" sz="1500" b="1" dirty="0">
                <a:solidFill>
                  <a:srgbClr val="336699"/>
                </a:solidFill>
              </a:rPr>
              <a:t> 19, 26</a:t>
            </a:r>
            <a:endParaRPr lang="hu-HU" sz="1500" b="1" dirty="0">
              <a:solidFill>
                <a:srgbClr val="3366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" y="1264384"/>
            <a:ext cx="84232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low content of bulky, hydrophobic amino acids </a:t>
            </a: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chemeClr val="accent2"/>
              </a:solidFill>
            </a:endParaRP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high proportion of polar and charged amino acids. </a:t>
            </a: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chemeClr val="accent2"/>
              </a:solidFill>
            </a:endParaRP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often low complexity sequences, i.e. overrepresentation of a few residues. 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4269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Sequence signatures of disorder</a:t>
            </a:r>
            <a:endParaRPr lang="en-US" sz="24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96975"/>
            <a:ext cx="8442325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981575" y="6524625"/>
            <a:ext cx="41275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 b="1" dirty="0">
                <a:solidFill>
                  <a:srgbClr val="336699"/>
                </a:solidFill>
              </a:rPr>
              <a:t>Dunker et al. (2001) </a:t>
            </a:r>
            <a:r>
              <a:rPr lang="en-GB" sz="1500" b="1" i="1" dirty="0">
                <a:solidFill>
                  <a:srgbClr val="336699"/>
                </a:solidFill>
              </a:rPr>
              <a:t>J. Mol. Graph. Model.</a:t>
            </a:r>
            <a:r>
              <a:rPr lang="en-GB" sz="1500" b="1" dirty="0">
                <a:solidFill>
                  <a:srgbClr val="336699"/>
                </a:solidFill>
              </a:rPr>
              <a:t> 19, 26</a:t>
            </a:r>
            <a:endParaRPr lang="hu-HU" sz="1500" b="1" dirty="0">
              <a:solidFill>
                <a:srgbClr val="336699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3850" y="1123950"/>
            <a:ext cx="8640763" cy="3960813"/>
            <a:chOff x="839" y="709"/>
            <a:chExt cx="4161" cy="3164"/>
          </a:xfrm>
        </p:grpSpPr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839" y="709"/>
              <a:ext cx="4127" cy="3129"/>
            </a:xfrm>
            <a:prstGeom prst="rect">
              <a:avLst/>
            </a:prstGeom>
            <a:noFill/>
            <a:ln w="38100">
              <a:solidFill>
                <a:srgbClr val="8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72" y="743"/>
              <a:ext cx="4128" cy="3130"/>
              <a:chOff x="929" y="799"/>
              <a:chExt cx="4128" cy="3130"/>
            </a:xfrm>
          </p:grpSpPr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>
                <a:off x="929" y="3929"/>
                <a:ext cx="4128" cy="0"/>
              </a:xfrm>
              <a:prstGeom prst="line">
                <a:avLst/>
              </a:prstGeom>
              <a:noFill/>
              <a:ln w="762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 flipV="1">
                <a:off x="5057" y="799"/>
                <a:ext cx="0" cy="3130"/>
              </a:xfrm>
              <a:prstGeom prst="line">
                <a:avLst/>
              </a:prstGeom>
              <a:noFill/>
              <a:ln w="762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1187450" y="5300663"/>
            <a:ext cx="2879725" cy="1033462"/>
            <a:chOff x="748" y="3339"/>
            <a:chExt cx="1814" cy="651"/>
          </a:xfrm>
        </p:grpSpPr>
        <p:sp>
          <p:nvSpPr>
            <p:cNvPr id="18" name="AutoShape 11"/>
            <p:cNvSpPr>
              <a:spLocks/>
            </p:cNvSpPr>
            <p:nvPr/>
          </p:nvSpPr>
          <p:spPr bwMode="auto">
            <a:xfrm rot="16200000">
              <a:off x="1519" y="2568"/>
              <a:ext cx="272" cy="1814"/>
            </a:xfrm>
            <a:prstGeom prst="leftBrace">
              <a:avLst>
                <a:gd name="adj1" fmla="val 55576"/>
                <a:gd name="adj2" fmla="val 50000"/>
              </a:avLst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839" y="3702"/>
              <a:ext cx="16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hu-HU" sz="2400" b="1">
                  <a:solidFill>
                    <a:schemeClr val="accent2"/>
                  </a:solidFill>
                  <a:latin typeface="Arial" charset="0"/>
                </a:rPr>
                <a:t>order-promoting</a:t>
              </a:r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5219700" y="5300663"/>
            <a:ext cx="3240088" cy="1033462"/>
            <a:chOff x="3288" y="3339"/>
            <a:chExt cx="2041" cy="651"/>
          </a:xfrm>
        </p:grpSpPr>
        <p:sp>
          <p:nvSpPr>
            <p:cNvPr id="21" name="AutoShape 14"/>
            <p:cNvSpPr>
              <a:spLocks/>
            </p:cNvSpPr>
            <p:nvPr/>
          </p:nvSpPr>
          <p:spPr bwMode="auto">
            <a:xfrm rot="16200000">
              <a:off x="4173" y="2454"/>
              <a:ext cx="272" cy="2041"/>
            </a:xfrm>
            <a:prstGeom prst="leftBrace">
              <a:avLst>
                <a:gd name="adj1" fmla="val 62531"/>
                <a:gd name="adj2" fmla="val 50000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3334" y="3702"/>
              <a:ext cx="195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hu-HU" sz="2400" b="1">
                  <a:solidFill>
                    <a:srgbClr val="FF0000"/>
                  </a:solidFill>
                  <a:latin typeface="Arial" charset="0"/>
                </a:rPr>
                <a:t>disorder-promoting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18837" y="26991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Protein </a:t>
            </a:r>
            <a:r>
              <a:rPr lang="en-US" dirty="0"/>
              <a:t>non-folding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4176713" cy="28654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70000"/>
            <a:ext cx="4176713" cy="29035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23850" y="301625"/>
            <a:ext cx="76327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IUPs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: AA charge &amp; </a:t>
            </a: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hydrophobicity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5770563" y="6492875"/>
            <a:ext cx="3327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 b="1">
                <a:solidFill>
                  <a:srgbClr val="336699"/>
                </a:solidFill>
              </a:rPr>
              <a:t>Uversky (2002) </a:t>
            </a:r>
            <a:r>
              <a:rPr lang="en-GB" sz="1500" b="1" i="1">
                <a:solidFill>
                  <a:srgbClr val="336699"/>
                </a:solidFill>
              </a:rPr>
              <a:t>Eur. J. Biochem.</a:t>
            </a:r>
            <a:r>
              <a:rPr lang="en-GB" sz="1500" b="1">
                <a:solidFill>
                  <a:srgbClr val="336699"/>
                </a:solidFill>
              </a:rPr>
              <a:t> 269, 2</a:t>
            </a:r>
            <a:endParaRPr lang="hu-HU" sz="1500" b="1">
              <a:solidFill>
                <a:srgbClr val="336699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95400" y="4876800"/>
            <a:ext cx="1066800" cy="3810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95400" y="5486400"/>
            <a:ext cx="1066800" cy="381000"/>
          </a:xfrm>
          <a:prstGeom prst="rect">
            <a:avLst/>
          </a:prstGeom>
          <a:solidFill>
            <a:srgbClr val="CB4B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90800" y="4888468"/>
            <a:ext cx="81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Folded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590800" y="5421868"/>
            <a:ext cx="1050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Unfolded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403350" y="1177925"/>
            <a:ext cx="6337300" cy="4537075"/>
            <a:chOff x="884" y="1162"/>
            <a:chExt cx="3992" cy="2858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84" y="1162"/>
              <a:ext cx="3992" cy="2858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sp>
          <p:nvSpPr>
            <p:cNvPr id="6" name="Line 12"/>
            <p:cNvSpPr>
              <a:spLocks noChangeShapeType="1"/>
            </p:cNvSpPr>
            <p:nvPr/>
          </p:nvSpPr>
          <p:spPr bwMode="auto">
            <a:xfrm flipV="1">
              <a:off x="3334" y="1706"/>
              <a:ext cx="1134" cy="183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 Box 16"/>
            <p:cNvSpPr txBox="1">
              <a:spLocks noChangeArrowheads="1"/>
            </p:cNvSpPr>
            <p:nvPr/>
          </p:nvSpPr>
          <p:spPr bwMode="auto">
            <a:xfrm>
              <a:off x="2337" y="3748"/>
              <a:ext cx="1448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b="1">
                  <a:solidFill>
                    <a:schemeClr val="tx1"/>
                  </a:solidFill>
                </a:rPr>
                <a:t>Mean hydrophobicity</a:t>
              </a:r>
              <a:endParaRPr lang="hu-HU" b="1">
                <a:solidFill>
                  <a:schemeClr val="tx1"/>
                </a:solidFill>
              </a:endParaRPr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 rot="16200000">
              <a:off x="517" y="2346"/>
              <a:ext cx="1148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b="1">
                  <a:solidFill>
                    <a:schemeClr val="tx1"/>
                  </a:solidFill>
                </a:rPr>
                <a:t>Mean net charge</a:t>
              </a:r>
              <a:endParaRPr lang="hu-HU" b="1">
                <a:solidFill>
                  <a:schemeClr val="tx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388000" y="5943600"/>
            <a:ext cx="1066800" cy="3810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50200" y="5931932"/>
            <a:ext cx="1066800" cy="381000"/>
          </a:xfrm>
          <a:prstGeom prst="rect">
            <a:avLst/>
          </a:prstGeom>
          <a:solidFill>
            <a:srgbClr val="CB4B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83400" y="5955268"/>
            <a:ext cx="81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Folded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45600" y="5867400"/>
            <a:ext cx="1050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Unfolded </a:t>
            </a:r>
            <a:endParaRPr lang="en-US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23850" y="301625"/>
            <a:ext cx="76327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AA charge &amp; </a:t>
            </a: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hydrophobicity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 (</a:t>
            </a: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Uversky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 plot)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t_struct_clip_image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104058"/>
            <a:ext cx="3810000" cy="2601542"/>
          </a:xfrm>
          <a:prstGeom prst="rect">
            <a:avLst/>
          </a:prstGeom>
        </p:spPr>
      </p:pic>
      <p:pic>
        <p:nvPicPr>
          <p:cNvPr id="5" name="Picture 4" descr="CD_protein_spectra.gif"/>
          <p:cNvPicPr>
            <a:picLocks noChangeAspect="1"/>
          </p:cNvPicPr>
          <p:nvPr/>
        </p:nvPicPr>
        <p:blipFill>
          <a:blip r:embed="rId3"/>
          <a:srcRect l="24061"/>
          <a:stretch>
            <a:fillRect/>
          </a:stretch>
        </p:blipFill>
        <p:spPr>
          <a:xfrm>
            <a:off x="685800" y="2971800"/>
            <a:ext cx="3103885" cy="3154918"/>
          </a:xfrm>
          <a:prstGeom prst="rect">
            <a:avLst/>
          </a:prstGeom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04800" y="152400"/>
            <a:ext cx="76327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IUPs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: “turned out” response to heat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5670" y="4278868"/>
            <a:ext cx="832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Folded</a:t>
            </a:r>
            <a:endParaRPr lang="en-US" b="1" dirty="0"/>
          </a:p>
        </p:txBody>
      </p:sp>
      <p:pic>
        <p:nvPicPr>
          <p:cNvPr id="8" name="Picture 7" descr="cd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650" y="692150"/>
            <a:ext cx="4756150" cy="3483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3800" y="990600"/>
            <a:ext cx="104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unfolded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04800" y="152400"/>
            <a:ext cx="76327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IUPs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: counter ions might promote folding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pic>
        <p:nvPicPr>
          <p:cNvPr id="5" name="Picture 4" descr="ionsIDP.tiff"/>
          <p:cNvPicPr>
            <a:picLocks noChangeAspect="1"/>
          </p:cNvPicPr>
          <p:nvPr/>
        </p:nvPicPr>
        <p:blipFill>
          <a:blip r:embed="rId2"/>
          <a:srcRect b="53372"/>
          <a:stretch>
            <a:fillRect/>
          </a:stretch>
        </p:blipFill>
        <p:spPr>
          <a:xfrm>
            <a:off x="228600" y="598400"/>
            <a:ext cx="4942433" cy="3211600"/>
          </a:xfrm>
          <a:prstGeom prst="rect">
            <a:avLst/>
          </a:prstGeom>
        </p:spPr>
      </p:pic>
      <p:pic>
        <p:nvPicPr>
          <p:cNvPr id="6" name="Picture 5" descr="ionsIDP.tiff"/>
          <p:cNvPicPr>
            <a:picLocks noChangeAspect="1"/>
          </p:cNvPicPr>
          <p:nvPr/>
        </p:nvPicPr>
        <p:blipFill>
          <a:blip r:embed="rId2"/>
          <a:srcRect t="53372"/>
          <a:stretch>
            <a:fillRect/>
          </a:stretch>
        </p:blipFill>
        <p:spPr>
          <a:xfrm>
            <a:off x="4101512" y="3581400"/>
            <a:ext cx="504248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04800" y="152400"/>
            <a:ext cx="84582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IUPs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: membrane field can promote 2º structure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835428" y="6477000"/>
            <a:ext cx="21561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 b="1" dirty="0" err="1" smtClean="0">
                <a:solidFill>
                  <a:srgbClr val="336699"/>
                </a:solidFill>
              </a:rPr>
              <a:t>Uversky</a:t>
            </a:r>
            <a:r>
              <a:rPr lang="en-GB" sz="1500" b="1" dirty="0" smtClean="0">
                <a:solidFill>
                  <a:srgbClr val="336699"/>
                </a:solidFill>
              </a:rPr>
              <a:t> (2009) </a:t>
            </a:r>
            <a:r>
              <a:rPr lang="en-GB" sz="1500" b="1" i="1" dirty="0" smtClean="0">
                <a:solidFill>
                  <a:srgbClr val="336699"/>
                </a:solidFill>
              </a:rPr>
              <a:t>Protein J.</a:t>
            </a:r>
            <a:endParaRPr lang="hu-HU" sz="1500" b="1" dirty="0">
              <a:solidFill>
                <a:srgbClr val="336699"/>
              </a:solidFill>
            </a:endParaRPr>
          </a:p>
        </p:txBody>
      </p:sp>
      <p:pic>
        <p:nvPicPr>
          <p:cNvPr id="7" name="Picture 6" descr="memb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10658"/>
            <a:ext cx="3987800" cy="4076700"/>
          </a:xfrm>
          <a:prstGeom prst="rect">
            <a:avLst/>
          </a:prstGeom>
        </p:spPr>
      </p:pic>
      <p:pic>
        <p:nvPicPr>
          <p:cNvPr id="8" name="Picture 7" descr="memb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286000"/>
            <a:ext cx="4318000" cy="3657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29400" y="3733800"/>
            <a:ext cx="1955800" cy="2209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67400" y="4038600"/>
            <a:ext cx="1044228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04800" y="152400"/>
            <a:ext cx="84582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IUPs</a:t>
            </a: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 properties overview: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219200"/>
            <a:ext cx="7353295" cy="5401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IUP stereochemistry is sensitive to environmental factors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Large hydrodynamic radius 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High content of polar AA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High solvent accessibility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Low content of hydrophobic, bulky AA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Resistant to heat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sz="2400" dirty="0" smtClean="0"/>
              <a:t>Dynamic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04800" y="152400"/>
            <a:ext cx="84582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GB" sz="2800" b="1" dirty="0" smtClean="0">
                <a:solidFill>
                  <a:srgbClr val="CC3300"/>
                </a:solidFill>
                <a:latin typeface="Trebuchet MS" charset="0"/>
              </a:rPr>
              <a:t>Biophysical tools for identification of </a:t>
            </a:r>
            <a:r>
              <a:rPr lang="en-GB" sz="2800" b="1" dirty="0" err="1" smtClean="0">
                <a:solidFill>
                  <a:srgbClr val="CC3300"/>
                </a:solidFill>
                <a:latin typeface="Trebuchet MS" charset="0"/>
              </a:rPr>
              <a:t>IUPs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12770"/>
            <a:ext cx="8236374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methods that are sensitive to molecular size, density or hydrodynamic drag:</a:t>
            </a:r>
          </a:p>
          <a:p>
            <a:r>
              <a:rPr lang="en-US" dirty="0" smtClean="0"/>
              <a:t>size exclusion chromatography, analytical ultracentrifugation, </a:t>
            </a:r>
          </a:p>
          <a:p>
            <a:r>
              <a:rPr lang="en-US" dirty="0" smtClean="0"/>
              <a:t>small angle X-ray scattering (SAXS), or NMR measurements of the diffusion constant. </a:t>
            </a:r>
          </a:p>
          <a:p>
            <a:endParaRPr lang="en-US" dirty="0" smtClean="0"/>
          </a:p>
          <a:p>
            <a:r>
              <a:rPr lang="en-US" sz="2000" b="1" dirty="0" smtClean="0"/>
              <a:t>methods able to detect a lack of secondary structure: </a:t>
            </a:r>
          </a:p>
          <a:p>
            <a:r>
              <a:rPr lang="en-US" dirty="0" smtClean="0"/>
              <a:t>far-UV (170-250 nm) circular </a:t>
            </a:r>
            <a:r>
              <a:rPr lang="en-US" dirty="0" err="1" smtClean="0"/>
              <a:t>dichroism</a:t>
            </a:r>
            <a:r>
              <a:rPr lang="en-US" dirty="0" smtClean="0"/>
              <a:t>, infrared spectroscopy, NMR spectroscopy</a:t>
            </a:r>
          </a:p>
          <a:p>
            <a:endParaRPr lang="en-US" dirty="0" smtClean="0"/>
          </a:p>
          <a:p>
            <a:r>
              <a:rPr lang="en-US" sz="2000" b="1" dirty="0" smtClean="0"/>
              <a:t>methods able to probe solvent accessibility: </a:t>
            </a:r>
          </a:p>
          <a:p>
            <a:r>
              <a:rPr lang="en-US" dirty="0" smtClean="0"/>
              <a:t>Limited proteolysis proteases, hydrogen-deuterium exchange (MS and NMR) </a:t>
            </a:r>
          </a:p>
          <a:p>
            <a:endParaRPr lang="en-US" dirty="0" smtClean="0"/>
          </a:p>
          <a:p>
            <a:r>
              <a:rPr lang="en-US" sz="2000" b="1" dirty="0" smtClean="0">
                <a:solidFill>
                  <a:schemeClr val="accent2"/>
                </a:solidFill>
              </a:rPr>
              <a:t>The primary method ….</a:t>
            </a:r>
          </a:p>
          <a:p>
            <a:r>
              <a:rPr lang="en-US" dirty="0" smtClean="0"/>
              <a:t>to obtain information on disordered regions of a protein is </a:t>
            </a:r>
            <a:r>
              <a:rPr lang="en-US" sz="2000" b="1" dirty="0" smtClean="0">
                <a:solidFill>
                  <a:schemeClr val="accent2"/>
                </a:solidFill>
              </a:rPr>
              <a:t>NMR spectroscopy</a:t>
            </a:r>
            <a:r>
              <a:rPr lang="en-US" dirty="0" smtClean="0"/>
              <a:t>.</a:t>
            </a:r>
          </a:p>
          <a:p>
            <a:r>
              <a:rPr lang="en-US" dirty="0" smtClean="0"/>
              <a:t>(Quantitative description: residual structure &amp; dynamics)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791200"/>
            <a:ext cx="330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…others (SDS PAGE, AFM, DLS, …)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04800" y="152400"/>
            <a:ext cx="84582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/>
              <a:t>Coupled folding and binding</a:t>
            </a:r>
            <a:endParaRPr lang="hu-HU" sz="2800" b="1" dirty="0">
              <a:solidFill>
                <a:srgbClr val="CC3300"/>
              </a:solidFill>
              <a:latin typeface="Trebuchet MS" charset="0"/>
            </a:endParaRPr>
          </a:p>
        </p:txBody>
      </p:sp>
      <p:pic>
        <p:nvPicPr>
          <p:cNvPr id="7" name="Picture 6" descr="folding_binding.tiff"/>
          <p:cNvPicPr>
            <a:picLocks noChangeAspect="1"/>
          </p:cNvPicPr>
          <p:nvPr/>
        </p:nvPicPr>
        <p:blipFill>
          <a:blip r:embed="rId2"/>
          <a:srcRect l="55825" t="8403" b="50419"/>
          <a:stretch>
            <a:fillRect/>
          </a:stretch>
        </p:blipFill>
        <p:spPr>
          <a:xfrm>
            <a:off x="1306146" y="1981200"/>
            <a:ext cx="2563920" cy="2646224"/>
          </a:xfrm>
          <a:prstGeom prst="rect">
            <a:avLst/>
          </a:prstGeom>
        </p:spPr>
      </p:pic>
      <p:pic>
        <p:nvPicPr>
          <p:cNvPr id="8" name="Picture 7" descr="folding_binding.tiff"/>
          <p:cNvPicPr>
            <a:picLocks noChangeAspect="1"/>
          </p:cNvPicPr>
          <p:nvPr/>
        </p:nvPicPr>
        <p:blipFill>
          <a:blip r:embed="rId2"/>
          <a:srcRect l="55825" t="56021"/>
          <a:stretch>
            <a:fillRect/>
          </a:stretch>
        </p:blipFill>
        <p:spPr>
          <a:xfrm>
            <a:off x="5669160" y="1981200"/>
            <a:ext cx="2563920" cy="28262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06146" y="5257800"/>
            <a:ext cx="6926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The ability of disordered proteins to bind, and thus to exert a function, </a:t>
            </a:r>
          </a:p>
          <a:p>
            <a:pPr algn="ctr"/>
            <a:r>
              <a:rPr lang="en-US" b="1" dirty="0" smtClean="0"/>
              <a:t>shows that stability is not a required condition.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1371600"/>
            <a:ext cx="2202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Folding upon binding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05400" y="1371600"/>
            <a:ext cx="332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Restricting mobility upon binding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6200" y="1066800"/>
            <a:ext cx="750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IUPs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953" y="2085945"/>
            <a:ext cx="1800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Entropic chains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705255"/>
            <a:ext cx="2022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Transient binding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597" y="3705255"/>
            <a:ext cx="2219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Permanent binding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8279" y="2286000"/>
            <a:ext cx="1446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Recognition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4400490"/>
            <a:ext cx="1496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Display sites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4400490"/>
            <a:ext cx="1317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Chaperons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400" y="4400490"/>
            <a:ext cx="1108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Effectors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8800" y="4400490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Assemblers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11746" y="4352835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Scavengers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637127" y="1528465"/>
            <a:ext cx="1381152" cy="757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2881446" y="1528465"/>
            <a:ext cx="1004754" cy="557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2881446" y="2686109"/>
            <a:ext cx="3747955" cy="10191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9" idx="2"/>
          </p:cNvCxnSpPr>
          <p:nvPr/>
        </p:nvCxnSpPr>
        <p:spPr>
          <a:xfrm rot="16200000" flipH="1">
            <a:off x="6388423" y="3039105"/>
            <a:ext cx="1019145" cy="3131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7" idx="2"/>
          </p:cNvCxnSpPr>
          <p:nvPr/>
        </p:nvCxnSpPr>
        <p:spPr>
          <a:xfrm rot="5400000">
            <a:off x="1882185" y="3594781"/>
            <a:ext cx="295125" cy="13162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7" idx="2"/>
            <a:endCxn id="11" idx="0"/>
          </p:cNvCxnSpPr>
          <p:nvPr/>
        </p:nvCxnSpPr>
        <p:spPr>
          <a:xfrm rot="16200000" flipH="1">
            <a:off x="2592506" y="4200751"/>
            <a:ext cx="295125" cy="1043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2"/>
          </p:cNvCxnSpPr>
          <p:nvPr/>
        </p:nvCxnSpPr>
        <p:spPr>
          <a:xfrm rot="5400000">
            <a:off x="5654701" y="3087791"/>
            <a:ext cx="295124" cy="2330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706847" y="4139937"/>
            <a:ext cx="295125" cy="2259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8" idx="2"/>
          </p:cNvCxnSpPr>
          <p:nvPr/>
        </p:nvCxnSpPr>
        <p:spPr>
          <a:xfrm rot="16200000" flipH="1">
            <a:off x="7284264" y="3788499"/>
            <a:ext cx="247470" cy="8812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1000" y="316468"/>
            <a:ext cx="5719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Functions of intrinsically unfolded proteins:</a:t>
            </a:r>
            <a:endParaRPr lang="en-US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52354" y="2438400"/>
            <a:ext cx="2500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Directly function due to disorder as linker, bristle, spring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457199" y="4731603"/>
            <a:ext cx="1295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Sites of PTM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2102577" y="4800600"/>
            <a:ext cx="1348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Assist folding</a:t>
            </a:r>
          </a:p>
          <a:p>
            <a:r>
              <a:rPr lang="en-US" sz="1600" dirty="0" smtClean="0"/>
              <a:t>of protein or RNA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3733800" y="4749224"/>
            <a:ext cx="20558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Modulate activity</a:t>
            </a:r>
          </a:p>
          <a:p>
            <a:r>
              <a:rPr lang="en-US" sz="1600" dirty="0" smtClean="0"/>
              <a:t>of partner molecule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5489719" y="4731603"/>
            <a:ext cx="2022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Assemble complexes</a:t>
            </a:r>
          </a:p>
          <a:p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7464558" y="4731603"/>
            <a:ext cx="18591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Store or neutralize small ligands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tropic_clock.tiff"/>
          <p:cNvPicPr>
            <a:picLocks noChangeAspect="1"/>
          </p:cNvPicPr>
          <p:nvPr/>
        </p:nvPicPr>
        <p:blipFill>
          <a:blip r:embed="rId2"/>
          <a:srcRect t="8362"/>
          <a:stretch>
            <a:fillRect/>
          </a:stretch>
        </p:blipFill>
        <p:spPr>
          <a:xfrm>
            <a:off x="1676400" y="2057400"/>
            <a:ext cx="5257800" cy="3497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2844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IUPs</a:t>
            </a:r>
            <a:r>
              <a:rPr lang="en-US" sz="2400" b="1" dirty="0" smtClean="0">
                <a:solidFill>
                  <a:srgbClr val="FF0000"/>
                </a:solidFill>
              </a:rPr>
              <a:t>: Entropic chains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295400"/>
            <a:ext cx="1924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e.g. entropic clock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lcineuri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133600"/>
            <a:ext cx="5180563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1607403"/>
            <a:ext cx="56486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Proteins need to fold into their 3D structure </a:t>
            </a:r>
          </a:p>
          <a:p>
            <a:pPr algn="ctr"/>
            <a:r>
              <a:rPr lang="en-US" sz="2400" dirty="0" smtClean="0"/>
              <a:t>to have biological activity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33400" y="452735"/>
            <a:ext cx="5854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Structure-function paradigm in biochemistry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81000"/>
            <a:ext cx="2314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IUPs</a:t>
            </a:r>
            <a:r>
              <a:rPr lang="en-US" sz="2400" b="1" dirty="0" smtClean="0">
                <a:solidFill>
                  <a:srgbClr val="FF0000"/>
                </a:solidFill>
              </a:rPr>
              <a:t>: Scavengers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295400" y="2352675"/>
            <a:ext cx="5829300" cy="3514725"/>
            <a:chOff x="1023" y="1680"/>
            <a:chExt cx="3249" cy="2213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880" y="1680"/>
              <a:ext cx="1392" cy="960"/>
              <a:chOff x="2880" y="1680"/>
              <a:chExt cx="1392" cy="960"/>
            </a:xfrm>
          </p:grpSpPr>
          <p:sp>
            <p:nvSpPr>
              <p:cNvPr id="8" name="Line 16"/>
              <p:cNvSpPr>
                <a:spLocks noChangeShapeType="1"/>
              </p:cNvSpPr>
              <p:nvPr/>
            </p:nvSpPr>
            <p:spPr bwMode="auto">
              <a:xfrm flipH="1">
                <a:off x="2880" y="2400"/>
                <a:ext cx="240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 flipH="1">
                <a:off x="4032" y="1680"/>
                <a:ext cx="240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aphicFrame>
          <p:nvGraphicFramePr>
            <p:cNvPr id="7" name="Object 18"/>
            <p:cNvGraphicFramePr>
              <a:graphicFrameLocks noChangeAspect="1"/>
            </p:cNvGraphicFramePr>
            <p:nvPr/>
          </p:nvGraphicFramePr>
          <p:xfrm>
            <a:off x="1023" y="2016"/>
            <a:ext cx="2961" cy="18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245" name="CorelDRAW" r:id="rId3" imgW="12700" imgH="12700" progId="">
                    <p:embed/>
                  </p:oleObj>
                </mc:Choice>
                <mc:Fallback>
                  <p:oleObj name="CorelDRAW" r:id="rId3" imgW="12700" imgH="1270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3" y="2016"/>
                          <a:ext cx="2961" cy="18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Group 7"/>
          <p:cNvGrpSpPr>
            <a:grpSpLocks/>
          </p:cNvGrpSpPr>
          <p:nvPr/>
        </p:nvGrpSpPr>
        <p:grpSpPr bwMode="auto">
          <a:xfrm>
            <a:off x="6700838" y="1903413"/>
            <a:ext cx="1720850" cy="3887787"/>
            <a:chOff x="4032" y="1440"/>
            <a:chExt cx="960" cy="2448"/>
          </a:xfrm>
        </p:grpSpPr>
        <p:grpSp>
          <p:nvGrpSpPr>
            <p:cNvPr id="27" name="Group 8"/>
            <p:cNvGrpSpPr>
              <a:grpSpLocks/>
            </p:cNvGrpSpPr>
            <p:nvPr/>
          </p:nvGrpSpPr>
          <p:grpSpPr bwMode="auto">
            <a:xfrm>
              <a:off x="4512" y="1680"/>
              <a:ext cx="144" cy="1248"/>
              <a:chOff x="4512" y="1680"/>
              <a:chExt cx="144" cy="1248"/>
            </a:xfrm>
          </p:grpSpPr>
          <p:sp>
            <p:nvSpPr>
              <p:cNvPr id="31" name="Line 9"/>
              <p:cNvSpPr>
                <a:spLocks noChangeShapeType="1"/>
              </p:cNvSpPr>
              <p:nvPr/>
            </p:nvSpPr>
            <p:spPr bwMode="auto">
              <a:xfrm>
                <a:off x="4512" y="1680"/>
                <a:ext cx="96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10"/>
              <p:cNvSpPr>
                <a:spLocks noChangeShapeType="1"/>
              </p:cNvSpPr>
              <p:nvPr/>
            </p:nvSpPr>
            <p:spPr bwMode="auto">
              <a:xfrm flipH="1">
                <a:off x="4608" y="2640"/>
                <a:ext cx="48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11"/>
            <p:cNvGrpSpPr>
              <a:grpSpLocks/>
            </p:cNvGrpSpPr>
            <p:nvPr/>
          </p:nvGrpSpPr>
          <p:grpSpPr bwMode="auto">
            <a:xfrm>
              <a:off x="4032" y="1440"/>
              <a:ext cx="960" cy="2448"/>
              <a:chOff x="4032" y="1440"/>
              <a:chExt cx="960" cy="2448"/>
            </a:xfrm>
          </p:grpSpPr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>
                <a:off x="4032" y="148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30" name="Object 13"/>
              <p:cNvGraphicFramePr>
                <a:graphicFrameLocks noChangeAspect="1"/>
              </p:cNvGraphicFramePr>
              <p:nvPr/>
            </p:nvGraphicFramePr>
            <p:xfrm>
              <a:off x="4111" y="1440"/>
              <a:ext cx="881" cy="24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246" name="CorelDRAW" r:id="rId5" imgW="12700" imgH="12700" progId="">
                      <p:embed/>
                    </p:oleObj>
                  </mc:Choice>
                  <mc:Fallback>
                    <p:oleObj name="CorelDRAW" r:id="rId5" imgW="12700" imgH="1270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11" y="1440"/>
                            <a:ext cx="881" cy="24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2479675" y="1782763"/>
            <a:ext cx="21542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dirty="0">
                <a:solidFill>
                  <a:srgbClr val="336699"/>
                </a:solidFill>
                <a:latin typeface="Times New Roman MT Extra Bold" pitchFamily="18" charset="0"/>
              </a:rPr>
              <a:t>Ca</a:t>
            </a:r>
            <a:r>
              <a:rPr lang="hu-HU" baseline="30000" dirty="0">
                <a:solidFill>
                  <a:srgbClr val="336699"/>
                </a:solidFill>
                <a:latin typeface="Times New Roman MT Extra Bold" pitchFamily="18" charset="0"/>
              </a:rPr>
              <a:t>2+</a:t>
            </a:r>
            <a:r>
              <a:rPr lang="hu-HU" dirty="0">
                <a:solidFill>
                  <a:srgbClr val="336699"/>
                </a:solidFill>
                <a:latin typeface="Times New Roman MT Extra Bold" pitchFamily="18" charset="0"/>
              </a:rPr>
              <a:t> + PO</a:t>
            </a:r>
            <a:r>
              <a:rPr lang="hu-HU" baseline="-25000" dirty="0">
                <a:solidFill>
                  <a:srgbClr val="336699"/>
                </a:solidFill>
                <a:latin typeface="Times New Roman MT Extra Bold" pitchFamily="18" charset="0"/>
              </a:rPr>
              <a:t>4</a:t>
            </a:r>
            <a:r>
              <a:rPr lang="hu-HU" baseline="30000" dirty="0">
                <a:solidFill>
                  <a:srgbClr val="336699"/>
                </a:solidFill>
                <a:latin typeface="Times New Roman MT Extra Bold" pitchFamily="18" charset="0"/>
              </a:rPr>
              <a:t>3-</a:t>
            </a:r>
            <a:endParaRPr noProof="1">
              <a:solidFill>
                <a:srgbClr val="336699"/>
              </a:solidFill>
              <a:latin typeface="Times New Roman MT Extra Bold" pitchFamily="18" charset="0"/>
            </a:endParaRPr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>
            <a:off x="4462463" y="1981200"/>
            <a:ext cx="5143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4976813" y="1751013"/>
            <a:ext cx="20685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>
                <a:solidFill>
                  <a:srgbClr val="336699"/>
                </a:solidFill>
                <a:latin typeface="Times New Roman MT Extra Bold" pitchFamily="18" charset="0"/>
              </a:rPr>
              <a:t>Ca</a:t>
            </a:r>
            <a:r>
              <a:rPr lang="hu-HU" sz="2600" b="1" baseline="-25000">
                <a:solidFill>
                  <a:srgbClr val="336699"/>
                </a:solidFill>
                <a:latin typeface="Times New Roman MT Extra Bold" pitchFamily="18" charset="0"/>
              </a:rPr>
              <a:t>3</a:t>
            </a:r>
            <a:r>
              <a:rPr lang="hu-HU" sz="2600" b="1">
                <a:solidFill>
                  <a:srgbClr val="336699"/>
                </a:solidFill>
                <a:latin typeface="Times New Roman MT Extra Bold" pitchFamily="18" charset="0"/>
              </a:rPr>
              <a:t>(PO</a:t>
            </a:r>
            <a:r>
              <a:rPr lang="hu-HU" sz="2600" b="1" baseline="-25000">
                <a:solidFill>
                  <a:srgbClr val="336699"/>
                </a:solidFill>
                <a:latin typeface="Times New Roman MT Extra Bold" pitchFamily="18" charset="0"/>
              </a:rPr>
              <a:t>4</a:t>
            </a:r>
            <a:r>
              <a:rPr lang="hu-HU" sz="2600" b="1">
                <a:solidFill>
                  <a:srgbClr val="336699"/>
                </a:solidFill>
                <a:latin typeface="Times New Roman MT Extra Bold" pitchFamily="18" charset="0"/>
              </a:rPr>
              <a:t>)</a:t>
            </a:r>
            <a:r>
              <a:rPr lang="hu-HU" sz="2600" b="1" baseline="-25000">
                <a:solidFill>
                  <a:srgbClr val="336699"/>
                </a:solidFill>
                <a:latin typeface="Times New Roman MT Extra Bold" pitchFamily="18" charset="0"/>
              </a:rPr>
              <a:t>2</a:t>
            </a:r>
            <a:endParaRPr sz="2600" b="1" noProof="1">
              <a:solidFill>
                <a:srgbClr val="336699"/>
              </a:solidFill>
              <a:latin typeface="Times New Roman MT Extra Bold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3400" y="1066800"/>
            <a:ext cx="3692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Casein – preventing Ca</a:t>
            </a:r>
            <a:r>
              <a:rPr lang="en-US" baseline="30000" dirty="0" smtClean="0"/>
              <a:t>2+ </a:t>
            </a:r>
            <a:r>
              <a:rPr lang="en-US" dirty="0" smtClean="0"/>
              <a:t>precipitation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2363611" y="2337269"/>
            <a:ext cx="4113389" cy="2768131"/>
          </a:xfrm>
          <a:custGeom>
            <a:avLst/>
            <a:gdLst>
              <a:gd name="connsiteX0" fmla="*/ 0 w 4113389"/>
              <a:gd name="connsiteY0" fmla="*/ 468019 h 2768131"/>
              <a:gd name="connsiteX1" fmla="*/ 1072444 w 4113389"/>
              <a:gd name="connsiteY1" fmla="*/ 101130 h 2768131"/>
              <a:gd name="connsiteX2" fmla="*/ 2017889 w 4113389"/>
              <a:gd name="connsiteY2" fmla="*/ 1074797 h 2768131"/>
              <a:gd name="connsiteX3" fmla="*/ 2765777 w 4113389"/>
              <a:gd name="connsiteY3" fmla="*/ 199908 h 2768131"/>
              <a:gd name="connsiteX4" fmla="*/ 3711222 w 4113389"/>
              <a:gd name="connsiteY4" fmla="*/ 736130 h 2768131"/>
              <a:gd name="connsiteX5" fmla="*/ 4078111 w 4113389"/>
              <a:gd name="connsiteY5" fmla="*/ 1766241 h 2768131"/>
              <a:gd name="connsiteX6" fmla="*/ 3499555 w 4113389"/>
              <a:gd name="connsiteY6" fmla="*/ 2697575 h 2768131"/>
              <a:gd name="connsiteX7" fmla="*/ 2850444 w 4113389"/>
              <a:gd name="connsiteY7" fmla="*/ 2189575 h 2768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3389" h="2768131">
                <a:moveTo>
                  <a:pt x="0" y="468019"/>
                </a:moveTo>
                <a:cubicBezTo>
                  <a:pt x="368064" y="234009"/>
                  <a:pt x="736129" y="0"/>
                  <a:pt x="1072444" y="101130"/>
                </a:cubicBezTo>
                <a:cubicBezTo>
                  <a:pt x="1408759" y="202260"/>
                  <a:pt x="1735667" y="1058334"/>
                  <a:pt x="2017889" y="1074797"/>
                </a:cubicBezTo>
                <a:cubicBezTo>
                  <a:pt x="2300111" y="1091260"/>
                  <a:pt x="2483555" y="256353"/>
                  <a:pt x="2765777" y="199908"/>
                </a:cubicBezTo>
                <a:cubicBezTo>
                  <a:pt x="3047999" y="143464"/>
                  <a:pt x="3492500" y="475074"/>
                  <a:pt x="3711222" y="736130"/>
                </a:cubicBezTo>
                <a:cubicBezTo>
                  <a:pt x="3929944" y="997186"/>
                  <a:pt x="4113389" y="1439334"/>
                  <a:pt x="4078111" y="1766241"/>
                </a:cubicBezTo>
                <a:cubicBezTo>
                  <a:pt x="4042833" y="2093148"/>
                  <a:pt x="3704166" y="2627019"/>
                  <a:pt x="3499555" y="2697575"/>
                </a:cubicBezTo>
                <a:cubicBezTo>
                  <a:pt x="3294944" y="2768131"/>
                  <a:pt x="3072694" y="2478853"/>
                  <a:pt x="2850444" y="2189575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381000"/>
            <a:ext cx="3543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IUPs</a:t>
            </a:r>
            <a:r>
              <a:rPr lang="en-US" sz="2400" b="1" dirty="0" smtClean="0">
                <a:solidFill>
                  <a:srgbClr val="FF0000"/>
                </a:solidFill>
              </a:rPr>
              <a:t>: Assemblers/</a:t>
            </a:r>
            <a:r>
              <a:rPr lang="en-US" sz="2400" b="1" dirty="0" err="1" smtClean="0">
                <a:solidFill>
                  <a:srgbClr val="FF0000"/>
                </a:solidFill>
              </a:rPr>
              <a:t>Scafolds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082652" y="3287888"/>
            <a:ext cx="990600" cy="457200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301544" y="3287888"/>
            <a:ext cx="9906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02011" y="3861269"/>
            <a:ext cx="799792" cy="762000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9827" y="1110734"/>
            <a:ext cx="5705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Assemble complexes – IUP brings binding partners together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3400" y="703262"/>
            <a:ext cx="8180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hu-HU">
              <a:latin typeface="Times New Roman MT Extra Bold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19200" y="989314"/>
            <a:ext cx="6890828" cy="7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hu-H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Spec</a:t>
            </a:r>
            <a:r>
              <a:rPr lang="en-GB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ificity</a:t>
            </a:r>
            <a:r>
              <a:rPr lang="en-GB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 without strong </a:t>
            </a:r>
            <a:r>
              <a:rPr lang="en-GB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binding </a:t>
            </a:r>
          </a:p>
          <a:p>
            <a:pPr algn="ctr">
              <a:lnSpc>
                <a:spcPct val="90000"/>
              </a:lnSpc>
            </a:pPr>
            <a:r>
              <a:rPr lang="en-GB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(</a:t>
            </a:r>
            <a:r>
              <a:rPr lang="hu-HU" sz="2400" b="1" dirty="0" smtClean="0">
                <a:solidFill>
                  <a:schemeClr val="accent2"/>
                </a:solidFill>
                <a:latin typeface="+mj-lt"/>
              </a:rPr>
              <a:t>binding promiscuity, increased speed of interaction)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j-lt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619125" y="2035175"/>
            <a:ext cx="7921625" cy="4487863"/>
            <a:chOff x="624" y="864"/>
            <a:chExt cx="4416" cy="2827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624" y="864"/>
              <a:ext cx="4416" cy="2827"/>
              <a:chOff x="624" y="1344"/>
              <a:chExt cx="4224" cy="2491"/>
            </a:xfrm>
          </p:grpSpPr>
          <p:graphicFrame>
            <p:nvGraphicFramePr>
              <p:cNvPr id="10" name="Object 6"/>
              <p:cNvGraphicFramePr>
                <a:graphicFrameLocks noChangeAspect="1"/>
              </p:cNvGraphicFramePr>
              <p:nvPr/>
            </p:nvGraphicFramePr>
            <p:xfrm>
              <a:off x="624" y="1344"/>
              <a:ext cx="4224" cy="24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332" name="CorelPhotoPaint.Image.8" r:id="rId3" imgW="4099221" imgH="2417069" progId="">
                      <p:embed/>
                    </p:oleObj>
                  </mc:Choice>
                  <mc:Fallback>
                    <p:oleObj name="CorelPhotoPaint.Image.8" r:id="rId3" imgW="4099221" imgH="2417069" progId="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4" y="1344"/>
                            <a:ext cx="4224" cy="249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99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FFFF99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4176" y="2112"/>
                <a:ext cx="480" cy="2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4176" y="3312"/>
                <a:ext cx="480" cy="2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975" y="1253"/>
              <a:ext cx="499" cy="49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3197" y="1389"/>
              <a:ext cx="499" cy="49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598487" y="2089150"/>
            <a:ext cx="8056563" cy="4464050"/>
            <a:chOff x="839" y="709"/>
            <a:chExt cx="4161" cy="3164"/>
          </a:xfrm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39" y="709"/>
              <a:ext cx="4127" cy="3129"/>
            </a:xfrm>
            <a:prstGeom prst="rect">
              <a:avLst/>
            </a:prstGeom>
            <a:noFill/>
            <a:ln w="38100">
              <a:solidFill>
                <a:srgbClr val="8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" name="Group 13"/>
            <p:cNvGrpSpPr>
              <a:grpSpLocks/>
            </p:cNvGrpSpPr>
            <p:nvPr/>
          </p:nvGrpSpPr>
          <p:grpSpPr bwMode="auto">
            <a:xfrm>
              <a:off x="872" y="743"/>
              <a:ext cx="4128" cy="3130"/>
              <a:chOff x="929" y="799"/>
              <a:chExt cx="4128" cy="3130"/>
            </a:xfrm>
          </p:grpSpPr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>
                <a:off x="929" y="3929"/>
                <a:ext cx="4128" cy="0"/>
              </a:xfrm>
              <a:prstGeom prst="line">
                <a:avLst/>
              </a:prstGeom>
              <a:noFill/>
              <a:ln w="762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5"/>
              <p:cNvSpPr>
                <a:spLocks noChangeShapeType="1"/>
              </p:cNvSpPr>
              <p:nvPr/>
            </p:nvSpPr>
            <p:spPr bwMode="auto">
              <a:xfrm flipV="1">
                <a:off x="5057" y="799"/>
                <a:ext cx="0" cy="3130"/>
              </a:xfrm>
              <a:prstGeom prst="line">
                <a:avLst/>
              </a:prstGeom>
              <a:noFill/>
              <a:ln w="762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304800" y="228600"/>
            <a:ext cx="4647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Functional advantages of </a:t>
            </a:r>
            <a:r>
              <a:rPr lang="en-US" sz="2800" b="1" dirty="0" err="1" smtClean="0"/>
              <a:t>IUPs</a:t>
            </a:r>
            <a:endParaRPr lang="en-US" sz="2800" b="1" dirty="0"/>
          </a:p>
        </p:txBody>
      </p:sp>
      <p:sp>
        <p:nvSpPr>
          <p:cNvPr id="19" name="Down Arrow 18"/>
          <p:cNvSpPr/>
          <p:nvPr/>
        </p:nvSpPr>
        <p:spPr>
          <a:xfrm>
            <a:off x="7696200" y="3124200"/>
            <a:ext cx="484632" cy="1295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7772400" y="5181600"/>
            <a:ext cx="365060" cy="3991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056481" y="152400"/>
            <a:ext cx="6878637" cy="79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Arial" charset="0"/>
                <a:cs typeface="Arial" charset="0"/>
              </a:rPr>
              <a:t>Possible mechanisms of IDP function in signal transduction</a:t>
            </a:r>
            <a:endParaRPr lang="hu-HU" sz="2800" b="1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charset="0"/>
              <a:ea typeface="Arial" charset="0"/>
              <a:cs typeface="Arial" charset="0"/>
            </a:endParaRPr>
          </a:p>
        </p:txBody>
      </p:sp>
      <p:pic>
        <p:nvPicPr>
          <p:cNvPr id="3" name="Picture 2" descr="shape_shifters.jpg"/>
          <p:cNvPicPr>
            <a:picLocks noChangeAspect="1"/>
          </p:cNvPicPr>
          <p:nvPr/>
        </p:nvPicPr>
        <p:blipFill>
          <a:blip r:embed="rId2"/>
          <a:srcRect t="9419" b="61815"/>
          <a:stretch>
            <a:fillRect/>
          </a:stretch>
        </p:blipFill>
        <p:spPr>
          <a:xfrm>
            <a:off x="304800" y="1676400"/>
            <a:ext cx="4191000" cy="2321956"/>
          </a:xfrm>
          <a:prstGeom prst="rect">
            <a:avLst/>
          </a:prstGeom>
        </p:spPr>
      </p:pic>
      <p:pic>
        <p:nvPicPr>
          <p:cNvPr id="4" name="Picture 3" descr="shape_shifters.jpg"/>
          <p:cNvPicPr>
            <a:picLocks noChangeAspect="1"/>
          </p:cNvPicPr>
          <p:nvPr/>
        </p:nvPicPr>
        <p:blipFill>
          <a:blip r:embed="rId2"/>
          <a:srcRect t="38266"/>
          <a:stretch>
            <a:fillRect/>
          </a:stretch>
        </p:blipFill>
        <p:spPr>
          <a:xfrm>
            <a:off x="4724400" y="1646214"/>
            <a:ext cx="4191000" cy="4983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1276882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Ordered proteins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27059" y="1295400"/>
            <a:ext cx="51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IDP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DP_mol_recog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5334000"/>
          </a:xfrm>
          <a:prstGeom prst="rect">
            <a:avLst/>
          </a:prstGeom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56481" y="152400"/>
            <a:ext cx="6878637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Arial" charset="0"/>
                <a:cs typeface="Arial" charset="0"/>
              </a:rPr>
              <a:t>Shape shifting</a:t>
            </a:r>
            <a:endParaRPr lang="hu-HU" sz="2800" b="1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04800" y="378103"/>
            <a:ext cx="7070725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Arial" charset="0"/>
                <a:cs typeface="Arial" charset="0"/>
              </a:rPr>
              <a:t>Database of Protein Disorder &amp; IDP predictors</a:t>
            </a:r>
            <a:endParaRPr lang="hu-HU" sz="2800" b="1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2971800"/>
            <a:ext cx="477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http://</a:t>
            </a:r>
            <a:r>
              <a:rPr lang="en-US" sz="2800" dirty="0" err="1" smtClean="0"/>
              <a:t>www.disprot.org</a:t>
            </a:r>
            <a:r>
              <a:rPr lang="en-US" sz="2800" dirty="0" smtClean="0"/>
              <a:t>/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1226403"/>
            <a:ext cx="67715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NOT ALL proteins need to fold into their 3D structure </a:t>
            </a:r>
          </a:p>
          <a:p>
            <a:pPr algn="ctr"/>
            <a:r>
              <a:rPr lang="en-US" sz="2400" dirty="0" smtClean="0"/>
              <a:t>to have biological activity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16468"/>
            <a:ext cx="3839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 the picture is not so simple</a:t>
            </a:r>
            <a:endParaRPr lang="en-US" sz="2400" dirty="0"/>
          </a:p>
        </p:txBody>
      </p:sp>
      <p:pic>
        <p:nvPicPr>
          <p:cNvPr id="7" name="Picture 6" descr="idp.png"/>
          <p:cNvPicPr>
            <a:picLocks noChangeAspect="1"/>
          </p:cNvPicPr>
          <p:nvPr/>
        </p:nvPicPr>
        <p:blipFill>
          <a:blip r:embed="rId2"/>
          <a:srcRect r="41339"/>
          <a:stretch>
            <a:fillRect/>
          </a:stretch>
        </p:blipFill>
        <p:spPr>
          <a:xfrm>
            <a:off x="4343400" y="2213993"/>
            <a:ext cx="4297173" cy="39781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5800" y="5730438"/>
            <a:ext cx="5121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INTRINSICALLY DISORDERED PROTEINS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219200"/>
            <a:ext cx="1497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/>
              <a:t>Definition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04800" y="452735"/>
            <a:ext cx="5823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INTRINSICALLY DISORDERED PROTEINS (IDP)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3336" y="2885659"/>
            <a:ext cx="1584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/>
              <a:t>Synonyms:</a:t>
            </a:r>
            <a:endParaRPr lang="en-US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93336" y="3347324"/>
            <a:ext cx="3346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Intrinsically unfolded proteins,</a:t>
            </a:r>
          </a:p>
          <a:p>
            <a:r>
              <a:rPr lang="en-US" dirty="0" smtClean="0"/>
              <a:t> natively unfolded proteins, </a:t>
            </a:r>
          </a:p>
          <a:p>
            <a:r>
              <a:rPr lang="en-US" dirty="0" smtClean="0"/>
              <a:t>intrinsically unstructured proteins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3336" y="1738194"/>
            <a:ext cx="7844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IDP proteins characterized by lack of stable </a:t>
            </a:r>
            <a:r>
              <a:rPr lang="en-US" sz="2400" b="1" dirty="0" smtClean="0">
                <a:solidFill>
                  <a:schemeClr val="accent2"/>
                </a:solidFill>
              </a:rPr>
              <a:t>tertiary </a:t>
            </a:r>
            <a:r>
              <a:rPr lang="en-US" sz="2400" dirty="0" smtClean="0">
                <a:solidFill>
                  <a:schemeClr val="accent2"/>
                </a:solidFill>
              </a:rPr>
              <a:t>structure.  </a:t>
            </a: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15" name="Picture 14" descr="mg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594523"/>
            <a:ext cx="5617499" cy="4187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52735"/>
            <a:ext cx="4264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DISORDERED PROTEIN REGIONS</a:t>
            </a:r>
            <a:endParaRPr lang="en-US" sz="2400" b="1" dirty="0"/>
          </a:p>
        </p:txBody>
      </p:sp>
      <p:sp>
        <p:nvSpPr>
          <p:cNvPr id="10" name="Freeform 9"/>
          <p:cNvSpPr/>
          <p:nvPr/>
        </p:nvSpPr>
        <p:spPr>
          <a:xfrm>
            <a:off x="1132369" y="4179332"/>
            <a:ext cx="907815" cy="891351"/>
          </a:xfrm>
          <a:custGeom>
            <a:avLst/>
            <a:gdLst>
              <a:gd name="connsiteX0" fmla="*/ 98778 w 907815"/>
              <a:gd name="connsiteY0" fmla="*/ 127000 h 891351"/>
              <a:gd name="connsiteX1" fmla="*/ 14111 w 907815"/>
              <a:gd name="connsiteY1" fmla="*/ 381000 h 891351"/>
              <a:gd name="connsiteX2" fmla="*/ 183444 w 907815"/>
              <a:gd name="connsiteY2" fmla="*/ 324555 h 891351"/>
              <a:gd name="connsiteX3" fmla="*/ 141111 w 907815"/>
              <a:gd name="connsiteY3" fmla="*/ 522111 h 891351"/>
              <a:gd name="connsiteX4" fmla="*/ 338666 w 907815"/>
              <a:gd name="connsiteY4" fmla="*/ 451555 h 891351"/>
              <a:gd name="connsiteX5" fmla="*/ 254000 w 907815"/>
              <a:gd name="connsiteY5" fmla="*/ 691444 h 891351"/>
              <a:gd name="connsiteX6" fmla="*/ 465666 w 907815"/>
              <a:gd name="connsiteY6" fmla="*/ 592666 h 891351"/>
              <a:gd name="connsiteX7" fmla="*/ 423333 w 907815"/>
              <a:gd name="connsiteY7" fmla="*/ 804333 h 891351"/>
              <a:gd name="connsiteX8" fmla="*/ 719666 w 907815"/>
              <a:gd name="connsiteY8" fmla="*/ 846666 h 891351"/>
              <a:gd name="connsiteX9" fmla="*/ 818444 w 907815"/>
              <a:gd name="connsiteY9" fmla="*/ 536222 h 891351"/>
              <a:gd name="connsiteX10" fmla="*/ 663222 w 907815"/>
              <a:gd name="connsiteY10" fmla="*/ 423333 h 891351"/>
              <a:gd name="connsiteX11" fmla="*/ 903111 w 907815"/>
              <a:gd name="connsiteY11" fmla="*/ 366889 h 891351"/>
              <a:gd name="connsiteX12" fmla="*/ 635000 w 907815"/>
              <a:gd name="connsiteY12" fmla="*/ 296333 h 891351"/>
              <a:gd name="connsiteX13" fmla="*/ 889000 w 907815"/>
              <a:gd name="connsiteY13" fmla="*/ 225778 h 891351"/>
              <a:gd name="connsiteX14" fmla="*/ 649111 w 907815"/>
              <a:gd name="connsiteY14" fmla="*/ 127000 h 891351"/>
              <a:gd name="connsiteX15" fmla="*/ 776111 w 907815"/>
              <a:gd name="connsiteY15" fmla="*/ 0 h 891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7815" h="891351">
                <a:moveTo>
                  <a:pt x="98778" y="127000"/>
                </a:moveTo>
                <a:cubicBezTo>
                  <a:pt x="49389" y="237537"/>
                  <a:pt x="0" y="348074"/>
                  <a:pt x="14111" y="381000"/>
                </a:cubicBezTo>
                <a:cubicBezTo>
                  <a:pt x="28222" y="413926"/>
                  <a:pt x="162277" y="301037"/>
                  <a:pt x="183444" y="324555"/>
                </a:cubicBezTo>
                <a:cubicBezTo>
                  <a:pt x="204611" y="348073"/>
                  <a:pt x="115241" y="500944"/>
                  <a:pt x="141111" y="522111"/>
                </a:cubicBezTo>
                <a:cubicBezTo>
                  <a:pt x="166981" y="543278"/>
                  <a:pt x="319851" y="423333"/>
                  <a:pt x="338666" y="451555"/>
                </a:cubicBezTo>
                <a:cubicBezTo>
                  <a:pt x="357481" y="479777"/>
                  <a:pt x="232833" y="667926"/>
                  <a:pt x="254000" y="691444"/>
                </a:cubicBezTo>
                <a:cubicBezTo>
                  <a:pt x="275167" y="714962"/>
                  <a:pt x="437444" y="573851"/>
                  <a:pt x="465666" y="592666"/>
                </a:cubicBezTo>
                <a:cubicBezTo>
                  <a:pt x="493888" y="611481"/>
                  <a:pt x="381000" y="762000"/>
                  <a:pt x="423333" y="804333"/>
                </a:cubicBezTo>
                <a:cubicBezTo>
                  <a:pt x="465666" y="846666"/>
                  <a:pt x="653814" y="891351"/>
                  <a:pt x="719666" y="846666"/>
                </a:cubicBezTo>
                <a:cubicBezTo>
                  <a:pt x="785518" y="801981"/>
                  <a:pt x="827851" y="606778"/>
                  <a:pt x="818444" y="536222"/>
                </a:cubicBezTo>
                <a:cubicBezTo>
                  <a:pt x="809037" y="465667"/>
                  <a:pt x="649111" y="451555"/>
                  <a:pt x="663222" y="423333"/>
                </a:cubicBezTo>
                <a:cubicBezTo>
                  <a:pt x="677333" y="395111"/>
                  <a:pt x="907815" y="388056"/>
                  <a:pt x="903111" y="366889"/>
                </a:cubicBezTo>
                <a:cubicBezTo>
                  <a:pt x="898407" y="345722"/>
                  <a:pt x="637352" y="319851"/>
                  <a:pt x="635000" y="296333"/>
                </a:cubicBezTo>
                <a:cubicBezTo>
                  <a:pt x="632648" y="272815"/>
                  <a:pt x="886648" y="254000"/>
                  <a:pt x="889000" y="225778"/>
                </a:cubicBezTo>
                <a:cubicBezTo>
                  <a:pt x="891352" y="197556"/>
                  <a:pt x="667926" y="164630"/>
                  <a:pt x="649111" y="127000"/>
                </a:cubicBezTo>
                <a:cubicBezTo>
                  <a:pt x="630296" y="89370"/>
                  <a:pt x="703203" y="44685"/>
                  <a:pt x="776111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" y="36576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Loops between 2º elements</a:t>
            </a:r>
            <a:endParaRPr lang="en-US" b="1" dirty="0"/>
          </a:p>
        </p:txBody>
      </p:sp>
      <p:sp>
        <p:nvSpPr>
          <p:cNvPr id="17" name="Freeform 16"/>
          <p:cNvSpPr/>
          <p:nvPr/>
        </p:nvSpPr>
        <p:spPr>
          <a:xfrm>
            <a:off x="3657600" y="3938874"/>
            <a:ext cx="1752600" cy="1503402"/>
          </a:xfrm>
          <a:custGeom>
            <a:avLst/>
            <a:gdLst>
              <a:gd name="connsiteX0" fmla="*/ 381000 w 1291167"/>
              <a:gd name="connsiteY0" fmla="*/ 112888 h 1088907"/>
              <a:gd name="connsiteX1" fmla="*/ 56444 w 1291167"/>
              <a:gd name="connsiteY1" fmla="*/ 239888 h 1088907"/>
              <a:gd name="connsiteX2" fmla="*/ 211667 w 1291167"/>
              <a:gd name="connsiteY2" fmla="*/ 479777 h 1088907"/>
              <a:gd name="connsiteX3" fmla="*/ 141111 w 1291167"/>
              <a:gd name="connsiteY3" fmla="*/ 42333 h 1088907"/>
              <a:gd name="connsiteX4" fmla="*/ 536222 w 1291167"/>
              <a:gd name="connsiteY4" fmla="*/ 225777 h 1088907"/>
              <a:gd name="connsiteX5" fmla="*/ 155222 w 1291167"/>
              <a:gd name="connsiteY5" fmla="*/ 282222 h 1088907"/>
              <a:gd name="connsiteX6" fmla="*/ 42333 w 1291167"/>
              <a:gd name="connsiteY6" fmla="*/ 70555 h 1088907"/>
              <a:gd name="connsiteX7" fmla="*/ 409222 w 1291167"/>
              <a:gd name="connsiteY7" fmla="*/ 437444 h 1088907"/>
              <a:gd name="connsiteX8" fmla="*/ 592667 w 1291167"/>
              <a:gd name="connsiteY8" fmla="*/ 536222 h 1088907"/>
              <a:gd name="connsiteX9" fmla="*/ 1030111 w 1291167"/>
              <a:gd name="connsiteY9" fmla="*/ 423333 h 1088907"/>
              <a:gd name="connsiteX10" fmla="*/ 1227667 w 1291167"/>
              <a:gd name="connsiteY10" fmla="*/ 564444 h 1088907"/>
              <a:gd name="connsiteX11" fmla="*/ 931333 w 1291167"/>
              <a:gd name="connsiteY11" fmla="*/ 691444 h 1088907"/>
              <a:gd name="connsiteX12" fmla="*/ 1044222 w 1291167"/>
              <a:gd name="connsiteY12" fmla="*/ 437444 h 1088907"/>
              <a:gd name="connsiteX13" fmla="*/ 1227667 w 1291167"/>
              <a:gd name="connsiteY13" fmla="*/ 931333 h 1088907"/>
              <a:gd name="connsiteX14" fmla="*/ 663222 w 1291167"/>
              <a:gd name="connsiteY14" fmla="*/ 860777 h 1088907"/>
              <a:gd name="connsiteX15" fmla="*/ 1199444 w 1291167"/>
              <a:gd name="connsiteY15" fmla="*/ 705555 h 1088907"/>
              <a:gd name="connsiteX16" fmla="*/ 1100667 w 1291167"/>
              <a:gd name="connsiteY16" fmla="*/ 1072444 h 1088907"/>
              <a:gd name="connsiteX17" fmla="*/ 959556 w 1291167"/>
              <a:gd name="connsiteY17" fmla="*/ 606777 h 1088907"/>
              <a:gd name="connsiteX18" fmla="*/ 691444 w 1291167"/>
              <a:gd name="connsiteY18" fmla="*/ 606777 h 1088907"/>
              <a:gd name="connsiteX19" fmla="*/ 903111 w 1291167"/>
              <a:gd name="connsiteY19" fmla="*/ 888999 h 108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91167" h="1088907">
                <a:moveTo>
                  <a:pt x="381000" y="112888"/>
                </a:moveTo>
                <a:cubicBezTo>
                  <a:pt x="232833" y="145814"/>
                  <a:pt x="84666" y="178740"/>
                  <a:pt x="56444" y="239888"/>
                </a:cubicBezTo>
                <a:cubicBezTo>
                  <a:pt x="28222" y="301036"/>
                  <a:pt x="197556" y="512703"/>
                  <a:pt x="211667" y="479777"/>
                </a:cubicBezTo>
                <a:cubicBezTo>
                  <a:pt x="225778" y="446851"/>
                  <a:pt x="87019" y="84666"/>
                  <a:pt x="141111" y="42333"/>
                </a:cubicBezTo>
                <a:cubicBezTo>
                  <a:pt x="195204" y="0"/>
                  <a:pt x="533870" y="185796"/>
                  <a:pt x="536222" y="225777"/>
                </a:cubicBezTo>
                <a:cubicBezTo>
                  <a:pt x="538574" y="265759"/>
                  <a:pt x="237537" y="308092"/>
                  <a:pt x="155222" y="282222"/>
                </a:cubicBezTo>
                <a:cubicBezTo>
                  <a:pt x="72907" y="256352"/>
                  <a:pt x="0" y="44685"/>
                  <a:pt x="42333" y="70555"/>
                </a:cubicBezTo>
                <a:cubicBezTo>
                  <a:pt x="84666" y="96425"/>
                  <a:pt x="317500" y="359833"/>
                  <a:pt x="409222" y="437444"/>
                </a:cubicBezTo>
                <a:cubicBezTo>
                  <a:pt x="500944" y="515055"/>
                  <a:pt x="489186" y="538574"/>
                  <a:pt x="592667" y="536222"/>
                </a:cubicBezTo>
                <a:cubicBezTo>
                  <a:pt x="696148" y="533870"/>
                  <a:pt x="924278" y="418629"/>
                  <a:pt x="1030111" y="423333"/>
                </a:cubicBezTo>
                <a:cubicBezTo>
                  <a:pt x="1135944" y="428037"/>
                  <a:pt x="1244130" y="519759"/>
                  <a:pt x="1227667" y="564444"/>
                </a:cubicBezTo>
                <a:cubicBezTo>
                  <a:pt x="1211204" y="609129"/>
                  <a:pt x="961907" y="712611"/>
                  <a:pt x="931333" y="691444"/>
                </a:cubicBezTo>
                <a:cubicBezTo>
                  <a:pt x="900759" y="670277"/>
                  <a:pt x="994833" y="397462"/>
                  <a:pt x="1044222" y="437444"/>
                </a:cubicBezTo>
                <a:cubicBezTo>
                  <a:pt x="1093611" y="477426"/>
                  <a:pt x="1291167" y="860778"/>
                  <a:pt x="1227667" y="931333"/>
                </a:cubicBezTo>
                <a:cubicBezTo>
                  <a:pt x="1164167" y="1001888"/>
                  <a:pt x="667926" y="898407"/>
                  <a:pt x="663222" y="860777"/>
                </a:cubicBezTo>
                <a:cubicBezTo>
                  <a:pt x="658518" y="823147"/>
                  <a:pt x="1126537" y="670277"/>
                  <a:pt x="1199444" y="705555"/>
                </a:cubicBezTo>
                <a:cubicBezTo>
                  <a:pt x="1272352" y="740833"/>
                  <a:pt x="1140648" y="1088907"/>
                  <a:pt x="1100667" y="1072444"/>
                </a:cubicBezTo>
                <a:cubicBezTo>
                  <a:pt x="1060686" y="1055981"/>
                  <a:pt x="1027760" y="684388"/>
                  <a:pt x="959556" y="606777"/>
                </a:cubicBezTo>
                <a:cubicBezTo>
                  <a:pt x="891352" y="529166"/>
                  <a:pt x="700852" y="559740"/>
                  <a:pt x="691444" y="606777"/>
                </a:cubicBezTo>
                <a:cubicBezTo>
                  <a:pt x="682037" y="653814"/>
                  <a:pt x="792574" y="771406"/>
                  <a:pt x="903111" y="888999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884969" y="5670876"/>
            <a:ext cx="3293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Linkers between folded domains</a:t>
            </a:r>
            <a:endParaRPr lang="en-US" b="1" dirty="0"/>
          </a:p>
        </p:txBody>
      </p:sp>
      <p:sp>
        <p:nvSpPr>
          <p:cNvPr id="19" name="Freeform 18"/>
          <p:cNvSpPr/>
          <p:nvPr/>
        </p:nvSpPr>
        <p:spPr>
          <a:xfrm>
            <a:off x="6547975" y="4179332"/>
            <a:ext cx="1996722" cy="1262944"/>
          </a:xfrm>
          <a:custGeom>
            <a:avLst/>
            <a:gdLst>
              <a:gd name="connsiteX0" fmla="*/ 627944 w 1996722"/>
              <a:gd name="connsiteY0" fmla="*/ 157574 h 1262944"/>
              <a:gd name="connsiteX1" fmla="*/ 218722 w 1996722"/>
              <a:gd name="connsiteY1" fmla="*/ 750240 h 1262944"/>
              <a:gd name="connsiteX2" fmla="*/ 91722 w 1996722"/>
              <a:gd name="connsiteY2" fmla="*/ 129351 h 1262944"/>
              <a:gd name="connsiteX3" fmla="*/ 769055 w 1996722"/>
              <a:gd name="connsiteY3" fmla="*/ 453907 h 1262944"/>
              <a:gd name="connsiteX4" fmla="*/ 204611 w 1996722"/>
              <a:gd name="connsiteY4" fmla="*/ 468018 h 1262944"/>
              <a:gd name="connsiteX5" fmla="*/ 359833 w 1996722"/>
              <a:gd name="connsiteY5" fmla="*/ 834907 h 1262944"/>
              <a:gd name="connsiteX6" fmla="*/ 994833 w 1996722"/>
              <a:gd name="connsiteY6" fmla="*/ 566796 h 1262944"/>
              <a:gd name="connsiteX7" fmla="*/ 472722 w 1996722"/>
              <a:gd name="connsiteY7" fmla="*/ 30574 h 1262944"/>
              <a:gd name="connsiteX8" fmla="*/ 656166 w 1996722"/>
              <a:gd name="connsiteY8" fmla="*/ 750240 h 1262944"/>
              <a:gd name="connsiteX9" fmla="*/ 373944 w 1996722"/>
              <a:gd name="connsiteY9" fmla="*/ 566796 h 1262944"/>
              <a:gd name="connsiteX10" fmla="*/ 1248833 w 1996722"/>
              <a:gd name="connsiteY10" fmla="*/ 566796 h 1262944"/>
              <a:gd name="connsiteX11" fmla="*/ 994833 w 1996722"/>
              <a:gd name="connsiteY11" fmla="*/ 1060685 h 1262944"/>
              <a:gd name="connsiteX12" fmla="*/ 1220611 w 1996722"/>
              <a:gd name="connsiteY12" fmla="*/ 1258240 h 1262944"/>
              <a:gd name="connsiteX13" fmla="*/ 1742722 w 1996722"/>
              <a:gd name="connsiteY13" fmla="*/ 1032463 h 1262944"/>
              <a:gd name="connsiteX14" fmla="*/ 1996722 w 1996722"/>
              <a:gd name="connsiteY14" fmla="*/ 1244129 h 1262944"/>
              <a:gd name="connsiteX15" fmla="*/ 1996722 w 1996722"/>
              <a:gd name="connsiteY15" fmla="*/ 1244129 h 1262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96722" h="1262944">
                <a:moveTo>
                  <a:pt x="627944" y="157574"/>
                </a:moveTo>
                <a:cubicBezTo>
                  <a:pt x="468018" y="456259"/>
                  <a:pt x="308092" y="754944"/>
                  <a:pt x="218722" y="750240"/>
                </a:cubicBezTo>
                <a:cubicBezTo>
                  <a:pt x="129352" y="745536"/>
                  <a:pt x="0" y="178740"/>
                  <a:pt x="91722" y="129351"/>
                </a:cubicBezTo>
                <a:cubicBezTo>
                  <a:pt x="183444" y="79962"/>
                  <a:pt x="750240" y="397463"/>
                  <a:pt x="769055" y="453907"/>
                </a:cubicBezTo>
                <a:cubicBezTo>
                  <a:pt x="787870" y="510351"/>
                  <a:pt x="272815" y="404518"/>
                  <a:pt x="204611" y="468018"/>
                </a:cubicBezTo>
                <a:cubicBezTo>
                  <a:pt x="136407" y="531518"/>
                  <a:pt x="228129" y="818444"/>
                  <a:pt x="359833" y="834907"/>
                </a:cubicBezTo>
                <a:cubicBezTo>
                  <a:pt x="491537" y="851370"/>
                  <a:pt x="976018" y="700852"/>
                  <a:pt x="994833" y="566796"/>
                </a:cubicBezTo>
                <a:cubicBezTo>
                  <a:pt x="1013648" y="432741"/>
                  <a:pt x="529167" y="0"/>
                  <a:pt x="472722" y="30574"/>
                </a:cubicBezTo>
                <a:cubicBezTo>
                  <a:pt x="416278" y="61148"/>
                  <a:pt x="672629" y="660870"/>
                  <a:pt x="656166" y="750240"/>
                </a:cubicBezTo>
                <a:cubicBezTo>
                  <a:pt x="639703" y="839610"/>
                  <a:pt x="275166" y="597370"/>
                  <a:pt x="373944" y="566796"/>
                </a:cubicBezTo>
                <a:cubicBezTo>
                  <a:pt x="472722" y="536222"/>
                  <a:pt x="1145352" y="484481"/>
                  <a:pt x="1248833" y="566796"/>
                </a:cubicBezTo>
                <a:cubicBezTo>
                  <a:pt x="1352314" y="649111"/>
                  <a:pt x="999537" y="945444"/>
                  <a:pt x="994833" y="1060685"/>
                </a:cubicBezTo>
                <a:cubicBezTo>
                  <a:pt x="990129" y="1175926"/>
                  <a:pt x="1095963" y="1262944"/>
                  <a:pt x="1220611" y="1258240"/>
                </a:cubicBezTo>
                <a:cubicBezTo>
                  <a:pt x="1345259" y="1253536"/>
                  <a:pt x="1613370" y="1034815"/>
                  <a:pt x="1742722" y="1032463"/>
                </a:cubicBezTo>
                <a:cubicBezTo>
                  <a:pt x="1872074" y="1030111"/>
                  <a:pt x="1996722" y="1244129"/>
                  <a:pt x="1996722" y="1244129"/>
                </a:cubicBezTo>
                <a:lnTo>
                  <a:pt x="1996722" y="1244129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026353" y="365760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Tails of the folded proteins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28600" y="1219200"/>
            <a:ext cx="1497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smtClean="0"/>
              <a:t>Definition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93336" y="1738194"/>
            <a:ext cx="8622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Functional protein regions longer than 30 AA characterized by lack of stable </a:t>
            </a:r>
            <a:r>
              <a:rPr lang="en-US" sz="2400" b="1" dirty="0" smtClean="0">
                <a:solidFill>
                  <a:schemeClr val="accent2"/>
                </a:solidFill>
              </a:rPr>
              <a:t>secondary &amp; tertiary </a:t>
            </a:r>
            <a:r>
              <a:rPr lang="en-US" sz="2400" dirty="0" smtClean="0">
                <a:solidFill>
                  <a:schemeClr val="accent2"/>
                </a:solidFill>
              </a:rPr>
              <a:t>structure. 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hydroVol.tiff"/>
          <p:cNvPicPr>
            <a:picLocks noChangeAspect="1"/>
          </p:cNvPicPr>
          <p:nvPr/>
        </p:nvPicPr>
        <p:blipFill>
          <a:blip r:embed="rId2">
            <a:lum/>
          </a:blip>
          <a:srcRect l="23821" r="59551" b="66484"/>
          <a:stretch>
            <a:fillRect/>
          </a:stretch>
        </p:blipFill>
        <p:spPr>
          <a:xfrm>
            <a:off x="2057400" y="3276600"/>
            <a:ext cx="1582638" cy="2514600"/>
          </a:xfrm>
          <a:prstGeom prst="rect">
            <a:avLst/>
          </a:prstGeom>
        </p:spPr>
      </p:pic>
      <p:pic>
        <p:nvPicPr>
          <p:cNvPr id="20" name="Picture 19" descr="hydroVol.tiff"/>
          <p:cNvPicPr>
            <a:picLocks noChangeAspect="1"/>
          </p:cNvPicPr>
          <p:nvPr/>
        </p:nvPicPr>
        <p:blipFill>
          <a:blip r:embed="rId2">
            <a:lum/>
          </a:blip>
          <a:srcRect l="42877" r="35731" b="66484"/>
          <a:stretch>
            <a:fillRect/>
          </a:stretch>
        </p:blipFill>
        <p:spPr>
          <a:xfrm>
            <a:off x="429953" y="3276600"/>
            <a:ext cx="1551035" cy="1915377"/>
          </a:xfrm>
          <a:prstGeom prst="rect">
            <a:avLst/>
          </a:prstGeom>
        </p:spPr>
      </p:pic>
      <p:pic>
        <p:nvPicPr>
          <p:cNvPr id="19" name="Picture 18" descr="hydroVol.tiff"/>
          <p:cNvPicPr>
            <a:picLocks noChangeAspect="1"/>
          </p:cNvPicPr>
          <p:nvPr/>
        </p:nvPicPr>
        <p:blipFill>
          <a:blip r:embed="rId2">
            <a:lum/>
          </a:blip>
          <a:srcRect l="69080" b="66484"/>
          <a:stretch>
            <a:fillRect/>
          </a:stretch>
        </p:blipFill>
        <p:spPr>
          <a:xfrm>
            <a:off x="1752600" y="1779032"/>
            <a:ext cx="1752812" cy="1497568"/>
          </a:xfrm>
          <a:prstGeom prst="rect">
            <a:avLst/>
          </a:prstGeom>
        </p:spPr>
      </p:pic>
      <p:pic>
        <p:nvPicPr>
          <p:cNvPr id="18" name="Picture 17" descr="&quot;Gallery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616" y="1905000"/>
            <a:ext cx="2234184" cy="19998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0" y="1657290"/>
            <a:ext cx="959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Folding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65612" y="4800600"/>
            <a:ext cx="1310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Misfolding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3308866"/>
            <a:ext cx="1443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Non-folding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641952" y="228600"/>
            <a:ext cx="79686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/>
              <a:t>The modern understanding of the fate of a polypeptide chain </a:t>
            </a:r>
          </a:p>
          <a:p>
            <a:pPr algn="ctr"/>
            <a:r>
              <a:rPr lang="en-US" sz="2400" b="1" dirty="0" smtClean="0"/>
              <a:t>inside a cell.</a:t>
            </a:r>
            <a:endParaRPr lang="en-US" sz="2400" b="1" dirty="0"/>
          </a:p>
        </p:txBody>
      </p:sp>
      <p:sp>
        <p:nvSpPr>
          <p:cNvPr id="8" name="Oval 7"/>
          <p:cNvSpPr/>
          <p:nvPr/>
        </p:nvSpPr>
        <p:spPr>
          <a:xfrm>
            <a:off x="3200400" y="1981200"/>
            <a:ext cx="3041412" cy="302466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648200" y="2145268"/>
            <a:ext cx="1517412" cy="1348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5" idx="1"/>
          </p:cNvCxnSpPr>
          <p:nvPr/>
        </p:nvCxnSpPr>
        <p:spPr>
          <a:xfrm>
            <a:off x="4648200" y="3493532"/>
            <a:ext cx="1517412" cy="15071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2590800" y="3493532"/>
            <a:ext cx="2057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ggregat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000010" y="4714010"/>
            <a:ext cx="2468440" cy="181953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61291" y="6400800"/>
            <a:ext cx="195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Amyloid</a:t>
            </a:r>
            <a:r>
              <a:rPr lang="en-US" i="1" dirty="0" smtClean="0"/>
              <a:t>-like fibrils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76400" y="1881187"/>
            <a:ext cx="4037012" cy="4038600"/>
          </a:xfrm>
          <a:prstGeom prst="rect">
            <a:avLst/>
          </a:prstGeom>
          <a:gradFill rotWithShape="0">
            <a:gsLst>
              <a:gs pos="0">
                <a:srgbClr val="336699">
                  <a:gamma/>
                  <a:shade val="46275"/>
                  <a:invGamma/>
                </a:srgbClr>
              </a:gs>
              <a:gs pos="100000">
                <a:srgbClr val="336699"/>
              </a:gs>
            </a:gsLst>
            <a:lin ang="5400000" scaled="1"/>
          </a:gradFill>
          <a:ln w="254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176213"/>
            <a:ext cx="8686800" cy="45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algn="ctr" defTabSz="982663">
              <a:lnSpc>
                <a:spcPct val="80000"/>
              </a:lnSpc>
              <a:spcBef>
                <a:spcPct val="50000"/>
              </a:spcBef>
            </a:pPr>
            <a:r>
              <a:rPr lang="hu-H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</a:rPr>
              <a:t>New model</a:t>
            </a:r>
            <a:r>
              <a:rPr lang="en-GB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</a:rPr>
              <a:t> of structure-function relationships</a:t>
            </a:r>
            <a:endParaRPr lang="hu-HU" sz="2800" b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046412" y="1881187"/>
            <a:ext cx="1371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>
                <a:solidFill>
                  <a:srgbClr val="FFFFCC"/>
                </a:solidFill>
              </a:rPr>
              <a:t>Protein quartet</a:t>
            </a:r>
            <a:endParaRPr lang="en-GB" sz="2600" b="1">
              <a:solidFill>
                <a:srgbClr val="FFFFCC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360612" y="5081587"/>
            <a:ext cx="8397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 dirty="0">
                <a:solidFill>
                  <a:srgbClr val="FFFFCC"/>
                </a:solidFill>
              </a:rPr>
              <a:t>MG</a:t>
            </a:r>
            <a:endParaRPr lang="en-GB" sz="2600" b="1" dirty="0">
              <a:solidFill>
                <a:srgbClr val="FFFFCC"/>
              </a:solidFill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568825" y="5081587"/>
            <a:ext cx="6873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>
                <a:solidFill>
                  <a:srgbClr val="FFFFCC"/>
                </a:solidFill>
              </a:rPr>
              <a:t>RC</a:t>
            </a:r>
            <a:endParaRPr lang="en-GB" sz="2600" b="1">
              <a:solidFill>
                <a:srgbClr val="FFFFCC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981200" y="3252787"/>
            <a:ext cx="13700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>
                <a:solidFill>
                  <a:srgbClr val="FFFFCC"/>
                </a:solidFill>
              </a:rPr>
              <a:t>ordered</a:t>
            </a:r>
            <a:endParaRPr lang="en-GB" sz="2600" b="1">
              <a:solidFill>
                <a:srgbClr val="FFFFCC"/>
              </a:solidFill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 rot="14074231" flipH="1">
            <a:off x="3656012" y="4967287"/>
            <a:ext cx="381000" cy="533400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rot="13873841" flipV="1">
            <a:off x="3628231" y="5109368"/>
            <a:ext cx="409575" cy="506413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rot="14074231" flipH="1">
            <a:off x="3656012" y="3176587"/>
            <a:ext cx="381000" cy="533400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 rot="13873841" flipV="1">
            <a:off x="3628231" y="3318668"/>
            <a:ext cx="409575" cy="506413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rot="8674231" flipH="1">
            <a:off x="2360612" y="4167187"/>
            <a:ext cx="381000" cy="533400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rot="8473196" flipV="1">
            <a:off x="2486025" y="4232275"/>
            <a:ext cx="409575" cy="506412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 rot="8674231" flipH="1">
            <a:off x="4568825" y="4167187"/>
            <a:ext cx="381000" cy="533400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 rot="8473196" flipV="1">
            <a:off x="4694237" y="4232275"/>
            <a:ext cx="411163" cy="506412"/>
          </a:xfrm>
          <a:prstGeom prst="line">
            <a:avLst/>
          </a:prstGeom>
          <a:noFill/>
          <a:ln w="28575">
            <a:solidFill>
              <a:srgbClr val="CCFF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4646612" y="5614987"/>
            <a:ext cx="10668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1500" b="1">
                <a:solidFill>
                  <a:srgbClr val="FFFFCC"/>
                </a:solidFill>
              </a:rPr>
              <a:t>(Uversky)</a:t>
            </a:r>
            <a:endParaRPr lang="en-GB" sz="1500" b="1">
              <a:solidFill>
                <a:srgbClr val="FFFFCC"/>
              </a:solidFill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4416424" y="3214687"/>
            <a:ext cx="1068388" cy="49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225" tIns="49113" rIns="98225" bIns="49113">
            <a:prstTxWarp prst="textNoShape">
              <a:avLst/>
            </a:prstTxWarp>
            <a:spAutoFit/>
          </a:bodyPr>
          <a:lstStyle/>
          <a:p>
            <a:pPr defTabSz="982663">
              <a:spcBef>
                <a:spcPct val="50000"/>
              </a:spcBef>
            </a:pPr>
            <a:r>
              <a:rPr lang="hu-HU" sz="2600" b="1" dirty="0" smtClean="0">
                <a:solidFill>
                  <a:srgbClr val="FFFFCC"/>
                </a:solidFill>
              </a:rPr>
              <a:t>PMG</a:t>
            </a:r>
            <a:endParaRPr lang="en-GB" sz="2600" b="1" dirty="0">
              <a:solidFill>
                <a:srgbClr val="FFFFCC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046412" y="3890097"/>
            <a:ext cx="1127849" cy="1034058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 flipV="1">
            <a:off x="3198812" y="4042497"/>
            <a:ext cx="1127849" cy="1034058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06550" y="914400"/>
            <a:ext cx="6742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Function can arise from any of these conformations </a:t>
            </a:r>
          </a:p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or transitions between them. 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96000" y="5458122"/>
            <a:ext cx="2508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PMG </a:t>
            </a:r>
            <a:r>
              <a:rPr lang="en-US" dirty="0" smtClean="0"/>
              <a:t>pre-molten globule</a:t>
            </a:r>
          </a:p>
          <a:p>
            <a:r>
              <a:rPr lang="en-US" b="1" dirty="0" smtClean="0"/>
              <a:t>MG   </a:t>
            </a:r>
            <a:r>
              <a:rPr lang="en-US" dirty="0" smtClean="0"/>
              <a:t>molten globule</a:t>
            </a:r>
          </a:p>
          <a:p>
            <a:r>
              <a:rPr lang="en-US" b="1" dirty="0" smtClean="0"/>
              <a:t>RC     </a:t>
            </a:r>
            <a:r>
              <a:rPr lang="en-US" dirty="0" smtClean="0"/>
              <a:t>random coil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81000" y="166687"/>
            <a:ext cx="7092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hu-HU" sz="2800" b="1" dirty="0">
                <a:solidFill>
                  <a:srgbClr val="CC3300"/>
                </a:solidFill>
                <a:latin typeface="+mj-lt"/>
              </a:rPr>
              <a:t>Disorder in complete </a:t>
            </a:r>
            <a:r>
              <a:rPr lang="hu-HU" sz="2800" b="1" dirty="0" smtClean="0">
                <a:solidFill>
                  <a:srgbClr val="CC3300"/>
                </a:solidFill>
                <a:latin typeface="+mj-lt"/>
              </a:rPr>
              <a:t>genomes [%] </a:t>
            </a:r>
            <a:endParaRPr lang="en-GB" sz="2800" b="1" dirty="0">
              <a:solidFill>
                <a:srgbClr val="CC3300"/>
              </a:solidFill>
              <a:latin typeface="+mj-lt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821237" y="6400800"/>
            <a:ext cx="42465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hu-HU" sz="1500" b="1" dirty="0">
                <a:solidFill>
                  <a:srgbClr val="336699"/>
                </a:solidFill>
                <a:latin typeface="Times New Roman MT Extra Bold" pitchFamily="18" charset="0"/>
              </a:rPr>
              <a:t>Dunker et al. (2000) </a:t>
            </a:r>
            <a:r>
              <a:rPr lang="hu-HU" sz="1500" b="1" i="1" dirty="0">
                <a:solidFill>
                  <a:srgbClr val="336699"/>
                </a:solidFill>
                <a:latin typeface="Times New Roman MT Extra Bold" pitchFamily="18" charset="0"/>
              </a:rPr>
              <a:t>Genome Inf.</a:t>
            </a:r>
            <a:r>
              <a:rPr lang="hu-HU" sz="1500" b="1" dirty="0">
                <a:solidFill>
                  <a:srgbClr val="336699"/>
                </a:solidFill>
                <a:latin typeface="Times New Roman MT Extra Bold" pitchFamily="18" charset="0"/>
              </a:rPr>
              <a:t> 11, 161</a:t>
            </a:r>
            <a:endParaRPr sz="1500" b="1" noProof="1">
              <a:solidFill>
                <a:srgbClr val="336699"/>
              </a:solidFill>
              <a:latin typeface="Times New Roman MT Extra Bol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3135" y="11430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 &gt; 30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85335" y="11430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 &gt; 40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93501" y="11430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 &gt; 50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2840" y="2020669"/>
            <a:ext cx="1598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 smtClean="0"/>
              <a:t>Bacilus</a:t>
            </a:r>
            <a:r>
              <a:rPr lang="en-US" i="1" dirty="0" smtClean="0"/>
              <a:t> </a:t>
            </a:r>
            <a:r>
              <a:rPr lang="en-US" i="1" dirty="0" err="1" smtClean="0"/>
              <a:t>subtilis</a:t>
            </a:r>
            <a:endParaRPr lang="en-US" i="1" dirty="0" smtClean="0"/>
          </a:p>
          <a:p>
            <a:pPr algn="ctr"/>
            <a:r>
              <a:rPr lang="en-US" i="1" dirty="0" smtClean="0"/>
              <a:t>(Bacteria)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886200"/>
            <a:ext cx="2593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Drosophila </a:t>
            </a:r>
            <a:r>
              <a:rPr lang="en-US" i="1" dirty="0" err="1" smtClean="0"/>
              <a:t>melanogaster</a:t>
            </a:r>
            <a:endParaRPr lang="en-US" i="1" dirty="0" smtClean="0"/>
          </a:p>
          <a:p>
            <a:pPr algn="ctr"/>
            <a:r>
              <a:rPr lang="en-US" i="1" dirty="0" smtClean="0"/>
              <a:t>(</a:t>
            </a:r>
            <a:r>
              <a:rPr lang="en-US" i="1" dirty="0" err="1" smtClean="0"/>
              <a:t>Eukaryota</a:t>
            </a:r>
            <a:r>
              <a:rPr lang="en-US" i="1" dirty="0" smtClean="0"/>
              <a:t>)</a:t>
            </a:r>
            <a:endParaRPr lang="en-US" i="1" dirty="0"/>
          </a:p>
        </p:txBody>
      </p:sp>
      <p:sp>
        <p:nvSpPr>
          <p:cNvPr id="18" name="Rectangle 17"/>
          <p:cNvSpPr/>
          <p:nvPr/>
        </p:nvSpPr>
        <p:spPr>
          <a:xfrm>
            <a:off x="381000" y="6172200"/>
            <a:ext cx="533400" cy="2889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856435" y="6180137"/>
            <a:ext cx="533400" cy="288925"/>
          </a:xfrm>
          <a:prstGeom prst="rect">
            <a:avLst/>
          </a:prstGeom>
          <a:solidFill>
            <a:srgbClr val="CB4B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90600" y="6096000"/>
            <a:ext cx="119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disordered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19322" y="6096000"/>
            <a:ext cx="9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ordered</a:t>
            </a:r>
            <a:endParaRPr lang="en-US" dirty="0"/>
          </a:p>
        </p:txBody>
      </p:sp>
      <p:graphicFrame>
        <p:nvGraphicFramePr>
          <p:cNvPr id="22" name="Chart 21"/>
          <p:cNvGraphicFramePr/>
          <p:nvPr/>
        </p:nvGraphicFramePr>
        <p:xfrm>
          <a:off x="2246835" y="1981200"/>
          <a:ext cx="2286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/>
          <p:nvPr/>
        </p:nvGraphicFramePr>
        <p:xfrm>
          <a:off x="4476217" y="1981200"/>
          <a:ext cx="2401365" cy="1409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886200" y="1916668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929602" y="1828800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15%</a:t>
            </a:r>
            <a:endParaRPr lang="en-US" dirty="0"/>
          </a:p>
        </p:txBody>
      </p:sp>
      <p:graphicFrame>
        <p:nvGraphicFramePr>
          <p:cNvPr id="27" name="Chart 26"/>
          <p:cNvGraphicFramePr/>
          <p:nvPr/>
        </p:nvGraphicFramePr>
        <p:xfrm>
          <a:off x="6705600" y="1916668"/>
          <a:ext cx="2362199" cy="162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001000" y="18288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8%</a:t>
            </a:r>
            <a:endParaRPr lang="en-US" dirty="0"/>
          </a:p>
        </p:txBody>
      </p:sp>
      <p:graphicFrame>
        <p:nvGraphicFramePr>
          <p:cNvPr id="29" name="Chart 28"/>
          <p:cNvGraphicFramePr/>
          <p:nvPr/>
        </p:nvGraphicFramePr>
        <p:xfrm>
          <a:off x="2286000" y="3810000"/>
          <a:ext cx="2209800" cy="144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Chart 29"/>
          <p:cNvGraphicFramePr/>
          <p:nvPr/>
        </p:nvGraphicFramePr>
        <p:xfrm>
          <a:off x="4495800" y="3733800"/>
          <a:ext cx="22860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1" name="Chart 30"/>
          <p:cNvGraphicFramePr/>
          <p:nvPr/>
        </p:nvGraphicFramePr>
        <p:xfrm>
          <a:off x="6705600" y="3733800"/>
          <a:ext cx="24384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886200" y="3745468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63%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019800" y="3657600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51%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458200" y="3733800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41%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925</Words>
  <Application>Microsoft Macintosh PowerPoint</Application>
  <PresentationFormat>On-screen Show (4:3)</PresentationFormat>
  <Paragraphs>195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Office Theme</vt:lpstr>
      <vt:lpstr>Graph</vt:lpstr>
      <vt:lpstr>Equation</vt:lpstr>
      <vt:lpstr>CorelDRAW</vt:lpstr>
      <vt:lpstr>CorelPhotoPaint.Image.8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Utrecht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Lukas Trantirek</dc:creator>
  <cp:lastModifiedBy>Karel Kubicek</cp:lastModifiedBy>
  <cp:revision>122</cp:revision>
  <dcterms:created xsi:type="dcterms:W3CDTF">2011-11-18T07:44:06Z</dcterms:created>
  <dcterms:modified xsi:type="dcterms:W3CDTF">2014-02-26T22:05:31Z</dcterms:modified>
</cp:coreProperties>
</file>