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tiff" ContentType="image/tiff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gif" ContentType="image/gif"/>
  <Default Extension="docx" ContentType="application/vnd.openxmlformats-officedocument.wordprocessingml.documen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9"/>
  </p:notesMasterIdLst>
  <p:sldIdLst>
    <p:sldId id="347" r:id="rId2"/>
    <p:sldId id="256" r:id="rId3"/>
    <p:sldId id="342" r:id="rId4"/>
    <p:sldId id="327" r:id="rId5"/>
    <p:sldId id="328" r:id="rId6"/>
    <p:sldId id="337" r:id="rId7"/>
    <p:sldId id="330" r:id="rId8"/>
    <p:sldId id="329" r:id="rId9"/>
    <p:sldId id="333" r:id="rId10"/>
    <p:sldId id="261" r:id="rId11"/>
    <p:sldId id="264" r:id="rId12"/>
    <p:sldId id="266" r:id="rId13"/>
    <p:sldId id="267" r:id="rId14"/>
    <p:sldId id="268" r:id="rId15"/>
    <p:sldId id="273" r:id="rId16"/>
    <p:sldId id="259" r:id="rId17"/>
    <p:sldId id="275" r:id="rId18"/>
    <p:sldId id="274" r:id="rId19"/>
    <p:sldId id="276" r:id="rId20"/>
    <p:sldId id="269" r:id="rId21"/>
    <p:sldId id="270" r:id="rId22"/>
    <p:sldId id="278" r:id="rId23"/>
    <p:sldId id="271" r:id="rId24"/>
    <p:sldId id="279" r:id="rId25"/>
    <p:sldId id="284" r:id="rId26"/>
    <p:sldId id="343" r:id="rId27"/>
    <p:sldId id="338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322" r:id="rId36"/>
    <p:sldId id="344" r:id="rId37"/>
    <p:sldId id="299" r:id="rId38"/>
    <p:sldId id="296" r:id="rId39"/>
    <p:sldId id="294" r:id="rId40"/>
    <p:sldId id="324" r:id="rId41"/>
    <p:sldId id="323" r:id="rId42"/>
    <p:sldId id="302" r:id="rId43"/>
    <p:sldId id="325" r:id="rId44"/>
    <p:sldId id="345" r:id="rId45"/>
    <p:sldId id="346" r:id="rId46"/>
    <p:sldId id="326" r:id="rId47"/>
    <p:sldId id="297" r:id="rId48"/>
    <p:sldId id="298" r:id="rId49"/>
    <p:sldId id="316" r:id="rId50"/>
    <p:sldId id="317" r:id="rId51"/>
    <p:sldId id="318" r:id="rId52"/>
    <p:sldId id="321" r:id="rId53"/>
    <p:sldId id="336" r:id="rId54"/>
    <p:sldId id="282" r:id="rId55"/>
    <p:sldId id="319" r:id="rId56"/>
    <p:sldId id="320" r:id="rId57"/>
    <p:sldId id="334" r:id="rId5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B6E5"/>
    <a:srgbClr val="7E4AAB"/>
    <a:srgbClr val="C9454F"/>
    <a:srgbClr val="1D62A2"/>
    <a:srgbClr val="FFCC66"/>
    <a:srgbClr val="FFE00C"/>
    <a:srgbClr val="E0BC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3273" autoAdjust="0"/>
    <p:restoredTop sz="97935" autoAdjust="0"/>
  </p:normalViewPr>
  <p:slideViewPr>
    <p:cSldViewPr snapToGrid="0" snapToObjects="1">
      <p:cViewPr>
        <p:scale>
          <a:sx n="100" d="100"/>
          <a:sy n="100" d="100"/>
        </p:scale>
        <p:origin x="-2776" y="-5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theme" Target="theme/theme1.xml"/><Relationship Id="rId64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notesMaster" Target="notesMasters/notesMaster1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printerSettings" Target="printerSettings/printerSettings1.bin"/><Relationship Id="rId61" Type="http://schemas.openxmlformats.org/officeDocument/2006/relationships/presProps" Target="presProps.xml"/><Relationship Id="rId62" Type="http://schemas.openxmlformats.org/officeDocument/2006/relationships/viewProps" Target="view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Relationship Id="rId2" Type="http://schemas.openxmlformats.org/officeDocument/2006/relationships/image" Target="../media/image4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982B19-0C06-0042-9B5D-66B0B27D5F56}" type="datetimeFigureOut">
              <a:rPr lang="en-US" smtClean="0"/>
              <a:t>2/26/14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4CA281-9F54-8942-B7B8-41382D3086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651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6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CA281-9F54-8942-B7B8-41382D30867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5951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CA281-9F54-8942-B7B8-41382D30867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0778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CA281-9F54-8942-B7B8-41382D308679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0778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57319"/>
            <a:ext cx="8915400" cy="8778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034553"/>
            <a:ext cx="8001000" cy="3823447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91440" rIns="274320" bIns="9144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AA508-F0CD-46EA-95FB-26B559A0B5D9}" type="datetimeFigureOut">
              <a:rPr lang="en-US" smtClean="0"/>
              <a:t>2/26/14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2907-8A9D-4F6B-98F6-913902AD56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24712"/>
            <a:ext cx="8915400" cy="914400"/>
          </a:xfr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487987" y="2048256"/>
            <a:ext cx="3427413" cy="4206240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2039112"/>
            <a:ext cx="4572000" cy="4224528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274320" rIns="274320" bIns="274320" rtlCol="0" anchor="t" anchorCtr="0">
            <a:normAutofit/>
          </a:bodyPr>
          <a:lstStyle>
            <a:lvl1pPr marL="0" indent="0"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70FAA508-F0CD-46EA-95FB-26B559A0B5D9}" type="datetimeFigureOut">
              <a:rPr lang="en-US" smtClean="0"/>
              <a:t>2/26/14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2907-8A9D-4F6B-98F6-913902AD56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 anchorCtr="0"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AA508-F0CD-46EA-95FB-26B559A0B5D9}" type="datetimeFigureOut">
              <a:rPr lang="en-US" smtClean="0"/>
              <a:t>2/26/14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7988300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 anchorCtr="0"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70FAA508-F0CD-46EA-95FB-26B559A0B5D9}" type="datetimeFigureOut">
              <a:rPr lang="en-US" smtClean="0"/>
              <a:t>2/26/14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3986784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928616" y="1129553"/>
            <a:ext cx="3986784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 anchorCtr="0"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70FAA508-F0CD-46EA-95FB-26B559A0B5D9}" type="datetimeFigureOut">
              <a:rPr lang="en-US" smtClean="0"/>
              <a:t>2/26/14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6601968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7543800" y="1129553"/>
            <a:ext cx="1371600" cy="148132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7543800" y="2629169"/>
            <a:ext cx="1371600" cy="148132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AA508-F0CD-46EA-95FB-26B559A0B5D9}" type="datetimeFigureOut">
              <a:rPr lang="en-US" smtClean="0"/>
              <a:t>2/26/14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2907-8A9D-4F6B-98F6-913902AD56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87553" y="1129554"/>
            <a:ext cx="914400" cy="5533278"/>
          </a:xfrm>
        </p:spPr>
        <p:txBody>
          <a:bodyPr vert="eaVert" lIns="274320" tIns="685800" bIns="68580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600" y="1734671"/>
            <a:ext cx="6426200" cy="4542304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AA508-F0CD-46EA-95FB-26B559A0B5D9}" type="datetimeFigureOut">
              <a:rPr lang="en-US" smtClean="0"/>
              <a:t>2/26/14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2907-8A9D-4F6B-98F6-913902AD56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AA508-F0CD-46EA-95FB-26B559A0B5D9}" type="datetimeFigureOut">
              <a:rPr lang="en-US" smtClean="0"/>
              <a:t>2/26/14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2907-8A9D-4F6B-98F6-913902AD56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025435"/>
            <a:ext cx="89154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943600"/>
            <a:ext cx="8001000" cy="914400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91440" rIns="274320" bIns="91440" rtlCol="0" anchor="t" anchorCtr="0"/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AA508-F0CD-46EA-95FB-26B559A0B5D9}" type="datetimeFigureOut">
              <a:rPr lang="en-US" smtClean="0"/>
              <a:t>2/26/14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7988300" cy="38862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200399"/>
            <a:ext cx="8915400" cy="2286000"/>
          </a:xfrm>
          <a:solidFill>
            <a:schemeClr val="tx2"/>
          </a:solidFill>
        </p:spPr>
        <p:txBody>
          <a:bodyPr vert="horz" lIns="1188720" tIns="45720" rIns="274320" bIns="45720" rtlCol="0" anchor="b" anchorCtr="0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5484607"/>
            <a:ext cx="8001000" cy="777240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91440" rIns="274320" bIns="91440" rtlCol="0" anchor="ctr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AA508-F0CD-46EA-95FB-26B559A0B5D9}" type="datetimeFigureOut">
              <a:rPr lang="en-US" smtClean="0"/>
              <a:t>2/26/14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2907-8A9D-4F6B-98F6-913902AD56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7600" y="2595563"/>
            <a:ext cx="3566160" cy="368141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7534" y="2595563"/>
            <a:ext cx="3566160" cy="368141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70FAA508-F0CD-46EA-95FB-26B559A0B5D9}" type="datetimeFigureOut">
              <a:rPr lang="en-US" smtClean="0"/>
              <a:t>2/26/14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2907-8A9D-4F6B-98F6-913902AD56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588" y="2017713"/>
            <a:ext cx="3566160" cy="877887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588" y="3065929"/>
            <a:ext cx="3566160" cy="321104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7534" y="2017713"/>
            <a:ext cx="3566160" cy="877887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7534" y="3065929"/>
            <a:ext cx="3566160" cy="321104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70FAA508-F0CD-46EA-95FB-26B559A0B5D9}" type="datetimeFigureOut">
              <a:rPr lang="en-US" smtClean="0"/>
              <a:t>2/26/14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120588" y="188259"/>
            <a:ext cx="2895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2907-8A9D-4F6B-98F6-913902AD56B5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1212028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238974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212028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238974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212028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238974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AA508-F0CD-46EA-95FB-26B559A0B5D9}" type="datetimeFigureOut">
              <a:rPr lang="en-US" smtClean="0"/>
              <a:t>2/26/14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2907-8A9D-4F6B-98F6-913902AD56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AA508-F0CD-46EA-95FB-26B559A0B5D9}" type="datetimeFigureOut">
              <a:rPr lang="en-US" smtClean="0"/>
              <a:t>2/26/14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2907-8A9D-4F6B-98F6-913902AD56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24712"/>
            <a:ext cx="8915400" cy="914400"/>
          </a:xfr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7534" y="2590800"/>
            <a:ext cx="3566160" cy="3686175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2000"/>
            </a:lvl6pPr>
            <a:lvl7pPr marL="2055813" indent="-344488">
              <a:defRPr sz="2000"/>
            </a:lvl7pPr>
            <a:lvl8pPr marL="2055813" indent="-344488">
              <a:defRPr sz="2000"/>
            </a:lvl8pPr>
            <a:lvl9pPr marL="2055813" indent="-344488"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0952" y="2039111"/>
            <a:ext cx="3566160" cy="4224528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274320" rIns="274320" bIns="27432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70FAA508-F0CD-46EA-95FB-26B559A0B5D9}" type="datetimeFigureOut">
              <a:rPr lang="en-US" smtClean="0"/>
              <a:t>2/26/14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2907-8A9D-4F6B-98F6-913902AD56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1123856"/>
            <a:ext cx="8913813" cy="914400"/>
          </a:xfrm>
          <a:prstGeom prst="rect">
            <a:avLst/>
          </a:prstGeo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4424" y="2595562"/>
            <a:ext cx="7610476" cy="36707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80094" y="18825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0FAA508-F0CD-46EA-95FB-26B559A0B5D9}" type="datetimeFigureOut">
              <a:rPr lang="en-US" smtClean="0"/>
              <a:t>2/26/14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20588" y="188259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89894" y="65690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4A822907-8A9D-4F6B-98F6-913902AD56B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0"/>
            <a:ext cx="7999413" cy="18288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914400" y="6675120"/>
            <a:ext cx="7999413" cy="18288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xStyles>
    <p:titleStyle>
      <a:lvl1pPr marL="0" indent="0" algn="l" defTabSz="9144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Clr>
          <a:schemeClr val="accent1"/>
        </a:buClr>
        <a:buFont typeface="Wingdings 2" pitchFamily="18" charset="2"/>
        <a:buChar char="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Clr>
          <a:schemeClr val="accent1"/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Clr>
          <a:schemeClr val="accent1"/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055813" indent="-344488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398713" indent="-344488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743200" indent="-344488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087688" indent="-344488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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???" TargetMode="External"/><Relationship Id="rId4" Type="http://schemas.openxmlformats.org/officeDocument/2006/relationships/image" Target="../media/image12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g"/><Relationship Id="rId3" Type="http://schemas.openxmlformats.org/officeDocument/2006/relationships/image" Target="../media/image16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4" Type="http://schemas.openxmlformats.org/officeDocument/2006/relationships/oleObject" Target="../embeddings/oleObject1.bin"/><Relationship Id="rId5" Type="http://schemas.openxmlformats.org/officeDocument/2006/relationships/package" Target="../embeddings/Microsoft_Word_Document1.docx"/><Relationship Id="rId6" Type="http://schemas.openxmlformats.org/officeDocument/2006/relationships/image" Target="../media/image17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gi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oleObject" Target="../embeddings/oleObject2.bin"/><Relationship Id="rId5" Type="http://schemas.openxmlformats.org/officeDocument/2006/relationships/package" Target="../embeddings/Microsoft_Word_Document2.docx"/><Relationship Id="rId6" Type="http://schemas.openxmlformats.org/officeDocument/2006/relationships/image" Target="../media/image19.emf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4" Type="http://schemas.openxmlformats.org/officeDocument/2006/relationships/image" Target="../media/image26.png"/><Relationship Id="rId5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1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em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4" Type="http://schemas.openxmlformats.org/officeDocument/2006/relationships/image" Target="../media/image34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4" Type="http://schemas.openxmlformats.org/officeDocument/2006/relationships/image" Target="../media/image37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emf"/><Relationship Id="rId5" Type="http://schemas.openxmlformats.org/officeDocument/2006/relationships/image" Target="../media/image9.em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iff"/><Relationship Id="rId4" Type="http://schemas.openxmlformats.org/officeDocument/2006/relationships/image" Target="../media/image9.emf"/><Relationship Id="rId5" Type="http://schemas.openxmlformats.org/officeDocument/2006/relationships/image" Target="../media/image39.em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8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41.tif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tiff"/><Relationship Id="rId4" Type="http://schemas.openxmlformats.org/officeDocument/2006/relationships/image" Target="../media/image9.emf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9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tiff"/><Relationship Id="rId4" Type="http://schemas.openxmlformats.org/officeDocument/2006/relationships/image" Target="../media/image9.emf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0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7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4" Type="http://schemas.openxmlformats.org/officeDocument/2006/relationships/image" Target="../media/image45.png"/><Relationship Id="rId5" Type="http://schemas.openxmlformats.org/officeDocument/2006/relationships/oleObject" Target="../embeddings/oleObject3.bin"/><Relationship Id="rId6" Type="http://schemas.openxmlformats.org/officeDocument/2006/relationships/image" Target="../media/image43.emf"/><Relationship Id="rId7" Type="http://schemas.openxmlformats.org/officeDocument/2006/relationships/oleObject" Target="../embeddings/oleObject4.bin"/><Relationship Id="rId8" Type="http://schemas.openxmlformats.org/officeDocument/2006/relationships/image" Target="../media/image44.emf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4" Type="http://schemas.openxmlformats.org/officeDocument/2006/relationships/image" Target="../media/image47.png"/><Relationship Id="rId5" Type="http://schemas.openxmlformats.org/officeDocument/2006/relationships/image" Target="../media/image48.png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49.tiff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50.tiff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51.tiff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52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4" Type="http://schemas.openxmlformats.org/officeDocument/2006/relationships/image" Target="../media/image54.gif"/><Relationship Id="rId5" Type="http://schemas.openxmlformats.org/officeDocument/2006/relationships/image" Target="../media/image45.png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4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edulka_na_futra_na_we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254" y="1866498"/>
            <a:ext cx="5821292" cy="3175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7461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77756"/>
            <a:ext cx="8913813" cy="914400"/>
          </a:xfrm>
        </p:spPr>
        <p:txBody>
          <a:bodyPr>
            <a:normAutofit fontScale="90000"/>
          </a:bodyPr>
          <a:lstStyle/>
          <a:p>
            <a:r>
              <a:rPr lang="en-US" sz="2800" dirty="0" smtClean="0"/>
              <a:t>Polymorphism </a:t>
            </a:r>
            <a:r>
              <a:rPr lang="en-US" sz="2800" dirty="0"/>
              <a:t>as a source of </a:t>
            </a:r>
            <a:r>
              <a:rPr lang="en-US" sz="2800" dirty="0" smtClean="0"/>
              <a:t>“problems” in the process of drug development</a:t>
            </a:r>
            <a:endParaRPr lang="en-US" sz="2800" dirty="0"/>
          </a:p>
        </p:txBody>
      </p:sp>
      <p:grpSp>
        <p:nvGrpSpPr>
          <p:cNvPr id="6" name="Group 11"/>
          <p:cNvGrpSpPr>
            <a:grpSpLocks/>
          </p:cNvGrpSpPr>
          <p:nvPr/>
        </p:nvGrpSpPr>
        <p:grpSpPr bwMode="auto">
          <a:xfrm>
            <a:off x="567844" y="2473274"/>
            <a:ext cx="7469188" cy="3282950"/>
            <a:chOff x="528" y="1056"/>
            <a:chExt cx="4705" cy="2068"/>
          </a:xfrm>
        </p:grpSpPr>
        <p:graphicFrame>
          <p:nvGraphicFramePr>
            <p:cNvPr id="7" name="Object 2"/>
            <p:cNvGraphicFramePr>
              <a:graphicFrameLocks noChangeAspect="1"/>
            </p:cNvGraphicFramePr>
            <p:nvPr/>
          </p:nvGraphicFramePr>
          <p:xfrm>
            <a:off x="528" y="1344"/>
            <a:ext cx="4705" cy="17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76" name="Document" r:id="rId3" imgW="5270500" imgH="1993900" progId="Word.Document.12">
                    <p:link updateAutomatic="1"/>
                  </p:oleObj>
                </mc:Choice>
                <mc:Fallback>
                  <p:oleObj name="Document" r:id="rId3" imgW="5270500" imgH="1993900" progId="Word.Document.12">
                    <p:link updateAutomatic="1"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8" y="1344"/>
                          <a:ext cx="4705" cy="178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" name="TextBox 5"/>
            <p:cNvSpPr txBox="1">
              <a:spLocks noChangeArrowheads="1"/>
            </p:cNvSpPr>
            <p:nvPr/>
          </p:nvSpPr>
          <p:spPr bwMode="auto">
            <a:xfrm>
              <a:off x="1008" y="1056"/>
              <a:ext cx="32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800">
                  <a:latin typeface="Calibri" charset="0"/>
                </a:rPr>
                <a:t>Na</a:t>
              </a:r>
              <a:r>
                <a:rPr lang="en-US" sz="1800" baseline="30000">
                  <a:latin typeface="Calibri" charset="0"/>
                </a:rPr>
                <a:t>+</a:t>
              </a:r>
            </a:p>
          </p:txBody>
        </p:sp>
        <p:sp>
          <p:nvSpPr>
            <p:cNvPr id="9" name="TextBox 6"/>
            <p:cNvSpPr txBox="1">
              <a:spLocks noChangeArrowheads="1"/>
            </p:cNvSpPr>
            <p:nvPr/>
          </p:nvSpPr>
          <p:spPr bwMode="auto">
            <a:xfrm>
              <a:off x="1976" y="1063"/>
              <a:ext cx="23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800">
                  <a:latin typeface="Calibri" charset="0"/>
                </a:rPr>
                <a:t>K</a:t>
              </a:r>
              <a:r>
                <a:rPr lang="en-US" sz="1800" baseline="30000">
                  <a:latin typeface="Calibri" charset="0"/>
                </a:rPr>
                <a:t>+</a:t>
              </a:r>
            </a:p>
          </p:txBody>
        </p:sp>
        <p:sp>
          <p:nvSpPr>
            <p:cNvPr id="10" name="TextBox 9"/>
            <p:cNvSpPr txBox="1">
              <a:spLocks noChangeArrowheads="1"/>
            </p:cNvSpPr>
            <p:nvPr/>
          </p:nvSpPr>
          <p:spPr bwMode="auto">
            <a:xfrm>
              <a:off x="2880" y="1063"/>
              <a:ext cx="23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800">
                  <a:latin typeface="Calibri" charset="0"/>
                </a:rPr>
                <a:t>K</a:t>
              </a:r>
              <a:r>
                <a:rPr lang="en-US" sz="1800" baseline="30000">
                  <a:latin typeface="Calibri" charset="0"/>
                </a:rPr>
                <a:t>+</a:t>
              </a:r>
            </a:p>
          </p:txBody>
        </p:sp>
        <p:sp>
          <p:nvSpPr>
            <p:cNvPr id="11" name="TextBox 10"/>
            <p:cNvSpPr txBox="1">
              <a:spLocks noChangeArrowheads="1"/>
            </p:cNvSpPr>
            <p:nvPr/>
          </p:nvSpPr>
          <p:spPr bwMode="auto">
            <a:xfrm>
              <a:off x="3696" y="1056"/>
              <a:ext cx="23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800">
                  <a:latin typeface="Calibri" charset="0"/>
                </a:rPr>
                <a:t>K</a:t>
              </a:r>
              <a:r>
                <a:rPr lang="en-US" sz="1800" baseline="30000">
                  <a:latin typeface="Calibri" charset="0"/>
                </a:rPr>
                <a:t>+</a:t>
              </a:r>
            </a:p>
          </p:txBody>
        </p:sp>
        <p:sp>
          <p:nvSpPr>
            <p:cNvPr id="12" name="TextBox 11"/>
            <p:cNvSpPr txBox="1">
              <a:spLocks noChangeArrowheads="1"/>
            </p:cNvSpPr>
            <p:nvPr/>
          </p:nvSpPr>
          <p:spPr bwMode="auto">
            <a:xfrm>
              <a:off x="4656" y="1056"/>
              <a:ext cx="23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800">
                  <a:latin typeface="Calibri" charset="0"/>
                </a:rPr>
                <a:t>K</a:t>
              </a:r>
              <a:r>
                <a:rPr lang="en-US" sz="1800" baseline="30000">
                  <a:latin typeface="Calibri" charset="0"/>
                </a:rPr>
                <a:t>+</a:t>
              </a:r>
            </a:p>
          </p:txBody>
        </p:sp>
      </p:grpSp>
      <p:sp>
        <p:nvSpPr>
          <p:cNvPr id="13" name="Rectangle 35"/>
          <p:cNvSpPr>
            <a:spLocks noChangeArrowheads="1"/>
          </p:cNvSpPr>
          <p:nvPr/>
        </p:nvSpPr>
        <p:spPr bwMode="auto">
          <a:xfrm>
            <a:off x="491644" y="5521274"/>
            <a:ext cx="213836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100" i="1" dirty="0"/>
              <a:t>Wang et al. </a:t>
            </a:r>
            <a:r>
              <a:rPr lang="en-US" sz="1100" b="1" i="1" dirty="0"/>
              <a:t>Structure</a:t>
            </a:r>
            <a:r>
              <a:rPr lang="en-US" sz="1100" i="1" dirty="0"/>
              <a:t> (1993)</a:t>
            </a:r>
            <a:endParaRPr lang="en-US" sz="1100" i="1" dirty="0">
              <a:latin typeface="Calibri" charset="0"/>
            </a:endParaRPr>
          </a:p>
        </p:txBody>
      </p:sp>
      <p:sp>
        <p:nvSpPr>
          <p:cNvPr id="14" name="Rectangle 35"/>
          <p:cNvSpPr>
            <a:spLocks noChangeArrowheads="1"/>
          </p:cNvSpPr>
          <p:nvPr/>
        </p:nvSpPr>
        <p:spPr bwMode="auto">
          <a:xfrm>
            <a:off x="1939444" y="5749874"/>
            <a:ext cx="2270125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100" i="1" dirty="0"/>
              <a:t>Parkinson et al. </a:t>
            </a:r>
            <a:r>
              <a:rPr lang="en-US" sz="1100" b="1" i="1" dirty="0"/>
              <a:t>Nature</a:t>
            </a:r>
            <a:r>
              <a:rPr lang="en-US" sz="1100" i="1" dirty="0"/>
              <a:t> (2002)</a:t>
            </a:r>
            <a:endParaRPr lang="en-US" sz="1100" i="1" dirty="0">
              <a:latin typeface="Calibri" charset="0"/>
            </a:endParaRPr>
          </a:p>
        </p:txBody>
      </p:sp>
      <p:sp>
        <p:nvSpPr>
          <p:cNvPr id="15" name="Rectangle 35"/>
          <p:cNvSpPr>
            <a:spLocks noChangeArrowheads="1"/>
          </p:cNvSpPr>
          <p:nvPr/>
        </p:nvSpPr>
        <p:spPr bwMode="auto">
          <a:xfrm>
            <a:off x="6251094" y="6021337"/>
            <a:ext cx="24701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100" i="1" dirty="0"/>
              <a:t>Lim et al. </a:t>
            </a:r>
            <a:r>
              <a:rPr lang="en-US" sz="1100" b="1" i="1" dirty="0"/>
              <a:t>J Am </a:t>
            </a:r>
            <a:r>
              <a:rPr lang="en-US" sz="1100" b="1" i="1" dirty="0" err="1"/>
              <a:t>Chem</a:t>
            </a:r>
            <a:r>
              <a:rPr lang="en-US" sz="1100" b="1" i="1" dirty="0"/>
              <a:t> Soc</a:t>
            </a:r>
            <a:r>
              <a:rPr lang="en-US" sz="1100" i="1" dirty="0"/>
              <a:t>. (2009)</a:t>
            </a:r>
            <a:endParaRPr lang="en-US" sz="1100" i="1" dirty="0">
              <a:latin typeface="Calibri" charset="0"/>
            </a:endParaRPr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4698519" y="5749874"/>
            <a:ext cx="258549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100" i="1" dirty="0"/>
              <a:t>Dai et al. </a:t>
            </a:r>
            <a:r>
              <a:rPr lang="en-US" sz="1100" b="1" i="1" dirty="0"/>
              <a:t>Nucleic Acids Res</a:t>
            </a:r>
            <a:r>
              <a:rPr lang="en-US" sz="1100" i="1" dirty="0"/>
              <a:t>. (2007)</a:t>
            </a:r>
            <a:endParaRPr lang="en-US" sz="1100" i="1" dirty="0">
              <a:latin typeface="Calibri" charset="0"/>
            </a:endParaRPr>
          </a:p>
        </p:txBody>
      </p:sp>
      <p:sp>
        <p:nvSpPr>
          <p:cNvPr id="17" name="Rectangle 35"/>
          <p:cNvSpPr>
            <a:spLocks noChangeArrowheads="1"/>
          </p:cNvSpPr>
          <p:nvPr/>
        </p:nvSpPr>
        <p:spPr bwMode="auto">
          <a:xfrm>
            <a:off x="3234844" y="5495874"/>
            <a:ext cx="2917825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100" i="1" dirty="0" err="1"/>
              <a:t>Ambrus</a:t>
            </a:r>
            <a:r>
              <a:rPr lang="en-US" sz="1100" i="1" dirty="0"/>
              <a:t> et al. </a:t>
            </a:r>
            <a:r>
              <a:rPr lang="en-US" sz="1100" b="1" i="1" dirty="0"/>
              <a:t>Nucleic Acids Res</a:t>
            </a:r>
            <a:r>
              <a:rPr lang="en-US" sz="1100" i="1" dirty="0"/>
              <a:t>. (2006)</a:t>
            </a:r>
            <a:endParaRPr lang="en-US" sz="1100" i="1" dirty="0">
              <a:latin typeface="Calibri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49044" y="2098634"/>
            <a:ext cx="8164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Arial"/>
                <a:cs typeface="Arial"/>
              </a:rPr>
              <a:t>X-ray</a:t>
            </a:r>
            <a:endParaRPr lang="en-US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253644" y="2121314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Arial"/>
                <a:cs typeface="Arial"/>
              </a:rPr>
              <a:t>NMR</a:t>
            </a:r>
            <a:endParaRPr lang="en-US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01719" y="2056550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Arial"/>
                <a:cs typeface="Arial"/>
              </a:rPr>
              <a:t>NMR</a:t>
            </a:r>
            <a:endParaRPr lang="en-US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3768244" y="2514537"/>
            <a:ext cx="4038600" cy="1588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61452" y="1667091"/>
            <a:ext cx="8865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Architecture of </a:t>
            </a:r>
            <a:r>
              <a:rPr lang="en-US" i="1" dirty="0" err="1" smtClean="0"/>
              <a:t>telomeric</a:t>
            </a:r>
            <a:r>
              <a:rPr lang="en-US" i="1" dirty="0" smtClean="0"/>
              <a:t> in G-rich single stranded 3’-overhang - d(TTAGGG)n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7714656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23855"/>
            <a:ext cx="8913813" cy="107747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How to recognize physiologically relevant structure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114424" y="521656"/>
            <a:ext cx="59848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Structural Biology of NA – an issue</a:t>
            </a:r>
            <a:endParaRPr lang="en-US" sz="2800" dirty="0"/>
          </a:p>
        </p:txBody>
      </p:sp>
      <p:sp>
        <p:nvSpPr>
          <p:cNvPr id="6" name="Oval 5"/>
          <p:cNvSpPr/>
          <p:nvPr/>
        </p:nvSpPr>
        <p:spPr>
          <a:xfrm>
            <a:off x="2247901" y="2527299"/>
            <a:ext cx="4419600" cy="4059769"/>
          </a:xfrm>
          <a:prstGeom prst="ellipse">
            <a:avLst/>
          </a:prstGeom>
          <a:solidFill>
            <a:srgbClr val="FFCC66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993090" y="3640667"/>
            <a:ext cx="87415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9576427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X-ray diffraction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114424" y="521656"/>
            <a:ext cx="61502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Structural Biology of NA – methods</a:t>
            </a:r>
            <a:endParaRPr lang="en-US" sz="2800" dirty="0"/>
          </a:p>
        </p:txBody>
      </p:sp>
      <p:pic>
        <p:nvPicPr>
          <p:cNvPr id="3" name="Picture 2" descr="xra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424" y="2686246"/>
            <a:ext cx="3800476" cy="228028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66236" y="5472668"/>
            <a:ext cx="8007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… thus far, it is not possible to detect diffraction from single molecule</a:t>
            </a:r>
            <a:r>
              <a:rPr lang="en-US" dirty="0" smtClean="0">
                <a:sym typeface="Wingdings"/>
              </a:rPr>
              <a:t>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03188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m</a:t>
            </a:r>
            <a:r>
              <a:rPr lang="en-US" dirty="0" err="1" smtClean="0"/>
              <a:t>onocrystal</a:t>
            </a:r>
            <a:r>
              <a:rPr lang="en-US" dirty="0" smtClean="0"/>
              <a:t> production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114424" y="521656"/>
            <a:ext cx="44547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X-ray diffraction relies on </a:t>
            </a:r>
            <a:endParaRPr lang="en-US" sz="2800" dirty="0"/>
          </a:p>
        </p:txBody>
      </p:sp>
      <p:pic>
        <p:nvPicPr>
          <p:cNvPr id="3" name="Picture 2" descr="monoc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317" y="3033064"/>
            <a:ext cx="38100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6105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monocrystal</a:t>
            </a:r>
            <a:r>
              <a:rPr lang="en-US" dirty="0" smtClean="0"/>
              <a:t> production</a:t>
            </a:r>
            <a:endParaRPr lang="en-US" dirty="0"/>
          </a:p>
        </p:txBody>
      </p:sp>
      <p:pic>
        <p:nvPicPr>
          <p:cNvPr id="3" name="Picture 2" descr="screenig_crystv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6" y="2114514"/>
            <a:ext cx="4064000" cy="1676400"/>
          </a:xfrm>
          <a:prstGeom prst="rect">
            <a:avLst/>
          </a:prstGeom>
        </p:spPr>
      </p:pic>
      <p:pic>
        <p:nvPicPr>
          <p:cNvPr id="5" name="Picture 4" descr="crystal-screen example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64095"/>
            <a:ext cx="9144000" cy="302179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114424" y="521656"/>
            <a:ext cx="33165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X-ray diffraction &amp;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6978530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… underlying assumptions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491" y="2054267"/>
            <a:ext cx="8469842" cy="4346533"/>
          </a:xfrm>
          <a:ln>
            <a:noFill/>
          </a:ln>
        </p:spPr>
        <p:txBody>
          <a:bodyPr>
            <a:normAutofit/>
          </a:bodyPr>
          <a:lstStyle/>
          <a:p>
            <a:r>
              <a:rPr lang="en-US" sz="1800" b="1" dirty="0" smtClean="0"/>
              <a:t>Lowest energy structure is biologically active</a:t>
            </a:r>
          </a:p>
          <a:p>
            <a:pPr marL="0" indent="0">
              <a:buNone/>
            </a:pPr>
            <a:endParaRPr lang="en-US" sz="3300" b="1" dirty="0" smtClean="0"/>
          </a:p>
          <a:p>
            <a:pPr marL="0" indent="0">
              <a:buNone/>
            </a:pPr>
            <a:endParaRPr lang="en-US" sz="3300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/>
            <a:r>
              <a:rPr lang="en-US" sz="2400" b="1" dirty="0" smtClean="0">
                <a:solidFill>
                  <a:srgbClr val="800000"/>
                </a:solidFill>
              </a:rPr>
              <a:t>structure is independent of environmental conditions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 smtClean="0"/>
              <a:t> </a:t>
            </a:r>
            <a:r>
              <a:rPr lang="en-US" sz="1800" i="1" dirty="0" smtClean="0"/>
              <a:t>    </a:t>
            </a:r>
            <a:r>
              <a:rPr lang="en-US" sz="1800" b="1" i="1" dirty="0" smtClean="0"/>
              <a:t>additives, hydration levels, temperature, MC, viscosity, concentration, ion type, ion strength, ……</a:t>
            </a:r>
            <a:endParaRPr lang="en-US" b="1" dirty="0"/>
          </a:p>
        </p:txBody>
      </p:sp>
      <p:grpSp>
        <p:nvGrpSpPr>
          <p:cNvPr id="11" name="Group 10"/>
          <p:cNvGrpSpPr/>
          <p:nvPr/>
        </p:nvGrpSpPr>
        <p:grpSpPr>
          <a:xfrm>
            <a:off x="2474251" y="2595788"/>
            <a:ext cx="3642403" cy="2303648"/>
            <a:chOff x="704848" y="1317694"/>
            <a:chExt cx="5285326" cy="3201540"/>
          </a:xfrm>
        </p:grpSpPr>
        <p:cxnSp>
          <p:nvCxnSpPr>
            <p:cNvPr id="5" name="Straight Arrow Connector 4"/>
            <p:cNvCxnSpPr/>
            <p:nvPr/>
          </p:nvCxnSpPr>
          <p:spPr>
            <a:xfrm flipV="1">
              <a:off x="1341799" y="1317694"/>
              <a:ext cx="0" cy="2683305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Arrow Connector 5"/>
            <p:cNvCxnSpPr/>
            <p:nvPr/>
          </p:nvCxnSpPr>
          <p:spPr>
            <a:xfrm>
              <a:off x="1341799" y="4000999"/>
              <a:ext cx="4648375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 rot="16200000">
              <a:off x="407331" y="2347891"/>
              <a:ext cx="10567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/>
                <a:t>Energy</a:t>
              </a:r>
              <a:endParaRPr lang="en-US" sz="2400" b="1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955804" y="4057569"/>
              <a:ext cx="173016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/>
                <a:t>Coordinates</a:t>
              </a:r>
              <a:endParaRPr lang="en-US" sz="2400" b="1" dirty="0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33484" y="1581233"/>
              <a:ext cx="4456690" cy="2204143"/>
            </a:xfrm>
            <a:custGeom>
              <a:avLst/>
              <a:gdLst>
                <a:gd name="connsiteX0" fmla="*/ 0 w 4456690"/>
                <a:gd name="connsiteY0" fmla="*/ 95833 h 2204143"/>
                <a:gd name="connsiteX1" fmla="*/ 47922 w 4456690"/>
                <a:gd name="connsiteY1" fmla="*/ 287497 h 2204143"/>
                <a:gd name="connsiteX2" fmla="*/ 119804 w 4456690"/>
                <a:gd name="connsiteY2" fmla="*/ 335413 h 2204143"/>
                <a:gd name="connsiteX3" fmla="*/ 167725 w 4456690"/>
                <a:gd name="connsiteY3" fmla="*/ 479162 h 2204143"/>
                <a:gd name="connsiteX4" fmla="*/ 239607 w 4456690"/>
                <a:gd name="connsiteY4" fmla="*/ 766659 h 2204143"/>
                <a:gd name="connsiteX5" fmla="*/ 311489 w 4456690"/>
                <a:gd name="connsiteY5" fmla="*/ 934365 h 2204143"/>
                <a:gd name="connsiteX6" fmla="*/ 359411 w 4456690"/>
                <a:gd name="connsiteY6" fmla="*/ 982281 h 2204143"/>
                <a:gd name="connsiteX7" fmla="*/ 455254 w 4456690"/>
                <a:gd name="connsiteY7" fmla="*/ 1173946 h 2204143"/>
                <a:gd name="connsiteX8" fmla="*/ 479214 w 4456690"/>
                <a:gd name="connsiteY8" fmla="*/ 1245820 h 2204143"/>
                <a:gd name="connsiteX9" fmla="*/ 646939 w 4456690"/>
                <a:gd name="connsiteY9" fmla="*/ 1365611 h 2204143"/>
                <a:gd name="connsiteX10" fmla="*/ 838625 w 4456690"/>
                <a:gd name="connsiteY10" fmla="*/ 1389569 h 2204143"/>
                <a:gd name="connsiteX11" fmla="*/ 886546 w 4456690"/>
                <a:gd name="connsiteY11" fmla="*/ 1293736 h 2204143"/>
                <a:gd name="connsiteX12" fmla="*/ 934468 w 4456690"/>
                <a:gd name="connsiteY12" fmla="*/ 1245820 h 2204143"/>
                <a:gd name="connsiteX13" fmla="*/ 982389 w 4456690"/>
                <a:gd name="connsiteY13" fmla="*/ 1173946 h 2204143"/>
                <a:gd name="connsiteX14" fmla="*/ 1054271 w 4456690"/>
                <a:gd name="connsiteY14" fmla="*/ 1126030 h 2204143"/>
                <a:gd name="connsiteX15" fmla="*/ 1174074 w 4456690"/>
                <a:gd name="connsiteY15" fmla="*/ 1006239 h 2204143"/>
                <a:gd name="connsiteX16" fmla="*/ 1221996 w 4456690"/>
                <a:gd name="connsiteY16" fmla="*/ 958323 h 2204143"/>
                <a:gd name="connsiteX17" fmla="*/ 1293878 w 4456690"/>
                <a:gd name="connsiteY17" fmla="*/ 886449 h 2204143"/>
                <a:gd name="connsiteX18" fmla="*/ 1461603 w 4456690"/>
                <a:gd name="connsiteY18" fmla="*/ 694784 h 2204143"/>
                <a:gd name="connsiteX19" fmla="*/ 1533485 w 4456690"/>
                <a:gd name="connsiteY19" fmla="*/ 670826 h 2204143"/>
                <a:gd name="connsiteX20" fmla="*/ 1749131 w 4456690"/>
                <a:gd name="connsiteY20" fmla="*/ 694784 h 2204143"/>
                <a:gd name="connsiteX21" fmla="*/ 1797053 w 4456690"/>
                <a:gd name="connsiteY21" fmla="*/ 838533 h 2204143"/>
                <a:gd name="connsiteX22" fmla="*/ 1916856 w 4456690"/>
                <a:gd name="connsiteY22" fmla="*/ 1054156 h 2204143"/>
                <a:gd name="connsiteX23" fmla="*/ 1964777 w 4456690"/>
                <a:gd name="connsiteY23" fmla="*/ 1149988 h 2204143"/>
                <a:gd name="connsiteX24" fmla="*/ 1988738 w 4456690"/>
                <a:gd name="connsiteY24" fmla="*/ 1245820 h 2204143"/>
                <a:gd name="connsiteX25" fmla="*/ 2036659 w 4456690"/>
                <a:gd name="connsiteY25" fmla="*/ 1389569 h 2204143"/>
                <a:gd name="connsiteX26" fmla="*/ 2084581 w 4456690"/>
                <a:gd name="connsiteY26" fmla="*/ 1557275 h 2204143"/>
                <a:gd name="connsiteX27" fmla="*/ 2108542 w 4456690"/>
                <a:gd name="connsiteY27" fmla="*/ 1701024 h 2204143"/>
                <a:gd name="connsiteX28" fmla="*/ 2180424 w 4456690"/>
                <a:gd name="connsiteY28" fmla="*/ 1748940 h 2204143"/>
                <a:gd name="connsiteX29" fmla="*/ 2228345 w 4456690"/>
                <a:gd name="connsiteY29" fmla="*/ 1820814 h 2204143"/>
                <a:gd name="connsiteX30" fmla="*/ 2252306 w 4456690"/>
                <a:gd name="connsiteY30" fmla="*/ 1892688 h 2204143"/>
                <a:gd name="connsiteX31" fmla="*/ 2276266 w 4456690"/>
                <a:gd name="connsiteY31" fmla="*/ 1988521 h 2204143"/>
                <a:gd name="connsiteX32" fmla="*/ 2396070 w 4456690"/>
                <a:gd name="connsiteY32" fmla="*/ 2108311 h 2204143"/>
                <a:gd name="connsiteX33" fmla="*/ 2443991 w 4456690"/>
                <a:gd name="connsiteY33" fmla="*/ 2180185 h 2204143"/>
                <a:gd name="connsiteX34" fmla="*/ 2515873 w 4456690"/>
                <a:gd name="connsiteY34" fmla="*/ 2204143 h 2204143"/>
                <a:gd name="connsiteX35" fmla="*/ 2683598 w 4456690"/>
                <a:gd name="connsiteY35" fmla="*/ 2180185 h 2204143"/>
                <a:gd name="connsiteX36" fmla="*/ 2755480 w 4456690"/>
                <a:gd name="connsiteY36" fmla="*/ 2132269 h 2204143"/>
                <a:gd name="connsiteX37" fmla="*/ 2875284 w 4456690"/>
                <a:gd name="connsiteY37" fmla="*/ 2084353 h 2204143"/>
                <a:gd name="connsiteX38" fmla="*/ 2947166 w 4456690"/>
                <a:gd name="connsiteY38" fmla="*/ 2012479 h 2204143"/>
                <a:gd name="connsiteX39" fmla="*/ 3066969 w 4456690"/>
                <a:gd name="connsiteY39" fmla="*/ 1916646 h 2204143"/>
                <a:gd name="connsiteX40" fmla="*/ 3114891 w 4456690"/>
                <a:gd name="connsiteY40" fmla="*/ 1772898 h 2204143"/>
                <a:gd name="connsiteX41" fmla="*/ 3138851 w 4456690"/>
                <a:gd name="connsiteY41" fmla="*/ 1701024 h 2204143"/>
                <a:gd name="connsiteX42" fmla="*/ 3162812 w 4456690"/>
                <a:gd name="connsiteY42" fmla="*/ 1629150 h 2204143"/>
                <a:gd name="connsiteX43" fmla="*/ 3186773 w 4456690"/>
                <a:gd name="connsiteY43" fmla="*/ 1533317 h 2204143"/>
                <a:gd name="connsiteX44" fmla="*/ 3258655 w 4456690"/>
                <a:gd name="connsiteY44" fmla="*/ 1365611 h 2204143"/>
                <a:gd name="connsiteX45" fmla="*/ 3354498 w 4456690"/>
                <a:gd name="connsiteY45" fmla="*/ 1221862 h 2204143"/>
                <a:gd name="connsiteX46" fmla="*/ 3426380 w 4456690"/>
                <a:gd name="connsiteY46" fmla="*/ 1245820 h 2204143"/>
                <a:gd name="connsiteX47" fmla="*/ 3474301 w 4456690"/>
                <a:gd name="connsiteY47" fmla="*/ 1341653 h 2204143"/>
                <a:gd name="connsiteX48" fmla="*/ 3522223 w 4456690"/>
                <a:gd name="connsiteY48" fmla="*/ 1389569 h 2204143"/>
                <a:gd name="connsiteX49" fmla="*/ 3570144 w 4456690"/>
                <a:gd name="connsiteY49" fmla="*/ 1461443 h 2204143"/>
                <a:gd name="connsiteX50" fmla="*/ 3737869 w 4456690"/>
                <a:gd name="connsiteY50" fmla="*/ 1437485 h 2204143"/>
                <a:gd name="connsiteX51" fmla="*/ 3809751 w 4456690"/>
                <a:gd name="connsiteY51" fmla="*/ 1389569 h 2204143"/>
                <a:gd name="connsiteX52" fmla="*/ 3881633 w 4456690"/>
                <a:gd name="connsiteY52" fmla="*/ 1365611 h 2204143"/>
                <a:gd name="connsiteX53" fmla="*/ 3953515 w 4456690"/>
                <a:gd name="connsiteY53" fmla="*/ 1149988 h 2204143"/>
                <a:gd name="connsiteX54" fmla="*/ 3977476 w 4456690"/>
                <a:gd name="connsiteY54" fmla="*/ 1078114 h 2204143"/>
                <a:gd name="connsiteX55" fmla="*/ 4001436 w 4456690"/>
                <a:gd name="connsiteY55" fmla="*/ 982281 h 2204143"/>
                <a:gd name="connsiteX56" fmla="*/ 4049358 w 4456690"/>
                <a:gd name="connsiteY56" fmla="*/ 934365 h 2204143"/>
                <a:gd name="connsiteX57" fmla="*/ 4121240 w 4456690"/>
                <a:gd name="connsiteY57" fmla="*/ 646868 h 2204143"/>
                <a:gd name="connsiteX58" fmla="*/ 4169161 w 4456690"/>
                <a:gd name="connsiteY58" fmla="*/ 574994 h 2204143"/>
                <a:gd name="connsiteX59" fmla="*/ 4193122 w 4456690"/>
                <a:gd name="connsiteY59" fmla="*/ 503120 h 2204143"/>
                <a:gd name="connsiteX60" fmla="*/ 4312925 w 4456690"/>
                <a:gd name="connsiteY60" fmla="*/ 359371 h 2204143"/>
                <a:gd name="connsiteX61" fmla="*/ 4336886 w 4456690"/>
                <a:gd name="connsiteY61" fmla="*/ 287497 h 2204143"/>
                <a:gd name="connsiteX62" fmla="*/ 4360847 w 4456690"/>
                <a:gd name="connsiteY62" fmla="*/ 191665 h 2204143"/>
                <a:gd name="connsiteX63" fmla="*/ 4408768 w 4456690"/>
                <a:gd name="connsiteY63" fmla="*/ 119791 h 2204143"/>
                <a:gd name="connsiteX64" fmla="*/ 4432729 w 4456690"/>
                <a:gd name="connsiteY64" fmla="*/ 47916 h 2204143"/>
                <a:gd name="connsiteX65" fmla="*/ 4456690 w 4456690"/>
                <a:gd name="connsiteY65" fmla="*/ 0 h 2204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4456690" h="2204143">
                  <a:moveTo>
                    <a:pt x="0" y="95833"/>
                  </a:moveTo>
                  <a:cubicBezTo>
                    <a:pt x="1194" y="101801"/>
                    <a:pt x="28274" y="262940"/>
                    <a:pt x="47922" y="287497"/>
                  </a:cubicBezTo>
                  <a:cubicBezTo>
                    <a:pt x="65912" y="309982"/>
                    <a:pt x="95843" y="319441"/>
                    <a:pt x="119804" y="335413"/>
                  </a:cubicBezTo>
                  <a:cubicBezTo>
                    <a:pt x="135778" y="383329"/>
                    <a:pt x="159420" y="429341"/>
                    <a:pt x="167725" y="479162"/>
                  </a:cubicBezTo>
                  <a:cubicBezTo>
                    <a:pt x="199990" y="672728"/>
                    <a:pt x="176324" y="576830"/>
                    <a:pt x="239607" y="766659"/>
                  </a:cubicBezTo>
                  <a:cubicBezTo>
                    <a:pt x="260905" y="830545"/>
                    <a:pt x="272014" y="875159"/>
                    <a:pt x="311489" y="934365"/>
                  </a:cubicBezTo>
                  <a:cubicBezTo>
                    <a:pt x="324020" y="953160"/>
                    <a:pt x="343437" y="966309"/>
                    <a:pt x="359411" y="982281"/>
                  </a:cubicBezTo>
                  <a:cubicBezTo>
                    <a:pt x="414476" y="1147460"/>
                    <a:pt x="371615" y="1090317"/>
                    <a:pt x="455254" y="1173946"/>
                  </a:cubicBezTo>
                  <a:cubicBezTo>
                    <a:pt x="463241" y="1197904"/>
                    <a:pt x="464534" y="1225271"/>
                    <a:pt x="479214" y="1245820"/>
                  </a:cubicBezTo>
                  <a:cubicBezTo>
                    <a:pt x="550278" y="1345300"/>
                    <a:pt x="556033" y="1335312"/>
                    <a:pt x="646939" y="1365611"/>
                  </a:cubicBezTo>
                  <a:cubicBezTo>
                    <a:pt x="707439" y="1426104"/>
                    <a:pt x="719413" y="1464069"/>
                    <a:pt x="838625" y="1389569"/>
                  </a:cubicBezTo>
                  <a:cubicBezTo>
                    <a:pt x="868913" y="1370641"/>
                    <a:pt x="866733" y="1323452"/>
                    <a:pt x="886546" y="1293736"/>
                  </a:cubicBezTo>
                  <a:cubicBezTo>
                    <a:pt x="899077" y="1274941"/>
                    <a:pt x="920356" y="1263458"/>
                    <a:pt x="934468" y="1245820"/>
                  </a:cubicBezTo>
                  <a:cubicBezTo>
                    <a:pt x="952457" y="1223336"/>
                    <a:pt x="962027" y="1194306"/>
                    <a:pt x="982389" y="1173946"/>
                  </a:cubicBezTo>
                  <a:cubicBezTo>
                    <a:pt x="1002752" y="1153585"/>
                    <a:pt x="1032599" y="1144991"/>
                    <a:pt x="1054271" y="1126030"/>
                  </a:cubicBezTo>
                  <a:cubicBezTo>
                    <a:pt x="1096773" y="1088845"/>
                    <a:pt x="1134140" y="1046169"/>
                    <a:pt x="1174074" y="1006239"/>
                  </a:cubicBezTo>
                  <a:lnTo>
                    <a:pt x="1221996" y="958323"/>
                  </a:lnTo>
                  <a:cubicBezTo>
                    <a:pt x="1245957" y="934365"/>
                    <a:pt x="1275081" y="914641"/>
                    <a:pt x="1293878" y="886449"/>
                  </a:cubicBezTo>
                  <a:cubicBezTo>
                    <a:pt x="1332288" y="828840"/>
                    <a:pt x="1401531" y="714806"/>
                    <a:pt x="1461603" y="694784"/>
                  </a:cubicBezTo>
                  <a:lnTo>
                    <a:pt x="1533485" y="670826"/>
                  </a:lnTo>
                  <a:cubicBezTo>
                    <a:pt x="1605367" y="678812"/>
                    <a:pt x="1688112" y="655958"/>
                    <a:pt x="1749131" y="694784"/>
                  </a:cubicBezTo>
                  <a:cubicBezTo>
                    <a:pt x="1791745" y="721899"/>
                    <a:pt x="1769034" y="796508"/>
                    <a:pt x="1797053" y="838533"/>
                  </a:cubicBezTo>
                  <a:cubicBezTo>
                    <a:pt x="1983841" y="1118686"/>
                    <a:pt x="1840943" y="877045"/>
                    <a:pt x="1916856" y="1054156"/>
                  </a:cubicBezTo>
                  <a:cubicBezTo>
                    <a:pt x="1930926" y="1086983"/>
                    <a:pt x="1952235" y="1116547"/>
                    <a:pt x="1964777" y="1149988"/>
                  </a:cubicBezTo>
                  <a:cubicBezTo>
                    <a:pt x="1976340" y="1180818"/>
                    <a:pt x="1979275" y="1214282"/>
                    <a:pt x="1988738" y="1245820"/>
                  </a:cubicBezTo>
                  <a:cubicBezTo>
                    <a:pt x="2003253" y="1294198"/>
                    <a:pt x="2024407" y="1340569"/>
                    <a:pt x="2036659" y="1389569"/>
                  </a:cubicBezTo>
                  <a:cubicBezTo>
                    <a:pt x="2066746" y="1509901"/>
                    <a:pt x="2050206" y="1454164"/>
                    <a:pt x="2084581" y="1557275"/>
                  </a:cubicBezTo>
                  <a:cubicBezTo>
                    <a:pt x="2092568" y="1605191"/>
                    <a:pt x="2086816" y="1657576"/>
                    <a:pt x="2108542" y="1701024"/>
                  </a:cubicBezTo>
                  <a:cubicBezTo>
                    <a:pt x="2121421" y="1726779"/>
                    <a:pt x="2160061" y="1728579"/>
                    <a:pt x="2180424" y="1748940"/>
                  </a:cubicBezTo>
                  <a:cubicBezTo>
                    <a:pt x="2200786" y="1769300"/>
                    <a:pt x="2215466" y="1795060"/>
                    <a:pt x="2228345" y="1820814"/>
                  </a:cubicBezTo>
                  <a:cubicBezTo>
                    <a:pt x="2239640" y="1843402"/>
                    <a:pt x="2245367" y="1868406"/>
                    <a:pt x="2252306" y="1892688"/>
                  </a:cubicBezTo>
                  <a:cubicBezTo>
                    <a:pt x="2261353" y="1924348"/>
                    <a:pt x="2258000" y="1961124"/>
                    <a:pt x="2276266" y="1988521"/>
                  </a:cubicBezTo>
                  <a:cubicBezTo>
                    <a:pt x="2307594" y="2035508"/>
                    <a:pt x="2364742" y="2061324"/>
                    <a:pt x="2396070" y="2108311"/>
                  </a:cubicBezTo>
                  <a:cubicBezTo>
                    <a:pt x="2412044" y="2132269"/>
                    <a:pt x="2421505" y="2162198"/>
                    <a:pt x="2443991" y="2180185"/>
                  </a:cubicBezTo>
                  <a:cubicBezTo>
                    <a:pt x="2463714" y="2195962"/>
                    <a:pt x="2491912" y="2196157"/>
                    <a:pt x="2515873" y="2204143"/>
                  </a:cubicBezTo>
                  <a:cubicBezTo>
                    <a:pt x="2571781" y="2196157"/>
                    <a:pt x="2629503" y="2196412"/>
                    <a:pt x="2683598" y="2180185"/>
                  </a:cubicBezTo>
                  <a:cubicBezTo>
                    <a:pt x="2711180" y="2171911"/>
                    <a:pt x="2729723" y="2145146"/>
                    <a:pt x="2755480" y="2132269"/>
                  </a:cubicBezTo>
                  <a:cubicBezTo>
                    <a:pt x="2793950" y="2113036"/>
                    <a:pt x="2835349" y="2100325"/>
                    <a:pt x="2875284" y="2084353"/>
                  </a:cubicBezTo>
                  <a:cubicBezTo>
                    <a:pt x="2899245" y="2060395"/>
                    <a:pt x="2918972" y="2031273"/>
                    <a:pt x="2947166" y="2012479"/>
                  </a:cubicBezTo>
                  <a:cubicBezTo>
                    <a:pt x="3041520" y="1949583"/>
                    <a:pt x="3010562" y="2043548"/>
                    <a:pt x="3066969" y="1916646"/>
                  </a:cubicBezTo>
                  <a:cubicBezTo>
                    <a:pt x="3087484" y="1870492"/>
                    <a:pt x="3098917" y="1820814"/>
                    <a:pt x="3114891" y="1772898"/>
                  </a:cubicBezTo>
                  <a:lnTo>
                    <a:pt x="3138851" y="1701024"/>
                  </a:lnTo>
                  <a:cubicBezTo>
                    <a:pt x="3146838" y="1677066"/>
                    <a:pt x="3156686" y="1653650"/>
                    <a:pt x="3162812" y="1629150"/>
                  </a:cubicBezTo>
                  <a:cubicBezTo>
                    <a:pt x="3170799" y="1597206"/>
                    <a:pt x="3179629" y="1565460"/>
                    <a:pt x="3186773" y="1533317"/>
                  </a:cubicBezTo>
                  <a:cubicBezTo>
                    <a:pt x="3219220" y="1387321"/>
                    <a:pt x="3179687" y="1444569"/>
                    <a:pt x="3258655" y="1365611"/>
                  </a:cubicBezTo>
                  <a:cubicBezTo>
                    <a:pt x="3276610" y="1311751"/>
                    <a:pt x="3287192" y="1244295"/>
                    <a:pt x="3354498" y="1221862"/>
                  </a:cubicBezTo>
                  <a:lnTo>
                    <a:pt x="3426380" y="1245820"/>
                  </a:lnTo>
                  <a:cubicBezTo>
                    <a:pt x="3442354" y="1277764"/>
                    <a:pt x="3454488" y="1311937"/>
                    <a:pt x="3474301" y="1341653"/>
                  </a:cubicBezTo>
                  <a:cubicBezTo>
                    <a:pt x="3486832" y="1360448"/>
                    <a:pt x="3508111" y="1371931"/>
                    <a:pt x="3522223" y="1389569"/>
                  </a:cubicBezTo>
                  <a:cubicBezTo>
                    <a:pt x="3540212" y="1412053"/>
                    <a:pt x="3554170" y="1437485"/>
                    <a:pt x="3570144" y="1461443"/>
                  </a:cubicBezTo>
                  <a:cubicBezTo>
                    <a:pt x="3626052" y="1453457"/>
                    <a:pt x="3683774" y="1453712"/>
                    <a:pt x="3737869" y="1437485"/>
                  </a:cubicBezTo>
                  <a:cubicBezTo>
                    <a:pt x="3765451" y="1429211"/>
                    <a:pt x="3783994" y="1402446"/>
                    <a:pt x="3809751" y="1389569"/>
                  </a:cubicBezTo>
                  <a:cubicBezTo>
                    <a:pt x="3832342" y="1378275"/>
                    <a:pt x="3857672" y="1373597"/>
                    <a:pt x="3881633" y="1365611"/>
                  </a:cubicBezTo>
                  <a:lnTo>
                    <a:pt x="3953515" y="1149988"/>
                  </a:lnTo>
                  <a:cubicBezTo>
                    <a:pt x="3961502" y="1126030"/>
                    <a:pt x="3971351" y="1102614"/>
                    <a:pt x="3977476" y="1078114"/>
                  </a:cubicBezTo>
                  <a:cubicBezTo>
                    <a:pt x="3985463" y="1046170"/>
                    <a:pt x="3986709" y="1011732"/>
                    <a:pt x="4001436" y="982281"/>
                  </a:cubicBezTo>
                  <a:cubicBezTo>
                    <a:pt x="4011539" y="962077"/>
                    <a:pt x="4033384" y="950337"/>
                    <a:pt x="4049358" y="934365"/>
                  </a:cubicBezTo>
                  <a:cubicBezTo>
                    <a:pt x="4061335" y="862508"/>
                    <a:pt x="4079049" y="710148"/>
                    <a:pt x="4121240" y="646868"/>
                  </a:cubicBezTo>
                  <a:cubicBezTo>
                    <a:pt x="4137214" y="622910"/>
                    <a:pt x="4156282" y="600748"/>
                    <a:pt x="4169161" y="574994"/>
                  </a:cubicBezTo>
                  <a:cubicBezTo>
                    <a:pt x="4180456" y="552406"/>
                    <a:pt x="4181827" y="525708"/>
                    <a:pt x="4193122" y="503120"/>
                  </a:cubicBezTo>
                  <a:cubicBezTo>
                    <a:pt x="4226481" y="436409"/>
                    <a:pt x="4259935" y="412356"/>
                    <a:pt x="4312925" y="359371"/>
                  </a:cubicBezTo>
                  <a:cubicBezTo>
                    <a:pt x="4320912" y="335413"/>
                    <a:pt x="4329947" y="311779"/>
                    <a:pt x="4336886" y="287497"/>
                  </a:cubicBezTo>
                  <a:cubicBezTo>
                    <a:pt x="4345933" y="255837"/>
                    <a:pt x="4347875" y="221930"/>
                    <a:pt x="4360847" y="191665"/>
                  </a:cubicBezTo>
                  <a:cubicBezTo>
                    <a:pt x="4372191" y="165199"/>
                    <a:pt x="4395889" y="145545"/>
                    <a:pt x="4408768" y="119791"/>
                  </a:cubicBezTo>
                  <a:cubicBezTo>
                    <a:pt x="4420063" y="97203"/>
                    <a:pt x="4423349" y="71364"/>
                    <a:pt x="4432729" y="47916"/>
                  </a:cubicBezTo>
                  <a:cubicBezTo>
                    <a:pt x="4439362" y="31336"/>
                    <a:pt x="4448703" y="15972"/>
                    <a:pt x="4456690" y="0"/>
                  </a:cubicBezTo>
                </a:path>
              </a:pathLst>
            </a:custGeom>
            <a:ln w="38100" cmpd="sng">
              <a:solidFill>
                <a:srgbClr val="8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Striped Right Arrow 9"/>
            <p:cNvSpPr/>
            <p:nvPr/>
          </p:nvSpPr>
          <p:spPr>
            <a:xfrm rot="5400000">
              <a:off x="3546183" y="2893043"/>
              <a:ext cx="1174075" cy="428061"/>
            </a:xfrm>
            <a:prstGeom prst="stripedRightArrow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1114424" y="521656"/>
            <a:ext cx="29453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X-ray diffraction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4847065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23856"/>
            <a:ext cx="8913813" cy="1111344"/>
          </a:xfrm>
        </p:spPr>
        <p:txBody>
          <a:bodyPr>
            <a:normAutofit/>
          </a:bodyPr>
          <a:lstStyle/>
          <a:p>
            <a:r>
              <a:rPr lang="en-US" dirty="0" smtClean="0"/>
              <a:t>PDB statistics</a:t>
            </a:r>
            <a:endParaRPr lang="en-US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6486476"/>
              </p:ext>
            </p:extLst>
          </p:nvPr>
        </p:nvGraphicFramePr>
        <p:xfrm>
          <a:off x="438177" y="2688161"/>
          <a:ext cx="8369108" cy="30183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6" name="Document" r:id="rId5" imgW="5422900" imgH="1955800" progId="Word.Document.12">
                  <p:embed/>
                </p:oleObj>
              </mc:Choice>
              <mc:Fallback>
                <p:oleObj name="Document" r:id="rId5" imgW="5422900" imgH="19558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38177" y="2688161"/>
                        <a:ext cx="8369108" cy="30183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/>
          <p:cNvSpPr/>
          <p:nvPr/>
        </p:nvSpPr>
        <p:spPr>
          <a:xfrm>
            <a:off x="2443531" y="2424716"/>
            <a:ext cx="3367070" cy="1731939"/>
          </a:xfrm>
          <a:prstGeom prst="rect">
            <a:avLst/>
          </a:prstGeom>
          <a:noFill/>
          <a:ln w="571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4197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Nuclear Magnetic Resonance </a:t>
            </a:r>
            <a:endParaRPr lang="en-US" sz="2800" dirty="0"/>
          </a:p>
        </p:txBody>
      </p:sp>
      <p:pic>
        <p:nvPicPr>
          <p:cNvPr id="12" name="Picture 11" descr="1305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767" y="2095520"/>
            <a:ext cx="5245100" cy="34798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40264" y="5960539"/>
            <a:ext cx="8254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Sample</a:t>
            </a:r>
            <a:r>
              <a:rPr lang="en-US" dirty="0" smtClean="0"/>
              <a:t>: water based solutions, [biomolecule] ~ 50 – 3 </a:t>
            </a:r>
            <a:r>
              <a:rPr lang="en-US" dirty="0" err="1" smtClean="0"/>
              <a:t>mM</a:t>
            </a:r>
            <a:r>
              <a:rPr lang="en-US" dirty="0" smtClean="0"/>
              <a:t>, </a:t>
            </a:r>
            <a:r>
              <a:rPr lang="en-US" dirty="0" err="1" smtClean="0"/>
              <a:t>Te</a:t>
            </a:r>
            <a:r>
              <a:rPr lang="en-US" dirty="0" smtClean="0"/>
              <a:t> ~ 0 – 45 ºC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02990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… underlying assumptions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491" y="2054267"/>
            <a:ext cx="8469842" cy="4346533"/>
          </a:xfrm>
          <a:ln>
            <a:noFill/>
          </a:ln>
        </p:spPr>
        <p:txBody>
          <a:bodyPr>
            <a:normAutofit/>
          </a:bodyPr>
          <a:lstStyle/>
          <a:p>
            <a:r>
              <a:rPr lang="en-US" sz="1800" b="1" dirty="0" smtClean="0"/>
              <a:t>Lowest energy structure is biologically active </a:t>
            </a:r>
          </a:p>
          <a:p>
            <a:pPr marL="0" indent="0">
              <a:spcBef>
                <a:spcPts val="500"/>
              </a:spcBef>
              <a:buNone/>
            </a:pPr>
            <a:r>
              <a:rPr lang="en-US" sz="1800" b="1" i="1" dirty="0"/>
              <a:t> </a:t>
            </a:r>
            <a:r>
              <a:rPr lang="en-US" sz="1800" b="1" i="1" dirty="0" smtClean="0"/>
              <a:t>    (in principle NMR also allows determination of high energy states)</a:t>
            </a:r>
          </a:p>
          <a:p>
            <a:pPr marL="0" indent="0">
              <a:buNone/>
            </a:pPr>
            <a:endParaRPr lang="en-US" sz="3300" dirty="0" smtClean="0"/>
          </a:p>
          <a:p>
            <a:pPr marL="0" indent="0">
              <a:buNone/>
            </a:pPr>
            <a:endParaRPr lang="en-US" sz="3300" dirty="0" smtClean="0"/>
          </a:p>
          <a:p>
            <a:pPr marL="0" indent="0">
              <a:buNone/>
            </a:pPr>
            <a:endParaRPr lang="en-US" dirty="0" smtClean="0"/>
          </a:p>
        </p:txBody>
      </p:sp>
      <p:grpSp>
        <p:nvGrpSpPr>
          <p:cNvPr id="11" name="Group 10"/>
          <p:cNvGrpSpPr/>
          <p:nvPr/>
        </p:nvGrpSpPr>
        <p:grpSpPr>
          <a:xfrm>
            <a:off x="2167376" y="3201082"/>
            <a:ext cx="3642403" cy="2303648"/>
            <a:chOff x="704848" y="1317694"/>
            <a:chExt cx="5285326" cy="3201540"/>
          </a:xfrm>
        </p:grpSpPr>
        <p:cxnSp>
          <p:nvCxnSpPr>
            <p:cNvPr id="5" name="Straight Arrow Connector 4"/>
            <p:cNvCxnSpPr/>
            <p:nvPr/>
          </p:nvCxnSpPr>
          <p:spPr>
            <a:xfrm flipV="1">
              <a:off x="1341799" y="1317694"/>
              <a:ext cx="0" cy="2683305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Arrow Connector 5"/>
            <p:cNvCxnSpPr/>
            <p:nvPr/>
          </p:nvCxnSpPr>
          <p:spPr>
            <a:xfrm>
              <a:off x="1341799" y="4000999"/>
              <a:ext cx="4648375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 rot="16200000">
              <a:off x="407331" y="2347891"/>
              <a:ext cx="10567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/>
                <a:t>Energy</a:t>
              </a:r>
              <a:endParaRPr lang="en-US" sz="2400" b="1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955804" y="4057569"/>
              <a:ext cx="173016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/>
                <a:t>Coordinates</a:t>
              </a:r>
              <a:endParaRPr lang="en-US" sz="2400" b="1" dirty="0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33484" y="1581233"/>
              <a:ext cx="4456690" cy="2204143"/>
            </a:xfrm>
            <a:custGeom>
              <a:avLst/>
              <a:gdLst>
                <a:gd name="connsiteX0" fmla="*/ 0 w 4456690"/>
                <a:gd name="connsiteY0" fmla="*/ 95833 h 2204143"/>
                <a:gd name="connsiteX1" fmla="*/ 47922 w 4456690"/>
                <a:gd name="connsiteY1" fmla="*/ 287497 h 2204143"/>
                <a:gd name="connsiteX2" fmla="*/ 119804 w 4456690"/>
                <a:gd name="connsiteY2" fmla="*/ 335413 h 2204143"/>
                <a:gd name="connsiteX3" fmla="*/ 167725 w 4456690"/>
                <a:gd name="connsiteY3" fmla="*/ 479162 h 2204143"/>
                <a:gd name="connsiteX4" fmla="*/ 239607 w 4456690"/>
                <a:gd name="connsiteY4" fmla="*/ 766659 h 2204143"/>
                <a:gd name="connsiteX5" fmla="*/ 311489 w 4456690"/>
                <a:gd name="connsiteY5" fmla="*/ 934365 h 2204143"/>
                <a:gd name="connsiteX6" fmla="*/ 359411 w 4456690"/>
                <a:gd name="connsiteY6" fmla="*/ 982281 h 2204143"/>
                <a:gd name="connsiteX7" fmla="*/ 455254 w 4456690"/>
                <a:gd name="connsiteY7" fmla="*/ 1173946 h 2204143"/>
                <a:gd name="connsiteX8" fmla="*/ 479214 w 4456690"/>
                <a:gd name="connsiteY8" fmla="*/ 1245820 h 2204143"/>
                <a:gd name="connsiteX9" fmla="*/ 646939 w 4456690"/>
                <a:gd name="connsiteY9" fmla="*/ 1365611 h 2204143"/>
                <a:gd name="connsiteX10" fmla="*/ 838625 w 4456690"/>
                <a:gd name="connsiteY10" fmla="*/ 1389569 h 2204143"/>
                <a:gd name="connsiteX11" fmla="*/ 886546 w 4456690"/>
                <a:gd name="connsiteY11" fmla="*/ 1293736 h 2204143"/>
                <a:gd name="connsiteX12" fmla="*/ 934468 w 4456690"/>
                <a:gd name="connsiteY12" fmla="*/ 1245820 h 2204143"/>
                <a:gd name="connsiteX13" fmla="*/ 982389 w 4456690"/>
                <a:gd name="connsiteY13" fmla="*/ 1173946 h 2204143"/>
                <a:gd name="connsiteX14" fmla="*/ 1054271 w 4456690"/>
                <a:gd name="connsiteY14" fmla="*/ 1126030 h 2204143"/>
                <a:gd name="connsiteX15" fmla="*/ 1174074 w 4456690"/>
                <a:gd name="connsiteY15" fmla="*/ 1006239 h 2204143"/>
                <a:gd name="connsiteX16" fmla="*/ 1221996 w 4456690"/>
                <a:gd name="connsiteY16" fmla="*/ 958323 h 2204143"/>
                <a:gd name="connsiteX17" fmla="*/ 1293878 w 4456690"/>
                <a:gd name="connsiteY17" fmla="*/ 886449 h 2204143"/>
                <a:gd name="connsiteX18" fmla="*/ 1461603 w 4456690"/>
                <a:gd name="connsiteY18" fmla="*/ 694784 h 2204143"/>
                <a:gd name="connsiteX19" fmla="*/ 1533485 w 4456690"/>
                <a:gd name="connsiteY19" fmla="*/ 670826 h 2204143"/>
                <a:gd name="connsiteX20" fmla="*/ 1749131 w 4456690"/>
                <a:gd name="connsiteY20" fmla="*/ 694784 h 2204143"/>
                <a:gd name="connsiteX21" fmla="*/ 1797053 w 4456690"/>
                <a:gd name="connsiteY21" fmla="*/ 838533 h 2204143"/>
                <a:gd name="connsiteX22" fmla="*/ 1916856 w 4456690"/>
                <a:gd name="connsiteY22" fmla="*/ 1054156 h 2204143"/>
                <a:gd name="connsiteX23" fmla="*/ 1964777 w 4456690"/>
                <a:gd name="connsiteY23" fmla="*/ 1149988 h 2204143"/>
                <a:gd name="connsiteX24" fmla="*/ 1988738 w 4456690"/>
                <a:gd name="connsiteY24" fmla="*/ 1245820 h 2204143"/>
                <a:gd name="connsiteX25" fmla="*/ 2036659 w 4456690"/>
                <a:gd name="connsiteY25" fmla="*/ 1389569 h 2204143"/>
                <a:gd name="connsiteX26" fmla="*/ 2084581 w 4456690"/>
                <a:gd name="connsiteY26" fmla="*/ 1557275 h 2204143"/>
                <a:gd name="connsiteX27" fmla="*/ 2108542 w 4456690"/>
                <a:gd name="connsiteY27" fmla="*/ 1701024 h 2204143"/>
                <a:gd name="connsiteX28" fmla="*/ 2180424 w 4456690"/>
                <a:gd name="connsiteY28" fmla="*/ 1748940 h 2204143"/>
                <a:gd name="connsiteX29" fmla="*/ 2228345 w 4456690"/>
                <a:gd name="connsiteY29" fmla="*/ 1820814 h 2204143"/>
                <a:gd name="connsiteX30" fmla="*/ 2252306 w 4456690"/>
                <a:gd name="connsiteY30" fmla="*/ 1892688 h 2204143"/>
                <a:gd name="connsiteX31" fmla="*/ 2276266 w 4456690"/>
                <a:gd name="connsiteY31" fmla="*/ 1988521 h 2204143"/>
                <a:gd name="connsiteX32" fmla="*/ 2396070 w 4456690"/>
                <a:gd name="connsiteY32" fmla="*/ 2108311 h 2204143"/>
                <a:gd name="connsiteX33" fmla="*/ 2443991 w 4456690"/>
                <a:gd name="connsiteY33" fmla="*/ 2180185 h 2204143"/>
                <a:gd name="connsiteX34" fmla="*/ 2515873 w 4456690"/>
                <a:gd name="connsiteY34" fmla="*/ 2204143 h 2204143"/>
                <a:gd name="connsiteX35" fmla="*/ 2683598 w 4456690"/>
                <a:gd name="connsiteY35" fmla="*/ 2180185 h 2204143"/>
                <a:gd name="connsiteX36" fmla="*/ 2755480 w 4456690"/>
                <a:gd name="connsiteY36" fmla="*/ 2132269 h 2204143"/>
                <a:gd name="connsiteX37" fmla="*/ 2875284 w 4456690"/>
                <a:gd name="connsiteY37" fmla="*/ 2084353 h 2204143"/>
                <a:gd name="connsiteX38" fmla="*/ 2947166 w 4456690"/>
                <a:gd name="connsiteY38" fmla="*/ 2012479 h 2204143"/>
                <a:gd name="connsiteX39" fmla="*/ 3066969 w 4456690"/>
                <a:gd name="connsiteY39" fmla="*/ 1916646 h 2204143"/>
                <a:gd name="connsiteX40" fmla="*/ 3114891 w 4456690"/>
                <a:gd name="connsiteY40" fmla="*/ 1772898 h 2204143"/>
                <a:gd name="connsiteX41" fmla="*/ 3138851 w 4456690"/>
                <a:gd name="connsiteY41" fmla="*/ 1701024 h 2204143"/>
                <a:gd name="connsiteX42" fmla="*/ 3162812 w 4456690"/>
                <a:gd name="connsiteY42" fmla="*/ 1629150 h 2204143"/>
                <a:gd name="connsiteX43" fmla="*/ 3186773 w 4456690"/>
                <a:gd name="connsiteY43" fmla="*/ 1533317 h 2204143"/>
                <a:gd name="connsiteX44" fmla="*/ 3258655 w 4456690"/>
                <a:gd name="connsiteY44" fmla="*/ 1365611 h 2204143"/>
                <a:gd name="connsiteX45" fmla="*/ 3354498 w 4456690"/>
                <a:gd name="connsiteY45" fmla="*/ 1221862 h 2204143"/>
                <a:gd name="connsiteX46" fmla="*/ 3426380 w 4456690"/>
                <a:gd name="connsiteY46" fmla="*/ 1245820 h 2204143"/>
                <a:gd name="connsiteX47" fmla="*/ 3474301 w 4456690"/>
                <a:gd name="connsiteY47" fmla="*/ 1341653 h 2204143"/>
                <a:gd name="connsiteX48" fmla="*/ 3522223 w 4456690"/>
                <a:gd name="connsiteY48" fmla="*/ 1389569 h 2204143"/>
                <a:gd name="connsiteX49" fmla="*/ 3570144 w 4456690"/>
                <a:gd name="connsiteY49" fmla="*/ 1461443 h 2204143"/>
                <a:gd name="connsiteX50" fmla="*/ 3737869 w 4456690"/>
                <a:gd name="connsiteY50" fmla="*/ 1437485 h 2204143"/>
                <a:gd name="connsiteX51" fmla="*/ 3809751 w 4456690"/>
                <a:gd name="connsiteY51" fmla="*/ 1389569 h 2204143"/>
                <a:gd name="connsiteX52" fmla="*/ 3881633 w 4456690"/>
                <a:gd name="connsiteY52" fmla="*/ 1365611 h 2204143"/>
                <a:gd name="connsiteX53" fmla="*/ 3953515 w 4456690"/>
                <a:gd name="connsiteY53" fmla="*/ 1149988 h 2204143"/>
                <a:gd name="connsiteX54" fmla="*/ 3977476 w 4456690"/>
                <a:gd name="connsiteY54" fmla="*/ 1078114 h 2204143"/>
                <a:gd name="connsiteX55" fmla="*/ 4001436 w 4456690"/>
                <a:gd name="connsiteY55" fmla="*/ 982281 h 2204143"/>
                <a:gd name="connsiteX56" fmla="*/ 4049358 w 4456690"/>
                <a:gd name="connsiteY56" fmla="*/ 934365 h 2204143"/>
                <a:gd name="connsiteX57" fmla="*/ 4121240 w 4456690"/>
                <a:gd name="connsiteY57" fmla="*/ 646868 h 2204143"/>
                <a:gd name="connsiteX58" fmla="*/ 4169161 w 4456690"/>
                <a:gd name="connsiteY58" fmla="*/ 574994 h 2204143"/>
                <a:gd name="connsiteX59" fmla="*/ 4193122 w 4456690"/>
                <a:gd name="connsiteY59" fmla="*/ 503120 h 2204143"/>
                <a:gd name="connsiteX60" fmla="*/ 4312925 w 4456690"/>
                <a:gd name="connsiteY60" fmla="*/ 359371 h 2204143"/>
                <a:gd name="connsiteX61" fmla="*/ 4336886 w 4456690"/>
                <a:gd name="connsiteY61" fmla="*/ 287497 h 2204143"/>
                <a:gd name="connsiteX62" fmla="*/ 4360847 w 4456690"/>
                <a:gd name="connsiteY62" fmla="*/ 191665 h 2204143"/>
                <a:gd name="connsiteX63" fmla="*/ 4408768 w 4456690"/>
                <a:gd name="connsiteY63" fmla="*/ 119791 h 2204143"/>
                <a:gd name="connsiteX64" fmla="*/ 4432729 w 4456690"/>
                <a:gd name="connsiteY64" fmla="*/ 47916 h 2204143"/>
                <a:gd name="connsiteX65" fmla="*/ 4456690 w 4456690"/>
                <a:gd name="connsiteY65" fmla="*/ 0 h 2204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4456690" h="2204143">
                  <a:moveTo>
                    <a:pt x="0" y="95833"/>
                  </a:moveTo>
                  <a:cubicBezTo>
                    <a:pt x="1194" y="101801"/>
                    <a:pt x="28274" y="262940"/>
                    <a:pt x="47922" y="287497"/>
                  </a:cubicBezTo>
                  <a:cubicBezTo>
                    <a:pt x="65912" y="309982"/>
                    <a:pt x="95843" y="319441"/>
                    <a:pt x="119804" y="335413"/>
                  </a:cubicBezTo>
                  <a:cubicBezTo>
                    <a:pt x="135778" y="383329"/>
                    <a:pt x="159420" y="429341"/>
                    <a:pt x="167725" y="479162"/>
                  </a:cubicBezTo>
                  <a:cubicBezTo>
                    <a:pt x="199990" y="672728"/>
                    <a:pt x="176324" y="576830"/>
                    <a:pt x="239607" y="766659"/>
                  </a:cubicBezTo>
                  <a:cubicBezTo>
                    <a:pt x="260905" y="830545"/>
                    <a:pt x="272014" y="875159"/>
                    <a:pt x="311489" y="934365"/>
                  </a:cubicBezTo>
                  <a:cubicBezTo>
                    <a:pt x="324020" y="953160"/>
                    <a:pt x="343437" y="966309"/>
                    <a:pt x="359411" y="982281"/>
                  </a:cubicBezTo>
                  <a:cubicBezTo>
                    <a:pt x="414476" y="1147460"/>
                    <a:pt x="371615" y="1090317"/>
                    <a:pt x="455254" y="1173946"/>
                  </a:cubicBezTo>
                  <a:cubicBezTo>
                    <a:pt x="463241" y="1197904"/>
                    <a:pt x="464534" y="1225271"/>
                    <a:pt x="479214" y="1245820"/>
                  </a:cubicBezTo>
                  <a:cubicBezTo>
                    <a:pt x="550278" y="1345300"/>
                    <a:pt x="556033" y="1335312"/>
                    <a:pt x="646939" y="1365611"/>
                  </a:cubicBezTo>
                  <a:cubicBezTo>
                    <a:pt x="707439" y="1426104"/>
                    <a:pt x="719413" y="1464069"/>
                    <a:pt x="838625" y="1389569"/>
                  </a:cubicBezTo>
                  <a:cubicBezTo>
                    <a:pt x="868913" y="1370641"/>
                    <a:pt x="866733" y="1323452"/>
                    <a:pt x="886546" y="1293736"/>
                  </a:cubicBezTo>
                  <a:cubicBezTo>
                    <a:pt x="899077" y="1274941"/>
                    <a:pt x="920356" y="1263458"/>
                    <a:pt x="934468" y="1245820"/>
                  </a:cubicBezTo>
                  <a:cubicBezTo>
                    <a:pt x="952457" y="1223336"/>
                    <a:pt x="962027" y="1194306"/>
                    <a:pt x="982389" y="1173946"/>
                  </a:cubicBezTo>
                  <a:cubicBezTo>
                    <a:pt x="1002752" y="1153585"/>
                    <a:pt x="1032599" y="1144991"/>
                    <a:pt x="1054271" y="1126030"/>
                  </a:cubicBezTo>
                  <a:cubicBezTo>
                    <a:pt x="1096773" y="1088845"/>
                    <a:pt x="1134140" y="1046169"/>
                    <a:pt x="1174074" y="1006239"/>
                  </a:cubicBezTo>
                  <a:lnTo>
                    <a:pt x="1221996" y="958323"/>
                  </a:lnTo>
                  <a:cubicBezTo>
                    <a:pt x="1245957" y="934365"/>
                    <a:pt x="1275081" y="914641"/>
                    <a:pt x="1293878" y="886449"/>
                  </a:cubicBezTo>
                  <a:cubicBezTo>
                    <a:pt x="1332288" y="828840"/>
                    <a:pt x="1401531" y="714806"/>
                    <a:pt x="1461603" y="694784"/>
                  </a:cubicBezTo>
                  <a:lnTo>
                    <a:pt x="1533485" y="670826"/>
                  </a:lnTo>
                  <a:cubicBezTo>
                    <a:pt x="1605367" y="678812"/>
                    <a:pt x="1688112" y="655958"/>
                    <a:pt x="1749131" y="694784"/>
                  </a:cubicBezTo>
                  <a:cubicBezTo>
                    <a:pt x="1791745" y="721899"/>
                    <a:pt x="1769034" y="796508"/>
                    <a:pt x="1797053" y="838533"/>
                  </a:cubicBezTo>
                  <a:cubicBezTo>
                    <a:pt x="1983841" y="1118686"/>
                    <a:pt x="1840943" y="877045"/>
                    <a:pt x="1916856" y="1054156"/>
                  </a:cubicBezTo>
                  <a:cubicBezTo>
                    <a:pt x="1930926" y="1086983"/>
                    <a:pt x="1952235" y="1116547"/>
                    <a:pt x="1964777" y="1149988"/>
                  </a:cubicBezTo>
                  <a:cubicBezTo>
                    <a:pt x="1976340" y="1180818"/>
                    <a:pt x="1979275" y="1214282"/>
                    <a:pt x="1988738" y="1245820"/>
                  </a:cubicBezTo>
                  <a:cubicBezTo>
                    <a:pt x="2003253" y="1294198"/>
                    <a:pt x="2024407" y="1340569"/>
                    <a:pt x="2036659" y="1389569"/>
                  </a:cubicBezTo>
                  <a:cubicBezTo>
                    <a:pt x="2066746" y="1509901"/>
                    <a:pt x="2050206" y="1454164"/>
                    <a:pt x="2084581" y="1557275"/>
                  </a:cubicBezTo>
                  <a:cubicBezTo>
                    <a:pt x="2092568" y="1605191"/>
                    <a:pt x="2086816" y="1657576"/>
                    <a:pt x="2108542" y="1701024"/>
                  </a:cubicBezTo>
                  <a:cubicBezTo>
                    <a:pt x="2121421" y="1726779"/>
                    <a:pt x="2160061" y="1728579"/>
                    <a:pt x="2180424" y="1748940"/>
                  </a:cubicBezTo>
                  <a:cubicBezTo>
                    <a:pt x="2200786" y="1769300"/>
                    <a:pt x="2215466" y="1795060"/>
                    <a:pt x="2228345" y="1820814"/>
                  </a:cubicBezTo>
                  <a:cubicBezTo>
                    <a:pt x="2239640" y="1843402"/>
                    <a:pt x="2245367" y="1868406"/>
                    <a:pt x="2252306" y="1892688"/>
                  </a:cubicBezTo>
                  <a:cubicBezTo>
                    <a:pt x="2261353" y="1924348"/>
                    <a:pt x="2258000" y="1961124"/>
                    <a:pt x="2276266" y="1988521"/>
                  </a:cubicBezTo>
                  <a:cubicBezTo>
                    <a:pt x="2307594" y="2035508"/>
                    <a:pt x="2364742" y="2061324"/>
                    <a:pt x="2396070" y="2108311"/>
                  </a:cubicBezTo>
                  <a:cubicBezTo>
                    <a:pt x="2412044" y="2132269"/>
                    <a:pt x="2421505" y="2162198"/>
                    <a:pt x="2443991" y="2180185"/>
                  </a:cubicBezTo>
                  <a:cubicBezTo>
                    <a:pt x="2463714" y="2195962"/>
                    <a:pt x="2491912" y="2196157"/>
                    <a:pt x="2515873" y="2204143"/>
                  </a:cubicBezTo>
                  <a:cubicBezTo>
                    <a:pt x="2571781" y="2196157"/>
                    <a:pt x="2629503" y="2196412"/>
                    <a:pt x="2683598" y="2180185"/>
                  </a:cubicBezTo>
                  <a:cubicBezTo>
                    <a:pt x="2711180" y="2171911"/>
                    <a:pt x="2729723" y="2145146"/>
                    <a:pt x="2755480" y="2132269"/>
                  </a:cubicBezTo>
                  <a:cubicBezTo>
                    <a:pt x="2793950" y="2113036"/>
                    <a:pt x="2835349" y="2100325"/>
                    <a:pt x="2875284" y="2084353"/>
                  </a:cubicBezTo>
                  <a:cubicBezTo>
                    <a:pt x="2899245" y="2060395"/>
                    <a:pt x="2918972" y="2031273"/>
                    <a:pt x="2947166" y="2012479"/>
                  </a:cubicBezTo>
                  <a:cubicBezTo>
                    <a:pt x="3041520" y="1949583"/>
                    <a:pt x="3010562" y="2043548"/>
                    <a:pt x="3066969" y="1916646"/>
                  </a:cubicBezTo>
                  <a:cubicBezTo>
                    <a:pt x="3087484" y="1870492"/>
                    <a:pt x="3098917" y="1820814"/>
                    <a:pt x="3114891" y="1772898"/>
                  </a:cubicBezTo>
                  <a:lnTo>
                    <a:pt x="3138851" y="1701024"/>
                  </a:lnTo>
                  <a:cubicBezTo>
                    <a:pt x="3146838" y="1677066"/>
                    <a:pt x="3156686" y="1653650"/>
                    <a:pt x="3162812" y="1629150"/>
                  </a:cubicBezTo>
                  <a:cubicBezTo>
                    <a:pt x="3170799" y="1597206"/>
                    <a:pt x="3179629" y="1565460"/>
                    <a:pt x="3186773" y="1533317"/>
                  </a:cubicBezTo>
                  <a:cubicBezTo>
                    <a:pt x="3219220" y="1387321"/>
                    <a:pt x="3179687" y="1444569"/>
                    <a:pt x="3258655" y="1365611"/>
                  </a:cubicBezTo>
                  <a:cubicBezTo>
                    <a:pt x="3276610" y="1311751"/>
                    <a:pt x="3287192" y="1244295"/>
                    <a:pt x="3354498" y="1221862"/>
                  </a:cubicBezTo>
                  <a:lnTo>
                    <a:pt x="3426380" y="1245820"/>
                  </a:lnTo>
                  <a:cubicBezTo>
                    <a:pt x="3442354" y="1277764"/>
                    <a:pt x="3454488" y="1311937"/>
                    <a:pt x="3474301" y="1341653"/>
                  </a:cubicBezTo>
                  <a:cubicBezTo>
                    <a:pt x="3486832" y="1360448"/>
                    <a:pt x="3508111" y="1371931"/>
                    <a:pt x="3522223" y="1389569"/>
                  </a:cubicBezTo>
                  <a:cubicBezTo>
                    <a:pt x="3540212" y="1412053"/>
                    <a:pt x="3554170" y="1437485"/>
                    <a:pt x="3570144" y="1461443"/>
                  </a:cubicBezTo>
                  <a:cubicBezTo>
                    <a:pt x="3626052" y="1453457"/>
                    <a:pt x="3683774" y="1453712"/>
                    <a:pt x="3737869" y="1437485"/>
                  </a:cubicBezTo>
                  <a:cubicBezTo>
                    <a:pt x="3765451" y="1429211"/>
                    <a:pt x="3783994" y="1402446"/>
                    <a:pt x="3809751" y="1389569"/>
                  </a:cubicBezTo>
                  <a:cubicBezTo>
                    <a:pt x="3832342" y="1378275"/>
                    <a:pt x="3857672" y="1373597"/>
                    <a:pt x="3881633" y="1365611"/>
                  </a:cubicBezTo>
                  <a:lnTo>
                    <a:pt x="3953515" y="1149988"/>
                  </a:lnTo>
                  <a:cubicBezTo>
                    <a:pt x="3961502" y="1126030"/>
                    <a:pt x="3971351" y="1102614"/>
                    <a:pt x="3977476" y="1078114"/>
                  </a:cubicBezTo>
                  <a:cubicBezTo>
                    <a:pt x="3985463" y="1046170"/>
                    <a:pt x="3986709" y="1011732"/>
                    <a:pt x="4001436" y="982281"/>
                  </a:cubicBezTo>
                  <a:cubicBezTo>
                    <a:pt x="4011539" y="962077"/>
                    <a:pt x="4033384" y="950337"/>
                    <a:pt x="4049358" y="934365"/>
                  </a:cubicBezTo>
                  <a:cubicBezTo>
                    <a:pt x="4061335" y="862508"/>
                    <a:pt x="4079049" y="710148"/>
                    <a:pt x="4121240" y="646868"/>
                  </a:cubicBezTo>
                  <a:cubicBezTo>
                    <a:pt x="4137214" y="622910"/>
                    <a:pt x="4156282" y="600748"/>
                    <a:pt x="4169161" y="574994"/>
                  </a:cubicBezTo>
                  <a:cubicBezTo>
                    <a:pt x="4180456" y="552406"/>
                    <a:pt x="4181827" y="525708"/>
                    <a:pt x="4193122" y="503120"/>
                  </a:cubicBezTo>
                  <a:cubicBezTo>
                    <a:pt x="4226481" y="436409"/>
                    <a:pt x="4259935" y="412356"/>
                    <a:pt x="4312925" y="359371"/>
                  </a:cubicBezTo>
                  <a:cubicBezTo>
                    <a:pt x="4320912" y="335413"/>
                    <a:pt x="4329947" y="311779"/>
                    <a:pt x="4336886" y="287497"/>
                  </a:cubicBezTo>
                  <a:cubicBezTo>
                    <a:pt x="4345933" y="255837"/>
                    <a:pt x="4347875" y="221930"/>
                    <a:pt x="4360847" y="191665"/>
                  </a:cubicBezTo>
                  <a:cubicBezTo>
                    <a:pt x="4372191" y="165199"/>
                    <a:pt x="4395889" y="145545"/>
                    <a:pt x="4408768" y="119791"/>
                  </a:cubicBezTo>
                  <a:cubicBezTo>
                    <a:pt x="4420063" y="97203"/>
                    <a:pt x="4423349" y="71364"/>
                    <a:pt x="4432729" y="47916"/>
                  </a:cubicBezTo>
                  <a:cubicBezTo>
                    <a:pt x="4439362" y="31336"/>
                    <a:pt x="4448703" y="15972"/>
                    <a:pt x="4456690" y="0"/>
                  </a:cubicBezTo>
                </a:path>
              </a:pathLst>
            </a:custGeom>
            <a:ln w="38100" cmpd="sng">
              <a:solidFill>
                <a:srgbClr val="8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Striped Right Arrow 9"/>
            <p:cNvSpPr/>
            <p:nvPr/>
          </p:nvSpPr>
          <p:spPr>
            <a:xfrm rot="5400000">
              <a:off x="3546183" y="2820274"/>
              <a:ext cx="1174074" cy="428061"/>
            </a:xfrm>
            <a:prstGeom prst="stripedRightArrow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1114424" y="521656"/>
            <a:ext cx="34552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NMR spectroscopy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6581304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044877"/>
            <a:ext cx="8913813" cy="1264376"/>
          </a:xfrm>
        </p:spPr>
        <p:txBody>
          <a:bodyPr>
            <a:normAutofit/>
          </a:bodyPr>
          <a:lstStyle/>
          <a:p>
            <a:r>
              <a:rPr lang="en-US" sz="3200" dirty="0" smtClean="0"/>
              <a:t>… can be physiological, but …</a:t>
            </a:r>
            <a:endParaRPr lang="en-US" sz="3200" dirty="0"/>
          </a:p>
        </p:txBody>
      </p:sp>
      <p:sp>
        <p:nvSpPr>
          <p:cNvPr id="34" name="TextBox 33"/>
          <p:cNvSpPr txBox="1"/>
          <p:nvPr/>
        </p:nvSpPr>
        <p:spPr>
          <a:xfrm>
            <a:off x="1114424" y="521656"/>
            <a:ext cx="34552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NMR spectroscopy</a:t>
            </a:r>
            <a:endParaRPr lang="en-US" sz="2800" dirty="0"/>
          </a:p>
        </p:txBody>
      </p:sp>
      <p:pic>
        <p:nvPicPr>
          <p:cNvPr id="35" name="obrázek 6"/>
          <p:cNvPicPr/>
          <p:nvPr/>
        </p:nvPicPr>
        <p:blipFill rotWithShape="1">
          <a:blip r:embed="rId3" cstate="print"/>
          <a:srcRect l="8999" t="4881" r="53546" b="53630"/>
          <a:stretch/>
        </p:blipFill>
        <p:spPr bwMode="auto">
          <a:xfrm>
            <a:off x="1019256" y="3098800"/>
            <a:ext cx="17145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1849624"/>
              </p:ext>
            </p:extLst>
          </p:nvPr>
        </p:nvGraphicFramePr>
        <p:xfrm>
          <a:off x="1143000" y="3340100"/>
          <a:ext cx="68580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33" name="Document" r:id="rId5" imgW="6858000" imgH="177800" progId="Word.Document.12">
                  <p:embed/>
                </p:oleObj>
              </mc:Choice>
              <mc:Fallback>
                <p:oleObj name="Document" r:id="rId5" imgW="6858000" imgH="1778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43000" y="3340100"/>
                        <a:ext cx="6858000" cy="177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Group 6"/>
          <p:cNvGrpSpPr/>
          <p:nvPr/>
        </p:nvGrpSpPr>
        <p:grpSpPr>
          <a:xfrm>
            <a:off x="7297778" y="3105666"/>
            <a:ext cx="1577517" cy="1323439"/>
            <a:chOff x="7490427" y="3348414"/>
            <a:chExt cx="1577517" cy="1323439"/>
          </a:xfrm>
        </p:grpSpPr>
        <p:sp>
          <p:nvSpPr>
            <p:cNvPr id="3" name="TextBox 2"/>
            <p:cNvSpPr txBox="1"/>
            <p:nvPr/>
          </p:nvSpPr>
          <p:spPr>
            <a:xfrm>
              <a:off x="7657682" y="3348414"/>
              <a:ext cx="1410262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latin typeface="Arial Narrow"/>
                  <a:cs typeface="Arial Narrow"/>
                </a:rPr>
                <a:t>p</a:t>
              </a:r>
              <a:r>
                <a:rPr lang="en-US" sz="1600" dirty="0" smtClean="0">
                  <a:latin typeface="Arial Narrow"/>
                  <a:cs typeface="Arial Narrow"/>
                </a:rPr>
                <a:t>otassium</a:t>
              </a:r>
            </a:p>
            <a:p>
              <a:r>
                <a:rPr lang="en-US" sz="1600" dirty="0">
                  <a:latin typeface="Arial Narrow"/>
                  <a:cs typeface="Arial Narrow"/>
                </a:rPr>
                <a:t>s</a:t>
              </a:r>
              <a:r>
                <a:rPr lang="en-US" sz="1600" dirty="0" smtClean="0">
                  <a:latin typeface="Arial Narrow"/>
                  <a:cs typeface="Arial Narrow"/>
                </a:rPr>
                <a:t>odium</a:t>
              </a:r>
            </a:p>
            <a:p>
              <a:r>
                <a:rPr lang="en-US" sz="1600" dirty="0">
                  <a:latin typeface="Arial Narrow"/>
                  <a:cs typeface="Arial Narrow"/>
                </a:rPr>
                <a:t>m</a:t>
              </a:r>
              <a:r>
                <a:rPr lang="en-US" sz="1600" dirty="0" smtClean="0">
                  <a:latin typeface="Arial Narrow"/>
                  <a:cs typeface="Arial Narrow"/>
                </a:rPr>
                <a:t>agnesium</a:t>
              </a:r>
            </a:p>
            <a:p>
              <a:r>
                <a:rPr lang="en-US" sz="1600" dirty="0">
                  <a:latin typeface="Arial Narrow"/>
                  <a:cs typeface="Arial Narrow"/>
                </a:rPr>
                <a:t>c</a:t>
              </a:r>
              <a:r>
                <a:rPr lang="en-US" sz="1600" dirty="0" smtClean="0">
                  <a:latin typeface="Arial Narrow"/>
                  <a:cs typeface="Arial Narrow"/>
                </a:rPr>
                <a:t>alcium</a:t>
              </a:r>
            </a:p>
            <a:p>
              <a:r>
                <a:rPr lang="en-US" sz="1600" dirty="0">
                  <a:latin typeface="Arial Narrow"/>
                  <a:cs typeface="Arial Narrow"/>
                </a:rPr>
                <a:t>i</a:t>
              </a:r>
              <a:r>
                <a:rPr lang="en-US" sz="1600" dirty="0" smtClean="0">
                  <a:latin typeface="Arial Narrow"/>
                  <a:cs typeface="Arial Narrow"/>
                </a:rPr>
                <a:t>on not specified</a:t>
              </a:r>
              <a:endParaRPr lang="en-US" sz="1600" dirty="0">
                <a:latin typeface="Arial Narrow"/>
                <a:cs typeface="Arial Narrow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7490427" y="3464328"/>
              <a:ext cx="148015" cy="184119"/>
            </a:xfrm>
            <a:prstGeom prst="rect">
              <a:avLst/>
            </a:prstGeom>
            <a:solidFill>
              <a:srgbClr val="1D62A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 flipH="1">
              <a:off x="7494812" y="3704627"/>
              <a:ext cx="148015" cy="184119"/>
            </a:xfrm>
            <a:prstGeom prst="rect">
              <a:avLst/>
            </a:prstGeom>
            <a:solidFill>
              <a:srgbClr val="C9454F"/>
            </a:solidFill>
            <a:ln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7493292" y="3953247"/>
              <a:ext cx="148015" cy="1841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 flipH="1">
              <a:off x="7499197" y="4203372"/>
              <a:ext cx="148015" cy="184119"/>
            </a:xfrm>
            <a:prstGeom prst="rect">
              <a:avLst/>
            </a:prstGeom>
            <a:solidFill>
              <a:srgbClr val="7E4AAB"/>
            </a:solidFill>
            <a:ln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 flipH="1">
              <a:off x="7494812" y="4455143"/>
              <a:ext cx="148015" cy="184119"/>
            </a:xfrm>
            <a:prstGeom prst="rect">
              <a:avLst/>
            </a:prstGeom>
            <a:solidFill>
              <a:srgbClr val="39B6E5"/>
            </a:solidFill>
            <a:ln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52400" y="2361168"/>
            <a:ext cx="27851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Ionic composition of:</a:t>
            </a:r>
            <a:endParaRPr lang="en-US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36600" y="2736334"/>
            <a:ext cx="23135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rgbClr val="FF0000"/>
                </a:solidFill>
              </a:rPr>
              <a:t>Intracellular space</a:t>
            </a:r>
            <a:endParaRPr lang="en-US" b="1" i="1" dirty="0">
              <a:solidFill>
                <a:srgbClr val="FF0000"/>
              </a:solidFill>
            </a:endParaRPr>
          </a:p>
        </p:txBody>
      </p:sp>
      <p:pic>
        <p:nvPicPr>
          <p:cNvPr id="15" name="obrázek 6"/>
          <p:cNvPicPr/>
          <p:nvPr/>
        </p:nvPicPr>
        <p:blipFill rotWithShape="1">
          <a:blip r:embed="rId3" cstate="print"/>
          <a:srcRect l="54273" t="4881" r="8272" b="53630"/>
          <a:stretch/>
        </p:blipFill>
        <p:spPr bwMode="auto">
          <a:xfrm>
            <a:off x="4569667" y="3105666"/>
            <a:ext cx="1714499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4203700" y="2736334"/>
            <a:ext cx="23597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rgbClr val="FF0000"/>
                </a:solidFill>
              </a:rPr>
              <a:t>Extracellular space</a:t>
            </a:r>
            <a:endParaRPr lang="en-US" b="1" i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2400" y="4571544"/>
            <a:ext cx="66882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Ionic composition of buffers used for NMR studies of:</a:t>
            </a:r>
            <a:endParaRPr lang="en-US" sz="2000" b="1" dirty="0"/>
          </a:p>
        </p:txBody>
      </p:sp>
      <p:pic>
        <p:nvPicPr>
          <p:cNvPr id="18" name="obrázek 6"/>
          <p:cNvPicPr/>
          <p:nvPr/>
        </p:nvPicPr>
        <p:blipFill rotWithShape="1">
          <a:blip r:embed="rId3" cstate="print"/>
          <a:srcRect l="8999" t="49345" r="53546" b="11607"/>
          <a:stretch/>
        </p:blipFill>
        <p:spPr bwMode="auto">
          <a:xfrm>
            <a:off x="1019256" y="4971654"/>
            <a:ext cx="1714500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obrázek 6"/>
          <p:cNvPicPr/>
          <p:nvPr/>
        </p:nvPicPr>
        <p:blipFill rotWithShape="1">
          <a:blip r:embed="rId3" cstate="print"/>
          <a:srcRect l="55120" t="48757" r="9020" b="11149"/>
          <a:stretch/>
        </p:blipFill>
        <p:spPr bwMode="auto">
          <a:xfrm>
            <a:off x="4642653" y="4933555"/>
            <a:ext cx="1641513" cy="1460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1514556" y="6394054"/>
            <a:ext cx="7254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rgbClr val="FF0000"/>
                </a:solidFill>
              </a:rPr>
              <a:t>DNA</a:t>
            </a:r>
            <a:endParaRPr lang="en-US" b="1" i="1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184856" y="6394054"/>
            <a:ext cx="6977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>
                <a:solidFill>
                  <a:srgbClr val="FF0000"/>
                </a:solidFill>
              </a:rPr>
              <a:t>R</a:t>
            </a:r>
            <a:r>
              <a:rPr lang="en-US" b="1" i="1" dirty="0" smtClean="0">
                <a:solidFill>
                  <a:srgbClr val="FF0000"/>
                </a:solidFill>
              </a:rPr>
              <a:t>NA</a:t>
            </a:r>
            <a:endParaRPr lang="en-US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5054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68080" y="929898"/>
            <a:ext cx="1846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000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18837" y="2699184"/>
            <a:ext cx="8229600" cy="1143000"/>
          </a:xfrm>
          <a:prstGeom prst="rect">
            <a:avLst/>
          </a:prstGeom>
          <a:solidFill>
            <a:schemeClr val="tx2"/>
          </a:solidFill>
        </p:spPr>
        <p:txBody>
          <a:bodyPr vert="horz" lIns="1188720" tIns="45720" rIns="274320" bIns="45720" rtlCol="0" anchor="ctr">
            <a:normAutofit fontScale="97500" lnSpcReduction="10000"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Cellular Structural Biology - 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53767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Precision vs. accuracy</a:t>
            </a:r>
            <a:endParaRPr lang="en-US" dirty="0"/>
          </a:p>
        </p:txBody>
      </p:sp>
      <p:pic>
        <p:nvPicPr>
          <p:cNvPr id="5" name="Picture 4" descr="accuracy_precissionv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6864" y="3112449"/>
            <a:ext cx="4499994" cy="197999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14424" y="521656"/>
            <a:ext cx="49069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Structural Biology – an issue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1755734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c</a:t>
            </a:r>
            <a:r>
              <a:rPr lang="en-US" dirty="0" smtClean="0"/>
              <a:t>onventional NMR as well as X-ray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1114424" y="521656"/>
            <a:ext cx="49069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Structural Biology – an issue </a:t>
            </a:r>
            <a:endParaRPr lang="en-US" sz="2800" dirty="0"/>
          </a:p>
        </p:txBody>
      </p:sp>
      <p:sp>
        <p:nvSpPr>
          <p:cNvPr id="19" name="TextBox 18"/>
          <p:cNvSpPr txBox="1"/>
          <p:nvPr/>
        </p:nvSpPr>
        <p:spPr>
          <a:xfrm>
            <a:off x="945091" y="2182838"/>
            <a:ext cx="76256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800000"/>
                </a:solidFill>
              </a:rPr>
              <a:t>.. are only able to assess structure precision</a:t>
            </a:r>
            <a:endParaRPr lang="en-US" sz="2800" dirty="0">
              <a:solidFill>
                <a:srgbClr val="800000"/>
              </a:solidFill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1576109" y="3017282"/>
            <a:ext cx="5658084" cy="1143332"/>
            <a:chOff x="1457578" y="2780220"/>
            <a:chExt cx="5658084" cy="1143332"/>
          </a:xfrm>
        </p:grpSpPr>
        <p:grpSp>
          <p:nvGrpSpPr>
            <p:cNvPr id="15" name="Group 14"/>
            <p:cNvGrpSpPr/>
            <p:nvPr/>
          </p:nvGrpSpPr>
          <p:grpSpPr>
            <a:xfrm>
              <a:off x="1457578" y="3250707"/>
              <a:ext cx="391823" cy="255843"/>
              <a:chOff x="4561507" y="3626111"/>
              <a:chExt cx="391823" cy="255843"/>
            </a:xfrm>
          </p:grpSpPr>
          <p:sp>
            <p:nvSpPr>
              <p:cNvPr id="10" name="Oval 9"/>
              <p:cNvSpPr/>
              <p:nvPr/>
            </p:nvSpPr>
            <p:spPr>
              <a:xfrm>
                <a:off x="4603179" y="3628871"/>
                <a:ext cx="113379" cy="113403"/>
              </a:xfrm>
              <a:prstGeom prst="ellipse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4710227" y="3758591"/>
                <a:ext cx="113379" cy="113403"/>
              </a:xfrm>
              <a:prstGeom prst="ellipse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4839951" y="3706871"/>
                <a:ext cx="113379" cy="113403"/>
              </a:xfrm>
              <a:prstGeom prst="ellipse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4561507" y="3768551"/>
                <a:ext cx="113379" cy="113403"/>
              </a:xfrm>
              <a:prstGeom prst="ellipse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4713907" y="3626111"/>
                <a:ext cx="113379" cy="113403"/>
              </a:xfrm>
              <a:prstGeom prst="ellipse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1" name="Oval 20"/>
            <p:cNvSpPr/>
            <p:nvPr/>
          </p:nvSpPr>
          <p:spPr>
            <a:xfrm>
              <a:off x="3531255" y="3282504"/>
              <a:ext cx="113379" cy="113403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/>
          </p:nvSpPr>
          <p:spPr>
            <a:xfrm>
              <a:off x="3892298" y="3530755"/>
              <a:ext cx="113379" cy="113403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/>
            <p:cNvSpPr/>
            <p:nvPr/>
          </p:nvSpPr>
          <p:spPr>
            <a:xfrm>
              <a:off x="4157486" y="3360504"/>
              <a:ext cx="113379" cy="113403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/>
            <p:cNvSpPr/>
            <p:nvPr/>
          </p:nvSpPr>
          <p:spPr>
            <a:xfrm>
              <a:off x="3591181" y="3574581"/>
              <a:ext cx="113379" cy="113403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/>
            <p:cNvSpPr/>
            <p:nvPr/>
          </p:nvSpPr>
          <p:spPr>
            <a:xfrm>
              <a:off x="3895978" y="3127347"/>
              <a:ext cx="113379" cy="113403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/>
            <p:cNvSpPr/>
            <p:nvPr/>
          </p:nvSpPr>
          <p:spPr>
            <a:xfrm>
              <a:off x="6257521" y="3206305"/>
              <a:ext cx="113379" cy="113403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6940291" y="3810149"/>
              <a:ext cx="113379" cy="113403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7002283" y="3284305"/>
              <a:ext cx="113379" cy="113403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012653" y="3583047"/>
              <a:ext cx="113379" cy="113403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6622244" y="2780220"/>
              <a:ext cx="113379" cy="113403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1371303" y="4510557"/>
            <a:ext cx="24517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X-ray  - </a:t>
            </a:r>
            <a:r>
              <a:rPr lang="en-US" sz="2000" b="1" dirty="0" smtClean="0">
                <a:solidFill>
                  <a:srgbClr val="800000"/>
                </a:solidFill>
              </a:rPr>
              <a:t>Resolution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305737" y="5075647"/>
            <a:ext cx="34624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NMR spectroscopy - </a:t>
            </a:r>
            <a:r>
              <a:rPr lang="en-US" sz="2000" b="1" dirty="0" smtClean="0">
                <a:solidFill>
                  <a:srgbClr val="800000"/>
                </a:solidFill>
              </a:rPr>
              <a:t>RMSD</a:t>
            </a:r>
            <a:endParaRPr lang="en-US" sz="2000" b="1" dirty="0">
              <a:solidFill>
                <a:srgbClr val="80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55365" y="6043638"/>
            <a:ext cx="34515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800000"/>
                </a:solidFill>
              </a:rPr>
              <a:t>.. NOT its accuracy</a:t>
            </a:r>
            <a:endParaRPr lang="en-US" sz="2800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34533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23856"/>
            <a:ext cx="8913813" cy="1111344"/>
          </a:xfrm>
        </p:spPr>
        <p:txBody>
          <a:bodyPr>
            <a:normAutofit/>
          </a:bodyPr>
          <a:lstStyle/>
          <a:p>
            <a:r>
              <a:rPr lang="en-US" dirty="0" smtClean="0"/>
              <a:t>Dark secret of structural biology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090472" y="3264820"/>
            <a:ext cx="670618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/>
              <a:t>X-ray &amp; NMR “shoot” without knowing</a:t>
            </a:r>
          </a:p>
          <a:p>
            <a:pPr algn="ctr"/>
            <a:r>
              <a:rPr lang="en-US" sz="2800" dirty="0"/>
              <a:t>w</a:t>
            </a:r>
            <a:r>
              <a:rPr lang="en-US" sz="2800" dirty="0" smtClean="0"/>
              <a:t>here the target is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1293920" y="5321125"/>
            <a:ext cx="59662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800000"/>
                </a:solidFill>
              </a:rPr>
              <a:t>… assessment of structural accuracy presumes </a:t>
            </a:r>
          </a:p>
          <a:p>
            <a:r>
              <a:rPr lang="en-US" sz="2000" b="1" dirty="0" smtClean="0">
                <a:solidFill>
                  <a:srgbClr val="800000"/>
                </a:solidFill>
              </a:rPr>
              <a:t>knowledge of reference structure</a:t>
            </a:r>
            <a:endParaRPr lang="en-US" sz="2000" b="1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8698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 smtClean="0"/>
              <a:t>… on target shooting</a:t>
            </a:r>
            <a:endParaRPr lang="en-US" sz="3200" dirty="0"/>
          </a:p>
        </p:txBody>
      </p:sp>
      <p:grpSp>
        <p:nvGrpSpPr>
          <p:cNvPr id="6" name="Group 5"/>
          <p:cNvGrpSpPr/>
          <p:nvPr/>
        </p:nvGrpSpPr>
        <p:grpSpPr>
          <a:xfrm>
            <a:off x="3640659" y="3160937"/>
            <a:ext cx="1407360" cy="1331992"/>
            <a:chOff x="4402676" y="3335882"/>
            <a:chExt cx="1407360" cy="1331992"/>
          </a:xfrm>
        </p:grpSpPr>
        <p:sp>
          <p:nvSpPr>
            <p:cNvPr id="3" name="Oval 2"/>
            <p:cNvSpPr/>
            <p:nvPr/>
          </p:nvSpPr>
          <p:spPr>
            <a:xfrm>
              <a:off x="4961467" y="3826933"/>
              <a:ext cx="321733" cy="304504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/>
            <p:cNvSpPr>
              <a:spLocks noChangeAspect="1"/>
            </p:cNvSpPr>
            <p:nvPr/>
          </p:nvSpPr>
          <p:spPr>
            <a:xfrm>
              <a:off x="4809069" y="3708406"/>
              <a:ext cx="608590" cy="575999"/>
            </a:xfrm>
            <a:prstGeom prst="ellipse">
              <a:avLst/>
            </a:prstGeom>
            <a:noFill/>
            <a:ln w="28575" cmpd="sng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/>
            <p:cNvSpPr>
              <a:spLocks noChangeAspect="1"/>
            </p:cNvSpPr>
            <p:nvPr/>
          </p:nvSpPr>
          <p:spPr>
            <a:xfrm>
              <a:off x="4572006" y="3488278"/>
              <a:ext cx="1065030" cy="1007995"/>
            </a:xfrm>
            <a:prstGeom prst="ellipse">
              <a:avLst/>
            </a:prstGeom>
            <a:noFill/>
            <a:ln w="28575" cmpd="sng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>
              <a:spLocks noChangeAspect="1"/>
            </p:cNvSpPr>
            <p:nvPr/>
          </p:nvSpPr>
          <p:spPr>
            <a:xfrm>
              <a:off x="4402676" y="3335882"/>
              <a:ext cx="1407360" cy="1331992"/>
            </a:xfrm>
            <a:prstGeom prst="ellipse">
              <a:avLst/>
            </a:prstGeom>
            <a:noFill/>
            <a:ln w="28575" cmpd="sng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195536" y="3697366"/>
            <a:ext cx="391823" cy="255843"/>
            <a:chOff x="4561507" y="3626111"/>
            <a:chExt cx="391823" cy="255843"/>
          </a:xfrm>
        </p:grpSpPr>
        <p:sp>
          <p:nvSpPr>
            <p:cNvPr id="22" name="Oval 21"/>
            <p:cNvSpPr/>
            <p:nvPr/>
          </p:nvSpPr>
          <p:spPr>
            <a:xfrm>
              <a:off x="4603179" y="3628871"/>
              <a:ext cx="113379" cy="113403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/>
            <p:cNvSpPr/>
            <p:nvPr/>
          </p:nvSpPr>
          <p:spPr>
            <a:xfrm>
              <a:off x="4710227" y="3758591"/>
              <a:ext cx="113379" cy="113403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/>
            <p:cNvSpPr/>
            <p:nvPr/>
          </p:nvSpPr>
          <p:spPr>
            <a:xfrm>
              <a:off x="4839951" y="3706871"/>
              <a:ext cx="113379" cy="113403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/>
            <p:cNvSpPr/>
            <p:nvPr/>
          </p:nvSpPr>
          <p:spPr>
            <a:xfrm>
              <a:off x="4561507" y="3768551"/>
              <a:ext cx="113379" cy="113403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/>
            <p:cNvSpPr/>
            <p:nvPr/>
          </p:nvSpPr>
          <p:spPr>
            <a:xfrm>
              <a:off x="4713907" y="3626111"/>
              <a:ext cx="113379" cy="113403"/>
            </a:xfrm>
            <a:prstGeom prst="ellipse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521769" y="521656"/>
            <a:ext cx="45745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Cellular Structural </a:t>
            </a:r>
            <a:r>
              <a:rPr lang="en-US" sz="2800" dirty="0"/>
              <a:t>B</a:t>
            </a:r>
            <a:r>
              <a:rPr lang="en-US" sz="2800" dirty="0" smtClean="0"/>
              <a:t>iology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3253723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How to find a “target”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521769" y="521656"/>
            <a:ext cx="68162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Cellular Structural Biology – a concept</a:t>
            </a:r>
            <a:endParaRPr lang="en-US" sz="2800" dirty="0"/>
          </a:p>
        </p:txBody>
      </p:sp>
      <p:sp>
        <p:nvSpPr>
          <p:cNvPr id="28" name="TextBox 13"/>
          <p:cNvSpPr txBox="1">
            <a:spLocks noChangeArrowheads="1"/>
          </p:cNvSpPr>
          <p:nvPr/>
        </p:nvSpPr>
        <p:spPr bwMode="auto">
          <a:xfrm>
            <a:off x="1817088" y="5747705"/>
            <a:ext cx="507036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en-US" sz="2400" b="1" i="1" dirty="0">
                <a:ln>
                  <a:solidFill>
                    <a:srgbClr val="FF0000"/>
                  </a:solidFill>
                </a:ln>
                <a:latin typeface="Arial Black"/>
                <a:ea typeface="Lucida Grande" charset="0"/>
                <a:cs typeface="Arial Black"/>
              </a:rPr>
              <a:t>In vivo </a:t>
            </a:r>
            <a:r>
              <a:rPr lang="en-US" sz="2400" dirty="0">
                <a:latin typeface="Arial Black"/>
                <a:ea typeface="Lucida Grande" charset="0"/>
                <a:cs typeface="Arial Black"/>
              </a:rPr>
              <a:t>structure &amp; dynamics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3286554" y="3454412"/>
            <a:ext cx="1981200" cy="1785284"/>
            <a:chOff x="3344735" y="1659464"/>
            <a:chExt cx="1981200" cy="1886916"/>
          </a:xfrm>
        </p:grpSpPr>
        <p:sp>
          <p:nvSpPr>
            <p:cNvPr id="30" name="TextBox 15"/>
            <p:cNvSpPr txBox="1">
              <a:spLocks noChangeArrowheads="1"/>
            </p:cNvSpPr>
            <p:nvPr/>
          </p:nvSpPr>
          <p:spPr bwMode="auto">
            <a:xfrm>
              <a:off x="3544286" y="2064943"/>
              <a:ext cx="1582785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>
                <a:defRPr/>
              </a:pPr>
              <a:r>
                <a:rPr lang="en-US" sz="2400" i="1" dirty="0" smtClean="0">
                  <a:latin typeface="Arial Black"/>
                  <a:ea typeface="Lucida Grande" charset="0"/>
                  <a:cs typeface="Arial Black"/>
                </a:rPr>
                <a:t>In vivo </a:t>
              </a:r>
            </a:p>
            <a:p>
              <a:pPr algn="ctr">
                <a:defRPr/>
              </a:pPr>
              <a:r>
                <a:rPr lang="en-US" sz="2400" dirty="0" smtClean="0">
                  <a:latin typeface="Arial Black"/>
                  <a:ea typeface="Lucida Grande" charset="0"/>
                  <a:cs typeface="Arial Black"/>
                </a:rPr>
                <a:t>function</a:t>
              </a:r>
              <a:endParaRPr lang="en-US" sz="2400" dirty="0">
                <a:latin typeface="Arial Black"/>
                <a:ea typeface="Lucida Grande" charset="0"/>
                <a:cs typeface="Arial Black"/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3344735" y="1659464"/>
              <a:ext cx="1981200" cy="1886916"/>
            </a:xfrm>
            <a:prstGeom prst="ellipse">
              <a:avLst/>
            </a:prstGeom>
            <a:noFill/>
            <a:ln w="3810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TextBox 13"/>
          <p:cNvSpPr txBox="1">
            <a:spLocks noChangeArrowheads="1"/>
          </p:cNvSpPr>
          <p:nvPr/>
        </p:nvSpPr>
        <p:spPr bwMode="auto">
          <a:xfrm>
            <a:off x="1783222" y="2073168"/>
            <a:ext cx="516850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en-US" sz="2400" b="1" i="1" dirty="0">
                <a:ln>
                  <a:solidFill>
                    <a:srgbClr val="FF0000"/>
                  </a:solidFill>
                </a:ln>
                <a:latin typeface="Arial Black"/>
                <a:ea typeface="Lucida Grande" charset="0"/>
                <a:cs typeface="Arial Black"/>
              </a:rPr>
              <a:t>In </a:t>
            </a:r>
            <a:r>
              <a:rPr lang="en-US" sz="2400" b="1" i="1" dirty="0" smtClean="0">
                <a:ln>
                  <a:solidFill>
                    <a:srgbClr val="FF0000"/>
                  </a:solidFill>
                </a:ln>
                <a:latin typeface="Arial Black"/>
                <a:ea typeface="Lucida Grande" charset="0"/>
                <a:cs typeface="Arial Black"/>
              </a:rPr>
              <a:t>vitro </a:t>
            </a:r>
            <a:r>
              <a:rPr lang="en-US" sz="2400" dirty="0" smtClean="0">
                <a:latin typeface="Arial Black"/>
                <a:ea typeface="Lucida Grande" charset="0"/>
                <a:cs typeface="Arial Black"/>
              </a:rPr>
              <a:t>structure </a:t>
            </a:r>
            <a:r>
              <a:rPr lang="en-US" sz="2400" dirty="0">
                <a:latin typeface="Arial Black"/>
                <a:ea typeface="Lucida Grande" charset="0"/>
                <a:cs typeface="Arial Black"/>
              </a:rPr>
              <a:t>&amp; dynamics</a:t>
            </a:r>
          </a:p>
        </p:txBody>
      </p:sp>
      <p:sp>
        <p:nvSpPr>
          <p:cNvPr id="34" name="Up-Down Arrow 33"/>
          <p:cNvSpPr>
            <a:spLocks noChangeAspect="1"/>
          </p:cNvSpPr>
          <p:nvPr/>
        </p:nvSpPr>
        <p:spPr>
          <a:xfrm>
            <a:off x="4202257" y="5314500"/>
            <a:ext cx="203459" cy="510567"/>
          </a:xfrm>
          <a:prstGeom prst="upDown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Up-Down Arrow 16"/>
          <p:cNvSpPr>
            <a:spLocks noChangeAspect="1"/>
          </p:cNvSpPr>
          <p:nvPr/>
        </p:nvSpPr>
        <p:spPr>
          <a:xfrm>
            <a:off x="4170922" y="2907359"/>
            <a:ext cx="203459" cy="510567"/>
          </a:xfrm>
          <a:prstGeom prst="upDown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4016251" y="2868213"/>
            <a:ext cx="50526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Arial Black"/>
                <a:cs typeface="Arial Black"/>
              </a:rPr>
              <a:t>X</a:t>
            </a:r>
            <a:endParaRPr lang="en-US" sz="3200" dirty="0">
              <a:solidFill>
                <a:srgbClr val="FF0000"/>
              </a:solidFill>
              <a:latin typeface="Arial Black"/>
              <a:cs typeface="Arial Black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24186" y="2538027"/>
            <a:ext cx="4190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  <a:r>
              <a:rPr lang="en-US" dirty="0" smtClean="0"/>
              <a:t>uffered solutions or crystalline state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2279114" y="6209370"/>
            <a:ext cx="4138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Complex environment of living cells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12036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– a history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21769" y="521656"/>
            <a:ext cx="64828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Cellular Structural Biology - proteins</a:t>
            </a:r>
            <a:endParaRPr 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304801" y="2075302"/>
            <a:ext cx="11414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Proteins</a:t>
            </a:r>
            <a:endParaRPr lang="en-US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599198" y="2075302"/>
            <a:ext cx="6968574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2000</a:t>
            </a:r>
          </a:p>
          <a:p>
            <a:r>
              <a:rPr lang="en-US" dirty="0" smtClean="0"/>
              <a:t>- in-cell NMR of proteins </a:t>
            </a:r>
            <a:r>
              <a:rPr lang="en-US" b="1" dirty="0" smtClean="0">
                <a:solidFill>
                  <a:srgbClr val="FF0000"/>
                </a:solidFill>
              </a:rPr>
              <a:t>overexpressed</a:t>
            </a:r>
            <a:r>
              <a:rPr lang="en-US" dirty="0" smtClean="0"/>
              <a:t> in bacterial cells</a:t>
            </a:r>
          </a:p>
          <a:p>
            <a:r>
              <a:rPr lang="en-US" b="1" dirty="0" smtClean="0"/>
              <a:t>2006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In-cell NMR of proteins </a:t>
            </a:r>
            <a:r>
              <a:rPr lang="en-US" b="1" dirty="0" smtClean="0">
                <a:solidFill>
                  <a:srgbClr val="FF0000"/>
                </a:solidFill>
              </a:rPr>
              <a:t>delivered </a:t>
            </a:r>
            <a:r>
              <a:rPr lang="en-US" dirty="0" smtClean="0"/>
              <a:t>into X. </a:t>
            </a:r>
            <a:r>
              <a:rPr lang="en-US" dirty="0" err="1" smtClean="0"/>
              <a:t>laevis</a:t>
            </a:r>
            <a:r>
              <a:rPr lang="en-US" dirty="0" smtClean="0"/>
              <a:t> oocytes</a:t>
            </a:r>
          </a:p>
          <a:p>
            <a:r>
              <a:rPr lang="en-US" b="1" dirty="0" smtClean="0"/>
              <a:t>2009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In-cell NMR of </a:t>
            </a:r>
            <a:r>
              <a:rPr lang="en-US" b="1" dirty="0" smtClean="0">
                <a:solidFill>
                  <a:srgbClr val="FF0000"/>
                </a:solidFill>
              </a:rPr>
              <a:t>delivered</a:t>
            </a:r>
            <a:r>
              <a:rPr lang="en-US" dirty="0" smtClean="0"/>
              <a:t> proteins in mammalian cells; </a:t>
            </a:r>
          </a:p>
          <a:p>
            <a:r>
              <a:rPr lang="en-US" dirty="0"/>
              <a:t> </a:t>
            </a:r>
            <a:r>
              <a:rPr lang="en-US" dirty="0" smtClean="0"/>
              <a:t>   1</a:t>
            </a:r>
            <a:r>
              <a:rPr lang="en-US" baseline="30000" dirty="0" smtClean="0"/>
              <a:t>st</a:t>
            </a:r>
            <a:r>
              <a:rPr lang="en-US" dirty="0" smtClean="0"/>
              <a:t> high resolution structure of protein inside living cells</a:t>
            </a:r>
          </a:p>
          <a:p>
            <a:r>
              <a:rPr lang="en-US" b="1" dirty="0" smtClean="0"/>
              <a:t>2011 …</a:t>
            </a:r>
          </a:p>
          <a:p>
            <a:pPr marL="285750" indent="-285750">
              <a:buFontTx/>
              <a:buChar char="-"/>
            </a:pPr>
            <a:r>
              <a:rPr lang="en-US" dirty="0"/>
              <a:t>In-cell NMR of proteins </a:t>
            </a:r>
            <a:r>
              <a:rPr lang="en-US" b="1" dirty="0" smtClean="0">
                <a:solidFill>
                  <a:srgbClr val="FF0000"/>
                </a:solidFill>
              </a:rPr>
              <a:t>overexpressed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in yeast, insect cells, </a:t>
            </a:r>
          </a:p>
          <a:p>
            <a:r>
              <a:rPr lang="en-US" dirty="0"/>
              <a:t> </a:t>
            </a:r>
            <a:r>
              <a:rPr lang="en-US" dirty="0" smtClean="0"/>
              <a:t>   mammalian cells</a:t>
            </a:r>
          </a:p>
          <a:p>
            <a:r>
              <a:rPr lang="en-US" b="1" dirty="0" smtClean="0"/>
              <a:t>2012 </a:t>
            </a:r>
            <a:r>
              <a:rPr lang="en-US" b="1" dirty="0"/>
              <a:t>…</a:t>
            </a:r>
          </a:p>
          <a:p>
            <a:pPr marL="285750" indent="-285750">
              <a:buFontTx/>
              <a:buChar char="-"/>
            </a:pPr>
            <a:r>
              <a:rPr lang="en-US" dirty="0"/>
              <a:t>In-cell </a:t>
            </a:r>
            <a:r>
              <a:rPr lang="en-US" dirty="0" smtClean="0"/>
              <a:t>EPR of </a:t>
            </a:r>
            <a:r>
              <a:rPr lang="en-US" dirty="0"/>
              <a:t>proteins </a:t>
            </a:r>
            <a:r>
              <a:rPr lang="en-US" b="1" dirty="0" smtClean="0">
                <a:solidFill>
                  <a:srgbClr val="FF0000"/>
                </a:solidFill>
              </a:rPr>
              <a:t>delivered </a:t>
            </a:r>
            <a:r>
              <a:rPr lang="en-US" dirty="0" smtClean="0"/>
              <a:t>in bacteria, X. oocytes</a:t>
            </a:r>
            <a:endParaRPr lang="en-US" dirty="0"/>
          </a:p>
          <a:p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20929845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– a history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21769" y="521656"/>
            <a:ext cx="45745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Cellular Structural Biology</a:t>
            </a:r>
            <a:endParaRPr lang="en-US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304801" y="2389840"/>
            <a:ext cx="19131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Nucleic Acids</a:t>
            </a:r>
            <a:endParaRPr lang="en-US" sz="20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2217955" y="2951419"/>
            <a:ext cx="6365845" cy="1754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2009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in-cell NMR: DNA/RNA injected in X. </a:t>
            </a:r>
            <a:r>
              <a:rPr lang="en-US" dirty="0" err="1" smtClean="0"/>
              <a:t>laevis</a:t>
            </a:r>
            <a:r>
              <a:rPr lang="en-US" dirty="0" smtClean="0"/>
              <a:t> oocytes</a:t>
            </a:r>
          </a:p>
          <a:p>
            <a:r>
              <a:rPr lang="en-US" b="1" dirty="0" smtClean="0"/>
              <a:t>2010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In-cell EPR: DNA </a:t>
            </a:r>
            <a:r>
              <a:rPr lang="en-US" dirty="0"/>
              <a:t>injected in X. </a:t>
            </a:r>
            <a:r>
              <a:rPr lang="en-US" dirty="0" err="1"/>
              <a:t>laevis</a:t>
            </a:r>
            <a:r>
              <a:rPr lang="en-US" dirty="0"/>
              <a:t> </a:t>
            </a:r>
            <a:r>
              <a:rPr lang="en-US" dirty="0" smtClean="0"/>
              <a:t>oocytes</a:t>
            </a:r>
          </a:p>
          <a:p>
            <a:r>
              <a:rPr lang="en-US" b="1" dirty="0" smtClean="0"/>
              <a:t>2012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In-cell </a:t>
            </a:r>
            <a:r>
              <a:rPr lang="en-US" dirty="0" err="1" smtClean="0"/>
              <a:t>spFRET</a:t>
            </a:r>
            <a:r>
              <a:rPr lang="en-US" dirty="0" smtClean="0"/>
              <a:t>: DNA in bacterial and mammalian cells</a:t>
            </a:r>
          </a:p>
        </p:txBody>
      </p:sp>
      <p:sp>
        <p:nvSpPr>
          <p:cNvPr id="4" name="Rectangle 3"/>
          <p:cNvSpPr/>
          <p:nvPr/>
        </p:nvSpPr>
        <p:spPr>
          <a:xfrm>
            <a:off x="5096309" y="5727700"/>
            <a:ext cx="21279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….    all delivered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751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In-cell NMR of nucleic acids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41037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431799"/>
            <a:ext cx="8305800" cy="685800"/>
          </a:xfrm>
        </p:spPr>
        <p:txBody>
          <a:bodyPr>
            <a:no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nl-NL" sz="2000" b="1" dirty="0" smtClean="0">
                <a:cs typeface="Verdana" charset="0"/>
              </a:rPr>
              <a:t>NA </a:t>
            </a:r>
            <a:r>
              <a:rPr lang="nl-NL" sz="2000" b="1" dirty="0" err="1" smtClean="0">
                <a:cs typeface="Verdana" charset="0"/>
              </a:rPr>
              <a:t>delivery</a:t>
            </a:r>
            <a:r>
              <a:rPr lang="nl-NL" sz="2000" b="1" dirty="0" smtClean="0">
                <a:cs typeface="Verdana" charset="0"/>
              </a:rPr>
              <a:t> via </a:t>
            </a:r>
            <a:r>
              <a:rPr lang="nl-NL" sz="2000" b="1" dirty="0" err="1" smtClean="0">
                <a:cs typeface="Verdana" charset="0"/>
              </a:rPr>
              <a:t>mechanical</a:t>
            </a:r>
            <a:r>
              <a:rPr lang="nl-NL" sz="2000" b="1" dirty="0" smtClean="0">
                <a:cs typeface="Verdana" charset="0"/>
              </a:rPr>
              <a:t> </a:t>
            </a:r>
            <a:r>
              <a:rPr lang="nl-NL" sz="2000" b="1" dirty="0" err="1" smtClean="0">
                <a:cs typeface="Verdana" charset="0"/>
              </a:rPr>
              <a:t>injection</a:t>
            </a:r>
            <a:r>
              <a:rPr lang="nl-NL" sz="2000" b="1" dirty="0" smtClean="0">
                <a:cs typeface="Verdana" charset="0"/>
              </a:rPr>
              <a:t/>
            </a:r>
            <a:br>
              <a:rPr lang="nl-NL" sz="2000" b="1" dirty="0" smtClean="0">
                <a:cs typeface="Verdana" charset="0"/>
              </a:rPr>
            </a:br>
            <a:endParaRPr lang="nl-NL" sz="2000" i="1" dirty="0">
              <a:cs typeface="Verdana" charset="0"/>
            </a:endParaRPr>
          </a:p>
        </p:txBody>
      </p:sp>
      <p:grpSp>
        <p:nvGrpSpPr>
          <p:cNvPr id="28677" name="Group 16"/>
          <p:cNvGrpSpPr>
            <a:grpSpLocks/>
          </p:cNvGrpSpPr>
          <p:nvPr/>
        </p:nvGrpSpPr>
        <p:grpSpPr bwMode="auto">
          <a:xfrm>
            <a:off x="609600" y="1295400"/>
            <a:ext cx="2089150" cy="4111625"/>
            <a:chOff x="432" y="576"/>
            <a:chExt cx="1316" cy="2590"/>
          </a:xfrm>
        </p:grpSpPr>
        <p:grpSp>
          <p:nvGrpSpPr>
            <p:cNvPr id="28709" name="Group 13"/>
            <p:cNvGrpSpPr>
              <a:grpSpLocks/>
            </p:cNvGrpSpPr>
            <p:nvPr/>
          </p:nvGrpSpPr>
          <p:grpSpPr bwMode="auto">
            <a:xfrm>
              <a:off x="432" y="576"/>
              <a:ext cx="1316" cy="1440"/>
              <a:chOff x="384" y="672"/>
              <a:chExt cx="1316" cy="1440"/>
            </a:xfrm>
          </p:grpSpPr>
          <p:pic>
            <p:nvPicPr>
              <p:cNvPr id="28713" name="Picture 7" descr="Xlaevis.tiff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 rot="5400000">
                <a:off x="322" y="734"/>
                <a:ext cx="1440" cy="13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8714" name="TextBox 11"/>
              <p:cNvSpPr txBox="1">
                <a:spLocks noChangeArrowheads="1"/>
              </p:cNvSpPr>
              <p:nvPr/>
            </p:nvSpPr>
            <p:spPr bwMode="auto">
              <a:xfrm>
                <a:off x="491" y="672"/>
                <a:ext cx="973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800" i="1">
                    <a:latin typeface="Calibri" charset="0"/>
                  </a:rPr>
                  <a:t>Xenopus laevis</a:t>
                </a:r>
              </a:p>
            </p:txBody>
          </p:sp>
        </p:grpSp>
        <p:grpSp>
          <p:nvGrpSpPr>
            <p:cNvPr id="28710" name="Group 14"/>
            <p:cNvGrpSpPr>
              <a:grpSpLocks/>
            </p:cNvGrpSpPr>
            <p:nvPr/>
          </p:nvGrpSpPr>
          <p:grpSpPr bwMode="auto">
            <a:xfrm>
              <a:off x="528" y="2448"/>
              <a:ext cx="1018" cy="718"/>
              <a:chOff x="576" y="2496"/>
              <a:chExt cx="1018" cy="718"/>
            </a:xfrm>
          </p:grpSpPr>
          <p:pic>
            <p:nvPicPr>
              <p:cNvPr id="28711" name="Picture 8" descr="oocytes_stages.tiff"/>
              <p:cNvPicPr>
                <a:picLocks noChangeAspect="1"/>
              </p:cNvPicPr>
              <p:nvPr/>
            </p:nvPicPr>
            <p:blipFill>
              <a:blip r:embed="rId4"/>
              <a:srcRect l="37868" t="14662" r="42195"/>
              <a:stretch>
                <a:fillRect/>
              </a:stretch>
            </p:blipFill>
            <p:spPr bwMode="auto">
              <a:xfrm>
                <a:off x="816" y="2496"/>
                <a:ext cx="526" cy="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8712" name="TextBox 12"/>
              <p:cNvSpPr txBox="1">
                <a:spLocks noChangeArrowheads="1"/>
              </p:cNvSpPr>
              <p:nvPr/>
            </p:nvSpPr>
            <p:spPr bwMode="auto">
              <a:xfrm>
                <a:off x="576" y="2983"/>
                <a:ext cx="101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800" i="1">
                    <a:latin typeface="Calibri" charset="0"/>
                  </a:rPr>
                  <a:t>Stage IV oocyte</a:t>
                </a:r>
              </a:p>
            </p:txBody>
          </p:sp>
        </p:grpSp>
      </p:grpSp>
      <p:pic>
        <p:nvPicPr>
          <p:cNvPr id="28678" name="Picture 6" descr="xenopus_eggs_screen.tif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24200" y="2590800"/>
            <a:ext cx="300990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9" name="TextBox 14"/>
          <p:cNvSpPr txBox="1">
            <a:spLocks noChangeArrowheads="1"/>
          </p:cNvSpPr>
          <p:nvPr/>
        </p:nvSpPr>
        <p:spPr bwMode="auto">
          <a:xfrm>
            <a:off x="2434797" y="2133600"/>
            <a:ext cx="419460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i="1" dirty="0">
                <a:latin typeface="Calibri" charset="0"/>
              </a:rPr>
              <a:t>Injection – 50 </a:t>
            </a:r>
            <a:r>
              <a:rPr lang="en-US" sz="1800" i="1" dirty="0" err="1">
                <a:latin typeface="Calibri" charset="0"/>
              </a:rPr>
              <a:t>nl</a:t>
            </a:r>
            <a:r>
              <a:rPr lang="en-US" sz="1800" i="1" dirty="0">
                <a:latin typeface="Calibri" charset="0"/>
              </a:rPr>
              <a:t>/oocytes, [NA]</a:t>
            </a:r>
            <a:r>
              <a:rPr lang="en-US" sz="1800" i="1" dirty="0" smtClean="0">
                <a:latin typeface="Calibri" charset="0"/>
              </a:rPr>
              <a:t> 100-250uM</a:t>
            </a:r>
            <a:endParaRPr lang="en-US" sz="1800" i="1" dirty="0">
              <a:latin typeface="Calibri" charset="0"/>
            </a:endParaRPr>
          </a:p>
        </p:txBody>
      </p:sp>
      <p:grpSp>
        <p:nvGrpSpPr>
          <p:cNvPr id="28680" name="Group 42"/>
          <p:cNvGrpSpPr>
            <a:grpSpLocks/>
          </p:cNvGrpSpPr>
          <p:nvPr/>
        </p:nvGrpSpPr>
        <p:grpSpPr bwMode="auto">
          <a:xfrm>
            <a:off x="7086600" y="1219200"/>
            <a:ext cx="1765300" cy="2667000"/>
            <a:chOff x="4464" y="912"/>
            <a:chExt cx="1112" cy="1680"/>
          </a:xfrm>
        </p:grpSpPr>
        <p:grpSp>
          <p:nvGrpSpPr>
            <p:cNvPr id="28705" name="Group 17"/>
            <p:cNvGrpSpPr>
              <a:grpSpLocks/>
            </p:cNvGrpSpPr>
            <p:nvPr/>
          </p:nvGrpSpPr>
          <p:grpSpPr bwMode="auto">
            <a:xfrm>
              <a:off x="4504" y="1008"/>
              <a:ext cx="1037" cy="1460"/>
              <a:chOff x="4504" y="1248"/>
              <a:chExt cx="1037" cy="1460"/>
            </a:xfrm>
          </p:grpSpPr>
          <p:pic>
            <p:nvPicPr>
              <p:cNvPr id="28707" name="Picture 9" descr="XLnmr.tiff"/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4848" y="1248"/>
                <a:ext cx="328" cy="9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8708" name="TextBox 13"/>
              <p:cNvSpPr txBox="1">
                <a:spLocks noChangeArrowheads="1"/>
              </p:cNvSpPr>
              <p:nvPr/>
            </p:nvSpPr>
            <p:spPr bwMode="auto">
              <a:xfrm>
                <a:off x="4504" y="2304"/>
                <a:ext cx="1037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en-US" sz="1800" i="1">
                    <a:latin typeface="Calibri" charset="0"/>
                  </a:rPr>
                  <a:t>~ 200 </a:t>
                </a:r>
              </a:p>
              <a:p>
                <a:pPr algn="ctr"/>
                <a:r>
                  <a:rPr lang="en-US" sz="1800" i="1">
                    <a:latin typeface="Calibri" charset="0"/>
                  </a:rPr>
                  <a:t>oocytes/sample</a:t>
                </a:r>
              </a:p>
            </p:txBody>
          </p:sp>
        </p:grpSp>
        <p:sp>
          <p:nvSpPr>
            <p:cNvPr id="28706" name="AutoShape 18"/>
            <p:cNvSpPr>
              <a:spLocks noChangeArrowheads="1"/>
            </p:cNvSpPr>
            <p:nvPr/>
          </p:nvSpPr>
          <p:spPr bwMode="auto">
            <a:xfrm>
              <a:off x="4464" y="912"/>
              <a:ext cx="1112" cy="1680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rgbClr val="C02123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681" name="Group 41"/>
          <p:cNvGrpSpPr>
            <a:grpSpLocks/>
          </p:cNvGrpSpPr>
          <p:nvPr/>
        </p:nvGrpSpPr>
        <p:grpSpPr bwMode="auto">
          <a:xfrm>
            <a:off x="6629400" y="4648200"/>
            <a:ext cx="2209800" cy="1260475"/>
            <a:chOff x="4320" y="2774"/>
            <a:chExt cx="1392" cy="794"/>
          </a:xfrm>
        </p:grpSpPr>
        <p:sp>
          <p:nvSpPr>
            <p:cNvPr id="28686" name="Line 19"/>
            <p:cNvSpPr>
              <a:spLocks noChangeShapeType="1"/>
            </p:cNvSpPr>
            <p:nvPr/>
          </p:nvSpPr>
          <p:spPr bwMode="auto">
            <a:xfrm>
              <a:off x="4320" y="3436"/>
              <a:ext cx="1360" cy="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87" name="Line 20"/>
            <p:cNvSpPr>
              <a:spLocks noChangeShapeType="1"/>
            </p:cNvSpPr>
            <p:nvPr/>
          </p:nvSpPr>
          <p:spPr bwMode="auto">
            <a:xfrm>
              <a:off x="4362" y="3353"/>
              <a:ext cx="255" cy="1"/>
            </a:xfrm>
            <a:prstGeom prst="line">
              <a:avLst/>
            </a:prstGeom>
            <a:noFill/>
            <a:ln w="12700">
              <a:solidFill>
                <a:srgbClr val="0000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88" name="Line 21"/>
            <p:cNvSpPr>
              <a:spLocks noChangeShapeType="1"/>
            </p:cNvSpPr>
            <p:nvPr/>
          </p:nvSpPr>
          <p:spPr bwMode="auto">
            <a:xfrm rot="10800000" flipH="1">
              <a:off x="4617" y="2774"/>
              <a:ext cx="43" cy="579"/>
            </a:xfrm>
            <a:prstGeom prst="line">
              <a:avLst/>
            </a:prstGeom>
            <a:noFill/>
            <a:ln w="12700">
              <a:solidFill>
                <a:srgbClr val="0000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89" name="Line 22"/>
            <p:cNvSpPr>
              <a:spLocks noChangeShapeType="1"/>
            </p:cNvSpPr>
            <p:nvPr/>
          </p:nvSpPr>
          <p:spPr bwMode="auto">
            <a:xfrm rot="10800000">
              <a:off x="4660" y="2774"/>
              <a:ext cx="42" cy="579"/>
            </a:xfrm>
            <a:prstGeom prst="line">
              <a:avLst/>
            </a:prstGeom>
            <a:noFill/>
            <a:ln w="12700">
              <a:solidFill>
                <a:srgbClr val="0000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90" name="Line 23"/>
            <p:cNvSpPr>
              <a:spLocks noChangeShapeType="1"/>
            </p:cNvSpPr>
            <p:nvPr/>
          </p:nvSpPr>
          <p:spPr bwMode="auto">
            <a:xfrm>
              <a:off x="4702" y="3353"/>
              <a:ext cx="85" cy="1"/>
            </a:xfrm>
            <a:prstGeom prst="line">
              <a:avLst/>
            </a:prstGeom>
            <a:noFill/>
            <a:ln w="12700">
              <a:solidFill>
                <a:srgbClr val="0000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8691" name="Group 24"/>
            <p:cNvGrpSpPr>
              <a:grpSpLocks/>
            </p:cNvGrpSpPr>
            <p:nvPr/>
          </p:nvGrpSpPr>
          <p:grpSpPr bwMode="auto">
            <a:xfrm>
              <a:off x="5257" y="2939"/>
              <a:ext cx="170" cy="414"/>
              <a:chOff x="0" y="0"/>
              <a:chExt cx="169" cy="414"/>
            </a:xfrm>
          </p:grpSpPr>
          <p:grpSp>
            <p:nvGrpSpPr>
              <p:cNvPr id="28699" name="Group 25"/>
              <p:cNvGrpSpPr>
                <a:grpSpLocks/>
              </p:cNvGrpSpPr>
              <p:nvPr/>
            </p:nvGrpSpPr>
            <p:grpSpPr bwMode="auto">
              <a:xfrm>
                <a:off x="0" y="0"/>
                <a:ext cx="169" cy="414"/>
                <a:chOff x="0" y="0"/>
                <a:chExt cx="169" cy="414"/>
              </a:xfrm>
            </p:grpSpPr>
            <p:sp>
              <p:nvSpPr>
                <p:cNvPr id="28701" name="Line 26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0" y="0"/>
                  <a:ext cx="42" cy="414"/>
                </a:xfrm>
                <a:prstGeom prst="line">
                  <a:avLst/>
                </a:prstGeom>
                <a:noFill/>
                <a:ln w="12700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702" name="Line 27"/>
                <p:cNvSpPr>
                  <a:spLocks noChangeShapeType="1"/>
                </p:cNvSpPr>
                <p:nvPr/>
              </p:nvSpPr>
              <p:spPr bwMode="auto">
                <a:xfrm rot="10800000">
                  <a:off x="42" y="0"/>
                  <a:ext cx="42" cy="414"/>
                </a:xfrm>
                <a:prstGeom prst="line">
                  <a:avLst/>
                </a:prstGeom>
                <a:noFill/>
                <a:ln w="12700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703" name="Line 28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127" y="0"/>
                  <a:ext cx="21" cy="414"/>
                </a:xfrm>
                <a:prstGeom prst="line">
                  <a:avLst/>
                </a:prstGeom>
                <a:noFill/>
                <a:ln w="12700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704" name="Line 29"/>
                <p:cNvSpPr>
                  <a:spLocks noChangeShapeType="1"/>
                </p:cNvSpPr>
                <p:nvPr/>
              </p:nvSpPr>
              <p:spPr bwMode="auto">
                <a:xfrm rot="10800000">
                  <a:off x="148" y="0"/>
                  <a:ext cx="21" cy="414"/>
                </a:xfrm>
                <a:prstGeom prst="line">
                  <a:avLst/>
                </a:prstGeom>
                <a:noFill/>
                <a:ln w="12700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8700" name="Line 30"/>
              <p:cNvSpPr>
                <a:spLocks noChangeShapeType="1"/>
              </p:cNvSpPr>
              <p:nvPr/>
            </p:nvSpPr>
            <p:spPr bwMode="auto">
              <a:xfrm>
                <a:off x="78" y="407"/>
                <a:ext cx="43" cy="1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8692" name="Line 31"/>
            <p:cNvSpPr>
              <a:spLocks noChangeShapeType="1"/>
            </p:cNvSpPr>
            <p:nvPr/>
          </p:nvSpPr>
          <p:spPr bwMode="auto">
            <a:xfrm>
              <a:off x="4873" y="3353"/>
              <a:ext cx="298" cy="1"/>
            </a:xfrm>
            <a:prstGeom prst="line">
              <a:avLst/>
            </a:prstGeom>
            <a:noFill/>
            <a:ln w="12700">
              <a:solidFill>
                <a:srgbClr val="0000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93" name="Line 32"/>
            <p:cNvSpPr>
              <a:spLocks noChangeShapeType="1"/>
            </p:cNvSpPr>
            <p:nvPr/>
          </p:nvSpPr>
          <p:spPr bwMode="auto">
            <a:xfrm rot="10800000" flipH="1">
              <a:off x="5171" y="2904"/>
              <a:ext cx="42" cy="456"/>
            </a:xfrm>
            <a:prstGeom prst="line">
              <a:avLst/>
            </a:prstGeom>
            <a:noFill/>
            <a:ln w="12700">
              <a:solidFill>
                <a:srgbClr val="0000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94" name="Line 33"/>
            <p:cNvSpPr>
              <a:spLocks noChangeShapeType="1"/>
            </p:cNvSpPr>
            <p:nvPr/>
          </p:nvSpPr>
          <p:spPr bwMode="auto">
            <a:xfrm rot="10800000">
              <a:off x="5213" y="2904"/>
              <a:ext cx="43" cy="456"/>
            </a:xfrm>
            <a:prstGeom prst="line">
              <a:avLst/>
            </a:prstGeom>
            <a:noFill/>
            <a:ln w="12700">
              <a:solidFill>
                <a:srgbClr val="0000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95" name="Line 34"/>
            <p:cNvSpPr>
              <a:spLocks noChangeShapeType="1"/>
            </p:cNvSpPr>
            <p:nvPr/>
          </p:nvSpPr>
          <p:spPr bwMode="auto">
            <a:xfrm rot="10800000" flipH="1">
              <a:off x="4785" y="2780"/>
              <a:ext cx="43" cy="580"/>
            </a:xfrm>
            <a:prstGeom prst="line">
              <a:avLst/>
            </a:prstGeom>
            <a:noFill/>
            <a:ln w="12700">
              <a:solidFill>
                <a:srgbClr val="0000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96" name="Line 35"/>
            <p:cNvSpPr>
              <a:spLocks noChangeShapeType="1"/>
            </p:cNvSpPr>
            <p:nvPr/>
          </p:nvSpPr>
          <p:spPr bwMode="auto">
            <a:xfrm rot="10800000">
              <a:off x="4828" y="2780"/>
              <a:ext cx="42" cy="580"/>
            </a:xfrm>
            <a:prstGeom prst="line">
              <a:avLst/>
            </a:prstGeom>
            <a:noFill/>
            <a:ln w="12700">
              <a:solidFill>
                <a:srgbClr val="0000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97" name="Line 36"/>
            <p:cNvSpPr>
              <a:spLocks noChangeShapeType="1"/>
            </p:cNvSpPr>
            <p:nvPr/>
          </p:nvSpPr>
          <p:spPr bwMode="auto">
            <a:xfrm>
              <a:off x="5424" y="3353"/>
              <a:ext cx="213" cy="1"/>
            </a:xfrm>
            <a:prstGeom prst="line">
              <a:avLst/>
            </a:prstGeom>
            <a:noFill/>
            <a:ln w="12700">
              <a:solidFill>
                <a:srgbClr val="0000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98" name="Rectangle 37"/>
            <p:cNvSpPr>
              <a:spLocks/>
            </p:cNvSpPr>
            <p:nvPr/>
          </p:nvSpPr>
          <p:spPr bwMode="auto">
            <a:xfrm>
              <a:off x="4894" y="3453"/>
              <a:ext cx="818" cy="11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40639" bIns="0">
              <a:prstTxWarp prst="textNoShape">
                <a:avLst/>
              </a:prstTxWarp>
              <a:spAutoFit/>
            </a:bodyPr>
            <a:lstStyle/>
            <a:p>
              <a:pPr marL="39688"/>
              <a:r>
                <a:rPr lang="en-US" sz="1200" baseline="30000">
                  <a:latin typeface="Arial" charset="0"/>
                  <a:ea typeface="Arial" charset="0"/>
                  <a:cs typeface="Arial" charset="0"/>
                  <a:sym typeface="Arial" charset="0"/>
                </a:rPr>
                <a:t>1</a:t>
              </a:r>
              <a:r>
                <a:rPr lang="en-US" sz="1200">
                  <a:latin typeface="Arial" charset="0"/>
                  <a:ea typeface="Arial" charset="0"/>
                  <a:cs typeface="Arial" charset="0"/>
                  <a:sym typeface="Arial" charset="0"/>
                </a:rPr>
                <a:t>H/</a:t>
              </a:r>
              <a:r>
                <a:rPr lang="en-US" sz="1200" baseline="30000">
                  <a:latin typeface="Arial" charset="0"/>
                  <a:ea typeface="Arial" charset="0"/>
                  <a:cs typeface="Arial" charset="0"/>
                  <a:sym typeface="Arial" charset="0"/>
                </a:rPr>
                <a:t> 13</a:t>
              </a:r>
              <a:r>
                <a:rPr lang="en-US" sz="1200">
                  <a:latin typeface="Arial" charset="0"/>
                  <a:ea typeface="Arial" charset="0"/>
                  <a:cs typeface="Arial" charset="0"/>
                  <a:sym typeface="Arial" charset="0"/>
                </a:rPr>
                <a:t>C /</a:t>
              </a:r>
              <a:r>
                <a:rPr lang="en-US" sz="1200" baseline="30000">
                  <a:latin typeface="Arial" charset="0"/>
                  <a:ea typeface="Arial" charset="0"/>
                  <a:cs typeface="Arial" charset="0"/>
                  <a:sym typeface="Arial" charset="0"/>
                </a:rPr>
                <a:t>19</a:t>
              </a:r>
              <a:r>
                <a:rPr lang="en-US" sz="1200">
                  <a:latin typeface="Arial" charset="0"/>
                  <a:ea typeface="Arial" charset="0"/>
                  <a:cs typeface="Arial" charset="0"/>
                  <a:sym typeface="Arial" charset="0"/>
                </a:rPr>
                <a:t>F/ [ppm]</a:t>
              </a:r>
            </a:p>
          </p:txBody>
        </p:sp>
      </p:grpSp>
      <p:sp>
        <p:nvSpPr>
          <p:cNvPr id="28682" name="AutoShape 39"/>
          <p:cNvSpPr>
            <a:spLocks/>
          </p:cNvSpPr>
          <p:nvPr/>
        </p:nvSpPr>
        <p:spPr bwMode="auto">
          <a:xfrm rot="-5400000">
            <a:off x="2437606" y="4191794"/>
            <a:ext cx="220663" cy="676275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21600 h 21600"/>
            </a:gdLst>
            <a:ahLst/>
            <a:cxnLst/>
            <a:rect l="T0" t="T1" r="T2" b="T3"/>
            <a:pathLst>
              <a:path w="21600" h="21600">
                <a:moveTo>
                  <a:pt x="21600" y="16200"/>
                </a:moveTo>
                <a:lnTo>
                  <a:pt x="16200" y="16200"/>
                </a:lnTo>
                <a:lnTo>
                  <a:pt x="16200" y="0"/>
                </a:lnTo>
                <a:lnTo>
                  <a:pt x="5400" y="0"/>
                </a:lnTo>
                <a:lnTo>
                  <a:pt x="5400" y="16200"/>
                </a:lnTo>
                <a:lnTo>
                  <a:pt x="0" y="16200"/>
                </a:lnTo>
                <a:lnTo>
                  <a:pt x="10800" y="21600"/>
                </a:lnTo>
                <a:close/>
                <a:moveTo>
                  <a:pt x="21600" y="16200"/>
                </a:moveTo>
              </a:path>
            </a:pathLst>
          </a:cu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683" name="AutoShape 40"/>
          <p:cNvSpPr>
            <a:spLocks/>
          </p:cNvSpPr>
          <p:nvPr/>
        </p:nvSpPr>
        <p:spPr bwMode="auto">
          <a:xfrm>
            <a:off x="1447800" y="3505200"/>
            <a:ext cx="220663" cy="676275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21600 h 21600"/>
            </a:gdLst>
            <a:ahLst/>
            <a:cxnLst/>
            <a:rect l="T0" t="T1" r="T2" b="T3"/>
            <a:pathLst>
              <a:path w="21600" h="21600">
                <a:moveTo>
                  <a:pt x="21600" y="16200"/>
                </a:moveTo>
                <a:lnTo>
                  <a:pt x="16200" y="16200"/>
                </a:lnTo>
                <a:lnTo>
                  <a:pt x="16200" y="0"/>
                </a:lnTo>
                <a:lnTo>
                  <a:pt x="5400" y="0"/>
                </a:lnTo>
                <a:lnTo>
                  <a:pt x="5400" y="16200"/>
                </a:lnTo>
                <a:lnTo>
                  <a:pt x="0" y="16200"/>
                </a:lnTo>
                <a:lnTo>
                  <a:pt x="10800" y="21600"/>
                </a:lnTo>
                <a:close/>
                <a:moveTo>
                  <a:pt x="21600" y="16200"/>
                </a:moveTo>
              </a:path>
            </a:pathLst>
          </a:cu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684" name="AutoShape 43"/>
          <p:cNvSpPr>
            <a:spLocks/>
          </p:cNvSpPr>
          <p:nvPr/>
        </p:nvSpPr>
        <p:spPr bwMode="auto">
          <a:xfrm rot="-5400000">
            <a:off x="6476206" y="2972594"/>
            <a:ext cx="220663" cy="676275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21600 h 21600"/>
            </a:gdLst>
            <a:ahLst/>
            <a:cxnLst/>
            <a:rect l="T0" t="T1" r="T2" b="T3"/>
            <a:pathLst>
              <a:path w="21600" h="21600">
                <a:moveTo>
                  <a:pt x="21600" y="16200"/>
                </a:moveTo>
                <a:lnTo>
                  <a:pt x="16200" y="16200"/>
                </a:lnTo>
                <a:lnTo>
                  <a:pt x="16200" y="0"/>
                </a:lnTo>
                <a:lnTo>
                  <a:pt x="5400" y="0"/>
                </a:lnTo>
                <a:lnTo>
                  <a:pt x="5400" y="16200"/>
                </a:lnTo>
                <a:lnTo>
                  <a:pt x="0" y="16200"/>
                </a:lnTo>
                <a:lnTo>
                  <a:pt x="10800" y="21600"/>
                </a:lnTo>
                <a:close/>
                <a:moveTo>
                  <a:pt x="21600" y="16200"/>
                </a:moveTo>
              </a:path>
            </a:pathLst>
          </a:cu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685" name="AutoShape 44"/>
          <p:cNvSpPr>
            <a:spLocks/>
          </p:cNvSpPr>
          <p:nvPr/>
        </p:nvSpPr>
        <p:spPr bwMode="auto">
          <a:xfrm>
            <a:off x="7772400" y="4038600"/>
            <a:ext cx="220663" cy="676275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21600 h 21600"/>
            </a:gdLst>
            <a:ahLst/>
            <a:cxnLst/>
            <a:rect l="T0" t="T1" r="T2" b="T3"/>
            <a:pathLst>
              <a:path w="21600" h="21600">
                <a:moveTo>
                  <a:pt x="21600" y="16200"/>
                </a:moveTo>
                <a:lnTo>
                  <a:pt x="16200" y="16200"/>
                </a:lnTo>
                <a:lnTo>
                  <a:pt x="16200" y="0"/>
                </a:lnTo>
                <a:lnTo>
                  <a:pt x="5400" y="0"/>
                </a:lnTo>
                <a:lnTo>
                  <a:pt x="5400" y="16200"/>
                </a:lnTo>
                <a:lnTo>
                  <a:pt x="0" y="16200"/>
                </a:lnTo>
                <a:lnTo>
                  <a:pt x="10800" y="21600"/>
                </a:lnTo>
                <a:close/>
                <a:moveTo>
                  <a:pt x="21600" y="16200"/>
                </a:moveTo>
              </a:path>
            </a:pathLst>
          </a:cu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447779" y="6070600"/>
            <a:ext cx="31882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/>
              <a:t>Hänsel</a:t>
            </a:r>
            <a:r>
              <a:rPr lang="en-US" sz="1400" dirty="0"/>
              <a:t> </a:t>
            </a:r>
            <a:r>
              <a:rPr lang="en-US" sz="1400" dirty="0" smtClean="0"/>
              <a:t>et al. </a:t>
            </a:r>
            <a:r>
              <a:rPr lang="de-DE" sz="1400" b="1" i="1" dirty="0" smtClean="0"/>
              <a:t>J Am </a:t>
            </a:r>
            <a:r>
              <a:rPr lang="de-DE" sz="1400" b="1" i="1" dirty="0" err="1" smtClean="0"/>
              <a:t>Chem</a:t>
            </a:r>
            <a:r>
              <a:rPr lang="de-DE" sz="1400" b="1" i="1" dirty="0" smtClean="0"/>
              <a:t> </a:t>
            </a:r>
            <a:r>
              <a:rPr lang="de-DE" sz="1400" b="1" i="1" dirty="0" err="1" smtClean="0"/>
              <a:t>Soc</a:t>
            </a:r>
            <a:r>
              <a:rPr lang="de-DE" sz="1400" b="1" i="1" dirty="0" smtClean="0"/>
              <a:t>. </a:t>
            </a:r>
            <a:r>
              <a:rPr lang="de-DE" sz="1400" dirty="0" smtClean="0"/>
              <a:t>2009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5105967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itel 1"/>
          <p:cNvSpPr>
            <a:spLocks noGrp="1"/>
          </p:cNvSpPr>
          <p:nvPr>
            <p:ph type="ctrTitle"/>
          </p:nvPr>
        </p:nvSpPr>
        <p:spPr>
          <a:xfrm>
            <a:off x="685800" y="228600"/>
            <a:ext cx="8229600" cy="631825"/>
          </a:xfrm>
        </p:spPr>
        <p:txBody>
          <a:bodyPr>
            <a:normAutofit/>
          </a:bodyPr>
          <a:lstStyle/>
          <a:p>
            <a:pPr eaLnBrk="1" hangingPunct="1">
              <a:lnSpc>
                <a:spcPct val="120000"/>
              </a:lnSpc>
            </a:pPr>
            <a:r>
              <a:rPr lang="nl-NL" sz="2000" b="1" dirty="0" err="1" smtClean="0">
                <a:solidFill>
                  <a:srgbClr val="FFFFFF"/>
                </a:solidFill>
                <a:latin typeface="Lucida Grande" charset="0"/>
                <a:ea typeface="Verdana" charset="0"/>
                <a:cs typeface="Verdana" charset="0"/>
              </a:rPr>
              <a:t>Signals</a:t>
            </a:r>
            <a:r>
              <a:rPr lang="nl-NL" sz="2000" b="1" dirty="0" smtClean="0">
                <a:solidFill>
                  <a:srgbClr val="FFFFFF"/>
                </a:solidFill>
                <a:latin typeface="Lucida Grande" charset="0"/>
                <a:ea typeface="Verdana" charset="0"/>
                <a:cs typeface="Verdana" charset="0"/>
              </a:rPr>
              <a:t> </a:t>
            </a:r>
            <a:r>
              <a:rPr lang="nl-NL" sz="2000" b="1" dirty="0" err="1" smtClean="0">
                <a:solidFill>
                  <a:srgbClr val="FFFFFF"/>
                </a:solidFill>
                <a:latin typeface="Lucida Grande" charset="0"/>
                <a:ea typeface="Verdana" charset="0"/>
                <a:cs typeface="Verdana" charset="0"/>
              </a:rPr>
              <a:t>from</a:t>
            </a:r>
            <a:r>
              <a:rPr lang="nl-NL" sz="2000" b="1" dirty="0" smtClean="0">
                <a:solidFill>
                  <a:srgbClr val="FFFFFF"/>
                </a:solidFill>
                <a:latin typeface="Lucida Grande" charset="0"/>
                <a:ea typeface="Verdana" charset="0"/>
                <a:cs typeface="Verdana" charset="0"/>
              </a:rPr>
              <a:t> NA vs. (</a:t>
            </a:r>
            <a:r>
              <a:rPr lang="nl-NL" sz="2000" b="1" dirty="0" err="1" smtClean="0">
                <a:solidFill>
                  <a:srgbClr val="FFFFFF"/>
                </a:solidFill>
                <a:latin typeface="Lucida Grande" charset="0"/>
                <a:ea typeface="Verdana" charset="0"/>
                <a:cs typeface="Verdana" charset="0"/>
              </a:rPr>
              <a:t>friendly</a:t>
            </a:r>
            <a:r>
              <a:rPr lang="nl-NL" sz="2000" b="1" dirty="0" smtClean="0">
                <a:solidFill>
                  <a:srgbClr val="FFFFFF"/>
                </a:solidFill>
                <a:latin typeface="Lucida Grande" charset="0"/>
                <a:ea typeface="Verdana" charset="0"/>
                <a:cs typeface="Verdana" charset="0"/>
              </a:rPr>
              <a:t>) </a:t>
            </a:r>
            <a:r>
              <a:rPr lang="nl-NL" sz="2000" b="1" dirty="0" err="1" smtClean="0">
                <a:solidFill>
                  <a:srgbClr val="FFFFFF"/>
                </a:solidFill>
                <a:latin typeface="Lucida Grande" charset="0"/>
                <a:ea typeface="Verdana" charset="0"/>
                <a:cs typeface="Verdana" charset="0"/>
              </a:rPr>
              <a:t>cellular</a:t>
            </a:r>
            <a:r>
              <a:rPr lang="nl-NL" sz="2000" b="1" dirty="0" smtClean="0">
                <a:solidFill>
                  <a:srgbClr val="FFFFFF"/>
                </a:solidFill>
                <a:latin typeface="Lucida Grande" charset="0"/>
                <a:ea typeface="Verdana" charset="0"/>
                <a:cs typeface="Verdana" charset="0"/>
              </a:rPr>
              <a:t> background</a:t>
            </a:r>
            <a:endParaRPr lang="nl-NL" sz="2000" i="1" dirty="0" smtClean="0">
              <a:solidFill>
                <a:srgbClr val="FFFFFF"/>
              </a:solidFill>
              <a:latin typeface="Lucida Grande" charset="0"/>
              <a:ea typeface="Verdana" charset="0"/>
              <a:cs typeface="Verdana" charset="0"/>
            </a:endParaRPr>
          </a:p>
        </p:txBody>
      </p:sp>
      <p:grpSp>
        <p:nvGrpSpPr>
          <p:cNvPr id="30725" name="Group 10"/>
          <p:cNvGrpSpPr>
            <a:grpSpLocks/>
          </p:cNvGrpSpPr>
          <p:nvPr/>
        </p:nvGrpSpPr>
        <p:grpSpPr bwMode="auto">
          <a:xfrm>
            <a:off x="3962400" y="1066800"/>
            <a:ext cx="4114800" cy="5105400"/>
            <a:chOff x="1632" y="720"/>
            <a:chExt cx="2592" cy="3216"/>
          </a:xfrm>
        </p:grpSpPr>
        <p:pic>
          <p:nvPicPr>
            <p:cNvPr id="30732" name="Picture 7" descr="obr2"/>
            <p:cNvPicPr>
              <a:picLocks noChangeAspect="1" noChangeArrowheads="1"/>
            </p:cNvPicPr>
            <p:nvPr/>
          </p:nvPicPr>
          <p:blipFill>
            <a:blip r:embed="rId3"/>
            <a:srcRect l="2948" t="4005" r="67567" b="56487"/>
            <a:stretch>
              <a:fillRect/>
            </a:stretch>
          </p:blipFill>
          <p:spPr bwMode="auto">
            <a:xfrm>
              <a:off x="1824" y="720"/>
              <a:ext cx="2400" cy="3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33" name="Rectangle 9"/>
            <p:cNvSpPr>
              <a:spLocks noChangeArrowheads="1"/>
            </p:cNvSpPr>
            <p:nvPr/>
          </p:nvSpPr>
          <p:spPr bwMode="auto">
            <a:xfrm>
              <a:off x="1632" y="768"/>
              <a:ext cx="624" cy="24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0726" name="Group 13"/>
          <p:cNvGrpSpPr>
            <a:grpSpLocks/>
          </p:cNvGrpSpPr>
          <p:nvPr/>
        </p:nvGrpSpPr>
        <p:grpSpPr bwMode="auto">
          <a:xfrm>
            <a:off x="900113" y="1371600"/>
            <a:ext cx="4662487" cy="1633538"/>
            <a:chOff x="381000" y="1295400"/>
            <a:chExt cx="4662348" cy="1633210"/>
          </a:xfrm>
        </p:grpSpPr>
        <p:pic>
          <p:nvPicPr>
            <p:cNvPr id="30727" name="Picture 2"/>
            <p:cNvPicPr>
              <a:picLocks noChangeAspect="1" noChangeArrowheads="1"/>
            </p:cNvPicPr>
            <p:nvPr/>
          </p:nvPicPr>
          <p:blipFill>
            <a:blip r:embed="rId4"/>
            <a:srcRect r="24561" b="51611"/>
            <a:stretch>
              <a:fillRect/>
            </a:stretch>
          </p:blipFill>
          <p:spPr bwMode="auto">
            <a:xfrm>
              <a:off x="405972" y="1295400"/>
              <a:ext cx="4637376" cy="11061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0" name="Straight Connector 9"/>
            <p:cNvCxnSpPr/>
            <p:nvPr/>
          </p:nvCxnSpPr>
          <p:spPr>
            <a:xfrm>
              <a:off x="381000" y="2666725"/>
              <a:ext cx="4648061" cy="158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729" name="TextBox 10"/>
            <p:cNvSpPr txBox="1">
              <a:spLocks noChangeArrowheads="1"/>
            </p:cNvSpPr>
            <p:nvPr/>
          </p:nvSpPr>
          <p:spPr bwMode="auto">
            <a:xfrm>
              <a:off x="4370478" y="2667000"/>
              <a:ext cx="277722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100" b="1"/>
                <a:t>0</a:t>
              </a:r>
            </a:p>
          </p:txBody>
        </p:sp>
        <p:sp>
          <p:nvSpPr>
            <p:cNvPr id="30730" name="TextBox 11"/>
            <p:cNvSpPr txBox="1">
              <a:spLocks noChangeArrowheads="1"/>
            </p:cNvSpPr>
            <p:nvPr/>
          </p:nvSpPr>
          <p:spPr bwMode="auto">
            <a:xfrm>
              <a:off x="2971800" y="2667000"/>
              <a:ext cx="277722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100" b="1"/>
                <a:t>5</a:t>
              </a:r>
            </a:p>
          </p:txBody>
        </p:sp>
        <p:sp>
          <p:nvSpPr>
            <p:cNvPr id="30731" name="TextBox 12"/>
            <p:cNvSpPr txBox="1">
              <a:spLocks noChangeArrowheads="1"/>
            </p:cNvSpPr>
            <p:nvPr/>
          </p:nvSpPr>
          <p:spPr bwMode="auto">
            <a:xfrm>
              <a:off x="1600200" y="2667000"/>
              <a:ext cx="370777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100" b="1"/>
                <a:t>10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551211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DNA as a drug target </a:t>
            </a:r>
            <a:endParaRPr lang="en-US" dirty="0"/>
          </a:p>
        </p:txBody>
      </p:sp>
      <p:pic>
        <p:nvPicPr>
          <p:cNvPr id="4" name="Picture 3" descr="dna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" y="2984202"/>
            <a:ext cx="2857500" cy="28575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38200" y="2317234"/>
            <a:ext cx="1498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Single gene</a:t>
            </a:r>
            <a:endParaRPr 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149600" y="2384504"/>
            <a:ext cx="2917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Multiple copies of mRNA</a:t>
            </a:r>
            <a:endParaRPr lang="en-US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391426" y="2061338"/>
            <a:ext cx="22063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Multiple x Multiple </a:t>
            </a:r>
          </a:p>
          <a:p>
            <a:pPr algn="ctr"/>
            <a:r>
              <a:rPr lang="en-US" b="1" dirty="0" smtClean="0"/>
              <a:t>copies of protein</a:t>
            </a:r>
            <a:endParaRPr lang="en-US" b="1" dirty="0"/>
          </a:p>
        </p:txBody>
      </p:sp>
      <p:pic>
        <p:nvPicPr>
          <p:cNvPr id="12" name="Picture 11" descr="ssrna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301" y="3065502"/>
            <a:ext cx="1294319" cy="1080000"/>
          </a:xfrm>
          <a:prstGeom prst="rect">
            <a:avLst/>
          </a:prstGeom>
        </p:spPr>
      </p:pic>
      <p:pic>
        <p:nvPicPr>
          <p:cNvPr id="13" name="Picture 12" descr="ssrna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1101" y="4050002"/>
            <a:ext cx="1294319" cy="1080000"/>
          </a:xfrm>
          <a:prstGeom prst="rect">
            <a:avLst/>
          </a:prstGeom>
        </p:spPr>
      </p:pic>
      <p:pic>
        <p:nvPicPr>
          <p:cNvPr id="14" name="Picture 13" descr="ssrna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1101" y="5155402"/>
            <a:ext cx="1294319" cy="1080000"/>
          </a:xfrm>
          <a:prstGeom prst="rect">
            <a:avLst/>
          </a:prstGeom>
        </p:spPr>
      </p:pic>
      <p:cxnSp>
        <p:nvCxnSpPr>
          <p:cNvPr id="20" name="Straight Arrow Connector 19"/>
          <p:cNvCxnSpPr/>
          <p:nvPr/>
        </p:nvCxnSpPr>
        <p:spPr>
          <a:xfrm flipV="1">
            <a:off x="3149601" y="3859502"/>
            <a:ext cx="482600" cy="101600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3149601" y="4875502"/>
            <a:ext cx="482600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162301" y="4874204"/>
            <a:ext cx="508000" cy="1049798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5130801" y="3415002"/>
            <a:ext cx="482600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V="1">
            <a:off x="5130801" y="3051504"/>
            <a:ext cx="482600" cy="363498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5130801" y="3415002"/>
            <a:ext cx="482600" cy="37840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5181602" y="4463002"/>
            <a:ext cx="482600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flipV="1">
            <a:off x="5181602" y="4099504"/>
            <a:ext cx="482600" cy="363498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5181602" y="4463002"/>
            <a:ext cx="482600" cy="37840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>
            <a:off x="5181602" y="5627100"/>
            <a:ext cx="482600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flipV="1">
            <a:off x="5181602" y="5263602"/>
            <a:ext cx="482600" cy="363498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>
            <a:off x="5181602" y="5627100"/>
            <a:ext cx="482600" cy="37840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6" name="Picture 45" descr="pro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6300" y="2624202"/>
            <a:ext cx="870251" cy="720000"/>
          </a:xfrm>
          <a:prstGeom prst="rect">
            <a:avLst/>
          </a:prstGeom>
        </p:spPr>
      </p:pic>
      <p:pic>
        <p:nvPicPr>
          <p:cNvPr id="47" name="Picture 46" descr="pro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4800" y="2900104"/>
            <a:ext cx="870251" cy="720000"/>
          </a:xfrm>
          <a:prstGeom prst="rect">
            <a:avLst/>
          </a:prstGeom>
        </p:spPr>
      </p:pic>
      <p:pic>
        <p:nvPicPr>
          <p:cNvPr id="48" name="Picture 47" descr="pro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6300" y="3368102"/>
            <a:ext cx="870251" cy="720000"/>
          </a:xfrm>
          <a:prstGeom prst="rect">
            <a:avLst/>
          </a:prstGeom>
        </p:spPr>
      </p:pic>
      <p:pic>
        <p:nvPicPr>
          <p:cNvPr id="49" name="Picture 48" descr="pro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1000" y="3746104"/>
            <a:ext cx="870251" cy="720000"/>
          </a:xfrm>
          <a:prstGeom prst="rect">
            <a:avLst/>
          </a:prstGeom>
        </p:spPr>
      </p:pic>
      <p:pic>
        <p:nvPicPr>
          <p:cNvPr id="50" name="Picture 49" descr="pro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3149" y="4219502"/>
            <a:ext cx="870251" cy="720000"/>
          </a:xfrm>
          <a:prstGeom prst="rect">
            <a:avLst/>
          </a:prstGeom>
        </p:spPr>
      </p:pic>
      <p:pic>
        <p:nvPicPr>
          <p:cNvPr id="51" name="Picture 50" descr="pro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6551" y="4579502"/>
            <a:ext cx="870251" cy="720000"/>
          </a:xfrm>
          <a:prstGeom prst="rect">
            <a:avLst/>
          </a:prstGeom>
        </p:spPr>
      </p:pic>
      <p:pic>
        <p:nvPicPr>
          <p:cNvPr id="52" name="Picture 51" descr="pro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4076" y="3330002"/>
            <a:ext cx="870251" cy="720000"/>
          </a:xfrm>
          <a:prstGeom prst="rect">
            <a:avLst/>
          </a:prstGeom>
        </p:spPr>
      </p:pic>
      <p:pic>
        <p:nvPicPr>
          <p:cNvPr id="53" name="Picture 52" descr="pro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676" y="4180104"/>
            <a:ext cx="870251" cy="720000"/>
          </a:xfrm>
          <a:prstGeom prst="rect">
            <a:avLst/>
          </a:prstGeom>
        </p:spPr>
      </p:pic>
      <p:pic>
        <p:nvPicPr>
          <p:cNvPr id="54" name="Picture 53" descr="pro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6427" y="5052504"/>
            <a:ext cx="870251" cy="720000"/>
          </a:xfrm>
          <a:prstGeom prst="rect">
            <a:avLst/>
          </a:prstGeom>
        </p:spPr>
      </p:pic>
      <p:pic>
        <p:nvPicPr>
          <p:cNvPr id="55" name="Picture 54" descr="pro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5051" y="5009706"/>
            <a:ext cx="870251" cy="720000"/>
          </a:xfrm>
          <a:prstGeom prst="rect">
            <a:avLst/>
          </a:prstGeom>
        </p:spPr>
      </p:pic>
      <p:pic>
        <p:nvPicPr>
          <p:cNvPr id="56" name="Picture 55" descr="pro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1927" y="5412504"/>
            <a:ext cx="870251" cy="720000"/>
          </a:xfrm>
          <a:prstGeom prst="rect">
            <a:avLst/>
          </a:prstGeom>
        </p:spPr>
      </p:pic>
      <p:pic>
        <p:nvPicPr>
          <p:cNvPr id="57" name="Picture 56" descr="pro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6948" y="5841702"/>
            <a:ext cx="870251" cy="720000"/>
          </a:xfrm>
          <a:prstGeom prst="rect">
            <a:avLst/>
          </a:prstGeom>
        </p:spPr>
      </p:pic>
      <p:pic>
        <p:nvPicPr>
          <p:cNvPr id="58" name="Picture 57" descr="pro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651" y="5841702"/>
            <a:ext cx="870251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91137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otif_duplex_guadr.tif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8" t="-1" b="2087"/>
          <a:stretch/>
        </p:blipFill>
        <p:spPr>
          <a:xfrm>
            <a:off x="5139292" y="888913"/>
            <a:ext cx="3763431" cy="4124263"/>
          </a:xfrm>
          <a:prstGeom prst="rect">
            <a:avLst/>
          </a:prstGeom>
        </p:spPr>
      </p:pic>
      <p:grpSp>
        <p:nvGrpSpPr>
          <p:cNvPr id="32773" name="Group 13"/>
          <p:cNvGrpSpPr>
            <a:grpSpLocks/>
          </p:cNvGrpSpPr>
          <p:nvPr/>
        </p:nvGrpSpPr>
        <p:grpSpPr bwMode="auto">
          <a:xfrm>
            <a:off x="1537718" y="1253069"/>
            <a:ext cx="3180171" cy="4702175"/>
            <a:chOff x="2784" y="864"/>
            <a:chExt cx="2160" cy="2962"/>
          </a:xfrm>
        </p:grpSpPr>
        <p:pic>
          <p:nvPicPr>
            <p:cNvPr id="32799" name="Picture 7" descr="obr2"/>
            <p:cNvPicPr>
              <a:picLocks noChangeAspect="1" noChangeArrowheads="1"/>
            </p:cNvPicPr>
            <p:nvPr/>
          </p:nvPicPr>
          <p:blipFill rotWithShape="1">
            <a:blip r:embed="rId4"/>
            <a:srcRect l="58803" t="4128" r="10959" b="55183"/>
            <a:stretch/>
          </p:blipFill>
          <p:spPr bwMode="auto">
            <a:xfrm>
              <a:off x="2784" y="920"/>
              <a:ext cx="2160" cy="29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801" name="Rectangle 10"/>
            <p:cNvSpPr>
              <a:spLocks noChangeArrowheads="1"/>
            </p:cNvSpPr>
            <p:nvPr/>
          </p:nvSpPr>
          <p:spPr bwMode="auto">
            <a:xfrm>
              <a:off x="2832" y="864"/>
              <a:ext cx="240" cy="2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3" name="Rectangle 12"/>
            <p:cNvSpPr>
              <a:spLocks noChangeArrowheads="1"/>
            </p:cNvSpPr>
            <p:nvPr/>
          </p:nvSpPr>
          <p:spPr bwMode="auto">
            <a:xfrm>
              <a:off x="2784" y="2352"/>
              <a:ext cx="240" cy="2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33400" y="228600"/>
            <a:ext cx="8229600" cy="631825"/>
          </a:xfrm>
        </p:spPr>
        <p:txBody>
          <a:bodyPr>
            <a:norm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nl-NL" sz="2000" b="1" dirty="0" err="1" smtClean="0">
                <a:solidFill>
                  <a:srgbClr val="FFFFFF"/>
                </a:solidFill>
                <a:latin typeface="+mn-lt"/>
                <a:cs typeface="Verdana" charset="0"/>
              </a:rPr>
              <a:t>Topology</a:t>
            </a:r>
            <a:r>
              <a:rPr lang="nl-NL" sz="2000" b="1" dirty="0" smtClean="0">
                <a:solidFill>
                  <a:srgbClr val="FFFFFF"/>
                </a:solidFill>
                <a:latin typeface="+mn-lt"/>
                <a:cs typeface="Verdana" charset="0"/>
              </a:rPr>
              <a:t> information </a:t>
            </a:r>
            <a:r>
              <a:rPr lang="nl-NL" sz="2000" b="1" dirty="0" err="1" smtClean="0">
                <a:solidFill>
                  <a:srgbClr val="FFFFFF"/>
                </a:solidFill>
                <a:latin typeface="+mn-lt"/>
                <a:cs typeface="Verdana" charset="0"/>
              </a:rPr>
              <a:t>from</a:t>
            </a:r>
            <a:r>
              <a:rPr lang="nl-NL" sz="2000" b="1" dirty="0" smtClean="0">
                <a:solidFill>
                  <a:srgbClr val="FFFFFF"/>
                </a:solidFill>
                <a:latin typeface="+mn-lt"/>
                <a:cs typeface="Verdana" charset="0"/>
              </a:rPr>
              <a:t> </a:t>
            </a:r>
            <a:r>
              <a:rPr lang="nl-NL" sz="2000" b="1" dirty="0" err="1" smtClean="0">
                <a:solidFill>
                  <a:srgbClr val="FFFFFF"/>
                </a:solidFill>
                <a:latin typeface="+mn-lt"/>
                <a:cs typeface="Verdana" charset="0"/>
              </a:rPr>
              <a:t>imino</a:t>
            </a:r>
            <a:r>
              <a:rPr lang="nl-NL" sz="2000" b="1" dirty="0" smtClean="0">
                <a:solidFill>
                  <a:srgbClr val="FFFFFF"/>
                </a:solidFill>
                <a:latin typeface="+mn-lt"/>
                <a:cs typeface="Verdana" charset="0"/>
              </a:rPr>
              <a:t> </a:t>
            </a:r>
            <a:r>
              <a:rPr lang="nl-NL" sz="2000" b="1" dirty="0" err="1" smtClean="0">
                <a:solidFill>
                  <a:srgbClr val="FFFFFF"/>
                </a:solidFill>
                <a:latin typeface="+mn-lt"/>
                <a:cs typeface="Verdana" charset="0"/>
              </a:rPr>
              <a:t>pattern</a:t>
            </a:r>
            <a:endParaRPr lang="nl-NL" sz="2000" b="1" i="1" dirty="0">
              <a:ln>
                <a:solidFill>
                  <a:schemeClr val="tx1"/>
                </a:solidFill>
              </a:ln>
              <a:solidFill>
                <a:srgbClr val="FFFFFF"/>
              </a:solidFill>
              <a:latin typeface="+mn-lt"/>
              <a:cs typeface="Verdana" charset="0"/>
            </a:endParaRPr>
          </a:p>
        </p:txBody>
      </p:sp>
      <p:sp>
        <p:nvSpPr>
          <p:cNvPr id="32775" name="TextBox 18"/>
          <p:cNvSpPr txBox="1">
            <a:spLocks noChangeArrowheads="1"/>
          </p:cNvSpPr>
          <p:nvPr/>
        </p:nvSpPr>
        <p:spPr bwMode="auto">
          <a:xfrm>
            <a:off x="762000" y="2743200"/>
            <a:ext cx="1143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1"/>
              <a:t>In vitro</a:t>
            </a:r>
          </a:p>
        </p:txBody>
      </p:sp>
      <p:sp>
        <p:nvSpPr>
          <p:cNvPr id="32776" name="TextBox 19"/>
          <p:cNvSpPr txBox="1">
            <a:spLocks noChangeArrowheads="1"/>
          </p:cNvSpPr>
          <p:nvPr/>
        </p:nvSpPr>
        <p:spPr bwMode="auto">
          <a:xfrm>
            <a:off x="838200" y="4171950"/>
            <a:ext cx="9763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1"/>
              <a:t>In cell</a:t>
            </a:r>
          </a:p>
        </p:txBody>
      </p:sp>
      <p:grpSp>
        <p:nvGrpSpPr>
          <p:cNvPr id="32777" name="Group 35"/>
          <p:cNvGrpSpPr>
            <a:grpSpLocks/>
          </p:cNvGrpSpPr>
          <p:nvPr/>
        </p:nvGrpSpPr>
        <p:grpSpPr bwMode="auto">
          <a:xfrm>
            <a:off x="274705" y="1095124"/>
            <a:ext cx="819150" cy="1447800"/>
            <a:chOff x="6525056" y="1219200"/>
            <a:chExt cx="818288" cy="1447800"/>
          </a:xfrm>
        </p:grpSpPr>
        <p:sp>
          <p:nvSpPr>
            <p:cNvPr id="32778" name="TextBox 21"/>
            <p:cNvSpPr txBox="1">
              <a:spLocks noChangeArrowheads="1"/>
            </p:cNvSpPr>
            <p:nvPr/>
          </p:nvSpPr>
          <p:spPr bwMode="auto">
            <a:xfrm>
              <a:off x="6629400" y="2328446"/>
              <a:ext cx="332944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G</a:t>
              </a:r>
            </a:p>
          </p:txBody>
        </p:sp>
        <p:sp>
          <p:nvSpPr>
            <p:cNvPr id="32779" name="TextBox 22"/>
            <p:cNvSpPr txBox="1">
              <a:spLocks noChangeArrowheads="1"/>
            </p:cNvSpPr>
            <p:nvPr/>
          </p:nvSpPr>
          <p:spPr bwMode="auto">
            <a:xfrm>
              <a:off x="6858000" y="2142292"/>
              <a:ext cx="32663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 dirty="0"/>
                <a:t>C</a:t>
              </a:r>
            </a:p>
          </p:txBody>
        </p:sp>
        <p:sp>
          <p:nvSpPr>
            <p:cNvPr id="32780" name="TextBox 23"/>
            <p:cNvSpPr txBox="1">
              <a:spLocks noChangeArrowheads="1"/>
            </p:cNvSpPr>
            <p:nvPr/>
          </p:nvSpPr>
          <p:spPr bwMode="auto">
            <a:xfrm>
              <a:off x="6629400" y="1947446"/>
              <a:ext cx="32663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C</a:t>
              </a:r>
            </a:p>
          </p:txBody>
        </p:sp>
        <p:sp>
          <p:nvSpPr>
            <p:cNvPr id="32781" name="TextBox 24"/>
            <p:cNvSpPr txBox="1">
              <a:spLocks noChangeArrowheads="1"/>
            </p:cNvSpPr>
            <p:nvPr/>
          </p:nvSpPr>
          <p:spPr bwMode="auto">
            <a:xfrm>
              <a:off x="6629400" y="2142292"/>
              <a:ext cx="332944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G</a:t>
              </a:r>
            </a:p>
          </p:txBody>
        </p:sp>
        <p:sp>
          <p:nvSpPr>
            <p:cNvPr id="32782" name="TextBox 25"/>
            <p:cNvSpPr txBox="1">
              <a:spLocks noChangeArrowheads="1"/>
            </p:cNvSpPr>
            <p:nvPr/>
          </p:nvSpPr>
          <p:spPr bwMode="auto">
            <a:xfrm>
              <a:off x="6858000" y="2328446"/>
              <a:ext cx="32663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C</a:t>
              </a:r>
            </a:p>
          </p:txBody>
        </p:sp>
        <p:sp>
          <p:nvSpPr>
            <p:cNvPr id="32783" name="TextBox 26"/>
            <p:cNvSpPr txBox="1">
              <a:spLocks noChangeArrowheads="1"/>
            </p:cNvSpPr>
            <p:nvPr/>
          </p:nvSpPr>
          <p:spPr bwMode="auto">
            <a:xfrm>
              <a:off x="6858000" y="1947446"/>
              <a:ext cx="332944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G</a:t>
              </a:r>
            </a:p>
          </p:txBody>
        </p:sp>
        <p:sp>
          <p:nvSpPr>
            <p:cNvPr id="32784" name="TextBox 27"/>
            <p:cNvSpPr txBox="1">
              <a:spLocks noChangeArrowheads="1"/>
            </p:cNvSpPr>
            <p:nvPr/>
          </p:nvSpPr>
          <p:spPr bwMode="auto">
            <a:xfrm>
              <a:off x="6629400" y="1761292"/>
              <a:ext cx="326231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A</a:t>
              </a:r>
            </a:p>
          </p:txBody>
        </p:sp>
        <p:sp>
          <p:nvSpPr>
            <p:cNvPr id="32785" name="TextBox 28"/>
            <p:cNvSpPr txBox="1">
              <a:spLocks noChangeArrowheads="1"/>
            </p:cNvSpPr>
            <p:nvPr/>
          </p:nvSpPr>
          <p:spPr bwMode="auto">
            <a:xfrm>
              <a:off x="6858000" y="1752600"/>
              <a:ext cx="32683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 dirty="0"/>
                <a:t>U</a:t>
              </a:r>
            </a:p>
          </p:txBody>
        </p:sp>
        <p:sp>
          <p:nvSpPr>
            <p:cNvPr id="32786" name="TextBox 29"/>
            <p:cNvSpPr txBox="1">
              <a:spLocks noChangeArrowheads="1"/>
            </p:cNvSpPr>
            <p:nvPr/>
          </p:nvSpPr>
          <p:spPr bwMode="auto">
            <a:xfrm>
              <a:off x="6858000" y="1524000"/>
              <a:ext cx="332944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 dirty="0"/>
                <a:t>G</a:t>
              </a:r>
            </a:p>
          </p:txBody>
        </p:sp>
        <p:sp>
          <p:nvSpPr>
            <p:cNvPr id="32787" name="TextBox 30"/>
            <p:cNvSpPr txBox="1">
              <a:spLocks noChangeArrowheads="1"/>
            </p:cNvSpPr>
            <p:nvPr/>
          </p:nvSpPr>
          <p:spPr bwMode="auto">
            <a:xfrm>
              <a:off x="6629400" y="1524000"/>
              <a:ext cx="32663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C</a:t>
              </a:r>
            </a:p>
          </p:txBody>
        </p:sp>
        <p:sp>
          <p:nvSpPr>
            <p:cNvPr id="32788" name="TextBox 31"/>
            <p:cNvSpPr txBox="1">
              <a:spLocks noChangeArrowheads="1"/>
            </p:cNvSpPr>
            <p:nvPr/>
          </p:nvSpPr>
          <p:spPr bwMode="auto">
            <a:xfrm>
              <a:off x="7010400" y="1371600"/>
              <a:ext cx="332944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G</a:t>
              </a:r>
            </a:p>
          </p:txBody>
        </p:sp>
        <p:sp>
          <p:nvSpPr>
            <p:cNvPr id="32789" name="TextBox 32"/>
            <p:cNvSpPr txBox="1">
              <a:spLocks noChangeArrowheads="1"/>
            </p:cNvSpPr>
            <p:nvPr/>
          </p:nvSpPr>
          <p:spPr bwMode="auto">
            <a:xfrm>
              <a:off x="6525056" y="1371600"/>
              <a:ext cx="32683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U</a:t>
              </a:r>
            </a:p>
          </p:txBody>
        </p:sp>
        <p:sp>
          <p:nvSpPr>
            <p:cNvPr id="32790" name="TextBox 33"/>
            <p:cNvSpPr txBox="1">
              <a:spLocks noChangeArrowheads="1"/>
            </p:cNvSpPr>
            <p:nvPr/>
          </p:nvSpPr>
          <p:spPr bwMode="auto">
            <a:xfrm>
              <a:off x="6677456" y="1219200"/>
              <a:ext cx="32683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U</a:t>
              </a:r>
            </a:p>
          </p:txBody>
        </p:sp>
        <p:sp>
          <p:nvSpPr>
            <p:cNvPr id="32791" name="TextBox 34"/>
            <p:cNvSpPr txBox="1">
              <a:spLocks noChangeArrowheads="1"/>
            </p:cNvSpPr>
            <p:nvPr/>
          </p:nvSpPr>
          <p:spPr bwMode="auto">
            <a:xfrm>
              <a:off x="6858000" y="1219200"/>
              <a:ext cx="32663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/>
                <a:t>C</a:t>
              </a:r>
            </a:p>
          </p:txBody>
        </p:sp>
      </p:grpSp>
      <p:pic>
        <p:nvPicPr>
          <p:cNvPr id="37" name="Picture 5" descr="LUK-obr2.005.tiff"/>
          <p:cNvPicPr>
            <a:picLocks noChangeAspect="1"/>
          </p:cNvPicPr>
          <p:nvPr/>
        </p:nvPicPr>
        <p:blipFill rotWithShape="1">
          <a:blip r:embed="rId5"/>
          <a:srcRect l="31919" t="44471" r="56601" b="40482"/>
          <a:stretch/>
        </p:blipFill>
        <p:spPr bwMode="auto">
          <a:xfrm>
            <a:off x="5116360" y="5091558"/>
            <a:ext cx="1049867" cy="103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5" descr="LUK-obr2.005.tiff"/>
          <p:cNvPicPr>
            <a:picLocks noChangeAspect="1"/>
          </p:cNvPicPr>
          <p:nvPr/>
        </p:nvPicPr>
        <p:blipFill rotWithShape="1">
          <a:blip r:embed="rId5"/>
          <a:srcRect l="29579" t="17803" r="60422" b="67135"/>
          <a:stretch/>
        </p:blipFill>
        <p:spPr bwMode="auto">
          <a:xfrm>
            <a:off x="7154363" y="5073568"/>
            <a:ext cx="929389" cy="1049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5" descr="LUK-obr2.005.tiff"/>
          <p:cNvPicPr>
            <a:picLocks noChangeAspect="1"/>
          </p:cNvPicPr>
          <p:nvPr/>
        </p:nvPicPr>
        <p:blipFill rotWithShape="1">
          <a:blip r:embed="rId5"/>
          <a:srcRect l="51236" t="66878" r="41112" b="16860"/>
          <a:stretch/>
        </p:blipFill>
        <p:spPr bwMode="auto">
          <a:xfrm>
            <a:off x="5969029" y="1633675"/>
            <a:ext cx="711200" cy="1133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941319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Titel 1"/>
          <p:cNvSpPr>
            <a:spLocks noGrp="1"/>
          </p:cNvSpPr>
          <p:nvPr>
            <p:ph type="ctrTitle"/>
          </p:nvPr>
        </p:nvSpPr>
        <p:spPr>
          <a:xfrm>
            <a:off x="685800" y="152400"/>
            <a:ext cx="8229600" cy="631825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nl-NL" sz="2400" b="1" dirty="0" err="1" smtClean="0">
                <a:solidFill>
                  <a:srgbClr val="FFFFFF"/>
                </a:solidFill>
                <a:ea typeface="Verdana" charset="0"/>
                <a:cs typeface="Verdana" charset="0"/>
              </a:rPr>
              <a:t>To</a:t>
            </a:r>
            <a:r>
              <a:rPr lang="nl-NL" sz="2400" b="1" dirty="0" smtClean="0">
                <a:solidFill>
                  <a:srgbClr val="FFFFFF"/>
                </a:solidFill>
                <a:ea typeface="Verdana" charset="0"/>
                <a:cs typeface="Verdana" charset="0"/>
              </a:rPr>
              <a:t> </a:t>
            </a:r>
            <a:r>
              <a:rPr lang="nl-NL" sz="2400" b="1" dirty="0" err="1" smtClean="0">
                <a:solidFill>
                  <a:srgbClr val="FFFFFF"/>
                </a:solidFill>
                <a:ea typeface="Verdana" charset="0"/>
                <a:cs typeface="Verdana" charset="0"/>
              </a:rPr>
              <a:t>see</a:t>
            </a:r>
            <a:r>
              <a:rPr lang="nl-NL" sz="2400" b="1" dirty="0" smtClean="0">
                <a:solidFill>
                  <a:srgbClr val="FFFFFF"/>
                </a:solidFill>
                <a:ea typeface="Verdana" charset="0"/>
                <a:cs typeface="Verdana" charset="0"/>
              </a:rPr>
              <a:t> the rest - </a:t>
            </a:r>
            <a:r>
              <a:rPr lang="nl-NL" sz="2400" b="1" dirty="0" err="1" smtClean="0">
                <a:solidFill>
                  <a:srgbClr val="FFFFFF"/>
                </a:solidFill>
                <a:ea typeface="Verdana" charset="0"/>
                <a:cs typeface="Verdana" charset="0"/>
              </a:rPr>
              <a:t>isotopically</a:t>
            </a:r>
            <a:r>
              <a:rPr lang="nl-NL" sz="2400" b="1" dirty="0" smtClean="0">
                <a:solidFill>
                  <a:srgbClr val="FFFFFF"/>
                </a:solidFill>
                <a:ea typeface="Verdana" charset="0"/>
                <a:cs typeface="Verdana" charset="0"/>
              </a:rPr>
              <a:t> </a:t>
            </a:r>
            <a:r>
              <a:rPr lang="nl-NL" sz="2400" b="1" dirty="0" err="1" smtClean="0">
                <a:solidFill>
                  <a:srgbClr val="FFFFFF"/>
                </a:solidFill>
                <a:ea typeface="Verdana" charset="0"/>
                <a:cs typeface="Verdana" charset="0"/>
              </a:rPr>
              <a:t>labeled</a:t>
            </a:r>
            <a:r>
              <a:rPr lang="nl-NL" sz="2400" b="1" dirty="0" smtClean="0">
                <a:solidFill>
                  <a:srgbClr val="FFFFFF"/>
                </a:solidFill>
                <a:ea typeface="Verdana" charset="0"/>
                <a:cs typeface="Verdana" charset="0"/>
              </a:rPr>
              <a:t> samples</a:t>
            </a:r>
            <a:endParaRPr lang="nl-NL" sz="2400" i="1" dirty="0" smtClean="0">
              <a:solidFill>
                <a:srgbClr val="FFFFFF"/>
              </a:solidFill>
              <a:ea typeface="Verdana" charset="0"/>
              <a:cs typeface="Verdana" charset="0"/>
            </a:endParaRPr>
          </a:p>
        </p:txBody>
      </p:sp>
      <p:pic>
        <p:nvPicPr>
          <p:cNvPr id="34821" name="Picture 10" descr="ob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6600" y="1295400"/>
            <a:ext cx="5708650" cy="509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4822" name="Group 12"/>
          <p:cNvGrpSpPr>
            <a:grpSpLocks/>
          </p:cNvGrpSpPr>
          <p:nvPr/>
        </p:nvGrpSpPr>
        <p:grpSpPr bwMode="auto">
          <a:xfrm>
            <a:off x="533400" y="1905000"/>
            <a:ext cx="2819400" cy="3429000"/>
            <a:chOff x="288" y="1152"/>
            <a:chExt cx="1824" cy="2208"/>
          </a:xfrm>
        </p:grpSpPr>
        <p:grpSp>
          <p:nvGrpSpPr>
            <p:cNvPr id="34830" name="Group 9"/>
            <p:cNvGrpSpPr>
              <a:grpSpLocks/>
            </p:cNvGrpSpPr>
            <p:nvPr/>
          </p:nvGrpSpPr>
          <p:grpSpPr bwMode="auto">
            <a:xfrm>
              <a:off x="288" y="1152"/>
              <a:ext cx="1824" cy="2208"/>
              <a:chOff x="528" y="1056"/>
              <a:chExt cx="1926" cy="2321"/>
            </a:xfrm>
          </p:grpSpPr>
          <p:pic>
            <p:nvPicPr>
              <p:cNvPr id="34832" name="Picture 7" descr="oocyte"/>
              <p:cNvPicPr>
                <a:picLocks noChangeAspect="1" noChangeArrowheads="1"/>
              </p:cNvPicPr>
              <p:nvPr/>
            </p:nvPicPr>
            <p:blipFill>
              <a:blip r:embed="rId4"/>
              <a:srcRect l="13687" t="7117" r="77417" b="52214"/>
              <a:stretch>
                <a:fillRect/>
              </a:stretch>
            </p:blipFill>
            <p:spPr bwMode="auto">
              <a:xfrm>
                <a:off x="528" y="1104"/>
                <a:ext cx="624" cy="19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4833" name="Picture 8" descr="oocyte"/>
              <p:cNvPicPr>
                <a:picLocks noChangeAspect="1" noChangeArrowheads="1"/>
              </p:cNvPicPr>
              <p:nvPr/>
            </p:nvPicPr>
            <p:blipFill>
              <a:blip r:embed="rId4"/>
              <a:srcRect l="80753" t="50836"/>
              <a:stretch>
                <a:fillRect/>
              </a:stretch>
            </p:blipFill>
            <p:spPr bwMode="auto">
              <a:xfrm>
                <a:off x="1104" y="1056"/>
                <a:ext cx="1350" cy="23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34831" name="Rectangle 11"/>
            <p:cNvSpPr>
              <a:spLocks noChangeArrowheads="1"/>
            </p:cNvSpPr>
            <p:nvPr/>
          </p:nvSpPr>
          <p:spPr bwMode="auto">
            <a:xfrm>
              <a:off x="912" y="1296"/>
              <a:ext cx="144" cy="19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4823" name="TextBox 10"/>
          <p:cNvSpPr txBox="1">
            <a:spLocks noChangeArrowheads="1"/>
          </p:cNvSpPr>
          <p:nvPr/>
        </p:nvSpPr>
        <p:spPr bwMode="auto">
          <a:xfrm>
            <a:off x="2362200" y="4495800"/>
            <a:ext cx="8778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 b="1"/>
              <a:t>aromatic</a:t>
            </a:r>
          </a:p>
        </p:txBody>
      </p:sp>
      <p:sp>
        <p:nvSpPr>
          <p:cNvPr id="34824" name="TextBox 11"/>
          <p:cNvSpPr txBox="1">
            <a:spLocks noChangeArrowheads="1"/>
          </p:cNvSpPr>
          <p:nvPr/>
        </p:nvSpPr>
        <p:spPr bwMode="auto">
          <a:xfrm>
            <a:off x="4776788" y="5638800"/>
            <a:ext cx="6334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 b="1"/>
              <a:t>imino</a:t>
            </a:r>
          </a:p>
        </p:txBody>
      </p:sp>
      <p:sp>
        <p:nvSpPr>
          <p:cNvPr id="34825" name="TextBox 12"/>
          <p:cNvSpPr txBox="1">
            <a:spLocks noChangeArrowheads="1"/>
          </p:cNvSpPr>
          <p:nvPr/>
        </p:nvSpPr>
        <p:spPr bwMode="auto">
          <a:xfrm>
            <a:off x="8281988" y="5638800"/>
            <a:ext cx="6334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 b="1"/>
              <a:t>imino</a:t>
            </a:r>
          </a:p>
        </p:txBody>
      </p:sp>
      <p:sp>
        <p:nvSpPr>
          <p:cNvPr id="34826" name="TextBox 13"/>
          <p:cNvSpPr txBox="1">
            <a:spLocks noChangeArrowheads="1"/>
          </p:cNvSpPr>
          <p:nvPr/>
        </p:nvSpPr>
        <p:spPr bwMode="auto">
          <a:xfrm>
            <a:off x="6529388" y="5667375"/>
            <a:ext cx="6731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 b="1"/>
              <a:t>amino</a:t>
            </a:r>
          </a:p>
        </p:txBody>
      </p:sp>
      <p:sp>
        <p:nvSpPr>
          <p:cNvPr id="34827" name="TextBox 14"/>
          <p:cNvSpPr txBox="1">
            <a:spLocks noChangeArrowheads="1"/>
          </p:cNvSpPr>
          <p:nvPr/>
        </p:nvSpPr>
        <p:spPr bwMode="auto">
          <a:xfrm>
            <a:off x="7459663" y="3276600"/>
            <a:ext cx="76993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 b="1"/>
              <a:t>C2’/C5’</a:t>
            </a:r>
          </a:p>
        </p:txBody>
      </p:sp>
      <p:sp>
        <p:nvSpPr>
          <p:cNvPr id="34828" name="TextBox 15"/>
          <p:cNvSpPr txBox="1">
            <a:spLocks noChangeArrowheads="1"/>
          </p:cNvSpPr>
          <p:nvPr/>
        </p:nvSpPr>
        <p:spPr bwMode="auto">
          <a:xfrm>
            <a:off x="6400800" y="3276600"/>
            <a:ext cx="7699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 b="1"/>
              <a:t>C1’/C4’</a:t>
            </a:r>
          </a:p>
        </p:txBody>
      </p:sp>
      <p:sp>
        <p:nvSpPr>
          <p:cNvPr id="34829" name="TextBox 16"/>
          <p:cNvSpPr txBox="1">
            <a:spLocks noChangeArrowheads="1"/>
          </p:cNvSpPr>
          <p:nvPr/>
        </p:nvSpPr>
        <p:spPr bwMode="auto">
          <a:xfrm>
            <a:off x="4976813" y="3276600"/>
            <a:ext cx="4333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 b="1"/>
              <a:t>C3’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239000" y="3733799"/>
            <a:ext cx="1905000" cy="272891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  <a:scene3d>
            <a:camera prst="orthographicFront"/>
            <a:lightRig rig="threePt" dir="tl"/>
          </a:scene3d>
          <a:sp3d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0" descr="obr"/>
          <p:cNvPicPr>
            <a:picLocks noChangeAspect="1" noChangeArrowheads="1"/>
          </p:cNvPicPr>
          <p:nvPr/>
        </p:nvPicPr>
        <p:blipFill rotWithShape="1">
          <a:blip r:embed="rId3"/>
          <a:srcRect l="88932" t="95790"/>
          <a:stretch/>
        </p:blipFill>
        <p:spPr bwMode="auto">
          <a:xfrm>
            <a:off x="6529388" y="6141243"/>
            <a:ext cx="63182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0" descr="obr"/>
          <p:cNvPicPr>
            <a:picLocks noChangeAspect="1" noChangeArrowheads="1"/>
          </p:cNvPicPr>
          <p:nvPr/>
        </p:nvPicPr>
        <p:blipFill rotWithShape="1">
          <a:blip r:embed="rId3"/>
          <a:srcRect l="88932" t="95790"/>
          <a:stretch/>
        </p:blipFill>
        <p:spPr bwMode="auto">
          <a:xfrm>
            <a:off x="8229600" y="3732212"/>
            <a:ext cx="63182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547004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9" name="Picture 6" descr="oocyte"/>
          <p:cNvPicPr>
            <a:picLocks noChangeAspect="1" noChangeArrowheads="1"/>
          </p:cNvPicPr>
          <p:nvPr/>
        </p:nvPicPr>
        <p:blipFill>
          <a:blip r:embed="rId3"/>
          <a:srcRect l="14371" r="19931" b="48146"/>
          <a:stretch>
            <a:fillRect/>
          </a:stretch>
        </p:blipFill>
        <p:spPr bwMode="auto">
          <a:xfrm>
            <a:off x="762000" y="2209800"/>
            <a:ext cx="6934200" cy="368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6870" name="Group 6"/>
          <p:cNvGrpSpPr>
            <a:grpSpLocks/>
          </p:cNvGrpSpPr>
          <p:nvPr/>
        </p:nvGrpSpPr>
        <p:grpSpPr bwMode="auto">
          <a:xfrm>
            <a:off x="2514600" y="1143000"/>
            <a:ext cx="4800600" cy="990600"/>
            <a:chOff x="528" y="576"/>
            <a:chExt cx="3024" cy="624"/>
          </a:xfrm>
        </p:grpSpPr>
        <p:grpSp>
          <p:nvGrpSpPr>
            <p:cNvPr id="36871" name="Group 7"/>
            <p:cNvGrpSpPr>
              <a:grpSpLocks/>
            </p:cNvGrpSpPr>
            <p:nvPr/>
          </p:nvGrpSpPr>
          <p:grpSpPr bwMode="auto">
            <a:xfrm>
              <a:off x="528" y="576"/>
              <a:ext cx="3024" cy="624"/>
              <a:chOff x="816" y="720"/>
              <a:chExt cx="3024" cy="624"/>
            </a:xfrm>
          </p:grpSpPr>
          <p:grpSp>
            <p:nvGrpSpPr>
              <p:cNvPr id="36874" name="Group 8"/>
              <p:cNvGrpSpPr>
                <a:grpSpLocks/>
              </p:cNvGrpSpPr>
              <p:nvPr/>
            </p:nvGrpSpPr>
            <p:grpSpPr bwMode="auto">
              <a:xfrm>
                <a:off x="816" y="720"/>
                <a:ext cx="432" cy="624"/>
                <a:chOff x="3648" y="336"/>
                <a:chExt cx="432" cy="624"/>
              </a:xfrm>
            </p:grpSpPr>
            <p:grpSp>
              <p:nvGrpSpPr>
                <p:cNvPr id="36899" name="Group 9"/>
                <p:cNvGrpSpPr>
                  <a:grpSpLocks/>
                </p:cNvGrpSpPr>
                <p:nvPr/>
              </p:nvGrpSpPr>
              <p:grpSpPr bwMode="auto">
                <a:xfrm>
                  <a:off x="3648" y="336"/>
                  <a:ext cx="432" cy="624"/>
                  <a:chOff x="3648" y="240"/>
                  <a:chExt cx="432" cy="624"/>
                </a:xfrm>
              </p:grpSpPr>
              <p:sp>
                <p:nvSpPr>
                  <p:cNvPr id="36907" name="AutoShape 10"/>
                  <p:cNvSpPr>
                    <a:spLocks noChangeArrowheads="1"/>
                  </p:cNvSpPr>
                  <p:nvPr/>
                </p:nvSpPr>
                <p:spPr bwMode="auto">
                  <a:xfrm>
                    <a:off x="3648" y="240"/>
                    <a:ext cx="432" cy="384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21600"/>
                      <a:gd name="T13" fmla="*/ 0 h 21600"/>
                      <a:gd name="T14" fmla="*/ 21600 w 21600"/>
                      <a:gd name="T15" fmla="*/ 8831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49" y="11835"/>
                        </a:moveTo>
                        <a:cubicBezTo>
                          <a:pt x="16" y="11491"/>
                          <a:pt x="0" y="11145"/>
                          <a:pt x="0" y="10800"/>
                        </a:cubicBezTo>
                        <a:cubicBezTo>
                          <a:pt x="0" y="4835"/>
                          <a:pt x="4835" y="0"/>
                          <a:pt x="10800" y="0"/>
                        </a:cubicBezTo>
                        <a:cubicBezTo>
                          <a:pt x="16764" y="0"/>
                          <a:pt x="21600" y="4835"/>
                          <a:pt x="21600" y="10800"/>
                        </a:cubicBezTo>
                        <a:cubicBezTo>
                          <a:pt x="21599" y="11145"/>
                          <a:pt x="21583" y="11491"/>
                          <a:pt x="21550" y="11835"/>
                        </a:cubicBezTo>
                        <a:cubicBezTo>
                          <a:pt x="21583" y="11491"/>
                          <a:pt x="21600" y="11145"/>
                          <a:pt x="21600" y="10800"/>
                        </a:cubicBezTo>
                        <a:cubicBezTo>
                          <a:pt x="21600" y="4835"/>
                          <a:pt x="16764" y="0"/>
                          <a:pt x="10800" y="0"/>
                        </a:cubicBezTo>
                        <a:cubicBezTo>
                          <a:pt x="4835" y="0"/>
                          <a:pt x="0" y="4835"/>
                          <a:pt x="0" y="10800"/>
                        </a:cubicBezTo>
                        <a:cubicBezTo>
                          <a:pt x="-1" y="11145"/>
                          <a:pt x="16" y="11491"/>
                          <a:pt x="49" y="11835"/>
                        </a:cubicBezTo>
                        <a:close/>
                      </a:path>
                    </a:pathLst>
                  </a:custGeom>
                  <a:solidFill>
                    <a:srgbClr val="FFAD43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6908" name="Line 11"/>
                  <p:cNvSpPr>
                    <a:spLocks noChangeShapeType="1"/>
                  </p:cNvSpPr>
                  <p:nvPr/>
                </p:nvSpPr>
                <p:spPr bwMode="auto">
                  <a:xfrm>
                    <a:off x="3648" y="432"/>
                    <a:ext cx="0" cy="43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6909" name="Line 12"/>
                  <p:cNvSpPr>
                    <a:spLocks noChangeShapeType="1"/>
                  </p:cNvSpPr>
                  <p:nvPr/>
                </p:nvSpPr>
                <p:spPr bwMode="auto">
                  <a:xfrm>
                    <a:off x="4080" y="432"/>
                    <a:ext cx="0" cy="43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36900" name="Rectangle 13"/>
                <p:cNvSpPr>
                  <a:spLocks noChangeArrowheads="1"/>
                </p:cNvSpPr>
                <p:nvPr/>
              </p:nvSpPr>
              <p:spPr bwMode="auto">
                <a:xfrm>
                  <a:off x="3648" y="480"/>
                  <a:ext cx="192" cy="96"/>
                </a:xfrm>
                <a:prstGeom prst="rect">
                  <a:avLst/>
                </a:prstGeom>
                <a:solidFill>
                  <a:srgbClr val="FFAD4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/>
                    <a:t> </a:t>
                  </a:r>
                </a:p>
              </p:txBody>
            </p:sp>
            <p:sp>
              <p:nvSpPr>
                <p:cNvPr id="36901" name="Rectangle 14"/>
                <p:cNvSpPr>
                  <a:spLocks noChangeArrowheads="1"/>
                </p:cNvSpPr>
                <p:nvPr/>
              </p:nvSpPr>
              <p:spPr bwMode="auto">
                <a:xfrm>
                  <a:off x="3648" y="624"/>
                  <a:ext cx="192" cy="96"/>
                </a:xfrm>
                <a:prstGeom prst="rect">
                  <a:avLst/>
                </a:prstGeom>
                <a:solidFill>
                  <a:srgbClr val="FFAD4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/>
                    <a:t> </a:t>
                  </a:r>
                </a:p>
              </p:txBody>
            </p:sp>
            <p:sp>
              <p:nvSpPr>
                <p:cNvPr id="36902" name="Rectangle 15"/>
                <p:cNvSpPr>
                  <a:spLocks noChangeArrowheads="1"/>
                </p:cNvSpPr>
                <p:nvPr/>
              </p:nvSpPr>
              <p:spPr bwMode="auto">
                <a:xfrm>
                  <a:off x="3648" y="768"/>
                  <a:ext cx="192" cy="96"/>
                </a:xfrm>
                <a:prstGeom prst="rect">
                  <a:avLst/>
                </a:prstGeom>
                <a:solidFill>
                  <a:srgbClr val="FFAD4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/>
                    <a:t> </a:t>
                  </a:r>
                </a:p>
              </p:txBody>
            </p:sp>
            <p:sp>
              <p:nvSpPr>
                <p:cNvPr id="36903" name="Rectangle 16"/>
                <p:cNvSpPr>
                  <a:spLocks noChangeArrowheads="1"/>
                </p:cNvSpPr>
                <p:nvPr/>
              </p:nvSpPr>
              <p:spPr bwMode="auto">
                <a:xfrm>
                  <a:off x="3888" y="480"/>
                  <a:ext cx="192" cy="96"/>
                </a:xfrm>
                <a:prstGeom prst="rect">
                  <a:avLst/>
                </a:prstGeom>
                <a:solidFill>
                  <a:srgbClr val="FFAD4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/>
                    <a:t> </a:t>
                  </a:r>
                </a:p>
              </p:txBody>
            </p:sp>
            <p:sp>
              <p:nvSpPr>
                <p:cNvPr id="36904" name="Rectangle 17"/>
                <p:cNvSpPr>
                  <a:spLocks noChangeArrowheads="1"/>
                </p:cNvSpPr>
                <p:nvPr/>
              </p:nvSpPr>
              <p:spPr bwMode="auto">
                <a:xfrm>
                  <a:off x="3888" y="624"/>
                  <a:ext cx="192" cy="96"/>
                </a:xfrm>
                <a:prstGeom prst="rect">
                  <a:avLst/>
                </a:prstGeom>
                <a:solidFill>
                  <a:srgbClr val="FFAD4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/>
                    <a:t> </a:t>
                  </a:r>
                </a:p>
              </p:txBody>
            </p:sp>
            <p:sp>
              <p:nvSpPr>
                <p:cNvPr id="36905" name="Rectangle 18"/>
                <p:cNvSpPr>
                  <a:spLocks noChangeArrowheads="1"/>
                </p:cNvSpPr>
                <p:nvPr/>
              </p:nvSpPr>
              <p:spPr bwMode="auto">
                <a:xfrm>
                  <a:off x="3888" y="768"/>
                  <a:ext cx="192" cy="96"/>
                </a:xfrm>
                <a:prstGeom prst="rect">
                  <a:avLst/>
                </a:prstGeom>
                <a:solidFill>
                  <a:srgbClr val="FFAD4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/>
                    <a:t> </a:t>
                  </a:r>
                </a:p>
              </p:txBody>
            </p:sp>
            <p:sp>
              <p:nvSpPr>
                <p:cNvPr id="36906" name="Rectangle 19"/>
                <p:cNvSpPr>
                  <a:spLocks noChangeArrowheads="1"/>
                </p:cNvSpPr>
                <p:nvPr/>
              </p:nvSpPr>
              <p:spPr bwMode="auto">
                <a:xfrm>
                  <a:off x="3767" y="336"/>
                  <a:ext cx="192" cy="96"/>
                </a:xfrm>
                <a:prstGeom prst="rect">
                  <a:avLst/>
                </a:prstGeom>
                <a:solidFill>
                  <a:srgbClr val="FFAD4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/>
                    <a:t> </a:t>
                  </a:r>
                </a:p>
              </p:txBody>
            </p:sp>
          </p:grpSp>
          <p:grpSp>
            <p:nvGrpSpPr>
              <p:cNvPr id="36875" name="Group 20"/>
              <p:cNvGrpSpPr>
                <a:grpSpLocks/>
              </p:cNvGrpSpPr>
              <p:nvPr/>
            </p:nvGrpSpPr>
            <p:grpSpPr bwMode="auto">
              <a:xfrm>
                <a:off x="1728" y="720"/>
                <a:ext cx="672" cy="624"/>
                <a:chOff x="1968" y="672"/>
                <a:chExt cx="672" cy="624"/>
              </a:xfrm>
            </p:grpSpPr>
            <p:grpSp>
              <p:nvGrpSpPr>
                <p:cNvPr id="36887" name="Group 21"/>
                <p:cNvGrpSpPr>
                  <a:grpSpLocks/>
                </p:cNvGrpSpPr>
                <p:nvPr/>
              </p:nvGrpSpPr>
              <p:grpSpPr bwMode="auto">
                <a:xfrm rot="978263">
                  <a:off x="1968" y="912"/>
                  <a:ext cx="192" cy="336"/>
                  <a:chOff x="2544" y="960"/>
                  <a:chExt cx="192" cy="336"/>
                </a:xfrm>
              </p:grpSpPr>
              <p:sp>
                <p:nvSpPr>
                  <p:cNvPr id="36896" name="Line 22"/>
                  <p:cNvSpPr>
                    <a:spLocks noChangeShapeType="1"/>
                  </p:cNvSpPr>
                  <p:nvPr/>
                </p:nvSpPr>
                <p:spPr bwMode="auto">
                  <a:xfrm>
                    <a:off x="2544" y="960"/>
                    <a:ext cx="0" cy="33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6897" name="Rectangle 23"/>
                  <p:cNvSpPr>
                    <a:spLocks noChangeArrowheads="1"/>
                  </p:cNvSpPr>
                  <p:nvPr/>
                </p:nvSpPr>
                <p:spPr bwMode="auto">
                  <a:xfrm>
                    <a:off x="2544" y="1008"/>
                    <a:ext cx="192" cy="96"/>
                  </a:xfrm>
                  <a:prstGeom prst="rect">
                    <a:avLst/>
                  </a:prstGeom>
                  <a:solidFill>
                    <a:srgbClr val="FFAD43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algn="ctr"/>
                    <a:r>
                      <a:rPr lang="en-US"/>
                      <a:t> </a:t>
                    </a:r>
                  </a:p>
                </p:txBody>
              </p:sp>
              <p:sp>
                <p:nvSpPr>
                  <p:cNvPr id="36898" name="Rectangle 24"/>
                  <p:cNvSpPr>
                    <a:spLocks noChangeArrowheads="1"/>
                  </p:cNvSpPr>
                  <p:nvPr/>
                </p:nvSpPr>
                <p:spPr bwMode="auto">
                  <a:xfrm>
                    <a:off x="2544" y="1152"/>
                    <a:ext cx="192" cy="96"/>
                  </a:xfrm>
                  <a:prstGeom prst="rect">
                    <a:avLst/>
                  </a:prstGeom>
                  <a:solidFill>
                    <a:srgbClr val="FFAD43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algn="ctr"/>
                    <a:r>
                      <a:rPr lang="en-US"/>
                      <a:t> </a:t>
                    </a:r>
                  </a:p>
                </p:txBody>
              </p:sp>
            </p:grpSp>
            <p:grpSp>
              <p:nvGrpSpPr>
                <p:cNvPr id="36888" name="Group 25"/>
                <p:cNvGrpSpPr>
                  <a:grpSpLocks/>
                </p:cNvGrpSpPr>
                <p:nvPr/>
              </p:nvGrpSpPr>
              <p:grpSpPr bwMode="auto">
                <a:xfrm>
                  <a:off x="2208" y="672"/>
                  <a:ext cx="432" cy="624"/>
                  <a:chOff x="3648" y="336"/>
                  <a:chExt cx="432" cy="624"/>
                </a:xfrm>
              </p:grpSpPr>
              <p:sp>
                <p:nvSpPr>
                  <p:cNvPr id="36889" name="AutoShape 26"/>
                  <p:cNvSpPr>
                    <a:spLocks noChangeArrowheads="1"/>
                  </p:cNvSpPr>
                  <p:nvPr/>
                </p:nvSpPr>
                <p:spPr bwMode="auto">
                  <a:xfrm>
                    <a:off x="3648" y="336"/>
                    <a:ext cx="432" cy="384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21600"/>
                      <a:gd name="T13" fmla="*/ 0 h 21600"/>
                      <a:gd name="T14" fmla="*/ 21600 w 21600"/>
                      <a:gd name="T15" fmla="*/ 8831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49" y="11835"/>
                        </a:moveTo>
                        <a:cubicBezTo>
                          <a:pt x="16" y="11491"/>
                          <a:pt x="0" y="11145"/>
                          <a:pt x="0" y="10800"/>
                        </a:cubicBezTo>
                        <a:cubicBezTo>
                          <a:pt x="0" y="4835"/>
                          <a:pt x="4835" y="0"/>
                          <a:pt x="10800" y="0"/>
                        </a:cubicBezTo>
                        <a:cubicBezTo>
                          <a:pt x="16764" y="0"/>
                          <a:pt x="21600" y="4835"/>
                          <a:pt x="21600" y="10800"/>
                        </a:cubicBezTo>
                        <a:cubicBezTo>
                          <a:pt x="21599" y="11145"/>
                          <a:pt x="21583" y="11491"/>
                          <a:pt x="21550" y="11835"/>
                        </a:cubicBezTo>
                        <a:cubicBezTo>
                          <a:pt x="21583" y="11491"/>
                          <a:pt x="21600" y="11145"/>
                          <a:pt x="21600" y="10800"/>
                        </a:cubicBezTo>
                        <a:cubicBezTo>
                          <a:pt x="21600" y="4835"/>
                          <a:pt x="16764" y="0"/>
                          <a:pt x="10800" y="0"/>
                        </a:cubicBezTo>
                        <a:cubicBezTo>
                          <a:pt x="4835" y="0"/>
                          <a:pt x="0" y="4835"/>
                          <a:pt x="0" y="10800"/>
                        </a:cubicBezTo>
                        <a:cubicBezTo>
                          <a:pt x="-1" y="11145"/>
                          <a:pt x="16" y="11491"/>
                          <a:pt x="49" y="11835"/>
                        </a:cubicBezTo>
                        <a:close/>
                      </a:path>
                    </a:pathLst>
                  </a:custGeom>
                  <a:solidFill>
                    <a:srgbClr val="FFAD43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6890" name="Line 27"/>
                  <p:cNvSpPr>
                    <a:spLocks noChangeShapeType="1"/>
                  </p:cNvSpPr>
                  <p:nvPr/>
                </p:nvSpPr>
                <p:spPr bwMode="auto">
                  <a:xfrm>
                    <a:off x="4080" y="528"/>
                    <a:ext cx="0" cy="43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6891" name="Rectangle 28"/>
                  <p:cNvSpPr>
                    <a:spLocks noChangeArrowheads="1"/>
                  </p:cNvSpPr>
                  <p:nvPr/>
                </p:nvSpPr>
                <p:spPr bwMode="auto">
                  <a:xfrm>
                    <a:off x="3648" y="480"/>
                    <a:ext cx="192" cy="96"/>
                  </a:xfrm>
                  <a:prstGeom prst="rect">
                    <a:avLst/>
                  </a:prstGeom>
                  <a:solidFill>
                    <a:srgbClr val="FFAD43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algn="ctr"/>
                    <a:r>
                      <a:rPr lang="en-US"/>
                      <a:t> </a:t>
                    </a:r>
                  </a:p>
                </p:txBody>
              </p:sp>
              <p:sp>
                <p:nvSpPr>
                  <p:cNvPr id="36892" name="Rectangle 29"/>
                  <p:cNvSpPr>
                    <a:spLocks noChangeArrowheads="1"/>
                  </p:cNvSpPr>
                  <p:nvPr/>
                </p:nvSpPr>
                <p:spPr bwMode="auto">
                  <a:xfrm>
                    <a:off x="3888" y="480"/>
                    <a:ext cx="192" cy="96"/>
                  </a:xfrm>
                  <a:prstGeom prst="rect">
                    <a:avLst/>
                  </a:prstGeom>
                  <a:solidFill>
                    <a:srgbClr val="FFAD43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algn="ctr"/>
                    <a:r>
                      <a:rPr lang="en-US"/>
                      <a:t> </a:t>
                    </a:r>
                  </a:p>
                </p:txBody>
              </p:sp>
              <p:sp>
                <p:nvSpPr>
                  <p:cNvPr id="36893" name="Rectangle 30"/>
                  <p:cNvSpPr>
                    <a:spLocks noChangeArrowheads="1"/>
                  </p:cNvSpPr>
                  <p:nvPr/>
                </p:nvSpPr>
                <p:spPr bwMode="auto">
                  <a:xfrm>
                    <a:off x="3888" y="624"/>
                    <a:ext cx="192" cy="96"/>
                  </a:xfrm>
                  <a:prstGeom prst="rect">
                    <a:avLst/>
                  </a:prstGeom>
                  <a:solidFill>
                    <a:srgbClr val="FFAD43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algn="ctr"/>
                    <a:r>
                      <a:rPr lang="en-US"/>
                      <a:t> </a:t>
                    </a:r>
                  </a:p>
                </p:txBody>
              </p:sp>
              <p:sp>
                <p:nvSpPr>
                  <p:cNvPr id="36894" name="Rectangle 31"/>
                  <p:cNvSpPr>
                    <a:spLocks noChangeArrowheads="1"/>
                  </p:cNvSpPr>
                  <p:nvPr/>
                </p:nvSpPr>
                <p:spPr bwMode="auto">
                  <a:xfrm>
                    <a:off x="3888" y="768"/>
                    <a:ext cx="192" cy="96"/>
                  </a:xfrm>
                  <a:prstGeom prst="rect">
                    <a:avLst/>
                  </a:prstGeom>
                  <a:solidFill>
                    <a:srgbClr val="FFAD43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algn="ctr"/>
                    <a:r>
                      <a:rPr lang="en-US"/>
                      <a:t> </a:t>
                    </a:r>
                  </a:p>
                </p:txBody>
              </p:sp>
              <p:sp>
                <p:nvSpPr>
                  <p:cNvPr id="36895" name="Rectangle 32"/>
                  <p:cNvSpPr>
                    <a:spLocks noChangeArrowheads="1"/>
                  </p:cNvSpPr>
                  <p:nvPr/>
                </p:nvSpPr>
                <p:spPr bwMode="auto">
                  <a:xfrm>
                    <a:off x="3767" y="336"/>
                    <a:ext cx="192" cy="96"/>
                  </a:xfrm>
                  <a:prstGeom prst="rect">
                    <a:avLst/>
                  </a:prstGeom>
                  <a:solidFill>
                    <a:srgbClr val="FFAD43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algn="ctr"/>
                    <a:r>
                      <a:rPr lang="en-US"/>
                      <a:t> </a:t>
                    </a:r>
                  </a:p>
                </p:txBody>
              </p:sp>
            </p:grpSp>
          </p:grpSp>
          <p:grpSp>
            <p:nvGrpSpPr>
              <p:cNvPr id="36876" name="Group 33"/>
              <p:cNvGrpSpPr>
                <a:grpSpLocks/>
              </p:cNvGrpSpPr>
              <p:nvPr/>
            </p:nvGrpSpPr>
            <p:grpSpPr bwMode="auto">
              <a:xfrm>
                <a:off x="2880" y="720"/>
                <a:ext cx="960" cy="576"/>
                <a:chOff x="2880" y="720"/>
                <a:chExt cx="960" cy="576"/>
              </a:xfrm>
            </p:grpSpPr>
            <p:grpSp>
              <p:nvGrpSpPr>
                <p:cNvPr id="36877" name="Group 34"/>
                <p:cNvGrpSpPr>
                  <a:grpSpLocks/>
                </p:cNvGrpSpPr>
                <p:nvPr/>
              </p:nvGrpSpPr>
              <p:grpSpPr bwMode="auto">
                <a:xfrm rot="978263">
                  <a:off x="2880" y="960"/>
                  <a:ext cx="192" cy="336"/>
                  <a:chOff x="2544" y="960"/>
                  <a:chExt cx="192" cy="336"/>
                </a:xfrm>
              </p:grpSpPr>
              <p:sp>
                <p:nvSpPr>
                  <p:cNvPr id="36884" name="Line 35"/>
                  <p:cNvSpPr>
                    <a:spLocks noChangeShapeType="1"/>
                  </p:cNvSpPr>
                  <p:nvPr/>
                </p:nvSpPr>
                <p:spPr bwMode="auto">
                  <a:xfrm>
                    <a:off x="2544" y="960"/>
                    <a:ext cx="0" cy="33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6885" name="Rectangle 36"/>
                  <p:cNvSpPr>
                    <a:spLocks noChangeArrowheads="1"/>
                  </p:cNvSpPr>
                  <p:nvPr/>
                </p:nvSpPr>
                <p:spPr bwMode="auto">
                  <a:xfrm>
                    <a:off x="2544" y="1008"/>
                    <a:ext cx="192" cy="96"/>
                  </a:xfrm>
                  <a:prstGeom prst="rect">
                    <a:avLst/>
                  </a:prstGeom>
                  <a:solidFill>
                    <a:srgbClr val="FFAD43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algn="ctr"/>
                    <a:r>
                      <a:rPr lang="en-US"/>
                      <a:t> </a:t>
                    </a:r>
                  </a:p>
                </p:txBody>
              </p:sp>
              <p:sp>
                <p:nvSpPr>
                  <p:cNvPr id="36886" name="Rectangle 37"/>
                  <p:cNvSpPr>
                    <a:spLocks noChangeArrowheads="1"/>
                  </p:cNvSpPr>
                  <p:nvPr/>
                </p:nvSpPr>
                <p:spPr bwMode="auto">
                  <a:xfrm>
                    <a:off x="2544" y="1152"/>
                    <a:ext cx="192" cy="96"/>
                  </a:xfrm>
                  <a:prstGeom prst="rect">
                    <a:avLst/>
                  </a:prstGeom>
                  <a:solidFill>
                    <a:srgbClr val="FFAD43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algn="ctr"/>
                    <a:r>
                      <a:rPr lang="en-US"/>
                      <a:t> </a:t>
                    </a:r>
                  </a:p>
                </p:txBody>
              </p:sp>
            </p:grpSp>
            <p:sp>
              <p:nvSpPr>
                <p:cNvPr id="36878" name="AutoShape 38"/>
                <p:cNvSpPr>
                  <a:spLocks noChangeArrowheads="1"/>
                </p:cNvSpPr>
                <p:nvPr/>
              </p:nvSpPr>
              <p:spPr bwMode="auto">
                <a:xfrm rot="-1315328">
                  <a:off x="3110" y="723"/>
                  <a:ext cx="432" cy="38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600"/>
                    <a:gd name="T13" fmla="*/ 0 h 21600"/>
                    <a:gd name="T14" fmla="*/ 21600 w 21600"/>
                    <a:gd name="T15" fmla="*/ 10125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562" y="7360"/>
                      </a:moveTo>
                      <a:cubicBezTo>
                        <a:pt x="2039" y="2962"/>
                        <a:pt x="6160" y="-1"/>
                        <a:pt x="10800" y="-1"/>
                      </a:cubicBezTo>
                      <a:cubicBezTo>
                        <a:pt x="15439" y="-1"/>
                        <a:pt x="19560" y="2962"/>
                        <a:pt x="21037" y="7360"/>
                      </a:cubicBezTo>
                      <a:cubicBezTo>
                        <a:pt x="19560" y="2962"/>
                        <a:pt x="15439" y="0"/>
                        <a:pt x="10799" y="0"/>
                      </a:cubicBezTo>
                      <a:cubicBezTo>
                        <a:pt x="6160" y="0"/>
                        <a:pt x="2039" y="2962"/>
                        <a:pt x="562" y="7360"/>
                      </a:cubicBezTo>
                      <a:close/>
                    </a:path>
                  </a:pathLst>
                </a:custGeom>
                <a:solidFill>
                  <a:srgbClr val="FFAD4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6879" name="Rectangle 39"/>
                <p:cNvSpPr>
                  <a:spLocks noChangeArrowheads="1"/>
                </p:cNvSpPr>
                <p:nvPr/>
              </p:nvSpPr>
              <p:spPr bwMode="auto">
                <a:xfrm rot="447125">
                  <a:off x="3115" y="859"/>
                  <a:ext cx="192" cy="96"/>
                </a:xfrm>
                <a:prstGeom prst="rect">
                  <a:avLst/>
                </a:prstGeom>
                <a:solidFill>
                  <a:srgbClr val="FFAD4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/>
                    <a:t> </a:t>
                  </a:r>
                </a:p>
              </p:txBody>
            </p:sp>
            <p:sp>
              <p:nvSpPr>
                <p:cNvPr id="36880" name="Rectangle 40"/>
                <p:cNvSpPr>
                  <a:spLocks noChangeArrowheads="1"/>
                </p:cNvSpPr>
                <p:nvPr/>
              </p:nvSpPr>
              <p:spPr bwMode="auto">
                <a:xfrm rot="1471408">
                  <a:off x="3648" y="1152"/>
                  <a:ext cx="192" cy="96"/>
                </a:xfrm>
                <a:prstGeom prst="rect">
                  <a:avLst/>
                </a:prstGeom>
                <a:solidFill>
                  <a:srgbClr val="FFAD4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/>
                    <a:t> </a:t>
                  </a:r>
                </a:p>
              </p:txBody>
            </p:sp>
            <p:sp>
              <p:nvSpPr>
                <p:cNvPr id="36881" name="Rectangle 41"/>
                <p:cNvSpPr>
                  <a:spLocks noChangeArrowheads="1"/>
                </p:cNvSpPr>
                <p:nvPr/>
              </p:nvSpPr>
              <p:spPr bwMode="auto">
                <a:xfrm rot="-1286864">
                  <a:off x="3648" y="912"/>
                  <a:ext cx="192" cy="96"/>
                </a:xfrm>
                <a:prstGeom prst="rect">
                  <a:avLst/>
                </a:prstGeom>
                <a:solidFill>
                  <a:srgbClr val="FFAD4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/>
                    <a:t> </a:t>
                  </a:r>
                </a:p>
              </p:txBody>
            </p:sp>
            <p:sp>
              <p:nvSpPr>
                <p:cNvPr id="36882" name="Rectangle 42"/>
                <p:cNvSpPr>
                  <a:spLocks noChangeArrowheads="1"/>
                </p:cNvSpPr>
                <p:nvPr/>
              </p:nvSpPr>
              <p:spPr bwMode="auto">
                <a:xfrm>
                  <a:off x="3360" y="1056"/>
                  <a:ext cx="192" cy="96"/>
                </a:xfrm>
                <a:prstGeom prst="rect">
                  <a:avLst/>
                </a:prstGeom>
                <a:solidFill>
                  <a:srgbClr val="FFAD4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/>
                    <a:t> </a:t>
                  </a:r>
                </a:p>
              </p:txBody>
            </p:sp>
            <p:sp>
              <p:nvSpPr>
                <p:cNvPr id="36883" name="Rectangle 43"/>
                <p:cNvSpPr>
                  <a:spLocks noChangeArrowheads="1"/>
                </p:cNvSpPr>
                <p:nvPr/>
              </p:nvSpPr>
              <p:spPr bwMode="auto">
                <a:xfrm>
                  <a:off x="3239" y="720"/>
                  <a:ext cx="192" cy="96"/>
                </a:xfrm>
                <a:prstGeom prst="rect">
                  <a:avLst/>
                </a:prstGeom>
                <a:solidFill>
                  <a:srgbClr val="FFAD4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/>
                    <a:t> </a:t>
                  </a:r>
                </a:p>
              </p:txBody>
            </p:sp>
          </p:grpSp>
        </p:grpSp>
        <p:sp>
          <p:nvSpPr>
            <p:cNvPr id="36872" name="AutoShape 44"/>
            <p:cNvSpPr>
              <a:spLocks/>
            </p:cNvSpPr>
            <p:nvPr/>
          </p:nvSpPr>
          <p:spPr bwMode="auto">
            <a:xfrm rot="-5400000">
              <a:off x="1154" y="718"/>
              <a:ext cx="91" cy="288"/>
            </a:xfrm>
            <a:custGeom>
              <a:avLst/>
              <a:gdLst>
                <a:gd name="T0" fmla="*/ 0 w 21600"/>
                <a:gd name="T1" fmla="*/ 0 h 21600"/>
                <a:gd name="T2" fmla="*/ 21600 w 21600"/>
                <a:gd name="T3" fmla="*/ 21600 h 21600"/>
              </a:gdLst>
              <a:ahLst/>
              <a:cxnLst/>
              <a:rect l="T0" t="T1" r="T2" b="T3"/>
              <a:pathLst>
                <a:path w="21600" h="21600">
                  <a:moveTo>
                    <a:pt x="21600" y="16200"/>
                  </a:moveTo>
                  <a:lnTo>
                    <a:pt x="16200" y="16200"/>
                  </a:lnTo>
                  <a:lnTo>
                    <a:pt x="16200" y="0"/>
                  </a:lnTo>
                  <a:lnTo>
                    <a:pt x="5400" y="0"/>
                  </a:lnTo>
                  <a:lnTo>
                    <a:pt x="5400" y="16200"/>
                  </a:lnTo>
                  <a:lnTo>
                    <a:pt x="0" y="16200"/>
                  </a:lnTo>
                  <a:lnTo>
                    <a:pt x="10800" y="21600"/>
                  </a:lnTo>
                  <a:close/>
                  <a:moveTo>
                    <a:pt x="21600" y="16200"/>
                  </a:moveTo>
                </a:path>
              </a:pathLst>
            </a:cu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873" name="AutoShape 45"/>
            <p:cNvSpPr>
              <a:spLocks/>
            </p:cNvSpPr>
            <p:nvPr/>
          </p:nvSpPr>
          <p:spPr bwMode="auto">
            <a:xfrm rot="-5400000">
              <a:off x="2354" y="718"/>
              <a:ext cx="91" cy="288"/>
            </a:xfrm>
            <a:custGeom>
              <a:avLst/>
              <a:gdLst>
                <a:gd name="T0" fmla="*/ 0 w 21600"/>
                <a:gd name="T1" fmla="*/ 0 h 21600"/>
                <a:gd name="T2" fmla="*/ 21600 w 21600"/>
                <a:gd name="T3" fmla="*/ 21600 h 21600"/>
              </a:gdLst>
              <a:ahLst/>
              <a:cxnLst/>
              <a:rect l="T0" t="T1" r="T2" b="T3"/>
              <a:pathLst>
                <a:path w="21600" h="21600">
                  <a:moveTo>
                    <a:pt x="21600" y="16200"/>
                  </a:moveTo>
                  <a:lnTo>
                    <a:pt x="16200" y="16200"/>
                  </a:lnTo>
                  <a:lnTo>
                    <a:pt x="16200" y="0"/>
                  </a:lnTo>
                  <a:lnTo>
                    <a:pt x="5400" y="0"/>
                  </a:lnTo>
                  <a:lnTo>
                    <a:pt x="5400" y="16200"/>
                  </a:lnTo>
                  <a:lnTo>
                    <a:pt x="0" y="16200"/>
                  </a:lnTo>
                  <a:lnTo>
                    <a:pt x="10800" y="21600"/>
                  </a:lnTo>
                  <a:close/>
                  <a:moveTo>
                    <a:pt x="21600" y="16200"/>
                  </a:moveTo>
                </a:path>
              </a:pathLst>
            </a:cu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0" y="-78387"/>
            <a:ext cx="8913813" cy="914400"/>
            <a:chOff x="0" y="920660"/>
            <a:chExt cx="8913813" cy="914400"/>
          </a:xfrm>
        </p:grpSpPr>
        <p:sp>
          <p:nvSpPr>
            <p:cNvPr id="46" name="Title 1"/>
            <p:cNvSpPr txBox="1">
              <a:spLocks/>
            </p:cNvSpPr>
            <p:nvPr/>
          </p:nvSpPr>
          <p:spPr>
            <a:xfrm>
              <a:off x="0" y="920660"/>
              <a:ext cx="8913813" cy="914400"/>
            </a:xfrm>
            <a:prstGeom prst="rect">
              <a:avLst/>
            </a:prstGeom>
            <a:solidFill>
              <a:schemeClr val="tx2"/>
            </a:solidFill>
          </p:spPr>
          <p:txBody>
            <a:bodyPr vert="horz" lIns="1188720" tIns="45720" rIns="274320" bIns="45720" rtlCol="0" anchor="ctr">
              <a:normAutofit/>
            </a:bodyPr>
            <a:lstStyle>
              <a:lvl1pPr marL="0" indent="0" algn="l" defTabSz="914400" rtl="0" eaLnBrk="1" latinLnBrk="0" hangingPunct="1">
                <a:spcBef>
                  <a:spcPct val="0"/>
                </a:spcBef>
                <a:buNone/>
                <a:defRPr sz="360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en-US" dirty="0"/>
            </a:p>
          </p:txBody>
        </p:sp>
        <p:sp>
          <p:nvSpPr>
            <p:cNvPr id="47" name="TextBox 6"/>
            <p:cNvSpPr txBox="1">
              <a:spLocks noChangeArrowheads="1"/>
            </p:cNvSpPr>
            <p:nvPr/>
          </p:nvSpPr>
          <p:spPr bwMode="auto">
            <a:xfrm>
              <a:off x="677335" y="1117584"/>
              <a:ext cx="6668187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000" b="1" dirty="0">
                  <a:solidFill>
                    <a:srgbClr val="FFFFFF"/>
                  </a:solidFill>
                </a:rPr>
                <a:t>In-cell </a:t>
              </a:r>
              <a:r>
                <a:rPr lang="en-US" sz="2000" b="1" dirty="0" smtClean="0">
                  <a:solidFill>
                    <a:srgbClr val="FFFFFF"/>
                  </a:solidFill>
                </a:rPr>
                <a:t>NMR: NA degradation (</a:t>
              </a:r>
              <a:r>
                <a:rPr lang="en-US" sz="2000" b="1" dirty="0" err="1" smtClean="0">
                  <a:solidFill>
                    <a:srgbClr val="FFFFFF"/>
                  </a:solidFill>
                </a:rPr>
                <a:t>un)expected</a:t>
              </a:r>
              <a:r>
                <a:rPr lang="en-US" sz="2000" b="1" dirty="0" smtClean="0">
                  <a:solidFill>
                    <a:srgbClr val="FFFFFF"/>
                  </a:solidFill>
                </a:rPr>
                <a:t> problem</a:t>
              </a:r>
              <a:endParaRPr lang="en-US" sz="2000" b="1" dirty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3966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6" name="Picture 7" descr="NA_degradation.tiff"/>
          <p:cNvPicPr>
            <a:picLocks noChangeAspect="1"/>
          </p:cNvPicPr>
          <p:nvPr/>
        </p:nvPicPr>
        <p:blipFill>
          <a:blip r:embed="rId3"/>
          <a:srcRect r="53055"/>
          <a:stretch>
            <a:fillRect/>
          </a:stretch>
        </p:blipFill>
        <p:spPr bwMode="auto">
          <a:xfrm>
            <a:off x="3505200" y="1828800"/>
            <a:ext cx="4648200" cy="391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8917" name="Group 17"/>
          <p:cNvGrpSpPr>
            <a:grpSpLocks/>
          </p:cNvGrpSpPr>
          <p:nvPr/>
        </p:nvGrpSpPr>
        <p:grpSpPr bwMode="auto">
          <a:xfrm>
            <a:off x="3733800" y="5715000"/>
            <a:ext cx="4672013" cy="368300"/>
            <a:chOff x="1440" y="3076"/>
            <a:chExt cx="2943" cy="232"/>
          </a:xfrm>
        </p:grpSpPr>
        <p:cxnSp>
          <p:nvCxnSpPr>
            <p:cNvPr id="14" name="Straight Connector 13"/>
            <p:cNvCxnSpPr/>
            <p:nvPr/>
          </p:nvCxnSpPr>
          <p:spPr>
            <a:xfrm>
              <a:off x="1440" y="3192"/>
              <a:ext cx="288" cy="1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962" name="Rectangle 9"/>
            <p:cNvSpPr>
              <a:spLocks noChangeArrowheads="1"/>
            </p:cNvSpPr>
            <p:nvPr/>
          </p:nvSpPr>
          <p:spPr bwMode="auto">
            <a:xfrm>
              <a:off x="1756" y="3077"/>
              <a:ext cx="51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800">
                  <a:latin typeface="Calibri" charset="0"/>
                </a:rPr>
                <a:t>30 min</a:t>
              </a:r>
            </a:p>
          </p:txBody>
        </p:sp>
        <p:cxnSp>
          <p:nvCxnSpPr>
            <p:cNvPr id="38963" name="Straight Connector 13"/>
            <p:cNvCxnSpPr>
              <a:cxnSpLocks noChangeShapeType="1"/>
            </p:cNvCxnSpPr>
            <p:nvPr/>
          </p:nvCxnSpPr>
          <p:spPr bwMode="auto">
            <a:xfrm>
              <a:off x="2400" y="3192"/>
              <a:ext cx="288" cy="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</p:cxnSp>
        <p:sp>
          <p:nvSpPr>
            <p:cNvPr id="38964" name="Rectangle 12"/>
            <p:cNvSpPr>
              <a:spLocks noChangeArrowheads="1"/>
            </p:cNvSpPr>
            <p:nvPr/>
          </p:nvSpPr>
          <p:spPr bwMode="auto">
            <a:xfrm>
              <a:off x="3792" y="3076"/>
              <a:ext cx="59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800">
                  <a:latin typeface="Calibri" charset="0"/>
                </a:rPr>
                <a:t>360 min</a:t>
              </a:r>
            </a:p>
          </p:txBody>
        </p:sp>
        <p:sp>
          <p:nvSpPr>
            <p:cNvPr id="38965" name="Rectangle 13"/>
            <p:cNvSpPr>
              <a:spLocks noChangeArrowheads="1"/>
            </p:cNvSpPr>
            <p:nvPr/>
          </p:nvSpPr>
          <p:spPr bwMode="auto">
            <a:xfrm>
              <a:off x="2688" y="3076"/>
              <a:ext cx="59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800">
                  <a:latin typeface="Calibri" charset="0"/>
                </a:rPr>
                <a:t>180 min</a:t>
              </a:r>
            </a:p>
          </p:txBody>
        </p:sp>
        <p:cxnSp>
          <p:nvCxnSpPr>
            <p:cNvPr id="38966" name="Straight Connector 13"/>
            <p:cNvCxnSpPr>
              <a:cxnSpLocks noChangeShapeType="1"/>
            </p:cNvCxnSpPr>
            <p:nvPr/>
          </p:nvCxnSpPr>
          <p:spPr bwMode="auto">
            <a:xfrm>
              <a:off x="3456" y="3191"/>
              <a:ext cx="288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  <a:headEnd/>
              <a:tailEnd/>
            </a:ln>
          </p:spPr>
        </p:cxnSp>
      </p:grpSp>
      <p:grpSp>
        <p:nvGrpSpPr>
          <p:cNvPr id="38918" name="Group 6"/>
          <p:cNvGrpSpPr>
            <a:grpSpLocks/>
          </p:cNvGrpSpPr>
          <p:nvPr/>
        </p:nvGrpSpPr>
        <p:grpSpPr bwMode="auto">
          <a:xfrm>
            <a:off x="1371600" y="1295400"/>
            <a:ext cx="4800600" cy="990600"/>
            <a:chOff x="528" y="576"/>
            <a:chExt cx="3024" cy="624"/>
          </a:xfrm>
        </p:grpSpPr>
        <p:grpSp>
          <p:nvGrpSpPr>
            <p:cNvPr id="38922" name="Group 7"/>
            <p:cNvGrpSpPr>
              <a:grpSpLocks/>
            </p:cNvGrpSpPr>
            <p:nvPr/>
          </p:nvGrpSpPr>
          <p:grpSpPr bwMode="auto">
            <a:xfrm>
              <a:off x="528" y="576"/>
              <a:ext cx="3024" cy="624"/>
              <a:chOff x="816" y="720"/>
              <a:chExt cx="3024" cy="624"/>
            </a:xfrm>
          </p:grpSpPr>
          <p:grpSp>
            <p:nvGrpSpPr>
              <p:cNvPr id="38925" name="Group 8"/>
              <p:cNvGrpSpPr>
                <a:grpSpLocks/>
              </p:cNvGrpSpPr>
              <p:nvPr/>
            </p:nvGrpSpPr>
            <p:grpSpPr bwMode="auto">
              <a:xfrm>
                <a:off x="816" y="720"/>
                <a:ext cx="432" cy="624"/>
                <a:chOff x="3648" y="336"/>
                <a:chExt cx="432" cy="624"/>
              </a:xfrm>
            </p:grpSpPr>
            <p:grpSp>
              <p:nvGrpSpPr>
                <p:cNvPr id="38950" name="Group 9"/>
                <p:cNvGrpSpPr>
                  <a:grpSpLocks/>
                </p:cNvGrpSpPr>
                <p:nvPr/>
              </p:nvGrpSpPr>
              <p:grpSpPr bwMode="auto">
                <a:xfrm>
                  <a:off x="3648" y="336"/>
                  <a:ext cx="432" cy="624"/>
                  <a:chOff x="3648" y="240"/>
                  <a:chExt cx="432" cy="624"/>
                </a:xfrm>
              </p:grpSpPr>
              <p:sp>
                <p:nvSpPr>
                  <p:cNvPr id="38958" name="AutoShape 10"/>
                  <p:cNvSpPr>
                    <a:spLocks noChangeArrowheads="1"/>
                  </p:cNvSpPr>
                  <p:nvPr/>
                </p:nvSpPr>
                <p:spPr bwMode="auto">
                  <a:xfrm>
                    <a:off x="3648" y="240"/>
                    <a:ext cx="432" cy="384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21600"/>
                      <a:gd name="T13" fmla="*/ 0 h 21600"/>
                      <a:gd name="T14" fmla="*/ 21600 w 21600"/>
                      <a:gd name="T15" fmla="*/ 8831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49" y="11835"/>
                        </a:moveTo>
                        <a:cubicBezTo>
                          <a:pt x="16" y="11491"/>
                          <a:pt x="0" y="11145"/>
                          <a:pt x="0" y="10800"/>
                        </a:cubicBezTo>
                        <a:cubicBezTo>
                          <a:pt x="0" y="4835"/>
                          <a:pt x="4835" y="0"/>
                          <a:pt x="10800" y="0"/>
                        </a:cubicBezTo>
                        <a:cubicBezTo>
                          <a:pt x="16764" y="0"/>
                          <a:pt x="21600" y="4835"/>
                          <a:pt x="21600" y="10800"/>
                        </a:cubicBezTo>
                        <a:cubicBezTo>
                          <a:pt x="21599" y="11145"/>
                          <a:pt x="21583" y="11491"/>
                          <a:pt x="21550" y="11835"/>
                        </a:cubicBezTo>
                        <a:cubicBezTo>
                          <a:pt x="21583" y="11491"/>
                          <a:pt x="21600" y="11145"/>
                          <a:pt x="21600" y="10800"/>
                        </a:cubicBezTo>
                        <a:cubicBezTo>
                          <a:pt x="21600" y="4835"/>
                          <a:pt x="16764" y="0"/>
                          <a:pt x="10800" y="0"/>
                        </a:cubicBezTo>
                        <a:cubicBezTo>
                          <a:pt x="4835" y="0"/>
                          <a:pt x="0" y="4835"/>
                          <a:pt x="0" y="10800"/>
                        </a:cubicBezTo>
                        <a:cubicBezTo>
                          <a:pt x="-1" y="11145"/>
                          <a:pt x="16" y="11491"/>
                          <a:pt x="49" y="11835"/>
                        </a:cubicBezTo>
                        <a:close/>
                      </a:path>
                    </a:pathLst>
                  </a:custGeom>
                  <a:solidFill>
                    <a:srgbClr val="FFAD43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8959" name="Line 11"/>
                  <p:cNvSpPr>
                    <a:spLocks noChangeShapeType="1"/>
                  </p:cNvSpPr>
                  <p:nvPr/>
                </p:nvSpPr>
                <p:spPr bwMode="auto">
                  <a:xfrm>
                    <a:off x="3648" y="432"/>
                    <a:ext cx="0" cy="43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8960" name="Line 12"/>
                  <p:cNvSpPr>
                    <a:spLocks noChangeShapeType="1"/>
                  </p:cNvSpPr>
                  <p:nvPr/>
                </p:nvSpPr>
                <p:spPr bwMode="auto">
                  <a:xfrm>
                    <a:off x="4080" y="432"/>
                    <a:ext cx="0" cy="43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38951" name="Rectangle 13"/>
                <p:cNvSpPr>
                  <a:spLocks noChangeArrowheads="1"/>
                </p:cNvSpPr>
                <p:nvPr/>
              </p:nvSpPr>
              <p:spPr bwMode="auto">
                <a:xfrm>
                  <a:off x="3648" y="480"/>
                  <a:ext cx="192" cy="96"/>
                </a:xfrm>
                <a:prstGeom prst="rect">
                  <a:avLst/>
                </a:prstGeom>
                <a:solidFill>
                  <a:srgbClr val="FFAD4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/>
                    <a:t> </a:t>
                  </a:r>
                </a:p>
              </p:txBody>
            </p:sp>
            <p:sp>
              <p:nvSpPr>
                <p:cNvPr id="38952" name="Rectangle 14"/>
                <p:cNvSpPr>
                  <a:spLocks noChangeArrowheads="1"/>
                </p:cNvSpPr>
                <p:nvPr/>
              </p:nvSpPr>
              <p:spPr bwMode="auto">
                <a:xfrm>
                  <a:off x="3648" y="624"/>
                  <a:ext cx="192" cy="96"/>
                </a:xfrm>
                <a:prstGeom prst="rect">
                  <a:avLst/>
                </a:prstGeom>
                <a:solidFill>
                  <a:srgbClr val="FFAD4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/>
                    <a:t> </a:t>
                  </a:r>
                </a:p>
              </p:txBody>
            </p:sp>
            <p:sp>
              <p:nvSpPr>
                <p:cNvPr id="38953" name="Rectangle 15"/>
                <p:cNvSpPr>
                  <a:spLocks noChangeArrowheads="1"/>
                </p:cNvSpPr>
                <p:nvPr/>
              </p:nvSpPr>
              <p:spPr bwMode="auto">
                <a:xfrm>
                  <a:off x="3648" y="768"/>
                  <a:ext cx="192" cy="96"/>
                </a:xfrm>
                <a:prstGeom prst="rect">
                  <a:avLst/>
                </a:prstGeom>
                <a:solidFill>
                  <a:srgbClr val="FFAD4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/>
                    <a:t> </a:t>
                  </a:r>
                </a:p>
              </p:txBody>
            </p:sp>
            <p:sp>
              <p:nvSpPr>
                <p:cNvPr id="38954" name="Rectangle 16"/>
                <p:cNvSpPr>
                  <a:spLocks noChangeArrowheads="1"/>
                </p:cNvSpPr>
                <p:nvPr/>
              </p:nvSpPr>
              <p:spPr bwMode="auto">
                <a:xfrm>
                  <a:off x="3888" y="480"/>
                  <a:ext cx="192" cy="96"/>
                </a:xfrm>
                <a:prstGeom prst="rect">
                  <a:avLst/>
                </a:prstGeom>
                <a:solidFill>
                  <a:srgbClr val="FFAD4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/>
                    <a:t> </a:t>
                  </a:r>
                </a:p>
              </p:txBody>
            </p:sp>
            <p:sp>
              <p:nvSpPr>
                <p:cNvPr id="38955" name="Rectangle 17"/>
                <p:cNvSpPr>
                  <a:spLocks noChangeArrowheads="1"/>
                </p:cNvSpPr>
                <p:nvPr/>
              </p:nvSpPr>
              <p:spPr bwMode="auto">
                <a:xfrm>
                  <a:off x="3888" y="624"/>
                  <a:ext cx="192" cy="96"/>
                </a:xfrm>
                <a:prstGeom prst="rect">
                  <a:avLst/>
                </a:prstGeom>
                <a:solidFill>
                  <a:srgbClr val="FFAD4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/>
                    <a:t> </a:t>
                  </a:r>
                </a:p>
              </p:txBody>
            </p:sp>
            <p:sp>
              <p:nvSpPr>
                <p:cNvPr id="38956" name="Rectangle 18"/>
                <p:cNvSpPr>
                  <a:spLocks noChangeArrowheads="1"/>
                </p:cNvSpPr>
                <p:nvPr/>
              </p:nvSpPr>
              <p:spPr bwMode="auto">
                <a:xfrm>
                  <a:off x="3888" y="768"/>
                  <a:ext cx="192" cy="96"/>
                </a:xfrm>
                <a:prstGeom prst="rect">
                  <a:avLst/>
                </a:prstGeom>
                <a:solidFill>
                  <a:srgbClr val="FFAD4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/>
                    <a:t> </a:t>
                  </a:r>
                </a:p>
              </p:txBody>
            </p:sp>
            <p:sp>
              <p:nvSpPr>
                <p:cNvPr id="38957" name="Rectangle 19"/>
                <p:cNvSpPr>
                  <a:spLocks noChangeArrowheads="1"/>
                </p:cNvSpPr>
                <p:nvPr/>
              </p:nvSpPr>
              <p:spPr bwMode="auto">
                <a:xfrm>
                  <a:off x="3767" y="336"/>
                  <a:ext cx="192" cy="96"/>
                </a:xfrm>
                <a:prstGeom prst="rect">
                  <a:avLst/>
                </a:prstGeom>
                <a:solidFill>
                  <a:srgbClr val="FFAD4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/>
                    <a:t> </a:t>
                  </a:r>
                </a:p>
              </p:txBody>
            </p:sp>
          </p:grpSp>
          <p:grpSp>
            <p:nvGrpSpPr>
              <p:cNvPr id="38926" name="Group 20"/>
              <p:cNvGrpSpPr>
                <a:grpSpLocks/>
              </p:cNvGrpSpPr>
              <p:nvPr/>
            </p:nvGrpSpPr>
            <p:grpSpPr bwMode="auto">
              <a:xfrm>
                <a:off x="1728" y="720"/>
                <a:ext cx="672" cy="624"/>
                <a:chOff x="1968" y="672"/>
                <a:chExt cx="672" cy="624"/>
              </a:xfrm>
            </p:grpSpPr>
            <p:grpSp>
              <p:nvGrpSpPr>
                <p:cNvPr id="38938" name="Group 21"/>
                <p:cNvGrpSpPr>
                  <a:grpSpLocks/>
                </p:cNvGrpSpPr>
                <p:nvPr/>
              </p:nvGrpSpPr>
              <p:grpSpPr bwMode="auto">
                <a:xfrm rot="978263">
                  <a:off x="1968" y="912"/>
                  <a:ext cx="192" cy="336"/>
                  <a:chOff x="2544" y="960"/>
                  <a:chExt cx="192" cy="336"/>
                </a:xfrm>
              </p:grpSpPr>
              <p:sp>
                <p:nvSpPr>
                  <p:cNvPr id="38947" name="Line 22"/>
                  <p:cNvSpPr>
                    <a:spLocks noChangeShapeType="1"/>
                  </p:cNvSpPr>
                  <p:nvPr/>
                </p:nvSpPr>
                <p:spPr bwMode="auto">
                  <a:xfrm>
                    <a:off x="2544" y="960"/>
                    <a:ext cx="0" cy="33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8948" name="Rectangle 23"/>
                  <p:cNvSpPr>
                    <a:spLocks noChangeArrowheads="1"/>
                  </p:cNvSpPr>
                  <p:nvPr/>
                </p:nvSpPr>
                <p:spPr bwMode="auto">
                  <a:xfrm>
                    <a:off x="2544" y="1008"/>
                    <a:ext cx="192" cy="96"/>
                  </a:xfrm>
                  <a:prstGeom prst="rect">
                    <a:avLst/>
                  </a:prstGeom>
                  <a:solidFill>
                    <a:srgbClr val="FFAD43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algn="ctr"/>
                    <a:r>
                      <a:rPr lang="en-US"/>
                      <a:t> </a:t>
                    </a:r>
                  </a:p>
                </p:txBody>
              </p:sp>
              <p:sp>
                <p:nvSpPr>
                  <p:cNvPr id="38949" name="Rectangle 24"/>
                  <p:cNvSpPr>
                    <a:spLocks noChangeArrowheads="1"/>
                  </p:cNvSpPr>
                  <p:nvPr/>
                </p:nvSpPr>
                <p:spPr bwMode="auto">
                  <a:xfrm>
                    <a:off x="2544" y="1152"/>
                    <a:ext cx="192" cy="96"/>
                  </a:xfrm>
                  <a:prstGeom prst="rect">
                    <a:avLst/>
                  </a:prstGeom>
                  <a:solidFill>
                    <a:srgbClr val="FFAD43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algn="ctr"/>
                    <a:r>
                      <a:rPr lang="en-US"/>
                      <a:t> </a:t>
                    </a:r>
                  </a:p>
                </p:txBody>
              </p:sp>
            </p:grpSp>
            <p:grpSp>
              <p:nvGrpSpPr>
                <p:cNvPr id="38939" name="Group 25"/>
                <p:cNvGrpSpPr>
                  <a:grpSpLocks/>
                </p:cNvGrpSpPr>
                <p:nvPr/>
              </p:nvGrpSpPr>
              <p:grpSpPr bwMode="auto">
                <a:xfrm>
                  <a:off x="2208" y="672"/>
                  <a:ext cx="432" cy="624"/>
                  <a:chOff x="3648" y="336"/>
                  <a:chExt cx="432" cy="624"/>
                </a:xfrm>
              </p:grpSpPr>
              <p:sp>
                <p:nvSpPr>
                  <p:cNvPr id="38940" name="AutoShape 26"/>
                  <p:cNvSpPr>
                    <a:spLocks noChangeArrowheads="1"/>
                  </p:cNvSpPr>
                  <p:nvPr/>
                </p:nvSpPr>
                <p:spPr bwMode="auto">
                  <a:xfrm>
                    <a:off x="3648" y="336"/>
                    <a:ext cx="432" cy="384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21600"/>
                      <a:gd name="T13" fmla="*/ 0 h 21600"/>
                      <a:gd name="T14" fmla="*/ 21600 w 21600"/>
                      <a:gd name="T15" fmla="*/ 8831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49" y="11835"/>
                        </a:moveTo>
                        <a:cubicBezTo>
                          <a:pt x="16" y="11491"/>
                          <a:pt x="0" y="11145"/>
                          <a:pt x="0" y="10800"/>
                        </a:cubicBezTo>
                        <a:cubicBezTo>
                          <a:pt x="0" y="4835"/>
                          <a:pt x="4835" y="0"/>
                          <a:pt x="10800" y="0"/>
                        </a:cubicBezTo>
                        <a:cubicBezTo>
                          <a:pt x="16764" y="0"/>
                          <a:pt x="21600" y="4835"/>
                          <a:pt x="21600" y="10800"/>
                        </a:cubicBezTo>
                        <a:cubicBezTo>
                          <a:pt x="21599" y="11145"/>
                          <a:pt x="21583" y="11491"/>
                          <a:pt x="21550" y="11835"/>
                        </a:cubicBezTo>
                        <a:cubicBezTo>
                          <a:pt x="21583" y="11491"/>
                          <a:pt x="21600" y="11145"/>
                          <a:pt x="21600" y="10800"/>
                        </a:cubicBezTo>
                        <a:cubicBezTo>
                          <a:pt x="21600" y="4835"/>
                          <a:pt x="16764" y="0"/>
                          <a:pt x="10800" y="0"/>
                        </a:cubicBezTo>
                        <a:cubicBezTo>
                          <a:pt x="4835" y="0"/>
                          <a:pt x="0" y="4835"/>
                          <a:pt x="0" y="10800"/>
                        </a:cubicBezTo>
                        <a:cubicBezTo>
                          <a:pt x="-1" y="11145"/>
                          <a:pt x="16" y="11491"/>
                          <a:pt x="49" y="11835"/>
                        </a:cubicBezTo>
                        <a:close/>
                      </a:path>
                    </a:pathLst>
                  </a:custGeom>
                  <a:solidFill>
                    <a:srgbClr val="FFAD43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8941" name="Line 27"/>
                  <p:cNvSpPr>
                    <a:spLocks noChangeShapeType="1"/>
                  </p:cNvSpPr>
                  <p:nvPr/>
                </p:nvSpPr>
                <p:spPr bwMode="auto">
                  <a:xfrm>
                    <a:off x="4080" y="528"/>
                    <a:ext cx="0" cy="43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8942" name="Rectangle 28"/>
                  <p:cNvSpPr>
                    <a:spLocks noChangeArrowheads="1"/>
                  </p:cNvSpPr>
                  <p:nvPr/>
                </p:nvSpPr>
                <p:spPr bwMode="auto">
                  <a:xfrm>
                    <a:off x="3648" y="480"/>
                    <a:ext cx="192" cy="96"/>
                  </a:xfrm>
                  <a:prstGeom prst="rect">
                    <a:avLst/>
                  </a:prstGeom>
                  <a:solidFill>
                    <a:srgbClr val="FFAD43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algn="ctr"/>
                    <a:r>
                      <a:rPr lang="en-US"/>
                      <a:t> </a:t>
                    </a:r>
                  </a:p>
                </p:txBody>
              </p:sp>
              <p:sp>
                <p:nvSpPr>
                  <p:cNvPr id="38943" name="Rectangle 29"/>
                  <p:cNvSpPr>
                    <a:spLocks noChangeArrowheads="1"/>
                  </p:cNvSpPr>
                  <p:nvPr/>
                </p:nvSpPr>
                <p:spPr bwMode="auto">
                  <a:xfrm>
                    <a:off x="3888" y="480"/>
                    <a:ext cx="192" cy="96"/>
                  </a:xfrm>
                  <a:prstGeom prst="rect">
                    <a:avLst/>
                  </a:prstGeom>
                  <a:solidFill>
                    <a:srgbClr val="FFAD43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algn="ctr"/>
                    <a:r>
                      <a:rPr lang="en-US"/>
                      <a:t> </a:t>
                    </a:r>
                  </a:p>
                </p:txBody>
              </p:sp>
              <p:sp>
                <p:nvSpPr>
                  <p:cNvPr id="38944" name="Rectangle 30"/>
                  <p:cNvSpPr>
                    <a:spLocks noChangeArrowheads="1"/>
                  </p:cNvSpPr>
                  <p:nvPr/>
                </p:nvSpPr>
                <p:spPr bwMode="auto">
                  <a:xfrm>
                    <a:off x="3888" y="624"/>
                    <a:ext cx="192" cy="96"/>
                  </a:xfrm>
                  <a:prstGeom prst="rect">
                    <a:avLst/>
                  </a:prstGeom>
                  <a:solidFill>
                    <a:srgbClr val="FFAD43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algn="ctr"/>
                    <a:r>
                      <a:rPr lang="en-US"/>
                      <a:t> </a:t>
                    </a:r>
                  </a:p>
                </p:txBody>
              </p:sp>
              <p:sp>
                <p:nvSpPr>
                  <p:cNvPr id="38945" name="Rectangle 31"/>
                  <p:cNvSpPr>
                    <a:spLocks noChangeArrowheads="1"/>
                  </p:cNvSpPr>
                  <p:nvPr/>
                </p:nvSpPr>
                <p:spPr bwMode="auto">
                  <a:xfrm>
                    <a:off x="3888" y="768"/>
                    <a:ext cx="192" cy="96"/>
                  </a:xfrm>
                  <a:prstGeom prst="rect">
                    <a:avLst/>
                  </a:prstGeom>
                  <a:solidFill>
                    <a:srgbClr val="FFAD43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algn="ctr"/>
                    <a:r>
                      <a:rPr lang="en-US"/>
                      <a:t> </a:t>
                    </a:r>
                  </a:p>
                </p:txBody>
              </p:sp>
              <p:sp>
                <p:nvSpPr>
                  <p:cNvPr id="38946" name="Rectangle 32"/>
                  <p:cNvSpPr>
                    <a:spLocks noChangeArrowheads="1"/>
                  </p:cNvSpPr>
                  <p:nvPr/>
                </p:nvSpPr>
                <p:spPr bwMode="auto">
                  <a:xfrm>
                    <a:off x="3767" y="336"/>
                    <a:ext cx="192" cy="96"/>
                  </a:xfrm>
                  <a:prstGeom prst="rect">
                    <a:avLst/>
                  </a:prstGeom>
                  <a:solidFill>
                    <a:srgbClr val="FFAD43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algn="ctr"/>
                    <a:r>
                      <a:rPr lang="en-US"/>
                      <a:t> </a:t>
                    </a:r>
                  </a:p>
                </p:txBody>
              </p:sp>
            </p:grpSp>
          </p:grpSp>
          <p:grpSp>
            <p:nvGrpSpPr>
              <p:cNvPr id="38927" name="Group 33"/>
              <p:cNvGrpSpPr>
                <a:grpSpLocks/>
              </p:cNvGrpSpPr>
              <p:nvPr/>
            </p:nvGrpSpPr>
            <p:grpSpPr bwMode="auto">
              <a:xfrm>
                <a:off x="2880" y="720"/>
                <a:ext cx="960" cy="576"/>
                <a:chOff x="2880" y="720"/>
                <a:chExt cx="960" cy="576"/>
              </a:xfrm>
            </p:grpSpPr>
            <p:grpSp>
              <p:nvGrpSpPr>
                <p:cNvPr id="38928" name="Group 34"/>
                <p:cNvGrpSpPr>
                  <a:grpSpLocks/>
                </p:cNvGrpSpPr>
                <p:nvPr/>
              </p:nvGrpSpPr>
              <p:grpSpPr bwMode="auto">
                <a:xfrm rot="978263">
                  <a:off x="2880" y="960"/>
                  <a:ext cx="192" cy="336"/>
                  <a:chOff x="2544" y="960"/>
                  <a:chExt cx="192" cy="336"/>
                </a:xfrm>
              </p:grpSpPr>
              <p:sp>
                <p:nvSpPr>
                  <p:cNvPr id="38935" name="Line 35"/>
                  <p:cNvSpPr>
                    <a:spLocks noChangeShapeType="1"/>
                  </p:cNvSpPr>
                  <p:nvPr/>
                </p:nvSpPr>
                <p:spPr bwMode="auto">
                  <a:xfrm>
                    <a:off x="2544" y="960"/>
                    <a:ext cx="0" cy="33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8936" name="Rectangle 36"/>
                  <p:cNvSpPr>
                    <a:spLocks noChangeArrowheads="1"/>
                  </p:cNvSpPr>
                  <p:nvPr/>
                </p:nvSpPr>
                <p:spPr bwMode="auto">
                  <a:xfrm>
                    <a:off x="2544" y="1008"/>
                    <a:ext cx="192" cy="96"/>
                  </a:xfrm>
                  <a:prstGeom prst="rect">
                    <a:avLst/>
                  </a:prstGeom>
                  <a:solidFill>
                    <a:srgbClr val="FFAD43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algn="ctr"/>
                    <a:r>
                      <a:rPr lang="en-US"/>
                      <a:t> </a:t>
                    </a:r>
                  </a:p>
                </p:txBody>
              </p:sp>
              <p:sp>
                <p:nvSpPr>
                  <p:cNvPr id="38937" name="Rectangle 37"/>
                  <p:cNvSpPr>
                    <a:spLocks noChangeArrowheads="1"/>
                  </p:cNvSpPr>
                  <p:nvPr/>
                </p:nvSpPr>
                <p:spPr bwMode="auto">
                  <a:xfrm>
                    <a:off x="2544" y="1152"/>
                    <a:ext cx="192" cy="96"/>
                  </a:xfrm>
                  <a:prstGeom prst="rect">
                    <a:avLst/>
                  </a:prstGeom>
                  <a:solidFill>
                    <a:srgbClr val="FFAD43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algn="ctr"/>
                    <a:r>
                      <a:rPr lang="en-US"/>
                      <a:t> </a:t>
                    </a:r>
                  </a:p>
                </p:txBody>
              </p:sp>
            </p:grpSp>
            <p:sp>
              <p:nvSpPr>
                <p:cNvPr id="38929" name="AutoShape 38"/>
                <p:cNvSpPr>
                  <a:spLocks noChangeArrowheads="1"/>
                </p:cNvSpPr>
                <p:nvPr/>
              </p:nvSpPr>
              <p:spPr bwMode="auto">
                <a:xfrm rot="-1315328">
                  <a:off x="3110" y="723"/>
                  <a:ext cx="432" cy="38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600"/>
                    <a:gd name="T13" fmla="*/ 0 h 21600"/>
                    <a:gd name="T14" fmla="*/ 21600 w 21600"/>
                    <a:gd name="T15" fmla="*/ 10125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562" y="7360"/>
                      </a:moveTo>
                      <a:cubicBezTo>
                        <a:pt x="2039" y="2962"/>
                        <a:pt x="6160" y="-1"/>
                        <a:pt x="10800" y="-1"/>
                      </a:cubicBezTo>
                      <a:cubicBezTo>
                        <a:pt x="15439" y="-1"/>
                        <a:pt x="19560" y="2962"/>
                        <a:pt x="21037" y="7360"/>
                      </a:cubicBezTo>
                      <a:cubicBezTo>
                        <a:pt x="19560" y="2962"/>
                        <a:pt x="15439" y="0"/>
                        <a:pt x="10799" y="0"/>
                      </a:cubicBezTo>
                      <a:cubicBezTo>
                        <a:pt x="6160" y="0"/>
                        <a:pt x="2039" y="2962"/>
                        <a:pt x="562" y="7360"/>
                      </a:cubicBezTo>
                      <a:close/>
                    </a:path>
                  </a:pathLst>
                </a:custGeom>
                <a:solidFill>
                  <a:srgbClr val="FFAD4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8930" name="Rectangle 39"/>
                <p:cNvSpPr>
                  <a:spLocks noChangeArrowheads="1"/>
                </p:cNvSpPr>
                <p:nvPr/>
              </p:nvSpPr>
              <p:spPr bwMode="auto">
                <a:xfrm rot="447125">
                  <a:off x="3115" y="859"/>
                  <a:ext cx="192" cy="96"/>
                </a:xfrm>
                <a:prstGeom prst="rect">
                  <a:avLst/>
                </a:prstGeom>
                <a:solidFill>
                  <a:srgbClr val="FFAD4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/>
                    <a:t> </a:t>
                  </a:r>
                </a:p>
              </p:txBody>
            </p:sp>
            <p:sp>
              <p:nvSpPr>
                <p:cNvPr id="38931" name="Rectangle 40"/>
                <p:cNvSpPr>
                  <a:spLocks noChangeArrowheads="1"/>
                </p:cNvSpPr>
                <p:nvPr/>
              </p:nvSpPr>
              <p:spPr bwMode="auto">
                <a:xfrm rot="1471408">
                  <a:off x="3648" y="1152"/>
                  <a:ext cx="192" cy="96"/>
                </a:xfrm>
                <a:prstGeom prst="rect">
                  <a:avLst/>
                </a:prstGeom>
                <a:solidFill>
                  <a:srgbClr val="FFAD4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/>
                    <a:t> </a:t>
                  </a:r>
                </a:p>
              </p:txBody>
            </p:sp>
            <p:sp>
              <p:nvSpPr>
                <p:cNvPr id="38932" name="Rectangle 41"/>
                <p:cNvSpPr>
                  <a:spLocks noChangeArrowheads="1"/>
                </p:cNvSpPr>
                <p:nvPr/>
              </p:nvSpPr>
              <p:spPr bwMode="auto">
                <a:xfrm rot="-1286864">
                  <a:off x="3648" y="912"/>
                  <a:ext cx="192" cy="96"/>
                </a:xfrm>
                <a:prstGeom prst="rect">
                  <a:avLst/>
                </a:prstGeom>
                <a:solidFill>
                  <a:srgbClr val="FFAD4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/>
                    <a:t> </a:t>
                  </a:r>
                </a:p>
              </p:txBody>
            </p:sp>
            <p:sp>
              <p:nvSpPr>
                <p:cNvPr id="38933" name="Rectangle 42"/>
                <p:cNvSpPr>
                  <a:spLocks noChangeArrowheads="1"/>
                </p:cNvSpPr>
                <p:nvPr/>
              </p:nvSpPr>
              <p:spPr bwMode="auto">
                <a:xfrm>
                  <a:off x="3360" y="1056"/>
                  <a:ext cx="192" cy="96"/>
                </a:xfrm>
                <a:prstGeom prst="rect">
                  <a:avLst/>
                </a:prstGeom>
                <a:solidFill>
                  <a:srgbClr val="FFAD4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/>
                    <a:t> </a:t>
                  </a:r>
                </a:p>
              </p:txBody>
            </p:sp>
            <p:sp>
              <p:nvSpPr>
                <p:cNvPr id="38934" name="Rectangle 43"/>
                <p:cNvSpPr>
                  <a:spLocks noChangeArrowheads="1"/>
                </p:cNvSpPr>
                <p:nvPr/>
              </p:nvSpPr>
              <p:spPr bwMode="auto">
                <a:xfrm>
                  <a:off x="3239" y="720"/>
                  <a:ext cx="192" cy="96"/>
                </a:xfrm>
                <a:prstGeom prst="rect">
                  <a:avLst/>
                </a:prstGeom>
                <a:solidFill>
                  <a:srgbClr val="FFAD4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/>
                  <a:r>
                    <a:rPr lang="en-US"/>
                    <a:t> </a:t>
                  </a:r>
                </a:p>
              </p:txBody>
            </p:sp>
          </p:grpSp>
        </p:grpSp>
        <p:sp>
          <p:nvSpPr>
            <p:cNvPr id="38923" name="AutoShape 44"/>
            <p:cNvSpPr>
              <a:spLocks/>
            </p:cNvSpPr>
            <p:nvPr/>
          </p:nvSpPr>
          <p:spPr bwMode="auto">
            <a:xfrm rot="-5400000">
              <a:off x="1154" y="718"/>
              <a:ext cx="91" cy="288"/>
            </a:xfrm>
            <a:custGeom>
              <a:avLst/>
              <a:gdLst>
                <a:gd name="T0" fmla="*/ 0 w 21600"/>
                <a:gd name="T1" fmla="*/ 0 h 21600"/>
                <a:gd name="T2" fmla="*/ 21600 w 21600"/>
                <a:gd name="T3" fmla="*/ 21600 h 21600"/>
              </a:gdLst>
              <a:ahLst/>
              <a:cxnLst/>
              <a:rect l="T0" t="T1" r="T2" b="T3"/>
              <a:pathLst>
                <a:path w="21600" h="21600">
                  <a:moveTo>
                    <a:pt x="21600" y="16200"/>
                  </a:moveTo>
                  <a:lnTo>
                    <a:pt x="16200" y="16200"/>
                  </a:lnTo>
                  <a:lnTo>
                    <a:pt x="16200" y="0"/>
                  </a:lnTo>
                  <a:lnTo>
                    <a:pt x="5400" y="0"/>
                  </a:lnTo>
                  <a:lnTo>
                    <a:pt x="5400" y="16200"/>
                  </a:lnTo>
                  <a:lnTo>
                    <a:pt x="0" y="16200"/>
                  </a:lnTo>
                  <a:lnTo>
                    <a:pt x="10800" y="21600"/>
                  </a:lnTo>
                  <a:close/>
                  <a:moveTo>
                    <a:pt x="21600" y="16200"/>
                  </a:moveTo>
                </a:path>
              </a:pathLst>
            </a:cu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924" name="AutoShape 45"/>
            <p:cNvSpPr>
              <a:spLocks/>
            </p:cNvSpPr>
            <p:nvPr/>
          </p:nvSpPr>
          <p:spPr bwMode="auto">
            <a:xfrm rot="-5400000">
              <a:off x="2354" y="718"/>
              <a:ext cx="91" cy="288"/>
            </a:xfrm>
            <a:custGeom>
              <a:avLst/>
              <a:gdLst>
                <a:gd name="T0" fmla="*/ 0 w 21600"/>
                <a:gd name="T1" fmla="*/ 0 h 21600"/>
                <a:gd name="T2" fmla="*/ 21600 w 21600"/>
                <a:gd name="T3" fmla="*/ 21600 h 21600"/>
              </a:gdLst>
              <a:ahLst/>
              <a:cxnLst/>
              <a:rect l="T0" t="T1" r="T2" b="T3"/>
              <a:pathLst>
                <a:path w="21600" h="21600">
                  <a:moveTo>
                    <a:pt x="21600" y="16200"/>
                  </a:moveTo>
                  <a:lnTo>
                    <a:pt x="16200" y="16200"/>
                  </a:lnTo>
                  <a:lnTo>
                    <a:pt x="16200" y="0"/>
                  </a:lnTo>
                  <a:lnTo>
                    <a:pt x="5400" y="0"/>
                  </a:lnTo>
                  <a:lnTo>
                    <a:pt x="5400" y="16200"/>
                  </a:lnTo>
                  <a:lnTo>
                    <a:pt x="0" y="16200"/>
                  </a:lnTo>
                  <a:lnTo>
                    <a:pt x="10800" y="21600"/>
                  </a:lnTo>
                  <a:close/>
                  <a:moveTo>
                    <a:pt x="21600" y="16200"/>
                  </a:moveTo>
                </a:path>
              </a:pathLst>
            </a:cu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8921" name="TextBox 55"/>
          <p:cNvSpPr txBox="1">
            <a:spLocks noChangeArrowheads="1"/>
          </p:cNvSpPr>
          <p:nvPr/>
        </p:nvSpPr>
        <p:spPr bwMode="auto">
          <a:xfrm>
            <a:off x="4114800" y="2971800"/>
            <a:ext cx="9763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1"/>
              <a:t>In cell</a:t>
            </a:r>
          </a:p>
        </p:txBody>
      </p:sp>
      <p:grpSp>
        <p:nvGrpSpPr>
          <p:cNvPr id="56" name="Group 55"/>
          <p:cNvGrpSpPr/>
          <p:nvPr/>
        </p:nvGrpSpPr>
        <p:grpSpPr>
          <a:xfrm>
            <a:off x="0" y="-78387"/>
            <a:ext cx="8913813" cy="914400"/>
            <a:chOff x="0" y="920660"/>
            <a:chExt cx="8913813" cy="914400"/>
          </a:xfrm>
        </p:grpSpPr>
        <p:sp>
          <p:nvSpPr>
            <p:cNvPr id="57" name="Title 1"/>
            <p:cNvSpPr txBox="1">
              <a:spLocks/>
            </p:cNvSpPr>
            <p:nvPr/>
          </p:nvSpPr>
          <p:spPr>
            <a:xfrm>
              <a:off x="0" y="920660"/>
              <a:ext cx="8913813" cy="914400"/>
            </a:xfrm>
            <a:prstGeom prst="rect">
              <a:avLst/>
            </a:prstGeom>
            <a:solidFill>
              <a:schemeClr val="tx2"/>
            </a:solidFill>
          </p:spPr>
          <p:txBody>
            <a:bodyPr vert="horz" lIns="1188720" tIns="45720" rIns="274320" bIns="45720" rtlCol="0" anchor="ctr">
              <a:normAutofit/>
            </a:bodyPr>
            <a:lstStyle>
              <a:lvl1pPr marL="0" indent="0" algn="l" defTabSz="914400" rtl="0" eaLnBrk="1" latinLnBrk="0" hangingPunct="1">
                <a:spcBef>
                  <a:spcPct val="0"/>
                </a:spcBef>
                <a:buNone/>
                <a:defRPr sz="360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en-US" dirty="0"/>
            </a:p>
          </p:txBody>
        </p:sp>
        <p:sp>
          <p:nvSpPr>
            <p:cNvPr id="58" name="TextBox 6"/>
            <p:cNvSpPr txBox="1">
              <a:spLocks noChangeArrowheads="1"/>
            </p:cNvSpPr>
            <p:nvPr/>
          </p:nvSpPr>
          <p:spPr bwMode="auto">
            <a:xfrm>
              <a:off x="677335" y="1117584"/>
              <a:ext cx="6668187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000" b="1" dirty="0">
                  <a:solidFill>
                    <a:srgbClr val="FFFFFF"/>
                  </a:solidFill>
                </a:rPr>
                <a:t>In-cell </a:t>
              </a:r>
              <a:r>
                <a:rPr lang="en-US" sz="2000" b="1" dirty="0" smtClean="0">
                  <a:solidFill>
                    <a:srgbClr val="FFFFFF"/>
                  </a:solidFill>
                </a:rPr>
                <a:t>NMR: NA degradation (</a:t>
              </a:r>
              <a:r>
                <a:rPr lang="en-US" sz="2000" b="1" dirty="0" err="1" smtClean="0">
                  <a:solidFill>
                    <a:srgbClr val="FFFFFF"/>
                  </a:solidFill>
                </a:rPr>
                <a:t>un)expected</a:t>
              </a:r>
              <a:r>
                <a:rPr lang="en-US" sz="2000" b="1" dirty="0" smtClean="0">
                  <a:solidFill>
                    <a:srgbClr val="FFFFFF"/>
                  </a:solidFill>
                </a:rPr>
                <a:t> problem</a:t>
              </a:r>
              <a:endParaRPr lang="en-US" sz="2000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55" name="Rectangle 54"/>
          <p:cNvSpPr/>
          <p:nvPr/>
        </p:nvSpPr>
        <p:spPr>
          <a:xfrm>
            <a:off x="3862660" y="2286000"/>
            <a:ext cx="738187" cy="717549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  <a:scene3d>
            <a:camera prst="orthographicFront"/>
            <a:lightRig rig="threePt" dir="tl"/>
          </a:scene3d>
          <a:sp3d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0609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5" name="Picture 9" descr="NA_degradation.tiff"/>
          <p:cNvPicPr>
            <a:picLocks noChangeAspect="1"/>
          </p:cNvPicPr>
          <p:nvPr/>
        </p:nvPicPr>
        <p:blipFill>
          <a:blip r:embed="rId3"/>
          <a:srcRect l="53055"/>
          <a:stretch>
            <a:fillRect/>
          </a:stretch>
        </p:blipFill>
        <p:spPr bwMode="auto">
          <a:xfrm>
            <a:off x="3886200" y="1981200"/>
            <a:ext cx="4648200" cy="391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0966" name="Group 9"/>
          <p:cNvGrpSpPr>
            <a:grpSpLocks/>
          </p:cNvGrpSpPr>
          <p:nvPr/>
        </p:nvGrpSpPr>
        <p:grpSpPr bwMode="auto">
          <a:xfrm>
            <a:off x="3810000" y="5791200"/>
            <a:ext cx="4672013" cy="368300"/>
            <a:chOff x="1440" y="3076"/>
            <a:chExt cx="2943" cy="232"/>
          </a:xfrm>
        </p:grpSpPr>
        <p:cxnSp>
          <p:nvCxnSpPr>
            <p:cNvPr id="14" name="Straight Connector 13"/>
            <p:cNvCxnSpPr/>
            <p:nvPr/>
          </p:nvCxnSpPr>
          <p:spPr>
            <a:xfrm>
              <a:off x="1440" y="3192"/>
              <a:ext cx="288" cy="1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0999" name="Rectangle 11"/>
            <p:cNvSpPr>
              <a:spLocks noChangeArrowheads="1"/>
            </p:cNvSpPr>
            <p:nvPr/>
          </p:nvSpPr>
          <p:spPr bwMode="auto">
            <a:xfrm>
              <a:off x="1756" y="3077"/>
              <a:ext cx="51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800">
                  <a:latin typeface="Calibri" charset="0"/>
                </a:rPr>
                <a:t>30 min</a:t>
              </a:r>
            </a:p>
          </p:txBody>
        </p:sp>
        <p:cxnSp>
          <p:nvCxnSpPr>
            <p:cNvPr id="41000" name="Straight Connector 13"/>
            <p:cNvCxnSpPr>
              <a:cxnSpLocks noChangeShapeType="1"/>
            </p:cNvCxnSpPr>
            <p:nvPr/>
          </p:nvCxnSpPr>
          <p:spPr bwMode="auto">
            <a:xfrm>
              <a:off x="2400" y="3192"/>
              <a:ext cx="288" cy="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</p:cxnSp>
        <p:sp>
          <p:nvSpPr>
            <p:cNvPr id="41001" name="Rectangle 13"/>
            <p:cNvSpPr>
              <a:spLocks noChangeArrowheads="1"/>
            </p:cNvSpPr>
            <p:nvPr/>
          </p:nvSpPr>
          <p:spPr bwMode="auto">
            <a:xfrm>
              <a:off x="3792" y="3076"/>
              <a:ext cx="59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800">
                  <a:latin typeface="Calibri" charset="0"/>
                </a:rPr>
                <a:t>360 min</a:t>
              </a:r>
            </a:p>
          </p:txBody>
        </p:sp>
        <p:sp>
          <p:nvSpPr>
            <p:cNvPr id="41002" name="Rectangle 14"/>
            <p:cNvSpPr>
              <a:spLocks noChangeArrowheads="1"/>
            </p:cNvSpPr>
            <p:nvPr/>
          </p:nvSpPr>
          <p:spPr bwMode="auto">
            <a:xfrm>
              <a:off x="2688" y="3076"/>
              <a:ext cx="59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800">
                  <a:latin typeface="Calibri" charset="0"/>
                </a:rPr>
                <a:t>180 min</a:t>
              </a:r>
            </a:p>
          </p:txBody>
        </p:sp>
        <p:cxnSp>
          <p:nvCxnSpPr>
            <p:cNvPr id="41003" name="Straight Connector 13"/>
            <p:cNvCxnSpPr>
              <a:cxnSpLocks noChangeShapeType="1"/>
            </p:cNvCxnSpPr>
            <p:nvPr/>
          </p:nvCxnSpPr>
          <p:spPr bwMode="auto">
            <a:xfrm>
              <a:off x="3456" y="3191"/>
              <a:ext cx="288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  <a:headEnd/>
              <a:tailEnd/>
            </a:ln>
          </p:spPr>
        </p:cxnSp>
      </p:grpSp>
      <p:grpSp>
        <p:nvGrpSpPr>
          <p:cNvPr id="40968" name="Group 8"/>
          <p:cNvGrpSpPr>
            <a:grpSpLocks/>
          </p:cNvGrpSpPr>
          <p:nvPr/>
        </p:nvGrpSpPr>
        <p:grpSpPr bwMode="auto">
          <a:xfrm>
            <a:off x="2971800" y="1447800"/>
            <a:ext cx="685800" cy="990600"/>
            <a:chOff x="3648" y="336"/>
            <a:chExt cx="432" cy="624"/>
          </a:xfrm>
        </p:grpSpPr>
        <p:grpSp>
          <p:nvGrpSpPr>
            <p:cNvPr id="40987" name="Group 9"/>
            <p:cNvGrpSpPr>
              <a:grpSpLocks/>
            </p:cNvGrpSpPr>
            <p:nvPr/>
          </p:nvGrpSpPr>
          <p:grpSpPr bwMode="auto">
            <a:xfrm>
              <a:off x="3648" y="336"/>
              <a:ext cx="432" cy="624"/>
              <a:chOff x="3648" y="240"/>
              <a:chExt cx="432" cy="624"/>
            </a:xfrm>
          </p:grpSpPr>
          <p:sp>
            <p:nvSpPr>
              <p:cNvPr id="40995" name="AutoShape 10"/>
              <p:cNvSpPr>
                <a:spLocks noChangeArrowheads="1"/>
              </p:cNvSpPr>
              <p:nvPr/>
            </p:nvSpPr>
            <p:spPr bwMode="auto">
              <a:xfrm>
                <a:off x="3648" y="240"/>
                <a:ext cx="432" cy="38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8831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49" y="11835"/>
                    </a:moveTo>
                    <a:cubicBezTo>
                      <a:pt x="16" y="11491"/>
                      <a:pt x="0" y="1114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599" y="11145"/>
                      <a:pt x="21583" y="11491"/>
                      <a:pt x="21550" y="11835"/>
                    </a:cubicBezTo>
                    <a:cubicBezTo>
                      <a:pt x="21583" y="11491"/>
                      <a:pt x="21600" y="11145"/>
                      <a:pt x="21600" y="10800"/>
                    </a:cubicBez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ubicBezTo>
                      <a:pt x="-1" y="11145"/>
                      <a:pt x="16" y="11491"/>
                      <a:pt x="49" y="11835"/>
                    </a:cubicBezTo>
                    <a:close/>
                  </a:path>
                </a:pathLst>
              </a:custGeom>
              <a:solidFill>
                <a:srgbClr val="FFAD43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996" name="Line 11"/>
              <p:cNvSpPr>
                <a:spLocks noChangeShapeType="1"/>
              </p:cNvSpPr>
              <p:nvPr/>
            </p:nvSpPr>
            <p:spPr bwMode="auto">
              <a:xfrm>
                <a:off x="3648" y="432"/>
                <a:ext cx="0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997" name="Line 12"/>
              <p:cNvSpPr>
                <a:spLocks noChangeShapeType="1"/>
              </p:cNvSpPr>
              <p:nvPr/>
            </p:nvSpPr>
            <p:spPr bwMode="auto">
              <a:xfrm>
                <a:off x="4080" y="432"/>
                <a:ext cx="0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0988" name="Rectangle 13"/>
            <p:cNvSpPr>
              <a:spLocks noChangeArrowheads="1"/>
            </p:cNvSpPr>
            <p:nvPr/>
          </p:nvSpPr>
          <p:spPr bwMode="auto">
            <a:xfrm>
              <a:off x="3648" y="480"/>
              <a:ext cx="192" cy="96"/>
            </a:xfrm>
            <a:prstGeom prst="rect">
              <a:avLst/>
            </a:prstGeom>
            <a:solidFill>
              <a:srgbClr val="FFAD4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 </a:t>
              </a:r>
            </a:p>
          </p:txBody>
        </p:sp>
        <p:sp>
          <p:nvSpPr>
            <p:cNvPr id="40989" name="Rectangle 14"/>
            <p:cNvSpPr>
              <a:spLocks noChangeArrowheads="1"/>
            </p:cNvSpPr>
            <p:nvPr/>
          </p:nvSpPr>
          <p:spPr bwMode="auto">
            <a:xfrm>
              <a:off x="3648" y="624"/>
              <a:ext cx="192" cy="96"/>
            </a:xfrm>
            <a:prstGeom prst="rect">
              <a:avLst/>
            </a:prstGeom>
            <a:solidFill>
              <a:srgbClr val="FFAD4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 </a:t>
              </a:r>
            </a:p>
          </p:txBody>
        </p:sp>
        <p:sp>
          <p:nvSpPr>
            <p:cNvPr id="40990" name="Rectangle 15"/>
            <p:cNvSpPr>
              <a:spLocks noChangeArrowheads="1"/>
            </p:cNvSpPr>
            <p:nvPr/>
          </p:nvSpPr>
          <p:spPr bwMode="auto">
            <a:xfrm>
              <a:off x="3648" y="768"/>
              <a:ext cx="192" cy="96"/>
            </a:xfrm>
            <a:prstGeom prst="rect">
              <a:avLst/>
            </a:prstGeom>
            <a:solidFill>
              <a:srgbClr val="FFAD4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 </a:t>
              </a:r>
            </a:p>
          </p:txBody>
        </p:sp>
        <p:sp>
          <p:nvSpPr>
            <p:cNvPr id="40991" name="Rectangle 16"/>
            <p:cNvSpPr>
              <a:spLocks noChangeArrowheads="1"/>
            </p:cNvSpPr>
            <p:nvPr/>
          </p:nvSpPr>
          <p:spPr bwMode="auto">
            <a:xfrm>
              <a:off x="3888" y="480"/>
              <a:ext cx="192" cy="96"/>
            </a:xfrm>
            <a:prstGeom prst="rect">
              <a:avLst/>
            </a:prstGeom>
            <a:solidFill>
              <a:srgbClr val="FFAD4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 </a:t>
              </a:r>
            </a:p>
          </p:txBody>
        </p:sp>
        <p:sp>
          <p:nvSpPr>
            <p:cNvPr id="40992" name="Rectangle 17"/>
            <p:cNvSpPr>
              <a:spLocks noChangeArrowheads="1"/>
            </p:cNvSpPr>
            <p:nvPr/>
          </p:nvSpPr>
          <p:spPr bwMode="auto">
            <a:xfrm>
              <a:off x="3888" y="624"/>
              <a:ext cx="192" cy="96"/>
            </a:xfrm>
            <a:prstGeom prst="rect">
              <a:avLst/>
            </a:prstGeom>
            <a:solidFill>
              <a:srgbClr val="FFAD4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 </a:t>
              </a:r>
            </a:p>
          </p:txBody>
        </p:sp>
        <p:sp>
          <p:nvSpPr>
            <p:cNvPr id="40993" name="Rectangle 18"/>
            <p:cNvSpPr>
              <a:spLocks noChangeArrowheads="1"/>
            </p:cNvSpPr>
            <p:nvPr/>
          </p:nvSpPr>
          <p:spPr bwMode="auto">
            <a:xfrm>
              <a:off x="3888" y="768"/>
              <a:ext cx="192" cy="96"/>
            </a:xfrm>
            <a:prstGeom prst="rect">
              <a:avLst/>
            </a:prstGeom>
            <a:solidFill>
              <a:srgbClr val="FFAD4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 </a:t>
              </a:r>
            </a:p>
          </p:txBody>
        </p:sp>
        <p:sp>
          <p:nvSpPr>
            <p:cNvPr id="40994" name="Rectangle 19"/>
            <p:cNvSpPr>
              <a:spLocks noChangeArrowheads="1"/>
            </p:cNvSpPr>
            <p:nvPr/>
          </p:nvSpPr>
          <p:spPr bwMode="auto">
            <a:xfrm>
              <a:off x="3767" y="336"/>
              <a:ext cx="192" cy="96"/>
            </a:xfrm>
            <a:prstGeom prst="rect">
              <a:avLst/>
            </a:prstGeom>
            <a:solidFill>
              <a:srgbClr val="FFAD4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 </a:t>
              </a:r>
            </a:p>
          </p:txBody>
        </p:sp>
      </p:grpSp>
      <p:sp>
        <p:nvSpPr>
          <p:cNvPr id="40969" name="AutoShape 44"/>
          <p:cNvSpPr>
            <a:spLocks/>
          </p:cNvSpPr>
          <p:nvPr/>
        </p:nvSpPr>
        <p:spPr bwMode="auto">
          <a:xfrm rot="-5400000">
            <a:off x="2366168" y="1520032"/>
            <a:ext cx="144463" cy="457200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21600 h 21600"/>
            </a:gdLst>
            <a:ahLst/>
            <a:cxnLst/>
            <a:rect l="T0" t="T1" r="T2" b="T3"/>
            <a:pathLst>
              <a:path w="21600" h="21600">
                <a:moveTo>
                  <a:pt x="21600" y="16200"/>
                </a:moveTo>
                <a:lnTo>
                  <a:pt x="16200" y="16200"/>
                </a:lnTo>
                <a:lnTo>
                  <a:pt x="16200" y="0"/>
                </a:lnTo>
                <a:lnTo>
                  <a:pt x="5400" y="0"/>
                </a:lnTo>
                <a:lnTo>
                  <a:pt x="5400" y="16200"/>
                </a:lnTo>
                <a:lnTo>
                  <a:pt x="0" y="16200"/>
                </a:lnTo>
                <a:lnTo>
                  <a:pt x="10800" y="21600"/>
                </a:lnTo>
                <a:close/>
                <a:moveTo>
                  <a:pt x="21600" y="16200"/>
                </a:moveTo>
              </a:path>
            </a:pathLst>
          </a:cu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0970" name="Group 8"/>
          <p:cNvGrpSpPr>
            <a:grpSpLocks/>
          </p:cNvGrpSpPr>
          <p:nvPr/>
        </p:nvGrpSpPr>
        <p:grpSpPr bwMode="auto">
          <a:xfrm>
            <a:off x="1295400" y="1447800"/>
            <a:ext cx="685800" cy="990600"/>
            <a:chOff x="3648" y="336"/>
            <a:chExt cx="432" cy="624"/>
          </a:xfrm>
        </p:grpSpPr>
        <p:grpSp>
          <p:nvGrpSpPr>
            <p:cNvPr id="40976" name="Group 9"/>
            <p:cNvGrpSpPr>
              <a:grpSpLocks/>
            </p:cNvGrpSpPr>
            <p:nvPr/>
          </p:nvGrpSpPr>
          <p:grpSpPr bwMode="auto">
            <a:xfrm>
              <a:off x="3648" y="336"/>
              <a:ext cx="432" cy="624"/>
              <a:chOff x="3648" y="240"/>
              <a:chExt cx="432" cy="624"/>
            </a:xfrm>
          </p:grpSpPr>
          <p:sp>
            <p:nvSpPr>
              <p:cNvPr id="40984" name="AutoShape 10"/>
              <p:cNvSpPr>
                <a:spLocks noChangeArrowheads="1"/>
              </p:cNvSpPr>
              <p:nvPr/>
            </p:nvSpPr>
            <p:spPr bwMode="auto">
              <a:xfrm>
                <a:off x="3648" y="240"/>
                <a:ext cx="432" cy="38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8831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49" y="11835"/>
                    </a:moveTo>
                    <a:cubicBezTo>
                      <a:pt x="16" y="11491"/>
                      <a:pt x="0" y="1114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599" y="11145"/>
                      <a:pt x="21583" y="11491"/>
                      <a:pt x="21550" y="11835"/>
                    </a:cubicBezTo>
                    <a:cubicBezTo>
                      <a:pt x="21583" y="11491"/>
                      <a:pt x="21600" y="11145"/>
                      <a:pt x="21600" y="10800"/>
                    </a:cubicBez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ubicBezTo>
                      <a:pt x="-1" y="11145"/>
                      <a:pt x="16" y="11491"/>
                      <a:pt x="49" y="11835"/>
                    </a:cubicBezTo>
                    <a:close/>
                  </a:path>
                </a:pathLst>
              </a:custGeom>
              <a:solidFill>
                <a:srgbClr val="FFAD43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985" name="Line 11"/>
              <p:cNvSpPr>
                <a:spLocks noChangeShapeType="1"/>
              </p:cNvSpPr>
              <p:nvPr/>
            </p:nvSpPr>
            <p:spPr bwMode="auto">
              <a:xfrm>
                <a:off x="3648" y="432"/>
                <a:ext cx="0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986" name="Line 12"/>
              <p:cNvSpPr>
                <a:spLocks noChangeShapeType="1"/>
              </p:cNvSpPr>
              <p:nvPr/>
            </p:nvSpPr>
            <p:spPr bwMode="auto">
              <a:xfrm>
                <a:off x="4080" y="432"/>
                <a:ext cx="0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0977" name="Rectangle 13"/>
            <p:cNvSpPr>
              <a:spLocks noChangeArrowheads="1"/>
            </p:cNvSpPr>
            <p:nvPr/>
          </p:nvSpPr>
          <p:spPr bwMode="auto">
            <a:xfrm>
              <a:off x="3648" y="480"/>
              <a:ext cx="192" cy="96"/>
            </a:xfrm>
            <a:prstGeom prst="rect">
              <a:avLst/>
            </a:prstGeom>
            <a:solidFill>
              <a:srgbClr val="FFAD4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 </a:t>
              </a:r>
            </a:p>
          </p:txBody>
        </p:sp>
        <p:sp>
          <p:nvSpPr>
            <p:cNvPr id="40978" name="Rectangle 14"/>
            <p:cNvSpPr>
              <a:spLocks noChangeArrowheads="1"/>
            </p:cNvSpPr>
            <p:nvPr/>
          </p:nvSpPr>
          <p:spPr bwMode="auto">
            <a:xfrm>
              <a:off x="3648" y="624"/>
              <a:ext cx="192" cy="96"/>
            </a:xfrm>
            <a:prstGeom prst="rect">
              <a:avLst/>
            </a:prstGeom>
            <a:solidFill>
              <a:srgbClr val="FFAD4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 </a:t>
              </a:r>
            </a:p>
          </p:txBody>
        </p:sp>
        <p:sp>
          <p:nvSpPr>
            <p:cNvPr id="40979" name="Rectangle 15"/>
            <p:cNvSpPr>
              <a:spLocks noChangeArrowheads="1"/>
            </p:cNvSpPr>
            <p:nvPr/>
          </p:nvSpPr>
          <p:spPr bwMode="auto">
            <a:xfrm>
              <a:off x="3648" y="768"/>
              <a:ext cx="192" cy="96"/>
            </a:xfrm>
            <a:prstGeom prst="rect">
              <a:avLst/>
            </a:prstGeom>
            <a:solidFill>
              <a:srgbClr val="FFAD4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 </a:t>
              </a:r>
            </a:p>
          </p:txBody>
        </p:sp>
        <p:sp>
          <p:nvSpPr>
            <p:cNvPr id="40980" name="Rectangle 16"/>
            <p:cNvSpPr>
              <a:spLocks noChangeArrowheads="1"/>
            </p:cNvSpPr>
            <p:nvPr/>
          </p:nvSpPr>
          <p:spPr bwMode="auto">
            <a:xfrm>
              <a:off x="3888" y="480"/>
              <a:ext cx="192" cy="96"/>
            </a:xfrm>
            <a:prstGeom prst="rect">
              <a:avLst/>
            </a:prstGeom>
            <a:solidFill>
              <a:srgbClr val="FFAD4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 </a:t>
              </a:r>
            </a:p>
          </p:txBody>
        </p:sp>
        <p:sp>
          <p:nvSpPr>
            <p:cNvPr id="40981" name="Rectangle 17"/>
            <p:cNvSpPr>
              <a:spLocks noChangeArrowheads="1"/>
            </p:cNvSpPr>
            <p:nvPr/>
          </p:nvSpPr>
          <p:spPr bwMode="auto">
            <a:xfrm>
              <a:off x="3888" y="624"/>
              <a:ext cx="192" cy="96"/>
            </a:xfrm>
            <a:prstGeom prst="rect">
              <a:avLst/>
            </a:prstGeom>
            <a:solidFill>
              <a:srgbClr val="FFAD4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 </a:t>
              </a:r>
            </a:p>
          </p:txBody>
        </p:sp>
        <p:sp>
          <p:nvSpPr>
            <p:cNvPr id="40982" name="Rectangle 18"/>
            <p:cNvSpPr>
              <a:spLocks noChangeArrowheads="1"/>
            </p:cNvSpPr>
            <p:nvPr/>
          </p:nvSpPr>
          <p:spPr bwMode="auto">
            <a:xfrm>
              <a:off x="3888" y="768"/>
              <a:ext cx="192" cy="96"/>
            </a:xfrm>
            <a:prstGeom prst="rect">
              <a:avLst/>
            </a:prstGeom>
            <a:solidFill>
              <a:srgbClr val="FFAD4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 </a:t>
              </a:r>
            </a:p>
          </p:txBody>
        </p:sp>
        <p:sp>
          <p:nvSpPr>
            <p:cNvPr id="40983" name="Rectangle 19"/>
            <p:cNvSpPr>
              <a:spLocks noChangeArrowheads="1"/>
            </p:cNvSpPr>
            <p:nvPr/>
          </p:nvSpPr>
          <p:spPr bwMode="auto">
            <a:xfrm>
              <a:off x="3767" y="336"/>
              <a:ext cx="192" cy="96"/>
            </a:xfrm>
            <a:prstGeom prst="rect">
              <a:avLst/>
            </a:prstGeom>
            <a:solidFill>
              <a:srgbClr val="FFAD4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 </a:t>
              </a:r>
            </a:p>
          </p:txBody>
        </p:sp>
      </p:grpSp>
      <p:sp>
        <p:nvSpPr>
          <p:cNvPr id="67" name="5-Point Star 66"/>
          <p:cNvSpPr/>
          <p:nvPr/>
        </p:nvSpPr>
        <p:spPr>
          <a:xfrm>
            <a:off x="990600" y="1676400"/>
            <a:ext cx="457200" cy="381000"/>
          </a:xfrm>
          <a:prstGeom prst="star5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8" name="5-Point Star 67"/>
          <p:cNvSpPr/>
          <p:nvPr/>
        </p:nvSpPr>
        <p:spPr>
          <a:xfrm>
            <a:off x="2667000" y="1676400"/>
            <a:ext cx="457200" cy="381000"/>
          </a:xfrm>
          <a:prstGeom prst="star5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40973" name="Picture 6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19600" y="990600"/>
            <a:ext cx="3594100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1" name="Straight Connector 70"/>
          <p:cNvCxnSpPr/>
          <p:nvPr/>
        </p:nvCxnSpPr>
        <p:spPr>
          <a:xfrm>
            <a:off x="5715000" y="1447800"/>
            <a:ext cx="1066800" cy="1588"/>
          </a:xfrm>
          <a:prstGeom prst="line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975" name="TextBox 71"/>
          <p:cNvSpPr txBox="1">
            <a:spLocks noChangeArrowheads="1"/>
          </p:cNvSpPr>
          <p:nvPr/>
        </p:nvSpPr>
        <p:spPr bwMode="auto">
          <a:xfrm>
            <a:off x="4114800" y="3048000"/>
            <a:ext cx="9763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1"/>
              <a:t>In cell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0" y="-78387"/>
            <a:ext cx="8913813" cy="914400"/>
            <a:chOff x="0" y="920660"/>
            <a:chExt cx="8913813" cy="914400"/>
          </a:xfrm>
        </p:grpSpPr>
        <p:sp>
          <p:nvSpPr>
            <p:cNvPr id="45" name="Title 1"/>
            <p:cNvSpPr txBox="1">
              <a:spLocks/>
            </p:cNvSpPr>
            <p:nvPr/>
          </p:nvSpPr>
          <p:spPr>
            <a:xfrm>
              <a:off x="0" y="920660"/>
              <a:ext cx="8913813" cy="914400"/>
            </a:xfrm>
            <a:prstGeom prst="rect">
              <a:avLst/>
            </a:prstGeom>
            <a:solidFill>
              <a:schemeClr val="tx2"/>
            </a:solidFill>
          </p:spPr>
          <p:txBody>
            <a:bodyPr vert="horz" lIns="1188720" tIns="45720" rIns="274320" bIns="45720" rtlCol="0" anchor="ctr">
              <a:normAutofit/>
            </a:bodyPr>
            <a:lstStyle>
              <a:lvl1pPr marL="0" indent="0" algn="l" defTabSz="914400" rtl="0" eaLnBrk="1" latinLnBrk="0" hangingPunct="1">
                <a:spcBef>
                  <a:spcPct val="0"/>
                </a:spcBef>
                <a:buNone/>
                <a:defRPr sz="360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en-US" dirty="0"/>
            </a:p>
          </p:txBody>
        </p:sp>
        <p:sp>
          <p:nvSpPr>
            <p:cNvPr id="46" name="TextBox 6"/>
            <p:cNvSpPr txBox="1">
              <a:spLocks noChangeArrowheads="1"/>
            </p:cNvSpPr>
            <p:nvPr/>
          </p:nvSpPr>
          <p:spPr bwMode="auto">
            <a:xfrm>
              <a:off x="677335" y="1117584"/>
              <a:ext cx="6139697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000" b="1" dirty="0">
                  <a:solidFill>
                    <a:srgbClr val="FFFFFF"/>
                  </a:solidFill>
                </a:rPr>
                <a:t>Chemical stabilization prevents NA degradation</a:t>
              </a:r>
            </a:p>
          </p:txBody>
        </p:sp>
      </p:grpSp>
      <p:sp>
        <p:nvSpPr>
          <p:cNvPr id="3" name="Rectangle 2"/>
          <p:cNvSpPr/>
          <p:nvPr/>
        </p:nvSpPr>
        <p:spPr>
          <a:xfrm>
            <a:off x="4013200" y="2438400"/>
            <a:ext cx="406400" cy="40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scene3d>
            <a:camera prst="orthographicFront"/>
            <a:lightRig rig="threePt" dir="tl"/>
          </a:scene3d>
          <a:sp3d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0695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70" name="Group 8"/>
          <p:cNvGrpSpPr>
            <a:grpSpLocks/>
          </p:cNvGrpSpPr>
          <p:nvPr/>
        </p:nvGrpSpPr>
        <p:grpSpPr bwMode="auto">
          <a:xfrm>
            <a:off x="698960" y="1313092"/>
            <a:ext cx="685800" cy="990600"/>
            <a:chOff x="3648" y="336"/>
            <a:chExt cx="432" cy="624"/>
          </a:xfrm>
        </p:grpSpPr>
        <p:grpSp>
          <p:nvGrpSpPr>
            <p:cNvPr id="40976" name="Group 9"/>
            <p:cNvGrpSpPr>
              <a:grpSpLocks/>
            </p:cNvGrpSpPr>
            <p:nvPr/>
          </p:nvGrpSpPr>
          <p:grpSpPr bwMode="auto">
            <a:xfrm>
              <a:off x="3648" y="336"/>
              <a:ext cx="432" cy="624"/>
              <a:chOff x="3648" y="240"/>
              <a:chExt cx="432" cy="624"/>
            </a:xfrm>
          </p:grpSpPr>
          <p:sp>
            <p:nvSpPr>
              <p:cNvPr id="40984" name="AutoShape 10"/>
              <p:cNvSpPr>
                <a:spLocks noChangeArrowheads="1"/>
              </p:cNvSpPr>
              <p:nvPr/>
            </p:nvSpPr>
            <p:spPr bwMode="auto">
              <a:xfrm>
                <a:off x="3648" y="240"/>
                <a:ext cx="432" cy="38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8831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49" y="11835"/>
                    </a:moveTo>
                    <a:cubicBezTo>
                      <a:pt x="16" y="11491"/>
                      <a:pt x="0" y="1114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599" y="11145"/>
                      <a:pt x="21583" y="11491"/>
                      <a:pt x="21550" y="11835"/>
                    </a:cubicBezTo>
                    <a:cubicBezTo>
                      <a:pt x="21583" y="11491"/>
                      <a:pt x="21600" y="11145"/>
                      <a:pt x="21600" y="10800"/>
                    </a:cubicBez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ubicBezTo>
                      <a:pt x="-1" y="11145"/>
                      <a:pt x="16" y="11491"/>
                      <a:pt x="49" y="11835"/>
                    </a:cubicBezTo>
                    <a:close/>
                  </a:path>
                </a:pathLst>
              </a:custGeom>
              <a:solidFill>
                <a:srgbClr val="FFAD43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985" name="Line 11"/>
              <p:cNvSpPr>
                <a:spLocks noChangeShapeType="1"/>
              </p:cNvSpPr>
              <p:nvPr/>
            </p:nvSpPr>
            <p:spPr bwMode="auto">
              <a:xfrm>
                <a:off x="3648" y="432"/>
                <a:ext cx="0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986" name="Line 12"/>
              <p:cNvSpPr>
                <a:spLocks noChangeShapeType="1"/>
              </p:cNvSpPr>
              <p:nvPr/>
            </p:nvSpPr>
            <p:spPr bwMode="auto">
              <a:xfrm>
                <a:off x="4080" y="432"/>
                <a:ext cx="0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0977" name="Rectangle 13"/>
            <p:cNvSpPr>
              <a:spLocks noChangeArrowheads="1"/>
            </p:cNvSpPr>
            <p:nvPr/>
          </p:nvSpPr>
          <p:spPr bwMode="auto">
            <a:xfrm>
              <a:off x="3648" y="480"/>
              <a:ext cx="192" cy="96"/>
            </a:xfrm>
            <a:prstGeom prst="rect">
              <a:avLst/>
            </a:prstGeom>
            <a:solidFill>
              <a:srgbClr val="FFAD4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 </a:t>
              </a:r>
            </a:p>
          </p:txBody>
        </p:sp>
        <p:sp>
          <p:nvSpPr>
            <p:cNvPr id="40978" name="Rectangle 14"/>
            <p:cNvSpPr>
              <a:spLocks noChangeArrowheads="1"/>
            </p:cNvSpPr>
            <p:nvPr/>
          </p:nvSpPr>
          <p:spPr bwMode="auto">
            <a:xfrm>
              <a:off x="3648" y="624"/>
              <a:ext cx="192" cy="96"/>
            </a:xfrm>
            <a:prstGeom prst="rect">
              <a:avLst/>
            </a:prstGeom>
            <a:solidFill>
              <a:srgbClr val="FFAD4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 </a:t>
              </a:r>
            </a:p>
          </p:txBody>
        </p:sp>
        <p:sp>
          <p:nvSpPr>
            <p:cNvPr id="40979" name="Rectangle 15"/>
            <p:cNvSpPr>
              <a:spLocks noChangeArrowheads="1"/>
            </p:cNvSpPr>
            <p:nvPr/>
          </p:nvSpPr>
          <p:spPr bwMode="auto">
            <a:xfrm>
              <a:off x="3648" y="768"/>
              <a:ext cx="192" cy="96"/>
            </a:xfrm>
            <a:prstGeom prst="rect">
              <a:avLst/>
            </a:prstGeom>
            <a:solidFill>
              <a:srgbClr val="FFAD4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 </a:t>
              </a:r>
            </a:p>
          </p:txBody>
        </p:sp>
        <p:sp>
          <p:nvSpPr>
            <p:cNvPr id="40980" name="Rectangle 16"/>
            <p:cNvSpPr>
              <a:spLocks noChangeArrowheads="1"/>
            </p:cNvSpPr>
            <p:nvPr/>
          </p:nvSpPr>
          <p:spPr bwMode="auto">
            <a:xfrm>
              <a:off x="3888" y="480"/>
              <a:ext cx="192" cy="96"/>
            </a:xfrm>
            <a:prstGeom prst="rect">
              <a:avLst/>
            </a:prstGeom>
            <a:solidFill>
              <a:srgbClr val="FFAD4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 </a:t>
              </a:r>
            </a:p>
          </p:txBody>
        </p:sp>
        <p:sp>
          <p:nvSpPr>
            <p:cNvPr id="40981" name="Rectangle 17"/>
            <p:cNvSpPr>
              <a:spLocks noChangeArrowheads="1"/>
            </p:cNvSpPr>
            <p:nvPr/>
          </p:nvSpPr>
          <p:spPr bwMode="auto">
            <a:xfrm>
              <a:off x="3888" y="624"/>
              <a:ext cx="192" cy="96"/>
            </a:xfrm>
            <a:prstGeom prst="rect">
              <a:avLst/>
            </a:prstGeom>
            <a:solidFill>
              <a:srgbClr val="FFAD4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 </a:t>
              </a:r>
            </a:p>
          </p:txBody>
        </p:sp>
        <p:sp>
          <p:nvSpPr>
            <p:cNvPr id="40982" name="Rectangle 18"/>
            <p:cNvSpPr>
              <a:spLocks noChangeArrowheads="1"/>
            </p:cNvSpPr>
            <p:nvPr/>
          </p:nvSpPr>
          <p:spPr bwMode="auto">
            <a:xfrm>
              <a:off x="3888" y="768"/>
              <a:ext cx="192" cy="96"/>
            </a:xfrm>
            <a:prstGeom prst="rect">
              <a:avLst/>
            </a:prstGeom>
            <a:solidFill>
              <a:srgbClr val="FFAD4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 </a:t>
              </a:r>
            </a:p>
          </p:txBody>
        </p:sp>
        <p:sp>
          <p:nvSpPr>
            <p:cNvPr id="40983" name="Rectangle 19"/>
            <p:cNvSpPr>
              <a:spLocks noChangeArrowheads="1"/>
            </p:cNvSpPr>
            <p:nvPr/>
          </p:nvSpPr>
          <p:spPr bwMode="auto">
            <a:xfrm>
              <a:off x="3767" y="336"/>
              <a:ext cx="192" cy="96"/>
            </a:xfrm>
            <a:prstGeom prst="rect">
              <a:avLst/>
            </a:prstGeom>
            <a:solidFill>
              <a:srgbClr val="FFAD4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/>
                <a:t> </a:t>
              </a:r>
            </a:p>
          </p:txBody>
        </p:sp>
      </p:grpSp>
      <p:sp>
        <p:nvSpPr>
          <p:cNvPr id="67" name="5-Point Star 66"/>
          <p:cNvSpPr/>
          <p:nvPr/>
        </p:nvSpPr>
        <p:spPr>
          <a:xfrm>
            <a:off x="394160" y="1541692"/>
            <a:ext cx="457200" cy="381000"/>
          </a:xfrm>
          <a:prstGeom prst="star5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40973" name="Picture 6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276" y="2657475"/>
            <a:ext cx="3594100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1" name="Straight Connector 70"/>
          <p:cNvCxnSpPr/>
          <p:nvPr/>
        </p:nvCxnSpPr>
        <p:spPr>
          <a:xfrm>
            <a:off x="1729676" y="3114675"/>
            <a:ext cx="1066800" cy="1588"/>
          </a:xfrm>
          <a:prstGeom prst="line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4" name="Group 43"/>
          <p:cNvGrpSpPr/>
          <p:nvPr/>
        </p:nvGrpSpPr>
        <p:grpSpPr>
          <a:xfrm>
            <a:off x="0" y="-78387"/>
            <a:ext cx="8913813" cy="914400"/>
            <a:chOff x="0" y="920660"/>
            <a:chExt cx="8913813" cy="914400"/>
          </a:xfrm>
        </p:grpSpPr>
        <p:sp>
          <p:nvSpPr>
            <p:cNvPr id="45" name="Title 1"/>
            <p:cNvSpPr txBox="1">
              <a:spLocks/>
            </p:cNvSpPr>
            <p:nvPr/>
          </p:nvSpPr>
          <p:spPr>
            <a:xfrm>
              <a:off x="0" y="920660"/>
              <a:ext cx="8913813" cy="914400"/>
            </a:xfrm>
            <a:prstGeom prst="rect">
              <a:avLst/>
            </a:prstGeom>
            <a:solidFill>
              <a:schemeClr val="tx2"/>
            </a:solidFill>
          </p:spPr>
          <p:txBody>
            <a:bodyPr vert="horz" lIns="1188720" tIns="45720" rIns="274320" bIns="45720" rtlCol="0" anchor="ctr">
              <a:normAutofit/>
            </a:bodyPr>
            <a:lstStyle>
              <a:lvl1pPr marL="0" indent="0" algn="l" defTabSz="914400" rtl="0" eaLnBrk="1" latinLnBrk="0" hangingPunct="1">
                <a:spcBef>
                  <a:spcPct val="0"/>
                </a:spcBef>
                <a:buNone/>
                <a:defRPr sz="360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en-US" dirty="0"/>
            </a:p>
          </p:txBody>
        </p:sp>
        <p:sp>
          <p:nvSpPr>
            <p:cNvPr id="46" name="TextBox 6"/>
            <p:cNvSpPr txBox="1">
              <a:spLocks noChangeArrowheads="1"/>
            </p:cNvSpPr>
            <p:nvPr/>
          </p:nvSpPr>
          <p:spPr bwMode="auto">
            <a:xfrm>
              <a:off x="677335" y="1117584"/>
              <a:ext cx="7617089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000" b="1" dirty="0" err="1" smtClean="0">
                  <a:solidFill>
                    <a:srgbClr val="FFFFFF"/>
                  </a:solidFill>
                </a:rPr>
                <a:t>Phosphotioester</a:t>
              </a:r>
              <a:r>
                <a:rPr lang="en-US" sz="2000" b="1" dirty="0" smtClean="0">
                  <a:solidFill>
                    <a:srgbClr val="FFFFFF"/>
                  </a:solidFill>
                </a:rPr>
                <a:t> moiety allows monitoring the NA backbone</a:t>
              </a:r>
              <a:endParaRPr lang="en-US" sz="2000" b="1" dirty="0">
                <a:solidFill>
                  <a:srgbClr val="FFFFFF"/>
                </a:solidFill>
              </a:endParaRPr>
            </a:p>
          </p:txBody>
        </p:sp>
      </p:grpSp>
      <p:pic>
        <p:nvPicPr>
          <p:cNvPr id="2" name="Picture 1" descr="31Pin_cell.tiff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09"/>
          <a:stretch/>
        </p:blipFill>
        <p:spPr>
          <a:xfrm>
            <a:off x="4403406" y="1043322"/>
            <a:ext cx="3860800" cy="5321300"/>
          </a:xfrm>
          <a:prstGeom prst="rect">
            <a:avLst/>
          </a:prstGeom>
        </p:spPr>
      </p:pic>
      <p:sp>
        <p:nvSpPr>
          <p:cNvPr id="40975" name="TextBox 71"/>
          <p:cNvSpPr txBox="1">
            <a:spLocks noChangeArrowheads="1"/>
          </p:cNvSpPr>
          <p:nvPr/>
        </p:nvSpPr>
        <p:spPr bwMode="auto">
          <a:xfrm>
            <a:off x="7287893" y="3248025"/>
            <a:ext cx="9763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1" dirty="0"/>
              <a:t>In cell</a:t>
            </a:r>
          </a:p>
        </p:txBody>
      </p:sp>
      <p:sp>
        <p:nvSpPr>
          <p:cNvPr id="47" name="TextBox 71"/>
          <p:cNvSpPr txBox="1">
            <a:spLocks noChangeArrowheads="1"/>
          </p:cNvSpPr>
          <p:nvPr/>
        </p:nvSpPr>
        <p:spPr bwMode="auto">
          <a:xfrm>
            <a:off x="7287893" y="1200150"/>
            <a:ext cx="92777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1" dirty="0"/>
              <a:t>In </a:t>
            </a:r>
            <a:r>
              <a:rPr lang="en-US" b="1" dirty="0" smtClean="0"/>
              <a:t>vitro</a:t>
            </a:r>
            <a:endParaRPr lang="en-US" b="1" dirty="0"/>
          </a:p>
        </p:txBody>
      </p:sp>
      <p:sp>
        <p:nvSpPr>
          <p:cNvPr id="48" name="TextBox 71"/>
          <p:cNvSpPr txBox="1">
            <a:spLocks noChangeArrowheads="1"/>
          </p:cNvSpPr>
          <p:nvPr/>
        </p:nvSpPr>
        <p:spPr bwMode="auto">
          <a:xfrm>
            <a:off x="5800519" y="5055390"/>
            <a:ext cx="249761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1" dirty="0" smtClean="0"/>
              <a:t>Cellular background</a:t>
            </a:r>
            <a:endParaRPr 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69495" y="4870724"/>
            <a:ext cx="41854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In-cell 1D </a:t>
            </a:r>
            <a:r>
              <a:rPr lang="en-US" sz="2400" b="1" baseline="30000" dirty="0" smtClean="0"/>
              <a:t>31</a:t>
            </a:r>
            <a:r>
              <a:rPr lang="en-US" sz="2400" b="1" dirty="0" smtClean="0"/>
              <a:t>P NMR spectra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9739826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Problem of intracellular localization</a:t>
            </a:r>
            <a:endParaRPr lang="en-US" dirty="0"/>
          </a:p>
        </p:txBody>
      </p:sp>
      <p:grpSp>
        <p:nvGrpSpPr>
          <p:cNvPr id="32" name="Group 31"/>
          <p:cNvGrpSpPr/>
          <p:nvPr/>
        </p:nvGrpSpPr>
        <p:grpSpPr>
          <a:xfrm>
            <a:off x="863600" y="2944540"/>
            <a:ext cx="3009900" cy="1854200"/>
            <a:chOff x="1587500" y="2806700"/>
            <a:chExt cx="3009900" cy="1854200"/>
          </a:xfrm>
        </p:grpSpPr>
        <p:sp>
          <p:nvSpPr>
            <p:cNvPr id="7" name="Oval 6"/>
            <p:cNvSpPr/>
            <p:nvPr/>
          </p:nvSpPr>
          <p:spPr>
            <a:xfrm>
              <a:off x="1587500" y="2806700"/>
              <a:ext cx="3009900" cy="1854200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3403600" y="3403600"/>
              <a:ext cx="660400" cy="546100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1" name="Group 20"/>
            <p:cNvGrpSpPr/>
            <p:nvPr/>
          </p:nvGrpSpPr>
          <p:grpSpPr>
            <a:xfrm rot="20771070">
              <a:off x="2628449" y="2948699"/>
              <a:ext cx="876300" cy="368300"/>
              <a:chOff x="6019800" y="2622550"/>
              <a:chExt cx="876300" cy="368300"/>
            </a:xfrm>
          </p:grpSpPr>
          <p:sp>
            <p:nvSpPr>
              <p:cNvPr id="10" name="Oval 9"/>
              <p:cNvSpPr/>
              <p:nvPr/>
            </p:nvSpPr>
            <p:spPr>
              <a:xfrm>
                <a:off x="6019800" y="2622550"/>
                <a:ext cx="876300" cy="368300"/>
              </a:xfrm>
              <a:prstGeom prst="ellipse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6121400" y="2660650"/>
                <a:ext cx="622300" cy="298432"/>
              </a:xfrm>
              <a:custGeom>
                <a:avLst/>
                <a:gdLst>
                  <a:gd name="connsiteX0" fmla="*/ 0 w 622300"/>
                  <a:gd name="connsiteY0" fmla="*/ 114318 h 190600"/>
                  <a:gd name="connsiteX1" fmla="*/ 139700 w 622300"/>
                  <a:gd name="connsiteY1" fmla="*/ 12718 h 190600"/>
                  <a:gd name="connsiteX2" fmla="*/ 152400 w 622300"/>
                  <a:gd name="connsiteY2" fmla="*/ 177818 h 190600"/>
                  <a:gd name="connsiteX3" fmla="*/ 317500 w 622300"/>
                  <a:gd name="connsiteY3" fmla="*/ 18 h 190600"/>
                  <a:gd name="connsiteX4" fmla="*/ 317500 w 622300"/>
                  <a:gd name="connsiteY4" fmla="*/ 190518 h 190600"/>
                  <a:gd name="connsiteX5" fmla="*/ 469900 w 622300"/>
                  <a:gd name="connsiteY5" fmla="*/ 25418 h 190600"/>
                  <a:gd name="connsiteX6" fmla="*/ 495300 w 622300"/>
                  <a:gd name="connsiteY6" fmla="*/ 139718 h 190600"/>
                  <a:gd name="connsiteX7" fmla="*/ 622300 w 622300"/>
                  <a:gd name="connsiteY7" fmla="*/ 38118 h 190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22300" h="190600">
                    <a:moveTo>
                      <a:pt x="0" y="114318"/>
                    </a:moveTo>
                    <a:cubicBezTo>
                      <a:pt x="57150" y="58226"/>
                      <a:pt x="114300" y="2135"/>
                      <a:pt x="139700" y="12718"/>
                    </a:cubicBezTo>
                    <a:cubicBezTo>
                      <a:pt x="165100" y="23301"/>
                      <a:pt x="122767" y="179935"/>
                      <a:pt x="152400" y="177818"/>
                    </a:cubicBezTo>
                    <a:cubicBezTo>
                      <a:pt x="182033" y="175701"/>
                      <a:pt x="289983" y="-2099"/>
                      <a:pt x="317500" y="18"/>
                    </a:cubicBezTo>
                    <a:cubicBezTo>
                      <a:pt x="345017" y="2135"/>
                      <a:pt x="292100" y="186285"/>
                      <a:pt x="317500" y="190518"/>
                    </a:cubicBezTo>
                    <a:cubicBezTo>
                      <a:pt x="342900" y="194751"/>
                      <a:pt x="440267" y="33885"/>
                      <a:pt x="469900" y="25418"/>
                    </a:cubicBezTo>
                    <a:cubicBezTo>
                      <a:pt x="499533" y="16951"/>
                      <a:pt x="469900" y="137601"/>
                      <a:pt x="495300" y="139718"/>
                    </a:cubicBezTo>
                    <a:cubicBezTo>
                      <a:pt x="520700" y="141835"/>
                      <a:pt x="622300" y="38118"/>
                      <a:pt x="622300" y="38118"/>
                    </a:cubicBezTo>
                  </a:path>
                </a:pathLst>
              </a:custGeom>
              <a:ln>
                <a:solidFill>
                  <a:srgbClr val="7F7F7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1898910" y="3403600"/>
              <a:ext cx="698240" cy="368300"/>
              <a:chOff x="5499360" y="4476750"/>
              <a:chExt cx="698240" cy="368300"/>
            </a:xfrm>
          </p:grpSpPr>
          <p:sp>
            <p:nvSpPr>
              <p:cNvPr id="22" name="Oval 21"/>
              <p:cNvSpPr/>
              <p:nvPr/>
            </p:nvSpPr>
            <p:spPr>
              <a:xfrm>
                <a:off x="5499360" y="4476750"/>
                <a:ext cx="698240" cy="368300"/>
              </a:xfrm>
              <a:prstGeom prst="ellipse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5626100" y="4521028"/>
                <a:ext cx="419100" cy="279631"/>
              </a:xfrm>
              <a:custGeom>
                <a:avLst/>
                <a:gdLst>
                  <a:gd name="connsiteX0" fmla="*/ 0 w 419100"/>
                  <a:gd name="connsiteY0" fmla="*/ 152572 h 279631"/>
                  <a:gd name="connsiteX1" fmla="*/ 38100 w 419100"/>
                  <a:gd name="connsiteY1" fmla="*/ 38272 h 279631"/>
                  <a:gd name="connsiteX2" fmla="*/ 152400 w 419100"/>
                  <a:gd name="connsiteY2" fmla="*/ 279572 h 279631"/>
                  <a:gd name="connsiteX3" fmla="*/ 177800 w 419100"/>
                  <a:gd name="connsiteY3" fmla="*/ 12872 h 279631"/>
                  <a:gd name="connsiteX4" fmla="*/ 279400 w 419100"/>
                  <a:gd name="connsiteY4" fmla="*/ 203372 h 279631"/>
                  <a:gd name="connsiteX5" fmla="*/ 304800 w 419100"/>
                  <a:gd name="connsiteY5" fmla="*/ 172 h 279631"/>
                  <a:gd name="connsiteX6" fmla="*/ 419100 w 419100"/>
                  <a:gd name="connsiteY6" fmla="*/ 165272 h 279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9100" h="279631">
                    <a:moveTo>
                      <a:pt x="0" y="152572"/>
                    </a:moveTo>
                    <a:cubicBezTo>
                      <a:pt x="6350" y="84838"/>
                      <a:pt x="12700" y="17105"/>
                      <a:pt x="38100" y="38272"/>
                    </a:cubicBezTo>
                    <a:cubicBezTo>
                      <a:pt x="63500" y="59439"/>
                      <a:pt x="129117" y="283805"/>
                      <a:pt x="152400" y="279572"/>
                    </a:cubicBezTo>
                    <a:cubicBezTo>
                      <a:pt x="175683" y="275339"/>
                      <a:pt x="156633" y="25572"/>
                      <a:pt x="177800" y="12872"/>
                    </a:cubicBezTo>
                    <a:cubicBezTo>
                      <a:pt x="198967" y="172"/>
                      <a:pt x="258233" y="205489"/>
                      <a:pt x="279400" y="203372"/>
                    </a:cubicBezTo>
                    <a:cubicBezTo>
                      <a:pt x="300567" y="201255"/>
                      <a:pt x="281517" y="6522"/>
                      <a:pt x="304800" y="172"/>
                    </a:cubicBezTo>
                    <a:cubicBezTo>
                      <a:pt x="328083" y="-6178"/>
                      <a:pt x="419100" y="165272"/>
                      <a:pt x="419100" y="165272"/>
                    </a:cubicBezTo>
                  </a:path>
                </a:pathLst>
              </a:custGeom>
              <a:ln>
                <a:solidFill>
                  <a:srgbClr val="7F7F7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2444750" y="3949700"/>
              <a:ext cx="907025" cy="457696"/>
              <a:chOff x="7282294" y="3834872"/>
              <a:chExt cx="907025" cy="457696"/>
            </a:xfrm>
          </p:grpSpPr>
          <p:sp>
            <p:nvSpPr>
              <p:cNvPr id="27" name="Oval 26"/>
              <p:cNvSpPr/>
              <p:nvPr/>
            </p:nvSpPr>
            <p:spPr>
              <a:xfrm rot="3999331">
                <a:off x="7510459" y="3613708"/>
                <a:ext cx="450695" cy="907025"/>
              </a:xfrm>
              <a:prstGeom prst="ellipse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7458895" y="3834872"/>
                <a:ext cx="643705" cy="435373"/>
              </a:xfrm>
              <a:custGeom>
                <a:avLst/>
                <a:gdLst>
                  <a:gd name="connsiteX0" fmla="*/ 21405 w 643705"/>
                  <a:gd name="connsiteY0" fmla="*/ 419628 h 435373"/>
                  <a:gd name="connsiteX1" fmla="*/ 8705 w 643705"/>
                  <a:gd name="connsiteY1" fmla="*/ 343428 h 435373"/>
                  <a:gd name="connsiteX2" fmla="*/ 135705 w 643705"/>
                  <a:gd name="connsiteY2" fmla="*/ 394228 h 435373"/>
                  <a:gd name="connsiteX3" fmla="*/ 186505 w 643705"/>
                  <a:gd name="connsiteY3" fmla="*/ 419628 h 435373"/>
                  <a:gd name="connsiteX4" fmla="*/ 34105 w 643705"/>
                  <a:gd name="connsiteY4" fmla="*/ 140228 h 435373"/>
                  <a:gd name="connsiteX5" fmla="*/ 351605 w 643705"/>
                  <a:gd name="connsiteY5" fmla="*/ 381528 h 435373"/>
                  <a:gd name="connsiteX6" fmla="*/ 199205 w 643705"/>
                  <a:gd name="connsiteY6" fmla="*/ 76728 h 435373"/>
                  <a:gd name="connsiteX7" fmla="*/ 491305 w 643705"/>
                  <a:gd name="connsiteY7" fmla="*/ 292628 h 435373"/>
                  <a:gd name="connsiteX8" fmla="*/ 377005 w 643705"/>
                  <a:gd name="connsiteY8" fmla="*/ 528 h 435373"/>
                  <a:gd name="connsiteX9" fmla="*/ 605605 w 643705"/>
                  <a:gd name="connsiteY9" fmla="*/ 216428 h 435373"/>
                  <a:gd name="connsiteX10" fmla="*/ 605605 w 643705"/>
                  <a:gd name="connsiteY10" fmla="*/ 51328 h 435373"/>
                  <a:gd name="connsiteX11" fmla="*/ 643705 w 643705"/>
                  <a:gd name="connsiteY11" fmla="*/ 51328 h 435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43705" h="435373">
                    <a:moveTo>
                      <a:pt x="21405" y="419628"/>
                    </a:moveTo>
                    <a:cubicBezTo>
                      <a:pt x="5530" y="383644"/>
                      <a:pt x="-10345" y="347661"/>
                      <a:pt x="8705" y="343428"/>
                    </a:cubicBezTo>
                    <a:cubicBezTo>
                      <a:pt x="27755" y="339195"/>
                      <a:pt x="106072" y="381528"/>
                      <a:pt x="135705" y="394228"/>
                    </a:cubicBezTo>
                    <a:cubicBezTo>
                      <a:pt x="165338" y="406928"/>
                      <a:pt x="203438" y="461961"/>
                      <a:pt x="186505" y="419628"/>
                    </a:cubicBezTo>
                    <a:cubicBezTo>
                      <a:pt x="169572" y="377295"/>
                      <a:pt x="6588" y="146578"/>
                      <a:pt x="34105" y="140228"/>
                    </a:cubicBezTo>
                    <a:cubicBezTo>
                      <a:pt x="61622" y="133878"/>
                      <a:pt x="324088" y="392111"/>
                      <a:pt x="351605" y="381528"/>
                    </a:cubicBezTo>
                    <a:cubicBezTo>
                      <a:pt x="379122" y="370945"/>
                      <a:pt x="175922" y="91545"/>
                      <a:pt x="199205" y="76728"/>
                    </a:cubicBezTo>
                    <a:cubicBezTo>
                      <a:pt x="222488" y="61911"/>
                      <a:pt x="461672" y="305328"/>
                      <a:pt x="491305" y="292628"/>
                    </a:cubicBezTo>
                    <a:cubicBezTo>
                      <a:pt x="520938" y="279928"/>
                      <a:pt x="357955" y="13228"/>
                      <a:pt x="377005" y="528"/>
                    </a:cubicBezTo>
                    <a:cubicBezTo>
                      <a:pt x="396055" y="-12172"/>
                      <a:pt x="567505" y="207961"/>
                      <a:pt x="605605" y="216428"/>
                    </a:cubicBezTo>
                    <a:cubicBezTo>
                      <a:pt x="643705" y="224895"/>
                      <a:pt x="599255" y="78845"/>
                      <a:pt x="605605" y="51328"/>
                    </a:cubicBezTo>
                    <a:cubicBezTo>
                      <a:pt x="611955" y="23811"/>
                      <a:pt x="643705" y="51328"/>
                      <a:pt x="643705" y="51328"/>
                    </a:cubicBezTo>
                  </a:path>
                </a:pathLst>
              </a:custGeom>
              <a:ln>
                <a:solidFill>
                  <a:srgbClr val="7F7F7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9" name="Oval 28"/>
          <p:cNvSpPr/>
          <p:nvPr/>
        </p:nvSpPr>
        <p:spPr>
          <a:xfrm rot="3999331">
            <a:off x="1961714" y="3866376"/>
            <a:ext cx="450695" cy="907025"/>
          </a:xfrm>
          <a:prstGeom prst="ellipse">
            <a:avLst/>
          </a:prstGeom>
          <a:solidFill>
            <a:srgbClr val="C9454F">
              <a:alpha val="6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/>
          <p:cNvGrpSpPr/>
          <p:nvPr/>
        </p:nvGrpSpPr>
        <p:grpSpPr>
          <a:xfrm>
            <a:off x="5184582" y="2911037"/>
            <a:ext cx="3009900" cy="1854200"/>
            <a:chOff x="1587500" y="2806700"/>
            <a:chExt cx="3009900" cy="1854200"/>
          </a:xfrm>
        </p:grpSpPr>
        <p:sp>
          <p:nvSpPr>
            <p:cNvPr id="34" name="Oval 33"/>
            <p:cNvSpPr/>
            <p:nvPr/>
          </p:nvSpPr>
          <p:spPr>
            <a:xfrm>
              <a:off x="1587500" y="2806700"/>
              <a:ext cx="3009900" cy="1854200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3403600" y="3403600"/>
              <a:ext cx="660400" cy="546100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6" name="Group 35"/>
            <p:cNvGrpSpPr/>
            <p:nvPr/>
          </p:nvGrpSpPr>
          <p:grpSpPr>
            <a:xfrm rot="20771070">
              <a:off x="2628449" y="2948699"/>
              <a:ext cx="876300" cy="368300"/>
              <a:chOff x="6019800" y="2622550"/>
              <a:chExt cx="876300" cy="368300"/>
            </a:xfrm>
          </p:grpSpPr>
          <p:sp>
            <p:nvSpPr>
              <p:cNvPr id="43" name="Oval 42"/>
              <p:cNvSpPr/>
              <p:nvPr/>
            </p:nvSpPr>
            <p:spPr>
              <a:xfrm>
                <a:off x="6019800" y="2622550"/>
                <a:ext cx="876300" cy="368300"/>
              </a:xfrm>
              <a:prstGeom prst="ellipse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Freeform 43"/>
              <p:cNvSpPr/>
              <p:nvPr/>
            </p:nvSpPr>
            <p:spPr>
              <a:xfrm>
                <a:off x="6121400" y="2660650"/>
                <a:ext cx="622300" cy="298432"/>
              </a:xfrm>
              <a:custGeom>
                <a:avLst/>
                <a:gdLst>
                  <a:gd name="connsiteX0" fmla="*/ 0 w 622300"/>
                  <a:gd name="connsiteY0" fmla="*/ 114318 h 190600"/>
                  <a:gd name="connsiteX1" fmla="*/ 139700 w 622300"/>
                  <a:gd name="connsiteY1" fmla="*/ 12718 h 190600"/>
                  <a:gd name="connsiteX2" fmla="*/ 152400 w 622300"/>
                  <a:gd name="connsiteY2" fmla="*/ 177818 h 190600"/>
                  <a:gd name="connsiteX3" fmla="*/ 317500 w 622300"/>
                  <a:gd name="connsiteY3" fmla="*/ 18 h 190600"/>
                  <a:gd name="connsiteX4" fmla="*/ 317500 w 622300"/>
                  <a:gd name="connsiteY4" fmla="*/ 190518 h 190600"/>
                  <a:gd name="connsiteX5" fmla="*/ 469900 w 622300"/>
                  <a:gd name="connsiteY5" fmla="*/ 25418 h 190600"/>
                  <a:gd name="connsiteX6" fmla="*/ 495300 w 622300"/>
                  <a:gd name="connsiteY6" fmla="*/ 139718 h 190600"/>
                  <a:gd name="connsiteX7" fmla="*/ 622300 w 622300"/>
                  <a:gd name="connsiteY7" fmla="*/ 38118 h 190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22300" h="190600">
                    <a:moveTo>
                      <a:pt x="0" y="114318"/>
                    </a:moveTo>
                    <a:cubicBezTo>
                      <a:pt x="57150" y="58226"/>
                      <a:pt x="114300" y="2135"/>
                      <a:pt x="139700" y="12718"/>
                    </a:cubicBezTo>
                    <a:cubicBezTo>
                      <a:pt x="165100" y="23301"/>
                      <a:pt x="122767" y="179935"/>
                      <a:pt x="152400" y="177818"/>
                    </a:cubicBezTo>
                    <a:cubicBezTo>
                      <a:pt x="182033" y="175701"/>
                      <a:pt x="289983" y="-2099"/>
                      <a:pt x="317500" y="18"/>
                    </a:cubicBezTo>
                    <a:cubicBezTo>
                      <a:pt x="345017" y="2135"/>
                      <a:pt x="292100" y="186285"/>
                      <a:pt x="317500" y="190518"/>
                    </a:cubicBezTo>
                    <a:cubicBezTo>
                      <a:pt x="342900" y="194751"/>
                      <a:pt x="440267" y="33885"/>
                      <a:pt x="469900" y="25418"/>
                    </a:cubicBezTo>
                    <a:cubicBezTo>
                      <a:pt x="499533" y="16951"/>
                      <a:pt x="469900" y="137601"/>
                      <a:pt x="495300" y="139718"/>
                    </a:cubicBezTo>
                    <a:cubicBezTo>
                      <a:pt x="520700" y="141835"/>
                      <a:pt x="622300" y="38118"/>
                      <a:pt x="622300" y="38118"/>
                    </a:cubicBezTo>
                  </a:path>
                </a:pathLst>
              </a:custGeom>
              <a:ln>
                <a:solidFill>
                  <a:srgbClr val="7F7F7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1898910" y="3403600"/>
              <a:ext cx="698240" cy="368300"/>
              <a:chOff x="5499360" y="4476750"/>
              <a:chExt cx="698240" cy="368300"/>
            </a:xfrm>
          </p:grpSpPr>
          <p:sp>
            <p:nvSpPr>
              <p:cNvPr id="41" name="Oval 40"/>
              <p:cNvSpPr/>
              <p:nvPr/>
            </p:nvSpPr>
            <p:spPr>
              <a:xfrm>
                <a:off x="5499360" y="4476750"/>
                <a:ext cx="698240" cy="368300"/>
              </a:xfrm>
              <a:prstGeom prst="ellipse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Freeform 41"/>
              <p:cNvSpPr/>
              <p:nvPr/>
            </p:nvSpPr>
            <p:spPr>
              <a:xfrm>
                <a:off x="5626100" y="4521028"/>
                <a:ext cx="419100" cy="279631"/>
              </a:xfrm>
              <a:custGeom>
                <a:avLst/>
                <a:gdLst>
                  <a:gd name="connsiteX0" fmla="*/ 0 w 419100"/>
                  <a:gd name="connsiteY0" fmla="*/ 152572 h 279631"/>
                  <a:gd name="connsiteX1" fmla="*/ 38100 w 419100"/>
                  <a:gd name="connsiteY1" fmla="*/ 38272 h 279631"/>
                  <a:gd name="connsiteX2" fmla="*/ 152400 w 419100"/>
                  <a:gd name="connsiteY2" fmla="*/ 279572 h 279631"/>
                  <a:gd name="connsiteX3" fmla="*/ 177800 w 419100"/>
                  <a:gd name="connsiteY3" fmla="*/ 12872 h 279631"/>
                  <a:gd name="connsiteX4" fmla="*/ 279400 w 419100"/>
                  <a:gd name="connsiteY4" fmla="*/ 203372 h 279631"/>
                  <a:gd name="connsiteX5" fmla="*/ 304800 w 419100"/>
                  <a:gd name="connsiteY5" fmla="*/ 172 h 279631"/>
                  <a:gd name="connsiteX6" fmla="*/ 419100 w 419100"/>
                  <a:gd name="connsiteY6" fmla="*/ 165272 h 279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9100" h="279631">
                    <a:moveTo>
                      <a:pt x="0" y="152572"/>
                    </a:moveTo>
                    <a:cubicBezTo>
                      <a:pt x="6350" y="84838"/>
                      <a:pt x="12700" y="17105"/>
                      <a:pt x="38100" y="38272"/>
                    </a:cubicBezTo>
                    <a:cubicBezTo>
                      <a:pt x="63500" y="59439"/>
                      <a:pt x="129117" y="283805"/>
                      <a:pt x="152400" y="279572"/>
                    </a:cubicBezTo>
                    <a:cubicBezTo>
                      <a:pt x="175683" y="275339"/>
                      <a:pt x="156633" y="25572"/>
                      <a:pt x="177800" y="12872"/>
                    </a:cubicBezTo>
                    <a:cubicBezTo>
                      <a:pt x="198967" y="172"/>
                      <a:pt x="258233" y="205489"/>
                      <a:pt x="279400" y="203372"/>
                    </a:cubicBezTo>
                    <a:cubicBezTo>
                      <a:pt x="300567" y="201255"/>
                      <a:pt x="281517" y="6522"/>
                      <a:pt x="304800" y="172"/>
                    </a:cubicBezTo>
                    <a:cubicBezTo>
                      <a:pt x="328083" y="-6178"/>
                      <a:pt x="419100" y="165272"/>
                      <a:pt x="419100" y="165272"/>
                    </a:cubicBezTo>
                  </a:path>
                </a:pathLst>
              </a:custGeom>
              <a:ln>
                <a:solidFill>
                  <a:srgbClr val="7F7F7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8" name="Group 37"/>
            <p:cNvGrpSpPr/>
            <p:nvPr/>
          </p:nvGrpSpPr>
          <p:grpSpPr>
            <a:xfrm>
              <a:off x="2444750" y="3949700"/>
              <a:ext cx="907025" cy="457696"/>
              <a:chOff x="7282294" y="3834872"/>
              <a:chExt cx="907025" cy="457696"/>
            </a:xfrm>
          </p:grpSpPr>
          <p:sp>
            <p:nvSpPr>
              <p:cNvPr id="39" name="Oval 38"/>
              <p:cNvSpPr/>
              <p:nvPr/>
            </p:nvSpPr>
            <p:spPr>
              <a:xfrm rot="3999331">
                <a:off x="7510459" y="3613708"/>
                <a:ext cx="450695" cy="907025"/>
              </a:xfrm>
              <a:prstGeom prst="ellipse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Freeform 39"/>
              <p:cNvSpPr/>
              <p:nvPr/>
            </p:nvSpPr>
            <p:spPr>
              <a:xfrm>
                <a:off x="7458895" y="3834872"/>
                <a:ext cx="643705" cy="435373"/>
              </a:xfrm>
              <a:custGeom>
                <a:avLst/>
                <a:gdLst>
                  <a:gd name="connsiteX0" fmla="*/ 21405 w 643705"/>
                  <a:gd name="connsiteY0" fmla="*/ 419628 h 435373"/>
                  <a:gd name="connsiteX1" fmla="*/ 8705 w 643705"/>
                  <a:gd name="connsiteY1" fmla="*/ 343428 h 435373"/>
                  <a:gd name="connsiteX2" fmla="*/ 135705 w 643705"/>
                  <a:gd name="connsiteY2" fmla="*/ 394228 h 435373"/>
                  <a:gd name="connsiteX3" fmla="*/ 186505 w 643705"/>
                  <a:gd name="connsiteY3" fmla="*/ 419628 h 435373"/>
                  <a:gd name="connsiteX4" fmla="*/ 34105 w 643705"/>
                  <a:gd name="connsiteY4" fmla="*/ 140228 h 435373"/>
                  <a:gd name="connsiteX5" fmla="*/ 351605 w 643705"/>
                  <a:gd name="connsiteY5" fmla="*/ 381528 h 435373"/>
                  <a:gd name="connsiteX6" fmla="*/ 199205 w 643705"/>
                  <a:gd name="connsiteY6" fmla="*/ 76728 h 435373"/>
                  <a:gd name="connsiteX7" fmla="*/ 491305 w 643705"/>
                  <a:gd name="connsiteY7" fmla="*/ 292628 h 435373"/>
                  <a:gd name="connsiteX8" fmla="*/ 377005 w 643705"/>
                  <a:gd name="connsiteY8" fmla="*/ 528 h 435373"/>
                  <a:gd name="connsiteX9" fmla="*/ 605605 w 643705"/>
                  <a:gd name="connsiteY9" fmla="*/ 216428 h 435373"/>
                  <a:gd name="connsiteX10" fmla="*/ 605605 w 643705"/>
                  <a:gd name="connsiteY10" fmla="*/ 51328 h 435373"/>
                  <a:gd name="connsiteX11" fmla="*/ 643705 w 643705"/>
                  <a:gd name="connsiteY11" fmla="*/ 51328 h 435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43705" h="435373">
                    <a:moveTo>
                      <a:pt x="21405" y="419628"/>
                    </a:moveTo>
                    <a:cubicBezTo>
                      <a:pt x="5530" y="383644"/>
                      <a:pt x="-10345" y="347661"/>
                      <a:pt x="8705" y="343428"/>
                    </a:cubicBezTo>
                    <a:cubicBezTo>
                      <a:pt x="27755" y="339195"/>
                      <a:pt x="106072" y="381528"/>
                      <a:pt x="135705" y="394228"/>
                    </a:cubicBezTo>
                    <a:cubicBezTo>
                      <a:pt x="165338" y="406928"/>
                      <a:pt x="203438" y="461961"/>
                      <a:pt x="186505" y="419628"/>
                    </a:cubicBezTo>
                    <a:cubicBezTo>
                      <a:pt x="169572" y="377295"/>
                      <a:pt x="6588" y="146578"/>
                      <a:pt x="34105" y="140228"/>
                    </a:cubicBezTo>
                    <a:cubicBezTo>
                      <a:pt x="61622" y="133878"/>
                      <a:pt x="324088" y="392111"/>
                      <a:pt x="351605" y="381528"/>
                    </a:cubicBezTo>
                    <a:cubicBezTo>
                      <a:pt x="379122" y="370945"/>
                      <a:pt x="175922" y="91545"/>
                      <a:pt x="199205" y="76728"/>
                    </a:cubicBezTo>
                    <a:cubicBezTo>
                      <a:pt x="222488" y="61911"/>
                      <a:pt x="461672" y="305328"/>
                      <a:pt x="491305" y="292628"/>
                    </a:cubicBezTo>
                    <a:cubicBezTo>
                      <a:pt x="520938" y="279928"/>
                      <a:pt x="357955" y="13228"/>
                      <a:pt x="377005" y="528"/>
                    </a:cubicBezTo>
                    <a:cubicBezTo>
                      <a:pt x="396055" y="-12172"/>
                      <a:pt x="567505" y="207961"/>
                      <a:pt x="605605" y="216428"/>
                    </a:cubicBezTo>
                    <a:cubicBezTo>
                      <a:pt x="643705" y="224895"/>
                      <a:pt x="599255" y="78845"/>
                      <a:pt x="605605" y="51328"/>
                    </a:cubicBezTo>
                    <a:cubicBezTo>
                      <a:pt x="611955" y="23811"/>
                      <a:pt x="643705" y="51328"/>
                      <a:pt x="643705" y="51328"/>
                    </a:cubicBezTo>
                  </a:path>
                </a:pathLst>
              </a:custGeom>
              <a:ln>
                <a:solidFill>
                  <a:srgbClr val="7F7F7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5" name="Oval 24"/>
          <p:cNvSpPr/>
          <p:nvPr/>
        </p:nvSpPr>
        <p:spPr>
          <a:xfrm>
            <a:off x="2692746" y="3541727"/>
            <a:ext cx="660400" cy="546100"/>
          </a:xfrm>
          <a:prstGeom prst="ellipse">
            <a:avLst/>
          </a:prstGeom>
          <a:solidFill>
            <a:srgbClr val="C9454F">
              <a:alpha val="60000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 rot="20692587">
            <a:off x="1910448" y="3079930"/>
            <a:ext cx="876300" cy="368300"/>
          </a:xfrm>
          <a:prstGeom prst="ellipse">
            <a:avLst/>
          </a:prstGeom>
          <a:solidFill>
            <a:srgbClr val="C9454F">
              <a:alpha val="6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5184582" y="2904746"/>
            <a:ext cx="3009900" cy="1854200"/>
          </a:xfrm>
          <a:prstGeom prst="ellipse">
            <a:avLst/>
          </a:prstGeom>
          <a:solidFill>
            <a:srgbClr val="39B6E5">
              <a:alpha val="49000"/>
            </a:srgbClr>
          </a:solidFill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1175010" y="3539746"/>
            <a:ext cx="698240" cy="368300"/>
          </a:xfrm>
          <a:prstGeom prst="ellipse">
            <a:avLst/>
          </a:prstGeom>
          <a:solidFill>
            <a:srgbClr val="C9454F">
              <a:alpha val="6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/>
          <p:cNvSpPr txBox="1"/>
          <p:nvPr/>
        </p:nvSpPr>
        <p:spPr>
          <a:xfrm>
            <a:off x="1954224" y="5251054"/>
            <a:ext cx="9051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</a:rPr>
              <a:t>DNA</a:t>
            </a:r>
            <a:endParaRPr lang="en-US" sz="2400" b="1" i="1" dirty="0">
              <a:solidFill>
                <a:srgbClr val="FF000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435381" y="5251054"/>
            <a:ext cx="8682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R</a:t>
            </a:r>
            <a:r>
              <a:rPr lang="en-US" sz="2400" b="1" i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NA</a:t>
            </a:r>
            <a:endParaRPr lang="en-US" sz="2400" b="1" i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4294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3" name="Picture 392"/>
          <p:cNvPicPr>
            <a:picLocks noChangeAspect="1"/>
          </p:cNvPicPr>
          <p:nvPr/>
        </p:nvPicPr>
        <p:blipFill>
          <a:blip r:embed="rId3"/>
          <a:srcRect r="70977"/>
          <a:stretch>
            <a:fillRect/>
          </a:stretch>
        </p:blipFill>
        <p:spPr>
          <a:xfrm>
            <a:off x="618900" y="1066800"/>
            <a:ext cx="2355332" cy="1968500"/>
          </a:xfrm>
          <a:prstGeom prst="rect">
            <a:avLst/>
          </a:prstGeom>
        </p:spPr>
      </p:pic>
      <p:pic>
        <p:nvPicPr>
          <p:cNvPr id="394" name="Picture 393"/>
          <p:cNvPicPr>
            <a:picLocks noChangeAspect="1"/>
          </p:cNvPicPr>
          <p:nvPr/>
        </p:nvPicPr>
        <p:blipFill>
          <a:blip r:embed="rId3"/>
          <a:srcRect l="59887" r="22180"/>
          <a:stretch>
            <a:fillRect/>
          </a:stretch>
        </p:blipFill>
        <p:spPr>
          <a:xfrm>
            <a:off x="4572000" y="1066800"/>
            <a:ext cx="1455351" cy="1968500"/>
          </a:xfrm>
          <a:prstGeom prst="rect">
            <a:avLst/>
          </a:prstGeom>
        </p:spPr>
      </p:pic>
      <p:sp>
        <p:nvSpPr>
          <p:cNvPr id="395" name="AutoShape 128"/>
          <p:cNvSpPr>
            <a:spLocks/>
          </p:cNvSpPr>
          <p:nvPr/>
        </p:nvSpPr>
        <p:spPr bwMode="auto">
          <a:xfrm rot="16200000">
            <a:off x="3695702" y="1790699"/>
            <a:ext cx="152400" cy="838202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21600 h 21600"/>
            </a:gdLst>
            <a:ahLst/>
            <a:cxnLst/>
            <a:rect l="T0" t="T1" r="T2" b="T3"/>
            <a:pathLst>
              <a:path w="21600" h="21600">
                <a:moveTo>
                  <a:pt x="21600" y="16200"/>
                </a:moveTo>
                <a:lnTo>
                  <a:pt x="16200" y="16200"/>
                </a:lnTo>
                <a:lnTo>
                  <a:pt x="16200" y="0"/>
                </a:lnTo>
                <a:lnTo>
                  <a:pt x="5400" y="0"/>
                </a:lnTo>
                <a:lnTo>
                  <a:pt x="5400" y="16200"/>
                </a:lnTo>
                <a:lnTo>
                  <a:pt x="0" y="16200"/>
                </a:lnTo>
                <a:lnTo>
                  <a:pt x="10800" y="21600"/>
                </a:lnTo>
                <a:close/>
                <a:moveTo>
                  <a:pt x="21600" y="16200"/>
                </a:moveTo>
              </a:path>
            </a:pathLst>
          </a:cu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8" name="Rectangle 397"/>
          <p:cNvSpPr/>
          <p:nvPr/>
        </p:nvSpPr>
        <p:spPr>
          <a:xfrm>
            <a:off x="2057400" y="3276600"/>
            <a:ext cx="304800" cy="1600200"/>
          </a:xfrm>
          <a:prstGeom prst="rect">
            <a:avLst/>
          </a:prstGeom>
          <a:solidFill>
            <a:schemeClr val="tx1"/>
          </a:solidFill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9" name="Rectangle 398"/>
          <p:cNvSpPr/>
          <p:nvPr/>
        </p:nvSpPr>
        <p:spPr>
          <a:xfrm>
            <a:off x="3200400" y="3505200"/>
            <a:ext cx="304800" cy="1371600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0" name="Rectangle 399"/>
          <p:cNvSpPr/>
          <p:nvPr/>
        </p:nvSpPr>
        <p:spPr>
          <a:xfrm>
            <a:off x="4343400" y="4648200"/>
            <a:ext cx="304800" cy="2286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97" name="Straight Connector 396"/>
          <p:cNvCxnSpPr/>
          <p:nvPr/>
        </p:nvCxnSpPr>
        <p:spPr>
          <a:xfrm>
            <a:off x="2057400" y="4876800"/>
            <a:ext cx="3124200" cy="1588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2" name="TextBox 401"/>
          <p:cNvSpPr txBox="1"/>
          <p:nvPr/>
        </p:nvSpPr>
        <p:spPr>
          <a:xfrm>
            <a:off x="838200" y="4953000"/>
            <a:ext cx="18102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injected DNA</a:t>
            </a:r>
            <a:endParaRPr lang="en-US" dirty="0"/>
          </a:p>
        </p:txBody>
      </p:sp>
      <p:sp>
        <p:nvSpPr>
          <p:cNvPr id="403" name="TextBox 402"/>
          <p:cNvSpPr txBox="1">
            <a:spLocks noChangeAspect="1"/>
          </p:cNvSpPr>
          <p:nvPr/>
        </p:nvSpPr>
        <p:spPr>
          <a:xfrm>
            <a:off x="2819400" y="4953000"/>
            <a:ext cx="11413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nucleus</a:t>
            </a:r>
            <a:endParaRPr lang="en-US" dirty="0"/>
          </a:p>
        </p:txBody>
      </p:sp>
      <p:sp>
        <p:nvSpPr>
          <p:cNvPr id="404" name="TextBox 403"/>
          <p:cNvSpPr txBox="1"/>
          <p:nvPr/>
        </p:nvSpPr>
        <p:spPr>
          <a:xfrm>
            <a:off x="4114800" y="4953000"/>
            <a:ext cx="10659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cytosol</a:t>
            </a:r>
          </a:p>
          <a:p>
            <a:endParaRPr lang="en-US" dirty="0"/>
          </a:p>
        </p:txBody>
      </p:sp>
      <p:sp>
        <p:nvSpPr>
          <p:cNvPr id="406" name="TextBox 405"/>
          <p:cNvSpPr txBox="1"/>
          <p:nvPr/>
        </p:nvSpPr>
        <p:spPr>
          <a:xfrm>
            <a:off x="4038600" y="4095690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~</a:t>
            </a:r>
            <a:r>
              <a:rPr lang="en-US" dirty="0"/>
              <a:t>7</a:t>
            </a:r>
            <a:r>
              <a:rPr lang="en-US" dirty="0" smtClean="0"/>
              <a:t>%</a:t>
            </a:r>
            <a:endParaRPr lang="en-US" dirty="0"/>
          </a:p>
        </p:txBody>
      </p:sp>
      <p:sp>
        <p:nvSpPr>
          <p:cNvPr id="407" name="TextBox 406"/>
          <p:cNvSpPr txBox="1"/>
          <p:nvPr/>
        </p:nvSpPr>
        <p:spPr>
          <a:xfrm>
            <a:off x="2895600" y="3048000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~93%</a:t>
            </a:r>
            <a:endParaRPr lang="en-US" dirty="0"/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0" y="-78387"/>
            <a:ext cx="8913813" cy="914400"/>
          </a:xfrm>
          <a:prstGeom prst="rect">
            <a:avLst/>
          </a:prstGeo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75780" name="TextBox 7"/>
          <p:cNvSpPr txBox="1">
            <a:spLocks noChangeArrowheads="1"/>
          </p:cNvSpPr>
          <p:nvPr/>
        </p:nvSpPr>
        <p:spPr bwMode="auto">
          <a:xfrm>
            <a:off x="319701" y="169333"/>
            <a:ext cx="46574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b="1" dirty="0" smtClean="0">
                <a:solidFill>
                  <a:srgbClr val="FFFFFF"/>
                </a:solidFill>
              </a:rPr>
              <a:t>Introduced DNA localizes in nucleus </a:t>
            </a:r>
            <a:endParaRPr lang="en-US" sz="20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8167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8" descr="NA_leakage.tif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1200" y="2286000"/>
            <a:ext cx="5581650" cy="38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2" name="Rectangle 34"/>
          <p:cNvSpPr>
            <a:spLocks noChangeArrowheads="1"/>
          </p:cNvSpPr>
          <p:nvPr/>
        </p:nvSpPr>
        <p:spPr bwMode="auto">
          <a:xfrm>
            <a:off x="-1685925" y="24003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 sz="1800">
              <a:latin typeface="Arial" charset="0"/>
            </a:endParaRPr>
          </a:p>
        </p:txBody>
      </p:sp>
      <p:sp>
        <p:nvSpPr>
          <p:cNvPr id="45063" name="Rectangle 35"/>
          <p:cNvSpPr>
            <a:spLocks noChangeArrowheads="1"/>
          </p:cNvSpPr>
          <p:nvPr/>
        </p:nvSpPr>
        <p:spPr bwMode="auto">
          <a:xfrm>
            <a:off x="-2074863" y="2500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 sz="1800">
              <a:latin typeface="Arial" charset="0"/>
            </a:endParaRPr>
          </a:p>
        </p:txBody>
      </p:sp>
      <p:grpSp>
        <p:nvGrpSpPr>
          <p:cNvPr id="45064" name="Group 79"/>
          <p:cNvGrpSpPr>
            <a:grpSpLocks/>
          </p:cNvGrpSpPr>
          <p:nvPr/>
        </p:nvGrpSpPr>
        <p:grpSpPr bwMode="auto">
          <a:xfrm>
            <a:off x="1981200" y="990600"/>
            <a:ext cx="5486400" cy="1206500"/>
            <a:chOff x="1008" y="480"/>
            <a:chExt cx="4270" cy="904"/>
          </a:xfrm>
        </p:grpSpPr>
        <p:sp>
          <p:nvSpPr>
            <p:cNvPr id="45065" name="AutoShape 9"/>
            <p:cNvSpPr>
              <a:spLocks/>
            </p:cNvSpPr>
            <p:nvPr/>
          </p:nvSpPr>
          <p:spPr bwMode="auto">
            <a:xfrm rot="-5400000">
              <a:off x="2543" y="721"/>
              <a:ext cx="139" cy="426"/>
            </a:xfrm>
            <a:custGeom>
              <a:avLst/>
              <a:gdLst>
                <a:gd name="T0" fmla="*/ 0 w 21600"/>
                <a:gd name="T1" fmla="*/ 0 h 21600"/>
                <a:gd name="T2" fmla="*/ 21600 w 21600"/>
                <a:gd name="T3" fmla="*/ 21600 h 21600"/>
              </a:gdLst>
              <a:ahLst/>
              <a:cxnLst/>
              <a:rect l="T0" t="T1" r="T2" b="T3"/>
              <a:pathLst>
                <a:path w="21600" h="21600">
                  <a:moveTo>
                    <a:pt x="21600" y="16200"/>
                  </a:moveTo>
                  <a:lnTo>
                    <a:pt x="16200" y="16200"/>
                  </a:lnTo>
                  <a:lnTo>
                    <a:pt x="16200" y="0"/>
                  </a:lnTo>
                  <a:lnTo>
                    <a:pt x="5400" y="0"/>
                  </a:lnTo>
                  <a:lnTo>
                    <a:pt x="5400" y="16200"/>
                  </a:lnTo>
                  <a:lnTo>
                    <a:pt x="0" y="16200"/>
                  </a:lnTo>
                  <a:lnTo>
                    <a:pt x="10800" y="21600"/>
                  </a:lnTo>
                  <a:close/>
                  <a:moveTo>
                    <a:pt x="21600" y="16200"/>
                  </a:moveTo>
                </a:path>
              </a:pathLst>
            </a:cu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79" name="Oval 7"/>
            <p:cNvSpPr>
              <a:spLocks/>
            </p:cNvSpPr>
            <p:nvPr/>
          </p:nvSpPr>
          <p:spPr bwMode="auto">
            <a:xfrm>
              <a:off x="1177" y="672"/>
              <a:ext cx="718" cy="665"/>
            </a:xfrm>
            <a:prstGeom prst="ellipse">
              <a:avLst/>
            </a:prstGeom>
            <a:gradFill rotWithShape="0">
              <a:gsLst>
                <a:gs pos="0">
                  <a:srgbClr val="FFCC66">
                    <a:alpha val="50000"/>
                  </a:srgbClr>
                </a:gs>
                <a:gs pos="100000">
                  <a:srgbClr val="B3B3B3">
                    <a:alpha val="51999"/>
                  </a:srgbClr>
                </a:gs>
              </a:gsLst>
              <a:lin ang="3180000" scaled="1"/>
            </a:gradFill>
            <a:ln w="25400">
              <a:solidFill>
                <a:srgbClr val="666666">
                  <a:alpha val="50000"/>
                </a:srgbClr>
              </a:solidFill>
              <a:round/>
              <a:headEnd/>
              <a:tailEnd/>
            </a:ln>
            <a:effectLst>
              <a:outerShdw blurRad="127000" dist="76199" dir="2700000" algn="ctr" rotWithShape="0">
                <a:srgbClr val="000000">
                  <a:alpha val="75000"/>
                </a:srgb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45067" name="Group 11"/>
            <p:cNvGrpSpPr>
              <a:grpSpLocks/>
            </p:cNvGrpSpPr>
            <p:nvPr/>
          </p:nvGrpSpPr>
          <p:grpSpPr bwMode="auto">
            <a:xfrm rot="-1282236">
              <a:off x="1254" y="825"/>
              <a:ext cx="105" cy="73"/>
              <a:chOff x="0" y="0"/>
              <a:chExt cx="143" cy="105"/>
            </a:xfrm>
          </p:grpSpPr>
          <p:sp>
            <p:nvSpPr>
              <p:cNvPr id="45111" name="Line 12"/>
              <p:cNvSpPr>
                <a:spLocks noChangeShapeType="1"/>
              </p:cNvSpPr>
              <p:nvPr/>
            </p:nvSpPr>
            <p:spPr bwMode="auto">
              <a:xfrm>
                <a:off x="0" y="20"/>
                <a:ext cx="143" cy="64"/>
              </a:xfrm>
              <a:prstGeom prst="line">
                <a:avLst/>
              </a:prstGeom>
              <a:noFill/>
              <a:ln w="12700">
                <a:solidFill>
                  <a:schemeClr val="tx1">
                    <a:alpha val="50195"/>
                  </a:schemeClr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112" name="Line 13"/>
              <p:cNvSpPr>
                <a:spLocks noChangeShapeType="1"/>
              </p:cNvSpPr>
              <p:nvPr/>
            </p:nvSpPr>
            <p:spPr bwMode="auto">
              <a:xfrm rot="10800000" flipH="1">
                <a:off x="13" y="0"/>
                <a:ext cx="117" cy="105"/>
              </a:xfrm>
              <a:prstGeom prst="line">
                <a:avLst/>
              </a:prstGeom>
              <a:noFill/>
              <a:ln w="12700">
                <a:solidFill>
                  <a:schemeClr val="tx1">
                    <a:alpha val="50195"/>
                  </a:schemeClr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5068" name="AutoShape 14"/>
            <p:cNvSpPr>
              <a:spLocks/>
            </p:cNvSpPr>
            <p:nvPr/>
          </p:nvSpPr>
          <p:spPr bwMode="auto">
            <a:xfrm rot="7967844" flipH="1">
              <a:off x="1173" y="575"/>
              <a:ext cx="22" cy="352"/>
            </a:xfrm>
            <a:prstGeom prst="triangle">
              <a:avLst>
                <a:gd name="adj" fmla="val 50000"/>
              </a:avLst>
            </a:prstGeom>
            <a:blipFill dpi="0" rotWithShape="0">
              <a:blip r:embed="rId4">
                <a:alphaModFix amt="50000"/>
              </a:blip>
              <a:srcRect/>
              <a:tile tx="0" ty="0" sx="100000" sy="100000" flip="none" algn="tl"/>
            </a:blipFill>
            <a:ln w="25400">
              <a:solidFill>
                <a:schemeClr val="tx1">
                  <a:alpha val="50195"/>
                </a:schemeClr>
              </a:solidFill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88" name="Oval 16"/>
            <p:cNvSpPr>
              <a:spLocks/>
            </p:cNvSpPr>
            <p:nvPr/>
          </p:nvSpPr>
          <p:spPr bwMode="auto">
            <a:xfrm rot="-645395">
              <a:off x="4560" y="720"/>
              <a:ext cx="718" cy="664"/>
            </a:xfrm>
            <a:prstGeom prst="ellipse">
              <a:avLst/>
            </a:prstGeom>
            <a:gradFill rotWithShape="0">
              <a:gsLst>
                <a:gs pos="0">
                  <a:srgbClr val="FFCC66">
                    <a:alpha val="50000"/>
                  </a:srgbClr>
                </a:gs>
                <a:gs pos="100000">
                  <a:srgbClr val="B3B3B3">
                    <a:alpha val="51999"/>
                  </a:srgbClr>
                </a:gs>
              </a:gsLst>
              <a:lin ang="3180000" scaled="1"/>
            </a:gradFill>
            <a:ln w="25400">
              <a:solidFill>
                <a:srgbClr val="666666">
                  <a:alpha val="50000"/>
                </a:srgbClr>
              </a:solidFill>
              <a:round/>
              <a:headEnd/>
              <a:tailEnd/>
            </a:ln>
            <a:effectLst>
              <a:outerShdw blurRad="127000" dist="76199" dir="2700000" algn="ctr" rotWithShape="0">
                <a:srgbClr val="000000">
                  <a:alpha val="75000"/>
                </a:srgb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45070" name="Group 18"/>
            <p:cNvGrpSpPr>
              <a:grpSpLocks/>
            </p:cNvGrpSpPr>
            <p:nvPr/>
          </p:nvGrpSpPr>
          <p:grpSpPr bwMode="auto">
            <a:xfrm rot="-1927631">
              <a:off x="4614" y="918"/>
              <a:ext cx="105" cy="73"/>
              <a:chOff x="0" y="0"/>
              <a:chExt cx="143" cy="105"/>
            </a:xfrm>
          </p:grpSpPr>
          <p:sp>
            <p:nvSpPr>
              <p:cNvPr id="45109" name="Line 19"/>
              <p:cNvSpPr>
                <a:spLocks noChangeShapeType="1"/>
              </p:cNvSpPr>
              <p:nvPr/>
            </p:nvSpPr>
            <p:spPr bwMode="auto">
              <a:xfrm>
                <a:off x="0" y="20"/>
                <a:ext cx="143" cy="64"/>
              </a:xfrm>
              <a:prstGeom prst="line">
                <a:avLst/>
              </a:prstGeom>
              <a:noFill/>
              <a:ln w="12700">
                <a:solidFill>
                  <a:schemeClr val="tx1">
                    <a:alpha val="50195"/>
                  </a:schemeClr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110" name="Line 20"/>
              <p:cNvSpPr>
                <a:spLocks noChangeShapeType="1"/>
              </p:cNvSpPr>
              <p:nvPr/>
            </p:nvSpPr>
            <p:spPr bwMode="auto">
              <a:xfrm rot="10800000" flipH="1">
                <a:off x="13" y="0"/>
                <a:ext cx="117" cy="105"/>
              </a:xfrm>
              <a:prstGeom prst="line">
                <a:avLst/>
              </a:prstGeom>
              <a:noFill/>
              <a:ln w="12700">
                <a:solidFill>
                  <a:schemeClr val="tx1">
                    <a:alpha val="50195"/>
                  </a:schemeClr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5071" name="Group 45"/>
            <p:cNvGrpSpPr>
              <a:grpSpLocks/>
            </p:cNvGrpSpPr>
            <p:nvPr/>
          </p:nvGrpSpPr>
          <p:grpSpPr bwMode="auto">
            <a:xfrm>
              <a:off x="3360" y="480"/>
              <a:ext cx="528" cy="480"/>
              <a:chOff x="4787" y="693"/>
              <a:chExt cx="528" cy="480"/>
            </a:xfrm>
          </p:grpSpPr>
          <p:sp>
            <p:nvSpPr>
              <p:cNvPr id="45098" name="Oval 40"/>
              <p:cNvSpPr>
                <a:spLocks noChangeArrowheads="1"/>
              </p:cNvSpPr>
              <p:nvPr/>
            </p:nvSpPr>
            <p:spPr bwMode="auto">
              <a:xfrm>
                <a:off x="4787" y="693"/>
                <a:ext cx="528" cy="480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45099" name="Group 44"/>
              <p:cNvGrpSpPr>
                <a:grpSpLocks/>
              </p:cNvGrpSpPr>
              <p:nvPr/>
            </p:nvGrpSpPr>
            <p:grpSpPr bwMode="auto">
              <a:xfrm>
                <a:off x="4837" y="720"/>
                <a:ext cx="406" cy="353"/>
                <a:chOff x="4837" y="720"/>
                <a:chExt cx="406" cy="353"/>
              </a:xfrm>
            </p:grpSpPr>
            <p:grpSp>
              <p:nvGrpSpPr>
                <p:cNvPr id="45100" name="Group 33"/>
                <p:cNvGrpSpPr>
                  <a:grpSpLocks/>
                </p:cNvGrpSpPr>
                <p:nvPr/>
              </p:nvGrpSpPr>
              <p:grpSpPr bwMode="auto">
                <a:xfrm>
                  <a:off x="4837" y="816"/>
                  <a:ext cx="107" cy="257"/>
                  <a:chOff x="4837" y="715"/>
                  <a:chExt cx="135" cy="358"/>
                </a:xfrm>
              </p:grpSpPr>
              <p:sp>
                <p:nvSpPr>
                  <p:cNvPr id="45107" name="AutoShape 24"/>
                  <p:cNvSpPr>
                    <a:spLocks/>
                  </p:cNvSpPr>
                  <p:nvPr/>
                </p:nvSpPr>
                <p:spPr bwMode="auto">
                  <a:xfrm flipH="1">
                    <a:off x="4844" y="715"/>
                    <a:ext cx="128" cy="333"/>
                  </a:xfrm>
                  <a:custGeom>
                    <a:avLst/>
                    <a:gdLst>
                      <a:gd name="T0" fmla="*/ 0 w 21149"/>
                      <a:gd name="T1" fmla="*/ 0 h 21600"/>
                      <a:gd name="T2" fmla="*/ 21149 w 21149"/>
                      <a:gd name="T3" fmla="*/ 21600 h 21600"/>
                    </a:gdLst>
                    <a:ahLst/>
                    <a:cxnLst/>
                    <a:rect l="T0" t="T1" r="T2" b="T3"/>
                    <a:pathLst>
                      <a:path w="21149" h="21600">
                        <a:moveTo>
                          <a:pt x="18261" y="0"/>
                        </a:moveTo>
                        <a:cubicBezTo>
                          <a:pt x="15522" y="525"/>
                          <a:pt x="12275" y="1087"/>
                          <a:pt x="9633" y="1645"/>
                        </a:cubicBezTo>
                        <a:cubicBezTo>
                          <a:pt x="7976" y="1995"/>
                          <a:pt x="4969" y="2295"/>
                          <a:pt x="3954" y="2484"/>
                        </a:cubicBezTo>
                        <a:cubicBezTo>
                          <a:pt x="2321" y="2787"/>
                          <a:pt x="1690" y="3081"/>
                          <a:pt x="594" y="3689"/>
                        </a:cubicBezTo>
                        <a:cubicBezTo>
                          <a:pt x="-77" y="4062"/>
                          <a:pt x="-318" y="4638"/>
                          <a:pt x="594" y="4974"/>
                        </a:cubicBezTo>
                        <a:cubicBezTo>
                          <a:pt x="1841" y="5433"/>
                          <a:pt x="3007" y="5732"/>
                          <a:pt x="4703" y="6079"/>
                        </a:cubicBezTo>
                        <a:cubicBezTo>
                          <a:pt x="6387" y="6424"/>
                          <a:pt x="7883" y="6617"/>
                          <a:pt x="9633" y="6938"/>
                        </a:cubicBezTo>
                        <a:cubicBezTo>
                          <a:pt x="11273" y="7239"/>
                          <a:pt x="14198" y="7409"/>
                          <a:pt x="15796" y="7724"/>
                        </a:cubicBezTo>
                        <a:cubicBezTo>
                          <a:pt x="17599" y="8081"/>
                          <a:pt x="20863" y="8440"/>
                          <a:pt x="21137" y="9119"/>
                        </a:cubicBezTo>
                        <a:cubicBezTo>
                          <a:pt x="21282" y="9478"/>
                          <a:pt x="21207" y="9905"/>
                          <a:pt x="20590" y="10228"/>
                        </a:cubicBezTo>
                        <a:cubicBezTo>
                          <a:pt x="19690" y="10697"/>
                          <a:pt x="17348" y="11110"/>
                          <a:pt x="15796" y="11444"/>
                        </a:cubicBezTo>
                        <a:cubicBezTo>
                          <a:pt x="14187" y="11790"/>
                          <a:pt x="13023" y="11934"/>
                          <a:pt x="11277" y="12230"/>
                        </a:cubicBezTo>
                        <a:cubicBezTo>
                          <a:pt x="9088" y="12603"/>
                          <a:pt x="6983" y="13010"/>
                          <a:pt x="4977" y="13446"/>
                        </a:cubicBezTo>
                        <a:cubicBezTo>
                          <a:pt x="3687" y="13727"/>
                          <a:pt x="2031" y="13968"/>
                          <a:pt x="1416" y="14376"/>
                        </a:cubicBezTo>
                        <a:cubicBezTo>
                          <a:pt x="747" y="14820"/>
                          <a:pt x="569" y="15384"/>
                          <a:pt x="1416" y="15807"/>
                        </a:cubicBezTo>
                        <a:cubicBezTo>
                          <a:pt x="2734" y="16464"/>
                          <a:pt x="5313" y="16889"/>
                          <a:pt x="7442" y="17380"/>
                        </a:cubicBezTo>
                        <a:cubicBezTo>
                          <a:pt x="9248" y="17797"/>
                          <a:pt x="11289" y="18139"/>
                          <a:pt x="13194" y="18525"/>
                        </a:cubicBezTo>
                        <a:cubicBezTo>
                          <a:pt x="14941" y="18878"/>
                          <a:pt x="16923" y="19168"/>
                          <a:pt x="18398" y="19597"/>
                        </a:cubicBezTo>
                        <a:cubicBezTo>
                          <a:pt x="19352" y="19875"/>
                          <a:pt x="19835" y="20247"/>
                          <a:pt x="20316" y="20599"/>
                        </a:cubicBezTo>
                        <a:cubicBezTo>
                          <a:pt x="20755" y="20920"/>
                          <a:pt x="20863" y="21266"/>
                          <a:pt x="21137" y="21600"/>
                        </a:cubicBezTo>
                      </a:path>
                    </a:pathLst>
                  </a:custGeom>
                  <a:noFill/>
                  <a:ln w="381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lIns="0" tIns="0" rIns="0" bIns="0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5108" name="AutoShape 25"/>
                  <p:cNvSpPr>
                    <a:spLocks/>
                  </p:cNvSpPr>
                  <p:nvPr/>
                </p:nvSpPr>
                <p:spPr bwMode="auto">
                  <a:xfrm>
                    <a:off x="4837" y="737"/>
                    <a:ext cx="135" cy="336"/>
                  </a:xfrm>
                  <a:custGeom>
                    <a:avLst/>
                    <a:gdLst>
                      <a:gd name="T0" fmla="*/ 0 w 21473"/>
                      <a:gd name="T1" fmla="*/ 0 h 21600"/>
                      <a:gd name="T2" fmla="*/ 21473 w 21473"/>
                      <a:gd name="T3" fmla="*/ 21600 h 21600"/>
                    </a:gdLst>
                    <a:ahLst/>
                    <a:cxnLst/>
                    <a:rect l="T0" t="T1" r="T2" b="T3"/>
                    <a:pathLst>
                      <a:path w="21473" h="21600">
                        <a:moveTo>
                          <a:pt x="20889" y="0"/>
                        </a:moveTo>
                        <a:cubicBezTo>
                          <a:pt x="18256" y="519"/>
                          <a:pt x="11184" y="1041"/>
                          <a:pt x="8645" y="1593"/>
                        </a:cubicBezTo>
                        <a:cubicBezTo>
                          <a:pt x="7052" y="1940"/>
                          <a:pt x="4087" y="2139"/>
                          <a:pt x="2721" y="2550"/>
                        </a:cubicBezTo>
                        <a:cubicBezTo>
                          <a:pt x="483" y="3222"/>
                          <a:pt x="0" y="3321"/>
                          <a:pt x="0" y="3905"/>
                        </a:cubicBezTo>
                        <a:cubicBezTo>
                          <a:pt x="0" y="4330"/>
                          <a:pt x="1099" y="4728"/>
                          <a:pt x="1976" y="5061"/>
                        </a:cubicBezTo>
                        <a:cubicBezTo>
                          <a:pt x="3175" y="5515"/>
                          <a:pt x="5433" y="5720"/>
                          <a:pt x="7064" y="6064"/>
                        </a:cubicBezTo>
                        <a:cubicBezTo>
                          <a:pt x="8682" y="6405"/>
                          <a:pt x="10299" y="6622"/>
                          <a:pt x="11982" y="6940"/>
                        </a:cubicBezTo>
                        <a:cubicBezTo>
                          <a:pt x="13559" y="7238"/>
                          <a:pt x="17160" y="7728"/>
                          <a:pt x="18696" y="8041"/>
                        </a:cubicBezTo>
                        <a:cubicBezTo>
                          <a:pt x="20429" y="8394"/>
                          <a:pt x="21198" y="8749"/>
                          <a:pt x="21461" y="9422"/>
                        </a:cubicBezTo>
                        <a:cubicBezTo>
                          <a:pt x="21600" y="9777"/>
                          <a:pt x="21528" y="10020"/>
                          <a:pt x="20934" y="10340"/>
                        </a:cubicBezTo>
                        <a:cubicBezTo>
                          <a:pt x="20070" y="10805"/>
                          <a:pt x="17819" y="11213"/>
                          <a:pt x="16326" y="11544"/>
                        </a:cubicBezTo>
                        <a:cubicBezTo>
                          <a:pt x="14780" y="11886"/>
                          <a:pt x="13661" y="12029"/>
                          <a:pt x="11982" y="12323"/>
                        </a:cubicBezTo>
                        <a:cubicBezTo>
                          <a:pt x="9878" y="12691"/>
                          <a:pt x="7854" y="13094"/>
                          <a:pt x="5926" y="13527"/>
                        </a:cubicBezTo>
                        <a:cubicBezTo>
                          <a:pt x="4686" y="13804"/>
                          <a:pt x="3094" y="14043"/>
                          <a:pt x="2503" y="14447"/>
                        </a:cubicBezTo>
                        <a:cubicBezTo>
                          <a:pt x="1860" y="14886"/>
                          <a:pt x="1688" y="15445"/>
                          <a:pt x="2503" y="15864"/>
                        </a:cubicBezTo>
                        <a:cubicBezTo>
                          <a:pt x="3770" y="16514"/>
                          <a:pt x="6249" y="16935"/>
                          <a:pt x="8296" y="17422"/>
                        </a:cubicBezTo>
                        <a:cubicBezTo>
                          <a:pt x="10032" y="17834"/>
                          <a:pt x="11994" y="18173"/>
                          <a:pt x="13825" y="18555"/>
                        </a:cubicBezTo>
                        <a:cubicBezTo>
                          <a:pt x="15504" y="18905"/>
                          <a:pt x="17410" y="19192"/>
                          <a:pt x="18828" y="19617"/>
                        </a:cubicBezTo>
                        <a:cubicBezTo>
                          <a:pt x="19745" y="19892"/>
                          <a:pt x="20209" y="20261"/>
                          <a:pt x="20671" y="20609"/>
                        </a:cubicBezTo>
                        <a:cubicBezTo>
                          <a:pt x="21094" y="20927"/>
                          <a:pt x="21198" y="21270"/>
                          <a:pt x="21461" y="21600"/>
                        </a:cubicBezTo>
                      </a:path>
                    </a:pathLst>
                  </a:custGeom>
                  <a:noFill/>
                  <a:ln w="381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lIns="0" tIns="0" rIns="0" bIns="0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5101" name="Group 37"/>
                <p:cNvGrpSpPr>
                  <a:grpSpLocks/>
                </p:cNvGrpSpPr>
                <p:nvPr/>
              </p:nvGrpSpPr>
              <p:grpSpPr bwMode="auto">
                <a:xfrm>
                  <a:off x="4992" y="720"/>
                  <a:ext cx="107" cy="257"/>
                  <a:chOff x="4837" y="715"/>
                  <a:chExt cx="135" cy="358"/>
                </a:xfrm>
              </p:grpSpPr>
              <p:sp>
                <p:nvSpPr>
                  <p:cNvPr id="45105" name="AutoShape 38"/>
                  <p:cNvSpPr>
                    <a:spLocks/>
                  </p:cNvSpPr>
                  <p:nvPr/>
                </p:nvSpPr>
                <p:spPr bwMode="auto">
                  <a:xfrm flipH="1">
                    <a:off x="4844" y="715"/>
                    <a:ext cx="128" cy="333"/>
                  </a:xfrm>
                  <a:custGeom>
                    <a:avLst/>
                    <a:gdLst>
                      <a:gd name="T0" fmla="*/ 0 w 21149"/>
                      <a:gd name="T1" fmla="*/ 0 h 21600"/>
                      <a:gd name="T2" fmla="*/ 21149 w 21149"/>
                      <a:gd name="T3" fmla="*/ 21600 h 21600"/>
                    </a:gdLst>
                    <a:ahLst/>
                    <a:cxnLst/>
                    <a:rect l="T0" t="T1" r="T2" b="T3"/>
                    <a:pathLst>
                      <a:path w="21149" h="21600">
                        <a:moveTo>
                          <a:pt x="18261" y="0"/>
                        </a:moveTo>
                        <a:cubicBezTo>
                          <a:pt x="15522" y="525"/>
                          <a:pt x="12275" y="1087"/>
                          <a:pt x="9633" y="1645"/>
                        </a:cubicBezTo>
                        <a:cubicBezTo>
                          <a:pt x="7976" y="1995"/>
                          <a:pt x="4969" y="2295"/>
                          <a:pt x="3954" y="2484"/>
                        </a:cubicBezTo>
                        <a:cubicBezTo>
                          <a:pt x="2321" y="2787"/>
                          <a:pt x="1690" y="3081"/>
                          <a:pt x="594" y="3689"/>
                        </a:cubicBezTo>
                        <a:cubicBezTo>
                          <a:pt x="-77" y="4062"/>
                          <a:pt x="-318" y="4638"/>
                          <a:pt x="594" y="4974"/>
                        </a:cubicBezTo>
                        <a:cubicBezTo>
                          <a:pt x="1841" y="5433"/>
                          <a:pt x="3007" y="5732"/>
                          <a:pt x="4703" y="6079"/>
                        </a:cubicBezTo>
                        <a:cubicBezTo>
                          <a:pt x="6387" y="6424"/>
                          <a:pt x="7883" y="6617"/>
                          <a:pt x="9633" y="6938"/>
                        </a:cubicBezTo>
                        <a:cubicBezTo>
                          <a:pt x="11273" y="7239"/>
                          <a:pt x="14198" y="7409"/>
                          <a:pt x="15796" y="7724"/>
                        </a:cubicBezTo>
                        <a:cubicBezTo>
                          <a:pt x="17599" y="8081"/>
                          <a:pt x="20863" y="8440"/>
                          <a:pt x="21137" y="9119"/>
                        </a:cubicBezTo>
                        <a:cubicBezTo>
                          <a:pt x="21282" y="9478"/>
                          <a:pt x="21207" y="9905"/>
                          <a:pt x="20590" y="10228"/>
                        </a:cubicBezTo>
                        <a:cubicBezTo>
                          <a:pt x="19690" y="10697"/>
                          <a:pt x="17348" y="11110"/>
                          <a:pt x="15796" y="11444"/>
                        </a:cubicBezTo>
                        <a:cubicBezTo>
                          <a:pt x="14187" y="11790"/>
                          <a:pt x="13023" y="11934"/>
                          <a:pt x="11277" y="12230"/>
                        </a:cubicBezTo>
                        <a:cubicBezTo>
                          <a:pt x="9088" y="12603"/>
                          <a:pt x="6983" y="13010"/>
                          <a:pt x="4977" y="13446"/>
                        </a:cubicBezTo>
                        <a:cubicBezTo>
                          <a:pt x="3687" y="13727"/>
                          <a:pt x="2031" y="13968"/>
                          <a:pt x="1416" y="14376"/>
                        </a:cubicBezTo>
                        <a:cubicBezTo>
                          <a:pt x="747" y="14820"/>
                          <a:pt x="569" y="15384"/>
                          <a:pt x="1416" y="15807"/>
                        </a:cubicBezTo>
                        <a:cubicBezTo>
                          <a:pt x="2734" y="16464"/>
                          <a:pt x="5313" y="16889"/>
                          <a:pt x="7442" y="17380"/>
                        </a:cubicBezTo>
                        <a:cubicBezTo>
                          <a:pt x="9248" y="17797"/>
                          <a:pt x="11289" y="18139"/>
                          <a:pt x="13194" y="18525"/>
                        </a:cubicBezTo>
                        <a:cubicBezTo>
                          <a:pt x="14941" y="18878"/>
                          <a:pt x="16923" y="19168"/>
                          <a:pt x="18398" y="19597"/>
                        </a:cubicBezTo>
                        <a:cubicBezTo>
                          <a:pt x="19352" y="19875"/>
                          <a:pt x="19835" y="20247"/>
                          <a:pt x="20316" y="20599"/>
                        </a:cubicBezTo>
                        <a:cubicBezTo>
                          <a:pt x="20755" y="20920"/>
                          <a:pt x="20863" y="21266"/>
                          <a:pt x="21137" y="21600"/>
                        </a:cubicBezTo>
                      </a:path>
                    </a:pathLst>
                  </a:custGeom>
                  <a:noFill/>
                  <a:ln w="381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lIns="0" tIns="0" rIns="0" bIns="0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5106" name="AutoShape 39"/>
                  <p:cNvSpPr>
                    <a:spLocks/>
                  </p:cNvSpPr>
                  <p:nvPr/>
                </p:nvSpPr>
                <p:spPr bwMode="auto">
                  <a:xfrm>
                    <a:off x="4837" y="737"/>
                    <a:ext cx="135" cy="336"/>
                  </a:xfrm>
                  <a:custGeom>
                    <a:avLst/>
                    <a:gdLst>
                      <a:gd name="T0" fmla="*/ 0 w 21473"/>
                      <a:gd name="T1" fmla="*/ 0 h 21600"/>
                      <a:gd name="T2" fmla="*/ 21473 w 21473"/>
                      <a:gd name="T3" fmla="*/ 21600 h 21600"/>
                    </a:gdLst>
                    <a:ahLst/>
                    <a:cxnLst/>
                    <a:rect l="T0" t="T1" r="T2" b="T3"/>
                    <a:pathLst>
                      <a:path w="21473" h="21600">
                        <a:moveTo>
                          <a:pt x="20889" y="0"/>
                        </a:moveTo>
                        <a:cubicBezTo>
                          <a:pt x="18256" y="519"/>
                          <a:pt x="11184" y="1041"/>
                          <a:pt x="8645" y="1593"/>
                        </a:cubicBezTo>
                        <a:cubicBezTo>
                          <a:pt x="7052" y="1940"/>
                          <a:pt x="4087" y="2139"/>
                          <a:pt x="2721" y="2550"/>
                        </a:cubicBezTo>
                        <a:cubicBezTo>
                          <a:pt x="483" y="3222"/>
                          <a:pt x="0" y="3321"/>
                          <a:pt x="0" y="3905"/>
                        </a:cubicBezTo>
                        <a:cubicBezTo>
                          <a:pt x="0" y="4330"/>
                          <a:pt x="1099" y="4728"/>
                          <a:pt x="1976" y="5061"/>
                        </a:cubicBezTo>
                        <a:cubicBezTo>
                          <a:pt x="3175" y="5515"/>
                          <a:pt x="5433" y="5720"/>
                          <a:pt x="7064" y="6064"/>
                        </a:cubicBezTo>
                        <a:cubicBezTo>
                          <a:pt x="8682" y="6405"/>
                          <a:pt x="10299" y="6622"/>
                          <a:pt x="11982" y="6940"/>
                        </a:cubicBezTo>
                        <a:cubicBezTo>
                          <a:pt x="13559" y="7238"/>
                          <a:pt x="17160" y="7728"/>
                          <a:pt x="18696" y="8041"/>
                        </a:cubicBezTo>
                        <a:cubicBezTo>
                          <a:pt x="20429" y="8394"/>
                          <a:pt x="21198" y="8749"/>
                          <a:pt x="21461" y="9422"/>
                        </a:cubicBezTo>
                        <a:cubicBezTo>
                          <a:pt x="21600" y="9777"/>
                          <a:pt x="21528" y="10020"/>
                          <a:pt x="20934" y="10340"/>
                        </a:cubicBezTo>
                        <a:cubicBezTo>
                          <a:pt x="20070" y="10805"/>
                          <a:pt x="17819" y="11213"/>
                          <a:pt x="16326" y="11544"/>
                        </a:cubicBezTo>
                        <a:cubicBezTo>
                          <a:pt x="14780" y="11886"/>
                          <a:pt x="13661" y="12029"/>
                          <a:pt x="11982" y="12323"/>
                        </a:cubicBezTo>
                        <a:cubicBezTo>
                          <a:pt x="9878" y="12691"/>
                          <a:pt x="7854" y="13094"/>
                          <a:pt x="5926" y="13527"/>
                        </a:cubicBezTo>
                        <a:cubicBezTo>
                          <a:pt x="4686" y="13804"/>
                          <a:pt x="3094" y="14043"/>
                          <a:pt x="2503" y="14447"/>
                        </a:cubicBezTo>
                        <a:cubicBezTo>
                          <a:pt x="1860" y="14886"/>
                          <a:pt x="1688" y="15445"/>
                          <a:pt x="2503" y="15864"/>
                        </a:cubicBezTo>
                        <a:cubicBezTo>
                          <a:pt x="3770" y="16514"/>
                          <a:pt x="6249" y="16935"/>
                          <a:pt x="8296" y="17422"/>
                        </a:cubicBezTo>
                        <a:cubicBezTo>
                          <a:pt x="10032" y="17834"/>
                          <a:pt x="11994" y="18173"/>
                          <a:pt x="13825" y="18555"/>
                        </a:cubicBezTo>
                        <a:cubicBezTo>
                          <a:pt x="15504" y="18905"/>
                          <a:pt x="17410" y="19192"/>
                          <a:pt x="18828" y="19617"/>
                        </a:cubicBezTo>
                        <a:cubicBezTo>
                          <a:pt x="19745" y="19892"/>
                          <a:pt x="20209" y="20261"/>
                          <a:pt x="20671" y="20609"/>
                        </a:cubicBezTo>
                        <a:cubicBezTo>
                          <a:pt x="21094" y="20927"/>
                          <a:pt x="21198" y="21270"/>
                          <a:pt x="21461" y="21600"/>
                        </a:cubicBezTo>
                      </a:path>
                    </a:pathLst>
                  </a:custGeom>
                  <a:noFill/>
                  <a:ln w="381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lIns="0" tIns="0" rIns="0" bIns="0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5102" name="Group 41"/>
                <p:cNvGrpSpPr>
                  <a:grpSpLocks/>
                </p:cNvGrpSpPr>
                <p:nvPr/>
              </p:nvGrpSpPr>
              <p:grpSpPr bwMode="auto">
                <a:xfrm>
                  <a:off x="5136" y="816"/>
                  <a:ext cx="107" cy="257"/>
                  <a:chOff x="4837" y="715"/>
                  <a:chExt cx="135" cy="358"/>
                </a:xfrm>
              </p:grpSpPr>
              <p:sp>
                <p:nvSpPr>
                  <p:cNvPr id="45103" name="AutoShape 42"/>
                  <p:cNvSpPr>
                    <a:spLocks/>
                  </p:cNvSpPr>
                  <p:nvPr/>
                </p:nvSpPr>
                <p:spPr bwMode="auto">
                  <a:xfrm flipH="1">
                    <a:off x="4844" y="715"/>
                    <a:ext cx="128" cy="333"/>
                  </a:xfrm>
                  <a:custGeom>
                    <a:avLst/>
                    <a:gdLst>
                      <a:gd name="T0" fmla="*/ 0 w 21149"/>
                      <a:gd name="T1" fmla="*/ 0 h 21600"/>
                      <a:gd name="T2" fmla="*/ 21149 w 21149"/>
                      <a:gd name="T3" fmla="*/ 21600 h 21600"/>
                    </a:gdLst>
                    <a:ahLst/>
                    <a:cxnLst/>
                    <a:rect l="T0" t="T1" r="T2" b="T3"/>
                    <a:pathLst>
                      <a:path w="21149" h="21600">
                        <a:moveTo>
                          <a:pt x="18261" y="0"/>
                        </a:moveTo>
                        <a:cubicBezTo>
                          <a:pt x="15522" y="525"/>
                          <a:pt x="12275" y="1087"/>
                          <a:pt x="9633" y="1645"/>
                        </a:cubicBezTo>
                        <a:cubicBezTo>
                          <a:pt x="7976" y="1995"/>
                          <a:pt x="4969" y="2295"/>
                          <a:pt x="3954" y="2484"/>
                        </a:cubicBezTo>
                        <a:cubicBezTo>
                          <a:pt x="2321" y="2787"/>
                          <a:pt x="1690" y="3081"/>
                          <a:pt x="594" y="3689"/>
                        </a:cubicBezTo>
                        <a:cubicBezTo>
                          <a:pt x="-77" y="4062"/>
                          <a:pt x="-318" y="4638"/>
                          <a:pt x="594" y="4974"/>
                        </a:cubicBezTo>
                        <a:cubicBezTo>
                          <a:pt x="1841" y="5433"/>
                          <a:pt x="3007" y="5732"/>
                          <a:pt x="4703" y="6079"/>
                        </a:cubicBezTo>
                        <a:cubicBezTo>
                          <a:pt x="6387" y="6424"/>
                          <a:pt x="7883" y="6617"/>
                          <a:pt x="9633" y="6938"/>
                        </a:cubicBezTo>
                        <a:cubicBezTo>
                          <a:pt x="11273" y="7239"/>
                          <a:pt x="14198" y="7409"/>
                          <a:pt x="15796" y="7724"/>
                        </a:cubicBezTo>
                        <a:cubicBezTo>
                          <a:pt x="17599" y="8081"/>
                          <a:pt x="20863" y="8440"/>
                          <a:pt x="21137" y="9119"/>
                        </a:cubicBezTo>
                        <a:cubicBezTo>
                          <a:pt x="21282" y="9478"/>
                          <a:pt x="21207" y="9905"/>
                          <a:pt x="20590" y="10228"/>
                        </a:cubicBezTo>
                        <a:cubicBezTo>
                          <a:pt x="19690" y="10697"/>
                          <a:pt x="17348" y="11110"/>
                          <a:pt x="15796" y="11444"/>
                        </a:cubicBezTo>
                        <a:cubicBezTo>
                          <a:pt x="14187" y="11790"/>
                          <a:pt x="13023" y="11934"/>
                          <a:pt x="11277" y="12230"/>
                        </a:cubicBezTo>
                        <a:cubicBezTo>
                          <a:pt x="9088" y="12603"/>
                          <a:pt x="6983" y="13010"/>
                          <a:pt x="4977" y="13446"/>
                        </a:cubicBezTo>
                        <a:cubicBezTo>
                          <a:pt x="3687" y="13727"/>
                          <a:pt x="2031" y="13968"/>
                          <a:pt x="1416" y="14376"/>
                        </a:cubicBezTo>
                        <a:cubicBezTo>
                          <a:pt x="747" y="14820"/>
                          <a:pt x="569" y="15384"/>
                          <a:pt x="1416" y="15807"/>
                        </a:cubicBezTo>
                        <a:cubicBezTo>
                          <a:pt x="2734" y="16464"/>
                          <a:pt x="5313" y="16889"/>
                          <a:pt x="7442" y="17380"/>
                        </a:cubicBezTo>
                        <a:cubicBezTo>
                          <a:pt x="9248" y="17797"/>
                          <a:pt x="11289" y="18139"/>
                          <a:pt x="13194" y="18525"/>
                        </a:cubicBezTo>
                        <a:cubicBezTo>
                          <a:pt x="14941" y="18878"/>
                          <a:pt x="16923" y="19168"/>
                          <a:pt x="18398" y="19597"/>
                        </a:cubicBezTo>
                        <a:cubicBezTo>
                          <a:pt x="19352" y="19875"/>
                          <a:pt x="19835" y="20247"/>
                          <a:pt x="20316" y="20599"/>
                        </a:cubicBezTo>
                        <a:cubicBezTo>
                          <a:pt x="20755" y="20920"/>
                          <a:pt x="20863" y="21266"/>
                          <a:pt x="21137" y="21600"/>
                        </a:cubicBezTo>
                      </a:path>
                    </a:pathLst>
                  </a:custGeom>
                  <a:noFill/>
                  <a:ln w="381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lIns="0" tIns="0" rIns="0" bIns="0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5104" name="AutoShape 43"/>
                  <p:cNvSpPr>
                    <a:spLocks/>
                  </p:cNvSpPr>
                  <p:nvPr/>
                </p:nvSpPr>
                <p:spPr bwMode="auto">
                  <a:xfrm>
                    <a:off x="4837" y="737"/>
                    <a:ext cx="135" cy="336"/>
                  </a:xfrm>
                  <a:custGeom>
                    <a:avLst/>
                    <a:gdLst>
                      <a:gd name="T0" fmla="*/ 0 w 21473"/>
                      <a:gd name="T1" fmla="*/ 0 h 21600"/>
                      <a:gd name="T2" fmla="*/ 21473 w 21473"/>
                      <a:gd name="T3" fmla="*/ 21600 h 21600"/>
                    </a:gdLst>
                    <a:ahLst/>
                    <a:cxnLst/>
                    <a:rect l="T0" t="T1" r="T2" b="T3"/>
                    <a:pathLst>
                      <a:path w="21473" h="21600">
                        <a:moveTo>
                          <a:pt x="20889" y="0"/>
                        </a:moveTo>
                        <a:cubicBezTo>
                          <a:pt x="18256" y="519"/>
                          <a:pt x="11184" y="1041"/>
                          <a:pt x="8645" y="1593"/>
                        </a:cubicBezTo>
                        <a:cubicBezTo>
                          <a:pt x="7052" y="1940"/>
                          <a:pt x="4087" y="2139"/>
                          <a:pt x="2721" y="2550"/>
                        </a:cubicBezTo>
                        <a:cubicBezTo>
                          <a:pt x="483" y="3222"/>
                          <a:pt x="0" y="3321"/>
                          <a:pt x="0" y="3905"/>
                        </a:cubicBezTo>
                        <a:cubicBezTo>
                          <a:pt x="0" y="4330"/>
                          <a:pt x="1099" y="4728"/>
                          <a:pt x="1976" y="5061"/>
                        </a:cubicBezTo>
                        <a:cubicBezTo>
                          <a:pt x="3175" y="5515"/>
                          <a:pt x="5433" y="5720"/>
                          <a:pt x="7064" y="6064"/>
                        </a:cubicBezTo>
                        <a:cubicBezTo>
                          <a:pt x="8682" y="6405"/>
                          <a:pt x="10299" y="6622"/>
                          <a:pt x="11982" y="6940"/>
                        </a:cubicBezTo>
                        <a:cubicBezTo>
                          <a:pt x="13559" y="7238"/>
                          <a:pt x="17160" y="7728"/>
                          <a:pt x="18696" y="8041"/>
                        </a:cubicBezTo>
                        <a:cubicBezTo>
                          <a:pt x="20429" y="8394"/>
                          <a:pt x="21198" y="8749"/>
                          <a:pt x="21461" y="9422"/>
                        </a:cubicBezTo>
                        <a:cubicBezTo>
                          <a:pt x="21600" y="9777"/>
                          <a:pt x="21528" y="10020"/>
                          <a:pt x="20934" y="10340"/>
                        </a:cubicBezTo>
                        <a:cubicBezTo>
                          <a:pt x="20070" y="10805"/>
                          <a:pt x="17819" y="11213"/>
                          <a:pt x="16326" y="11544"/>
                        </a:cubicBezTo>
                        <a:cubicBezTo>
                          <a:pt x="14780" y="11886"/>
                          <a:pt x="13661" y="12029"/>
                          <a:pt x="11982" y="12323"/>
                        </a:cubicBezTo>
                        <a:cubicBezTo>
                          <a:pt x="9878" y="12691"/>
                          <a:pt x="7854" y="13094"/>
                          <a:pt x="5926" y="13527"/>
                        </a:cubicBezTo>
                        <a:cubicBezTo>
                          <a:pt x="4686" y="13804"/>
                          <a:pt x="3094" y="14043"/>
                          <a:pt x="2503" y="14447"/>
                        </a:cubicBezTo>
                        <a:cubicBezTo>
                          <a:pt x="1860" y="14886"/>
                          <a:pt x="1688" y="15445"/>
                          <a:pt x="2503" y="15864"/>
                        </a:cubicBezTo>
                        <a:cubicBezTo>
                          <a:pt x="3770" y="16514"/>
                          <a:pt x="6249" y="16935"/>
                          <a:pt x="8296" y="17422"/>
                        </a:cubicBezTo>
                        <a:cubicBezTo>
                          <a:pt x="10032" y="17834"/>
                          <a:pt x="11994" y="18173"/>
                          <a:pt x="13825" y="18555"/>
                        </a:cubicBezTo>
                        <a:cubicBezTo>
                          <a:pt x="15504" y="18905"/>
                          <a:pt x="17410" y="19192"/>
                          <a:pt x="18828" y="19617"/>
                        </a:cubicBezTo>
                        <a:cubicBezTo>
                          <a:pt x="19745" y="19892"/>
                          <a:pt x="20209" y="20261"/>
                          <a:pt x="20671" y="20609"/>
                        </a:cubicBezTo>
                        <a:cubicBezTo>
                          <a:pt x="21094" y="20927"/>
                          <a:pt x="21198" y="21270"/>
                          <a:pt x="21461" y="21600"/>
                        </a:cubicBezTo>
                      </a:path>
                    </a:pathLst>
                  </a:custGeom>
                  <a:noFill/>
                  <a:ln w="381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lIns="0" tIns="0" rIns="0" bIns="0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</p:grpSp>
        <p:sp>
          <p:nvSpPr>
            <p:cNvPr id="45072" name="Oval 49"/>
            <p:cNvSpPr>
              <a:spLocks noChangeArrowheads="1"/>
            </p:cNvSpPr>
            <p:nvPr/>
          </p:nvSpPr>
          <p:spPr bwMode="auto">
            <a:xfrm>
              <a:off x="4272" y="672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73" name="Oval 50"/>
            <p:cNvSpPr>
              <a:spLocks noChangeArrowheads="1"/>
            </p:cNvSpPr>
            <p:nvPr/>
          </p:nvSpPr>
          <p:spPr bwMode="auto">
            <a:xfrm>
              <a:off x="4416" y="624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74" name="Oval 51"/>
            <p:cNvSpPr>
              <a:spLocks noChangeArrowheads="1"/>
            </p:cNvSpPr>
            <p:nvPr/>
          </p:nvSpPr>
          <p:spPr bwMode="auto">
            <a:xfrm>
              <a:off x="4464" y="960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75" name="Oval 52"/>
            <p:cNvSpPr>
              <a:spLocks noChangeArrowheads="1"/>
            </p:cNvSpPr>
            <p:nvPr/>
          </p:nvSpPr>
          <p:spPr bwMode="auto">
            <a:xfrm>
              <a:off x="4464" y="768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76" name="Oval 53"/>
            <p:cNvSpPr>
              <a:spLocks noChangeArrowheads="1"/>
            </p:cNvSpPr>
            <p:nvPr/>
          </p:nvSpPr>
          <p:spPr bwMode="auto">
            <a:xfrm>
              <a:off x="4656" y="768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77" name="Oval 54"/>
            <p:cNvSpPr>
              <a:spLocks noChangeArrowheads="1"/>
            </p:cNvSpPr>
            <p:nvPr/>
          </p:nvSpPr>
          <p:spPr bwMode="auto">
            <a:xfrm>
              <a:off x="4560" y="912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78" name="Oval 55"/>
            <p:cNvSpPr>
              <a:spLocks noChangeArrowheads="1"/>
            </p:cNvSpPr>
            <p:nvPr/>
          </p:nvSpPr>
          <p:spPr bwMode="auto">
            <a:xfrm>
              <a:off x="4656" y="912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79" name="Oval 56"/>
            <p:cNvSpPr>
              <a:spLocks noChangeArrowheads="1"/>
            </p:cNvSpPr>
            <p:nvPr/>
          </p:nvSpPr>
          <p:spPr bwMode="auto">
            <a:xfrm>
              <a:off x="4608" y="864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80" name="Oval 57"/>
            <p:cNvSpPr>
              <a:spLocks noChangeArrowheads="1"/>
            </p:cNvSpPr>
            <p:nvPr/>
          </p:nvSpPr>
          <p:spPr bwMode="auto">
            <a:xfrm>
              <a:off x="4560" y="672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81" name="Oval 58"/>
            <p:cNvSpPr>
              <a:spLocks noChangeArrowheads="1"/>
            </p:cNvSpPr>
            <p:nvPr/>
          </p:nvSpPr>
          <p:spPr bwMode="auto">
            <a:xfrm>
              <a:off x="4512" y="528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82" name="Oval 59"/>
            <p:cNvSpPr>
              <a:spLocks noChangeArrowheads="1"/>
            </p:cNvSpPr>
            <p:nvPr/>
          </p:nvSpPr>
          <p:spPr bwMode="auto">
            <a:xfrm>
              <a:off x="4368" y="912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83" name="Oval 60"/>
            <p:cNvSpPr>
              <a:spLocks noChangeArrowheads="1"/>
            </p:cNvSpPr>
            <p:nvPr/>
          </p:nvSpPr>
          <p:spPr bwMode="auto">
            <a:xfrm>
              <a:off x="4536" y="834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84" name="Oval 61"/>
            <p:cNvSpPr>
              <a:spLocks noChangeArrowheads="1"/>
            </p:cNvSpPr>
            <p:nvPr/>
          </p:nvSpPr>
          <p:spPr bwMode="auto">
            <a:xfrm>
              <a:off x="4560" y="768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85" name="Oval 62"/>
            <p:cNvSpPr>
              <a:spLocks noChangeArrowheads="1"/>
            </p:cNvSpPr>
            <p:nvPr/>
          </p:nvSpPr>
          <p:spPr bwMode="auto">
            <a:xfrm>
              <a:off x="4368" y="768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86" name="Oval 63"/>
            <p:cNvSpPr>
              <a:spLocks noChangeArrowheads="1"/>
            </p:cNvSpPr>
            <p:nvPr/>
          </p:nvSpPr>
          <p:spPr bwMode="auto">
            <a:xfrm>
              <a:off x="4464" y="864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87" name="Oval 64"/>
            <p:cNvSpPr>
              <a:spLocks noChangeArrowheads="1"/>
            </p:cNvSpPr>
            <p:nvPr/>
          </p:nvSpPr>
          <p:spPr bwMode="auto">
            <a:xfrm>
              <a:off x="4800" y="528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88" name="Oval 65"/>
            <p:cNvSpPr>
              <a:spLocks noChangeArrowheads="1"/>
            </p:cNvSpPr>
            <p:nvPr/>
          </p:nvSpPr>
          <p:spPr bwMode="auto">
            <a:xfrm>
              <a:off x="4080" y="720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89" name="Oval 66"/>
            <p:cNvSpPr>
              <a:spLocks noChangeArrowheads="1"/>
            </p:cNvSpPr>
            <p:nvPr/>
          </p:nvSpPr>
          <p:spPr bwMode="auto">
            <a:xfrm>
              <a:off x="4128" y="576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90" name="Oval 67"/>
            <p:cNvSpPr>
              <a:spLocks noChangeArrowheads="1"/>
            </p:cNvSpPr>
            <p:nvPr/>
          </p:nvSpPr>
          <p:spPr bwMode="auto">
            <a:xfrm>
              <a:off x="4128" y="1200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91" name="Oval 68"/>
            <p:cNvSpPr>
              <a:spLocks noChangeArrowheads="1"/>
            </p:cNvSpPr>
            <p:nvPr/>
          </p:nvSpPr>
          <p:spPr bwMode="auto">
            <a:xfrm>
              <a:off x="3984" y="1008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92" name="Oval 69"/>
            <p:cNvSpPr>
              <a:spLocks noChangeArrowheads="1"/>
            </p:cNvSpPr>
            <p:nvPr/>
          </p:nvSpPr>
          <p:spPr bwMode="auto">
            <a:xfrm>
              <a:off x="4320" y="528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93" name="Oval 70"/>
            <p:cNvSpPr>
              <a:spLocks noChangeArrowheads="1"/>
            </p:cNvSpPr>
            <p:nvPr/>
          </p:nvSpPr>
          <p:spPr bwMode="auto">
            <a:xfrm>
              <a:off x="4656" y="624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94" name="Oval 71"/>
            <p:cNvSpPr>
              <a:spLocks noChangeArrowheads="1"/>
            </p:cNvSpPr>
            <p:nvPr/>
          </p:nvSpPr>
          <p:spPr bwMode="auto">
            <a:xfrm>
              <a:off x="4224" y="1008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95" name="Oval 72"/>
            <p:cNvSpPr>
              <a:spLocks noChangeArrowheads="1"/>
            </p:cNvSpPr>
            <p:nvPr/>
          </p:nvSpPr>
          <p:spPr bwMode="auto">
            <a:xfrm>
              <a:off x="4224" y="864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96" name="Line 73"/>
            <p:cNvSpPr>
              <a:spLocks noChangeShapeType="1"/>
            </p:cNvSpPr>
            <p:nvPr/>
          </p:nvSpPr>
          <p:spPr bwMode="auto">
            <a:xfrm>
              <a:off x="3744" y="504"/>
              <a:ext cx="672" cy="2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97" name="Line 74"/>
            <p:cNvSpPr>
              <a:spLocks noChangeShapeType="1"/>
            </p:cNvSpPr>
            <p:nvPr/>
          </p:nvSpPr>
          <p:spPr bwMode="auto">
            <a:xfrm flipV="1">
              <a:off x="3648" y="816"/>
              <a:ext cx="768" cy="1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8" name="Title 1"/>
          <p:cNvSpPr txBox="1">
            <a:spLocks/>
          </p:cNvSpPr>
          <p:nvPr/>
        </p:nvSpPr>
        <p:spPr>
          <a:xfrm>
            <a:off x="0" y="-78387"/>
            <a:ext cx="8913813" cy="914400"/>
          </a:xfrm>
          <a:prstGeom prst="rect">
            <a:avLst/>
          </a:prstGeo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59" name="TextBox 7"/>
          <p:cNvSpPr txBox="1">
            <a:spLocks noChangeArrowheads="1"/>
          </p:cNvSpPr>
          <p:nvPr/>
        </p:nvSpPr>
        <p:spPr bwMode="auto">
          <a:xfrm>
            <a:off x="372572" y="129950"/>
            <a:ext cx="50006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b="1" dirty="0">
                <a:solidFill>
                  <a:srgbClr val="FFFFFF"/>
                </a:solidFill>
              </a:rPr>
              <a:t>In-cell </a:t>
            </a:r>
            <a:r>
              <a:rPr lang="en-US" sz="2000" b="1" dirty="0" smtClean="0">
                <a:solidFill>
                  <a:srgbClr val="FFFFFF"/>
                </a:solidFill>
              </a:rPr>
              <a:t>NMR: </a:t>
            </a:r>
            <a:r>
              <a:rPr lang="en-US" sz="2000" b="1" dirty="0">
                <a:solidFill>
                  <a:srgbClr val="FFFFFF"/>
                </a:solidFill>
              </a:rPr>
              <a:t>NA leakage from </a:t>
            </a:r>
            <a:r>
              <a:rPr lang="en-US" sz="2000" b="1" dirty="0" smtClean="0">
                <a:solidFill>
                  <a:srgbClr val="FFFFFF"/>
                </a:solidFill>
              </a:rPr>
              <a:t>incisions</a:t>
            </a:r>
            <a:endParaRPr lang="en-US" sz="20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53351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78387"/>
            <a:ext cx="9238402" cy="914400"/>
            <a:chOff x="0" y="920660"/>
            <a:chExt cx="9238402" cy="914400"/>
          </a:xfrm>
        </p:grpSpPr>
        <p:sp>
          <p:nvSpPr>
            <p:cNvPr id="8" name="Title 1"/>
            <p:cNvSpPr txBox="1">
              <a:spLocks/>
            </p:cNvSpPr>
            <p:nvPr/>
          </p:nvSpPr>
          <p:spPr>
            <a:xfrm>
              <a:off x="0" y="920660"/>
              <a:ext cx="8913813" cy="914400"/>
            </a:xfrm>
            <a:prstGeom prst="rect">
              <a:avLst/>
            </a:prstGeom>
            <a:solidFill>
              <a:schemeClr val="tx2"/>
            </a:solidFill>
          </p:spPr>
          <p:txBody>
            <a:bodyPr vert="horz" lIns="1188720" tIns="45720" rIns="274320" bIns="45720" rtlCol="0" anchor="ctr">
              <a:normAutofit/>
            </a:bodyPr>
            <a:lstStyle>
              <a:lvl1pPr marL="0" indent="0" algn="l" defTabSz="914400" rtl="0" eaLnBrk="1" latinLnBrk="0" hangingPunct="1">
                <a:spcBef>
                  <a:spcPct val="0"/>
                </a:spcBef>
                <a:buNone/>
                <a:defRPr sz="360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en-US" dirty="0"/>
            </a:p>
          </p:txBody>
        </p:sp>
        <p:sp>
          <p:nvSpPr>
            <p:cNvPr id="9" name="TextBox 6"/>
            <p:cNvSpPr txBox="1">
              <a:spLocks noChangeArrowheads="1"/>
            </p:cNvSpPr>
            <p:nvPr/>
          </p:nvSpPr>
          <p:spPr bwMode="auto">
            <a:xfrm>
              <a:off x="324589" y="1172621"/>
              <a:ext cx="8913813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2000" b="1" dirty="0">
                  <a:solidFill>
                    <a:srgbClr val="FFFFFF"/>
                  </a:solidFill>
                </a:rPr>
                <a:t>R</a:t>
              </a:r>
              <a:r>
                <a:rPr lang="en-US" sz="2000" b="1" dirty="0" smtClean="0">
                  <a:solidFill>
                    <a:srgbClr val="FFFFFF"/>
                  </a:solidFill>
                </a:rPr>
                <a:t>esolution limits the analysis of the polymorphs: Cellular lysates</a:t>
              </a:r>
              <a:endParaRPr lang="en-US" sz="2000" b="1" dirty="0">
                <a:solidFill>
                  <a:srgbClr val="FFFFFF"/>
                </a:solidFill>
              </a:endParaRPr>
            </a:p>
          </p:txBody>
        </p:sp>
      </p:grpSp>
      <p:pic>
        <p:nvPicPr>
          <p:cNvPr id="10" name="Picture 5" descr="Fig4_new"/>
          <p:cNvPicPr>
            <a:picLocks noChangeAspect="1" noChangeArrowheads="1"/>
          </p:cNvPicPr>
          <p:nvPr/>
        </p:nvPicPr>
        <p:blipFill rotWithShape="1">
          <a:blip r:embed="rId3"/>
          <a:srcRect l="26138" t="4348" b="56202"/>
          <a:stretch/>
        </p:blipFill>
        <p:spPr bwMode="auto">
          <a:xfrm>
            <a:off x="1925497" y="2005369"/>
            <a:ext cx="5390213" cy="1270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71"/>
          <p:cNvSpPr txBox="1">
            <a:spLocks noChangeArrowheads="1"/>
          </p:cNvSpPr>
          <p:nvPr/>
        </p:nvSpPr>
        <p:spPr bwMode="auto">
          <a:xfrm>
            <a:off x="5524180" y="1363964"/>
            <a:ext cx="9763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1" dirty="0"/>
              <a:t>In cell</a:t>
            </a:r>
          </a:p>
        </p:txBody>
      </p:sp>
      <p:sp>
        <p:nvSpPr>
          <p:cNvPr id="12" name="TextBox 71"/>
          <p:cNvSpPr txBox="1">
            <a:spLocks noChangeArrowheads="1"/>
          </p:cNvSpPr>
          <p:nvPr/>
        </p:nvSpPr>
        <p:spPr bwMode="auto">
          <a:xfrm>
            <a:off x="2578874" y="1400900"/>
            <a:ext cx="92777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1" dirty="0"/>
              <a:t>In </a:t>
            </a:r>
            <a:r>
              <a:rPr lang="en-US" b="1" dirty="0" smtClean="0"/>
              <a:t>vitro</a:t>
            </a:r>
            <a:endParaRPr lang="en-US" b="1" dirty="0"/>
          </a:p>
        </p:txBody>
      </p:sp>
      <p:pic>
        <p:nvPicPr>
          <p:cNvPr id="14" name="Picture 5" descr="Fig4_new"/>
          <p:cNvPicPr>
            <a:picLocks noChangeAspect="1" noChangeArrowheads="1"/>
          </p:cNvPicPr>
          <p:nvPr/>
        </p:nvPicPr>
        <p:blipFill rotWithShape="1">
          <a:blip r:embed="rId3"/>
          <a:srcRect l="63370" t="56813" r="-1" b="-135"/>
          <a:stretch/>
        </p:blipFill>
        <p:spPr bwMode="auto">
          <a:xfrm>
            <a:off x="5851427" y="4527260"/>
            <a:ext cx="2673187" cy="1394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/>
          <a:srcRect l="68174"/>
          <a:stretch/>
        </p:blipFill>
        <p:spPr>
          <a:xfrm>
            <a:off x="1501632" y="4166238"/>
            <a:ext cx="2792413" cy="193358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297122" y="4654260"/>
            <a:ext cx="2354085" cy="584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rgbClr val="000000"/>
                </a:solidFill>
              </a:rPr>
              <a:t>Cleared lysate</a:t>
            </a:r>
            <a:endParaRPr lang="en-US" sz="1600" b="1" dirty="0">
              <a:solidFill>
                <a:srgbClr val="0000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24589" y="4235160"/>
            <a:ext cx="2354085" cy="584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rgbClr val="000000"/>
                </a:solidFill>
              </a:rPr>
              <a:t>Crude cellular lysate</a:t>
            </a:r>
            <a:endParaRPr lang="en-US" sz="1600" b="1" dirty="0">
              <a:solidFill>
                <a:srgbClr val="000000"/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5"/>
          <a:srcRect l="55370" t="64987" r="24547" b="13995"/>
          <a:stretch/>
        </p:blipFill>
        <p:spPr>
          <a:xfrm>
            <a:off x="6274310" y="3756518"/>
            <a:ext cx="1828800" cy="81944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5"/>
          <a:srcRect l="65406" t="64987" r="24547" b="13995"/>
          <a:stretch/>
        </p:blipFill>
        <p:spPr>
          <a:xfrm>
            <a:off x="1433819" y="1595649"/>
            <a:ext cx="914910" cy="819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0738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E71775A2-2568-454E-9A2F-8B4F7F72D183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8" name="Picture 7" descr="DNA_RN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77" y="654362"/>
            <a:ext cx="8704664" cy="541574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51476" y="215124"/>
            <a:ext cx="73001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	RNA	                                              DNA							</a:t>
            </a:r>
            <a:endParaRPr lang="en-US" sz="2000" b="1" dirty="0"/>
          </a:p>
        </p:txBody>
      </p:sp>
      <p:sp>
        <p:nvSpPr>
          <p:cNvPr id="10" name="Oval 9"/>
          <p:cNvSpPr/>
          <p:nvPr/>
        </p:nvSpPr>
        <p:spPr>
          <a:xfrm>
            <a:off x="1557130" y="2020956"/>
            <a:ext cx="287130" cy="287130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2184400" y="3145162"/>
            <a:ext cx="287130" cy="287130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807246" y="4280430"/>
            <a:ext cx="287130" cy="287130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445558" y="5415702"/>
            <a:ext cx="287130" cy="287130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618921" y="2020956"/>
            <a:ext cx="287130" cy="287130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6246191" y="3145162"/>
            <a:ext cx="287130" cy="287130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6869037" y="4280430"/>
            <a:ext cx="287130" cy="287130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7507349" y="5415702"/>
            <a:ext cx="287130" cy="287130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5243446" y="698534"/>
            <a:ext cx="436733" cy="436733"/>
          </a:xfrm>
          <a:prstGeom prst="ellipse">
            <a:avLst/>
          </a:prstGeom>
          <a:noFill/>
          <a:ln w="57150" cmpd="sng"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3146286" y="4087238"/>
            <a:ext cx="436733" cy="436733"/>
          </a:xfrm>
          <a:prstGeom prst="ellipse">
            <a:avLst/>
          </a:prstGeom>
          <a:noFill/>
          <a:ln w="57150" cmpd="sng"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8332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78387"/>
            <a:ext cx="8913813" cy="914400"/>
            <a:chOff x="0" y="920660"/>
            <a:chExt cx="8913813" cy="914400"/>
          </a:xfrm>
        </p:grpSpPr>
        <p:sp>
          <p:nvSpPr>
            <p:cNvPr id="8" name="Title 1"/>
            <p:cNvSpPr txBox="1">
              <a:spLocks/>
            </p:cNvSpPr>
            <p:nvPr/>
          </p:nvSpPr>
          <p:spPr>
            <a:xfrm>
              <a:off x="0" y="920660"/>
              <a:ext cx="8913813" cy="914400"/>
            </a:xfrm>
            <a:prstGeom prst="rect">
              <a:avLst/>
            </a:prstGeom>
            <a:solidFill>
              <a:schemeClr val="tx2"/>
            </a:solidFill>
          </p:spPr>
          <p:txBody>
            <a:bodyPr vert="horz" lIns="1188720" tIns="45720" rIns="274320" bIns="45720" rtlCol="0" anchor="ctr">
              <a:normAutofit/>
            </a:bodyPr>
            <a:lstStyle>
              <a:lvl1pPr marL="0" indent="0" algn="l" defTabSz="914400" rtl="0" eaLnBrk="1" latinLnBrk="0" hangingPunct="1">
                <a:spcBef>
                  <a:spcPct val="0"/>
                </a:spcBef>
                <a:buNone/>
                <a:defRPr sz="360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en-US" dirty="0"/>
            </a:p>
          </p:txBody>
        </p:sp>
        <p:sp>
          <p:nvSpPr>
            <p:cNvPr id="9" name="TextBox 6"/>
            <p:cNvSpPr txBox="1">
              <a:spLocks noChangeArrowheads="1"/>
            </p:cNvSpPr>
            <p:nvPr/>
          </p:nvSpPr>
          <p:spPr bwMode="auto">
            <a:xfrm>
              <a:off x="0" y="1117584"/>
              <a:ext cx="8913813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2000" b="1" dirty="0">
                  <a:solidFill>
                    <a:srgbClr val="FFFFFF"/>
                  </a:solidFill>
                </a:rPr>
                <a:t>R</a:t>
              </a:r>
              <a:r>
                <a:rPr lang="en-US" sz="2000" b="1" dirty="0" smtClean="0">
                  <a:solidFill>
                    <a:srgbClr val="FFFFFF"/>
                  </a:solidFill>
                </a:rPr>
                <a:t>esolution limits the analysis of the polymorphs: site-specific </a:t>
              </a:r>
              <a:r>
                <a:rPr lang="en-US" sz="2000" b="1" dirty="0" err="1" smtClean="0">
                  <a:solidFill>
                    <a:srgbClr val="FFFFFF"/>
                  </a:solidFill>
                </a:rPr>
                <a:t>labeles</a:t>
              </a:r>
              <a:r>
                <a:rPr lang="en-US" sz="2000" b="1" dirty="0" smtClean="0">
                  <a:solidFill>
                    <a:srgbClr val="FFFFFF"/>
                  </a:solidFill>
                </a:rPr>
                <a:t> </a:t>
              </a:r>
              <a:endParaRPr lang="en-US" sz="2000" b="1" dirty="0">
                <a:solidFill>
                  <a:srgbClr val="FFFFFF"/>
                </a:solidFill>
              </a:endParaRPr>
            </a:p>
            <a:p>
              <a:endParaRPr lang="en-US" sz="2000" b="1" dirty="0">
                <a:solidFill>
                  <a:srgbClr val="FFFFFF"/>
                </a:solidFill>
              </a:endParaRPr>
            </a:p>
          </p:txBody>
        </p:sp>
      </p:grpSp>
      <p:pic>
        <p:nvPicPr>
          <p:cNvPr id="2" name="Picture 1" descr="sitespec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7700" y="4393693"/>
            <a:ext cx="3263900" cy="2235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/>
          <a:srcRect l="56103" t="64987" r="34873" b="13995"/>
          <a:stretch/>
        </p:blipFill>
        <p:spPr>
          <a:xfrm>
            <a:off x="5452532" y="3958573"/>
            <a:ext cx="821777" cy="81944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/>
          <a:srcRect l="68174"/>
          <a:stretch/>
        </p:blipFill>
        <p:spPr>
          <a:xfrm>
            <a:off x="1282467" y="1169038"/>
            <a:ext cx="2792413" cy="1933589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05424" y="1237960"/>
            <a:ext cx="2354085" cy="584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rgbClr val="000000"/>
                </a:solidFill>
              </a:rPr>
              <a:t>Crude cellular homogenate</a:t>
            </a:r>
            <a:endParaRPr lang="en-US" sz="1600" b="1" dirty="0">
              <a:solidFill>
                <a:srgbClr val="000000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/>
          <a:srcRect l="65824" t="63867" r="24547" b="13995"/>
          <a:stretch/>
        </p:blipFill>
        <p:spPr>
          <a:xfrm>
            <a:off x="3636475" y="3940320"/>
            <a:ext cx="876810" cy="86309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699191" y="4043121"/>
            <a:ext cx="5078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rgbClr val="000000"/>
                </a:solidFill>
              </a:rPr>
              <a:t>1:1</a:t>
            </a: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6239" y="3261836"/>
            <a:ext cx="77543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rgbClr val="000000"/>
                </a:solidFill>
              </a:rPr>
              <a:t>GGGTTAGGGTTAGG</a:t>
            </a:r>
            <a:r>
              <a:rPr lang="en-US" b="1" u="sng" dirty="0" smtClean="0">
                <a:solidFill>
                  <a:srgbClr val="FF0000"/>
                </a:solidFill>
              </a:rPr>
              <a:t>G</a:t>
            </a:r>
            <a:r>
              <a:rPr lang="en-US" b="1" dirty="0" smtClean="0">
                <a:solidFill>
                  <a:srgbClr val="000000"/>
                </a:solidFill>
              </a:rPr>
              <a:t>TTAGGGTTAGGGTTAGGGTTAGGGTTAGGGTTA</a:t>
            </a:r>
            <a:endParaRPr lang="en-US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2414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3" name="Picture 5" descr="Fig4_new"/>
          <p:cNvPicPr>
            <a:picLocks noChangeAspect="1" noChangeArrowheads="1"/>
          </p:cNvPicPr>
          <p:nvPr/>
        </p:nvPicPr>
        <p:blipFill rotWithShape="1">
          <a:blip r:embed="rId3"/>
          <a:srcRect l="25821"/>
          <a:stretch/>
        </p:blipFill>
        <p:spPr bwMode="auto">
          <a:xfrm>
            <a:off x="1905000" y="1666875"/>
            <a:ext cx="5413375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4" name="TextBox 5"/>
          <p:cNvSpPr txBox="1">
            <a:spLocks noChangeArrowheads="1"/>
          </p:cNvSpPr>
          <p:nvPr/>
        </p:nvSpPr>
        <p:spPr bwMode="auto">
          <a:xfrm>
            <a:off x="7088187" y="3276600"/>
            <a:ext cx="10636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b="1" i="1" dirty="0"/>
              <a:t>(boiling)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0" y="-78387"/>
            <a:ext cx="8913813" cy="914400"/>
            <a:chOff x="0" y="920660"/>
            <a:chExt cx="8913813" cy="914400"/>
          </a:xfrm>
        </p:grpSpPr>
        <p:sp>
          <p:nvSpPr>
            <p:cNvPr id="8" name="Title 1"/>
            <p:cNvSpPr txBox="1">
              <a:spLocks/>
            </p:cNvSpPr>
            <p:nvPr/>
          </p:nvSpPr>
          <p:spPr>
            <a:xfrm>
              <a:off x="0" y="920660"/>
              <a:ext cx="8913813" cy="914400"/>
            </a:xfrm>
            <a:prstGeom prst="rect">
              <a:avLst/>
            </a:prstGeom>
            <a:solidFill>
              <a:schemeClr val="tx2"/>
            </a:solidFill>
          </p:spPr>
          <p:txBody>
            <a:bodyPr vert="horz" lIns="1188720" tIns="45720" rIns="274320" bIns="45720" rtlCol="0" anchor="ctr">
              <a:normAutofit/>
            </a:bodyPr>
            <a:lstStyle>
              <a:lvl1pPr marL="0" indent="0" algn="l" defTabSz="914400" rtl="0" eaLnBrk="1" latinLnBrk="0" hangingPunct="1">
                <a:spcBef>
                  <a:spcPct val="0"/>
                </a:spcBef>
                <a:buNone/>
                <a:defRPr sz="360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en-US" dirty="0"/>
            </a:p>
          </p:txBody>
        </p:sp>
        <p:sp>
          <p:nvSpPr>
            <p:cNvPr id="9" name="TextBox 6"/>
            <p:cNvSpPr txBox="1">
              <a:spLocks noChangeArrowheads="1"/>
            </p:cNvSpPr>
            <p:nvPr/>
          </p:nvSpPr>
          <p:spPr bwMode="auto">
            <a:xfrm>
              <a:off x="0" y="1117584"/>
              <a:ext cx="8913813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2000" b="1" dirty="0" smtClean="0">
                  <a:solidFill>
                    <a:srgbClr val="FFFFFF"/>
                  </a:solidFill>
                </a:rPr>
                <a:t> a good news: DNA</a:t>
              </a:r>
              <a:r>
                <a:rPr lang="en-US" sz="2000" b="1" dirty="0">
                  <a:solidFill>
                    <a:srgbClr val="FFFFFF"/>
                  </a:solidFill>
                </a:rPr>
                <a:t>/RNA </a:t>
              </a:r>
              <a:r>
                <a:rPr lang="en-US" sz="2000" b="1" dirty="0" smtClean="0">
                  <a:solidFill>
                    <a:srgbClr val="FFFFFF"/>
                  </a:solidFill>
                </a:rPr>
                <a:t>(if there is any) can </a:t>
              </a:r>
              <a:r>
                <a:rPr lang="en-US" sz="2000" b="1" dirty="0">
                  <a:solidFill>
                    <a:srgbClr val="FFFFFF"/>
                  </a:solidFill>
                </a:rPr>
                <a:t>be recovered from </a:t>
              </a:r>
              <a:r>
                <a:rPr lang="en-US" sz="2000" b="1" dirty="0" smtClean="0">
                  <a:solidFill>
                    <a:srgbClr val="FFFFFF"/>
                  </a:solidFill>
                </a:rPr>
                <a:t>cells</a:t>
              </a:r>
              <a:endParaRPr lang="en-US" sz="2000" b="1" dirty="0">
                <a:solidFill>
                  <a:srgbClr val="FFFFFF"/>
                </a:solidFill>
              </a:endParaRPr>
            </a:p>
            <a:p>
              <a:endParaRPr lang="en-US" sz="2000" b="1" dirty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806200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9" name="Rectangle 6"/>
          <p:cNvSpPr>
            <a:spLocks noChangeArrowheads="1"/>
          </p:cNvSpPr>
          <p:nvPr/>
        </p:nvSpPr>
        <p:spPr bwMode="auto">
          <a:xfrm>
            <a:off x="-1685925" y="24003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 sz="1800">
              <a:latin typeface="Arial" charset="0"/>
            </a:endParaRPr>
          </a:p>
        </p:txBody>
      </p:sp>
      <p:sp>
        <p:nvSpPr>
          <p:cNvPr id="47110" name="Rectangle 7"/>
          <p:cNvSpPr>
            <a:spLocks noChangeArrowheads="1"/>
          </p:cNvSpPr>
          <p:nvPr/>
        </p:nvSpPr>
        <p:spPr bwMode="auto">
          <a:xfrm>
            <a:off x="-2074863" y="2500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 sz="1800">
              <a:latin typeface="Arial" charset="0"/>
            </a:endParaRPr>
          </a:p>
        </p:txBody>
      </p:sp>
      <p:sp>
        <p:nvSpPr>
          <p:cNvPr id="47111" name="Text Box 57"/>
          <p:cNvSpPr txBox="1">
            <a:spLocks noChangeArrowheads="1"/>
          </p:cNvSpPr>
          <p:nvPr/>
        </p:nvSpPr>
        <p:spPr bwMode="auto">
          <a:xfrm>
            <a:off x="1143000" y="1414462"/>
            <a:ext cx="6878806" cy="1431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spcAft>
                <a:spcPts val="600"/>
              </a:spcAft>
              <a:buFont typeface="Arial" charset="0"/>
              <a:buChar char="•"/>
            </a:pPr>
            <a:r>
              <a:rPr lang="en-US" dirty="0"/>
              <a:t> &lt;25 without isotopic labeling (</a:t>
            </a:r>
            <a:r>
              <a:rPr lang="en-US" dirty="0" err="1"/>
              <a:t>imino</a:t>
            </a:r>
            <a:r>
              <a:rPr lang="en-US" dirty="0"/>
              <a:t> H/secondary structure)</a:t>
            </a:r>
          </a:p>
          <a:p>
            <a:pPr>
              <a:spcAft>
                <a:spcPts val="600"/>
              </a:spcAft>
              <a:buFont typeface="Arial" charset="0"/>
              <a:buChar char="•"/>
            </a:pPr>
            <a:r>
              <a:rPr lang="en-US" dirty="0"/>
              <a:t> with isotopic labeling up to 70 </a:t>
            </a:r>
            <a:r>
              <a:rPr lang="en-US" dirty="0" smtClean="0"/>
              <a:t> </a:t>
            </a:r>
            <a:r>
              <a:rPr lang="en-US" dirty="0" err="1"/>
              <a:t>nt</a:t>
            </a:r>
            <a:endParaRPr lang="en-US" dirty="0"/>
          </a:p>
          <a:p>
            <a:pPr>
              <a:spcAft>
                <a:spcPts val="600"/>
              </a:spcAft>
              <a:buFont typeface="Arial" charset="0"/>
              <a:buChar char="•"/>
            </a:pPr>
            <a:r>
              <a:rPr lang="en-US" dirty="0"/>
              <a:t> degradation can be diminished via chemical modification</a:t>
            </a:r>
          </a:p>
          <a:p>
            <a:pPr>
              <a:spcAft>
                <a:spcPts val="600"/>
              </a:spcAft>
              <a:buFont typeface="Arial" charset="0"/>
              <a:buChar char="•"/>
            </a:pPr>
            <a:r>
              <a:rPr lang="en-US" dirty="0" smtClean="0"/>
              <a:t> experimental </a:t>
            </a:r>
            <a:r>
              <a:rPr lang="en-US" dirty="0"/>
              <a:t>time-window</a:t>
            </a:r>
            <a:r>
              <a:rPr lang="en-US" dirty="0" smtClean="0"/>
              <a:t> &lt; 3 (leakage, degradation)</a:t>
            </a:r>
            <a:endParaRPr lang="en-US" dirty="0"/>
          </a:p>
        </p:txBody>
      </p:sp>
      <p:sp>
        <p:nvSpPr>
          <p:cNvPr id="47112" name="TextBox 7"/>
          <p:cNvSpPr txBox="1">
            <a:spLocks noChangeArrowheads="1"/>
          </p:cNvSpPr>
          <p:nvPr/>
        </p:nvSpPr>
        <p:spPr bwMode="auto">
          <a:xfrm>
            <a:off x="990600" y="3103023"/>
            <a:ext cx="2730500" cy="369888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b="1">
                <a:solidFill>
                  <a:schemeClr val="accent2"/>
                </a:solidFill>
              </a:rPr>
              <a:t>Application potential</a:t>
            </a:r>
            <a:r>
              <a:rPr lang="en-US" sz="1800" b="1">
                <a:solidFill>
                  <a:srgbClr val="C0504D"/>
                </a:solidFill>
              </a:rPr>
              <a:t>:</a:t>
            </a:r>
          </a:p>
        </p:txBody>
      </p:sp>
      <p:sp>
        <p:nvSpPr>
          <p:cNvPr id="47113" name="Text Box 57"/>
          <p:cNvSpPr txBox="1">
            <a:spLocks noChangeArrowheads="1"/>
          </p:cNvSpPr>
          <p:nvPr/>
        </p:nvSpPr>
        <p:spPr bwMode="auto">
          <a:xfrm>
            <a:off x="1066800" y="3730086"/>
            <a:ext cx="6327373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spcAft>
                <a:spcPts val="600"/>
              </a:spcAft>
              <a:buFont typeface="Arial" charset="0"/>
              <a:buChar char="•"/>
            </a:pPr>
            <a:r>
              <a:rPr lang="en-US" dirty="0"/>
              <a:t> </a:t>
            </a:r>
            <a:r>
              <a:rPr lang="en-US" i="1" dirty="0"/>
              <a:t>de novo </a:t>
            </a:r>
            <a:r>
              <a:rPr lang="en-US" dirty="0"/>
              <a:t>structure determination </a:t>
            </a:r>
            <a:r>
              <a:rPr lang="en-US" dirty="0" smtClean="0"/>
              <a:t>–  limited (price-wise)</a:t>
            </a:r>
            <a:endParaRPr lang="en-US" dirty="0"/>
          </a:p>
          <a:p>
            <a:pPr>
              <a:spcAft>
                <a:spcPts val="600"/>
              </a:spcAft>
              <a:buFont typeface="Arial" charset="0"/>
              <a:buChar char="•"/>
            </a:pPr>
            <a:r>
              <a:rPr lang="en-US" dirty="0"/>
              <a:t> fold validation - YES</a:t>
            </a:r>
          </a:p>
          <a:p>
            <a:pPr>
              <a:spcAft>
                <a:spcPts val="600"/>
              </a:spcAft>
              <a:buFont typeface="Arial" charset="0"/>
              <a:buChar char="•"/>
            </a:pPr>
            <a:r>
              <a:rPr lang="en-US" dirty="0"/>
              <a:t> NA sensitivity to environmental factors</a:t>
            </a:r>
            <a:r>
              <a:rPr lang="en-US" dirty="0" smtClean="0"/>
              <a:t> – YES</a:t>
            </a:r>
          </a:p>
          <a:p>
            <a:pPr>
              <a:spcAft>
                <a:spcPts val="600"/>
              </a:spcAft>
              <a:buFont typeface="Arial" charset="0"/>
              <a:buChar char="•"/>
            </a:pPr>
            <a:r>
              <a:rPr lang="en-US" dirty="0" smtClean="0"/>
              <a:t>DNA drug interactions – YES (</a:t>
            </a:r>
            <a:r>
              <a:rPr lang="en-US" dirty="0" err="1" smtClean="0"/>
              <a:t>Selgado</a:t>
            </a:r>
            <a:r>
              <a:rPr lang="en-US" dirty="0" smtClean="0"/>
              <a:t> &amp; </a:t>
            </a:r>
            <a:r>
              <a:rPr lang="en-US" dirty="0" err="1" smtClean="0"/>
              <a:t>Mergny</a:t>
            </a:r>
            <a:r>
              <a:rPr lang="en-US" dirty="0" smtClean="0"/>
              <a:t>)</a:t>
            </a:r>
          </a:p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70471" y="996947"/>
            <a:ext cx="7404491" cy="369332"/>
          </a:xfrm>
          <a:prstGeom prst="rect">
            <a:avLst/>
          </a:prstGeom>
          <a:noFill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b="1" dirty="0">
                <a:solidFill>
                  <a:srgbClr val="FF6600"/>
                </a:solidFill>
              </a:rPr>
              <a:t>… NA can be studied inside eukaryotic cells at atomic </a:t>
            </a:r>
            <a:r>
              <a:rPr lang="en-US" sz="1800" b="1" dirty="0" smtClean="0">
                <a:solidFill>
                  <a:srgbClr val="FF6600"/>
                </a:solidFill>
              </a:rPr>
              <a:t>resolution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0" y="-78387"/>
            <a:ext cx="8913813" cy="914400"/>
          </a:xfrm>
          <a:prstGeom prst="rect">
            <a:avLst/>
          </a:prstGeo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47108" name="TextBox 7"/>
          <p:cNvSpPr txBox="1">
            <a:spLocks noChangeArrowheads="1"/>
          </p:cNvSpPr>
          <p:nvPr/>
        </p:nvSpPr>
        <p:spPr bwMode="auto">
          <a:xfrm>
            <a:off x="364067" y="186209"/>
            <a:ext cx="445581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Summary:  in-cell NMR of NA</a:t>
            </a:r>
          </a:p>
        </p:txBody>
      </p:sp>
    </p:spTree>
    <p:extLst>
      <p:ext uri="{BB962C8B-B14F-4D97-AF65-F5344CB8AC3E}">
        <p14:creationId xmlns:p14="http://schemas.microsoft.com/office/powerpoint/2010/main" val="40517096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9" name="Rectangle 6"/>
          <p:cNvSpPr>
            <a:spLocks noChangeArrowheads="1"/>
          </p:cNvSpPr>
          <p:nvPr/>
        </p:nvSpPr>
        <p:spPr bwMode="auto">
          <a:xfrm>
            <a:off x="-1685925" y="24003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 sz="1800">
              <a:latin typeface="Arial" charset="0"/>
            </a:endParaRPr>
          </a:p>
        </p:txBody>
      </p:sp>
      <p:sp>
        <p:nvSpPr>
          <p:cNvPr id="47110" name="Rectangle 7"/>
          <p:cNvSpPr>
            <a:spLocks noChangeArrowheads="1"/>
          </p:cNvSpPr>
          <p:nvPr/>
        </p:nvSpPr>
        <p:spPr bwMode="auto">
          <a:xfrm>
            <a:off x="-2074863" y="2500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 sz="1800">
              <a:latin typeface="Arial" charset="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0" y="-78387"/>
            <a:ext cx="8913813" cy="914400"/>
          </a:xfrm>
          <a:prstGeom prst="rect">
            <a:avLst/>
          </a:prstGeo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47108" name="TextBox 7"/>
          <p:cNvSpPr txBox="1">
            <a:spLocks noChangeArrowheads="1"/>
          </p:cNvSpPr>
          <p:nvPr/>
        </p:nvSpPr>
        <p:spPr bwMode="auto">
          <a:xfrm>
            <a:off x="364067" y="186209"/>
            <a:ext cx="854287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Interpretation of in-cell NMR data: spectral fingerprinting</a:t>
            </a:r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12" name="Picture 11" descr="Fig3.tiff"/>
          <p:cNvPicPr/>
          <p:nvPr/>
        </p:nvPicPr>
        <p:blipFill rotWithShape="1">
          <a:blip r:embed="rId3"/>
          <a:srcRect l="3919" t="2162" r="6822" b="29042"/>
          <a:stretch/>
        </p:blipFill>
        <p:spPr>
          <a:xfrm>
            <a:off x="177799" y="901699"/>
            <a:ext cx="8661401" cy="5765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3423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9" name="Rectangle 6"/>
          <p:cNvSpPr>
            <a:spLocks noChangeArrowheads="1"/>
          </p:cNvSpPr>
          <p:nvPr/>
        </p:nvSpPr>
        <p:spPr bwMode="auto">
          <a:xfrm>
            <a:off x="-1685925" y="24003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 sz="1800">
              <a:latin typeface="Arial" charset="0"/>
            </a:endParaRPr>
          </a:p>
        </p:txBody>
      </p:sp>
      <p:sp>
        <p:nvSpPr>
          <p:cNvPr id="47110" name="Rectangle 7"/>
          <p:cNvSpPr>
            <a:spLocks noChangeArrowheads="1"/>
          </p:cNvSpPr>
          <p:nvPr/>
        </p:nvSpPr>
        <p:spPr bwMode="auto">
          <a:xfrm>
            <a:off x="-2074863" y="2500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 sz="1800">
              <a:latin typeface="Arial" charset="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0" y="-78387"/>
            <a:ext cx="8913813" cy="914400"/>
          </a:xfrm>
          <a:prstGeom prst="rect">
            <a:avLst/>
          </a:prstGeo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47108" name="TextBox 7"/>
          <p:cNvSpPr txBox="1">
            <a:spLocks noChangeArrowheads="1"/>
          </p:cNvSpPr>
          <p:nvPr/>
        </p:nvSpPr>
        <p:spPr bwMode="auto">
          <a:xfrm>
            <a:off x="364067" y="186209"/>
            <a:ext cx="49610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S</a:t>
            </a:r>
            <a:r>
              <a:rPr lang="en-US" sz="2400" b="1" dirty="0" smtClean="0">
                <a:solidFill>
                  <a:schemeClr val="bg1"/>
                </a:solidFill>
              </a:rPr>
              <a:t>pectral fingerprinting: example</a:t>
            </a:r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2" name="Picture 1" descr="Fig6_2.tif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41"/>
          <a:stretch/>
        </p:blipFill>
        <p:spPr>
          <a:xfrm>
            <a:off x="3086099" y="2732259"/>
            <a:ext cx="3136963" cy="21209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l="56103" t="64987" r="34873" b="13995"/>
          <a:stretch/>
        </p:blipFill>
        <p:spPr>
          <a:xfrm>
            <a:off x="3420532" y="1783806"/>
            <a:ext cx="821777" cy="81944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l="65824" t="63867" r="24547" b="13995"/>
          <a:stretch/>
        </p:blipFill>
        <p:spPr>
          <a:xfrm>
            <a:off x="1604475" y="1765553"/>
            <a:ext cx="876810" cy="86309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667191" y="1868354"/>
            <a:ext cx="5078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rgbClr val="000000"/>
                </a:solidFill>
              </a:rPr>
              <a:t>1:1</a:t>
            </a: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579075" y="1616113"/>
            <a:ext cx="2730500" cy="1116146"/>
          </a:xfrm>
          <a:prstGeom prst="rect">
            <a:avLst/>
          </a:prstGeom>
          <a:noFill/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/>
          <a:srcRect l="37564" t="64506" r="52673" b="12692"/>
          <a:stretch/>
        </p:blipFill>
        <p:spPr>
          <a:xfrm>
            <a:off x="6045262" y="2287759"/>
            <a:ext cx="889043" cy="889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5820875" y="2174186"/>
            <a:ext cx="1303825" cy="1116146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35"/>
          <p:cNvSpPr>
            <a:spLocks noChangeArrowheads="1"/>
          </p:cNvSpPr>
          <p:nvPr/>
        </p:nvSpPr>
        <p:spPr bwMode="auto">
          <a:xfrm>
            <a:off x="5833575" y="3462385"/>
            <a:ext cx="274135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400" i="1" dirty="0"/>
              <a:t>Parkinson et al. </a:t>
            </a:r>
            <a:r>
              <a:rPr lang="en-US" sz="1400" b="1" i="1" dirty="0"/>
              <a:t>Nature</a:t>
            </a:r>
            <a:r>
              <a:rPr lang="en-US" sz="1400" i="1" dirty="0"/>
              <a:t> (2002)</a:t>
            </a:r>
            <a:endParaRPr lang="en-US" sz="1400" i="1" dirty="0">
              <a:latin typeface="Calibri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273933" y="1244717"/>
            <a:ext cx="32916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rgbClr val="000000"/>
                </a:solidFill>
              </a:rPr>
              <a:t>Crude cellular homogenate</a:t>
            </a: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045262" y="1683688"/>
            <a:ext cx="8115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rgbClr val="000000"/>
                </a:solidFill>
              </a:rPr>
              <a:t>X-ray</a:t>
            </a:r>
            <a:endParaRPr lang="en-US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8702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9" name="Rectangle 6"/>
          <p:cNvSpPr>
            <a:spLocks noChangeArrowheads="1"/>
          </p:cNvSpPr>
          <p:nvPr/>
        </p:nvSpPr>
        <p:spPr bwMode="auto">
          <a:xfrm>
            <a:off x="-1685925" y="24003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 sz="1800">
              <a:latin typeface="Arial" charset="0"/>
            </a:endParaRPr>
          </a:p>
        </p:txBody>
      </p:sp>
      <p:sp>
        <p:nvSpPr>
          <p:cNvPr id="47110" name="Rectangle 7"/>
          <p:cNvSpPr>
            <a:spLocks noChangeArrowheads="1"/>
          </p:cNvSpPr>
          <p:nvPr/>
        </p:nvSpPr>
        <p:spPr bwMode="auto">
          <a:xfrm>
            <a:off x="-2074863" y="2500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 sz="1800">
              <a:latin typeface="Arial" charset="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0" y="-78387"/>
            <a:ext cx="8913813" cy="914400"/>
          </a:xfrm>
          <a:prstGeom prst="rect">
            <a:avLst/>
          </a:prstGeo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47108" name="TextBox 7"/>
          <p:cNvSpPr txBox="1">
            <a:spLocks noChangeArrowheads="1"/>
          </p:cNvSpPr>
          <p:nvPr/>
        </p:nvSpPr>
        <p:spPr bwMode="auto">
          <a:xfrm>
            <a:off x="364067" y="186209"/>
            <a:ext cx="49610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S</a:t>
            </a:r>
            <a:r>
              <a:rPr lang="en-US" sz="2400" b="1" dirty="0" smtClean="0">
                <a:solidFill>
                  <a:schemeClr val="bg1"/>
                </a:solidFill>
              </a:rPr>
              <a:t>pectral fingerprinting: example</a:t>
            </a:r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2" name="Picture 1" descr="Fig6_2.tif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41"/>
          <a:stretch/>
        </p:blipFill>
        <p:spPr>
          <a:xfrm>
            <a:off x="3086099" y="2732259"/>
            <a:ext cx="3136963" cy="21209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l="56103" t="64987" r="34873" b="13995"/>
          <a:stretch/>
        </p:blipFill>
        <p:spPr>
          <a:xfrm>
            <a:off x="3420532" y="1783806"/>
            <a:ext cx="821777" cy="81944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l="65824" t="63867" r="24547" b="13995"/>
          <a:stretch/>
        </p:blipFill>
        <p:spPr>
          <a:xfrm>
            <a:off x="1604475" y="1765553"/>
            <a:ext cx="876810" cy="86309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667191" y="1868354"/>
            <a:ext cx="5078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rgbClr val="000000"/>
                </a:solidFill>
              </a:rPr>
              <a:t>1:1</a:t>
            </a: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579075" y="1616113"/>
            <a:ext cx="2730500" cy="1116146"/>
          </a:xfrm>
          <a:prstGeom prst="rect">
            <a:avLst/>
          </a:prstGeom>
          <a:noFill/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/>
          <a:srcRect l="37564" t="64506" r="52673" b="12692"/>
          <a:stretch/>
        </p:blipFill>
        <p:spPr>
          <a:xfrm>
            <a:off x="6045262" y="2287759"/>
            <a:ext cx="889043" cy="889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5820875" y="2174186"/>
            <a:ext cx="1303825" cy="1116146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35"/>
          <p:cNvSpPr>
            <a:spLocks noChangeArrowheads="1"/>
          </p:cNvSpPr>
          <p:nvPr/>
        </p:nvSpPr>
        <p:spPr bwMode="auto">
          <a:xfrm>
            <a:off x="5833575" y="3462385"/>
            <a:ext cx="274135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400" i="1" dirty="0"/>
              <a:t>Parkinson et al. </a:t>
            </a:r>
            <a:r>
              <a:rPr lang="en-US" sz="1400" b="1" i="1" dirty="0"/>
              <a:t>Nature</a:t>
            </a:r>
            <a:r>
              <a:rPr lang="en-US" sz="1400" i="1" dirty="0"/>
              <a:t> (2002)</a:t>
            </a:r>
            <a:endParaRPr lang="en-US" sz="1400" i="1" dirty="0">
              <a:latin typeface="Calibri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273933" y="1244717"/>
            <a:ext cx="32916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rgbClr val="000000"/>
                </a:solidFill>
              </a:rPr>
              <a:t>Crude cellular homogenate</a:t>
            </a: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045262" y="1683688"/>
            <a:ext cx="8115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rgbClr val="000000"/>
                </a:solidFill>
              </a:rPr>
              <a:t>X-ray</a:t>
            </a: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45262" y="2062746"/>
            <a:ext cx="88247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 dirty="0" smtClean="0">
                <a:solidFill>
                  <a:srgbClr val="FF0000"/>
                </a:solidFill>
              </a:rPr>
              <a:t>X</a:t>
            </a:r>
            <a:endParaRPr lang="en-US" sz="8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4565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9" name="Rectangle 6"/>
          <p:cNvSpPr>
            <a:spLocks noChangeArrowheads="1"/>
          </p:cNvSpPr>
          <p:nvPr/>
        </p:nvSpPr>
        <p:spPr bwMode="auto">
          <a:xfrm>
            <a:off x="-1685925" y="24003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 sz="1800">
              <a:latin typeface="Arial" charset="0"/>
            </a:endParaRPr>
          </a:p>
        </p:txBody>
      </p:sp>
      <p:sp>
        <p:nvSpPr>
          <p:cNvPr id="47110" name="Rectangle 7"/>
          <p:cNvSpPr>
            <a:spLocks noChangeArrowheads="1"/>
          </p:cNvSpPr>
          <p:nvPr/>
        </p:nvSpPr>
        <p:spPr bwMode="auto">
          <a:xfrm>
            <a:off x="-2074863" y="2500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 sz="1800">
              <a:latin typeface="Arial" charset="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0" y="-78387"/>
            <a:ext cx="8913813" cy="914400"/>
          </a:xfrm>
          <a:prstGeom prst="rect">
            <a:avLst/>
          </a:prstGeo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47108" name="TextBox 7"/>
          <p:cNvSpPr txBox="1">
            <a:spLocks noChangeArrowheads="1"/>
          </p:cNvSpPr>
          <p:nvPr/>
        </p:nvSpPr>
        <p:spPr bwMode="auto">
          <a:xfrm>
            <a:off x="364067" y="186209"/>
            <a:ext cx="76012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Benchmarking of in-cell NMR spectra to NA motifs</a:t>
            </a:r>
            <a:endParaRPr lang="en-US" sz="2400" b="1" dirty="0">
              <a:solidFill>
                <a:schemeClr val="bg1"/>
              </a:solidFill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304057" y="3560098"/>
            <a:ext cx="3876132" cy="3033760"/>
            <a:chOff x="692812" y="1239725"/>
            <a:chExt cx="4268655" cy="3574130"/>
          </a:xfrm>
        </p:grpSpPr>
        <p:sp>
          <p:nvSpPr>
            <p:cNvPr id="13" name="Rectangle 12"/>
            <p:cNvSpPr/>
            <p:nvPr/>
          </p:nvSpPr>
          <p:spPr>
            <a:xfrm>
              <a:off x="4029785" y="3411769"/>
              <a:ext cx="93168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l-GR" sz="2400" dirty="0" smtClean="0"/>
                <a:t>δ</a:t>
              </a:r>
              <a:r>
                <a:rPr lang="en-US" sz="2400" baseline="-25000" dirty="0" smtClean="0"/>
                <a:t>ISO</a:t>
              </a:r>
              <a:endParaRPr lang="en-US" sz="2400" dirty="0"/>
            </a:p>
            <a:p>
              <a:endParaRPr lang="en-US" sz="2400" baseline="-25000" dirty="0"/>
            </a:p>
          </p:txBody>
        </p:sp>
        <p:cxnSp>
          <p:nvCxnSpPr>
            <p:cNvPr id="14" name="Straight Connector 13"/>
            <p:cNvCxnSpPr/>
            <p:nvPr/>
          </p:nvCxnSpPr>
          <p:spPr>
            <a:xfrm>
              <a:off x="1839372" y="3312475"/>
              <a:ext cx="0" cy="272931"/>
            </a:xfrm>
            <a:prstGeom prst="line">
              <a:avLst/>
            </a:prstGeom>
            <a:ln w="3175" cmpd="sng">
              <a:solidFill>
                <a:schemeClr val="tx1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1720841" y="1940902"/>
              <a:ext cx="0" cy="272931"/>
            </a:xfrm>
            <a:prstGeom prst="line">
              <a:avLst/>
            </a:prstGeom>
            <a:ln w="3175" cmpd="sng">
              <a:solidFill>
                <a:schemeClr val="tx1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Group 15"/>
            <p:cNvGrpSpPr>
              <a:grpSpLocks noChangeAspect="1"/>
            </p:cNvGrpSpPr>
            <p:nvPr/>
          </p:nvGrpSpPr>
          <p:grpSpPr>
            <a:xfrm>
              <a:off x="692812" y="1239725"/>
              <a:ext cx="2951999" cy="3574130"/>
              <a:chOff x="751587" y="1001532"/>
              <a:chExt cx="1958724" cy="2371523"/>
            </a:xfrm>
          </p:grpSpPr>
          <p:grpSp>
            <p:nvGrpSpPr>
              <p:cNvPr id="22" name="Group 21"/>
              <p:cNvGrpSpPr/>
              <p:nvPr/>
            </p:nvGrpSpPr>
            <p:grpSpPr>
              <a:xfrm>
                <a:off x="751587" y="1001532"/>
                <a:ext cx="1958724" cy="2371523"/>
                <a:chOff x="751587" y="1001532"/>
                <a:chExt cx="1958724" cy="2371523"/>
              </a:xfrm>
            </p:grpSpPr>
            <p:cxnSp>
              <p:nvCxnSpPr>
                <p:cNvPr id="24" name="Straight Connector 23"/>
                <p:cNvCxnSpPr/>
                <p:nvPr/>
              </p:nvCxnSpPr>
              <p:spPr>
                <a:xfrm>
                  <a:off x="1872687" y="1938488"/>
                  <a:ext cx="0" cy="272931"/>
                </a:xfrm>
                <a:prstGeom prst="line">
                  <a:avLst/>
                </a:prstGeom>
                <a:ln w="3175" cmpd="sng">
                  <a:solidFill>
                    <a:schemeClr val="tx1"/>
                  </a:solidFill>
                  <a:prstDash val="sysDash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Straight Connector 24"/>
                <p:cNvCxnSpPr/>
                <p:nvPr/>
              </p:nvCxnSpPr>
              <p:spPr>
                <a:xfrm>
                  <a:off x="2236810" y="2430818"/>
                  <a:ext cx="0" cy="272931"/>
                </a:xfrm>
                <a:prstGeom prst="line">
                  <a:avLst/>
                </a:prstGeom>
                <a:ln w="3175" cmpd="sng">
                  <a:solidFill>
                    <a:schemeClr val="tx1"/>
                  </a:solidFill>
                  <a:prstDash val="sysDash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Straight Connector 25"/>
                <p:cNvCxnSpPr/>
                <p:nvPr/>
              </p:nvCxnSpPr>
              <p:spPr>
                <a:xfrm>
                  <a:off x="2304539" y="1516433"/>
                  <a:ext cx="0" cy="272931"/>
                </a:xfrm>
                <a:prstGeom prst="line">
                  <a:avLst/>
                </a:prstGeom>
                <a:ln w="3175" cmpd="sng">
                  <a:solidFill>
                    <a:schemeClr val="tx1"/>
                  </a:solidFill>
                  <a:prstDash val="sysDash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7" name="Rectangle 26"/>
                <p:cNvSpPr/>
                <p:nvPr/>
              </p:nvSpPr>
              <p:spPr>
                <a:xfrm>
                  <a:off x="1214217" y="1014112"/>
                  <a:ext cx="1496094" cy="2052617"/>
                </a:xfrm>
                <a:prstGeom prst="rect">
                  <a:avLst/>
                </a:prstGeom>
                <a:noFill/>
                <a:ln w="3175" cmpd="sng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" name="Oval 27"/>
                <p:cNvSpPr/>
                <p:nvPr/>
              </p:nvSpPr>
              <p:spPr>
                <a:xfrm>
                  <a:off x="1402819" y="1231568"/>
                  <a:ext cx="72000" cy="251998"/>
                </a:xfrm>
                <a:prstGeom prst="ellipse">
                  <a:avLst/>
                </a:prstGeom>
                <a:solidFill>
                  <a:srgbClr val="800000"/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" name="Rectangle 28"/>
                <p:cNvSpPr/>
                <p:nvPr/>
              </p:nvSpPr>
              <p:spPr>
                <a:xfrm>
                  <a:off x="2264831" y="3066729"/>
                  <a:ext cx="318770" cy="30632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sz="2400" baseline="30000" dirty="0" smtClean="0"/>
                    <a:t>1</a:t>
                  </a:r>
                  <a:r>
                    <a:rPr lang="en-US" sz="2400" dirty="0" smtClean="0"/>
                    <a:t>H</a:t>
                  </a:r>
                  <a:endParaRPr lang="en-US" sz="2400" dirty="0"/>
                </a:p>
              </p:txBody>
            </p:sp>
            <p:sp>
              <p:nvSpPr>
                <p:cNvPr id="30" name="Rectangle 29"/>
                <p:cNvSpPr/>
                <p:nvPr/>
              </p:nvSpPr>
              <p:spPr>
                <a:xfrm>
                  <a:off x="751587" y="1001532"/>
                  <a:ext cx="369426" cy="30632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sz="2400" baseline="30000" dirty="0" smtClean="0"/>
                    <a:t>13</a:t>
                  </a:r>
                  <a:r>
                    <a:rPr lang="en-US" sz="2400" dirty="0"/>
                    <a:t>C</a:t>
                  </a:r>
                </a:p>
              </p:txBody>
            </p:sp>
            <p:sp>
              <p:nvSpPr>
                <p:cNvPr id="31" name="Oval 30"/>
                <p:cNvSpPr/>
                <p:nvPr/>
              </p:nvSpPr>
              <p:spPr>
                <a:xfrm>
                  <a:off x="1402822" y="1604097"/>
                  <a:ext cx="72000" cy="251998"/>
                </a:xfrm>
                <a:prstGeom prst="ellipse">
                  <a:avLst/>
                </a:prstGeom>
                <a:solidFill>
                  <a:srgbClr val="800000"/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2" name="Oval 31"/>
                <p:cNvSpPr/>
                <p:nvPr/>
              </p:nvSpPr>
              <p:spPr>
                <a:xfrm>
                  <a:off x="1470554" y="2179819"/>
                  <a:ext cx="72000" cy="251998"/>
                </a:xfrm>
                <a:prstGeom prst="ellipse">
                  <a:avLst/>
                </a:prstGeom>
                <a:solidFill>
                  <a:srgbClr val="800000"/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" name="Oval 32"/>
                <p:cNvSpPr/>
                <p:nvPr/>
              </p:nvSpPr>
              <p:spPr>
                <a:xfrm>
                  <a:off x="1470557" y="2552348"/>
                  <a:ext cx="72000" cy="251998"/>
                </a:xfrm>
                <a:prstGeom prst="ellipse">
                  <a:avLst/>
                </a:prstGeom>
                <a:solidFill>
                  <a:srgbClr val="800000"/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4" name="Oval 33"/>
                <p:cNvSpPr/>
                <p:nvPr/>
              </p:nvSpPr>
              <p:spPr>
                <a:xfrm>
                  <a:off x="1843080" y="1739561"/>
                  <a:ext cx="72000" cy="251998"/>
                </a:xfrm>
                <a:prstGeom prst="ellipse">
                  <a:avLst/>
                </a:prstGeom>
                <a:solidFill>
                  <a:srgbClr val="800000"/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" name="Oval 34"/>
                <p:cNvSpPr/>
                <p:nvPr/>
              </p:nvSpPr>
              <p:spPr>
                <a:xfrm>
                  <a:off x="1843083" y="2112090"/>
                  <a:ext cx="72000" cy="251998"/>
                </a:xfrm>
                <a:prstGeom prst="ellipse">
                  <a:avLst/>
                </a:prstGeom>
                <a:solidFill>
                  <a:srgbClr val="800000"/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6" name="Oval 35"/>
                <p:cNvSpPr/>
                <p:nvPr/>
              </p:nvSpPr>
              <p:spPr>
                <a:xfrm>
                  <a:off x="2266405" y="1383968"/>
                  <a:ext cx="72000" cy="251998"/>
                </a:xfrm>
                <a:prstGeom prst="ellipse">
                  <a:avLst/>
                </a:prstGeom>
                <a:solidFill>
                  <a:srgbClr val="800000"/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7" name="Oval 36"/>
                <p:cNvSpPr/>
                <p:nvPr/>
              </p:nvSpPr>
              <p:spPr>
                <a:xfrm>
                  <a:off x="2266408" y="1756497"/>
                  <a:ext cx="72000" cy="251998"/>
                </a:xfrm>
                <a:prstGeom prst="ellipse">
                  <a:avLst/>
                </a:prstGeom>
                <a:solidFill>
                  <a:srgbClr val="800000"/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8" name="Oval 37"/>
                <p:cNvSpPr/>
                <p:nvPr/>
              </p:nvSpPr>
              <p:spPr>
                <a:xfrm>
                  <a:off x="2198673" y="2264484"/>
                  <a:ext cx="72000" cy="251998"/>
                </a:xfrm>
                <a:prstGeom prst="ellipse">
                  <a:avLst/>
                </a:prstGeom>
                <a:solidFill>
                  <a:srgbClr val="800000"/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9" name="Oval 38"/>
                <p:cNvSpPr/>
                <p:nvPr/>
              </p:nvSpPr>
              <p:spPr>
                <a:xfrm>
                  <a:off x="2198676" y="2637013"/>
                  <a:ext cx="72000" cy="251998"/>
                </a:xfrm>
                <a:prstGeom prst="ellipse">
                  <a:avLst/>
                </a:prstGeom>
                <a:solidFill>
                  <a:srgbClr val="800000"/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23" name="TextBox 22"/>
              <p:cNvSpPr txBox="1"/>
              <p:nvPr/>
            </p:nvSpPr>
            <p:spPr>
              <a:xfrm>
                <a:off x="1981200" y="2540000"/>
                <a:ext cx="18466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en-US" dirty="0"/>
              </a:p>
            </p:txBody>
          </p:sp>
        </p:grpSp>
        <p:sp>
          <p:nvSpPr>
            <p:cNvPr id="17" name="Rectangle 16"/>
            <p:cNvSpPr/>
            <p:nvPr/>
          </p:nvSpPr>
          <p:spPr>
            <a:xfrm>
              <a:off x="4182149" y="2075935"/>
              <a:ext cx="38679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aseline="30000" dirty="0" smtClean="0"/>
                <a:t>1</a:t>
              </a:r>
              <a:r>
                <a:rPr lang="en-US" sz="2400" dirty="0" smtClean="0"/>
                <a:t>J</a:t>
              </a:r>
              <a:endParaRPr lang="en-US" sz="2400" dirty="0"/>
            </a:p>
          </p:txBody>
        </p:sp>
        <p:cxnSp>
          <p:nvCxnSpPr>
            <p:cNvPr id="18" name="Straight Arrow Connector 17"/>
            <p:cNvCxnSpPr/>
            <p:nvPr/>
          </p:nvCxnSpPr>
          <p:spPr>
            <a:xfrm>
              <a:off x="2927976" y="3624509"/>
              <a:ext cx="1104586" cy="0"/>
            </a:xfrm>
            <a:prstGeom prst="straightConnector1">
              <a:avLst/>
            </a:prstGeom>
            <a:ln w="6350" cmpd="sng"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>
              <a:off x="4032562" y="2008203"/>
              <a:ext cx="0" cy="643611"/>
            </a:xfrm>
            <a:prstGeom prst="straightConnector1">
              <a:avLst/>
            </a:prstGeom>
            <a:ln w="3175" cmpd="sng">
              <a:solidFill>
                <a:srgbClr val="000000"/>
              </a:solidFill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>
              <a:stCxn id="36" idx="6"/>
            </p:cNvCxnSpPr>
            <p:nvPr/>
          </p:nvCxnSpPr>
          <p:spPr>
            <a:xfrm>
              <a:off x="3084310" y="2005990"/>
              <a:ext cx="945475" cy="9744"/>
            </a:xfrm>
            <a:prstGeom prst="line">
              <a:avLst/>
            </a:prstGeom>
            <a:ln w="3175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3101246" y="2615581"/>
              <a:ext cx="945475" cy="9744"/>
            </a:xfrm>
            <a:prstGeom prst="line">
              <a:avLst/>
            </a:prstGeom>
            <a:ln w="3175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AutoShape 30"/>
          <p:cNvSpPr>
            <a:spLocks/>
          </p:cNvSpPr>
          <p:nvPr/>
        </p:nvSpPr>
        <p:spPr bwMode="auto">
          <a:xfrm rot="16200000">
            <a:off x="4525226" y="4348416"/>
            <a:ext cx="247684" cy="937757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21600 h 21600"/>
            </a:gdLst>
            <a:ahLst/>
            <a:cxnLst/>
            <a:rect l="T0" t="T1" r="T2" b="T3"/>
            <a:pathLst>
              <a:path w="21600" h="21600">
                <a:moveTo>
                  <a:pt x="21600" y="16200"/>
                </a:moveTo>
                <a:lnTo>
                  <a:pt x="16200" y="16200"/>
                </a:lnTo>
                <a:lnTo>
                  <a:pt x="16200" y="0"/>
                </a:lnTo>
                <a:lnTo>
                  <a:pt x="5400" y="0"/>
                </a:lnTo>
                <a:lnTo>
                  <a:pt x="5400" y="16200"/>
                </a:lnTo>
                <a:lnTo>
                  <a:pt x="0" y="16200"/>
                </a:lnTo>
                <a:lnTo>
                  <a:pt x="10800" y="21600"/>
                </a:lnTo>
                <a:close/>
                <a:moveTo>
                  <a:pt x="21600" y="16200"/>
                </a:moveTo>
              </a:path>
            </a:pathLst>
          </a:cu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5231307" y="4056864"/>
            <a:ext cx="401199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Sugar pucker </a:t>
            </a:r>
            <a:r>
              <a:rPr lang="en-US" b="1" dirty="0" smtClean="0"/>
              <a:t>(C2-endo/C3-endo)</a:t>
            </a:r>
          </a:p>
          <a:p>
            <a:endParaRPr lang="en-US" b="1" dirty="0"/>
          </a:p>
          <a:p>
            <a:r>
              <a:rPr lang="en-US" b="1" dirty="0" err="1" smtClean="0">
                <a:solidFill>
                  <a:srgbClr val="FF0000"/>
                </a:solidFill>
              </a:rPr>
              <a:t>Glycosidic</a:t>
            </a:r>
            <a:r>
              <a:rPr lang="en-US" b="1" dirty="0" smtClean="0">
                <a:solidFill>
                  <a:srgbClr val="FF0000"/>
                </a:solidFill>
              </a:rPr>
              <a:t> torsion angle </a:t>
            </a:r>
            <a:r>
              <a:rPr lang="en-US" b="1" dirty="0" smtClean="0"/>
              <a:t>(</a:t>
            </a:r>
            <a:r>
              <a:rPr lang="en-US" b="1" dirty="0" err="1" smtClean="0"/>
              <a:t>syn</a:t>
            </a:r>
            <a:r>
              <a:rPr lang="en-US" b="1" dirty="0" smtClean="0"/>
              <a:t>/anti)</a:t>
            </a:r>
          </a:p>
          <a:p>
            <a:endParaRPr lang="en-US" b="1" dirty="0"/>
          </a:p>
          <a:p>
            <a:r>
              <a:rPr lang="en-US" b="1" dirty="0" smtClean="0">
                <a:solidFill>
                  <a:srgbClr val="FF0000"/>
                </a:solidFill>
              </a:rPr>
              <a:t>Stacking</a:t>
            </a:r>
            <a:r>
              <a:rPr lang="en-US" b="1" dirty="0" smtClean="0"/>
              <a:t> (A-like/B-like)</a:t>
            </a:r>
            <a:endParaRPr lang="en-US" b="1" dirty="0"/>
          </a:p>
        </p:txBody>
      </p:sp>
      <p:sp>
        <p:nvSpPr>
          <p:cNvPr id="42" name="AutoShape 30"/>
          <p:cNvSpPr>
            <a:spLocks/>
          </p:cNvSpPr>
          <p:nvPr/>
        </p:nvSpPr>
        <p:spPr bwMode="auto">
          <a:xfrm rot="16200000">
            <a:off x="4525225" y="1614250"/>
            <a:ext cx="247684" cy="937757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21600 h 21600"/>
            </a:gdLst>
            <a:ahLst/>
            <a:cxnLst/>
            <a:rect l="T0" t="T1" r="T2" b="T3"/>
            <a:pathLst>
              <a:path w="21600" h="21600">
                <a:moveTo>
                  <a:pt x="21600" y="16200"/>
                </a:moveTo>
                <a:lnTo>
                  <a:pt x="16200" y="16200"/>
                </a:lnTo>
                <a:lnTo>
                  <a:pt x="16200" y="0"/>
                </a:lnTo>
                <a:lnTo>
                  <a:pt x="5400" y="0"/>
                </a:lnTo>
                <a:lnTo>
                  <a:pt x="5400" y="16200"/>
                </a:lnTo>
                <a:lnTo>
                  <a:pt x="0" y="16200"/>
                </a:lnTo>
                <a:lnTo>
                  <a:pt x="10800" y="21600"/>
                </a:lnTo>
                <a:close/>
                <a:moveTo>
                  <a:pt x="21600" y="16200"/>
                </a:moveTo>
              </a:path>
            </a:pathLst>
          </a:cu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4" name="Straight Connector 3"/>
          <p:cNvCxnSpPr/>
          <p:nvPr/>
        </p:nvCxnSpPr>
        <p:spPr>
          <a:xfrm>
            <a:off x="538731" y="2206971"/>
            <a:ext cx="30977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Rectangle 43"/>
          <p:cNvSpPr/>
          <p:nvPr/>
        </p:nvSpPr>
        <p:spPr>
          <a:xfrm>
            <a:off x="3254412" y="2375147"/>
            <a:ext cx="436242" cy="3918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aseline="30000" dirty="0" smtClean="0"/>
              <a:t>1</a:t>
            </a:r>
            <a:r>
              <a:rPr lang="en-US" sz="2400" dirty="0" smtClean="0"/>
              <a:t>H</a:t>
            </a:r>
            <a:endParaRPr lang="en-US" sz="2400" dirty="0"/>
          </a:p>
        </p:txBody>
      </p:sp>
      <p:grpSp>
        <p:nvGrpSpPr>
          <p:cNvPr id="46" name="Group 45"/>
          <p:cNvGrpSpPr/>
          <p:nvPr/>
        </p:nvGrpSpPr>
        <p:grpSpPr>
          <a:xfrm>
            <a:off x="1786507" y="1059255"/>
            <a:ext cx="319092" cy="1147716"/>
            <a:chOff x="2055867" y="1059255"/>
            <a:chExt cx="319092" cy="1147716"/>
          </a:xfrm>
        </p:grpSpPr>
        <p:cxnSp>
          <p:nvCxnSpPr>
            <p:cNvPr id="6" name="Straight Connector 5"/>
            <p:cNvCxnSpPr/>
            <p:nvPr/>
          </p:nvCxnSpPr>
          <p:spPr>
            <a:xfrm flipV="1">
              <a:off x="2055867" y="1060806"/>
              <a:ext cx="134683" cy="114616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flipH="1" flipV="1">
              <a:off x="2189031" y="1059255"/>
              <a:ext cx="185928" cy="1147716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Group 53"/>
          <p:cNvGrpSpPr/>
          <p:nvPr/>
        </p:nvGrpSpPr>
        <p:grpSpPr>
          <a:xfrm>
            <a:off x="2222749" y="1327819"/>
            <a:ext cx="319092" cy="879151"/>
            <a:chOff x="2055867" y="1059255"/>
            <a:chExt cx="319092" cy="1147716"/>
          </a:xfrm>
        </p:grpSpPr>
        <p:cxnSp>
          <p:nvCxnSpPr>
            <p:cNvPr id="55" name="Straight Connector 54"/>
            <p:cNvCxnSpPr/>
            <p:nvPr/>
          </p:nvCxnSpPr>
          <p:spPr>
            <a:xfrm flipV="1">
              <a:off x="2055867" y="1060806"/>
              <a:ext cx="134683" cy="114616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flipH="1" flipV="1">
              <a:off x="2189031" y="1059255"/>
              <a:ext cx="185928" cy="1147716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TextBox 47"/>
          <p:cNvSpPr txBox="1"/>
          <p:nvPr/>
        </p:nvSpPr>
        <p:spPr>
          <a:xfrm>
            <a:off x="1309553" y="2305157"/>
            <a:ext cx="1749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Imino</a:t>
            </a:r>
            <a:r>
              <a:rPr lang="en-US" b="1" dirty="0" smtClean="0"/>
              <a:t> - region</a:t>
            </a:r>
            <a:endParaRPr lang="en-US" b="1" dirty="0"/>
          </a:p>
        </p:txBody>
      </p:sp>
      <p:sp>
        <p:nvSpPr>
          <p:cNvPr id="49" name="Rectangle 48"/>
          <p:cNvSpPr/>
          <p:nvPr/>
        </p:nvSpPr>
        <p:spPr>
          <a:xfrm>
            <a:off x="5194907" y="1733555"/>
            <a:ext cx="28759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Base-pairing pattern</a:t>
            </a:r>
          </a:p>
          <a:p>
            <a:r>
              <a:rPr lang="en-US" b="1" dirty="0" smtClean="0"/>
              <a:t>(WC/</a:t>
            </a:r>
            <a:r>
              <a:rPr lang="en-US" b="1" dirty="0" err="1" smtClean="0"/>
              <a:t>Hoogsteen</a:t>
            </a:r>
            <a:r>
              <a:rPr lang="en-US" b="1" dirty="0" smtClean="0"/>
              <a:t>/</a:t>
            </a:r>
            <a:r>
              <a:rPr lang="en-US" b="1" dirty="0" err="1" smtClean="0"/>
              <a:t>i</a:t>
            </a:r>
            <a:r>
              <a:rPr lang="en-US" b="1" dirty="0" smtClean="0"/>
              <a:t>-motif)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30651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45" name="TextBox 33"/>
          <p:cNvSpPr txBox="1">
            <a:spLocks/>
          </p:cNvSpPr>
          <p:nvPr/>
        </p:nvSpPr>
        <p:spPr bwMode="auto">
          <a:xfrm>
            <a:off x="5223225" y="3022819"/>
            <a:ext cx="7965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b="1" dirty="0" smtClean="0">
                <a:latin typeface="Calibri" charset="0"/>
              </a:rPr>
              <a:t>10</a:t>
            </a:r>
            <a:r>
              <a:rPr lang="en-US" sz="1800" b="1" baseline="30000" dirty="0" smtClean="0">
                <a:latin typeface="Calibri" charset="0"/>
              </a:rPr>
              <a:t>9</a:t>
            </a:r>
            <a:r>
              <a:rPr lang="en-US" sz="1800" b="1" dirty="0" smtClean="0">
                <a:latin typeface="Calibri" charset="0"/>
              </a:rPr>
              <a:t> </a:t>
            </a:r>
            <a:r>
              <a:rPr lang="en-US" sz="1800" b="1" dirty="0" err="1">
                <a:latin typeface="Calibri" charset="0"/>
              </a:rPr>
              <a:t>bp</a:t>
            </a:r>
            <a:r>
              <a:rPr lang="en-US" sz="1800" b="1" dirty="0">
                <a:latin typeface="Calibri" charset="0"/>
              </a:rPr>
              <a:t> </a:t>
            </a:r>
          </a:p>
        </p:txBody>
      </p:sp>
      <p:sp>
        <p:nvSpPr>
          <p:cNvPr id="73747" name="TextBox 35"/>
          <p:cNvSpPr txBox="1">
            <a:spLocks noChangeArrowheads="1"/>
          </p:cNvSpPr>
          <p:nvPr/>
        </p:nvSpPr>
        <p:spPr bwMode="auto">
          <a:xfrm>
            <a:off x="7735888" y="3022819"/>
            <a:ext cx="8747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b="1" dirty="0">
                <a:latin typeface="Calibri" charset="0"/>
              </a:rPr>
              <a:t>10</a:t>
            </a:r>
            <a:r>
              <a:rPr lang="en-US" sz="1800" b="1" baseline="30000" dirty="0">
                <a:latin typeface="Calibri" charset="0"/>
              </a:rPr>
              <a:t>14</a:t>
            </a:r>
            <a:r>
              <a:rPr lang="en-US" sz="1800" b="1" dirty="0">
                <a:latin typeface="Calibri" charset="0"/>
              </a:rPr>
              <a:t> </a:t>
            </a:r>
            <a:r>
              <a:rPr lang="en-US" sz="1800" b="1" dirty="0" err="1">
                <a:latin typeface="Calibri" charset="0"/>
              </a:rPr>
              <a:t>bp</a:t>
            </a:r>
            <a:r>
              <a:rPr lang="en-US" sz="1800" b="1" dirty="0">
                <a:latin typeface="Calibri" charset="0"/>
              </a:rPr>
              <a:t> </a:t>
            </a:r>
          </a:p>
        </p:txBody>
      </p:sp>
      <p:sp>
        <p:nvSpPr>
          <p:cNvPr id="73751" name="TextBox 43"/>
          <p:cNvSpPr txBox="1">
            <a:spLocks/>
          </p:cNvSpPr>
          <p:nvPr/>
        </p:nvSpPr>
        <p:spPr bwMode="auto">
          <a:xfrm>
            <a:off x="685800" y="3022819"/>
            <a:ext cx="6492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b="1" dirty="0">
                <a:latin typeface="Calibri" charset="0"/>
              </a:rPr>
              <a:t>1 </a:t>
            </a:r>
            <a:r>
              <a:rPr lang="en-US" sz="1800" b="1" dirty="0" err="1">
                <a:latin typeface="Calibri" charset="0"/>
              </a:rPr>
              <a:t>bp</a:t>
            </a:r>
            <a:r>
              <a:rPr lang="en-US" sz="1800" b="1" dirty="0">
                <a:latin typeface="Calibri" charset="0"/>
              </a:rPr>
              <a:t> </a:t>
            </a:r>
          </a:p>
        </p:txBody>
      </p:sp>
      <p:sp>
        <p:nvSpPr>
          <p:cNvPr id="22" name="Right Triangle 21"/>
          <p:cNvSpPr/>
          <p:nvPr/>
        </p:nvSpPr>
        <p:spPr>
          <a:xfrm flipH="1">
            <a:off x="829269" y="2475131"/>
            <a:ext cx="7705131" cy="457200"/>
          </a:xfrm>
          <a:prstGeom prst="rtTriangle">
            <a:avLst/>
          </a:prstGeom>
          <a:gradFill flip="none" rotWithShape="1">
            <a:gsLst>
              <a:gs pos="0">
                <a:srgbClr val="C0504D"/>
              </a:gs>
              <a:gs pos="100000">
                <a:srgbClr val="FFFFFF"/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Down Arrow 22"/>
          <p:cNvSpPr/>
          <p:nvPr/>
        </p:nvSpPr>
        <p:spPr>
          <a:xfrm>
            <a:off x="5410200" y="2017931"/>
            <a:ext cx="152400" cy="53340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Down Arrow 23"/>
          <p:cNvSpPr/>
          <p:nvPr/>
        </p:nvSpPr>
        <p:spPr>
          <a:xfrm>
            <a:off x="8001000" y="1865531"/>
            <a:ext cx="152400" cy="53340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4572000" y="1255931"/>
            <a:ext cx="18065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i="1" dirty="0" err="1" smtClean="0">
                <a:latin typeface="Arial"/>
                <a:cs typeface="Arial"/>
              </a:rPr>
              <a:t>Xenopus</a:t>
            </a:r>
            <a:r>
              <a:rPr lang="en-US" sz="1800" i="1" dirty="0" smtClean="0">
                <a:latin typeface="Arial"/>
                <a:cs typeface="Arial"/>
              </a:rPr>
              <a:t> </a:t>
            </a:r>
            <a:r>
              <a:rPr lang="en-US" sz="1800" i="1" dirty="0" err="1" smtClean="0">
                <a:latin typeface="Arial"/>
                <a:cs typeface="Arial"/>
              </a:rPr>
              <a:t>laevis</a:t>
            </a:r>
            <a:r>
              <a:rPr lang="en-US" sz="1800" i="1" dirty="0" smtClean="0">
                <a:latin typeface="Arial"/>
                <a:cs typeface="Arial"/>
              </a:rPr>
              <a:t> </a:t>
            </a:r>
          </a:p>
          <a:p>
            <a:r>
              <a:rPr lang="en-US" sz="1800" dirty="0" err="1" smtClean="0">
                <a:latin typeface="Arial"/>
                <a:cs typeface="Arial"/>
              </a:rPr>
              <a:t>genom</a:t>
            </a:r>
            <a:r>
              <a:rPr lang="en-US" sz="1800" dirty="0" smtClean="0">
                <a:latin typeface="Arial"/>
                <a:cs typeface="Arial"/>
              </a:rPr>
              <a:t> size</a:t>
            </a:r>
            <a:endParaRPr lang="en-US" sz="1800" dirty="0">
              <a:latin typeface="Arial"/>
              <a:cs typeface="Arial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054536" y="1143000"/>
            <a:ext cx="19370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dirty="0" smtClean="0">
                <a:latin typeface="Arial"/>
                <a:cs typeface="Arial"/>
              </a:rPr>
              <a:t>Exogenous DNA </a:t>
            </a:r>
          </a:p>
          <a:p>
            <a:pPr algn="ctr"/>
            <a:r>
              <a:rPr lang="en-US" sz="1800" dirty="0" smtClean="0">
                <a:latin typeface="Arial"/>
                <a:cs typeface="Arial"/>
              </a:rPr>
              <a:t>for in-cell NMR</a:t>
            </a:r>
            <a:endParaRPr lang="en-US" sz="1800" dirty="0">
              <a:latin typeface="Arial"/>
              <a:cs typeface="Arial"/>
            </a:endParaRPr>
          </a:p>
        </p:txBody>
      </p:sp>
      <p:sp>
        <p:nvSpPr>
          <p:cNvPr id="30" name="TextBox 7"/>
          <p:cNvSpPr txBox="1">
            <a:spLocks noChangeArrowheads="1"/>
          </p:cNvSpPr>
          <p:nvPr/>
        </p:nvSpPr>
        <p:spPr bwMode="auto">
          <a:xfrm>
            <a:off x="1828800" y="4648200"/>
            <a:ext cx="643900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b="1" dirty="0" smtClean="0">
                <a:solidFill>
                  <a:srgbClr val="C02123"/>
                </a:solidFill>
              </a:rPr>
              <a:t>Unnaturally high concentration of NA are introduced</a:t>
            </a:r>
            <a:endParaRPr lang="en-US" sz="1800" b="1" dirty="0">
              <a:solidFill>
                <a:srgbClr val="C02123"/>
              </a:solidFill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0" y="-78387"/>
            <a:ext cx="8913813" cy="914400"/>
          </a:xfrm>
          <a:prstGeom prst="rect">
            <a:avLst/>
          </a:prstGeo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73732" name="TextBox 12"/>
          <p:cNvSpPr txBox="1">
            <a:spLocks noChangeArrowheads="1"/>
          </p:cNvSpPr>
          <p:nvPr/>
        </p:nvSpPr>
        <p:spPr bwMode="auto">
          <a:xfrm>
            <a:off x="189970" y="162388"/>
            <a:ext cx="56435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b="1" dirty="0">
                <a:solidFill>
                  <a:srgbClr val="FFFFFF"/>
                </a:solidFill>
                <a:latin typeface="Calibri" charset="0"/>
              </a:rPr>
              <a:t>Does “being in cell” means “being native”?</a:t>
            </a:r>
          </a:p>
        </p:txBody>
      </p:sp>
    </p:spTree>
    <p:extLst>
      <p:ext uri="{BB962C8B-B14F-4D97-AF65-F5344CB8AC3E}">
        <p14:creationId xmlns:p14="http://schemas.microsoft.com/office/powerpoint/2010/main" val="22007067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0" name="TextBox 7"/>
          <p:cNvSpPr txBox="1">
            <a:spLocks noChangeArrowheads="1"/>
          </p:cNvSpPr>
          <p:nvPr/>
        </p:nvSpPr>
        <p:spPr bwMode="auto">
          <a:xfrm>
            <a:off x="1752600" y="4953000"/>
            <a:ext cx="589223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1">
                <a:solidFill>
                  <a:srgbClr val="C02123"/>
                </a:solidFill>
              </a:rPr>
              <a:t>Cells accommodate/tolerate introduced NA </a:t>
            </a:r>
          </a:p>
        </p:txBody>
      </p:sp>
      <p:grpSp>
        <p:nvGrpSpPr>
          <p:cNvPr id="75781" name="Group 232"/>
          <p:cNvGrpSpPr>
            <a:grpSpLocks/>
          </p:cNvGrpSpPr>
          <p:nvPr/>
        </p:nvGrpSpPr>
        <p:grpSpPr bwMode="auto">
          <a:xfrm>
            <a:off x="533400" y="1905000"/>
            <a:ext cx="8124825" cy="2393950"/>
            <a:chOff x="302" y="960"/>
            <a:chExt cx="5118" cy="1508"/>
          </a:xfrm>
        </p:grpSpPr>
        <p:sp>
          <p:nvSpPr>
            <p:cNvPr id="43016" name="Oval 8"/>
            <p:cNvSpPr>
              <a:spLocks/>
            </p:cNvSpPr>
            <p:nvPr/>
          </p:nvSpPr>
          <p:spPr bwMode="auto">
            <a:xfrm>
              <a:off x="961" y="1338"/>
              <a:ext cx="699" cy="722"/>
            </a:xfrm>
            <a:prstGeom prst="ellipse">
              <a:avLst/>
            </a:prstGeom>
            <a:gradFill rotWithShape="0">
              <a:gsLst>
                <a:gs pos="0">
                  <a:srgbClr val="FFCC66">
                    <a:alpha val="51999"/>
                  </a:srgbClr>
                </a:gs>
                <a:gs pos="100000">
                  <a:srgbClr val="B3B3B3">
                    <a:alpha val="51999"/>
                  </a:srgbClr>
                </a:gs>
              </a:gsLst>
              <a:lin ang="3180000" scaled="1"/>
            </a:gradFill>
            <a:ln w="25400">
              <a:solidFill>
                <a:srgbClr val="666666">
                  <a:alpha val="51999"/>
                </a:srgbClr>
              </a:solidFill>
              <a:round/>
              <a:headEnd/>
              <a:tailEnd/>
            </a:ln>
            <a:effectLst>
              <a:outerShdw blurRad="127000" dist="76199" dir="2700000" algn="ctr" rotWithShape="0">
                <a:srgbClr val="000000">
                  <a:alpha val="75000"/>
                </a:srgb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017" name="Oval 9"/>
            <p:cNvSpPr>
              <a:spLocks/>
            </p:cNvSpPr>
            <p:nvPr/>
          </p:nvSpPr>
          <p:spPr bwMode="auto">
            <a:xfrm>
              <a:off x="1267" y="1454"/>
              <a:ext cx="227" cy="238"/>
            </a:xfrm>
            <a:prstGeom prst="ellipse">
              <a:avLst/>
            </a:prstGeom>
            <a:gradFill rotWithShape="0">
              <a:gsLst>
                <a:gs pos="0">
                  <a:srgbClr val="B3B3B3"/>
                </a:gs>
                <a:gs pos="100000">
                  <a:srgbClr val="4C4C4C"/>
                </a:gs>
              </a:gsLst>
              <a:lin ang="180000" scaled="1"/>
            </a:gradFill>
            <a:ln w="25400">
              <a:solidFill>
                <a:srgbClr val="333333"/>
              </a:solidFill>
              <a:round/>
              <a:headEnd/>
              <a:tailEnd/>
            </a:ln>
            <a:effectLst>
              <a:outerShdw blurRad="127000" dist="76199" dir="2700000" algn="ctr" rotWithShape="0">
                <a:srgbClr val="000000">
                  <a:alpha val="75000"/>
                </a:srgb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018" name="Oval 10"/>
            <p:cNvSpPr>
              <a:spLocks/>
            </p:cNvSpPr>
            <p:nvPr/>
          </p:nvSpPr>
          <p:spPr bwMode="auto">
            <a:xfrm>
              <a:off x="2126" y="1342"/>
              <a:ext cx="715" cy="713"/>
            </a:xfrm>
            <a:prstGeom prst="ellipse">
              <a:avLst/>
            </a:prstGeom>
            <a:gradFill rotWithShape="0">
              <a:gsLst>
                <a:gs pos="0">
                  <a:srgbClr val="FFCC66">
                    <a:alpha val="51999"/>
                  </a:srgbClr>
                </a:gs>
                <a:gs pos="100000">
                  <a:srgbClr val="B3B3B3">
                    <a:alpha val="51999"/>
                  </a:srgbClr>
                </a:gs>
              </a:gsLst>
              <a:lin ang="3180000" scaled="1"/>
            </a:gradFill>
            <a:ln w="25400">
              <a:solidFill>
                <a:srgbClr val="666666">
                  <a:alpha val="51999"/>
                </a:srgbClr>
              </a:solidFill>
              <a:round/>
              <a:headEnd/>
              <a:tailEnd/>
            </a:ln>
            <a:effectLst>
              <a:outerShdw blurRad="127000" dist="76199" dir="2700000" algn="ctr" rotWithShape="0">
                <a:srgbClr val="000000">
                  <a:alpha val="75000"/>
                </a:srgb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75786" name="Group 11"/>
            <p:cNvGrpSpPr>
              <a:grpSpLocks/>
            </p:cNvGrpSpPr>
            <p:nvPr/>
          </p:nvGrpSpPr>
          <p:grpSpPr bwMode="auto">
            <a:xfrm>
              <a:off x="2133" y="1484"/>
              <a:ext cx="700" cy="426"/>
              <a:chOff x="0" y="0"/>
              <a:chExt cx="978" cy="561"/>
            </a:xfrm>
          </p:grpSpPr>
          <p:sp>
            <p:nvSpPr>
              <p:cNvPr id="43020" name="AutoShape 12"/>
              <p:cNvSpPr>
                <a:spLocks/>
              </p:cNvSpPr>
              <p:nvPr/>
            </p:nvSpPr>
            <p:spPr bwMode="auto">
              <a:xfrm>
                <a:off x="446" y="308"/>
                <a:ext cx="306" cy="234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600" y="0"/>
                    </a:moveTo>
                    <a:cubicBezTo>
                      <a:pt x="21378" y="1283"/>
                      <a:pt x="20660" y="5735"/>
                      <a:pt x="20199" y="7728"/>
                    </a:cubicBezTo>
                    <a:cubicBezTo>
                      <a:pt x="19737" y="9721"/>
                      <a:pt x="19361" y="10650"/>
                      <a:pt x="18866" y="11933"/>
                    </a:cubicBezTo>
                    <a:cubicBezTo>
                      <a:pt x="18370" y="13217"/>
                      <a:pt x="17943" y="14364"/>
                      <a:pt x="17225" y="15429"/>
                    </a:cubicBezTo>
                    <a:cubicBezTo>
                      <a:pt x="16508" y="16494"/>
                      <a:pt x="15653" y="17559"/>
                      <a:pt x="14577" y="18350"/>
                    </a:cubicBezTo>
                    <a:cubicBezTo>
                      <a:pt x="13500" y="19142"/>
                      <a:pt x="13175" y="19689"/>
                      <a:pt x="10749" y="20235"/>
                    </a:cubicBezTo>
                    <a:cubicBezTo>
                      <a:pt x="8322" y="20781"/>
                      <a:pt x="2239" y="21327"/>
                      <a:pt x="0" y="21600"/>
                    </a:cubicBezTo>
                  </a:path>
                </a:pathLst>
              </a:cu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ffectLst>
                <a:outerShdw blurRad="127000" dist="76199" dir="2700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3021" name="AutoShape 13"/>
              <p:cNvSpPr>
                <a:spLocks/>
              </p:cNvSpPr>
              <p:nvPr/>
            </p:nvSpPr>
            <p:spPr bwMode="auto">
              <a:xfrm>
                <a:off x="189" y="54"/>
                <a:ext cx="271" cy="199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398">
                    <a:moveTo>
                      <a:pt x="0" y="21397"/>
                    </a:moveTo>
                    <a:cubicBezTo>
                      <a:pt x="136" y="20603"/>
                      <a:pt x="407" y="18157"/>
                      <a:pt x="756" y="16632"/>
                    </a:cubicBezTo>
                    <a:cubicBezTo>
                      <a:pt x="1104" y="15108"/>
                      <a:pt x="1434" y="13742"/>
                      <a:pt x="2053" y="12185"/>
                    </a:cubicBezTo>
                    <a:cubicBezTo>
                      <a:pt x="2673" y="10629"/>
                      <a:pt x="3526" y="8755"/>
                      <a:pt x="4436" y="7262"/>
                    </a:cubicBezTo>
                    <a:cubicBezTo>
                      <a:pt x="5347" y="5769"/>
                      <a:pt x="6102" y="4339"/>
                      <a:pt x="7536" y="3196"/>
                    </a:cubicBezTo>
                    <a:cubicBezTo>
                      <a:pt x="8969" y="2052"/>
                      <a:pt x="10674" y="877"/>
                      <a:pt x="13018" y="337"/>
                    </a:cubicBezTo>
                    <a:cubicBezTo>
                      <a:pt x="15362" y="-203"/>
                      <a:pt x="19818" y="83"/>
                      <a:pt x="21600" y="19"/>
                    </a:cubicBezTo>
                  </a:path>
                </a:pathLst>
              </a:cu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ffectLst>
                <a:outerShdw blurRad="127000" dist="76199" dir="2700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3022" name="AutoShape 14"/>
              <p:cNvSpPr>
                <a:spLocks/>
              </p:cNvSpPr>
              <p:nvPr/>
            </p:nvSpPr>
            <p:spPr bwMode="auto">
              <a:xfrm>
                <a:off x="190" y="319"/>
                <a:ext cx="295" cy="195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0" y="0"/>
                    </a:moveTo>
                    <a:cubicBezTo>
                      <a:pt x="124" y="821"/>
                      <a:pt x="389" y="3283"/>
                      <a:pt x="690" y="4924"/>
                    </a:cubicBezTo>
                    <a:cubicBezTo>
                      <a:pt x="991" y="6565"/>
                      <a:pt x="1309" y="8207"/>
                      <a:pt x="1787" y="9815"/>
                    </a:cubicBezTo>
                    <a:cubicBezTo>
                      <a:pt x="2264" y="11424"/>
                      <a:pt x="2866" y="13131"/>
                      <a:pt x="3591" y="14542"/>
                    </a:cubicBezTo>
                    <a:cubicBezTo>
                      <a:pt x="4316" y="15954"/>
                      <a:pt x="4971" y="17300"/>
                      <a:pt x="6139" y="18219"/>
                    </a:cubicBezTo>
                    <a:cubicBezTo>
                      <a:pt x="7306" y="19138"/>
                      <a:pt x="7978" y="19565"/>
                      <a:pt x="10561" y="20123"/>
                    </a:cubicBezTo>
                    <a:cubicBezTo>
                      <a:pt x="13144" y="20681"/>
                      <a:pt x="19300" y="21305"/>
                      <a:pt x="21600" y="21600"/>
                    </a:cubicBezTo>
                  </a:path>
                </a:pathLst>
              </a:cu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ffectLst>
                <a:outerShdw blurRad="127000" dist="76199" dir="2700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3023" name="AutoShape 15"/>
              <p:cNvSpPr>
                <a:spLocks/>
              </p:cNvSpPr>
              <p:nvPr/>
            </p:nvSpPr>
            <p:spPr bwMode="auto">
              <a:xfrm>
                <a:off x="198" y="115"/>
                <a:ext cx="268" cy="147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0" y="21600"/>
                    </a:moveTo>
                    <a:cubicBezTo>
                      <a:pt x="307" y="19834"/>
                      <a:pt x="613" y="18067"/>
                      <a:pt x="1226" y="16301"/>
                    </a:cubicBezTo>
                    <a:cubicBezTo>
                      <a:pt x="1839" y="14535"/>
                      <a:pt x="2657" y="12769"/>
                      <a:pt x="3679" y="11002"/>
                    </a:cubicBezTo>
                    <a:cubicBezTo>
                      <a:pt x="4701" y="9236"/>
                      <a:pt x="6131" y="7175"/>
                      <a:pt x="7358" y="5704"/>
                    </a:cubicBezTo>
                    <a:cubicBezTo>
                      <a:pt x="8584" y="4232"/>
                      <a:pt x="9810" y="3054"/>
                      <a:pt x="11036" y="2171"/>
                    </a:cubicBezTo>
                    <a:cubicBezTo>
                      <a:pt x="12263" y="1288"/>
                      <a:pt x="12952" y="773"/>
                      <a:pt x="14715" y="405"/>
                    </a:cubicBezTo>
                    <a:cubicBezTo>
                      <a:pt x="16478" y="37"/>
                      <a:pt x="20169" y="74"/>
                      <a:pt x="21600" y="0"/>
                    </a:cubicBezTo>
                  </a:path>
                </a:pathLst>
              </a:cu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ffectLst>
                <a:outerShdw blurRad="127000" dist="76199" dir="2700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3024" name="AutoShape 16"/>
              <p:cNvSpPr>
                <a:spLocks/>
              </p:cNvSpPr>
              <p:nvPr/>
            </p:nvSpPr>
            <p:spPr bwMode="auto">
              <a:xfrm>
                <a:off x="207" y="188"/>
                <a:ext cx="303" cy="84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0" y="21600"/>
                    </a:moveTo>
                    <a:cubicBezTo>
                      <a:pt x="638" y="19554"/>
                      <a:pt x="1276" y="17432"/>
                      <a:pt x="2172" y="15385"/>
                    </a:cubicBezTo>
                    <a:cubicBezTo>
                      <a:pt x="3086" y="13339"/>
                      <a:pt x="4086" y="11217"/>
                      <a:pt x="5447" y="9171"/>
                    </a:cubicBezTo>
                    <a:cubicBezTo>
                      <a:pt x="6809" y="7124"/>
                      <a:pt x="7654" y="4472"/>
                      <a:pt x="10343" y="2956"/>
                    </a:cubicBezTo>
                    <a:cubicBezTo>
                      <a:pt x="13032" y="1440"/>
                      <a:pt x="19256" y="606"/>
                      <a:pt x="21600" y="0"/>
                    </a:cubicBezTo>
                  </a:path>
                </a:pathLst>
              </a:cu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ffectLst>
                <a:outerShdw blurRad="127000" dist="76199" dir="2700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3025" name="AutoShape 17"/>
              <p:cNvSpPr>
                <a:spLocks/>
              </p:cNvSpPr>
              <p:nvPr/>
            </p:nvSpPr>
            <p:spPr bwMode="auto">
              <a:xfrm>
                <a:off x="205" y="311"/>
                <a:ext cx="236" cy="111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207">
                    <a:moveTo>
                      <a:pt x="0" y="0"/>
                    </a:moveTo>
                    <a:cubicBezTo>
                      <a:pt x="697" y="3142"/>
                      <a:pt x="1394" y="6284"/>
                      <a:pt x="2787" y="9425"/>
                    </a:cubicBezTo>
                    <a:cubicBezTo>
                      <a:pt x="4181" y="12567"/>
                      <a:pt x="6619" y="16887"/>
                      <a:pt x="8361" y="18851"/>
                    </a:cubicBezTo>
                    <a:cubicBezTo>
                      <a:pt x="10103" y="20815"/>
                      <a:pt x="11613" y="20815"/>
                      <a:pt x="13239" y="21207"/>
                    </a:cubicBezTo>
                    <a:cubicBezTo>
                      <a:pt x="14865" y="21600"/>
                      <a:pt x="16723" y="21207"/>
                      <a:pt x="18116" y="21207"/>
                    </a:cubicBezTo>
                    <a:cubicBezTo>
                      <a:pt x="19510" y="21207"/>
                      <a:pt x="20555" y="21207"/>
                      <a:pt x="21600" y="21207"/>
                    </a:cubicBezTo>
                  </a:path>
                </a:pathLst>
              </a:cu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ffectLst>
                <a:outerShdw blurRad="127000" dist="76199" dir="2700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3026" name="AutoShape 18"/>
              <p:cNvSpPr>
                <a:spLocks/>
              </p:cNvSpPr>
              <p:nvPr/>
            </p:nvSpPr>
            <p:spPr bwMode="auto">
              <a:xfrm>
                <a:off x="212" y="269"/>
                <a:ext cx="222" cy="18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0" y="21600"/>
                    </a:moveTo>
                    <a:cubicBezTo>
                      <a:pt x="2588" y="16723"/>
                      <a:pt x="5224" y="10800"/>
                      <a:pt x="7435" y="7316"/>
                    </a:cubicBezTo>
                    <a:cubicBezTo>
                      <a:pt x="9624" y="3832"/>
                      <a:pt x="11482" y="2090"/>
                      <a:pt x="13200" y="1045"/>
                    </a:cubicBezTo>
                    <a:cubicBezTo>
                      <a:pt x="14918" y="348"/>
                      <a:pt x="16353" y="1045"/>
                      <a:pt x="17741" y="1045"/>
                    </a:cubicBezTo>
                    <a:cubicBezTo>
                      <a:pt x="19129" y="1045"/>
                      <a:pt x="20800" y="348"/>
                      <a:pt x="21600" y="0"/>
                    </a:cubicBezTo>
                  </a:path>
                </a:pathLst>
              </a:cu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ffectLst>
                <a:outerShdw blurRad="127000" dist="76199" dir="2700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3027" name="AutoShape 19"/>
              <p:cNvSpPr>
                <a:spLocks/>
              </p:cNvSpPr>
              <p:nvPr/>
            </p:nvSpPr>
            <p:spPr bwMode="auto">
              <a:xfrm>
                <a:off x="212" y="306"/>
                <a:ext cx="337" cy="29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0562">
                    <a:moveTo>
                      <a:pt x="0" y="0"/>
                    </a:moveTo>
                    <a:cubicBezTo>
                      <a:pt x="310" y="3323"/>
                      <a:pt x="621" y="6646"/>
                      <a:pt x="1490" y="9969"/>
                    </a:cubicBezTo>
                    <a:cubicBezTo>
                      <a:pt x="2359" y="13292"/>
                      <a:pt x="3724" y="18277"/>
                      <a:pt x="5214" y="19938"/>
                    </a:cubicBezTo>
                    <a:cubicBezTo>
                      <a:pt x="6703" y="21600"/>
                      <a:pt x="8690" y="19938"/>
                      <a:pt x="10428" y="19938"/>
                    </a:cubicBezTo>
                    <a:cubicBezTo>
                      <a:pt x="12166" y="19938"/>
                      <a:pt x="14028" y="19938"/>
                      <a:pt x="15641" y="19938"/>
                    </a:cubicBezTo>
                    <a:cubicBezTo>
                      <a:pt x="17255" y="19938"/>
                      <a:pt x="19117" y="19938"/>
                      <a:pt x="20110" y="19938"/>
                    </a:cubicBezTo>
                    <a:cubicBezTo>
                      <a:pt x="21103" y="19938"/>
                      <a:pt x="21352" y="19938"/>
                      <a:pt x="21600" y="19938"/>
                    </a:cubicBezTo>
                  </a:path>
                </a:pathLst>
              </a:cu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ffectLst>
                <a:outerShdw blurRad="127000" dist="76199" dir="2700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3028" name="AutoShape 20"/>
              <p:cNvSpPr>
                <a:spLocks/>
              </p:cNvSpPr>
              <p:nvPr/>
            </p:nvSpPr>
            <p:spPr bwMode="auto">
              <a:xfrm>
                <a:off x="117" y="166"/>
                <a:ext cx="48" cy="86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600" y="21600"/>
                    </a:moveTo>
                    <a:cubicBezTo>
                      <a:pt x="15300" y="19800"/>
                      <a:pt x="9000" y="18000"/>
                      <a:pt x="5400" y="14400"/>
                    </a:cubicBezTo>
                    <a:cubicBezTo>
                      <a:pt x="1800" y="10800"/>
                      <a:pt x="900" y="5400"/>
                      <a:pt x="0" y="0"/>
                    </a:cubicBezTo>
                  </a:path>
                </a:pathLst>
              </a:cu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ffectLst>
                <a:outerShdw blurRad="127000" dist="76199" dir="2700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3029" name="AutoShape 21"/>
              <p:cNvSpPr>
                <a:spLocks/>
              </p:cNvSpPr>
              <p:nvPr/>
            </p:nvSpPr>
            <p:spPr bwMode="auto">
              <a:xfrm>
                <a:off x="131" y="319"/>
                <a:ext cx="22" cy="116"/>
              </a:xfrm>
              <a:custGeom>
                <a:avLst/>
                <a:gdLst/>
                <a:ahLst/>
                <a:cxnLst/>
                <a:rect l="0" t="0" r="r" b="b"/>
                <a:pathLst>
                  <a:path w="19938" h="21600">
                    <a:moveTo>
                      <a:pt x="19938" y="0"/>
                    </a:moveTo>
                    <a:cubicBezTo>
                      <a:pt x="10800" y="2250"/>
                      <a:pt x="1661" y="4500"/>
                      <a:pt x="0" y="8100"/>
                    </a:cubicBezTo>
                    <a:cubicBezTo>
                      <a:pt x="-1662" y="11700"/>
                      <a:pt x="4153" y="16650"/>
                      <a:pt x="9969" y="21600"/>
                    </a:cubicBezTo>
                  </a:path>
                </a:pathLst>
              </a:cu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ffectLst>
                <a:outerShdw blurRad="127000" dist="76199" dir="2700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3030" name="AutoShape 22"/>
              <p:cNvSpPr>
                <a:spLocks/>
              </p:cNvSpPr>
              <p:nvPr/>
            </p:nvSpPr>
            <p:spPr bwMode="auto">
              <a:xfrm>
                <a:off x="173" y="80"/>
                <a:ext cx="49" cy="171"/>
              </a:xfrm>
              <a:custGeom>
                <a:avLst/>
                <a:gdLst/>
                <a:ahLst/>
                <a:cxnLst/>
                <a:rect l="0" t="0" r="r" b="b"/>
                <a:pathLst>
                  <a:path w="20873" h="21600">
                    <a:moveTo>
                      <a:pt x="935" y="21600"/>
                    </a:moveTo>
                    <a:cubicBezTo>
                      <a:pt x="104" y="20250"/>
                      <a:pt x="-727" y="18900"/>
                      <a:pt x="935" y="16200"/>
                    </a:cubicBezTo>
                    <a:cubicBezTo>
                      <a:pt x="2596" y="13500"/>
                      <a:pt x="7581" y="8100"/>
                      <a:pt x="10904" y="5400"/>
                    </a:cubicBezTo>
                    <a:cubicBezTo>
                      <a:pt x="14227" y="2700"/>
                      <a:pt x="17550" y="1350"/>
                      <a:pt x="20873" y="0"/>
                    </a:cubicBezTo>
                  </a:path>
                </a:pathLst>
              </a:cu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ffectLst>
                <a:outerShdw blurRad="127000" dist="76199" dir="2700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3031" name="AutoShape 23"/>
              <p:cNvSpPr>
                <a:spLocks/>
              </p:cNvSpPr>
              <p:nvPr/>
            </p:nvSpPr>
            <p:spPr bwMode="auto">
              <a:xfrm>
                <a:off x="446" y="36"/>
                <a:ext cx="295" cy="179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600" y="21600"/>
                    </a:moveTo>
                    <a:cubicBezTo>
                      <a:pt x="21530" y="21170"/>
                      <a:pt x="21318" y="19881"/>
                      <a:pt x="21125" y="18913"/>
                    </a:cubicBezTo>
                    <a:cubicBezTo>
                      <a:pt x="20931" y="17946"/>
                      <a:pt x="20720" y="16907"/>
                      <a:pt x="20385" y="15869"/>
                    </a:cubicBezTo>
                    <a:cubicBezTo>
                      <a:pt x="20051" y="14830"/>
                      <a:pt x="19734" y="14006"/>
                      <a:pt x="19153" y="12788"/>
                    </a:cubicBezTo>
                    <a:cubicBezTo>
                      <a:pt x="18572" y="11570"/>
                      <a:pt x="17745" y="9887"/>
                      <a:pt x="16900" y="8597"/>
                    </a:cubicBezTo>
                    <a:cubicBezTo>
                      <a:pt x="16055" y="7307"/>
                      <a:pt x="15192" y="5946"/>
                      <a:pt x="14083" y="4979"/>
                    </a:cubicBezTo>
                    <a:cubicBezTo>
                      <a:pt x="12974" y="4012"/>
                      <a:pt x="12587" y="3690"/>
                      <a:pt x="10245" y="2866"/>
                    </a:cubicBezTo>
                    <a:cubicBezTo>
                      <a:pt x="7904" y="2042"/>
                      <a:pt x="2130" y="609"/>
                      <a:pt x="0" y="0"/>
                    </a:cubicBezTo>
                  </a:path>
                </a:pathLst>
              </a:cu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ffectLst>
                <a:outerShdw blurRad="127000" dist="76199" dir="2700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3032" name="AutoShape 24"/>
              <p:cNvSpPr>
                <a:spLocks/>
              </p:cNvSpPr>
              <p:nvPr/>
            </p:nvSpPr>
            <p:spPr bwMode="auto">
              <a:xfrm>
                <a:off x="161" y="328"/>
                <a:ext cx="28" cy="171"/>
              </a:xfrm>
              <a:custGeom>
                <a:avLst/>
                <a:gdLst/>
                <a:ahLst/>
                <a:cxnLst/>
                <a:rect l="0" t="0" r="r" b="b"/>
                <a:pathLst>
                  <a:path w="20250" h="21600">
                    <a:moveTo>
                      <a:pt x="10993" y="0"/>
                    </a:moveTo>
                    <a:cubicBezTo>
                      <a:pt x="7136" y="1050"/>
                      <a:pt x="3279" y="2100"/>
                      <a:pt x="1736" y="3600"/>
                    </a:cubicBezTo>
                    <a:cubicBezTo>
                      <a:pt x="193" y="5100"/>
                      <a:pt x="-1350" y="6000"/>
                      <a:pt x="1736" y="9000"/>
                    </a:cubicBezTo>
                    <a:cubicBezTo>
                      <a:pt x="4821" y="12000"/>
                      <a:pt x="12536" y="16800"/>
                      <a:pt x="20250" y="21600"/>
                    </a:cubicBezTo>
                  </a:path>
                </a:pathLst>
              </a:cu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ffectLst>
                <a:outerShdw blurRad="127000" dist="76199" dir="2700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3033" name="AutoShape 25"/>
              <p:cNvSpPr>
                <a:spLocks/>
              </p:cNvSpPr>
              <p:nvPr/>
            </p:nvSpPr>
            <p:spPr bwMode="auto">
              <a:xfrm>
                <a:off x="49" y="151"/>
                <a:ext cx="105" cy="115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600" y="21600"/>
                    </a:moveTo>
                    <a:cubicBezTo>
                      <a:pt x="18400" y="21375"/>
                      <a:pt x="14700" y="20250"/>
                      <a:pt x="12000" y="18900"/>
                    </a:cubicBezTo>
                    <a:cubicBezTo>
                      <a:pt x="9300" y="17550"/>
                      <a:pt x="6950" y="15300"/>
                      <a:pt x="5350" y="13500"/>
                    </a:cubicBezTo>
                    <a:cubicBezTo>
                      <a:pt x="3750" y="11700"/>
                      <a:pt x="3300" y="10350"/>
                      <a:pt x="2400" y="8100"/>
                    </a:cubicBezTo>
                    <a:cubicBezTo>
                      <a:pt x="1500" y="5850"/>
                      <a:pt x="200" y="2475"/>
                      <a:pt x="0" y="0"/>
                    </a:cubicBezTo>
                  </a:path>
                </a:pathLst>
              </a:cu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ffectLst>
                <a:outerShdw blurRad="127000" dist="76199" dir="2700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3034" name="AutoShape 26"/>
              <p:cNvSpPr>
                <a:spLocks/>
              </p:cNvSpPr>
              <p:nvPr/>
            </p:nvSpPr>
            <p:spPr bwMode="auto">
              <a:xfrm>
                <a:off x="0" y="255"/>
                <a:ext cx="149" cy="29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0873">
                    <a:moveTo>
                      <a:pt x="21600" y="19938"/>
                    </a:moveTo>
                    <a:cubicBezTo>
                      <a:pt x="20631" y="20769"/>
                      <a:pt x="19662" y="21600"/>
                      <a:pt x="16615" y="19938"/>
                    </a:cubicBezTo>
                    <a:cubicBezTo>
                      <a:pt x="13569" y="18277"/>
                      <a:pt x="6092" y="13292"/>
                      <a:pt x="3323" y="9969"/>
                    </a:cubicBezTo>
                    <a:cubicBezTo>
                      <a:pt x="554" y="6646"/>
                      <a:pt x="277" y="3323"/>
                      <a:pt x="0" y="0"/>
                    </a:cubicBezTo>
                  </a:path>
                </a:pathLst>
              </a:cu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ffectLst>
                <a:outerShdw blurRad="127000" dist="76199" dir="2700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3035" name="AutoShape 27"/>
              <p:cNvSpPr>
                <a:spLocks/>
              </p:cNvSpPr>
              <p:nvPr/>
            </p:nvSpPr>
            <p:spPr bwMode="auto">
              <a:xfrm>
                <a:off x="66" y="302"/>
                <a:ext cx="80" cy="87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600" y="0"/>
                    </a:moveTo>
                    <a:cubicBezTo>
                      <a:pt x="20057" y="600"/>
                      <a:pt x="18514" y="1200"/>
                      <a:pt x="15429" y="3600"/>
                    </a:cubicBezTo>
                    <a:cubicBezTo>
                      <a:pt x="12343" y="6000"/>
                      <a:pt x="5657" y="11400"/>
                      <a:pt x="3086" y="14400"/>
                    </a:cubicBezTo>
                    <a:cubicBezTo>
                      <a:pt x="514" y="17400"/>
                      <a:pt x="257" y="19500"/>
                      <a:pt x="0" y="21600"/>
                    </a:cubicBezTo>
                  </a:path>
                </a:pathLst>
              </a:cu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ffectLst>
                <a:outerShdw blurRad="127000" dist="76199" dir="2700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3036" name="AutoShape 28"/>
              <p:cNvSpPr>
                <a:spLocks/>
              </p:cNvSpPr>
              <p:nvPr/>
            </p:nvSpPr>
            <p:spPr bwMode="auto">
              <a:xfrm>
                <a:off x="457" y="91"/>
                <a:ext cx="265" cy="128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402">
                    <a:moveTo>
                      <a:pt x="0" y="148"/>
                    </a:moveTo>
                    <a:cubicBezTo>
                      <a:pt x="1096" y="-50"/>
                      <a:pt x="2211" y="-50"/>
                      <a:pt x="3757" y="148"/>
                    </a:cubicBezTo>
                    <a:cubicBezTo>
                      <a:pt x="5302" y="346"/>
                      <a:pt x="7572" y="693"/>
                      <a:pt x="9293" y="1486"/>
                    </a:cubicBezTo>
                    <a:cubicBezTo>
                      <a:pt x="11015" y="2278"/>
                      <a:pt x="12502" y="3170"/>
                      <a:pt x="14087" y="4904"/>
                    </a:cubicBezTo>
                    <a:cubicBezTo>
                      <a:pt x="15672" y="6638"/>
                      <a:pt x="17530" y="9264"/>
                      <a:pt x="18783" y="12038"/>
                    </a:cubicBezTo>
                    <a:cubicBezTo>
                      <a:pt x="20035" y="14812"/>
                      <a:pt x="20817" y="18181"/>
                      <a:pt x="21600" y="21550"/>
                    </a:cubicBezTo>
                  </a:path>
                </a:pathLst>
              </a:cu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ffectLst>
                <a:outerShdw blurRad="127000" dist="76199" dir="2700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3037" name="AutoShape 29"/>
              <p:cNvSpPr>
                <a:spLocks/>
              </p:cNvSpPr>
              <p:nvPr/>
            </p:nvSpPr>
            <p:spPr bwMode="auto">
              <a:xfrm>
                <a:off x="387" y="306"/>
                <a:ext cx="348" cy="158"/>
              </a:xfrm>
              <a:custGeom>
                <a:avLst/>
                <a:gdLst/>
                <a:ahLst/>
                <a:cxnLst/>
                <a:rect l="0" t="0" r="r" b="b"/>
                <a:pathLst>
                  <a:path w="21500" h="21233">
                    <a:moveTo>
                      <a:pt x="21500" y="0"/>
                    </a:moveTo>
                    <a:cubicBezTo>
                      <a:pt x="21202" y="2382"/>
                      <a:pt x="20903" y="4765"/>
                      <a:pt x="20068" y="7624"/>
                    </a:cubicBezTo>
                    <a:cubicBezTo>
                      <a:pt x="19233" y="10482"/>
                      <a:pt x="18278" y="14929"/>
                      <a:pt x="16488" y="17153"/>
                    </a:cubicBezTo>
                    <a:cubicBezTo>
                      <a:pt x="14698" y="19376"/>
                      <a:pt x="11834" y="20329"/>
                      <a:pt x="9328" y="20965"/>
                    </a:cubicBezTo>
                    <a:cubicBezTo>
                      <a:pt x="6822" y="21600"/>
                      <a:pt x="3003" y="20965"/>
                      <a:pt x="1451" y="20965"/>
                    </a:cubicBezTo>
                    <a:cubicBezTo>
                      <a:pt x="-100" y="20965"/>
                      <a:pt x="-40" y="20965"/>
                      <a:pt x="19" y="20965"/>
                    </a:cubicBezTo>
                  </a:path>
                </a:pathLst>
              </a:cu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ffectLst>
                <a:outerShdw blurRad="127000" dist="76199" dir="2700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3038" name="AutoShape 30"/>
              <p:cNvSpPr>
                <a:spLocks/>
              </p:cNvSpPr>
              <p:nvPr/>
            </p:nvSpPr>
            <p:spPr bwMode="auto">
              <a:xfrm>
                <a:off x="401" y="151"/>
                <a:ext cx="312" cy="67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221">
                    <a:moveTo>
                      <a:pt x="0" y="2238"/>
                    </a:moveTo>
                    <a:cubicBezTo>
                      <a:pt x="622" y="1954"/>
                      <a:pt x="2370" y="628"/>
                      <a:pt x="3765" y="249"/>
                    </a:cubicBezTo>
                    <a:cubicBezTo>
                      <a:pt x="5160" y="-130"/>
                      <a:pt x="6841" y="-35"/>
                      <a:pt x="8337" y="249"/>
                    </a:cubicBezTo>
                    <a:cubicBezTo>
                      <a:pt x="9833" y="533"/>
                      <a:pt x="11447" y="1291"/>
                      <a:pt x="12725" y="2238"/>
                    </a:cubicBezTo>
                    <a:cubicBezTo>
                      <a:pt x="14002" y="3186"/>
                      <a:pt x="14960" y="4133"/>
                      <a:pt x="16036" y="5838"/>
                    </a:cubicBezTo>
                    <a:cubicBezTo>
                      <a:pt x="17112" y="7544"/>
                      <a:pt x="18255" y="9817"/>
                      <a:pt x="19179" y="12375"/>
                    </a:cubicBezTo>
                    <a:cubicBezTo>
                      <a:pt x="20104" y="14933"/>
                      <a:pt x="21096" y="19575"/>
                      <a:pt x="21600" y="21470"/>
                    </a:cubicBezTo>
                  </a:path>
                </a:pathLst>
              </a:cu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ffectLst>
                <a:outerShdw blurRad="127000" dist="76199" dir="2700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3039" name="AutoShape 31"/>
              <p:cNvSpPr>
                <a:spLocks/>
              </p:cNvSpPr>
              <p:nvPr/>
            </p:nvSpPr>
            <p:spPr bwMode="auto">
              <a:xfrm>
                <a:off x="458" y="309"/>
                <a:ext cx="268" cy="111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229">
                    <a:moveTo>
                      <a:pt x="0" y="20914"/>
                    </a:moveTo>
                    <a:cubicBezTo>
                      <a:pt x="795" y="20971"/>
                      <a:pt x="2850" y="21600"/>
                      <a:pt x="4867" y="21200"/>
                    </a:cubicBezTo>
                    <a:cubicBezTo>
                      <a:pt x="6883" y="20800"/>
                      <a:pt x="9927" y="20171"/>
                      <a:pt x="12099" y="18457"/>
                    </a:cubicBezTo>
                    <a:cubicBezTo>
                      <a:pt x="14271" y="16743"/>
                      <a:pt x="16287" y="14057"/>
                      <a:pt x="17877" y="10971"/>
                    </a:cubicBezTo>
                    <a:cubicBezTo>
                      <a:pt x="19467" y="7886"/>
                      <a:pt x="20514" y="4114"/>
                      <a:pt x="21600" y="0"/>
                    </a:cubicBezTo>
                  </a:path>
                </a:pathLst>
              </a:cu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ffectLst>
                <a:outerShdw blurRad="127000" dist="76199" dir="2700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3040" name="AutoShape 32"/>
              <p:cNvSpPr>
                <a:spLocks/>
              </p:cNvSpPr>
              <p:nvPr/>
            </p:nvSpPr>
            <p:spPr bwMode="auto">
              <a:xfrm>
                <a:off x="400" y="306"/>
                <a:ext cx="313" cy="71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008">
                    <a:moveTo>
                      <a:pt x="0" y="20653"/>
                    </a:moveTo>
                    <a:cubicBezTo>
                      <a:pt x="800" y="20653"/>
                      <a:pt x="1600" y="20653"/>
                      <a:pt x="3200" y="20653"/>
                    </a:cubicBezTo>
                    <a:cubicBezTo>
                      <a:pt x="4800" y="20653"/>
                      <a:pt x="7467" y="21600"/>
                      <a:pt x="9600" y="20653"/>
                    </a:cubicBezTo>
                    <a:cubicBezTo>
                      <a:pt x="11733" y="19707"/>
                      <a:pt x="14367" y="16867"/>
                      <a:pt x="16000" y="14716"/>
                    </a:cubicBezTo>
                    <a:cubicBezTo>
                      <a:pt x="17633" y="12564"/>
                      <a:pt x="18450" y="10241"/>
                      <a:pt x="19383" y="7831"/>
                    </a:cubicBezTo>
                    <a:cubicBezTo>
                      <a:pt x="20317" y="5422"/>
                      <a:pt x="21133" y="1635"/>
                      <a:pt x="21600" y="0"/>
                    </a:cubicBezTo>
                  </a:path>
                </a:pathLst>
              </a:cu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ffectLst>
                <a:outerShdw blurRad="127000" dist="76199" dir="2700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3041" name="AutoShape 33"/>
              <p:cNvSpPr>
                <a:spLocks/>
              </p:cNvSpPr>
              <p:nvPr/>
            </p:nvSpPr>
            <p:spPr bwMode="auto">
              <a:xfrm>
                <a:off x="446" y="265"/>
                <a:ext cx="254" cy="16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19671">
                    <a:moveTo>
                      <a:pt x="0" y="1302"/>
                    </a:moveTo>
                    <a:cubicBezTo>
                      <a:pt x="1309" y="1302"/>
                      <a:pt x="2618" y="1302"/>
                      <a:pt x="4909" y="1302"/>
                    </a:cubicBezTo>
                    <a:cubicBezTo>
                      <a:pt x="7200" y="1302"/>
                      <a:pt x="10964" y="-1784"/>
                      <a:pt x="13745" y="1302"/>
                    </a:cubicBezTo>
                    <a:cubicBezTo>
                      <a:pt x="16527" y="4387"/>
                      <a:pt x="20291" y="16730"/>
                      <a:pt x="21600" y="19816"/>
                    </a:cubicBezTo>
                  </a:path>
                </a:pathLst>
              </a:cu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ffectLst>
                <a:outerShdw blurRad="127000" dist="76199" dir="2700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3042" name="AutoShape 34"/>
              <p:cNvSpPr>
                <a:spLocks/>
              </p:cNvSpPr>
              <p:nvPr/>
            </p:nvSpPr>
            <p:spPr bwMode="auto">
              <a:xfrm>
                <a:off x="430" y="211"/>
                <a:ext cx="270" cy="37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0" y="2810"/>
                    </a:moveTo>
                    <a:cubicBezTo>
                      <a:pt x="949" y="2107"/>
                      <a:pt x="3681" y="0"/>
                      <a:pt x="5695" y="0"/>
                    </a:cubicBezTo>
                    <a:cubicBezTo>
                      <a:pt x="7710" y="0"/>
                      <a:pt x="10190" y="1405"/>
                      <a:pt x="12088" y="2810"/>
                    </a:cubicBezTo>
                    <a:cubicBezTo>
                      <a:pt x="13987" y="4215"/>
                      <a:pt x="15459" y="5268"/>
                      <a:pt x="17048" y="8429"/>
                    </a:cubicBezTo>
                    <a:cubicBezTo>
                      <a:pt x="18636" y="11590"/>
                      <a:pt x="20651" y="18790"/>
                      <a:pt x="21600" y="21600"/>
                    </a:cubicBezTo>
                  </a:path>
                </a:pathLst>
              </a:cu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ffectLst>
                <a:outerShdw blurRad="127000" dist="76199" dir="2700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3043" name="AutoShape 35"/>
              <p:cNvSpPr>
                <a:spLocks/>
              </p:cNvSpPr>
              <p:nvPr/>
            </p:nvSpPr>
            <p:spPr bwMode="auto">
              <a:xfrm>
                <a:off x="759" y="290"/>
                <a:ext cx="92" cy="100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098">
                    <a:moveTo>
                      <a:pt x="0" y="129"/>
                    </a:moveTo>
                    <a:cubicBezTo>
                      <a:pt x="2250" y="-122"/>
                      <a:pt x="4500" y="-373"/>
                      <a:pt x="8100" y="3143"/>
                    </a:cubicBezTo>
                    <a:cubicBezTo>
                      <a:pt x="11700" y="6660"/>
                      <a:pt x="16650" y="13943"/>
                      <a:pt x="21600" y="21227"/>
                    </a:cubicBezTo>
                  </a:path>
                </a:pathLst>
              </a:cu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ffectLst>
                <a:outerShdw blurRad="127000" dist="76199" dir="2700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3044" name="AutoShape 36"/>
              <p:cNvSpPr>
                <a:spLocks/>
              </p:cNvSpPr>
              <p:nvPr/>
            </p:nvSpPr>
            <p:spPr bwMode="auto">
              <a:xfrm>
                <a:off x="770" y="262"/>
                <a:ext cx="208" cy="57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0" y="0"/>
                    </a:moveTo>
                    <a:cubicBezTo>
                      <a:pt x="4800" y="900"/>
                      <a:pt x="9600" y="1800"/>
                      <a:pt x="13200" y="5400"/>
                    </a:cubicBezTo>
                    <a:cubicBezTo>
                      <a:pt x="16800" y="9000"/>
                      <a:pt x="19200" y="15300"/>
                      <a:pt x="21600" y="21600"/>
                    </a:cubicBezTo>
                  </a:path>
                </a:pathLst>
              </a:cu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ffectLst>
                <a:outerShdw blurRad="127000" dist="76199" dir="2700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3045" name="AutoShape 37"/>
              <p:cNvSpPr>
                <a:spLocks/>
              </p:cNvSpPr>
              <p:nvPr/>
            </p:nvSpPr>
            <p:spPr bwMode="auto">
              <a:xfrm>
                <a:off x="759" y="49"/>
                <a:ext cx="35" cy="170"/>
              </a:xfrm>
              <a:custGeom>
                <a:avLst/>
                <a:gdLst/>
                <a:ahLst/>
                <a:cxnLst/>
                <a:rect l="0" t="0" r="r" b="b"/>
                <a:pathLst>
                  <a:path w="19440" h="21600">
                    <a:moveTo>
                      <a:pt x="0" y="21600"/>
                    </a:moveTo>
                    <a:cubicBezTo>
                      <a:pt x="8640" y="18900"/>
                      <a:pt x="17280" y="16200"/>
                      <a:pt x="19440" y="12600"/>
                    </a:cubicBezTo>
                    <a:cubicBezTo>
                      <a:pt x="21600" y="9000"/>
                      <a:pt x="17280" y="4500"/>
                      <a:pt x="12960" y="0"/>
                    </a:cubicBezTo>
                  </a:path>
                </a:pathLst>
              </a:cu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ffectLst>
                <a:outerShdw blurRad="127000" dist="76199" dir="2700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3046" name="AutoShape 38"/>
              <p:cNvSpPr>
                <a:spLocks/>
              </p:cNvSpPr>
              <p:nvPr/>
            </p:nvSpPr>
            <p:spPr bwMode="auto">
              <a:xfrm>
                <a:off x="770" y="36"/>
                <a:ext cx="92" cy="199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0" y="21600"/>
                    </a:moveTo>
                    <a:cubicBezTo>
                      <a:pt x="4950" y="18000"/>
                      <a:pt x="9900" y="14400"/>
                      <a:pt x="13500" y="10800"/>
                    </a:cubicBezTo>
                    <a:cubicBezTo>
                      <a:pt x="17100" y="7200"/>
                      <a:pt x="19350" y="3600"/>
                      <a:pt x="21600" y="0"/>
                    </a:cubicBezTo>
                  </a:path>
                </a:pathLst>
              </a:cu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ffectLst>
                <a:outerShdw blurRad="127000" dist="76199" dir="2700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3047" name="AutoShape 39"/>
              <p:cNvSpPr>
                <a:spLocks/>
              </p:cNvSpPr>
              <p:nvPr/>
            </p:nvSpPr>
            <p:spPr bwMode="auto">
              <a:xfrm>
                <a:off x="770" y="134"/>
                <a:ext cx="127" cy="113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0" y="21600"/>
                    </a:moveTo>
                    <a:cubicBezTo>
                      <a:pt x="6055" y="18000"/>
                      <a:pt x="12109" y="14400"/>
                      <a:pt x="15709" y="10800"/>
                    </a:cubicBezTo>
                    <a:cubicBezTo>
                      <a:pt x="19309" y="7200"/>
                      <a:pt x="20455" y="3600"/>
                      <a:pt x="21600" y="0"/>
                    </a:cubicBezTo>
                  </a:path>
                </a:pathLst>
              </a:cu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ffectLst>
                <a:outerShdw blurRad="127000" dist="76199" dir="2700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3048" name="AutoShape 40"/>
              <p:cNvSpPr>
                <a:spLocks/>
              </p:cNvSpPr>
              <p:nvPr/>
            </p:nvSpPr>
            <p:spPr bwMode="auto">
              <a:xfrm>
                <a:off x="759" y="306"/>
                <a:ext cx="24" cy="142"/>
              </a:xfrm>
              <a:custGeom>
                <a:avLst/>
                <a:gdLst/>
                <a:ahLst/>
                <a:cxnLst/>
                <a:rect l="0" t="0" r="r" b="b"/>
                <a:pathLst>
                  <a:path w="20873" h="21034">
                    <a:moveTo>
                      <a:pt x="0" y="0"/>
                    </a:moveTo>
                    <a:cubicBezTo>
                      <a:pt x="3323" y="523"/>
                      <a:pt x="6646" y="1045"/>
                      <a:pt x="9969" y="4181"/>
                    </a:cubicBezTo>
                    <a:cubicBezTo>
                      <a:pt x="13292" y="7316"/>
                      <a:pt x="18277" y="16026"/>
                      <a:pt x="19938" y="18813"/>
                    </a:cubicBezTo>
                    <a:cubicBezTo>
                      <a:pt x="21600" y="21600"/>
                      <a:pt x="20769" y="21252"/>
                      <a:pt x="19938" y="20903"/>
                    </a:cubicBezTo>
                  </a:path>
                </a:pathLst>
              </a:cu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ffectLst>
                <a:outerShdw blurRad="127000" dist="76199" dir="2700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3049" name="AutoShape 41"/>
              <p:cNvSpPr>
                <a:spLocks/>
              </p:cNvSpPr>
              <p:nvPr/>
            </p:nvSpPr>
            <p:spPr bwMode="auto">
              <a:xfrm>
                <a:off x="770" y="277"/>
                <a:ext cx="162" cy="84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0" y="0"/>
                    </a:moveTo>
                    <a:cubicBezTo>
                      <a:pt x="2057" y="0"/>
                      <a:pt x="4114" y="0"/>
                      <a:pt x="7714" y="3600"/>
                    </a:cubicBezTo>
                    <a:cubicBezTo>
                      <a:pt x="11314" y="7200"/>
                      <a:pt x="16457" y="14400"/>
                      <a:pt x="21600" y="21600"/>
                    </a:cubicBezTo>
                  </a:path>
                </a:pathLst>
              </a:cu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ffectLst>
                <a:outerShdw blurRad="127000" dist="76199" dir="2700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/>
              </a:p>
            </p:txBody>
          </p:sp>
          <p:grpSp>
            <p:nvGrpSpPr>
              <p:cNvPr id="75881" name="Group 42"/>
              <p:cNvGrpSpPr>
                <a:grpSpLocks/>
              </p:cNvGrpSpPr>
              <p:nvPr/>
            </p:nvGrpSpPr>
            <p:grpSpPr bwMode="auto">
              <a:xfrm>
                <a:off x="378" y="4"/>
                <a:ext cx="82" cy="206"/>
                <a:chOff x="0" y="0"/>
                <a:chExt cx="82" cy="205"/>
              </a:xfrm>
            </p:grpSpPr>
            <p:sp>
              <p:nvSpPr>
                <p:cNvPr id="75908" name="AutoShape 43"/>
                <p:cNvSpPr>
                  <a:spLocks/>
                </p:cNvSpPr>
                <p:nvPr/>
              </p:nvSpPr>
              <p:spPr bwMode="auto">
                <a:xfrm rot="539999">
                  <a:off x="10" y="4"/>
                  <a:ext cx="64" cy="110"/>
                </a:xfrm>
                <a:custGeom>
                  <a:avLst/>
                  <a:gdLst>
                    <a:gd name="T0" fmla="*/ 0 w 22056"/>
                    <a:gd name="T1" fmla="*/ 0 h 21396"/>
                    <a:gd name="T2" fmla="*/ 22056 w 22056"/>
                    <a:gd name="T3" fmla="*/ 21396 h 21396"/>
                  </a:gdLst>
                  <a:ahLst/>
                  <a:cxnLst/>
                  <a:rect l="T0" t="T1" r="T2" b="T3"/>
                  <a:pathLst>
                    <a:path w="22056" h="21396">
                      <a:moveTo>
                        <a:pt x="21304" y="21176"/>
                      </a:moveTo>
                      <a:cubicBezTo>
                        <a:pt x="19168" y="18993"/>
                        <a:pt x="17694" y="16854"/>
                        <a:pt x="16244" y="14014"/>
                      </a:cubicBezTo>
                      <a:cubicBezTo>
                        <a:pt x="14795" y="11173"/>
                        <a:pt x="14516" y="6517"/>
                        <a:pt x="12606" y="4182"/>
                      </a:cubicBezTo>
                      <a:cubicBezTo>
                        <a:pt x="10696" y="1847"/>
                        <a:pt x="6545" y="336"/>
                        <a:pt x="4455" y="-44"/>
                      </a:cubicBezTo>
                      <a:cubicBezTo>
                        <a:pt x="2366" y="-424"/>
                        <a:pt x="873" y="1144"/>
                        <a:pt x="293" y="1901"/>
                      </a:cubicBezTo>
                      <a:cubicBezTo>
                        <a:pt x="-287" y="2658"/>
                        <a:pt x="-296" y="2909"/>
                        <a:pt x="642" y="4552"/>
                      </a:cubicBezTo>
                      <a:cubicBezTo>
                        <a:pt x="1580" y="6196"/>
                        <a:pt x="3130" y="9336"/>
                        <a:pt x="5702" y="11715"/>
                      </a:cubicBezTo>
                      <a:cubicBezTo>
                        <a:pt x="8274" y="14093"/>
                        <a:pt x="12175" y="16459"/>
                        <a:pt x="16075" y="18824"/>
                      </a:cubicBezTo>
                    </a:path>
                  </a:pathLst>
                </a:custGeom>
                <a:solidFill>
                  <a:srgbClr val="000080"/>
                </a:solidFill>
                <a:ln w="12700">
                  <a:solidFill>
                    <a:srgbClr val="000080"/>
                  </a:solidFill>
                  <a:miter lim="800000"/>
                  <a:headEnd/>
                  <a:tailEnd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5909" name="AutoShape 44"/>
                <p:cNvSpPr>
                  <a:spLocks/>
                </p:cNvSpPr>
                <p:nvPr/>
              </p:nvSpPr>
              <p:spPr bwMode="auto">
                <a:xfrm rot="487806">
                  <a:off x="21" y="84"/>
                  <a:ext cx="34" cy="120"/>
                </a:xfrm>
                <a:custGeom>
                  <a:avLst/>
                  <a:gdLst>
                    <a:gd name="T0" fmla="*/ 0 w 20578"/>
                    <a:gd name="T1" fmla="*/ 0 h 20943"/>
                    <a:gd name="T2" fmla="*/ 20578 w 20578"/>
                    <a:gd name="T3" fmla="*/ 20943 h 20943"/>
                  </a:gdLst>
                  <a:ahLst/>
                  <a:cxnLst/>
                  <a:rect l="T0" t="T1" r="T2" b="T3"/>
                  <a:pathLst>
                    <a:path w="20578" h="20943">
                      <a:moveTo>
                        <a:pt x="19954" y="-68"/>
                      </a:moveTo>
                      <a:cubicBezTo>
                        <a:pt x="16586" y="874"/>
                        <a:pt x="13218" y="1816"/>
                        <a:pt x="9773" y="4434"/>
                      </a:cubicBezTo>
                      <a:cubicBezTo>
                        <a:pt x="6328" y="7051"/>
                        <a:pt x="-596" y="13031"/>
                        <a:pt x="-715" y="15637"/>
                      </a:cubicBezTo>
                      <a:cubicBezTo>
                        <a:pt x="-834" y="18243"/>
                        <a:pt x="5766" y="19338"/>
                        <a:pt x="9058" y="20071"/>
                      </a:cubicBezTo>
                      <a:cubicBezTo>
                        <a:pt x="12350" y="20804"/>
                        <a:pt x="17304" y="21532"/>
                        <a:pt x="19035" y="20037"/>
                      </a:cubicBezTo>
                      <a:cubicBezTo>
                        <a:pt x="20766" y="18542"/>
                        <a:pt x="19324" y="13708"/>
                        <a:pt x="19444" y="11101"/>
                      </a:cubicBezTo>
                      <a:cubicBezTo>
                        <a:pt x="19563" y="8495"/>
                        <a:pt x="19682" y="5889"/>
                        <a:pt x="19750" y="4400"/>
                      </a:cubicBezTo>
                      <a:cubicBezTo>
                        <a:pt x="19818" y="2911"/>
                        <a:pt x="19835" y="2538"/>
                        <a:pt x="19852" y="2166"/>
                      </a:cubicBezTo>
                    </a:path>
                  </a:pathLst>
                </a:custGeom>
                <a:solidFill>
                  <a:srgbClr val="000080"/>
                </a:solidFill>
                <a:ln w="12700">
                  <a:solidFill>
                    <a:srgbClr val="000080"/>
                  </a:solidFill>
                  <a:miter lim="800000"/>
                  <a:headEnd/>
                  <a:tailEnd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5882" name="Group 45"/>
              <p:cNvGrpSpPr>
                <a:grpSpLocks/>
              </p:cNvGrpSpPr>
              <p:nvPr/>
            </p:nvGrpSpPr>
            <p:grpSpPr bwMode="auto">
              <a:xfrm>
                <a:off x="418" y="0"/>
                <a:ext cx="70" cy="202"/>
                <a:chOff x="0" y="0"/>
                <a:chExt cx="70" cy="202"/>
              </a:xfrm>
            </p:grpSpPr>
            <p:sp>
              <p:nvSpPr>
                <p:cNvPr id="75906" name="AutoShape 46"/>
                <p:cNvSpPr>
                  <a:spLocks/>
                </p:cNvSpPr>
                <p:nvPr/>
              </p:nvSpPr>
              <p:spPr bwMode="auto">
                <a:xfrm rot="-149371">
                  <a:off x="2" y="0"/>
                  <a:ext cx="64" cy="110"/>
                </a:xfrm>
                <a:custGeom>
                  <a:avLst/>
                  <a:gdLst>
                    <a:gd name="T0" fmla="*/ 0 w 21969"/>
                    <a:gd name="T1" fmla="*/ 0 h 21366"/>
                    <a:gd name="T2" fmla="*/ 21969 w 21969"/>
                    <a:gd name="T3" fmla="*/ 21366 h 21366"/>
                  </a:gdLst>
                  <a:ahLst/>
                  <a:cxnLst/>
                  <a:rect l="T0" t="T1" r="T2" b="T3"/>
                  <a:pathLst>
                    <a:path w="21969" h="21366">
                      <a:moveTo>
                        <a:pt x="650" y="21366"/>
                      </a:moveTo>
                      <a:cubicBezTo>
                        <a:pt x="2788" y="19183"/>
                        <a:pt x="4266" y="17045"/>
                        <a:pt x="5723" y="14205"/>
                      </a:cubicBezTo>
                      <a:cubicBezTo>
                        <a:pt x="7180" y="11366"/>
                        <a:pt x="7479" y="6717"/>
                        <a:pt x="9392" y="4382"/>
                      </a:cubicBezTo>
                      <a:cubicBezTo>
                        <a:pt x="11305" y="2047"/>
                        <a:pt x="15448" y="531"/>
                        <a:pt x="17531" y="149"/>
                      </a:cubicBezTo>
                      <a:cubicBezTo>
                        <a:pt x="19614" y="-234"/>
                        <a:pt x="21094" y="1329"/>
                        <a:pt x="21668" y="2085"/>
                      </a:cubicBezTo>
                      <a:cubicBezTo>
                        <a:pt x="22242" y="2840"/>
                        <a:pt x="22250" y="3090"/>
                        <a:pt x="21308" y="4733"/>
                      </a:cubicBezTo>
                      <a:cubicBezTo>
                        <a:pt x="20366" y="6376"/>
                        <a:pt x="18808" y="9514"/>
                        <a:pt x="16235" y="11893"/>
                      </a:cubicBezTo>
                      <a:cubicBezTo>
                        <a:pt x="13662" y="14273"/>
                        <a:pt x="9766" y="16641"/>
                        <a:pt x="5869" y="19009"/>
                      </a:cubicBezTo>
                    </a:path>
                  </a:pathLst>
                </a:custGeom>
                <a:solidFill>
                  <a:srgbClr val="000080"/>
                </a:solidFill>
                <a:ln w="12700">
                  <a:solidFill>
                    <a:srgbClr val="000080"/>
                  </a:solidFill>
                  <a:miter lim="800000"/>
                  <a:headEnd/>
                  <a:tailEnd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5907" name="AutoShape 47"/>
                <p:cNvSpPr>
                  <a:spLocks/>
                </p:cNvSpPr>
                <p:nvPr/>
              </p:nvSpPr>
              <p:spPr bwMode="auto">
                <a:xfrm rot="-779676">
                  <a:off x="20" y="84"/>
                  <a:ext cx="32" cy="116"/>
                </a:xfrm>
                <a:custGeom>
                  <a:avLst/>
                  <a:gdLst>
                    <a:gd name="T0" fmla="*/ 0 w 20582"/>
                    <a:gd name="T1" fmla="*/ 0 h 20942"/>
                    <a:gd name="T2" fmla="*/ 20582 w 20582"/>
                    <a:gd name="T3" fmla="*/ 20942 h 20942"/>
                  </a:gdLst>
                  <a:ahLst/>
                  <a:cxnLst/>
                  <a:rect l="T0" t="T1" r="T2" b="T3"/>
                  <a:pathLst>
                    <a:path w="20582" h="20942">
                      <a:moveTo>
                        <a:pt x="623" y="3"/>
                      </a:moveTo>
                      <a:cubicBezTo>
                        <a:pt x="4003" y="948"/>
                        <a:pt x="7382" y="1892"/>
                        <a:pt x="10857" y="4512"/>
                      </a:cubicBezTo>
                      <a:cubicBezTo>
                        <a:pt x="14332" y="7132"/>
                        <a:pt x="21325" y="13116"/>
                        <a:pt x="21473" y="15722"/>
                      </a:cubicBezTo>
                      <a:cubicBezTo>
                        <a:pt x="21622" y="18328"/>
                        <a:pt x="15033" y="19417"/>
                        <a:pt x="11749" y="20148"/>
                      </a:cubicBezTo>
                      <a:cubicBezTo>
                        <a:pt x="8465" y="20879"/>
                        <a:pt x="3518" y="21603"/>
                        <a:pt x="1770" y="20107"/>
                      </a:cubicBezTo>
                      <a:cubicBezTo>
                        <a:pt x="22" y="18611"/>
                        <a:pt x="1409" y="13778"/>
                        <a:pt x="1260" y="11172"/>
                      </a:cubicBezTo>
                      <a:cubicBezTo>
                        <a:pt x="1112" y="8566"/>
                        <a:pt x="963" y="5960"/>
                        <a:pt x="878" y="4471"/>
                      </a:cubicBezTo>
                      <a:cubicBezTo>
                        <a:pt x="793" y="2981"/>
                        <a:pt x="772" y="2609"/>
                        <a:pt x="751" y="2237"/>
                      </a:cubicBezTo>
                    </a:path>
                  </a:pathLst>
                </a:custGeom>
                <a:solidFill>
                  <a:srgbClr val="000080"/>
                </a:solidFill>
                <a:ln w="12700">
                  <a:solidFill>
                    <a:srgbClr val="000080"/>
                  </a:solidFill>
                  <a:miter lim="800000"/>
                  <a:headEnd/>
                  <a:tailEnd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5883" name="Group 48"/>
              <p:cNvGrpSpPr>
                <a:grpSpLocks/>
              </p:cNvGrpSpPr>
              <p:nvPr/>
            </p:nvGrpSpPr>
            <p:grpSpPr bwMode="auto">
              <a:xfrm>
                <a:off x="406" y="309"/>
                <a:ext cx="100" cy="234"/>
                <a:chOff x="0" y="0"/>
                <a:chExt cx="99" cy="233"/>
              </a:xfrm>
            </p:grpSpPr>
            <p:sp>
              <p:nvSpPr>
                <p:cNvPr id="75902" name="AutoShape 49"/>
                <p:cNvSpPr>
                  <a:spLocks/>
                </p:cNvSpPr>
                <p:nvPr/>
              </p:nvSpPr>
              <p:spPr bwMode="auto">
                <a:xfrm rot="-119999">
                  <a:off x="2" y="2"/>
                  <a:ext cx="49" cy="121"/>
                </a:xfrm>
                <a:custGeom>
                  <a:avLst/>
                  <a:gdLst>
                    <a:gd name="T0" fmla="*/ 0 w 18815"/>
                    <a:gd name="T1" fmla="*/ 0 h 20864"/>
                    <a:gd name="T2" fmla="*/ 18815 w 18815"/>
                    <a:gd name="T3" fmla="*/ 20864 h 20864"/>
                  </a:gdLst>
                  <a:ahLst/>
                  <a:cxnLst/>
                  <a:rect l="T0" t="T1" r="T2" b="T3"/>
                  <a:pathLst>
                    <a:path w="18815" h="20864">
                      <a:moveTo>
                        <a:pt x="18546" y="20897"/>
                      </a:moveTo>
                      <a:cubicBezTo>
                        <a:pt x="20541" y="21233"/>
                        <a:pt x="18880" y="16947"/>
                        <a:pt x="18486" y="14909"/>
                      </a:cubicBezTo>
                      <a:cubicBezTo>
                        <a:pt x="18092" y="12871"/>
                        <a:pt x="17451" y="11040"/>
                        <a:pt x="16432" y="8710"/>
                      </a:cubicBezTo>
                      <a:cubicBezTo>
                        <a:pt x="15413" y="6379"/>
                        <a:pt x="14998" y="2220"/>
                        <a:pt x="12371" y="927"/>
                      </a:cubicBezTo>
                      <a:cubicBezTo>
                        <a:pt x="9745" y="-367"/>
                        <a:pt x="1905" y="-215"/>
                        <a:pt x="423" y="905"/>
                      </a:cubicBezTo>
                      <a:cubicBezTo>
                        <a:pt x="-1059" y="2026"/>
                        <a:pt x="1712" y="5315"/>
                        <a:pt x="3104" y="7563"/>
                      </a:cubicBezTo>
                      <a:cubicBezTo>
                        <a:pt x="4496" y="9811"/>
                        <a:pt x="6636" y="12227"/>
                        <a:pt x="9147" y="14435"/>
                      </a:cubicBezTo>
                      <a:cubicBezTo>
                        <a:pt x="11658" y="16643"/>
                        <a:pt x="16542" y="19563"/>
                        <a:pt x="18546" y="20897"/>
                      </a:cubicBezTo>
                      <a:close/>
                      <a:moveTo>
                        <a:pt x="18546" y="20897"/>
                      </a:moveTo>
                    </a:path>
                  </a:pathLst>
                </a:custGeom>
                <a:solidFill>
                  <a:srgbClr val="333399"/>
                </a:solidFill>
                <a:ln w="12700">
                  <a:solidFill>
                    <a:srgbClr val="333399"/>
                  </a:solidFill>
                  <a:miter lim="800000"/>
                  <a:headEnd/>
                  <a:tailEnd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5903" name="AutoShape 50"/>
                <p:cNvSpPr>
                  <a:spLocks/>
                </p:cNvSpPr>
                <p:nvPr/>
              </p:nvSpPr>
              <p:spPr bwMode="auto">
                <a:xfrm rot="-420000">
                  <a:off x="41" y="1"/>
                  <a:ext cx="49" cy="122"/>
                </a:xfrm>
                <a:custGeom>
                  <a:avLst/>
                  <a:gdLst>
                    <a:gd name="T0" fmla="*/ 0 w 19599"/>
                    <a:gd name="T1" fmla="*/ 0 h 20945"/>
                    <a:gd name="T2" fmla="*/ 19599 w 19599"/>
                    <a:gd name="T3" fmla="*/ 20945 h 20945"/>
                  </a:gdLst>
                  <a:ahLst/>
                  <a:cxnLst/>
                  <a:rect l="T0" t="T1" r="T2" b="T3"/>
                  <a:pathLst>
                    <a:path w="19599" h="20945">
                      <a:moveTo>
                        <a:pt x="1259" y="20948"/>
                      </a:moveTo>
                      <a:cubicBezTo>
                        <a:pt x="-803" y="21270"/>
                        <a:pt x="726" y="16980"/>
                        <a:pt x="1041" y="14937"/>
                      </a:cubicBezTo>
                      <a:cubicBezTo>
                        <a:pt x="1356" y="12894"/>
                        <a:pt x="1937" y="11061"/>
                        <a:pt x="2889" y="8730"/>
                      </a:cubicBezTo>
                      <a:cubicBezTo>
                        <a:pt x="3842" y="6398"/>
                        <a:pt x="4079" y="2226"/>
                        <a:pt x="6754" y="948"/>
                      </a:cubicBezTo>
                      <a:cubicBezTo>
                        <a:pt x="9430" y="-330"/>
                        <a:pt x="17604" y="-115"/>
                        <a:pt x="19200" y="1022"/>
                      </a:cubicBezTo>
                      <a:cubicBezTo>
                        <a:pt x="20797" y="2158"/>
                        <a:pt x="18065" y="5439"/>
                        <a:pt x="16720" y="7685"/>
                      </a:cubicBezTo>
                      <a:cubicBezTo>
                        <a:pt x="15376" y="9930"/>
                        <a:pt x="13260" y="12338"/>
                        <a:pt x="10748" y="14536"/>
                      </a:cubicBezTo>
                      <a:cubicBezTo>
                        <a:pt x="8235" y="16733"/>
                        <a:pt x="3285" y="19625"/>
                        <a:pt x="1259" y="20948"/>
                      </a:cubicBezTo>
                      <a:close/>
                      <a:moveTo>
                        <a:pt x="1259" y="20948"/>
                      </a:moveTo>
                    </a:path>
                  </a:pathLst>
                </a:custGeom>
                <a:solidFill>
                  <a:srgbClr val="333399"/>
                </a:solidFill>
                <a:ln w="12700">
                  <a:solidFill>
                    <a:srgbClr val="333399"/>
                  </a:solidFill>
                  <a:miter lim="800000"/>
                  <a:headEnd/>
                  <a:tailEnd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5904" name="AutoShape 51"/>
                <p:cNvSpPr>
                  <a:spLocks/>
                </p:cNvSpPr>
                <p:nvPr/>
              </p:nvSpPr>
              <p:spPr bwMode="auto">
                <a:xfrm rot="-239999">
                  <a:off x="53" y="94"/>
                  <a:ext cx="36" cy="134"/>
                </a:xfrm>
                <a:custGeom>
                  <a:avLst/>
                  <a:gdLst>
                    <a:gd name="T0" fmla="*/ 0 w 19010"/>
                    <a:gd name="T1" fmla="*/ 0 h 20959"/>
                    <a:gd name="T2" fmla="*/ 19010 w 19010"/>
                    <a:gd name="T3" fmla="*/ 20959 h 20959"/>
                  </a:gdLst>
                  <a:ahLst/>
                  <a:cxnLst/>
                  <a:rect l="T0" t="T1" r="T2" b="T3"/>
                  <a:pathLst>
                    <a:path w="19010" h="20959">
                      <a:moveTo>
                        <a:pt x="1272" y="123"/>
                      </a:moveTo>
                      <a:cubicBezTo>
                        <a:pt x="-1453" y="-494"/>
                        <a:pt x="786" y="809"/>
                        <a:pt x="845" y="2756"/>
                      </a:cubicBezTo>
                      <a:cubicBezTo>
                        <a:pt x="905" y="4703"/>
                        <a:pt x="1042" y="9170"/>
                        <a:pt x="1126" y="11918"/>
                      </a:cubicBezTo>
                      <a:cubicBezTo>
                        <a:pt x="1210" y="14667"/>
                        <a:pt x="-50" y="17718"/>
                        <a:pt x="1350" y="19248"/>
                      </a:cubicBezTo>
                      <a:cubicBezTo>
                        <a:pt x="2751" y="20779"/>
                        <a:pt x="6820" y="21093"/>
                        <a:pt x="9526" y="21100"/>
                      </a:cubicBezTo>
                      <a:cubicBezTo>
                        <a:pt x="12233" y="21106"/>
                        <a:pt x="15931" y="20351"/>
                        <a:pt x="17590" y="19286"/>
                      </a:cubicBezTo>
                      <a:cubicBezTo>
                        <a:pt x="19249" y="18221"/>
                        <a:pt x="19373" y="16733"/>
                        <a:pt x="19307" y="14595"/>
                      </a:cubicBezTo>
                      <a:cubicBezTo>
                        <a:pt x="19242" y="12457"/>
                        <a:pt x="20147" y="8871"/>
                        <a:pt x="17198" y="6459"/>
                      </a:cubicBezTo>
                      <a:cubicBezTo>
                        <a:pt x="14248" y="4047"/>
                        <a:pt x="3998" y="740"/>
                        <a:pt x="1272" y="123"/>
                      </a:cubicBezTo>
                      <a:close/>
                      <a:moveTo>
                        <a:pt x="1272" y="123"/>
                      </a:moveTo>
                    </a:path>
                  </a:pathLst>
                </a:custGeom>
                <a:solidFill>
                  <a:srgbClr val="333399"/>
                </a:solidFill>
                <a:ln w="12700">
                  <a:solidFill>
                    <a:srgbClr val="333399"/>
                  </a:solidFill>
                  <a:miter lim="800000"/>
                  <a:headEnd/>
                  <a:tailEnd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5905" name="AutoShape 52"/>
                <p:cNvSpPr>
                  <a:spLocks/>
                </p:cNvSpPr>
                <p:nvPr/>
              </p:nvSpPr>
              <p:spPr bwMode="auto">
                <a:xfrm rot="180000">
                  <a:off x="16" y="96"/>
                  <a:ext cx="35" cy="136"/>
                </a:xfrm>
                <a:custGeom>
                  <a:avLst/>
                  <a:gdLst>
                    <a:gd name="T0" fmla="*/ 0 w 20090"/>
                    <a:gd name="T1" fmla="*/ 0 h 20981"/>
                    <a:gd name="T2" fmla="*/ 20090 w 20090"/>
                    <a:gd name="T3" fmla="*/ 20981 h 20981"/>
                  </a:gdLst>
                  <a:ahLst/>
                  <a:cxnLst/>
                  <a:rect l="T0" t="T1" r="T2" b="T3"/>
                  <a:pathLst>
                    <a:path w="20090" h="20981">
                      <a:moveTo>
                        <a:pt x="17361" y="36"/>
                      </a:moveTo>
                      <a:cubicBezTo>
                        <a:pt x="20285" y="-568"/>
                        <a:pt x="19154" y="1045"/>
                        <a:pt x="19467" y="3030"/>
                      </a:cubicBezTo>
                      <a:cubicBezTo>
                        <a:pt x="19781" y="5015"/>
                        <a:pt x="19309" y="9324"/>
                        <a:pt x="19242" y="12022"/>
                      </a:cubicBezTo>
                      <a:cubicBezTo>
                        <a:pt x="19174" y="14719"/>
                        <a:pt x="20553" y="17714"/>
                        <a:pt x="19061" y="19215"/>
                      </a:cubicBezTo>
                      <a:cubicBezTo>
                        <a:pt x="17569" y="20716"/>
                        <a:pt x="13198" y="21023"/>
                        <a:pt x="10289" y="21027"/>
                      </a:cubicBezTo>
                      <a:cubicBezTo>
                        <a:pt x="7380" y="21032"/>
                        <a:pt x="3399" y="20289"/>
                        <a:pt x="1607" y="19243"/>
                      </a:cubicBezTo>
                      <a:cubicBezTo>
                        <a:pt x="-185" y="18197"/>
                        <a:pt x="-330" y="16736"/>
                        <a:pt x="-277" y="14638"/>
                      </a:cubicBezTo>
                      <a:cubicBezTo>
                        <a:pt x="-225" y="12540"/>
                        <a:pt x="-1047" y="9094"/>
                        <a:pt x="1923" y="6655"/>
                      </a:cubicBezTo>
                      <a:cubicBezTo>
                        <a:pt x="4893" y="4215"/>
                        <a:pt x="14437" y="640"/>
                        <a:pt x="17361" y="36"/>
                      </a:cubicBezTo>
                      <a:close/>
                      <a:moveTo>
                        <a:pt x="17361" y="36"/>
                      </a:moveTo>
                    </a:path>
                  </a:pathLst>
                </a:custGeom>
                <a:solidFill>
                  <a:srgbClr val="333399"/>
                </a:solidFill>
                <a:ln w="12700">
                  <a:solidFill>
                    <a:srgbClr val="333399"/>
                  </a:solidFill>
                  <a:miter lim="800000"/>
                  <a:headEnd/>
                  <a:tailEnd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5884" name="Group 53"/>
              <p:cNvGrpSpPr>
                <a:grpSpLocks/>
              </p:cNvGrpSpPr>
              <p:nvPr/>
            </p:nvGrpSpPr>
            <p:grpSpPr bwMode="auto">
              <a:xfrm>
                <a:off x="397" y="15"/>
                <a:ext cx="113" cy="204"/>
                <a:chOff x="0" y="0"/>
                <a:chExt cx="113" cy="204"/>
              </a:xfrm>
            </p:grpSpPr>
            <p:sp>
              <p:nvSpPr>
                <p:cNvPr id="75898" name="AutoShape 54"/>
                <p:cNvSpPr>
                  <a:spLocks/>
                </p:cNvSpPr>
                <p:nvPr/>
              </p:nvSpPr>
              <p:spPr bwMode="auto">
                <a:xfrm rot="-600000">
                  <a:off x="38" y="3"/>
                  <a:ext cx="63" cy="110"/>
                </a:xfrm>
                <a:custGeom>
                  <a:avLst/>
                  <a:gdLst>
                    <a:gd name="T0" fmla="*/ 0 w 22128"/>
                    <a:gd name="T1" fmla="*/ 0 h 21417"/>
                    <a:gd name="T2" fmla="*/ 22128 w 22128"/>
                    <a:gd name="T3" fmla="*/ 21417 h 21417"/>
                  </a:gdLst>
                  <a:ahLst/>
                  <a:cxnLst/>
                  <a:rect l="T0" t="T1" r="T2" b="T3"/>
                  <a:pathLst>
                    <a:path w="22128" h="21417">
                      <a:moveTo>
                        <a:pt x="836" y="21417"/>
                      </a:moveTo>
                      <a:cubicBezTo>
                        <a:pt x="2971" y="19235"/>
                        <a:pt x="4442" y="17095"/>
                        <a:pt x="5885" y="14253"/>
                      </a:cubicBezTo>
                      <a:cubicBezTo>
                        <a:pt x="7328" y="11412"/>
                        <a:pt x="7590" y="6752"/>
                        <a:pt x="9497" y="4417"/>
                      </a:cubicBezTo>
                      <a:cubicBezTo>
                        <a:pt x="11404" y="2081"/>
                        <a:pt x="15564" y="573"/>
                        <a:pt x="17658" y="195"/>
                      </a:cubicBezTo>
                      <a:cubicBezTo>
                        <a:pt x="19753" y="-183"/>
                        <a:pt x="21257" y="1388"/>
                        <a:pt x="21842" y="2146"/>
                      </a:cubicBezTo>
                      <a:cubicBezTo>
                        <a:pt x="22426" y="2905"/>
                        <a:pt x="22436" y="3155"/>
                        <a:pt x="21501" y="4800"/>
                      </a:cubicBezTo>
                      <a:cubicBezTo>
                        <a:pt x="20566" y="6444"/>
                        <a:pt x="19024" y="9585"/>
                        <a:pt x="16452" y="11963"/>
                      </a:cubicBezTo>
                      <a:cubicBezTo>
                        <a:pt x="13881" y="14341"/>
                        <a:pt x="9977" y="16705"/>
                        <a:pt x="6073" y="19068"/>
                      </a:cubicBezTo>
                    </a:path>
                  </a:pathLst>
                </a:custGeom>
                <a:solidFill>
                  <a:srgbClr val="333399"/>
                </a:solidFill>
                <a:ln w="12700">
                  <a:solidFill>
                    <a:srgbClr val="333399"/>
                  </a:solidFill>
                  <a:miter lim="800000"/>
                  <a:headEnd/>
                  <a:tailEnd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5899" name="AutoShape 55"/>
                <p:cNvSpPr>
                  <a:spLocks/>
                </p:cNvSpPr>
                <p:nvPr/>
              </p:nvSpPr>
              <p:spPr bwMode="auto">
                <a:xfrm rot="539999">
                  <a:off x="10" y="4"/>
                  <a:ext cx="64" cy="110"/>
                </a:xfrm>
                <a:custGeom>
                  <a:avLst/>
                  <a:gdLst>
                    <a:gd name="T0" fmla="*/ 0 w 22056"/>
                    <a:gd name="T1" fmla="*/ 0 h 21396"/>
                    <a:gd name="T2" fmla="*/ 22056 w 22056"/>
                    <a:gd name="T3" fmla="*/ 21396 h 21396"/>
                  </a:gdLst>
                  <a:ahLst/>
                  <a:cxnLst/>
                  <a:rect l="T0" t="T1" r="T2" b="T3"/>
                  <a:pathLst>
                    <a:path w="22056" h="21396">
                      <a:moveTo>
                        <a:pt x="21304" y="21176"/>
                      </a:moveTo>
                      <a:cubicBezTo>
                        <a:pt x="19168" y="18993"/>
                        <a:pt x="17694" y="16854"/>
                        <a:pt x="16244" y="14014"/>
                      </a:cubicBezTo>
                      <a:cubicBezTo>
                        <a:pt x="14795" y="11173"/>
                        <a:pt x="14516" y="6517"/>
                        <a:pt x="12606" y="4182"/>
                      </a:cubicBezTo>
                      <a:cubicBezTo>
                        <a:pt x="10696" y="1847"/>
                        <a:pt x="6545" y="336"/>
                        <a:pt x="4455" y="-44"/>
                      </a:cubicBezTo>
                      <a:cubicBezTo>
                        <a:pt x="2366" y="-424"/>
                        <a:pt x="873" y="1144"/>
                        <a:pt x="293" y="1901"/>
                      </a:cubicBezTo>
                      <a:cubicBezTo>
                        <a:pt x="-287" y="2658"/>
                        <a:pt x="-296" y="2909"/>
                        <a:pt x="642" y="4552"/>
                      </a:cubicBezTo>
                      <a:cubicBezTo>
                        <a:pt x="1580" y="6196"/>
                        <a:pt x="3130" y="9336"/>
                        <a:pt x="5702" y="11715"/>
                      </a:cubicBezTo>
                      <a:cubicBezTo>
                        <a:pt x="8274" y="14093"/>
                        <a:pt x="12175" y="16459"/>
                        <a:pt x="16075" y="18824"/>
                      </a:cubicBezTo>
                    </a:path>
                  </a:pathLst>
                </a:custGeom>
                <a:solidFill>
                  <a:srgbClr val="333399"/>
                </a:solidFill>
                <a:ln w="12700">
                  <a:solidFill>
                    <a:srgbClr val="333399"/>
                  </a:solidFill>
                  <a:miter lim="800000"/>
                  <a:headEnd/>
                  <a:tailEnd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5900" name="AutoShape 56"/>
                <p:cNvSpPr>
                  <a:spLocks/>
                </p:cNvSpPr>
                <p:nvPr/>
              </p:nvSpPr>
              <p:spPr bwMode="auto">
                <a:xfrm rot="299999">
                  <a:off x="25" y="88"/>
                  <a:ext cx="32" cy="115"/>
                </a:xfrm>
                <a:custGeom>
                  <a:avLst/>
                  <a:gdLst>
                    <a:gd name="T0" fmla="*/ 0 w 20576"/>
                    <a:gd name="T1" fmla="*/ 0 h 20944"/>
                    <a:gd name="T2" fmla="*/ 20576 w 20576"/>
                    <a:gd name="T3" fmla="*/ 20944 h 20944"/>
                  </a:gdLst>
                  <a:ahLst/>
                  <a:cxnLst/>
                  <a:rect l="T0" t="T1" r="T2" b="T3"/>
                  <a:pathLst>
                    <a:path w="20576" h="20944">
                      <a:moveTo>
                        <a:pt x="19952" y="-56"/>
                      </a:moveTo>
                      <a:cubicBezTo>
                        <a:pt x="16590" y="884"/>
                        <a:pt x="13228" y="1824"/>
                        <a:pt x="9800" y="4440"/>
                      </a:cubicBezTo>
                      <a:cubicBezTo>
                        <a:pt x="6371" y="7056"/>
                        <a:pt x="-515" y="13032"/>
                        <a:pt x="-618" y="15638"/>
                      </a:cubicBezTo>
                      <a:cubicBezTo>
                        <a:pt x="-721" y="18244"/>
                        <a:pt x="5886" y="19343"/>
                        <a:pt x="9181" y="20078"/>
                      </a:cubicBezTo>
                      <a:cubicBezTo>
                        <a:pt x="12477" y="20813"/>
                        <a:pt x="17436" y="21544"/>
                        <a:pt x="19157" y="20050"/>
                      </a:cubicBezTo>
                      <a:cubicBezTo>
                        <a:pt x="20879" y="18556"/>
                        <a:pt x="19408" y="13720"/>
                        <a:pt x="19511" y="11114"/>
                      </a:cubicBezTo>
                      <a:cubicBezTo>
                        <a:pt x="19614" y="8508"/>
                        <a:pt x="19717" y="5901"/>
                        <a:pt x="19776" y="4412"/>
                      </a:cubicBezTo>
                      <a:cubicBezTo>
                        <a:pt x="19834" y="2923"/>
                        <a:pt x="19849" y="2550"/>
                        <a:pt x="19864" y="2178"/>
                      </a:cubicBezTo>
                    </a:path>
                  </a:pathLst>
                </a:custGeom>
                <a:solidFill>
                  <a:srgbClr val="333399"/>
                </a:solidFill>
                <a:ln w="12700">
                  <a:solidFill>
                    <a:srgbClr val="333399"/>
                  </a:solidFill>
                  <a:miter lim="800000"/>
                  <a:headEnd/>
                  <a:tailEnd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5901" name="AutoShape 57"/>
                <p:cNvSpPr>
                  <a:spLocks/>
                </p:cNvSpPr>
                <p:nvPr/>
              </p:nvSpPr>
              <p:spPr bwMode="auto">
                <a:xfrm rot="-299999">
                  <a:off x="60" y="88"/>
                  <a:ext cx="32" cy="115"/>
                </a:xfrm>
                <a:custGeom>
                  <a:avLst/>
                  <a:gdLst>
                    <a:gd name="T0" fmla="*/ 0 w 20576"/>
                    <a:gd name="T1" fmla="*/ 0 h 20944"/>
                    <a:gd name="T2" fmla="*/ 20576 w 20576"/>
                    <a:gd name="T3" fmla="*/ 20944 h 20944"/>
                  </a:gdLst>
                  <a:ahLst/>
                  <a:cxnLst/>
                  <a:rect l="T0" t="T1" r="T2" b="T3"/>
                  <a:pathLst>
                    <a:path w="20576" h="20944">
                      <a:moveTo>
                        <a:pt x="623" y="2"/>
                      </a:moveTo>
                      <a:cubicBezTo>
                        <a:pt x="3986" y="942"/>
                        <a:pt x="7348" y="1882"/>
                        <a:pt x="10776" y="4498"/>
                      </a:cubicBezTo>
                      <a:cubicBezTo>
                        <a:pt x="14205" y="7114"/>
                        <a:pt x="21091" y="13090"/>
                        <a:pt x="21194" y="15696"/>
                      </a:cubicBezTo>
                      <a:cubicBezTo>
                        <a:pt x="21297" y="18302"/>
                        <a:pt x="14690" y="19401"/>
                        <a:pt x="11395" y="20136"/>
                      </a:cubicBezTo>
                      <a:cubicBezTo>
                        <a:pt x="8099" y="20871"/>
                        <a:pt x="3140" y="21602"/>
                        <a:pt x="1419" y="20108"/>
                      </a:cubicBezTo>
                      <a:cubicBezTo>
                        <a:pt x="-303" y="18614"/>
                        <a:pt x="1168" y="13778"/>
                        <a:pt x="1065" y="11172"/>
                      </a:cubicBezTo>
                      <a:cubicBezTo>
                        <a:pt x="962" y="8566"/>
                        <a:pt x="859" y="5959"/>
                        <a:pt x="800" y="4470"/>
                      </a:cubicBezTo>
                      <a:cubicBezTo>
                        <a:pt x="741" y="2981"/>
                        <a:pt x="726" y="2608"/>
                        <a:pt x="712" y="2236"/>
                      </a:cubicBezTo>
                    </a:path>
                  </a:pathLst>
                </a:custGeom>
                <a:solidFill>
                  <a:srgbClr val="333399"/>
                </a:solidFill>
                <a:ln w="12700">
                  <a:solidFill>
                    <a:srgbClr val="333399"/>
                  </a:solidFill>
                  <a:miter lim="800000"/>
                  <a:headEnd/>
                  <a:tailEnd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5885" name="Group 58"/>
              <p:cNvGrpSpPr>
                <a:grpSpLocks/>
              </p:cNvGrpSpPr>
              <p:nvPr/>
            </p:nvGrpSpPr>
            <p:grpSpPr bwMode="auto">
              <a:xfrm>
                <a:off x="384" y="328"/>
                <a:ext cx="99" cy="233"/>
                <a:chOff x="0" y="0"/>
                <a:chExt cx="99" cy="233"/>
              </a:xfrm>
            </p:grpSpPr>
            <p:grpSp>
              <p:nvGrpSpPr>
                <p:cNvPr id="75892" name="Group 59"/>
                <p:cNvGrpSpPr>
                  <a:grpSpLocks/>
                </p:cNvGrpSpPr>
                <p:nvPr/>
              </p:nvGrpSpPr>
              <p:grpSpPr bwMode="auto">
                <a:xfrm>
                  <a:off x="34" y="0"/>
                  <a:ext cx="65" cy="229"/>
                  <a:chOff x="0" y="0"/>
                  <a:chExt cx="65" cy="229"/>
                </a:xfrm>
              </p:grpSpPr>
              <p:sp>
                <p:nvSpPr>
                  <p:cNvPr id="75896" name="AutoShape 60"/>
                  <p:cNvSpPr>
                    <a:spLocks/>
                  </p:cNvSpPr>
                  <p:nvPr/>
                </p:nvSpPr>
                <p:spPr bwMode="auto">
                  <a:xfrm rot="-420000">
                    <a:off x="7" y="1"/>
                    <a:ext cx="49" cy="122"/>
                  </a:xfrm>
                  <a:custGeom>
                    <a:avLst/>
                    <a:gdLst>
                      <a:gd name="T0" fmla="*/ 0 w 19599"/>
                      <a:gd name="T1" fmla="*/ 0 h 20945"/>
                      <a:gd name="T2" fmla="*/ 19599 w 19599"/>
                      <a:gd name="T3" fmla="*/ 20945 h 20945"/>
                    </a:gdLst>
                    <a:ahLst/>
                    <a:cxnLst/>
                    <a:rect l="T0" t="T1" r="T2" b="T3"/>
                    <a:pathLst>
                      <a:path w="19599" h="20945">
                        <a:moveTo>
                          <a:pt x="1259" y="20948"/>
                        </a:moveTo>
                        <a:cubicBezTo>
                          <a:pt x="-803" y="21270"/>
                          <a:pt x="726" y="16980"/>
                          <a:pt x="1041" y="14937"/>
                        </a:cubicBezTo>
                        <a:cubicBezTo>
                          <a:pt x="1356" y="12894"/>
                          <a:pt x="1937" y="11061"/>
                          <a:pt x="2889" y="8730"/>
                        </a:cubicBezTo>
                        <a:cubicBezTo>
                          <a:pt x="3842" y="6398"/>
                          <a:pt x="4079" y="2226"/>
                          <a:pt x="6754" y="948"/>
                        </a:cubicBezTo>
                        <a:cubicBezTo>
                          <a:pt x="9430" y="-330"/>
                          <a:pt x="17604" y="-115"/>
                          <a:pt x="19200" y="1022"/>
                        </a:cubicBezTo>
                        <a:cubicBezTo>
                          <a:pt x="20797" y="2158"/>
                          <a:pt x="18065" y="5439"/>
                          <a:pt x="16720" y="7685"/>
                        </a:cubicBezTo>
                        <a:cubicBezTo>
                          <a:pt x="15376" y="9930"/>
                          <a:pt x="13260" y="12338"/>
                          <a:pt x="10748" y="14536"/>
                        </a:cubicBezTo>
                        <a:cubicBezTo>
                          <a:pt x="8235" y="16733"/>
                          <a:pt x="3285" y="19625"/>
                          <a:pt x="1259" y="20948"/>
                        </a:cubicBezTo>
                        <a:close/>
                        <a:moveTo>
                          <a:pt x="1259" y="20948"/>
                        </a:moveTo>
                      </a:path>
                    </a:pathLst>
                  </a:custGeom>
                  <a:solidFill>
                    <a:srgbClr val="000080"/>
                  </a:solidFill>
                  <a:ln w="12700">
                    <a:solidFill>
                      <a:srgbClr val="000080"/>
                    </a:solidFill>
                    <a:miter lim="800000"/>
                    <a:headEnd/>
                    <a:tailEnd/>
                  </a:ln>
                </p:spPr>
                <p:txBody>
                  <a:bodyPr lIns="0" tIns="0" rIns="0" bIns="0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5897" name="AutoShape 61"/>
                  <p:cNvSpPr>
                    <a:spLocks/>
                  </p:cNvSpPr>
                  <p:nvPr/>
                </p:nvSpPr>
                <p:spPr bwMode="auto">
                  <a:xfrm rot="-239999">
                    <a:off x="18" y="94"/>
                    <a:ext cx="36" cy="134"/>
                  </a:xfrm>
                  <a:custGeom>
                    <a:avLst/>
                    <a:gdLst>
                      <a:gd name="T0" fmla="*/ 0 w 19010"/>
                      <a:gd name="T1" fmla="*/ 0 h 20959"/>
                      <a:gd name="T2" fmla="*/ 19010 w 19010"/>
                      <a:gd name="T3" fmla="*/ 20959 h 20959"/>
                    </a:gdLst>
                    <a:ahLst/>
                    <a:cxnLst/>
                    <a:rect l="T0" t="T1" r="T2" b="T3"/>
                    <a:pathLst>
                      <a:path w="19010" h="20959">
                        <a:moveTo>
                          <a:pt x="1272" y="123"/>
                        </a:moveTo>
                        <a:cubicBezTo>
                          <a:pt x="-1453" y="-494"/>
                          <a:pt x="786" y="809"/>
                          <a:pt x="845" y="2756"/>
                        </a:cubicBezTo>
                        <a:cubicBezTo>
                          <a:pt x="905" y="4703"/>
                          <a:pt x="1042" y="9170"/>
                          <a:pt x="1126" y="11918"/>
                        </a:cubicBezTo>
                        <a:cubicBezTo>
                          <a:pt x="1210" y="14667"/>
                          <a:pt x="-50" y="17718"/>
                          <a:pt x="1350" y="19248"/>
                        </a:cubicBezTo>
                        <a:cubicBezTo>
                          <a:pt x="2751" y="20779"/>
                          <a:pt x="6820" y="21093"/>
                          <a:pt x="9526" y="21100"/>
                        </a:cubicBezTo>
                        <a:cubicBezTo>
                          <a:pt x="12233" y="21106"/>
                          <a:pt x="15931" y="20351"/>
                          <a:pt x="17590" y="19286"/>
                        </a:cubicBezTo>
                        <a:cubicBezTo>
                          <a:pt x="19249" y="18221"/>
                          <a:pt x="19373" y="16733"/>
                          <a:pt x="19307" y="14595"/>
                        </a:cubicBezTo>
                        <a:cubicBezTo>
                          <a:pt x="19242" y="12457"/>
                          <a:pt x="20147" y="8871"/>
                          <a:pt x="17198" y="6459"/>
                        </a:cubicBezTo>
                        <a:cubicBezTo>
                          <a:pt x="14248" y="4047"/>
                          <a:pt x="3998" y="740"/>
                          <a:pt x="1272" y="123"/>
                        </a:cubicBezTo>
                        <a:close/>
                        <a:moveTo>
                          <a:pt x="1272" y="123"/>
                        </a:moveTo>
                      </a:path>
                    </a:pathLst>
                  </a:custGeom>
                  <a:solidFill>
                    <a:srgbClr val="000080"/>
                  </a:solidFill>
                  <a:ln w="12700">
                    <a:solidFill>
                      <a:srgbClr val="000080"/>
                    </a:solidFill>
                    <a:miter lim="800000"/>
                    <a:headEnd/>
                    <a:tailEnd/>
                  </a:ln>
                </p:spPr>
                <p:txBody>
                  <a:bodyPr lIns="0" tIns="0" rIns="0" bIns="0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75893" name="Group 62"/>
                <p:cNvGrpSpPr>
                  <a:grpSpLocks/>
                </p:cNvGrpSpPr>
                <p:nvPr/>
              </p:nvGrpSpPr>
              <p:grpSpPr bwMode="auto">
                <a:xfrm>
                  <a:off x="0" y="1"/>
                  <a:ext cx="54" cy="232"/>
                  <a:chOff x="0" y="0"/>
                  <a:chExt cx="54" cy="231"/>
                </a:xfrm>
              </p:grpSpPr>
              <p:sp>
                <p:nvSpPr>
                  <p:cNvPr id="75894" name="AutoShape 63"/>
                  <p:cNvSpPr>
                    <a:spLocks/>
                  </p:cNvSpPr>
                  <p:nvPr/>
                </p:nvSpPr>
                <p:spPr bwMode="auto">
                  <a:xfrm rot="-119999">
                    <a:off x="2" y="0"/>
                    <a:ext cx="49" cy="122"/>
                  </a:xfrm>
                  <a:custGeom>
                    <a:avLst/>
                    <a:gdLst>
                      <a:gd name="T0" fmla="*/ 0 w 18815"/>
                      <a:gd name="T1" fmla="*/ 0 h 20864"/>
                      <a:gd name="T2" fmla="*/ 18815 w 18815"/>
                      <a:gd name="T3" fmla="*/ 20864 h 20864"/>
                    </a:gdLst>
                    <a:ahLst/>
                    <a:cxnLst/>
                    <a:rect l="T0" t="T1" r="T2" b="T3"/>
                    <a:pathLst>
                      <a:path w="18815" h="20864">
                        <a:moveTo>
                          <a:pt x="18546" y="20897"/>
                        </a:moveTo>
                        <a:cubicBezTo>
                          <a:pt x="20541" y="21233"/>
                          <a:pt x="18880" y="16947"/>
                          <a:pt x="18486" y="14909"/>
                        </a:cubicBezTo>
                        <a:cubicBezTo>
                          <a:pt x="18092" y="12871"/>
                          <a:pt x="17451" y="11040"/>
                          <a:pt x="16432" y="8710"/>
                        </a:cubicBezTo>
                        <a:cubicBezTo>
                          <a:pt x="15413" y="6379"/>
                          <a:pt x="14998" y="2220"/>
                          <a:pt x="12371" y="927"/>
                        </a:cubicBezTo>
                        <a:cubicBezTo>
                          <a:pt x="9745" y="-367"/>
                          <a:pt x="1905" y="-215"/>
                          <a:pt x="423" y="905"/>
                        </a:cubicBezTo>
                        <a:cubicBezTo>
                          <a:pt x="-1059" y="2026"/>
                          <a:pt x="1712" y="5315"/>
                          <a:pt x="3104" y="7563"/>
                        </a:cubicBezTo>
                        <a:cubicBezTo>
                          <a:pt x="4496" y="9811"/>
                          <a:pt x="6636" y="12227"/>
                          <a:pt x="9147" y="14435"/>
                        </a:cubicBezTo>
                        <a:cubicBezTo>
                          <a:pt x="11658" y="16643"/>
                          <a:pt x="16542" y="19563"/>
                          <a:pt x="18546" y="20897"/>
                        </a:cubicBezTo>
                        <a:close/>
                        <a:moveTo>
                          <a:pt x="18546" y="20897"/>
                        </a:moveTo>
                      </a:path>
                    </a:pathLst>
                  </a:custGeom>
                  <a:solidFill>
                    <a:srgbClr val="000080"/>
                  </a:solidFill>
                  <a:ln w="12700">
                    <a:solidFill>
                      <a:srgbClr val="000080"/>
                    </a:solidFill>
                    <a:miter lim="800000"/>
                    <a:headEnd/>
                    <a:tailEnd/>
                  </a:ln>
                </p:spPr>
                <p:txBody>
                  <a:bodyPr lIns="0" tIns="0" rIns="0" bIns="0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5895" name="AutoShape 64"/>
                  <p:cNvSpPr>
                    <a:spLocks/>
                  </p:cNvSpPr>
                  <p:nvPr/>
                </p:nvSpPr>
                <p:spPr bwMode="auto">
                  <a:xfrm rot="180000">
                    <a:off x="16" y="94"/>
                    <a:ext cx="35" cy="137"/>
                  </a:xfrm>
                  <a:custGeom>
                    <a:avLst/>
                    <a:gdLst>
                      <a:gd name="T0" fmla="*/ 0 w 20090"/>
                      <a:gd name="T1" fmla="*/ 0 h 20981"/>
                      <a:gd name="T2" fmla="*/ 20090 w 20090"/>
                      <a:gd name="T3" fmla="*/ 20981 h 20981"/>
                    </a:gdLst>
                    <a:ahLst/>
                    <a:cxnLst/>
                    <a:rect l="T0" t="T1" r="T2" b="T3"/>
                    <a:pathLst>
                      <a:path w="20090" h="20981">
                        <a:moveTo>
                          <a:pt x="17361" y="36"/>
                        </a:moveTo>
                        <a:cubicBezTo>
                          <a:pt x="20285" y="-568"/>
                          <a:pt x="19154" y="1045"/>
                          <a:pt x="19467" y="3030"/>
                        </a:cubicBezTo>
                        <a:cubicBezTo>
                          <a:pt x="19781" y="5015"/>
                          <a:pt x="19309" y="9324"/>
                          <a:pt x="19242" y="12022"/>
                        </a:cubicBezTo>
                        <a:cubicBezTo>
                          <a:pt x="19174" y="14719"/>
                          <a:pt x="20553" y="17714"/>
                          <a:pt x="19061" y="19215"/>
                        </a:cubicBezTo>
                        <a:cubicBezTo>
                          <a:pt x="17569" y="20716"/>
                          <a:pt x="13198" y="21023"/>
                          <a:pt x="10289" y="21027"/>
                        </a:cubicBezTo>
                        <a:cubicBezTo>
                          <a:pt x="7380" y="21032"/>
                          <a:pt x="3399" y="20289"/>
                          <a:pt x="1607" y="19243"/>
                        </a:cubicBezTo>
                        <a:cubicBezTo>
                          <a:pt x="-185" y="18197"/>
                          <a:pt x="-330" y="16736"/>
                          <a:pt x="-277" y="14638"/>
                        </a:cubicBezTo>
                        <a:cubicBezTo>
                          <a:pt x="-225" y="12540"/>
                          <a:pt x="-1047" y="9094"/>
                          <a:pt x="1923" y="6655"/>
                        </a:cubicBezTo>
                        <a:cubicBezTo>
                          <a:pt x="4893" y="4215"/>
                          <a:pt x="14437" y="640"/>
                          <a:pt x="17361" y="36"/>
                        </a:cubicBezTo>
                        <a:close/>
                        <a:moveTo>
                          <a:pt x="17361" y="36"/>
                        </a:moveTo>
                      </a:path>
                    </a:pathLst>
                  </a:custGeom>
                  <a:solidFill>
                    <a:srgbClr val="000080"/>
                  </a:solidFill>
                  <a:ln w="12700">
                    <a:solidFill>
                      <a:srgbClr val="000080"/>
                    </a:solidFill>
                    <a:miter lim="800000"/>
                    <a:headEnd/>
                    <a:tailEnd/>
                  </a:ln>
                </p:spPr>
                <p:txBody>
                  <a:bodyPr lIns="0" tIns="0" rIns="0" bIns="0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75886" name="Group 65"/>
              <p:cNvGrpSpPr>
                <a:grpSpLocks/>
              </p:cNvGrpSpPr>
              <p:nvPr/>
            </p:nvGrpSpPr>
            <p:grpSpPr bwMode="auto">
              <a:xfrm flipH="1">
                <a:off x="698" y="225"/>
                <a:ext cx="54" cy="55"/>
                <a:chOff x="0" y="0"/>
                <a:chExt cx="53" cy="54"/>
              </a:xfrm>
            </p:grpSpPr>
            <p:sp>
              <p:nvSpPr>
                <p:cNvPr id="75890" name="Oval 66"/>
                <p:cNvSpPr>
                  <a:spLocks/>
                </p:cNvSpPr>
                <p:nvPr/>
              </p:nvSpPr>
              <p:spPr bwMode="auto">
                <a:xfrm>
                  <a:off x="7" y="0"/>
                  <a:ext cx="15" cy="54"/>
                </a:xfrm>
                <a:prstGeom prst="ellipse">
                  <a:avLst/>
                </a:prstGeom>
                <a:solidFill>
                  <a:srgbClr val="FF8000"/>
                </a:solidFill>
                <a:ln w="25400">
                  <a:solidFill>
                    <a:srgbClr val="FF8000"/>
                  </a:solidFill>
                  <a:round/>
                  <a:headEnd/>
                  <a:tailEnd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5891" name="AutoShape 67"/>
                <p:cNvSpPr>
                  <a:spLocks/>
                </p:cNvSpPr>
                <p:nvPr/>
              </p:nvSpPr>
              <p:spPr bwMode="auto">
                <a:xfrm rot="-3042635">
                  <a:off x="18" y="3"/>
                  <a:ext cx="15" cy="55"/>
                </a:xfrm>
                <a:custGeom>
                  <a:avLst/>
                  <a:gdLst>
                    <a:gd name="T0" fmla="*/ 0 w 19303"/>
                    <a:gd name="T1" fmla="*/ 0 h 19652"/>
                    <a:gd name="T2" fmla="*/ 19303 w 19303"/>
                    <a:gd name="T3" fmla="*/ 19652 h 19652"/>
                  </a:gdLst>
                  <a:ahLst/>
                  <a:cxnLst/>
                  <a:rect l="T0" t="T1" r="T2" b="T3"/>
                  <a:pathLst>
                    <a:path w="19303" h="19652">
                      <a:moveTo>
                        <a:pt x="16667" y="2958"/>
                      </a:moveTo>
                      <a:cubicBezTo>
                        <a:pt x="20691" y="6814"/>
                        <a:pt x="21103" y="13035"/>
                        <a:pt x="17588" y="16854"/>
                      </a:cubicBezTo>
                      <a:cubicBezTo>
                        <a:pt x="14073" y="20673"/>
                        <a:pt x="7962" y="20643"/>
                        <a:pt x="3939" y="16788"/>
                      </a:cubicBezTo>
                      <a:cubicBezTo>
                        <a:pt x="-85" y="12932"/>
                        <a:pt x="-497" y="6711"/>
                        <a:pt x="3018" y="2892"/>
                      </a:cubicBezTo>
                      <a:cubicBezTo>
                        <a:pt x="6533" y="-927"/>
                        <a:pt x="12644" y="-897"/>
                        <a:pt x="16667" y="2958"/>
                      </a:cubicBezTo>
                    </a:path>
                  </a:pathLst>
                </a:custGeom>
                <a:solidFill>
                  <a:schemeClr val="accent1"/>
                </a:solidFill>
                <a:ln w="25400">
                  <a:solidFill>
                    <a:srgbClr val="FFCC66"/>
                  </a:solidFill>
                  <a:miter lim="800000"/>
                  <a:headEnd/>
                  <a:tailEnd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5887" name="Group 68"/>
              <p:cNvGrpSpPr>
                <a:grpSpLocks/>
              </p:cNvGrpSpPr>
              <p:nvPr/>
            </p:nvGrpSpPr>
            <p:grpSpPr bwMode="auto">
              <a:xfrm>
                <a:off x="154" y="254"/>
                <a:ext cx="54" cy="55"/>
                <a:chOff x="0" y="0"/>
                <a:chExt cx="53" cy="54"/>
              </a:xfrm>
            </p:grpSpPr>
            <p:sp>
              <p:nvSpPr>
                <p:cNvPr id="75888" name="Oval 69"/>
                <p:cNvSpPr>
                  <a:spLocks/>
                </p:cNvSpPr>
                <p:nvPr/>
              </p:nvSpPr>
              <p:spPr bwMode="auto">
                <a:xfrm>
                  <a:off x="7" y="0"/>
                  <a:ext cx="15" cy="54"/>
                </a:xfrm>
                <a:prstGeom prst="ellipse">
                  <a:avLst/>
                </a:prstGeom>
                <a:solidFill>
                  <a:srgbClr val="FF8000"/>
                </a:solidFill>
                <a:ln w="25400">
                  <a:solidFill>
                    <a:srgbClr val="FF8000"/>
                  </a:solidFill>
                  <a:round/>
                  <a:headEnd/>
                  <a:tailEnd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5889" name="AutoShape 70"/>
                <p:cNvSpPr>
                  <a:spLocks/>
                </p:cNvSpPr>
                <p:nvPr/>
              </p:nvSpPr>
              <p:spPr bwMode="auto">
                <a:xfrm rot="-3042635">
                  <a:off x="18" y="3"/>
                  <a:ext cx="15" cy="55"/>
                </a:xfrm>
                <a:custGeom>
                  <a:avLst/>
                  <a:gdLst>
                    <a:gd name="T0" fmla="*/ 0 w 19303"/>
                    <a:gd name="T1" fmla="*/ 0 h 19652"/>
                    <a:gd name="T2" fmla="*/ 19303 w 19303"/>
                    <a:gd name="T3" fmla="*/ 19652 h 19652"/>
                  </a:gdLst>
                  <a:ahLst/>
                  <a:cxnLst/>
                  <a:rect l="T0" t="T1" r="T2" b="T3"/>
                  <a:pathLst>
                    <a:path w="19303" h="19652">
                      <a:moveTo>
                        <a:pt x="16667" y="2958"/>
                      </a:moveTo>
                      <a:cubicBezTo>
                        <a:pt x="20691" y="6814"/>
                        <a:pt x="21103" y="13035"/>
                        <a:pt x="17588" y="16854"/>
                      </a:cubicBezTo>
                      <a:cubicBezTo>
                        <a:pt x="14073" y="20673"/>
                        <a:pt x="7962" y="20643"/>
                        <a:pt x="3939" y="16788"/>
                      </a:cubicBezTo>
                      <a:cubicBezTo>
                        <a:pt x="-85" y="12932"/>
                        <a:pt x="-497" y="6711"/>
                        <a:pt x="3018" y="2892"/>
                      </a:cubicBezTo>
                      <a:cubicBezTo>
                        <a:pt x="6533" y="-927"/>
                        <a:pt x="12644" y="-897"/>
                        <a:pt x="16667" y="2958"/>
                      </a:cubicBezTo>
                    </a:path>
                  </a:pathLst>
                </a:custGeom>
                <a:solidFill>
                  <a:schemeClr val="accent1"/>
                </a:solidFill>
                <a:ln w="25400">
                  <a:solidFill>
                    <a:srgbClr val="FFCC66"/>
                  </a:solidFill>
                  <a:miter lim="800000"/>
                  <a:headEnd/>
                  <a:tailEnd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75787" name="AutoShape 71"/>
            <p:cNvSpPr>
              <a:spLocks/>
            </p:cNvSpPr>
            <p:nvPr/>
          </p:nvSpPr>
          <p:spPr bwMode="auto">
            <a:xfrm rot="-5400000">
              <a:off x="1871" y="1558"/>
              <a:ext cx="85" cy="275"/>
            </a:xfrm>
            <a:custGeom>
              <a:avLst/>
              <a:gdLst>
                <a:gd name="T0" fmla="*/ 0 w 21600"/>
                <a:gd name="T1" fmla="*/ 0 h 21600"/>
                <a:gd name="T2" fmla="*/ 21600 w 21600"/>
                <a:gd name="T3" fmla="*/ 21600 h 21600"/>
              </a:gdLst>
              <a:ahLst/>
              <a:cxnLst/>
              <a:rect l="T0" t="T1" r="T2" b="T3"/>
              <a:pathLst>
                <a:path w="21600" h="21600">
                  <a:moveTo>
                    <a:pt x="21600" y="16200"/>
                  </a:moveTo>
                  <a:lnTo>
                    <a:pt x="16200" y="16200"/>
                  </a:lnTo>
                  <a:lnTo>
                    <a:pt x="16200" y="0"/>
                  </a:lnTo>
                  <a:lnTo>
                    <a:pt x="5400" y="0"/>
                  </a:lnTo>
                  <a:lnTo>
                    <a:pt x="5400" y="16200"/>
                  </a:lnTo>
                  <a:lnTo>
                    <a:pt x="0" y="16200"/>
                  </a:lnTo>
                  <a:lnTo>
                    <a:pt x="10800" y="21600"/>
                  </a:lnTo>
                  <a:close/>
                  <a:moveTo>
                    <a:pt x="21600" y="16200"/>
                  </a:moveTo>
                </a:path>
              </a:pathLst>
            </a:cu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788" name="Rectangle 72"/>
            <p:cNvSpPr>
              <a:spLocks/>
            </p:cNvSpPr>
            <p:nvPr/>
          </p:nvSpPr>
          <p:spPr bwMode="auto">
            <a:xfrm>
              <a:off x="996" y="2160"/>
              <a:ext cx="777" cy="30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40639" bIns="0" anchor="ctr">
              <a:prstTxWarp prst="textNoShape">
                <a:avLst/>
              </a:prstTxWarp>
              <a:spAutoFit/>
            </a:bodyPr>
            <a:lstStyle/>
            <a:p>
              <a:pPr marL="39688"/>
              <a:r>
                <a:rPr lang="en-US" sz="1600" i="1">
                  <a:ea typeface="Arial" charset="0"/>
                  <a:cs typeface="Arial" charset="0"/>
                </a:rPr>
                <a:t>G2 arrested</a:t>
              </a:r>
            </a:p>
            <a:p>
              <a:pPr marL="39688"/>
              <a:r>
                <a:rPr lang="en-US" sz="1600" i="1">
                  <a:ea typeface="Arial" charset="0"/>
                  <a:cs typeface="Arial" charset="0"/>
                </a:rPr>
                <a:t>oocyte</a:t>
              </a:r>
            </a:p>
          </p:txBody>
        </p:sp>
        <p:sp>
          <p:nvSpPr>
            <p:cNvPr id="75789" name="Rectangle 73"/>
            <p:cNvSpPr>
              <a:spLocks/>
            </p:cNvSpPr>
            <p:nvPr/>
          </p:nvSpPr>
          <p:spPr bwMode="auto">
            <a:xfrm>
              <a:off x="2244" y="2160"/>
              <a:ext cx="728" cy="30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40639" bIns="0" anchor="ctr">
              <a:prstTxWarp prst="textNoShape">
                <a:avLst/>
              </a:prstTxWarp>
              <a:spAutoFit/>
            </a:bodyPr>
            <a:lstStyle/>
            <a:p>
              <a:pPr marL="39688"/>
              <a:r>
                <a:rPr lang="en-US" sz="1600" i="1">
                  <a:ea typeface="Arial" charset="0"/>
                  <a:cs typeface="Arial" charset="0"/>
                </a:rPr>
                <a:t>meiosis I</a:t>
              </a:r>
            </a:p>
            <a:p>
              <a:pPr marL="39688"/>
              <a:r>
                <a:rPr lang="en-US" sz="1600" i="1">
                  <a:ea typeface="Arial" charset="0"/>
                  <a:cs typeface="Arial" charset="0"/>
                </a:rPr>
                <a:t>metaphase</a:t>
              </a:r>
            </a:p>
          </p:txBody>
        </p:sp>
        <p:sp>
          <p:nvSpPr>
            <p:cNvPr id="43082" name="Oval 74"/>
            <p:cNvSpPr>
              <a:spLocks/>
            </p:cNvSpPr>
            <p:nvPr/>
          </p:nvSpPr>
          <p:spPr bwMode="auto">
            <a:xfrm>
              <a:off x="3395" y="1338"/>
              <a:ext cx="699" cy="722"/>
            </a:xfrm>
            <a:prstGeom prst="ellipse">
              <a:avLst/>
            </a:prstGeom>
            <a:gradFill rotWithShape="0">
              <a:gsLst>
                <a:gs pos="0">
                  <a:srgbClr val="FFCC66">
                    <a:alpha val="51999"/>
                  </a:srgbClr>
                </a:gs>
                <a:gs pos="100000">
                  <a:srgbClr val="B3B3B3">
                    <a:alpha val="51999"/>
                  </a:srgbClr>
                </a:gs>
              </a:gsLst>
              <a:lin ang="3180000" scaled="1"/>
            </a:gradFill>
            <a:ln w="25400">
              <a:solidFill>
                <a:srgbClr val="666666">
                  <a:alpha val="51999"/>
                </a:srgbClr>
              </a:solidFill>
              <a:round/>
              <a:headEnd/>
              <a:tailEnd/>
            </a:ln>
            <a:effectLst>
              <a:outerShdw blurRad="127000" dist="76199" dir="2700000" algn="ctr" rotWithShape="0">
                <a:srgbClr val="000000">
                  <a:alpha val="75000"/>
                </a:srgb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083" name="Oval 75"/>
            <p:cNvSpPr>
              <a:spLocks/>
            </p:cNvSpPr>
            <p:nvPr/>
          </p:nvSpPr>
          <p:spPr bwMode="auto">
            <a:xfrm>
              <a:off x="3701" y="1454"/>
              <a:ext cx="228" cy="238"/>
            </a:xfrm>
            <a:prstGeom prst="ellipse">
              <a:avLst/>
            </a:prstGeom>
            <a:gradFill rotWithShape="0">
              <a:gsLst>
                <a:gs pos="0">
                  <a:srgbClr val="B3B3B3"/>
                </a:gs>
                <a:gs pos="100000">
                  <a:srgbClr val="4C4C4C"/>
                </a:gs>
              </a:gsLst>
              <a:lin ang="180000" scaled="1"/>
            </a:gradFill>
            <a:ln w="25400">
              <a:solidFill>
                <a:srgbClr val="333333"/>
              </a:solidFill>
              <a:round/>
              <a:headEnd/>
              <a:tailEnd/>
            </a:ln>
            <a:effectLst>
              <a:outerShdw blurRad="127000" dist="76199" dir="2700000" algn="ctr" rotWithShape="0">
                <a:srgbClr val="000000">
                  <a:alpha val="75000"/>
                </a:srgb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084" name="Oval 76"/>
            <p:cNvSpPr>
              <a:spLocks/>
            </p:cNvSpPr>
            <p:nvPr/>
          </p:nvSpPr>
          <p:spPr bwMode="auto">
            <a:xfrm>
              <a:off x="4560" y="1342"/>
              <a:ext cx="715" cy="713"/>
            </a:xfrm>
            <a:prstGeom prst="ellipse">
              <a:avLst/>
            </a:prstGeom>
            <a:gradFill rotWithShape="0">
              <a:gsLst>
                <a:gs pos="0">
                  <a:srgbClr val="FFCC66">
                    <a:alpha val="51999"/>
                  </a:srgbClr>
                </a:gs>
                <a:gs pos="100000">
                  <a:srgbClr val="B3B3B3">
                    <a:alpha val="51999"/>
                  </a:srgbClr>
                </a:gs>
              </a:gsLst>
              <a:lin ang="3180000" scaled="1"/>
            </a:gradFill>
            <a:ln w="25400">
              <a:solidFill>
                <a:srgbClr val="666666">
                  <a:alpha val="51999"/>
                </a:srgbClr>
              </a:solidFill>
              <a:round/>
              <a:headEnd/>
              <a:tailEnd/>
            </a:ln>
            <a:effectLst>
              <a:outerShdw blurRad="127000" dist="76199" dir="2700000" algn="ctr" rotWithShape="0">
                <a:srgbClr val="000000">
                  <a:alpha val="75000"/>
                </a:srgb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085" name="AutoShape 77"/>
            <p:cNvSpPr>
              <a:spLocks/>
            </p:cNvSpPr>
            <p:nvPr/>
          </p:nvSpPr>
          <p:spPr bwMode="auto">
            <a:xfrm>
              <a:off x="4886" y="1719"/>
              <a:ext cx="218" cy="177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0"/>
                  </a:moveTo>
                  <a:cubicBezTo>
                    <a:pt x="21378" y="1283"/>
                    <a:pt x="20660" y="5735"/>
                    <a:pt x="20199" y="7728"/>
                  </a:cubicBezTo>
                  <a:cubicBezTo>
                    <a:pt x="19737" y="9721"/>
                    <a:pt x="19361" y="10650"/>
                    <a:pt x="18866" y="11933"/>
                  </a:cubicBezTo>
                  <a:cubicBezTo>
                    <a:pt x="18370" y="13217"/>
                    <a:pt x="17943" y="14364"/>
                    <a:pt x="17225" y="15429"/>
                  </a:cubicBezTo>
                  <a:cubicBezTo>
                    <a:pt x="16508" y="16494"/>
                    <a:pt x="15653" y="17559"/>
                    <a:pt x="14577" y="18350"/>
                  </a:cubicBezTo>
                  <a:cubicBezTo>
                    <a:pt x="13500" y="19142"/>
                    <a:pt x="13175" y="19689"/>
                    <a:pt x="10749" y="20235"/>
                  </a:cubicBezTo>
                  <a:cubicBezTo>
                    <a:pt x="8322" y="20781"/>
                    <a:pt x="2239" y="21327"/>
                    <a:pt x="0" y="21600"/>
                  </a:cubicBezTo>
                </a:path>
              </a:pathLst>
            </a:custGeom>
            <a:noFill/>
            <a:ln w="25400">
              <a:solidFill>
                <a:srgbClr val="FF0000"/>
              </a:solidFill>
              <a:miter lim="800000"/>
              <a:headEnd/>
              <a:tailEnd/>
            </a:ln>
            <a:effectLst>
              <a:outerShdw blurRad="127000" dist="76199" dir="2700000" algn="ctr" rotWithShape="0">
                <a:srgbClr val="000000">
                  <a:alpha val="75000"/>
                </a:srgb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086" name="AutoShape 78"/>
            <p:cNvSpPr>
              <a:spLocks/>
            </p:cNvSpPr>
            <p:nvPr/>
          </p:nvSpPr>
          <p:spPr bwMode="auto">
            <a:xfrm>
              <a:off x="4704" y="1526"/>
              <a:ext cx="192" cy="151"/>
            </a:xfrm>
            <a:custGeom>
              <a:avLst/>
              <a:gdLst/>
              <a:ahLst/>
              <a:cxnLst/>
              <a:rect l="0" t="0" r="r" b="b"/>
              <a:pathLst>
                <a:path w="21600" h="21398">
                  <a:moveTo>
                    <a:pt x="0" y="21397"/>
                  </a:moveTo>
                  <a:cubicBezTo>
                    <a:pt x="136" y="20603"/>
                    <a:pt x="407" y="18157"/>
                    <a:pt x="756" y="16632"/>
                  </a:cubicBezTo>
                  <a:cubicBezTo>
                    <a:pt x="1104" y="15108"/>
                    <a:pt x="1434" y="13742"/>
                    <a:pt x="2053" y="12185"/>
                  </a:cubicBezTo>
                  <a:cubicBezTo>
                    <a:pt x="2673" y="10629"/>
                    <a:pt x="3526" y="8755"/>
                    <a:pt x="4436" y="7262"/>
                  </a:cubicBezTo>
                  <a:cubicBezTo>
                    <a:pt x="5347" y="5769"/>
                    <a:pt x="6102" y="4339"/>
                    <a:pt x="7536" y="3196"/>
                  </a:cubicBezTo>
                  <a:cubicBezTo>
                    <a:pt x="8969" y="2052"/>
                    <a:pt x="10674" y="877"/>
                    <a:pt x="13018" y="337"/>
                  </a:cubicBezTo>
                  <a:cubicBezTo>
                    <a:pt x="15362" y="-203"/>
                    <a:pt x="19818" y="83"/>
                    <a:pt x="21600" y="19"/>
                  </a:cubicBezTo>
                </a:path>
              </a:pathLst>
            </a:custGeom>
            <a:noFill/>
            <a:ln w="25400">
              <a:solidFill>
                <a:srgbClr val="FF0000"/>
              </a:solidFill>
              <a:miter lim="800000"/>
              <a:headEnd/>
              <a:tailEnd/>
            </a:ln>
            <a:effectLst>
              <a:outerShdw blurRad="127000" dist="76199" dir="2700000" algn="ctr" rotWithShape="0">
                <a:srgbClr val="000000">
                  <a:alpha val="75000"/>
                </a:srgb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087" name="AutoShape 79"/>
            <p:cNvSpPr>
              <a:spLocks/>
            </p:cNvSpPr>
            <p:nvPr/>
          </p:nvSpPr>
          <p:spPr bwMode="auto">
            <a:xfrm>
              <a:off x="4704" y="1727"/>
              <a:ext cx="211" cy="147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0"/>
                  </a:moveTo>
                  <a:cubicBezTo>
                    <a:pt x="124" y="821"/>
                    <a:pt x="389" y="3283"/>
                    <a:pt x="690" y="4924"/>
                  </a:cubicBezTo>
                  <a:cubicBezTo>
                    <a:pt x="991" y="6565"/>
                    <a:pt x="1309" y="8207"/>
                    <a:pt x="1787" y="9815"/>
                  </a:cubicBezTo>
                  <a:cubicBezTo>
                    <a:pt x="2264" y="11424"/>
                    <a:pt x="2866" y="13131"/>
                    <a:pt x="3591" y="14542"/>
                  </a:cubicBezTo>
                  <a:cubicBezTo>
                    <a:pt x="4316" y="15954"/>
                    <a:pt x="4971" y="17300"/>
                    <a:pt x="6139" y="18219"/>
                  </a:cubicBezTo>
                  <a:cubicBezTo>
                    <a:pt x="7306" y="19138"/>
                    <a:pt x="7978" y="19565"/>
                    <a:pt x="10561" y="20123"/>
                  </a:cubicBezTo>
                  <a:cubicBezTo>
                    <a:pt x="13144" y="20681"/>
                    <a:pt x="19300" y="21305"/>
                    <a:pt x="21600" y="21600"/>
                  </a:cubicBezTo>
                </a:path>
              </a:pathLst>
            </a:custGeom>
            <a:noFill/>
            <a:ln w="25400">
              <a:solidFill>
                <a:srgbClr val="FF0000"/>
              </a:solidFill>
              <a:miter lim="800000"/>
              <a:headEnd/>
              <a:tailEnd/>
            </a:ln>
            <a:effectLst>
              <a:outerShdw blurRad="127000" dist="76199" dir="2700000" algn="ctr" rotWithShape="0">
                <a:srgbClr val="000000">
                  <a:alpha val="75000"/>
                </a:srgb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088" name="AutoShape 80"/>
            <p:cNvSpPr>
              <a:spLocks/>
            </p:cNvSpPr>
            <p:nvPr/>
          </p:nvSpPr>
          <p:spPr bwMode="auto">
            <a:xfrm>
              <a:off x="4710" y="1571"/>
              <a:ext cx="191" cy="113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21600"/>
                  </a:moveTo>
                  <a:cubicBezTo>
                    <a:pt x="307" y="19834"/>
                    <a:pt x="613" y="18067"/>
                    <a:pt x="1226" y="16301"/>
                  </a:cubicBezTo>
                  <a:cubicBezTo>
                    <a:pt x="1839" y="14535"/>
                    <a:pt x="2657" y="12769"/>
                    <a:pt x="3679" y="11002"/>
                  </a:cubicBezTo>
                  <a:cubicBezTo>
                    <a:pt x="4701" y="9236"/>
                    <a:pt x="6131" y="7175"/>
                    <a:pt x="7358" y="5704"/>
                  </a:cubicBezTo>
                  <a:cubicBezTo>
                    <a:pt x="8584" y="4232"/>
                    <a:pt x="9810" y="3054"/>
                    <a:pt x="11036" y="2171"/>
                  </a:cubicBezTo>
                  <a:cubicBezTo>
                    <a:pt x="12263" y="1288"/>
                    <a:pt x="12952" y="773"/>
                    <a:pt x="14715" y="405"/>
                  </a:cubicBezTo>
                  <a:cubicBezTo>
                    <a:pt x="16478" y="37"/>
                    <a:pt x="20169" y="74"/>
                    <a:pt x="21600" y="0"/>
                  </a:cubicBezTo>
                </a:path>
              </a:pathLst>
            </a:custGeom>
            <a:noFill/>
            <a:ln w="25400">
              <a:solidFill>
                <a:srgbClr val="FF0000"/>
              </a:solidFill>
              <a:miter lim="800000"/>
              <a:headEnd/>
              <a:tailEnd/>
            </a:ln>
            <a:effectLst>
              <a:outerShdw blurRad="127000" dist="76199" dir="2700000" algn="ctr" rotWithShape="0">
                <a:srgbClr val="000000">
                  <a:alpha val="75000"/>
                </a:srgb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089" name="AutoShape 81"/>
            <p:cNvSpPr>
              <a:spLocks/>
            </p:cNvSpPr>
            <p:nvPr/>
          </p:nvSpPr>
          <p:spPr bwMode="auto">
            <a:xfrm>
              <a:off x="4716" y="1627"/>
              <a:ext cx="216" cy="6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21600"/>
                  </a:moveTo>
                  <a:cubicBezTo>
                    <a:pt x="638" y="19554"/>
                    <a:pt x="1276" y="17432"/>
                    <a:pt x="2172" y="15385"/>
                  </a:cubicBezTo>
                  <a:cubicBezTo>
                    <a:pt x="3086" y="13339"/>
                    <a:pt x="4086" y="11217"/>
                    <a:pt x="5447" y="9171"/>
                  </a:cubicBezTo>
                  <a:cubicBezTo>
                    <a:pt x="6809" y="7124"/>
                    <a:pt x="7654" y="4472"/>
                    <a:pt x="10343" y="2956"/>
                  </a:cubicBezTo>
                  <a:cubicBezTo>
                    <a:pt x="13032" y="1440"/>
                    <a:pt x="19256" y="606"/>
                    <a:pt x="21600" y="0"/>
                  </a:cubicBezTo>
                </a:path>
              </a:pathLst>
            </a:custGeom>
            <a:noFill/>
            <a:ln w="25400">
              <a:solidFill>
                <a:srgbClr val="FF0000"/>
              </a:solidFill>
              <a:miter lim="800000"/>
              <a:headEnd/>
              <a:tailEnd/>
            </a:ln>
            <a:effectLst>
              <a:outerShdw blurRad="127000" dist="76199" dir="2700000" algn="ctr" rotWithShape="0">
                <a:srgbClr val="000000">
                  <a:alpha val="75000"/>
                </a:srgb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090" name="AutoShape 82"/>
            <p:cNvSpPr>
              <a:spLocks/>
            </p:cNvSpPr>
            <p:nvPr/>
          </p:nvSpPr>
          <p:spPr bwMode="auto">
            <a:xfrm>
              <a:off x="4715" y="1721"/>
              <a:ext cx="169" cy="83"/>
            </a:xfrm>
            <a:custGeom>
              <a:avLst/>
              <a:gdLst/>
              <a:ahLst/>
              <a:cxnLst/>
              <a:rect l="0" t="0" r="r" b="b"/>
              <a:pathLst>
                <a:path w="21600" h="21207">
                  <a:moveTo>
                    <a:pt x="0" y="0"/>
                  </a:moveTo>
                  <a:cubicBezTo>
                    <a:pt x="697" y="3142"/>
                    <a:pt x="1394" y="6284"/>
                    <a:pt x="2787" y="9425"/>
                  </a:cubicBezTo>
                  <a:cubicBezTo>
                    <a:pt x="4181" y="12567"/>
                    <a:pt x="6619" y="16887"/>
                    <a:pt x="8361" y="18851"/>
                  </a:cubicBezTo>
                  <a:cubicBezTo>
                    <a:pt x="10103" y="20815"/>
                    <a:pt x="11613" y="20815"/>
                    <a:pt x="13239" y="21207"/>
                  </a:cubicBezTo>
                  <a:cubicBezTo>
                    <a:pt x="14865" y="21600"/>
                    <a:pt x="16723" y="21207"/>
                    <a:pt x="18116" y="21207"/>
                  </a:cubicBezTo>
                  <a:cubicBezTo>
                    <a:pt x="19510" y="21207"/>
                    <a:pt x="20555" y="21207"/>
                    <a:pt x="21600" y="21207"/>
                  </a:cubicBezTo>
                </a:path>
              </a:pathLst>
            </a:custGeom>
            <a:noFill/>
            <a:ln w="25400">
              <a:solidFill>
                <a:srgbClr val="FF0000"/>
              </a:solidFill>
              <a:miter lim="800000"/>
              <a:headEnd/>
              <a:tailEnd/>
            </a:ln>
            <a:effectLst>
              <a:outerShdw blurRad="127000" dist="76199" dir="2700000" algn="ctr" rotWithShape="0">
                <a:srgbClr val="000000">
                  <a:alpha val="75000"/>
                </a:srgb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091" name="AutoShape 83"/>
            <p:cNvSpPr>
              <a:spLocks/>
            </p:cNvSpPr>
            <p:nvPr/>
          </p:nvSpPr>
          <p:spPr bwMode="auto">
            <a:xfrm>
              <a:off x="4721" y="1688"/>
              <a:ext cx="158" cy="1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21600"/>
                  </a:moveTo>
                  <a:cubicBezTo>
                    <a:pt x="2588" y="16723"/>
                    <a:pt x="5224" y="10800"/>
                    <a:pt x="7435" y="7316"/>
                  </a:cubicBezTo>
                  <a:cubicBezTo>
                    <a:pt x="9624" y="3832"/>
                    <a:pt x="11482" y="2090"/>
                    <a:pt x="13200" y="1045"/>
                  </a:cubicBezTo>
                  <a:cubicBezTo>
                    <a:pt x="14918" y="348"/>
                    <a:pt x="16353" y="1045"/>
                    <a:pt x="17741" y="1045"/>
                  </a:cubicBezTo>
                  <a:cubicBezTo>
                    <a:pt x="19129" y="1045"/>
                    <a:pt x="20800" y="348"/>
                    <a:pt x="21600" y="0"/>
                  </a:cubicBezTo>
                </a:path>
              </a:pathLst>
            </a:custGeom>
            <a:noFill/>
            <a:ln w="25400">
              <a:solidFill>
                <a:srgbClr val="FF0000"/>
              </a:solidFill>
              <a:miter lim="800000"/>
              <a:headEnd/>
              <a:tailEnd/>
            </a:ln>
            <a:effectLst>
              <a:outerShdw blurRad="127000" dist="76199" dir="2700000" algn="ctr" rotWithShape="0">
                <a:srgbClr val="000000">
                  <a:alpha val="75000"/>
                </a:srgb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092" name="AutoShape 84"/>
            <p:cNvSpPr>
              <a:spLocks/>
            </p:cNvSpPr>
            <p:nvPr/>
          </p:nvSpPr>
          <p:spPr bwMode="auto">
            <a:xfrm>
              <a:off x="4721" y="1715"/>
              <a:ext cx="240" cy="23"/>
            </a:xfrm>
            <a:custGeom>
              <a:avLst/>
              <a:gdLst/>
              <a:ahLst/>
              <a:cxnLst/>
              <a:rect l="0" t="0" r="r" b="b"/>
              <a:pathLst>
                <a:path w="21600" h="20562">
                  <a:moveTo>
                    <a:pt x="0" y="0"/>
                  </a:moveTo>
                  <a:cubicBezTo>
                    <a:pt x="310" y="3323"/>
                    <a:pt x="621" y="6646"/>
                    <a:pt x="1490" y="9969"/>
                  </a:cubicBezTo>
                  <a:cubicBezTo>
                    <a:pt x="2359" y="13292"/>
                    <a:pt x="3724" y="18277"/>
                    <a:pt x="5214" y="19938"/>
                  </a:cubicBezTo>
                  <a:cubicBezTo>
                    <a:pt x="6703" y="21600"/>
                    <a:pt x="8690" y="19938"/>
                    <a:pt x="10428" y="19938"/>
                  </a:cubicBezTo>
                  <a:cubicBezTo>
                    <a:pt x="12166" y="19938"/>
                    <a:pt x="14028" y="19938"/>
                    <a:pt x="15641" y="19938"/>
                  </a:cubicBezTo>
                  <a:cubicBezTo>
                    <a:pt x="17255" y="19938"/>
                    <a:pt x="19117" y="19938"/>
                    <a:pt x="20110" y="19938"/>
                  </a:cubicBezTo>
                  <a:cubicBezTo>
                    <a:pt x="21103" y="19938"/>
                    <a:pt x="21352" y="19938"/>
                    <a:pt x="21600" y="19938"/>
                  </a:cubicBezTo>
                </a:path>
              </a:pathLst>
            </a:custGeom>
            <a:noFill/>
            <a:ln w="25400">
              <a:solidFill>
                <a:srgbClr val="FF0000"/>
              </a:solidFill>
              <a:miter lim="800000"/>
              <a:headEnd/>
              <a:tailEnd/>
            </a:ln>
            <a:effectLst>
              <a:outerShdw blurRad="127000" dist="76199" dir="2700000" algn="ctr" rotWithShape="0">
                <a:srgbClr val="000000">
                  <a:alpha val="75000"/>
                </a:srgb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093" name="AutoShape 85"/>
            <p:cNvSpPr>
              <a:spLocks/>
            </p:cNvSpPr>
            <p:nvPr/>
          </p:nvSpPr>
          <p:spPr bwMode="auto">
            <a:xfrm>
              <a:off x="4653" y="1611"/>
              <a:ext cx="33" cy="6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21600"/>
                  </a:moveTo>
                  <a:cubicBezTo>
                    <a:pt x="15300" y="19800"/>
                    <a:pt x="9000" y="18000"/>
                    <a:pt x="5400" y="14400"/>
                  </a:cubicBezTo>
                  <a:cubicBezTo>
                    <a:pt x="1800" y="10800"/>
                    <a:pt x="900" y="5400"/>
                    <a:pt x="0" y="0"/>
                  </a:cubicBezTo>
                </a:path>
              </a:pathLst>
            </a:custGeom>
            <a:noFill/>
            <a:ln w="25400">
              <a:solidFill>
                <a:srgbClr val="FF0000"/>
              </a:solidFill>
              <a:miter lim="800000"/>
              <a:headEnd/>
              <a:tailEnd/>
            </a:ln>
            <a:effectLst>
              <a:outerShdw blurRad="127000" dist="76199" dir="2700000" algn="ctr" rotWithShape="0">
                <a:srgbClr val="000000">
                  <a:alpha val="75000"/>
                </a:srgb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094" name="AutoShape 86"/>
            <p:cNvSpPr>
              <a:spLocks/>
            </p:cNvSpPr>
            <p:nvPr/>
          </p:nvSpPr>
          <p:spPr bwMode="auto">
            <a:xfrm>
              <a:off x="4662" y="1727"/>
              <a:ext cx="17" cy="86"/>
            </a:xfrm>
            <a:custGeom>
              <a:avLst/>
              <a:gdLst/>
              <a:ahLst/>
              <a:cxnLst/>
              <a:rect l="0" t="0" r="r" b="b"/>
              <a:pathLst>
                <a:path w="19938" h="21600">
                  <a:moveTo>
                    <a:pt x="19938" y="0"/>
                  </a:moveTo>
                  <a:cubicBezTo>
                    <a:pt x="10800" y="2250"/>
                    <a:pt x="1661" y="4500"/>
                    <a:pt x="0" y="8100"/>
                  </a:cubicBezTo>
                  <a:cubicBezTo>
                    <a:pt x="-1662" y="11700"/>
                    <a:pt x="4153" y="16650"/>
                    <a:pt x="9969" y="21600"/>
                  </a:cubicBezTo>
                </a:path>
              </a:pathLst>
            </a:custGeom>
            <a:noFill/>
            <a:ln w="25400">
              <a:solidFill>
                <a:srgbClr val="FF0000"/>
              </a:solidFill>
              <a:miter lim="800000"/>
              <a:headEnd/>
              <a:tailEnd/>
            </a:ln>
            <a:effectLst>
              <a:outerShdw blurRad="127000" dist="76199" dir="2700000" algn="ctr" rotWithShape="0">
                <a:srgbClr val="000000">
                  <a:alpha val="75000"/>
                </a:srgb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095" name="AutoShape 87"/>
            <p:cNvSpPr>
              <a:spLocks/>
            </p:cNvSpPr>
            <p:nvPr/>
          </p:nvSpPr>
          <p:spPr bwMode="auto">
            <a:xfrm>
              <a:off x="4692" y="1546"/>
              <a:ext cx="34" cy="129"/>
            </a:xfrm>
            <a:custGeom>
              <a:avLst/>
              <a:gdLst/>
              <a:ahLst/>
              <a:cxnLst/>
              <a:rect l="0" t="0" r="r" b="b"/>
              <a:pathLst>
                <a:path w="20873" h="21600">
                  <a:moveTo>
                    <a:pt x="935" y="21600"/>
                  </a:moveTo>
                  <a:cubicBezTo>
                    <a:pt x="104" y="20250"/>
                    <a:pt x="-727" y="18900"/>
                    <a:pt x="935" y="16200"/>
                  </a:cubicBezTo>
                  <a:cubicBezTo>
                    <a:pt x="2596" y="13500"/>
                    <a:pt x="7581" y="8100"/>
                    <a:pt x="10904" y="5400"/>
                  </a:cubicBezTo>
                  <a:cubicBezTo>
                    <a:pt x="14227" y="2700"/>
                    <a:pt x="17550" y="1350"/>
                    <a:pt x="20873" y="0"/>
                  </a:cubicBezTo>
                </a:path>
              </a:pathLst>
            </a:custGeom>
            <a:noFill/>
            <a:ln w="25400">
              <a:solidFill>
                <a:srgbClr val="FF0000"/>
              </a:solidFill>
              <a:miter lim="800000"/>
              <a:headEnd/>
              <a:tailEnd/>
            </a:ln>
            <a:effectLst>
              <a:outerShdw blurRad="127000" dist="76199" dir="2700000" algn="ctr" rotWithShape="0">
                <a:srgbClr val="000000">
                  <a:alpha val="75000"/>
                </a:srgb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096" name="AutoShape 88"/>
            <p:cNvSpPr>
              <a:spLocks/>
            </p:cNvSpPr>
            <p:nvPr/>
          </p:nvSpPr>
          <p:spPr bwMode="auto">
            <a:xfrm>
              <a:off x="4886" y="1511"/>
              <a:ext cx="212" cy="135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21600"/>
                  </a:moveTo>
                  <a:cubicBezTo>
                    <a:pt x="21530" y="21170"/>
                    <a:pt x="21318" y="19881"/>
                    <a:pt x="21125" y="18913"/>
                  </a:cubicBezTo>
                  <a:cubicBezTo>
                    <a:pt x="20931" y="17946"/>
                    <a:pt x="20720" y="16907"/>
                    <a:pt x="20385" y="15869"/>
                  </a:cubicBezTo>
                  <a:cubicBezTo>
                    <a:pt x="20051" y="14830"/>
                    <a:pt x="19734" y="14006"/>
                    <a:pt x="19153" y="12788"/>
                  </a:cubicBezTo>
                  <a:cubicBezTo>
                    <a:pt x="18572" y="11570"/>
                    <a:pt x="17745" y="9887"/>
                    <a:pt x="16900" y="8597"/>
                  </a:cubicBezTo>
                  <a:cubicBezTo>
                    <a:pt x="16055" y="7307"/>
                    <a:pt x="15192" y="5946"/>
                    <a:pt x="14083" y="4979"/>
                  </a:cubicBezTo>
                  <a:cubicBezTo>
                    <a:pt x="12974" y="4012"/>
                    <a:pt x="12587" y="3690"/>
                    <a:pt x="10245" y="2866"/>
                  </a:cubicBezTo>
                  <a:cubicBezTo>
                    <a:pt x="7904" y="2042"/>
                    <a:pt x="2130" y="609"/>
                    <a:pt x="0" y="0"/>
                  </a:cubicBezTo>
                </a:path>
              </a:pathLst>
            </a:custGeom>
            <a:noFill/>
            <a:ln w="25400">
              <a:solidFill>
                <a:srgbClr val="FF0000"/>
              </a:solidFill>
              <a:miter lim="800000"/>
              <a:headEnd/>
              <a:tailEnd/>
            </a:ln>
            <a:effectLst>
              <a:outerShdw blurRad="127000" dist="76199" dir="2700000" algn="ctr" rotWithShape="0">
                <a:srgbClr val="000000">
                  <a:alpha val="75000"/>
                </a:srgb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097" name="AutoShape 89"/>
            <p:cNvSpPr>
              <a:spLocks/>
            </p:cNvSpPr>
            <p:nvPr/>
          </p:nvSpPr>
          <p:spPr bwMode="auto">
            <a:xfrm>
              <a:off x="4684" y="1734"/>
              <a:ext cx="17" cy="129"/>
            </a:xfrm>
            <a:custGeom>
              <a:avLst/>
              <a:gdLst/>
              <a:ahLst/>
              <a:cxnLst/>
              <a:rect l="0" t="0" r="r" b="b"/>
              <a:pathLst>
                <a:path w="20250" h="21600">
                  <a:moveTo>
                    <a:pt x="10993" y="0"/>
                  </a:moveTo>
                  <a:cubicBezTo>
                    <a:pt x="7136" y="1050"/>
                    <a:pt x="3279" y="2100"/>
                    <a:pt x="1736" y="3600"/>
                  </a:cubicBezTo>
                  <a:cubicBezTo>
                    <a:pt x="193" y="5100"/>
                    <a:pt x="-1350" y="6000"/>
                    <a:pt x="1736" y="9000"/>
                  </a:cubicBezTo>
                  <a:cubicBezTo>
                    <a:pt x="4821" y="12000"/>
                    <a:pt x="12536" y="16800"/>
                    <a:pt x="20250" y="21600"/>
                  </a:cubicBezTo>
                </a:path>
              </a:pathLst>
            </a:custGeom>
            <a:noFill/>
            <a:ln w="25400">
              <a:solidFill>
                <a:srgbClr val="FF0000"/>
              </a:solidFill>
              <a:miter lim="800000"/>
              <a:headEnd/>
              <a:tailEnd/>
            </a:ln>
            <a:effectLst>
              <a:outerShdw blurRad="127000" dist="76199" dir="2700000" algn="ctr" rotWithShape="0">
                <a:srgbClr val="000000">
                  <a:alpha val="75000"/>
                </a:srgb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098" name="AutoShape 90"/>
            <p:cNvSpPr>
              <a:spLocks/>
            </p:cNvSpPr>
            <p:nvPr/>
          </p:nvSpPr>
          <p:spPr bwMode="auto">
            <a:xfrm>
              <a:off x="4604" y="1600"/>
              <a:ext cx="74" cy="87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21600"/>
                  </a:moveTo>
                  <a:cubicBezTo>
                    <a:pt x="18400" y="21375"/>
                    <a:pt x="14700" y="20250"/>
                    <a:pt x="12000" y="18900"/>
                  </a:cubicBezTo>
                  <a:cubicBezTo>
                    <a:pt x="9300" y="17550"/>
                    <a:pt x="6950" y="15300"/>
                    <a:pt x="5350" y="13500"/>
                  </a:cubicBezTo>
                  <a:cubicBezTo>
                    <a:pt x="3750" y="11700"/>
                    <a:pt x="3300" y="10350"/>
                    <a:pt x="2400" y="8100"/>
                  </a:cubicBezTo>
                  <a:cubicBezTo>
                    <a:pt x="1500" y="5850"/>
                    <a:pt x="200" y="2475"/>
                    <a:pt x="0" y="0"/>
                  </a:cubicBezTo>
                </a:path>
              </a:pathLst>
            </a:custGeom>
            <a:noFill/>
            <a:ln w="25400">
              <a:solidFill>
                <a:srgbClr val="FF0000"/>
              </a:solidFill>
              <a:miter lim="800000"/>
              <a:headEnd/>
              <a:tailEnd/>
            </a:ln>
            <a:effectLst>
              <a:outerShdw blurRad="127000" dist="76199" dir="2700000" algn="ctr" rotWithShape="0">
                <a:srgbClr val="000000">
                  <a:alpha val="75000"/>
                </a:srgb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099" name="AutoShape 91"/>
            <p:cNvSpPr>
              <a:spLocks/>
            </p:cNvSpPr>
            <p:nvPr/>
          </p:nvSpPr>
          <p:spPr bwMode="auto">
            <a:xfrm>
              <a:off x="4568" y="1678"/>
              <a:ext cx="108" cy="22"/>
            </a:xfrm>
            <a:custGeom>
              <a:avLst/>
              <a:gdLst/>
              <a:ahLst/>
              <a:cxnLst/>
              <a:rect l="0" t="0" r="r" b="b"/>
              <a:pathLst>
                <a:path w="21600" h="20873">
                  <a:moveTo>
                    <a:pt x="21600" y="19938"/>
                  </a:moveTo>
                  <a:cubicBezTo>
                    <a:pt x="20631" y="20769"/>
                    <a:pt x="19662" y="21600"/>
                    <a:pt x="16615" y="19938"/>
                  </a:cubicBezTo>
                  <a:cubicBezTo>
                    <a:pt x="13569" y="18277"/>
                    <a:pt x="6092" y="13292"/>
                    <a:pt x="3323" y="9969"/>
                  </a:cubicBezTo>
                  <a:cubicBezTo>
                    <a:pt x="554" y="6646"/>
                    <a:pt x="277" y="3323"/>
                    <a:pt x="0" y="0"/>
                  </a:cubicBezTo>
                </a:path>
              </a:pathLst>
            </a:custGeom>
            <a:noFill/>
            <a:ln w="25400">
              <a:solidFill>
                <a:srgbClr val="FF0000"/>
              </a:solidFill>
              <a:miter lim="800000"/>
              <a:headEnd/>
              <a:tailEnd/>
            </a:ln>
            <a:effectLst>
              <a:outerShdw blurRad="127000" dist="76199" dir="2700000" algn="ctr" rotWithShape="0">
                <a:srgbClr val="000000">
                  <a:alpha val="75000"/>
                </a:srgb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100" name="AutoShape 92"/>
            <p:cNvSpPr>
              <a:spLocks/>
            </p:cNvSpPr>
            <p:nvPr/>
          </p:nvSpPr>
          <p:spPr bwMode="auto">
            <a:xfrm>
              <a:off x="4614" y="1713"/>
              <a:ext cx="58" cy="65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0"/>
                  </a:moveTo>
                  <a:cubicBezTo>
                    <a:pt x="20057" y="600"/>
                    <a:pt x="18514" y="1200"/>
                    <a:pt x="15429" y="3600"/>
                  </a:cubicBezTo>
                  <a:cubicBezTo>
                    <a:pt x="12343" y="6000"/>
                    <a:pt x="5657" y="11400"/>
                    <a:pt x="3086" y="14400"/>
                  </a:cubicBezTo>
                  <a:cubicBezTo>
                    <a:pt x="514" y="17400"/>
                    <a:pt x="257" y="19500"/>
                    <a:pt x="0" y="21600"/>
                  </a:cubicBezTo>
                </a:path>
              </a:pathLst>
            </a:custGeom>
            <a:noFill/>
            <a:ln w="25400">
              <a:solidFill>
                <a:srgbClr val="FF0000"/>
              </a:solidFill>
              <a:miter lim="800000"/>
              <a:headEnd/>
              <a:tailEnd/>
            </a:ln>
            <a:effectLst>
              <a:outerShdw blurRad="127000" dist="76199" dir="2700000" algn="ctr" rotWithShape="0">
                <a:srgbClr val="000000">
                  <a:alpha val="75000"/>
                </a:srgb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101" name="AutoShape 93"/>
            <p:cNvSpPr>
              <a:spLocks/>
            </p:cNvSpPr>
            <p:nvPr/>
          </p:nvSpPr>
          <p:spPr bwMode="auto">
            <a:xfrm>
              <a:off x="4894" y="1553"/>
              <a:ext cx="191" cy="98"/>
            </a:xfrm>
            <a:custGeom>
              <a:avLst/>
              <a:gdLst/>
              <a:ahLst/>
              <a:cxnLst/>
              <a:rect l="0" t="0" r="r" b="b"/>
              <a:pathLst>
                <a:path w="21600" h="21402">
                  <a:moveTo>
                    <a:pt x="0" y="148"/>
                  </a:moveTo>
                  <a:cubicBezTo>
                    <a:pt x="1096" y="-50"/>
                    <a:pt x="2211" y="-50"/>
                    <a:pt x="3757" y="148"/>
                  </a:cubicBezTo>
                  <a:cubicBezTo>
                    <a:pt x="5302" y="346"/>
                    <a:pt x="7572" y="693"/>
                    <a:pt x="9293" y="1486"/>
                  </a:cubicBezTo>
                  <a:cubicBezTo>
                    <a:pt x="11015" y="2278"/>
                    <a:pt x="12502" y="3170"/>
                    <a:pt x="14087" y="4904"/>
                  </a:cubicBezTo>
                  <a:cubicBezTo>
                    <a:pt x="15672" y="6638"/>
                    <a:pt x="17530" y="9264"/>
                    <a:pt x="18783" y="12038"/>
                  </a:cubicBezTo>
                  <a:cubicBezTo>
                    <a:pt x="20035" y="14812"/>
                    <a:pt x="20817" y="18181"/>
                    <a:pt x="21600" y="21550"/>
                  </a:cubicBezTo>
                </a:path>
              </a:pathLst>
            </a:custGeom>
            <a:noFill/>
            <a:ln w="25400">
              <a:solidFill>
                <a:srgbClr val="FF0000"/>
              </a:solidFill>
              <a:miter lim="800000"/>
              <a:headEnd/>
              <a:tailEnd/>
            </a:ln>
            <a:effectLst>
              <a:outerShdw blurRad="127000" dist="76199" dir="2700000" algn="ctr" rotWithShape="0">
                <a:srgbClr val="000000">
                  <a:alpha val="75000"/>
                </a:srgb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102" name="AutoShape 94"/>
            <p:cNvSpPr>
              <a:spLocks/>
            </p:cNvSpPr>
            <p:nvPr/>
          </p:nvSpPr>
          <p:spPr bwMode="auto">
            <a:xfrm>
              <a:off x="4844" y="1715"/>
              <a:ext cx="249" cy="121"/>
            </a:xfrm>
            <a:custGeom>
              <a:avLst/>
              <a:gdLst/>
              <a:ahLst/>
              <a:cxnLst/>
              <a:rect l="0" t="0" r="r" b="b"/>
              <a:pathLst>
                <a:path w="21500" h="21233">
                  <a:moveTo>
                    <a:pt x="21500" y="0"/>
                  </a:moveTo>
                  <a:cubicBezTo>
                    <a:pt x="21202" y="2382"/>
                    <a:pt x="20903" y="4765"/>
                    <a:pt x="20068" y="7624"/>
                  </a:cubicBezTo>
                  <a:cubicBezTo>
                    <a:pt x="19233" y="10482"/>
                    <a:pt x="18278" y="14929"/>
                    <a:pt x="16488" y="17153"/>
                  </a:cubicBezTo>
                  <a:cubicBezTo>
                    <a:pt x="14698" y="19376"/>
                    <a:pt x="11834" y="20329"/>
                    <a:pt x="9328" y="20965"/>
                  </a:cubicBezTo>
                  <a:cubicBezTo>
                    <a:pt x="6822" y="21600"/>
                    <a:pt x="3003" y="20965"/>
                    <a:pt x="1451" y="20965"/>
                  </a:cubicBezTo>
                  <a:cubicBezTo>
                    <a:pt x="-100" y="20965"/>
                    <a:pt x="-40" y="20965"/>
                    <a:pt x="19" y="20965"/>
                  </a:cubicBezTo>
                </a:path>
              </a:pathLst>
            </a:custGeom>
            <a:noFill/>
            <a:ln w="25400">
              <a:solidFill>
                <a:srgbClr val="FF0000"/>
              </a:solidFill>
              <a:miter lim="800000"/>
              <a:headEnd/>
              <a:tailEnd/>
            </a:ln>
            <a:effectLst>
              <a:outerShdw blurRad="127000" dist="76199" dir="2700000" algn="ctr" rotWithShape="0">
                <a:srgbClr val="000000">
                  <a:alpha val="75000"/>
                </a:srgb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103" name="AutoShape 95"/>
            <p:cNvSpPr>
              <a:spLocks/>
            </p:cNvSpPr>
            <p:nvPr/>
          </p:nvSpPr>
          <p:spPr bwMode="auto">
            <a:xfrm>
              <a:off x="4855" y="1600"/>
              <a:ext cx="221" cy="51"/>
            </a:xfrm>
            <a:custGeom>
              <a:avLst/>
              <a:gdLst/>
              <a:ahLst/>
              <a:cxnLst/>
              <a:rect l="0" t="0" r="r" b="b"/>
              <a:pathLst>
                <a:path w="21600" h="21221">
                  <a:moveTo>
                    <a:pt x="0" y="2238"/>
                  </a:moveTo>
                  <a:cubicBezTo>
                    <a:pt x="622" y="1954"/>
                    <a:pt x="2370" y="628"/>
                    <a:pt x="3765" y="249"/>
                  </a:cubicBezTo>
                  <a:cubicBezTo>
                    <a:pt x="5160" y="-130"/>
                    <a:pt x="6841" y="-35"/>
                    <a:pt x="8337" y="249"/>
                  </a:cubicBezTo>
                  <a:cubicBezTo>
                    <a:pt x="9833" y="533"/>
                    <a:pt x="11447" y="1291"/>
                    <a:pt x="12725" y="2238"/>
                  </a:cubicBezTo>
                  <a:cubicBezTo>
                    <a:pt x="14002" y="3186"/>
                    <a:pt x="14960" y="4133"/>
                    <a:pt x="16036" y="5838"/>
                  </a:cubicBezTo>
                  <a:cubicBezTo>
                    <a:pt x="17112" y="7544"/>
                    <a:pt x="18255" y="9817"/>
                    <a:pt x="19179" y="12375"/>
                  </a:cubicBezTo>
                  <a:cubicBezTo>
                    <a:pt x="20104" y="14933"/>
                    <a:pt x="21096" y="19575"/>
                    <a:pt x="21600" y="21470"/>
                  </a:cubicBezTo>
                </a:path>
              </a:pathLst>
            </a:custGeom>
            <a:noFill/>
            <a:ln w="25400">
              <a:solidFill>
                <a:srgbClr val="FF0000"/>
              </a:solidFill>
              <a:miter lim="800000"/>
              <a:headEnd/>
              <a:tailEnd/>
            </a:ln>
            <a:effectLst>
              <a:outerShdw blurRad="127000" dist="76199" dir="2700000" algn="ctr" rotWithShape="0">
                <a:srgbClr val="000000">
                  <a:alpha val="75000"/>
                </a:srgb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104" name="AutoShape 96"/>
            <p:cNvSpPr>
              <a:spLocks/>
            </p:cNvSpPr>
            <p:nvPr/>
          </p:nvSpPr>
          <p:spPr bwMode="auto">
            <a:xfrm>
              <a:off x="4896" y="1720"/>
              <a:ext cx="191" cy="83"/>
            </a:xfrm>
            <a:custGeom>
              <a:avLst/>
              <a:gdLst/>
              <a:ahLst/>
              <a:cxnLst/>
              <a:rect l="0" t="0" r="r" b="b"/>
              <a:pathLst>
                <a:path w="21600" h="21229">
                  <a:moveTo>
                    <a:pt x="0" y="20914"/>
                  </a:moveTo>
                  <a:cubicBezTo>
                    <a:pt x="795" y="20971"/>
                    <a:pt x="2850" y="21600"/>
                    <a:pt x="4867" y="21200"/>
                  </a:cubicBezTo>
                  <a:cubicBezTo>
                    <a:pt x="6883" y="20800"/>
                    <a:pt x="9927" y="20171"/>
                    <a:pt x="12099" y="18457"/>
                  </a:cubicBezTo>
                  <a:cubicBezTo>
                    <a:pt x="14271" y="16743"/>
                    <a:pt x="16287" y="14057"/>
                    <a:pt x="17877" y="10971"/>
                  </a:cubicBezTo>
                  <a:cubicBezTo>
                    <a:pt x="19467" y="7886"/>
                    <a:pt x="20514" y="4114"/>
                    <a:pt x="21600" y="0"/>
                  </a:cubicBezTo>
                </a:path>
              </a:pathLst>
            </a:custGeom>
            <a:noFill/>
            <a:ln w="25400">
              <a:solidFill>
                <a:srgbClr val="FF0000"/>
              </a:solidFill>
              <a:miter lim="800000"/>
              <a:headEnd/>
              <a:tailEnd/>
            </a:ln>
            <a:effectLst>
              <a:outerShdw blurRad="127000" dist="76199" dir="2700000" algn="ctr" rotWithShape="0">
                <a:srgbClr val="000000">
                  <a:alpha val="75000"/>
                </a:srgb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105" name="AutoShape 97"/>
            <p:cNvSpPr>
              <a:spLocks/>
            </p:cNvSpPr>
            <p:nvPr/>
          </p:nvSpPr>
          <p:spPr bwMode="auto">
            <a:xfrm>
              <a:off x="4853" y="1715"/>
              <a:ext cx="223" cy="56"/>
            </a:xfrm>
            <a:custGeom>
              <a:avLst/>
              <a:gdLst/>
              <a:ahLst/>
              <a:cxnLst/>
              <a:rect l="0" t="0" r="r" b="b"/>
              <a:pathLst>
                <a:path w="21600" h="21008">
                  <a:moveTo>
                    <a:pt x="0" y="20653"/>
                  </a:moveTo>
                  <a:cubicBezTo>
                    <a:pt x="800" y="20653"/>
                    <a:pt x="1600" y="20653"/>
                    <a:pt x="3200" y="20653"/>
                  </a:cubicBezTo>
                  <a:cubicBezTo>
                    <a:pt x="4800" y="20653"/>
                    <a:pt x="7467" y="21600"/>
                    <a:pt x="9600" y="20653"/>
                  </a:cubicBezTo>
                  <a:cubicBezTo>
                    <a:pt x="11733" y="19707"/>
                    <a:pt x="14367" y="16867"/>
                    <a:pt x="16000" y="14716"/>
                  </a:cubicBezTo>
                  <a:cubicBezTo>
                    <a:pt x="17633" y="12564"/>
                    <a:pt x="18450" y="10241"/>
                    <a:pt x="19383" y="7831"/>
                  </a:cubicBezTo>
                  <a:cubicBezTo>
                    <a:pt x="20317" y="5422"/>
                    <a:pt x="21133" y="1635"/>
                    <a:pt x="21600" y="0"/>
                  </a:cubicBezTo>
                </a:path>
              </a:pathLst>
            </a:custGeom>
            <a:noFill/>
            <a:ln w="25400">
              <a:solidFill>
                <a:srgbClr val="FF0000"/>
              </a:solidFill>
              <a:miter lim="800000"/>
              <a:headEnd/>
              <a:tailEnd/>
            </a:ln>
            <a:effectLst>
              <a:outerShdw blurRad="127000" dist="76199" dir="2700000" algn="ctr" rotWithShape="0">
                <a:srgbClr val="000000">
                  <a:alpha val="75000"/>
                </a:srgb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106" name="AutoShape 98"/>
            <p:cNvSpPr>
              <a:spLocks/>
            </p:cNvSpPr>
            <p:nvPr/>
          </p:nvSpPr>
          <p:spPr bwMode="auto">
            <a:xfrm>
              <a:off x="4886" y="1685"/>
              <a:ext cx="183" cy="12"/>
            </a:xfrm>
            <a:custGeom>
              <a:avLst/>
              <a:gdLst/>
              <a:ahLst/>
              <a:cxnLst/>
              <a:rect l="0" t="0" r="r" b="b"/>
              <a:pathLst>
                <a:path w="21600" h="19671">
                  <a:moveTo>
                    <a:pt x="0" y="1302"/>
                  </a:moveTo>
                  <a:cubicBezTo>
                    <a:pt x="1309" y="1302"/>
                    <a:pt x="2618" y="1302"/>
                    <a:pt x="4909" y="1302"/>
                  </a:cubicBezTo>
                  <a:cubicBezTo>
                    <a:pt x="7200" y="1302"/>
                    <a:pt x="10964" y="-1784"/>
                    <a:pt x="13745" y="1302"/>
                  </a:cubicBezTo>
                  <a:cubicBezTo>
                    <a:pt x="16527" y="4387"/>
                    <a:pt x="20291" y="16730"/>
                    <a:pt x="21600" y="19816"/>
                  </a:cubicBezTo>
                </a:path>
              </a:pathLst>
            </a:custGeom>
            <a:noFill/>
            <a:ln w="25400">
              <a:solidFill>
                <a:srgbClr val="FF0000"/>
              </a:solidFill>
              <a:miter lim="800000"/>
              <a:headEnd/>
              <a:tailEnd/>
            </a:ln>
            <a:effectLst>
              <a:outerShdw blurRad="127000" dist="76199" dir="2700000" algn="ctr" rotWithShape="0">
                <a:srgbClr val="000000">
                  <a:alpha val="75000"/>
                </a:srgb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107" name="AutoShape 99"/>
            <p:cNvSpPr>
              <a:spLocks/>
            </p:cNvSpPr>
            <p:nvPr/>
          </p:nvSpPr>
          <p:spPr bwMode="auto">
            <a:xfrm>
              <a:off x="4876" y="1645"/>
              <a:ext cx="193" cy="27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2810"/>
                  </a:moveTo>
                  <a:cubicBezTo>
                    <a:pt x="949" y="2107"/>
                    <a:pt x="3681" y="0"/>
                    <a:pt x="5695" y="0"/>
                  </a:cubicBezTo>
                  <a:cubicBezTo>
                    <a:pt x="7710" y="0"/>
                    <a:pt x="10190" y="1405"/>
                    <a:pt x="12088" y="2810"/>
                  </a:cubicBezTo>
                  <a:cubicBezTo>
                    <a:pt x="13987" y="4215"/>
                    <a:pt x="15459" y="5268"/>
                    <a:pt x="17048" y="8429"/>
                  </a:cubicBezTo>
                  <a:cubicBezTo>
                    <a:pt x="18636" y="11590"/>
                    <a:pt x="20651" y="18790"/>
                    <a:pt x="21600" y="21600"/>
                  </a:cubicBezTo>
                </a:path>
              </a:pathLst>
            </a:custGeom>
            <a:noFill/>
            <a:ln w="25400">
              <a:solidFill>
                <a:srgbClr val="FF0000"/>
              </a:solidFill>
              <a:miter lim="800000"/>
              <a:headEnd/>
              <a:tailEnd/>
            </a:ln>
            <a:effectLst>
              <a:outerShdw blurRad="127000" dist="76199" dir="2700000" algn="ctr" rotWithShape="0">
                <a:srgbClr val="000000">
                  <a:alpha val="75000"/>
                </a:srgb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108" name="AutoShape 100"/>
            <p:cNvSpPr>
              <a:spLocks/>
            </p:cNvSpPr>
            <p:nvPr/>
          </p:nvSpPr>
          <p:spPr bwMode="auto">
            <a:xfrm>
              <a:off x="5110" y="1704"/>
              <a:ext cx="66" cy="77"/>
            </a:xfrm>
            <a:custGeom>
              <a:avLst/>
              <a:gdLst/>
              <a:ahLst/>
              <a:cxnLst/>
              <a:rect l="0" t="0" r="r" b="b"/>
              <a:pathLst>
                <a:path w="21600" h="21098">
                  <a:moveTo>
                    <a:pt x="0" y="129"/>
                  </a:moveTo>
                  <a:cubicBezTo>
                    <a:pt x="2250" y="-122"/>
                    <a:pt x="4500" y="-373"/>
                    <a:pt x="8100" y="3143"/>
                  </a:cubicBezTo>
                  <a:cubicBezTo>
                    <a:pt x="11700" y="6660"/>
                    <a:pt x="16650" y="13943"/>
                    <a:pt x="21600" y="21227"/>
                  </a:cubicBezTo>
                </a:path>
              </a:pathLst>
            </a:custGeom>
            <a:noFill/>
            <a:ln w="25400">
              <a:solidFill>
                <a:srgbClr val="FF0000"/>
              </a:solidFill>
              <a:miter lim="800000"/>
              <a:headEnd/>
              <a:tailEnd/>
            </a:ln>
            <a:effectLst>
              <a:outerShdw blurRad="127000" dist="76199" dir="2700000" algn="ctr" rotWithShape="0">
                <a:srgbClr val="000000">
                  <a:alpha val="75000"/>
                </a:srgb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109" name="AutoShape 101"/>
            <p:cNvSpPr>
              <a:spLocks/>
            </p:cNvSpPr>
            <p:nvPr/>
          </p:nvSpPr>
          <p:spPr bwMode="auto">
            <a:xfrm>
              <a:off x="5118" y="1684"/>
              <a:ext cx="149" cy="43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0"/>
                  </a:moveTo>
                  <a:cubicBezTo>
                    <a:pt x="4800" y="900"/>
                    <a:pt x="9600" y="1800"/>
                    <a:pt x="13200" y="5400"/>
                  </a:cubicBezTo>
                  <a:cubicBezTo>
                    <a:pt x="16800" y="9000"/>
                    <a:pt x="19200" y="15300"/>
                    <a:pt x="21600" y="21600"/>
                  </a:cubicBezTo>
                </a:path>
              </a:pathLst>
            </a:custGeom>
            <a:noFill/>
            <a:ln w="25400">
              <a:solidFill>
                <a:srgbClr val="FF0000"/>
              </a:solidFill>
              <a:miter lim="800000"/>
              <a:headEnd/>
              <a:tailEnd/>
            </a:ln>
            <a:effectLst>
              <a:outerShdw blurRad="127000" dist="76199" dir="2700000" algn="ctr" rotWithShape="0">
                <a:srgbClr val="000000">
                  <a:alpha val="75000"/>
                </a:srgb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110" name="AutoShape 102"/>
            <p:cNvSpPr>
              <a:spLocks/>
            </p:cNvSpPr>
            <p:nvPr/>
          </p:nvSpPr>
          <p:spPr bwMode="auto">
            <a:xfrm>
              <a:off x="5110" y="1521"/>
              <a:ext cx="25" cy="130"/>
            </a:xfrm>
            <a:custGeom>
              <a:avLst/>
              <a:gdLst/>
              <a:ahLst/>
              <a:cxnLst/>
              <a:rect l="0" t="0" r="r" b="b"/>
              <a:pathLst>
                <a:path w="19440" h="21600">
                  <a:moveTo>
                    <a:pt x="0" y="21600"/>
                  </a:moveTo>
                  <a:cubicBezTo>
                    <a:pt x="8640" y="18900"/>
                    <a:pt x="17280" y="16200"/>
                    <a:pt x="19440" y="12600"/>
                  </a:cubicBezTo>
                  <a:cubicBezTo>
                    <a:pt x="21600" y="9000"/>
                    <a:pt x="17280" y="4500"/>
                    <a:pt x="12960" y="0"/>
                  </a:cubicBezTo>
                </a:path>
              </a:pathLst>
            </a:custGeom>
            <a:noFill/>
            <a:ln w="25400">
              <a:solidFill>
                <a:srgbClr val="FF0000"/>
              </a:solidFill>
              <a:miter lim="800000"/>
              <a:headEnd/>
              <a:tailEnd/>
            </a:ln>
            <a:effectLst>
              <a:outerShdw blurRad="127000" dist="76199" dir="2700000" algn="ctr" rotWithShape="0">
                <a:srgbClr val="000000">
                  <a:alpha val="75000"/>
                </a:srgb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111" name="AutoShape 103"/>
            <p:cNvSpPr>
              <a:spLocks/>
            </p:cNvSpPr>
            <p:nvPr/>
          </p:nvSpPr>
          <p:spPr bwMode="auto">
            <a:xfrm>
              <a:off x="5118" y="1511"/>
              <a:ext cx="66" cy="151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21600"/>
                  </a:moveTo>
                  <a:cubicBezTo>
                    <a:pt x="4950" y="18000"/>
                    <a:pt x="9900" y="14400"/>
                    <a:pt x="13500" y="10800"/>
                  </a:cubicBezTo>
                  <a:cubicBezTo>
                    <a:pt x="17100" y="7200"/>
                    <a:pt x="19350" y="3600"/>
                    <a:pt x="21600" y="0"/>
                  </a:cubicBezTo>
                </a:path>
              </a:pathLst>
            </a:custGeom>
            <a:noFill/>
            <a:ln w="25400">
              <a:solidFill>
                <a:srgbClr val="FF0000"/>
              </a:solidFill>
              <a:miter lim="800000"/>
              <a:headEnd/>
              <a:tailEnd/>
            </a:ln>
            <a:effectLst>
              <a:outerShdw blurRad="127000" dist="76199" dir="2700000" algn="ctr" rotWithShape="0">
                <a:srgbClr val="000000">
                  <a:alpha val="75000"/>
                </a:srgb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112" name="AutoShape 104"/>
            <p:cNvSpPr>
              <a:spLocks/>
            </p:cNvSpPr>
            <p:nvPr/>
          </p:nvSpPr>
          <p:spPr bwMode="auto">
            <a:xfrm>
              <a:off x="5118" y="1587"/>
              <a:ext cx="91" cy="85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21600"/>
                  </a:moveTo>
                  <a:cubicBezTo>
                    <a:pt x="6055" y="18000"/>
                    <a:pt x="12109" y="14400"/>
                    <a:pt x="15709" y="10800"/>
                  </a:cubicBezTo>
                  <a:cubicBezTo>
                    <a:pt x="19309" y="7200"/>
                    <a:pt x="20455" y="3600"/>
                    <a:pt x="21600" y="0"/>
                  </a:cubicBezTo>
                </a:path>
              </a:pathLst>
            </a:custGeom>
            <a:noFill/>
            <a:ln w="25400">
              <a:solidFill>
                <a:srgbClr val="FF0000"/>
              </a:solidFill>
              <a:miter lim="800000"/>
              <a:headEnd/>
              <a:tailEnd/>
            </a:ln>
            <a:effectLst>
              <a:outerShdw blurRad="127000" dist="76199" dir="2700000" algn="ctr" rotWithShape="0">
                <a:srgbClr val="000000">
                  <a:alpha val="75000"/>
                </a:srgb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113" name="AutoShape 105"/>
            <p:cNvSpPr>
              <a:spLocks/>
            </p:cNvSpPr>
            <p:nvPr/>
          </p:nvSpPr>
          <p:spPr bwMode="auto">
            <a:xfrm>
              <a:off x="5110" y="1715"/>
              <a:ext cx="17" cy="110"/>
            </a:xfrm>
            <a:custGeom>
              <a:avLst/>
              <a:gdLst/>
              <a:ahLst/>
              <a:cxnLst/>
              <a:rect l="0" t="0" r="r" b="b"/>
              <a:pathLst>
                <a:path w="20873" h="21034">
                  <a:moveTo>
                    <a:pt x="0" y="0"/>
                  </a:moveTo>
                  <a:cubicBezTo>
                    <a:pt x="3323" y="523"/>
                    <a:pt x="6646" y="1045"/>
                    <a:pt x="9969" y="4181"/>
                  </a:cubicBezTo>
                  <a:cubicBezTo>
                    <a:pt x="13292" y="7316"/>
                    <a:pt x="18277" y="16026"/>
                    <a:pt x="19938" y="18813"/>
                  </a:cubicBezTo>
                  <a:cubicBezTo>
                    <a:pt x="21600" y="21600"/>
                    <a:pt x="20769" y="21252"/>
                    <a:pt x="19938" y="20903"/>
                  </a:cubicBezTo>
                </a:path>
              </a:pathLst>
            </a:custGeom>
            <a:noFill/>
            <a:ln w="25400">
              <a:solidFill>
                <a:srgbClr val="FF0000"/>
              </a:solidFill>
              <a:miter lim="800000"/>
              <a:headEnd/>
              <a:tailEnd/>
            </a:ln>
            <a:effectLst>
              <a:outerShdw blurRad="127000" dist="76199" dir="2700000" algn="ctr" rotWithShape="0">
                <a:srgbClr val="000000">
                  <a:alpha val="75000"/>
                </a:srgb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114" name="AutoShape 106"/>
            <p:cNvSpPr>
              <a:spLocks/>
            </p:cNvSpPr>
            <p:nvPr/>
          </p:nvSpPr>
          <p:spPr bwMode="auto">
            <a:xfrm>
              <a:off x="5118" y="1694"/>
              <a:ext cx="116" cy="65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0"/>
                  </a:moveTo>
                  <a:cubicBezTo>
                    <a:pt x="2057" y="0"/>
                    <a:pt x="4114" y="0"/>
                    <a:pt x="7714" y="3600"/>
                  </a:cubicBezTo>
                  <a:cubicBezTo>
                    <a:pt x="11314" y="7200"/>
                    <a:pt x="16457" y="14400"/>
                    <a:pt x="21600" y="21600"/>
                  </a:cubicBezTo>
                </a:path>
              </a:pathLst>
            </a:custGeom>
            <a:noFill/>
            <a:ln w="25400">
              <a:solidFill>
                <a:srgbClr val="FF0000"/>
              </a:solidFill>
              <a:miter lim="800000"/>
              <a:headEnd/>
              <a:tailEnd/>
            </a:ln>
            <a:effectLst>
              <a:outerShdw blurRad="127000" dist="76199" dir="2700000" algn="ctr" rotWithShape="0">
                <a:srgbClr val="000000">
                  <a:alpha val="75000"/>
                </a:srgb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75823" name="Group 107"/>
            <p:cNvGrpSpPr>
              <a:grpSpLocks/>
            </p:cNvGrpSpPr>
            <p:nvPr/>
          </p:nvGrpSpPr>
          <p:grpSpPr bwMode="auto">
            <a:xfrm>
              <a:off x="4838" y="1488"/>
              <a:ext cx="59" cy="156"/>
              <a:chOff x="0" y="0"/>
              <a:chExt cx="82" cy="205"/>
            </a:xfrm>
          </p:grpSpPr>
          <p:sp>
            <p:nvSpPr>
              <p:cNvPr id="75849" name="AutoShape 108"/>
              <p:cNvSpPr>
                <a:spLocks/>
              </p:cNvSpPr>
              <p:nvPr/>
            </p:nvSpPr>
            <p:spPr bwMode="auto">
              <a:xfrm rot="539999">
                <a:off x="10" y="4"/>
                <a:ext cx="64" cy="110"/>
              </a:xfrm>
              <a:custGeom>
                <a:avLst/>
                <a:gdLst>
                  <a:gd name="T0" fmla="*/ 0 w 22056"/>
                  <a:gd name="T1" fmla="*/ 0 h 21396"/>
                  <a:gd name="T2" fmla="*/ 22056 w 22056"/>
                  <a:gd name="T3" fmla="*/ 21396 h 21396"/>
                </a:gdLst>
                <a:ahLst/>
                <a:cxnLst/>
                <a:rect l="T0" t="T1" r="T2" b="T3"/>
                <a:pathLst>
                  <a:path w="22056" h="21396">
                    <a:moveTo>
                      <a:pt x="21304" y="21176"/>
                    </a:moveTo>
                    <a:cubicBezTo>
                      <a:pt x="19168" y="18993"/>
                      <a:pt x="17694" y="16854"/>
                      <a:pt x="16244" y="14014"/>
                    </a:cubicBezTo>
                    <a:cubicBezTo>
                      <a:pt x="14795" y="11173"/>
                      <a:pt x="14516" y="6517"/>
                      <a:pt x="12606" y="4182"/>
                    </a:cubicBezTo>
                    <a:cubicBezTo>
                      <a:pt x="10696" y="1847"/>
                      <a:pt x="6545" y="336"/>
                      <a:pt x="4455" y="-44"/>
                    </a:cubicBezTo>
                    <a:cubicBezTo>
                      <a:pt x="2366" y="-424"/>
                      <a:pt x="873" y="1144"/>
                      <a:pt x="293" y="1901"/>
                    </a:cubicBezTo>
                    <a:cubicBezTo>
                      <a:pt x="-287" y="2658"/>
                      <a:pt x="-296" y="2909"/>
                      <a:pt x="642" y="4552"/>
                    </a:cubicBezTo>
                    <a:cubicBezTo>
                      <a:pt x="1580" y="6196"/>
                      <a:pt x="3130" y="9336"/>
                      <a:pt x="5702" y="11715"/>
                    </a:cubicBezTo>
                    <a:cubicBezTo>
                      <a:pt x="8274" y="14093"/>
                      <a:pt x="12175" y="16459"/>
                      <a:pt x="16075" y="18824"/>
                    </a:cubicBezTo>
                  </a:path>
                </a:pathLst>
              </a:custGeom>
              <a:solidFill>
                <a:srgbClr val="000080"/>
              </a:solidFill>
              <a:ln w="12700">
                <a:solidFill>
                  <a:srgbClr val="000080"/>
                </a:solidFill>
                <a:miter lim="800000"/>
                <a:headEnd/>
                <a:tailEnd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850" name="AutoShape 109"/>
              <p:cNvSpPr>
                <a:spLocks/>
              </p:cNvSpPr>
              <p:nvPr/>
            </p:nvSpPr>
            <p:spPr bwMode="auto">
              <a:xfrm rot="487806">
                <a:off x="21" y="84"/>
                <a:ext cx="34" cy="120"/>
              </a:xfrm>
              <a:custGeom>
                <a:avLst/>
                <a:gdLst>
                  <a:gd name="T0" fmla="*/ 0 w 20578"/>
                  <a:gd name="T1" fmla="*/ 0 h 20943"/>
                  <a:gd name="T2" fmla="*/ 20578 w 20578"/>
                  <a:gd name="T3" fmla="*/ 20943 h 20943"/>
                </a:gdLst>
                <a:ahLst/>
                <a:cxnLst/>
                <a:rect l="T0" t="T1" r="T2" b="T3"/>
                <a:pathLst>
                  <a:path w="20578" h="20943">
                    <a:moveTo>
                      <a:pt x="19954" y="-68"/>
                    </a:moveTo>
                    <a:cubicBezTo>
                      <a:pt x="16586" y="874"/>
                      <a:pt x="13218" y="1816"/>
                      <a:pt x="9773" y="4434"/>
                    </a:cubicBezTo>
                    <a:cubicBezTo>
                      <a:pt x="6328" y="7051"/>
                      <a:pt x="-596" y="13031"/>
                      <a:pt x="-715" y="15637"/>
                    </a:cubicBezTo>
                    <a:cubicBezTo>
                      <a:pt x="-834" y="18243"/>
                      <a:pt x="5766" y="19338"/>
                      <a:pt x="9058" y="20071"/>
                    </a:cubicBezTo>
                    <a:cubicBezTo>
                      <a:pt x="12350" y="20804"/>
                      <a:pt x="17304" y="21532"/>
                      <a:pt x="19035" y="20037"/>
                    </a:cubicBezTo>
                    <a:cubicBezTo>
                      <a:pt x="20766" y="18542"/>
                      <a:pt x="19324" y="13708"/>
                      <a:pt x="19444" y="11101"/>
                    </a:cubicBezTo>
                    <a:cubicBezTo>
                      <a:pt x="19563" y="8495"/>
                      <a:pt x="19682" y="5889"/>
                      <a:pt x="19750" y="4400"/>
                    </a:cubicBezTo>
                    <a:cubicBezTo>
                      <a:pt x="19818" y="2911"/>
                      <a:pt x="19835" y="2538"/>
                      <a:pt x="19852" y="2166"/>
                    </a:cubicBezTo>
                  </a:path>
                </a:pathLst>
              </a:custGeom>
              <a:solidFill>
                <a:srgbClr val="000080"/>
              </a:solidFill>
              <a:ln w="12700">
                <a:solidFill>
                  <a:srgbClr val="000080"/>
                </a:solidFill>
                <a:miter lim="800000"/>
                <a:headEnd/>
                <a:tailEnd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75824" name="Group 110"/>
            <p:cNvGrpSpPr>
              <a:grpSpLocks/>
            </p:cNvGrpSpPr>
            <p:nvPr/>
          </p:nvGrpSpPr>
          <p:grpSpPr bwMode="auto">
            <a:xfrm>
              <a:off x="4866" y="1484"/>
              <a:ext cx="51" cy="153"/>
              <a:chOff x="0" y="0"/>
              <a:chExt cx="70" cy="202"/>
            </a:xfrm>
          </p:grpSpPr>
          <p:sp>
            <p:nvSpPr>
              <p:cNvPr id="75847" name="AutoShape 111"/>
              <p:cNvSpPr>
                <a:spLocks/>
              </p:cNvSpPr>
              <p:nvPr/>
            </p:nvSpPr>
            <p:spPr bwMode="auto">
              <a:xfrm rot="-149371">
                <a:off x="2" y="0"/>
                <a:ext cx="64" cy="110"/>
              </a:xfrm>
              <a:custGeom>
                <a:avLst/>
                <a:gdLst>
                  <a:gd name="T0" fmla="*/ 0 w 21969"/>
                  <a:gd name="T1" fmla="*/ 0 h 21366"/>
                  <a:gd name="T2" fmla="*/ 21969 w 21969"/>
                  <a:gd name="T3" fmla="*/ 21366 h 21366"/>
                </a:gdLst>
                <a:ahLst/>
                <a:cxnLst/>
                <a:rect l="T0" t="T1" r="T2" b="T3"/>
                <a:pathLst>
                  <a:path w="21969" h="21366">
                    <a:moveTo>
                      <a:pt x="650" y="21366"/>
                    </a:moveTo>
                    <a:cubicBezTo>
                      <a:pt x="2788" y="19183"/>
                      <a:pt x="4266" y="17045"/>
                      <a:pt x="5723" y="14205"/>
                    </a:cubicBezTo>
                    <a:cubicBezTo>
                      <a:pt x="7180" y="11366"/>
                      <a:pt x="7479" y="6717"/>
                      <a:pt x="9392" y="4382"/>
                    </a:cubicBezTo>
                    <a:cubicBezTo>
                      <a:pt x="11305" y="2047"/>
                      <a:pt x="15448" y="531"/>
                      <a:pt x="17531" y="149"/>
                    </a:cubicBezTo>
                    <a:cubicBezTo>
                      <a:pt x="19614" y="-234"/>
                      <a:pt x="21094" y="1329"/>
                      <a:pt x="21668" y="2085"/>
                    </a:cubicBezTo>
                    <a:cubicBezTo>
                      <a:pt x="22242" y="2840"/>
                      <a:pt x="22250" y="3090"/>
                      <a:pt x="21308" y="4733"/>
                    </a:cubicBezTo>
                    <a:cubicBezTo>
                      <a:pt x="20366" y="6376"/>
                      <a:pt x="18808" y="9514"/>
                      <a:pt x="16235" y="11893"/>
                    </a:cubicBezTo>
                    <a:cubicBezTo>
                      <a:pt x="13662" y="14273"/>
                      <a:pt x="9766" y="16641"/>
                      <a:pt x="5869" y="19009"/>
                    </a:cubicBezTo>
                  </a:path>
                </a:pathLst>
              </a:custGeom>
              <a:solidFill>
                <a:srgbClr val="000080"/>
              </a:solidFill>
              <a:ln w="12700">
                <a:solidFill>
                  <a:srgbClr val="000080"/>
                </a:solidFill>
                <a:miter lim="800000"/>
                <a:headEnd/>
                <a:tailEnd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848" name="AutoShape 112"/>
              <p:cNvSpPr>
                <a:spLocks/>
              </p:cNvSpPr>
              <p:nvPr/>
            </p:nvSpPr>
            <p:spPr bwMode="auto">
              <a:xfrm rot="-779676">
                <a:off x="20" y="84"/>
                <a:ext cx="32" cy="116"/>
              </a:xfrm>
              <a:custGeom>
                <a:avLst/>
                <a:gdLst>
                  <a:gd name="T0" fmla="*/ 0 w 20582"/>
                  <a:gd name="T1" fmla="*/ 0 h 20942"/>
                  <a:gd name="T2" fmla="*/ 20582 w 20582"/>
                  <a:gd name="T3" fmla="*/ 20942 h 20942"/>
                </a:gdLst>
                <a:ahLst/>
                <a:cxnLst/>
                <a:rect l="T0" t="T1" r="T2" b="T3"/>
                <a:pathLst>
                  <a:path w="20582" h="20942">
                    <a:moveTo>
                      <a:pt x="623" y="3"/>
                    </a:moveTo>
                    <a:cubicBezTo>
                      <a:pt x="4003" y="948"/>
                      <a:pt x="7382" y="1892"/>
                      <a:pt x="10857" y="4512"/>
                    </a:cubicBezTo>
                    <a:cubicBezTo>
                      <a:pt x="14332" y="7132"/>
                      <a:pt x="21325" y="13116"/>
                      <a:pt x="21473" y="15722"/>
                    </a:cubicBezTo>
                    <a:cubicBezTo>
                      <a:pt x="21622" y="18328"/>
                      <a:pt x="15033" y="19417"/>
                      <a:pt x="11749" y="20148"/>
                    </a:cubicBezTo>
                    <a:cubicBezTo>
                      <a:pt x="8465" y="20879"/>
                      <a:pt x="3518" y="21603"/>
                      <a:pt x="1770" y="20107"/>
                    </a:cubicBezTo>
                    <a:cubicBezTo>
                      <a:pt x="22" y="18611"/>
                      <a:pt x="1409" y="13778"/>
                      <a:pt x="1260" y="11172"/>
                    </a:cubicBezTo>
                    <a:cubicBezTo>
                      <a:pt x="1112" y="8566"/>
                      <a:pt x="963" y="5960"/>
                      <a:pt x="878" y="4471"/>
                    </a:cubicBezTo>
                    <a:cubicBezTo>
                      <a:pt x="793" y="2981"/>
                      <a:pt x="772" y="2609"/>
                      <a:pt x="751" y="2237"/>
                    </a:cubicBezTo>
                  </a:path>
                </a:pathLst>
              </a:custGeom>
              <a:solidFill>
                <a:srgbClr val="000080"/>
              </a:solidFill>
              <a:ln w="12700">
                <a:solidFill>
                  <a:srgbClr val="000080"/>
                </a:solidFill>
                <a:miter lim="800000"/>
                <a:headEnd/>
                <a:tailEnd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75825" name="Group 113"/>
            <p:cNvGrpSpPr>
              <a:grpSpLocks/>
            </p:cNvGrpSpPr>
            <p:nvPr/>
          </p:nvGrpSpPr>
          <p:grpSpPr bwMode="auto">
            <a:xfrm>
              <a:off x="4842" y="1733"/>
              <a:ext cx="72" cy="177"/>
              <a:chOff x="0" y="0"/>
              <a:chExt cx="99" cy="233"/>
            </a:xfrm>
          </p:grpSpPr>
          <p:grpSp>
            <p:nvGrpSpPr>
              <p:cNvPr id="75841" name="Group 114"/>
              <p:cNvGrpSpPr>
                <a:grpSpLocks/>
              </p:cNvGrpSpPr>
              <p:nvPr/>
            </p:nvGrpSpPr>
            <p:grpSpPr bwMode="auto">
              <a:xfrm>
                <a:off x="34" y="0"/>
                <a:ext cx="65" cy="229"/>
                <a:chOff x="0" y="0"/>
                <a:chExt cx="65" cy="229"/>
              </a:xfrm>
            </p:grpSpPr>
            <p:sp>
              <p:nvSpPr>
                <p:cNvPr id="75845" name="AutoShape 115"/>
                <p:cNvSpPr>
                  <a:spLocks/>
                </p:cNvSpPr>
                <p:nvPr/>
              </p:nvSpPr>
              <p:spPr bwMode="auto">
                <a:xfrm rot="-420000">
                  <a:off x="7" y="1"/>
                  <a:ext cx="49" cy="122"/>
                </a:xfrm>
                <a:custGeom>
                  <a:avLst/>
                  <a:gdLst>
                    <a:gd name="T0" fmla="*/ 0 w 19599"/>
                    <a:gd name="T1" fmla="*/ 0 h 20945"/>
                    <a:gd name="T2" fmla="*/ 19599 w 19599"/>
                    <a:gd name="T3" fmla="*/ 20945 h 20945"/>
                  </a:gdLst>
                  <a:ahLst/>
                  <a:cxnLst/>
                  <a:rect l="T0" t="T1" r="T2" b="T3"/>
                  <a:pathLst>
                    <a:path w="19599" h="20945">
                      <a:moveTo>
                        <a:pt x="1259" y="20948"/>
                      </a:moveTo>
                      <a:cubicBezTo>
                        <a:pt x="-803" y="21270"/>
                        <a:pt x="726" y="16980"/>
                        <a:pt x="1041" y="14937"/>
                      </a:cubicBezTo>
                      <a:cubicBezTo>
                        <a:pt x="1356" y="12894"/>
                        <a:pt x="1937" y="11061"/>
                        <a:pt x="2889" y="8730"/>
                      </a:cubicBezTo>
                      <a:cubicBezTo>
                        <a:pt x="3842" y="6398"/>
                        <a:pt x="4079" y="2226"/>
                        <a:pt x="6754" y="948"/>
                      </a:cubicBezTo>
                      <a:cubicBezTo>
                        <a:pt x="9430" y="-330"/>
                        <a:pt x="17604" y="-115"/>
                        <a:pt x="19200" y="1022"/>
                      </a:cubicBezTo>
                      <a:cubicBezTo>
                        <a:pt x="20797" y="2158"/>
                        <a:pt x="18065" y="5439"/>
                        <a:pt x="16720" y="7685"/>
                      </a:cubicBezTo>
                      <a:cubicBezTo>
                        <a:pt x="15376" y="9930"/>
                        <a:pt x="13260" y="12338"/>
                        <a:pt x="10748" y="14536"/>
                      </a:cubicBezTo>
                      <a:cubicBezTo>
                        <a:pt x="8235" y="16733"/>
                        <a:pt x="3285" y="19625"/>
                        <a:pt x="1259" y="20948"/>
                      </a:cubicBezTo>
                      <a:close/>
                      <a:moveTo>
                        <a:pt x="1259" y="20948"/>
                      </a:moveTo>
                    </a:path>
                  </a:pathLst>
                </a:custGeom>
                <a:solidFill>
                  <a:srgbClr val="000080"/>
                </a:solidFill>
                <a:ln w="12700">
                  <a:solidFill>
                    <a:srgbClr val="000080"/>
                  </a:solidFill>
                  <a:miter lim="800000"/>
                  <a:headEnd/>
                  <a:tailEnd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5846" name="AutoShape 116"/>
                <p:cNvSpPr>
                  <a:spLocks/>
                </p:cNvSpPr>
                <p:nvPr/>
              </p:nvSpPr>
              <p:spPr bwMode="auto">
                <a:xfrm rot="-239999">
                  <a:off x="18" y="94"/>
                  <a:ext cx="36" cy="134"/>
                </a:xfrm>
                <a:custGeom>
                  <a:avLst/>
                  <a:gdLst>
                    <a:gd name="T0" fmla="*/ 0 w 19010"/>
                    <a:gd name="T1" fmla="*/ 0 h 20959"/>
                    <a:gd name="T2" fmla="*/ 19010 w 19010"/>
                    <a:gd name="T3" fmla="*/ 20959 h 20959"/>
                  </a:gdLst>
                  <a:ahLst/>
                  <a:cxnLst/>
                  <a:rect l="T0" t="T1" r="T2" b="T3"/>
                  <a:pathLst>
                    <a:path w="19010" h="20959">
                      <a:moveTo>
                        <a:pt x="1272" y="123"/>
                      </a:moveTo>
                      <a:cubicBezTo>
                        <a:pt x="-1453" y="-494"/>
                        <a:pt x="786" y="809"/>
                        <a:pt x="845" y="2756"/>
                      </a:cubicBezTo>
                      <a:cubicBezTo>
                        <a:pt x="905" y="4703"/>
                        <a:pt x="1042" y="9170"/>
                        <a:pt x="1126" y="11918"/>
                      </a:cubicBezTo>
                      <a:cubicBezTo>
                        <a:pt x="1210" y="14667"/>
                        <a:pt x="-50" y="17718"/>
                        <a:pt x="1350" y="19248"/>
                      </a:cubicBezTo>
                      <a:cubicBezTo>
                        <a:pt x="2751" y="20779"/>
                        <a:pt x="6820" y="21093"/>
                        <a:pt x="9526" y="21100"/>
                      </a:cubicBezTo>
                      <a:cubicBezTo>
                        <a:pt x="12233" y="21106"/>
                        <a:pt x="15931" y="20351"/>
                        <a:pt x="17590" y="19286"/>
                      </a:cubicBezTo>
                      <a:cubicBezTo>
                        <a:pt x="19249" y="18221"/>
                        <a:pt x="19373" y="16733"/>
                        <a:pt x="19307" y="14595"/>
                      </a:cubicBezTo>
                      <a:cubicBezTo>
                        <a:pt x="19242" y="12457"/>
                        <a:pt x="20147" y="8871"/>
                        <a:pt x="17198" y="6459"/>
                      </a:cubicBezTo>
                      <a:cubicBezTo>
                        <a:pt x="14248" y="4047"/>
                        <a:pt x="3998" y="740"/>
                        <a:pt x="1272" y="123"/>
                      </a:cubicBezTo>
                      <a:close/>
                      <a:moveTo>
                        <a:pt x="1272" y="123"/>
                      </a:moveTo>
                    </a:path>
                  </a:pathLst>
                </a:custGeom>
                <a:solidFill>
                  <a:srgbClr val="000080"/>
                </a:solidFill>
                <a:ln w="12700">
                  <a:solidFill>
                    <a:srgbClr val="000080"/>
                  </a:solidFill>
                  <a:miter lim="800000"/>
                  <a:headEnd/>
                  <a:tailEnd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5842" name="Group 117"/>
              <p:cNvGrpSpPr>
                <a:grpSpLocks/>
              </p:cNvGrpSpPr>
              <p:nvPr/>
            </p:nvGrpSpPr>
            <p:grpSpPr bwMode="auto">
              <a:xfrm>
                <a:off x="0" y="1"/>
                <a:ext cx="54" cy="232"/>
                <a:chOff x="0" y="0"/>
                <a:chExt cx="54" cy="231"/>
              </a:xfrm>
            </p:grpSpPr>
            <p:sp>
              <p:nvSpPr>
                <p:cNvPr id="75843" name="AutoShape 118"/>
                <p:cNvSpPr>
                  <a:spLocks/>
                </p:cNvSpPr>
                <p:nvPr/>
              </p:nvSpPr>
              <p:spPr bwMode="auto">
                <a:xfrm rot="-119999">
                  <a:off x="2" y="0"/>
                  <a:ext cx="49" cy="122"/>
                </a:xfrm>
                <a:custGeom>
                  <a:avLst/>
                  <a:gdLst>
                    <a:gd name="T0" fmla="*/ 0 w 18815"/>
                    <a:gd name="T1" fmla="*/ 0 h 20864"/>
                    <a:gd name="T2" fmla="*/ 18815 w 18815"/>
                    <a:gd name="T3" fmla="*/ 20864 h 20864"/>
                  </a:gdLst>
                  <a:ahLst/>
                  <a:cxnLst/>
                  <a:rect l="T0" t="T1" r="T2" b="T3"/>
                  <a:pathLst>
                    <a:path w="18815" h="20864">
                      <a:moveTo>
                        <a:pt x="18546" y="20897"/>
                      </a:moveTo>
                      <a:cubicBezTo>
                        <a:pt x="20541" y="21233"/>
                        <a:pt x="18880" y="16947"/>
                        <a:pt x="18486" y="14909"/>
                      </a:cubicBezTo>
                      <a:cubicBezTo>
                        <a:pt x="18092" y="12871"/>
                        <a:pt x="17451" y="11040"/>
                        <a:pt x="16432" y="8710"/>
                      </a:cubicBezTo>
                      <a:cubicBezTo>
                        <a:pt x="15413" y="6379"/>
                        <a:pt x="14998" y="2220"/>
                        <a:pt x="12371" y="927"/>
                      </a:cubicBezTo>
                      <a:cubicBezTo>
                        <a:pt x="9745" y="-367"/>
                        <a:pt x="1905" y="-215"/>
                        <a:pt x="423" y="905"/>
                      </a:cubicBezTo>
                      <a:cubicBezTo>
                        <a:pt x="-1059" y="2026"/>
                        <a:pt x="1712" y="5315"/>
                        <a:pt x="3104" y="7563"/>
                      </a:cubicBezTo>
                      <a:cubicBezTo>
                        <a:pt x="4496" y="9811"/>
                        <a:pt x="6636" y="12227"/>
                        <a:pt x="9147" y="14435"/>
                      </a:cubicBezTo>
                      <a:cubicBezTo>
                        <a:pt x="11658" y="16643"/>
                        <a:pt x="16542" y="19563"/>
                        <a:pt x="18546" y="20897"/>
                      </a:cubicBezTo>
                      <a:close/>
                      <a:moveTo>
                        <a:pt x="18546" y="20897"/>
                      </a:moveTo>
                    </a:path>
                  </a:pathLst>
                </a:custGeom>
                <a:solidFill>
                  <a:srgbClr val="000080"/>
                </a:solidFill>
                <a:ln w="12700">
                  <a:solidFill>
                    <a:srgbClr val="000080"/>
                  </a:solidFill>
                  <a:miter lim="800000"/>
                  <a:headEnd/>
                  <a:tailEnd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5844" name="AutoShape 119"/>
                <p:cNvSpPr>
                  <a:spLocks/>
                </p:cNvSpPr>
                <p:nvPr/>
              </p:nvSpPr>
              <p:spPr bwMode="auto">
                <a:xfrm rot="180000">
                  <a:off x="16" y="94"/>
                  <a:ext cx="35" cy="137"/>
                </a:xfrm>
                <a:custGeom>
                  <a:avLst/>
                  <a:gdLst>
                    <a:gd name="T0" fmla="*/ 0 w 20090"/>
                    <a:gd name="T1" fmla="*/ 0 h 20981"/>
                    <a:gd name="T2" fmla="*/ 20090 w 20090"/>
                    <a:gd name="T3" fmla="*/ 20981 h 20981"/>
                  </a:gdLst>
                  <a:ahLst/>
                  <a:cxnLst/>
                  <a:rect l="T0" t="T1" r="T2" b="T3"/>
                  <a:pathLst>
                    <a:path w="20090" h="20981">
                      <a:moveTo>
                        <a:pt x="17361" y="36"/>
                      </a:moveTo>
                      <a:cubicBezTo>
                        <a:pt x="20285" y="-568"/>
                        <a:pt x="19154" y="1045"/>
                        <a:pt x="19467" y="3030"/>
                      </a:cubicBezTo>
                      <a:cubicBezTo>
                        <a:pt x="19781" y="5015"/>
                        <a:pt x="19309" y="9324"/>
                        <a:pt x="19242" y="12022"/>
                      </a:cubicBezTo>
                      <a:cubicBezTo>
                        <a:pt x="19174" y="14719"/>
                        <a:pt x="20553" y="17714"/>
                        <a:pt x="19061" y="19215"/>
                      </a:cubicBezTo>
                      <a:cubicBezTo>
                        <a:pt x="17569" y="20716"/>
                        <a:pt x="13198" y="21023"/>
                        <a:pt x="10289" y="21027"/>
                      </a:cubicBezTo>
                      <a:cubicBezTo>
                        <a:pt x="7380" y="21032"/>
                        <a:pt x="3399" y="20289"/>
                        <a:pt x="1607" y="19243"/>
                      </a:cubicBezTo>
                      <a:cubicBezTo>
                        <a:pt x="-185" y="18197"/>
                        <a:pt x="-330" y="16736"/>
                        <a:pt x="-277" y="14638"/>
                      </a:cubicBezTo>
                      <a:cubicBezTo>
                        <a:pt x="-225" y="12540"/>
                        <a:pt x="-1047" y="9094"/>
                        <a:pt x="1923" y="6655"/>
                      </a:cubicBezTo>
                      <a:cubicBezTo>
                        <a:pt x="4893" y="4215"/>
                        <a:pt x="14437" y="640"/>
                        <a:pt x="17361" y="36"/>
                      </a:cubicBezTo>
                      <a:close/>
                      <a:moveTo>
                        <a:pt x="17361" y="36"/>
                      </a:moveTo>
                    </a:path>
                  </a:pathLst>
                </a:custGeom>
                <a:solidFill>
                  <a:srgbClr val="000080"/>
                </a:solidFill>
                <a:ln w="12700">
                  <a:solidFill>
                    <a:srgbClr val="000080"/>
                  </a:solidFill>
                  <a:miter lim="800000"/>
                  <a:headEnd/>
                  <a:tailEnd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75826" name="Group 120"/>
            <p:cNvGrpSpPr>
              <a:grpSpLocks/>
            </p:cNvGrpSpPr>
            <p:nvPr/>
          </p:nvGrpSpPr>
          <p:grpSpPr bwMode="auto">
            <a:xfrm flipH="1">
              <a:off x="5067" y="1656"/>
              <a:ext cx="38" cy="41"/>
              <a:chOff x="0" y="0"/>
              <a:chExt cx="53" cy="54"/>
            </a:xfrm>
          </p:grpSpPr>
          <p:sp>
            <p:nvSpPr>
              <p:cNvPr id="75839" name="Oval 121"/>
              <p:cNvSpPr>
                <a:spLocks/>
              </p:cNvSpPr>
              <p:nvPr/>
            </p:nvSpPr>
            <p:spPr bwMode="auto">
              <a:xfrm>
                <a:off x="7" y="0"/>
                <a:ext cx="15" cy="54"/>
              </a:xfrm>
              <a:prstGeom prst="ellipse">
                <a:avLst/>
              </a:prstGeom>
              <a:solidFill>
                <a:srgbClr val="FF8000"/>
              </a:solidFill>
              <a:ln w="25400">
                <a:solidFill>
                  <a:srgbClr val="FF8000"/>
                </a:solidFill>
                <a:round/>
                <a:headEnd/>
                <a:tailEnd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840" name="AutoShape 122"/>
              <p:cNvSpPr>
                <a:spLocks/>
              </p:cNvSpPr>
              <p:nvPr/>
            </p:nvSpPr>
            <p:spPr bwMode="auto">
              <a:xfrm rot="-3042635">
                <a:off x="18" y="3"/>
                <a:ext cx="15" cy="55"/>
              </a:xfrm>
              <a:custGeom>
                <a:avLst/>
                <a:gdLst>
                  <a:gd name="T0" fmla="*/ 0 w 19303"/>
                  <a:gd name="T1" fmla="*/ 0 h 19652"/>
                  <a:gd name="T2" fmla="*/ 19303 w 19303"/>
                  <a:gd name="T3" fmla="*/ 19652 h 19652"/>
                </a:gdLst>
                <a:ahLst/>
                <a:cxnLst/>
                <a:rect l="T0" t="T1" r="T2" b="T3"/>
                <a:pathLst>
                  <a:path w="19303" h="19652">
                    <a:moveTo>
                      <a:pt x="16667" y="2958"/>
                    </a:moveTo>
                    <a:cubicBezTo>
                      <a:pt x="20691" y="6814"/>
                      <a:pt x="21103" y="13035"/>
                      <a:pt x="17588" y="16854"/>
                    </a:cubicBezTo>
                    <a:cubicBezTo>
                      <a:pt x="14073" y="20673"/>
                      <a:pt x="7962" y="20643"/>
                      <a:pt x="3939" y="16788"/>
                    </a:cubicBezTo>
                    <a:cubicBezTo>
                      <a:pt x="-85" y="12932"/>
                      <a:pt x="-497" y="6711"/>
                      <a:pt x="3018" y="2892"/>
                    </a:cubicBezTo>
                    <a:cubicBezTo>
                      <a:pt x="6533" y="-927"/>
                      <a:pt x="12644" y="-897"/>
                      <a:pt x="16667" y="2958"/>
                    </a:cubicBezTo>
                  </a:path>
                </a:pathLst>
              </a:custGeom>
              <a:solidFill>
                <a:schemeClr val="accent1"/>
              </a:solidFill>
              <a:ln w="25400">
                <a:solidFill>
                  <a:srgbClr val="FFCC66"/>
                </a:solidFill>
                <a:miter lim="800000"/>
                <a:headEnd/>
                <a:tailEnd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75827" name="Group 123"/>
            <p:cNvGrpSpPr>
              <a:grpSpLocks/>
            </p:cNvGrpSpPr>
            <p:nvPr/>
          </p:nvGrpSpPr>
          <p:grpSpPr bwMode="auto">
            <a:xfrm>
              <a:off x="4679" y="1678"/>
              <a:ext cx="37" cy="41"/>
              <a:chOff x="0" y="0"/>
              <a:chExt cx="53" cy="54"/>
            </a:xfrm>
          </p:grpSpPr>
          <p:sp>
            <p:nvSpPr>
              <p:cNvPr id="75837" name="Oval 124"/>
              <p:cNvSpPr>
                <a:spLocks/>
              </p:cNvSpPr>
              <p:nvPr/>
            </p:nvSpPr>
            <p:spPr bwMode="auto">
              <a:xfrm>
                <a:off x="7" y="0"/>
                <a:ext cx="15" cy="54"/>
              </a:xfrm>
              <a:prstGeom prst="ellipse">
                <a:avLst/>
              </a:prstGeom>
              <a:solidFill>
                <a:srgbClr val="FF8000"/>
              </a:solidFill>
              <a:ln w="25400">
                <a:solidFill>
                  <a:srgbClr val="FF8000"/>
                </a:solidFill>
                <a:round/>
                <a:headEnd/>
                <a:tailEnd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838" name="AutoShape 125"/>
              <p:cNvSpPr>
                <a:spLocks/>
              </p:cNvSpPr>
              <p:nvPr/>
            </p:nvSpPr>
            <p:spPr bwMode="auto">
              <a:xfrm rot="-3042635">
                <a:off x="18" y="3"/>
                <a:ext cx="15" cy="55"/>
              </a:xfrm>
              <a:custGeom>
                <a:avLst/>
                <a:gdLst>
                  <a:gd name="T0" fmla="*/ 0 w 19303"/>
                  <a:gd name="T1" fmla="*/ 0 h 19652"/>
                  <a:gd name="T2" fmla="*/ 19303 w 19303"/>
                  <a:gd name="T3" fmla="*/ 19652 h 19652"/>
                </a:gdLst>
                <a:ahLst/>
                <a:cxnLst/>
                <a:rect l="T0" t="T1" r="T2" b="T3"/>
                <a:pathLst>
                  <a:path w="19303" h="19652">
                    <a:moveTo>
                      <a:pt x="16667" y="2958"/>
                    </a:moveTo>
                    <a:cubicBezTo>
                      <a:pt x="20691" y="6814"/>
                      <a:pt x="21103" y="13035"/>
                      <a:pt x="17588" y="16854"/>
                    </a:cubicBezTo>
                    <a:cubicBezTo>
                      <a:pt x="14073" y="20673"/>
                      <a:pt x="7962" y="20643"/>
                      <a:pt x="3939" y="16788"/>
                    </a:cubicBezTo>
                    <a:cubicBezTo>
                      <a:pt x="-85" y="12932"/>
                      <a:pt x="-497" y="6711"/>
                      <a:pt x="3018" y="2892"/>
                    </a:cubicBezTo>
                    <a:cubicBezTo>
                      <a:pt x="6533" y="-927"/>
                      <a:pt x="12644" y="-897"/>
                      <a:pt x="16667" y="2958"/>
                    </a:cubicBezTo>
                  </a:path>
                </a:pathLst>
              </a:custGeom>
              <a:solidFill>
                <a:schemeClr val="accent1"/>
              </a:solidFill>
              <a:ln w="25400">
                <a:solidFill>
                  <a:srgbClr val="FFCC66"/>
                </a:solidFill>
                <a:miter lim="800000"/>
                <a:headEnd/>
                <a:tailEnd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75828" name="AutoShape 126"/>
            <p:cNvSpPr>
              <a:spLocks/>
            </p:cNvSpPr>
            <p:nvPr/>
          </p:nvSpPr>
          <p:spPr bwMode="auto">
            <a:xfrm rot="-5400000">
              <a:off x="4306" y="1558"/>
              <a:ext cx="85" cy="275"/>
            </a:xfrm>
            <a:custGeom>
              <a:avLst/>
              <a:gdLst>
                <a:gd name="T0" fmla="*/ 0 w 21600"/>
                <a:gd name="T1" fmla="*/ 0 h 21600"/>
                <a:gd name="T2" fmla="*/ 21600 w 21600"/>
                <a:gd name="T3" fmla="*/ 21600 h 21600"/>
              </a:gdLst>
              <a:ahLst/>
              <a:cxnLst/>
              <a:rect l="T0" t="T1" r="T2" b="T3"/>
              <a:pathLst>
                <a:path w="21600" h="21600">
                  <a:moveTo>
                    <a:pt x="21600" y="16200"/>
                  </a:moveTo>
                  <a:lnTo>
                    <a:pt x="16200" y="16200"/>
                  </a:lnTo>
                  <a:lnTo>
                    <a:pt x="16200" y="0"/>
                  </a:lnTo>
                  <a:lnTo>
                    <a:pt x="5400" y="0"/>
                  </a:lnTo>
                  <a:lnTo>
                    <a:pt x="5400" y="16200"/>
                  </a:lnTo>
                  <a:lnTo>
                    <a:pt x="0" y="16200"/>
                  </a:lnTo>
                  <a:lnTo>
                    <a:pt x="10800" y="21600"/>
                  </a:lnTo>
                  <a:close/>
                  <a:moveTo>
                    <a:pt x="21600" y="16200"/>
                  </a:moveTo>
                </a:path>
              </a:pathLst>
            </a:cu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829" name="Rectangle 127"/>
            <p:cNvSpPr>
              <a:spLocks/>
            </p:cNvSpPr>
            <p:nvPr/>
          </p:nvSpPr>
          <p:spPr bwMode="auto">
            <a:xfrm>
              <a:off x="3588" y="2160"/>
              <a:ext cx="706" cy="30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40639" bIns="0" anchor="ctr">
              <a:prstTxWarp prst="textNoShape">
                <a:avLst/>
              </a:prstTxWarp>
              <a:spAutoFit/>
            </a:bodyPr>
            <a:lstStyle/>
            <a:p>
              <a:pPr marL="39688"/>
              <a:r>
                <a:rPr lang="en-US" sz="1600" i="1">
                  <a:ea typeface="Arial" charset="0"/>
                  <a:cs typeface="Arial" charset="0"/>
                </a:rPr>
                <a:t>meiotic </a:t>
              </a:r>
            </a:p>
            <a:p>
              <a:pPr marL="39688"/>
              <a:r>
                <a:rPr lang="en-US" sz="1600" i="1">
                  <a:ea typeface="Arial" charset="0"/>
                  <a:cs typeface="Arial" charset="0"/>
                </a:rPr>
                <a:t>interphase</a:t>
              </a:r>
            </a:p>
          </p:txBody>
        </p:sp>
        <p:sp>
          <p:nvSpPr>
            <p:cNvPr id="75830" name="AutoShape 128"/>
            <p:cNvSpPr>
              <a:spLocks/>
            </p:cNvSpPr>
            <p:nvPr/>
          </p:nvSpPr>
          <p:spPr bwMode="auto">
            <a:xfrm rot="-5400000">
              <a:off x="3077" y="1558"/>
              <a:ext cx="85" cy="275"/>
            </a:xfrm>
            <a:custGeom>
              <a:avLst/>
              <a:gdLst>
                <a:gd name="T0" fmla="*/ 0 w 21600"/>
                <a:gd name="T1" fmla="*/ 0 h 21600"/>
                <a:gd name="T2" fmla="*/ 21600 w 21600"/>
                <a:gd name="T3" fmla="*/ 21600 h 21600"/>
              </a:gdLst>
              <a:ahLst/>
              <a:cxnLst/>
              <a:rect l="T0" t="T1" r="T2" b="T3"/>
              <a:pathLst>
                <a:path w="21600" h="21600">
                  <a:moveTo>
                    <a:pt x="21600" y="16200"/>
                  </a:moveTo>
                  <a:lnTo>
                    <a:pt x="16200" y="16200"/>
                  </a:lnTo>
                  <a:lnTo>
                    <a:pt x="16200" y="0"/>
                  </a:lnTo>
                  <a:lnTo>
                    <a:pt x="5400" y="0"/>
                  </a:lnTo>
                  <a:lnTo>
                    <a:pt x="5400" y="16200"/>
                  </a:lnTo>
                  <a:lnTo>
                    <a:pt x="0" y="16200"/>
                  </a:lnTo>
                  <a:lnTo>
                    <a:pt x="10800" y="21600"/>
                  </a:lnTo>
                  <a:close/>
                  <a:moveTo>
                    <a:pt x="21600" y="16200"/>
                  </a:moveTo>
                </a:path>
              </a:pathLst>
            </a:cu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831" name="Rectangle 130"/>
            <p:cNvSpPr>
              <a:spLocks/>
            </p:cNvSpPr>
            <p:nvPr/>
          </p:nvSpPr>
          <p:spPr bwMode="auto">
            <a:xfrm>
              <a:off x="4692" y="2160"/>
              <a:ext cx="728" cy="30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40639" bIns="0" anchor="ctr">
              <a:prstTxWarp prst="textNoShape">
                <a:avLst/>
              </a:prstTxWarp>
              <a:spAutoFit/>
            </a:bodyPr>
            <a:lstStyle/>
            <a:p>
              <a:pPr marL="39688"/>
              <a:r>
                <a:rPr lang="en-US" sz="1600" i="1">
                  <a:ea typeface="Arial" charset="0"/>
                  <a:cs typeface="Arial" charset="0"/>
                </a:rPr>
                <a:t>meiosis II</a:t>
              </a:r>
            </a:p>
            <a:p>
              <a:pPr marL="39688"/>
              <a:r>
                <a:rPr lang="en-US" sz="1600" i="1">
                  <a:ea typeface="Arial" charset="0"/>
                  <a:cs typeface="Arial" charset="0"/>
                </a:rPr>
                <a:t>metaphase</a:t>
              </a:r>
            </a:p>
          </p:txBody>
        </p:sp>
        <p:grpSp>
          <p:nvGrpSpPr>
            <p:cNvPr id="75832" name="Group 222"/>
            <p:cNvGrpSpPr>
              <a:grpSpLocks/>
            </p:cNvGrpSpPr>
            <p:nvPr/>
          </p:nvGrpSpPr>
          <p:grpSpPr bwMode="auto">
            <a:xfrm rot="-1282236">
              <a:off x="1035" y="1504"/>
              <a:ext cx="103" cy="80"/>
              <a:chOff x="0" y="0"/>
              <a:chExt cx="143" cy="105"/>
            </a:xfrm>
          </p:grpSpPr>
          <p:sp>
            <p:nvSpPr>
              <p:cNvPr id="75835" name="Line 223"/>
              <p:cNvSpPr>
                <a:spLocks noChangeShapeType="1"/>
              </p:cNvSpPr>
              <p:nvPr/>
            </p:nvSpPr>
            <p:spPr bwMode="auto">
              <a:xfrm>
                <a:off x="0" y="20"/>
                <a:ext cx="143" cy="6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836" name="Line 224"/>
              <p:cNvSpPr>
                <a:spLocks noChangeShapeType="1"/>
              </p:cNvSpPr>
              <p:nvPr/>
            </p:nvSpPr>
            <p:spPr bwMode="auto">
              <a:xfrm rot="10800000" flipH="1">
                <a:off x="13" y="0"/>
                <a:ext cx="117" cy="10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75833" name="AutoShape 225"/>
            <p:cNvSpPr>
              <a:spLocks/>
            </p:cNvSpPr>
            <p:nvPr/>
          </p:nvSpPr>
          <p:spPr bwMode="auto">
            <a:xfrm rot="7967844" flipH="1">
              <a:off x="954" y="1253"/>
              <a:ext cx="25" cy="342"/>
            </a:xfrm>
            <a:prstGeom prst="triangle">
              <a:avLst>
                <a:gd name="adj" fmla="val 50000"/>
              </a:avLst>
            </a:prstGeom>
            <a:blipFill dpi="0" rotWithShape="0">
              <a:blip r:embed="rId3"/>
              <a:srcRect/>
              <a:tile tx="0" ty="0" sx="100000" sy="100000" flip="none" algn="tl"/>
            </a:blip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834" name="Rectangle 226"/>
            <p:cNvSpPr>
              <a:spLocks/>
            </p:cNvSpPr>
            <p:nvPr/>
          </p:nvSpPr>
          <p:spPr bwMode="auto">
            <a:xfrm>
              <a:off x="302" y="960"/>
              <a:ext cx="1053" cy="46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40639" bIns="0" anchor="ctr">
              <a:prstTxWarp prst="textNoShape">
                <a:avLst/>
              </a:prstTxWarp>
              <a:spAutoFit/>
            </a:bodyPr>
            <a:lstStyle/>
            <a:p>
              <a:pPr marL="39688" algn="ctr"/>
              <a:r>
                <a:rPr lang="en-US" sz="1600">
                  <a:ea typeface="Arial" charset="0"/>
                  <a:cs typeface="Arial" charset="0"/>
                </a:rPr>
                <a:t>injection of</a:t>
              </a:r>
            </a:p>
            <a:p>
              <a:pPr marL="39688" algn="ctr"/>
              <a:r>
                <a:rPr lang="en-US" sz="1600">
                  <a:ea typeface="Arial" charset="0"/>
                  <a:cs typeface="Arial" charset="0"/>
                </a:rPr>
                <a:t>exogenous DNA</a:t>
              </a:r>
            </a:p>
            <a:p>
              <a:pPr marL="39688" algn="ctr"/>
              <a:endParaRPr lang="en-US" sz="1600">
                <a:ea typeface="Arial" charset="0"/>
                <a:cs typeface="Arial" charset="0"/>
              </a:endParaRPr>
            </a:p>
          </p:txBody>
        </p:sp>
      </p:grpSp>
      <p:sp>
        <p:nvSpPr>
          <p:cNvPr id="75782" name="Rectangle 233"/>
          <p:cNvSpPr>
            <a:spLocks noChangeArrowheads="1"/>
          </p:cNvSpPr>
          <p:nvPr/>
        </p:nvSpPr>
        <p:spPr bwMode="auto">
          <a:xfrm>
            <a:off x="2571750" y="2438400"/>
            <a:ext cx="10858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>
                <a:ea typeface="Arial" charset="0"/>
                <a:cs typeface="Arial" charset="0"/>
              </a:rPr>
              <a:t>progesteron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0" y="429621"/>
            <a:ext cx="8913813" cy="914400"/>
            <a:chOff x="0" y="836013"/>
            <a:chExt cx="8913813" cy="914400"/>
          </a:xfrm>
        </p:grpSpPr>
        <p:sp>
          <p:nvSpPr>
            <p:cNvPr id="135" name="Title 1"/>
            <p:cNvSpPr txBox="1">
              <a:spLocks/>
            </p:cNvSpPr>
            <p:nvPr/>
          </p:nvSpPr>
          <p:spPr>
            <a:xfrm>
              <a:off x="0" y="836013"/>
              <a:ext cx="8913813" cy="914400"/>
            </a:xfrm>
            <a:prstGeom prst="rect">
              <a:avLst/>
            </a:prstGeom>
            <a:solidFill>
              <a:schemeClr val="tx2"/>
            </a:solidFill>
          </p:spPr>
          <p:txBody>
            <a:bodyPr vert="horz" lIns="1188720" tIns="45720" rIns="274320" bIns="45720" rtlCol="0" anchor="ctr">
              <a:normAutofit/>
            </a:bodyPr>
            <a:lstStyle>
              <a:lvl1pPr marL="0" indent="0" algn="l" defTabSz="914400" rtl="0" eaLnBrk="1" latinLnBrk="0" hangingPunct="1">
                <a:spcBef>
                  <a:spcPct val="0"/>
                </a:spcBef>
                <a:buNone/>
                <a:defRPr sz="360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en-US" dirty="0"/>
            </a:p>
          </p:txBody>
        </p:sp>
        <p:sp>
          <p:nvSpPr>
            <p:cNvPr id="134" name="TextBox 7"/>
            <p:cNvSpPr txBox="1">
              <a:spLocks noChangeArrowheads="1"/>
            </p:cNvSpPr>
            <p:nvPr/>
          </p:nvSpPr>
          <p:spPr bwMode="auto">
            <a:xfrm>
              <a:off x="276088" y="1117600"/>
              <a:ext cx="5273073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000" b="1" dirty="0" smtClean="0">
                  <a:solidFill>
                    <a:srgbClr val="FFFFFF"/>
                  </a:solidFill>
                </a:rPr>
                <a:t>Injected cells propagate through meiosis</a:t>
              </a:r>
              <a:endParaRPr lang="en-US" sz="2000" b="1" dirty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62597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triped Right Arrow 22"/>
          <p:cNvSpPr/>
          <p:nvPr/>
        </p:nvSpPr>
        <p:spPr>
          <a:xfrm>
            <a:off x="2971800" y="4166480"/>
            <a:ext cx="4572000" cy="484188"/>
          </a:xfrm>
          <a:prstGeom prst="strip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26" name="Isosceles Triangle 25"/>
          <p:cNvSpPr/>
          <p:nvPr/>
        </p:nvSpPr>
        <p:spPr>
          <a:xfrm rot="10800000">
            <a:off x="1143000" y="3633080"/>
            <a:ext cx="685800" cy="381000"/>
          </a:xfrm>
          <a:prstGeom prst="triangl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30" name="Isosceles Triangle 29"/>
          <p:cNvSpPr/>
          <p:nvPr/>
        </p:nvSpPr>
        <p:spPr>
          <a:xfrm rot="10800000">
            <a:off x="2590800" y="3633080"/>
            <a:ext cx="685800" cy="381000"/>
          </a:xfrm>
          <a:prstGeom prst="triangl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77832" name="TextBox 31"/>
          <p:cNvSpPr txBox="1">
            <a:spLocks noChangeArrowheads="1"/>
          </p:cNvSpPr>
          <p:nvPr/>
        </p:nvSpPr>
        <p:spPr bwMode="auto">
          <a:xfrm>
            <a:off x="1143000" y="3175880"/>
            <a:ext cx="682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b="1">
                <a:latin typeface="Calibri" charset="0"/>
              </a:rPr>
              <a:t>X-ray</a:t>
            </a:r>
          </a:p>
        </p:txBody>
      </p:sp>
      <p:sp>
        <p:nvSpPr>
          <p:cNvPr id="77833" name="TextBox 37"/>
          <p:cNvSpPr txBox="1">
            <a:spLocks noChangeArrowheads="1"/>
          </p:cNvSpPr>
          <p:nvPr/>
        </p:nvSpPr>
        <p:spPr bwMode="auto">
          <a:xfrm>
            <a:off x="2590800" y="3175880"/>
            <a:ext cx="6635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b="1">
                <a:latin typeface="Calibri" charset="0"/>
              </a:rPr>
              <a:t>NMR</a:t>
            </a:r>
          </a:p>
        </p:txBody>
      </p:sp>
      <p:sp>
        <p:nvSpPr>
          <p:cNvPr id="77834" name="TextBox 38"/>
          <p:cNvSpPr txBox="1">
            <a:spLocks noChangeArrowheads="1"/>
          </p:cNvSpPr>
          <p:nvPr/>
        </p:nvSpPr>
        <p:spPr bwMode="auto">
          <a:xfrm>
            <a:off x="3279775" y="3175880"/>
            <a:ext cx="12922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b="1">
                <a:latin typeface="Calibri" charset="0"/>
              </a:rPr>
              <a:t>In-cell NMR</a:t>
            </a:r>
          </a:p>
        </p:txBody>
      </p:sp>
      <p:sp>
        <p:nvSpPr>
          <p:cNvPr id="77835" name="TextBox 39"/>
          <p:cNvSpPr txBox="1">
            <a:spLocks noChangeArrowheads="1"/>
          </p:cNvSpPr>
          <p:nvPr/>
        </p:nvSpPr>
        <p:spPr bwMode="auto">
          <a:xfrm>
            <a:off x="7696200" y="4242680"/>
            <a:ext cx="8080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b="1" i="1">
                <a:latin typeface="Calibri" charset="0"/>
              </a:rPr>
              <a:t>In vivo</a:t>
            </a:r>
          </a:p>
        </p:txBody>
      </p:sp>
      <p:sp>
        <p:nvSpPr>
          <p:cNvPr id="2" name="Isosceles Triangle 29"/>
          <p:cNvSpPr>
            <a:spLocks noChangeArrowheads="1"/>
          </p:cNvSpPr>
          <p:nvPr/>
        </p:nvSpPr>
        <p:spPr bwMode="auto">
          <a:xfrm rot="10800000">
            <a:off x="3505200" y="3633080"/>
            <a:ext cx="685800" cy="38100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rot="10800000" anchor="ctr">
            <a:prstTxWarp prst="textNoShape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Isosceles Triangle 29"/>
          <p:cNvSpPr>
            <a:spLocks noChangeArrowheads="1"/>
          </p:cNvSpPr>
          <p:nvPr/>
        </p:nvSpPr>
        <p:spPr bwMode="auto">
          <a:xfrm rot="10800000">
            <a:off x="7239000" y="3633080"/>
            <a:ext cx="685800" cy="38100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rot="10800000" anchor="ctr">
            <a:prstTxWarp prst="textNoShape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7838" name="TextBox 38"/>
          <p:cNvSpPr txBox="1">
            <a:spLocks noChangeArrowheads="1"/>
          </p:cNvSpPr>
          <p:nvPr/>
        </p:nvSpPr>
        <p:spPr bwMode="auto">
          <a:xfrm>
            <a:off x="6934200" y="3175880"/>
            <a:ext cx="14843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b="1">
                <a:latin typeface="Calibri" charset="0"/>
              </a:rPr>
              <a:t>In-cell spFRET</a:t>
            </a: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0" y="-78387"/>
            <a:ext cx="8913813" cy="914400"/>
          </a:xfrm>
          <a:prstGeom prst="rect">
            <a:avLst/>
          </a:prstGeo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77828" name="TextBox 12"/>
          <p:cNvSpPr txBox="1">
            <a:spLocks noChangeArrowheads="1"/>
          </p:cNvSpPr>
          <p:nvPr/>
        </p:nvSpPr>
        <p:spPr bwMode="auto">
          <a:xfrm>
            <a:off x="202393" y="211666"/>
            <a:ext cx="79772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b="1" dirty="0">
                <a:solidFill>
                  <a:srgbClr val="FFFFFF"/>
                </a:solidFill>
                <a:latin typeface="+mj-lt"/>
              </a:rPr>
              <a:t>Towards </a:t>
            </a:r>
            <a:r>
              <a:rPr lang="en-US" sz="2400" b="1" dirty="0" smtClean="0">
                <a:solidFill>
                  <a:srgbClr val="FFFFFF"/>
                </a:solidFill>
                <a:latin typeface="+mj-lt"/>
              </a:rPr>
              <a:t>structural </a:t>
            </a:r>
            <a:r>
              <a:rPr lang="en-US" sz="2400" b="1" dirty="0">
                <a:solidFill>
                  <a:srgbClr val="FFFFFF"/>
                </a:solidFill>
                <a:latin typeface="+mj-lt"/>
              </a:rPr>
              <a:t>biology under native conditions…</a:t>
            </a:r>
          </a:p>
        </p:txBody>
      </p:sp>
    </p:spTree>
    <p:extLst>
      <p:ext uri="{BB962C8B-B14F-4D97-AF65-F5344CB8AC3E}">
        <p14:creationId xmlns:p14="http://schemas.microsoft.com/office/powerpoint/2010/main" val="42930380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23856"/>
            <a:ext cx="9144000" cy="247473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Environmentally Promoted Deformability: 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 a fundamental difference between DNA and RNA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63456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9" name="Rectangle 6"/>
          <p:cNvSpPr>
            <a:spLocks noChangeArrowheads="1"/>
          </p:cNvSpPr>
          <p:nvPr/>
        </p:nvSpPr>
        <p:spPr bwMode="auto">
          <a:xfrm>
            <a:off x="1066800" y="1295400"/>
            <a:ext cx="13938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/>
              <a:t>DNA/RNA</a:t>
            </a:r>
          </a:p>
        </p:txBody>
      </p:sp>
      <p:sp>
        <p:nvSpPr>
          <p:cNvPr id="79880" name="Rectangle 7"/>
          <p:cNvSpPr>
            <a:spLocks noChangeArrowheads="1"/>
          </p:cNvSpPr>
          <p:nvPr/>
        </p:nvSpPr>
        <p:spPr bwMode="auto">
          <a:xfrm>
            <a:off x="3962400" y="1295400"/>
            <a:ext cx="6032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/>
              <a:t>cell</a:t>
            </a:r>
          </a:p>
        </p:txBody>
      </p:sp>
      <p:sp>
        <p:nvSpPr>
          <p:cNvPr id="79881" name="AutoShape 28"/>
          <p:cNvSpPr>
            <a:spLocks/>
          </p:cNvSpPr>
          <p:nvPr/>
        </p:nvSpPr>
        <p:spPr bwMode="auto">
          <a:xfrm rot="-5400000">
            <a:off x="5409406" y="3163094"/>
            <a:ext cx="220663" cy="676275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21600 h 21600"/>
            </a:gdLst>
            <a:ahLst/>
            <a:cxnLst/>
            <a:rect l="T0" t="T1" r="T2" b="T3"/>
            <a:pathLst>
              <a:path w="21600" h="21600">
                <a:moveTo>
                  <a:pt x="21600" y="16200"/>
                </a:moveTo>
                <a:lnTo>
                  <a:pt x="16200" y="16200"/>
                </a:lnTo>
                <a:lnTo>
                  <a:pt x="16200" y="0"/>
                </a:lnTo>
                <a:lnTo>
                  <a:pt x="5400" y="0"/>
                </a:lnTo>
                <a:lnTo>
                  <a:pt x="5400" y="16200"/>
                </a:lnTo>
                <a:lnTo>
                  <a:pt x="0" y="16200"/>
                </a:lnTo>
                <a:lnTo>
                  <a:pt x="10800" y="21600"/>
                </a:lnTo>
                <a:close/>
                <a:moveTo>
                  <a:pt x="21600" y="16200"/>
                </a:moveTo>
              </a:path>
            </a:pathLst>
          </a:cu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9882" name="Picture 29" descr="toc_na"/>
          <p:cNvPicPr>
            <a:picLocks noChangeAspect="1" noChangeArrowheads="1"/>
          </p:cNvPicPr>
          <p:nvPr/>
        </p:nvPicPr>
        <p:blipFill>
          <a:blip r:embed="rId4"/>
          <a:srcRect l="34773" t="32484" r="33611" b="15651"/>
          <a:stretch>
            <a:fillRect/>
          </a:stretch>
        </p:blipFill>
        <p:spPr bwMode="auto">
          <a:xfrm>
            <a:off x="838200" y="2286000"/>
            <a:ext cx="2055813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83" name="AutoShape 30"/>
          <p:cNvSpPr>
            <a:spLocks/>
          </p:cNvSpPr>
          <p:nvPr/>
        </p:nvSpPr>
        <p:spPr bwMode="auto">
          <a:xfrm rot="-5400000">
            <a:off x="2894806" y="3163094"/>
            <a:ext cx="220663" cy="676275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21600 h 21600"/>
            </a:gdLst>
            <a:ahLst/>
            <a:cxnLst/>
            <a:rect l="T0" t="T1" r="T2" b="T3"/>
            <a:pathLst>
              <a:path w="21600" h="21600">
                <a:moveTo>
                  <a:pt x="21600" y="16200"/>
                </a:moveTo>
                <a:lnTo>
                  <a:pt x="16200" y="16200"/>
                </a:lnTo>
                <a:lnTo>
                  <a:pt x="16200" y="0"/>
                </a:lnTo>
                <a:lnTo>
                  <a:pt x="5400" y="0"/>
                </a:lnTo>
                <a:lnTo>
                  <a:pt x="5400" y="16200"/>
                </a:lnTo>
                <a:lnTo>
                  <a:pt x="0" y="16200"/>
                </a:lnTo>
                <a:lnTo>
                  <a:pt x="10800" y="21600"/>
                </a:lnTo>
                <a:close/>
                <a:moveTo>
                  <a:pt x="21600" y="16200"/>
                </a:moveTo>
              </a:path>
            </a:pathLst>
          </a:cu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" name="Oval 80"/>
          <p:cNvSpPr>
            <a:spLocks noChangeArrowheads="1"/>
          </p:cNvSpPr>
          <p:nvPr/>
        </p:nvSpPr>
        <p:spPr bwMode="auto">
          <a:xfrm>
            <a:off x="990600" y="4648200"/>
            <a:ext cx="609600" cy="609600"/>
          </a:xfrm>
          <a:prstGeom prst="ellipse">
            <a:avLst/>
          </a:prstGeom>
          <a:gradFill rotWithShape="0">
            <a:gsLst>
              <a:gs pos="0">
                <a:schemeClr val="accent2"/>
              </a:gs>
              <a:gs pos="100000">
                <a:srgbClr val="FF0000"/>
              </a:gs>
            </a:gsLst>
            <a:lin ang="2700000" scaled="1"/>
          </a:gradFill>
          <a:ln w="9525">
            <a:solidFill>
              <a:srgbClr val="FF0000"/>
            </a:solidFill>
            <a:round/>
            <a:headEnd/>
            <a:tailEnd/>
          </a:ln>
          <a:effectLst>
            <a:outerShdw blurRad="101600" dist="35687" dir="3360001" rotWithShape="0">
              <a:srgbClr val="000000">
                <a:alpha val="34999"/>
              </a:srgbClr>
            </a:outerShdw>
          </a:effectLst>
        </p:spPr>
        <p:txBody>
          <a:bodyPr anchor="ctr">
            <a:prstTxWarp prst="textNoShape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8" name="Oval 77"/>
          <p:cNvSpPr>
            <a:spLocks noChangeArrowheads="1"/>
          </p:cNvSpPr>
          <p:nvPr/>
        </p:nvSpPr>
        <p:spPr bwMode="auto">
          <a:xfrm>
            <a:off x="2362200" y="1828800"/>
            <a:ext cx="609600" cy="609600"/>
          </a:xfrm>
          <a:prstGeom prst="ellipse">
            <a:avLst/>
          </a:prstGeom>
          <a:gradFill rotWithShape="0">
            <a:gsLst>
              <a:gs pos="0">
                <a:srgbClr val="FFAD43"/>
              </a:gs>
              <a:gs pos="100000">
                <a:srgbClr val="FF6F16"/>
              </a:gs>
            </a:gsLst>
            <a:lin ang="2700000" scaled="1"/>
          </a:gradFill>
          <a:ln w="9525">
            <a:solidFill>
              <a:srgbClr val="FF6F16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>
            <a:prstTxWarp prst="textNoShape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9886" name="Rectangle 45"/>
          <p:cNvSpPr>
            <a:spLocks noChangeArrowheads="1"/>
          </p:cNvSpPr>
          <p:nvPr/>
        </p:nvSpPr>
        <p:spPr bwMode="auto">
          <a:xfrm>
            <a:off x="2473325" y="4873625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9874" name="Object 2"/>
          <p:cNvGraphicFramePr>
            <a:graphicFrameLocks noChangeAspect="1"/>
          </p:cNvGraphicFramePr>
          <p:nvPr/>
        </p:nvGraphicFramePr>
        <p:xfrm>
          <a:off x="5638800" y="2141538"/>
          <a:ext cx="3276600" cy="2573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5" name="Graph" r:id="rId5" imgW="3879494" imgH="3046781" progId="">
                  <p:embed/>
                </p:oleObj>
              </mc:Choice>
              <mc:Fallback>
                <p:oleObj name="Graph" r:id="rId5" imgW="3879494" imgH="3046781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2141538"/>
                        <a:ext cx="3276600" cy="25733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079" name="Oval 47"/>
          <p:cNvSpPr>
            <a:spLocks/>
          </p:cNvSpPr>
          <p:nvPr/>
        </p:nvSpPr>
        <p:spPr bwMode="auto">
          <a:xfrm>
            <a:off x="3505200" y="2743200"/>
            <a:ext cx="1447800" cy="1435100"/>
          </a:xfrm>
          <a:prstGeom prst="ellipse">
            <a:avLst/>
          </a:prstGeom>
          <a:solidFill>
            <a:srgbClr val="B4B9BF">
              <a:alpha val="51999"/>
            </a:srgbClr>
          </a:solidFill>
          <a:ln w="25400">
            <a:solidFill>
              <a:srgbClr val="666666">
                <a:alpha val="51999"/>
              </a:srgbClr>
            </a:solidFill>
            <a:round/>
            <a:headEnd/>
            <a:tailEnd/>
          </a:ln>
          <a:effectLst>
            <a:outerShdw blurRad="127000" dist="76199" dir="2700000" algn="ctr" rotWithShape="0">
              <a:srgbClr val="000000">
                <a:alpha val="75000"/>
              </a:srgbClr>
            </a:outerShdw>
          </a:effectLst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defRPr/>
            </a:pPr>
            <a:endParaRPr lang="en-US"/>
          </a:p>
        </p:txBody>
      </p:sp>
      <p:grpSp>
        <p:nvGrpSpPr>
          <p:cNvPr id="4" name="Group 48"/>
          <p:cNvGrpSpPr>
            <a:grpSpLocks/>
          </p:cNvGrpSpPr>
          <p:nvPr/>
        </p:nvGrpSpPr>
        <p:grpSpPr bwMode="auto">
          <a:xfrm rot="-3298716">
            <a:off x="4157662" y="3398838"/>
            <a:ext cx="169863" cy="407988"/>
            <a:chOff x="2592" y="2303"/>
            <a:chExt cx="107" cy="257"/>
          </a:xfrm>
        </p:grpSpPr>
        <p:sp>
          <p:nvSpPr>
            <p:cNvPr id="79894" name="AutoShape 49"/>
            <p:cNvSpPr>
              <a:spLocks/>
            </p:cNvSpPr>
            <p:nvPr/>
          </p:nvSpPr>
          <p:spPr bwMode="auto">
            <a:xfrm rot="21288692" flipH="1">
              <a:off x="2597" y="2303"/>
              <a:ext cx="101" cy="239"/>
            </a:xfrm>
            <a:custGeom>
              <a:avLst/>
              <a:gdLst>
                <a:gd name="T0" fmla="*/ 0 w 21149"/>
                <a:gd name="T1" fmla="*/ 0 h 21600"/>
                <a:gd name="T2" fmla="*/ 21149 w 21149"/>
                <a:gd name="T3" fmla="*/ 21600 h 21600"/>
              </a:gdLst>
              <a:ahLst/>
              <a:cxnLst/>
              <a:rect l="T0" t="T1" r="T2" b="T3"/>
              <a:pathLst>
                <a:path w="21149" h="21600">
                  <a:moveTo>
                    <a:pt x="18261" y="0"/>
                  </a:moveTo>
                  <a:cubicBezTo>
                    <a:pt x="15522" y="525"/>
                    <a:pt x="12275" y="1087"/>
                    <a:pt x="9633" y="1645"/>
                  </a:cubicBezTo>
                  <a:cubicBezTo>
                    <a:pt x="7976" y="1995"/>
                    <a:pt x="4969" y="2295"/>
                    <a:pt x="3954" y="2484"/>
                  </a:cubicBezTo>
                  <a:cubicBezTo>
                    <a:pt x="2321" y="2787"/>
                    <a:pt x="1690" y="3081"/>
                    <a:pt x="594" y="3689"/>
                  </a:cubicBezTo>
                  <a:cubicBezTo>
                    <a:pt x="-77" y="4062"/>
                    <a:pt x="-318" y="4638"/>
                    <a:pt x="594" y="4974"/>
                  </a:cubicBezTo>
                  <a:cubicBezTo>
                    <a:pt x="1841" y="5433"/>
                    <a:pt x="3007" y="5732"/>
                    <a:pt x="4703" y="6079"/>
                  </a:cubicBezTo>
                  <a:cubicBezTo>
                    <a:pt x="6387" y="6424"/>
                    <a:pt x="7883" y="6617"/>
                    <a:pt x="9633" y="6938"/>
                  </a:cubicBezTo>
                  <a:cubicBezTo>
                    <a:pt x="11273" y="7239"/>
                    <a:pt x="14198" y="7409"/>
                    <a:pt x="15796" y="7724"/>
                  </a:cubicBezTo>
                  <a:cubicBezTo>
                    <a:pt x="17599" y="8081"/>
                    <a:pt x="20863" y="8440"/>
                    <a:pt x="21137" y="9119"/>
                  </a:cubicBezTo>
                  <a:cubicBezTo>
                    <a:pt x="21282" y="9478"/>
                    <a:pt x="21207" y="9905"/>
                    <a:pt x="20590" y="10228"/>
                  </a:cubicBezTo>
                  <a:cubicBezTo>
                    <a:pt x="19690" y="10697"/>
                    <a:pt x="17348" y="11110"/>
                    <a:pt x="15796" y="11444"/>
                  </a:cubicBezTo>
                  <a:cubicBezTo>
                    <a:pt x="14187" y="11790"/>
                    <a:pt x="13023" y="11934"/>
                    <a:pt x="11277" y="12230"/>
                  </a:cubicBezTo>
                  <a:cubicBezTo>
                    <a:pt x="9088" y="12603"/>
                    <a:pt x="6983" y="13010"/>
                    <a:pt x="4977" y="13446"/>
                  </a:cubicBezTo>
                  <a:cubicBezTo>
                    <a:pt x="3687" y="13727"/>
                    <a:pt x="2031" y="13968"/>
                    <a:pt x="1416" y="14376"/>
                  </a:cubicBezTo>
                  <a:cubicBezTo>
                    <a:pt x="747" y="14820"/>
                    <a:pt x="569" y="15384"/>
                    <a:pt x="1416" y="15807"/>
                  </a:cubicBezTo>
                  <a:cubicBezTo>
                    <a:pt x="2734" y="16464"/>
                    <a:pt x="5313" y="16889"/>
                    <a:pt x="7442" y="17380"/>
                  </a:cubicBezTo>
                  <a:cubicBezTo>
                    <a:pt x="9248" y="17797"/>
                    <a:pt x="11289" y="18139"/>
                    <a:pt x="13194" y="18525"/>
                  </a:cubicBezTo>
                  <a:cubicBezTo>
                    <a:pt x="14941" y="18878"/>
                    <a:pt x="16923" y="19168"/>
                    <a:pt x="18398" y="19597"/>
                  </a:cubicBezTo>
                  <a:cubicBezTo>
                    <a:pt x="19352" y="19875"/>
                    <a:pt x="19835" y="20247"/>
                    <a:pt x="20316" y="20599"/>
                  </a:cubicBezTo>
                  <a:cubicBezTo>
                    <a:pt x="20755" y="20920"/>
                    <a:pt x="20863" y="21266"/>
                    <a:pt x="21137" y="21600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895" name="AutoShape 50"/>
            <p:cNvSpPr>
              <a:spLocks/>
            </p:cNvSpPr>
            <p:nvPr/>
          </p:nvSpPr>
          <p:spPr bwMode="auto">
            <a:xfrm rot="-311308">
              <a:off x="2592" y="2319"/>
              <a:ext cx="107" cy="241"/>
            </a:xfrm>
            <a:custGeom>
              <a:avLst/>
              <a:gdLst>
                <a:gd name="T0" fmla="*/ 0 w 21473"/>
                <a:gd name="T1" fmla="*/ 0 h 21600"/>
                <a:gd name="T2" fmla="*/ 21473 w 21473"/>
                <a:gd name="T3" fmla="*/ 21600 h 21600"/>
              </a:gdLst>
              <a:ahLst/>
              <a:cxnLst/>
              <a:rect l="T0" t="T1" r="T2" b="T3"/>
              <a:pathLst>
                <a:path w="21473" h="21600">
                  <a:moveTo>
                    <a:pt x="20889" y="0"/>
                  </a:moveTo>
                  <a:cubicBezTo>
                    <a:pt x="18256" y="519"/>
                    <a:pt x="11184" y="1041"/>
                    <a:pt x="8645" y="1593"/>
                  </a:cubicBezTo>
                  <a:cubicBezTo>
                    <a:pt x="7052" y="1940"/>
                    <a:pt x="4087" y="2139"/>
                    <a:pt x="2721" y="2550"/>
                  </a:cubicBezTo>
                  <a:cubicBezTo>
                    <a:pt x="483" y="3222"/>
                    <a:pt x="0" y="3321"/>
                    <a:pt x="0" y="3905"/>
                  </a:cubicBezTo>
                  <a:cubicBezTo>
                    <a:pt x="0" y="4330"/>
                    <a:pt x="1099" y="4728"/>
                    <a:pt x="1976" y="5061"/>
                  </a:cubicBezTo>
                  <a:cubicBezTo>
                    <a:pt x="3175" y="5515"/>
                    <a:pt x="5433" y="5720"/>
                    <a:pt x="7064" y="6064"/>
                  </a:cubicBezTo>
                  <a:cubicBezTo>
                    <a:pt x="8682" y="6405"/>
                    <a:pt x="10299" y="6622"/>
                    <a:pt x="11982" y="6940"/>
                  </a:cubicBezTo>
                  <a:cubicBezTo>
                    <a:pt x="13559" y="7238"/>
                    <a:pt x="17160" y="7728"/>
                    <a:pt x="18696" y="8041"/>
                  </a:cubicBezTo>
                  <a:cubicBezTo>
                    <a:pt x="20429" y="8394"/>
                    <a:pt x="21198" y="8749"/>
                    <a:pt x="21461" y="9422"/>
                  </a:cubicBezTo>
                  <a:cubicBezTo>
                    <a:pt x="21600" y="9777"/>
                    <a:pt x="21528" y="10020"/>
                    <a:pt x="20934" y="10340"/>
                  </a:cubicBezTo>
                  <a:cubicBezTo>
                    <a:pt x="20070" y="10805"/>
                    <a:pt x="17819" y="11213"/>
                    <a:pt x="16326" y="11544"/>
                  </a:cubicBezTo>
                  <a:cubicBezTo>
                    <a:pt x="14780" y="11886"/>
                    <a:pt x="13661" y="12029"/>
                    <a:pt x="11982" y="12323"/>
                  </a:cubicBezTo>
                  <a:cubicBezTo>
                    <a:pt x="9878" y="12691"/>
                    <a:pt x="7854" y="13094"/>
                    <a:pt x="5926" y="13527"/>
                  </a:cubicBezTo>
                  <a:cubicBezTo>
                    <a:pt x="4686" y="13804"/>
                    <a:pt x="3094" y="14043"/>
                    <a:pt x="2503" y="14447"/>
                  </a:cubicBezTo>
                  <a:cubicBezTo>
                    <a:pt x="1860" y="14886"/>
                    <a:pt x="1688" y="15445"/>
                    <a:pt x="2503" y="15864"/>
                  </a:cubicBezTo>
                  <a:cubicBezTo>
                    <a:pt x="3770" y="16514"/>
                    <a:pt x="6249" y="16935"/>
                    <a:pt x="8296" y="17422"/>
                  </a:cubicBezTo>
                  <a:cubicBezTo>
                    <a:pt x="10032" y="17834"/>
                    <a:pt x="11994" y="18173"/>
                    <a:pt x="13825" y="18555"/>
                  </a:cubicBezTo>
                  <a:cubicBezTo>
                    <a:pt x="15504" y="18905"/>
                    <a:pt x="17410" y="19192"/>
                    <a:pt x="18828" y="19617"/>
                  </a:cubicBezTo>
                  <a:cubicBezTo>
                    <a:pt x="19745" y="19892"/>
                    <a:pt x="20209" y="20261"/>
                    <a:pt x="20671" y="20609"/>
                  </a:cubicBezTo>
                  <a:cubicBezTo>
                    <a:pt x="21094" y="20927"/>
                    <a:pt x="21198" y="21270"/>
                    <a:pt x="21461" y="21600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Oval 80"/>
          <p:cNvSpPr>
            <a:spLocks noChangeArrowheads="1"/>
          </p:cNvSpPr>
          <p:nvPr/>
        </p:nvSpPr>
        <p:spPr bwMode="auto">
          <a:xfrm>
            <a:off x="3886200" y="3441700"/>
            <a:ext cx="152400" cy="152400"/>
          </a:xfrm>
          <a:prstGeom prst="ellipse">
            <a:avLst/>
          </a:prstGeom>
          <a:gradFill rotWithShape="0">
            <a:gsLst>
              <a:gs pos="0">
                <a:schemeClr val="accent2"/>
              </a:gs>
              <a:gs pos="100000">
                <a:srgbClr val="FF0000"/>
              </a:gs>
            </a:gsLst>
            <a:lin ang="2700000" scaled="1"/>
          </a:gradFill>
          <a:ln w="9525">
            <a:solidFill>
              <a:srgbClr val="FF0000"/>
            </a:solidFill>
            <a:round/>
            <a:headEnd/>
            <a:tailEnd/>
          </a:ln>
          <a:effectLst>
            <a:outerShdw blurRad="101600" dist="35687" dir="3360001" rotWithShape="0">
              <a:srgbClr val="000000">
                <a:alpha val="34999"/>
              </a:srgbClr>
            </a:outerShdw>
          </a:effectLst>
        </p:spPr>
        <p:txBody>
          <a:bodyPr anchor="ctr">
            <a:prstTxWarp prst="textNoShape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Oval 77"/>
          <p:cNvSpPr>
            <a:spLocks noChangeArrowheads="1"/>
          </p:cNvSpPr>
          <p:nvPr/>
        </p:nvSpPr>
        <p:spPr bwMode="auto">
          <a:xfrm>
            <a:off x="4419600" y="3517900"/>
            <a:ext cx="152400" cy="152400"/>
          </a:xfrm>
          <a:prstGeom prst="ellipse">
            <a:avLst/>
          </a:prstGeom>
          <a:gradFill rotWithShape="0">
            <a:gsLst>
              <a:gs pos="0">
                <a:srgbClr val="FFAD43"/>
              </a:gs>
              <a:gs pos="100000">
                <a:srgbClr val="FF6F16"/>
              </a:gs>
            </a:gsLst>
            <a:lin ang="2700000" scaled="1"/>
          </a:gradFill>
          <a:ln w="9525">
            <a:solidFill>
              <a:srgbClr val="FF6F16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>
            <a:prstTxWarp prst="textNoShape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9891" name="Freeform 53"/>
          <p:cNvSpPr>
            <a:spLocks/>
          </p:cNvSpPr>
          <p:nvPr/>
        </p:nvSpPr>
        <p:spPr bwMode="auto">
          <a:xfrm>
            <a:off x="3429000" y="2895600"/>
            <a:ext cx="406400" cy="533400"/>
          </a:xfrm>
          <a:custGeom>
            <a:avLst/>
            <a:gdLst>
              <a:gd name="T0" fmla="*/ 40322500 w 256"/>
              <a:gd name="T1" fmla="*/ 0 h 336"/>
              <a:gd name="T2" fmla="*/ 40322500 w 256"/>
              <a:gd name="T3" fmla="*/ 241935000 h 336"/>
              <a:gd name="T4" fmla="*/ 282257500 w 256"/>
              <a:gd name="T5" fmla="*/ 241935000 h 336"/>
              <a:gd name="T6" fmla="*/ 282257500 w 256"/>
              <a:gd name="T7" fmla="*/ 483870000 h 336"/>
              <a:gd name="T8" fmla="*/ 524192500 w 256"/>
              <a:gd name="T9" fmla="*/ 483870000 h 336"/>
              <a:gd name="T10" fmla="*/ 524192500 w 256"/>
              <a:gd name="T11" fmla="*/ 725805000 h 336"/>
              <a:gd name="T12" fmla="*/ 645160000 w 256"/>
              <a:gd name="T13" fmla="*/ 846772500 h 33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56"/>
              <a:gd name="T22" fmla="*/ 0 h 336"/>
              <a:gd name="T23" fmla="*/ 256 w 256"/>
              <a:gd name="T24" fmla="*/ 336 h 3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56" h="336">
                <a:moveTo>
                  <a:pt x="16" y="0"/>
                </a:moveTo>
                <a:cubicBezTo>
                  <a:pt x="8" y="40"/>
                  <a:pt x="0" y="80"/>
                  <a:pt x="16" y="96"/>
                </a:cubicBezTo>
                <a:cubicBezTo>
                  <a:pt x="32" y="112"/>
                  <a:pt x="96" y="80"/>
                  <a:pt x="112" y="96"/>
                </a:cubicBezTo>
                <a:cubicBezTo>
                  <a:pt x="128" y="112"/>
                  <a:pt x="96" y="176"/>
                  <a:pt x="112" y="192"/>
                </a:cubicBezTo>
                <a:cubicBezTo>
                  <a:pt x="128" y="208"/>
                  <a:pt x="192" y="176"/>
                  <a:pt x="208" y="192"/>
                </a:cubicBezTo>
                <a:cubicBezTo>
                  <a:pt x="224" y="208"/>
                  <a:pt x="200" y="264"/>
                  <a:pt x="208" y="288"/>
                </a:cubicBezTo>
                <a:cubicBezTo>
                  <a:pt x="216" y="312"/>
                  <a:pt x="236" y="324"/>
                  <a:pt x="256" y="336"/>
                </a:cubicBez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9892" name="Freeform 54"/>
          <p:cNvSpPr>
            <a:spLocks/>
          </p:cNvSpPr>
          <p:nvPr/>
        </p:nvSpPr>
        <p:spPr bwMode="auto">
          <a:xfrm rot="-5400000">
            <a:off x="4711700" y="3060700"/>
            <a:ext cx="406400" cy="533400"/>
          </a:xfrm>
          <a:custGeom>
            <a:avLst/>
            <a:gdLst>
              <a:gd name="T0" fmla="*/ 40322500 w 256"/>
              <a:gd name="T1" fmla="*/ 0 h 336"/>
              <a:gd name="T2" fmla="*/ 40322500 w 256"/>
              <a:gd name="T3" fmla="*/ 241935000 h 336"/>
              <a:gd name="T4" fmla="*/ 282257500 w 256"/>
              <a:gd name="T5" fmla="*/ 241935000 h 336"/>
              <a:gd name="T6" fmla="*/ 282257500 w 256"/>
              <a:gd name="T7" fmla="*/ 483870000 h 336"/>
              <a:gd name="T8" fmla="*/ 524192500 w 256"/>
              <a:gd name="T9" fmla="*/ 483870000 h 336"/>
              <a:gd name="T10" fmla="*/ 524192500 w 256"/>
              <a:gd name="T11" fmla="*/ 725805000 h 336"/>
              <a:gd name="T12" fmla="*/ 645160000 w 256"/>
              <a:gd name="T13" fmla="*/ 846772500 h 33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56"/>
              <a:gd name="T22" fmla="*/ 0 h 336"/>
              <a:gd name="T23" fmla="*/ 256 w 256"/>
              <a:gd name="T24" fmla="*/ 336 h 3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56" h="336">
                <a:moveTo>
                  <a:pt x="16" y="0"/>
                </a:moveTo>
                <a:cubicBezTo>
                  <a:pt x="8" y="40"/>
                  <a:pt x="0" y="80"/>
                  <a:pt x="16" y="96"/>
                </a:cubicBezTo>
                <a:cubicBezTo>
                  <a:pt x="32" y="112"/>
                  <a:pt x="96" y="80"/>
                  <a:pt x="112" y="96"/>
                </a:cubicBezTo>
                <a:cubicBezTo>
                  <a:pt x="128" y="112"/>
                  <a:pt x="96" y="176"/>
                  <a:pt x="112" y="192"/>
                </a:cubicBezTo>
                <a:cubicBezTo>
                  <a:pt x="128" y="208"/>
                  <a:pt x="192" y="176"/>
                  <a:pt x="208" y="192"/>
                </a:cubicBezTo>
                <a:cubicBezTo>
                  <a:pt x="224" y="208"/>
                  <a:pt x="200" y="264"/>
                  <a:pt x="208" y="288"/>
                </a:cubicBezTo>
                <a:cubicBezTo>
                  <a:pt x="216" y="312"/>
                  <a:pt x="236" y="324"/>
                  <a:pt x="256" y="336"/>
                </a:cubicBezTo>
              </a:path>
            </a:pathLst>
          </a:custGeom>
          <a:noFill/>
          <a:ln w="25400">
            <a:solidFill>
              <a:srgbClr val="FFCC00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79875" name="Object 3"/>
          <p:cNvGraphicFramePr>
            <a:graphicFrameLocks noChangeAspect="1"/>
          </p:cNvGraphicFramePr>
          <p:nvPr/>
        </p:nvGraphicFramePr>
        <p:xfrm>
          <a:off x="7543800" y="2057400"/>
          <a:ext cx="1143000" cy="56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6" name="Equation" r:id="rId7" imgW="876300" imgH="431800" progId="Equation.3">
                  <p:embed/>
                </p:oleObj>
              </mc:Choice>
              <mc:Fallback>
                <p:oleObj name="Equation" r:id="rId7" imgW="876300" imgH="431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3800" y="2057400"/>
                        <a:ext cx="1143000" cy="5635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893" name="TextBox 23"/>
          <p:cNvSpPr txBox="1">
            <a:spLocks noChangeArrowheads="1"/>
          </p:cNvSpPr>
          <p:nvPr/>
        </p:nvSpPr>
        <p:spPr bwMode="auto">
          <a:xfrm>
            <a:off x="1704975" y="5070475"/>
            <a:ext cx="6496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1" dirty="0">
                <a:solidFill>
                  <a:srgbClr val="C0504D"/>
                </a:solidFill>
              </a:rPr>
              <a:t>FRET</a:t>
            </a:r>
            <a:r>
              <a:rPr lang="en-US" dirty="0"/>
              <a:t> – </a:t>
            </a:r>
            <a:r>
              <a:rPr lang="en-US" b="1" dirty="0">
                <a:solidFill>
                  <a:srgbClr val="C0504D"/>
                </a:solidFill>
              </a:rPr>
              <a:t>F</a:t>
            </a:r>
            <a:r>
              <a:rPr lang="en-US" b="1" dirty="0"/>
              <a:t>luorescence </a:t>
            </a:r>
            <a:r>
              <a:rPr lang="en-US" b="1" dirty="0">
                <a:solidFill>
                  <a:srgbClr val="C0504D"/>
                </a:solidFill>
              </a:rPr>
              <a:t>R</a:t>
            </a:r>
            <a:r>
              <a:rPr lang="en-US" b="1" dirty="0"/>
              <a:t>esonance </a:t>
            </a:r>
            <a:r>
              <a:rPr lang="en-US" b="1" dirty="0">
                <a:solidFill>
                  <a:srgbClr val="C0504D"/>
                </a:solidFill>
              </a:rPr>
              <a:t>E</a:t>
            </a:r>
            <a:r>
              <a:rPr lang="en-US" b="1" dirty="0"/>
              <a:t>nergy </a:t>
            </a:r>
            <a:r>
              <a:rPr lang="en-US" b="1" dirty="0">
                <a:solidFill>
                  <a:srgbClr val="C0504D"/>
                </a:solidFill>
              </a:rPr>
              <a:t>T</a:t>
            </a:r>
            <a:r>
              <a:rPr lang="en-US" b="1" dirty="0"/>
              <a:t>ransfer</a:t>
            </a:r>
            <a:endParaRPr lang="en-US" dirty="0"/>
          </a:p>
        </p:txBody>
      </p:sp>
      <p:sp>
        <p:nvSpPr>
          <p:cNvPr id="24" name="Title 1"/>
          <p:cNvSpPr txBox="1">
            <a:spLocks/>
          </p:cNvSpPr>
          <p:nvPr/>
        </p:nvSpPr>
        <p:spPr>
          <a:xfrm>
            <a:off x="0" y="-78387"/>
            <a:ext cx="8913813" cy="914400"/>
          </a:xfrm>
          <a:prstGeom prst="rect">
            <a:avLst/>
          </a:prstGeo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79878" name="TextBox 7"/>
          <p:cNvSpPr txBox="1">
            <a:spLocks noChangeArrowheads="1"/>
          </p:cNvSpPr>
          <p:nvPr/>
        </p:nvSpPr>
        <p:spPr bwMode="auto">
          <a:xfrm>
            <a:off x="63423" y="127000"/>
            <a:ext cx="400677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b="1" dirty="0">
                <a:solidFill>
                  <a:srgbClr val="FFFFFF"/>
                </a:solidFill>
              </a:rPr>
              <a:t>In-cell single particle FRET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95" y="6062131"/>
            <a:ext cx="91199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/>
              <a:t>Fessl</a:t>
            </a:r>
            <a:r>
              <a:rPr lang="en-US" sz="1600" dirty="0"/>
              <a:t> </a:t>
            </a:r>
            <a:r>
              <a:rPr lang="en-US" sz="1600" dirty="0" smtClean="0"/>
              <a:t>et al  </a:t>
            </a:r>
            <a:r>
              <a:rPr lang="en-US" sz="1600" b="1" i="1" dirty="0" err="1" smtClean="0"/>
              <a:t>Nucl</a:t>
            </a:r>
            <a:r>
              <a:rPr lang="en-US" sz="1600" b="1" i="1" dirty="0" smtClean="0"/>
              <a:t> </a:t>
            </a:r>
            <a:r>
              <a:rPr lang="en-US" sz="1600" b="1" i="1" dirty="0"/>
              <a:t>Acids Res</a:t>
            </a:r>
            <a:r>
              <a:rPr lang="en-US" sz="1600" dirty="0"/>
              <a:t>. 2012</a:t>
            </a:r>
          </a:p>
        </p:txBody>
      </p:sp>
    </p:spTree>
    <p:extLst>
      <p:ext uri="{BB962C8B-B14F-4D97-AF65-F5344CB8AC3E}">
        <p14:creationId xmlns:p14="http://schemas.microsoft.com/office/powerpoint/2010/main" val="8497809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5" name="Rectangle 6"/>
          <p:cNvSpPr>
            <a:spLocks noChangeArrowheads="1"/>
          </p:cNvSpPr>
          <p:nvPr/>
        </p:nvSpPr>
        <p:spPr bwMode="auto">
          <a:xfrm>
            <a:off x="4114800" y="974725"/>
            <a:ext cx="9159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i="1"/>
              <a:t>E. coli</a:t>
            </a:r>
            <a:endParaRPr lang="en-US"/>
          </a:p>
        </p:txBody>
      </p:sp>
      <p:sp>
        <p:nvSpPr>
          <p:cNvPr id="81926" name="AutoShape 8"/>
          <p:cNvSpPr>
            <a:spLocks/>
          </p:cNvSpPr>
          <p:nvPr/>
        </p:nvSpPr>
        <p:spPr bwMode="auto">
          <a:xfrm rot="-67533">
            <a:off x="4579938" y="3886200"/>
            <a:ext cx="220662" cy="676275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21600 h 21600"/>
            </a:gdLst>
            <a:ahLst/>
            <a:cxnLst/>
            <a:rect l="T0" t="T1" r="T2" b="T3"/>
            <a:pathLst>
              <a:path w="21600" h="21600">
                <a:moveTo>
                  <a:pt x="21600" y="16200"/>
                </a:moveTo>
                <a:lnTo>
                  <a:pt x="16200" y="16200"/>
                </a:lnTo>
                <a:lnTo>
                  <a:pt x="16200" y="0"/>
                </a:lnTo>
                <a:lnTo>
                  <a:pt x="5400" y="0"/>
                </a:lnTo>
                <a:lnTo>
                  <a:pt x="5400" y="16200"/>
                </a:lnTo>
                <a:lnTo>
                  <a:pt x="0" y="16200"/>
                </a:lnTo>
                <a:lnTo>
                  <a:pt x="10800" y="21600"/>
                </a:lnTo>
                <a:close/>
                <a:moveTo>
                  <a:pt x="21600" y="16200"/>
                </a:moveTo>
              </a:path>
            </a:pathLst>
          </a:cu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" name="Group 20"/>
          <p:cNvGrpSpPr>
            <a:grpSpLocks/>
          </p:cNvGrpSpPr>
          <p:nvPr/>
        </p:nvGrpSpPr>
        <p:grpSpPr bwMode="auto">
          <a:xfrm rot="3658701">
            <a:off x="1371600" y="2286000"/>
            <a:ext cx="1295400" cy="533400"/>
            <a:chOff x="816" y="2112"/>
            <a:chExt cx="432" cy="155"/>
          </a:xfrm>
        </p:grpSpPr>
        <p:grpSp>
          <p:nvGrpSpPr>
            <p:cNvPr id="5" name="Group 11"/>
            <p:cNvGrpSpPr>
              <a:grpSpLocks/>
            </p:cNvGrpSpPr>
            <p:nvPr/>
          </p:nvGrpSpPr>
          <p:grpSpPr bwMode="auto">
            <a:xfrm rot="-3298716">
              <a:off x="987" y="2085"/>
              <a:ext cx="107" cy="257"/>
              <a:chOff x="2592" y="2303"/>
              <a:chExt cx="107" cy="257"/>
            </a:xfrm>
          </p:grpSpPr>
          <p:sp>
            <p:nvSpPr>
              <p:cNvPr id="81943" name="AutoShape 12"/>
              <p:cNvSpPr>
                <a:spLocks/>
              </p:cNvSpPr>
              <p:nvPr/>
            </p:nvSpPr>
            <p:spPr bwMode="auto">
              <a:xfrm rot="21288692" flipH="1">
                <a:off x="2597" y="2303"/>
                <a:ext cx="101" cy="239"/>
              </a:xfrm>
              <a:custGeom>
                <a:avLst/>
                <a:gdLst>
                  <a:gd name="T0" fmla="*/ 0 w 21149"/>
                  <a:gd name="T1" fmla="*/ 0 h 21600"/>
                  <a:gd name="T2" fmla="*/ 21149 w 21149"/>
                  <a:gd name="T3" fmla="*/ 21600 h 21600"/>
                </a:gdLst>
                <a:ahLst/>
                <a:cxnLst/>
                <a:rect l="T0" t="T1" r="T2" b="T3"/>
                <a:pathLst>
                  <a:path w="21149" h="21600">
                    <a:moveTo>
                      <a:pt x="18261" y="0"/>
                    </a:moveTo>
                    <a:cubicBezTo>
                      <a:pt x="15522" y="525"/>
                      <a:pt x="12275" y="1087"/>
                      <a:pt x="9633" y="1645"/>
                    </a:cubicBezTo>
                    <a:cubicBezTo>
                      <a:pt x="7976" y="1995"/>
                      <a:pt x="4969" y="2295"/>
                      <a:pt x="3954" y="2484"/>
                    </a:cubicBezTo>
                    <a:cubicBezTo>
                      <a:pt x="2321" y="2787"/>
                      <a:pt x="1690" y="3081"/>
                      <a:pt x="594" y="3689"/>
                    </a:cubicBezTo>
                    <a:cubicBezTo>
                      <a:pt x="-77" y="4062"/>
                      <a:pt x="-318" y="4638"/>
                      <a:pt x="594" y="4974"/>
                    </a:cubicBezTo>
                    <a:cubicBezTo>
                      <a:pt x="1841" y="5433"/>
                      <a:pt x="3007" y="5732"/>
                      <a:pt x="4703" y="6079"/>
                    </a:cubicBezTo>
                    <a:cubicBezTo>
                      <a:pt x="6387" y="6424"/>
                      <a:pt x="7883" y="6617"/>
                      <a:pt x="9633" y="6938"/>
                    </a:cubicBezTo>
                    <a:cubicBezTo>
                      <a:pt x="11273" y="7239"/>
                      <a:pt x="14198" y="7409"/>
                      <a:pt x="15796" y="7724"/>
                    </a:cubicBezTo>
                    <a:cubicBezTo>
                      <a:pt x="17599" y="8081"/>
                      <a:pt x="20863" y="8440"/>
                      <a:pt x="21137" y="9119"/>
                    </a:cubicBezTo>
                    <a:cubicBezTo>
                      <a:pt x="21282" y="9478"/>
                      <a:pt x="21207" y="9905"/>
                      <a:pt x="20590" y="10228"/>
                    </a:cubicBezTo>
                    <a:cubicBezTo>
                      <a:pt x="19690" y="10697"/>
                      <a:pt x="17348" y="11110"/>
                      <a:pt x="15796" y="11444"/>
                    </a:cubicBezTo>
                    <a:cubicBezTo>
                      <a:pt x="14187" y="11790"/>
                      <a:pt x="13023" y="11934"/>
                      <a:pt x="11277" y="12230"/>
                    </a:cubicBezTo>
                    <a:cubicBezTo>
                      <a:pt x="9088" y="12603"/>
                      <a:pt x="6983" y="13010"/>
                      <a:pt x="4977" y="13446"/>
                    </a:cubicBezTo>
                    <a:cubicBezTo>
                      <a:pt x="3687" y="13727"/>
                      <a:pt x="2031" y="13968"/>
                      <a:pt x="1416" y="14376"/>
                    </a:cubicBezTo>
                    <a:cubicBezTo>
                      <a:pt x="747" y="14820"/>
                      <a:pt x="569" y="15384"/>
                      <a:pt x="1416" y="15807"/>
                    </a:cubicBezTo>
                    <a:cubicBezTo>
                      <a:pt x="2734" y="16464"/>
                      <a:pt x="5313" y="16889"/>
                      <a:pt x="7442" y="17380"/>
                    </a:cubicBezTo>
                    <a:cubicBezTo>
                      <a:pt x="9248" y="17797"/>
                      <a:pt x="11289" y="18139"/>
                      <a:pt x="13194" y="18525"/>
                    </a:cubicBezTo>
                    <a:cubicBezTo>
                      <a:pt x="14941" y="18878"/>
                      <a:pt x="16923" y="19168"/>
                      <a:pt x="18398" y="19597"/>
                    </a:cubicBezTo>
                    <a:cubicBezTo>
                      <a:pt x="19352" y="19875"/>
                      <a:pt x="19835" y="20247"/>
                      <a:pt x="20316" y="20599"/>
                    </a:cubicBezTo>
                    <a:cubicBezTo>
                      <a:pt x="20755" y="20920"/>
                      <a:pt x="20863" y="21266"/>
                      <a:pt x="21137" y="21600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944" name="AutoShape 13"/>
              <p:cNvSpPr>
                <a:spLocks/>
              </p:cNvSpPr>
              <p:nvPr/>
            </p:nvSpPr>
            <p:spPr bwMode="auto">
              <a:xfrm rot="-311308">
                <a:off x="2592" y="2319"/>
                <a:ext cx="107" cy="241"/>
              </a:xfrm>
              <a:custGeom>
                <a:avLst/>
                <a:gdLst>
                  <a:gd name="T0" fmla="*/ 0 w 21473"/>
                  <a:gd name="T1" fmla="*/ 0 h 21600"/>
                  <a:gd name="T2" fmla="*/ 21473 w 21473"/>
                  <a:gd name="T3" fmla="*/ 21600 h 21600"/>
                </a:gdLst>
                <a:ahLst/>
                <a:cxnLst/>
                <a:rect l="T0" t="T1" r="T2" b="T3"/>
                <a:pathLst>
                  <a:path w="21473" h="21600">
                    <a:moveTo>
                      <a:pt x="20889" y="0"/>
                    </a:moveTo>
                    <a:cubicBezTo>
                      <a:pt x="18256" y="519"/>
                      <a:pt x="11184" y="1041"/>
                      <a:pt x="8645" y="1593"/>
                    </a:cubicBezTo>
                    <a:cubicBezTo>
                      <a:pt x="7052" y="1940"/>
                      <a:pt x="4087" y="2139"/>
                      <a:pt x="2721" y="2550"/>
                    </a:cubicBezTo>
                    <a:cubicBezTo>
                      <a:pt x="483" y="3222"/>
                      <a:pt x="0" y="3321"/>
                      <a:pt x="0" y="3905"/>
                    </a:cubicBezTo>
                    <a:cubicBezTo>
                      <a:pt x="0" y="4330"/>
                      <a:pt x="1099" y="4728"/>
                      <a:pt x="1976" y="5061"/>
                    </a:cubicBezTo>
                    <a:cubicBezTo>
                      <a:pt x="3175" y="5515"/>
                      <a:pt x="5433" y="5720"/>
                      <a:pt x="7064" y="6064"/>
                    </a:cubicBezTo>
                    <a:cubicBezTo>
                      <a:pt x="8682" y="6405"/>
                      <a:pt x="10299" y="6622"/>
                      <a:pt x="11982" y="6940"/>
                    </a:cubicBezTo>
                    <a:cubicBezTo>
                      <a:pt x="13559" y="7238"/>
                      <a:pt x="17160" y="7728"/>
                      <a:pt x="18696" y="8041"/>
                    </a:cubicBezTo>
                    <a:cubicBezTo>
                      <a:pt x="20429" y="8394"/>
                      <a:pt x="21198" y="8749"/>
                      <a:pt x="21461" y="9422"/>
                    </a:cubicBezTo>
                    <a:cubicBezTo>
                      <a:pt x="21600" y="9777"/>
                      <a:pt x="21528" y="10020"/>
                      <a:pt x="20934" y="10340"/>
                    </a:cubicBezTo>
                    <a:cubicBezTo>
                      <a:pt x="20070" y="10805"/>
                      <a:pt x="17819" y="11213"/>
                      <a:pt x="16326" y="11544"/>
                    </a:cubicBezTo>
                    <a:cubicBezTo>
                      <a:pt x="14780" y="11886"/>
                      <a:pt x="13661" y="12029"/>
                      <a:pt x="11982" y="12323"/>
                    </a:cubicBezTo>
                    <a:cubicBezTo>
                      <a:pt x="9878" y="12691"/>
                      <a:pt x="7854" y="13094"/>
                      <a:pt x="5926" y="13527"/>
                    </a:cubicBezTo>
                    <a:cubicBezTo>
                      <a:pt x="4686" y="13804"/>
                      <a:pt x="3094" y="14043"/>
                      <a:pt x="2503" y="14447"/>
                    </a:cubicBezTo>
                    <a:cubicBezTo>
                      <a:pt x="1860" y="14886"/>
                      <a:pt x="1688" y="15445"/>
                      <a:pt x="2503" y="15864"/>
                    </a:cubicBezTo>
                    <a:cubicBezTo>
                      <a:pt x="3770" y="16514"/>
                      <a:pt x="6249" y="16935"/>
                      <a:pt x="8296" y="17422"/>
                    </a:cubicBezTo>
                    <a:cubicBezTo>
                      <a:pt x="10032" y="17834"/>
                      <a:pt x="11994" y="18173"/>
                      <a:pt x="13825" y="18555"/>
                    </a:cubicBezTo>
                    <a:cubicBezTo>
                      <a:pt x="15504" y="18905"/>
                      <a:pt x="17410" y="19192"/>
                      <a:pt x="18828" y="19617"/>
                    </a:cubicBezTo>
                    <a:cubicBezTo>
                      <a:pt x="19745" y="19892"/>
                      <a:pt x="20209" y="20261"/>
                      <a:pt x="20671" y="20609"/>
                    </a:cubicBezTo>
                    <a:cubicBezTo>
                      <a:pt x="21094" y="20927"/>
                      <a:pt x="21198" y="21270"/>
                      <a:pt x="21461" y="21600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" name="Oval 80"/>
            <p:cNvSpPr>
              <a:spLocks noChangeArrowheads="1"/>
            </p:cNvSpPr>
            <p:nvPr/>
          </p:nvSpPr>
          <p:spPr bwMode="auto">
            <a:xfrm>
              <a:off x="816" y="2112"/>
              <a:ext cx="96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rgbClr val="FF0000"/>
                </a:gs>
              </a:gsLst>
              <a:lin ang="2700000" scaled="1"/>
            </a:gradFill>
            <a:ln w="9525">
              <a:solidFill>
                <a:srgbClr val="FF0000"/>
              </a:solidFill>
              <a:round/>
              <a:headEnd/>
              <a:tailEnd/>
            </a:ln>
            <a:effectLst>
              <a:outerShdw blurRad="101600" dist="35687" dir="3360001" rotWithShape="0">
                <a:srgbClr val="000000">
                  <a:alpha val="34999"/>
                </a:srgbClr>
              </a:outerShdw>
            </a:effectLst>
          </p:spPr>
          <p:txBody>
            <a:bodyPr rot="10800000" vert="eaVert" anchor="ctr">
              <a:prstTxWarp prst="textNoShape">
                <a:avLst/>
              </a:prstTxWarp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" name="Oval 77"/>
            <p:cNvSpPr>
              <a:spLocks noChangeArrowheads="1"/>
            </p:cNvSpPr>
            <p:nvPr/>
          </p:nvSpPr>
          <p:spPr bwMode="auto">
            <a:xfrm>
              <a:off x="1152" y="2160"/>
              <a:ext cx="96" cy="96"/>
            </a:xfrm>
            <a:prstGeom prst="ellipse">
              <a:avLst/>
            </a:prstGeom>
            <a:gradFill rotWithShape="0">
              <a:gsLst>
                <a:gs pos="0">
                  <a:srgbClr val="FFAD43"/>
                </a:gs>
                <a:gs pos="100000">
                  <a:srgbClr val="FF6F16"/>
                </a:gs>
              </a:gsLst>
              <a:lin ang="2700000" scaled="1"/>
            </a:gradFill>
            <a:ln w="9525">
              <a:solidFill>
                <a:srgbClr val="FF6F16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rot="10800000" vert="eaVert" anchor="ctr">
              <a:prstTxWarp prst="textNoShape">
                <a:avLst/>
              </a:prstTxWarp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81928" name="Picture 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24200" y="1447800"/>
            <a:ext cx="3581400" cy="214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9" name="Text Box 21"/>
          <p:cNvSpPr txBox="1">
            <a:spLocks noChangeArrowheads="1"/>
          </p:cNvSpPr>
          <p:nvPr/>
        </p:nvSpPr>
        <p:spPr bwMode="auto">
          <a:xfrm>
            <a:off x="1752600" y="3124200"/>
            <a:ext cx="385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1"/>
              <a:t>+</a:t>
            </a:r>
            <a:endParaRPr lang="en-US"/>
          </a:p>
        </p:txBody>
      </p:sp>
      <p:sp>
        <p:nvSpPr>
          <p:cNvPr id="81930" name="Text Box 22"/>
          <p:cNvSpPr txBox="1">
            <a:spLocks noChangeArrowheads="1"/>
          </p:cNvSpPr>
          <p:nvPr/>
        </p:nvSpPr>
        <p:spPr bwMode="auto">
          <a:xfrm>
            <a:off x="838200" y="3581400"/>
            <a:ext cx="2362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Growth medium</a:t>
            </a:r>
            <a:endParaRPr lang="en-US"/>
          </a:p>
        </p:txBody>
      </p:sp>
      <p:sp>
        <p:nvSpPr>
          <p:cNvPr id="81931" name="Text Box 23"/>
          <p:cNvSpPr txBox="1">
            <a:spLocks noChangeArrowheads="1"/>
          </p:cNvSpPr>
          <p:nvPr/>
        </p:nvSpPr>
        <p:spPr bwMode="auto">
          <a:xfrm>
            <a:off x="2514600" y="2362200"/>
            <a:ext cx="385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1"/>
              <a:t>+</a:t>
            </a:r>
            <a:endParaRPr lang="en-US"/>
          </a:p>
        </p:txBody>
      </p:sp>
      <p:sp>
        <p:nvSpPr>
          <p:cNvPr id="81932" name="Line 38"/>
          <p:cNvSpPr>
            <a:spLocks noChangeShapeType="1"/>
          </p:cNvSpPr>
          <p:nvPr/>
        </p:nvSpPr>
        <p:spPr bwMode="auto">
          <a:xfrm>
            <a:off x="6781800" y="5486400"/>
            <a:ext cx="990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" name="Oval 80"/>
          <p:cNvSpPr>
            <a:spLocks noChangeArrowheads="1"/>
          </p:cNvSpPr>
          <p:nvPr/>
        </p:nvSpPr>
        <p:spPr bwMode="auto">
          <a:xfrm>
            <a:off x="6629400" y="5410200"/>
            <a:ext cx="152400" cy="152400"/>
          </a:xfrm>
          <a:prstGeom prst="ellipse">
            <a:avLst/>
          </a:prstGeom>
          <a:gradFill rotWithShape="0">
            <a:gsLst>
              <a:gs pos="0">
                <a:schemeClr val="accent2"/>
              </a:gs>
              <a:gs pos="100000">
                <a:srgbClr val="FF0000"/>
              </a:gs>
            </a:gsLst>
            <a:lin ang="2700000" scaled="1"/>
          </a:gradFill>
          <a:ln w="9525">
            <a:solidFill>
              <a:srgbClr val="FF0000"/>
            </a:solidFill>
            <a:round/>
            <a:headEnd/>
            <a:tailEnd/>
          </a:ln>
          <a:effectLst>
            <a:outerShdw blurRad="101600" dist="35687" dir="3360001" rotWithShape="0">
              <a:srgbClr val="000000">
                <a:alpha val="34999"/>
              </a:srgbClr>
            </a:outerShdw>
          </a:effectLst>
        </p:spPr>
        <p:txBody>
          <a:bodyPr anchor="ctr">
            <a:prstTxWarp prst="textNoShape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8" name="Oval 77"/>
          <p:cNvSpPr>
            <a:spLocks noChangeArrowheads="1"/>
          </p:cNvSpPr>
          <p:nvPr/>
        </p:nvSpPr>
        <p:spPr bwMode="auto">
          <a:xfrm>
            <a:off x="7772400" y="5410200"/>
            <a:ext cx="152400" cy="152400"/>
          </a:xfrm>
          <a:prstGeom prst="ellipse">
            <a:avLst/>
          </a:prstGeom>
          <a:gradFill rotWithShape="0">
            <a:gsLst>
              <a:gs pos="0">
                <a:srgbClr val="FFAD43"/>
              </a:gs>
              <a:gs pos="100000">
                <a:srgbClr val="FF6F16"/>
              </a:gs>
            </a:gsLst>
            <a:lin ang="2700000" scaled="1"/>
          </a:gradFill>
          <a:ln w="9525">
            <a:solidFill>
              <a:srgbClr val="FF6F16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>
            <a:prstTxWarp prst="textNoShape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1935" name="Text Box 40"/>
          <p:cNvSpPr txBox="1">
            <a:spLocks noChangeArrowheads="1"/>
          </p:cNvSpPr>
          <p:nvPr/>
        </p:nvSpPr>
        <p:spPr bwMode="auto">
          <a:xfrm>
            <a:off x="6172200" y="4876800"/>
            <a:ext cx="21034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b="1"/>
              <a:t>D/A distance [nm]</a:t>
            </a:r>
          </a:p>
        </p:txBody>
      </p:sp>
      <p:sp>
        <p:nvSpPr>
          <p:cNvPr id="81936" name="AutoShape 41"/>
          <p:cNvSpPr>
            <a:spLocks/>
          </p:cNvSpPr>
          <p:nvPr/>
        </p:nvSpPr>
        <p:spPr bwMode="auto">
          <a:xfrm rot="-5374809">
            <a:off x="5409406" y="5029994"/>
            <a:ext cx="220663" cy="676275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21600 h 21600"/>
            </a:gdLst>
            <a:ahLst/>
            <a:cxnLst/>
            <a:rect l="T0" t="T1" r="T2" b="T3"/>
            <a:pathLst>
              <a:path w="21600" h="21600">
                <a:moveTo>
                  <a:pt x="21600" y="16200"/>
                </a:moveTo>
                <a:lnTo>
                  <a:pt x="16200" y="16200"/>
                </a:lnTo>
                <a:lnTo>
                  <a:pt x="16200" y="0"/>
                </a:lnTo>
                <a:lnTo>
                  <a:pt x="5400" y="0"/>
                </a:lnTo>
                <a:lnTo>
                  <a:pt x="5400" y="16200"/>
                </a:lnTo>
                <a:lnTo>
                  <a:pt x="0" y="16200"/>
                </a:lnTo>
                <a:lnTo>
                  <a:pt x="10800" y="21600"/>
                </a:lnTo>
                <a:close/>
                <a:moveTo>
                  <a:pt x="21600" y="16200"/>
                </a:moveTo>
              </a:path>
            </a:pathLst>
          </a:cu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937" name="Text Box 42"/>
          <p:cNvSpPr txBox="1">
            <a:spLocks noChangeArrowheads="1"/>
          </p:cNvSpPr>
          <p:nvPr/>
        </p:nvSpPr>
        <p:spPr bwMode="auto">
          <a:xfrm>
            <a:off x="4953000" y="4006850"/>
            <a:ext cx="1346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b="1"/>
              <a:t>Heat shock</a:t>
            </a:r>
          </a:p>
        </p:txBody>
      </p:sp>
      <p:pic>
        <p:nvPicPr>
          <p:cNvPr id="81938" name="Picture 43"/>
          <p:cNvPicPr>
            <a:picLocks noChangeAspect="1" noChangeArrowheads="1"/>
          </p:cNvPicPr>
          <p:nvPr/>
        </p:nvPicPr>
        <p:blipFill>
          <a:blip r:embed="rId4">
            <a:lum bright="-6000"/>
          </a:blip>
          <a:srcRect l="20242" t="16238" r="18724" b="16238"/>
          <a:stretch>
            <a:fillRect/>
          </a:stretch>
        </p:blipFill>
        <p:spPr bwMode="auto">
          <a:xfrm>
            <a:off x="4403725" y="4754563"/>
            <a:ext cx="549275" cy="10366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81939" name="Picture 44"/>
          <p:cNvPicPr>
            <a:picLocks noChangeAspect="1" noChangeArrowheads="1"/>
          </p:cNvPicPr>
          <p:nvPr/>
        </p:nvPicPr>
        <p:blipFill>
          <a:blip r:embed="rId5"/>
          <a:srcRect l="20242" t="16238" r="18724" b="16238"/>
          <a:stretch>
            <a:fillRect/>
          </a:stretch>
        </p:blipFill>
        <p:spPr bwMode="auto">
          <a:xfrm>
            <a:off x="3727450" y="4754563"/>
            <a:ext cx="549275" cy="10366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5" name="Title 1"/>
          <p:cNvSpPr txBox="1">
            <a:spLocks/>
          </p:cNvSpPr>
          <p:nvPr/>
        </p:nvSpPr>
        <p:spPr>
          <a:xfrm>
            <a:off x="0" y="-78387"/>
            <a:ext cx="8913813" cy="914400"/>
          </a:xfrm>
          <a:prstGeom prst="rect">
            <a:avLst/>
          </a:prstGeo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81924" name="TextBox 7"/>
          <p:cNvSpPr txBox="1">
            <a:spLocks noChangeArrowheads="1"/>
          </p:cNvSpPr>
          <p:nvPr/>
        </p:nvSpPr>
        <p:spPr bwMode="auto">
          <a:xfrm>
            <a:off x="144565" y="154219"/>
            <a:ext cx="400677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b="1" dirty="0">
                <a:solidFill>
                  <a:srgbClr val="FFFFFF"/>
                </a:solidFill>
              </a:rPr>
              <a:t>In-cell single particle FRET</a:t>
            </a:r>
          </a:p>
        </p:txBody>
      </p:sp>
    </p:spTree>
    <p:extLst>
      <p:ext uri="{BB962C8B-B14F-4D97-AF65-F5344CB8AC3E}">
        <p14:creationId xmlns:p14="http://schemas.microsoft.com/office/powerpoint/2010/main" val="31323670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1"/>
          <p:cNvSpPr txBox="1">
            <a:spLocks/>
          </p:cNvSpPr>
          <p:nvPr/>
        </p:nvSpPr>
        <p:spPr>
          <a:xfrm>
            <a:off x="0" y="-78387"/>
            <a:ext cx="8913813" cy="1063604"/>
          </a:xfrm>
          <a:prstGeom prst="rect">
            <a:avLst/>
          </a:prstGeo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81924" name="TextBox 7"/>
          <p:cNvSpPr txBox="1">
            <a:spLocks noChangeArrowheads="1"/>
          </p:cNvSpPr>
          <p:nvPr/>
        </p:nvSpPr>
        <p:spPr bwMode="auto">
          <a:xfrm>
            <a:off x="144565" y="154219"/>
            <a:ext cx="774337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b="1" dirty="0" err="1" smtClean="0">
                <a:solidFill>
                  <a:srgbClr val="FFFFFF"/>
                </a:solidFill>
              </a:rPr>
              <a:t>Interepretation</a:t>
            </a:r>
            <a:r>
              <a:rPr lang="en-US" sz="2400" b="1" dirty="0" smtClean="0">
                <a:solidFill>
                  <a:srgbClr val="FFFFFF"/>
                </a:solidFill>
              </a:rPr>
              <a:t> based on rigid arrangement of tags</a:t>
            </a:r>
          </a:p>
          <a:p>
            <a:r>
              <a:rPr lang="en-US" sz="2400" b="1" dirty="0" smtClean="0">
                <a:solidFill>
                  <a:srgbClr val="FFFFFF"/>
                </a:solidFill>
              </a:rPr>
              <a:t>might be biased</a:t>
            </a:r>
            <a:endParaRPr lang="en-US" sz="2400" b="1" dirty="0">
              <a:solidFill>
                <a:srgbClr val="FFFFFF"/>
              </a:solidFill>
            </a:endParaRPr>
          </a:p>
        </p:txBody>
      </p:sp>
      <p:pic>
        <p:nvPicPr>
          <p:cNvPr id="6" name="Picture 5" descr="fret2.tif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507"/>
          <a:stretch/>
        </p:blipFill>
        <p:spPr>
          <a:xfrm>
            <a:off x="19240" y="3764377"/>
            <a:ext cx="9144000" cy="3124899"/>
          </a:xfrm>
          <a:prstGeom prst="rect">
            <a:avLst/>
          </a:prstGeom>
        </p:spPr>
      </p:pic>
      <p:sp>
        <p:nvSpPr>
          <p:cNvPr id="9" name="Can 8"/>
          <p:cNvSpPr/>
          <p:nvPr/>
        </p:nvSpPr>
        <p:spPr>
          <a:xfrm>
            <a:off x="990400" y="2002211"/>
            <a:ext cx="914400" cy="781269"/>
          </a:xfrm>
          <a:prstGeom prst="ca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1747279" y="2476156"/>
            <a:ext cx="315041" cy="307325"/>
          </a:xfrm>
          <a:prstGeom prst="ellipse">
            <a:avLst/>
          </a:prstGeom>
          <a:gradFill rotWithShape="0">
            <a:gsLst>
              <a:gs pos="0">
                <a:schemeClr val="accent2"/>
              </a:gs>
              <a:gs pos="100000">
                <a:srgbClr val="FF0000"/>
              </a:gs>
            </a:gsLst>
            <a:lin ang="2700000" scaled="1"/>
          </a:gradFill>
          <a:ln w="9525">
            <a:solidFill>
              <a:srgbClr val="FF0000"/>
            </a:solidFill>
            <a:round/>
            <a:headEnd/>
            <a:tailEnd/>
          </a:ln>
          <a:effectLst>
            <a:outerShdw blurRad="101600" dist="35687" dir="3360001" rotWithShape="0">
              <a:srgbClr val="000000">
                <a:alpha val="34999"/>
              </a:srgbClr>
            </a:outerShdw>
          </a:effectLst>
        </p:spPr>
        <p:txBody>
          <a:bodyPr anchor="ctr">
            <a:prstTxWarp prst="textNoShape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1509198" y="2023381"/>
            <a:ext cx="315041" cy="307325"/>
          </a:xfrm>
          <a:prstGeom prst="ellipse">
            <a:avLst/>
          </a:prstGeom>
          <a:solidFill>
            <a:srgbClr val="E0BC12"/>
          </a:solidFill>
          <a:ln w="9525">
            <a:solidFill>
              <a:srgbClr val="E0BC12"/>
            </a:solidFill>
            <a:round/>
            <a:headEnd/>
            <a:tailEnd/>
          </a:ln>
          <a:effectLst>
            <a:outerShdw blurRad="101600" dist="35687" dir="3360001" rotWithShape="0">
              <a:srgbClr val="000000">
                <a:alpha val="34999"/>
              </a:srgbClr>
            </a:outerShdw>
          </a:effectLst>
        </p:spPr>
        <p:txBody>
          <a:bodyPr anchor="ctr">
            <a:prstTxWarp prst="textNoShape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4" name="Can 33"/>
          <p:cNvSpPr/>
          <p:nvPr/>
        </p:nvSpPr>
        <p:spPr>
          <a:xfrm>
            <a:off x="2778234" y="1900609"/>
            <a:ext cx="914400" cy="904041"/>
          </a:xfrm>
          <a:prstGeom prst="ca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>
            <a:spLocks noChangeArrowheads="1"/>
          </p:cNvSpPr>
          <p:nvPr/>
        </p:nvSpPr>
        <p:spPr bwMode="auto">
          <a:xfrm>
            <a:off x="3535113" y="2497326"/>
            <a:ext cx="315041" cy="307325"/>
          </a:xfrm>
          <a:prstGeom prst="ellipse">
            <a:avLst/>
          </a:prstGeom>
          <a:gradFill rotWithShape="0">
            <a:gsLst>
              <a:gs pos="0">
                <a:schemeClr val="accent2"/>
              </a:gs>
              <a:gs pos="100000">
                <a:srgbClr val="FF0000"/>
              </a:gs>
            </a:gsLst>
            <a:lin ang="2700000" scaled="1"/>
          </a:gradFill>
          <a:ln w="9525">
            <a:solidFill>
              <a:srgbClr val="FF0000"/>
            </a:solidFill>
            <a:round/>
            <a:headEnd/>
            <a:tailEnd/>
          </a:ln>
          <a:effectLst>
            <a:outerShdw blurRad="101600" dist="35687" dir="3360001" rotWithShape="0">
              <a:srgbClr val="000000">
                <a:alpha val="34999"/>
              </a:srgbClr>
            </a:outerShdw>
          </a:effectLst>
        </p:spPr>
        <p:txBody>
          <a:bodyPr anchor="ctr">
            <a:prstTxWarp prst="textNoShape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6" name="Oval 35"/>
          <p:cNvSpPr>
            <a:spLocks noChangeArrowheads="1"/>
          </p:cNvSpPr>
          <p:nvPr/>
        </p:nvSpPr>
        <p:spPr bwMode="auto">
          <a:xfrm>
            <a:off x="2855194" y="1945059"/>
            <a:ext cx="315041" cy="307325"/>
          </a:xfrm>
          <a:prstGeom prst="ellipse">
            <a:avLst/>
          </a:prstGeom>
          <a:solidFill>
            <a:srgbClr val="E0BC12"/>
          </a:solidFill>
          <a:ln w="9525">
            <a:solidFill>
              <a:srgbClr val="E0BC12"/>
            </a:solidFill>
            <a:round/>
            <a:headEnd/>
            <a:tailEnd/>
          </a:ln>
          <a:effectLst>
            <a:outerShdw blurRad="101600" dist="35687" dir="3360001" rotWithShape="0">
              <a:srgbClr val="000000">
                <a:alpha val="34999"/>
              </a:srgbClr>
            </a:outerShdw>
          </a:effectLst>
        </p:spPr>
        <p:txBody>
          <a:bodyPr anchor="ctr">
            <a:prstTxWarp prst="textNoShape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7" name="Can 36"/>
          <p:cNvSpPr/>
          <p:nvPr/>
        </p:nvSpPr>
        <p:spPr>
          <a:xfrm>
            <a:off x="4469866" y="1638996"/>
            <a:ext cx="914400" cy="1165655"/>
          </a:xfrm>
          <a:prstGeom prst="ca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>
            <a:spLocks noChangeArrowheads="1"/>
          </p:cNvSpPr>
          <p:nvPr/>
        </p:nvSpPr>
        <p:spPr bwMode="auto">
          <a:xfrm>
            <a:off x="5226745" y="2497327"/>
            <a:ext cx="315041" cy="307325"/>
          </a:xfrm>
          <a:prstGeom prst="ellipse">
            <a:avLst/>
          </a:prstGeom>
          <a:gradFill rotWithShape="0">
            <a:gsLst>
              <a:gs pos="0">
                <a:schemeClr val="accent2"/>
              </a:gs>
              <a:gs pos="100000">
                <a:srgbClr val="FF0000"/>
              </a:gs>
            </a:gsLst>
            <a:lin ang="2700000" scaled="1"/>
          </a:gradFill>
          <a:ln w="9525">
            <a:solidFill>
              <a:srgbClr val="FF0000"/>
            </a:solidFill>
            <a:round/>
            <a:headEnd/>
            <a:tailEnd/>
          </a:ln>
          <a:effectLst>
            <a:outerShdw blurRad="101600" dist="35687" dir="3360001" rotWithShape="0">
              <a:srgbClr val="000000">
                <a:alpha val="34999"/>
              </a:srgbClr>
            </a:outerShdw>
          </a:effectLst>
        </p:spPr>
        <p:txBody>
          <a:bodyPr anchor="ctr">
            <a:prstTxWarp prst="textNoShape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9" name="Oval 38"/>
          <p:cNvSpPr>
            <a:spLocks noChangeArrowheads="1"/>
          </p:cNvSpPr>
          <p:nvPr/>
        </p:nvSpPr>
        <p:spPr bwMode="auto">
          <a:xfrm>
            <a:off x="4312345" y="1593284"/>
            <a:ext cx="315041" cy="307325"/>
          </a:xfrm>
          <a:prstGeom prst="ellipse">
            <a:avLst/>
          </a:prstGeom>
          <a:solidFill>
            <a:srgbClr val="E0BC12"/>
          </a:solidFill>
          <a:ln w="9525">
            <a:solidFill>
              <a:srgbClr val="E0BC12"/>
            </a:solidFill>
            <a:round/>
            <a:headEnd/>
            <a:tailEnd/>
          </a:ln>
          <a:effectLst>
            <a:outerShdw blurRad="101600" dist="35687" dir="3360001" rotWithShape="0">
              <a:srgbClr val="000000">
                <a:alpha val="34999"/>
              </a:srgbClr>
            </a:outerShdw>
          </a:effectLst>
        </p:spPr>
        <p:txBody>
          <a:bodyPr anchor="ctr">
            <a:prstTxWarp prst="textNoShape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0" name="Can 39"/>
          <p:cNvSpPr/>
          <p:nvPr/>
        </p:nvSpPr>
        <p:spPr>
          <a:xfrm>
            <a:off x="6488585" y="1424040"/>
            <a:ext cx="914400" cy="1497007"/>
          </a:xfrm>
          <a:prstGeom prst="ca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/>
          <p:cNvSpPr>
            <a:spLocks noChangeArrowheads="1"/>
          </p:cNvSpPr>
          <p:nvPr/>
        </p:nvSpPr>
        <p:spPr bwMode="auto">
          <a:xfrm>
            <a:off x="7245464" y="2613722"/>
            <a:ext cx="315041" cy="307325"/>
          </a:xfrm>
          <a:prstGeom prst="ellipse">
            <a:avLst/>
          </a:prstGeom>
          <a:gradFill rotWithShape="0">
            <a:gsLst>
              <a:gs pos="0">
                <a:schemeClr val="accent2"/>
              </a:gs>
              <a:gs pos="100000">
                <a:srgbClr val="FF0000"/>
              </a:gs>
            </a:gsLst>
            <a:lin ang="2700000" scaled="1"/>
          </a:gradFill>
          <a:ln w="9525">
            <a:solidFill>
              <a:srgbClr val="FF0000"/>
            </a:solidFill>
            <a:round/>
            <a:headEnd/>
            <a:tailEnd/>
          </a:ln>
          <a:effectLst>
            <a:outerShdw blurRad="101600" dist="35687" dir="3360001" rotWithShape="0">
              <a:srgbClr val="000000">
                <a:alpha val="34999"/>
              </a:srgbClr>
            </a:outerShdw>
          </a:effectLst>
        </p:spPr>
        <p:txBody>
          <a:bodyPr anchor="ctr">
            <a:prstTxWarp prst="textNoShape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2" name="Oval 41"/>
          <p:cNvSpPr>
            <a:spLocks noChangeArrowheads="1"/>
          </p:cNvSpPr>
          <p:nvPr/>
        </p:nvSpPr>
        <p:spPr bwMode="auto">
          <a:xfrm>
            <a:off x="6773594" y="1285959"/>
            <a:ext cx="315041" cy="307325"/>
          </a:xfrm>
          <a:prstGeom prst="ellipse">
            <a:avLst/>
          </a:prstGeom>
          <a:solidFill>
            <a:srgbClr val="E0BC12"/>
          </a:solidFill>
          <a:ln w="9525">
            <a:solidFill>
              <a:srgbClr val="E0BC12"/>
            </a:solidFill>
            <a:round/>
            <a:headEnd/>
            <a:tailEnd/>
          </a:ln>
          <a:effectLst>
            <a:outerShdw blurRad="101600" dist="35687" dir="3360001" rotWithShape="0">
              <a:srgbClr val="000000">
                <a:alpha val="34999"/>
              </a:srgbClr>
            </a:outerShdw>
          </a:effectLst>
        </p:spPr>
        <p:txBody>
          <a:bodyPr anchor="ctr">
            <a:prstTxWarp prst="textNoShape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3131755" y="2213025"/>
            <a:ext cx="364878" cy="423363"/>
          </a:xfrm>
          <a:prstGeom prst="straightConnector1">
            <a:avLst/>
          </a:prstGeom>
          <a:ln w="28575" cmpd="sng">
            <a:solidFill>
              <a:schemeClr val="tx1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>
            <a:off x="4627386" y="1945059"/>
            <a:ext cx="541607" cy="574313"/>
          </a:xfrm>
          <a:prstGeom prst="straightConnector1">
            <a:avLst/>
          </a:prstGeom>
          <a:ln w="28575" cmpd="sng">
            <a:solidFill>
              <a:schemeClr val="tx1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2811595" y="292104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4627386" y="292104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>
            <a:spLocks noChangeArrowheads="1"/>
          </p:cNvSpPr>
          <p:nvPr/>
        </p:nvSpPr>
        <p:spPr bwMode="auto">
          <a:xfrm>
            <a:off x="5379145" y="3509844"/>
            <a:ext cx="315041" cy="307325"/>
          </a:xfrm>
          <a:prstGeom prst="ellipse">
            <a:avLst/>
          </a:prstGeom>
          <a:gradFill rotWithShape="0">
            <a:gsLst>
              <a:gs pos="0">
                <a:schemeClr val="accent2"/>
              </a:gs>
              <a:gs pos="100000">
                <a:srgbClr val="FF0000"/>
              </a:gs>
            </a:gsLst>
            <a:lin ang="2700000" scaled="1"/>
          </a:gradFill>
          <a:ln w="9525">
            <a:solidFill>
              <a:srgbClr val="FF0000"/>
            </a:solidFill>
            <a:round/>
            <a:headEnd/>
            <a:tailEnd/>
          </a:ln>
          <a:effectLst>
            <a:outerShdw blurRad="101600" dist="35687" dir="3360001" rotWithShape="0">
              <a:srgbClr val="000000">
                <a:alpha val="34999"/>
              </a:srgbClr>
            </a:outerShdw>
          </a:effectLst>
        </p:spPr>
        <p:txBody>
          <a:bodyPr anchor="ctr">
            <a:prstTxWarp prst="textNoShape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2" name="Oval 51"/>
          <p:cNvSpPr>
            <a:spLocks noChangeArrowheads="1"/>
          </p:cNvSpPr>
          <p:nvPr/>
        </p:nvSpPr>
        <p:spPr bwMode="auto">
          <a:xfrm>
            <a:off x="4479556" y="3202519"/>
            <a:ext cx="315041" cy="307325"/>
          </a:xfrm>
          <a:prstGeom prst="ellipse">
            <a:avLst/>
          </a:prstGeom>
          <a:solidFill>
            <a:srgbClr val="E0BC12"/>
          </a:solidFill>
          <a:ln w="9525">
            <a:solidFill>
              <a:srgbClr val="E0BC12"/>
            </a:solidFill>
            <a:round/>
            <a:headEnd/>
            <a:tailEnd/>
          </a:ln>
          <a:effectLst>
            <a:outerShdw blurRad="101600" dist="35687" dir="3360001" rotWithShape="0">
              <a:srgbClr val="000000">
                <a:alpha val="34999"/>
              </a:srgbClr>
            </a:outerShdw>
          </a:effectLst>
        </p:spPr>
        <p:txBody>
          <a:bodyPr anchor="ctr">
            <a:prstTxWarp prst="textNoShape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3" name="Oval 52"/>
          <p:cNvSpPr>
            <a:spLocks noChangeArrowheads="1"/>
          </p:cNvSpPr>
          <p:nvPr/>
        </p:nvSpPr>
        <p:spPr bwMode="auto">
          <a:xfrm>
            <a:off x="3517947" y="3509844"/>
            <a:ext cx="315041" cy="307325"/>
          </a:xfrm>
          <a:prstGeom prst="ellipse">
            <a:avLst/>
          </a:prstGeom>
          <a:gradFill rotWithShape="0">
            <a:gsLst>
              <a:gs pos="0">
                <a:schemeClr val="accent2"/>
              </a:gs>
              <a:gs pos="100000">
                <a:srgbClr val="FF0000"/>
              </a:gs>
            </a:gsLst>
            <a:lin ang="2700000" scaled="1"/>
          </a:gradFill>
          <a:ln w="9525">
            <a:solidFill>
              <a:srgbClr val="FF0000"/>
            </a:solidFill>
            <a:round/>
            <a:headEnd/>
            <a:tailEnd/>
          </a:ln>
          <a:effectLst>
            <a:outerShdw blurRad="101600" dist="35687" dir="3360001" rotWithShape="0">
              <a:srgbClr val="000000">
                <a:alpha val="34999"/>
              </a:srgbClr>
            </a:outerShdw>
          </a:effectLst>
        </p:spPr>
        <p:txBody>
          <a:bodyPr anchor="ctr">
            <a:prstTxWarp prst="textNoShape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4" name="Oval 53"/>
          <p:cNvSpPr>
            <a:spLocks noChangeArrowheads="1"/>
          </p:cNvSpPr>
          <p:nvPr/>
        </p:nvSpPr>
        <p:spPr bwMode="auto">
          <a:xfrm>
            <a:off x="2716083" y="3528112"/>
            <a:ext cx="315041" cy="307325"/>
          </a:xfrm>
          <a:prstGeom prst="ellipse">
            <a:avLst/>
          </a:prstGeom>
          <a:solidFill>
            <a:srgbClr val="E0BC12"/>
          </a:solidFill>
          <a:ln w="9525">
            <a:solidFill>
              <a:srgbClr val="E0BC12"/>
            </a:solidFill>
            <a:round/>
            <a:headEnd/>
            <a:tailEnd/>
          </a:ln>
          <a:effectLst>
            <a:outerShdw blurRad="101600" dist="35687" dir="3360001" rotWithShape="0">
              <a:srgbClr val="000000">
                <a:alpha val="34999"/>
              </a:srgbClr>
            </a:outerShdw>
          </a:effectLst>
        </p:spPr>
        <p:txBody>
          <a:bodyPr anchor="ctr">
            <a:prstTxWarp prst="textNoShape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cxnSp>
        <p:nvCxnSpPr>
          <p:cNvPr id="17" name="Straight Connector 16"/>
          <p:cNvCxnSpPr>
            <a:endCxn id="53" idx="1"/>
          </p:cNvCxnSpPr>
          <p:nvPr/>
        </p:nvCxnSpPr>
        <p:spPr>
          <a:xfrm>
            <a:off x="3293567" y="3401468"/>
            <a:ext cx="270517" cy="153383"/>
          </a:xfrm>
          <a:prstGeom prst="line">
            <a:avLst/>
          </a:prstGeom>
          <a:ln w="381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flipV="1">
            <a:off x="3023050" y="3400909"/>
            <a:ext cx="270517" cy="153942"/>
          </a:xfrm>
          <a:prstGeom prst="line">
            <a:avLst/>
          </a:prstGeom>
          <a:ln w="381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5130513" y="3433152"/>
            <a:ext cx="270517" cy="153383"/>
          </a:xfrm>
          <a:prstGeom prst="line">
            <a:avLst/>
          </a:prstGeom>
          <a:ln w="381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>
            <a:stCxn id="52" idx="6"/>
          </p:cNvCxnSpPr>
          <p:nvPr/>
        </p:nvCxnSpPr>
        <p:spPr>
          <a:xfrm>
            <a:off x="4794597" y="3356182"/>
            <a:ext cx="335916" cy="76411"/>
          </a:xfrm>
          <a:prstGeom prst="line">
            <a:avLst/>
          </a:prstGeom>
          <a:ln w="381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80793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1"/>
          <p:cNvSpPr txBox="1">
            <a:spLocks/>
          </p:cNvSpPr>
          <p:nvPr/>
        </p:nvSpPr>
        <p:spPr>
          <a:xfrm>
            <a:off x="0" y="-78387"/>
            <a:ext cx="8913813" cy="1063604"/>
          </a:xfrm>
          <a:prstGeom prst="rect">
            <a:avLst/>
          </a:prstGeo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81924" name="TextBox 7"/>
          <p:cNvSpPr txBox="1">
            <a:spLocks noChangeArrowheads="1"/>
          </p:cNvSpPr>
          <p:nvPr/>
        </p:nvSpPr>
        <p:spPr bwMode="auto">
          <a:xfrm>
            <a:off x="144565" y="154219"/>
            <a:ext cx="774337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b="1" dirty="0" err="1" smtClean="0">
                <a:solidFill>
                  <a:srgbClr val="FFFFFF"/>
                </a:solidFill>
              </a:rPr>
              <a:t>Interepretation</a:t>
            </a:r>
            <a:r>
              <a:rPr lang="en-US" sz="2400" b="1" dirty="0" smtClean="0">
                <a:solidFill>
                  <a:srgbClr val="FFFFFF"/>
                </a:solidFill>
              </a:rPr>
              <a:t> based on rigid arrangement of tags</a:t>
            </a:r>
          </a:p>
          <a:p>
            <a:r>
              <a:rPr lang="en-US" sz="2400" b="1" dirty="0" smtClean="0">
                <a:solidFill>
                  <a:srgbClr val="FFFFFF"/>
                </a:solidFill>
              </a:rPr>
              <a:t>might be biased</a:t>
            </a:r>
            <a:endParaRPr lang="en-US" sz="2400" b="1" dirty="0">
              <a:solidFill>
                <a:srgbClr val="FFFFFF"/>
              </a:solidFill>
            </a:endParaRPr>
          </a:p>
        </p:txBody>
      </p:sp>
      <p:pic>
        <p:nvPicPr>
          <p:cNvPr id="2" name="Picture 1" descr="FRET.tif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389" b="7800"/>
          <a:stretch/>
        </p:blipFill>
        <p:spPr>
          <a:xfrm>
            <a:off x="927100" y="1371600"/>
            <a:ext cx="3530600" cy="3784600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>
            <a:off x="1004060" y="6072045"/>
            <a:ext cx="904299" cy="0"/>
          </a:xfrm>
          <a:prstGeom prst="line">
            <a:avLst/>
          </a:prstGeom>
          <a:ln w="76200" cmpd="sng"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927100" y="5654588"/>
            <a:ext cx="8909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In-cell</a:t>
            </a:r>
            <a:endParaRPr lang="en-US" b="1" dirty="0"/>
          </a:p>
        </p:txBody>
      </p:sp>
      <p:pic>
        <p:nvPicPr>
          <p:cNvPr id="11" name="Picture 10" descr="FRET.tif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15" r="-556" b="7800"/>
          <a:stretch/>
        </p:blipFill>
        <p:spPr>
          <a:xfrm>
            <a:off x="4480993" y="1371600"/>
            <a:ext cx="3441700" cy="3784600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>
            <a:off x="3142977" y="6094538"/>
            <a:ext cx="904299" cy="0"/>
          </a:xfrm>
          <a:prstGeom prst="line">
            <a:avLst/>
          </a:prstGeom>
          <a:ln w="76200" cmpd="sng"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050257" y="6073742"/>
            <a:ext cx="904299" cy="0"/>
          </a:xfrm>
          <a:prstGeom prst="line">
            <a:avLst/>
          </a:prstGeom>
          <a:ln w="762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050257" y="5704410"/>
            <a:ext cx="954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A-DNA</a:t>
            </a:r>
            <a:endParaRPr 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142977" y="5704410"/>
            <a:ext cx="9186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B</a:t>
            </a:r>
            <a:r>
              <a:rPr lang="en-US" b="1" dirty="0" smtClean="0"/>
              <a:t>-DNA</a:t>
            </a:r>
            <a:endParaRPr lang="en-US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323374" y="5070388"/>
            <a:ext cx="21722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dirty="0" err="1" smtClean="0"/>
              <a:t>Interprobe</a:t>
            </a:r>
            <a:r>
              <a:rPr lang="en-US" sz="1600" b="1" i="1" dirty="0" smtClean="0"/>
              <a:t> distance</a:t>
            </a:r>
            <a:endParaRPr lang="en-US" sz="1600" b="1" i="1" dirty="0"/>
          </a:p>
        </p:txBody>
      </p:sp>
    </p:spTree>
    <p:extLst>
      <p:ext uri="{BB962C8B-B14F-4D97-AF65-F5344CB8AC3E}">
        <p14:creationId xmlns:p14="http://schemas.microsoft.com/office/powerpoint/2010/main" val="5294285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 smtClean="0"/>
              <a:t>Structural analysis under in vivo conditions</a:t>
            </a:r>
            <a:endParaRPr lang="en-US" sz="2800" dirty="0"/>
          </a:p>
        </p:txBody>
      </p:sp>
      <p:sp>
        <p:nvSpPr>
          <p:cNvPr id="27" name="TextBox 26"/>
          <p:cNvSpPr txBox="1"/>
          <p:nvPr/>
        </p:nvSpPr>
        <p:spPr>
          <a:xfrm>
            <a:off x="521769" y="521656"/>
            <a:ext cx="25649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Nucleic Acids</a:t>
            </a:r>
            <a:endParaRPr lang="en-US" sz="2800" dirty="0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584197" y="2802437"/>
            <a:ext cx="13516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dirty="0" smtClean="0">
                <a:latin typeface="Arial Black"/>
                <a:cs typeface="Arial Black"/>
              </a:rPr>
              <a:t>DNA/RNA</a:t>
            </a:r>
            <a:endParaRPr lang="en-US" dirty="0">
              <a:latin typeface="Arial Black"/>
              <a:cs typeface="Arial Black"/>
            </a:endParaRP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3894668" y="2717772"/>
            <a:ext cx="6463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dirty="0">
                <a:latin typeface="Arial Black"/>
                <a:cs typeface="Arial Black"/>
              </a:rPr>
              <a:t>cell</a:t>
            </a:r>
          </a:p>
        </p:txBody>
      </p:sp>
      <p:sp>
        <p:nvSpPr>
          <p:cNvPr id="22" name="AutoShape 30"/>
          <p:cNvSpPr>
            <a:spLocks/>
          </p:cNvSpPr>
          <p:nvPr/>
        </p:nvSpPr>
        <p:spPr bwMode="auto">
          <a:xfrm rot="16200000">
            <a:off x="3055672" y="3704950"/>
            <a:ext cx="220663" cy="676275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21600 h 21600"/>
            </a:gdLst>
            <a:ahLst/>
            <a:cxnLst/>
            <a:rect l="T0" t="T1" r="T2" b="T3"/>
            <a:pathLst>
              <a:path w="21600" h="21600">
                <a:moveTo>
                  <a:pt x="21600" y="16200"/>
                </a:moveTo>
                <a:lnTo>
                  <a:pt x="16200" y="16200"/>
                </a:lnTo>
                <a:lnTo>
                  <a:pt x="16200" y="0"/>
                </a:lnTo>
                <a:lnTo>
                  <a:pt x="5400" y="0"/>
                </a:lnTo>
                <a:lnTo>
                  <a:pt x="5400" y="16200"/>
                </a:lnTo>
                <a:lnTo>
                  <a:pt x="0" y="16200"/>
                </a:lnTo>
                <a:lnTo>
                  <a:pt x="10800" y="21600"/>
                </a:lnTo>
                <a:close/>
                <a:moveTo>
                  <a:pt x="21600" y="16200"/>
                </a:moveTo>
              </a:path>
            </a:pathLst>
          </a:cu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Rectangle 45"/>
          <p:cNvSpPr>
            <a:spLocks noChangeArrowheads="1"/>
          </p:cNvSpPr>
          <p:nvPr/>
        </p:nvSpPr>
        <p:spPr bwMode="auto">
          <a:xfrm>
            <a:off x="2473325" y="5449347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4" name="Oval 47"/>
          <p:cNvSpPr>
            <a:spLocks/>
          </p:cNvSpPr>
          <p:nvPr/>
        </p:nvSpPr>
        <p:spPr bwMode="auto">
          <a:xfrm>
            <a:off x="3725342" y="3318922"/>
            <a:ext cx="1447800" cy="1435100"/>
          </a:xfrm>
          <a:prstGeom prst="ellipse">
            <a:avLst/>
          </a:prstGeom>
          <a:solidFill>
            <a:srgbClr val="B4B9BF">
              <a:alpha val="51999"/>
            </a:srgbClr>
          </a:solidFill>
          <a:ln w="25400">
            <a:solidFill>
              <a:srgbClr val="666666">
                <a:alpha val="51999"/>
              </a:srgbClr>
            </a:solidFill>
            <a:round/>
            <a:headEnd/>
            <a:tailEnd/>
          </a:ln>
          <a:effectLst>
            <a:outerShdw blurRad="127000" dist="76199" dir="2700000" algn="ctr" rotWithShape="0">
              <a:srgbClr val="000000">
                <a:alpha val="75000"/>
              </a:srgbClr>
            </a:outerShdw>
          </a:effectLst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defRPr/>
            </a:pPr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893473" y="4239986"/>
            <a:ext cx="401281" cy="183187"/>
            <a:chOff x="893473" y="4239986"/>
            <a:chExt cx="401281" cy="183187"/>
          </a:xfrm>
        </p:grpSpPr>
        <p:sp>
          <p:nvSpPr>
            <p:cNvPr id="26" name="AutoShape 49"/>
            <p:cNvSpPr>
              <a:spLocks/>
            </p:cNvSpPr>
            <p:nvPr/>
          </p:nvSpPr>
          <p:spPr bwMode="auto">
            <a:xfrm rot="17989976" flipH="1">
              <a:off x="1003011" y="4130448"/>
              <a:ext cx="160338" cy="379413"/>
            </a:xfrm>
            <a:custGeom>
              <a:avLst/>
              <a:gdLst>
                <a:gd name="T0" fmla="*/ 0 w 21149"/>
                <a:gd name="T1" fmla="*/ 0 h 21600"/>
                <a:gd name="T2" fmla="*/ 21149 w 21149"/>
                <a:gd name="T3" fmla="*/ 21600 h 21600"/>
              </a:gdLst>
              <a:ahLst/>
              <a:cxnLst/>
              <a:rect l="T0" t="T1" r="T2" b="T3"/>
              <a:pathLst>
                <a:path w="21149" h="21600">
                  <a:moveTo>
                    <a:pt x="18261" y="0"/>
                  </a:moveTo>
                  <a:cubicBezTo>
                    <a:pt x="15522" y="525"/>
                    <a:pt x="12275" y="1087"/>
                    <a:pt x="9633" y="1645"/>
                  </a:cubicBezTo>
                  <a:cubicBezTo>
                    <a:pt x="7976" y="1995"/>
                    <a:pt x="4969" y="2295"/>
                    <a:pt x="3954" y="2484"/>
                  </a:cubicBezTo>
                  <a:cubicBezTo>
                    <a:pt x="2321" y="2787"/>
                    <a:pt x="1690" y="3081"/>
                    <a:pt x="594" y="3689"/>
                  </a:cubicBezTo>
                  <a:cubicBezTo>
                    <a:pt x="-77" y="4062"/>
                    <a:pt x="-318" y="4638"/>
                    <a:pt x="594" y="4974"/>
                  </a:cubicBezTo>
                  <a:cubicBezTo>
                    <a:pt x="1841" y="5433"/>
                    <a:pt x="3007" y="5732"/>
                    <a:pt x="4703" y="6079"/>
                  </a:cubicBezTo>
                  <a:cubicBezTo>
                    <a:pt x="6387" y="6424"/>
                    <a:pt x="7883" y="6617"/>
                    <a:pt x="9633" y="6938"/>
                  </a:cubicBezTo>
                  <a:cubicBezTo>
                    <a:pt x="11273" y="7239"/>
                    <a:pt x="14198" y="7409"/>
                    <a:pt x="15796" y="7724"/>
                  </a:cubicBezTo>
                  <a:cubicBezTo>
                    <a:pt x="17599" y="8081"/>
                    <a:pt x="20863" y="8440"/>
                    <a:pt x="21137" y="9119"/>
                  </a:cubicBezTo>
                  <a:cubicBezTo>
                    <a:pt x="21282" y="9478"/>
                    <a:pt x="21207" y="9905"/>
                    <a:pt x="20590" y="10228"/>
                  </a:cubicBezTo>
                  <a:cubicBezTo>
                    <a:pt x="19690" y="10697"/>
                    <a:pt x="17348" y="11110"/>
                    <a:pt x="15796" y="11444"/>
                  </a:cubicBezTo>
                  <a:cubicBezTo>
                    <a:pt x="14187" y="11790"/>
                    <a:pt x="13023" y="11934"/>
                    <a:pt x="11277" y="12230"/>
                  </a:cubicBezTo>
                  <a:cubicBezTo>
                    <a:pt x="9088" y="12603"/>
                    <a:pt x="6983" y="13010"/>
                    <a:pt x="4977" y="13446"/>
                  </a:cubicBezTo>
                  <a:cubicBezTo>
                    <a:pt x="3687" y="13727"/>
                    <a:pt x="2031" y="13968"/>
                    <a:pt x="1416" y="14376"/>
                  </a:cubicBezTo>
                  <a:cubicBezTo>
                    <a:pt x="747" y="14820"/>
                    <a:pt x="569" y="15384"/>
                    <a:pt x="1416" y="15807"/>
                  </a:cubicBezTo>
                  <a:cubicBezTo>
                    <a:pt x="2734" y="16464"/>
                    <a:pt x="5313" y="16889"/>
                    <a:pt x="7442" y="17380"/>
                  </a:cubicBezTo>
                  <a:cubicBezTo>
                    <a:pt x="9248" y="17797"/>
                    <a:pt x="11289" y="18139"/>
                    <a:pt x="13194" y="18525"/>
                  </a:cubicBezTo>
                  <a:cubicBezTo>
                    <a:pt x="14941" y="18878"/>
                    <a:pt x="16923" y="19168"/>
                    <a:pt x="18398" y="19597"/>
                  </a:cubicBezTo>
                  <a:cubicBezTo>
                    <a:pt x="19352" y="19875"/>
                    <a:pt x="19835" y="20247"/>
                    <a:pt x="20316" y="20599"/>
                  </a:cubicBezTo>
                  <a:cubicBezTo>
                    <a:pt x="20755" y="20920"/>
                    <a:pt x="20863" y="21266"/>
                    <a:pt x="21137" y="21600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AutoShape 50"/>
            <p:cNvSpPr>
              <a:spLocks/>
            </p:cNvSpPr>
            <p:nvPr/>
          </p:nvSpPr>
          <p:spPr bwMode="auto">
            <a:xfrm rot="17989976">
              <a:off x="1018528" y="4146948"/>
              <a:ext cx="169863" cy="382588"/>
            </a:xfrm>
            <a:custGeom>
              <a:avLst/>
              <a:gdLst>
                <a:gd name="T0" fmla="*/ 0 w 21473"/>
                <a:gd name="T1" fmla="*/ 0 h 21600"/>
                <a:gd name="T2" fmla="*/ 21473 w 21473"/>
                <a:gd name="T3" fmla="*/ 21600 h 21600"/>
              </a:gdLst>
              <a:ahLst/>
              <a:cxnLst/>
              <a:rect l="T0" t="T1" r="T2" b="T3"/>
              <a:pathLst>
                <a:path w="21473" h="21600">
                  <a:moveTo>
                    <a:pt x="20889" y="0"/>
                  </a:moveTo>
                  <a:cubicBezTo>
                    <a:pt x="18256" y="519"/>
                    <a:pt x="11184" y="1041"/>
                    <a:pt x="8645" y="1593"/>
                  </a:cubicBezTo>
                  <a:cubicBezTo>
                    <a:pt x="7052" y="1940"/>
                    <a:pt x="4087" y="2139"/>
                    <a:pt x="2721" y="2550"/>
                  </a:cubicBezTo>
                  <a:cubicBezTo>
                    <a:pt x="483" y="3222"/>
                    <a:pt x="0" y="3321"/>
                    <a:pt x="0" y="3905"/>
                  </a:cubicBezTo>
                  <a:cubicBezTo>
                    <a:pt x="0" y="4330"/>
                    <a:pt x="1099" y="4728"/>
                    <a:pt x="1976" y="5061"/>
                  </a:cubicBezTo>
                  <a:cubicBezTo>
                    <a:pt x="3175" y="5515"/>
                    <a:pt x="5433" y="5720"/>
                    <a:pt x="7064" y="6064"/>
                  </a:cubicBezTo>
                  <a:cubicBezTo>
                    <a:pt x="8682" y="6405"/>
                    <a:pt x="10299" y="6622"/>
                    <a:pt x="11982" y="6940"/>
                  </a:cubicBezTo>
                  <a:cubicBezTo>
                    <a:pt x="13559" y="7238"/>
                    <a:pt x="17160" y="7728"/>
                    <a:pt x="18696" y="8041"/>
                  </a:cubicBezTo>
                  <a:cubicBezTo>
                    <a:pt x="20429" y="8394"/>
                    <a:pt x="21198" y="8749"/>
                    <a:pt x="21461" y="9422"/>
                  </a:cubicBezTo>
                  <a:cubicBezTo>
                    <a:pt x="21600" y="9777"/>
                    <a:pt x="21528" y="10020"/>
                    <a:pt x="20934" y="10340"/>
                  </a:cubicBezTo>
                  <a:cubicBezTo>
                    <a:pt x="20070" y="10805"/>
                    <a:pt x="17819" y="11213"/>
                    <a:pt x="16326" y="11544"/>
                  </a:cubicBezTo>
                  <a:cubicBezTo>
                    <a:pt x="14780" y="11886"/>
                    <a:pt x="13661" y="12029"/>
                    <a:pt x="11982" y="12323"/>
                  </a:cubicBezTo>
                  <a:cubicBezTo>
                    <a:pt x="9878" y="12691"/>
                    <a:pt x="7854" y="13094"/>
                    <a:pt x="5926" y="13527"/>
                  </a:cubicBezTo>
                  <a:cubicBezTo>
                    <a:pt x="4686" y="13804"/>
                    <a:pt x="3094" y="14043"/>
                    <a:pt x="2503" y="14447"/>
                  </a:cubicBezTo>
                  <a:cubicBezTo>
                    <a:pt x="1860" y="14886"/>
                    <a:pt x="1688" y="15445"/>
                    <a:pt x="2503" y="15864"/>
                  </a:cubicBezTo>
                  <a:cubicBezTo>
                    <a:pt x="3770" y="16514"/>
                    <a:pt x="6249" y="16935"/>
                    <a:pt x="8296" y="17422"/>
                  </a:cubicBezTo>
                  <a:cubicBezTo>
                    <a:pt x="10032" y="17834"/>
                    <a:pt x="11994" y="18173"/>
                    <a:pt x="13825" y="18555"/>
                  </a:cubicBezTo>
                  <a:cubicBezTo>
                    <a:pt x="15504" y="18905"/>
                    <a:pt x="17410" y="19192"/>
                    <a:pt x="18828" y="19617"/>
                  </a:cubicBezTo>
                  <a:cubicBezTo>
                    <a:pt x="19745" y="19892"/>
                    <a:pt x="20209" y="20261"/>
                    <a:pt x="20671" y="20609"/>
                  </a:cubicBezTo>
                  <a:cubicBezTo>
                    <a:pt x="21094" y="20927"/>
                    <a:pt x="21198" y="21270"/>
                    <a:pt x="21461" y="21600"/>
                  </a:cubicBezTo>
                </a:path>
              </a:pathLst>
            </a:custGeom>
            <a:ln w="38100" cmpd="sng">
              <a:headEnd/>
              <a:tailEnd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7" name="Group 48"/>
          <p:cNvGrpSpPr>
            <a:grpSpLocks/>
          </p:cNvGrpSpPr>
          <p:nvPr/>
        </p:nvGrpSpPr>
        <p:grpSpPr bwMode="auto">
          <a:xfrm rot="-3298716">
            <a:off x="1041996" y="3788303"/>
            <a:ext cx="169863" cy="407988"/>
            <a:chOff x="2592" y="2303"/>
            <a:chExt cx="107" cy="257"/>
          </a:xfrm>
        </p:grpSpPr>
        <p:sp>
          <p:nvSpPr>
            <p:cNvPr id="38" name="AutoShape 49"/>
            <p:cNvSpPr>
              <a:spLocks/>
            </p:cNvSpPr>
            <p:nvPr/>
          </p:nvSpPr>
          <p:spPr bwMode="auto">
            <a:xfrm rot="21288692" flipH="1">
              <a:off x="2597" y="2303"/>
              <a:ext cx="101" cy="239"/>
            </a:xfrm>
            <a:custGeom>
              <a:avLst/>
              <a:gdLst>
                <a:gd name="T0" fmla="*/ 0 w 21149"/>
                <a:gd name="T1" fmla="*/ 0 h 21600"/>
                <a:gd name="T2" fmla="*/ 21149 w 21149"/>
                <a:gd name="T3" fmla="*/ 21600 h 21600"/>
              </a:gdLst>
              <a:ahLst/>
              <a:cxnLst/>
              <a:rect l="T0" t="T1" r="T2" b="T3"/>
              <a:pathLst>
                <a:path w="21149" h="21600">
                  <a:moveTo>
                    <a:pt x="18261" y="0"/>
                  </a:moveTo>
                  <a:cubicBezTo>
                    <a:pt x="15522" y="525"/>
                    <a:pt x="12275" y="1087"/>
                    <a:pt x="9633" y="1645"/>
                  </a:cubicBezTo>
                  <a:cubicBezTo>
                    <a:pt x="7976" y="1995"/>
                    <a:pt x="4969" y="2295"/>
                    <a:pt x="3954" y="2484"/>
                  </a:cubicBezTo>
                  <a:cubicBezTo>
                    <a:pt x="2321" y="2787"/>
                    <a:pt x="1690" y="3081"/>
                    <a:pt x="594" y="3689"/>
                  </a:cubicBezTo>
                  <a:cubicBezTo>
                    <a:pt x="-77" y="4062"/>
                    <a:pt x="-318" y="4638"/>
                    <a:pt x="594" y="4974"/>
                  </a:cubicBezTo>
                  <a:cubicBezTo>
                    <a:pt x="1841" y="5433"/>
                    <a:pt x="3007" y="5732"/>
                    <a:pt x="4703" y="6079"/>
                  </a:cubicBezTo>
                  <a:cubicBezTo>
                    <a:pt x="6387" y="6424"/>
                    <a:pt x="7883" y="6617"/>
                    <a:pt x="9633" y="6938"/>
                  </a:cubicBezTo>
                  <a:cubicBezTo>
                    <a:pt x="11273" y="7239"/>
                    <a:pt x="14198" y="7409"/>
                    <a:pt x="15796" y="7724"/>
                  </a:cubicBezTo>
                  <a:cubicBezTo>
                    <a:pt x="17599" y="8081"/>
                    <a:pt x="20863" y="8440"/>
                    <a:pt x="21137" y="9119"/>
                  </a:cubicBezTo>
                  <a:cubicBezTo>
                    <a:pt x="21282" y="9478"/>
                    <a:pt x="21207" y="9905"/>
                    <a:pt x="20590" y="10228"/>
                  </a:cubicBezTo>
                  <a:cubicBezTo>
                    <a:pt x="19690" y="10697"/>
                    <a:pt x="17348" y="11110"/>
                    <a:pt x="15796" y="11444"/>
                  </a:cubicBezTo>
                  <a:cubicBezTo>
                    <a:pt x="14187" y="11790"/>
                    <a:pt x="13023" y="11934"/>
                    <a:pt x="11277" y="12230"/>
                  </a:cubicBezTo>
                  <a:cubicBezTo>
                    <a:pt x="9088" y="12603"/>
                    <a:pt x="6983" y="13010"/>
                    <a:pt x="4977" y="13446"/>
                  </a:cubicBezTo>
                  <a:cubicBezTo>
                    <a:pt x="3687" y="13727"/>
                    <a:pt x="2031" y="13968"/>
                    <a:pt x="1416" y="14376"/>
                  </a:cubicBezTo>
                  <a:cubicBezTo>
                    <a:pt x="747" y="14820"/>
                    <a:pt x="569" y="15384"/>
                    <a:pt x="1416" y="15807"/>
                  </a:cubicBezTo>
                  <a:cubicBezTo>
                    <a:pt x="2734" y="16464"/>
                    <a:pt x="5313" y="16889"/>
                    <a:pt x="7442" y="17380"/>
                  </a:cubicBezTo>
                  <a:cubicBezTo>
                    <a:pt x="9248" y="17797"/>
                    <a:pt x="11289" y="18139"/>
                    <a:pt x="13194" y="18525"/>
                  </a:cubicBezTo>
                  <a:cubicBezTo>
                    <a:pt x="14941" y="18878"/>
                    <a:pt x="16923" y="19168"/>
                    <a:pt x="18398" y="19597"/>
                  </a:cubicBezTo>
                  <a:cubicBezTo>
                    <a:pt x="19352" y="19875"/>
                    <a:pt x="19835" y="20247"/>
                    <a:pt x="20316" y="20599"/>
                  </a:cubicBezTo>
                  <a:cubicBezTo>
                    <a:pt x="20755" y="20920"/>
                    <a:pt x="20863" y="21266"/>
                    <a:pt x="21137" y="21600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AutoShape 50"/>
            <p:cNvSpPr>
              <a:spLocks/>
            </p:cNvSpPr>
            <p:nvPr/>
          </p:nvSpPr>
          <p:spPr bwMode="auto">
            <a:xfrm rot="-311308">
              <a:off x="2592" y="2319"/>
              <a:ext cx="107" cy="241"/>
            </a:xfrm>
            <a:custGeom>
              <a:avLst/>
              <a:gdLst>
                <a:gd name="T0" fmla="*/ 0 w 21473"/>
                <a:gd name="T1" fmla="*/ 0 h 21600"/>
                <a:gd name="T2" fmla="*/ 21473 w 21473"/>
                <a:gd name="T3" fmla="*/ 21600 h 21600"/>
              </a:gdLst>
              <a:ahLst/>
              <a:cxnLst/>
              <a:rect l="T0" t="T1" r="T2" b="T3"/>
              <a:pathLst>
                <a:path w="21473" h="21600">
                  <a:moveTo>
                    <a:pt x="20889" y="0"/>
                  </a:moveTo>
                  <a:cubicBezTo>
                    <a:pt x="18256" y="519"/>
                    <a:pt x="11184" y="1041"/>
                    <a:pt x="8645" y="1593"/>
                  </a:cubicBezTo>
                  <a:cubicBezTo>
                    <a:pt x="7052" y="1940"/>
                    <a:pt x="4087" y="2139"/>
                    <a:pt x="2721" y="2550"/>
                  </a:cubicBezTo>
                  <a:cubicBezTo>
                    <a:pt x="483" y="3222"/>
                    <a:pt x="0" y="3321"/>
                    <a:pt x="0" y="3905"/>
                  </a:cubicBezTo>
                  <a:cubicBezTo>
                    <a:pt x="0" y="4330"/>
                    <a:pt x="1099" y="4728"/>
                    <a:pt x="1976" y="5061"/>
                  </a:cubicBezTo>
                  <a:cubicBezTo>
                    <a:pt x="3175" y="5515"/>
                    <a:pt x="5433" y="5720"/>
                    <a:pt x="7064" y="6064"/>
                  </a:cubicBezTo>
                  <a:cubicBezTo>
                    <a:pt x="8682" y="6405"/>
                    <a:pt x="10299" y="6622"/>
                    <a:pt x="11982" y="6940"/>
                  </a:cubicBezTo>
                  <a:cubicBezTo>
                    <a:pt x="13559" y="7238"/>
                    <a:pt x="17160" y="7728"/>
                    <a:pt x="18696" y="8041"/>
                  </a:cubicBezTo>
                  <a:cubicBezTo>
                    <a:pt x="20429" y="8394"/>
                    <a:pt x="21198" y="8749"/>
                    <a:pt x="21461" y="9422"/>
                  </a:cubicBezTo>
                  <a:cubicBezTo>
                    <a:pt x="21600" y="9777"/>
                    <a:pt x="21528" y="10020"/>
                    <a:pt x="20934" y="10340"/>
                  </a:cubicBezTo>
                  <a:cubicBezTo>
                    <a:pt x="20070" y="10805"/>
                    <a:pt x="17819" y="11213"/>
                    <a:pt x="16326" y="11544"/>
                  </a:cubicBezTo>
                  <a:cubicBezTo>
                    <a:pt x="14780" y="11886"/>
                    <a:pt x="13661" y="12029"/>
                    <a:pt x="11982" y="12323"/>
                  </a:cubicBezTo>
                  <a:cubicBezTo>
                    <a:pt x="9878" y="12691"/>
                    <a:pt x="7854" y="13094"/>
                    <a:pt x="5926" y="13527"/>
                  </a:cubicBezTo>
                  <a:cubicBezTo>
                    <a:pt x="4686" y="13804"/>
                    <a:pt x="3094" y="14043"/>
                    <a:pt x="2503" y="14447"/>
                  </a:cubicBezTo>
                  <a:cubicBezTo>
                    <a:pt x="1860" y="14886"/>
                    <a:pt x="1688" y="15445"/>
                    <a:pt x="2503" y="15864"/>
                  </a:cubicBezTo>
                  <a:cubicBezTo>
                    <a:pt x="3770" y="16514"/>
                    <a:pt x="6249" y="16935"/>
                    <a:pt x="8296" y="17422"/>
                  </a:cubicBezTo>
                  <a:cubicBezTo>
                    <a:pt x="10032" y="17834"/>
                    <a:pt x="11994" y="18173"/>
                    <a:pt x="13825" y="18555"/>
                  </a:cubicBezTo>
                  <a:cubicBezTo>
                    <a:pt x="15504" y="18905"/>
                    <a:pt x="17410" y="19192"/>
                    <a:pt x="18828" y="19617"/>
                  </a:cubicBezTo>
                  <a:cubicBezTo>
                    <a:pt x="19745" y="19892"/>
                    <a:pt x="20209" y="20261"/>
                    <a:pt x="20671" y="20609"/>
                  </a:cubicBezTo>
                  <a:cubicBezTo>
                    <a:pt x="21094" y="20927"/>
                    <a:pt x="21198" y="21270"/>
                    <a:pt x="21461" y="21600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0" name="Group 48"/>
          <p:cNvGrpSpPr>
            <a:grpSpLocks/>
          </p:cNvGrpSpPr>
          <p:nvPr/>
        </p:nvGrpSpPr>
        <p:grpSpPr bwMode="auto">
          <a:xfrm rot="-3298716">
            <a:off x="1058932" y="3398847"/>
            <a:ext cx="169863" cy="407988"/>
            <a:chOff x="2592" y="2303"/>
            <a:chExt cx="107" cy="257"/>
          </a:xfrm>
        </p:grpSpPr>
        <p:sp>
          <p:nvSpPr>
            <p:cNvPr id="41" name="AutoShape 49"/>
            <p:cNvSpPr>
              <a:spLocks/>
            </p:cNvSpPr>
            <p:nvPr/>
          </p:nvSpPr>
          <p:spPr bwMode="auto">
            <a:xfrm rot="21288692" flipH="1">
              <a:off x="2597" y="2303"/>
              <a:ext cx="101" cy="239"/>
            </a:xfrm>
            <a:custGeom>
              <a:avLst/>
              <a:gdLst>
                <a:gd name="T0" fmla="*/ 0 w 21149"/>
                <a:gd name="T1" fmla="*/ 0 h 21600"/>
                <a:gd name="T2" fmla="*/ 21149 w 21149"/>
                <a:gd name="T3" fmla="*/ 21600 h 21600"/>
              </a:gdLst>
              <a:ahLst/>
              <a:cxnLst/>
              <a:rect l="T0" t="T1" r="T2" b="T3"/>
              <a:pathLst>
                <a:path w="21149" h="21600">
                  <a:moveTo>
                    <a:pt x="18261" y="0"/>
                  </a:moveTo>
                  <a:cubicBezTo>
                    <a:pt x="15522" y="525"/>
                    <a:pt x="12275" y="1087"/>
                    <a:pt x="9633" y="1645"/>
                  </a:cubicBezTo>
                  <a:cubicBezTo>
                    <a:pt x="7976" y="1995"/>
                    <a:pt x="4969" y="2295"/>
                    <a:pt x="3954" y="2484"/>
                  </a:cubicBezTo>
                  <a:cubicBezTo>
                    <a:pt x="2321" y="2787"/>
                    <a:pt x="1690" y="3081"/>
                    <a:pt x="594" y="3689"/>
                  </a:cubicBezTo>
                  <a:cubicBezTo>
                    <a:pt x="-77" y="4062"/>
                    <a:pt x="-318" y="4638"/>
                    <a:pt x="594" y="4974"/>
                  </a:cubicBezTo>
                  <a:cubicBezTo>
                    <a:pt x="1841" y="5433"/>
                    <a:pt x="3007" y="5732"/>
                    <a:pt x="4703" y="6079"/>
                  </a:cubicBezTo>
                  <a:cubicBezTo>
                    <a:pt x="6387" y="6424"/>
                    <a:pt x="7883" y="6617"/>
                    <a:pt x="9633" y="6938"/>
                  </a:cubicBezTo>
                  <a:cubicBezTo>
                    <a:pt x="11273" y="7239"/>
                    <a:pt x="14198" y="7409"/>
                    <a:pt x="15796" y="7724"/>
                  </a:cubicBezTo>
                  <a:cubicBezTo>
                    <a:pt x="17599" y="8081"/>
                    <a:pt x="20863" y="8440"/>
                    <a:pt x="21137" y="9119"/>
                  </a:cubicBezTo>
                  <a:cubicBezTo>
                    <a:pt x="21282" y="9478"/>
                    <a:pt x="21207" y="9905"/>
                    <a:pt x="20590" y="10228"/>
                  </a:cubicBezTo>
                  <a:cubicBezTo>
                    <a:pt x="19690" y="10697"/>
                    <a:pt x="17348" y="11110"/>
                    <a:pt x="15796" y="11444"/>
                  </a:cubicBezTo>
                  <a:cubicBezTo>
                    <a:pt x="14187" y="11790"/>
                    <a:pt x="13023" y="11934"/>
                    <a:pt x="11277" y="12230"/>
                  </a:cubicBezTo>
                  <a:cubicBezTo>
                    <a:pt x="9088" y="12603"/>
                    <a:pt x="6983" y="13010"/>
                    <a:pt x="4977" y="13446"/>
                  </a:cubicBezTo>
                  <a:cubicBezTo>
                    <a:pt x="3687" y="13727"/>
                    <a:pt x="2031" y="13968"/>
                    <a:pt x="1416" y="14376"/>
                  </a:cubicBezTo>
                  <a:cubicBezTo>
                    <a:pt x="747" y="14820"/>
                    <a:pt x="569" y="15384"/>
                    <a:pt x="1416" y="15807"/>
                  </a:cubicBezTo>
                  <a:cubicBezTo>
                    <a:pt x="2734" y="16464"/>
                    <a:pt x="5313" y="16889"/>
                    <a:pt x="7442" y="17380"/>
                  </a:cubicBezTo>
                  <a:cubicBezTo>
                    <a:pt x="9248" y="17797"/>
                    <a:pt x="11289" y="18139"/>
                    <a:pt x="13194" y="18525"/>
                  </a:cubicBezTo>
                  <a:cubicBezTo>
                    <a:pt x="14941" y="18878"/>
                    <a:pt x="16923" y="19168"/>
                    <a:pt x="18398" y="19597"/>
                  </a:cubicBezTo>
                  <a:cubicBezTo>
                    <a:pt x="19352" y="19875"/>
                    <a:pt x="19835" y="20247"/>
                    <a:pt x="20316" y="20599"/>
                  </a:cubicBezTo>
                  <a:cubicBezTo>
                    <a:pt x="20755" y="20920"/>
                    <a:pt x="20863" y="21266"/>
                    <a:pt x="21137" y="21600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AutoShape 50"/>
            <p:cNvSpPr>
              <a:spLocks/>
            </p:cNvSpPr>
            <p:nvPr/>
          </p:nvSpPr>
          <p:spPr bwMode="auto">
            <a:xfrm rot="-311308">
              <a:off x="2592" y="2319"/>
              <a:ext cx="107" cy="241"/>
            </a:xfrm>
            <a:custGeom>
              <a:avLst/>
              <a:gdLst>
                <a:gd name="T0" fmla="*/ 0 w 21473"/>
                <a:gd name="T1" fmla="*/ 0 h 21600"/>
                <a:gd name="T2" fmla="*/ 21473 w 21473"/>
                <a:gd name="T3" fmla="*/ 21600 h 21600"/>
              </a:gdLst>
              <a:ahLst/>
              <a:cxnLst/>
              <a:rect l="T0" t="T1" r="T2" b="T3"/>
              <a:pathLst>
                <a:path w="21473" h="21600">
                  <a:moveTo>
                    <a:pt x="20889" y="0"/>
                  </a:moveTo>
                  <a:cubicBezTo>
                    <a:pt x="18256" y="519"/>
                    <a:pt x="11184" y="1041"/>
                    <a:pt x="8645" y="1593"/>
                  </a:cubicBezTo>
                  <a:cubicBezTo>
                    <a:pt x="7052" y="1940"/>
                    <a:pt x="4087" y="2139"/>
                    <a:pt x="2721" y="2550"/>
                  </a:cubicBezTo>
                  <a:cubicBezTo>
                    <a:pt x="483" y="3222"/>
                    <a:pt x="0" y="3321"/>
                    <a:pt x="0" y="3905"/>
                  </a:cubicBezTo>
                  <a:cubicBezTo>
                    <a:pt x="0" y="4330"/>
                    <a:pt x="1099" y="4728"/>
                    <a:pt x="1976" y="5061"/>
                  </a:cubicBezTo>
                  <a:cubicBezTo>
                    <a:pt x="3175" y="5515"/>
                    <a:pt x="5433" y="5720"/>
                    <a:pt x="7064" y="6064"/>
                  </a:cubicBezTo>
                  <a:cubicBezTo>
                    <a:pt x="8682" y="6405"/>
                    <a:pt x="10299" y="6622"/>
                    <a:pt x="11982" y="6940"/>
                  </a:cubicBezTo>
                  <a:cubicBezTo>
                    <a:pt x="13559" y="7238"/>
                    <a:pt x="17160" y="7728"/>
                    <a:pt x="18696" y="8041"/>
                  </a:cubicBezTo>
                  <a:cubicBezTo>
                    <a:pt x="20429" y="8394"/>
                    <a:pt x="21198" y="8749"/>
                    <a:pt x="21461" y="9422"/>
                  </a:cubicBezTo>
                  <a:cubicBezTo>
                    <a:pt x="21600" y="9777"/>
                    <a:pt x="21528" y="10020"/>
                    <a:pt x="20934" y="10340"/>
                  </a:cubicBezTo>
                  <a:cubicBezTo>
                    <a:pt x="20070" y="10805"/>
                    <a:pt x="17819" y="11213"/>
                    <a:pt x="16326" y="11544"/>
                  </a:cubicBezTo>
                  <a:cubicBezTo>
                    <a:pt x="14780" y="11886"/>
                    <a:pt x="13661" y="12029"/>
                    <a:pt x="11982" y="12323"/>
                  </a:cubicBezTo>
                  <a:cubicBezTo>
                    <a:pt x="9878" y="12691"/>
                    <a:pt x="7854" y="13094"/>
                    <a:pt x="5926" y="13527"/>
                  </a:cubicBezTo>
                  <a:cubicBezTo>
                    <a:pt x="4686" y="13804"/>
                    <a:pt x="3094" y="14043"/>
                    <a:pt x="2503" y="14447"/>
                  </a:cubicBezTo>
                  <a:cubicBezTo>
                    <a:pt x="1860" y="14886"/>
                    <a:pt x="1688" y="15445"/>
                    <a:pt x="2503" y="15864"/>
                  </a:cubicBezTo>
                  <a:cubicBezTo>
                    <a:pt x="3770" y="16514"/>
                    <a:pt x="6249" y="16935"/>
                    <a:pt x="8296" y="17422"/>
                  </a:cubicBezTo>
                  <a:cubicBezTo>
                    <a:pt x="10032" y="17834"/>
                    <a:pt x="11994" y="18173"/>
                    <a:pt x="13825" y="18555"/>
                  </a:cubicBezTo>
                  <a:cubicBezTo>
                    <a:pt x="15504" y="18905"/>
                    <a:pt x="17410" y="19192"/>
                    <a:pt x="18828" y="19617"/>
                  </a:cubicBezTo>
                  <a:cubicBezTo>
                    <a:pt x="19745" y="19892"/>
                    <a:pt x="20209" y="20261"/>
                    <a:pt x="20671" y="20609"/>
                  </a:cubicBezTo>
                  <a:cubicBezTo>
                    <a:pt x="21094" y="20927"/>
                    <a:pt x="21198" y="21270"/>
                    <a:pt x="21461" y="21600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1464239" y="3417321"/>
            <a:ext cx="8700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baseline="30000" dirty="0" smtClean="0"/>
              <a:t>13</a:t>
            </a:r>
            <a:r>
              <a:rPr lang="en-US" b="1" dirty="0" smtClean="0"/>
              <a:t>C/</a:t>
            </a:r>
            <a:r>
              <a:rPr lang="en-US" b="1" baseline="30000" dirty="0" smtClean="0"/>
              <a:t>15</a:t>
            </a:r>
            <a:r>
              <a:rPr lang="en-US" b="1" dirty="0" smtClean="0"/>
              <a:t>N</a:t>
            </a:r>
            <a:endParaRPr lang="en-US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1430376" y="382371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fluorophore</a:t>
            </a:r>
            <a:endParaRPr lang="en-US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1421905" y="4179309"/>
            <a:ext cx="19297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/>
              <a:t>p</a:t>
            </a:r>
            <a:r>
              <a:rPr lang="en-US" b="1" dirty="0" err="1" smtClean="0"/>
              <a:t>aramag</a:t>
            </a:r>
            <a:r>
              <a:rPr lang="en-US" b="1" dirty="0" smtClean="0"/>
              <a:t>. label</a:t>
            </a:r>
            <a:endParaRPr lang="en-US" b="1" dirty="0"/>
          </a:p>
        </p:txBody>
      </p:sp>
      <p:grpSp>
        <p:nvGrpSpPr>
          <p:cNvPr id="46" name="Group 48"/>
          <p:cNvGrpSpPr>
            <a:grpSpLocks/>
          </p:cNvGrpSpPr>
          <p:nvPr/>
        </p:nvGrpSpPr>
        <p:grpSpPr bwMode="auto">
          <a:xfrm rot="-3298716">
            <a:off x="4410306" y="4188653"/>
            <a:ext cx="169863" cy="407988"/>
            <a:chOff x="2592" y="2303"/>
            <a:chExt cx="107" cy="257"/>
          </a:xfrm>
        </p:grpSpPr>
        <p:sp>
          <p:nvSpPr>
            <p:cNvPr id="47" name="AutoShape 49"/>
            <p:cNvSpPr>
              <a:spLocks/>
            </p:cNvSpPr>
            <p:nvPr/>
          </p:nvSpPr>
          <p:spPr bwMode="auto">
            <a:xfrm rot="21288692" flipH="1">
              <a:off x="2597" y="2303"/>
              <a:ext cx="101" cy="239"/>
            </a:xfrm>
            <a:custGeom>
              <a:avLst/>
              <a:gdLst>
                <a:gd name="T0" fmla="*/ 0 w 21149"/>
                <a:gd name="T1" fmla="*/ 0 h 21600"/>
                <a:gd name="T2" fmla="*/ 21149 w 21149"/>
                <a:gd name="T3" fmla="*/ 21600 h 21600"/>
              </a:gdLst>
              <a:ahLst/>
              <a:cxnLst/>
              <a:rect l="T0" t="T1" r="T2" b="T3"/>
              <a:pathLst>
                <a:path w="21149" h="21600">
                  <a:moveTo>
                    <a:pt x="18261" y="0"/>
                  </a:moveTo>
                  <a:cubicBezTo>
                    <a:pt x="15522" y="525"/>
                    <a:pt x="12275" y="1087"/>
                    <a:pt x="9633" y="1645"/>
                  </a:cubicBezTo>
                  <a:cubicBezTo>
                    <a:pt x="7976" y="1995"/>
                    <a:pt x="4969" y="2295"/>
                    <a:pt x="3954" y="2484"/>
                  </a:cubicBezTo>
                  <a:cubicBezTo>
                    <a:pt x="2321" y="2787"/>
                    <a:pt x="1690" y="3081"/>
                    <a:pt x="594" y="3689"/>
                  </a:cubicBezTo>
                  <a:cubicBezTo>
                    <a:pt x="-77" y="4062"/>
                    <a:pt x="-318" y="4638"/>
                    <a:pt x="594" y="4974"/>
                  </a:cubicBezTo>
                  <a:cubicBezTo>
                    <a:pt x="1841" y="5433"/>
                    <a:pt x="3007" y="5732"/>
                    <a:pt x="4703" y="6079"/>
                  </a:cubicBezTo>
                  <a:cubicBezTo>
                    <a:pt x="6387" y="6424"/>
                    <a:pt x="7883" y="6617"/>
                    <a:pt x="9633" y="6938"/>
                  </a:cubicBezTo>
                  <a:cubicBezTo>
                    <a:pt x="11273" y="7239"/>
                    <a:pt x="14198" y="7409"/>
                    <a:pt x="15796" y="7724"/>
                  </a:cubicBezTo>
                  <a:cubicBezTo>
                    <a:pt x="17599" y="8081"/>
                    <a:pt x="20863" y="8440"/>
                    <a:pt x="21137" y="9119"/>
                  </a:cubicBezTo>
                  <a:cubicBezTo>
                    <a:pt x="21282" y="9478"/>
                    <a:pt x="21207" y="9905"/>
                    <a:pt x="20590" y="10228"/>
                  </a:cubicBezTo>
                  <a:cubicBezTo>
                    <a:pt x="19690" y="10697"/>
                    <a:pt x="17348" y="11110"/>
                    <a:pt x="15796" y="11444"/>
                  </a:cubicBezTo>
                  <a:cubicBezTo>
                    <a:pt x="14187" y="11790"/>
                    <a:pt x="13023" y="11934"/>
                    <a:pt x="11277" y="12230"/>
                  </a:cubicBezTo>
                  <a:cubicBezTo>
                    <a:pt x="9088" y="12603"/>
                    <a:pt x="6983" y="13010"/>
                    <a:pt x="4977" y="13446"/>
                  </a:cubicBezTo>
                  <a:cubicBezTo>
                    <a:pt x="3687" y="13727"/>
                    <a:pt x="2031" y="13968"/>
                    <a:pt x="1416" y="14376"/>
                  </a:cubicBezTo>
                  <a:cubicBezTo>
                    <a:pt x="747" y="14820"/>
                    <a:pt x="569" y="15384"/>
                    <a:pt x="1416" y="15807"/>
                  </a:cubicBezTo>
                  <a:cubicBezTo>
                    <a:pt x="2734" y="16464"/>
                    <a:pt x="5313" y="16889"/>
                    <a:pt x="7442" y="17380"/>
                  </a:cubicBezTo>
                  <a:cubicBezTo>
                    <a:pt x="9248" y="17797"/>
                    <a:pt x="11289" y="18139"/>
                    <a:pt x="13194" y="18525"/>
                  </a:cubicBezTo>
                  <a:cubicBezTo>
                    <a:pt x="14941" y="18878"/>
                    <a:pt x="16923" y="19168"/>
                    <a:pt x="18398" y="19597"/>
                  </a:cubicBezTo>
                  <a:cubicBezTo>
                    <a:pt x="19352" y="19875"/>
                    <a:pt x="19835" y="20247"/>
                    <a:pt x="20316" y="20599"/>
                  </a:cubicBezTo>
                  <a:cubicBezTo>
                    <a:pt x="20755" y="20920"/>
                    <a:pt x="20863" y="21266"/>
                    <a:pt x="21137" y="21600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AutoShape 50"/>
            <p:cNvSpPr>
              <a:spLocks/>
            </p:cNvSpPr>
            <p:nvPr/>
          </p:nvSpPr>
          <p:spPr bwMode="auto">
            <a:xfrm rot="-311308">
              <a:off x="2592" y="2319"/>
              <a:ext cx="107" cy="241"/>
            </a:xfrm>
            <a:custGeom>
              <a:avLst/>
              <a:gdLst>
                <a:gd name="T0" fmla="*/ 0 w 21473"/>
                <a:gd name="T1" fmla="*/ 0 h 21600"/>
                <a:gd name="T2" fmla="*/ 21473 w 21473"/>
                <a:gd name="T3" fmla="*/ 21600 h 21600"/>
              </a:gdLst>
              <a:ahLst/>
              <a:cxnLst/>
              <a:rect l="T0" t="T1" r="T2" b="T3"/>
              <a:pathLst>
                <a:path w="21473" h="21600">
                  <a:moveTo>
                    <a:pt x="20889" y="0"/>
                  </a:moveTo>
                  <a:cubicBezTo>
                    <a:pt x="18256" y="519"/>
                    <a:pt x="11184" y="1041"/>
                    <a:pt x="8645" y="1593"/>
                  </a:cubicBezTo>
                  <a:cubicBezTo>
                    <a:pt x="7052" y="1940"/>
                    <a:pt x="4087" y="2139"/>
                    <a:pt x="2721" y="2550"/>
                  </a:cubicBezTo>
                  <a:cubicBezTo>
                    <a:pt x="483" y="3222"/>
                    <a:pt x="0" y="3321"/>
                    <a:pt x="0" y="3905"/>
                  </a:cubicBezTo>
                  <a:cubicBezTo>
                    <a:pt x="0" y="4330"/>
                    <a:pt x="1099" y="4728"/>
                    <a:pt x="1976" y="5061"/>
                  </a:cubicBezTo>
                  <a:cubicBezTo>
                    <a:pt x="3175" y="5515"/>
                    <a:pt x="5433" y="5720"/>
                    <a:pt x="7064" y="6064"/>
                  </a:cubicBezTo>
                  <a:cubicBezTo>
                    <a:pt x="8682" y="6405"/>
                    <a:pt x="10299" y="6622"/>
                    <a:pt x="11982" y="6940"/>
                  </a:cubicBezTo>
                  <a:cubicBezTo>
                    <a:pt x="13559" y="7238"/>
                    <a:pt x="17160" y="7728"/>
                    <a:pt x="18696" y="8041"/>
                  </a:cubicBezTo>
                  <a:cubicBezTo>
                    <a:pt x="20429" y="8394"/>
                    <a:pt x="21198" y="8749"/>
                    <a:pt x="21461" y="9422"/>
                  </a:cubicBezTo>
                  <a:cubicBezTo>
                    <a:pt x="21600" y="9777"/>
                    <a:pt x="21528" y="10020"/>
                    <a:pt x="20934" y="10340"/>
                  </a:cubicBezTo>
                  <a:cubicBezTo>
                    <a:pt x="20070" y="10805"/>
                    <a:pt x="17819" y="11213"/>
                    <a:pt x="16326" y="11544"/>
                  </a:cubicBezTo>
                  <a:cubicBezTo>
                    <a:pt x="14780" y="11886"/>
                    <a:pt x="13661" y="12029"/>
                    <a:pt x="11982" y="12323"/>
                  </a:cubicBezTo>
                  <a:cubicBezTo>
                    <a:pt x="9878" y="12691"/>
                    <a:pt x="7854" y="13094"/>
                    <a:pt x="5926" y="13527"/>
                  </a:cubicBezTo>
                  <a:cubicBezTo>
                    <a:pt x="4686" y="13804"/>
                    <a:pt x="3094" y="14043"/>
                    <a:pt x="2503" y="14447"/>
                  </a:cubicBezTo>
                  <a:cubicBezTo>
                    <a:pt x="1860" y="14886"/>
                    <a:pt x="1688" y="15445"/>
                    <a:pt x="2503" y="15864"/>
                  </a:cubicBezTo>
                  <a:cubicBezTo>
                    <a:pt x="3770" y="16514"/>
                    <a:pt x="6249" y="16935"/>
                    <a:pt x="8296" y="17422"/>
                  </a:cubicBezTo>
                  <a:cubicBezTo>
                    <a:pt x="10032" y="17834"/>
                    <a:pt x="11994" y="18173"/>
                    <a:pt x="13825" y="18555"/>
                  </a:cubicBezTo>
                  <a:cubicBezTo>
                    <a:pt x="15504" y="18905"/>
                    <a:pt x="17410" y="19192"/>
                    <a:pt x="18828" y="19617"/>
                  </a:cubicBezTo>
                  <a:cubicBezTo>
                    <a:pt x="19745" y="19892"/>
                    <a:pt x="20209" y="20261"/>
                    <a:pt x="20671" y="20609"/>
                  </a:cubicBezTo>
                  <a:cubicBezTo>
                    <a:pt x="21094" y="20927"/>
                    <a:pt x="21198" y="21270"/>
                    <a:pt x="21461" y="21600"/>
                  </a:cubicBezTo>
                </a:path>
              </a:pathLst>
            </a:custGeom>
            <a:noFill/>
            <a:ln w="38100">
              <a:solidFill>
                <a:srgbClr val="008000"/>
              </a:solidFill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9" name="Group 48"/>
          <p:cNvGrpSpPr>
            <a:grpSpLocks/>
          </p:cNvGrpSpPr>
          <p:nvPr/>
        </p:nvGrpSpPr>
        <p:grpSpPr bwMode="auto">
          <a:xfrm rot="-3298716">
            <a:off x="4679707" y="3862695"/>
            <a:ext cx="169863" cy="407988"/>
            <a:chOff x="2592" y="2303"/>
            <a:chExt cx="107" cy="257"/>
          </a:xfrm>
        </p:grpSpPr>
        <p:sp>
          <p:nvSpPr>
            <p:cNvPr id="50" name="AutoShape 49"/>
            <p:cNvSpPr>
              <a:spLocks/>
            </p:cNvSpPr>
            <p:nvPr/>
          </p:nvSpPr>
          <p:spPr bwMode="auto">
            <a:xfrm rot="21288692" flipH="1">
              <a:off x="2597" y="2303"/>
              <a:ext cx="101" cy="239"/>
            </a:xfrm>
            <a:custGeom>
              <a:avLst/>
              <a:gdLst>
                <a:gd name="T0" fmla="*/ 0 w 21149"/>
                <a:gd name="T1" fmla="*/ 0 h 21600"/>
                <a:gd name="T2" fmla="*/ 21149 w 21149"/>
                <a:gd name="T3" fmla="*/ 21600 h 21600"/>
              </a:gdLst>
              <a:ahLst/>
              <a:cxnLst/>
              <a:rect l="T0" t="T1" r="T2" b="T3"/>
              <a:pathLst>
                <a:path w="21149" h="21600">
                  <a:moveTo>
                    <a:pt x="18261" y="0"/>
                  </a:moveTo>
                  <a:cubicBezTo>
                    <a:pt x="15522" y="525"/>
                    <a:pt x="12275" y="1087"/>
                    <a:pt x="9633" y="1645"/>
                  </a:cubicBezTo>
                  <a:cubicBezTo>
                    <a:pt x="7976" y="1995"/>
                    <a:pt x="4969" y="2295"/>
                    <a:pt x="3954" y="2484"/>
                  </a:cubicBezTo>
                  <a:cubicBezTo>
                    <a:pt x="2321" y="2787"/>
                    <a:pt x="1690" y="3081"/>
                    <a:pt x="594" y="3689"/>
                  </a:cubicBezTo>
                  <a:cubicBezTo>
                    <a:pt x="-77" y="4062"/>
                    <a:pt x="-318" y="4638"/>
                    <a:pt x="594" y="4974"/>
                  </a:cubicBezTo>
                  <a:cubicBezTo>
                    <a:pt x="1841" y="5433"/>
                    <a:pt x="3007" y="5732"/>
                    <a:pt x="4703" y="6079"/>
                  </a:cubicBezTo>
                  <a:cubicBezTo>
                    <a:pt x="6387" y="6424"/>
                    <a:pt x="7883" y="6617"/>
                    <a:pt x="9633" y="6938"/>
                  </a:cubicBezTo>
                  <a:cubicBezTo>
                    <a:pt x="11273" y="7239"/>
                    <a:pt x="14198" y="7409"/>
                    <a:pt x="15796" y="7724"/>
                  </a:cubicBezTo>
                  <a:cubicBezTo>
                    <a:pt x="17599" y="8081"/>
                    <a:pt x="20863" y="8440"/>
                    <a:pt x="21137" y="9119"/>
                  </a:cubicBezTo>
                  <a:cubicBezTo>
                    <a:pt x="21282" y="9478"/>
                    <a:pt x="21207" y="9905"/>
                    <a:pt x="20590" y="10228"/>
                  </a:cubicBezTo>
                  <a:cubicBezTo>
                    <a:pt x="19690" y="10697"/>
                    <a:pt x="17348" y="11110"/>
                    <a:pt x="15796" y="11444"/>
                  </a:cubicBezTo>
                  <a:cubicBezTo>
                    <a:pt x="14187" y="11790"/>
                    <a:pt x="13023" y="11934"/>
                    <a:pt x="11277" y="12230"/>
                  </a:cubicBezTo>
                  <a:cubicBezTo>
                    <a:pt x="9088" y="12603"/>
                    <a:pt x="6983" y="13010"/>
                    <a:pt x="4977" y="13446"/>
                  </a:cubicBezTo>
                  <a:cubicBezTo>
                    <a:pt x="3687" y="13727"/>
                    <a:pt x="2031" y="13968"/>
                    <a:pt x="1416" y="14376"/>
                  </a:cubicBezTo>
                  <a:cubicBezTo>
                    <a:pt x="747" y="14820"/>
                    <a:pt x="569" y="15384"/>
                    <a:pt x="1416" y="15807"/>
                  </a:cubicBezTo>
                  <a:cubicBezTo>
                    <a:pt x="2734" y="16464"/>
                    <a:pt x="5313" y="16889"/>
                    <a:pt x="7442" y="17380"/>
                  </a:cubicBezTo>
                  <a:cubicBezTo>
                    <a:pt x="9248" y="17797"/>
                    <a:pt x="11289" y="18139"/>
                    <a:pt x="13194" y="18525"/>
                  </a:cubicBezTo>
                  <a:cubicBezTo>
                    <a:pt x="14941" y="18878"/>
                    <a:pt x="16923" y="19168"/>
                    <a:pt x="18398" y="19597"/>
                  </a:cubicBezTo>
                  <a:cubicBezTo>
                    <a:pt x="19352" y="19875"/>
                    <a:pt x="19835" y="20247"/>
                    <a:pt x="20316" y="20599"/>
                  </a:cubicBezTo>
                  <a:cubicBezTo>
                    <a:pt x="20755" y="20920"/>
                    <a:pt x="20863" y="21266"/>
                    <a:pt x="21137" y="21600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AutoShape 50"/>
            <p:cNvSpPr>
              <a:spLocks/>
            </p:cNvSpPr>
            <p:nvPr/>
          </p:nvSpPr>
          <p:spPr bwMode="auto">
            <a:xfrm rot="-311308">
              <a:off x="2592" y="2319"/>
              <a:ext cx="107" cy="241"/>
            </a:xfrm>
            <a:custGeom>
              <a:avLst/>
              <a:gdLst>
                <a:gd name="T0" fmla="*/ 0 w 21473"/>
                <a:gd name="T1" fmla="*/ 0 h 21600"/>
                <a:gd name="T2" fmla="*/ 21473 w 21473"/>
                <a:gd name="T3" fmla="*/ 21600 h 21600"/>
              </a:gdLst>
              <a:ahLst/>
              <a:cxnLst/>
              <a:rect l="T0" t="T1" r="T2" b="T3"/>
              <a:pathLst>
                <a:path w="21473" h="21600">
                  <a:moveTo>
                    <a:pt x="20889" y="0"/>
                  </a:moveTo>
                  <a:cubicBezTo>
                    <a:pt x="18256" y="519"/>
                    <a:pt x="11184" y="1041"/>
                    <a:pt x="8645" y="1593"/>
                  </a:cubicBezTo>
                  <a:cubicBezTo>
                    <a:pt x="7052" y="1940"/>
                    <a:pt x="4087" y="2139"/>
                    <a:pt x="2721" y="2550"/>
                  </a:cubicBezTo>
                  <a:cubicBezTo>
                    <a:pt x="483" y="3222"/>
                    <a:pt x="0" y="3321"/>
                    <a:pt x="0" y="3905"/>
                  </a:cubicBezTo>
                  <a:cubicBezTo>
                    <a:pt x="0" y="4330"/>
                    <a:pt x="1099" y="4728"/>
                    <a:pt x="1976" y="5061"/>
                  </a:cubicBezTo>
                  <a:cubicBezTo>
                    <a:pt x="3175" y="5515"/>
                    <a:pt x="5433" y="5720"/>
                    <a:pt x="7064" y="6064"/>
                  </a:cubicBezTo>
                  <a:cubicBezTo>
                    <a:pt x="8682" y="6405"/>
                    <a:pt x="10299" y="6622"/>
                    <a:pt x="11982" y="6940"/>
                  </a:cubicBezTo>
                  <a:cubicBezTo>
                    <a:pt x="13559" y="7238"/>
                    <a:pt x="17160" y="7728"/>
                    <a:pt x="18696" y="8041"/>
                  </a:cubicBezTo>
                  <a:cubicBezTo>
                    <a:pt x="20429" y="8394"/>
                    <a:pt x="21198" y="8749"/>
                    <a:pt x="21461" y="9422"/>
                  </a:cubicBezTo>
                  <a:cubicBezTo>
                    <a:pt x="21600" y="9777"/>
                    <a:pt x="21528" y="10020"/>
                    <a:pt x="20934" y="10340"/>
                  </a:cubicBezTo>
                  <a:cubicBezTo>
                    <a:pt x="20070" y="10805"/>
                    <a:pt x="17819" y="11213"/>
                    <a:pt x="16326" y="11544"/>
                  </a:cubicBezTo>
                  <a:cubicBezTo>
                    <a:pt x="14780" y="11886"/>
                    <a:pt x="13661" y="12029"/>
                    <a:pt x="11982" y="12323"/>
                  </a:cubicBezTo>
                  <a:cubicBezTo>
                    <a:pt x="9878" y="12691"/>
                    <a:pt x="7854" y="13094"/>
                    <a:pt x="5926" y="13527"/>
                  </a:cubicBezTo>
                  <a:cubicBezTo>
                    <a:pt x="4686" y="13804"/>
                    <a:pt x="3094" y="14043"/>
                    <a:pt x="2503" y="14447"/>
                  </a:cubicBezTo>
                  <a:cubicBezTo>
                    <a:pt x="1860" y="14886"/>
                    <a:pt x="1688" y="15445"/>
                    <a:pt x="2503" y="15864"/>
                  </a:cubicBezTo>
                  <a:cubicBezTo>
                    <a:pt x="3770" y="16514"/>
                    <a:pt x="6249" y="16935"/>
                    <a:pt x="8296" y="17422"/>
                  </a:cubicBezTo>
                  <a:cubicBezTo>
                    <a:pt x="10032" y="17834"/>
                    <a:pt x="11994" y="18173"/>
                    <a:pt x="13825" y="18555"/>
                  </a:cubicBezTo>
                  <a:cubicBezTo>
                    <a:pt x="15504" y="18905"/>
                    <a:pt x="17410" y="19192"/>
                    <a:pt x="18828" y="19617"/>
                  </a:cubicBezTo>
                  <a:cubicBezTo>
                    <a:pt x="19745" y="19892"/>
                    <a:pt x="20209" y="20261"/>
                    <a:pt x="20671" y="20609"/>
                  </a:cubicBezTo>
                  <a:cubicBezTo>
                    <a:pt x="21094" y="20927"/>
                    <a:pt x="21198" y="21270"/>
                    <a:pt x="21461" y="21600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2" name="Group 48"/>
          <p:cNvGrpSpPr>
            <a:grpSpLocks/>
          </p:cNvGrpSpPr>
          <p:nvPr/>
        </p:nvGrpSpPr>
        <p:grpSpPr bwMode="auto">
          <a:xfrm rot="-3298716">
            <a:off x="4461111" y="3460540"/>
            <a:ext cx="169863" cy="407988"/>
            <a:chOff x="2592" y="2303"/>
            <a:chExt cx="107" cy="257"/>
          </a:xfrm>
        </p:grpSpPr>
        <p:sp>
          <p:nvSpPr>
            <p:cNvPr id="53" name="AutoShape 49"/>
            <p:cNvSpPr>
              <a:spLocks/>
            </p:cNvSpPr>
            <p:nvPr/>
          </p:nvSpPr>
          <p:spPr bwMode="auto">
            <a:xfrm rot="21288692" flipH="1">
              <a:off x="2597" y="2303"/>
              <a:ext cx="101" cy="239"/>
            </a:xfrm>
            <a:custGeom>
              <a:avLst/>
              <a:gdLst>
                <a:gd name="T0" fmla="*/ 0 w 21149"/>
                <a:gd name="T1" fmla="*/ 0 h 21600"/>
                <a:gd name="T2" fmla="*/ 21149 w 21149"/>
                <a:gd name="T3" fmla="*/ 21600 h 21600"/>
              </a:gdLst>
              <a:ahLst/>
              <a:cxnLst/>
              <a:rect l="T0" t="T1" r="T2" b="T3"/>
              <a:pathLst>
                <a:path w="21149" h="21600">
                  <a:moveTo>
                    <a:pt x="18261" y="0"/>
                  </a:moveTo>
                  <a:cubicBezTo>
                    <a:pt x="15522" y="525"/>
                    <a:pt x="12275" y="1087"/>
                    <a:pt x="9633" y="1645"/>
                  </a:cubicBezTo>
                  <a:cubicBezTo>
                    <a:pt x="7976" y="1995"/>
                    <a:pt x="4969" y="2295"/>
                    <a:pt x="3954" y="2484"/>
                  </a:cubicBezTo>
                  <a:cubicBezTo>
                    <a:pt x="2321" y="2787"/>
                    <a:pt x="1690" y="3081"/>
                    <a:pt x="594" y="3689"/>
                  </a:cubicBezTo>
                  <a:cubicBezTo>
                    <a:pt x="-77" y="4062"/>
                    <a:pt x="-318" y="4638"/>
                    <a:pt x="594" y="4974"/>
                  </a:cubicBezTo>
                  <a:cubicBezTo>
                    <a:pt x="1841" y="5433"/>
                    <a:pt x="3007" y="5732"/>
                    <a:pt x="4703" y="6079"/>
                  </a:cubicBezTo>
                  <a:cubicBezTo>
                    <a:pt x="6387" y="6424"/>
                    <a:pt x="7883" y="6617"/>
                    <a:pt x="9633" y="6938"/>
                  </a:cubicBezTo>
                  <a:cubicBezTo>
                    <a:pt x="11273" y="7239"/>
                    <a:pt x="14198" y="7409"/>
                    <a:pt x="15796" y="7724"/>
                  </a:cubicBezTo>
                  <a:cubicBezTo>
                    <a:pt x="17599" y="8081"/>
                    <a:pt x="20863" y="8440"/>
                    <a:pt x="21137" y="9119"/>
                  </a:cubicBezTo>
                  <a:cubicBezTo>
                    <a:pt x="21282" y="9478"/>
                    <a:pt x="21207" y="9905"/>
                    <a:pt x="20590" y="10228"/>
                  </a:cubicBezTo>
                  <a:cubicBezTo>
                    <a:pt x="19690" y="10697"/>
                    <a:pt x="17348" y="11110"/>
                    <a:pt x="15796" y="11444"/>
                  </a:cubicBezTo>
                  <a:cubicBezTo>
                    <a:pt x="14187" y="11790"/>
                    <a:pt x="13023" y="11934"/>
                    <a:pt x="11277" y="12230"/>
                  </a:cubicBezTo>
                  <a:cubicBezTo>
                    <a:pt x="9088" y="12603"/>
                    <a:pt x="6983" y="13010"/>
                    <a:pt x="4977" y="13446"/>
                  </a:cubicBezTo>
                  <a:cubicBezTo>
                    <a:pt x="3687" y="13727"/>
                    <a:pt x="2031" y="13968"/>
                    <a:pt x="1416" y="14376"/>
                  </a:cubicBezTo>
                  <a:cubicBezTo>
                    <a:pt x="747" y="14820"/>
                    <a:pt x="569" y="15384"/>
                    <a:pt x="1416" y="15807"/>
                  </a:cubicBezTo>
                  <a:cubicBezTo>
                    <a:pt x="2734" y="16464"/>
                    <a:pt x="5313" y="16889"/>
                    <a:pt x="7442" y="17380"/>
                  </a:cubicBezTo>
                  <a:cubicBezTo>
                    <a:pt x="9248" y="17797"/>
                    <a:pt x="11289" y="18139"/>
                    <a:pt x="13194" y="18525"/>
                  </a:cubicBezTo>
                  <a:cubicBezTo>
                    <a:pt x="14941" y="18878"/>
                    <a:pt x="16923" y="19168"/>
                    <a:pt x="18398" y="19597"/>
                  </a:cubicBezTo>
                  <a:cubicBezTo>
                    <a:pt x="19352" y="19875"/>
                    <a:pt x="19835" y="20247"/>
                    <a:pt x="20316" y="20599"/>
                  </a:cubicBezTo>
                  <a:cubicBezTo>
                    <a:pt x="20755" y="20920"/>
                    <a:pt x="20863" y="21266"/>
                    <a:pt x="21137" y="21600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AutoShape 50"/>
            <p:cNvSpPr>
              <a:spLocks/>
            </p:cNvSpPr>
            <p:nvPr/>
          </p:nvSpPr>
          <p:spPr bwMode="auto">
            <a:xfrm rot="-311308">
              <a:off x="2592" y="2319"/>
              <a:ext cx="107" cy="241"/>
            </a:xfrm>
            <a:custGeom>
              <a:avLst/>
              <a:gdLst>
                <a:gd name="T0" fmla="*/ 0 w 21473"/>
                <a:gd name="T1" fmla="*/ 0 h 21600"/>
                <a:gd name="T2" fmla="*/ 21473 w 21473"/>
                <a:gd name="T3" fmla="*/ 21600 h 21600"/>
              </a:gdLst>
              <a:ahLst/>
              <a:cxnLst/>
              <a:rect l="T0" t="T1" r="T2" b="T3"/>
              <a:pathLst>
                <a:path w="21473" h="21600">
                  <a:moveTo>
                    <a:pt x="20889" y="0"/>
                  </a:moveTo>
                  <a:cubicBezTo>
                    <a:pt x="18256" y="519"/>
                    <a:pt x="11184" y="1041"/>
                    <a:pt x="8645" y="1593"/>
                  </a:cubicBezTo>
                  <a:cubicBezTo>
                    <a:pt x="7052" y="1940"/>
                    <a:pt x="4087" y="2139"/>
                    <a:pt x="2721" y="2550"/>
                  </a:cubicBezTo>
                  <a:cubicBezTo>
                    <a:pt x="483" y="3222"/>
                    <a:pt x="0" y="3321"/>
                    <a:pt x="0" y="3905"/>
                  </a:cubicBezTo>
                  <a:cubicBezTo>
                    <a:pt x="0" y="4330"/>
                    <a:pt x="1099" y="4728"/>
                    <a:pt x="1976" y="5061"/>
                  </a:cubicBezTo>
                  <a:cubicBezTo>
                    <a:pt x="3175" y="5515"/>
                    <a:pt x="5433" y="5720"/>
                    <a:pt x="7064" y="6064"/>
                  </a:cubicBezTo>
                  <a:cubicBezTo>
                    <a:pt x="8682" y="6405"/>
                    <a:pt x="10299" y="6622"/>
                    <a:pt x="11982" y="6940"/>
                  </a:cubicBezTo>
                  <a:cubicBezTo>
                    <a:pt x="13559" y="7238"/>
                    <a:pt x="17160" y="7728"/>
                    <a:pt x="18696" y="8041"/>
                  </a:cubicBezTo>
                  <a:cubicBezTo>
                    <a:pt x="20429" y="8394"/>
                    <a:pt x="21198" y="8749"/>
                    <a:pt x="21461" y="9422"/>
                  </a:cubicBezTo>
                  <a:cubicBezTo>
                    <a:pt x="21600" y="9777"/>
                    <a:pt x="21528" y="10020"/>
                    <a:pt x="20934" y="10340"/>
                  </a:cubicBezTo>
                  <a:cubicBezTo>
                    <a:pt x="20070" y="10805"/>
                    <a:pt x="17819" y="11213"/>
                    <a:pt x="16326" y="11544"/>
                  </a:cubicBezTo>
                  <a:cubicBezTo>
                    <a:pt x="14780" y="11886"/>
                    <a:pt x="13661" y="12029"/>
                    <a:pt x="11982" y="12323"/>
                  </a:cubicBezTo>
                  <a:cubicBezTo>
                    <a:pt x="9878" y="12691"/>
                    <a:pt x="7854" y="13094"/>
                    <a:pt x="5926" y="13527"/>
                  </a:cubicBezTo>
                  <a:cubicBezTo>
                    <a:pt x="4686" y="13804"/>
                    <a:pt x="3094" y="14043"/>
                    <a:pt x="2503" y="14447"/>
                  </a:cubicBezTo>
                  <a:cubicBezTo>
                    <a:pt x="1860" y="14886"/>
                    <a:pt x="1688" y="15445"/>
                    <a:pt x="2503" y="15864"/>
                  </a:cubicBezTo>
                  <a:cubicBezTo>
                    <a:pt x="3770" y="16514"/>
                    <a:pt x="6249" y="16935"/>
                    <a:pt x="8296" y="17422"/>
                  </a:cubicBezTo>
                  <a:cubicBezTo>
                    <a:pt x="10032" y="17834"/>
                    <a:pt x="11994" y="18173"/>
                    <a:pt x="13825" y="18555"/>
                  </a:cubicBezTo>
                  <a:cubicBezTo>
                    <a:pt x="15504" y="18905"/>
                    <a:pt x="17410" y="19192"/>
                    <a:pt x="18828" y="19617"/>
                  </a:cubicBezTo>
                  <a:cubicBezTo>
                    <a:pt x="19745" y="19892"/>
                    <a:pt x="20209" y="20261"/>
                    <a:pt x="20671" y="20609"/>
                  </a:cubicBezTo>
                  <a:cubicBezTo>
                    <a:pt x="21094" y="20927"/>
                    <a:pt x="21198" y="21270"/>
                    <a:pt x="21461" y="21600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5638800" y="2489189"/>
            <a:ext cx="0" cy="29601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>
            <a:off x="5638800" y="2489189"/>
            <a:ext cx="508000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>
            <a:off x="5655736" y="3437440"/>
            <a:ext cx="508000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>
            <a:off x="5655739" y="5435537"/>
            <a:ext cx="508000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Rectangle 58"/>
          <p:cNvSpPr>
            <a:spLocks noChangeArrowheads="1"/>
          </p:cNvSpPr>
          <p:nvPr/>
        </p:nvSpPr>
        <p:spPr bwMode="auto">
          <a:xfrm>
            <a:off x="6333072" y="2304523"/>
            <a:ext cx="1633680" cy="369332"/>
          </a:xfrm>
          <a:prstGeom prst="rect">
            <a:avLst/>
          </a:prstGeom>
          <a:solidFill>
            <a:srgbClr val="FF0000"/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dirty="0" smtClean="0">
                <a:latin typeface="Arial Black"/>
                <a:cs typeface="Arial Black"/>
              </a:rPr>
              <a:t>In-cell NMR</a:t>
            </a:r>
            <a:endParaRPr lang="en-US" dirty="0">
              <a:latin typeface="Arial Black"/>
              <a:cs typeface="Arial Black"/>
            </a:endParaRPr>
          </a:p>
        </p:txBody>
      </p:sp>
      <p:sp>
        <p:nvSpPr>
          <p:cNvPr id="60" name="Rectangle 59"/>
          <p:cNvSpPr>
            <a:spLocks noChangeArrowheads="1"/>
          </p:cNvSpPr>
          <p:nvPr/>
        </p:nvSpPr>
        <p:spPr bwMode="auto">
          <a:xfrm>
            <a:off x="6299209" y="3235841"/>
            <a:ext cx="2005853" cy="3693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dirty="0" smtClean="0">
                <a:latin typeface="Arial Black"/>
                <a:cs typeface="Arial Black"/>
              </a:rPr>
              <a:t>In-cell </a:t>
            </a:r>
            <a:r>
              <a:rPr lang="en-US" dirty="0" err="1" smtClean="0">
                <a:latin typeface="Arial Black"/>
                <a:cs typeface="Arial Black"/>
              </a:rPr>
              <a:t>spFRET</a:t>
            </a:r>
            <a:endParaRPr lang="en-US" dirty="0">
              <a:latin typeface="Arial Black"/>
              <a:cs typeface="Arial Black"/>
            </a:endParaRPr>
          </a:p>
        </p:txBody>
      </p:sp>
      <p:sp>
        <p:nvSpPr>
          <p:cNvPr id="61" name="Rectangle 60"/>
          <p:cNvSpPr>
            <a:spLocks noChangeArrowheads="1"/>
          </p:cNvSpPr>
          <p:nvPr/>
        </p:nvSpPr>
        <p:spPr bwMode="auto">
          <a:xfrm>
            <a:off x="6282279" y="5233938"/>
            <a:ext cx="1916247" cy="36933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dirty="0" smtClean="0">
                <a:latin typeface="Arial Black"/>
                <a:cs typeface="Arial Black"/>
              </a:rPr>
              <a:t>In-cell Raman</a:t>
            </a:r>
            <a:endParaRPr lang="en-US" dirty="0">
              <a:latin typeface="Arial Black"/>
              <a:cs typeface="Arial Black"/>
            </a:endParaRPr>
          </a:p>
        </p:txBody>
      </p:sp>
      <p:cxnSp>
        <p:nvCxnSpPr>
          <p:cNvPr id="62" name="Straight Arrow Connector 61"/>
          <p:cNvCxnSpPr/>
          <p:nvPr/>
        </p:nvCxnSpPr>
        <p:spPr>
          <a:xfrm>
            <a:off x="5655739" y="4555021"/>
            <a:ext cx="508000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Rectangle 62"/>
          <p:cNvSpPr>
            <a:spLocks noChangeArrowheads="1"/>
          </p:cNvSpPr>
          <p:nvPr/>
        </p:nvSpPr>
        <p:spPr bwMode="auto">
          <a:xfrm>
            <a:off x="6299212" y="4353422"/>
            <a:ext cx="1556924" cy="36933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dirty="0" smtClean="0">
                <a:latin typeface="Arial Black"/>
                <a:cs typeface="Arial Black"/>
              </a:rPr>
              <a:t>In-cell EPR</a:t>
            </a:r>
            <a:endParaRPr lang="en-US" dirty="0">
              <a:latin typeface="Arial Black"/>
              <a:cs typeface="Arial Black"/>
            </a:endParaRPr>
          </a:p>
        </p:txBody>
      </p:sp>
      <p:grpSp>
        <p:nvGrpSpPr>
          <p:cNvPr id="64" name="Group 48"/>
          <p:cNvGrpSpPr>
            <a:grpSpLocks/>
          </p:cNvGrpSpPr>
          <p:nvPr/>
        </p:nvGrpSpPr>
        <p:grpSpPr bwMode="auto">
          <a:xfrm rot="-3298716">
            <a:off x="991197" y="4465623"/>
            <a:ext cx="169863" cy="407988"/>
            <a:chOff x="2592" y="2303"/>
            <a:chExt cx="107" cy="257"/>
          </a:xfrm>
        </p:grpSpPr>
        <p:sp>
          <p:nvSpPr>
            <p:cNvPr id="65" name="AutoShape 49"/>
            <p:cNvSpPr>
              <a:spLocks/>
            </p:cNvSpPr>
            <p:nvPr/>
          </p:nvSpPr>
          <p:spPr bwMode="auto">
            <a:xfrm rot="21288692" flipH="1">
              <a:off x="2597" y="2303"/>
              <a:ext cx="101" cy="239"/>
            </a:xfrm>
            <a:custGeom>
              <a:avLst/>
              <a:gdLst>
                <a:gd name="T0" fmla="*/ 0 w 21149"/>
                <a:gd name="T1" fmla="*/ 0 h 21600"/>
                <a:gd name="T2" fmla="*/ 21149 w 21149"/>
                <a:gd name="T3" fmla="*/ 21600 h 21600"/>
              </a:gdLst>
              <a:ahLst/>
              <a:cxnLst/>
              <a:rect l="T0" t="T1" r="T2" b="T3"/>
              <a:pathLst>
                <a:path w="21149" h="21600">
                  <a:moveTo>
                    <a:pt x="18261" y="0"/>
                  </a:moveTo>
                  <a:cubicBezTo>
                    <a:pt x="15522" y="525"/>
                    <a:pt x="12275" y="1087"/>
                    <a:pt x="9633" y="1645"/>
                  </a:cubicBezTo>
                  <a:cubicBezTo>
                    <a:pt x="7976" y="1995"/>
                    <a:pt x="4969" y="2295"/>
                    <a:pt x="3954" y="2484"/>
                  </a:cubicBezTo>
                  <a:cubicBezTo>
                    <a:pt x="2321" y="2787"/>
                    <a:pt x="1690" y="3081"/>
                    <a:pt x="594" y="3689"/>
                  </a:cubicBezTo>
                  <a:cubicBezTo>
                    <a:pt x="-77" y="4062"/>
                    <a:pt x="-318" y="4638"/>
                    <a:pt x="594" y="4974"/>
                  </a:cubicBezTo>
                  <a:cubicBezTo>
                    <a:pt x="1841" y="5433"/>
                    <a:pt x="3007" y="5732"/>
                    <a:pt x="4703" y="6079"/>
                  </a:cubicBezTo>
                  <a:cubicBezTo>
                    <a:pt x="6387" y="6424"/>
                    <a:pt x="7883" y="6617"/>
                    <a:pt x="9633" y="6938"/>
                  </a:cubicBezTo>
                  <a:cubicBezTo>
                    <a:pt x="11273" y="7239"/>
                    <a:pt x="14198" y="7409"/>
                    <a:pt x="15796" y="7724"/>
                  </a:cubicBezTo>
                  <a:cubicBezTo>
                    <a:pt x="17599" y="8081"/>
                    <a:pt x="20863" y="8440"/>
                    <a:pt x="21137" y="9119"/>
                  </a:cubicBezTo>
                  <a:cubicBezTo>
                    <a:pt x="21282" y="9478"/>
                    <a:pt x="21207" y="9905"/>
                    <a:pt x="20590" y="10228"/>
                  </a:cubicBezTo>
                  <a:cubicBezTo>
                    <a:pt x="19690" y="10697"/>
                    <a:pt x="17348" y="11110"/>
                    <a:pt x="15796" y="11444"/>
                  </a:cubicBezTo>
                  <a:cubicBezTo>
                    <a:pt x="14187" y="11790"/>
                    <a:pt x="13023" y="11934"/>
                    <a:pt x="11277" y="12230"/>
                  </a:cubicBezTo>
                  <a:cubicBezTo>
                    <a:pt x="9088" y="12603"/>
                    <a:pt x="6983" y="13010"/>
                    <a:pt x="4977" y="13446"/>
                  </a:cubicBezTo>
                  <a:cubicBezTo>
                    <a:pt x="3687" y="13727"/>
                    <a:pt x="2031" y="13968"/>
                    <a:pt x="1416" y="14376"/>
                  </a:cubicBezTo>
                  <a:cubicBezTo>
                    <a:pt x="747" y="14820"/>
                    <a:pt x="569" y="15384"/>
                    <a:pt x="1416" y="15807"/>
                  </a:cubicBezTo>
                  <a:cubicBezTo>
                    <a:pt x="2734" y="16464"/>
                    <a:pt x="5313" y="16889"/>
                    <a:pt x="7442" y="17380"/>
                  </a:cubicBezTo>
                  <a:cubicBezTo>
                    <a:pt x="9248" y="17797"/>
                    <a:pt x="11289" y="18139"/>
                    <a:pt x="13194" y="18525"/>
                  </a:cubicBezTo>
                  <a:cubicBezTo>
                    <a:pt x="14941" y="18878"/>
                    <a:pt x="16923" y="19168"/>
                    <a:pt x="18398" y="19597"/>
                  </a:cubicBezTo>
                  <a:cubicBezTo>
                    <a:pt x="19352" y="19875"/>
                    <a:pt x="19835" y="20247"/>
                    <a:pt x="20316" y="20599"/>
                  </a:cubicBezTo>
                  <a:cubicBezTo>
                    <a:pt x="20755" y="20920"/>
                    <a:pt x="20863" y="21266"/>
                    <a:pt x="21137" y="21600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AutoShape 50"/>
            <p:cNvSpPr>
              <a:spLocks/>
            </p:cNvSpPr>
            <p:nvPr/>
          </p:nvSpPr>
          <p:spPr bwMode="auto">
            <a:xfrm rot="-311308">
              <a:off x="2592" y="2319"/>
              <a:ext cx="107" cy="241"/>
            </a:xfrm>
            <a:custGeom>
              <a:avLst/>
              <a:gdLst>
                <a:gd name="T0" fmla="*/ 0 w 21473"/>
                <a:gd name="T1" fmla="*/ 0 h 21600"/>
                <a:gd name="T2" fmla="*/ 21473 w 21473"/>
                <a:gd name="T3" fmla="*/ 21600 h 21600"/>
              </a:gdLst>
              <a:ahLst/>
              <a:cxnLst/>
              <a:rect l="T0" t="T1" r="T2" b="T3"/>
              <a:pathLst>
                <a:path w="21473" h="21600">
                  <a:moveTo>
                    <a:pt x="20889" y="0"/>
                  </a:moveTo>
                  <a:cubicBezTo>
                    <a:pt x="18256" y="519"/>
                    <a:pt x="11184" y="1041"/>
                    <a:pt x="8645" y="1593"/>
                  </a:cubicBezTo>
                  <a:cubicBezTo>
                    <a:pt x="7052" y="1940"/>
                    <a:pt x="4087" y="2139"/>
                    <a:pt x="2721" y="2550"/>
                  </a:cubicBezTo>
                  <a:cubicBezTo>
                    <a:pt x="483" y="3222"/>
                    <a:pt x="0" y="3321"/>
                    <a:pt x="0" y="3905"/>
                  </a:cubicBezTo>
                  <a:cubicBezTo>
                    <a:pt x="0" y="4330"/>
                    <a:pt x="1099" y="4728"/>
                    <a:pt x="1976" y="5061"/>
                  </a:cubicBezTo>
                  <a:cubicBezTo>
                    <a:pt x="3175" y="5515"/>
                    <a:pt x="5433" y="5720"/>
                    <a:pt x="7064" y="6064"/>
                  </a:cubicBezTo>
                  <a:cubicBezTo>
                    <a:pt x="8682" y="6405"/>
                    <a:pt x="10299" y="6622"/>
                    <a:pt x="11982" y="6940"/>
                  </a:cubicBezTo>
                  <a:cubicBezTo>
                    <a:pt x="13559" y="7238"/>
                    <a:pt x="17160" y="7728"/>
                    <a:pt x="18696" y="8041"/>
                  </a:cubicBezTo>
                  <a:cubicBezTo>
                    <a:pt x="20429" y="8394"/>
                    <a:pt x="21198" y="8749"/>
                    <a:pt x="21461" y="9422"/>
                  </a:cubicBezTo>
                  <a:cubicBezTo>
                    <a:pt x="21600" y="9777"/>
                    <a:pt x="21528" y="10020"/>
                    <a:pt x="20934" y="10340"/>
                  </a:cubicBezTo>
                  <a:cubicBezTo>
                    <a:pt x="20070" y="10805"/>
                    <a:pt x="17819" y="11213"/>
                    <a:pt x="16326" y="11544"/>
                  </a:cubicBezTo>
                  <a:cubicBezTo>
                    <a:pt x="14780" y="11886"/>
                    <a:pt x="13661" y="12029"/>
                    <a:pt x="11982" y="12323"/>
                  </a:cubicBezTo>
                  <a:cubicBezTo>
                    <a:pt x="9878" y="12691"/>
                    <a:pt x="7854" y="13094"/>
                    <a:pt x="5926" y="13527"/>
                  </a:cubicBezTo>
                  <a:cubicBezTo>
                    <a:pt x="4686" y="13804"/>
                    <a:pt x="3094" y="14043"/>
                    <a:pt x="2503" y="14447"/>
                  </a:cubicBezTo>
                  <a:cubicBezTo>
                    <a:pt x="1860" y="14886"/>
                    <a:pt x="1688" y="15445"/>
                    <a:pt x="2503" y="15864"/>
                  </a:cubicBezTo>
                  <a:cubicBezTo>
                    <a:pt x="3770" y="16514"/>
                    <a:pt x="6249" y="16935"/>
                    <a:pt x="8296" y="17422"/>
                  </a:cubicBezTo>
                  <a:cubicBezTo>
                    <a:pt x="10032" y="17834"/>
                    <a:pt x="11994" y="18173"/>
                    <a:pt x="13825" y="18555"/>
                  </a:cubicBezTo>
                  <a:cubicBezTo>
                    <a:pt x="15504" y="18905"/>
                    <a:pt x="17410" y="19192"/>
                    <a:pt x="18828" y="19617"/>
                  </a:cubicBezTo>
                  <a:cubicBezTo>
                    <a:pt x="19745" y="19892"/>
                    <a:pt x="20209" y="20261"/>
                    <a:pt x="20671" y="20609"/>
                  </a:cubicBezTo>
                  <a:cubicBezTo>
                    <a:pt x="21094" y="20927"/>
                    <a:pt x="21198" y="21270"/>
                    <a:pt x="21461" y="21600"/>
                  </a:cubicBezTo>
                </a:path>
              </a:pathLst>
            </a:custGeom>
            <a:noFill/>
            <a:ln w="38100">
              <a:solidFill>
                <a:srgbClr val="008000"/>
              </a:solidFill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1421899" y="4492582"/>
            <a:ext cx="42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baseline="30000" dirty="0" smtClean="0"/>
              <a:t>2</a:t>
            </a:r>
            <a:r>
              <a:rPr lang="en-US" b="1" dirty="0" smtClean="0"/>
              <a:t>H</a:t>
            </a:r>
            <a:endParaRPr lang="en-US" b="1" dirty="0"/>
          </a:p>
        </p:txBody>
      </p:sp>
      <p:grpSp>
        <p:nvGrpSpPr>
          <p:cNvPr id="71" name="Group 70"/>
          <p:cNvGrpSpPr/>
          <p:nvPr/>
        </p:nvGrpSpPr>
        <p:grpSpPr>
          <a:xfrm>
            <a:off x="4080269" y="3931054"/>
            <a:ext cx="401281" cy="183187"/>
            <a:chOff x="893473" y="4239986"/>
            <a:chExt cx="401281" cy="183187"/>
          </a:xfrm>
        </p:grpSpPr>
        <p:sp>
          <p:nvSpPr>
            <p:cNvPr id="72" name="AutoShape 49"/>
            <p:cNvSpPr>
              <a:spLocks/>
            </p:cNvSpPr>
            <p:nvPr/>
          </p:nvSpPr>
          <p:spPr bwMode="auto">
            <a:xfrm rot="17989976" flipH="1">
              <a:off x="1003011" y="4130448"/>
              <a:ext cx="160338" cy="379413"/>
            </a:xfrm>
            <a:custGeom>
              <a:avLst/>
              <a:gdLst>
                <a:gd name="T0" fmla="*/ 0 w 21149"/>
                <a:gd name="T1" fmla="*/ 0 h 21600"/>
                <a:gd name="T2" fmla="*/ 21149 w 21149"/>
                <a:gd name="T3" fmla="*/ 21600 h 21600"/>
              </a:gdLst>
              <a:ahLst/>
              <a:cxnLst/>
              <a:rect l="T0" t="T1" r="T2" b="T3"/>
              <a:pathLst>
                <a:path w="21149" h="21600">
                  <a:moveTo>
                    <a:pt x="18261" y="0"/>
                  </a:moveTo>
                  <a:cubicBezTo>
                    <a:pt x="15522" y="525"/>
                    <a:pt x="12275" y="1087"/>
                    <a:pt x="9633" y="1645"/>
                  </a:cubicBezTo>
                  <a:cubicBezTo>
                    <a:pt x="7976" y="1995"/>
                    <a:pt x="4969" y="2295"/>
                    <a:pt x="3954" y="2484"/>
                  </a:cubicBezTo>
                  <a:cubicBezTo>
                    <a:pt x="2321" y="2787"/>
                    <a:pt x="1690" y="3081"/>
                    <a:pt x="594" y="3689"/>
                  </a:cubicBezTo>
                  <a:cubicBezTo>
                    <a:pt x="-77" y="4062"/>
                    <a:pt x="-318" y="4638"/>
                    <a:pt x="594" y="4974"/>
                  </a:cubicBezTo>
                  <a:cubicBezTo>
                    <a:pt x="1841" y="5433"/>
                    <a:pt x="3007" y="5732"/>
                    <a:pt x="4703" y="6079"/>
                  </a:cubicBezTo>
                  <a:cubicBezTo>
                    <a:pt x="6387" y="6424"/>
                    <a:pt x="7883" y="6617"/>
                    <a:pt x="9633" y="6938"/>
                  </a:cubicBezTo>
                  <a:cubicBezTo>
                    <a:pt x="11273" y="7239"/>
                    <a:pt x="14198" y="7409"/>
                    <a:pt x="15796" y="7724"/>
                  </a:cubicBezTo>
                  <a:cubicBezTo>
                    <a:pt x="17599" y="8081"/>
                    <a:pt x="20863" y="8440"/>
                    <a:pt x="21137" y="9119"/>
                  </a:cubicBezTo>
                  <a:cubicBezTo>
                    <a:pt x="21282" y="9478"/>
                    <a:pt x="21207" y="9905"/>
                    <a:pt x="20590" y="10228"/>
                  </a:cubicBezTo>
                  <a:cubicBezTo>
                    <a:pt x="19690" y="10697"/>
                    <a:pt x="17348" y="11110"/>
                    <a:pt x="15796" y="11444"/>
                  </a:cubicBezTo>
                  <a:cubicBezTo>
                    <a:pt x="14187" y="11790"/>
                    <a:pt x="13023" y="11934"/>
                    <a:pt x="11277" y="12230"/>
                  </a:cubicBezTo>
                  <a:cubicBezTo>
                    <a:pt x="9088" y="12603"/>
                    <a:pt x="6983" y="13010"/>
                    <a:pt x="4977" y="13446"/>
                  </a:cubicBezTo>
                  <a:cubicBezTo>
                    <a:pt x="3687" y="13727"/>
                    <a:pt x="2031" y="13968"/>
                    <a:pt x="1416" y="14376"/>
                  </a:cubicBezTo>
                  <a:cubicBezTo>
                    <a:pt x="747" y="14820"/>
                    <a:pt x="569" y="15384"/>
                    <a:pt x="1416" y="15807"/>
                  </a:cubicBezTo>
                  <a:cubicBezTo>
                    <a:pt x="2734" y="16464"/>
                    <a:pt x="5313" y="16889"/>
                    <a:pt x="7442" y="17380"/>
                  </a:cubicBezTo>
                  <a:cubicBezTo>
                    <a:pt x="9248" y="17797"/>
                    <a:pt x="11289" y="18139"/>
                    <a:pt x="13194" y="18525"/>
                  </a:cubicBezTo>
                  <a:cubicBezTo>
                    <a:pt x="14941" y="18878"/>
                    <a:pt x="16923" y="19168"/>
                    <a:pt x="18398" y="19597"/>
                  </a:cubicBezTo>
                  <a:cubicBezTo>
                    <a:pt x="19352" y="19875"/>
                    <a:pt x="19835" y="20247"/>
                    <a:pt x="20316" y="20599"/>
                  </a:cubicBezTo>
                  <a:cubicBezTo>
                    <a:pt x="20755" y="20920"/>
                    <a:pt x="20863" y="21266"/>
                    <a:pt x="21137" y="21600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AutoShape 50"/>
            <p:cNvSpPr>
              <a:spLocks/>
            </p:cNvSpPr>
            <p:nvPr/>
          </p:nvSpPr>
          <p:spPr bwMode="auto">
            <a:xfrm rot="17989976">
              <a:off x="1018528" y="4146948"/>
              <a:ext cx="169863" cy="382588"/>
            </a:xfrm>
            <a:custGeom>
              <a:avLst/>
              <a:gdLst>
                <a:gd name="T0" fmla="*/ 0 w 21473"/>
                <a:gd name="T1" fmla="*/ 0 h 21600"/>
                <a:gd name="T2" fmla="*/ 21473 w 21473"/>
                <a:gd name="T3" fmla="*/ 21600 h 21600"/>
              </a:gdLst>
              <a:ahLst/>
              <a:cxnLst/>
              <a:rect l="T0" t="T1" r="T2" b="T3"/>
              <a:pathLst>
                <a:path w="21473" h="21600">
                  <a:moveTo>
                    <a:pt x="20889" y="0"/>
                  </a:moveTo>
                  <a:cubicBezTo>
                    <a:pt x="18256" y="519"/>
                    <a:pt x="11184" y="1041"/>
                    <a:pt x="8645" y="1593"/>
                  </a:cubicBezTo>
                  <a:cubicBezTo>
                    <a:pt x="7052" y="1940"/>
                    <a:pt x="4087" y="2139"/>
                    <a:pt x="2721" y="2550"/>
                  </a:cubicBezTo>
                  <a:cubicBezTo>
                    <a:pt x="483" y="3222"/>
                    <a:pt x="0" y="3321"/>
                    <a:pt x="0" y="3905"/>
                  </a:cubicBezTo>
                  <a:cubicBezTo>
                    <a:pt x="0" y="4330"/>
                    <a:pt x="1099" y="4728"/>
                    <a:pt x="1976" y="5061"/>
                  </a:cubicBezTo>
                  <a:cubicBezTo>
                    <a:pt x="3175" y="5515"/>
                    <a:pt x="5433" y="5720"/>
                    <a:pt x="7064" y="6064"/>
                  </a:cubicBezTo>
                  <a:cubicBezTo>
                    <a:pt x="8682" y="6405"/>
                    <a:pt x="10299" y="6622"/>
                    <a:pt x="11982" y="6940"/>
                  </a:cubicBezTo>
                  <a:cubicBezTo>
                    <a:pt x="13559" y="7238"/>
                    <a:pt x="17160" y="7728"/>
                    <a:pt x="18696" y="8041"/>
                  </a:cubicBezTo>
                  <a:cubicBezTo>
                    <a:pt x="20429" y="8394"/>
                    <a:pt x="21198" y="8749"/>
                    <a:pt x="21461" y="9422"/>
                  </a:cubicBezTo>
                  <a:cubicBezTo>
                    <a:pt x="21600" y="9777"/>
                    <a:pt x="21528" y="10020"/>
                    <a:pt x="20934" y="10340"/>
                  </a:cubicBezTo>
                  <a:cubicBezTo>
                    <a:pt x="20070" y="10805"/>
                    <a:pt x="17819" y="11213"/>
                    <a:pt x="16326" y="11544"/>
                  </a:cubicBezTo>
                  <a:cubicBezTo>
                    <a:pt x="14780" y="11886"/>
                    <a:pt x="13661" y="12029"/>
                    <a:pt x="11982" y="12323"/>
                  </a:cubicBezTo>
                  <a:cubicBezTo>
                    <a:pt x="9878" y="12691"/>
                    <a:pt x="7854" y="13094"/>
                    <a:pt x="5926" y="13527"/>
                  </a:cubicBezTo>
                  <a:cubicBezTo>
                    <a:pt x="4686" y="13804"/>
                    <a:pt x="3094" y="14043"/>
                    <a:pt x="2503" y="14447"/>
                  </a:cubicBezTo>
                  <a:cubicBezTo>
                    <a:pt x="1860" y="14886"/>
                    <a:pt x="1688" y="15445"/>
                    <a:pt x="2503" y="15864"/>
                  </a:cubicBezTo>
                  <a:cubicBezTo>
                    <a:pt x="3770" y="16514"/>
                    <a:pt x="6249" y="16935"/>
                    <a:pt x="8296" y="17422"/>
                  </a:cubicBezTo>
                  <a:cubicBezTo>
                    <a:pt x="10032" y="17834"/>
                    <a:pt x="11994" y="18173"/>
                    <a:pt x="13825" y="18555"/>
                  </a:cubicBezTo>
                  <a:cubicBezTo>
                    <a:pt x="15504" y="18905"/>
                    <a:pt x="17410" y="19192"/>
                    <a:pt x="18828" y="19617"/>
                  </a:cubicBezTo>
                  <a:cubicBezTo>
                    <a:pt x="19745" y="19892"/>
                    <a:pt x="20209" y="20261"/>
                    <a:pt x="20671" y="20609"/>
                  </a:cubicBezTo>
                  <a:cubicBezTo>
                    <a:pt x="21094" y="20927"/>
                    <a:pt x="21198" y="21270"/>
                    <a:pt x="21461" y="21600"/>
                  </a:cubicBezTo>
                </a:path>
              </a:pathLst>
            </a:custGeom>
            <a:ln w="38100" cmpd="sng">
              <a:headEnd/>
              <a:tailEnd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363104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1"/>
          <p:cNvSpPr txBox="1">
            <a:spLocks/>
          </p:cNvSpPr>
          <p:nvPr/>
        </p:nvSpPr>
        <p:spPr>
          <a:xfrm>
            <a:off x="0" y="-78387"/>
            <a:ext cx="8913813" cy="914400"/>
          </a:xfrm>
          <a:prstGeom prst="rect">
            <a:avLst/>
          </a:prstGeo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81924" name="TextBox 7"/>
          <p:cNvSpPr txBox="1">
            <a:spLocks noChangeArrowheads="1"/>
          </p:cNvSpPr>
          <p:nvPr/>
        </p:nvSpPr>
        <p:spPr bwMode="auto">
          <a:xfrm>
            <a:off x="144565" y="154219"/>
            <a:ext cx="477636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b="1" dirty="0" smtClean="0">
                <a:solidFill>
                  <a:srgbClr val="FFFFFF"/>
                </a:solidFill>
              </a:rPr>
              <a:t>Comparison of in-cell methods</a:t>
            </a:r>
            <a:endParaRPr lang="en-US" sz="2400" b="1" dirty="0">
              <a:solidFill>
                <a:srgbClr val="FFFFFF"/>
              </a:solidFill>
            </a:endParaRPr>
          </a:p>
        </p:txBody>
      </p:sp>
      <p:pic>
        <p:nvPicPr>
          <p:cNvPr id="6" name="Picture 5" descr="srovnani_in-cell.tif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" t="8930" r="7361" b="9476"/>
          <a:stretch/>
        </p:blipFill>
        <p:spPr>
          <a:xfrm>
            <a:off x="90030" y="1600200"/>
            <a:ext cx="8985666" cy="2862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7235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1"/>
          <p:cNvSpPr txBox="1">
            <a:spLocks/>
          </p:cNvSpPr>
          <p:nvPr/>
        </p:nvSpPr>
        <p:spPr>
          <a:xfrm>
            <a:off x="0" y="-78387"/>
            <a:ext cx="8913813" cy="914400"/>
          </a:xfrm>
          <a:prstGeom prst="rect">
            <a:avLst/>
          </a:prstGeo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81924" name="TextBox 7"/>
          <p:cNvSpPr txBox="1">
            <a:spLocks noChangeArrowheads="1"/>
          </p:cNvSpPr>
          <p:nvPr/>
        </p:nvSpPr>
        <p:spPr bwMode="auto">
          <a:xfrm>
            <a:off x="144565" y="154219"/>
            <a:ext cx="73488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b="1" dirty="0" smtClean="0">
                <a:solidFill>
                  <a:srgbClr val="FFFFFF"/>
                </a:solidFill>
              </a:rPr>
              <a:t>in-cell NMR of nucleic acids in mammalian cells</a:t>
            </a:r>
            <a:endParaRPr lang="en-US" sz="2400" b="1" dirty="0">
              <a:solidFill>
                <a:srgbClr val="FFFFF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6500" y="2317750"/>
            <a:ext cx="4286250" cy="15875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90169" y="1296356"/>
            <a:ext cx="61130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SLO-delivered </a:t>
            </a:r>
            <a:r>
              <a:rPr lang="en-US" sz="2800" dirty="0" err="1" smtClean="0"/>
              <a:t>dsDNA</a:t>
            </a:r>
            <a:r>
              <a:rPr lang="en-US" sz="2800" dirty="0" smtClean="0"/>
              <a:t> in </a:t>
            </a:r>
            <a:r>
              <a:rPr lang="en-US" sz="2800" dirty="0" err="1" smtClean="0">
                <a:solidFill>
                  <a:srgbClr val="FF0000"/>
                </a:solidFill>
              </a:rPr>
              <a:t>HeLa</a:t>
            </a:r>
            <a:r>
              <a:rPr lang="en-US" sz="2800" dirty="0" smtClean="0">
                <a:solidFill>
                  <a:srgbClr val="FF0000"/>
                </a:solidFill>
              </a:rPr>
              <a:t> cells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13345" y="4589132"/>
            <a:ext cx="4764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(R</a:t>
            </a:r>
            <a:r>
              <a:rPr lang="en-US" dirty="0"/>
              <a:t>. </a:t>
            </a:r>
            <a:r>
              <a:rPr lang="en-US" dirty="0" err="1"/>
              <a:t>Hänsel</a:t>
            </a:r>
            <a:r>
              <a:rPr lang="en-US" dirty="0"/>
              <a:t> </a:t>
            </a:r>
            <a:r>
              <a:rPr lang="en-US" dirty="0" smtClean="0"/>
              <a:t>and V. </a:t>
            </a:r>
            <a:r>
              <a:rPr lang="en-US" dirty="0" err="1" smtClean="0"/>
              <a:t>Dötsch</a:t>
            </a:r>
            <a:r>
              <a:rPr lang="en-US" dirty="0" smtClean="0"/>
              <a:t> – unpublished)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2623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1"/>
          <p:cNvSpPr txBox="1">
            <a:spLocks/>
          </p:cNvSpPr>
          <p:nvPr/>
        </p:nvSpPr>
        <p:spPr>
          <a:xfrm>
            <a:off x="0" y="-78388"/>
            <a:ext cx="8913813" cy="1063603"/>
          </a:xfrm>
          <a:prstGeom prst="rect">
            <a:avLst/>
          </a:prstGeo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81924" name="TextBox 7"/>
          <p:cNvSpPr txBox="1">
            <a:spLocks noChangeArrowheads="1"/>
          </p:cNvSpPr>
          <p:nvPr/>
        </p:nvSpPr>
        <p:spPr bwMode="auto">
          <a:xfrm>
            <a:off x="144565" y="154219"/>
            <a:ext cx="710302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b="1" dirty="0" smtClean="0">
                <a:solidFill>
                  <a:srgbClr val="FFFFFF"/>
                </a:solidFill>
              </a:rPr>
              <a:t>In-cell Raman microscopy (mammalian cells): </a:t>
            </a:r>
          </a:p>
          <a:p>
            <a:r>
              <a:rPr lang="en-US" sz="2400" b="1" dirty="0" smtClean="0">
                <a:solidFill>
                  <a:srgbClr val="FFFFFF"/>
                </a:solidFill>
              </a:rPr>
              <a:t>under development</a:t>
            </a:r>
            <a:endParaRPr lang="en-US" sz="2400" b="1" dirty="0">
              <a:solidFill>
                <a:srgbClr val="FFFFFF"/>
              </a:solidFill>
            </a:endParaRPr>
          </a:p>
        </p:txBody>
      </p:sp>
      <p:pic>
        <p:nvPicPr>
          <p:cNvPr id="2" name="Picture 1" descr="raman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95" t="5055" r="2776" b="12706"/>
          <a:stretch/>
        </p:blipFill>
        <p:spPr>
          <a:xfrm>
            <a:off x="5755094" y="1173932"/>
            <a:ext cx="1852206" cy="2607847"/>
          </a:xfrm>
          <a:prstGeom prst="rect">
            <a:avLst/>
          </a:prstGeom>
        </p:spPr>
      </p:pic>
      <p:pic>
        <p:nvPicPr>
          <p:cNvPr id="3" name="Picture 2" descr="raman2.gif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69" b="6556"/>
          <a:stretch/>
        </p:blipFill>
        <p:spPr>
          <a:xfrm>
            <a:off x="4215233" y="4128562"/>
            <a:ext cx="4049497" cy="2673105"/>
          </a:xfrm>
          <a:prstGeom prst="rect">
            <a:avLst/>
          </a:prstGeom>
        </p:spPr>
      </p:pic>
      <p:sp>
        <p:nvSpPr>
          <p:cNvPr id="30" name="Rectangle 45"/>
          <p:cNvSpPr>
            <a:spLocks noChangeArrowheads="1"/>
          </p:cNvSpPr>
          <p:nvPr/>
        </p:nvSpPr>
        <p:spPr bwMode="auto">
          <a:xfrm>
            <a:off x="5286040" y="3798817"/>
            <a:ext cx="136977" cy="287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1160054" y="1253828"/>
            <a:ext cx="256993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baseline="30000" dirty="0" smtClean="0"/>
              <a:t>1</a:t>
            </a:r>
            <a:r>
              <a:rPr lang="en-US" dirty="0" smtClean="0"/>
              <a:t>H labeled DNA</a:t>
            </a:r>
            <a:r>
              <a:rPr lang="en-US" dirty="0"/>
              <a:t>/RNA</a:t>
            </a:r>
          </a:p>
        </p:txBody>
      </p:sp>
      <p:pic>
        <p:nvPicPr>
          <p:cNvPr id="26" name="Picture 29" descr="toc_na"/>
          <p:cNvPicPr>
            <a:picLocks noChangeAspect="1" noChangeArrowheads="1"/>
          </p:cNvPicPr>
          <p:nvPr/>
        </p:nvPicPr>
        <p:blipFill>
          <a:blip r:embed="rId5"/>
          <a:srcRect l="34773" t="32484" r="33611" b="15651"/>
          <a:stretch>
            <a:fillRect/>
          </a:stretch>
        </p:blipFill>
        <p:spPr bwMode="auto">
          <a:xfrm>
            <a:off x="1740374" y="1972250"/>
            <a:ext cx="1529182" cy="183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AutoShape 30"/>
          <p:cNvSpPr>
            <a:spLocks/>
          </p:cNvSpPr>
          <p:nvPr/>
        </p:nvSpPr>
        <p:spPr bwMode="auto">
          <a:xfrm rot="16200000">
            <a:off x="3272197" y="2602067"/>
            <a:ext cx="160034" cy="503036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21600 h 21600"/>
            </a:gdLst>
            <a:ahLst/>
            <a:cxnLst/>
            <a:rect l="T0" t="T1" r="T2" b="T3"/>
            <a:pathLst>
              <a:path w="21600" h="21600">
                <a:moveTo>
                  <a:pt x="21600" y="16200"/>
                </a:moveTo>
                <a:lnTo>
                  <a:pt x="16200" y="16200"/>
                </a:lnTo>
                <a:lnTo>
                  <a:pt x="16200" y="0"/>
                </a:lnTo>
                <a:lnTo>
                  <a:pt x="5400" y="0"/>
                </a:lnTo>
                <a:lnTo>
                  <a:pt x="5400" y="16200"/>
                </a:lnTo>
                <a:lnTo>
                  <a:pt x="0" y="16200"/>
                </a:lnTo>
                <a:lnTo>
                  <a:pt x="10800" y="21600"/>
                </a:lnTo>
                <a:close/>
                <a:moveTo>
                  <a:pt x="21600" y="16200"/>
                </a:moveTo>
              </a:path>
            </a:pathLst>
          </a:cu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Oval 47"/>
          <p:cNvSpPr>
            <a:spLocks/>
          </p:cNvSpPr>
          <p:nvPr/>
        </p:nvSpPr>
        <p:spPr bwMode="auto">
          <a:xfrm>
            <a:off x="3724177" y="2303830"/>
            <a:ext cx="1076921" cy="1040791"/>
          </a:xfrm>
          <a:prstGeom prst="ellipse">
            <a:avLst/>
          </a:prstGeom>
          <a:solidFill>
            <a:srgbClr val="B4B9BF">
              <a:alpha val="51999"/>
            </a:srgbClr>
          </a:solidFill>
          <a:ln w="25400">
            <a:solidFill>
              <a:srgbClr val="666666">
                <a:alpha val="51999"/>
              </a:srgbClr>
            </a:solidFill>
            <a:round/>
            <a:headEnd/>
            <a:tailEnd/>
          </a:ln>
          <a:effectLst>
            <a:outerShdw blurRad="127000" dist="76199" dir="2700000" algn="ctr" rotWithShape="0">
              <a:srgbClr val="000000">
                <a:alpha val="75000"/>
              </a:srgbClr>
            </a:outerShdw>
          </a:effectLst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defRPr/>
            </a:pPr>
            <a:endParaRPr lang="en-US"/>
          </a:p>
        </p:txBody>
      </p:sp>
      <p:grpSp>
        <p:nvGrpSpPr>
          <p:cNvPr id="32" name="Group 48"/>
          <p:cNvGrpSpPr>
            <a:grpSpLocks/>
          </p:cNvGrpSpPr>
          <p:nvPr/>
        </p:nvGrpSpPr>
        <p:grpSpPr bwMode="auto">
          <a:xfrm rot="18301284">
            <a:off x="4211079" y="2775532"/>
            <a:ext cx="123191" cy="303475"/>
            <a:chOff x="2592" y="2303"/>
            <a:chExt cx="107" cy="257"/>
          </a:xfrm>
        </p:grpSpPr>
        <p:sp>
          <p:nvSpPr>
            <p:cNvPr id="33" name="AutoShape 49"/>
            <p:cNvSpPr>
              <a:spLocks/>
            </p:cNvSpPr>
            <p:nvPr/>
          </p:nvSpPr>
          <p:spPr bwMode="auto">
            <a:xfrm rot="21288692" flipH="1">
              <a:off x="2597" y="2303"/>
              <a:ext cx="101" cy="239"/>
            </a:xfrm>
            <a:custGeom>
              <a:avLst/>
              <a:gdLst>
                <a:gd name="T0" fmla="*/ 0 w 21149"/>
                <a:gd name="T1" fmla="*/ 0 h 21600"/>
                <a:gd name="T2" fmla="*/ 21149 w 21149"/>
                <a:gd name="T3" fmla="*/ 21600 h 21600"/>
              </a:gdLst>
              <a:ahLst/>
              <a:cxnLst/>
              <a:rect l="T0" t="T1" r="T2" b="T3"/>
              <a:pathLst>
                <a:path w="21149" h="21600">
                  <a:moveTo>
                    <a:pt x="18261" y="0"/>
                  </a:moveTo>
                  <a:cubicBezTo>
                    <a:pt x="15522" y="525"/>
                    <a:pt x="12275" y="1087"/>
                    <a:pt x="9633" y="1645"/>
                  </a:cubicBezTo>
                  <a:cubicBezTo>
                    <a:pt x="7976" y="1995"/>
                    <a:pt x="4969" y="2295"/>
                    <a:pt x="3954" y="2484"/>
                  </a:cubicBezTo>
                  <a:cubicBezTo>
                    <a:pt x="2321" y="2787"/>
                    <a:pt x="1690" y="3081"/>
                    <a:pt x="594" y="3689"/>
                  </a:cubicBezTo>
                  <a:cubicBezTo>
                    <a:pt x="-77" y="4062"/>
                    <a:pt x="-318" y="4638"/>
                    <a:pt x="594" y="4974"/>
                  </a:cubicBezTo>
                  <a:cubicBezTo>
                    <a:pt x="1841" y="5433"/>
                    <a:pt x="3007" y="5732"/>
                    <a:pt x="4703" y="6079"/>
                  </a:cubicBezTo>
                  <a:cubicBezTo>
                    <a:pt x="6387" y="6424"/>
                    <a:pt x="7883" y="6617"/>
                    <a:pt x="9633" y="6938"/>
                  </a:cubicBezTo>
                  <a:cubicBezTo>
                    <a:pt x="11273" y="7239"/>
                    <a:pt x="14198" y="7409"/>
                    <a:pt x="15796" y="7724"/>
                  </a:cubicBezTo>
                  <a:cubicBezTo>
                    <a:pt x="17599" y="8081"/>
                    <a:pt x="20863" y="8440"/>
                    <a:pt x="21137" y="9119"/>
                  </a:cubicBezTo>
                  <a:cubicBezTo>
                    <a:pt x="21282" y="9478"/>
                    <a:pt x="21207" y="9905"/>
                    <a:pt x="20590" y="10228"/>
                  </a:cubicBezTo>
                  <a:cubicBezTo>
                    <a:pt x="19690" y="10697"/>
                    <a:pt x="17348" y="11110"/>
                    <a:pt x="15796" y="11444"/>
                  </a:cubicBezTo>
                  <a:cubicBezTo>
                    <a:pt x="14187" y="11790"/>
                    <a:pt x="13023" y="11934"/>
                    <a:pt x="11277" y="12230"/>
                  </a:cubicBezTo>
                  <a:cubicBezTo>
                    <a:pt x="9088" y="12603"/>
                    <a:pt x="6983" y="13010"/>
                    <a:pt x="4977" y="13446"/>
                  </a:cubicBezTo>
                  <a:cubicBezTo>
                    <a:pt x="3687" y="13727"/>
                    <a:pt x="2031" y="13968"/>
                    <a:pt x="1416" y="14376"/>
                  </a:cubicBezTo>
                  <a:cubicBezTo>
                    <a:pt x="747" y="14820"/>
                    <a:pt x="569" y="15384"/>
                    <a:pt x="1416" y="15807"/>
                  </a:cubicBezTo>
                  <a:cubicBezTo>
                    <a:pt x="2734" y="16464"/>
                    <a:pt x="5313" y="16889"/>
                    <a:pt x="7442" y="17380"/>
                  </a:cubicBezTo>
                  <a:cubicBezTo>
                    <a:pt x="9248" y="17797"/>
                    <a:pt x="11289" y="18139"/>
                    <a:pt x="13194" y="18525"/>
                  </a:cubicBezTo>
                  <a:cubicBezTo>
                    <a:pt x="14941" y="18878"/>
                    <a:pt x="16923" y="19168"/>
                    <a:pt x="18398" y="19597"/>
                  </a:cubicBezTo>
                  <a:cubicBezTo>
                    <a:pt x="19352" y="19875"/>
                    <a:pt x="19835" y="20247"/>
                    <a:pt x="20316" y="20599"/>
                  </a:cubicBezTo>
                  <a:cubicBezTo>
                    <a:pt x="20755" y="20920"/>
                    <a:pt x="20863" y="21266"/>
                    <a:pt x="21137" y="21600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AutoShape 50"/>
            <p:cNvSpPr>
              <a:spLocks/>
            </p:cNvSpPr>
            <p:nvPr/>
          </p:nvSpPr>
          <p:spPr bwMode="auto">
            <a:xfrm rot="-311308">
              <a:off x="2592" y="2319"/>
              <a:ext cx="107" cy="241"/>
            </a:xfrm>
            <a:custGeom>
              <a:avLst/>
              <a:gdLst>
                <a:gd name="T0" fmla="*/ 0 w 21473"/>
                <a:gd name="T1" fmla="*/ 0 h 21600"/>
                <a:gd name="T2" fmla="*/ 21473 w 21473"/>
                <a:gd name="T3" fmla="*/ 21600 h 21600"/>
              </a:gdLst>
              <a:ahLst/>
              <a:cxnLst/>
              <a:rect l="T0" t="T1" r="T2" b="T3"/>
              <a:pathLst>
                <a:path w="21473" h="21600">
                  <a:moveTo>
                    <a:pt x="20889" y="0"/>
                  </a:moveTo>
                  <a:cubicBezTo>
                    <a:pt x="18256" y="519"/>
                    <a:pt x="11184" y="1041"/>
                    <a:pt x="8645" y="1593"/>
                  </a:cubicBezTo>
                  <a:cubicBezTo>
                    <a:pt x="7052" y="1940"/>
                    <a:pt x="4087" y="2139"/>
                    <a:pt x="2721" y="2550"/>
                  </a:cubicBezTo>
                  <a:cubicBezTo>
                    <a:pt x="483" y="3222"/>
                    <a:pt x="0" y="3321"/>
                    <a:pt x="0" y="3905"/>
                  </a:cubicBezTo>
                  <a:cubicBezTo>
                    <a:pt x="0" y="4330"/>
                    <a:pt x="1099" y="4728"/>
                    <a:pt x="1976" y="5061"/>
                  </a:cubicBezTo>
                  <a:cubicBezTo>
                    <a:pt x="3175" y="5515"/>
                    <a:pt x="5433" y="5720"/>
                    <a:pt x="7064" y="6064"/>
                  </a:cubicBezTo>
                  <a:cubicBezTo>
                    <a:pt x="8682" y="6405"/>
                    <a:pt x="10299" y="6622"/>
                    <a:pt x="11982" y="6940"/>
                  </a:cubicBezTo>
                  <a:cubicBezTo>
                    <a:pt x="13559" y="7238"/>
                    <a:pt x="17160" y="7728"/>
                    <a:pt x="18696" y="8041"/>
                  </a:cubicBezTo>
                  <a:cubicBezTo>
                    <a:pt x="20429" y="8394"/>
                    <a:pt x="21198" y="8749"/>
                    <a:pt x="21461" y="9422"/>
                  </a:cubicBezTo>
                  <a:cubicBezTo>
                    <a:pt x="21600" y="9777"/>
                    <a:pt x="21528" y="10020"/>
                    <a:pt x="20934" y="10340"/>
                  </a:cubicBezTo>
                  <a:cubicBezTo>
                    <a:pt x="20070" y="10805"/>
                    <a:pt x="17819" y="11213"/>
                    <a:pt x="16326" y="11544"/>
                  </a:cubicBezTo>
                  <a:cubicBezTo>
                    <a:pt x="14780" y="11886"/>
                    <a:pt x="13661" y="12029"/>
                    <a:pt x="11982" y="12323"/>
                  </a:cubicBezTo>
                  <a:cubicBezTo>
                    <a:pt x="9878" y="12691"/>
                    <a:pt x="7854" y="13094"/>
                    <a:pt x="5926" y="13527"/>
                  </a:cubicBezTo>
                  <a:cubicBezTo>
                    <a:pt x="4686" y="13804"/>
                    <a:pt x="3094" y="14043"/>
                    <a:pt x="2503" y="14447"/>
                  </a:cubicBezTo>
                  <a:cubicBezTo>
                    <a:pt x="1860" y="14886"/>
                    <a:pt x="1688" y="15445"/>
                    <a:pt x="2503" y="15864"/>
                  </a:cubicBezTo>
                  <a:cubicBezTo>
                    <a:pt x="3770" y="16514"/>
                    <a:pt x="6249" y="16935"/>
                    <a:pt x="8296" y="17422"/>
                  </a:cubicBezTo>
                  <a:cubicBezTo>
                    <a:pt x="10032" y="17834"/>
                    <a:pt x="11994" y="18173"/>
                    <a:pt x="13825" y="18555"/>
                  </a:cubicBezTo>
                  <a:cubicBezTo>
                    <a:pt x="15504" y="18905"/>
                    <a:pt x="17410" y="19192"/>
                    <a:pt x="18828" y="19617"/>
                  </a:cubicBezTo>
                  <a:cubicBezTo>
                    <a:pt x="19745" y="19892"/>
                    <a:pt x="20209" y="20261"/>
                    <a:pt x="20671" y="20609"/>
                  </a:cubicBezTo>
                  <a:cubicBezTo>
                    <a:pt x="21094" y="20927"/>
                    <a:pt x="21198" y="21270"/>
                    <a:pt x="21461" y="21600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7" name="Freeform 53"/>
          <p:cNvSpPr>
            <a:spLocks/>
          </p:cNvSpPr>
          <p:nvPr/>
        </p:nvSpPr>
        <p:spPr bwMode="auto">
          <a:xfrm>
            <a:off x="3667497" y="2414356"/>
            <a:ext cx="302294" cy="386843"/>
          </a:xfrm>
          <a:custGeom>
            <a:avLst/>
            <a:gdLst>
              <a:gd name="T0" fmla="*/ 40322500 w 256"/>
              <a:gd name="T1" fmla="*/ 0 h 336"/>
              <a:gd name="T2" fmla="*/ 40322500 w 256"/>
              <a:gd name="T3" fmla="*/ 241935000 h 336"/>
              <a:gd name="T4" fmla="*/ 282257500 w 256"/>
              <a:gd name="T5" fmla="*/ 241935000 h 336"/>
              <a:gd name="T6" fmla="*/ 282257500 w 256"/>
              <a:gd name="T7" fmla="*/ 483870000 h 336"/>
              <a:gd name="T8" fmla="*/ 524192500 w 256"/>
              <a:gd name="T9" fmla="*/ 483870000 h 336"/>
              <a:gd name="T10" fmla="*/ 524192500 w 256"/>
              <a:gd name="T11" fmla="*/ 725805000 h 336"/>
              <a:gd name="T12" fmla="*/ 645160000 w 256"/>
              <a:gd name="T13" fmla="*/ 846772500 h 33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56"/>
              <a:gd name="T22" fmla="*/ 0 h 336"/>
              <a:gd name="T23" fmla="*/ 256 w 256"/>
              <a:gd name="T24" fmla="*/ 336 h 3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56" h="336">
                <a:moveTo>
                  <a:pt x="16" y="0"/>
                </a:moveTo>
                <a:cubicBezTo>
                  <a:pt x="8" y="40"/>
                  <a:pt x="0" y="80"/>
                  <a:pt x="16" y="96"/>
                </a:cubicBezTo>
                <a:cubicBezTo>
                  <a:pt x="32" y="112"/>
                  <a:pt x="96" y="80"/>
                  <a:pt x="112" y="96"/>
                </a:cubicBezTo>
                <a:cubicBezTo>
                  <a:pt x="128" y="112"/>
                  <a:pt x="96" y="176"/>
                  <a:pt x="112" y="192"/>
                </a:cubicBezTo>
                <a:cubicBezTo>
                  <a:pt x="128" y="208"/>
                  <a:pt x="192" y="176"/>
                  <a:pt x="208" y="192"/>
                </a:cubicBezTo>
                <a:cubicBezTo>
                  <a:pt x="224" y="208"/>
                  <a:pt x="200" y="264"/>
                  <a:pt x="208" y="288"/>
                </a:cubicBezTo>
                <a:cubicBezTo>
                  <a:pt x="216" y="312"/>
                  <a:pt x="236" y="324"/>
                  <a:pt x="256" y="336"/>
                </a:cubicBez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54"/>
          <p:cNvSpPr>
            <a:spLocks/>
          </p:cNvSpPr>
          <p:nvPr/>
        </p:nvSpPr>
        <p:spPr bwMode="auto">
          <a:xfrm rot="16200000">
            <a:off x="4625389" y="2529135"/>
            <a:ext cx="294737" cy="396761"/>
          </a:xfrm>
          <a:custGeom>
            <a:avLst/>
            <a:gdLst>
              <a:gd name="T0" fmla="*/ 40322500 w 256"/>
              <a:gd name="T1" fmla="*/ 0 h 336"/>
              <a:gd name="T2" fmla="*/ 40322500 w 256"/>
              <a:gd name="T3" fmla="*/ 241935000 h 336"/>
              <a:gd name="T4" fmla="*/ 282257500 w 256"/>
              <a:gd name="T5" fmla="*/ 241935000 h 336"/>
              <a:gd name="T6" fmla="*/ 282257500 w 256"/>
              <a:gd name="T7" fmla="*/ 483870000 h 336"/>
              <a:gd name="T8" fmla="*/ 524192500 w 256"/>
              <a:gd name="T9" fmla="*/ 483870000 h 336"/>
              <a:gd name="T10" fmla="*/ 524192500 w 256"/>
              <a:gd name="T11" fmla="*/ 725805000 h 336"/>
              <a:gd name="T12" fmla="*/ 645160000 w 256"/>
              <a:gd name="T13" fmla="*/ 846772500 h 33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56"/>
              <a:gd name="T22" fmla="*/ 0 h 336"/>
              <a:gd name="T23" fmla="*/ 256 w 256"/>
              <a:gd name="T24" fmla="*/ 336 h 3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56" h="336">
                <a:moveTo>
                  <a:pt x="16" y="0"/>
                </a:moveTo>
                <a:cubicBezTo>
                  <a:pt x="8" y="40"/>
                  <a:pt x="0" y="80"/>
                  <a:pt x="16" y="96"/>
                </a:cubicBezTo>
                <a:cubicBezTo>
                  <a:pt x="32" y="112"/>
                  <a:pt x="96" y="80"/>
                  <a:pt x="112" y="96"/>
                </a:cubicBezTo>
                <a:cubicBezTo>
                  <a:pt x="128" y="112"/>
                  <a:pt x="96" y="176"/>
                  <a:pt x="112" y="192"/>
                </a:cubicBezTo>
                <a:cubicBezTo>
                  <a:pt x="128" y="208"/>
                  <a:pt x="192" y="176"/>
                  <a:pt x="208" y="192"/>
                </a:cubicBezTo>
                <a:cubicBezTo>
                  <a:pt x="224" y="208"/>
                  <a:pt x="200" y="264"/>
                  <a:pt x="208" y="288"/>
                </a:cubicBezTo>
                <a:cubicBezTo>
                  <a:pt x="216" y="312"/>
                  <a:pt x="236" y="324"/>
                  <a:pt x="256" y="336"/>
                </a:cubicBezTo>
              </a:path>
            </a:pathLst>
          </a:custGeom>
          <a:noFill/>
          <a:ln w="25400">
            <a:solidFill>
              <a:srgbClr val="FFCC00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AutoShape 30"/>
          <p:cNvSpPr>
            <a:spLocks/>
          </p:cNvSpPr>
          <p:nvPr/>
        </p:nvSpPr>
        <p:spPr bwMode="auto">
          <a:xfrm rot="16200000">
            <a:off x="5296559" y="2630812"/>
            <a:ext cx="160034" cy="503036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21600 h 21600"/>
            </a:gdLst>
            <a:ahLst/>
            <a:cxnLst/>
            <a:rect l="T0" t="T1" r="T2" b="T3"/>
            <a:pathLst>
              <a:path w="21600" h="21600">
                <a:moveTo>
                  <a:pt x="21600" y="16200"/>
                </a:moveTo>
                <a:lnTo>
                  <a:pt x="16200" y="16200"/>
                </a:lnTo>
                <a:lnTo>
                  <a:pt x="16200" y="0"/>
                </a:lnTo>
                <a:lnTo>
                  <a:pt x="5400" y="0"/>
                </a:lnTo>
                <a:lnTo>
                  <a:pt x="5400" y="16200"/>
                </a:lnTo>
                <a:lnTo>
                  <a:pt x="0" y="16200"/>
                </a:lnTo>
                <a:lnTo>
                  <a:pt x="10800" y="21600"/>
                </a:lnTo>
                <a:close/>
                <a:moveTo>
                  <a:pt x="21600" y="16200"/>
                </a:moveTo>
              </a:path>
            </a:pathLst>
          </a:cu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7" name="Picture 16" descr="raman2.gif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8" r="50806" b="3453"/>
          <a:stretch/>
        </p:blipFill>
        <p:spPr>
          <a:xfrm>
            <a:off x="144565" y="4052817"/>
            <a:ext cx="3827443" cy="2805183"/>
          </a:xfrm>
          <a:prstGeom prst="rect">
            <a:avLst/>
          </a:prstGeom>
        </p:spPr>
      </p:pic>
      <p:pic>
        <p:nvPicPr>
          <p:cNvPr id="18" name="Picture 17" descr="raman2.gif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94" t="94361" r="20151"/>
          <a:stretch/>
        </p:blipFill>
        <p:spPr>
          <a:xfrm>
            <a:off x="8175830" y="6612916"/>
            <a:ext cx="946844" cy="163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2939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549916" y="2148216"/>
            <a:ext cx="8023247" cy="2213034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1123856"/>
            <a:ext cx="8913813" cy="9144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RNA structure is insensitive to environmental conditions</a:t>
            </a:r>
            <a:endParaRPr lang="en-US" dirty="0"/>
          </a:p>
        </p:txBody>
      </p:sp>
      <p:sp>
        <p:nvSpPr>
          <p:cNvPr id="10" name="Rounded Rectangle 9"/>
          <p:cNvSpPr/>
          <p:nvPr/>
        </p:nvSpPr>
        <p:spPr>
          <a:xfrm>
            <a:off x="538729" y="4491014"/>
            <a:ext cx="8023247" cy="2213034"/>
          </a:xfrm>
          <a:prstGeom prst="roundRect">
            <a:avLst/>
          </a:prstGeom>
          <a:solidFill>
            <a:srgbClr val="FFCC66">
              <a:alpha val="61000"/>
            </a:srgbClr>
          </a:solidFill>
          <a:ln>
            <a:solidFill>
              <a:srgbClr val="7F7F7F">
                <a:alpha val="80000"/>
              </a:srgbClr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1500755" y="2148216"/>
            <a:ext cx="57717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(</a:t>
            </a:r>
            <a:r>
              <a:rPr lang="en-US" sz="2400" b="1" dirty="0" smtClean="0">
                <a:latin typeface="Symbol" charset="2"/>
                <a:cs typeface="Symbol" charset="2"/>
              </a:rPr>
              <a:t>D</a:t>
            </a:r>
            <a:r>
              <a:rPr lang="en-US" sz="2000" b="1" dirty="0" smtClean="0"/>
              <a:t> pH, </a:t>
            </a:r>
            <a:r>
              <a:rPr lang="en-US" sz="2000" b="1" dirty="0">
                <a:latin typeface="Symbol" charset="2"/>
                <a:cs typeface="Symbol" charset="2"/>
              </a:rPr>
              <a:t>D</a:t>
            </a:r>
            <a:r>
              <a:rPr lang="en-US" sz="2000" b="1" dirty="0" smtClean="0"/>
              <a:t> ion </a:t>
            </a:r>
            <a:r>
              <a:rPr lang="en-US" sz="2000" b="1" dirty="0" err="1" smtClean="0"/>
              <a:t>strengh</a:t>
            </a:r>
            <a:r>
              <a:rPr lang="en-US" sz="2000" b="1" dirty="0" smtClean="0"/>
              <a:t>, ion type, hydration, MC)</a:t>
            </a:r>
            <a:endParaRPr lang="en-US" sz="20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4336" t="17645" r="49043" b="22609"/>
          <a:stretch/>
        </p:blipFill>
        <p:spPr>
          <a:xfrm>
            <a:off x="1318099" y="2756643"/>
            <a:ext cx="1399578" cy="14080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58109" t="8641" r="6258" b="21796"/>
          <a:stretch/>
        </p:blipFill>
        <p:spPr>
          <a:xfrm rot="5400000">
            <a:off x="3768230" y="2374718"/>
            <a:ext cx="1408072" cy="217192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/>
          <a:srcRect l="24597" t="36130" r="57939" b="23985"/>
          <a:stretch/>
        </p:blipFill>
        <p:spPr>
          <a:xfrm>
            <a:off x="6138324" y="2756643"/>
            <a:ext cx="1345522" cy="140807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4"/>
          <a:srcRect l="24597" t="36130" r="57939" b="23985"/>
          <a:stretch/>
        </p:blipFill>
        <p:spPr>
          <a:xfrm>
            <a:off x="6290724" y="4922034"/>
            <a:ext cx="1345522" cy="140807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/>
          <a:srcRect l="58109" t="8641" r="6258" b="21796"/>
          <a:stretch/>
        </p:blipFill>
        <p:spPr>
          <a:xfrm rot="5400000">
            <a:off x="3768230" y="4540109"/>
            <a:ext cx="1408072" cy="217192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2"/>
          <a:srcRect l="14336" t="17645" r="49043" b="22609"/>
          <a:stretch/>
        </p:blipFill>
        <p:spPr>
          <a:xfrm>
            <a:off x="1318099" y="4868750"/>
            <a:ext cx="1399578" cy="1408071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>
            <a:off x="2020244" y="4103298"/>
            <a:ext cx="0" cy="726891"/>
          </a:xfrm>
          <a:prstGeom prst="straightConnector1">
            <a:avLst/>
          </a:prstGeom>
          <a:ln w="76200" cmpd="sng"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4433244" y="4255698"/>
            <a:ext cx="0" cy="726891"/>
          </a:xfrm>
          <a:prstGeom prst="straightConnector1">
            <a:avLst/>
          </a:prstGeom>
          <a:ln w="76200" cmpd="sng"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6846244" y="4103298"/>
            <a:ext cx="0" cy="726891"/>
          </a:xfrm>
          <a:prstGeom prst="straightConnector1">
            <a:avLst/>
          </a:prstGeom>
          <a:ln w="76200" cmpd="sng"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31781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1123856"/>
            <a:ext cx="8913813" cy="9144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DNA structure is sensitive to environmental conditions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174169" y="6184460"/>
            <a:ext cx="57717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(</a:t>
            </a:r>
            <a:r>
              <a:rPr lang="en-US" sz="2400" b="1" dirty="0" smtClean="0">
                <a:latin typeface="Symbol" charset="2"/>
                <a:cs typeface="Symbol" charset="2"/>
              </a:rPr>
              <a:t>D</a:t>
            </a:r>
            <a:r>
              <a:rPr lang="en-US" sz="2000" b="1" dirty="0" smtClean="0"/>
              <a:t> pH, </a:t>
            </a:r>
            <a:r>
              <a:rPr lang="en-US" sz="2000" b="1" dirty="0">
                <a:latin typeface="Symbol" charset="2"/>
                <a:cs typeface="Symbol" charset="2"/>
              </a:rPr>
              <a:t>D</a:t>
            </a:r>
            <a:r>
              <a:rPr lang="en-US" sz="2000" b="1" dirty="0" smtClean="0"/>
              <a:t> ion </a:t>
            </a:r>
            <a:r>
              <a:rPr lang="en-US" sz="2000" b="1" dirty="0" err="1" smtClean="0"/>
              <a:t>strengh</a:t>
            </a:r>
            <a:r>
              <a:rPr lang="en-US" sz="2000" b="1" dirty="0" smtClean="0"/>
              <a:t>, ion type, MC, hydration)</a:t>
            </a:r>
            <a:endParaRPr lang="en-US" sz="20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85560"/>
            <a:ext cx="9105900" cy="389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0837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81244"/>
            <a:ext cx="8913813" cy="9144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… even helix geometry is controlled by environment</a:t>
            </a:r>
            <a:endParaRPr lang="en-US" dirty="0"/>
          </a:p>
        </p:txBody>
      </p:sp>
      <p:pic>
        <p:nvPicPr>
          <p:cNvPr id="6" name="Picture 5" descr="dnabendin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339" y="1658412"/>
            <a:ext cx="7631082" cy="4680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908253" y="6269210"/>
            <a:ext cx="31010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Vargason</a:t>
            </a:r>
            <a:r>
              <a:rPr lang="en-US" dirty="0" smtClean="0"/>
              <a:t> et al. PNAS 2001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46802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88804"/>
            <a:ext cx="8913813" cy="914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Polymorphism as a source of “targets”</a:t>
            </a:r>
            <a:endParaRPr lang="en-US" sz="2800" dirty="0"/>
          </a:p>
        </p:txBody>
      </p:sp>
      <p:pic>
        <p:nvPicPr>
          <p:cNvPr id="5" name="Picture 4" descr="targetin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200" y="2095500"/>
            <a:ext cx="6584097" cy="39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613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Perception">
  <a:themeElements>
    <a:clrScheme name="Perception">
      <a:dk1>
        <a:sysClr val="windowText" lastClr="000000"/>
      </a:dk1>
      <a:lt1>
        <a:sysClr val="window" lastClr="FFFFFF"/>
      </a:lt1>
      <a:dk2>
        <a:srgbClr val="333333"/>
      </a:dk2>
      <a:lt2>
        <a:srgbClr val="BBC0AC"/>
      </a:lt2>
      <a:accent1>
        <a:srgbClr val="A2C816"/>
      </a:accent1>
      <a:accent2>
        <a:srgbClr val="E07602"/>
      </a:accent2>
      <a:accent3>
        <a:srgbClr val="E4C402"/>
      </a:accent3>
      <a:accent4>
        <a:srgbClr val="7DC1EF"/>
      </a:accent4>
      <a:accent5>
        <a:srgbClr val="21449B"/>
      </a:accent5>
      <a:accent6>
        <a:srgbClr val="A2B170"/>
      </a:accent6>
      <a:hlink>
        <a:srgbClr val="8DA440"/>
      </a:hlink>
      <a:folHlink>
        <a:srgbClr val="4C4F3F"/>
      </a:folHlink>
    </a:clrScheme>
    <a:fontScheme name="Perception">
      <a:maj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Perception">
      <a:fillStyleLst>
        <a:solidFill>
          <a:schemeClr val="phClr"/>
        </a:solidFill>
        <a:solidFill>
          <a:schemeClr val="phClr">
            <a:shade val="90000"/>
          </a:schemeClr>
        </a:solidFill>
        <a:solidFill>
          <a:schemeClr val="phClr">
            <a:shade val="80000"/>
          </a:schemeClr>
        </a:soli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>
              <a:alpha val="8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bliqueTopRight"/>
            <a:lightRig rig="threePt" dir="tl"/>
          </a:scene3d>
          <a:sp3d>
            <a:bevelT w="25400" h="25400"/>
          </a:sp3d>
        </a:effectStyle>
        <a:effectStyle>
          <a:effectLst/>
          <a:scene3d>
            <a:camera prst="perspectiveFront" fov="4200000"/>
            <a:lightRig rig="balanced" dir="tl">
              <a:rot lat="0" lon="0" rev="18600000"/>
            </a:lightRig>
          </a:scene3d>
          <a:sp3d prstMaterial="metal">
            <a:bevelT w="63500" h="50800" prst="angle"/>
          </a:sp3d>
        </a:effectStyle>
      </a:effectStyleLst>
      <a:bgFillStyleLst>
        <a:solidFill>
          <a:schemeClr val="phClr">
            <a:tint val="90000"/>
          </a:schemeClr>
        </a:solidFill>
        <a:solidFill>
          <a:schemeClr val="phClr">
            <a:tint val="50000"/>
          </a:schemeClr>
        </a:solidFill>
        <a:solidFill>
          <a:schemeClr val="phClr">
            <a:shade val="60000"/>
          </a:schemeClr>
        </a:soli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Perception.thmx</Template>
  <TotalTime>6705</TotalTime>
  <Words>1424</Words>
  <Application>Microsoft Macintosh PowerPoint</Application>
  <PresentationFormat>On-screen Show (4:3)</PresentationFormat>
  <Paragraphs>369</Paragraphs>
  <Slides>57</Slides>
  <Notes>31</Notes>
  <HiddenSlides>0</HiddenSlides>
  <MMClips>0</MMClips>
  <ScaleCrop>false</ScaleCrop>
  <HeadingPairs>
    <vt:vector size="8" baseType="variant">
      <vt:variant>
        <vt:lpstr>Theme</vt:lpstr>
      </vt:variant>
      <vt:variant>
        <vt:i4>1</vt:i4>
      </vt:variant>
      <vt:variant>
        <vt:lpstr>Links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57</vt:i4>
      </vt:variant>
    </vt:vector>
  </HeadingPairs>
  <TitlesOfParts>
    <vt:vector size="62" baseType="lpstr">
      <vt:lpstr>Perception</vt:lpstr>
      <vt:lpstr>???</vt:lpstr>
      <vt:lpstr>Document</vt:lpstr>
      <vt:lpstr>Graph</vt:lpstr>
      <vt:lpstr>Equation</vt:lpstr>
      <vt:lpstr>PowerPoint Presentation</vt:lpstr>
      <vt:lpstr>PowerPoint Presentation</vt:lpstr>
      <vt:lpstr>DNA as a drug target </vt:lpstr>
      <vt:lpstr>PowerPoint Presentation</vt:lpstr>
      <vt:lpstr>Environmentally Promoted Deformability:    a fundamental difference between DNA and RNA</vt:lpstr>
      <vt:lpstr>RNA structure is insensitive to environmental conditions</vt:lpstr>
      <vt:lpstr>DNA structure is sensitive to environmental conditions</vt:lpstr>
      <vt:lpstr>… even helix geometry is controlled by environment</vt:lpstr>
      <vt:lpstr>Polymorphism as a source of “targets”</vt:lpstr>
      <vt:lpstr>Polymorphism as a source of “problems” in the process of drug development</vt:lpstr>
      <vt:lpstr>How to recognize physiologically relevant structure</vt:lpstr>
      <vt:lpstr>X-ray diffraction</vt:lpstr>
      <vt:lpstr>monocrystal production</vt:lpstr>
      <vt:lpstr>monocrystal production</vt:lpstr>
      <vt:lpstr>… underlying assumptions</vt:lpstr>
      <vt:lpstr>PDB statistics</vt:lpstr>
      <vt:lpstr>Nuclear Magnetic Resonance </vt:lpstr>
      <vt:lpstr>… underlying assumptions</vt:lpstr>
      <vt:lpstr>… can be physiological, but …</vt:lpstr>
      <vt:lpstr>Precision vs. accuracy</vt:lpstr>
      <vt:lpstr>conventional NMR as well as X-ray</vt:lpstr>
      <vt:lpstr>Dark secret of structural biology</vt:lpstr>
      <vt:lpstr>… on target shooting</vt:lpstr>
      <vt:lpstr>How to find a “target”</vt:lpstr>
      <vt:lpstr>– a history</vt:lpstr>
      <vt:lpstr>– a history</vt:lpstr>
      <vt:lpstr>In-cell NMR of nucleic acids</vt:lpstr>
      <vt:lpstr>NA delivery via mechanical injection </vt:lpstr>
      <vt:lpstr>Signals from NA vs. (friendly) cellular background</vt:lpstr>
      <vt:lpstr>Topology information from imino pattern</vt:lpstr>
      <vt:lpstr>To see the rest - isotopically labeled samples</vt:lpstr>
      <vt:lpstr>PowerPoint Presentation</vt:lpstr>
      <vt:lpstr>PowerPoint Presentation</vt:lpstr>
      <vt:lpstr>PowerPoint Presentation</vt:lpstr>
      <vt:lpstr>PowerPoint Presentation</vt:lpstr>
      <vt:lpstr>Problem of intracellular localization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Structural analysis under in vivo conditions</vt:lpstr>
      <vt:lpstr>PowerPoint Presentation</vt:lpstr>
      <vt:lpstr>PowerPoint Presentation</vt:lpstr>
      <vt:lpstr>PowerPoint Presentation</vt:lpstr>
    </vt:vector>
  </TitlesOfParts>
  <Company>CEIETC MAsaryk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Lukas Trantirek</dc:creator>
  <cp:lastModifiedBy>Karel Kubicek</cp:lastModifiedBy>
  <cp:revision>159</cp:revision>
  <dcterms:created xsi:type="dcterms:W3CDTF">2013-06-14T15:16:11Z</dcterms:created>
  <dcterms:modified xsi:type="dcterms:W3CDTF">2014-02-26T22:04:19Z</dcterms:modified>
</cp:coreProperties>
</file>