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  <p:sldId id="271" r:id="rId13"/>
    <p:sldId id="273" r:id="rId14"/>
    <p:sldId id="264" r:id="rId15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9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2E4BE-EB6C-4661-B98E-338E896E1130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A2B5A-6F59-43EA-B079-A73695EC95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3127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3191D-9FF6-4B77-8BAA-90FE58A77506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CDFCE-F137-4507-9A12-4458C8EAFC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20638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F23D3-3B34-4029-911E-722A723575FC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4CD0C-4295-4486-887C-2DB9A54157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12064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295A5-2244-494C-9700-85AEF737A584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D5A86-0BA9-446A-AD97-78282D1D30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43225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BE6BA-B687-414C-AEFB-5E833849830C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71F21-63D5-4F37-ADE0-576AA24B83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73154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D5675-8339-4958-8419-B94F67CC9643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86112-7A67-4D6B-950F-8D47C27615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62423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74B4F-D3CC-42B2-AC40-2246CEF387BC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6CCA3-43E8-4756-886B-3B705B1C6D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37233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2927B-E12E-4FB0-B61F-21329D2427BB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AEEE0-B603-4FAA-A1C1-4F0ECB2914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69816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67B20-E8E5-4AE6-8482-5DDC8AC35270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20A06-E468-44AD-83D6-6765FB13BB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6097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5EA31-34E1-4A8A-BD8D-324FB4743D98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C2E3E-70BB-4F06-A6C7-E1C02E9554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397353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73F06-941C-461B-9685-1441F72108A5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10517-A802-43C6-A572-7A2463266A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87960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BABF04-0AD2-4670-814E-528D2350B6D0}" type="datetimeFigureOut">
              <a:rPr lang="cs-CZ"/>
              <a:pPr>
                <a:defRPr/>
              </a:pPr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99D12DF-B9F3-4B74-AFFA-3FCE9F8A6D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Diagonální argumenty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smtClean="0"/>
              <a:t>Jaroslav </a:t>
            </a:r>
            <a:r>
              <a:rPr lang="cs-CZ" sz="3200" dirty="0" err="1" smtClean="0"/>
              <a:t>P</a:t>
            </a:r>
            <a:r>
              <a:rPr lang="cs-CZ" sz="3200" smtClean="0"/>
              <a:t>eregrin</a:t>
            </a:r>
            <a:endParaRPr lang="cs-CZ" sz="32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Filosofický ústav AV ČR </a:t>
            </a:r>
            <a:r>
              <a:rPr lang="en-US" sz="3200" dirty="0" smtClean="0"/>
              <a:t>&amp; </a:t>
            </a:r>
            <a:r>
              <a:rPr lang="en-US" sz="3200" dirty="0" err="1" smtClean="0"/>
              <a:t>Filosofick</a:t>
            </a:r>
            <a:r>
              <a:rPr lang="cs-CZ" sz="3200" dirty="0" smtClean="0"/>
              <a:t>á fakulta UHK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i="1" smtClean="0"/>
              <a:t>jarda.peregrin.cz</a:t>
            </a:r>
            <a:endParaRPr lang="cs-CZ" sz="3200" i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i="1" smtClean="0"/>
              <a:t>Nemít sebe sama</a:t>
            </a:r>
            <a:r>
              <a:rPr lang="cs-CZ" altLang="cs-CZ" smtClean="0"/>
              <a:t> není </a:t>
            </a:r>
            <a:r>
              <a:rPr lang="en-US" altLang="cs-CZ" smtClean="0"/>
              <a:t>vyj</a:t>
            </a:r>
            <a:r>
              <a:rPr lang="cs-CZ" altLang="cs-CZ" smtClean="0"/>
              <a:t>ádřitelná</a:t>
            </a:r>
            <a:endParaRPr lang="cs-CZ" altLang="cs-CZ" i="1" smtClean="0"/>
          </a:p>
        </p:txBody>
      </p:sp>
      <p:graphicFrame>
        <p:nvGraphicFramePr>
          <p:cNvPr id="4" name="Zástupný symbol pro obsah 22"/>
          <p:cNvGraphicFramePr>
            <a:graphicFrameLocks noGrp="1"/>
          </p:cNvGraphicFramePr>
          <p:nvPr>
            <p:ph idx="1"/>
          </p:nvPr>
        </p:nvGraphicFramePr>
        <p:xfrm>
          <a:off x="1548784" y="2608263"/>
          <a:ext cx="6861175" cy="3667125"/>
        </p:xfrm>
        <a:graphic>
          <a:graphicData uri="http://schemas.openxmlformats.org/drawingml/2006/table">
            <a:tbl>
              <a:tblPr/>
              <a:tblGrid>
                <a:gridCol w="979488"/>
                <a:gridCol w="981075"/>
                <a:gridCol w="979487"/>
                <a:gridCol w="981075"/>
                <a:gridCol w="979488"/>
                <a:gridCol w="981075"/>
                <a:gridCol w="979487"/>
              </a:tblGrid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kumimoji="0" lang="cs-CZ" alt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kumimoji="0" lang="cs-CZ" alt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kumimoji="0" lang="cs-CZ" alt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kumimoji="0" lang="cs-CZ" alt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17674667"/>
              </p:ext>
            </p:extLst>
          </p:nvPr>
        </p:nvGraphicFramePr>
        <p:xfrm>
          <a:off x="8409959" y="2608263"/>
          <a:ext cx="2030413" cy="3670303"/>
        </p:xfrm>
        <a:graphic>
          <a:graphicData uri="http://schemas.openxmlformats.org/drawingml/2006/table">
            <a:tbl>
              <a:tblPr/>
              <a:tblGrid>
                <a:gridCol w="2030413"/>
              </a:tblGrid>
              <a:tr h="5175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51" name="TextovéPole 5"/>
          <p:cNvSpPr txBox="1">
            <a:spLocks noChangeArrowheads="1"/>
          </p:cNvSpPr>
          <p:nvPr/>
        </p:nvSpPr>
        <p:spPr bwMode="auto">
          <a:xfrm>
            <a:off x="858838" y="1477994"/>
            <a:ext cx="102060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400" i="1" dirty="0">
                <a:sym typeface="Symbol" panose="05050102010706020507" pitchFamily="18" charset="2"/>
              </a:rPr>
              <a:t></a:t>
            </a:r>
            <a:r>
              <a:rPr lang="cs-CZ" altLang="cs-CZ" sz="2400" baseline="-25000" dirty="0"/>
              <a:t>1</a:t>
            </a:r>
            <a:r>
              <a:rPr lang="cs-CZ" altLang="cs-CZ" sz="2400"/>
              <a:t>, </a:t>
            </a:r>
            <a:r>
              <a:rPr lang="cs-CZ" altLang="cs-CZ" sz="2400" i="1" smtClean="0">
                <a:sym typeface="Symbol" panose="05050102010706020507" pitchFamily="18" charset="2"/>
              </a:rPr>
              <a:t></a:t>
            </a:r>
            <a:r>
              <a:rPr lang="cs-CZ" altLang="cs-CZ" sz="2400" baseline="-25000" dirty="0">
                <a:sym typeface="Symbol" panose="05050102010706020507" pitchFamily="18" charset="2"/>
              </a:rPr>
              <a:t>2</a:t>
            </a:r>
            <a:r>
              <a:rPr lang="cs-CZ" altLang="cs-CZ" sz="2400" smtClean="0"/>
              <a:t>, </a:t>
            </a:r>
            <a:r>
              <a:rPr lang="cs-CZ" altLang="cs-CZ" sz="2400" i="1" smtClean="0">
                <a:sym typeface="Symbol" panose="05050102010706020507" pitchFamily="18" charset="2"/>
              </a:rPr>
              <a:t></a:t>
            </a:r>
            <a:r>
              <a:rPr lang="cs-CZ" altLang="cs-CZ" sz="2400" baseline="-25000" dirty="0">
                <a:sym typeface="Symbol" panose="05050102010706020507" pitchFamily="18" charset="2"/>
              </a:rPr>
              <a:t>3</a:t>
            </a:r>
            <a:r>
              <a:rPr lang="cs-CZ" altLang="cs-CZ" sz="2400" smtClean="0"/>
              <a:t>, </a:t>
            </a:r>
            <a:r>
              <a:rPr lang="cs-CZ" altLang="cs-CZ" sz="2400" dirty="0"/>
              <a:t>… </a:t>
            </a:r>
            <a:r>
              <a:rPr lang="en-US" altLang="cs-CZ" sz="2400" dirty="0"/>
              <a:t>: </a:t>
            </a:r>
            <a:r>
              <a:rPr lang="cs-CZ" altLang="cs-CZ" sz="2400" dirty="0"/>
              <a:t>všechny formule </a:t>
            </a:r>
            <a:r>
              <a:rPr lang="cs-CZ" altLang="cs-CZ" sz="2400" dirty="0" err="1"/>
              <a:t>jayzka</a:t>
            </a:r>
            <a:r>
              <a:rPr lang="cs-CZ" altLang="cs-CZ" sz="2400" dirty="0"/>
              <a:t> aritmetiky s jednou volnou </a:t>
            </a:r>
            <a:r>
              <a:rPr lang="cs-CZ" altLang="cs-CZ" sz="2400" dirty="0" smtClean="0"/>
              <a:t>proměnnou</a:t>
            </a:r>
            <a:endParaRPr lang="en-US" altLang="cs-CZ" sz="24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2400" dirty="0"/>
              <a:t>|</a:t>
            </a:r>
            <a:r>
              <a:rPr lang="cs-CZ" altLang="cs-CZ" sz="2400" i="1" dirty="0">
                <a:sym typeface="Symbol" panose="05050102010706020507" pitchFamily="18" charset="2"/>
              </a:rPr>
              <a:t></a:t>
            </a:r>
            <a:r>
              <a:rPr lang="en-US" altLang="cs-CZ" sz="2400" dirty="0"/>
              <a:t>| : </a:t>
            </a:r>
            <a:r>
              <a:rPr lang="en-US" altLang="cs-CZ" sz="2400" dirty="0" err="1"/>
              <a:t>pravdivostn</a:t>
            </a:r>
            <a:r>
              <a:rPr lang="cs-CZ" altLang="cs-CZ" sz="2400" dirty="0"/>
              <a:t>í hodnota uzavřené formule </a:t>
            </a:r>
            <a:r>
              <a:rPr lang="cs-CZ" altLang="cs-CZ" sz="2400" i="1" dirty="0">
                <a:sym typeface="Symbol" panose="05050102010706020507" pitchFamily="18" charset="2"/>
              </a:rPr>
              <a:t>;</a:t>
            </a:r>
            <a:r>
              <a:rPr lang="en-US" altLang="cs-CZ" sz="2400" i="1" dirty="0">
                <a:sym typeface="Symbol" panose="05050102010706020507" pitchFamily="18" charset="2"/>
              </a:rPr>
              <a:t> </a:t>
            </a:r>
            <a:r>
              <a:rPr lang="en-US" altLang="cs-CZ" sz="2400" dirty="0"/>
              <a:t>|</a:t>
            </a:r>
            <a:r>
              <a:rPr lang="cs-CZ" altLang="cs-CZ" sz="2400" i="1" dirty="0">
                <a:sym typeface="Symbol" panose="05050102010706020507" pitchFamily="18" charset="2"/>
              </a:rPr>
              <a:t></a:t>
            </a:r>
            <a:r>
              <a:rPr lang="en-US" altLang="cs-CZ" sz="2400" dirty="0"/>
              <a:t>| </a:t>
            </a:r>
            <a:r>
              <a:rPr lang="en-US" altLang="cs-CZ" sz="2400" dirty="0" err="1"/>
              <a:t>opa</a:t>
            </a:r>
            <a:r>
              <a:rPr lang="cs-CZ" altLang="cs-CZ" sz="2400" dirty="0" err="1"/>
              <a:t>čná</a:t>
            </a:r>
            <a:r>
              <a:rPr lang="cs-CZ" altLang="cs-CZ" sz="2400" dirty="0"/>
              <a:t> pravdivostní hodnota</a:t>
            </a:r>
            <a:endParaRPr lang="en-US" altLang="cs-CZ" sz="2400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9047780" y="5357813"/>
            <a:ext cx="785812" cy="79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9025555" y="3246438"/>
            <a:ext cx="784225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9020792" y="3778250"/>
            <a:ext cx="784225" cy="7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9025555" y="4298950"/>
            <a:ext cx="784225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9038255" y="4811713"/>
            <a:ext cx="785812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6899275" y="1934485"/>
            <a:ext cx="2952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8686802" y="2670731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sym typeface="Symbol" panose="05050102010706020507" pitchFamily="18" charset="2"/>
              </a:rPr>
              <a:t></a:t>
            </a:r>
            <a:r>
              <a:rPr kumimoji="0" lang="cs-CZ" altLang="cs-CZ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</a:t>
            </a:r>
            <a:r>
              <a:rPr kumimoji="0" lang="en-US" altLang="cs-CZ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┌</a:t>
            </a:r>
            <a:r>
              <a:rPr kumimoji="0" lang="cs-CZ" altLang="cs-CZ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sym typeface="Symbol" panose="05050102010706020507" pitchFamily="18" charset="2"/>
              </a:rPr>
              <a:t> 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</a:t>
            </a:r>
            <a:r>
              <a:rPr kumimoji="0" lang="en-US" altLang="cs-CZ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┌</a:t>
            </a:r>
            <a:r>
              <a:rPr kumimoji="0" lang="cs-CZ" altLang="cs-CZ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sym typeface="Symbol" panose="05050102010706020507" pitchFamily="18" charset="2"/>
              </a:rPr>
              <a:t></a:t>
            </a:r>
            <a:r>
              <a:rPr kumimoji="0" lang="en-US" altLang="cs-CZ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┐</a:t>
            </a:r>
            <a:r>
              <a: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)</a:t>
            </a:r>
            <a:r>
              <a:rPr kumimoji="0" lang="en-US" altLang="cs-CZ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┐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i="1" smtClean="0"/>
              <a:t>Nemít sebe sama</a:t>
            </a:r>
            <a:r>
              <a:rPr lang="cs-CZ" altLang="cs-CZ" smtClean="0"/>
              <a:t> není </a:t>
            </a:r>
            <a:r>
              <a:rPr lang="en-US" altLang="cs-CZ" smtClean="0"/>
              <a:t>vyj</a:t>
            </a:r>
            <a:r>
              <a:rPr lang="cs-CZ" altLang="cs-CZ" smtClean="0"/>
              <a:t>ádřitelná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smtClean="0"/>
              <a:t>lambda kalkul: </a:t>
            </a:r>
            <a:r>
              <a:rPr lang="cs-CZ" altLang="cs-CZ" dirty="0" smtClean="0">
                <a:sym typeface="Symbol" panose="05050102010706020507" pitchFamily="18" charset="2"/>
              </a:rPr>
              <a:t></a:t>
            </a:r>
            <a:r>
              <a:rPr lang="cs-CZ" altLang="cs-CZ" i="1" dirty="0" smtClean="0">
                <a:sym typeface="Symbol" panose="05050102010706020507" pitchFamily="18" charset="2"/>
              </a:rPr>
              <a:t>.</a:t>
            </a:r>
            <a:r>
              <a:rPr lang="en-US" altLang="cs-CZ" dirty="0" smtClean="0">
                <a:sym typeface="Symbol" panose="05050102010706020507" pitchFamily="18" charset="2"/>
              </a:rPr>
              <a:t>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dirty="0" smtClean="0"/>
              <a:t>(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dirty="0" smtClean="0"/>
              <a:t>)</a:t>
            </a: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err="1" smtClean="0"/>
              <a:t>Gödel</a:t>
            </a:r>
            <a:r>
              <a:rPr lang="cs-CZ" altLang="cs-CZ" dirty="0" smtClean="0"/>
              <a:t>: funkce </a:t>
            </a:r>
            <a:r>
              <a:rPr lang="en-US" altLang="cs-CZ" baseline="30000" dirty="0" smtClean="0"/>
              <a:t>┌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baseline="30000" dirty="0" smtClean="0"/>
              <a:t>┐</a:t>
            </a:r>
            <a:r>
              <a:rPr lang="en-US" altLang="cs-CZ" i="1" dirty="0" smtClean="0">
                <a:sym typeface="Symbol" panose="05050102010706020507" pitchFamily="18" charset="2"/>
              </a:rPr>
              <a:t> </a:t>
            </a:r>
            <a:r>
              <a:rPr lang="en-US" altLang="cs-CZ" dirty="0" smtClean="0">
                <a:sym typeface="Symbol" panose="05050102010706020507" pitchFamily="18" charset="2"/>
              </a:rPr>
              <a:t></a:t>
            </a:r>
            <a:r>
              <a:rPr lang="cs-CZ" altLang="cs-CZ" dirty="0" smtClean="0">
                <a:sym typeface="Symbol" panose="05050102010706020507" pitchFamily="18" charset="2"/>
              </a:rPr>
              <a:t> </a:t>
            </a:r>
            <a:r>
              <a:rPr lang="en-US" altLang="cs-CZ" dirty="0" smtClean="0">
                <a:sym typeface="Symbol" panose="05050102010706020507" pitchFamily="18" charset="2"/>
              </a:rPr>
              <a:t></a:t>
            </a:r>
            <a:r>
              <a:rPr lang="en-US" altLang="cs-CZ" baseline="30000" dirty="0" smtClean="0"/>
              <a:t> ┌ 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dirty="0" smtClean="0"/>
              <a:t>(</a:t>
            </a:r>
            <a:r>
              <a:rPr lang="en-US" altLang="cs-CZ" baseline="30000" dirty="0" smtClean="0"/>
              <a:t>┌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baseline="30000" dirty="0" smtClean="0"/>
              <a:t>┐</a:t>
            </a:r>
            <a:r>
              <a:rPr lang="en-US" altLang="cs-CZ" dirty="0" smtClean="0"/>
              <a:t>)</a:t>
            </a:r>
            <a:r>
              <a:rPr lang="en-US" altLang="cs-CZ" baseline="30000" dirty="0" smtClean="0"/>
              <a:t>┐</a:t>
            </a:r>
            <a:r>
              <a:rPr lang="cs-CZ" altLang="cs-CZ" baseline="30000" dirty="0" smtClean="0"/>
              <a:t> </a:t>
            </a:r>
            <a:r>
              <a:rPr lang="cs-CZ" altLang="cs-CZ" dirty="0" smtClean="0"/>
              <a:t>je vyjádřitelná v PA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smtClean="0"/>
              <a:t>v PA nemůže být vyjádřitelná pravdivost, protože pak by byla vyjádřitelná </a:t>
            </a:r>
            <a:r>
              <a:rPr lang="en-US" altLang="cs-CZ" dirty="0" smtClean="0">
                <a:sym typeface="Symbol" panose="05050102010706020507" pitchFamily="18" charset="2"/>
              </a:rPr>
              <a:t></a:t>
            </a:r>
            <a:r>
              <a:rPr lang="cs-CZ" altLang="cs-CZ" i="1" dirty="0" err="1" smtClean="0"/>
              <a:t>Pr</a:t>
            </a:r>
            <a:r>
              <a:rPr lang="cs-CZ" altLang="cs-CZ" dirty="0" smtClean="0"/>
              <a:t>(</a:t>
            </a:r>
            <a:r>
              <a:rPr lang="en-US" altLang="cs-CZ" baseline="30000" dirty="0" smtClean="0"/>
              <a:t>┌ 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dirty="0" smtClean="0"/>
              <a:t>(</a:t>
            </a:r>
            <a:r>
              <a:rPr lang="en-US" altLang="cs-CZ" baseline="30000" dirty="0" smtClean="0"/>
              <a:t>┌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baseline="30000" dirty="0" smtClean="0"/>
              <a:t>┐</a:t>
            </a:r>
            <a:r>
              <a:rPr lang="en-US" altLang="cs-CZ" dirty="0" smtClean="0"/>
              <a:t>)</a:t>
            </a:r>
            <a:r>
              <a:rPr lang="en-US" altLang="cs-CZ" baseline="30000" dirty="0" smtClean="0"/>
              <a:t>┐</a:t>
            </a:r>
            <a:r>
              <a:rPr lang="cs-CZ" altLang="cs-CZ" dirty="0" smtClean="0"/>
              <a:t>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err="1" smtClean="0"/>
              <a:t>Gödel</a:t>
            </a:r>
            <a:r>
              <a:rPr lang="cs-CZ" altLang="cs-CZ" dirty="0" smtClean="0"/>
              <a:t>: dokazatelnost je vyjádřitelná, takže je vyjádřitelná </a:t>
            </a:r>
            <a:r>
              <a:rPr lang="en-US" altLang="cs-CZ" dirty="0" smtClean="0">
                <a:sym typeface="Symbol" panose="05050102010706020507" pitchFamily="18" charset="2"/>
              </a:rPr>
              <a:t></a:t>
            </a:r>
            <a:r>
              <a:rPr lang="cs-CZ" altLang="cs-CZ" i="1" dirty="0" err="1" smtClean="0"/>
              <a:t>Dk</a:t>
            </a:r>
            <a:r>
              <a:rPr lang="cs-CZ" altLang="cs-CZ" dirty="0" smtClean="0"/>
              <a:t>(</a:t>
            </a:r>
            <a:r>
              <a:rPr lang="en-US" altLang="cs-CZ" baseline="30000" dirty="0" smtClean="0"/>
              <a:t>┌ 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dirty="0" smtClean="0"/>
              <a:t>(</a:t>
            </a:r>
            <a:r>
              <a:rPr lang="en-US" altLang="cs-CZ" baseline="30000" dirty="0" smtClean="0"/>
              <a:t>┌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baseline="30000" dirty="0" smtClean="0"/>
              <a:t>┐</a:t>
            </a:r>
            <a:r>
              <a:rPr lang="en-US" altLang="cs-CZ" dirty="0" smtClean="0"/>
              <a:t>)</a:t>
            </a:r>
            <a:r>
              <a:rPr lang="en-US" altLang="cs-CZ" baseline="30000" dirty="0" smtClean="0"/>
              <a:t>┐</a:t>
            </a:r>
            <a:r>
              <a:rPr lang="cs-CZ" altLang="cs-CZ" dirty="0" smtClean="0"/>
              <a:t>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smtClean="0"/>
              <a:t>Bude-li tedy v předchozí </a:t>
            </a:r>
            <a:r>
              <a:rPr lang="cs-CZ" altLang="cs-CZ" smtClean="0"/>
              <a:t>tabulce </a:t>
            </a:r>
            <a:r>
              <a:rPr lang="en-US" altLang="cs-CZ" smtClean="0"/>
              <a:t>|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dirty="0" smtClean="0">
                <a:sym typeface="Symbol" panose="05050102010706020507" pitchFamily="18" charset="2"/>
              </a:rPr>
              <a:t>| </a:t>
            </a:r>
            <a:r>
              <a:rPr lang="en-US" altLang="cs-CZ" dirty="0" err="1" smtClean="0">
                <a:sym typeface="Symbol" panose="05050102010706020507" pitchFamily="18" charset="2"/>
              </a:rPr>
              <a:t>ozna</a:t>
            </a:r>
            <a:r>
              <a:rPr lang="cs-CZ" altLang="cs-CZ" dirty="0" err="1" smtClean="0">
                <a:sym typeface="Symbol" panose="05050102010706020507" pitchFamily="18" charset="2"/>
              </a:rPr>
              <a:t>čovat</a:t>
            </a:r>
            <a:r>
              <a:rPr lang="cs-CZ" altLang="cs-CZ" dirty="0" smtClean="0">
                <a:sym typeface="Symbol" panose="05050102010706020507" pitchFamily="18" charset="2"/>
              </a:rPr>
              <a:t> nikoli pravdivost 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cs-CZ" altLang="cs-CZ" dirty="0" smtClean="0">
                <a:sym typeface="Symbol" panose="05050102010706020507" pitchFamily="18" charset="2"/>
              </a:rPr>
              <a:t>, ale dokazatelnost, bude </a:t>
            </a:r>
            <a:r>
              <a:rPr lang="cs-CZ" altLang="cs-CZ" dirty="0" err="1" smtClean="0">
                <a:sym typeface="Symbol" panose="05050102010706020507" pitchFamily="18" charset="2"/>
              </a:rPr>
              <a:t>antidiagonála</a:t>
            </a:r>
            <a:r>
              <a:rPr lang="cs-CZ" altLang="cs-CZ" dirty="0" smtClean="0">
                <a:sym typeface="Symbol" panose="05050102010706020507" pitchFamily="18" charset="2"/>
              </a:rPr>
              <a:t> vyjádřitelná, a tudíž bude identická s jedním ze sloupců tabulky?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i="1" dirty="0" smtClean="0"/>
              <a:t>Nemít sebe sama</a:t>
            </a:r>
            <a:r>
              <a:rPr lang="cs-CZ" altLang="cs-CZ" dirty="0" smtClean="0"/>
              <a:t> není </a:t>
            </a:r>
            <a:r>
              <a:rPr lang="en-US" altLang="cs-CZ" dirty="0" err="1" smtClean="0"/>
              <a:t>vyj</a:t>
            </a:r>
            <a:r>
              <a:rPr lang="cs-CZ" altLang="cs-CZ" dirty="0" err="1" smtClean="0"/>
              <a:t>ádřitelná</a:t>
            </a:r>
            <a:endParaRPr lang="cs-CZ" altLang="cs-CZ" i="1" dirty="0" smtClean="0"/>
          </a:p>
        </p:txBody>
      </p:sp>
      <p:graphicFrame>
        <p:nvGraphicFramePr>
          <p:cNvPr id="18" name="Zástupný symbol pro obsah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14562862"/>
              </p:ext>
            </p:extLst>
          </p:nvPr>
        </p:nvGraphicFramePr>
        <p:xfrm>
          <a:off x="1746250" y="2189163"/>
          <a:ext cx="6861175" cy="3667125"/>
        </p:xfrm>
        <a:graphic>
          <a:graphicData uri="http://schemas.openxmlformats.org/drawingml/2006/table">
            <a:tbl>
              <a:tblPr/>
              <a:tblGrid>
                <a:gridCol w="979488"/>
                <a:gridCol w="981075"/>
                <a:gridCol w="979487"/>
                <a:gridCol w="981075"/>
                <a:gridCol w="979488"/>
                <a:gridCol w="981075"/>
                <a:gridCol w="979487"/>
              </a:tblGrid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kumimoji="0" lang="cs-CZ" alt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kumimoji="0" lang="cs-CZ" alt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kumimoji="0" lang="cs-CZ" alt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kumimoji="0" lang="cs-CZ" alt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cs-CZ" altLang="cs-CZ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8658061"/>
              </p:ext>
            </p:extLst>
          </p:nvPr>
        </p:nvGraphicFramePr>
        <p:xfrm>
          <a:off x="8607425" y="2189163"/>
          <a:ext cx="2030413" cy="3670303"/>
        </p:xfrm>
        <a:graphic>
          <a:graphicData uri="http://schemas.openxmlformats.org/drawingml/2006/table">
            <a:tbl>
              <a:tblPr/>
              <a:tblGrid>
                <a:gridCol w="2030413"/>
              </a:tblGrid>
              <a:tr h="5175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</a:t>
                      </a:r>
                      <a:r>
                        <a:rPr kumimoji="0" lang="cs-CZ" altLang="cs-CZ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Dk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0" lang="en-US" altLang="cs-CZ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┌</a:t>
                      </a:r>
                      <a:r>
                        <a:rPr kumimoji="0" lang="cs-CZ" alt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 </a:t>
                      </a: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0" lang="en-US" altLang="cs-CZ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┌</a:t>
                      </a:r>
                      <a:r>
                        <a:rPr kumimoji="0" lang="cs-CZ" alt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┐</a:t>
                      </a: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kumimoji="0" lang="en-US" altLang="cs-CZ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┐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3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4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179388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||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┌</a:t>
                      </a: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</a:t>
                      </a:r>
                      <a:r>
                        <a:rPr kumimoji="0" lang="en-US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5</a:t>
                      </a:r>
                      <a:r>
                        <a:rPr kumimoji="0" lang="en-US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┐</a:t>
                      </a:r>
                      <a:r>
                        <a:rPr kumimoji="0" lang="en-US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)||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0" name="Přímá spojovací čára 6"/>
          <p:cNvCxnSpPr/>
          <p:nvPr/>
        </p:nvCxnSpPr>
        <p:spPr>
          <a:xfrm>
            <a:off x="9253538" y="4938713"/>
            <a:ext cx="785812" cy="79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7"/>
          <p:cNvCxnSpPr/>
          <p:nvPr/>
        </p:nvCxnSpPr>
        <p:spPr>
          <a:xfrm>
            <a:off x="9231313" y="2827338"/>
            <a:ext cx="784225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8"/>
          <p:cNvCxnSpPr/>
          <p:nvPr/>
        </p:nvCxnSpPr>
        <p:spPr>
          <a:xfrm>
            <a:off x="9226550" y="3359150"/>
            <a:ext cx="784225" cy="7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9"/>
          <p:cNvCxnSpPr/>
          <p:nvPr/>
        </p:nvCxnSpPr>
        <p:spPr>
          <a:xfrm>
            <a:off x="9231313" y="3879850"/>
            <a:ext cx="784225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10"/>
          <p:cNvCxnSpPr/>
          <p:nvPr/>
        </p:nvCxnSpPr>
        <p:spPr>
          <a:xfrm>
            <a:off x="9244013" y="4392613"/>
            <a:ext cx="785812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5"/>
          <p:cNvSpPr txBox="1">
            <a:spLocks noChangeArrowheads="1"/>
          </p:cNvSpPr>
          <p:nvPr/>
        </p:nvSpPr>
        <p:spPr bwMode="auto">
          <a:xfrm>
            <a:off x="858838" y="1477994"/>
            <a:ext cx="102060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</a:t>
            </a:r>
            <a:r>
              <a:rPr lang="en-US" altLang="cs-C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= 1 jestliže </a:t>
            </a:r>
            <a:r>
              <a:rPr lang="en-US" altLang="cs-CZ" sz="2400" dirty="0" smtClean="0">
                <a:cs typeface="Calibri" panose="020F0502020204030204" pitchFamily="34" charset="0"/>
                <a:sym typeface="WP MathA" panose="05010101010101010101" pitchFamily="2" charset="2"/>
              </a:rPr>
              <a:t>˫</a:t>
            </a:r>
            <a:r>
              <a:rPr lang="cs-CZ" altLang="cs-CZ" sz="2400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; </a:t>
            </a:r>
            <a:r>
              <a:rPr lang="en-US" altLang="cs-C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</a:t>
            </a:r>
            <a:r>
              <a:rPr lang="en-US" altLang="cs-C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= 0 jestliže </a:t>
            </a:r>
            <a:r>
              <a:rPr lang="en-US" altLang="cs-CZ" sz="2400" dirty="0">
                <a:cs typeface="Calibri" panose="020F0502020204030204" pitchFamily="34" charset="0"/>
                <a:sym typeface="WP MathA" panose="05010101010101010101" pitchFamily="2" charset="2"/>
              </a:rPr>
              <a:t>˫ </a:t>
            </a:r>
            <a:r>
              <a:rPr lang="en-US" altLang="cs-CZ" sz="2400" dirty="0" smtClean="0">
                <a:sym typeface="Symbol"/>
              </a:rPr>
              <a:t></a:t>
            </a:r>
            <a:r>
              <a:rPr lang="cs-CZ" altLang="cs-CZ" sz="2400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; </a:t>
            </a:r>
            <a:endParaRPr lang="en-US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i="1" dirty="0"/>
              <a:t>Nemít sebe sama</a:t>
            </a:r>
            <a:r>
              <a:rPr lang="cs-CZ" altLang="cs-CZ" dirty="0"/>
              <a:t> není </a:t>
            </a:r>
            <a:r>
              <a:rPr lang="en-US" altLang="cs-CZ" dirty="0" err="1"/>
              <a:t>vyj</a:t>
            </a:r>
            <a:r>
              <a:rPr lang="cs-CZ" altLang="cs-CZ" dirty="0" err="1"/>
              <a:t>ádřitelná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cs-CZ" dirty="0" smtClean="0"/>
          </a:p>
          <a:p>
            <a:pPr marL="0" indent="0">
              <a:buNone/>
            </a:pPr>
            <a:r>
              <a:rPr lang="en-US" alt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cs-CZ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┌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cs-CZ" baseline="30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┐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= 1 </a:t>
            </a:r>
            <a:r>
              <a:rPr lang="en-US" altLang="cs-CZ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iff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dirty="0" smtClean="0">
                <a:cs typeface="Calibri" panose="020F0502020204030204" pitchFamily="34" charset="0"/>
                <a:sym typeface="WP MathA" panose="05010101010101010101" pitchFamily="2" charset="2"/>
              </a:rPr>
              <a:t>˫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cs-CZ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cs-CZ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┌</a:t>
            </a:r>
            <a:r>
              <a:rPr lang="cs-CZ" altLang="cs-CZ" i="1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cs-CZ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┐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cs-CZ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iff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>
                <a:cs typeface="Calibri" panose="020F0502020204030204" pitchFamily="34" charset="0"/>
                <a:sym typeface="WP MathA" panose="05010101010101010101" pitchFamily="2" charset="2"/>
              </a:rPr>
              <a:t>˫ </a:t>
            </a:r>
            <a:r>
              <a:rPr lang="en-US" altLang="cs-CZ" i="1" smtClean="0">
                <a:sym typeface="Symbol" panose="05050102010706020507" pitchFamily="18" charset="2"/>
              </a:rPr>
              <a:t>Dk</a:t>
            </a:r>
            <a:r>
              <a:rPr lang="cs-CZ" altLang="cs-CZ" dirty="0" smtClean="0"/>
              <a:t>(</a:t>
            </a:r>
            <a:r>
              <a:rPr lang="en-US" altLang="cs-CZ" baseline="30000" dirty="0"/>
              <a:t>┌ </a:t>
            </a:r>
            <a:r>
              <a:rPr lang="cs-CZ" altLang="cs-CZ" i="1" dirty="0">
                <a:sym typeface="Symbol" panose="05050102010706020507" pitchFamily="18" charset="2"/>
              </a:rPr>
              <a:t></a:t>
            </a:r>
            <a:r>
              <a:rPr lang="en-US" altLang="cs-CZ" dirty="0"/>
              <a:t>(</a:t>
            </a:r>
            <a:r>
              <a:rPr lang="en-US" altLang="cs-CZ" baseline="30000" dirty="0"/>
              <a:t>┌</a:t>
            </a:r>
            <a:r>
              <a:rPr lang="cs-CZ" altLang="cs-CZ" i="1" dirty="0">
                <a:sym typeface="Symbol" panose="05050102010706020507" pitchFamily="18" charset="2"/>
              </a:rPr>
              <a:t></a:t>
            </a:r>
            <a:r>
              <a:rPr lang="en-US" altLang="cs-CZ" baseline="30000" dirty="0"/>
              <a:t>┐</a:t>
            </a:r>
            <a:r>
              <a:rPr lang="en-US" altLang="cs-CZ" dirty="0"/>
              <a:t>)</a:t>
            </a:r>
            <a:r>
              <a:rPr lang="en-US" altLang="cs-CZ" baseline="30000" dirty="0"/>
              <a:t>┐</a:t>
            </a:r>
            <a:r>
              <a:rPr lang="cs-CZ" altLang="cs-CZ" dirty="0" smtClean="0"/>
              <a:t>)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iff</a:t>
            </a:r>
            <a:r>
              <a:rPr lang="en-US" altLang="cs-CZ" dirty="0" smtClean="0"/>
              <a:t> 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altLang="cs-CZ" dirty="0" smtClean="0">
                <a:sym typeface="Symbol" panose="05050102010706020507" pitchFamily="18" charset="2"/>
              </a:rPr>
              <a:t></a:t>
            </a:r>
            <a:r>
              <a:rPr lang="en-US" altLang="cs-CZ" i="1" dirty="0" err="1">
                <a:sym typeface="Symbol" panose="05050102010706020507" pitchFamily="18" charset="2"/>
              </a:rPr>
              <a:t>Dk</a:t>
            </a:r>
            <a:r>
              <a:rPr lang="cs-CZ" altLang="cs-CZ" dirty="0"/>
              <a:t>(</a:t>
            </a:r>
            <a:r>
              <a:rPr lang="en-US" altLang="cs-CZ" baseline="30000" dirty="0" smtClean="0"/>
              <a:t>┌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dirty="0"/>
              <a:t>(</a:t>
            </a:r>
            <a:r>
              <a:rPr lang="en-US" altLang="cs-CZ" baseline="30000" dirty="0"/>
              <a:t>┌</a:t>
            </a:r>
            <a:r>
              <a:rPr lang="cs-CZ" altLang="cs-CZ" i="1" dirty="0">
                <a:sym typeface="Symbol" panose="05050102010706020507" pitchFamily="18" charset="2"/>
              </a:rPr>
              <a:t></a:t>
            </a:r>
            <a:r>
              <a:rPr lang="en-US" altLang="cs-CZ" baseline="30000" dirty="0"/>
              <a:t>┐</a:t>
            </a:r>
            <a:r>
              <a:rPr lang="en-US" altLang="cs-CZ" dirty="0"/>
              <a:t>)</a:t>
            </a:r>
            <a:r>
              <a:rPr lang="en-US" altLang="cs-CZ" baseline="30000" dirty="0"/>
              <a:t>┐</a:t>
            </a:r>
            <a:r>
              <a:rPr lang="cs-CZ" altLang="cs-CZ" dirty="0" smtClean="0"/>
              <a:t>)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</a:p>
          <a:p>
            <a:pPr marL="0" indent="0">
              <a:buNone/>
            </a:pPr>
            <a:endParaRPr lang="cs-CZ" altLang="cs-CZ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Jestliže pro každou (uzavřenou) 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cs-CZ" altLang="cs-CZ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platí 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= 1</a:t>
            </a:r>
            <a:r>
              <a:rPr lang="cs-CZ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nebo 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cs-CZ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0, pak je  sloupec daný </a:t>
            </a:r>
            <a:r>
              <a:rPr lang="en-US" altLang="cs-CZ" dirty="0" smtClean="0">
                <a:sym typeface="Symbol" panose="05050102010706020507" pitchFamily="18" charset="2"/>
              </a:rPr>
              <a:t></a:t>
            </a:r>
            <a:r>
              <a:rPr lang="en-US" altLang="cs-CZ" i="1" dirty="0" err="1" smtClean="0">
                <a:sym typeface="Symbol" panose="05050102010706020507" pitchFamily="18" charset="2"/>
              </a:rPr>
              <a:t>Dk</a:t>
            </a:r>
            <a:r>
              <a:rPr lang="cs-CZ" altLang="cs-CZ" dirty="0" smtClean="0"/>
              <a:t>(</a:t>
            </a:r>
            <a:r>
              <a:rPr lang="en-US" altLang="cs-CZ" baseline="30000" dirty="0" smtClean="0"/>
              <a:t>┌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dirty="0" smtClean="0"/>
              <a:t>(</a:t>
            </a:r>
            <a:r>
              <a:rPr lang="en-US" altLang="cs-CZ" baseline="30000" dirty="0" smtClean="0"/>
              <a:t>┌</a:t>
            </a:r>
            <a:r>
              <a:rPr lang="cs-CZ" altLang="cs-CZ" i="1" dirty="0" smtClean="0">
                <a:sym typeface="Symbol" panose="05050102010706020507" pitchFamily="18" charset="2"/>
              </a:rPr>
              <a:t></a:t>
            </a:r>
            <a:r>
              <a:rPr lang="en-US" altLang="cs-CZ" baseline="30000" dirty="0" smtClean="0"/>
              <a:t>┐</a:t>
            </a:r>
            <a:r>
              <a:rPr lang="en-US" altLang="cs-CZ" dirty="0" smtClean="0"/>
              <a:t>)</a:t>
            </a:r>
            <a:r>
              <a:rPr lang="en-US" altLang="cs-CZ" baseline="30000" dirty="0" smtClean="0"/>
              <a:t>┐</a:t>
            </a:r>
            <a:r>
              <a:rPr lang="cs-CZ" altLang="cs-CZ" dirty="0" smtClean="0"/>
              <a:t>) </a:t>
            </a:r>
            <a:r>
              <a:rPr lang="cs-CZ" altLang="cs-CZ" dirty="0" err="1" smtClean="0"/>
              <a:t>antidiagonálou</a:t>
            </a:r>
            <a:r>
              <a:rPr lang="cs-CZ" altLang="cs-CZ" dirty="0" smtClean="0"/>
              <a:t> </a:t>
            </a:r>
            <a:r>
              <a:rPr lang="cs-CZ" altLang="cs-CZ" dirty="0" smtClean="0">
                <a:sym typeface="Symbol"/>
              </a:rPr>
              <a:t> spor</a:t>
            </a:r>
          </a:p>
          <a:p>
            <a:pPr marL="0" indent="0">
              <a:buNone/>
            </a:pPr>
            <a:endParaRPr lang="en-US" altLang="cs-CZ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dirty="0" smtClean="0">
                <a:sym typeface="Symbol"/>
              </a:rPr>
              <a:t> musí existovat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 </a:t>
            </a:r>
            <a:r>
              <a:rPr lang="cs-CZ" altLang="cs-CZ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taková, že 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  <a:sym typeface="Symbol"/>
              </a:rPr>
              <a:t>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1</a:t>
            </a:r>
            <a:r>
              <a:rPr lang="cs-CZ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a 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cs-C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  <a:sym typeface="Symbol"/>
              </a:rPr>
              <a:t></a:t>
            </a:r>
            <a:r>
              <a:rPr lang="en-US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0, tj. že ani </a:t>
            </a:r>
            <a:r>
              <a:rPr lang="en-US" altLang="cs-CZ" dirty="0">
                <a:cs typeface="Calibri" panose="020F0502020204030204" pitchFamily="34" charset="0"/>
                <a:sym typeface="WP MathA" panose="05010101010101010101" pitchFamily="2" charset="2"/>
              </a:rPr>
              <a:t>˫ 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cs-CZ" altLang="cs-CZ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, ani </a:t>
            </a:r>
            <a:r>
              <a:rPr lang="en-US" altLang="cs-CZ" dirty="0">
                <a:cs typeface="Calibri" panose="020F0502020204030204" pitchFamily="34" charset="0"/>
                <a:sym typeface="WP MathA" panose="05010101010101010101" pitchFamily="2" charset="2"/>
              </a:rPr>
              <a:t>˫ </a:t>
            </a:r>
            <a:r>
              <a:rPr lang="en-US" altLang="cs-CZ" dirty="0" smtClean="0">
                <a:sym typeface="Symbol"/>
              </a:rPr>
              <a:t></a:t>
            </a:r>
            <a:r>
              <a:rPr lang="cs-CZ" altLang="cs-CZ" i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endParaRPr lang="en-US" altLang="cs-CZ" dirty="0"/>
          </a:p>
          <a:p>
            <a:pPr marL="0" lvl="0" indent="0">
              <a:buNone/>
            </a:pPr>
            <a:r>
              <a:rPr lang="cs-CZ" altLang="cs-CZ" dirty="0" smtClean="0">
                <a:sym typeface="Symbol"/>
              </a:rPr>
              <a:t> aritmetika je neúplná</a:t>
            </a:r>
            <a:endParaRPr lang="cs-CZ" altLang="cs-CZ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0200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Zastavení Turingova stroje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18296940"/>
              </p:ext>
            </p:extLst>
          </p:nvPr>
        </p:nvGraphicFramePr>
        <p:xfrm>
          <a:off x="1282700" y="2182813"/>
          <a:ext cx="8591352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336"/>
                <a:gridCol w="1227336"/>
                <a:gridCol w="1227336"/>
                <a:gridCol w="1227336"/>
                <a:gridCol w="1227336"/>
                <a:gridCol w="1227336"/>
                <a:gridCol w="1227336"/>
              </a:tblGrid>
              <a:tr h="43883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83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[1]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[1]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[1]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[1]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[1]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83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[2]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[2]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[2]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[2]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[2]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83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[3]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[3]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[3]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[3]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[3]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83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[4]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[4]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[4]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[4]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[4]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83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[5]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83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6315391"/>
              </p:ext>
            </p:extLst>
          </p:nvPr>
        </p:nvGraphicFramePr>
        <p:xfrm>
          <a:off x="9872518" y="2182091"/>
          <a:ext cx="1227336" cy="3087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336"/>
              </a:tblGrid>
              <a:tr h="45407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cs-CZ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6067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[1]+1</a:t>
                      </a:r>
                      <a:endParaRPr lang="cs-CZ" sz="2400" dirty="0">
                        <a:effectLst/>
                        <a:latin typeface="Calibri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6067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[2]+1</a:t>
                      </a:r>
                      <a:endParaRPr lang="cs-CZ" sz="2400" dirty="0">
                        <a:effectLst/>
                        <a:latin typeface="Calibri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6148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[3]+1</a:t>
                      </a:r>
                      <a:endParaRPr lang="cs-CZ" sz="2400" dirty="0">
                        <a:effectLst/>
                        <a:latin typeface="Calibri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6148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[4]+1</a:t>
                      </a:r>
                      <a:endParaRPr lang="cs-CZ" sz="2400" dirty="0">
                        <a:effectLst/>
                        <a:latin typeface="Calibri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6148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i="1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400" baseline="-250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4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[5]+1</a:t>
                      </a:r>
                      <a:endParaRPr lang="cs-CZ" sz="2400" dirty="0">
                        <a:effectLst/>
                        <a:latin typeface="Calibri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6148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Antidiagonála čtvercové tabulky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759200" y="2405063"/>
          <a:ext cx="3014664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88"/>
                <a:gridCol w="1004888"/>
                <a:gridCol w="1004888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6773863" y="2405063"/>
          <a:ext cx="93027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275"/>
              </a:tblGrid>
              <a:tr h="50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/>
                    </a:p>
                  </a:txBody>
                  <a:tcPr marL="91336" marR="913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/>
                    </a:p>
                  </a:txBody>
                  <a:tcPr marL="91336" marR="913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/>
                    </a:p>
                  </a:txBody>
                  <a:tcPr marL="91336" marR="913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759200" y="2405063"/>
          <a:ext cx="3014664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88"/>
                <a:gridCol w="1004888"/>
                <a:gridCol w="1004888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56" marR="914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Přímá spojnice se šipkou 12"/>
          <p:cNvCxnSpPr/>
          <p:nvPr/>
        </p:nvCxnSpPr>
        <p:spPr>
          <a:xfrm>
            <a:off x="4421188" y="2632075"/>
            <a:ext cx="2595562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7077075" y="2405063"/>
            <a:ext cx="330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7073900" y="2943225"/>
            <a:ext cx="330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077075" y="3467100"/>
            <a:ext cx="33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5378450" y="3173413"/>
            <a:ext cx="1638300" cy="635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6419850" y="3663950"/>
            <a:ext cx="596900" cy="476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Nekonečná "tabulka"</a:t>
            </a:r>
          </a:p>
        </p:txBody>
      </p:sp>
      <p:graphicFrame>
        <p:nvGraphicFramePr>
          <p:cNvPr id="23" name="Zástupný symbol pro obsah 22"/>
          <p:cNvGraphicFramePr>
            <a:graphicFrameLocks noGrp="1"/>
          </p:cNvGraphicFramePr>
          <p:nvPr>
            <p:ph idx="1"/>
          </p:nvPr>
        </p:nvGraphicFramePr>
        <p:xfrm>
          <a:off x="838200" y="2081213"/>
          <a:ext cx="6861176" cy="366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168"/>
                <a:gridCol w="980168"/>
                <a:gridCol w="980168"/>
                <a:gridCol w="980168"/>
                <a:gridCol w="980168"/>
                <a:gridCol w="980168"/>
                <a:gridCol w="980168"/>
              </a:tblGrid>
              <a:tr h="523875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d</a:t>
                      </a:r>
                      <a:r>
                        <a:rPr lang="cs-CZ" sz="2400" baseline="-25000" dirty="0" smtClean="0"/>
                        <a:t>1</a:t>
                      </a:r>
                      <a:endParaRPr lang="cs-CZ" sz="2400" baseline="-250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d</a:t>
                      </a:r>
                      <a:r>
                        <a:rPr lang="cs-CZ" sz="2400" baseline="-25000" dirty="0" smtClean="0"/>
                        <a:t>2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d</a:t>
                      </a:r>
                      <a:r>
                        <a:rPr lang="cs-CZ" sz="2400" baseline="-25000" dirty="0" smtClean="0"/>
                        <a:t>3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d</a:t>
                      </a:r>
                      <a:r>
                        <a:rPr lang="cs-CZ" sz="2400" baseline="-25000" dirty="0" smtClean="0"/>
                        <a:t>4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d</a:t>
                      </a:r>
                      <a:r>
                        <a:rPr lang="cs-CZ" sz="2400" baseline="-25000" dirty="0" smtClean="0"/>
                        <a:t>5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65" name="TextovéPole 23"/>
          <p:cNvSpPr txBox="1">
            <a:spLocks noChangeArrowheads="1"/>
          </p:cNvSpPr>
          <p:nvPr/>
        </p:nvSpPr>
        <p:spPr bwMode="auto">
          <a:xfrm>
            <a:off x="8027988" y="2166938"/>
            <a:ext cx="3325812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dirty="0"/>
              <a:t>D = </a:t>
            </a:r>
            <a:r>
              <a:rPr lang="en-US" altLang="cs-CZ" dirty="0"/>
              <a:t>{d</a:t>
            </a:r>
            <a:r>
              <a:rPr lang="en-US" altLang="cs-CZ" baseline="-25000" dirty="0"/>
              <a:t>1</a:t>
            </a:r>
            <a:r>
              <a:rPr lang="en-US" altLang="cs-CZ" dirty="0"/>
              <a:t>, d</a:t>
            </a:r>
            <a:r>
              <a:rPr lang="en-US" altLang="cs-CZ" baseline="-25000" dirty="0"/>
              <a:t>2</a:t>
            </a:r>
            <a:r>
              <a:rPr lang="en-US" altLang="cs-CZ" dirty="0"/>
              <a:t>, …}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dirty="0"/>
              <a:t>f</a:t>
            </a:r>
            <a:r>
              <a:rPr lang="en-US" altLang="cs-CZ" baseline="-25000" dirty="0"/>
              <a:t>i</a:t>
            </a:r>
            <a:r>
              <a:rPr lang="en-US" altLang="cs-CZ" dirty="0"/>
              <a:t> </a:t>
            </a:r>
            <a:r>
              <a:rPr lang="en-US" altLang="cs-CZ" dirty="0" err="1"/>
              <a:t>funkce</a:t>
            </a:r>
            <a:r>
              <a:rPr lang="en-US" altLang="cs-CZ" dirty="0"/>
              <a:t> z D do 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dirty="0"/>
              <a:t>F</a:t>
            </a:r>
            <a:r>
              <a:rPr lang="cs-CZ" altLang="cs-CZ" dirty="0"/>
              <a:t> = </a:t>
            </a:r>
            <a:r>
              <a:rPr lang="en-US" altLang="cs-CZ" dirty="0"/>
              <a:t>{f</a:t>
            </a:r>
            <a:r>
              <a:rPr lang="en-US" altLang="cs-CZ" baseline="-25000" dirty="0"/>
              <a:t>1</a:t>
            </a:r>
            <a:r>
              <a:rPr lang="en-US" altLang="cs-CZ" dirty="0"/>
              <a:t>, f</a:t>
            </a:r>
            <a:r>
              <a:rPr lang="en-US" altLang="cs-CZ" baseline="-25000" dirty="0"/>
              <a:t>2</a:t>
            </a:r>
            <a:r>
              <a:rPr lang="en-US" altLang="cs-CZ" dirty="0"/>
              <a:t>, …}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Antidiagonála nekonečné "tabulky"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>
              <a:buFont typeface="Arial" panose="020B0604020202020204" pitchFamily="34" charset="0"/>
              <a:buNone/>
            </a:pPr>
            <a:r>
              <a:rPr lang="cs-CZ" altLang="cs-CZ" sz="3200" dirty="0" smtClean="0"/>
              <a:t>P</a:t>
            </a:r>
            <a:r>
              <a:rPr lang="en-US" altLang="cs-CZ" sz="3200" dirty="0" err="1" smtClean="0"/>
              <a:t>lat</a:t>
            </a:r>
            <a:r>
              <a:rPr lang="cs-CZ" altLang="cs-CZ" sz="3200" dirty="0" smtClean="0"/>
              <a:t>í: Buď </a:t>
            </a:r>
            <a:r>
              <a:rPr lang="en-US" altLang="cs-CZ" sz="3200" b="1" dirty="0" smtClean="0"/>
              <a:t>F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množina funkcí s definičním oborem </a:t>
            </a:r>
            <a:r>
              <a:rPr lang="en-US" altLang="cs-CZ" sz="3200" b="1" dirty="0" smtClean="0"/>
              <a:t>D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a oborem hodnot </a:t>
            </a:r>
            <a:r>
              <a:rPr lang="en-US" altLang="cs-CZ" sz="3200" b="1" dirty="0" smtClean="0"/>
              <a:t>R</a:t>
            </a:r>
            <a:r>
              <a:rPr lang="cs-CZ" altLang="cs-CZ" sz="3200" b="1" dirty="0" smtClean="0"/>
              <a:t> </a:t>
            </a:r>
            <a:r>
              <a:rPr lang="cs-CZ" altLang="cs-CZ" sz="3200" dirty="0" smtClean="0"/>
              <a:t>(= tabulka)</a:t>
            </a:r>
            <a:r>
              <a:rPr lang="en-US" altLang="cs-CZ" sz="3200" dirty="0" smtClean="0"/>
              <a:t>. </a:t>
            </a:r>
            <a:r>
              <a:rPr lang="cs-CZ" altLang="cs-CZ" sz="3200" dirty="0" smtClean="0"/>
              <a:t>Nechť </a:t>
            </a:r>
            <a:r>
              <a:rPr lang="en-US" altLang="cs-CZ" sz="3200" b="1" dirty="0" smtClean="0"/>
              <a:t>R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má aspoň dva prvky</a:t>
            </a:r>
            <a:r>
              <a:rPr lang="en-US" altLang="cs-CZ" sz="3200" dirty="0" smtClean="0"/>
              <a:t>. </a:t>
            </a:r>
            <a:r>
              <a:rPr lang="cs-CZ" altLang="cs-CZ" sz="3200" dirty="0" smtClean="0"/>
              <a:t>Potom, je-li kardinalita </a:t>
            </a:r>
            <a:r>
              <a:rPr lang="en-US" altLang="cs-CZ" sz="3200" b="1" dirty="0" smtClean="0"/>
              <a:t>F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stejná jako kardinalita </a:t>
            </a:r>
            <a:r>
              <a:rPr lang="en-US" altLang="cs-CZ" sz="3200" b="1" dirty="0" smtClean="0"/>
              <a:t>D</a:t>
            </a:r>
            <a:r>
              <a:rPr lang="en-US" altLang="cs-CZ" sz="3200" dirty="0" smtClean="0"/>
              <a:t>, exist</a:t>
            </a:r>
            <a:r>
              <a:rPr lang="cs-CZ" altLang="cs-CZ" sz="3200" dirty="0" err="1" smtClean="0"/>
              <a:t>uje</a:t>
            </a:r>
            <a:r>
              <a:rPr lang="en-US" altLang="cs-CZ" sz="3200" dirty="0" smtClean="0"/>
              <a:t> fun</a:t>
            </a:r>
            <a:r>
              <a:rPr lang="cs-CZ" altLang="cs-CZ" sz="3200" dirty="0" err="1" smtClean="0"/>
              <a:t>kce</a:t>
            </a:r>
            <a:r>
              <a:rPr lang="cs-CZ" altLang="cs-CZ" sz="3200" dirty="0" smtClean="0"/>
              <a:t> z </a:t>
            </a:r>
            <a:r>
              <a:rPr lang="en-US" altLang="cs-CZ" sz="3200" b="1" dirty="0" smtClean="0"/>
              <a:t>D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d</a:t>
            </a:r>
            <a:r>
              <a:rPr lang="en-US" altLang="cs-CZ" sz="3200" dirty="0" smtClean="0"/>
              <a:t>o </a:t>
            </a:r>
            <a:r>
              <a:rPr lang="en-US" altLang="cs-CZ" sz="3200" b="1" dirty="0" smtClean="0"/>
              <a:t>R</a:t>
            </a:r>
            <a:r>
              <a:rPr lang="cs-CZ" altLang="cs-CZ" sz="3200" dirty="0" smtClean="0"/>
              <a:t>, která není prvkem </a:t>
            </a:r>
            <a:r>
              <a:rPr lang="en-US" altLang="cs-CZ" sz="3200" b="1" dirty="0" smtClean="0"/>
              <a:t>F.</a:t>
            </a:r>
            <a:endParaRPr lang="cs-CZ" altLang="cs-CZ" sz="3200" dirty="0" smtClean="0"/>
          </a:p>
          <a:p>
            <a:pPr marL="0" indent="0" eaLnBrk="1">
              <a:buFont typeface="Arial" panose="020B0604020202020204" pitchFamily="34" charset="0"/>
              <a:buNone/>
            </a:pPr>
            <a:r>
              <a:rPr lang="cs-CZ" altLang="cs-CZ" sz="3200" dirty="0" smtClean="0"/>
              <a:t>Důkaz: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Buď </a:t>
            </a:r>
            <a:r>
              <a:rPr lang="en-US" altLang="cs-CZ" sz="3200" i="1" dirty="0" err="1" smtClean="0"/>
              <a:t>i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vzájemně jednoznačné přiřazení prvků </a:t>
            </a:r>
            <a:r>
              <a:rPr lang="cs-CZ" altLang="cs-CZ" sz="3200" b="1" dirty="0" smtClean="0"/>
              <a:t>F </a:t>
            </a:r>
            <a:r>
              <a:rPr lang="cs-CZ" altLang="cs-CZ" sz="3200" dirty="0" smtClean="0"/>
              <a:t>prvkům</a:t>
            </a:r>
            <a:r>
              <a:rPr lang="cs-CZ" altLang="cs-CZ" sz="3200" b="1" dirty="0" smtClean="0"/>
              <a:t> </a:t>
            </a:r>
            <a:r>
              <a:rPr lang="en-US" altLang="cs-CZ" sz="3200" b="1" dirty="0" smtClean="0"/>
              <a:t>D</a:t>
            </a:r>
            <a:r>
              <a:rPr lang="en-US" altLang="cs-CZ" sz="3200" dirty="0" smtClean="0"/>
              <a:t>. </a:t>
            </a:r>
            <a:r>
              <a:rPr lang="cs-CZ" altLang="cs-CZ" sz="3200" dirty="0" smtClean="0"/>
              <a:t>Buď </a:t>
            </a:r>
            <a:r>
              <a:rPr lang="en-US" altLang="cs-CZ" sz="3200" b="1" dirty="0" smtClean="0"/>
              <a:t>f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funkce z </a:t>
            </a:r>
            <a:r>
              <a:rPr lang="cs-CZ" altLang="cs-CZ" sz="3200" b="1" dirty="0" smtClean="0"/>
              <a:t>D </a:t>
            </a:r>
            <a:r>
              <a:rPr lang="cs-CZ" altLang="cs-CZ" sz="3200" dirty="0" smtClean="0"/>
              <a:t>do</a:t>
            </a:r>
            <a:r>
              <a:rPr lang="cs-CZ" altLang="cs-CZ" sz="3200" b="1" dirty="0" smtClean="0"/>
              <a:t> F</a:t>
            </a:r>
            <a:r>
              <a:rPr lang="cs-CZ" altLang="cs-CZ" sz="3200" dirty="0" smtClean="0"/>
              <a:t> taková, že </a:t>
            </a:r>
            <a:r>
              <a:rPr lang="en-US" altLang="cs-CZ" sz="3200" b="1" dirty="0" smtClean="0"/>
              <a:t>f</a:t>
            </a:r>
            <a:r>
              <a:rPr lang="en-US" altLang="cs-CZ" sz="3200" dirty="0" smtClean="0"/>
              <a:t>(</a:t>
            </a:r>
            <a:r>
              <a:rPr lang="en-US" altLang="cs-CZ" sz="3200" i="1" dirty="0" smtClean="0"/>
              <a:t>x</a:t>
            </a:r>
            <a:r>
              <a:rPr lang="en-US" altLang="cs-CZ" sz="3200" dirty="0" smtClean="0"/>
              <a:t>)</a:t>
            </a:r>
            <a:r>
              <a:rPr lang="en-US" altLang="cs-CZ" sz="3200" b="1" dirty="0" smtClean="0"/>
              <a:t> </a:t>
            </a:r>
            <a:r>
              <a:rPr lang="en-US" altLang="cs-CZ" sz="3200" dirty="0" smtClean="0">
                <a:sym typeface="Symbol" panose="05050102010706020507" pitchFamily="18" charset="2"/>
              </a:rPr>
              <a:t></a:t>
            </a:r>
            <a:r>
              <a:rPr lang="en-US" altLang="cs-CZ" sz="3200" dirty="0" smtClean="0"/>
              <a:t> </a:t>
            </a:r>
            <a:r>
              <a:rPr lang="en-US" altLang="cs-CZ" sz="3200" i="1" dirty="0" err="1" smtClean="0"/>
              <a:t>f</a:t>
            </a:r>
            <a:r>
              <a:rPr lang="en-US" altLang="cs-CZ" sz="3200" i="1" baseline="-25000" dirty="0" err="1" smtClean="0"/>
              <a:t>x</a:t>
            </a:r>
            <a:r>
              <a:rPr lang="en-US" altLang="cs-CZ" sz="3200" dirty="0" smtClean="0"/>
              <a:t>(</a:t>
            </a:r>
            <a:r>
              <a:rPr lang="en-US" altLang="cs-CZ" sz="3200" i="1" dirty="0" smtClean="0"/>
              <a:t>x</a:t>
            </a:r>
            <a:r>
              <a:rPr lang="en-US" altLang="cs-CZ" sz="3200" dirty="0" smtClean="0"/>
              <a:t>), </a:t>
            </a:r>
            <a:r>
              <a:rPr lang="cs-CZ" altLang="cs-CZ" sz="3200" dirty="0" smtClean="0"/>
              <a:t>kde</a:t>
            </a:r>
            <a:r>
              <a:rPr lang="en-US" altLang="cs-CZ" sz="3200" dirty="0" smtClean="0"/>
              <a:t> </a:t>
            </a:r>
            <a:r>
              <a:rPr lang="en-US" altLang="cs-CZ" sz="3200" i="1" dirty="0" err="1" smtClean="0"/>
              <a:t>f</a:t>
            </a:r>
            <a:r>
              <a:rPr lang="en-US" altLang="cs-CZ" sz="3200" i="1" baseline="-25000" dirty="0" err="1" smtClean="0"/>
              <a:t>x</a:t>
            </a:r>
            <a:r>
              <a:rPr lang="en-US" altLang="cs-CZ" sz="3200" dirty="0" smtClean="0"/>
              <a:t> = </a:t>
            </a:r>
            <a:r>
              <a:rPr lang="en-US" altLang="cs-CZ" sz="3200" i="1" dirty="0" err="1" smtClean="0"/>
              <a:t>i</a:t>
            </a:r>
            <a:r>
              <a:rPr lang="en-US" altLang="cs-CZ" sz="3200" dirty="0" smtClean="0"/>
              <a:t>(</a:t>
            </a:r>
            <a:r>
              <a:rPr lang="en-US" altLang="cs-CZ" sz="3200" i="1" dirty="0" smtClean="0"/>
              <a:t>x</a:t>
            </a:r>
            <a:r>
              <a:rPr lang="en-US" altLang="cs-CZ" sz="3200" dirty="0" smtClean="0"/>
              <a:t>), </a:t>
            </a:r>
            <a:r>
              <a:rPr lang="cs-CZ" altLang="cs-CZ" sz="3200" dirty="0" smtClean="0"/>
              <a:t>pro každé</a:t>
            </a:r>
            <a:r>
              <a:rPr lang="en-US" altLang="cs-CZ" sz="3200" dirty="0" smtClean="0"/>
              <a:t> </a:t>
            </a:r>
            <a:r>
              <a:rPr lang="en-US" altLang="cs-CZ" sz="3200" i="1" dirty="0" smtClean="0"/>
              <a:t>x</a:t>
            </a:r>
            <a:r>
              <a:rPr lang="en-US" altLang="cs-CZ" sz="3200" dirty="0" smtClean="0"/>
              <a:t> </a:t>
            </a:r>
            <a:r>
              <a:rPr lang="cs-CZ" altLang="cs-CZ" sz="3200" dirty="0" smtClean="0"/>
              <a:t>z</a:t>
            </a:r>
            <a:r>
              <a:rPr lang="en-US" altLang="cs-CZ" sz="3200" dirty="0" smtClean="0"/>
              <a:t> </a:t>
            </a:r>
            <a:r>
              <a:rPr lang="en-US" altLang="cs-CZ" sz="3200" b="1" dirty="0" smtClean="0"/>
              <a:t>D</a:t>
            </a:r>
            <a:r>
              <a:rPr lang="en-US" altLang="cs-CZ" sz="3200" dirty="0" smtClean="0"/>
              <a:t>. </a:t>
            </a:r>
            <a:r>
              <a:rPr lang="cs-CZ" altLang="cs-CZ" sz="3200" dirty="0" smtClean="0"/>
              <a:t>pak </a:t>
            </a:r>
            <a:r>
              <a:rPr lang="en-US" altLang="cs-CZ" sz="3200" b="1" dirty="0" smtClean="0"/>
              <a:t>f</a:t>
            </a:r>
            <a:r>
              <a:rPr lang="cs-CZ" altLang="cs-CZ" sz="3200" b="1" dirty="0" smtClean="0"/>
              <a:t> </a:t>
            </a:r>
            <a:r>
              <a:rPr lang="en-US" altLang="cs-CZ" sz="3200" dirty="0" smtClean="0"/>
              <a:t>– </a:t>
            </a:r>
            <a:r>
              <a:rPr lang="cs-CZ" altLang="cs-CZ" sz="3200" dirty="0" smtClean="0"/>
              <a:t>zjevně</a:t>
            </a:r>
            <a:r>
              <a:rPr lang="en-US" altLang="cs-CZ" sz="3200" dirty="0" smtClean="0"/>
              <a:t> – </a:t>
            </a:r>
            <a:r>
              <a:rPr lang="cs-CZ" altLang="cs-CZ" sz="3200" dirty="0" smtClean="0"/>
              <a:t>není prvkem </a:t>
            </a:r>
            <a:r>
              <a:rPr lang="en-US" altLang="cs-CZ" sz="3200" b="1" dirty="0" smtClean="0"/>
              <a:t>F</a:t>
            </a:r>
            <a:r>
              <a:rPr lang="en-US" altLang="cs-CZ" sz="3200" dirty="0" smtClean="0"/>
              <a:t>. </a:t>
            </a:r>
            <a:endParaRPr lang="cs-CZ" alt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Posloupností čísel 0-9 není spočetně</a:t>
            </a:r>
          </a:p>
        </p:txBody>
      </p:sp>
      <p:graphicFrame>
        <p:nvGraphicFramePr>
          <p:cNvPr id="4" name="Zástupný symbol pro obsah 22"/>
          <p:cNvGraphicFramePr>
            <a:graphicFrameLocks noGrp="1"/>
          </p:cNvGraphicFramePr>
          <p:nvPr>
            <p:ph idx="1"/>
          </p:nvPr>
        </p:nvGraphicFramePr>
        <p:xfrm>
          <a:off x="2235200" y="2081213"/>
          <a:ext cx="6861176" cy="366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168"/>
                <a:gridCol w="980168"/>
                <a:gridCol w="980168"/>
                <a:gridCol w="980168"/>
                <a:gridCol w="980168"/>
                <a:gridCol w="980168"/>
                <a:gridCol w="980168"/>
              </a:tblGrid>
              <a:tr h="523875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b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1</a:t>
                      </a:r>
                      <a:endParaRPr lang="cs-CZ" sz="2400" baseline="-250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2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3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4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5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096375" y="2081213"/>
          <a:ext cx="998538" cy="3667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538"/>
              </a:tblGrid>
              <a:tr h="517711">
                <a:tc>
                  <a:txBody>
                    <a:bodyPr/>
                    <a:lstStyle/>
                    <a:p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5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…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Reálných čísel není spočetně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dirty="0" smtClean="0"/>
              <a:t>Reálné číslo mezi 0 a 1: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dirty="0" smtClean="0"/>
              <a:t>0,c</a:t>
            </a:r>
            <a:r>
              <a:rPr lang="cs-CZ" altLang="cs-CZ" baseline="-25000" dirty="0" smtClean="0"/>
              <a:t>1</a:t>
            </a:r>
            <a:r>
              <a:rPr lang="cs-CZ" altLang="cs-CZ" dirty="0" smtClean="0"/>
              <a:t>c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c</a:t>
            </a:r>
            <a:r>
              <a:rPr lang="cs-CZ" altLang="cs-CZ" baseline="-25000" dirty="0" smtClean="0"/>
              <a:t>3</a:t>
            </a:r>
            <a:r>
              <a:rPr lang="cs-CZ" altLang="cs-CZ" dirty="0" smtClean="0"/>
              <a:t>…,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baseline="-25000" dirty="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cs-CZ" altLang="cs-CZ" dirty="0" smtClean="0"/>
              <a:t>kde c</a:t>
            </a:r>
            <a:r>
              <a:rPr lang="cs-CZ" altLang="cs-CZ" baseline="-25000" dirty="0" smtClean="0"/>
              <a:t>1</a:t>
            </a:r>
            <a:r>
              <a:rPr lang="cs-CZ" altLang="cs-CZ" dirty="0" smtClean="0"/>
              <a:t>, c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 , c</a:t>
            </a:r>
            <a:r>
              <a:rPr lang="cs-CZ" altLang="cs-CZ" baseline="-25000" dirty="0" smtClean="0"/>
              <a:t>3</a:t>
            </a:r>
            <a:r>
              <a:rPr lang="cs-CZ" altLang="cs-CZ" dirty="0" smtClean="0"/>
              <a:t> , … </a:t>
            </a:r>
            <a:r>
              <a:rPr lang="cs-CZ" altLang="cs-CZ" smtClean="0"/>
              <a:t>je </a:t>
            </a:r>
            <a:r>
              <a:rPr lang="cs-CZ" altLang="cs-CZ" smtClean="0"/>
              <a:t>posloupnost </a:t>
            </a:r>
            <a:r>
              <a:rPr lang="cs-CZ" altLang="cs-CZ" dirty="0" smtClean="0"/>
              <a:t>číslic 0-9</a:t>
            </a:r>
            <a:endParaRPr lang="cs-CZ" altLang="cs-CZ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Množina má více podmnožin než prvků</a:t>
            </a:r>
          </a:p>
        </p:txBody>
      </p:sp>
      <p:graphicFrame>
        <p:nvGraphicFramePr>
          <p:cNvPr id="4" name="Zástupný symbol pro obsah 22"/>
          <p:cNvGraphicFramePr>
            <a:graphicFrameLocks noGrp="1"/>
          </p:cNvGraphicFramePr>
          <p:nvPr>
            <p:ph idx="1"/>
          </p:nvPr>
        </p:nvGraphicFramePr>
        <p:xfrm>
          <a:off x="2108200" y="2081213"/>
          <a:ext cx="6861176" cy="366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168"/>
                <a:gridCol w="980168"/>
                <a:gridCol w="980168"/>
                <a:gridCol w="980168"/>
                <a:gridCol w="980168"/>
                <a:gridCol w="980168"/>
                <a:gridCol w="980168"/>
              </a:tblGrid>
              <a:tr h="523875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v</a:t>
                      </a:r>
                      <a:r>
                        <a:rPr lang="cs-CZ" sz="2400" baseline="-25000" dirty="0" smtClean="0"/>
                        <a:t>1</a:t>
                      </a:r>
                      <a:endParaRPr lang="cs-CZ" sz="2400" baseline="-250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v</a:t>
                      </a:r>
                      <a:r>
                        <a:rPr lang="cs-CZ" sz="2400" baseline="-25000" dirty="0" smtClean="0"/>
                        <a:t>2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v</a:t>
                      </a:r>
                      <a:r>
                        <a:rPr lang="cs-CZ" sz="2400" baseline="-25000" dirty="0" smtClean="0"/>
                        <a:t>3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v</a:t>
                      </a:r>
                      <a:r>
                        <a:rPr lang="cs-CZ" sz="2400" baseline="-25000" dirty="0" smtClean="0"/>
                        <a:t>4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v</a:t>
                      </a:r>
                      <a:r>
                        <a:rPr lang="cs-CZ" sz="2400" baseline="-25000" dirty="0" smtClean="0"/>
                        <a:t>5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969375" y="2081213"/>
          <a:ext cx="998538" cy="3667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538"/>
              </a:tblGrid>
              <a:tr h="517711"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>
                          <a:solidFill>
                            <a:schemeClr val="tx1"/>
                          </a:solidFill>
                        </a:rPr>
                        <a:t>m*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…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i="1" smtClean="0"/>
              <a:t>Nemít sebe sama</a:t>
            </a:r>
            <a:r>
              <a:rPr lang="cs-CZ" altLang="cs-CZ" smtClean="0"/>
              <a:t> není vlastnost?</a:t>
            </a:r>
            <a:endParaRPr lang="cs-CZ" altLang="cs-CZ" i="1" smtClean="0"/>
          </a:p>
        </p:txBody>
      </p:sp>
      <p:graphicFrame>
        <p:nvGraphicFramePr>
          <p:cNvPr id="4" name="Zástupný symbol pro obsah 22"/>
          <p:cNvGraphicFramePr>
            <a:graphicFrameLocks noGrp="1"/>
          </p:cNvGraphicFramePr>
          <p:nvPr>
            <p:ph idx="1"/>
          </p:nvPr>
        </p:nvGraphicFramePr>
        <p:xfrm>
          <a:off x="2108200" y="2081213"/>
          <a:ext cx="6861176" cy="366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168"/>
                <a:gridCol w="980168"/>
                <a:gridCol w="980168"/>
                <a:gridCol w="980168"/>
                <a:gridCol w="980168"/>
                <a:gridCol w="980168"/>
                <a:gridCol w="980168"/>
              </a:tblGrid>
              <a:tr h="523875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cs-CZ" sz="2400" b="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v</a:t>
                      </a:r>
                      <a:r>
                        <a:rPr lang="cs-CZ" sz="2400" baseline="-25000" dirty="0" smtClean="0"/>
                        <a:t>1</a:t>
                      </a:r>
                      <a:endParaRPr lang="cs-CZ" sz="2400" baseline="-250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v</a:t>
                      </a:r>
                      <a:r>
                        <a:rPr lang="cs-CZ" sz="2400" baseline="-25000" dirty="0" smtClean="0"/>
                        <a:t>2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v</a:t>
                      </a:r>
                      <a:r>
                        <a:rPr lang="cs-CZ" sz="2400" baseline="-25000" dirty="0" smtClean="0"/>
                        <a:t>3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v</a:t>
                      </a:r>
                      <a:r>
                        <a:rPr lang="cs-CZ" sz="2400" baseline="-25000" dirty="0" smtClean="0"/>
                        <a:t>4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v</a:t>
                      </a:r>
                      <a:r>
                        <a:rPr lang="cs-CZ" sz="2400" baseline="-25000" dirty="0" smtClean="0"/>
                        <a:t>5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969375" y="2081213"/>
          <a:ext cx="998538" cy="3667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538"/>
              </a:tblGrid>
              <a:tr h="517711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v*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…</a:t>
                      </a:r>
                      <a:endParaRPr lang="cs-CZ" sz="2400" dirty="0"/>
                    </a:p>
                  </a:txBody>
                  <a:tcPr marL="91446" marR="91446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i="1" smtClean="0"/>
              <a:t>Nemít sebe sama</a:t>
            </a:r>
            <a:r>
              <a:rPr lang="cs-CZ" altLang="cs-CZ" smtClean="0"/>
              <a:t> není vlastnost?</a:t>
            </a:r>
            <a:endParaRPr lang="cs-CZ" altLang="cs-CZ" i="1" smtClean="0"/>
          </a:p>
        </p:txBody>
      </p:sp>
      <p:graphicFrame>
        <p:nvGraphicFramePr>
          <p:cNvPr id="4" name="Zástupný symbol pro obsah 22"/>
          <p:cNvGraphicFramePr>
            <a:graphicFrameLocks noGrp="1"/>
          </p:cNvGraphicFramePr>
          <p:nvPr>
            <p:ph idx="1"/>
          </p:nvPr>
        </p:nvGraphicFramePr>
        <p:xfrm>
          <a:off x="2108200" y="2081213"/>
          <a:ext cx="6861176" cy="366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168"/>
                <a:gridCol w="980168"/>
                <a:gridCol w="980168"/>
                <a:gridCol w="980168"/>
                <a:gridCol w="980168"/>
                <a:gridCol w="980168"/>
                <a:gridCol w="980168"/>
              </a:tblGrid>
              <a:tr h="523875">
                <a:tc>
                  <a:txBody>
                    <a:bodyPr/>
                    <a:lstStyle/>
                    <a:p>
                      <a:endParaRPr lang="cs-CZ" sz="1600" i="1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baseline="0" dirty="0" smtClean="0">
                          <a:solidFill>
                            <a:schemeClr val="tx1"/>
                          </a:solidFill>
                        </a:rPr>
                        <a:t>černý</a:t>
                      </a:r>
                      <a:endParaRPr lang="cs-CZ" sz="1600" b="0" i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i="1" dirty="0" smtClean="0">
                          <a:solidFill>
                            <a:schemeClr val="tx1"/>
                          </a:solidFill>
                        </a:rPr>
                        <a:t>velký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i="1" baseline="0" dirty="0" smtClean="0">
                          <a:solidFill>
                            <a:schemeClr val="tx1"/>
                          </a:solidFill>
                        </a:rPr>
                        <a:t>vlastnost</a:t>
                      </a:r>
                      <a:endParaRPr lang="cs-CZ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i="1" dirty="0" smtClean="0">
                          <a:solidFill>
                            <a:schemeClr val="tx1"/>
                          </a:solidFill>
                        </a:rPr>
                        <a:t>ryba</a:t>
                      </a:r>
                      <a:endParaRPr lang="cs-CZ" sz="16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i="1" baseline="0" dirty="0" smtClean="0">
                          <a:solidFill>
                            <a:schemeClr val="tx1"/>
                          </a:solidFill>
                        </a:rPr>
                        <a:t>barva</a:t>
                      </a:r>
                      <a:endParaRPr lang="cs-CZ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1600" i="1" baseline="0" dirty="0" smtClean="0"/>
                        <a:t>černý</a:t>
                      </a:r>
                      <a:endParaRPr lang="cs-CZ" sz="1600" i="1" baseline="-250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1600" i="1" baseline="0" dirty="0" smtClean="0"/>
                        <a:t>velký</a:t>
                      </a:r>
                      <a:endParaRPr lang="cs-CZ" sz="1600" i="1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1600" i="1" baseline="0" dirty="0" smtClean="0"/>
                        <a:t>vlastnost</a:t>
                      </a:r>
                      <a:endParaRPr lang="cs-CZ" sz="1600" i="1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1600" i="1" baseline="0" dirty="0" smtClean="0"/>
                        <a:t>ryba</a:t>
                      </a:r>
                      <a:endParaRPr lang="cs-CZ" sz="1600" i="1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1600" i="1" baseline="0" dirty="0" smtClean="0"/>
                        <a:t>barva</a:t>
                      </a:r>
                      <a:endParaRPr lang="cs-CZ" sz="1600" i="1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cs-CZ" sz="2400" dirty="0"/>
                    </a:p>
                  </a:txBody>
                  <a:tcPr marL="91442" marR="9144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969375" y="2081213"/>
          <a:ext cx="1939925" cy="3667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925"/>
              </a:tblGrid>
              <a:tr h="517711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1" baseline="0" dirty="0" err="1" smtClean="0">
                          <a:solidFill>
                            <a:schemeClr val="tx1"/>
                          </a:solidFill>
                        </a:rPr>
                        <a:t>nemaj</a:t>
                      </a:r>
                      <a:r>
                        <a:rPr lang="cs-CZ" sz="1600" b="0" i="1" baseline="0" dirty="0" err="1" smtClean="0">
                          <a:solidFill>
                            <a:schemeClr val="tx1"/>
                          </a:solidFill>
                        </a:rPr>
                        <a:t>ící</a:t>
                      </a:r>
                      <a:r>
                        <a:rPr lang="cs-CZ" sz="1600" b="0" i="1" baseline="0" dirty="0" smtClean="0">
                          <a:solidFill>
                            <a:schemeClr val="tx1"/>
                          </a:solidFill>
                        </a:rPr>
                        <a:t> sebe sama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</a:t>
                      </a:r>
                      <a:endParaRPr lang="cs-CZ" sz="24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90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…</a:t>
                      </a:r>
                      <a:endParaRPr lang="cs-CZ" sz="24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1518</Words>
  <Application>Microsoft Office PowerPoint</Application>
  <PresentationFormat>Vlastní</PresentationFormat>
  <Paragraphs>497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Diagonální argumenty</vt:lpstr>
      <vt:lpstr>Antidiagonála čtvercové tabulky</vt:lpstr>
      <vt:lpstr>Nekonečná "tabulka"</vt:lpstr>
      <vt:lpstr>Antidiagonála nekonečné "tabulky"</vt:lpstr>
      <vt:lpstr>Posloupností čísel 0-9 není spočetně</vt:lpstr>
      <vt:lpstr>Reálných čísel není spočetně</vt:lpstr>
      <vt:lpstr>Množina má více podmnožin než prvků</vt:lpstr>
      <vt:lpstr>Nemít sebe sama není vlastnost?</vt:lpstr>
      <vt:lpstr>Nemít sebe sama není vlastnost?</vt:lpstr>
      <vt:lpstr>Nemít sebe sama není vyjádřitelná</vt:lpstr>
      <vt:lpstr>Nemít sebe sama není vyjádřitelná</vt:lpstr>
      <vt:lpstr>Nemít sebe sama není vyjádřitelná</vt:lpstr>
      <vt:lpstr>Nemít sebe sama není vyjádřitelná</vt:lpstr>
      <vt:lpstr>Zastavení Turingova stroje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jarda peregrin</dc:creator>
  <cp:lastModifiedBy>J</cp:lastModifiedBy>
  <cp:revision>103</cp:revision>
  <dcterms:created xsi:type="dcterms:W3CDTF">2016-01-18T11:57:51Z</dcterms:created>
  <dcterms:modified xsi:type="dcterms:W3CDTF">2016-05-10T15:26:13Z</dcterms:modified>
</cp:coreProperties>
</file>