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8" r:id="rId3"/>
    <p:sldId id="279" r:id="rId4"/>
    <p:sldId id="288" r:id="rId5"/>
    <p:sldId id="280" r:id="rId6"/>
    <p:sldId id="281" r:id="rId7"/>
    <p:sldId id="289" r:id="rId8"/>
    <p:sldId id="290" r:id="rId9"/>
    <p:sldId id="286" r:id="rId10"/>
    <p:sldId id="266" r:id="rId11"/>
    <p:sldId id="267" r:id="rId12"/>
    <p:sldId id="295" r:id="rId13"/>
    <p:sldId id="270" r:id="rId14"/>
    <p:sldId id="292" r:id="rId15"/>
    <p:sldId id="296" r:id="rId16"/>
    <p:sldId id="297" r:id="rId17"/>
    <p:sldId id="287" r:id="rId18"/>
    <p:sldId id="294" r:id="rId19"/>
  </p:sldIdLst>
  <p:sldSz cx="9144000" cy="6858000" type="screen4x3"/>
  <p:notesSz cx="6794500" cy="9931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07" autoAdjust="0"/>
    <p:restoredTop sz="94660"/>
  </p:normalViewPr>
  <p:slideViewPr>
    <p:cSldViewPr showGuides="1">
      <p:cViewPr varScale="1">
        <p:scale>
          <a:sx n="90" d="100"/>
          <a:sy n="90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4"/>
    </p:cViewPr>
  </p:sorterViewPr>
  <p:notesViewPr>
    <p:cSldViewPr showGuides="1">
      <p:cViewPr varScale="1">
        <p:scale>
          <a:sx n="81" d="100"/>
          <a:sy n="81" d="100"/>
        </p:scale>
        <p:origin x="-1956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1D997-8C50-4991-81DF-102201709AB6}" type="datetimeFigureOut">
              <a:rPr lang="cs-CZ" smtClean="0"/>
              <a:t>25. 4. 2016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E27-6701-497A-B2D8-D79C36E7B5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524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3F7681-8E8D-4AB1-A60F-5138B3C52FD1}" type="datetimeFigureOut">
              <a:rPr lang="cs-CZ"/>
              <a:pPr>
                <a:defRPr/>
              </a:pPr>
              <a:t>25. 4. 2016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89536AD-8DB7-4F08-A86F-24CAF251A1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9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A48C6C-CBA8-46EF-AD66-F61815496EE8}" type="slidenum">
              <a:rPr lang="cs-CZ" sz="1200"/>
              <a:pPr eaLnBrk="1" hangingPunct="1"/>
              <a:t>4</a:t>
            </a:fld>
            <a:endParaRPr 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1866-F023-4002-ACDB-E628BDEA57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970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BC63D-E2E0-453D-A6E9-C8A8CC6126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869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FDAE3-00AB-4060-B5FC-FABC0882E5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214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AE94-C32C-4A67-8B9B-9E15B8887C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67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E584A-2A62-4BE6-981C-2BDD6EBC2D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336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9BFDE-0D57-41A3-9EE8-7F8A563C13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268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4BE2-6C68-4E3E-BC10-660BAF3193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774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CDABF-69AF-4B5C-9955-4D1BC3B56B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177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421AE-97ED-4783-AFAB-7FFCA0CEB5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449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941E-0E7E-4163-8504-49E621B7EB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31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ECBBE-CE16-45DD-815E-DD99686522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316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772CD-1F78-463B-A3F9-F4DC9F1458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699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7B9CC5-4BE8-410F-B43E-21017D3933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title"/>
          </p:nvPr>
        </p:nvSpPr>
        <p:spPr>
          <a:xfrm>
            <a:off x="347663" y="182639"/>
            <a:ext cx="8229600" cy="1014113"/>
          </a:xfrm>
        </p:spPr>
        <p:txBody>
          <a:bodyPr/>
          <a:lstStyle/>
          <a:p>
            <a:pPr eaLnBrk="1" hangingPunct="1"/>
            <a:r>
              <a:rPr lang="cs-CZ" altLang="cs-CZ" sz="4000" dirty="0" smtClean="0"/>
              <a:t>KURT G</a:t>
            </a:r>
            <a:r>
              <a:rPr lang="en-US" altLang="cs-CZ" sz="4000" dirty="0" smtClean="0"/>
              <a:t>Ö</a:t>
            </a:r>
            <a:r>
              <a:rPr lang="cs-CZ" altLang="cs-CZ" sz="4000" dirty="0" smtClean="0"/>
              <a:t>DEL A PROBLÉM ČASU</a:t>
            </a:r>
            <a:endParaRPr lang="en-US" altLang="cs-CZ" sz="4000" dirty="0" smtClean="0"/>
          </a:p>
        </p:txBody>
      </p:sp>
      <p:pic>
        <p:nvPicPr>
          <p:cNvPr id="2051" name="Picture 14" descr="Godel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13779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6" descr="goe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41438"/>
            <a:ext cx="1333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7" descr="Godel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4437063"/>
            <a:ext cx="15494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0" descr="Godel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9725"/>
            <a:ext cx="15922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1" descr="Godel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84313"/>
            <a:ext cx="170021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2" descr="Godel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21163"/>
            <a:ext cx="16478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3" descr="godel se sestro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57338"/>
            <a:ext cx="16573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4" descr="mladý gode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76475"/>
            <a:ext cx="12731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5" descr="starý god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4221163"/>
            <a:ext cx="16002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Kurt G</a:t>
            </a:r>
            <a:r>
              <a:rPr lang="en-US" altLang="cs-CZ" dirty="0" smtClean="0"/>
              <a:t>ö</a:t>
            </a:r>
            <a:r>
              <a:rPr lang="cs-CZ" altLang="cs-CZ" dirty="0" smtClean="0"/>
              <a:t>del </a:t>
            </a:r>
            <a:r>
              <a:rPr lang="cs-CZ" altLang="cs-CZ" dirty="0" smtClean="0"/>
              <a:t>a vesmír</a:t>
            </a:r>
            <a:endParaRPr lang="en-US" altLang="cs-CZ" dirty="0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3"/>
            <a:ext cx="4392364" cy="3312368"/>
          </a:xfrm>
        </p:spPr>
        <p:txBody>
          <a:bodyPr/>
          <a:lstStyle/>
          <a:p>
            <a:pPr marL="265113" indent="-265113" eaLnBrk="1" hangingPunct="1">
              <a:lnSpc>
                <a:spcPct val="80000"/>
              </a:lnSpc>
            </a:pPr>
            <a:r>
              <a:rPr lang="cs-CZ" altLang="cs-CZ" sz="2400" dirty="0" smtClean="0"/>
              <a:t>1949 An example of a new type of cosmological solutions of Einstein´s field equations of gravitation, </a:t>
            </a:r>
            <a:r>
              <a:rPr lang="cs-CZ" altLang="cs-CZ" sz="2400" i="1" dirty="0" smtClean="0"/>
              <a:t>Rev. Mod. </a:t>
            </a:r>
            <a:r>
              <a:rPr lang="cs-CZ" altLang="cs-CZ" sz="2400" i="1" dirty="0" smtClean="0"/>
              <a:t>Phys.21</a:t>
            </a:r>
          </a:p>
          <a:p>
            <a:pPr marL="265113" indent="-265113" eaLnBrk="1" hangingPunct="1">
              <a:lnSpc>
                <a:spcPct val="80000"/>
              </a:lnSpc>
            </a:pPr>
            <a:endParaRPr lang="cs-CZ" altLang="cs-CZ" sz="2400" i="1" dirty="0" smtClean="0"/>
          </a:p>
          <a:p>
            <a:pPr marL="265113" indent="-265113" eaLnBrk="1" hangingPunct="1">
              <a:lnSpc>
                <a:spcPct val="80000"/>
              </a:lnSpc>
            </a:pPr>
            <a:endParaRPr lang="cs-CZ" altLang="cs-CZ" sz="2400" i="1" dirty="0" smtClean="0"/>
          </a:p>
          <a:p>
            <a:pPr marL="265113" indent="-265113" eaLnBrk="1" hangingPunct="1">
              <a:lnSpc>
                <a:spcPct val="80000"/>
              </a:lnSpc>
            </a:pPr>
            <a:r>
              <a:rPr lang="cs-CZ" altLang="cs-CZ" sz="2400" dirty="0" smtClean="0"/>
              <a:t>Homogenní</a:t>
            </a:r>
            <a:r>
              <a:rPr lang="cs-CZ" altLang="cs-CZ" sz="2400" i="1" dirty="0" smtClean="0"/>
              <a:t> </a:t>
            </a:r>
            <a:r>
              <a:rPr lang="cs-CZ" altLang="cs-CZ" sz="2400" dirty="0" smtClean="0"/>
              <a:t>(ale</a:t>
            </a:r>
            <a:r>
              <a:rPr lang="cs-CZ" altLang="cs-CZ" sz="2400" i="1" dirty="0" smtClean="0"/>
              <a:t> </a:t>
            </a:r>
            <a:r>
              <a:rPr lang="cs-CZ" altLang="cs-CZ" sz="2400" dirty="0" smtClean="0"/>
              <a:t>neizotropní) stacionární rotující vesmír se zápornou kosmologickou konstantou</a:t>
            </a:r>
            <a:r>
              <a:rPr lang="cs-CZ" altLang="cs-CZ" sz="2400" i="1" dirty="0" smtClean="0"/>
              <a:t> </a:t>
            </a:r>
            <a:endParaRPr lang="cs-CZ" altLang="cs-CZ" sz="2400" i="1" dirty="0" smtClean="0"/>
          </a:p>
          <a:p>
            <a:pPr marL="265113" indent="-265113" eaLnBrk="1" hangingPunct="1">
              <a:lnSpc>
                <a:spcPct val="80000"/>
              </a:lnSpc>
            </a:pPr>
            <a:endParaRPr lang="cs-CZ" altLang="cs-CZ" sz="2400" i="1" dirty="0" smtClean="0"/>
          </a:p>
        </p:txBody>
      </p:sp>
      <p:pic>
        <p:nvPicPr>
          <p:cNvPr id="11268" name="Picture 8" descr="godeleins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810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3735" y="5301208"/>
            <a:ext cx="813048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eaLnBrk="1" hangingPunct="1">
              <a:lnSpc>
                <a:spcPct val="80000"/>
              </a:lnSpc>
            </a:pPr>
            <a:r>
              <a:rPr lang="cs-CZ" altLang="cs-CZ" sz="2400" dirty="0">
                <a:latin typeface="+mn-lt"/>
                <a:cs typeface="+mn-cs"/>
              </a:rPr>
              <a:t>Byl si vědom existence časových smyček ve svém řešení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dirty="0" smtClean="0"/>
              <a:t>G</a:t>
            </a:r>
            <a:r>
              <a:rPr lang="en-US" altLang="cs-CZ" sz="4000" dirty="0" smtClean="0"/>
              <a:t>ö</a:t>
            </a:r>
            <a:r>
              <a:rPr lang="cs-CZ" altLang="cs-CZ" sz="4000" dirty="0" smtClean="0"/>
              <a:t>delův vesmír</a:t>
            </a:r>
            <a:br>
              <a:rPr lang="cs-CZ" altLang="cs-CZ" sz="4000" dirty="0" smtClean="0"/>
            </a:br>
            <a:endParaRPr lang="en-US" altLang="cs-CZ" sz="40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46506"/>
              </p:ext>
            </p:extLst>
          </p:nvPr>
        </p:nvGraphicFramePr>
        <p:xfrm>
          <a:off x="390266" y="1491642"/>
          <a:ext cx="742184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3" imgW="3517560" imgH="545760" progId="Equation.DSMT4">
                  <p:embed/>
                </p:oleObj>
              </mc:Choice>
              <mc:Fallback>
                <p:oleObj name="Equation" r:id="rId3" imgW="35175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266" y="1491642"/>
                        <a:ext cx="7421847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603031"/>
              </p:ext>
            </p:extLst>
          </p:nvPr>
        </p:nvGraphicFramePr>
        <p:xfrm>
          <a:off x="2895458" y="692696"/>
          <a:ext cx="3168352" cy="739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5" imgW="1143000" imgH="266400" progId="Equation.DSMT4">
                  <p:embed/>
                </p:oleObj>
              </mc:Choice>
              <mc:Fallback>
                <p:oleObj name="Equation" r:id="rId5" imgW="1143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458" y="692696"/>
                        <a:ext cx="3168352" cy="739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189827"/>
              </p:ext>
            </p:extLst>
          </p:nvPr>
        </p:nvGraphicFramePr>
        <p:xfrm>
          <a:off x="4211961" y="2420887"/>
          <a:ext cx="2001602" cy="99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7" imgW="965160" imgH="457200" progId="Equation.DSMT4">
                  <p:embed/>
                </p:oleObj>
              </mc:Choice>
              <mc:Fallback>
                <p:oleObj name="Equation" r:id="rId7" imgW="965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1961" y="2420887"/>
                        <a:ext cx="2001602" cy="997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479634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cs-CZ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27618"/>
              </p:ext>
            </p:extLst>
          </p:nvPr>
        </p:nvGraphicFramePr>
        <p:xfrm>
          <a:off x="4860033" y="3397634"/>
          <a:ext cx="2304256" cy="49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9" imgW="1015559" imgH="215806" progId="Equation.DSMT4">
                  <p:embed/>
                </p:oleObj>
              </mc:Choice>
              <mc:Fallback>
                <p:oleObj name="Equation" r:id="rId9" imgW="1015559" imgH="21580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3" y="3397634"/>
                        <a:ext cx="2304256" cy="4953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038298"/>
              </p:ext>
            </p:extLst>
          </p:nvPr>
        </p:nvGraphicFramePr>
        <p:xfrm>
          <a:off x="405443" y="4613992"/>
          <a:ext cx="8415030" cy="694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11" imgW="4152600" imgH="342720" progId="Equation.DSMT4">
                  <p:embed/>
                </p:oleObj>
              </mc:Choice>
              <mc:Fallback>
                <p:oleObj name="Equation" r:id="rId11" imgW="41526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5443" y="4613992"/>
                        <a:ext cx="8415030" cy="694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623213"/>
              </p:ext>
            </p:extLst>
          </p:nvPr>
        </p:nvGraphicFramePr>
        <p:xfrm>
          <a:off x="2771801" y="5916362"/>
          <a:ext cx="2088231" cy="53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13" imgW="888840" imgH="228600" progId="Equation.DSMT4">
                  <p:embed/>
                </p:oleObj>
              </mc:Choice>
              <mc:Fallback>
                <p:oleObj name="Equation" r:id="rId13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71801" y="5916362"/>
                        <a:ext cx="2088231" cy="536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05442" y="2636912"/>
            <a:ext cx="3294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None/>
            </a:pPr>
            <a:r>
              <a:rPr lang="cs-CZ" altLang="cs-CZ" sz="2800" dirty="0" smtClean="0"/>
              <a:t>souřadnice </a:t>
            </a:r>
            <a:r>
              <a:rPr lang="cs-CZ" altLang="cs-CZ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altLang="cs-CZ" sz="2400" dirty="0" smtClean="0"/>
              <a:t>;</a:t>
            </a:r>
            <a:endParaRPr lang="cs-CZ" altLang="cs-CZ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82129" y="3356992"/>
            <a:ext cx="4123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None/>
            </a:pPr>
            <a:r>
              <a:rPr lang="cs-CZ" altLang="cs-CZ" sz="2800" dirty="0" smtClean="0"/>
              <a:t>kosmologická konstanta </a:t>
            </a:r>
            <a:endParaRPr lang="cs-CZ" altLang="cs-CZ" sz="28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05442" y="3980388"/>
            <a:ext cx="3326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None/>
            </a:pPr>
            <a:r>
              <a:rPr lang="cs-CZ" altLang="cs-CZ" sz="2800" dirty="0" smtClean="0"/>
              <a:t>hustota hmotnosti </a:t>
            </a:r>
            <a:r>
              <a:rPr lang="el-GR" altLang="cs-CZ" sz="2800" i="1" dirty="0" smtClean="0">
                <a:latin typeface="Times New Roman" pitchFamily="18" charset="0"/>
              </a:rPr>
              <a:t>ρ</a:t>
            </a:r>
            <a:endParaRPr lang="cs-CZ" altLang="cs-CZ" sz="2800" i="1" dirty="0" smtClean="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5308812"/>
            <a:ext cx="7998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cs-CZ" altLang="cs-CZ" sz="2800" dirty="0" smtClean="0"/>
              <a:t>souřadnice </a:t>
            </a:r>
            <a:r>
              <a:rPr lang="cs-CZ" altLang="cs-CZ" sz="2800" i="1" dirty="0" smtClean="0"/>
              <a:t>t</a:t>
            </a:r>
            <a:r>
              <a:rPr lang="cs-CZ" altLang="cs-CZ" sz="2800" dirty="0" smtClean="0"/>
              <a:t>, </a:t>
            </a:r>
            <a:r>
              <a:rPr lang="cs-CZ" altLang="cs-CZ" sz="2800" i="1" dirty="0" smtClean="0"/>
              <a:t>r</a:t>
            </a:r>
            <a:r>
              <a:rPr lang="cs-CZ" altLang="cs-CZ" sz="2800" dirty="0" smtClean="0"/>
              <a:t>, </a:t>
            </a:r>
            <a:r>
              <a:rPr lang="cs-CZ" altLang="cs-CZ" sz="2800" i="1" dirty="0" smtClean="0"/>
              <a:t>y</a:t>
            </a:r>
            <a:r>
              <a:rPr lang="cs-CZ" altLang="cs-CZ" sz="2800" dirty="0" smtClean="0"/>
              <a:t>, </a:t>
            </a:r>
            <a:r>
              <a:rPr lang="el-GR" altLang="cs-CZ" sz="2800" i="1" dirty="0" smtClean="0"/>
              <a:t>φ</a:t>
            </a:r>
            <a:r>
              <a:rPr lang="cs-CZ" altLang="cs-CZ" sz="2800" dirty="0" smtClean="0"/>
              <a:t>; </a:t>
            </a:r>
            <a:r>
              <a:rPr lang="el-GR" altLang="cs-CZ" sz="2800" i="1" dirty="0" smtClean="0"/>
              <a:t>φ</a:t>
            </a:r>
            <a:r>
              <a:rPr lang="cs-CZ" altLang="cs-CZ" sz="2800" dirty="0" smtClean="0"/>
              <a:t> má časovou povahu pro:</a:t>
            </a: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1143000"/>
          </a:xfrm>
        </p:spPr>
        <p:txBody>
          <a:bodyPr/>
          <a:lstStyle/>
          <a:p>
            <a:r>
              <a:rPr lang="cs-CZ" dirty="0" smtClean="0"/>
              <a:t>Gödel a Mach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565845" y="3860006"/>
            <a:ext cx="7102499" cy="25828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2800" dirty="0" smtClean="0"/>
              <a:t>Může vesmír rotovat?</a:t>
            </a:r>
          </a:p>
          <a:p>
            <a:pPr marL="0" indent="0">
              <a:buFontTx/>
              <a:buNone/>
            </a:pPr>
            <a:endParaRPr lang="cs-CZ" sz="2800" dirty="0" smtClean="0"/>
          </a:p>
          <a:p>
            <a:pPr marL="0" indent="0">
              <a:buFontTx/>
              <a:buNone/>
            </a:pPr>
            <a:endParaRPr lang="cs-CZ" sz="2800" dirty="0" smtClean="0"/>
          </a:p>
          <a:p>
            <a:pPr marL="0" indent="0">
              <a:buFontTx/>
              <a:buNone/>
            </a:pPr>
            <a:r>
              <a:rPr lang="cs-CZ" sz="2800" dirty="0" smtClean="0"/>
              <a:t>Jsou setrvačné síly působeny vzdálenými kosmickými hmotami?</a:t>
            </a:r>
            <a:endParaRPr lang="cs-CZ" sz="2800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4" y="1233487"/>
            <a:ext cx="45910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295592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4457"/>
            <a:ext cx="23622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226368" y="122211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Paradoxnost návratu v čase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8065" y="1124744"/>
            <a:ext cx="7283152" cy="1656184"/>
          </a:xfrm>
        </p:spPr>
        <p:txBody>
          <a:bodyPr/>
          <a:lstStyle/>
          <a:p>
            <a:pPr marL="180975" indent="-180975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2800" dirty="0" smtClean="0"/>
              <a:t>Problémy s kauzalitou a vznikem informace</a:t>
            </a:r>
            <a:endParaRPr lang="cs-CZ" altLang="cs-CZ" sz="2800" dirty="0" smtClean="0"/>
          </a:p>
          <a:p>
            <a:pPr marL="180975" indent="-180975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2800" dirty="0" smtClean="0"/>
              <a:t>Dědečkův paradox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cs-CZ" altLang="cs-CZ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8065" y="2492896"/>
            <a:ext cx="7848872" cy="3183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altLang="cs-CZ" sz="2800" dirty="0" smtClean="0"/>
              <a:t>Hawkingova hypotéza zachování chronologie: prostoročasy s uzavřenými časupodobnými křivkami jsou fyzikálně nesmyslné</a:t>
            </a:r>
          </a:p>
          <a:p>
            <a:pPr marL="180975" indent="-180975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cs-CZ" altLang="cs-CZ" sz="1200" dirty="0"/>
          </a:p>
          <a:p>
            <a:pPr marL="180975" indent="-180975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altLang="cs-CZ" sz="2800" dirty="0" smtClean="0"/>
              <a:t>Novikovova hypotéza o konzistentnosti: </a:t>
            </a:r>
          </a:p>
          <a:p>
            <a:pPr marL="174625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2800" dirty="0" smtClean="0"/>
              <a:t>Historii nelze změnit. Časupodobné uzavřené křivky existují, ale fyzikální zákony paradoxům nějak zabrání</a:t>
            </a: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Nenapsaný příběh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dirty="0" smtClean="0"/>
              <a:t>Kdo vymyslel teorii relativity?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51" y="2420888"/>
            <a:ext cx="3024336" cy="375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240360" cy="370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Rotující vesmíry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7"/>
            <a:ext cx="8229600" cy="2880320"/>
          </a:xfrm>
        </p:spPr>
        <p:txBody>
          <a:bodyPr/>
          <a:lstStyle/>
          <a:p>
            <a:r>
              <a:rPr lang="cs-CZ" sz="2800" dirty="0" smtClean="0"/>
              <a:t>1952 Rotating Universes in General Relativity Theory, Proc.Int.Cong.Math</a:t>
            </a:r>
          </a:p>
          <a:p>
            <a:r>
              <a:rPr lang="cs-CZ" sz="2800" dirty="0" smtClean="0"/>
              <a:t>Třída vesmírů, které rotují a rozpínají se</a:t>
            </a:r>
          </a:p>
          <a:p>
            <a:r>
              <a:rPr lang="cs-CZ" sz="2800" dirty="0" smtClean="0"/>
              <a:t>Souvislost s realitou? Pozorovaný vesmír nerotuje, ale je to opravdu celý vesmír?</a:t>
            </a:r>
            <a:endParaRPr lang="cs-CZ" sz="28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35799"/>
            <a:ext cx="2448780" cy="242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45" y="4132577"/>
            <a:ext cx="2736304" cy="238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cs-CZ" dirty="0" smtClean="0"/>
              <a:t>Vědecký přínos 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1996, </a:t>
            </a:r>
            <a:r>
              <a:rPr lang="cs-CZ" sz="2800" i="1" dirty="0" smtClean="0"/>
              <a:t>G.Ellis:Příspěvky Kurta Gödela relativitě a kosmologii, Čs.čas.pro fyz. 46.</a:t>
            </a:r>
          </a:p>
          <a:p>
            <a:pPr marL="0" indent="0">
              <a:buNone/>
            </a:pPr>
            <a:endParaRPr lang="cs-CZ" sz="900" i="1" dirty="0" smtClean="0"/>
          </a:p>
          <a:p>
            <a:pPr>
              <a:spcBef>
                <a:spcPts val="1200"/>
              </a:spcBef>
            </a:pPr>
            <a:r>
              <a:rPr lang="cs-CZ" sz="2800" dirty="0" smtClean="0"/>
              <a:t>Užití moderních matematických metod – Teorie grup</a:t>
            </a:r>
          </a:p>
          <a:p>
            <a:r>
              <a:rPr lang="cs-CZ" sz="2800" dirty="0" smtClean="0"/>
              <a:t>Hlubší porozumění geometrii vztažných soustav</a:t>
            </a:r>
          </a:p>
          <a:p>
            <a:r>
              <a:rPr lang="cs-CZ" sz="2800" dirty="0" smtClean="0"/>
              <a:t>Inspirace pro pozdější práce o singularitách řešení Einsteinových rovnic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Filosofický přínos </a:t>
            </a:r>
            <a:endParaRPr lang="cs-CZ" altLang="cs-CZ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640960" cy="4525963"/>
          </a:xfrm>
        </p:spPr>
        <p:txBody>
          <a:bodyPr/>
          <a:lstStyle/>
          <a:p>
            <a:pPr marL="180975" indent="-180975" eaLnBrk="1" hangingPunct="1">
              <a:lnSpc>
                <a:spcPct val="90000"/>
              </a:lnSpc>
            </a:pPr>
            <a:r>
              <a:rPr lang="cs-CZ" altLang="cs-CZ" sz="2800" dirty="0" smtClean="0"/>
              <a:t>G</a:t>
            </a:r>
            <a:r>
              <a:rPr lang="en-US" altLang="cs-CZ" sz="2800" dirty="0" smtClean="0"/>
              <a:t>ö</a:t>
            </a:r>
            <a:r>
              <a:rPr lang="cs-CZ" altLang="cs-CZ" sz="2800" dirty="0" smtClean="0"/>
              <a:t>del </a:t>
            </a:r>
            <a:r>
              <a:rPr lang="cs-CZ" altLang="cs-CZ" sz="2800" dirty="0" smtClean="0"/>
              <a:t>ukázal, že existence vesmíru </a:t>
            </a:r>
            <a:r>
              <a:rPr lang="cs-CZ" altLang="cs-CZ" sz="2800" dirty="0" smtClean="0"/>
              <a:t>s </a:t>
            </a:r>
            <a:r>
              <a:rPr lang="cs-CZ" altLang="cs-CZ" sz="2800" dirty="0" smtClean="0"/>
              <a:t>časovými smyčkami neodporuje obecné teorii relativity Je to určitý podpůrný argument pro eternalismus</a:t>
            </a:r>
            <a:r>
              <a:rPr lang="cs-CZ" altLang="cs-CZ" sz="2800" dirty="0" smtClean="0"/>
              <a:t>.</a:t>
            </a:r>
          </a:p>
          <a:p>
            <a:pPr marL="180975" indent="-180975"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marL="180975" indent="-180975" eaLnBrk="1" hangingPunct="1">
              <a:lnSpc>
                <a:spcPct val="90000"/>
              </a:lnSpc>
            </a:pPr>
            <a:r>
              <a:rPr lang="cs-CZ" altLang="cs-CZ" sz="2800" dirty="0" smtClean="0"/>
              <a:t>Základní otázka reality či ilusornosti plynutí času se tím neřeší. Je vůbec možné ji řešit v rámci „naturalistické“ přírodovědy</a:t>
            </a:r>
            <a:r>
              <a:rPr lang="cs-CZ" altLang="cs-CZ" sz="2800" dirty="0" smtClean="0"/>
              <a:t>?</a:t>
            </a:r>
          </a:p>
          <a:p>
            <a:pPr marL="180975" indent="-180975"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marL="180975" indent="-180975" eaLnBrk="1" hangingPunct="1">
              <a:lnSpc>
                <a:spcPct val="90000"/>
              </a:lnSpc>
            </a:pPr>
            <a:r>
              <a:rPr lang="cs-CZ" altLang="cs-CZ" sz="2800" dirty="0" smtClean="0"/>
              <a:t>„Subjektivní“ aspekty </a:t>
            </a:r>
            <a:r>
              <a:rPr lang="cs-CZ" altLang="cs-CZ" sz="2800" dirty="0" smtClean="0"/>
              <a:t>otázky - co </a:t>
            </a:r>
            <a:r>
              <a:rPr lang="cs-CZ" altLang="cs-CZ" sz="2800" dirty="0" smtClean="0"/>
              <a:t>bychom </a:t>
            </a:r>
            <a:r>
              <a:rPr lang="cs-CZ" altLang="cs-CZ" sz="2800" dirty="0" smtClean="0"/>
              <a:t>považovali </a:t>
            </a:r>
            <a:r>
              <a:rPr lang="cs-CZ" altLang="cs-CZ" sz="2800" dirty="0" smtClean="0"/>
              <a:t>za žádoucí? Einstein, Eddington, Popper …  </a:t>
            </a:r>
            <a:endParaRPr lang="en-US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 co básníci?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211683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 smtClean="0"/>
              <a:t>Všechno, co jest, čas hltavý stravuje, všechno tu sápe,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všechno tu odklizuje – trvati nesmí tu nic.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Umdlévá vodní proud, břeh vysouší moře, jež prchá,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výšiny ssedají stále, klesají hřebeny hor.</a:t>
            </a:r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3933056"/>
            <a:ext cx="8064896" cy="230425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400" dirty="0">
                <a:latin typeface="+mn-lt"/>
                <a:cs typeface="+mn-cs"/>
              </a:rPr>
              <a:t>Jestliže je čas toliko jiný rozměr, </a:t>
            </a:r>
            <a:endParaRPr lang="cs-CZ" sz="24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400" dirty="0" smtClean="0">
                <a:latin typeface="+mn-lt"/>
                <a:cs typeface="+mn-cs"/>
              </a:rPr>
              <a:t>pak </a:t>
            </a:r>
            <a:r>
              <a:rPr lang="cs-CZ" sz="2400" dirty="0">
                <a:latin typeface="+mn-lt"/>
                <a:cs typeface="+mn-cs"/>
              </a:rPr>
              <a:t>vše, co </a:t>
            </a:r>
            <a:r>
              <a:rPr lang="cs-CZ" sz="2400" dirty="0" smtClean="0">
                <a:latin typeface="+mn-lt"/>
                <a:cs typeface="+mn-cs"/>
              </a:rPr>
              <a:t>umírá, zůstává </a:t>
            </a:r>
            <a:r>
              <a:rPr lang="cs-CZ" sz="2400" dirty="0">
                <a:latin typeface="+mn-lt"/>
                <a:cs typeface="+mn-cs"/>
              </a:rPr>
              <a:t>na živu, </a:t>
            </a:r>
            <a:endParaRPr lang="cs-CZ" sz="24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400" dirty="0" smtClean="0">
                <a:latin typeface="+mn-lt"/>
                <a:cs typeface="+mn-cs"/>
              </a:rPr>
              <a:t>není </a:t>
            </a:r>
            <a:r>
              <a:rPr lang="cs-CZ" sz="2400" dirty="0">
                <a:latin typeface="+mn-lt"/>
                <a:cs typeface="+mn-cs"/>
              </a:rPr>
              <a:t>vyhlazeno, ale jen posunuto</a:t>
            </a:r>
          </a:p>
          <a:p>
            <a:pPr marL="342900" indent="-342900">
              <a:spcBef>
                <a:spcPct val="20000"/>
              </a:spcBef>
            </a:pPr>
            <a:r>
              <a:rPr lang="cs-CZ" sz="2400" dirty="0" smtClean="0">
                <a:latin typeface="+mn-lt"/>
                <a:cs typeface="+mn-cs"/>
              </a:rPr>
              <a:t>z </a:t>
            </a:r>
            <a:r>
              <a:rPr lang="cs-CZ" sz="2400" dirty="0">
                <a:latin typeface="+mn-lt"/>
                <a:cs typeface="+mn-cs"/>
              </a:rPr>
              <a:t>našeho obzoru. </a:t>
            </a:r>
            <a:endParaRPr lang="cs-CZ" sz="24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400" dirty="0" smtClean="0">
                <a:latin typeface="+mn-lt"/>
                <a:cs typeface="+mn-cs"/>
              </a:rPr>
              <a:t>Una </a:t>
            </a:r>
            <a:r>
              <a:rPr lang="cs-CZ" sz="2400" dirty="0">
                <a:latin typeface="+mn-lt"/>
                <a:cs typeface="+mn-cs"/>
              </a:rPr>
              <a:t>dosud žije!</a:t>
            </a:r>
          </a:p>
          <a:p>
            <a:pPr marL="342900" indent="-342900">
              <a:spcBef>
                <a:spcPct val="20000"/>
              </a:spcBef>
            </a:pPr>
            <a:endParaRPr lang="cs-CZ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dirty="0" smtClean="0"/>
              <a:t>ČAS – NEJDÉMONIČTĚJŠÍ FILOSOFICKÁ KATEGORIE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372" y="1772816"/>
            <a:ext cx="8219256" cy="4641379"/>
          </a:xfrm>
        </p:spPr>
        <p:txBody>
          <a:bodyPr/>
          <a:lstStyle/>
          <a:p>
            <a:pPr marL="180975" indent="-180975"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Co je vlastně čas? Kdo to může snadno      a lehce vysvětlit? Kdo jej může pochopit svými myšlenkami, aby to pak vyjádřil slovy? 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600" dirty="0" smtClean="0"/>
          </a:p>
          <a:p>
            <a:pPr marL="180975" indent="-180975"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Co je tedy čas? Vím to, když se mě naň nikdo neptá, mám-li to však někomu vysvětlit, nenajdu slova 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400" dirty="0" smtClean="0"/>
          </a:p>
          <a:p>
            <a:pPr marL="180975" indent="-180975"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Jak jsou ony dva časy, minulý a budoucí, když minulý už není a budoucí ještě není?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odin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435"/>
            <a:ext cx="1449388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6435"/>
            <a:ext cx="1152128" cy="153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9363" y="81824"/>
            <a:ext cx="82296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cs-CZ" altLang="cs-CZ" smtClean="0"/>
              <a:t>JAK SE ČAS MĚŘÍ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457" y="1560874"/>
            <a:ext cx="8229600" cy="4525963"/>
          </a:xfrm>
        </p:spPr>
        <p:txBody>
          <a:bodyPr/>
          <a:lstStyle/>
          <a:p>
            <a:pPr marL="180975" indent="-180975" eaLnBrk="1" hangingPunct="1">
              <a:spcBef>
                <a:spcPts val="600"/>
              </a:spcBef>
            </a:pPr>
            <a:r>
              <a:rPr lang="cs-CZ" altLang="cs-CZ" dirty="0" smtClean="0"/>
              <a:t>Společná míra času</a:t>
            </a:r>
          </a:p>
          <a:p>
            <a:pPr marL="180975" indent="-180975" eaLnBrk="1" hangingPunct="1">
              <a:spcBef>
                <a:spcPts val="600"/>
              </a:spcBef>
            </a:pPr>
            <a:r>
              <a:rPr lang="cs-CZ" altLang="cs-CZ" dirty="0" smtClean="0"/>
              <a:t>Solidární hodiny</a:t>
            </a:r>
          </a:p>
          <a:p>
            <a:pPr marL="180975" indent="-180975" eaLnBrk="1" hangingPunct="1">
              <a:spcBef>
                <a:spcPts val="600"/>
              </a:spcBef>
            </a:pPr>
            <a:r>
              <a:rPr lang="cs-CZ" altLang="cs-CZ" dirty="0" smtClean="0"/>
              <a:t>Kalibrace</a:t>
            </a:r>
          </a:p>
          <a:p>
            <a:pPr marL="180975" indent="-180975" eaLnBrk="1" hangingPunct="1">
              <a:spcBef>
                <a:spcPts val="600"/>
              </a:spcBef>
            </a:pPr>
            <a:r>
              <a:rPr lang="cs-CZ" altLang="cs-CZ" dirty="0" smtClean="0"/>
              <a:t>Synchronizace</a:t>
            </a:r>
          </a:p>
          <a:p>
            <a:pPr marL="180975" indent="-180975" eaLnBrk="1" hangingPunct="1">
              <a:spcBef>
                <a:spcPts val="600"/>
              </a:spcBef>
            </a:pPr>
            <a:r>
              <a:rPr lang="cs-CZ" altLang="cs-CZ" dirty="0" smtClean="0"/>
              <a:t>Biologický čas</a:t>
            </a:r>
          </a:p>
          <a:p>
            <a:pPr marL="180975" indent="-180975" eaLnBrk="1" hangingPunct="1">
              <a:spcBef>
                <a:spcPts val="600"/>
              </a:spcBef>
            </a:pPr>
            <a:r>
              <a:rPr lang="cs-CZ" altLang="cs-CZ" dirty="0" smtClean="0"/>
              <a:t>Kvantum času</a:t>
            </a:r>
          </a:p>
        </p:txBody>
      </p:sp>
      <p:pic>
        <p:nvPicPr>
          <p:cNvPr id="4102" name="Picture 6" descr="kyvadlové hodi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69624"/>
            <a:ext cx="1263021" cy="128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62" y="4986005"/>
            <a:ext cx="2515030" cy="16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21310"/>
            <a:ext cx="2353228" cy="423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12" descr="Výsledek obrázku pro &amp;ccaron;as hodiny m&amp;ecaron;&amp;rcaron;ení"/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28840"/>
            <a:ext cx="1245696" cy="311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023632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87671"/>
            <a:ext cx="3312368" cy="309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306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PROSTOROČAS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229600" cy="2997663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cs-CZ" altLang="cs-CZ" sz="2800" dirty="0" smtClean="0"/>
              <a:t>Hodiny jako přístroj měřící délku světočáry</a:t>
            </a: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cs-CZ" altLang="cs-CZ" sz="2800" dirty="0" smtClean="0"/>
              <a:t>Vztažná soustava jako propíchání prostoročasu světočarami</a:t>
            </a: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cs-CZ" altLang="cs-CZ" sz="2800" dirty="0" smtClean="0"/>
              <a:t>Synchronizace jako vytýčení ortogonální nadplochy k soustavě světočar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OBECNÁ TEORIE RELATIVITY</a:t>
            </a:r>
            <a:br>
              <a:rPr lang="cs-CZ" altLang="cs-CZ" sz="4000" smtClean="0"/>
            </a:br>
            <a:r>
              <a:rPr lang="cs-CZ" altLang="cs-CZ" sz="4000" smtClean="0"/>
              <a:t>POSLEDNÍ SLOVO?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011" y="5229200"/>
            <a:ext cx="8568952" cy="11593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</a:t>
            </a:r>
            <a:r>
              <a:rPr lang="cs-CZ" altLang="cs-CZ" sz="2400" dirty="0" smtClean="0"/>
              <a:t>Metrické pole, tenzor křivosti, Einsteinovy rovnice, vztah hmoty a geometrie.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     </a:t>
            </a:r>
            <a:r>
              <a:rPr lang="cs-CZ" altLang="cs-CZ" sz="2800" baseline="30000" dirty="0" smtClean="0"/>
              <a:t>                       </a:t>
            </a:r>
            <a:endParaRPr lang="cs-CZ" altLang="cs-CZ" sz="2800" baseline="30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baseline="30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aseline="30000" dirty="0" smtClean="0"/>
              <a:t>                           </a:t>
            </a:r>
            <a:endParaRPr lang="cs-CZ" altLang="cs-CZ" sz="2400" dirty="0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2476"/>
            <a:ext cx="4176464" cy="313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148575"/>
              </p:ext>
            </p:extLst>
          </p:nvPr>
        </p:nvGraphicFramePr>
        <p:xfrm>
          <a:off x="4572000" y="2636912"/>
          <a:ext cx="4260194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4" imgW="2019240" imgH="545760" progId="Equation.DSMT4">
                  <p:embed/>
                </p:oleObj>
              </mc:Choice>
              <mc:Fallback>
                <p:oleObj name="Equation" r:id="rId4" imgW="20192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2636912"/>
                        <a:ext cx="4260194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http://blogs.newcastle.edu.au/wp-content/uploads/2013/05/481704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10" y="2348880"/>
            <a:ext cx="4319307" cy="32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66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ŠIPKA ČASU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4474840" cy="396044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Růst entropie            </a:t>
            </a:r>
          </a:p>
          <a:p>
            <a:pPr eaLnBrk="1" hangingPunct="1"/>
            <a:r>
              <a:rPr lang="cs-CZ" altLang="cs-CZ" dirty="0" smtClean="0"/>
              <a:t>Rozbíhání vln        </a:t>
            </a:r>
          </a:p>
          <a:p>
            <a:pPr eaLnBrk="1" hangingPunct="1"/>
            <a:r>
              <a:rPr lang="cs-CZ" altLang="cs-CZ" dirty="0" smtClean="0"/>
              <a:t>Prožívání času</a:t>
            </a:r>
          </a:p>
          <a:p>
            <a:pPr eaLnBrk="1" hangingPunct="1"/>
            <a:r>
              <a:rPr lang="cs-CZ" altLang="cs-CZ" dirty="0" smtClean="0"/>
              <a:t>CPT teorém</a:t>
            </a:r>
          </a:p>
          <a:p>
            <a:pPr eaLnBrk="1" hangingPunct="1"/>
            <a:r>
              <a:rPr lang="cs-CZ" altLang="cs-CZ" dirty="0" smtClean="0"/>
              <a:t>Expanze vesmíru</a:t>
            </a:r>
          </a:p>
          <a:p>
            <a:pPr eaLnBrk="1" hangingPunct="1"/>
            <a:r>
              <a:rPr lang="cs-CZ" altLang="cs-CZ" dirty="0" smtClean="0"/>
              <a:t>Proces měření</a:t>
            </a:r>
          </a:p>
          <a:p>
            <a:pPr eaLnBrk="1" hangingPunct="1"/>
            <a:endParaRPr lang="cs-CZ" altLang="cs-CZ" dirty="0" smtClean="0"/>
          </a:p>
        </p:txBody>
      </p:sp>
      <p:pic>
        <p:nvPicPr>
          <p:cNvPr id="7177" name="Picture 9" descr="http://www.polyvore.com/cgi/img-thing?.out=jpg&amp;size=l&amp;tid=665804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01" y="404664"/>
            <a:ext cx="1720890" cy="172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430004" y="620688"/>
            <a:ext cx="1296144" cy="432048"/>
          </a:xfrm>
          <a:prstGeom prst="notchedRightArrow">
            <a:avLst/>
          </a:prstGeom>
          <a:solidFill>
            <a:srgbClr val="0070C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OPONA ČASU</a:t>
            </a:r>
            <a:br>
              <a:rPr lang="cs-CZ" altLang="cs-CZ" sz="4000" dirty="0" smtClean="0"/>
            </a:br>
            <a:r>
              <a:rPr lang="cs-CZ" altLang="cs-CZ" sz="4000" dirty="0" smtClean="0"/>
              <a:t>zvedaná šipkou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573016"/>
            <a:ext cx="8280920" cy="2664295"/>
          </a:xfrm>
        </p:spPr>
        <p:txBody>
          <a:bodyPr/>
          <a:lstStyle/>
          <a:p>
            <a:pPr marL="85725" indent="0" eaLnBrk="1" hangingPunct="1">
              <a:buFontTx/>
              <a:buNone/>
            </a:pPr>
            <a:r>
              <a:rPr lang="cs-CZ" altLang="cs-CZ" dirty="0" smtClean="0"/>
              <a:t>Může </a:t>
            </a:r>
            <a:r>
              <a:rPr lang="cs-CZ" altLang="cs-CZ" dirty="0" smtClean="0"/>
              <a:t>být čas adekvátně představován prostorem? </a:t>
            </a:r>
            <a:endParaRPr lang="cs-CZ" altLang="cs-CZ" dirty="0" smtClean="0"/>
          </a:p>
          <a:p>
            <a:pPr marL="85725" indent="0" eaLnBrk="1" hangingPunct="1">
              <a:buFontTx/>
              <a:buNone/>
            </a:pPr>
            <a:r>
              <a:rPr lang="cs-CZ" altLang="cs-CZ" dirty="0" smtClean="0"/>
              <a:t>Na </a:t>
            </a:r>
            <a:r>
              <a:rPr lang="cs-CZ" altLang="cs-CZ" dirty="0" smtClean="0"/>
              <a:t>to odpovídáme: ano, jedná-li se o čas </a:t>
            </a:r>
            <a:r>
              <a:rPr lang="cs-CZ" altLang="cs-CZ" b="1" dirty="0" smtClean="0"/>
              <a:t>uplynulý</a:t>
            </a:r>
            <a:r>
              <a:rPr lang="cs-CZ" altLang="cs-CZ" dirty="0" smtClean="0"/>
              <a:t>, nikoliv však, chceme-li mluvit o čase, který plyne.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0669" y="1700808"/>
            <a:ext cx="7560840" cy="1471656"/>
            <a:chOff x="660761" y="1577048"/>
            <a:chExt cx="7560840" cy="1471656"/>
          </a:xfrm>
        </p:grpSpPr>
        <p:sp>
          <p:nvSpPr>
            <p:cNvPr id="3" name="Rounded Rectangle 2"/>
            <p:cNvSpPr/>
            <p:nvPr/>
          </p:nvSpPr>
          <p:spPr>
            <a:xfrm>
              <a:off x="876785" y="1700808"/>
              <a:ext cx="7128792" cy="1224136"/>
            </a:xfrm>
            <a:prstGeom prst="roundRect">
              <a:avLst/>
            </a:prstGeom>
            <a:solidFill>
              <a:schemeClr val="accent5">
                <a:alpha val="48000"/>
              </a:schemeClr>
            </a:solidFill>
            <a:ln w="539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Rectangle 1"/>
            <p:cNvSpPr/>
            <p:nvPr/>
          </p:nvSpPr>
          <p:spPr>
            <a:xfrm>
              <a:off x="660761" y="1577048"/>
              <a:ext cx="7560840" cy="1471656"/>
            </a:xfrm>
            <a:prstGeom prst="rect">
              <a:avLst/>
            </a:prstGeom>
            <a:noFill/>
            <a:ln w="635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197" name="Picture 6" descr="kruhy na hladině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959" y="1893589"/>
              <a:ext cx="3241675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7" descr="kruhy na hladině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052" y="1744257"/>
              <a:ext cx="2879725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Up Arrow 3"/>
            <p:cNvSpPr/>
            <p:nvPr/>
          </p:nvSpPr>
          <p:spPr>
            <a:xfrm>
              <a:off x="4080777" y="1934834"/>
              <a:ext cx="432048" cy="756084"/>
            </a:xfrm>
            <a:prstGeom prst="upArrow">
              <a:avLst/>
            </a:prstGeom>
            <a:solidFill>
              <a:srgbClr val="002060">
                <a:alpha val="76000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ZÁKLADNÍ FILOSOFICKÉ DILEMA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525963"/>
          </a:xfrm>
        </p:spPr>
        <p:txBody>
          <a:bodyPr/>
          <a:lstStyle/>
          <a:p>
            <a:pPr marL="180975" indent="-180975" eaLnBrk="1" hangingPunct="1">
              <a:lnSpc>
                <a:spcPct val="90000"/>
              </a:lnSpc>
            </a:pPr>
            <a:r>
              <a:rPr lang="cs-CZ" altLang="cs-CZ" sz="2800" b="1" dirty="0" smtClean="0"/>
              <a:t>Eternalismus: </a:t>
            </a:r>
            <a:r>
              <a:rPr lang="cs-CZ" altLang="cs-CZ" sz="2800" dirty="0" smtClean="0"/>
              <a:t>Prostoročas existuje jako pevně daný celek. O minulosti, přítomnosti či budoucnosti lze mluvit jen z hlediska vědomého prožitku</a:t>
            </a:r>
            <a:r>
              <a:rPr lang="cs-CZ" altLang="cs-CZ" sz="2800" dirty="0" smtClean="0"/>
              <a:t>.</a:t>
            </a:r>
          </a:p>
          <a:p>
            <a:pPr marL="180975" indent="-180975"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marL="180975" indent="-180975" eaLnBrk="1" hangingPunct="1">
              <a:lnSpc>
                <a:spcPct val="90000"/>
              </a:lnSpc>
            </a:pPr>
            <a:r>
              <a:rPr lang="cs-CZ" altLang="cs-CZ" sz="2800" b="1" dirty="0" smtClean="0"/>
              <a:t>Presentismus: </a:t>
            </a:r>
            <a:r>
              <a:rPr lang="cs-CZ" altLang="cs-CZ" sz="2800" dirty="0" smtClean="0"/>
              <a:t>Existuje pouze přítomnost, která se neustále rodí a okamžitě zaniká. Minulost již není, budoucnost ještě není</a:t>
            </a:r>
            <a:r>
              <a:rPr lang="cs-CZ" altLang="cs-CZ" sz="28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800" dirty="0" smtClean="0"/>
              <a:t> </a:t>
            </a:r>
            <a:endParaRPr lang="cs-CZ" altLang="cs-CZ" sz="1050" dirty="0" smtClean="0"/>
          </a:p>
          <a:p>
            <a:pPr marL="180975" indent="-180975" eaLnBrk="1" hangingPunct="1">
              <a:lnSpc>
                <a:spcPct val="90000"/>
              </a:lnSpc>
            </a:pPr>
            <a:r>
              <a:rPr lang="cs-CZ" altLang="cs-CZ" sz="2800" dirty="0" smtClean="0"/>
              <a:t>Prostoročas </a:t>
            </a:r>
            <a:r>
              <a:rPr lang="cs-CZ" altLang="cs-CZ" sz="2800" dirty="0" smtClean="0"/>
              <a:t>je </a:t>
            </a:r>
            <a:r>
              <a:rPr lang="cs-CZ" altLang="cs-CZ" sz="2800" dirty="0" smtClean="0"/>
              <a:t>v </a:t>
            </a:r>
            <a:r>
              <a:rPr lang="cs-CZ" altLang="cs-CZ" sz="2800" dirty="0" smtClean="0"/>
              <a:t>nejlepším případě pomocná konstrukce.</a:t>
            </a:r>
          </a:p>
          <a:p>
            <a:pPr marL="180975" indent="-180975" eaLnBrk="1" hangingPunct="1">
              <a:lnSpc>
                <a:spcPct val="90000"/>
              </a:lnSpc>
              <a:buFontTx/>
              <a:buNone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 smtClean="0"/>
              <a:t>Souvislosti</a:t>
            </a:r>
            <a:r>
              <a:rPr lang="cs-CZ" altLang="cs-CZ" sz="2800" b="1" dirty="0" smtClean="0"/>
              <a:t>: </a:t>
            </a:r>
            <a:r>
              <a:rPr lang="cs-CZ" altLang="cs-CZ" sz="2800" dirty="0" smtClean="0"/>
              <a:t>determinismus, idea věčného návratu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30670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G</a:t>
            </a:r>
            <a:r>
              <a:rPr lang="en-US" altLang="cs-CZ" sz="4000" smtClean="0"/>
              <a:t>Ö</a:t>
            </a:r>
            <a:r>
              <a:rPr lang="cs-CZ" altLang="cs-CZ" sz="4000" smtClean="0"/>
              <a:t>DELOVA CESTA </a:t>
            </a:r>
            <a:br>
              <a:rPr lang="cs-CZ" altLang="cs-CZ" sz="4000" smtClean="0"/>
            </a:br>
            <a:r>
              <a:rPr lang="cs-CZ" altLang="cs-CZ" sz="4000" smtClean="0"/>
              <a:t>K TAJEMSTVÍ ČASU</a:t>
            </a:r>
            <a:endParaRPr lang="en-US" altLang="cs-CZ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649106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</a:pPr>
            <a:r>
              <a:rPr lang="cs-CZ" altLang="cs-CZ" sz="2400" dirty="0" smtClean="0"/>
              <a:t>Idealistická filosofie času (Leibniz,Kant)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Relativnost současnosti                                              (více opon, která je ta pravá?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Standardní kosmologie                                                     – opět jediná opona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Rotující vztažná soustava                                                   – nemožnost synchronizace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Rotující G</a:t>
            </a:r>
            <a:r>
              <a:rPr lang="en-US" altLang="cs-CZ" sz="2400" dirty="0" smtClean="0"/>
              <a:t>ō</a:t>
            </a:r>
            <a:r>
              <a:rPr lang="cs-CZ" altLang="cs-CZ" sz="2400" dirty="0" smtClean="0"/>
              <a:t>delův vesmír                                                     s časovými smyčkami,                                                        se šipkou, ale bez opony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662</Words>
  <Application>Microsoft Office PowerPoint</Application>
  <PresentationFormat>On-screen Show (4:3)</PresentationFormat>
  <Paragraphs>105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Výchozí návrh</vt:lpstr>
      <vt:lpstr>MathType 6.0 Equation</vt:lpstr>
      <vt:lpstr>KURT GÖDEL A PROBLÉM ČASU</vt:lpstr>
      <vt:lpstr>ČAS – NEJDÉMONIČTĚJŠÍ FILOSOFICKÁ KATEGORIE</vt:lpstr>
      <vt:lpstr>JAK SE ČAS MĚŘÍ</vt:lpstr>
      <vt:lpstr>PROSTOROČAS</vt:lpstr>
      <vt:lpstr>OBECNÁ TEORIE RELATIVITY POSLEDNÍ SLOVO?</vt:lpstr>
      <vt:lpstr>ŠIPKA ČASU</vt:lpstr>
      <vt:lpstr>OPONA ČASU zvedaná šipkou</vt:lpstr>
      <vt:lpstr>ZÁKLADNÍ FILOSOFICKÉ DILEMA</vt:lpstr>
      <vt:lpstr>GÖDELOVA CESTA  K TAJEMSTVÍ ČASU</vt:lpstr>
      <vt:lpstr>Kurt Gödel a vesmír</vt:lpstr>
      <vt:lpstr>Gödelův vesmír </vt:lpstr>
      <vt:lpstr>Gödel a Mach</vt:lpstr>
      <vt:lpstr>Paradoxnost návratu v čase</vt:lpstr>
      <vt:lpstr>Nenapsaný příběh</vt:lpstr>
      <vt:lpstr>Rotující vesmíry</vt:lpstr>
      <vt:lpstr>Vědecký přínos </vt:lpstr>
      <vt:lpstr>Filosofický přínos </vt:lpstr>
      <vt:lpstr>A co básníci?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godelovy dny 2016</dc:title>
  <dc:creator>JN</dc:creator>
  <cp:lastModifiedBy>js-mu</cp:lastModifiedBy>
  <cp:revision>74</cp:revision>
  <cp:lastPrinted>2016-04-25T14:03:55Z</cp:lastPrinted>
  <dcterms:created xsi:type="dcterms:W3CDTF">2008-03-04T14:07:19Z</dcterms:created>
  <dcterms:modified xsi:type="dcterms:W3CDTF">2016-04-25T14:05:09Z</dcterms:modified>
</cp:coreProperties>
</file>