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36"/>
  </p:notesMasterIdLst>
  <p:sldIdLst>
    <p:sldId id="256" r:id="rId5"/>
    <p:sldId id="263" r:id="rId6"/>
    <p:sldId id="264" r:id="rId7"/>
    <p:sldId id="258" r:id="rId8"/>
    <p:sldId id="257" r:id="rId9"/>
    <p:sldId id="262" r:id="rId10"/>
    <p:sldId id="286" r:id="rId11"/>
    <p:sldId id="285" r:id="rId12"/>
    <p:sldId id="267" r:id="rId13"/>
    <p:sldId id="259" r:id="rId14"/>
    <p:sldId id="260" r:id="rId15"/>
    <p:sldId id="265" r:id="rId16"/>
    <p:sldId id="270" r:id="rId17"/>
    <p:sldId id="268" r:id="rId18"/>
    <p:sldId id="266" r:id="rId19"/>
    <p:sldId id="273" r:id="rId20"/>
    <p:sldId id="274" r:id="rId21"/>
    <p:sldId id="275" r:id="rId22"/>
    <p:sldId id="278" r:id="rId23"/>
    <p:sldId id="271" r:id="rId24"/>
    <p:sldId id="269" r:id="rId25"/>
    <p:sldId id="280" r:id="rId26"/>
    <p:sldId id="279" r:id="rId27"/>
    <p:sldId id="281" r:id="rId28"/>
    <p:sldId id="290" r:id="rId29"/>
    <p:sldId id="293" r:id="rId30"/>
    <p:sldId id="291" r:id="rId31"/>
    <p:sldId id="297" r:id="rId32"/>
    <p:sldId id="294" r:id="rId33"/>
    <p:sldId id="296" r:id="rId34"/>
    <p:sldId id="295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8D4B6"/>
    <a:srgbClr val="0000FF"/>
    <a:srgbClr val="99CCFF"/>
    <a:srgbClr val="F6BCA8"/>
    <a:srgbClr val="FAD9E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2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18" Type="http://schemas.openxmlformats.org/officeDocument/2006/relationships/image" Target="../media/image1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7" Type="http://schemas.openxmlformats.org/officeDocument/2006/relationships/image" Target="../media/image76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4" Type="http://schemas.openxmlformats.org/officeDocument/2006/relationships/image" Target="../media/image80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5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9.wmf"/><Relationship Id="rId1" Type="http://schemas.openxmlformats.org/officeDocument/2006/relationships/image" Target="../media/image8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3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Relationship Id="rId5" Type="http://schemas.openxmlformats.org/officeDocument/2006/relationships/image" Target="../media/image95.wmf"/><Relationship Id="rId4" Type="http://schemas.openxmlformats.org/officeDocument/2006/relationships/image" Target="../media/image94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8.wmf"/><Relationship Id="rId1" Type="http://schemas.openxmlformats.org/officeDocument/2006/relationships/image" Target="../media/image97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1.wmf"/><Relationship Id="rId1" Type="http://schemas.openxmlformats.org/officeDocument/2006/relationships/image" Target="../media/image100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3.wmf"/><Relationship Id="rId1" Type="http://schemas.openxmlformats.org/officeDocument/2006/relationships/image" Target="../media/image102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5.wmf"/><Relationship Id="rId1" Type="http://schemas.openxmlformats.org/officeDocument/2006/relationships/image" Target="../media/image10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34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12" Type="http://schemas.openxmlformats.org/officeDocument/2006/relationships/image" Target="../media/image33.wmf"/><Relationship Id="rId17" Type="http://schemas.openxmlformats.org/officeDocument/2006/relationships/image" Target="../media/image38.wmf"/><Relationship Id="rId2" Type="http://schemas.openxmlformats.org/officeDocument/2006/relationships/image" Target="../media/image23.wmf"/><Relationship Id="rId16" Type="http://schemas.openxmlformats.org/officeDocument/2006/relationships/image" Target="../media/image37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11" Type="http://schemas.openxmlformats.org/officeDocument/2006/relationships/image" Target="../media/image32.wmf"/><Relationship Id="rId5" Type="http://schemas.openxmlformats.org/officeDocument/2006/relationships/image" Target="../media/image26.wmf"/><Relationship Id="rId15" Type="http://schemas.openxmlformats.org/officeDocument/2006/relationships/image" Target="../media/image36.wmf"/><Relationship Id="rId10" Type="http://schemas.openxmlformats.org/officeDocument/2006/relationships/image" Target="../media/image31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Relationship Id="rId14" Type="http://schemas.openxmlformats.org/officeDocument/2006/relationships/image" Target="../media/image3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wmf"/><Relationship Id="rId2" Type="http://schemas.openxmlformats.org/officeDocument/2006/relationships/image" Target="../media/image107.wmf"/><Relationship Id="rId1" Type="http://schemas.openxmlformats.org/officeDocument/2006/relationships/image" Target="../media/image106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wmf"/><Relationship Id="rId2" Type="http://schemas.openxmlformats.org/officeDocument/2006/relationships/image" Target="../media/image110.wmf"/><Relationship Id="rId1" Type="http://schemas.openxmlformats.org/officeDocument/2006/relationships/image" Target="../media/image10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11" Type="http://schemas.openxmlformats.org/officeDocument/2006/relationships/image" Target="../media/image55.wmf"/><Relationship Id="rId5" Type="http://schemas.openxmlformats.org/officeDocument/2006/relationships/image" Target="../media/image49.wmf"/><Relationship Id="rId10" Type="http://schemas.openxmlformats.org/officeDocument/2006/relationships/image" Target="../media/image54.wmf"/><Relationship Id="rId4" Type="http://schemas.openxmlformats.org/officeDocument/2006/relationships/image" Target="../media/image48.wmf"/><Relationship Id="rId9" Type="http://schemas.openxmlformats.org/officeDocument/2006/relationships/image" Target="../media/image5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4" Type="http://schemas.openxmlformats.org/officeDocument/2006/relationships/image" Target="../media/image6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C3D4E-98DE-4F36-AFFD-7D173580F982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E042-68F9-4CC2-A697-20D9681DF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397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0E042-68F9-4CC2-A697-20D9681DF31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998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0E042-68F9-4CC2-A697-20D9681DF313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220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0E042-68F9-4CC2-A697-20D9681DF313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857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D37A8DF-F9FD-4170-8B41-8DEA6BA5252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6CD8-7C78-4CEA-A021-3EEE36A6AD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4B3C-CFD5-47A2-BD31-8BC72DCE6A4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535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6CD8-7C78-4CEA-A021-3EEE36A6AD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4B3C-CFD5-47A2-BD31-8BC72DCE6A4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389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6CD8-7C78-4CEA-A021-3EEE36A6AD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4B3C-CFD5-47A2-BD31-8BC72DCE6A4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291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6CD8-7C78-4CEA-A021-3EEE36A6AD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4B3C-CFD5-47A2-BD31-8BC72DCE6A4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048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6CD8-7C78-4CEA-A021-3EEE36A6AD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4B3C-CFD5-47A2-BD31-8BC72DCE6A4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6540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6CD8-7C78-4CEA-A021-3EEE36A6AD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4B3C-CFD5-47A2-BD31-8BC72DCE6A4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4663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6CD8-7C78-4CEA-A021-3EEE36A6AD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4B3C-CFD5-47A2-BD31-8BC72DCE6A4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0756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6CD8-7C78-4CEA-A021-3EEE36A6AD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4B3C-CFD5-47A2-BD31-8BC72DCE6A4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60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6CD8-7C78-4CEA-A021-3EEE36A6AD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4B3C-CFD5-47A2-BD31-8BC72DCE6A4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1823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6CD8-7C78-4CEA-A021-3EEE36A6AD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4B3C-CFD5-47A2-BD31-8BC72DCE6A4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954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6CD8-7C78-4CEA-A021-3EEE36A6AD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4B3C-CFD5-47A2-BD31-8BC72DCE6A4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6950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05002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510498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0706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829492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950046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8974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316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37A8DF-F9FD-4170-8B41-8DEA6BA5252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074407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30784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5329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6704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30359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03228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0853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845417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644238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879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954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2344663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3383701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04510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858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A8DF-F9FD-4170-8B41-8DEA6BA5252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0BC6-2C9E-46F3-A4D7-73EE8E20BA8B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37A8DF-F9FD-4170-8B41-8DEA6BA5252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0F0BC6-2C9E-46F3-A4D7-73EE8E20BA8B}" type="datetimeFigureOut">
              <a:rPr lang="cs-CZ" smtClean="0"/>
              <a:t>19.10.2012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D37A8DF-F9FD-4170-8B41-8DEA6BA5252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7000">
              <a:srgbClr val="FBC08F"/>
            </a:gs>
            <a:gs pos="62000">
              <a:schemeClr val="accent1">
                <a:tint val="23500"/>
                <a:satMod val="160000"/>
                <a:lumMod val="79000"/>
                <a:lumOff val="21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96CD8-7C78-4CEA-A021-3EEE36A6ADA1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19.10.2012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44B3C-CFD5-47A2-BD31-8BC72DCE6A4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828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79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0F0BC6-2C9E-46F3-A4D7-73EE8E20BA8B}" type="datetimeFigureOut">
              <a:rPr lang="cs-CZ" smtClean="0">
                <a:solidFill>
                  <a:srgbClr val="696464"/>
                </a:solidFill>
              </a:rPr>
              <a:pPr/>
              <a:t>19.10.2012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D37A8DF-F9FD-4170-8B41-8DEA6BA525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248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7" Type="http://schemas.openxmlformats.org/officeDocument/2006/relationships/image" Target="../media/image58.wmf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5.bin"/><Relationship Id="rId5" Type="http://schemas.openxmlformats.org/officeDocument/2006/relationships/image" Target="../media/image57.wmf"/><Relationship Id="rId4" Type="http://schemas.openxmlformats.org/officeDocument/2006/relationships/oleObject" Target="../embeddings/oleObject5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3" Type="http://schemas.openxmlformats.org/officeDocument/2006/relationships/oleObject" Target="../embeddings/oleObject56.bin"/><Relationship Id="rId7" Type="http://schemas.openxmlformats.org/officeDocument/2006/relationships/image" Target="../media/image61.wmf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7.bin"/><Relationship Id="rId11" Type="http://schemas.openxmlformats.org/officeDocument/2006/relationships/image" Target="../media/image63.wmf"/><Relationship Id="rId5" Type="http://schemas.openxmlformats.org/officeDocument/2006/relationships/image" Target="../media/image64.png"/><Relationship Id="rId10" Type="http://schemas.openxmlformats.org/officeDocument/2006/relationships/oleObject" Target="../embeddings/oleObject59.bin"/><Relationship Id="rId4" Type="http://schemas.openxmlformats.org/officeDocument/2006/relationships/image" Target="../media/image60.wmf"/><Relationship Id="rId9" Type="http://schemas.openxmlformats.org/officeDocument/2006/relationships/image" Target="../media/image6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66.wmf"/><Relationship Id="rId5" Type="http://schemas.openxmlformats.org/officeDocument/2006/relationships/oleObject" Target="../embeddings/oleObject61.bin"/><Relationship Id="rId4" Type="http://schemas.openxmlformats.org/officeDocument/2006/relationships/image" Target="../media/image6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8.wmf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3.bin"/><Relationship Id="rId5" Type="http://schemas.openxmlformats.org/officeDocument/2006/relationships/image" Target="../media/image67.wmf"/><Relationship Id="rId4" Type="http://schemas.openxmlformats.org/officeDocument/2006/relationships/oleObject" Target="../embeddings/oleObject62.bin"/><Relationship Id="rId9" Type="http://schemas.openxmlformats.org/officeDocument/2006/relationships/image" Target="../media/image6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13" Type="http://schemas.openxmlformats.org/officeDocument/2006/relationships/image" Target="../media/image74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1.wmf"/><Relationship Id="rId12" Type="http://schemas.openxmlformats.org/officeDocument/2006/relationships/oleObject" Target="../embeddings/oleObject69.bin"/><Relationship Id="rId17" Type="http://schemas.openxmlformats.org/officeDocument/2006/relationships/image" Target="../media/image76.wmf"/><Relationship Id="rId2" Type="http://schemas.openxmlformats.org/officeDocument/2006/relationships/slideLayout" Target="../slideLayouts/slideLayout29.xml"/><Relationship Id="rId16" Type="http://schemas.openxmlformats.org/officeDocument/2006/relationships/oleObject" Target="../embeddings/oleObject71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6.bin"/><Relationship Id="rId11" Type="http://schemas.openxmlformats.org/officeDocument/2006/relationships/image" Target="../media/image73.wmf"/><Relationship Id="rId5" Type="http://schemas.openxmlformats.org/officeDocument/2006/relationships/image" Target="../media/image70.wmf"/><Relationship Id="rId15" Type="http://schemas.openxmlformats.org/officeDocument/2006/relationships/image" Target="../media/image75.wmf"/><Relationship Id="rId10" Type="http://schemas.openxmlformats.org/officeDocument/2006/relationships/oleObject" Target="../embeddings/oleObject68.bin"/><Relationship Id="rId4" Type="http://schemas.openxmlformats.org/officeDocument/2006/relationships/oleObject" Target="../embeddings/oleObject65.bin"/><Relationship Id="rId9" Type="http://schemas.openxmlformats.org/officeDocument/2006/relationships/image" Target="../media/image72.wmf"/><Relationship Id="rId14" Type="http://schemas.openxmlformats.org/officeDocument/2006/relationships/oleObject" Target="../embeddings/oleObject70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4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78.wmf"/><Relationship Id="rId11" Type="http://schemas.openxmlformats.org/officeDocument/2006/relationships/image" Target="../media/image81.png"/><Relationship Id="rId5" Type="http://schemas.openxmlformats.org/officeDocument/2006/relationships/oleObject" Target="../embeddings/oleObject73.bin"/><Relationship Id="rId10" Type="http://schemas.openxmlformats.org/officeDocument/2006/relationships/image" Target="../media/image80.wmf"/><Relationship Id="rId4" Type="http://schemas.openxmlformats.org/officeDocument/2006/relationships/image" Target="../media/image77.wmf"/><Relationship Id="rId9" Type="http://schemas.openxmlformats.org/officeDocument/2006/relationships/oleObject" Target="../embeddings/oleObject7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83.wmf"/><Relationship Id="rId5" Type="http://schemas.openxmlformats.org/officeDocument/2006/relationships/oleObject" Target="../embeddings/oleObject77.bin"/><Relationship Id="rId4" Type="http://schemas.openxmlformats.org/officeDocument/2006/relationships/image" Target="../media/image8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9" Type="http://schemas.openxmlformats.org/officeDocument/2006/relationships/oleObject" Target="../embeddings/oleObject18.bin"/><Relationship Id="rId3" Type="http://schemas.openxmlformats.org/officeDocument/2006/relationships/image" Target="../media/image20.png"/><Relationship Id="rId21" Type="http://schemas.openxmlformats.org/officeDocument/2006/relationships/oleObject" Target="../embeddings/oleObject9.bin"/><Relationship Id="rId34" Type="http://schemas.openxmlformats.org/officeDocument/2006/relationships/image" Target="../media/image16.wmf"/><Relationship Id="rId7" Type="http://schemas.openxmlformats.org/officeDocument/2006/relationships/oleObject" Target="../embeddings/oleObject2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7.bin"/><Relationship Id="rId25" Type="http://schemas.openxmlformats.org/officeDocument/2006/relationships/oleObject" Target="../embeddings/oleObject11.bin"/><Relationship Id="rId33" Type="http://schemas.openxmlformats.org/officeDocument/2006/relationships/oleObject" Target="../embeddings/oleObject15.bin"/><Relationship Id="rId38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3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4.bin"/><Relationship Id="rId24" Type="http://schemas.openxmlformats.org/officeDocument/2006/relationships/image" Target="../media/image11.wmf"/><Relationship Id="rId32" Type="http://schemas.openxmlformats.org/officeDocument/2006/relationships/image" Target="../media/image15.wmf"/><Relationship Id="rId37" Type="http://schemas.openxmlformats.org/officeDocument/2006/relationships/oleObject" Target="../embeddings/oleObject17.bin"/><Relationship Id="rId40" Type="http://schemas.openxmlformats.org/officeDocument/2006/relationships/image" Target="../media/image19.wmf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23" Type="http://schemas.openxmlformats.org/officeDocument/2006/relationships/oleObject" Target="../embeddings/oleObject10.bin"/><Relationship Id="rId28" Type="http://schemas.openxmlformats.org/officeDocument/2006/relationships/image" Target="../media/image13.wmf"/><Relationship Id="rId36" Type="http://schemas.openxmlformats.org/officeDocument/2006/relationships/image" Target="../media/image17.wmf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8.bin"/><Relationship Id="rId31" Type="http://schemas.openxmlformats.org/officeDocument/2006/relationships/oleObject" Target="../embeddings/oleObject14.bin"/><Relationship Id="rId4" Type="http://schemas.openxmlformats.org/officeDocument/2006/relationships/image" Target="../media/image21.pn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2.bin"/><Relationship Id="rId30" Type="http://schemas.openxmlformats.org/officeDocument/2006/relationships/image" Target="../media/image14.wmf"/><Relationship Id="rId35" Type="http://schemas.openxmlformats.org/officeDocument/2006/relationships/oleObject" Target="../embeddings/oleObject16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85.wmf"/><Relationship Id="rId4" Type="http://schemas.openxmlformats.org/officeDocument/2006/relationships/oleObject" Target="../embeddings/oleObject78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7" Type="http://schemas.openxmlformats.org/officeDocument/2006/relationships/image" Target="../media/image89.wmf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0.bin"/><Relationship Id="rId5" Type="http://schemas.openxmlformats.org/officeDocument/2006/relationships/image" Target="../media/image88.wmf"/><Relationship Id="rId4" Type="http://schemas.openxmlformats.org/officeDocument/2006/relationships/oleObject" Target="../embeddings/oleObject79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3.bin"/><Relationship Id="rId13" Type="http://schemas.openxmlformats.org/officeDocument/2006/relationships/image" Target="../media/image95.wmf"/><Relationship Id="rId3" Type="http://schemas.openxmlformats.org/officeDocument/2006/relationships/image" Target="../media/image96.png"/><Relationship Id="rId7" Type="http://schemas.openxmlformats.org/officeDocument/2006/relationships/image" Target="../media/image92.wmf"/><Relationship Id="rId12" Type="http://schemas.openxmlformats.org/officeDocument/2006/relationships/oleObject" Target="../embeddings/oleObject85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2.bin"/><Relationship Id="rId11" Type="http://schemas.openxmlformats.org/officeDocument/2006/relationships/image" Target="../media/image94.wmf"/><Relationship Id="rId5" Type="http://schemas.openxmlformats.org/officeDocument/2006/relationships/image" Target="../media/image91.wmf"/><Relationship Id="rId10" Type="http://schemas.openxmlformats.org/officeDocument/2006/relationships/oleObject" Target="../embeddings/oleObject84.bin"/><Relationship Id="rId4" Type="http://schemas.openxmlformats.org/officeDocument/2006/relationships/oleObject" Target="../embeddings/oleObject81.bin"/><Relationship Id="rId9" Type="http://schemas.openxmlformats.org/officeDocument/2006/relationships/image" Target="../media/image93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png"/><Relationship Id="rId7" Type="http://schemas.openxmlformats.org/officeDocument/2006/relationships/image" Target="../media/image98.wmf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87.bin"/><Relationship Id="rId5" Type="http://schemas.openxmlformats.org/officeDocument/2006/relationships/image" Target="../media/image97.wmf"/><Relationship Id="rId4" Type="http://schemas.openxmlformats.org/officeDocument/2006/relationships/oleObject" Target="../embeddings/oleObject86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8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01.wmf"/><Relationship Id="rId5" Type="http://schemas.openxmlformats.org/officeDocument/2006/relationships/oleObject" Target="../embeddings/oleObject89.bin"/><Relationship Id="rId4" Type="http://schemas.openxmlformats.org/officeDocument/2006/relationships/image" Target="../media/image100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png"/><Relationship Id="rId7" Type="http://schemas.openxmlformats.org/officeDocument/2006/relationships/image" Target="../media/image103.wmf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91.bin"/><Relationship Id="rId5" Type="http://schemas.openxmlformats.org/officeDocument/2006/relationships/image" Target="../media/image102.wmf"/><Relationship Id="rId4" Type="http://schemas.openxmlformats.org/officeDocument/2006/relationships/oleObject" Target="../embeddings/oleObject90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png"/><Relationship Id="rId7" Type="http://schemas.openxmlformats.org/officeDocument/2006/relationships/image" Target="../media/image105.wmf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93.bin"/><Relationship Id="rId5" Type="http://schemas.openxmlformats.org/officeDocument/2006/relationships/image" Target="../media/image104.wmf"/><Relationship Id="rId4" Type="http://schemas.openxmlformats.org/officeDocument/2006/relationships/oleObject" Target="../embeddings/oleObject92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3" Type="http://schemas.openxmlformats.org/officeDocument/2006/relationships/oleObject" Target="../embeddings/oleObject94.bin"/><Relationship Id="rId7" Type="http://schemas.openxmlformats.org/officeDocument/2006/relationships/oleObject" Target="../embeddings/oleObject96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07.wmf"/><Relationship Id="rId5" Type="http://schemas.openxmlformats.org/officeDocument/2006/relationships/oleObject" Target="../embeddings/oleObject95.bin"/><Relationship Id="rId4" Type="http://schemas.openxmlformats.org/officeDocument/2006/relationships/image" Target="../media/image10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29.wmf"/><Relationship Id="rId26" Type="http://schemas.openxmlformats.org/officeDocument/2006/relationships/image" Target="../media/image33.wmf"/><Relationship Id="rId3" Type="http://schemas.openxmlformats.org/officeDocument/2006/relationships/oleObject" Target="../embeddings/oleObject19.bin"/><Relationship Id="rId21" Type="http://schemas.openxmlformats.org/officeDocument/2006/relationships/oleObject" Target="../embeddings/oleObject28.bin"/><Relationship Id="rId34" Type="http://schemas.openxmlformats.org/officeDocument/2006/relationships/image" Target="../media/image37.wmf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26.bin"/><Relationship Id="rId25" Type="http://schemas.openxmlformats.org/officeDocument/2006/relationships/oleObject" Target="../embeddings/oleObject30.bin"/><Relationship Id="rId3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8.wmf"/><Relationship Id="rId20" Type="http://schemas.openxmlformats.org/officeDocument/2006/relationships/image" Target="../media/image30.wmf"/><Relationship Id="rId29" Type="http://schemas.openxmlformats.org/officeDocument/2006/relationships/oleObject" Target="../embeddings/oleObject32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3.bin"/><Relationship Id="rId24" Type="http://schemas.openxmlformats.org/officeDocument/2006/relationships/image" Target="../media/image32.wmf"/><Relationship Id="rId32" Type="http://schemas.openxmlformats.org/officeDocument/2006/relationships/image" Target="../media/image36.wmf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23" Type="http://schemas.openxmlformats.org/officeDocument/2006/relationships/oleObject" Target="../embeddings/oleObject29.bin"/><Relationship Id="rId28" Type="http://schemas.openxmlformats.org/officeDocument/2006/relationships/image" Target="../media/image34.wmf"/><Relationship Id="rId36" Type="http://schemas.openxmlformats.org/officeDocument/2006/relationships/image" Target="../media/image38.wmf"/><Relationship Id="rId10" Type="http://schemas.openxmlformats.org/officeDocument/2006/relationships/image" Target="../media/image25.wmf"/><Relationship Id="rId19" Type="http://schemas.openxmlformats.org/officeDocument/2006/relationships/oleObject" Target="../embeddings/oleObject27.bin"/><Relationship Id="rId31" Type="http://schemas.openxmlformats.org/officeDocument/2006/relationships/oleObject" Target="../embeddings/oleObject33.bin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7.wmf"/><Relationship Id="rId22" Type="http://schemas.openxmlformats.org/officeDocument/2006/relationships/image" Target="../media/image31.wmf"/><Relationship Id="rId27" Type="http://schemas.openxmlformats.org/officeDocument/2006/relationships/oleObject" Target="../embeddings/oleObject31.bin"/><Relationship Id="rId30" Type="http://schemas.openxmlformats.org/officeDocument/2006/relationships/image" Target="../media/image35.wmf"/><Relationship Id="rId35" Type="http://schemas.openxmlformats.org/officeDocument/2006/relationships/oleObject" Target="../embeddings/oleObject35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wmf"/><Relationship Id="rId3" Type="http://schemas.openxmlformats.org/officeDocument/2006/relationships/image" Target="../media/image112.png"/><Relationship Id="rId7" Type="http://schemas.openxmlformats.org/officeDocument/2006/relationships/oleObject" Target="../embeddings/oleObject98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09.wmf"/><Relationship Id="rId5" Type="http://schemas.openxmlformats.org/officeDocument/2006/relationships/oleObject" Target="../embeddings/oleObject97.bin"/><Relationship Id="rId10" Type="http://schemas.openxmlformats.org/officeDocument/2006/relationships/image" Target="../media/image111.wmf"/><Relationship Id="rId4" Type="http://schemas.openxmlformats.org/officeDocument/2006/relationships/image" Target="../media/image99.png"/><Relationship Id="rId9" Type="http://schemas.openxmlformats.org/officeDocument/2006/relationships/oleObject" Target="../embeddings/oleObject99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3.jp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2.wmf"/><Relationship Id="rId11" Type="http://schemas.openxmlformats.org/officeDocument/2006/relationships/image" Target="../media/image44.wmf"/><Relationship Id="rId5" Type="http://schemas.openxmlformats.org/officeDocument/2006/relationships/oleObject" Target="../embeddings/oleObject39.bin"/><Relationship Id="rId10" Type="http://schemas.openxmlformats.org/officeDocument/2006/relationships/oleObject" Target="../embeddings/oleObject42.bin"/><Relationship Id="rId4" Type="http://schemas.openxmlformats.org/officeDocument/2006/relationships/image" Target="../media/image20.png"/><Relationship Id="rId9" Type="http://schemas.openxmlformats.org/officeDocument/2006/relationships/oleObject" Target="../embeddings/oleObject4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image" Target="../media/image49.wmf"/><Relationship Id="rId18" Type="http://schemas.openxmlformats.org/officeDocument/2006/relationships/oleObject" Target="../embeddings/oleObject50.bin"/><Relationship Id="rId3" Type="http://schemas.openxmlformats.org/officeDocument/2006/relationships/image" Target="../media/image56.png"/><Relationship Id="rId21" Type="http://schemas.openxmlformats.org/officeDocument/2006/relationships/image" Target="../media/image53.wmf"/><Relationship Id="rId7" Type="http://schemas.openxmlformats.org/officeDocument/2006/relationships/image" Target="../media/image46.wmf"/><Relationship Id="rId12" Type="http://schemas.openxmlformats.org/officeDocument/2006/relationships/oleObject" Target="../embeddings/oleObject47.bin"/><Relationship Id="rId17" Type="http://schemas.openxmlformats.org/officeDocument/2006/relationships/image" Target="../media/image51.wmf"/><Relationship Id="rId25" Type="http://schemas.openxmlformats.org/officeDocument/2006/relationships/image" Target="../media/image55.wmf"/><Relationship Id="rId2" Type="http://schemas.openxmlformats.org/officeDocument/2006/relationships/slideLayout" Target="../slideLayouts/slideLayout40.xml"/><Relationship Id="rId16" Type="http://schemas.openxmlformats.org/officeDocument/2006/relationships/oleObject" Target="../embeddings/oleObject49.bin"/><Relationship Id="rId20" Type="http://schemas.openxmlformats.org/officeDocument/2006/relationships/oleObject" Target="../embeddings/oleObject51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48.wmf"/><Relationship Id="rId24" Type="http://schemas.openxmlformats.org/officeDocument/2006/relationships/oleObject" Target="../embeddings/oleObject53.bin"/><Relationship Id="rId5" Type="http://schemas.openxmlformats.org/officeDocument/2006/relationships/image" Target="../media/image45.wmf"/><Relationship Id="rId15" Type="http://schemas.openxmlformats.org/officeDocument/2006/relationships/image" Target="../media/image50.wmf"/><Relationship Id="rId23" Type="http://schemas.openxmlformats.org/officeDocument/2006/relationships/image" Target="../media/image54.wmf"/><Relationship Id="rId10" Type="http://schemas.openxmlformats.org/officeDocument/2006/relationships/oleObject" Target="../embeddings/oleObject46.bin"/><Relationship Id="rId19" Type="http://schemas.openxmlformats.org/officeDocument/2006/relationships/image" Target="../media/image52.wmf"/><Relationship Id="rId4" Type="http://schemas.openxmlformats.org/officeDocument/2006/relationships/oleObject" Target="../embeddings/oleObject43.bin"/><Relationship Id="rId9" Type="http://schemas.openxmlformats.org/officeDocument/2006/relationships/image" Target="../media/image47.wmf"/><Relationship Id="rId14" Type="http://schemas.openxmlformats.org/officeDocument/2006/relationships/oleObject" Target="../embeddings/oleObject48.bin"/><Relationship Id="rId22" Type="http://schemas.openxmlformats.org/officeDocument/2006/relationships/oleObject" Target="../embeddings/oleObject5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2088232"/>
          </a:xfrm>
        </p:spPr>
        <p:txBody>
          <a:bodyPr>
            <a:normAutofit fontScale="92500" lnSpcReduction="10000"/>
          </a:bodyPr>
          <a:lstStyle/>
          <a:p>
            <a:r>
              <a:rPr lang="cs-CZ" sz="3600" b="1" dirty="0">
                <a:solidFill>
                  <a:srgbClr val="C00000"/>
                </a:solidFill>
                <a:latin typeface="Comic Sans MS" pitchFamily="66" charset="0"/>
              </a:rPr>
              <a:t>a</a:t>
            </a:r>
            <a:r>
              <a:rPr lang="cs-CZ" sz="3600" b="1" dirty="0" smtClean="0">
                <a:solidFill>
                  <a:srgbClr val="C00000"/>
                </a:solidFill>
                <a:latin typeface="Comic Sans MS" pitchFamily="66" charset="0"/>
              </a:rPr>
              <a:t>neb </a:t>
            </a:r>
          </a:p>
          <a:p>
            <a:r>
              <a:rPr lang="cs-CZ" sz="3600" b="1" dirty="0" smtClean="0">
                <a:solidFill>
                  <a:srgbClr val="C00000"/>
                </a:solidFill>
                <a:latin typeface="Comic Sans MS" pitchFamily="66" charset="0"/>
              </a:rPr>
              <a:t>Je didaktika fyziky „věda“?</a:t>
            </a:r>
          </a:p>
          <a:p>
            <a:endParaRPr lang="cs-CZ" sz="36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ČČF 5-6 (2012)</a:t>
            </a:r>
            <a:endParaRPr lang="cs-CZ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dirty="0" smtClean="0">
                <a:latin typeface="Comic Sans MS" pitchFamily="66" charset="0"/>
              </a:rPr>
              <a:t>Fyzikální omyly ve výuce mechaniky</a:t>
            </a:r>
            <a:endParaRPr lang="cs-CZ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06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07059" y="332656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 smtClean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 smtClean="0">
                <a:solidFill>
                  <a:prstClr val="white"/>
                </a:solidFill>
                <a:latin typeface="Comic Sans MS" pitchFamily="66" charset="0"/>
              </a:rPr>
              <a:t>Střed hmotnosti a první impulsová věta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583" y="1988840"/>
            <a:ext cx="6494463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5464605"/>
              </p:ext>
            </p:extLst>
          </p:nvPr>
        </p:nvGraphicFramePr>
        <p:xfrm>
          <a:off x="1385393" y="1196752"/>
          <a:ext cx="6334844" cy="810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4" name="Equation" r:id="rId4" imgW="3276360" imgH="444240" progId="Equation.DSMT4">
                  <p:embed/>
                </p:oleObj>
              </mc:Choice>
              <mc:Fallback>
                <p:oleObj name="Equation" r:id="rId4" imgW="327636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85393" y="1196752"/>
                        <a:ext cx="6334844" cy="8109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542570"/>
              </p:ext>
            </p:extLst>
          </p:nvPr>
        </p:nvGraphicFramePr>
        <p:xfrm>
          <a:off x="1395413" y="5062538"/>
          <a:ext cx="6481762" cy="157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5" name="Equation" r:id="rId6" imgW="3352680" imgH="863280" progId="Equation.DSMT4">
                  <p:embed/>
                </p:oleObj>
              </mc:Choice>
              <mc:Fallback>
                <p:oleObj name="Equation" r:id="rId6" imgW="3352680" imgH="863280" progId="Equation.DSMT4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5413" y="5062538"/>
                        <a:ext cx="6481762" cy="1576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bdélník 7"/>
          <p:cNvSpPr/>
          <p:nvPr/>
        </p:nvSpPr>
        <p:spPr>
          <a:xfrm>
            <a:off x="8172400" y="4077072"/>
            <a:ext cx="7920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7200" dirty="0">
                <a:solidFill>
                  <a:srgbClr val="FF0000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9" name="Šipka doleva 8"/>
          <p:cNvSpPr/>
          <p:nvPr/>
        </p:nvSpPr>
        <p:spPr>
          <a:xfrm rot="17816646">
            <a:off x="7590115" y="5489499"/>
            <a:ext cx="952282" cy="227354"/>
          </a:xfrm>
          <a:prstGeom prst="leftArrow">
            <a:avLst/>
          </a:prstGeom>
          <a:solidFill>
            <a:srgbClr val="FF00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838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07059" y="332656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>
                <a:solidFill>
                  <a:prstClr val="white"/>
                </a:solidFill>
                <a:latin typeface="Comic Sans MS" pitchFamily="66" charset="0"/>
              </a:rPr>
              <a:t>Střed hmotnosti a </a:t>
            </a:r>
            <a:r>
              <a:rPr lang="cs-CZ" sz="3200" b="1" dirty="0" smtClean="0">
                <a:solidFill>
                  <a:prstClr val="white"/>
                </a:solidFill>
                <a:latin typeface="Comic Sans MS" pitchFamily="66" charset="0"/>
              </a:rPr>
              <a:t>druhá </a:t>
            </a:r>
            <a:r>
              <a:rPr lang="cs-CZ" sz="3200" b="1" dirty="0">
                <a:solidFill>
                  <a:prstClr val="white"/>
                </a:solidFill>
                <a:latin typeface="Comic Sans MS" pitchFamily="66" charset="0"/>
              </a:rPr>
              <a:t>impulsová věta</a:t>
            </a:r>
          </a:p>
          <a:p>
            <a:endParaRPr lang="cs-CZ" sz="3200" b="1" dirty="0" smtClean="0">
              <a:solidFill>
                <a:prstClr val="white"/>
              </a:solidFill>
              <a:latin typeface="Comic Sans MS" pitchFamily="66" charset="0"/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7517300"/>
              </p:ext>
            </p:extLst>
          </p:nvPr>
        </p:nvGraphicFramePr>
        <p:xfrm>
          <a:off x="7074559" y="1913507"/>
          <a:ext cx="1624012" cy="2235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6" name="Equation" r:id="rId3" imgW="749160" imgH="1079280" progId="Equation.DSMT4">
                  <p:embed/>
                </p:oleObj>
              </mc:Choice>
              <mc:Fallback>
                <p:oleObj name="Equation" r:id="rId3" imgW="749160" imgH="1079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74559" y="1913507"/>
                        <a:ext cx="1624012" cy="2235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532698" y="2644849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400" dirty="0" smtClean="0">
                <a:solidFill>
                  <a:srgbClr val="FF0000"/>
                </a:solidFill>
                <a:latin typeface="Comic Sans MS" pitchFamily="66" charset="0"/>
              </a:rPr>
              <a:t>?</a:t>
            </a:r>
            <a:endParaRPr lang="cs-CZ" sz="5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382" y="1196752"/>
            <a:ext cx="6484937" cy="381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2838795"/>
              </p:ext>
            </p:extLst>
          </p:nvPr>
        </p:nvGraphicFramePr>
        <p:xfrm>
          <a:off x="3467100" y="22479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7" name="Equation" r:id="rId6" imgW="914400" imgH="198720" progId="Equation.DSMT4">
                  <p:embed/>
                </p:oleObj>
              </mc:Choice>
              <mc:Fallback>
                <p:oleObj name="Equation" r:id="rId6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467100" y="22479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9675807"/>
              </p:ext>
            </p:extLst>
          </p:nvPr>
        </p:nvGraphicFramePr>
        <p:xfrm>
          <a:off x="196903" y="5404738"/>
          <a:ext cx="3851994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8" name="Equation" r:id="rId8" imgW="1511280" imgH="444240" progId="Equation.DSMT4">
                  <p:embed/>
                </p:oleObj>
              </mc:Choice>
              <mc:Fallback>
                <p:oleObj name="Equation" r:id="rId8" imgW="15112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6903" y="5404738"/>
                        <a:ext cx="3851994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ál 8"/>
          <p:cNvSpPr/>
          <p:nvPr/>
        </p:nvSpPr>
        <p:spPr>
          <a:xfrm>
            <a:off x="1187624" y="5224718"/>
            <a:ext cx="1870552" cy="1296144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1666685" y="4496414"/>
            <a:ext cx="9204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latin typeface="Comic Sans MS" pitchFamily="66" charset="0"/>
              </a:rPr>
              <a:t>0 ?</a:t>
            </a:r>
            <a:endParaRPr lang="cs-CZ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978422"/>
              </p:ext>
            </p:extLst>
          </p:nvPr>
        </p:nvGraphicFramePr>
        <p:xfrm>
          <a:off x="4129972" y="4496414"/>
          <a:ext cx="4536504" cy="2304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9" name="Equation" r:id="rId10" imgW="2044440" imgH="1117440" progId="Equation.DSMT4">
                  <p:embed/>
                </p:oleObj>
              </mc:Choice>
              <mc:Fallback>
                <p:oleObj name="Equation" r:id="rId10" imgW="204444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129972" y="4496414"/>
                        <a:ext cx="4536504" cy="23042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813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07059" y="332656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>
                <a:solidFill>
                  <a:prstClr val="white"/>
                </a:solidFill>
                <a:latin typeface="Comic Sans MS" pitchFamily="66" charset="0"/>
              </a:rPr>
              <a:t>Střed hmotnosti a </a:t>
            </a:r>
            <a:r>
              <a:rPr lang="cs-CZ" sz="3200" b="1" dirty="0" smtClean="0">
                <a:solidFill>
                  <a:prstClr val="white"/>
                </a:solidFill>
                <a:latin typeface="Comic Sans MS" pitchFamily="66" charset="0"/>
              </a:rPr>
              <a:t>kinetická energie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79512" y="1202849"/>
            <a:ext cx="8949886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[1]</a:t>
            </a:r>
            <a:r>
              <a:rPr lang="cs-CZ" sz="2000" dirty="0" smtClean="0">
                <a:latin typeface="Comic Sans MS" pitchFamily="66" charset="0"/>
              </a:rPr>
              <a:t> </a:t>
            </a:r>
            <a:r>
              <a:rPr lang="cs-CZ" sz="2000" dirty="0">
                <a:latin typeface="Comic Sans MS" pitchFamily="66" charset="0"/>
              </a:rPr>
              <a:t>M. Bednařík, M. Široká: Fyzika pro gymnázia. Mechanika. Prometheus,</a:t>
            </a:r>
          </a:p>
          <a:p>
            <a:r>
              <a:rPr lang="cs-CZ" sz="2000" dirty="0">
                <a:latin typeface="Comic Sans MS" pitchFamily="66" charset="0"/>
              </a:rPr>
              <a:t>     Praha 1993, </a:t>
            </a:r>
            <a:r>
              <a:rPr lang="cs-CZ" sz="2000" dirty="0" smtClean="0">
                <a:latin typeface="Comic Sans MS" pitchFamily="66" charset="0"/>
              </a:rPr>
              <a:t>2000</a:t>
            </a:r>
          </a:p>
          <a:p>
            <a:endParaRPr lang="cs-CZ" sz="1000" dirty="0">
              <a:latin typeface="Comic Sans MS" pitchFamily="66" charset="0"/>
            </a:endParaRPr>
          </a:p>
          <a:p>
            <a:r>
              <a:rPr lang="cs-CZ" sz="2000" dirty="0" smtClean="0">
                <a:latin typeface="Comic Sans MS" pitchFamily="66" charset="0"/>
              </a:rPr>
              <a:t>    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Koná-li těleso současně posuvný pohyb a otáčivý pohyb kolem osy pro- </a:t>
            </a:r>
          </a:p>
          <a:p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cházející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těžištěm tělesa, je kinetická energie dána součtem energie</a:t>
            </a:r>
          </a:p>
          <a:p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posuvného pohybu a otáčivého pohybu</a:t>
            </a:r>
            <a:r>
              <a:rPr lang="cs-CZ" sz="2000" dirty="0" smtClean="0">
                <a:latin typeface="Comic Sans MS" pitchFamily="66" charset="0"/>
              </a:rPr>
              <a:t>.</a:t>
            </a:r>
            <a:endParaRPr lang="cs-CZ" sz="2000" dirty="0">
              <a:latin typeface="Comic Sans MS" pitchFamily="66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062995"/>
              </p:ext>
            </p:extLst>
          </p:nvPr>
        </p:nvGraphicFramePr>
        <p:xfrm>
          <a:off x="3244850" y="3141663"/>
          <a:ext cx="2614613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2" name="Equation" r:id="rId3" imgW="1269720" imgH="393480" progId="Equation.DSMT4">
                  <p:embed/>
                </p:oleObj>
              </mc:Choice>
              <mc:Fallback>
                <p:oleObj name="Equation" r:id="rId3" imgW="1269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44850" y="3141663"/>
                        <a:ext cx="2614613" cy="720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8293786"/>
              </p:ext>
            </p:extLst>
          </p:nvPr>
        </p:nvGraphicFramePr>
        <p:xfrm>
          <a:off x="1265238" y="4076700"/>
          <a:ext cx="69723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3" name="Equation" r:id="rId5" imgW="3276360" imgH="1295280" progId="Equation.DSMT4">
                  <p:embed/>
                </p:oleObj>
              </mc:Choice>
              <mc:Fallback>
                <p:oleObj name="Equation" r:id="rId5" imgW="3276360" imgH="1295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65238" y="4076700"/>
                        <a:ext cx="6972300" cy="2590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ál 5"/>
          <p:cNvSpPr/>
          <p:nvPr/>
        </p:nvSpPr>
        <p:spPr>
          <a:xfrm>
            <a:off x="6229840" y="4941168"/>
            <a:ext cx="1224136" cy="864096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164288" y="4233282"/>
            <a:ext cx="9204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latin typeface="Comic Sans MS" pitchFamily="66" charset="0"/>
              </a:rPr>
              <a:t>0 ?</a:t>
            </a:r>
            <a:endParaRPr lang="cs-CZ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52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07059" y="332656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>
                <a:solidFill>
                  <a:prstClr val="white"/>
                </a:solidFill>
                <a:latin typeface="Comic Sans MS" pitchFamily="66" charset="0"/>
              </a:rPr>
              <a:t>Střed hmotnosti a </a:t>
            </a:r>
            <a:r>
              <a:rPr lang="cs-CZ" sz="3200" b="1" dirty="0" smtClean="0">
                <a:solidFill>
                  <a:prstClr val="white"/>
                </a:solidFill>
                <a:latin typeface="Comic Sans MS" pitchFamily="66" charset="0"/>
              </a:rPr>
              <a:t>změny kin. energie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79512" y="1202849"/>
            <a:ext cx="8832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[1]</a:t>
            </a:r>
            <a:r>
              <a:rPr lang="cs-CZ" sz="2000" dirty="0" smtClean="0">
                <a:latin typeface="Comic Sans MS" pitchFamily="66" charset="0"/>
              </a:rPr>
              <a:t> </a:t>
            </a:r>
            <a:r>
              <a:rPr lang="cs-CZ" sz="2000" dirty="0">
                <a:latin typeface="Comic Sans MS" pitchFamily="66" charset="0"/>
              </a:rPr>
              <a:t>M. Bednařík, M. Široká: Fyzika pro gymnázia. Mechanika. Prometheus,</a:t>
            </a:r>
          </a:p>
          <a:p>
            <a:r>
              <a:rPr lang="cs-CZ" sz="2000" dirty="0">
                <a:latin typeface="Comic Sans MS" pitchFamily="66" charset="0"/>
              </a:rPr>
              <a:t>     Praha 1993, </a:t>
            </a:r>
            <a:r>
              <a:rPr lang="cs-CZ" sz="2000" dirty="0" smtClean="0">
                <a:latin typeface="Comic Sans MS" pitchFamily="66" charset="0"/>
              </a:rPr>
              <a:t>2000</a:t>
            </a:r>
          </a:p>
          <a:p>
            <a:endParaRPr lang="cs-CZ" sz="2000" dirty="0">
              <a:latin typeface="Comic Sans MS" pitchFamily="66" charset="0"/>
            </a:endParaRPr>
          </a:p>
          <a:p>
            <a:r>
              <a:rPr lang="cs-CZ" sz="2000" dirty="0" smtClean="0">
                <a:latin typeface="Comic Sans MS" pitchFamily="66" charset="0"/>
              </a:rPr>
              <a:t> </a:t>
            </a:r>
            <a:endParaRPr lang="cs-CZ" sz="2000" dirty="0">
              <a:latin typeface="Comic Sans MS" pitchFamily="66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6827520"/>
              </p:ext>
            </p:extLst>
          </p:nvPr>
        </p:nvGraphicFramePr>
        <p:xfrm>
          <a:off x="2251733" y="1872316"/>
          <a:ext cx="4602163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" name="Equation" r:id="rId4" imgW="2234880" imgH="393480" progId="Equation.DSMT4">
                  <p:embed/>
                </p:oleObj>
              </mc:Choice>
              <mc:Fallback>
                <p:oleObj name="Equation" r:id="rId4" imgW="2234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51733" y="1872316"/>
                        <a:ext cx="4602163" cy="720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564985"/>
              </p:ext>
            </p:extLst>
          </p:nvPr>
        </p:nvGraphicFramePr>
        <p:xfrm>
          <a:off x="827583" y="2751832"/>
          <a:ext cx="7632848" cy="2218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3" name="Equation" r:id="rId6" imgW="3251160" imgH="965160" progId="Equation.DSMT4">
                  <p:embed/>
                </p:oleObj>
              </mc:Choice>
              <mc:Fallback>
                <p:oleObj name="Equation" r:id="rId6" imgW="325116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27583" y="2751832"/>
                        <a:ext cx="7632848" cy="22184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1024137"/>
              </p:ext>
            </p:extLst>
          </p:nvPr>
        </p:nvGraphicFramePr>
        <p:xfrm>
          <a:off x="2483768" y="5733256"/>
          <a:ext cx="3528392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" name="Equation" r:id="rId8" imgW="1371600" imgH="266400" progId="Equation.DSMT4">
                  <p:embed/>
                </p:oleObj>
              </mc:Choice>
              <mc:Fallback>
                <p:oleObj name="Equation" r:id="rId8" imgW="13716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483768" y="5733256"/>
                        <a:ext cx="3528392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ál 8"/>
          <p:cNvSpPr/>
          <p:nvPr/>
        </p:nvSpPr>
        <p:spPr>
          <a:xfrm>
            <a:off x="1115616" y="3717032"/>
            <a:ext cx="1872208" cy="144016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3131840" y="3573016"/>
            <a:ext cx="3024335" cy="1728192"/>
          </a:xfrm>
          <a:prstGeom prst="ellipse">
            <a:avLst/>
          </a:prstGeom>
          <a:noFill/>
          <a:ln w="28575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6356476" y="3717032"/>
            <a:ext cx="2016224" cy="1440160"/>
          </a:xfrm>
          <a:prstGeom prst="ellipse">
            <a:avLst/>
          </a:prstGeom>
          <a:noFill/>
          <a:ln w="2857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2411760" y="5157192"/>
            <a:ext cx="936104" cy="792088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10" idx="4"/>
          </p:cNvCxnSpPr>
          <p:nvPr/>
        </p:nvCxnSpPr>
        <p:spPr>
          <a:xfrm flipH="1">
            <a:off x="4595945" y="5301208"/>
            <a:ext cx="48063" cy="504056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>
            <a:off x="5940152" y="5157192"/>
            <a:ext cx="1152128" cy="792088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305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Přímá spojnice se šipkou 21"/>
          <p:cNvCxnSpPr>
            <a:endCxn id="7" idx="3"/>
          </p:cNvCxnSpPr>
          <p:nvPr/>
        </p:nvCxnSpPr>
        <p:spPr>
          <a:xfrm flipV="1">
            <a:off x="611560" y="2193198"/>
            <a:ext cx="2413169" cy="3396043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6" idx="3"/>
            <a:endCxn id="7" idx="3"/>
          </p:cNvCxnSpPr>
          <p:nvPr/>
        </p:nvCxnSpPr>
        <p:spPr>
          <a:xfrm flipV="1">
            <a:off x="1224529" y="2193198"/>
            <a:ext cx="1800200" cy="1092912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 txBox="1">
            <a:spLocks/>
          </p:cNvSpPr>
          <p:nvPr/>
        </p:nvSpPr>
        <p:spPr>
          <a:xfrm>
            <a:off x="407059" y="332656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>
                <a:solidFill>
                  <a:prstClr val="white"/>
                </a:solidFill>
                <a:latin typeface="Comic Sans MS" pitchFamily="66" charset="0"/>
              </a:rPr>
              <a:t>Střed hmotnosti a změny kin. energie</a:t>
            </a:r>
          </a:p>
          <a:p>
            <a:endParaRPr lang="cs-CZ" sz="3200" b="1" dirty="0" smtClean="0">
              <a:solidFill>
                <a:prstClr val="white"/>
              </a:solidFill>
              <a:latin typeface="Comic Sans MS" pitchFamily="66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4912" y="5733256"/>
            <a:ext cx="4014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Centrální síly a tuhé těleso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" name="Ovál 6"/>
          <p:cNvSpPr>
            <a:spLocks noChangeAspect="1"/>
          </p:cNvSpPr>
          <p:nvPr/>
        </p:nvSpPr>
        <p:spPr>
          <a:xfrm>
            <a:off x="2987824" y="1978103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/>
          <p:cNvCxnSpPr/>
          <p:nvPr/>
        </p:nvCxnSpPr>
        <p:spPr>
          <a:xfrm>
            <a:off x="611560" y="4077072"/>
            <a:ext cx="0" cy="15121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611560" y="5589240"/>
            <a:ext cx="11521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H="1">
            <a:off x="251520" y="5589240"/>
            <a:ext cx="36004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V="1">
            <a:off x="611560" y="3323015"/>
            <a:ext cx="612969" cy="2268281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V="1">
            <a:off x="1365501" y="2847906"/>
            <a:ext cx="614211" cy="331362"/>
          </a:xfrm>
          <a:prstGeom prst="straightConnector1">
            <a:avLst/>
          </a:prstGeom>
          <a:ln w="539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ál 5"/>
          <p:cNvSpPr>
            <a:spLocks noChangeAspect="1"/>
          </p:cNvSpPr>
          <p:nvPr/>
        </p:nvSpPr>
        <p:spPr>
          <a:xfrm>
            <a:off x="1187624" y="3071015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7" name="Přímá spojnice se šipkou 36"/>
          <p:cNvCxnSpPr>
            <a:endCxn id="7" idx="3"/>
          </p:cNvCxnSpPr>
          <p:nvPr/>
        </p:nvCxnSpPr>
        <p:spPr>
          <a:xfrm flipV="1">
            <a:off x="2444029" y="2193198"/>
            <a:ext cx="580700" cy="368267"/>
          </a:xfrm>
          <a:prstGeom prst="straightConnector1">
            <a:avLst/>
          </a:prstGeom>
          <a:ln w="53975">
            <a:solidFill>
              <a:srgbClr val="0000FF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/>
          <p:cNvSpPr txBox="1"/>
          <p:nvPr/>
        </p:nvSpPr>
        <p:spPr>
          <a:xfrm>
            <a:off x="3036435" y="1541629"/>
            <a:ext cx="2568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 smtClean="0">
                <a:latin typeface="Comic Sans MS" pitchFamily="66" charset="0"/>
              </a:rPr>
              <a:t>i</a:t>
            </a:r>
            <a:endParaRPr lang="cs-CZ" sz="2000" i="1" dirty="0">
              <a:latin typeface="Comic Sans MS" pitchFamily="66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1084968" y="2653964"/>
            <a:ext cx="288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>
                <a:latin typeface="Comic Sans MS" pitchFamily="66" charset="0"/>
              </a:rPr>
              <a:t>j</a:t>
            </a:r>
          </a:p>
        </p:txBody>
      </p:sp>
      <p:graphicFrame>
        <p:nvGraphicFramePr>
          <p:cNvPr id="45" name="Objek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131"/>
              </p:ext>
            </p:extLst>
          </p:nvPr>
        </p:nvGraphicFramePr>
        <p:xfrm>
          <a:off x="1961227" y="3581016"/>
          <a:ext cx="351160" cy="620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0" name="Equation" r:id="rId4" imgW="126720" imgH="228600" progId="Equation.DSMT4">
                  <p:embed/>
                </p:oleObj>
              </mc:Choice>
              <mc:Fallback>
                <p:oleObj name="Equation" r:id="rId4" imgW="1267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61227" y="3581016"/>
                        <a:ext cx="351160" cy="6204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k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5514858"/>
              </p:ext>
            </p:extLst>
          </p:nvPr>
        </p:nvGraphicFramePr>
        <p:xfrm>
          <a:off x="576263" y="3548063"/>
          <a:ext cx="42227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1" name="Equation" r:id="rId6" imgW="152280" imgH="253800" progId="Equation.DSMT4">
                  <p:embed/>
                </p:oleObj>
              </mc:Choice>
              <mc:Fallback>
                <p:oleObj name="Equation" r:id="rId6" imgW="152280" imgH="253800" progId="Equation.DSMT4">
                  <p:embed/>
                  <p:pic>
                    <p:nvPicPr>
                      <p:cNvPr id="0" name="Objek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3548063"/>
                        <a:ext cx="422275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k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9902501"/>
              </p:ext>
            </p:extLst>
          </p:nvPr>
        </p:nvGraphicFramePr>
        <p:xfrm>
          <a:off x="2708218" y="2377106"/>
          <a:ext cx="811212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2" name="Equation" r:id="rId8" imgW="291960" imgH="291960" progId="Equation.DSMT4">
                  <p:embed/>
                </p:oleObj>
              </mc:Choice>
              <mc:Fallback>
                <p:oleObj name="Equation" r:id="rId8" imgW="291960" imgH="291960" progId="Equation.DSMT4">
                  <p:embed/>
                  <p:pic>
                    <p:nvPicPr>
                      <p:cNvPr id="0" name="Objek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8218" y="2377106"/>
                        <a:ext cx="811212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k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9166396"/>
              </p:ext>
            </p:extLst>
          </p:nvPr>
        </p:nvGraphicFramePr>
        <p:xfrm>
          <a:off x="1373830" y="3054074"/>
          <a:ext cx="811212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3" name="Equation" r:id="rId10" imgW="291960" imgH="291960" progId="Equation.DSMT4">
                  <p:embed/>
                </p:oleObj>
              </mc:Choice>
              <mc:Fallback>
                <p:oleObj name="Equation" r:id="rId10" imgW="291960" imgH="291960" progId="Equation.DSMT4">
                  <p:embed/>
                  <p:pic>
                    <p:nvPicPr>
                      <p:cNvPr id="0" name="Objek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830" y="3054074"/>
                        <a:ext cx="811212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k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792975"/>
              </p:ext>
            </p:extLst>
          </p:nvPr>
        </p:nvGraphicFramePr>
        <p:xfrm>
          <a:off x="1402363" y="2023221"/>
          <a:ext cx="1057275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4" name="Equation" r:id="rId12" imgW="380880" imgH="253800" progId="Equation.DSMT4">
                  <p:embed/>
                </p:oleObj>
              </mc:Choice>
              <mc:Fallback>
                <p:oleObj name="Equation" r:id="rId12" imgW="380880" imgH="253800" progId="Equation.DSMT4">
                  <p:embed/>
                  <p:pic>
                    <p:nvPicPr>
                      <p:cNvPr id="0" name="Objek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2363" y="2023221"/>
                        <a:ext cx="1057275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k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2438452"/>
              </p:ext>
            </p:extLst>
          </p:nvPr>
        </p:nvGraphicFramePr>
        <p:xfrm>
          <a:off x="1672606" y="4830789"/>
          <a:ext cx="2525282" cy="571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5" name="Equation" r:id="rId14" imgW="1066680" imgH="253800" progId="Equation.DSMT4">
                  <p:embed/>
                </p:oleObj>
              </mc:Choice>
              <mc:Fallback>
                <p:oleObj name="Equation" r:id="rId14" imgW="1066680" imgH="253800" progId="Equation.DSMT4">
                  <p:embed/>
                  <p:pic>
                    <p:nvPicPr>
                      <p:cNvPr id="0" name="Objek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2606" y="4830789"/>
                        <a:ext cx="2525282" cy="5719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k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2182604"/>
              </p:ext>
            </p:extLst>
          </p:nvPr>
        </p:nvGraphicFramePr>
        <p:xfrm>
          <a:off x="3923928" y="1739070"/>
          <a:ext cx="4990667" cy="25490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6" name="Equation" r:id="rId16" imgW="2082600" imgH="1066680" progId="Equation.DSMT4">
                  <p:embed/>
                </p:oleObj>
              </mc:Choice>
              <mc:Fallback>
                <p:oleObj name="Equation" r:id="rId16" imgW="2082600" imgH="1066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923928" y="1739070"/>
                        <a:ext cx="4990667" cy="25490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5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07059" y="260648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 smtClean="0">
                <a:solidFill>
                  <a:prstClr val="white"/>
                </a:solidFill>
                <a:latin typeface="Comic Sans MS" pitchFamily="66" charset="0"/>
              </a:rPr>
              <a:t>Těžiště a učebnice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79512" y="913458"/>
            <a:ext cx="9055684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[1]</a:t>
            </a:r>
            <a:r>
              <a:rPr lang="cs-CZ" sz="2000" dirty="0" smtClean="0">
                <a:latin typeface="Comic Sans MS" pitchFamily="66" charset="0"/>
              </a:rPr>
              <a:t> </a:t>
            </a:r>
            <a:r>
              <a:rPr lang="cs-CZ" sz="2000" dirty="0">
                <a:latin typeface="Comic Sans MS" pitchFamily="66" charset="0"/>
              </a:rPr>
              <a:t>M. Bednařík, M. Široká: </a:t>
            </a:r>
            <a:r>
              <a:rPr lang="cs-CZ" sz="2000" dirty="0" smtClean="0">
                <a:latin typeface="Comic Sans MS" pitchFamily="66" charset="0"/>
              </a:rPr>
              <a:t>Mechanika. Prometheus, Praha </a:t>
            </a:r>
            <a:r>
              <a:rPr lang="cs-CZ" sz="2000" dirty="0">
                <a:latin typeface="Comic Sans MS" pitchFamily="66" charset="0"/>
              </a:rPr>
              <a:t>1993, </a:t>
            </a:r>
            <a:r>
              <a:rPr lang="cs-CZ" sz="2000" dirty="0" smtClean="0">
                <a:latin typeface="Comic Sans MS" pitchFamily="66" charset="0"/>
              </a:rPr>
              <a:t>2000</a:t>
            </a:r>
          </a:p>
          <a:p>
            <a:endParaRPr lang="cs-CZ" sz="800" dirty="0">
              <a:latin typeface="Comic Sans MS" pitchFamily="66" charset="0"/>
            </a:endParaRPr>
          </a:p>
          <a:p>
            <a:r>
              <a:rPr lang="cs-CZ" sz="2000" dirty="0" smtClean="0">
                <a:latin typeface="Comic Sans MS" pitchFamily="66" charset="0"/>
              </a:rPr>
              <a:t>    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Těžiště tuhého tělesa je působiště tíhové síly působící na těleso v ho-</a:t>
            </a:r>
          </a:p>
          <a:p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mogenním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tíhovém poli. Připomeňme si experimentální určování polohy </a:t>
            </a:r>
          </a:p>
          <a:p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těžiště tělesa, jak je znáte ze základní školy. Těleso  tvaru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nepravidel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-</a:t>
            </a:r>
          </a:p>
          <a:p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né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desky zavěšujeme v různých bodech na obvodu desky. Při každém</a:t>
            </a:r>
          </a:p>
          <a:p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 zavěšení se těleso ustálí tak, že těžiště je pod bodem závěsu. Přímka</a:t>
            </a:r>
          </a:p>
          <a:p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spojující bod závěsu a těžiště se nazývá těžnice. Těžiště je průsečíkem</a:t>
            </a:r>
          </a:p>
          <a:p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všech těžnic.</a:t>
            </a:r>
          </a:p>
          <a:p>
            <a:endParaRPr lang="cs-CZ" sz="1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2000" dirty="0">
                <a:latin typeface="Comic Sans MS" pitchFamily="66" charset="0"/>
              </a:rPr>
              <a:t>[2] HRW: Fundamentals of </a:t>
            </a:r>
            <a:r>
              <a:rPr lang="en-US" sz="2000" dirty="0" err="1">
                <a:latin typeface="Comic Sans MS" pitchFamily="66" charset="0"/>
              </a:rPr>
              <a:t>Ph</a:t>
            </a:r>
            <a:r>
              <a:rPr lang="cs-CZ" sz="2000" dirty="0" err="1">
                <a:latin typeface="Comic Sans MS" pitchFamily="66" charset="0"/>
              </a:rPr>
              <a:t>ysics</a:t>
            </a:r>
            <a:r>
              <a:rPr lang="cs-CZ" sz="2000" dirty="0">
                <a:latin typeface="Comic Sans MS" pitchFamily="66" charset="0"/>
              </a:rPr>
              <a:t>. J. </a:t>
            </a:r>
            <a:r>
              <a:rPr lang="cs-CZ" sz="2000" dirty="0" err="1">
                <a:latin typeface="Comic Sans MS" pitchFamily="66" charset="0"/>
              </a:rPr>
              <a:t>Wiley</a:t>
            </a:r>
            <a:r>
              <a:rPr lang="cs-CZ" sz="2000" dirty="0"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</a:rPr>
              <a:t>&amp;</a:t>
            </a:r>
            <a:r>
              <a:rPr lang="cs-CZ" sz="2000" dirty="0">
                <a:latin typeface="Comic Sans MS" pitchFamily="66" charset="0"/>
              </a:rPr>
              <a:t> </a:t>
            </a:r>
            <a:r>
              <a:rPr lang="cs-CZ" sz="2000" dirty="0" err="1">
                <a:latin typeface="Comic Sans MS" pitchFamily="66" charset="0"/>
              </a:rPr>
              <a:t>Sons</a:t>
            </a:r>
            <a:r>
              <a:rPr lang="cs-CZ" sz="2000" dirty="0">
                <a:latin typeface="Comic Sans MS" pitchFamily="66" charset="0"/>
              </a:rPr>
              <a:t>, New York 1997</a:t>
            </a:r>
            <a:r>
              <a:rPr lang="cs-CZ" sz="2000" dirty="0" smtClean="0">
                <a:latin typeface="Comic Sans MS" pitchFamily="66" charset="0"/>
              </a:rPr>
              <a:t>.</a:t>
            </a:r>
          </a:p>
          <a:p>
            <a:endParaRPr lang="cs-CZ" sz="800" dirty="0" smtClean="0">
              <a:latin typeface="Comic Sans MS" pitchFamily="66" charset="0"/>
            </a:endParaRPr>
          </a:p>
          <a:p>
            <a:r>
              <a:rPr lang="cs-CZ" sz="2000" dirty="0" smtClean="0">
                <a:latin typeface="Comic Sans MS" pitchFamily="66" charset="0"/>
              </a:rPr>
              <a:t>    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gravitational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force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F</a:t>
            </a:r>
            <a:r>
              <a:rPr lang="cs-CZ" sz="2000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g</a:t>
            </a:r>
            <a:r>
              <a:rPr lang="cs-CZ" sz="2000" baseline="-25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on a body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effectively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acts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at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a single point </a:t>
            </a:r>
          </a:p>
          <a:p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called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center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of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gravity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of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body.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If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b="1" dirty="0" smtClean="0">
                <a:solidFill>
                  <a:srgbClr val="0000FF"/>
                </a:solidFill>
                <a:latin typeface="Comic Sans MS" pitchFamily="66" charset="0"/>
              </a:rPr>
              <a:t>g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is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same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for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all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elements</a:t>
            </a:r>
            <a:endParaRPr lang="cs-CZ" sz="20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of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body,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then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body</a:t>
            </a:r>
            <a:r>
              <a:rPr lang="en-US" sz="2000" dirty="0" smtClean="0">
                <a:solidFill>
                  <a:srgbClr val="0000FF"/>
                </a:solidFill>
                <a:latin typeface="Comic Sans MS" pitchFamily="66" charset="0"/>
              </a:rPr>
              <a:t>’s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center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of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gravity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is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coincident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with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</a:t>
            </a:r>
            <a:endParaRPr lang="cs-CZ" sz="20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body</a:t>
            </a:r>
            <a:r>
              <a:rPr lang="en-US" sz="2000" dirty="0" smtClean="0">
                <a:solidFill>
                  <a:srgbClr val="0000FF"/>
                </a:solidFill>
                <a:latin typeface="Comic Sans MS" pitchFamily="66" charset="0"/>
              </a:rPr>
              <a:t>’s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center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of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mass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.</a:t>
            </a:r>
          </a:p>
          <a:p>
            <a:endParaRPr lang="cs-CZ" sz="1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[4] J. </a:t>
            </a:r>
            <a:r>
              <a:rPr lang="en-US" sz="2000" dirty="0" err="1" smtClean="0">
                <a:latin typeface="Comic Sans MS" pitchFamily="66" charset="0"/>
              </a:rPr>
              <a:t>Kvasnica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a kol.</a:t>
            </a:r>
            <a:r>
              <a:rPr lang="cs-CZ" sz="2000" dirty="0" smtClean="0">
                <a:latin typeface="Comic Sans MS" pitchFamily="66" charset="0"/>
              </a:rPr>
              <a:t>: Mechanika. Academia, Praha 1988.</a:t>
            </a:r>
          </a:p>
          <a:p>
            <a:endParaRPr lang="cs-CZ" sz="800" dirty="0" smtClean="0">
              <a:latin typeface="Comic Sans MS" pitchFamily="66" charset="0"/>
            </a:endParaRPr>
          </a:p>
          <a:p>
            <a:r>
              <a:rPr lang="cs-CZ" sz="800" dirty="0">
                <a:latin typeface="Comic Sans MS" pitchFamily="66" charset="0"/>
              </a:rPr>
              <a:t> </a:t>
            </a:r>
            <a:r>
              <a:rPr lang="cs-CZ" sz="800" dirty="0" smtClean="0">
                <a:latin typeface="Comic Sans MS" pitchFamily="66" charset="0"/>
              </a:rPr>
              <a:t>         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Hmotný střed bývá nazýván těžištěm, protože je působištěm síly </a:t>
            </a:r>
          </a:p>
          <a:p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 působící na těleso v tíhovém poli.</a:t>
            </a:r>
            <a:endParaRPr lang="cs-CZ" sz="20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12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 txBox="1">
            <a:spLocks/>
          </p:cNvSpPr>
          <p:nvPr/>
        </p:nvSpPr>
        <p:spPr bwMode="auto">
          <a:xfrm>
            <a:off x="395288" y="260350"/>
            <a:ext cx="8291512" cy="6365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erpetua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/>
              </a:defRPr>
            </a:lvl9pPr>
          </a:lstStyle>
          <a:p>
            <a:r>
              <a:rPr lang="cs-CZ" sz="320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>
                <a:solidFill>
                  <a:srgbClr val="FFFFFF"/>
                </a:solidFill>
                <a:latin typeface="Comic Sans MS" pitchFamily="66" charset="0"/>
              </a:rPr>
              <a:t>Těžiště a učebnice – otázky 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68313" y="1052513"/>
            <a:ext cx="8558212" cy="649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400" dirty="0">
                <a:latin typeface="Comic Sans MS" pitchFamily="66" charset="0"/>
              </a:rPr>
              <a:t> </a:t>
            </a:r>
            <a:r>
              <a:rPr lang="cs-CZ" sz="2000" dirty="0">
                <a:latin typeface="Comic Sans MS" pitchFamily="66" charset="0"/>
              </a:rPr>
              <a:t>Co je to působiště tíhové (gravitační) síly ? Co znamená </a:t>
            </a:r>
            <a:r>
              <a:rPr lang="cs-CZ" sz="2000" b="1" dirty="0">
                <a:latin typeface="Comic Sans MS" pitchFamily="66" charset="0"/>
              </a:rPr>
              <a:t>„</a:t>
            </a:r>
            <a:r>
              <a:rPr lang="cs-CZ" sz="2000" b="1" dirty="0" err="1">
                <a:latin typeface="Comic Sans MS" pitchFamily="66" charset="0"/>
              </a:rPr>
              <a:t>effectively</a:t>
            </a:r>
            <a:r>
              <a:rPr lang="cs-CZ" sz="2000" b="1" dirty="0">
                <a:latin typeface="Comic Sans MS" pitchFamily="66" charset="0"/>
              </a:rPr>
              <a:t>   </a:t>
            </a:r>
          </a:p>
          <a:p>
            <a:pPr>
              <a:buFont typeface="Wingdings" pitchFamily="2" charset="2"/>
              <a:buNone/>
            </a:pPr>
            <a:r>
              <a:rPr lang="cs-CZ" sz="2000" b="1" dirty="0">
                <a:latin typeface="Comic Sans MS" pitchFamily="66" charset="0"/>
              </a:rPr>
              <a:t>  </a:t>
            </a:r>
            <a:r>
              <a:rPr lang="cs-CZ" sz="2000" b="1" dirty="0" err="1">
                <a:latin typeface="Comic Sans MS" pitchFamily="66" charset="0"/>
              </a:rPr>
              <a:t>acts</a:t>
            </a:r>
            <a:r>
              <a:rPr lang="cs-CZ" sz="2000" b="1" dirty="0">
                <a:latin typeface="Comic Sans MS" pitchFamily="66" charset="0"/>
              </a:rPr>
              <a:t>“</a:t>
            </a:r>
            <a:r>
              <a:rPr lang="cs-CZ" sz="2000" dirty="0">
                <a:latin typeface="Comic Sans MS" pitchFamily="66" charset="0"/>
              </a:rPr>
              <a:t> ve větě „</a:t>
            </a:r>
            <a:r>
              <a:rPr lang="cs-CZ" sz="2000" dirty="0" err="1">
                <a:latin typeface="Comic Sans MS" pitchFamily="66" charset="0"/>
              </a:rPr>
              <a:t>The</a:t>
            </a:r>
            <a:r>
              <a:rPr lang="cs-CZ" sz="2000" dirty="0">
                <a:latin typeface="Comic Sans MS" pitchFamily="66" charset="0"/>
              </a:rPr>
              <a:t> </a:t>
            </a:r>
            <a:r>
              <a:rPr lang="cs-CZ" sz="2000" dirty="0" err="1">
                <a:latin typeface="Comic Sans MS" pitchFamily="66" charset="0"/>
              </a:rPr>
              <a:t>gravitational</a:t>
            </a:r>
            <a:r>
              <a:rPr lang="cs-CZ" sz="2000" dirty="0">
                <a:latin typeface="Comic Sans MS" pitchFamily="66" charset="0"/>
              </a:rPr>
              <a:t> </a:t>
            </a:r>
            <a:r>
              <a:rPr lang="cs-CZ" sz="2000" dirty="0" err="1">
                <a:latin typeface="Comic Sans MS" pitchFamily="66" charset="0"/>
              </a:rPr>
              <a:t>force</a:t>
            </a:r>
            <a:r>
              <a:rPr lang="cs-CZ" sz="2000" dirty="0">
                <a:latin typeface="Comic Sans MS" pitchFamily="66" charset="0"/>
              </a:rPr>
              <a:t> </a:t>
            </a:r>
            <a:r>
              <a:rPr lang="cs-CZ" sz="2000" dirty="0" err="1">
                <a:latin typeface="Comic Sans MS" pitchFamily="66" charset="0"/>
              </a:rPr>
              <a:t>effectively</a:t>
            </a:r>
            <a:r>
              <a:rPr lang="cs-CZ" sz="2000" dirty="0">
                <a:latin typeface="Comic Sans MS" pitchFamily="66" charset="0"/>
              </a:rPr>
              <a:t> </a:t>
            </a:r>
            <a:r>
              <a:rPr lang="cs-CZ" sz="2000" dirty="0" err="1">
                <a:latin typeface="Comic Sans MS" pitchFamily="66" charset="0"/>
              </a:rPr>
              <a:t>acts</a:t>
            </a:r>
            <a:r>
              <a:rPr lang="cs-CZ" sz="2000" dirty="0">
                <a:latin typeface="Comic Sans MS" pitchFamily="66" charset="0"/>
              </a:rPr>
              <a:t> in a single  </a:t>
            </a:r>
          </a:p>
          <a:p>
            <a:pPr>
              <a:buFont typeface="Wingdings" pitchFamily="2" charset="2"/>
              <a:buNone/>
            </a:pPr>
            <a:r>
              <a:rPr lang="cs-CZ" sz="2000" dirty="0">
                <a:latin typeface="Comic Sans MS" pitchFamily="66" charset="0"/>
              </a:rPr>
              <a:t>   point …“?</a:t>
            </a:r>
          </a:p>
          <a:p>
            <a:pPr>
              <a:buFont typeface="Wingdings" pitchFamily="2" charset="2"/>
              <a:buChar char="§"/>
            </a:pPr>
            <a:endParaRPr lang="cs-CZ" sz="20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000" dirty="0">
                <a:latin typeface="Comic Sans MS" pitchFamily="66" charset="0"/>
              </a:rPr>
              <a:t> </a:t>
            </a:r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Na které částice (elementy) tělesa působí Země tíhovou (gravitační) </a:t>
            </a:r>
          </a:p>
          <a:p>
            <a:pPr>
              <a:buFont typeface="Wingdings" pitchFamily="2" charset="2"/>
              <a:buNone/>
            </a:pPr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  silou?</a:t>
            </a:r>
          </a:p>
          <a:p>
            <a:pPr>
              <a:buFont typeface="Wingdings" pitchFamily="2" charset="2"/>
              <a:buNone/>
            </a:pPr>
            <a:endParaRPr lang="cs-CZ" sz="2000" dirty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000" dirty="0">
                <a:latin typeface="Comic Sans MS" pitchFamily="66" charset="0"/>
              </a:rPr>
              <a:t> Jak víme, že se při zavěšení v jednom bodě ustálí těleso v tíhovém   </a:t>
            </a:r>
          </a:p>
          <a:p>
            <a:pPr>
              <a:buFont typeface="Wingdings" pitchFamily="2" charset="2"/>
              <a:buNone/>
            </a:pPr>
            <a:r>
              <a:rPr lang="cs-CZ" sz="2000" dirty="0">
                <a:latin typeface="Comic Sans MS" pitchFamily="66" charset="0"/>
              </a:rPr>
              <a:t>   poli tak, že „těžiště je pod bodem závěsu“, když jsme těžiště ještě    </a:t>
            </a:r>
          </a:p>
          <a:p>
            <a:pPr>
              <a:buFont typeface="Wingdings" pitchFamily="2" charset="2"/>
              <a:buNone/>
            </a:pPr>
            <a:r>
              <a:rPr lang="cs-CZ" sz="2000" dirty="0">
                <a:latin typeface="Comic Sans MS" pitchFamily="66" charset="0"/>
              </a:rPr>
              <a:t>   nenašli (a z uvedené definice ani nevíme, co to je)?</a:t>
            </a:r>
          </a:p>
          <a:p>
            <a:pPr>
              <a:buFont typeface="Wingdings" pitchFamily="2" charset="2"/>
              <a:buNone/>
            </a:pPr>
            <a:endParaRPr lang="cs-CZ" sz="20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000" dirty="0">
                <a:latin typeface="Comic Sans MS" pitchFamily="66" charset="0"/>
              </a:rPr>
              <a:t> </a:t>
            </a:r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Jak můžeme definovat těžnice pomocí těžiště – viz předchozí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</a:t>
            </a:r>
          </a:p>
          <a:p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otázku</a:t>
            </a:r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?</a:t>
            </a:r>
          </a:p>
          <a:p>
            <a:pPr>
              <a:buFont typeface="Wingdings" pitchFamily="2" charset="2"/>
              <a:buNone/>
            </a:pPr>
            <a:endParaRPr lang="cs-CZ" sz="20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000" dirty="0">
                <a:latin typeface="Comic Sans MS" pitchFamily="66" charset="0"/>
              </a:rPr>
              <a:t> I kdybychom nejprve definovali těžnici jako svislou přímku  </a:t>
            </a:r>
          </a:p>
          <a:p>
            <a:pPr>
              <a:buFont typeface="Wingdings" pitchFamily="2" charset="2"/>
              <a:buNone/>
            </a:pPr>
            <a:r>
              <a:rPr lang="cs-CZ" sz="2000" dirty="0">
                <a:latin typeface="Comic Sans MS" pitchFamily="66" charset="0"/>
              </a:rPr>
              <a:t>   procházející bodem závěsu – jak můžeme vědět, že se všechny </a:t>
            </a:r>
          </a:p>
          <a:p>
            <a:pPr>
              <a:buFont typeface="Wingdings" pitchFamily="2" charset="2"/>
              <a:buNone/>
            </a:pPr>
            <a:r>
              <a:rPr lang="cs-CZ" sz="2000" dirty="0">
                <a:latin typeface="Comic Sans MS" pitchFamily="66" charset="0"/>
              </a:rPr>
              <a:t>   těžnice protnou v jednom bodě?</a:t>
            </a:r>
          </a:p>
          <a:p>
            <a:pPr>
              <a:buFont typeface="Wingdings" pitchFamily="2" charset="2"/>
              <a:buNone/>
            </a:pPr>
            <a:endParaRPr lang="cs-CZ" sz="2400" dirty="0"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endParaRPr lang="cs-CZ" sz="2400" dirty="0"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endParaRPr lang="cs-CZ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25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125538"/>
            <a:ext cx="8964613" cy="1150937"/>
          </a:xfrm>
        </p:spPr>
        <p:txBody>
          <a:bodyPr>
            <a:noAutofit/>
          </a:bodyPr>
          <a:lstStyle/>
          <a:p>
            <a:pPr>
              <a:buFont typeface="Wingdings 2" pitchFamily="18" charset="2"/>
              <a:buNone/>
            </a:pPr>
            <a:r>
              <a:rPr lang="cs-CZ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[1]</a:t>
            </a:r>
            <a:r>
              <a:rPr lang="cs-CZ" sz="2000" dirty="0" smtClean="0">
                <a:latin typeface="Comic Sans MS" pitchFamily="66" charset="0"/>
              </a:rPr>
              <a:t> M. Bednařík, M. Široká: Fyzika pro gymnázia. Mechanika. Prometheus,</a:t>
            </a:r>
          </a:p>
          <a:p>
            <a:pPr>
              <a:buFont typeface="Wingdings 2" pitchFamily="18" charset="2"/>
              <a:buNone/>
            </a:pPr>
            <a:r>
              <a:rPr lang="cs-CZ" sz="2000" dirty="0" smtClean="0">
                <a:latin typeface="Comic Sans MS" pitchFamily="66" charset="0"/>
              </a:rPr>
              <a:t>      Praha 1993, 2000.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cs-CZ" sz="20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 Skládat síly působící na tuhé těleso znamená nahradit tyto síly jedinou  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 silou, která má na těleso stejné účinky jako skládané síly.</a:t>
            </a:r>
            <a:endParaRPr lang="cs-CZ" sz="2000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0825" y="2565400"/>
            <a:ext cx="4321175" cy="403225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cs-CZ" sz="2400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defRPr/>
            </a:pPr>
            <a:endParaRPr lang="cs-CZ" sz="2600" dirty="0" smtClean="0">
              <a:latin typeface="Comic Sans MS" pitchFamily="66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107950" y="3068638"/>
            <a:ext cx="5040313" cy="309721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>
              <a:defRPr>
                <a:solidFill>
                  <a:schemeClr val="tx1"/>
                </a:solidFill>
                <a:latin typeface="Perpetua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/>
              </a:defRPr>
            </a:lvl9pPr>
          </a:lstStyle>
          <a:p>
            <a:pPr algn="just">
              <a:spcBef>
                <a:spcPct val="20000"/>
              </a:spcBef>
              <a:buFont typeface="Arial" pitchFamily="34" charset="0"/>
              <a:buNone/>
            </a:pPr>
            <a:r>
              <a:rPr lang="cs-CZ" sz="2000" dirty="0">
                <a:latin typeface="Comic Sans MS" pitchFamily="66" charset="0"/>
              </a:rPr>
              <a:t>    Uvažujme, že na těleso působí dvě různoběžné síly </a:t>
            </a:r>
            <a:r>
              <a:rPr lang="cs-CZ" sz="2000" b="1" i="1" dirty="0">
                <a:latin typeface="Comic Sans MS" pitchFamily="66" charset="0"/>
              </a:rPr>
              <a:t>F</a:t>
            </a:r>
            <a:r>
              <a:rPr lang="cs-CZ" sz="2000" baseline="-25000" dirty="0">
                <a:latin typeface="Comic Sans MS" pitchFamily="66" charset="0"/>
              </a:rPr>
              <a:t>1  </a:t>
            </a:r>
            <a:r>
              <a:rPr lang="cs-CZ" sz="2000" dirty="0">
                <a:latin typeface="Comic Sans MS" pitchFamily="66" charset="0"/>
              </a:rPr>
              <a:t>a </a:t>
            </a:r>
            <a:r>
              <a:rPr lang="cs-CZ" sz="2000" b="1" i="1" dirty="0">
                <a:latin typeface="Comic Sans MS" pitchFamily="66" charset="0"/>
              </a:rPr>
              <a:t>F</a:t>
            </a:r>
            <a:r>
              <a:rPr lang="cs-CZ" sz="2000" baseline="-25000" dirty="0">
                <a:latin typeface="Comic Sans MS" pitchFamily="66" charset="0"/>
              </a:rPr>
              <a:t>2</a:t>
            </a:r>
            <a:r>
              <a:rPr lang="cs-CZ" sz="2000" dirty="0">
                <a:latin typeface="Comic Sans MS" pitchFamily="66" charset="0"/>
              </a:rPr>
              <a:t> v různých  bodech A </a:t>
            </a:r>
            <a:r>
              <a:rPr lang="cs-CZ" sz="2000" dirty="0" err="1">
                <a:latin typeface="Comic Sans MS" pitchFamily="66" charset="0"/>
              </a:rPr>
              <a:t>a</a:t>
            </a:r>
            <a:r>
              <a:rPr lang="cs-CZ" sz="2000" dirty="0">
                <a:latin typeface="Comic Sans MS" pitchFamily="66" charset="0"/>
              </a:rPr>
              <a:t> B tělesa. Obě síly přeneseme po jejich vektorových přímkách do průsečíku C vektorových přímek</a:t>
            </a:r>
            <a:r>
              <a:rPr lang="cs-CZ" sz="2000" dirty="0" smtClean="0">
                <a:latin typeface="Comic Sans MS" pitchFamily="66" charset="0"/>
              </a:rPr>
              <a:t>. V </a:t>
            </a:r>
            <a:r>
              <a:rPr lang="cs-CZ" sz="2000" dirty="0">
                <a:latin typeface="Comic Sans MS" pitchFamily="66" charset="0"/>
              </a:rPr>
              <a:t>bodě C je složíme pomocí vektorového rovnoběžníku. Působiště výslednice </a:t>
            </a:r>
            <a:r>
              <a:rPr lang="cs-CZ" sz="2000" b="1" i="1" dirty="0">
                <a:latin typeface="Comic Sans MS" pitchFamily="66" charset="0"/>
              </a:rPr>
              <a:t>F </a:t>
            </a:r>
            <a:r>
              <a:rPr lang="cs-CZ" sz="2000" dirty="0">
                <a:latin typeface="Comic Sans MS" pitchFamily="66" charset="0"/>
              </a:rPr>
              <a:t>obvykle přenášíme</a:t>
            </a:r>
            <a:r>
              <a:rPr lang="cs-CZ" sz="2000" baseline="-25000" dirty="0">
                <a:latin typeface="Comic Sans MS" pitchFamily="66" charset="0"/>
              </a:rPr>
              <a:t> </a:t>
            </a:r>
            <a:r>
              <a:rPr lang="cs-CZ" sz="2000" dirty="0">
                <a:latin typeface="Comic Sans MS" pitchFamily="66" charset="0"/>
              </a:rPr>
              <a:t>po její vektorové přímce</a:t>
            </a:r>
            <a:r>
              <a:rPr lang="cs-CZ" sz="2000" baseline="-25000" dirty="0">
                <a:latin typeface="Comic Sans MS" pitchFamily="66" charset="0"/>
              </a:rPr>
              <a:t> </a:t>
            </a:r>
            <a:r>
              <a:rPr lang="cs-CZ" sz="2000" dirty="0">
                <a:latin typeface="Comic Sans MS" pitchFamily="66" charset="0"/>
              </a:rPr>
              <a:t>D, který leží na spojnici bodů A,  B.</a:t>
            </a:r>
            <a:endParaRPr lang="cs-CZ" sz="3200" dirty="0">
              <a:latin typeface="Calibri" pitchFamily="34" charset="0"/>
            </a:endParaRPr>
          </a:p>
        </p:txBody>
      </p:sp>
      <p:grpSp>
        <p:nvGrpSpPr>
          <p:cNvPr id="35872" name="Group 32"/>
          <p:cNvGrpSpPr>
            <a:grpSpLocks/>
          </p:cNvGrpSpPr>
          <p:nvPr/>
        </p:nvGrpSpPr>
        <p:grpSpPr bwMode="auto">
          <a:xfrm>
            <a:off x="5580063" y="3068638"/>
            <a:ext cx="3133725" cy="3451225"/>
            <a:chOff x="3534" y="1706"/>
            <a:chExt cx="1974" cy="2174"/>
          </a:xfrm>
        </p:grpSpPr>
        <p:sp>
          <p:nvSpPr>
            <p:cNvPr id="10" name="Obdélník 9"/>
            <p:cNvSpPr/>
            <p:nvPr/>
          </p:nvSpPr>
          <p:spPr>
            <a:xfrm>
              <a:off x="3651" y="1706"/>
              <a:ext cx="1724" cy="14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cxnSp>
          <p:nvCxnSpPr>
            <p:cNvPr id="15" name="Přímá spojnice 14"/>
            <p:cNvCxnSpPr/>
            <p:nvPr/>
          </p:nvCxnSpPr>
          <p:spPr>
            <a:xfrm flipH="1">
              <a:off x="3761" y="1888"/>
              <a:ext cx="635" cy="1270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se šipkou 11"/>
            <p:cNvCxnSpPr/>
            <p:nvPr/>
          </p:nvCxnSpPr>
          <p:spPr>
            <a:xfrm flipH="1">
              <a:off x="4076" y="2059"/>
              <a:ext cx="227" cy="454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se šipkou 15"/>
            <p:cNvCxnSpPr/>
            <p:nvPr/>
          </p:nvCxnSpPr>
          <p:spPr>
            <a:xfrm flipH="1">
              <a:off x="3534" y="3158"/>
              <a:ext cx="227" cy="453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>
              <a:off x="4079" y="1888"/>
              <a:ext cx="1205" cy="1270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23"/>
            <p:cNvCxnSpPr/>
            <p:nvPr/>
          </p:nvCxnSpPr>
          <p:spPr>
            <a:xfrm>
              <a:off x="4286" y="1888"/>
              <a:ext cx="0" cy="1270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nice se šipkou 25"/>
            <p:cNvCxnSpPr/>
            <p:nvPr/>
          </p:nvCxnSpPr>
          <p:spPr>
            <a:xfrm>
              <a:off x="4286" y="2069"/>
              <a:ext cx="0" cy="681"/>
            </a:xfrm>
            <a:prstGeom prst="straightConnector1">
              <a:avLst/>
            </a:prstGeom>
            <a:ln w="412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26"/>
            <p:cNvCxnSpPr/>
            <p:nvPr/>
          </p:nvCxnSpPr>
          <p:spPr>
            <a:xfrm>
              <a:off x="4059" y="2523"/>
              <a:ext cx="227" cy="227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30"/>
            <p:cNvCxnSpPr/>
            <p:nvPr/>
          </p:nvCxnSpPr>
          <p:spPr>
            <a:xfrm flipH="1">
              <a:off x="4275" y="2296"/>
              <a:ext cx="238" cy="488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/>
            <p:cNvCxnSpPr/>
            <p:nvPr/>
          </p:nvCxnSpPr>
          <p:spPr>
            <a:xfrm>
              <a:off x="4286" y="3158"/>
              <a:ext cx="0" cy="680"/>
            </a:xfrm>
            <a:prstGeom prst="straightConnector1">
              <a:avLst/>
            </a:prstGeom>
            <a:ln w="412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se šipkou 35"/>
            <p:cNvCxnSpPr/>
            <p:nvPr/>
          </p:nvCxnSpPr>
          <p:spPr>
            <a:xfrm>
              <a:off x="4275" y="2069"/>
              <a:ext cx="223" cy="29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se šipkou 42"/>
            <p:cNvCxnSpPr/>
            <p:nvPr/>
          </p:nvCxnSpPr>
          <p:spPr>
            <a:xfrm>
              <a:off x="5284" y="3125"/>
              <a:ext cx="224" cy="29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859" name="TextovéPole 43"/>
            <p:cNvSpPr txBox="1">
              <a:spLocks noChangeArrowheads="1"/>
            </p:cNvSpPr>
            <p:nvPr/>
          </p:nvSpPr>
          <p:spPr bwMode="auto">
            <a:xfrm>
              <a:off x="3546" y="3498"/>
              <a:ext cx="26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Perpetua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Perpetua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Perpetua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Perpetua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Perpetua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9pPr>
            </a:lstStyle>
            <a:p>
              <a:r>
                <a:rPr lang="cs-CZ" sz="2400" b="1" i="1">
                  <a:latin typeface="Calibri" pitchFamily="34" charset="0"/>
                </a:rPr>
                <a:t>F</a:t>
              </a:r>
              <a:r>
                <a:rPr lang="cs-CZ" sz="2400" b="1" baseline="-25000">
                  <a:latin typeface="Calibri" pitchFamily="34" charset="0"/>
                </a:rPr>
                <a:t>1</a:t>
              </a:r>
              <a:endParaRPr lang="cs-CZ" sz="2400" b="1" i="1" baseline="-25000">
                <a:latin typeface="Calibri" pitchFamily="34" charset="0"/>
              </a:endParaRPr>
            </a:p>
          </p:txBody>
        </p:sp>
        <p:sp>
          <p:nvSpPr>
            <p:cNvPr id="35860" name="TextovéPole 44"/>
            <p:cNvSpPr txBox="1">
              <a:spLocks noChangeArrowheads="1"/>
            </p:cNvSpPr>
            <p:nvPr/>
          </p:nvSpPr>
          <p:spPr bwMode="auto">
            <a:xfrm>
              <a:off x="3723" y="2232"/>
              <a:ext cx="26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Perpetua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Perpetua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Perpetua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Perpetua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Perpetua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9pPr>
            </a:lstStyle>
            <a:p>
              <a:r>
                <a:rPr lang="cs-CZ" sz="2400" b="1" i="1">
                  <a:latin typeface="Calibri" pitchFamily="34" charset="0"/>
                </a:rPr>
                <a:t>F</a:t>
              </a:r>
              <a:r>
                <a:rPr lang="cs-CZ" sz="2400" b="1" baseline="-25000">
                  <a:latin typeface="Calibri" pitchFamily="34" charset="0"/>
                </a:rPr>
                <a:t>1</a:t>
              </a:r>
              <a:endParaRPr lang="cs-CZ" sz="2400" b="1" i="1" baseline="-25000">
                <a:latin typeface="Calibri" pitchFamily="34" charset="0"/>
              </a:endParaRPr>
            </a:p>
          </p:txBody>
        </p:sp>
        <p:sp>
          <p:nvSpPr>
            <p:cNvPr id="35861" name="TextovéPole 45"/>
            <p:cNvSpPr txBox="1">
              <a:spLocks noChangeArrowheads="1"/>
            </p:cNvSpPr>
            <p:nvPr/>
          </p:nvSpPr>
          <p:spPr bwMode="auto">
            <a:xfrm>
              <a:off x="4544" y="2068"/>
              <a:ext cx="26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Perpetua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Perpetua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Perpetua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Perpetua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Perpetua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9pPr>
            </a:lstStyle>
            <a:p>
              <a:r>
                <a:rPr lang="cs-CZ" sz="2400" b="1" i="1">
                  <a:latin typeface="Calibri" pitchFamily="34" charset="0"/>
                </a:rPr>
                <a:t>F</a:t>
              </a:r>
              <a:r>
                <a:rPr lang="cs-CZ" sz="2400" b="1" baseline="-25000">
                  <a:latin typeface="Calibri" pitchFamily="34" charset="0"/>
                </a:rPr>
                <a:t>2</a:t>
              </a:r>
              <a:endParaRPr lang="cs-CZ" sz="2400" b="1" i="1" baseline="-25000">
                <a:latin typeface="Calibri" pitchFamily="34" charset="0"/>
              </a:endParaRPr>
            </a:p>
          </p:txBody>
        </p:sp>
        <p:sp>
          <p:nvSpPr>
            <p:cNvPr id="35862" name="TextovéPole 46"/>
            <p:cNvSpPr txBox="1">
              <a:spLocks noChangeArrowheads="1"/>
            </p:cNvSpPr>
            <p:nvPr/>
          </p:nvSpPr>
          <p:spPr bwMode="auto">
            <a:xfrm>
              <a:off x="5234" y="3346"/>
              <a:ext cx="26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Perpetua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Perpetua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Perpetua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Perpetua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Perpetua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9pPr>
            </a:lstStyle>
            <a:p>
              <a:r>
                <a:rPr lang="cs-CZ" sz="2400" b="1" i="1">
                  <a:latin typeface="Calibri" pitchFamily="34" charset="0"/>
                </a:rPr>
                <a:t>F</a:t>
              </a:r>
              <a:r>
                <a:rPr lang="cs-CZ" sz="2400" b="1" baseline="-25000">
                  <a:latin typeface="Calibri" pitchFamily="34" charset="0"/>
                </a:rPr>
                <a:t>2</a:t>
              </a:r>
              <a:endParaRPr lang="cs-CZ" sz="2400" b="1" i="1" baseline="-25000">
                <a:latin typeface="Calibri" pitchFamily="34" charset="0"/>
              </a:endParaRPr>
            </a:p>
          </p:txBody>
        </p:sp>
        <p:sp>
          <p:nvSpPr>
            <p:cNvPr id="35863" name="TextovéPole 47"/>
            <p:cNvSpPr txBox="1">
              <a:spLocks noChangeArrowheads="1"/>
            </p:cNvSpPr>
            <p:nvPr/>
          </p:nvSpPr>
          <p:spPr bwMode="auto">
            <a:xfrm>
              <a:off x="4380" y="2634"/>
              <a:ext cx="2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Perpetua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Perpetua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Perpetua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Perpetua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Perpetua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9pPr>
            </a:lstStyle>
            <a:p>
              <a:r>
                <a:rPr lang="cs-CZ" sz="2400" b="1" i="1">
                  <a:solidFill>
                    <a:srgbClr val="0000FF"/>
                  </a:solidFill>
                  <a:latin typeface="Calibri" pitchFamily="34" charset="0"/>
                </a:rPr>
                <a:t>F</a:t>
              </a:r>
              <a:endParaRPr lang="cs-CZ" sz="2400" b="1" i="1" baseline="-25000">
                <a:solidFill>
                  <a:srgbClr val="0000FF"/>
                </a:solidFill>
                <a:latin typeface="Calibri" pitchFamily="34" charset="0"/>
              </a:endParaRPr>
            </a:p>
          </p:txBody>
        </p:sp>
        <p:sp>
          <p:nvSpPr>
            <p:cNvPr id="35864" name="TextovéPole 48"/>
            <p:cNvSpPr txBox="1">
              <a:spLocks noChangeArrowheads="1"/>
            </p:cNvSpPr>
            <p:nvPr/>
          </p:nvSpPr>
          <p:spPr bwMode="auto">
            <a:xfrm>
              <a:off x="4337" y="3592"/>
              <a:ext cx="2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Perpetua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Perpetua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Perpetua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Perpetua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Perpetua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9pPr>
            </a:lstStyle>
            <a:p>
              <a:r>
                <a:rPr lang="cs-CZ" sz="2400" b="1" i="1">
                  <a:solidFill>
                    <a:srgbClr val="0000FF"/>
                  </a:solidFill>
                  <a:latin typeface="Calibri" pitchFamily="34" charset="0"/>
                </a:rPr>
                <a:t>F</a:t>
              </a:r>
              <a:endParaRPr lang="cs-CZ" sz="2400" b="1" i="1" baseline="-25000">
                <a:solidFill>
                  <a:srgbClr val="0000FF"/>
                </a:solidFill>
                <a:latin typeface="Calibri" pitchFamily="34" charset="0"/>
              </a:endParaRPr>
            </a:p>
          </p:txBody>
        </p:sp>
        <p:sp>
          <p:nvSpPr>
            <p:cNvPr id="35865" name="TextovéPole 49"/>
            <p:cNvSpPr txBox="1">
              <a:spLocks noChangeArrowheads="1"/>
            </p:cNvSpPr>
            <p:nvPr/>
          </p:nvSpPr>
          <p:spPr bwMode="auto">
            <a:xfrm>
              <a:off x="3994" y="1941"/>
              <a:ext cx="2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Perpetua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Perpetua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Perpetua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Perpetua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Perpetua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9pPr>
            </a:lstStyle>
            <a:p>
              <a:r>
                <a:rPr lang="cs-CZ" sz="2400">
                  <a:latin typeface="Calibri" pitchFamily="34" charset="0"/>
                </a:rPr>
                <a:t>C</a:t>
              </a:r>
            </a:p>
          </p:txBody>
        </p:sp>
        <p:cxnSp>
          <p:nvCxnSpPr>
            <p:cNvPr id="51" name="Přímá spojnice 50"/>
            <p:cNvCxnSpPr/>
            <p:nvPr/>
          </p:nvCxnSpPr>
          <p:spPr>
            <a:xfrm>
              <a:off x="4175" y="1984"/>
              <a:ext cx="1205" cy="1270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867" name="TextovéPole 51"/>
            <p:cNvSpPr txBox="1">
              <a:spLocks noChangeArrowheads="1"/>
            </p:cNvSpPr>
            <p:nvPr/>
          </p:nvSpPr>
          <p:spPr bwMode="auto">
            <a:xfrm>
              <a:off x="3609" y="2834"/>
              <a:ext cx="2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Perpetua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Perpetua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Perpetua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Perpetua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Perpetua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9pPr>
            </a:lstStyle>
            <a:p>
              <a:r>
                <a:rPr lang="cs-CZ" sz="2400">
                  <a:latin typeface="Calibri" pitchFamily="34" charset="0"/>
                </a:rPr>
                <a:t>A</a:t>
              </a:r>
            </a:p>
          </p:txBody>
        </p:sp>
        <p:sp>
          <p:nvSpPr>
            <p:cNvPr id="35868" name="TextovéPole 52"/>
            <p:cNvSpPr txBox="1">
              <a:spLocks noChangeArrowheads="1"/>
            </p:cNvSpPr>
            <p:nvPr/>
          </p:nvSpPr>
          <p:spPr bwMode="auto">
            <a:xfrm>
              <a:off x="5124" y="2766"/>
              <a:ext cx="2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Perpetua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Perpetua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Perpetua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Perpetua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Perpetua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9pPr>
            </a:lstStyle>
            <a:p>
              <a:r>
                <a:rPr lang="cs-CZ" sz="2400">
                  <a:latin typeface="Calibri" pitchFamily="34" charset="0"/>
                </a:rPr>
                <a:t>B</a:t>
              </a:r>
            </a:p>
          </p:txBody>
        </p:sp>
        <p:sp>
          <p:nvSpPr>
            <p:cNvPr id="35869" name="TextovéPole 53"/>
            <p:cNvSpPr txBox="1">
              <a:spLocks noChangeArrowheads="1"/>
            </p:cNvSpPr>
            <p:nvPr/>
          </p:nvSpPr>
          <p:spPr bwMode="auto">
            <a:xfrm>
              <a:off x="4294" y="2834"/>
              <a:ext cx="2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Perpetua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Perpetua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Perpetua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Perpetua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Perpetua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erpetua"/>
                </a:defRPr>
              </a:lvl9pPr>
            </a:lstStyle>
            <a:p>
              <a:r>
                <a:rPr lang="cs-CZ" sz="2400">
                  <a:latin typeface="Calibri" pitchFamily="34" charset="0"/>
                </a:rPr>
                <a:t>D</a:t>
              </a:r>
            </a:p>
          </p:txBody>
        </p:sp>
      </p:grpSp>
      <p:sp>
        <p:nvSpPr>
          <p:cNvPr id="35871" name="Nadpis 1"/>
          <p:cNvSpPr txBox="1">
            <a:spLocks/>
          </p:cNvSpPr>
          <p:nvPr/>
        </p:nvSpPr>
        <p:spPr bwMode="auto">
          <a:xfrm>
            <a:off x="395288" y="333375"/>
            <a:ext cx="8291512" cy="6365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erpetua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/>
              </a:defRPr>
            </a:lvl9pPr>
          </a:lstStyle>
          <a:p>
            <a:r>
              <a:rPr lang="cs-CZ" sz="320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>
                <a:solidFill>
                  <a:srgbClr val="FFFFFF"/>
                </a:solidFill>
                <a:latin typeface="Comic Sans MS" pitchFamily="66" charset="0"/>
              </a:rPr>
              <a:t>Problém výslednice – učebnice</a:t>
            </a:r>
          </a:p>
        </p:txBody>
      </p:sp>
    </p:spTree>
    <p:extLst>
      <p:ext uri="{BB962C8B-B14F-4D97-AF65-F5344CB8AC3E}">
        <p14:creationId xmlns:p14="http://schemas.microsoft.com/office/powerpoint/2010/main" val="111913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406399" y="4292600"/>
            <a:ext cx="8291513" cy="2303463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46" name="Nadpis 1"/>
          <p:cNvSpPr txBox="1">
            <a:spLocks/>
          </p:cNvSpPr>
          <p:nvPr/>
        </p:nvSpPr>
        <p:spPr bwMode="auto">
          <a:xfrm>
            <a:off x="406399" y="188640"/>
            <a:ext cx="8291513" cy="6365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erpetua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/>
              </a:defRPr>
            </a:lvl9pPr>
          </a:lstStyle>
          <a:p>
            <a:r>
              <a:rPr lang="cs-CZ" sz="320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>
                <a:solidFill>
                  <a:srgbClr val="FFFFFF"/>
                </a:solidFill>
                <a:latin typeface="Comic Sans MS" pitchFamily="66" charset="0"/>
              </a:rPr>
              <a:t>Problém výslednice – otázky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73843" y="1009650"/>
            <a:ext cx="8602663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000" dirty="0">
                <a:latin typeface="Comic Sans MS" pitchFamily="66" charset="0"/>
              </a:rPr>
              <a:t> Co znamená „stejné účinky na těleso skládané síly“? (</a:t>
            </a:r>
            <a:r>
              <a:rPr lang="cs-CZ" sz="2000" dirty="0" err="1">
                <a:latin typeface="Comic Sans MS" pitchFamily="66" charset="0"/>
              </a:rPr>
              <a:t>effective</a:t>
            </a:r>
            <a:r>
              <a:rPr lang="cs-CZ" sz="2000" dirty="0">
                <a:latin typeface="Comic Sans MS" pitchFamily="66" charset="0"/>
              </a:rPr>
              <a:t> </a:t>
            </a:r>
            <a:r>
              <a:rPr lang="cs-CZ" sz="2000" dirty="0" smtClean="0">
                <a:latin typeface="Comic Sans MS" pitchFamily="66" charset="0"/>
              </a:rPr>
              <a:t> </a:t>
            </a:r>
          </a:p>
          <a:p>
            <a:r>
              <a:rPr lang="cs-CZ" sz="2000" dirty="0">
                <a:latin typeface="Comic Sans MS" pitchFamily="66" charset="0"/>
              </a:rPr>
              <a:t> </a:t>
            </a:r>
            <a:r>
              <a:rPr lang="cs-CZ" sz="2000" dirty="0" smtClean="0">
                <a:latin typeface="Comic Sans MS" pitchFamily="66" charset="0"/>
              </a:rPr>
              <a:t>  </a:t>
            </a:r>
            <a:r>
              <a:rPr lang="cs-CZ" sz="2000" dirty="0" err="1" smtClean="0">
                <a:latin typeface="Comic Sans MS" pitchFamily="66" charset="0"/>
              </a:rPr>
              <a:t>action</a:t>
            </a:r>
            <a:r>
              <a:rPr lang="cs-CZ" sz="2000" dirty="0">
                <a:latin typeface="Comic Sans MS" pitchFamily="66" charset="0"/>
              </a:rPr>
              <a:t>)</a:t>
            </a:r>
          </a:p>
          <a:p>
            <a:pPr>
              <a:buFont typeface="Wingdings" pitchFamily="2" charset="2"/>
              <a:buNone/>
            </a:pPr>
            <a:endParaRPr lang="cs-CZ" sz="20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 Proč lze posouvat síly po jejich vektorových přímkách?</a:t>
            </a:r>
            <a:r>
              <a:rPr lang="cs-CZ" sz="2000" dirty="0">
                <a:latin typeface="Comic Sans MS" pitchFamily="66" charset="0"/>
              </a:rPr>
              <a:t> </a:t>
            </a:r>
          </a:p>
          <a:p>
            <a:pPr>
              <a:buFont typeface="Wingdings" pitchFamily="2" charset="2"/>
              <a:buNone/>
            </a:pPr>
            <a:endParaRPr lang="cs-CZ" sz="20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000" dirty="0">
                <a:latin typeface="Comic Sans MS" pitchFamily="66" charset="0"/>
              </a:rPr>
              <a:t> Co přesně se rozumí různoběžnými silami?  (Stačí, aby jejich směry</a:t>
            </a:r>
          </a:p>
          <a:p>
            <a:pPr>
              <a:buFont typeface="Wingdings" pitchFamily="2" charset="2"/>
              <a:buNone/>
            </a:pPr>
            <a:r>
              <a:rPr lang="cs-CZ" sz="2000" dirty="0">
                <a:latin typeface="Comic Sans MS" pitchFamily="66" charset="0"/>
              </a:rPr>
              <a:t>   byly různé, nebo se vektorové přímky sil musí protínat?)</a:t>
            </a:r>
          </a:p>
          <a:p>
            <a:pPr>
              <a:buFont typeface="Wingdings" pitchFamily="2" charset="2"/>
              <a:buNone/>
            </a:pPr>
            <a:endParaRPr lang="cs-CZ" sz="20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000" dirty="0">
                <a:latin typeface="Comic Sans MS" pitchFamily="66" charset="0"/>
              </a:rPr>
              <a:t> </a:t>
            </a:r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Lze vždy najít jedinou sílu, tj. výslednici, která bude mít na těleso</a:t>
            </a:r>
          </a:p>
          <a:p>
            <a:pPr>
              <a:buFont typeface="Wingdings" pitchFamily="2" charset="2"/>
              <a:buNone/>
            </a:pPr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   „stejné účinky“ jako „skládané síly“?</a:t>
            </a:r>
          </a:p>
          <a:p>
            <a:r>
              <a:rPr lang="cs-CZ" sz="2000" dirty="0">
                <a:latin typeface="Comic Sans MS" pitchFamily="66" charset="0"/>
              </a:rPr>
              <a:t>     </a:t>
            </a:r>
          </a:p>
        </p:txBody>
      </p:sp>
      <p:graphicFrame>
        <p:nvGraphicFramePr>
          <p:cNvPr id="3175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576851"/>
              </p:ext>
            </p:extLst>
          </p:nvPr>
        </p:nvGraphicFramePr>
        <p:xfrm>
          <a:off x="539552" y="4904582"/>
          <a:ext cx="3395859" cy="1476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" name="Equation" r:id="rId3" imgW="2336760" imgH="863280" progId="Equation.DSMT4">
                  <p:embed/>
                </p:oleObj>
              </mc:Choice>
              <mc:Fallback>
                <p:oleObj name="Equation" r:id="rId3" imgW="233676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904582"/>
                        <a:ext cx="3395859" cy="14767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760" name="Group 16"/>
          <p:cNvGrpSpPr>
            <a:grpSpLocks/>
          </p:cNvGrpSpPr>
          <p:nvPr/>
        </p:nvGrpSpPr>
        <p:grpSpPr bwMode="auto">
          <a:xfrm>
            <a:off x="4503738" y="4749800"/>
            <a:ext cx="1400175" cy="1647825"/>
            <a:chOff x="3334" y="2976"/>
            <a:chExt cx="882" cy="1038"/>
          </a:xfrm>
        </p:grpSpPr>
        <p:graphicFrame>
          <p:nvGraphicFramePr>
            <p:cNvPr id="31752" name="Object 8"/>
            <p:cNvGraphicFramePr>
              <a:graphicFrameLocks noChangeAspect="1"/>
            </p:cNvGraphicFramePr>
            <p:nvPr/>
          </p:nvGraphicFramePr>
          <p:xfrm>
            <a:off x="3424" y="3158"/>
            <a:ext cx="59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0" name="Equation" r:id="rId5" imgW="482400" imgH="203040" progId="Equation.DSMT4">
                    <p:embed/>
                  </p:oleObj>
                </mc:Choice>
                <mc:Fallback>
                  <p:oleObj name="Equation" r:id="rId5" imgW="48240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4" y="3158"/>
                          <a:ext cx="59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753" name="Line 9"/>
            <p:cNvSpPr>
              <a:spLocks noChangeShapeType="1"/>
            </p:cNvSpPr>
            <p:nvPr/>
          </p:nvSpPr>
          <p:spPr bwMode="auto">
            <a:xfrm>
              <a:off x="3379" y="3748"/>
              <a:ext cx="680" cy="45"/>
            </a:xfrm>
            <a:prstGeom prst="line">
              <a:avLst/>
            </a:prstGeom>
            <a:noFill/>
            <a:ln w="41275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54" name="Line 10"/>
            <p:cNvSpPr>
              <a:spLocks noChangeShapeType="1"/>
            </p:cNvSpPr>
            <p:nvPr/>
          </p:nvSpPr>
          <p:spPr bwMode="auto">
            <a:xfrm>
              <a:off x="3379" y="3748"/>
              <a:ext cx="408" cy="136"/>
            </a:xfrm>
            <a:prstGeom prst="line">
              <a:avLst/>
            </a:prstGeom>
            <a:noFill/>
            <a:ln w="41275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56" name="Line 12"/>
            <p:cNvSpPr>
              <a:spLocks noChangeShapeType="1"/>
            </p:cNvSpPr>
            <p:nvPr/>
          </p:nvSpPr>
          <p:spPr bwMode="auto">
            <a:xfrm flipV="1">
              <a:off x="3379" y="2976"/>
              <a:ext cx="0" cy="772"/>
            </a:xfrm>
            <a:prstGeom prst="line">
              <a:avLst/>
            </a:prstGeom>
            <a:noFill/>
            <a:ln w="41275">
              <a:solidFill>
                <a:srgbClr val="339966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55" name="Oval 11"/>
            <p:cNvSpPr>
              <a:spLocks noChangeAspect="1" noChangeArrowheads="1"/>
            </p:cNvSpPr>
            <p:nvPr/>
          </p:nvSpPr>
          <p:spPr bwMode="auto">
            <a:xfrm>
              <a:off x="3334" y="3702"/>
              <a:ext cx="68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aphicFrame>
          <p:nvGraphicFramePr>
            <p:cNvPr id="31757" name="Object 13"/>
            <p:cNvGraphicFramePr>
              <a:graphicFrameLocks noChangeAspect="1"/>
            </p:cNvGraphicFramePr>
            <p:nvPr/>
          </p:nvGraphicFramePr>
          <p:xfrm>
            <a:off x="4014" y="3521"/>
            <a:ext cx="202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1" name="Equation" r:id="rId7" imgW="164880" imgH="203040" progId="Equation.DSMT4">
                    <p:embed/>
                  </p:oleObj>
                </mc:Choice>
                <mc:Fallback>
                  <p:oleObj name="Equation" r:id="rId7" imgW="16488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14" y="3521"/>
                          <a:ext cx="202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758" name="Object 14"/>
            <p:cNvGraphicFramePr>
              <a:graphicFrameLocks noChangeAspect="1"/>
            </p:cNvGraphicFramePr>
            <p:nvPr/>
          </p:nvGraphicFramePr>
          <p:xfrm>
            <a:off x="3787" y="3793"/>
            <a:ext cx="156" cy="2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2" name="Equation" r:id="rId9" imgW="126720" imgH="164880" progId="Equation.DSMT4">
                    <p:embed/>
                  </p:oleObj>
                </mc:Choice>
                <mc:Fallback>
                  <p:oleObj name="Equation" r:id="rId9" imgW="12672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87" y="3793"/>
                          <a:ext cx="156" cy="2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759" name="Oval 15"/>
          <p:cNvSpPr>
            <a:spLocks noChangeArrowheads="1"/>
          </p:cNvSpPr>
          <p:nvPr/>
        </p:nvSpPr>
        <p:spPr bwMode="auto">
          <a:xfrm>
            <a:off x="2855911" y="5660231"/>
            <a:ext cx="1079500" cy="649287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160" y="4521200"/>
            <a:ext cx="2388572" cy="20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539552" y="4292600"/>
            <a:ext cx="6486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400" dirty="0">
                <a:latin typeface="Comic Sans MS" pitchFamily="66" charset="0"/>
              </a:rPr>
              <a:t>Hledisko pro „stejné účinky“: impulsové věty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2530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animBg="1"/>
      <p:bldP spid="31759" grpId="0" animBg="1"/>
      <p:bldP spid="3174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468313" y="5157788"/>
            <a:ext cx="8207375" cy="1223962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468313" y="1341438"/>
            <a:ext cx="8207375" cy="9144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770" name="Nadpis 1"/>
          <p:cNvSpPr txBox="1">
            <a:spLocks/>
          </p:cNvSpPr>
          <p:nvPr/>
        </p:nvSpPr>
        <p:spPr bwMode="auto">
          <a:xfrm>
            <a:off x="406400" y="333375"/>
            <a:ext cx="8291513" cy="6365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erpetua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/>
              </a:defRPr>
            </a:lvl9pPr>
          </a:lstStyle>
          <a:p>
            <a:r>
              <a:rPr lang="cs-CZ" sz="3200" dirty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>
                <a:solidFill>
                  <a:srgbClr val="FFFFFF"/>
                </a:solidFill>
                <a:latin typeface="Comic Sans MS" pitchFamily="66" charset="0"/>
              </a:rPr>
              <a:t>Problém výslednice – algebra </a:t>
            </a:r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1795463" y="1484313"/>
          <a:ext cx="5426075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2" name="Equation" r:id="rId3" imgW="4305240" imgH="431640" progId="Equation.DSMT4">
                  <p:embed/>
                </p:oleObj>
              </mc:Choice>
              <mc:Fallback>
                <p:oleObj name="Equation" r:id="rId3" imgW="43052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1484313"/>
                        <a:ext cx="5426075" cy="61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1619250" y="2636838"/>
          <a:ext cx="6129338" cy="366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3" name="Equation" r:id="rId5" imgW="4863960" imgH="2590560" progId="Equation.DSMT4">
                  <p:embed/>
                </p:oleObj>
              </mc:Choice>
              <mc:Fallback>
                <p:oleObj name="Equation" r:id="rId5" imgW="4863960" imgH="259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636838"/>
                        <a:ext cx="6129338" cy="366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686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vnoramenný trojúhelník 10"/>
          <p:cNvSpPr/>
          <p:nvPr/>
        </p:nvSpPr>
        <p:spPr>
          <a:xfrm>
            <a:off x="1008894" y="4307338"/>
            <a:ext cx="203593" cy="47027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8" name="Přímá spojnice 27"/>
          <p:cNvCxnSpPr/>
          <p:nvPr/>
        </p:nvCxnSpPr>
        <p:spPr>
          <a:xfrm>
            <a:off x="2164400" y="1772816"/>
            <a:ext cx="0" cy="3635148"/>
          </a:xfrm>
          <a:prstGeom prst="line">
            <a:avLst/>
          </a:prstGeom>
          <a:ln w="19050">
            <a:solidFill>
              <a:schemeClr val="tx1"/>
            </a:solidFill>
            <a:prstDash val="sysDash"/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 txBox="1">
            <a:spLocks/>
          </p:cNvSpPr>
          <p:nvPr/>
        </p:nvSpPr>
        <p:spPr>
          <a:xfrm>
            <a:off x="407059" y="332656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 smtClean="0">
                <a:solidFill>
                  <a:prstClr val="white"/>
                </a:solidFill>
                <a:latin typeface="Comic Sans MS" pitchFamily="66" charset="0"/>
              </a:rPr>
              <a:t>Písemná část SZZ z didaktiky F – 2012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5422135"/>
            <a:ext cx="295232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4" name="Kosoúhelník 3"/>
          <p:cNvSpPr/>
          <p:nvPr/>
        </p:nvSpPr>
        <p:spPr>
          <a:xfrm rot="3996597">
            <a:off x="1265819" y="4011414"/>
            <a:ext cx="2982390" cy="159389"/>
          </a:xfrm>
          <a:prstGeom prst="parallelogram">
            <a:avLst>
              <a:gd name="adj" fmla="val 456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>
            <a:off x="1415198" y="4213669"/>
            <a:ext cx="135336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ál 9"/>
          <p:cNvSpPr>
            <a:spLocks noChangeAspect="1"/>
          </p:cNvSpPr>
          <p:nvPr/>
        </p:nvSpPr>
        <p:spPr>
          <a:xfrm>
            <a:off x="1008894" y="4091108"/>
            <a:ext cx="252000" cy="252000"/>
          </a:xfrm>
          <a:prstGeom prst="ellipse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Kosoúhelník 2"/>
          <p:cNvSpPr/>
          <p:nvPr/>
        </p:nvSpPr>
        <p:spPr>
          <a:xfrm>
            <a:off x="755576" y="2757839"/>
            <a:ext cx="1512168" cy="2664296"/>
          </a:xfrm>
          <a:prstGeom prst="parallelogram">
            <a:avLst>
              <a:gd name="adj" fmla="val 889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1110690" y="4777617"/>
            <a:ext cx="0" cy="1728000"/>
          </a:xfrm>
          <a:prstGeom prst="straightConnector1">
            <a:avLst/>
          </a:prstGeom>
          <a:ln w="412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1403648" y="4260859"/>
            <a:ext cx="0" cy="432000"/>
          </a:xfrm>
          <a:prstGeom prst="straightConnector1">
            <a:avLst/>
          </a:prstGeom>
          <a:ln w="412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523" y="4260859"/>
            <a:ext cx="433387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0" name="Přímá spojnice se šipkou 19"/>
          <p:cNvCxnSpPr/>
          <p:nvPr/>
        </p:nvCxnSpPr>
        <p:spPr>
          <a:xfrm flipV="1">
            <a:off x="869217" y="3103964"/>
            <a:ext cx="0" cy="2304000"/>
          </a:xfrm>
          <a:prstGeom prst="straightConnector1">
            <a:avLst/>
          </a:prstGeom>
          <a:ln w="412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3347864" y="4759964"/>
            <a:ext cx="0" cy="648000"/>
          </a:xfrm>
          <a:prstGeom prst="straightConnector1">
            <a:avLst/>
          </a:prstGeom>
          <a:ln w="412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0" name="Přímá spojnice se šipkou 2059"/>
          <p:cNvCxnSpPr/>
          <p:nvPr/>
        </p:nvCxnSpPr>
        <p:spPr>
          <a:xfrm>
            <a:off x="1415198" y="4229902"/>
            <a:ext cx="374400" cy="0"/>
          </a:xfrm>
          <a:prstGeom prst="straightConnector1">
            <a:avLst/>
          </a:prstGeom>
          <a:ln w="41275">
            <a:solidFill>
              <a:srgbClr val="008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2" name="Přímá spojnice se šipkou 2061"/>
          <p:cNvCxnSpPr/>
          <p:nvPr/>
        </p:nvCxnSpPr>
        <p:spPr>
          <a:xfrm flipH="1" flipV="1">
            <a:off x="2469816" y="4229902"/>
            <a:ext cx="374400" cy="1"/>
          </a:xfrm>
          <a:prstGeom prst="straightConnector1">
            <a:avLst/>
          </a:prstGeom>
          <a:ln w="41275">
            <a:solidFill>
              <a:srgbClr val="008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6" name="Ovál 2065"/>
          <p:cNvSpPr>
            <a:spLocks noChangeAspect="1"/>
          </p:cNvSpPr>
          <p:nvPr/>
        </p:nvSpPr>
        <p:spPr>
          <a:xfrm>
            <a:off x="2768564" y="4163108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68" name="Ovál 2067"/>
          <p:cNvSpPr>
            <a:spLocks noChangeAspect="1"/>
          </p:cNvSpPr>
          <p:nvPr/>
        </p:nvSpPr>
        <p:spPr>
          <a:xfrm>
            <a:off x="1349648" y="4175902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71" name="Přímá spojnice se šipkou 2070"/>
          <p:cNvCxnSpPr/>
          <p:nvPr/>
        </p:nvCxnSpPr>
        <p:spPr>
          <a:xfrm>
            <a:off x="2215999" y="2871101"/>
            <a:ext cx="374400" cy="216000"/>
          </a:xfrm>
          <a:prstGeom prst="straightConnector1">
            <a:avLst/>
          </a:prstGeom>
          <a:ln w="41275">
            <a:solidFill>
              <a:srgbClr val="008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6" name="Přímá spojnice se šipkou 2075"/>
          <p:cNvCxnSpPr/>
          <p:nvPr/>
        </p:nvCxnSpPr>
        <p:spPr>
          <a:xfrm flipH="1" flipV="1">
            <a:off x="1789598" y="2615740"/>
            <a:ext cx="374400" cy="216000"/>
          </a:xfrm>
          <a:prstGeom prst="straightConnector1">
            <a:avLst/>
          </a:prstGeom>
          <a:ln w="41275">
            <a:solidFill>
              <a:srgbClr val="008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9" name="Ovál 2068"/>
          <p:cNvSpPr>
            <a:spLocks noChangeAspect="1"/>
          </p:cNvSpPr>
          <p:nvPr/>
        </p:nvSpPr>
        <p:spPr>
          <a:xfrm>
            <a:off x="2135580" y="2817101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77" name="TextovéPole 2076"/>
          <p:cNvSpPr txBox="1"/>
          <p:nvPr/>
        </p:nvSpPr>
        <p:spPr>
          <a:xfrm>
            <a:off x="1841408" y="3284984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>
                <a:latin typeface="Comic Sans MS" pitchFamily="66" charset="0"/>
              </a:rPr>
              <a:t>α</a:t>
            </a:r>
            <a:endParaRPr lang="cs-CZ" sz="2400" dirty="0">
              <a:latin typeface="Comic Sans MS" pitchFamily="66" charset="0"/>
            </a:endParaRPr>
          </a:p>
        </p:txBody>
      </p:sp>
      <p:graphicFrame>
        <p:nvGraphicFramePr>
          <p:cNvPr id="2079" name="Objekt 20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7756572"/>
              </p:ext>
            </p:extLst>
          </p:nvPr>
        </p:nvGraphicFramePr>
        <p:xfrm>
          <a:off x="488950" y="5880100"/>
          <a:ext cx="579438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1" name="Equation" r:id="rId5" imgW="304560" imgH="203040" progId="Equation.DSMT4">
                  <p:embed/>
                </p:oleObj>
              </mc:Choice>
              <mc:Fallback>
                <p:oleObj name="Equation" r:id="rId5" imgW="3045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8950" y="5880100"/>
                        <a:ext cx="579438" cy="476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81" name="Objekt 20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900108"/>
              </p:ext>
            </p:extLst>
          </p:nvPr>
        </p:nvGraphicFramePr>
        <p:xfrm>
          <a:off x="1590635" y="4895964"/>
          <a:ext cx="56197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2" name="Equation" r:id="rId7" imgW="241200" imgH="203040" progId="Equation.DSMT4">
                  <p:embed/>
                </p:oleObj>
              </mc:Choice>
              <mc:Fallback>
                <p:oleObj name="Equation" r:id="rId7" imgW="241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90635" y="4895964"/>
                        <a:ext cx="561975" cy="492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83" name="Přímá spojnice 2082"/>
          <p:cNvCxnSpPr/>
          <p:nvPr/>
        </p:nvCxnSpPr>
        <p:spPr>
          <a:xfrm>
            <a:off x="1539241" y="5301208"/>
            <a:ext cx="70433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5" name="Přímá spojnice 2084"/>
          <p:cNvCxnSpPr/>
          <p:nvPr/>
        </p:nvCxnSpPr>
        <p:spPr>
          <a:xfrm flipV="1">
            <a:off x="2243580" y="4759964"/>
            <a:ext cx="513434" cy="5412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7" name="Přímá spojnice 2086"/>
          <p:cNvCxnSpPr/>
          <p:nvPr/>
        </p:nvCxnSpPr>
        <p:spPr>
          <a:xfrm flipH="1" flipV="1">
            <a:off x="1415198" y="4777617"/>
            <a:ext cx="124043" cy="5235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89" name="Objekt 20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579663"/>
              </p:ext>
            </p:extLst>
          </p:nvPr>
        </p:nvGraphicFramePr>
        <p:xfrm>
          <a:off x="380349" y="3940908"/>
          <a:ext cx="462423" cy="631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3" name="Equation" r:id="rId9" imgW="203040" imgH="253800" progId="Equation.DSMT4">
                  <p:embed/>
                </p:oleObj>
              </mc:Choice>
              <mc:Fallback>
                <p:oleObj name="Equation" r:id="rId9" imgW="2030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0349" y="3940908"/>
                        <a:ext cx="462423" cy="631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0" name="Objekt 20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942416"/>
              </p:ext>
            </p:extLst>
          </p:nvPr>
        </p:nvGraphicFramePr>
        <p:xfrm>
          <a:off x="3096973" y="4203680"/>
          <a:ext cx="501781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4" name="Equation" r:id="rId11" imgW="228600" imgH="253800" progId="Equation.DSMT4">
                  <p:embed/>
                </p:oleObj>
              </mc:Choice>
              <mc:Fallback>
                <p:oleObj name="Equation" r:id="rId11" imgW="228600" imgH="253800" progId="Equation.DSMT4">
                  <p:embed/>
                  <p:pic>
                    <p:nvPicPr>
                      <p:cNvPr id="0" name="Objekt 20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6973" y="4203680"/>
                        <a:ext cx="501781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1" name="Objekt 20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0482659"/>
              </p:ext>
            </p:extLst>
          </p:nvPr>
        </p:nvGraphicFramePr>
        <p:xfrm>
          <a:off x="1570308" y="4213669"/>
          <a:ext cx="306388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5" name="Equation" r:id="rId13" imgW="139680" imgH="203040" progId="Equation.DSMT4">
                  <p:embed/>
                </p:oleObj>
              </mc:Choice>
              <mc:Fallback>
                <p:oleObj name="Equation" r:id="rId13" imgW="139680" imgH="203040" progId="Equation.DSMT4">
                  <p:embed/>
                  <p:pic>
                    <p:nvPicPr>
                      <p:cNvPr id="0" name="Objekt 20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308" y="4213669"/>
                        <a:ext cx="306388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2" name="Objekt 20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6529531"/>
              </p:ext>
            </p:extLst>
          </p:nvPr>
        </p:nvGraphicFramePr>
        <p:xfrm>
          <a:off x="2122478" y="4215988"/>
          <a:ext cx="5016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6" name="Equation" r:id="rId15" imgW="228600" imgH="203040" progId="Equation.DSMT4">
                  <p:embed/>
                </p:oleObj>
              </mc:Choice>
              <mc:Fallback>
                <p:oleObj name="Equation" r:id="rId15" imgW="228600" imgH="203040" progId="Equation.DSMT4">
                  <p:embed/>
                  <p:pic>
                    <p:nvPicPr>
                      <p:cNvPr id="0" name="Objekt 20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478" y="4215988"/>
                        <a:ext cx="501650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3" name="Objekt 20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8275666"/>
              </p:ext>
            </p:extLst>
          </p:nvPr>
        </p:nvGraphicFramePr>
        <p:xfrm>
          <a:off x="2660650" y="2871788"/>
          <a:ext cx="361950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7" name="Equation" r:id="rId17" imgW="164880" imgH="203040" progId="Equation.DSMT4">
                  <p:embed/>
                </p:oleObj>
              </mc:Choice>
              <mc:Fallback>
                <p:oleObj name="Equation" r:id="rId17" imgW="164880" imgH="203040" progId="Equation.DSMT4">
                  <p:embed/>
                  <p:pic>
                    <p:nvPicPr>
                      <p:cNvPr id="0" name="Objekt 20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0650" y="2871788"/>
                        <a:ext cx="361950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4" name="Objekt 20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726261"/>
              </p:ext>
            </p:extLst>
          </p:nvPr>
        </p:nvGraphicFramePr>
        <p:xfrm>
          <a:off x="1252538" y="2208213"/>
          <a:ext cx="555625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8" name="Equation" r:id="rId19" imgW="253800" imgH="203040" progId="Equation.DSMT4">
                  <p:embed/>
                </p:oleObj>
              </mc:Choice>
              <mc:Fallback>
                <p:oleObj name="Equation" r:id="rId19" imgW="253800" imgH="203040" progId="Equation.DSMT4">
                  <p:embed/>
                  <p:pic>
                    <p:nvPicPr>
                      <p:cNvPr id="0" name="Objekt 20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2538" y="2208213"/>
                        <a:ext cx="555625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5" name="Objekt 20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4738790"/>
              </p:ext>
            </p:extLst>
          </p:nvPr>
        </p:nvGraphicFramePr>
        <p:xfrm>
          <a:off x="407059" y="5039412"/>
          <a:ext cx="435868" cy="427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9" name="Equation" r:id="rId21" imgW="152280" imgH="164880" progId="Equation.DSMT4">
                  <p:embed/>
                </p:oleObj>
              </mc:Choice>
              <mc:Fallback>
                <p:oleObj name="Equation" r:id="rId21" imgW="1522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407059" y="5039412"/>
                        <a:ext cx="435868" cy="4270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7" name="Objekt 209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7247273"/>
              </p:ext>
            </p:extLst>
          </p:nvPr>
        </p:nvGraphicFramePr>
        <p:xfrm>
          <a:off x="3345607" y="5039412"/>
          <a:ext cx="436563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0" name="Equation" r:id="rId23" imgW="152280" imgH="164880" progId="Equation.DSMT4">
                  <p:embed/>
                </p:oleObj>
              </mc:Choice>
              <mc:Fallback>
                <p:oleObj name="Equation" r:id="rId23" imgW="152280" imgH="164880" progId="Equation.DSMT4">
                  <p:embed/>
                  <p:pic>
                    <p:nvPicPr>
                      <p:cNvPr id="0" name="Objekt 20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5607" y="5039412"/>
                        <a:ext cx="436563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8" name="Objekt 20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532826"/>
              </p:ext>
            </p:extLst>
          </p:nvPr>
        </p:nvGraphicFramePr>
        <p:xfrm>
          <a:off x="1997075" y="2281238"/>
          <a:ext cx="436563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1" name="Equation" r:id="rId25" imgW="152280" imgH="177480" progId="Equation.DSMT4">
                  <p:embed/>
                </p:oleObj>
              </mc:Choice>
              <mc:Fallback>
                <p:oleObj name="Equation" r:id="rId25" imgW="152280" imgH="177480" progId="Equation.DSMT4">
                  <p:embed/>
                  <p:pic>
                    <p:nvPicPr>
                      <p:cNvPr id="0" name="Objekt 20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7075" y="2281238"/>
                        <a:ext cx="436563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00" name="Přímá spojnice se šipkou 2099"/>
          <p:cNvCxnSpPr>
            <a:stCxn id="2050" idx="0"/>
          </p:cNvCxnSpPr>
          <p:nvPr/>
        </p:nvCxnSpPr>
        <p:spPr>
          <a:xfrm>
            <a:off x="2087725" y="5422135"/>
            <a:ext cx="2052227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01" name="Objekt 2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32012"/>
              </p:ext>
            </p:extLst>
          </p:nvPr>
        </p:nvGraphicFramePr>
        <p:xfrm>
          <a:off x="3776414" y="5460642"/>
          <a:ext cx="36353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2" name="Equation" r:id="rId27" imgW="126720" imgH="139680" progId="Equation.DSMT4">
                  <p:embed/>
                </p:oleObj>
              </mc:Choice>
              <mc:Fallback>
                <p:oleObj name="Equation" r:id="rId27" imgW="126720" imgH="139680" progId="Equation.DSMT4">
                  <p:embed/>
                  <p:pic>
                    <p:nvPicPr>
                      <p:cNvPr id="0" name="Objekt 20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6414" y="5460642"/>
                        <a:ext cx="363538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3" name="Objekt 2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9067658"/>
              </p:ext>
            </p:extLst>
          </p:nvPr>
        </p:nvGraphicFramePr>
        <p:xfrm>
          <a:off x="1952625" y="1331913"/>
          <a:ext cx="4000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3" name="Equation" r:id="rId29" imgW="139680" imgH="164880" progId="Equation.DSMT4">
                  <p:embed/>
                </p:oleObj>
              </mc:Choice>
              <mc:Fallback>
                <p:oleObj name="Equation" r:id="rId29" imgW="139680" imgH="164880" progId="Equation.DSMT4">
                  <p:embed/>
                  <p:pic>
                    <p:nvPicPr>
                      <p:cNvPr id="0" name="Objekt 2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625" y="1331913"/>
                        <a:ext cx="40005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04" name="Ovál 2103"/>
          <p:cNvSpPr>
            <a:spLocks noChangeAspect="1"/>
          </p:cNvSpPr>
          <p:nvPr/>
        </p:nvSpPr>
        <p:spPr>
          <a:xfrm>
            <a:off x="2112297" y="5353964"/>
            <a:ext cx="108000" cy="108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105" name="Objekt 2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638045"/>
              </p:ext>
            </p:extLst>
          </p:nvPr>
        </p:nvGraphicFramePr>
        <p:xfrm>
          <a:off x="1976798" y="5848798"/>
          <a:ext cx="363538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4" name="Equation" r:id="rId31" imgW="126720" imgH="126720" progId="Equation.DSMT4">
                  <p:embed/>
                </p:oleObj>
              </mc:Choice>
              <mc:Fallback>
                <p:oleObj name="Equation" r:id="rId31" imgW="126720" imgH="126720" progId="Equation.DSMT4">
                  <p:embed/>
                  <p:pic>
                    <p:nvPicPr>
                      <p:cNvPr id="0" name="Objekt 2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798" y="5848798"/>
                        <a:ext cx="363538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7" name="Objekt 2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36869"/>
              </p:ext>
            </p:extLst>
          </p:nvPr>
        </p:nvGraphicFramePr>
        <p:xfrm>
          <a:off x="3829050" y="1527175"/>
          <a:ext cx="4618038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5" name="Equation" r:id="rId33" imgW="2438280" imgH="457200" progId="Equation.DSMT4">
                  <p:embed/>
                </p:oleObj>
              </mc:Choice>
              <mc:Fallback>
                <p:oleObj name="Equation" r:id="rId33" imgW="24382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3829050" y="1527175"/>
                        <a:ext cx="4618038" cy="911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" name="Objekt 210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697774"/>
              </p:ext>
            </p:extLst>
          </p:nvPr>
        </p:nvGraphicFramePr>
        <p:xfrm>
          <a:off x="3923928" y="2845920"/>
          <a:ext cx="5019519" cy="2488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6" name="Equation" r:id="rId35" imgW="2755800" imgH="1244520" progId="Equation.DSMT4">
                  <p:embed/>
                </p:oleObj>
              </mc:Choice>
              <mc:Fallback>
                <p:oleObj name="Equation" r:id="rId35" imgW="2755800" imgH="1244520" progId="Equation.DSMT4">
                  <p:embed/>
                  <p:pic>
                    <p:nvPicPr>
                      <p:cNvPr id="0" name="Objekt 2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2845920"/>
                        <a:ext cx="5019519" cy="24881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10" name="Objekt 21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623557"/>
              </p:ext>
            </p:extLst>
          </p:nvPr>
        </p:nvGraphicFramePr>
        <p:xfrm>
          <a:off x="2936875" y="3708400"/>
          <a:ext cx="25558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7" name="Equation" r:id="rId37" imgW="88560" imgH="177480" progId="Equation.DSMT4">
                  <p:embed/>
                </p:oleObj>
              </mc:Choice>
              <mc:Fallback>
                <p:oleObj name="Equation" r:id="rId37" imgW="88560" imgH="177480" progId="Equation.DSMT4">
                  <p:embed/>
                  <p:pic>
                    <p:nvPicPr>
                      <p:cNvPr id="0" name="Objekt 2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75" y="3708400"/>
                        <a:ext cx="255588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11" name="Objekt 2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7417994"/>
              </p:ext>
            </p:extLst>
          </p:nvPr>
        </p:nvGraphicFramePr>
        <p:xfrm>
          <a:off x="1111250" y="4722813"/>
          <a:ext cx="3635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8" name="Equation" r:id="rId39" imgW="126720" imgH="177480" progId="Equation.DSMT4">
                  <p:embed/>
                </p:oleObj>
              </mc:Choice>
              <mc:Fallback>
                <p:oleObj name="Equation" r:id="rId39" imgW="126720" imgH="177480" progId="Equation.DSMT4">
                  <p:embed/>
                  <p:pic>
                    <p:nvPicPr>
                      <p:cNvPr id="0" name="Objekt 2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0" y="4722813"/>
                        <a:ext cx="363538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ovéPole 45"/>
          <p:cNvSpPr txBox="1"/>
          <p:nvPr/>
        </p:nvSpPr>
        <p:spPr>
          <a:xfrm>
            <a:off x="2121644" y="3284984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>
                <a:latin typeface="Comic Sans MS" pitchFamily="66" charset="0"/>
              </a:rPr>
              <a:t>α</a:t>
            </a:r>
            <a:endParaRPr lang="cs-CZ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53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07059" y="332656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>
                <a:solidFill>
                  <a:srgbClr val="FFFFFF"/>
                </a:solidFill>
                <a:latin typeface="Comic Sans MS" pitchFamily="66" charset="0"/>
              </a:rPr>
              <a:t>Problém výslednice – </a:t>
            </a:r>
            <a:r>
              <a:rPr lang="cs-CZ" sz="3200" b="1" dirty="0" smtClean="0">
                <a:solidFill>
                  <a:srgbClr val="FFFFFF"/>
                </a:solidFill>
                <a:latin typeface="Comic Sans MS" pitchFamily="66" charset="0"/>
              </a:rPr>
              <a:t>příklad 1</a:t>
            </a:r>
            <a:endParaRPr lang="cs-CZ" sz="3200" b="1" dirty="0" smtClean="0">
              <a:solidFill>
                <a:prstClr val="white"/>
              </a:solidFill>
              <a:latin typeface="Comic Sans MS" pitchFamily="66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814" y="1628800"/>
            <a:ext cx="6800001" cy="490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843808" y="1181943"/>
            <a:ext cx="3095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Soustava sil v rovině</a:t>
            </a:r>
            <a:endParaRPr lang="cs-CZ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86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07059" y="332656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>
                <a:solidFill>
                  <a:srgbClr val="FFFFFF"/>
                </a:solidFill>
                <a:latin typeface="Comic Sans MS" pitchFamily="66" charset="0"/>
              </a:rPr>
              <a:t>Problém výslednice – příklad </a:t>
            </a:r>
            <a:r>
              <a:rPr lang="cs-CZ" sz="3200" b="1" dirty="0" smtClean="0">
                <a:solidFill>
                  <a:srgbClr val="FFFFFF"/>
                </a:solidFill>
                <a:latin typeface="Comic Sans MS" pitchFamily="66" charset="0"/>
              </a:rPr>
              <a:t>2</a:t>
            </a:r>
            <a:endParaRPr lang="cs-CZ" sz="3200" b="1" dirty="0">
              <a:solidFill>
                <a:prstClr val="white"/>
              </a:solidFill>
              <a:latin typeface="Comic Sans MS" pitchFamily="66" charset="0"/>
            </a:endParaRPr>
          </a:p>
          <a:p>
            <a:endParaRPr lang="cs-CZ" sz="3200" b="1" dirty="0" smtClean="0">
              <a:solidFill>
                <a:prstClr val="white"/>
              </a:solidFill>
              <a:latin typeface="Comic Sans MS" pitchFamily="66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38481" y="1181942"/>
            <a:ext cx="4028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Soustava rovnoběžných sil </a:t>
            </a:r>
            <a:endParaRPr lang="cs-CZ" sz="2400" dirty="0">
              <a:latin typeface="Comic Sans MS" pitchFamily="66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814" y="1671496"/>
            <a:ext cx="6800001" cy="4942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354311"/>
              </p:ext>
            </p:extLst>
          </p:nvPr>
        </p:nvGraphicFramePr>
        <p:xfrm>
          <a:off x="5884863" y="4724400"/>
          <a:ext cx="2009775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1" name="Equation" r:id="rId4" imgW="876240" imgH="685800" progId="Equation.DSMT4">
                  <p:embed/>
                </p:oleObj>
              </mc:Choice>
              <mc:Fallback>
                <p:oleObj name="Equation" r:id="rId4" imgW="87624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84863" y="4724400"/>
                        <a:ext cx="2009775" cy="171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009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013" y="1109175"/>
            <a:ext cx="6800001" cy="541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 txBox="1">
            <a:spLocks/>
          </p:cNvSpPr>
          <p:nvPr/>
        </p:nvSpPr>
        <p:spPr>
          <a:xfrm>
            <a:off x="407059" y="332656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>
                <a:solidFill>
                  <a:srgbClr val="FFFFFF"/>
                </a:solidFill>
                <a:latin typeface="Comic Sans MS" pitchFamily="66" charset="0"/>
              </a:rPr>
              <a:t>Problém výslednice – příklad </a:t>
            </a:r>
            <a:r>
              <a:rPr lang="cs-CZ" sz="3200" b="1" dirty="0" smtClean="0">
                <a:solidFill>
                  <a:srgbClr val="FFFFFF"/>
                </a:solidFill>
                <a:latin typeface="Comic Sans MS" pitchFamily="66" charset="0"/>
              </a:rPr>
              <a:t>3</a:t>
            </a:r>
            <a:endParaRPr lang="cs-CZ" sz="3200" b="1" dirty="0">
              <a:solidFill>
                <a:prstClr val="white"/>
              </a:solidFill>
              <a:latin typeface="Comic Sans MS" pitchFamily="66" charset="0"/>
            </a:endParaRPr>
          </a:p>
          <a:p>
            <a:endParaRPr lang="cs-CZ" sz="3200" b="1" dirty="0" smtClean="0">
              <a:solidFill>
                <a:prstClr val="white"/>
              </a:solidFill>
              <a:latin typeface="Comic Sans MS" pitchFamily="66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38481" y="1176631"/>
            <a:ext cx="3679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Soustava centrálních sil </a:t>
            </a:r>
            <a:endParaRPr lang="cs-CZ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94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07059" y="302881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 smtClean="0">
                <a:solidFill>
                  <a:prstClr val="white"/>
                </a:solidFill>
                <a:latin typeface="Comic Sans MS" pitchFamily="66" charset="0"/>
              </a:rPr>
              <a:t>Těžiště - odpovědi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24744"/>
            <a:ext cx="6495238" cy="450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3882798"/>
              </p:ext>
            </p:extLst>
          </p:nvPr>
        </p:nvGraphicFramePr>
        <p:xfrm>
          <a:off x="1069975" y="5629275"/>
          <a:ext cx="696277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1" name="Equation" r:id="rId4" imgW="3035160" imgH="431640" progId="Equation.DSMT4">
                  <p:embed/>
                </p:oleObj>
              </mc:Choice>
              <mc:Fallback>
                <p:oleObj name="Equation" r:id="rId4" imgW="3035160" imgH="431640" progId="Equation.DSMT4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5629275"/>
                        <a:ext cx="6962775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15"/>
          <p:cNvSpPr>
            <a:spLocks noChangeArrowheads="1"/>
          </p:cNvSpPr>
          <p:nvPr/>
        </p:nvSpPr>
        <p:spPr bwMode="auto">
          <a:xfrm rot="16200000">
            <a:off x="1696437" y="5832186"/>
            <a:ext cx="1079500" cy="649287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9168245"/>
              </p:ext>
            </p:extLst>
          </p:nvPr>
        </p:nvGraphicFramePr>
        <p:xfrm>
          <a:off x="1424706" y="4509120"/>
          <a:ext cx="432048" cy="576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2" name="Equation" r:id="rId6" imgW="152280" imgH="228600" progId="Equation.DSMT4">
                  <p:embed/>
                </p:oleObj>
              </mc:Choice>
              <mc:Fallback>
                <p:oleObj name="Equation" r:id="rId6" imgW="152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24706" y="4509120"/>
                        <a:ext cx="432048" cy="5760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Přímá spojnice se šipkou 6"/>
          <p:cNvCxnSpPr/>
          <p:nvPr/>
        </p:nvCxnSpPr>
        <p:spPr>
          <a:xfrm>
            <a:off x="1763688" y="5085184"/>
            <a:ext cx="288032" cy="531895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436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07059" y="302881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 smtClean="0">
                <a:solidFill>
                  <a:prstClr val="white"/>
                </a:solidFill>
                <a:latin typeface="Comic Sans MS" pitchFamily="66" charset="0"/>
              </a:rPr>
              <a:t>Těžiště – ještě jednou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059" y="1196752"/>
            <a:ext cx="5604762" cy="41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8250378"/>
              </p:ext>
            </p:extLst>
          </p:nvPr>
        </p:nvGraphicFramePr>
        <p:xfrm>
          <a:off x="6444208" y="2566672"/>
          <a:ext cx="2398379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9" name="Equation" r:id="rId4" imgW="1333440" imgH="736560" progId="Equation.DSMT4">
                  <p:embed/>
                </p:oleObj>
              </mc:Choice>
              <mc:Fallback>
                <p:oleObj name="Equation" r:id="rId4" imgW="133344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44208" y="2566672"/>
                        <a:ext cx="2398379" cy="144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744441"/>
              </p:ext>
            </p:extLst>
          </p:nvPr>
        </p:nvGraphicFramePr>
        <p:xfrm>
          <a:off x="662692" y="4254353"/>
          <a:ext cx="8352927" cy="2227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0" name="Equation" r:id="rId6" imgW="4241520" imgH="1193760" progId="Equation.DSMT4">
                  <p:embed/>
                </p:oleObj>
              </mc:Choice>
              <mc:Fallback>
                <p:oleObj name="Equation" r:id="rId6" imgW="4241520" imgH="1193760" progId="Equation.DSMT4">
                  <p:embed/>
                  <p:pic>
                    <p:nvPicPr>
                      <p:cNvPr id="0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692" y="4254353"/>
                        <a:ext cx="8352927" cy="2227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078323"/>
              </p:ext>
            </p:extLst>
          </p:nvPr>
        </p:nvGraphicFramePr>
        <p:xfrm>
          <a:off x="6444208" y="1340768"/>
          <a:ext cx="1800200" cy="949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1" name="Equation" r:id="rId8" imgW="1028520" imgH="482400" progId="Equation.DSMT4">
                  <p:embed/>
                </p:oleObj>
              </mc:Choice>
              <mc:Fallback>
                <p:oleObj name="Equation" r:id="rId8" imgW="1028520" imgH="482400" progId="Equation.DSMT4">
                  <p:embed/>
                  <p:pic>
                    <p:nvPicPr>
                      <p:cNvPr id="0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1340768"/>
                        <a:ext cx="1800200" cy="9497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Přímá spojnice 6"/>
          <p:cNvCxnSpPr/>
          <p:nvPr/>
        </p:nvCxnSpPr>
        <p:spPr>
          <a:xfrm>
            <a:off x="482010" y="2534924"/>
            <a:ext cx="4882078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V="1">
            <a:off x="683568" y="1340768"/>
            <a:ext cx="0" cy="1194156"/>
          </a:xfrm>
          <a:prstGeom prst="straightConnector1">
            <a:avLst/>
          </a:prstGeom>
          <a:ln w="222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4384775"/>
              </p:ext>
            </p:extLst>
          </p:nvPr>
        </p:nvGraphicFramePr>
        <p:xfrm>
          <a:off x="827584" y="1340768"/>
          <a:ext cx="288032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2" name="Equation" r:id="rId10" imgW="126720" imgH="126720" progId="Equation.DSMT4">
                  <p:embed/>
                </p:oleObj>
              </mc:Choice>
              <mc:Fallback>
                <p:oleObj name="Equation" r:id="rId10" imgW="126720" imgH="126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27584" y="1340768"/>
                        <a:ext cx="288032" cy="288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551221"/>
              </p:ext>
            </p:extLst>
          </p:nvPr>
        </p:nvGraphicFramePr>
        <p:xfrm>
          <a:off x="509737" y="2534924"/>
          <a:ext cx="347662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3" name="Equation" r:id="rId12" imgW="152280" imgH="177480" progId="Equation.DSMT4">
                  <p:embed/>
                </p:oleObj>
              </mc:Choice>
              <mc:Fallback>
                <p:oleObj name="Equation" r:id="rId12" imgW="152280" imgH="177480" progId="Equation.DSMT4">
                  <p:embed/>
                  <p:pic>
                    <p:nvPicPr>
                      <p:cNvPr id="0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737" y="2534924"/>
                        <a:ext cx="347662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Oval 15"/>
          <p:cNvSpPr>
            <a:spLocks noChangeArrowheads="1"/>
          </p:cNvSpPr>
          <p:nvPr/>
        </p:nvSpPr>
        <p:spPr bwMode="auto">
          <a:xfrm rot="10800000">
            <a:off x="496448" y="5949280"/>
            <a:ext cx="2856378" cy="649287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95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07059" y="302881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 smtClean="0">
                <a:solidFill>
                  <a:schemeClr val="bg1"/>
                </a:solidFill>
                <a:latin typeface="Comic Sans MS" pitchFamily="66" charset="0"/>
              </a:rPr>
              <a:t>Rotace a valení </a:t>
            </a:r>
            <a:r>
              <a:rPr lang="cs-CZ" sz="3200" b="1" dirty="0" smtClean="0">
                <a:solidFill>
                  <a:prstClr val="white"/>
                </a:solidFill>
                <a:latin typeface="Comic Sans MS" pitchFamily="66" charset="0"/>
              </a:rPr>
              <a:t>- učebnice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059" y="1342906"/>
            <a:ext cx="4896544" cy="3022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04096" y="4509120"/>
            <a:ext cx="8922635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[2] HRW: Fundamentals of </a:t>
            </a:r>
            <a:r>
              <a:rPr lang="en-US" sz="2000" dirty="0" err="1">
                <a:latin typeface="Comic Sans MS" pitchFamily="66" charset="0"/>
              </a:rPr>
              <a:t>Ph</a:t>
            </a:r>
            <a:r>
              <a:rPr lang="cs-CZ" sz="2000" dirty="0" err="1">
                <a:latin typeface="Comic Sans MS" pitchFamily="66" charset="0"/>
              </a:rPr>
              <a:t>ysics</a:t>
            </a:r>
            <a:r>
              <a:rPr lang="cs-CZ" sz="2000" dirty="0">
                <a:latin typeface="Comic Sans MS" pitchFamily="66" charset="0"/>
              </a:rPr>
              <a:t>. J. </a:t>
            </a:r>
            <a:r>
              <a:rPr lang="cs-CZ" sz="2000" dirty="0" err="1">
                <a:latin typeface="Comic Sans MS" pitchFamily="66" charset="0"/>
              </a:rPr>
              <a:t>Wiley</a:t>
            </a:r>
            <a:r>
              <a:rPr lang="cs-CZ" sz="2000" dirty="0"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</a:rPr>
              <a:t>&amp;</a:t>
            </a:r>
            <a:r>
              <a:rPr lang="cs-CZ" sz="2000" dirty="0">
                <a:latin typeface="Comic Sans MS" pitchFamily="66" charset="0"/>
              </a:rPr>
              <a:t> </a:t>
            </a:r>
            <a:r>
              <a:rPr lang="cs-CZ" sz="2000" dirty="0" err="1">
                <a:latin typeface="Comic Sans MS" pitchFamily="66" charset="0"/>
              </a:rPr>
              <a:t>Sons</a:t>
            </a:r>
            <a:r>
              <a:rPr lang="cs-CZ" sz="2000" dirty="0">
                <a:latin typeface="Comic Sans MS" pitchFamily="66" charset="0"/>
              </a:rPr>
              <a:t>, New York 1997. </a:t>
            </a:r>
          </a:p>
          <a:p>
            <a:endParaRPr lang="cs-CZ" sz="1000" dirty="0">
              <a:latin typeface="Comic Sans MS" pitchFamily="66" charset="0"/>
            </a:endParaRPr>
          </a:p>
          <a:p>
            <a:r>
              <a:rPr lang="cs-CZ" sz="2000" dirty="0">
                <a:latin typeface="Comic Sans MS" pitchFamily="66" charset="0"/>
              </a:rPr>
              <a:t>    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reason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is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that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only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force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doing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on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ball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is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gravitational</a:t>
            </a:r>
            <a:endParaRPr lang="cs-CZ" sz="20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force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, a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conservative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force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.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normal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force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on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ball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from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</a:p>
          <a:p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ramp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does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zero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work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because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it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is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perpendicular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to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ball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path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.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</a:t>
            </a:r>
            <a:endParaRPr lang="cs-CZ" sz="20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frictional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force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on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ball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from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ramp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does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not transfer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any</a:t>
            </a:r>
            <a:endParaRPr lang="cs-CZ" sz="20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energy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to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thermal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energy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because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ball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does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not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slide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.</a:t>
            </a:r>
            <a:endParaRPr lang="cs-CZ" sz="2000" dirty="0">
              <a:solidFill>
                <a:srgbClr val="0000FF"/>
              </a:solidFill>
              <a:latin typeface="Comic Sans MS" pitchFamily="66" charset="0"/>
            </a:endParaRPr>
          </a:p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866076"/>
              </p:ext>
            </p:extLst>
          </p:nvPr>
        </p:nvGraphicFramePr>
        <p:xfrm>
          <a:off x="5508104" y="1124744"/>
          <a:ext cx="2878137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1" name="Equation" r:id="rId4" imgW="1447560" imgH="393480" progId="Equation.DSMT4">
                  <p:embed/>
                </p:oleObj>
              </mc:Choice>
              <mc:Fallback>
                <p:oleObj name="Equation" r:id="rId4" imgW="14475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1124744"/>
                        <a:ext cx="2878137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5443755"/>
              </p:ext>
            </p:extLst>
          </p:nvPr>
        </p:nvGraphicFramePr>
        <p:xfrm>
          <a:off x="5580112" y="1960443"/>
          <a:ext cx="3271837" cy="230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2" name="Equation" r:id="rId6" imgW="1574640" imgH="1295280" progId="Equation.DSMT4">
                  <p:embed/>
                </p:oleObj>
              </mc:Choice>
              <mc:Fallback>
                <p:oleObj name="Equation" r:id="rId6" imgW="1574640" imgH="1295280" progId="Equation.DSMT4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1960443"/>
                        <a:ext cx="3271837" cy="230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643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07059" y="302881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 smtClean="0">
                <a:solidFill>
                  <a:schemeClr val="bg1"/>
                </a:solidFill>
                <a:latin typeface="Comic Sans MS" pitchFamily="66" charset="0"/>
              </a:rPr>
              <a:t>Rotace a valení </a:t>
            </a:r>
            <a:r>
              <a:rPr lang="cs-CZ" sz="3200" b="1" dirty="0" smtClean="0">
                <a:solidFill>
                  <a:prstClr val="white"/>
                </a:solidFill>
                <a:latin typeface="Comic Sans MS" pitchFamily="66" charset="0"/>
              </a:rPr>
              <a:t>– jak je to s prací sil?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572627"/>
              </p:ext>
            </p:extLst>
          </p:nvPr>
        </p:nvGraphicFramePr>
        <p:xfrm>
          <a:off x="1219804" y="2270680"/>
          <a:ext cx="6480175" cy="284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0" name="Equation" r:id="rId3" imgW="3238200" imgH="1447560" progId="Equation.DSMT4">
                  <p:embed/>
                </p:oleObj>
              </mc:Choice>
              <mc:Fallback>
                <p:oleObj name="Equation" r:id="rId3" imgW="3238200" imgH="1447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804" y="2270680"/>
                        <a:ext cx="6480175" cy="284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15"/>
          <p:cNvSpPr>
            <a:spLocks noChangeArrowheads="1"/>
          </p:cNvSpPr>
          <p:nvPr/>
        </p:nvSpPr>
        <p:spPr bwMode="auto">
          <a:xfrm rot="10800000">
            <a:off x="1187624" y="2269479"/>
            <a:ext cx="2220729" cy="864097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Oval 15"/>
          <p:cNvSpPr>
            <a:spLocks noChangeArrowheads="1"/>
          </p:cNvSpPr>
          <p:nvPr/>
        </p:nvSpPr>
        <p:spPr bwMode="auto">
          <a:xfrm rot="10800000">
            <a:off x="6916996" y="4244932"/>
            <a:ext cx="936104" cy="720081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cxnSp>
        <p:nvCxnSpPr>
          <p:cNvPr id="10" name="Přímá spojnice se šipkou 9"/>
          <p:cNvCxnSpPr>
            <a:stCxn id="8" idx="1"/>
          </p:cNvCxnSpPr>
          <p:nvPr/>
        </p:nvCxnSpPr>
        <p:spPr>
          <a:xfrm>
            <a:off x="3083135" y="3007032"/>
            <a:ext cx="3833861" cy="1446352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Objek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900983"/>
              </p:ext>
            </p:extLst>
          </p:nvPr>
        </p:nvGraphicFramePr>
        <p:xfrm>
          <a:off x="2668523" y="5157192"/>
          <a:ext cx="424847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1" name="Equation" r:id="rId5" imgW="1447560" imgH="393480" progId="Equation.DSMT4">
                  <p:embed/>
                </p:oleObj>
              </mc:Choice>
              <mc:Fallback>
                <p:oleObj name="Equation" r:id="rId5" imgW="1447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68523" y="5157192"/>
                        <a:ext cx="4248472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ovéPole 30"/>
          <p:cNvSpPr txBox="1"/>
          <p:nvPr/>
        </p:nvSpPr>
        <p:spPr>
          <a:xfrm>
            <a:off x="473441" y="1356737"/>
            <a:ext cx="30588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latin typeface="Comic Sans MS" pitchFamily="66" charset="0"/>
              </a:rPr>
              <a:t>Valení bez prokluzování</a:t>
            </a:r>
            <a:endParaRPr lang="cs-CZ" sz="20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74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07059" y="302881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 smtClean="0">
                <a:solidFill>
                  <a:schemeClr val="bg1"/>
                </a:solidFill>
                <a:latin typeface="Comic Sans MS" pitchFamily="66" charset="0"/>
              </a:rPr>
              <a:t>Rotace a valení </a:t>
            </a:r>
            <a:r>
              <a:rPr lang="cs-CZ" sz="3200" b="1" dirty="0" smtClean="0">
                <a:solidFill>
                  <a:prstClr val="white"/>
                </a:solidFill>
                <a:latin typeface="Comic Sans MS" pitchFamily="66" charset="0"/>
              </a:rPr>
              <a:t>– impulsové věty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87" y="2348880"/>
            <a:ext cx="5044027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675032"/>
              </p:ext>
            </p:extLst>
          </p:nvPr>
        </p:nvGraphicFramePr>
        <p:xfrm>
          <a:off x="5501580" y="2497670"/>
          <a:ext cx="3479800" cy="279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5" name="Equation" r:id="rId4" imgW="1752480" imgH="1422360" progId="Equation.DSMT4">
                  <p:embed/>
                </p:oleObj>
              </mc:Choice>
              <mc:Fallback>
                <p:oleObj name="Equation" r:id="rId4" imgW="1752480" imgH="1422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1580" y="2497670"/>
                        <a:ext cx="3479800" cy="279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5486252"/>
              </p:ext>
            </p:extLst>
          </p:nvPr>
        </p:nvGraphicFramePr>
        <p:xfrm>
          <a:off x="436487" y="5445224"/>
          <a:ext cx="5317069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6" name="Equation" r:id="rId6" imgW="3111480" imgH="520560" progId="Equation.DSMT4">
                  <p:embed/>
                </p:oleObj>
              </mc:Choice>
              <mc:Fallback>
                <p:oleObj name="Equation" r:id="rId6" imgW="311148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6487" y="5445224"/>
                        <a:ext cx="5317069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407059" y="1774835"/>
            <a:ext cx="67040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Vztažný bod pro formulaci druhé impulsové věty – SH. 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07059" y="1374725"/>
            <a:ext cx="30588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latin typeface="Comic Sans MS" pitchFamily="66" charset="0"/>
              </a:rPr>
              <a:t>Valení bez prokluzování</a:t>
            </a:r>
            <a:endParaRPr lang="cs-CZ" sz="20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65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07059" y="302881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 smtClean="0">
                <a:solidFill>
                  <a:schemeClr val="bg1"/>
                </a:solidFill>
                <a:latin typeface="Comic Sans MS" pitchFamily="66" charset="0"/>
              </a:rPr>
              <a:t>Rotace a valení </a:t>
            </a:r>
            <a:r>
              <a:rPr lang="cs-CZ" sz="3200" b="1" dirty="0" smtClean="0">
                <a:solidFill>
                  <a:prstClr val="white"/>
                </a:solidFill>
                <a:latin typeface="Comic Sans MS" pitchFamily="66" charset="0"/>
              </a:rPr>
              <a:t>– impulsové věty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87" y="2492896"/>
            <a:ext cx="5044027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513588"/>
              </p:ext>
            </p:extLst>
          </p:nvPr>
        </p:nvGraphicFramePr>
        <p:xfrm>
          <a:off x="5633309" y="2348880"/>
          <a:ext cx="3076575" cy="279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4" name="Equation" r:id="rId4" imgW="1549080" imgH="1422360" progId="Equation.DSMT4">
                  <p:embed/>
                </p:oleObj>
              </mc:Choice>
              <mc:Fallback>
                <p:oleObj name="Equation" r:id="rId4" imgW="1549080" imgH="1422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3309" y="2348880"/>
                        <a:ext cx="3076575" cy="2798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157263"/>
              </p:ext>
            </p:extLst>
          </p:nvPr>
        </p:nvGraphicFramePr>
        <p:xfrm>
          <a:off x="436487" y="5589240"/>
          <a:ext cx="7075488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5" name="Equation" r:id="rId6" imgW="4140000" imgH="469800" progId="Equation.DSMT4">
                  <p:embed/>
                </p:oleObj>
              </mc:Choice>
              <mc:Fallback>
                <p:oleObj name="Equation" r:id="rId6" imgW="414000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6487" y="5589240"/>
                        <a:ext cx="7075488" cy="911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407059" y="1774835"/>
            <a:ext cx="67040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Vztažný bod pro formulaci druhé impulsové věty – SH. 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07059" y="1374725"/>
            <a:ext cx="2483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latin typeface="Comic Sans MS" pitchFamily="66" charset="0"/>
              </a:rPr>
              <a:t>Valení s prokluzem</a:t>
            </a:r>
            <a:endParaRPr lang="cs-CZ" sz="20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55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07059" y="302881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 smtClean="0">
                <a:solidFill>
                  <a:schemeClr val="bg1"/>
                </a:solidFill>
                <a:latin typeface="Comic Sans MS" pitchFamily="66" charset="0"/>
              </a:rPr>
              <a:t>Rotace a valení </a:t>
            </a:r>
            <a:r>
              <a:rPr lang="cs-CZ" sz="3200" b="1" dirty="0" smtClean="0">
                <a:solidFill>
                  <a:prstClr val="white"/>
                </a:solidFill>
                <a:latin typeface="Comic Sans MS" pitchFamily="66" charset="0"/>
              </a:rPr>
              <a:t>– jak je to s prací sil?</a:t>
            </a:r>
          </a:p>
        </p:txBody>
      </p:sp>
      <p:graphicFrame>
        <p:nvGraphicFramePr>
          <p:cNvPr id="27" name="Objek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7144554"/>
              </p:ext>
            </p:extLst>
          </p:nvPr>
        </p:nvGraphicFramePr>
        <p:xfrm>
          <a:off x="2680607" y="5647274"/>
          <a:ext cx="3744416" cy="952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1" name="Equation" r:id="rId3" imgW="1676160" imgH="393480" progId="Equation.DSMT4">
                  <p:embed/>
                </p:oleObj>
              </mc:Choice>
              <mc:Fallback>
                <p:oleObj name="Equation" r:id="rId3" imgW="16761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0607" y="5647274"/>
                        <a:ext cx="3744416" cy="9520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5763864"/>
              </p:ext>
            </p:extLst>
          </p:nvPr>
        </p:nvGraphicFramePr>
        <p:xfrm>
          <a:off x="381000" y="1765300"/>
          <a:ext cx="7443788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2" name="Equation" r:id="rId5" imgW="3720960" imgH="1917360" progId="Equation.DSMT4">
                  <p:embed/>
                </p:oleObj>
              </mc:Choice>
              <mc:Fallback>
                <p:oleObj name="Equation" r:id="rId5" imgW="3720960" imgH="1917360" progId="Equation.DSMT4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765300"/>
                        <a:ext cx="7443788" cy="377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992737"/>
              </p:ext>
            </p:extLst>
          </p:nvPr>
        </p:nvGraphicFramePr>
        <p:xfrm>
          <a:off x="6224092" y="1556792"/>
          <a:ext cx="1905000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3" name="Equation" r:id="rId7" imgW="1015920" imgH="507960" progId="Equation.DSMT4">
                  <p:embed/>
                </p:oleObj>
              </mc:Choice>
              <mc:Fallback>
                <p:oleObj name="Equation" r:id="rId7" imgW="101592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224092" y="1556792"/>
                        <a:ext cx="1905000" cy="947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Přímá spojnice se šipkou 9"/>
          <p:cNvCxnSpPr/>
          <p:nvPr/>
        </p:nvCxnSpPr>
        <p:spPr>
          <a:xfrm>
            <a:off x="1835696" y="2696305"/>
            <a:ext cx="3528392" cy="2056727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15"/>
          <p:cNvSpPr>
            <a:spLocks noChangeArrowheads="1"/>
          </p:cNvSpPr>
          <p:nvPr/>
        </p:nvSpPr>
        <p:spPr bwMode="auto">
          <a:xfrm rot="10800000">
            <a:off x="251518" y="1700808"/>
            <a:ext cx="2364745" cy="995496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Oval 15"/>
          <p:cNvSpPr>
            <a:spLocks noChangeArrowheads="1"/>
          </p:cNvSpPr>
          <p:nvPr/>
        </p:nvSpPr>
        <p:spPr bwMode="auto">
          <a:xfrm rot="10800000">
            <a:off x="4499992" y="4753032"/>
            <a:ext cx="3744415" cy="874904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Oval 15"/>
          <p:cNvSpPr>
            <a:spLocks noChangeArrowheads="1"/>
          </p:cNvSpPr>
          <p:nvPr/>
        </p:nvSpPr>
        <p:spPr bwMode="auto">
          <a:xfrm rot="10800000">
            <a:off x="5724126" y="1308412"/>
            <a:ext cx="2520282" cy="1283530"/>
          </a:xfrm>
          <a:prstGeom prst="ellipse">
            <a:avLst/>
          </a:prstGeom>
          <a:noFill/>
          <a:ln w="28575">
            <a:solidFill>
              <a:srgbClr val="0000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cxnSp>
        <p:nvCxnSpPr>
          <p:cNvPr id="12" name="Přímá spojnice se šipkou 11"/>
          <p:cNvCxnSpPr/>
          <p:nvPr/>
        </p:nvCxnSpPr>
        <p:spPr>
          <a:xfrm flipH="1">
            <a:off x="5868144" y="2591942"/>
            <a:ext cx="1116123" cy="1341114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713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4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07059" y="332656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>
                <a:solidFill>
                  <a:prstClr val="white"/>
                </a:solidFill>
                <a:latin typeface="Comic Sans MS" pitchFamily="66" charset="0"/>
              </a:rPr>
              <a:t>Písemná část SZZ z didaktiky F – 2012</a:t>
            </a:r>
            <a:endParaRPr lang="cs-CZ" sz="3200" b="1" dirty="0" smtClean="0">
              <a:solidFill>
                <a:prstClr val="white"/>
              </a:solidFill>
              <a:latin typeface="Comic Sans MS" pitchFamily="66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558836" y="2204864"/>
            <a:ext cx="914400" cy="272008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558836" y="4941168"/>
            <a:ext cx="914400" cy="272008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>
            <a:stCxn id="3" idx="1"/>
          </p:cNvCxnSpPr>
          <p:nvPr/>
        </p:nvCxnSpPr>
        <p:spPr>
          <a:xfrm flipH="1">
            <a:off x="982772" y="2340868"/>
            <a:ext cx="57606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2473236" y="2332394"/>
            <a:ext cx="15947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2473236" y="5088589"/>
            <a:ext cx="15947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H="1">
            <a:off x="982772" y="5088589"/>
            <a:ext cx="57606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982772" y="2340868"/>
            <a:ext cx="0" cy="9441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982772" y="5088589"/>
            <a:ext cx="0" cy="9441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067944" y="2340868"/>
            <a:ext cx="0" cy="9441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4067944" y="5088589"/>
            <a:ext cx="0" cy="9441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H="1">
            <a:off x="982772" y="3289885"/>
            <a:ext cx="13569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H="1">
            <a:off x="982772" y="6032705"/>
            <a:ext cx="140709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2373592" y="3127732"/>
            <a:ext cx="0" cy="25603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2389869" y="5904688"/>
            <a:ext cx="0" cy="25603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2473095" y="3018363"/>
            <a:ext cx="0" cy="47477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2473095" y="5795319"/>
            <a:ext cx="0" cy="47477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H="1">
            <a:off x="2473096" y="3284984"/>
            <a:ext cx="1594848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H="1">
            <a:off x="2473236" y="6032705"/>
            <a:ext cx="1594848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ál 40"/>
          <p:cNvSpPr>
            <a:spLocks noChangeAspect="1"/>
          </p:cNvSpPr>
          <p:nvPr/>
        </p:nvSpPr>
        <p:spPr>
          <a:xfrm>
            <a:off x="3131840" y="2124868"/>
            <a:ext cx="468000" cy="468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ál 41"/>
          <p:cNvSpPr>
            <a:spLocks noChangeAspect="1"/>
          </p:cNvSpPr>
          <p:nvPr/>
        </p:nvSpPr>
        <p:spPr>
          <a:xfrm>
            <a:off x="3131840" y="4861172"/>
            <a:ext cx="468000" cy="468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vál 42"/>
          <p:cNvSpPr>
            <a:spLocks noChangeAspect="1"/>
          </p:cNvSpPr>
          <p:nvPr/>
        </p:nvSpPr>
        <p:spPr>
          <a:xfrm>
            <a:off x="1792400" y="1166254"/>
            <a:ext cx="468000" cy="468000"/>
          </a:xfrm>
          <a:prstGeom prst="ellipse">
            <a:avLst/>
          </a:prstGeom>
          <a:solidFill>
            <a:srgbClr val="99CCFF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>
            <a:spLocks noChangeAspect="1"/>
          </p:cNvSpPr>
          <p:nvPr/>
        </p:nvSpPr>
        <p:spPr>
          <a:xfrm>
            <a:off x="1792400" y="3933080"/>
            <a:ext cx="468000" cy="468000"/>
          </a:xfrm>
          <a:prstGeom prst="ellipse">
            <a:avLst/>
          </a:prstGeom>
          <a:solidFill>
            <a:srgbClr val="99CCFF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5" name="Přímá spojnice 44"/>
          <p:cNvCxnSpPr/>
          <p:nvPr/>
        </p:nvCxnSpPr>
        <p:spPr>
          <a:xfrm>
            <a:off x="982772" y="1382254"/>
            <a:ext cx="0" cy="9768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>
            <a:off x="982772" y="4149080"/>
            <a:ext cx="0" cy="9441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>
            <a:off x="2843808" y="1382254"/>
            <a:ext cx="0" cy="9768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>
            <a:off x="4067944" y="4131363"/>
            <a:ext cx="0" cy="9441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>
            <a:endCxn id="43" idx="6"/>
          </p:cNvCxnSpPr>
          <p:nvPr/>
        </p:nvCxnSpPr>
        <p:spPr>
          <a:xfrm flipH="1">
            <a:off x="2260400" y="1382254"/>
            <a:ext cx="583408" cy="18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H="1">
            <a:off x="2260401" y="4167080"/>
            <a:ext cx="18075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>
            <a:stCxn id="43" idx="2"/>
          </p:cNvCxnSpPr>
          <p:nvPr/>
        </p:nvCxnSpPr>
        <p:spPr>
          <a:xfrm flipH="1" flipV="1">
            <a:off x="982772" y="1382254"/>
            <a:ext cx="809628" cy="18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 flipH="1">
            <a:off x="982772" y="4131363"/>
            <a:ext cx="8096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ál 63"/>
          <p:cNvSpPr>
            <a:spLocks noChangeAspect="1"/>
          </p:cNvSpPr>
          <p:nvPr/>
        </p:nvSpPr>
        <p:spPr>
          <a:xfrm>
            <a:off x="2789808" y="2278394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ál 64"/>
          <p:cNvSpPr>
            <a:spLocks noChangeAspect="1"/>
          </p:cNvSpPr>
          <p:nvPr/>
        </p:nvSpPr>
        <p:spPr>
          <a:xfrm>
            <a:off x="928772" y="2278394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vál 65"/>
          <p:cNvSpPr>
            <a:spLocks noChangeAspect="1"/>
          </p:cNvSpPr>
          <p:nvPr/>
        </p:nvSpPr>
        <p:spPr>
          <a:xfrm>
            <a:off x="4014084" y="5021479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Ovál 66"/>
          <p:cNvSpPr>
            <a:spLocks noChangeAspect="1"/>
          </p:cNvSpPr>
          <p:nvPr/>
        </p:nvSpPr>
        <p:spPr>
          <a:xfrm>
            <a:off x="933185" y="5021479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69" name="Objek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5283933"/>
              </p:ext>
            </p:extLst>
          </p:nvPr>
        </p:nvGraphicFramePr>
        <p:xfrm>
          <a:off x="1381087" y="1354048"/>
          <a:ext cx="533725" cy="488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3" name="Equation" r:id="rId3" imgW="215640" imgH="228600" progId="Equation.DSMT4">
                  <p:embed/>
                </p:oleObj>
              </mc:Choice>
              <mc:Fallback>
                <p:oleObj name="Equation" r:id="rId3" imgW="215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81087" y="1354048"/>
                        <a:ext cx="533725" cy="488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k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3073205"/>
              </p:ext>
            </p:extLst>
          </p:nvPr>
        </p:nvGraphicFramePr>
        <p:xfrm>
          <a:off x="3081140" y="1637506"/>
          <a:ext cx="53340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4" name="Equation" r:id="rId5" imgW="215640" imgH="228600" progId="Equation.DSMT4">
                  <p:embed/>
                </p:oleObj>
              </mc:Choice>
              <mc:Fallback>
                <p:oleObj name="Equation" r:id="rId5" imgW="215640" imgH="228600" progId="Equation.DSMT4">
                  <p:embed/>
                  <p:pic>
                    <p:nvPicPr>
                      <p:cNvPr id="0" name="Objek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1140" y="1637506"/>
                        <a:ext cx="533400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k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854791"/>
              </p:ext>
            </p:extLst>
          </p:nvPr>
        </p:nvGraphicFramePr>
        <p:xfrm>
          <a:off x="1429910" y="4180501"/>
          <a:ext cx="53340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5" name="Equation" r:id="rId7" imgW="215640" imgH="228600" progId="Equation.DSMT4">
                  <p:embed/>
                </p:oleObj>
              </mc:Choice>
              <mc:Fallback>
                <p:oleObj name="Equation" r:id="rId7" imgW="215640" imgH="228600" progId="Equation.DSMT4">
                  <p:embed/>
                  <p:pic>
                    <p:nvPicPr>
                      <p:cNvPr id="0" name="Objek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9910" y="4180501"/>
                        <a:ext cx="533400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k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384577"/>
              </p:ext>
            </p:extLst>
          </p:nvPr>
        </p:nvGraphicFramePr>
        <p:xfrm>
          <a:off x="3081140" y="4365080"/>
          <a:ext cx="53340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6" name="Equation" r:id="rId9" imgW="215640" imgH="228600" progId="Equation.DSMT4">
                  <p:embed/>
                </p:oleObj>
              </mc:Choice>
              <mc:Fallback>
                <p:oleObj name="Equation" r:id="rId9" imgW="215640" imgH="228600" progId="Equation.DSMT4">
                  <p:embed/>
                  <p:pic>
                    <p:nvPicPr>
                      <p:cNvPr id="0" name="Objek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1140" y="4365080"/>
                        <a:ext cx="533400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k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92213"/>
              </p:ext>
            </p:extLst>
          </p:nvPr>
        </p:nvGraphicFramePr>
        <p:xfrm>
          <a:off x="1792400" y="5213176"/>
          <a:ext cx="376238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7" name="Equation" r:id="rId11" imgW="152280" imgH="164880" progId="Equation.DSMT4">
                  <p:embed/>
                </p:oleObj>
              </mc:Choice>
              <mc:Fallback>
                <p:oleObj name="Equation" r:id="rId11" imgW="152280" imgH="164880" progId="Equation.DSMT4">
                  <p:embed/>
                  <p:pic>
                    <p:nvPicPr>
                      <p:cNvPr id="0" name="Objek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2400" y="5213176"/>
                        <a:ext cx="376238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k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7878775"/>
              </p:ext>
            </p:extLst>
          </p:nvPr>
        </p:nvGraphicFramePr>
        <p:xfrm>
          <a:off x="1827917" y="2491683"/>
          <a:ext cx="376238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8" name="Equation" r:id="rId13" imgW="152280" imgH="164880" progId="Equation.DSMT4">
                  <p:embed/>
                </p:oleObj>
              </mc:Choice>
              <mc:Fallback>
                <p:oleObj name="Equation" r:id="rId13" imgW="152280" imgH="164880" progId="Equation.DSMT4">
                  <p:embed/>
                  <p:pic>
                    <p:nvPicPr>
                      <p:cNvPr id="0" name="Objek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7917" y="2491683"/>
                        <a:ext cx="376238" cy="35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k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6794438"/>
              </p:ext>
            </p:extLst>
          </p:nvPr>
        </p:nvGraphicFramePr>
        <p:xfrm>
          <a:off x="2501457" y="2763162"/>
          <a:ext cx="43815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9" name="Equation" r:id="rId15" imgW="177480" imgH="228600" progId="Equation.DSMT4">
                  <p:embed/>
                </p:oleObj>
              </mc:Choice>
              <mc:Fallback>
                <p:oleObj name="Equation" r:id="rId15" imgW="177480" imgH="228600" progId="Equation.DSMT4">
                  <p:embed/>
                  <p:pic>
                    <p:nvPicPr>
                      <p:cNvPr id="0" name="Objek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1457" y="2763162"/>
                        <a:ext cx="438150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k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871431"/>
              </p:ext>
            </p:extLst>
          </p:nvPr>
        </p:nvGraphicFramePr>
        <p:xfrm>
          <a:off x="2473236" y="5560647"/>
          <a:ext cx="43815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0" name="Equation" r:id="rId17" imgW="177480" imgH="228600" progId="Equation.DSMT4">
                  <p:embed/>
                </p:oleObj>
              </mc:Choice>
              <mc:Fallback>
                <p:oleObj name="Equation" r:id="rId17" imgW="177480" imgH="228600" progId="Equation.DSMT4">
                  <p:embed/>
                  <p:pic>
                    <p:nvPicPr>
                      <p:cNvPr id="0" name="Objek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3236" y="5560647"/>
                        <a:ext cx="438150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k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6250240"/>
              </p:ext>
            </p:extLst>
          </p:nvPr>
        </p:nvGraphicFramePr>
        <p:xfrm>
          <a:off x="1874757" y="1211341"/>
          <a:ext cx="40798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1" name="Equation" r:id="rId19" imgW="164880" imgH="177480" progId="Equation.DSMT4">
                  <p:embed/>
                </p:oleObj>
              </mc:Choice>
              <mc:Fallback>
                <p:oleObj name="Equation" r:id="rId19" imgW="164880" imgH="177480" progId="Equation.DSMT4">
                  <p:embed/>
                  <p:pic>
                    <p:nvPicPr>
                      <p:cNvPr id="0" name="Objek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4757" y="1211341"/>
                        <a:ext cx="407987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k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8998360"/>
              </p:ext>
            </p:extLst>
          </p:nvPr>
        </p:nvGraphicFramePr>
        <p:xfrm>
          <a:off x="1852412" y="3953979"/>
          <a:ext cx="407988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2" name="Equation" r:id="rId21" imgW="164880" imgH="215640" progId="Equation.DSMT4">
                  <p:embed/>
                </p:oleObj>
              </mc:Choice>
              <mc:Fallback>
                <p:oleObj name="Equation" r:id="rId21" imgW="164880" imgH="215640" progId="Equation.DSMT4">
                  <p:embed/>
                  <p:pic>
                    <p:nvPicPr>
                      <p:cNvPr id="0" name="Objek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2412" y="3953979"/>
                        <a:ext cx="407988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k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1638959"/>
              </p:ext>
            </p:extLst>
          </p:nvPr>
        </p:nvGraphicFramePr>
        <p:xfrm>
          <a:off x="3208677" y="2210975"/>
          <a:ext cx="314325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3" name="Equation" r:id="rId23" imgW="126720" imgH="164880" progId="Equation.DSMT4">
                  <p:embed/>
                </p:oleObj>
              </mc:Choice>
              <mc:Fallback>
                <p:oleObj name="Equation" r:id="rId23" imgW="126720" imgH="164880" progId="Equation.DSMT4">
                  <p:embed/>
                  <p:pic>
                    <p:nvPicPr>
                      <p:cNvPr id="0" name="Objek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677" y="2210975"/>
                        <a:ext cx="314325" cy="35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k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7043366"/>
              </p:ext>
            </p:extLst>
          </p:nvPr>
        </p:nvGraphicFramePr>
        <p:xfrm>
          <a:off x="3208338" y="4860925"/>
          <a:ext cx="3143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4" name="Equation" r:id="rId25" imgW="126720" imgH="203040" progId="Equation.DSMT4">
                  <p:embed/>
                </p:oleObj>
              </mc:Choice>
              <mc:Fallback>
                <p:oleObj name="Equation" r:id="rId25" imgW="126720" imgH="203040" progId="Equation.DSMT4">
                  <p:embed/>
                  <p:pic>
                    <p:nvPicPr>
                      <p:cNvPr id="0" name="Objek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338" y="4860925"/>
                        <a:ext cx="31432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k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851898"/>
              </p:ext>
            </p:extLst>
          </p:nvPr>
        </p:nvGraphicFramePr>
        <p:xfrm>
          <a:off x="3580897" y="1147529"/>
          <a:ext cx="54483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5" name="Equation" r:id="rId27" imgW="3073320" imgH="419040" progId="Equation.DSMT4">
                  <p:embed/>
                </p:oleObj>
              </mc:Choice>
              <mc:Fallback>
                <p:oleObj name="Equation" r:id="rId27" imgW="30733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3580897" y="1147529"/>
                        <a:ext cx="54483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" name="Objek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237671"/>
              </p:ext>
            </p:extLst>
          </p:nvPr>
        </p:nvGraphicFramePr>
        <p:xfrm>
          <a:off x="4716016" y="2352946"/>
          <a:ext cx="3832225" cy="221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6" name="Equation" r:id="rId29" imgW="1930320" imgH="1168200" progId="Equation.DSMT4">
                  <p:embed/>
                </p:oleObj>
              </mc:Choice>
              <mc:Fallback>
                <p:oleObj name="Equation" r:id="rId29" imgW="1930320" imgH="1168200" progId="Equation.DSMT4">
                  <p:embed/>
                  <p:pic>
                    <p:nvPicPr>
                      <p:cNvPr id="0" name="Objek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352946"/>
                        <a:ext cx="3832225" cy="221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k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630172"/>
              </p:ext>
            </p:extLst>
          </p:nvPr>
        </p:nvGraphicFramePr>
        <p:xfrm>
          <a:off x="3130550" y="5541963"/>
          <a:ext cx="471488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7" name="Equation" r:id="rId31" imgW="190440" imgH="228600" progId="Equation.DSMT4">
                  <p:embed/>
                </p:oleObj>
              </mc:Choice>
              <mc:Fallback>
                <p:oleObj name="Equation" r:id="rId31" imgW="190440" imgH="228600" progId="Equation.DSMT4">
                  <p:embed/>
                  <p:pic>
                    <p:nvPicPr>
                      <p:cNvPr id="0" name="Objek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0550" y="5541963"/>
                        <a:ext cx="471488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Ovál 87"/>
          <p:cNvSpPr/>
          <p:nvPr/>
        </p:nvSpPr>
        <p:spPr>
          <a:xfrm>
            <a:off x="466879" y="3789040"/>
            <a:ext cx="4020925" cy="1771607"/>
          </a:xfrm>
          <a:prstGeom prst="ellipse">
            <a:avLst/>
          </a:pr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89" name="Objekt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471813"/>
              </p:ext>
            </p:extLst>
          </p:nvPr>
        </p:nvGraphicFramePr>
        <p:xfrm>
          <a:off x="3638550" y="3573463"/>
          <a:ext cx="376238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8" name="Equation" r:id="rId33" imgW="152280" imgH="203040" progId="Equation.DSMT4">
                  <p:embed/>
                </p:oleObj>
              </mc:Choice>
              <mc:Fallback>
                <p:oleObj name="Equation" r:id="rId33" imgW="152280" imgH="203040" progId="Equation.DSMT4">
                  <p:embed/>
                  <p:pic>
                    <p:nvPicPr>
                      <p:cNvPr id="0" name="Objek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3573463"/>
                        <a:ext cx="376238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kt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562082"/>
              </p:ext>
            </p:extLst>
          </p:nvPr>
        </p:nvGraphicFramePr>
        <p:xfrm>
          <a:off x="4716016" y="5427129"/>
          <a:ext cx="4133850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9" name="Equation" r:id="rId35" imgW="2082600" imgH="444240" progId="Equation.DSMT4">
                  <p:embed/>
                </p:oleObj>
              </mc:Choice>
              <mc:Fallback>
                <p:oleObj name="Equation" r:id="rId35" imgW="2082600" imgH="444240" progId="Equation.DSMT4">
                  <p:embed/>
                  <p:pic>
                    <p:nvPicPr>
                      <p:cNvPr id="0" name="Objek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5427129"/>
                        <a:ext cx="4133850" cy="84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221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64" grpId="0" animBg="1"/>
      <p:bldP spid="65" grpId="0" animBg="1"/>
      <p:bldP spid="66" grpId="0" animBg="1"/>
      <p:bldP spid="67" grpId="0" animBg="1"/>
      <p:bldP spid="8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07059" y="302881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 smtClean="0">
                <a:solidFill>
                  <a:schemeClr val="bg1"/>
                </a:solidFill>
                <a:latin typeface="Comic Sans MS" pitchFamily="66" charset="0"/>
              </a:rPr>
              <a:t>Rotace a valení </a:t>
            </a:r>
            <a:r>
              <a:rPr lang="cs-CZ" sz="3200" b="1" dirty="0" smtClean="0">
                <a:solidFill>
                  <a:prstClr val="white"/>
                </a:solidFill>
                <a:latin typeface="Comic Sans MS" pitchFamily="66" charset="0"/>
              </a:rPr>
              <a:t>– „okamžitá“ osa rotace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02734" y="1184637"/>
            <a:ext cx="67040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Vztažný bod pro formulaci druhé impulsové věty – SH. </a:t>
            </a:r>
            <a:endParaRPr lang="cs-CZ" sz="2000" dirty="0">
              <a:latin typeface="Comic Sans MS" pitchFamily="66" charset="0"/>
            </a:endParaRPr>
          </a:p>
        </p:txBody>
      </p:sp>
      <p:pic>
        <p:nvPicPr>
          <p:cNvPr id="2868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957645"/>
            <a:ext cx="4483809" cy="2572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4483809" cy="2572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8540000"/>
              </p:ext>
            </p:extLst>
          </p:nvPr>
        </p:nvGraphicFramePr>
        <p:xfrm>
          <a:off x="4724757" y="1772816"/>
          <a:ext cx="4309847" cy="199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2" name="Equation" r:id="rId5" imgW="2184120" imgH="1066680" progId="Equation.DSMT4">
                  <p:embed/>
                </p:oleObj>
              </mc:Choice>
              <mc:Fallback>
                <p:oleObj name="Equation" r:id="rId5" imgW="2184120" imgH="1066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24757" y="1772816"/>
                        <a:ext cx="4309847" cy="1992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595089"/>
              </p:ext>
            </p:extLst>
          </p:nvPr>
        </p:nvGraphicFramePr>
        <p:xfrm>
          <a:off x="181074" y="4387473"/>
          <a:ext cx="4618037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3" name="Equation" r:id="rId7" imgW="2336760" imgH="1143000" progId="Equation.DSMT4">
                  <p:embed/>
                </p:oleObj>
              </mc:Choice>
              <mc:Fallback>
                <p:oleObj name="Equation" r:id="rId7" imgW="2336760" imgH="1143000" progId="Equation.DSMT4">
                  <p:embed/>
                  <p:pic>
                    <p:nvPicPr>
                      <p:cNvPr id="0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074" y="4387473"/>
                        <a:ext cx="4618037" cy="214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47445"/>
              </p:ext>
            </p:extLst>
          </p:nvPr>
        </p:nvGraphicFramePr>
        <p:xfrm>
          <a:off x="2421416" y="1654205"/>
          <a:ext cx="1807560" cy="475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4" name="Equation" r:id="rId9" imgW="1041120" imgH="228600" progId="Equation.DSMT4">
                  <p:embed/>
                </p:oleObj>
              </mc:Choice>
              <mc:Fallback>
                <p:oleObj name="Equation" r:id="rId9" imgW="10411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21416" y="1654205"/>
                        <a:ext cx="1807560" cy="4753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5"/>
          <p:cNvSpPr>
            <a:spLocks noChangeArrowheads="1"/>
          </p:cNvSpPr>
          <p:nvPr/>
        </p:nvSpPr>
        <p:spPr bwMode="auto">
          <a:xfrm rot="10800000">
            <a:off x="2298574" y="1628800"/>
            <a:ext cx="2364745" cy="54811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10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sp>
        <p:nvSpPr>
          <p:cNvPr id="2" name="Nadpis 1"/>
          <p:cNvSpPr txBox="1">
            <a:spLocks/>
          </p:cNvSpPr>
          <p:nvPr/>
        </p:nvSpPr>
        <p:spPr>
          <a:xfrm>
            <a:off x="474019" y="328435"/>
            <a:ext cx="8291512" cy="637073"/>
          </a:xfrm>
          <a:prstGeom prst="rect">
            <a:avLst/>
          </a:prstGeom>
          <a:noFill/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200" b="1" dirty="0" smtClean="0">
                <a:solidFill>
                  <a:prstClr val="white"/>
                </a:solidFill>
                <a:latin typeface="Comic Sans MS" pitchFamily="66" charset="0"/>
              </a:rPr>
              <a:t>Poslední (řečnická) otázka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95339" y="5517232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FF00"/>
                </a:solidFill>
                <a:latin typeface="Comic Sans MS" pitchFamily="66" charset="0"/>
              </a:rPr>
              <a:t>Je didaktika fyziky plnohodnotná </a:t>
            </a:r>
          </a:p>
          <a:p>
            <a:pPr algn="ctr"/>
            <a:r>
              <a:rPr lang="cs-CZ" sz="3600" b="1" dirty="0" smtClean="0">
                <a:solidFill>
                  <a:srgbClr val="FFFF00"/>
                </a:solidFill>
                <a:latin typeface="Comic Sans MS" pitchFamily="66" charset="0"/>
              </a:rPr>
              <a:t>fyzikální disciplína?</a:t>
            </a:r>
          </a:p>
        </p:txBody>
      </p:sp>
    </p:spTree>
    <p:extLst>
      <p:ext uri="{BB962C8B-B14F-4D97-AF65-F5344CB8AC3E}">
        <p14:creationId xmlns:p14="http://schemas.microsoft.com/office/powerpoint/2010/main" val="355507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07059" y="332656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latin typeface="Comic Sans MS" pitchFamily="66" charset="0"/>
              </a:rPr>
              <a:t> </a:t>
            </a:r>
            <a:r>
              <a:rPr lang="cs-CZ" sz="3200" b="1" dirty="0" smtClean="0">
                <a:solidFill>
                  <a:schemeClr val="bg1"/>
                </a:solidFill>
                <a:latin typeface="Comic Sans MS" pitchFamily="66" charset="0"/>
              </a:rPr>
              <a:t>Akce a reakce (??)</a:t>
            </a:r>
          </a:p>
        </p:txBody>
      </p:sp>
      <p:sp>
        <p:nvSpPr>
          <p:cNvPr id="3" name="Obdélník 2"/>
          <p:cNvSpPr/>
          <p:nvPr/>
        </p:nvSpPr>
        <p:spPr>
          <a:xfrm>
            <a:off x="1940487" y="3212976"/>
            <a:ext cx="4536504" cy="216024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635896" y="2564904"/>
            <a:ext cx="914400" cy="648072"/>
          </a:xfrm>
          <a:prstGeom prst="rect">
            <a:avLst/>
          </a:prstGeom>
          <a:solidFill>
            <a:srgbClr val="FFFF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4093096" y="2888940"/>
            <a:ext cx="0" cy="1422178"/>
          </a:xfrm>
          <a:prstGeom prst="straightConnector1">
            <a:avLst/>
          </a:prstGeom>
          <a:noFill/>
          <a:ln w="44450" cap="flat" cmpd="sng" algn="ctr">
            <a:solidFill>
              <a:srgbClr val="0000FF"/>
            </a:solidFill>
            <a:prstDash val="solid"/>
            <a:tailEnd type="stealth" w="lg" len="lg"/>
          </a:ln>
          <a:effectLst/>
        </p:spPr>
      </p:cxnSp>
      <p:cxnSp>
        <p:nvCxnSpPr>
          <p:cNvPr id="6" name="Přímá spojnice se šipkou 5"/>
          <p:cNvCxnSpPr/>
          <p:nvPr/>
        </p:nvCxnSpPr>
        <p:spPr>
          <a:xfrm>
            <a:off x="4124301" y="1790798"/>
            <a:ext cx="0" cy="1422178"/>
          </a:xfrm>
          <a:prstGeom prst="straightConnector1">
            <a:avLst/>
          </a:prstGeom>
          <a:noFill/>
          <a:ln w="44450" cap="flat" cmpd="sng" algn="ctr">
            <a:solidFill>
              <a:srgbClr val="FF0000"/>
            </a:solidFill>
            <a:prstDash val="solid"/>
            <a:headEnd type="stealth" w="lg" len="lg"/>
            <a:tailEnd type="none" w="lg" len="lg"/>
          </a:ln>
          <a:effectLst/>
        </p:spPr>
      </p:cxnSp>
      <p:sp>
        <p:nvSpPr>
          <p:cNvPr id="7" name="Obdélník 6"/>
          <p:cNvSpPr/>
          <p:nvPr/>
        </p:nvSpPr>
        <p:spPr>
          <a:xfrm rot="16200000">
            <a:off x="1780240" y="4167082"/>
            <a:ext cx="1584178" cy="108013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bdélník 7"/>
          <p:cNvSpPr/>
          <p:nvPr/>
        </p:nvSpPr>
        <p:spPr>
          <a:xfrm rot="16200000">
            <a:off x="5058054" y="4167083"/>
            <a:ext cx="1584178" cy="108013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2" name="Group 24"/>
          <p:cNvGrpSpPr>
            <a:grpSpLocks noChangeAspect="1"/>
          </p:cNvGrpSpPr>
          <p:nvPr/>
        </p:nvGrpSpPr>
        <p:grpSpPr bwMode="auto">
          <a:xfrm>
            <a:off x="4448158" y="4035963"/>
            <a:ext cx="1347978" cy="1196340"/>
            <a:chOff x="3288" y="2750"/>
            <a:chExt cx="1769" cy="1570"/>
          </a:xfrm>
        </p:grpSpPr>
        <p:sp>
          <p:nvSpPr>
            <p:cNvPr id="13" name="Oval 9"/>
            <p:cNvSpPr>
              <a:spLocks noChangeArrowheads="1"/>
            </p:cNvSpPr>
            <p:nvPr/>
          </p:nvSpPr>
          <p:spPr bwMode="auto">
            <a:xfrm rot="1166595">
              <a:off x="4490" y="2836"/>
              <a:ext cx="454" cy="68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AutoShape 8"/>
            <p:cNvSpPr>
              <a:spLocks noChangeArrowheads="1"/>
            </p:cNvSpPr>
            <p:nvPr/>
          </p:nvSpPr>
          <p:spPr bwMode="auto">
            <a:xfrm>
              <a:off x="3288" y="3385"/>
              <a:ext cx="1724" cy="935"/>
            </a:xfrm>
            <a:prstGeom prst="cloudCallout">
              <a:avLst>
                <a:gd name="adj1" fmla="val -21579"/>
                <a:gd name="adj2" fmla="val 28394"/>
              </a:avLst>
            </a:prstGeom>
            <a:gradFill rotWithShape="1">
              <a:gsLst>
                <a:gs pos="0">
                  <a:srgbClr val="CCCC00"/>
                </a:gs>
                <a:gs pos="100000">
                  <a:srgbClr val="996633"/>
                </a:gs>
              </a:gsLst>
              <a:lin ang="5400000" scaled="1"/>
            </a:gradFill>
            <a:ln w="9525">
              <a:solidFill>
                <a:srgbClr val="99CC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  <p:sp>
          <p:nvSpPr>
            <p:cNvPr id="15" name="Oval 10"/>
            <p:cNvSpPr>
              <a:spLocks noChangeArrowheads="1"/>
            </p:cNvSpPr>
            <p:nvPr/>
          </p:nvSpPr>
          <p:spPr bwMode="auto">
            <a:xfrm rot="970572">
              <a:off x="4607" y="2939"/>
              <a:ext cx="136" cy="22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Oval 11"/>
            <p:cNvSpPr>
              <a:spLocks noChangeArrowheads="1"/>
            </p:cNvSpPr>
            <p:nvPr/>
          </p:nvSpPr>
          <p:spPr bwMode="auto">
            <a:xfrm rot="970572">
              <a:off x="4740" y="2976"/>
              <a:ext cx="136" cy="22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Oval 12"/>
            <p:cNvSpPr>
              <a:spLocks noChangeAspect="1" noChangeArrowheads="1"/>
            </p:cNvSpPr>
            <p:nvPr/>
          </p:nvSpPr>
          <p:spPr bwMode="auto">
            <a:xfrm>
              <a:off x="4649" y="3067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Oval 13"/>
            <p:cNvSpPr>
              <a:spLocks noChangeAspect="1" noChangeArrowheads="1"/>
            </p:cNvSpPr>
            <p:nvPr/>
          </p:nvSpPr>
          <p:spPr bwMode="auto">
            <a:xfrm>
              <a:off x="4785" y="3113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AutoShape 14"/>
            <p:cNvSpPr>
              <a:spLocks noChangeAspect="1" noChangeArrowheads="1"/>
            </p:cNvSpPr>
            <p:nvPr/>
          </p:nvSpPr>
          <p:spPr bwMode="auto">
            <a:xfrm rot="17596609">
              <a:off x="4585" y="3131"/>
              <a:ext cx="144" cy="28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 flipV="1">
              <a:off x="4921" y="2931"/>
              <a:ext cx="136" cy="4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 flipV="1">
              <a:off x="4830" y="2795"/>
              <a:ext cx="91" cy="9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 flipH="1" flipV="1">
              <a:off x="4604" y="2795"/>
              <a:ext cx="45" cy="9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 flipV="1">
              <a:off x="4740" y="2750"/>
              <a:ext cx="45" cy="9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Oval 20"/>
            <p:cNvSpPr>
              <a:spLocks noChangeArrowheads="1"/>
            </p:cNvSpPr>
            <p:nvPr/>
          </p:nvSpPr>
          <p:spPr bwMode="auto">
            <a:xfrm rot="717152">
              <a:off x="4286" y="3339"/>
              <a:ext cx="227" cy="31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Oval 21"/>
            <p:cNvSpPr>
              <a:spLocks noChangeArrowheads="1"/>
            </p:cNvSpPr>
            <p:nvPr/>
          </p:nvSpPr>
          <p:spPr bwMode="auto">
            <a:xfrm rot="1701429">
              <a:off x="4696" y="3419"/>
              <a:ext cx="227" cy="31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1" name="Obdélník 10"/>
          <p:cNvSpPr/>
          <p:nvPr/>
        </p:nvSpPr>
        <p:spPr>
          <a:xfrm>
            <a:off x="1724463" y="5013178"/>
            <a:ext cx="4968552" cy="4572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</a:schemeClr>
              </a:gs>
              <a:gs pos="22000">
                <a:schemeClr val="tx1">
                  <a:lumMod val="75000"/>
                  <a:lumOff val="2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9" name="Objek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102398"/>
              </p:ext>
            </p:extLst>
          </p:nvPr>
        </p:nvGraphicFramePr>
        <p:xfrm>
          <a:off x="4870697" y="1790798"/>
          <a:ext cx="1606293" cy="6994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2" name="Equation" r:id="rId3" imgW="609480" imgH="241200" progId="Equation.DSMT4">
                  <p:embed/>
                </p:oleObj>
              </mc:Choice>
              <mc:Fallback>
                <p:oleObj name="Equation" r:id="rId3" imgW="6094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70697" y="1790798"/>
                        <a:ext cx="1606293" cy="6994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k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6818704"/>
              </p:ext>
            </p:extLst>
          </p:nvPr>
        </p:nvGraphicFramePr>
        <p:xfrm>
          <a:off x="3704683" y="2041006"/>
          <a:ext cx="504056" cy="441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3" name="Equation" r:id="rId5" imgW="177480" imgH="215640" progId="Equation.DSMT4">
                  <p:embed/>
                </p:oleObj>
              </mc:Choice>
              <mc:Fallback>
                <p:oleObj name="Equation" r:id="rId5" imgW="1774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04683" y="2041006"/>
                        <a:ext cx="504056" cy="4410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" name="Objekt 10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9612244"/>
              </p:ext>
            </p:extLst>
          </p:nvPr>
        </p:nvGraphicFramePr>
        <p:xfrm>
          <a:off x="3626701" y="3615155"/>
          <a:ext cx="466395" cy="4682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4" name="Equation" r:id="rId7" imgW="241200" imgH="203040" progId="Equation.DSMT4">
                  <p:embed/>
                </p:oleObj>
              </mc:Choice>
              <mc:Fallback>
                <p:oleObj name="Equation" r:id="rId7" imgW="241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26701" y="3615155"/>
                        <a:ext cx="466395" cy="4682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783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5496" y="404664"/>
            <a:ext cx="8229600" cy="93610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E60000"/>
                </a:solidFill>
                <a:latin typeface="Comic Sans MS" pitchFamily="66" charset="0"/>
              </a:rPr>
              <a:t>Chybějící síly   </a:t>
            </a:r>
            <a:endParaRPr lang="cs-CZ" sz="4000" b="1" dirty="0">
              <a:solidFill>
                <a:srgbClr val="E60000"/>
              </a:solidFill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824" y="1468264"/>
            <a:ext cx="8496944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cs-CZ" sz="2400" dirty="0">
              <a:latin typeface="Comic Sans MS" pitchFamily="66" charset="0"/>
            </a:endParaRPr>
          </a:p>
          <a:p>
            <a:pPr marL="0" indent="0">
              <a:buNone/>
            </a:pPr>
            <a:endParaRPr lang="cs-CZ" sz="24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cs-CZ" sz="2400" dirty="0">
              <a:latin typeface="Comic Sans MS" pitchFamily="66" charset="0"/>
            </a:endParaRPr>
          </a:p>
          <a:p>
            <a:pPr marL="0" indent="0">
              <a:buNone/>
            </a:pPr>
            <a:endParaRPr lang="cs-CZ" sz="24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cs-CZ" sz="2400" dirty="0">
              <a:latin typeface="Comic Sans MS" pitchFamily="66" charset="0"/>
            </a:endParaRPr>
          </a:p>
          <a:p>
            <a:r>
              <a:rPr lang="cs-CZ" sz="2400" dirty="0" smtClean="0">
                <a:latin typeface="Comic Sans MS" pitchFamily="66" charset="0"/>
              </a:rPr>
              <a:t>Vlákno působí </a:t>
            </a:r>
            <a:r>
              <a:rPr lang="cs-CZ" sz="2400" dirty="0">
                <a:latin typeface="Comic Sans MS" pitchFamily="66" charset="0"/>
              </a:rPr>
              <a:t>n</a:t>
            </a:r>
            <a:r>
              <a:rPr lang="cs-CZ" sz="2400" dirty="0" smtClean="0">
                <a:latin typeface="Comic Sans MS" pitchFamily="66" charset="0"/>
              </a:rPr>
              <a:t>a kvádr silou    . Uvedeme-li kvádr do pohybu, působí proti směru pohybu třecí síla      . Kvádr působí na podložku tlakovou silou      kolmou k podložce.</a:t>
            </a:r>
            <a:endParaRPr lang="cs-CZ" sz="26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cs-CZ" sz="26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979711" y="2636832"/>
            <a:ext cx="4536504" cy="2160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cxnSp>
        <p:nvCxnSpPr>
          <p:cNvPr id="6" name="Přímá spojnice 5"/>
          <p:cNvCxnSpPr/>
          <p:nvPr/>
        </p:nvCxnSpPr>
        <p:spPr>
          <a:xfrm>
            <a:off x="6490804" y="2816184"/>
            <a:ext cx="0" cy="4680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3635896" y="1978219"/>
            <a:ext cx="914400" cy="64807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3" name="Rovnoramenný trojúhelník 12"/>
          <p:cNvSpPr/>
          <p:nvPr/>
        </p:nvSpPr>
        <p:spPr>
          <a:xfrm rot="5400000">
            <a:off x="6743530" y="2396200"/>
            <a:ext cx="216027" cy="720080"/>
          </a:xfrm>
          <a:prstGeom prst="triangle">
            <a:avLst>
              <a:gd name="adj" fmla="val 0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4" name="Ovál 13"/>
          <p:cNvSpPr>
            <a:spLocks noChangeAspect="1"/>
          </p:cNvSpPr>
          <p:nvPr/>
        </p:nvSpPr>
        <p:spPr>
          <a:xfrm>
            <a:off x="6851543" y="2330210"/>
            <a:ext cx="720000" cy="720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cxnSp>
        <p:nvCxnSpPr>
          <p:cNvPr id="17" name="Přímá spojnice 16"/>
          <p:cNvCxnSpPr/>
          <p:nvPr/>
        </p:nvCxnSpPr>
        <p:spPr>
          <a:xfrm flipH="1">
            <a:off x="4550255" y="2339208"/>
            <a:ext cx="2661288" cy="0"/>
          </a:xfrm>
          <a:prstGeom prst="line">
            <a:avLst/>
          </a:prstGeom>
          <a:ln w="15875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H="1">
            <a:off x="7571584" y="2626291"/>
            <a:ext cx="1" cy="1044156"/>
          </a:xfrm>
          <a:prstGeom prst="line">
            <a:avLst/>
          </a:prstGeom>
          <a:ln w="15875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>
            <a:spLocks noChangeAspect="1"/>
          </p:cNvSpPr>
          <p:nvPr/>
        </p:nvSpPr>
        <p:spPr>
          <a:xfrm>
            <a:off x="7427585" y="3148369"/>
            <a:ext cx="288000" cy="288000"/>
          </a:xfrm>
          <a:prstGeom prst="rect">
            <a:avLst/>
          </a:prstGeom>
          <a:solidFill>
            <a:srgbClr val="9797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3" name="Obdélník 22"/>
          <p:cNvSpPr>
            <a:spLocks noChangeAspect="1"/>
          </p:cNvSpPr>
          <p:nvPr/>
        </p:nvSpPr>
        <p:spPr>
          <a:xfrm>
            <a:off x="7427584" y="3630251"/>
            <a:ext cx="288000" cy="288000"/>
          </a:xfrm>
          <a:prstGeom prst="rect">
            <a:avLst/>
          </a:prstGeom>
          <a:solidFill>
            <a:srgbClr val="9797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cxnSp>
        <p:nvCxnSpPr>
          <p:cNvPr id="30" name="Přímá spojnice se šipkou 29"/>
          <p:cNvCxnSpPr>
            <a:stCxn id="11" idx="3"/>
          </p:cNvCxnSpPr>
          <p:nvPr/>
        </p:nvCxnSpPr>
        <p:spPr>
          <a:xfrm>
            <a:off x="4550296" y="2302255"/>
            <a:ext cx="1224296" cy="0"/>
          </a:xfrm>
          <a:prstGeom prst="straightConnector1">
            <a:avLst/>
          </a:prstGeom>
          <a:ln w="444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H="1">
            <a:off x="2987824" y="2609342"/>
            <a:ext cx="1119854" cy="0"/>
          </a:xfrm>
          <a:prstGeom prst="straightConnector1">
            <a:avLst/>
          </a:prstGeom>
          <a:ln w="44450">
            <a:solidFill>
              <a:srgbClr val="3333CC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>
            <a:off x="3747638" y="1781662"/>
            <a:ext cx="720080" cy="0"/>
          </a:xfrm>
          <a:prstGeom prst="straightConnector1">
            <a:avLst/>
          </a:prstGeom>
          <a:ln w="444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>
            <a:off x="4107813" y="2339208"/>
            <a:ext cx="0" cy="1422178"/>
          </a:xfrm>
          <a:prstGeom prst="straightConnector1">
            <a:avLst/>
          </a:prstGeom>
          <a:ln w="444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4709538" y="1781662"/>
                <a:ext cx="450573" cy="472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2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cs-CZ" sz="2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𝐹</m:t>
                        </m:r>
                      </m:e>
                    </m:acc>
                  </m:oMath>
                </a14:m>
                <a:r>
                  <a:rPr lang="cs-CZ" sz="2200" dirty="0">
                    <a:solidFill>
                      <a:prstClr val="black"/>
                    </a:solidFill>
                  </a:rPr>
                  <a:t>´</a:t>
                </a:r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538" y="1781662"/>
                <a:ext cx="450573" cy="472052"/>
              </a:xfrm>
              <a:prstGeom prst="rect">
                <a:avLst/>
              </a:prstGeom>
              <a:blipFill rotWithShape="1">
                <a:blip r:embed="rId2"/>
                <a:stretch>
                  <a:fillRect l="-1370" t="-16667" r="-21918" b="-243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4145124" y="3094660"/>
                <a:ext cx="515141" cy="472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sz="22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sz="22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cs-CZ" sz="2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cs-CZ" sz="2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124" y="3094660"/>
                <a:ext cx="515141" cy="472052"/>
              </a:xfrm>
              <a:prstGeom prst="rect">
                <a:avLst/>
              </a:prstGeom>
              <a:blipFill rotWithShape="1">
                <a:blip r:embed="rId3"/>
                <a:stretch>
                  <a:fillRect t="-16883" r="-25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ovéPole 42"/>
              <p:cNvSpPr txBox="1"/>
              <p:nvPr/>
            </p:nvSpPr>
            <p:spPr>
              <a:xfrm>
                <a:off x="2869277" y="2066229"/>
                <a:ext cx="499689" cy="472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sz="22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sz="22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cs-CZ" sz="2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cs-CZ" sz="2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3" name="TextovéPole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9277" y="2066229"/>
                <a:ext cx="499689" cy="472052"/>
              </a:xfrm>
              <a:prstGeom prst="rect">
                <a:avLst/>
              </a:prstGeom>
              <a:blipFill rotWithShape="1">
                <a:blip r:embed="rId4"/>
                <a:stretch>
                  <a:fillRect t="-16883" r="-256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3283532" y="1518354"/>
                <a:ext cx="41094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cs-CZ" sz="2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3532" y="1518354"/>
                <a:ext cx="410946" cy="430887"/>
              </a:xfrm>
              <a:prstGeom prst="rect">
                <a:avLst/>
              </a:prstGeom>
              <a:blipFill rotWithShape="1">
                <a:blip r:embed="rId5"/>
                <a:stretch>
                  <a:fillRect t="-15493" r="-2537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/>
              <p:cNvSpPr txBox="1"/>
              <p:nvPr/>
            </p:nvSpPr>
            <p:spPr>
              <a:xfrm>
                <a:off x="4660265" y="4068008"/>
                <a:ext cx="560644" cy="506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cs-CZ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𝐹</m:t>
                        </m:r>
                      </m:e>
                    </m:acc>
                  </m:oMath>
                </a14:m>
                <a:r>
                  <a:rPr lang="cs-CZ" sz="2400" dirty="0">
                    <a:solidFill>
                      <a:prstClr val="black"/>
                    </a:solidFill>
                    <a:latin typeface="Comic Sans MS" pitchFamily="66" charset="0"/>
                  </a:rPr>
                  <a:t>´</a:t>
                </a:r>
              </a:p>
            </p:txBody>
          </p:sp>
        </mc:Choice>
        <mc:Fallback xmlns=""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0265" y="4068008"/>
                <a:ext cx="560644" cy="506421"/>
              </a:xfrm>
              <a:prstGeom prst="rect">
                <a:avLst/>
              </a:prstGeom>
              <a:blipFill rotWithShape="1">
                <a:blip r:embed="rId6"/>
                <a:stretch>
                  <a:fillRect r="-15217" b="-277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7091604" y="4396245"/>
                <a:ext cx="548099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cs-CZ" sz="2400" dirty="0">
                  <a:solidFill>
                    <a:prstClr val="black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1604" y="4396245"/>
                <a:ext cx="548099" cy="50642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5337353" y="4797152"/>
                <a:ext cx="543546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cs-CZ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7353" y="4797152"/>
                <a:ext cx="543546" cy="50642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ovéPole 23"/>
          <p:cNvSpPr txBox="1"/>
          <p:nvPr/>
        </p:nvSpPr>
        <p:spPr>
          <a:xfrm>
            <a:off x="251520" y="219998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Comic Sans MS" pitchFamily="66" charset="0"/>
              </a:rPr>
              <a:t>s. 85</a:t>
            </a:r>
          </a:p>
        </p:txBody>
      </p:sp>
    </p:spTree>
    <p:extLst>
      <p:ext uri="{BB962C8B-B14F-4D97-AF65-F5344CB8AC3E}">
        <p14:creationId xmlns:p14="http://schemas.microsoft.com/office/powerpoint/2010/main" val="49395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42649" y="188640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 smtClean="0">
                <a:solidFill>
                  <a:schemeClr val="bg1"/>
                </a:solidFill>
                <a:latin typeface="Comic Sans MS" pitchFamily="66" charset="0"/>
              </a:rPr>
              <a:t>Tlak, hydrostatický tlak</a:t>
            </a:r>
            <a:endParaRPr lang="cs-CZ" sz="3200" b="1" dirty="0" smtClean="0">
              <a:solidFill>
                <a:prstClr val="white"/>
              </a:solidFill>
              <a:latin typeface="Comic Sans MS" pitchFamily="66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79512" y="969728"/>
            <a:ext cx="8784976" cy="56276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cs-CZ" sz="800" dirty="0" smtClean="0">
              <a:solidFill>
                <a:sysClr val="windowText" lastClr="00000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cs-CZ" dirty="0" smtClean="0">
              <a:solidFill>
                <a:sysClr val="windowText" lastClr="000000"/>
              </a:solidFill>
              <a:latin typeface="Calibri"/>
            </a:endParaRPr>
          </a:p>
          <a:p>
            <a:endParaRPr lang="cs-CZ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94226" y="985200"/>
            <a:ext cx="8938665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[1]</a:t>
            </a:r>
            <a:r>
              <a:rPr lang="cs-CZ" sz="2000" dirty="0">
                <a:latin typeface="Comic Sans MS" pitchFamily="66" charset="0"/>
              </a:rPr>
              <a:t> M. Bednařík, M. Široká: Fyzika pro gymnázia. Mechanika. Prometheus,</a:t>
            </a:r>
          </a:p>
          <a:p>
            <a:r>
              <a:rPr lang="cs-CZ" sz="2000" dirty="0">
                <a:latin typeface="Comic Sans MS" pitchFamily="66" charset="0"/>
              </a:rPr>
              <a:t>     Praha 1993, 2000</a:t>
            </a:r>
            <a:r>
              <a:rPr lang="cs-CZ" sz="2000" dirty="0" smtClean="0">
                <a:latin typeface="Comic Sans MS" pitchFamily="66" charset="0"/>
              </a:rPr>
              <a:t>.</a:t>
            </a:r>
          </a:p>
          <a:p>
            <a:endParaRPr lang="cs-CZ" sz="1000" dirty="0">
              <a:latin typeface="Comic Sans MS" pitchFamily="66" charset="0"/>
            </a:endParaRPr>
          </a:p>
          <a:p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Tlak definujeme vztahem </a:t>
            </a:r>
            <a:r>
              <a:rPr lang="cs-CZ" sz="2000" i="1" dirty="0" smtClean="0">
                <a:solidFill>
                  <a:srgbClr val="0000FF"/>
                </a:solidFill>
                <a:latin typeface="Comic Sans MS" pitchFamily="66" charset="0"/>
              </a:rPr>
              <a:t>p = F/S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, kde </a:t>
            </a:r>
            <a:r>
              <a:rPr lang="cs-CZ" sz="2000" i="1" dirty="0" smtClean="0">
                <a:solidFill>
                  <a:srgbClr val="0000FF"/>
                </a:solidFill>
                <a:latin typeface="Comic Sans MS" pitchFamily="66" charset="0"/>
              </a:rPr>
              <a:t>F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je velikost tlakové síly, která</a:t>
            </a:r>
          </a:p>
          <a:p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 působí kolmo na rovinnou plochu kapaliny, a </a:t>
            </a:r>
            <a:r>
              <a:rPr lang="cs-CZ" sz="2000" i="1" dirty="0" smtClean="0">
                <a:solidFill>
                  <a:srgbClr val="0000FF"/>
                </a:solidFill>
                <a:latin typeface="Comic Sans MS" pitchFamily="66" charset="0"/>
              </a:rPr>
              <a:t>S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je obsah této plochy.</a:t>
            </a:r>
          </a:p>
          <a:p>
            <a:endParaRPr lang="cs-CZ" sz="10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</a:t>
            </a:r>
            <a:r>
              <a:rPr lang="cs-CZ" sz="2000" b="1" dirty="0" smtClean="0">
                <a:solidFill>
                  <a:srgbClr val="0000FF"/>
                </a:solidFill>
                <a:latin typeface="Comic Sans MS" pitchFamily="66" charset="0"/>
              </a:rPr>
              <a:t>Pascalův zákon: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Tlak vyvolaný vnější silou, která působí na kapalné </a:t>
            </a:r>
          </a:p>
          <a:p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těleso v uzavřené nádobě, je ve všech místech kapaliny stejný.</a:t>
            </a:r>
          </a:p>
          <a:p>
            <a:endParaRPr lang="cs-CZ" sz="10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Tlak v kapalinách vyvolaný tíhovou silou: Velikost hydrostatické tlakové</a:t>
            </a:r>
          </a:p>
          <a:p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síly, kterou působí kapalina v hloubce </a:t>
            </a:r>
            <a:r>
              <a:rPr lang="cs-CZ" sz="2000" i="1" dirty="0" smtClean="0">
                <a:solidFill>
                  <a:srgbClr val="0000FF"/>
                </a:solidFill>
                <a:latin typeface="Comic Sans MS" pitchFamily="66" charset="0"/>
              </a:rPr>
              <a:t>h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na dno nádoby o plošném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obsa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-</a:t>
            </a:r>
          </a:p>
          <a:p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hu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i="1" dirty="0" smtClean="0">
                <a:solidFill>
                  <a:srgbClr val="0000FF"/>
                </a:solidFill>
                <a:latin typeface="Comic Sans MS" pitchFamily="66" charset="0"/>
              </a:rPr>
              <a:t>S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, je dána v případě nádoby se svislými stěnami tíhou kapaliny </a:t>
            </a:r>
            <a:r>
              <a:rPr lang="cs-CZ" sz="2000" i="1" dirty="0" smtClean="0">
                <a:solidFill>
                  <a:srgbClr val="0000FF"/>
                </a:solidFill>
                <a:latin typeface="Comic Sans MS" pitchFamily="66" charset="0"/>
              </a:rPr>
              <a:t>G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</a:p>
          <a:p>
            <a:r>
              <a:rPr lang="cs-CZ" sz="20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v nádobě, tedy </a:t>
            </a:r>
            <a:r>
              <a:rPr lang="cs-CZ" sz="2000" i="1" dirty="0" err="1" smtClean="0">
                <a:solidFill>
                  <a:srgbClr val="0000FF"/>
                </a:solidFill>
                <a:latin typeface="Comic Sans MS" pitchFamily="66" charset="0"/>
              </a:rPr>
              <a:t>F</a:t>
            </a:r>
            <a:r>
              <a:rPr lang="cs-CZ" sz="2000" i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h</a:t>
            </a:r>
            <a:r>
              <a:rPr lang="cs-CZ" sz="2000" i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=</a:t>
            </a:r>
            <a:r>
              <a:rPr lang="cs-CZ" sz="2000" i="1" dirty="0" smtClean="0">
                <a:solidFill>
                  <a:srgbClr val="0000FF"/>
                </a:solidFill>
                <a:latin typeface="Comic Sans MS" pitchFamily="66" charset="0"/>
              </a:rPr>
              <a:t> G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=</a:t>
            </a:r>
            <a:r>
              <a:rPr lang="cs-CZ" sz="2000" i="1" dirty="0" smtClean="0">
                <a:solidFill>
                  <a:srgbClr val="0000FF"/>
                </a:solidFill>
                <a:latin typeface="Comic Sans MS" pitchFamily="66" charset="0"/>
              </a:rPr>
              <a:t> mg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=</a:t>
            </a:r>
            <a:r>
              <a:rPr lang="cs-CZ" sz="2000" i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l-GR" sz="2000" i="1" dirty="0" smtClean="0">
                <a:solidFill>
                  <a:srgbClr val="0000FF"/>
                </a:solidFill>
                <a:latin typeface="Comic Sans MS" pitchFamily="66" charset="0"/>
              </a:rPr>
              <a:t>ρ</a:t>
            </a:r>
            <a:r>
              <a:rPr lang="cs-CZ" sz="2000" i="1" dirty="0" err="1" smtClean="0">
                <a:solidFill>
                  <a:srgbClr val="0000FF"/>
                </a:solidFill>
                <a:latin typeface="Comic Sans MS" pitchFamily="66" charset="0"/>
              </a:rPr>
              <a:t>Shg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.</a:t>
            </a:r>
            <a:endParaRPr lang="cs-CZ" sz="2000" i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grpSp>
        <p:nvGrpSpPr>
          <p:cNvPr id="46" name="Skupina 45"/>
          <p:cNvGrpSpPr/>
          <p:nvPr/>
        </p:nvGrpSpPr>
        <p:grpSpPr>
          <a:xfrm>
            <a:off x="477687" y="4804703"/>
            <a:ext cx="4804986" cy="1728191"/>
            <a:chOff x="775127" y="4869160"/>
            <a:chExt cx="4804986" cy="1728191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127" y="6140151"/>
              <a:ext cx="4804986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</p:pic>
        <p:sp>
          <p:nvSpPr>
            <p:cNvPr id="9" name="Obdélník 8"/>
            <p:cNvSpPr/>
            <p:nvPr/>
          </p:nvSpPr>
          <p:spPr>
            <a:xfrm>
              <a:off x="1187624" y="5220717"/>
              <a:ext cx="914400" cy="91440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1" name="Přímá spojnice 10"/>
            <p:cNvCxnSpPr/>
            <p:nvPr/>
          </p:nvCxnSpPr>
          <p:spPr>
            <a:xfrm>
              <a:off x="1187624" y="6135117"/>
              <a:ext cx="91440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 flipV="1">
              <a:off x="1187624" y="4869160"/>
              <a:ext cx="0" cy="126595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>
            <a:xfrm flipV="1">
              <a:off x="2102024" y="4887396"/>
              <a:ext cx="0" cy="126595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Lichoběžník 15"/>
            <p:cNvSpPr/>
            <p:nvPr/>
          </p:nvSpPr>
          <p:spPr>
            <a:xfrm rot="10800000">
              <a:off x="2553988" y="5202481"/>
              <a:ext cx="1270316" cy="932636"/>
            </a:xfrm>
            <a:prstGeom prst="trapezoid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0" name="Přímá spojnice 19"/>
            <p:cNvCxnSpPr/>
            <p:nvPr/>
          </p:nvCxnSpPr>
          <p:spPr>
            <a:xfrm flipV="1">
              <a:off x="3596341" y="4908386"/>
              <a:ext cx="327587" cy="124748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>
            <a:xfrm flipH="1" flipV="1">
              <a:off x="2513112" y="4905869"/>
              <a:ext cx="258688" cy="124748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26"/>
            <p:cNvCxnSpPr/>
            <p:nvPr/>
          </p:nvCxnSpPr>
          <p:spPr>
            <a:xfrm>
              <a:off x="2771800" y="6135117"/>
              <a:ext cx="824541" cy="503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Lichoběžník 29"/>
            <p:cNvSpPr/>
            <p:nvPr/>
          </p:nvSpPr>
          <p:spPr>
            <a:xfrm>
              <a:off x="4206357" y="5202481"/>
              <a:ext cx="914400" cy="950872"/>
            </a:xfrm>
            <a:prstGeom prst="trapezoid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1" name="Přímá spojnice 30"/>
            <p:cNvCxnSpPr/>
            <p:nvPr/>
          </p:nvCxnSpPr>
          <p:spPr>
            <a:xfrm>
              <a:off x="4251287" y="6137634"/>
              <a:ext cx="824541" cy="503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31"/>
            <p:cNvCxnSpPr/>
            <p:nvPr/>
          </p:nvCxnSpPr>
          <p:spPr>
            <a:xfrm flipH="1" flipV="1">
              <a:off x="4817140" y="4892667"/>
              <a:ext cx="303617" cy="124245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32"/>
            <p:cNvCxnSpPr/>
            <p:nvPr/>
          </p:nvCxnSpPr>
          <p:spPr>
            <a:xfrm flipV="1">
              <a:off x="4220897" y="4887396"/>
              <a:ext cx="227963" cy="126847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se šipkou 34"/>
            <p:cNvCxnSpPr>
              <a:endCxn id="9" idx="2"/>
            </p:cNvCxnSpPr>
            <p:nvPr/>
          </p:nvCxnSpPr>
          <p:spPr>
            <a:xfrm>
              <a:off x="1644824" y="5516409"/>
              <a:ext cx="0" cy="618708"/>
            </a:xfrm>
            <a:prstGeom prst="straightConnector1">
              <a:avLst/>
            </a:prstGeom>
            <a:ln w="41275">
              <a:solidFill>
                <a:srgbClr val="0000FF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nice se šipkou 38"/>
            <p:cNvCxnSpPr/>
            <p:nvPr/>
          </p:nvCxnSpPr>
          <p:spPr>
            <a:xfrm>
              <a:off x="3177620" y="5502138"/>
              <a:ext cx="0" cy="618708"/>
            </a:xfrm>
            <a:prstGeom prst="straightConnector1">
              <a:avLst/>
            </a:prstGeom>
            <a:ln w="41275">
              <a:solidFill>
                <a:srgbClr val="0000FF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nice se šipkou 39"/>
            <p:cNvCxnSpPr/>
            <p:nvPr/>
          </p:nvCxnSpPr>
          <p:spPr>
            <a:xfrm>
              <a:off x="4663557" y="5502138"/>
              <a:ext cx="0" cy="618708"/>
            </a:xfrm>
            <a:prstGeom prst="straightConnector1">
              <a:avLst/>
            </a:prstGeom>
            <a:ln w="41275">
              <a:solidFill>
                <a:srgbClr val="0000FF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1" name="Objekt 4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38583923"/>
                </p:ext>
              </p:extLst>
            </p:nvPr>
          </p:nvGraphicFramePr>
          <p:xfrm>
            <a:off x="1396555" y="4905869"/>
            <a:ext cx="496538" cy="6080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20" name="Equation" r:id="rId5" imgW="190440" imgH="253800" progId="Equation.DSMT4">
                    <p:embed/>
                  </p:oleObj>
                </mc:Choice>
                <mc:Fallback>
                  <p:oleObj name="Equation" r:id="rId5" imgW="19044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396555" y="4905869"/>
                          <a:ext cx="496538" cy="60802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" name="Objek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3186333"/>
                </p:ext>
              </p:extLst>
            </p:nvPr>
          </p:nvGraphicFramePr>
          <p:xfrm>
            <a:off x="2941495" y="4924115"/>
            <a:ext cx="495300" cy="608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21" name="Equation" r:id="rId7" imgW="190440" imgH="253800" progId="Equation.DSMT4">
                    <p:embed/>
                  </p:oleObj>
                </mc:Choice>
                <mc:Fallback>
                  <p:oleObj name="Equation" r:id="rId7" imgW="190440" imgH="253800" progId="Equation.DSMT4">
                    <p:embed/>
                    <p:pic>
                      <p:nvPicPr>
                        <p:cNvPr id="0" name="Objek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41495" y="4924115"/>
                          <a:ext cx="495300" cy="6080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" name="Objekt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52750682"/>
                </p:ext>
              </p:extLst>
            </p:nvPr>
          </p:nvGraphicFramePr>
          <p:xfrm>
            <a:off x="4415907" y="4913620"/>
            <a:ext cx="495300" cy="608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22" name="Equation" r:id="rId9" imgW="190440" imgH="253800" progId="Equation.DSMT4">
                    <p:embed/>
                  </p:oleObj>
                </mc:Choice>
                <mc:Fallback>
                  <p:oleObj name="Equation" r:id="rId9" imgW="190440" imgH="253800" progId="Equation.DSMT4">
                    <p:embed/>
                    <p:pic>
                      <p:nvPicPr>
                        <p:cNvPr id="0" name="Objek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5907" y="4913620"/>
                          <a:ext cx="495300" cy="6080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5" name="Objek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5865752"/>
              </p:ext>
            </p:extLst>
          </p:nvPr>
        </p:nvGraphicFramePr>
        <p:xfrm>
          <a:off x="5287548" y="5030597"/>
          <a:ext cx="3465245" cy="814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3" name="Equation" r:id="rId10" imgW="1485720" imgH="393480" progId="Equation.DSMT4">
                  <p:embed/>
                </p:oleObj>
              </mc:Choice>
              <mc:Fallback>
                <p:oleObj name="Equation" r:id="rId10" imgW="1485720" imgH="393480" progId="Equation.DSMT4">
                  <p:embed/>
                  <p:pic>
                    <p:nvPicPr>
                      <p:cNvPr id="0" name="Objek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7548" y="5030597"/>
                        <a:ext cx="3465245" cy="8141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496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07059" y="332656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 smtClean="0">
                <a:solidFill>
                  <a:schemeClr val="bg1"/>
                </a:solidFill>
                <a:latin typeface="Comic Sans MS" pitchFamily="66" charset="0"/>
              </a:rPr>
              <a:t>A</a:t>
            </a:r>
            <a:r>
              <a:rPr lang="cs-CZ" sz="3200" b="1" dirty="0" smtClean="0">
                <a:solidFill>
                  <a:prstClr val="white"/>
                </a:solidFill>
                <a:latin typeface="Comic Sans MS" pitchFamily="66" charset="0"/>
              </a:rPr>
              <a:t>rchimédův zákon a plavání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79512" y="969728"/>
            <a:ext cx="8784976" cy="56276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cs-CZ" sz="800" dirty="0" smtClean="0">
              <a:solidFill>
                <a:sysClr val="windowText" lastClr="00000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cs-CZ" dirty="0" smtClean="0">
              <a:solidFill>
                <a:sysClr val="windowText" lastClr="000000"/>
              </a:solidFill>
              <a:latin typeface="Calibri"/>
            </a:endParaRPr>
          </a:p>
          <a:p>
            <a:endParaRPr lang="cs-CZ" dirty="0">
              <a:solidFill>
                <a:sysClr val="windowText" lastClr="000000"/>
              </a:solidFill>
              <a:latin typeface="Calibri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85" y="2791636"/>
            <a:ext cx="2400000" cy="380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44106" y="1124744"/>
            <a:ext cx="85483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[1]</a:t>
            </a:r>
            <a:r>
              <a:rPr lang="cs-CZ" sz="2000" dirty="0">
                <a:latin typeface="Comic Sans MS" pitchFamily="66" charset="0"/>
              </a:rPr>
              <a:t> M. Bednařík, M. Široká: </a:t>
            </a:r>
            <a:r>
              <a:rPr lang="cs-CZ" sz="2000" dirty="0" smtClean="0">
                <a:latin typeface="Comic Sans MS" pitchFamily="66" charset="0"/>
              </a:rPr>
              <a:t>Mechanika. Prometheus, Praha </a:t>
            </a:r>
            <a:r>
              <a:rPr lang="cs-CZ" sz="2000" dirty="0">
                <a:latin typeface="Comic Sans MS" pitchFamily="66" charset="0"/>
              </a:rPr>
              <a:t>1993, 2000.</a:t>
            </a:r>
          </a:p>
          <a:p>
            <a:endParaRPr lang="cs-CZ" sz="1000" b="1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cs-CZ" sz="2000" b="1" dirty="0" smtClean="0">
                <a:solidFill>
                  <a:srgbClr val="0000FF"/>
                </a:solidFill>
                <a:latin typeface="Comic Sans MS" pitchFamily="66" charset="0"/>
              </a:rPr>
              <a:t>Archimédův zákon: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Těleso ponořené do kapaliny je nadlehčováno vztlakovou silou jejíž velikost se rovná tíze kapaliny stejného objemu jako je objem ponořeného tělesa. </a:t>
            </a:r>
            <a:endParaRPr lang="cs-CZ" sz="2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grpSp>
        <p:nvGrpSpPr>
          <p:cNvPr id="63" name="Skupina 62"/>
          <p:cNvGrpSpPr/>
          <p:nvPr/>
        </p:nvGrpSpPr>
        <p:grpSpPr>
          <a:xfrm>
            <a:off x="3369394" y="2819798"/>
            <a:ext cx="2786782" cy="3749389"/>
            <a:chOff x="3369394" y="2819798"/>
            <a:chExt cx="2786782" cy="3749389"/>
          </a:xfrm>
        </p:grpSpPr>
        <p:sp>
          <p:nvSpPr>
            <p:cNvPr id="5" name="Obdélník 4"/>
            <p:cNvSpPr/>
            <p:nvPr/>
          </p:nvSpPr>
          <p:spPr>
            <a:xfrm>
              <a:off x="3369394" y="2819798"/>
              <a:ext cx="2786782" cy="3749389"/>
            </a:xfrm>
            <a:prstGeom prst="rect">
              <a:avLst/>
            </a:prstGeom>
            <a:solidFill>
              <a:srgbClr val="F8D4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3594144" y="5822538"/>
              <a:ext cx="2016223" cy="14401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3851920" y="4509120"/>
              <a:ext cx="1427116" cy="1296144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4" name="Přímá spojnice 13"/>
            <p:cNvCxnSpPr/>
            <p:nvPr/>
          </p:nvCxnSpPr>
          <p:spPr>
            <a:xfrm flipV="1">
              <a:off x="5279036" y="4149080"/>
              <a:ext cx="0" cy="1656184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 flipV="1">
              <a:off x="3851920" y="4149080"/>
              <a:ext cx="0" cy="1656184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nice 6"/>
            <p:cNvCxnSpPr/>
            <p:nvPr/>
          </p:nvCxnSpPr>
          <p:spPr>
            <a:xfrm>
              <a:off x="3563888" y="5805264"/>
              <a:ext cx="2016224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>
              <a:off x="3851920" y="5805264"/>
              <a:ext cx="1440160" cy="0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bdélník 14"/>
            <p:cNvSpPr>
              <a:spLocks noChangeAspect="1"/>
            </p:cNvSpPr>
            <p:nvPr/>
          </p:nvSpPr>
          <p:spPr>
            <a:xfrm>
              <a:off x="4192815" y="4694492"/>
              <a:ext cx="720000" cy="72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7" name="Přímá spojnice se šipkou 16"/>
            <p:cNvCxnSpPr/>
            <p:nvPr/>
          </p:nvCxnSpPr>
          <p:spPr>
            <a:xfrm flipH="1">
              <a:off x="4932040" y="5040440"/>
              <a:ext cx="648072" cy="0"/>
            </a:xfrm>
            <a:prstGeom prst="straightConnector1">
              <a:avLst/>
            </a:prstGeom>
            <a:ln w="41275">
              <a:solidFill>
                <a:srgbClr val="0000FF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se šipkou 18"/>
            <p:cNvCxnSpPr/>
            <p:nvPr/>
          </p:nvCxnSpPr>
          <p:spPr>
            <a:xfrm flipH="1">
              <a:off x="3527884" y="5054492"/>
              <a:ext cx="648072" cy="0"/>
            </a:xfrm>
            <a:prstGeom prst="straightConnector1">
              <a:avLst/>
            </a:prstGeom>
            <a:ln w="41275">
              <a:solidFill>
                <a:srgbClr val="0000FF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se šipkou 19"/>
            <p:cNvCxnSpPr/>
            <p:nvPr/>
          </p:nvCxnSpPr>
          <p:spPr>
            <a:xfrm>
              <a:off x="4552815" y="4329100"/>
              <a:ext cx="0" cy="360040"/>
            </a:xfrm>
            <a:prstGeom prst="straightConnector1">
              <a:avLst/>
            </a:prstGeom>
            <a:ln w="41275">
              <a:solidFill>
                <a:srgbClr val="0000FF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se šipkou 22"/>
            <p:cNvCxnSpPr/>
            <p:nvPr/>
          </p:nvCxnSpPr>
          <p:spPr>
            <a:xfrm flipV="1">
              <a:off x="4572000" y="5424817"/>
              <a:ext cx="0" cy="979947"/>
            </a:xfrm>
            <a:prstGeom prst="straightConnector1">
              <a:avLst/>
            </a:prstGeom>
            <a:ln w="41275">
              <a:solidFill>
                <a:srgbClr val="0000FF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>
            <a:xfrm>
              <a:off x="5292080" y="4509120"/>
              <a:ext cx="7200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26"/>
            <p:cNvCxnSpPr/>
            <p:nvPr/>
          </p:nvCxnSpPr>
          <p:spPr>
            <a:xfrm>
              <a:off x="4932040" y="5414492"/>
              <a:ext cx="106707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32"/>
            <p:cNvCxnSpPr>
              <a:endCxn id="5" idx="3"/>
            </p:cNvCxnSpPr>
            <p:nvPr/>
          </p:nvCxnSpPr>
          <p:spPr>
            <a:xfrm>
              <a:off x="4932040" y="4694493"/>
              <a:ext cx="122413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se šipkou 37"/>
            <p:cNvCxnSpPr/>
            <p:nvPr/>
          </p:nvCxnSpPr>
          <p:spPr>
            <a:xfrm>
              <a:off x="5631243" y="4694493"/>
              <a:ext cx="0" cy="73032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Přímá spojnice se šipkou 45"/>
            <p:cNvCxnSpPr/>
            <p:nvPr/>
          </p:nvCxnSpPr>
          <p:spPr>
            <a:xfrm>
              <a:off x="5631243" y="4005064"/>
              <a:ext cx="0" cy="50405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Přímá spojnice se šipkou 49"/>
            <p:cNvCxnSpPr/>
            <p:nvPr/>
          </p:nvCxnSpPr>
          <p:spPr>
            <a:xfrm>
              <a:off x="5875134" y="4509120"/>
              <a:ext cx="0" cy="91569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2" name="Objekt 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66526422"/>
                </p:ext>
              </p:extLst>
            </p:nvPr>
          </p:nvGraphicFramePr>
          <p:xfrm>
            <a:off x="4591263" y="4005065"/>
            <a:ext cx="379184" cy="5040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19" name="Equation" r:id="rId4" imgW="164880" imgH="253800" progId="Equation.DSMT4">
                    <p:embed/>
                  </p:oleObj>
                </mc:Choice>
                <mc:Fallback>
                  <p:oleObj name="Equation" r:id="rId4" imgW="16488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4591263" y="4005065"/>
                          <a:ext cx="379184" cy="50405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" name="Objekt 5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94607304"/>
                </p:ext>
              </p:extLst>
            </p:nvPr>
          </p:nvGraphicFramePr>
          <p:xfrm>
            <a:off x="4614863" y="6045200"/>
            <a:ext cx="438150" cy="503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20" name="Equation" r:id="rId6" imgW="190440" imgH="253800" progId="Equation.DSMT4">
                    <p:embed/>
                  </p:oleObj>
                </mc:Choice>
                <mc:Fallback>
                  <p:oleObj name="Equation" r:id="rId6" imgW="190440" imgH="253800" progId="Equation.DSMT4">
                    <p:embed/>
                    <p:pic>
                      <p:nvPicPr>
                        <p:cNvPr id="0" name="Objek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14863" y="6045200"/>
                          <a:ext cx="438150" cy="503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" name="Objek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43616173"/>
                </p:ext>
              </p:extLst>
            </p:nvPr>
          </p:nvGraphicFramePr>
          <p:xfrm>
            <a:off x="3413770" y="4560162"/>
            <a:ext cx="438150" cy="503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21" name="Equation" r:id="rId8" imgW="190440" imgH="253800" progId="Equation.DSMT4">
                    <p:embed/>
                  </p:oleObj>
                </mc:Choice>
                <mc:Fallback>
                  <p:oleObj name="Equation" r:id="rId8" imgW="190440" imgH="253800" progId="Equation.DSMT4">
                    <p:embed/>
                    <p:pic>
                      <p:nvPicPr>
                        <p:cNvPr id="0" name="Objek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13770" y="4560162"/>
                          <a:ext cx="438150" cy="503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5" name="Objekt 5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41132553"/>
                </p:ext>
              </p:extLst>
            </p:nvPr>
          </p:nvGraphicFramePr>
          <p:xfrm>
            <a:off x="5215558" y="4556417"/>
            <a:ext cx="436562" cy="503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22" name="Equation" r:id="rId10" imgW="190440" imgH="253800" progId="Equation.DSMT4">
                    <p:embed/>
                  </p:oleObj>
                </mc:Choice>
                <mc:Fallback>
                  <p:oleObj name="Equation" r:id="rId10" imgW="190440" imgH="253800" progId="Equation.DSMT4">
                    <p:embed/>
                    <p:pic>
                      <p:nvPicPr>
                        <p:cNvPr id="0" name="Objek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5558" y="4556417"/>
                          <a:ext cx="436562" cy="503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6" name="Objekt 5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42299099"/>
                </p:ext>
              </p:extLst>
            </p:nvPr>
          </p:nvGraphicFramePr>
          <p:xfrm>
            <a:off x="5311842" y="4030079"/>
            <a:ext cx="350837" cy="454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23" name="Equation" r:id="rId12" imgW="152280" imgH="228600" progId="Equation.DSMT4">
                    <p:embed/>
                  </p:oleObj>
                </mc:Choice>
                <mc:Fallback>
                  <p:oleObj name="Equation" r:id="rId12" imgW="152280" imgH="228600" progId="Equation.DSMT4">
                    <p:embed/>
                    <p:pic>
                      <p:nvPicPr>
                        <p:cNvPr id="0" name="Objek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11842" y="4030079"/>
                          <a:ext cx="350837" cy="4540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7" name="Objek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6156314"/>
                </p:ext>
              </p:extLst>
            </p:nvPr>
          </p:nvGraphicFramePr>
          <p:xfrm>
            <a:off x="5730048" y="5463336"/>
            <a:ext cx="409575" cy="454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24" name="Equation" r:id="rId14" imgW="177480" imgH="228600" progId="Equation.DSMT4">
                    <p:embed/>
                  </p:oleObj>
                </mc:Choice>
                <mc:Fallback>
                  <p:oleObj name="Equation" r:id="rId14" imgW="177480" imgH="228600" progId="Equation.DSMT4">
                    <p:embed/>
                    <p:pic>
                      <p:nvPicPr>
                        <p:cNvPr id="0" name="Objek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30048" y="5463336"/>
                          <a:ext cx="409575" cy="4540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" name="Objekt 5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91411042"/>
                </p:ext>
              </p:extLst>
            </p:nvPr>
          </p:nvGraphicFramePr>
          <p:xfrm>
            <a:off x="5593816" y="4863433"/>
            <a:ext cx="292100" cy="354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25" name="Equation" r:id="rId16" imgW="126720" imgH="177480" progId="Equation.DSMT4">
                    <p:embed/>
                  </p:oleObj>
                </mc:Choice>
                <mc:Fallback>
                  <p:oleObj name="Equation" r:id="rId16" imgW="126720" imgH="177480" progId="Equation.DSMT4">
                    <p:embed/>
                    <p:pic>
                      <p:nvPicPr>
                        <p:cNvPr id="0" name="Objek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93816" y="4863433"/>
                          <a:ext cx="292100" cy="3540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9" name="Objekt 5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16687677"/>
                </p:ext>
              </p:extLst>
            </p:nvPr>
          </p:nvGraphicFramePr>
          <p:xfrm>
            <a:off x="4442874" y="4883442"/>
            <a:ext cx="350837" cy="352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26" name="Equation" r:id="rId18" imgW="152280" imgH="177480" progId="Equation.DSMT4">
                    <p:embed/>
                  </p:oleObj>
                </mc:Choice>
                <mc:Fallback>
                  <p:oleObj name="Equation" r:id="rId18" imgW="152280" imgH="177480" progId="Equation.DSMT4">
                    <p:embed/>
                    <p:pic>
                      <p:nvPicPr>
                        <p:cNvPr id="0" name="Objek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42874" y="4883442"/>
                          <a:ext cx="350837" cy="3524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" name="Objekt 5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09293733"/>
                </p:ext>
              </p:extLst>
            </p:nvPr>
          </p:nvGraphicFramePr>
          <p:xfrm>
            <a:off x="4175956" y="5382421"/>
            <a:ext cx="322263" cy="354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27" name="Equation" r:id="rId20" imgW="139680" imgH="177480" progId="Equation.DSMT4">
                    <p:embed/>
                  </p:oleObj>
                </mc:Choice>
                <mc:Fallback>
                  <p:oleObj name="Equation" r:id="rId20" imgW="139680" imgH="177480" progId="Equation.DSMT4">
                    <p:embed/>
                    <p:pic>
                      <p:nvPicPr>
                        <p:cNvPr id="0" name="Objek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5956" y="5382421"/>
                          <a:ext cx="322263" cy="3540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" name="Objekt 6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1256528"/>
                </p:ext>
              </p:extLst>
            </p:nvPr>
          </p:nvGraphicFramePr>
          <p:xfrm>
            <a:off x="3825119" y="5476651"/>
            <a:ext cx="350837" cy="3286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28" name="Equation" r:id="rId22" imgW="152280" imgH="164880" progId="Equation.DSMT4">
                    <p:embed/>
                  </p:oleObj>
                </mc:Choice>
                <mc:Fallback>
                  <p:oleObj name="Equation" r:id="rId22" imgW="152280" imgH="164880" progId="Equation.DSMT4">
                    <p:embed/>
                    <p:pic>
                      <p:nvPicPr>
                        <p:cNvPr id="0" name="Objek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25119" y="5476651"/>
                          <a:ext cx="350837" cy="3286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2" name="Objek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018078"/>
              </p:ext>
            </p:extLst>
          </p:nvPr>
        </p:nvGraphicFramePr>
        <p:xfrm>
          <a:off x="6188848" y="3768434"/>
          <a:ext cx="2778125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9" name="Equation" r:id="rId24" imgW="1206360" imgH="672840" progId="Equation.DSMT4">
                  <p:embed/>
                </p:oleObj>
              </mc:Choice>
              <mc:Fallback>
                <p:oleObj name="Equation" r:id="rId24" imgW="1206360" imgH="672840" progId="Equation.DSMT4">
                  <p:embed/>
                  <p:pic>
                    <p:nvPicPr>
                      <p:cNvPr id="0" name="Objek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8848" y="3768434"/>
                        <a:ext cx="2778125" cy="133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403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07059" y="332656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 smtClean="0">
                <a:solidFill>
                  <a:prstClr val="white"/>
                </a:solidFill>
                <a:latin typeface="Comic Sans MS" pitchFamily="66" charset="0"/>
              </a:rPr>
              <a:t>Obsah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79512" y="969728"/>
            <a:ext cx="8784976" cy="56276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cs-CZ" sz="800" dirty="0" smtClean="0">
              <a:solidFill>
                <a:sysClr val="windowText" lastClr="000000"/>
              </a:solidFill>
              <a:latin typeface="Comic Sans MS" pitchFamily="66" charset="0"/>
            </a:endParaRPr>
          </a:p>
          <a:p>
            <a:r>
              <a:rPr lang="cs-CZ" sz="3000" b="1" dirty="0" smtClean="0">
                <a:solidFill>
                  <a:srgbClr val="C00000"/>
                </a:solidFill>
                <a:latin typeface="Comic Sans MS" pitchFamily="66" charset="0"/>
              </a:rPr>
              <a:t>Střed hmotnosti </a:t>
            </a:r>
          </a:p>
          <a:p>
            <a:pPr marL="0" indent="0">
              <a:buFont typeface="Arial" pitchFamily="34" charset="0"/>
              <a:buNone/>
            </a:pPr>
            <a:r>
              <a:rPr lang="cs-CZ" sz="2600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600" b="1" dirty="0" smtClean="0">
                <a:solidFill>
                  <a:srgbClr val="C00000"/>
                </a:solidFill>
                <a:latin typeface="Comic Sans MS" pitchFamily="66" charset="0"/>
              </a:rPr>
              <a:t>  - definice: vážený průměr vzdáleností</a:t>
            </a:r>
          </a:p>
          <a:p>
            <a:pPr marL="0" indent="0">
              <a:buFont typeface="Arial" pitchFamily="34" charset="0"/>
              <a:buNone/>
            </a:pPr>
            <a:r>
              <a:rPr lang="cs-CZ" sz="2600" b="1" dirty="0" smtClean="0">
                <a:solidFill>
                  <a:srgbClr val="C00000"/>
                </a:solidFill>
                <a:latin typeface="Comic Sans MS" pitchFamily="66" charset="0"/>
              </a:rPr>
              <a:t>   - impulsové věty, energie a střed hmotnosti</a:t>
            </a:r>
          </a:p>
          <a:p>
            <a:pPr marL="0" indent="0">
              <a:buFont typeface="Arial" pitchFamily="34" charset="0"/>
              <a:buNone/>
            </a:pPr>
            <a:endParaRPr lang="cs-CZ" sz="12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cs-CZ" sz="3000" b="1" dirty="0" smtClean="0">
                <a:solidFill>
                  <a:srgbClr val="C00000"/>
                </a:solidFill>
                <a:latin typeface="Comic Sans MS" pitchFamily="66" charset="0"/>
              </a:rPr>
              <a:t>Skládání sil a momentů</a:t>
            </a:r>
          </a:p>
          <a:p>
            <a:pPr marL="0" indent="0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 </a:t>
            </a:r>
            <a:r>
              <a:rPr lang="cs-CZ" sz="2600" b="1" dirty="0" smtClean="0">
                <a:solidFill>
                  <a:srgbClr val="C00000"/>
                </a:solidFill>
                <a:latin typeface="Comic Sans MS" pitchFamily="66" charset="0"/>
              </a:rPr>
              <a:t>- kdy lze soustavu sil nahradit výslednicí?</a:t>
            </a:r>
          </a:p>
          <a:p>
            <a:pPr marL="0" indent="0">
              <a:buFont typeface="Arial" pitchFamily="34" charset="0"/>
              <a:buNone/>
            </a:pPr>
            <a:endParaRPr lang="cs-CZ" sz="12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cs-CZ" sz="3000" b="1" dirty="0" smtClean="0">
                <a:solidFill>
                  <a:srgbClr val="C00000"/>
                </a:solidFill>
                <a:latin typeface="Comic Sans MS" pitchFamily="66" charset="0"/>
              </a:rPr>
              <a:t>Těžiště</a:t>
            </a:r>
          </a:p>
          <a:p>
            <a:pPr marL="0" indent="0">
              <a:buFont typeface="Arial" pitchFamily="34" charset="0"/>
              <a:buNone/>
            </a:pPr>
            <a:r>
              <a:rPr lang="cs-CZ" sz="2400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Comic Sans MS" pitchFamily="66" charset="0"/>
              </a:rPr>
              <a:t>  </a:t>
            </a:r>
            <a:r>
              <a:rPr lang="cs-CZ" sz="2600" b="1" dirty="0" smtClean="0">
                <a:solidFill>
                  <a:srgbClr val="C00000"/>
                </a:solidFill>
                <a:latin typeface="Comic Sans MS" pitchFamily="66" charset="0"/>
              </a:rPr>
              <a:t>- „působiště tíhové síly“? </a:t>
            </a:r>
          </a:p>
          <a:p>
            <a:pPr marL="0" indent="0">
              <a:buFont typeface="Arial" pitchFamily="34" charset="0"/>
              <a:buNone/>
            </a:pPr>
            <a:r>
              <a:rPr lang="cs-CZ" sz="2600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600" b="1" dirty="0" smtClean="0">
                <a:solidFill>
                  <a:srgbClr val="C00000"/>
                </a:solidFill>
                <a:latin typeface="Comic Sans MS" pitchFamily="66" charset="0"/>
              </a:rPr>
              <a:t>  - těžiště versus střed hmotnosti</a:t>
            </a:r>
          </a:p>
          <a:p>
            <a:pPr marL="0" indent="0">
              <a:buFont typeface="Arial" pitchFamily="34" charset="0"/>
              <a:buNone/>
            </a:pPr>
            <a:endParaRPr lang="cs-CZ" sz="12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cs-CZ" sz="3000" b="1" dirty="0" smtClean="0">
                <a:solidFill>
                  <a:srgbClr val="C00000"/>
                </a:solidFill>
                <a:latin typeface="Comic Sans MS" pitchFamily="66" charset="0"/>
              </a:rPr>
              <a:t>Valení</a:t>
            </a:r>
          </a:p>
          <a:p>
            <a:pPr marL="0" indent="0" algn="just">
              <a:buFont typeface="Arial" pitchFamily="34" charset="0"/>
              <a:buNone/>
            </a:pPr>
            <a:r>
              <a:rPr lang="cs-CZ" sz="2800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8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600" b="1" dirty="0" smtClean="0">
                <a:solidFill>
                  <a:srgbClr val="C00000"/>
                </a:solidFill>
                <a:latin typeface="Comic Sans MS" pitchFamily="66" charset="0"/>
              </a:rPr>
              <a:t>- valení bez prokluzu a s prokluzem</a:t>
            </a:r>
          </a:p>
          <a:p>
            <a:pPr marL="0" indent="0" algn="just">
              <a:buFont typeface="Arial" pitchFamily="34" charset="0"/>
              <a:buNone/>
            </a:pPr>
            <a:r>
              <a:rPr lang="cs-CZ" sz="2600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600" b="1" dirty="0" smtClean="0">
                <a:solidFill>
                  <a:srgbClr val="C00000"/>
                </a:solidFill>
                <a:latin typeface="Comic Sans MS" pitchFamily="66" charset="0"/>
              </a:rPr>
              <a:t>  - valení a okamžitá osa</a:t>
            </a:r>
          </a:p>
          <a:p>
            <a:endParaRPr lang="cs-CZ" dirty="0" smtClean="0">
              <a:solidFill>
                <a:sysClr val="windowText" lastClr="000000"/>
              </a:solidFill>
              <a:latin typeface="Calibri"/>
            </a:endParaRPr>
          </a:p>
          <a:p>
            <a:endParaRPr lang="cs-CZ" dirty="0">
              <a:solidFill>
                <a:sysClr val="windowText" lastClr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82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07059" y="332656"/>
            <a:ext cx="8291512" cy="63707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rgbClr val="696464"/>
                </a:solidFill>
                <a:latin typeface="Comic Sans MS" pitchFamily="66" charset="0"/>
              </a:rPr>
              <a:t> </a:t>
            </a:r>
            <a:r>
              <a:rPr lang="cs-CZ" sz="3200" b="1" dirty="0">
                <a:solidFill>
                  <a:prstClr val="white"/>
                </a:solidFill>
                <a:latin typeface="Comic Sans MS" pitchFamily="66" charset="0"/>
              </a:rPr>
              <a:t>Střed hmotnosti a </a:t>
            </a:r>
            <a:r>
              <a:rPr lang="cs-CZ" sz="3200" b="1" dirty="0" smtClean="0">
                <a:solidFill>
                  <a:prstClr val="white"/>
                </a:solidFill>
                <a:latin typeface="Comic Sans MS" pitchFamily="66" charset="0"/>
              </a:rPr>
              <a:t>učebnice</a:t>
            </a:r>
            <a:endParaRPr lang="cs-CZ" sz="3200" b="1" dirty="0">
              <a:solidFill>
                <a:prstClr val="white"/>
              </a:solidFill>
              <a:latin typeface="Comic Sans MS" pitchFamily="66" charset="0"/>
            </a:endParaRPr>
          </a:p>
          <a:p>
            <a:endParaRPr lang="cs-CZ" sz="3200" b="1" dirty="0" smtClean="0">
              <a:solidFill>
                <a:prstClr val="white"/>
              </a:solidFill>
              <a:latin typeface="Comic Sans MS" pitchFamily="66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55576" y="1628800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2000">
              <a:latin typeface="Comic Sans MS" pitchFamily="66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9511" y="1297238"/>
            <a:ext cx="878497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[1]</a:t>
            </a:r>
            <a:r>
              <a:rPr lang="cs-CZ" sz="2000" dirty="0" smtClean="0">
                <a:latin typeface="Comic Sans MS" pitchFamily="66" charset="0"/>
              </a:rPr>
              <a:t> M. Bednařík, M. Široká: Fyzika pro gymnázia. Mechanika. Prometheus,</a:t>
            </a:r>
          </a:p>
          <a:p>
            <a:r>
              <a:rPr lang="cs-CZ" sz="2000" dirty="0">
                <a:latin typeface="Comic Sans MS" pitchFamily="66" charset="0"/>
              </a:rPr>
              <a:t> </a:t>
            </a:r>
            <a:r>
              <a:rPr lang="cs-CZ" sz="2000" dirty="0" smtClean="0">
                <a:latin typeface="Comic Sans MS" pitchFamily="66" charset="0"/>
              </a:rPr>
              <a:t>    Praha 1993, 2000. </a:t>
            </a:r>
            <a:endParaRPr lang="cs-CZ" sz="2000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cs-CZ" sz="1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cs-CZ" sz="2000" dirty="0" smtClean="0">
                <a:solidFill>
                  <a:srgbClr val="FF0000"/>
                </a:solidFill>
                <a:latin typeface="Comic Sans MS" pitchFamily="66" charset="0"/>
              </a:rPr>
              <a:t>    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Pojem střed hmotnosti není zaveden.</a:t>
            </a:r>
          </a:p>
          <a:p>
            <a:endParaRPr lang="cs-CZ" sz="2000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[2] HRW: Fundamentals of </a:t>
            </a:r>
            <a:r>
              <a:rPr lang="en-US" sz="2000" dirty="0" err="1" smtClean="0">
                <a:latin typeface="Comic Sans MS" pitchFamily="66" charset="0"/>
              </a:rPr>
              <a:t>Ph</a:t>
            </a:r>
            <a:r>
              <a:rPr lang="cs-CZ" sz="2000" dirty="0" err="1" smtClean="0">
                <a:latin typeface="Comic Sans MS" pitchFamily="66" charset="0"/>
              </a:rPr>
              <a:t>ysics</a:t>
            </a:r>
            <a:r>
              <a:rPr lang="cs-CZ" sz="2000" dirty="0" smtClean="0">
                <a:latin typeface="Comic Sans MS" pitchFamily="66" charset="0"/>
              </a:rPr>
              <a:t>. J. </a:t>
            </a:r>
            <a:r>
              <a:rPr lang="cs-CZ" sz="2000" dirty="0" err="1" smtClean="0">
                <a:latin typeface="Comic Sans MS" pitchFamily="66" charset="0"/>
              </a:rPr>
              <a:t>Wiley</a:t>
            </a:r>
            <a:r>
              <a:rPr lang="cs-CZ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&amp;</a:t>
            </a:r>
            <a:r>
              <a:rPr lang="cs-CZ" sz="2000" dirty="0" smtClean="0">
                <a:latin typeface="Comic Sans MS" pitchFamily="66" charset="0"/>
              </a:rPr>
              <a:t> </a:t>
            </a:r>
            <a:r>
              <a:rPr lang="cs-CZ" sz="2000" dirty="0" err="1" smtClean="0">
                <a:latin typeface="Comic Sans MS" pitchFamily="66" charset="0"/>
              </a:rPr>
              <a:t>Sons</a:t>
            </a:r>
            <a:r>
              <a:rPr lang="cs-CZ" sz="2000" dirty="0" smtClean="0">
                <a:latin typeface="Comic Sans MS" pitchFamily="66" charset="0"/>
              </a:rPr>
              <a:t>, New York 1997. </a:t>
            </a:r>
          </a:p>
          <a:p>
            <a:endParaRPr lang="cs-CZ" sz="1000" dirty="0">
              <a:latin typeface="Comic Sans MS" pitchFamily="66" charset="0"/>
            </a:endParaRPr>
          </a:p>
          <a:p>
            <a:r>
              <a:rPr lang="cs-CZ" sz="2000" dirty="0" smtClean="0">
                <a:latin typeface="Comic Sans MS" pitchFamily="66" charset="0"/>
              </a:rPr>
              <a:t>     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Center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of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mass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of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a body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or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of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a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system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is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point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that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moves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as     </a:t>
            </a:r>
          </a:p>
          <a:p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though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of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all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of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mass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were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concentrated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there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and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all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external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</a:p>
          <a:p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forces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were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applied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there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.</a:t>
            </a:r>
          </a:p>
          <a:p>
            <a:endParaRPr lang="cs-CZ" sz="20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[3]</a:t>
            </a:r>
            <a:r>
              <a:rPr lang="cs-CZ" sz="2000" dirty="0" smtClean="0">
                <a:latin typeface="Comic Sans MS" pitchFamily="66" charset="0"/>
              </a:rPr>
              <a:t> A. </a:t>
            </a:r>
            <a:r>
              <a:rPr lang="cs-CZ" sz="2000" dirty="0" err="1" smtClean="0">
                <a:latin typeface="Comic Sans MS" pitchFamily="66" charset="0"/>
              </a:rPr>
              <a:t>Tomassino</a:t>
            </a:r>
            <a:r>
              <a:rPr lang="cs-CZ" sz="2000" dirty="0" smtClean="0">
                <a:latin typeface="Comic Sans MS" pitchFamily="66" charset="0"/>
              </a:rPr>
              <a:t> et al.: </a:t>
            </a:r>
            <a:r>
              <a:rPr lang="cs-CZ" sz="2000" dirty="0" err="1" smtClean="0">
                <a:latin typeface="Comic Sans MS" pitchFamily="66" charset="0"/>
              </a:rPr>
              <a:t>Physique</a:t>
            </a:r>
            <a:r>
              <a:rPr lang="cs-CZ" sz="2000" dirty="0" smtClean="0">
                <a:latin typeface="Comic Sans MS" pitchFamily="66" charset="0"/>
              </a:rPr>
              <a:t>. Nathan/VUEF, Paris 2001, 2002.</a:t>
            </a:r>
          </a:p>
          <a:p>
            <a:endParaRPr lang="cs-CZ" sz="1000" dirty="0">
              <a:latin typeface="Comic Sans MS" pitchFamily="66" charset="0"/>
            </a:endParaRPr>
          </a:p>
          <a:p>
            <a:r>
              <a:rPr lang="cs-CZ" sz="2000" dirty="0" smtClean="0">
                <a:latin typeface="Comic Sans MS" pitchFamily="66" charset="0"/>
              </a:rPr>
              <a:t>     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Le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centre d</a:t>
            </a:r>
            <a:r>
              <a:rPr lang="en-US" sz="2000" dirty="0" smtClean="0">
                <a:solidFill>
                  <a:srgbClr val="0000FF"/>
                </a:solidFill>
                <a:latin typeface="Comic Sans MS" pitchFamily="66" charset="0"/>
              </a:rPr>
              <a:t>’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inertie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,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noté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G,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est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un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point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particulier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d</a:t>
            </a:r>
            <a:r>
              <a:rPr lang="en-US" sz="2000" dirty="0" smtClean="0">
                <a:solidFill>
                  <a:srgbClr val="0000FF"/>
                </a:solidFill>
                <a:latin typeface="Comic Sans MS" pitchFamily="66" charset="0"/>
              </a:rPr>
              <a:t>’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un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syst</a:t>
            </a:r>
            <a:r>
              <a:rPr lang="cs-CZ" sz="2000" dirty="0" err="1" smtClean="0">
                <a:solidFill>
                  <a:srgbClr val="0000FF"/>
                </a:solidFill>
                <a:latin typeface="Comic Sans MS"/>
              </a:rPr>
              <a:t>è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me</a:t>
            </a:r>
            <a:r>
              <a:rPr lang="en-US" sz="2000" dirty="0" smtClean="0">
                <a:solidFill>
                  <a:srgbClr val="0000FF"/>
                </a:solidFill>
                <a:latin typeface="Comic Sans MS" pitchFamily="66" charset="0"/>
              </a:rPr>
              <a:t>; son </a:t>
            </a:r>
            <a:endParaRPr lang="cs-CZ" sz="20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     </a:t>
            </a:r>
            <a:r>
              <a:rPr lang="en-US" sz="2000" dirty="0" err="1" smtClean="0">
                <a:solidFill>
                  <a:srgbClr val="0000FF"/>
                </a:solidFill>
                <a:latin typeface="Comic Sans MS" pitchFamily="66" charset="0"/>
              </a:rPr>
              <a:t>mouvement</a:t>
            </a:r>
            <a:r>
              <a:rPr lang="en-US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mic Sans MS" pitchFamily="66" charset="0"/>
              </a:rPr>
              <a:t>est</a:t>
            </a:r>
            <a:r>
              <a:rPr lang="en-US" sz="2000" dirty="0" smtClean="0">
                <a:solidFill>
                  <a:srgbClr val="0000FF"/>
                </a:solidFill>
                <a:latin typeface="Comic Sans MS" pitchFamily="66" charset="0"/>
              </a:rPr>
              <a:t> g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énéralement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plus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simple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omic Sans MS"/>
              </a:rPr>
              <a:t>à </a:t>
            </a:r>
            <a:r>
              <a:rPr lang="cs-CZ" sz="2000" dirty="0" err="1" smtClean="0">
                <a:solidFill>
                  <a:srgbClr val="0000FF"/>
                </a:solidFill>
                <a:latin typeface="Comic Sans MS"/>
              </a:rPr>
              <a:t>décrire</a:t>
            </a:r>
            <a:r>
              <a:rPr lang="cs-CZ" sz="2000" dirty="0" smtClean="0">
                <a:solidFill>
                  <a:srgbClr val="0000FF"/>
                </a:solidFill>
                <a:latin typeface="Comic Sans MS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/>
              </a:rPr>
              <a:t>que</a:t>
            </a:r>
            <a:r>
              <a:rPr lang="cs-CZ" sz="2000" dirty="0" smtClean="0">
                <a:solidFill>
                  <a:srgbClr val="0000FF"/>
                </a:solidFill>
                <a:latin typeface="Comic Sans MS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/>
              </a:rPr>
              <a:t>celui</a:t>
            </a:r>
            <a:r>
              <a:rPr lang="cs-CZ" sz="2000" dirty="0" smtClean="0">
                <a:solidFill>
                  <a:srgbClr val="0000FF"/>
                </a:solidFill>
                <a:latin typeface="Comic Sans MS"/>
              </a:rPr>
              <a:t> de </a:t>
            </a:r>
          </a:p>
          <a:p>
            <a:r>
              <a:rPr lang="cs-CZ" sz="2000" dirty="0" smtClean="0">
                <a:solidFill>
                  <a:srgbClr val="0000FF"/>
                </a:solidFill>
                <a:latin typeface="Comic Sans MS"/>
              </a:rPr>
              <a:t>      n</a:t>
            </a:r>
            <a:r>
              <a:rPr lang="en-US" sz="2000" dirty="0" smtClean="0">
                <a:solidFill>
                  <a:srgbClr val="0000FF"/>
                </a:solidFill>
                <a:latin typeface="Comic Sans MS"/>
              </a:rPr>
              <a:t>’</a:t>
            </a:r>
            <a:r>
              <a:rPr lang="en-US" sz="2000" dirty="0" err="1" smtClean="0">
                <a:solidFill>
                  <a:srgbClr val="0000FF"/>
                </a:solidFill>
                <a:latin typeface="Comic Sans MS"/>
              </a:rPr>
              <a:t>importe</a:t>
            </a:r>
            <a:r>
              <a:rPr lang="cs-CZ" sz="2000" dirty="0" smtClean="0">
                <a:solidFill>
                  <a:srgbClr val="0000FF"/>
                </a:solidFill>
                <a:latin typeface="Comic Sans MS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/>
              </a:rPr>
              <a:t>quel</a:t>
            </a:r>
            <a:r>
              <a:rPr lang="cs-CZ" sz="2000" dirty="0" smtClean="0">
                <a:solidFill>
                  <a:srgbClr val="0000FF"/>
                </a:solidFill>
                <a:latin typeface="Comic Sans MS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/>
              </a:rPr>
              <a:t>autre</a:t>
            </a:r>
            <a:r>
              <a:rPr lang="cs-CZ" sz="2000" dirty="0" smtClean="0">
                <a:solidFill>
                  <a:srgbClr val="0000FF"/>
                </a:solidFill>
                <a:latin typeface="Comic Sans MS"/>
              </a:rPr>
              <a:t> point </a:t>
            </a:r>
            <a:r>
              <a:rPr lang="cs-CZ" sz="2000" dirty="0" err="1" smtClean="0">
                <a:solidFill>
                  <a:srgbClr val="0000FF"/>
                </a:solidFill>
                <a:latin typeface="Comic Sans MS"/>
              </a:rPr>
              <a:t>du</a:t>
            </a:r>
            <a:r>
              <a:rPr lang="cs-CZ" sz="2000" dirty="0" smtClean="0">
                <a:solidFill>
                  <a:srgbClr val="0000FF"/>
                </a:solidFill>
                <a:latin typeface="Comic Sans MS"/>
              </a:rPr>
              <a:t> 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syst</a:t>
            </a:r>
            <a:r>
              <a:rPr lang="cs-CZ" sz="2000" dirty="0" err="1" smtClean="0">
                <a:solidFill>
                  <a:srgbClr val="0000FF"/>
                </a:solidFill>
                <a:latin typeface="Comic Sans MS"/>
              </a:rPr>
              <a:t>è</a:t>
            </a:r>
            <a:r>
              <a:rPr lang="cs-CZ" sz="2000" dirty="0" err="1" smtClean="0">
                <a:solidFill>
                  <a:srgbClr val="0000FF"/>
                </a:solidFill>
                <a:latin typeface="Comic Sans MS" pitchFamily="66" charset="0"/>
              </a:rPr>
              <a:t>me</a:t>
            </a:r>
            <a:r>
              <a:rPr lang="cs-CZ" sz="2000" dirty="0" smtClean="0">
                <a:solidFill>
                  <a:srgbClr val="0000FF"/>
                </a:solidFill>
                <a:latin typeface="Comic Sans MS" pitchFamily="66" charset="0"/>
              </a:rPr>
              <a:t>.</a:t>
            </a:r>
            <a:r>
              <a:rPr lang="cs-CZ" sz="2000" dirty="0" smtClean="0">
                <a:solidFill>
                  <a:srgbClr val="0000FF"/>
                </a:solidFill>
                <a:latin typeface="Comic Sans MS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ambria"/>
              </a:rPr>
              <a:t> </a:t>
            </a:r>
            <a:endParaRPr lang="cs-CZ" sz="20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76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1113</TotalTime>
  <Words>1455</Words>
  <Application>Microsoft Office PowerPoint</Application>
  <PresentationFormat>Předvádění na obrazovce (4:3)</PresentationFormat>
  <Paragraphs>209</Paragraphs>
  <Slides>31</Slides>
  <Notes>3</Notes>
  <HiddenSlides>0</HiddenSlides>
  <MMClips>0</MMClips>
  <ScaleCrop>false</ScaleCrop>
  <HeadingPairs>
    <vt:vector size="6" baseType="variant">
      <vt:variant>
        <vt:lpstr>Motiv</vt:lpstr>
      </vt:variant>
      <vt:variant>
        <vt:i4>4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Jmění</vt:lpstr>
      <vt:lpstr>1_Motiv systému Office</vt:lpstr>
      <vt:lpstr>1_Jmění</vt:lpstr>
      <vt:lpstr>2_Jmění</vt:lpstr>
      <vt:lpstr>Equation</vt:lpstr>
      <vt:lpstr>MathType 6.0 Equation</vt:lpstr>
      <vt:lpstr>Fyzikální omyly ve výuce mechaniky</vt:lpstr>
      <vt:lpstr>Prezentace aplikace PowerPoint</vt:lpstr>
      <vt:lpstr>Prezentace aplikace PowerPoint</vt:lpstr>
      <vt:lpstr>Prezentace aplikace PowerPoint</vt:lpstr>
      <vt:lpstr>Chybějící síly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Fyzikální omyly ve výuce mechaniky</dc:title>
  <dc:creator>Jana Musilová</dc:creator>
  <cp:lastModifiedBy>Jana Musilová</cp:lastModifiedBy>
  <cp:revision>106</cp:revision>
  <dcterms:created xsi:type="dcterms:W3CDTF">2012-10-13T19:46:56Z</dcterms:created>
  <dcterms:modified xsi:type="dcterms:W3CDTF">2012-10-19T18:22:09Z</dcterms:modified>
</cp:coreProperties>
</file>