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8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9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1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4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5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4" r:id="rId4"/>
    <p:sldMasterId id="2147483720" r:id="rId5"/>
    <p:sldMasterId id="2147483734" r:id="rId6"/>
    <p:sldMasterId id="2147483750" r:id="rId7"/>
    <p:sldMasterId id="2147483766" r:id="rId8"/>
    <p:sldMasterId id="2147483782" r:id="rId9"/>
    <p:sldMasterId id="2147483794" r:id="rId10"/>
    <p:sldMasterId id="2147483810" r:id="rId11"/>
    <p:sldMasterId id="2147483824" r:id="rId12"/>
    <p:sldMasterId id="2147483840" r:id="rId13"/>
    <p:sldMasterId id="2147483856" r:id="rId14"/>
    <p:sldMasterId id="2147483872" r:id="rId15"/>
    <p:sldMasterId id="2147483888" r:id="rId16"/>
  </p:sldMasterIdLst>
  <p:notesMasterIdLst>
    <p:notesMasterId r:id="rId64"/>
  </p:notesMasterIdLst>
  <p:sldIdLst>
    <p:sldId id="256" r:id="rId17"/>
    <p:sldId id="257" r:id="rId18"/>
    <p:sldId id="280" r:id="rId19"/>
    <p:sldId id="281" r:id="rId20"/>
    <p:sldId id="282" r:id="rId21"/>
    <p:sldId id="284" r:id="rId22"/>
    <p:sldId id="285" r:id="rId23"/>
    <p:sldId id="287" r:id="rId24"/>
    <p:sldId id="286" r:id="rId25"/>
    <p:sldId id="289" r:id="rId26"/>
    <p:sldId id="290" r:id="rId27"/>
    <p:sldId id="288" r:id="rId28"/>
    <p:sldId id="293" r:id="rId29"/>
    <p:sldId id="294" r:id="rId30"/>
    <p:sldId id="291" r:id="rId31"/>
    <p:sldId id="296" r:id="rId32"/>
    <p:sldId id="300" r:id="rId33"/>
    <p:sldId id="299" r:id="rId34"/>
    <p:sldId id="297" r:id="rId35"/>
    <p:sldId id="295" r:id="rId36"/>
    <p:sldId id="303" r:id="rId37"/>
    <p:sldId id="304" r:id="rId38"/>
    <p:sldId id="302" r:id="rId39"/>
    <p:sldId id="306" r:id="rId40"/>
    <p:sldId id="305" r:id="rId41"/>
    <p:sldId id="311" r:id="rId42"/>
    <p:sldId id="307" r:id="rId43"/>
    <p:sldId id="308" r:id="rId44"/>
    <p:sldId id="310" r:id="rId45"/>
    <p:sldId id="315" r:id="rId46"/>
    <p:sldId id="317" r:id="rId47"/>
    <p:sldId id="316" r:id="rId48"/>
    <p:sldId id="318" r:id="rId49"/>
    <p:sldId id="309" r:id="rId50"/>
    <p:sldId id="314" r:id="rId51"/>
    <p:sldId id="321" r:id="rId52"/>
    <p:sldId id="313" r:id="rId53"/>
    <p:sldId id="319" r:id="rId54"/>
    <p:sldId id="312" r:id="rId55"/>
    <p:sldId id="320" r:id="rId56"/>
    <p:sldId id="323" r:id="rId57"/>
    <p:sldId id="322" r:id="rId58"/>
    <p:sldId id="324" r:id="rId59"/>
    <p:sldId id="325" r:id="rId60"/>
    <p:sldId id="326" r:id="rId61"/>
    <p:sldId id="279" r:id="rId62"/>
    <p:sldId id="292" r:id="rId6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817"/>
    <a:srgbClr val="CCECFF"/>
    <a:srgbClr val="66CCFF"/>
    <a:srgbClr val="0033CC"/>
    <a:srgbClr val="33CCFF"/>
    <a:srgbClr val="00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theme" Target="theme/theme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13DA5-061C-42DF-A4AA-BDF779AF0675}" type="datetimeFigureOut">
              <a:rPr lang="cs-CZ" smtClean="0"/>
              <a:t>5.8.2012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80C00-BB60-48B5-89DD-BDE6744EED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7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Přidat poznámku</a:t>
            </a:r>
            <a:r>
              <a:rPr lang="cs-CZ" baseline="0" dirty="0" smtClean="0"/>
              <a:t> k státní maturitě z matematiky – letos. Úlohy nebyly vůbec obtížné z pohledu průměrného studenta například z  období 60. až 90. let 20. století.  A měly by být zvládnutelné pro každého, kdo má maturitu, i dnes. Je však nepochopitelné, že „experti“ nedokázali odhadnout čas, který je potřebný k jejich vyřešení. Zkusili si je samo spočítat, nebo je jen opsali z maturitních sbírek příkladů?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087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Pojem logaritmu představuje</a:t>
            </a:r>
            <a:r>
              <a:rPr lang="cs-CZ" baseline="0" dirty="0" smtClean="0"/>
              <a:t> mez v matematickém myšlení i na vyšší úrovni než je úroveň středoškolská, a to i v oborech, kde je třeba mu dobře porozumět. Lenka: „Moji spolužáci nikdy nepochopí, co jsou to decibely, protože nechápou, co je to logaritmus.“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760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Vodorovná osa logaritmus proměnné </a:t>
            </a:r>
            <a:r>
              <a:rPr lang="cs-CZ" i="1" dirty="0" smtClean="0"/>
              <a:t>y </a:t>
            </a:r>
            <a:r>
              <a:rPr lang="cs-CZ" i="0" dirty="0" smtClean="0"/>
              <a:t> je cejchována v hodnotách proměnné </a:t>
            </a:r>
            <a:r>
              <a:rPr lang="cs-CZ" i="1" dirty="0" smtClean="0"/>
              <a:t>y </a:t>
            </a:r>
            <a:r>
              <a:rPr lang="cs-CZ" i="0" dirty="0" smtClean="0"/>
              <a:t>. Svislá osa (proměnná</a:t>
            </a:r>
            <a:r>
              <a:rPr lang="cs-CZ" i="0" baseline="0" dirty="0" smtClean="0"/>
              <a:t> </a:t>
            </a:r>
            <a:r>
              <a:rPr lang="cs-CZ" i="1" baseline="0" dirty="0" smtClean="0"/>
              <a:t>x</a:t>
            </a:r>
            <a:r>
              <a:rPr lang="cs-CZ" i="0" baseline="0" dirty="0" smtClean="0"/>
              <a:t>) </a:t>
            </a:r>
            <a:r>
              <a:rPr lang="cs-CZ" i="0" dirty="0" smtClean="0"/>
              <a:t>má lineární stupnici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8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stupnicích pravítka jsou vynášeny úsečky,</a:t>
            </a:r>
            <a:r>
              <a:rPr lang="cs-CZ" baseline="0" dirty="0" smtClean="0"/>
              <a:t> jejichž délky jsou logaritmy čísel, u jednotlivých dílků jsou však napsána přímo tato čísla (stejně jako u logaritmického papíru).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144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Příhoda ze</a:t>
            </a:r>
            <a:r>
              <a:rPr lang="cs-CZ" baseline="0" dirty="0" smtClean="0"/>
              <a:t> Žlutého kopce s absorpcí záření – tlumení </a:t>
            </a:r>
            <a:r>
              <a:rPr lang="cs-CZ" baseline="0" dirty="0" err="1" smtClean="0"/>
              <a:t>rtg</a:t>
            </a:r>
            <a:r>
              <a:rPr lang="cs-CZ" baseline="0" dirty="0" smtClean="0"/>
              <a:t> záření – podle radiologického asistenta s kvadrátem tloušťky olověné fólie.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709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Příhoda ze</a:t>
            </a:r>
            <a:r>
              <a:rPr lang="cs-CZ" baseline="0" dirty="0" smtClean="0"/>
              <a:t> Žlutého kopce s absorpcí záření – tlumení </a:t>
            </a:r>
            <a:r>
              <a:rPr lang="cs-CZ" baseline="0" dirty="0" err="1" smtClean="0"/>
              <a:t>rtg</a:t>
            </a:r>
            <a:r>
              <a:rPr lang="cs-CZ" baseline="0" dirty="0" smtClean="0"/>
              <a:t> záření – podle radiologického asistenta s kvadrátem tloušťky olověné fólie.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044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Tomografické metody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Radonův</a:t>
            </a:r>
            <a:r>
              <a:rPr lang="cs-CZ" baseline="0" dirty="0" smtClean="0"/>
              <a:t> problém.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637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Příhoda ze</a:t>
            </a:r>
            <a:r>
              <a:rPr lang="cs-CZ" baseline="0" dirty="0" smtClean="0"/>
              <a:t> Žlutého kopce s absorpcí záření – tlumení </a:t>
            </a:r>
            <a:r>
              <a:rPr lang="cs-CZ" baseline="0" dirty="0" err="1" smtClean="0"/>
              <a:t>rtg</a:t>
            </a:r>
            <a:r>
              <a:rPr lang="cs-CZ" baseline="0" dirty="0" smtClean="0"/>
              <a:t> záření – podle radiologického asistenta s kvadrátem tloušťky olověné fólie.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>
                <a:solidFill>
                  <a:prstClr val="black"/>
                </a:solidFill>
              </a:rPr>
              <a:pPr/>
              <a:t>29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09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posledních letech velmi problematický přístup „definice – věta – důkaz“.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891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posledních letech velmi problematický přístup „definice – věta – důkaz“.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891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Příběh</a:t>
            </a:r>
            <a:r>
              <a:rPr lang="cs-CZ" baseline="0" dirty="0" smtClean="0"/>
              <a:t> Davida Svobody s lineární nezávislostí.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01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u="non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761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Příběh</a:t>
            </a:r>
            <a:r>
              <a:rPr lang="cs-CZ" baseline="0" dirty="0" smtClean="0"/>
              <a:t> Davida Svobody s lineární nezávislostí.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013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Příběh</a:t>
            </a:r>
            <a:r>
              <a:rPr lang="cs-CZ" baseline="0" dirty="0" smtClean="0"/>
              <a:t> Davida Svobody s lineární nezávislostí.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013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NERV</a:t>
            </a:r>
            <a:r>
              <a:rPr lang="cs-CZ" baseline="0" dirty="0" smtClean="0"/>
              <a:t> – Národní ekonomická rada vlády. </a:t>
            </a:r>
            <a:r>
              <a:rPr lang="cs-CZ" baseline="0" dirty="0" err="1" smtClean="0"/>
              <a:t>Munich</a:t>
            </a:r>
            <a:r>
              <a:rPr lang="cs-CZ" baseline="0" dirty="0" smtClean="0"/>
              <a:t> je expert na všechno. K Matějů bez komentáře.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013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NERV</a:t>
            </a:r>
            <a:r>
              <a:rPr lang="cs-CZ" baseline="0" dirty="0" smtClean="0"/>
              <a:t> – Národní ekonomická rada vlády. </a:t>
            </a:r>
            <a:r>
              <a:rPr lang="cs-CZ" baseline="0" dirty="0" err="1" smtClean="0"/>
              <a:t>Munich</a:t>
            </a:r>
            <a:r>
              <a:rPr lang="cs-CZ" baseline="0" dirty="0" smtClean="0"/>
              <a:t> je expert na všechno. K Matějů bez komentáře.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013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013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Jen</a:t>
            </a:r>
            <a:r>
              <a:rPr lang="cs-CZ" baseline="0" dirty="0" smtClean="0"/>
              <a:t> „peníze“. </a:t>
            </a:r>
            <a:r>
              <a:rPr lang="cs-CZ" dirty="0" smtClean="0"/>
              <a:t>Nebylo</a:t>
            </a:r>
            <a:r>
              <a:rPr lang="cs-CZ" baseline="0" dirty="0" smtClean="0"/>
              <a:t> by lepší lépe platit učitele?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01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u="none" dirty="0" smtClean="0"/>
              <a:t>Zaokrouhlování:</a:t>
            </a:r>
            <a:r>
              <a:rPr lang="cs-CZ" u="none" baseline="0" dirty="0" smtClean="0"/>
              <a:t> pojem přesnosti činí problémy nejen na základní škole, ale i na střední a vysoké škole (praktikum – počet míst na kalkulačce?). A dokonce i při vyhodnocení vědeckých výsledků – ukázka tabulky z Metodiky hodnocení </a:t>
            </a:r>
            <a:r>
              <a:rPr lang="cs-CZ" u="none" baseline="0" dirty="0" err="1" smtClean="0"/>
              <a:t>VaV</a:t>
            </a:r>
            <a:endParaRPr lang="cs-CZ" u="none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228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06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Úvodní</a:t>
            </a:r>
            <a:r>
              <a:rPr lang="cs-CZ" baseline="0" dirty="0" smtClean="0"/>
              <a:t> příklad z „matematiky“ pro studenty oboru Radiologický asistent – první část matematiky začíná soustavami lineárních rovnic. Po této hodině si studenti byli „stěžovat“ garantovi studijních programů, že je matematika příliš obtížná.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79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Úvodní</a:t>
            </a:r>
            <a:r>
              <a:rPr lang="cs-CZ" baseline="0" dirty="0" smtClean="0"/>
              <a:t> příklad z „matematiky“ pro studenty oboru Radiologický asistent – první část matematiky začíná soustavami lineárních rovnic. Po této hodině si studenti byli „stěžovat“ garantovi studijních programů, že je matematika </a:t>
            </a:r>
            <a:r>
              <a:rPr lang="cs-CZ" baseline="0" smtClean="0"/>
              <a:t>příliš obtížná.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790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 vyložit zápis s racionálními</a:t>
            </a:r>
            <a:r>
              <a:rPr lang="cs-CZ" baseline="0" dirty="0" smtClean="0"/>
              <a:t> exponenty? Dvě = osm na jednu třetinu? To je dost obtížné, sděluje se většinou jako fakt, pak nastupuje „počítací“ rutina. Je zde opět problém „inversní operace“. Na střední škole ještě tolik nejde o exponenciální a logaritmické funkce, jako o praktické počítání a mocninami a logaritmy.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336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Definice s zdá trochu „zapeklitá“ je třeba ji procvičit na jednoduchých příkladech.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33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Problémy</a:t>
            </a:r>
            <a:r>
              <a:rPr lang="cs-CZ" baseline="0" dirty="0" smtClean="0"/>
              <a:t> to dělalo vždycky, ale nyní mnohem více – k dispozici jsou „tupé“ kalkulačky a chybí názorné pomůcky převádějící násobení na sčítání (dělení na odčítání).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80C00-BB60-48B5-89DD-BDE6744EEDE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33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/>
              <a:t>5.8.2012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6847477-5603-4141-8AE5-37BF6781F36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/>
              <a:t>5.8.2012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477-5603-4141-8AE5-37BF6781F3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72AA0-F6D6-4379-951B-A406F8C4AA9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752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4B58-9643-4C30-B1AC-41E353BD87C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266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4F98A-7C2E-4AB9-B0C5-FA23B16E6BF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035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AA115-0EBE-4EAE-B971-F03CA7DF9A7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931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BD6AA-940E-4F6A-B89E-0EBD9A22A73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469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5330E-BE1E-4992-A58C-6A2057EB88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898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610E2-DD50-473F-87FB-B10094B0FC1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510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8CD2A-94D3-413E-9AB9-5554C28DFFB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338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EDAF-8396-4CE9-B3BC-E0D731D1A05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69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A535B-3A53-4406-A35B-2105C0F3674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1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/>
              <a:t>5.8.2012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477-5603-4141-8AE5-37BF6781F3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5730-045B-4FD3-AACA-AE126EE50FE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75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193460-4956-4BB2-82A1-118F56DA484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138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C1D1BB-923A-41F1-8968-D3A6DC81AD2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595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DA4925-25F1-4711-995D-EFA0A5C5892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425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34F932-96B7-4A7F-8F3A-AAC3D73B1AA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716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>
                <a:solidFill>
                  <a:srgbClr val="696464"/>
                </a:solidFill>
              </a:rPr>
              <a:pPr/>
              <a:t>5.8.2012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6847477-5603-4141-8AE5-37BF6781F3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825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>
                <a:solidFill>
                  <a:srgbClr val="696464"/>
                </a:solidFill>
              </a:rPr>
              <a:pPr/>
              <a:t>5.8.2012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477-5603-4141-8AE5-37BF6781F3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1542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>
                <a:solidFill>
                  <a:srgbClr val="696464"/>
                </a:solidFill>
              </a:rPr>
              <a:pPr/>
              <a:t>5.8.2012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847477-5603-4141-8AE5-37BF6781F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351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>
                <a:solidFill>
                  <a:srgbClr val="696464"/>
                </a:solidFill>
              </a:rPr>
              <a:pPr/>
              <a:t>5.8.2012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477-5603-4141-8AE5-37BF6781F3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56966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>
                <a:solidFill>
                  <a:srgbClr val="696464"/>
                </a:solidFill>
              </a:rPr>
              <a:pPr/>
              <a:t>5.8.2012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477-5603-4141-8AE5-37BF6781F3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2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02E93-0C0E-44BE-89C5-8D4A99395F1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00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>
                <a:solidFill>
                  <a:srgbClr val="696464"/>
                </a:solidFill>
              </a:rPr>
              <a:pPr/>
              <a:t>5.8.2012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477-5603-4141-8AE5-37BF6781F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507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>
                <a:solidFill>
                  <a:srgbClr val="696464"/>
                </a:solidFill>
              </a:rPr>
              <a:pPr/>
              <a:t>5.8.2012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477-5603-4141-8AE5-37BF6781F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5984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>
                <a:solidFill>
                  <a:srgbClr val="696464"/>
                </a:solidFill>
              </a:rPr>
              <a:pPr/>
              <a:t>5.8.2012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477-5603-4141-8AE5-37BF6781F3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12065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>
                <a:solidFill>
                  <a:srgbClr val="696464"/>
                </a:solidFill>
              </a:rPr>
              <a:pPr/>
              <a:t>5.8.2012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847477-5603-4141-8AE5-37BF6781F3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87365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>
                <a:solidFill>
                  <a:srgbClr val="696464"/>
                </a:solidFill>
              </a:rPr>
              <a:pPr/>
              <a:t>5.8.2012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477-5603-4141-8AE5-37BF6781F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6828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>
                <a:solidFill>
                  <a:srgbClr val="696464"/>
                </a:solidFill>
              </a:rPr>
              <a:pPr/>
              <a:t>5.8.2012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477-5603-4141-8AE5-37BF6781F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76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72AA0-F6D6-4379-951B-A406F8C4AA9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30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4B58-9643-4C30-B1AC-41E353BD87C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28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4F98A-7C2E-4AB9-B0C5-FA23B16E6BF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785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AA115-0EBE-4EAE-B971-F03CA7DF9A7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45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90CF1-E8DB-4690-9F9D-F78BD35F7B4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191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BD6AA-940E-4F6A-B89E-0EBD9A22A73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928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5330E-BE1E-4992-A58C-6A2057EB88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339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610E2-DD50-473F-87FB-B10094B0FC1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885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8CD2A-94D3-413E-9AB9-5554C28DFFB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267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EDAF-8396-4CE9-B3BC-E0D731D1A05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769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A535B-3A53-4406-A35B-2105C0F3674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785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5730-045B-4FD3-AACA-AE126EE50FE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75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193460-4956-4BB2-82A1-118F56DA484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188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C1D1BB-923A-41F1-8968-D3A6DC81AD2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356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DA4925-25F1-4711-995D-EFA0A5C5892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10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E29DF-EBF7-40F4-B71A-6EA7D2243ED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5483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34F932-96B7-4A7F-8F3A-AAC3D73B1AA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959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1BB73-2BCF-4CEB-BDD1-970F1D04997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25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1B92A-E960-4FF4-879C-6A1821DE88A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99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A0250-86A1-496C-8CDA-56361F152C9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658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11694-867A-4948-8A27-67FB635C470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241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3E898-81FB-49A0-A54D-EB9DE5F6D4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211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A37B2-8556-4F87-A2FA-633F00DE020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8918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9EDE6-6250-439F-A6BA-225C12FBE19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810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B0E8C-64F3-4ED9-9A4A-0C61FE62CCC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555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4635B-55CF-435C-B300-A0CE5FD01E1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09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C1CC1-71EB-43ED-A53A-F54D659C4B8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09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4AE2-3397-4EFA-876C-9951B1CBB58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359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18786-3821-4A06-8616-998B6391F57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520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B88179-B68E-455E-859B-20603FD06AE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345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840099-8AC1-485D-998E-70676B2E7D2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4470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72AA0-F6D6-4379-951B-A406F8C4AA9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894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4B58-9643-4C30-B1AC-41E353BD87C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273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4F98A-7C2E-4AB9-B0C5-FA23B16E6BF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8697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AA115-0EBE-4EAE-B971-F03CA7DF9A7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002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BD6AA-940E-4F6A-B89E-0EBD9A22A73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681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5330E-BE1E-4992-A58C-6A2057EB88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9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27D7D-88A9-4F2B-A168-08020C78B73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5986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610E2-DD50-473F-87FB-B10094B0FC1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9151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8CD2A-94D3-413E-9AB9-5554C28DFFB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2580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EDAF-8396-4CE9-B3BC-E0D731D1A05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838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A535B-3A53-4406-A35B-2105C0F3674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883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5730-045B-4FD3-AACA-AE126EE50FE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259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193460-4956-4BB2-82A1-118F56DA484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6781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C1D1BB-923A-41F1-8968-D3A6DC81AD2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723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DA4925-25F1-4711-995D-EFA0A5C5892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0971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34F932-96B7-4A7F-8F3A-AAC3D73B1AA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682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72AA0-F6D6-4379-951B-A406F8C4AA9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25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052C8-E4C1-4EA0-AB2D-65E753FE83B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9401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4B58-9643-4C30-B1AC-41E353BD87C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320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4F98A-7C2E-4AB9-B0C5-FA23B16E6BF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420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AA115-0EBE-4EAE-B971-F03CA7DF9A7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4794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BD6AA-940E-4F6A-B89E-0EBD9A22A73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761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5330E-BE1E-4992-A58C-6A2057EB88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726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610E2-DD50-473F-87FB-B10094B0FC1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856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8CD2A-94D3-413E-9AB9-5554C28DFFB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544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EDAF-8396-4CE9-B3BC-E0D731D1A05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564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A535B-3A53-4406-A35B-2105C0F3674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184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5730-045B-4FD3-AACA-AE126EE50FE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64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70D16-084C-49AD-AB62-F84F87C0FDA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6493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193460-4956-4BB2-82A1-118F56DA484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8040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C1D1BB-923A-41F1-8968-D3A6DC81AD2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9350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DA4925-25F1-4711-995D-EFA0A5C5892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5271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34F932-96B7-4A7F-8F3A-AAC3D73B1AA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996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72AA0-F6D6-4379-951B-A406F8C4AA9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1166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4B58-9643-4C30-B1AC-41E353BD87C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2003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4F98A-7C2E-4AB9-B0C5-FA23B16E6BF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2528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AA115-0EBE-4EAE-B971-F03CA7DF9A7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423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BD6AA-940E-4F6A-B89E-0EBD9A22A73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9542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5330E-BE1E-4992-A58C-6A2057EB88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9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FB06B-1BDE-41D2-BBAA-B571BED08C6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8589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610E2-DD50-473F-87FB-B10094B0FC1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7533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8CD2A-94D3-413E-9AB9-5554C28DFFB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533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EDAF-8396-4CE9-B3BC-E0D731D1A05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9369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A535B-3A53-4406-A35B-2105C0F3674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3514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5730-045B-4FD3-AACA-AE126EE50FE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4065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193460-4956-4BB2-82A1-118F56DA484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1157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C1D1BB-923A-41F1-8968-D3A6DC81AD2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2618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DA4925-25F1-4711-995D-EFA0A5C5892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577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34F932-96B7-4A7F-8F3A-AAC3D73B1AA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2784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72AA0-F6D6-4379-951B-A406F8C4AA9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/>
              <a:t>5.8.2012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477-5603-4141-8AE5-37BF6781F36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DE932-39C0-4050-9A64-2FC1225B91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6277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4B58-9643-4C30-B1AC-41E353BD87C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4765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4F98A-7C2E-4AB9-B0C5-FA23B16E6BF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45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AA115-0EBE-4EAE-B971-F03CA7DF9A7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1172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BD6AA-940E-4F6A-B89E-0EBD9A22A73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4808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5330E-BE1E-4992-A58C-6A2057EB88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712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610E2-DD50-473F-87FB-B10094B0FC1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9645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8CD2A-94D3-413E-9AB9-5554C28DFFB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6830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EDAF-8396-4CE9-B3BC-E0D731D1A05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104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A535B-3A53-4406-A35B-2105C0F3674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6572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5730-045B-4FD3-AACA-AE126EE50FE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5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CA3C6-FF02-4B6E-A257-8A9B9A94586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6931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193460-4956-4BB2-82A1-118F56DA484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6872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C1D1BB-923A-41F1-8968-D3A6DC81AD2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3630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DA4925-25F1-4711-995D-EFA0A5C5892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6044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34F932-96B7-4A7F-8F3A-AAC3D73B1AA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579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1BB73-2BCF-4CEB-BDD1-970F1D04997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955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1B92A-E960-4FF4-879C-6A1821DE88A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2815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A0250-86A1-496C-8CDA-56361F152C9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1299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11694-867A-4948-8A27-67FB635C470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5924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3E898-81FB-49A0-A54D-EB9DE5F6D4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1448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A37B2-8556-4F87-A2FA-633F00DE020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40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13C63-9074-4052-9B2A-54FFE7328E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4069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9EDE6-6250-439F-A6BA-225C12FBE19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84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B0E8C-64F3-4ED9-9A4A-0C61FE62CCC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5543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4635B-55CF-435C-B300-A0CE5FD01E1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4110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4AE2-3397-4EFA-876C-9951B1CBB58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2268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18786-3821-4A06-8616-998B6391F57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5125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B88179-B68E-455E-859B-20603FD06AE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6948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840099-8AC1-485D-998E-70676B2E7D2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6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A2A5FF-77CA-4BD0-AFAE-2582A83BC67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6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D86B33-430B-4D86-98F9-71F9B3328C1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10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998FA5-9D31-4167-B484-CD32FCBB497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C494FD-F00A-41C4-8748-C10EC2631AC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69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A6C2E-4583-43AE-ACEE-2AB91AFD9A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75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3853F-193C-4E20-BFCB-9C3181DB48C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27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5708E-8F37-4DEB-BD55-65801507949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/>
              <a:t>5.8.2012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847477-5603-4141-8AE5-37BF6781F36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B3A3C-6936-4B06-81A6-F7A488500C5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90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FCE-7F24-4473-9908-149BE8A80E8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0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1545C-BD76-420B-B6D1-5183CD0086B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45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9A096-BA52-44E2-A5F3-A62F40BA22F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52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C094F-10EB-432D-B9CD-DA1F1E4A02E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58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1CA82-A1A2-4D6E-A1EC-4EC4B3236CC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61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5527B-3CD0-4CF3-9163-26C19C81F1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25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9CA6C-1BA9-498A-952D-26914CF6726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74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AA5589-716E-43E6-A494-E0F3288F473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80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EC4B12-3631-406D-8EE0-A66B0776306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9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/>
              <a:t>5.8.2012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477-5603-4141-8AE5-37BF6781F36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38FF86-48C4-46CD-9959-6AD37BC2957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93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01EBF2-2A8B-4762-AD52-6F8994EEAB6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09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72AA0-F6D6-4379-951B-A406F8C4AA9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24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4B58-9643-4C30-B1AC-41E353BD87C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6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4F98A-7C2E-4AB9-B0C5-FA23B16E6BF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AA115-0EBE-4EAE-B971-F03CA7DF9A7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29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BD6AA-940E-4F6A-B89E-0EBD9A22A73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19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5330E-BE1E-4992-A58C-6A2057EB88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68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610E2-DD50-473F-87FB-B10094B0FC1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229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8CD2A-94D3-413E-9AB9-5554C28DFFB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3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/>
              <a:t>5.8.2012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477-5603-4141-8AE5-37BF6781F36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EDAF-8396-4CE9-B3BC-E0D731D1A05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04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A535B-3A53-4406-A35B-2105C0F3674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14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5730-045B-4FD3-AACA-AE126EE50FE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294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193460-4956-4BB2-82A1-118F56DA484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21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C1D1BB-923A-41F1-8968-D3A6DC81AD2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50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DA4925-25F1-4711-995D-EFA0A5C5892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80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34F932-96B7-4A7F-8F3A-AAC3D73B1AA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506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1BB73-2BCF-4CEB-BDD1-970F1D04997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012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1B92A-E960-4FF4-879C-6A1821DE88A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23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A0250-86A1-496C-8CDA-56361F152C9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8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/>
              <a:t>5.8.2012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477-5603-4141-8AE5-37BF6781F3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11694-867A-4948-8A27-67FB635C470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434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3E898-81FB-49A0-A54D-EB9DE5F6D4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38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A37B2-8556-4F87-A2FA-633F00DE020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489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9EDE6-6250-439F-A6BA-225C12FBE19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96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B0E8C-64F3-4ED9-9A4A-0C61FE62CCC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341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4635B-55CF-435C-B300-A0CE5FD01E1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769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4AE2-3397-4EFA-876C-9951B1CBB58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665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18786-3821-4A06-8616-998B6391F57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68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B88179-B68E-455E-859B-20603FD06AE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001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840099-8AC1-485D-998E-70676B2E7D2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5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/>
              <a:t>5.8.2012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477-5603-4141-8AE5-37BF6781F3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72AA0-F6D6-4379-951B-A406F8C4AA9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51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4B58-9643-4C30-B1AC-41E353BD87C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464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4F98A-7C2E-4AB9-B0C5-FA23B16E6BF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268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AA115-0EBE-4EAE-B971-F03CA7DF9A7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428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BD6AA-940E-4F6A-B89E-0EBD9A22A73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380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5330E-BE1E-4992-A58C-6A2057EB88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503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610E2-DD50-473F-87FB-B10094B0FC1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11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8CD2A-94D3-413E-9AB9-5554C28DFFB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505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EDAF-8396-4CE9-B3BC-E0D731D1A05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894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A535B-3A53-4406-A35B-2105C0F3674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7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/>
              <a:t>5.8.2012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7477-5603-4141-8AE5-37BF6781F36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5730-045B-4FD3-AACA-AE126EE50FE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975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193460-4956-4BB2-82A1-118F56DA484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040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C1D1BB-923A-41F1-8968-D3A6DC81AD2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44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DA4925-25F1-4711-995D-EFA0A5C5892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166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34F932-96B7-4A7F-8F3A-AAC3D73B1AA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502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72AA0-F6D6-4379-951B-A406F8C4AA9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948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4B58-9643-4C30-B1AC-41E353BD87C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936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4F98A-7C2E-4AB9-B0C5-FA23B16E6BF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981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AA115-0EBE-4EAE-B971-F03CA7DF9A7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574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BD6AA-940E-4F6A-B89E-0EBD9A22A73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3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20C6-0483-4901-AC2A-A1B7A83D3E4E}" type="datetimeFigureOut">
              <a:rPr lang="cs-CZ" smtClean="0"/>
              <a:t>5.8.2012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847477-5603-4141-8AE5-37BF6781F36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5330E-BE1E-4992-A58C-6A2057EB88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544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610E2-DD50-473F-87FB-B10094B0FC1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232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8CD2A-94D3-413E-9AB9-5554C28DFFB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448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EDAF-8396-4CE9-B3BC-E0D731D1A05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215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A535B-3A53-4406-A35B-2105C0F3674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325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5730-045B-4FD3-AACA-AE126EE50FE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687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193460-4956-4BB2-82A1-118F56DA484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766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C1D1BB-923A-41F1-8968-D3A6DC81AD2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531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DA4925-25F1-4711-995D-EFA0A5C5892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287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34F932-96B7-4A7F-8F3A-AAC3D73B1AA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3920C6-0483-4901-AC2A-A1B7A83D3E4E}" type="datetimeFigureOut">
              <a:rPr lang="cs-CZ" smtClean="0"/>
              <a:t>5.8.2012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6847477-5603-4141-8AE5-37BF6781F36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5F9861-E385-411D-85AB-6EA0246EE9C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5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CB689C-2589-4B25-AC77-7AA5BBC18D7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1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5F9861-E385-411D-85AB-6EA0246EE9C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7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5F9861-E385-411D-85AB-6EA0246EE9C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6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5F9861-E385-411D-85AB-6EA0246EE9C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2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5F9861-E385-411D-85AB-6EA0246EE9C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CB689C-2589-4B25-AC77-7AA5BBC18D7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8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348407-B053-402A-958B-B02EA2FDB0B8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3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8C3ECD-54B9-40E5-B568-B2376342ECB2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5F9861-E385-411D-85AB-6EA0246EE9C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9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CB689C-2589-4B25-AC77-7AA5BBC18D7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7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5F9861-E385-411D-85AB-6EA0246EE9C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3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5F9861-E385-411D-85AB-6EA0246EE9C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6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5F9861-E385-411D-85AB-6EA0246EE9C4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0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3920C6-0483-4901-AC2A-A1B7A83D3E4E}" type="datetimeFigureOut">
              <a:rPr lang="cs-CZ" smtClean="0">
                <a:solidFill>
                  <a:srgbClr val="696464"/>
                </a:solidFill>
              </a:rPr>
              <a:pPr/>
              <a:t>5.8.2012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6847477-5603-4141-8AE5-37BF6781F36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64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cs.wikipedia.org/wiki/Soubor:Laubfrosch-wiki.jpg" TargetMode="Externa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3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4.jpeg"/><Relationship Id="rId5" Type="http://schemas.openxmlformats.org/officeDocument/2006/relationships/image" Target="../media/image30.wmf"/><Relationship Id="rId10" Type="http://schemas.openxmlformats.org/officeDocument/2006/relationships/image" Target="../media/image33.jpe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9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16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9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8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2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2.wmf"/><Relationship Id="rId9" Type="http://schemas.openxmlformats.org/officeDocument/2006/relationships/image" Target="../media/image53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0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4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1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2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2892896"/>
          </a:xfrm>
        </p:spPr>
        <p:txBody>
          <a:bodyPr/>
          <a:lstStyle/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Jana </a:t>
            </a:r>
            <a:r>
              <a:rPr lang="cs-CZ" sz="3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Musilová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Ústav teoretické fyziky a astrofyziky</a:t>
            </a:r>
          </a:p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Přírodovědecká fakulta MU</a:t>
            </a:r>
            <a:endParaRPr lang="cs-CZ" sz="2000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229600" cy="1707195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latin typeface="Comic Sans MS" pitchFamily="66" charset="0"/>
              </a:rPr>
              <a:t>Individuální meze matematického myšlení</a:t>
            </a:r>
            <a:endParaRPr lang="cs-CZ" sz="4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cs-CZ" sz="3200" b="1" dirty="0">
                <a:solidFill>
                  <a:schemeClr val="bg1"/>
                </a:solidFill>
                <a:latin typeface="Comic Sans MS" pitchFamily="66" charset="0"/>
              </a:rPr>
              <a:t>„Mezní“ pojmy – úroveň 1 -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IV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65177" y="1268760"/>
            <a:ext cx="8613646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Trojčlenka ještě jednou – probuzení (řešení)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cs-CZ" sz="1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Comic Sans MS" pitchFamily="66" charset="0"/>
              </a:rPr>
              <a:t>   označení</a:t>
            </a:r>
            <a:r>
              <a:rPr lang="cs-CZ" sz="2000" dirty="0">
                <a:latin typeface="Comic Sans MS" pitchFamily="66" charset="0"/>
              </a:rPr>
              <a:t>: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objemy v cm</a:t>
            </a:r>
            <a:r>
              <a:rPr lang="cs-CZ" sz="2000" baseline="30000" dirty="0">
                <a:latin typeface="Comic Sans MS" pitchFamily="66" charset="0"/>
              </a:rPr>
              <a:t>3</a:t>
            </a:r>
            <a:r>
              <a:rPr lang="cs-CZ" sz="2000" dirty="0">
                <a:latin typeface="Comic Sans MS" pitchFamily="66" charset="0"/>
              </a:rPr>
              <a:t> (ml)</a:t>
            </a:r>
          </a:p>
          <a:p>
            <a:pPr marL="0" indent="0">
              <a:buNone/>
            </a:pPr>
            <a:r>
              <a:rPr lang="cs-CZ" sz="2000" i="1" dirty="0" smtClean="0">
                <a:latin typeface="Comic Sans MS" pitchFamily="66" charset="0"/>
              </a:rPr>
              <a:t>   W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… </a:t>
            </a:r>
            <a:r>
              <a:rPr lang="cs-CZ" sz="2000" dirty="0" smtClean="0">
                <a:latin typeface="Comic Sans MS" pitchFamily="66" charset="0"/>
              </a:rPr>
              <a:t>výsledný objem infuze, </a:t>
            </a:r>
            <a:r>
              <a:rPr lang="en-US" sz="2000" i="1" dirty="0" smtClean="0">
                <a:latin typeface="Comic Sans MS" pitchFamily="66" charset="0"/>
              </a:rPr>
              <a:t>V</a:t>
            </a:r>
            <a:r>
              <a:rPr lang="cs-CZ" sz="2000" dirty="0" smtClean="0">
                <a:latin typeface="Comic Sans MS" pitchFamily="66" charset="0"/>
              </a:rPr>
              <a:t>  </a:t>
            </a:r>
            <a:r>
              <a:rPr lang="cs-CZ" sz="2000" dirty="0">
                <a:latin typeface="Comic Sans MS" pitchFamily="66" charset="0"/>
              </a:rPr>
              <a:t>… objem ampule první </a:t>
            </a:r>
            <a:r>
              <a:rPr lang="cs-CZ" sz="2000" dirty="0" smtClean="0">
                <a:latin typeface="Comic Sans MS" pitchFamily="66" charset="0"/>
              </a:rPr>
              <a:t>firmy </a:t>
            </a:r>
            <a:endParaRPr lang="en-US" sz="2000" i="1" dirty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000" i="1" dirty="0" smtClean="0">
                <a:latin typeface="Comic Sans MS" pitchFamily="66" charset="0"/>
              </a:rPr>
              <a:t>    p</a:t>
            </a:r>
            <a:r>
              <a:rPr lang="cs-CZ" sz="2000" dirty="0" smtClean="0">
                <a:latin typeface="Comic Sans MS" pitchFamily="66" charset="0"/>
              </a:rPr>
              <a:t>   </a:t>
            </a:r>
            <a:r>
              <a:rPr lang="cs-CZ" sz="2000" dirty="0">
                <a:latin typeface="Comic Sans MS" pitchFamily="66" charset="0"/>
              </a:rPr>
              <a:t>… koncentrace účinné látky v objemových procentech</a:t>
            </a:r>
          </a:p>
          <a:p>
            <a:pPr marL="0" indent="0">
              <a:buNone/>
            </a:pPr>
            <a:endParaRPr lang="cs-CZ" sz="1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Comic Sans MS" pitchFamily="66" charset="0"/>
              </a:rPr>
              <a:t>    objem </a:t>
            </a:r>
            <a:r>
              <a:rPr lang="cs-CZ" sz="2000" dirty="0">
                <a:latin typeface="Comic Sans MS" pitchFamily="66" charset="0"/>
              </a:rPr>
              <a:t>účinné látky </a:t>
            </a:r>
          </a:p>
          <a:p>
            <a:pPr marL="0" indent="0">
              <a:buNone/>
            </a:pPr>
            <a:endParaRPr lang="cs-CZ" sz="1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Comic Sans MS" pitchFamily="66" charset="0"/>
              </a:rPr>
              <a:t>    předepsaná </a:t>
            </a:r>
            <a:r>
              <a:rPr lang="cs-CZ" sz="2000" dirty="0">
                <a:latin typeface="Comic Sans MS" pitchFamily="66" charset="0"/>
              </a:rPr>
              <a:t>koncentrace </a:t>
            </a:r>
            <a:r>
              <a:rPr lang="cs-CZ" sz="2000" dirty="0" smtClean="0">
                <a:latin typeface="Comic Sans MS" pitchFamily="66" charset="0"/>
              </a:rPr>
              <a:t> účinné </a:t>
            </a:r>
            <a:r>
              <a:rPr lang="cs-CZ" sz="2000" dirty="0">
                <a:latin typeface="Comic Sans MS" pitchFamily="66" charset="0"/>
              </a:rPr>
              <a:t>látky v infuzi </a:t>
            </a:r>
          </a:p>
          <a:p>
            <a:pPr marL="0" indent="0">
              <a:buNone/>
            </a:pPr>
            <a:endParaRPr lang="cs-CZ" sz="1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Comic Sans MS" pitchFamily="66" charset="0"/>
              </a:rPr>
              <a:t>    Koncentrace </a:t>
            </a:r>
            <a:r>
              <a:rPr lang="cs-CZ" sz="2000" dirty="0">
                <a:latin typeface="Comic Sans MS" pitchFamily="66" charset="0"/>
              </a:rPr>
              <a:t>účinné </a:t>
            </a:r>
            <a:r>
              <a:rPr lang="cs-CZ" sz="2000" dirty="0" smtClean="0">
                <a:latin typeface="Comic Sans MS" pitchFamily="66" charset="0"/>
              </a:rPr>
              <a:t>látky podle </a:t>
            </a: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nového </a:t>
            </a:r>
            <a:r>
              <a:rPr lang="cs-CZ" sz="2000" dirty="0">
                <a:latin typeface="Comic Sans MS" pitchFamily="66" charset="0"/>
              </a:rPr>
              <a:t>příkazu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009900"/>
                </a:solidFill>
                <a:latin typeface="Comic Sans MS" pitchFamily="66" charset="0"/>
              </a:rPr>
              <a:t>   </a:t>
            </a:r>
            <a:endParaRPr lang="cs-CZ" sz="1800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rgbClr val="009900"/>
                </a:solidFill>
                <a:latin typeface="Comic Sans MS" pitchFamily="66" charset="0"/>
              </a:rPr>
              <a:t>   Závěr</a:t>
            </a:r>
            <a:r>
              <a:rPr lang="cs-CZ" sz="2000" b="1" dirty="0">
                <a:solidFill>
                  <a:srgbClr val="009900"/>
                </a:solidFill>
                <a:latin typeface="Comic Sans MS" pitchFamily="66" charset="0"/>
              </a:rPr>
              <a:t>: Snad nebyla dvojnásobná dávka smrtelná.</a:t>
            </a:r>
            <a:r>
              <a:rPr lang="cs-CZ" sz="2000" b="1" dirty="0">
                <a:solidFill>
                  <a:srgbClr val="CC3300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577275"/>
              </p:ext>
            </p:extLst>
          </p:nvPr>
        </p:nvGraphicFramePr>
        <p:xfrm>
          <a:off x="3131840" y="3284984"/>
          <a:ext cx="1800200" cy="7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8" name="Equation" r:id="rId4" imgW="825500" imgH="431800" progId="Equation.DSMT4">
                  <p:embed/>
                </p:oleObj>
              </mc:Choice>
              <mc:Fallback>
                <p:oleObj name="Equation" r:id="rId4" imgW="8255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284984"/>
                        <a:ext cx="1800200" cy="79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483620"/>
              </p:ext>
            </p:extLst>
          </p:nvPr>
        </p:nvGraphicFramePr>
        <p:xfrm>
          <a:off x="6156176" y="3933056"/>
          <a:ext cx="2183024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9" name="Equation" r:id="rId6" imgW="1117115" imgH="393529" progId="Equation.DSMT4">
                  <p:embed/>
                </p:oleObj>
              </mc:Choice>
              <mc:Fallback>
                <p:oleObj name="Equation" r:id="rId6" imgW="1117115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933056"/>
                        <a:ext cx="2183024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794736"/>
              </p:ext>
            </p:extLst>
          </p:nvPr>
        </p:nvGraphicFramePr>
        <p:xfrm>
          <a:off x="5364088" y="4653136"/>
          <a:ext cx="301486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0" name="Equation" r:id="rId8" imgW="1612900" imgH="393700" progId="Equation.DSMT4">
                  <p:embed/>
                </p:oleObj>
              </mc:Choice>
              <mc:Fallback>
                <p:oleObj name="Equation" r:id="rId8" imgW="16129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653136"/>
                        <a:ext cx="3014861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9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664"/>
            <a:ext cx="8569325" cy="720725"/>
          </a:xfrm>
        </p:spPr>
        <p:txBody>
          <a:bodyPr/>
          <a:lstStyle/>
          <a:p>
            <a:r>
              <a:rPr lang="cs-CZ" sz="3200" b="1" dirty="0">
                <a:solidFill>
                  <a:srgbClr val="C00000"/>
                </a:solidFill>
                <a:latin typeface="Comic Sans MS" pitchFamily="66" charset="0"/>
              </a:rPr>
              <a:t>Řešení úlohy názorně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00113" y="242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635375" y="1989138"/>
            <a:ext cx="1439863" cy="1366837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smtClean="0">
                <a:solidFill>
                  <a:srgbClr val="0066FF"/>
                </a:solidFill>
                <a:latin typeface="Times New Roman" pitchFamily="18" charset="0"/>
              </a:rPr>
              <a:t>W-V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3635375" y="1484313"/>
            <a:ext cx="1439863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3708400" y="4652963"/>
            <a:ext cx="1439863" cy="1368425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smtClean="0">
                <a:solidFill>
                  <a:srgbClr val="0066FF"/>
                </a:solidFill>
                <a:latin typeface="Times New Roman" pitchFamily="18" charset="0"/>
              </a:rPr>
              <a:t>W-V</a:t>
            </a:r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3708400" y="4076700"/>
            <a:ext cx="1439863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5076825" y="170021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3635375" y="17002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5148263" y="42926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3708400" y="42926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6443663" y="1773238"/>
            <a:ext cx="1439862" cy="1582737"/>
          </a:xfrm>
          <a:prstGeom prst="can">
            <a:avLst>
              <a:gd name="adj" fmla="val 27481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smtClean="0">
                <a:solidFill>
                  <a:srgbClr val="0066FF"/>
                </a:solidFill>
                <a:latin typeface="Times New Roman" pitchFamily="18" charset="0"/>
              </a:rPr>
              <a:t>W</a:t>
            </a:r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6443663" y="1484313"/>
            <a:ext cx="14398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7885113" y="170021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6443663" y="17002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6588125" y="4365625"/>
            <a:ext cx="1439863" cy="1584325"/>
          </a:xfrm>
          <a:prstGeom prst="can">
            <a:avLst>
              <a:gd name="adj" fmla="val 27508"/>
            </a:avLst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smtClean="0">
                <a:solidFill>
                  <a:srgbClr val="0066FF"/>
                </a:solidFill>
                <a:latin typeface="Times New Roman" pitchFamily="18" charset="0"/>
              </a:rPr>
              <a:t>W</a:t>
            </a:r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6588125" y="4076700"/>
            <a:ext cx="1439863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8027988" y="42926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6588125" y="42926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1403350" y="2276475"/>
            <a:ext cx="985838" cy="431800"/>
          </a:xfrm>
          <a:prstGeom prst="flowChartTerminator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smtClean="0">
                <a:solidFill>
                  <a:srgbClr val="FFFFFF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1403350" y="5157788"/>
            <a:ext cx="985838" cy="431800"/>
          </a:xfrm>
          <a:prstGeom prst="flowChartTerminator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smtClean="0">
                <a:solidFill>
                  <a:srgbClr val="FFFFFF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1116013" y="4005263"/>
            <a:ext cx="1366837" cy="720725"/>
          </a:xfrm>
          <a:prstGeom prst="flowChartTerminator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smtClean="0">
                <a:solidFill>
                  <a:srgbClr val="FFFFFF"/>
                </a:solidFill>
                <a:latin typeface="Times New Roman" pitchFamily="18" charset="0"/>
              </a:rPr>
              <a:t> V  </a:t>
            </a:r>
            <a:r>
              <a:rPr lang="cs-CZ" sz="3200" b="1" i="1" smtClean="0">
                <a:solidFill>
                  <a:srgbClr val="FFFFFF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1835150" y="3644900"/>
            <a:ext cx="0" cy="1296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8" name="AutoShape 34"/>
          <p:cNvSpPr>
            <a:spLocks noChangeArrowheads="1"/>
          </p:cNvSpPr>
          <p:nvPr/>
        </p:nvSpPr>
        <p:spPr bwMode="auto">
          <a:xfrm>
            <a:off x="2555875" y="2420938"/>
            <a:ext cx="976313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2555875" y="5229225"/>
            <a:ext cx="976313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5435600" y="2349500"/>
            <a:ext cx="647700" cy="142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5435600" y="2565400"/>
            <a:ext cx="647700" cy="142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5580063" y="5084763"/>
            <a:ext cx="647700" cy="142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5580063" y="5300663"/>
            <a:ext cx="647700" cy="142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84" y="339651"/>
            <a:ext cx="8435280" cy="77809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omic Sans MS" pitchFamily="66" charset="0"/>
              </a:rPr>
              <a:t> </a:t>
            </a:r>
            <a:r>
              <a:rPr lang="cs-CZ" sz="3600" b="1" dirty="0">
                <a:solidFill>
                  <a:schemeClr val="bg1"/>
                </a:solidFill>
                <a:latin typeface="Comic Sans MS" pitchFamily="66" charset="0"/>
              </a:rPr>
              <a:t>„Mezní“ pojmy – úroveň 2 - </a:t>
            </a:r>
            <a:r>
              <a:rPr lang="cs-CZ" sz="3600" b="1" dirty="0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68222" y="1181582"/>
            <a:ext cx="8291264" cy="5149552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Logaritmus (počítání s mocninami)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   střední škola</a:t>
            </a:r>
            <a:endParaRPr lang="en-U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315858"/>
              </p:ext>
            </p:extLst>
          </p:nvPr>
        </p:nvGraphicFramePr>
        <p:xfrm>
          <a:off x="4104866" y="1848094"/>
          <a:ext cx="4608512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8" name="Equation" r:id="rId4" imgW="2997000" imgH="2108160" progId="Equation.DSMT4">
                  <p:embed/>
                </p:oleObj>
              </mc:Choice>
              <mc:Fallback>
                <p:oleObj name="Equation" r:id="rId4" imgW="2997000" imgH="2108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4866" y="1848094"/>
                        <a:ext cx="4608512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011270" y="5592510"/>
            <a:ext cx="5056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Comic Sans MS" pitchFamily="66" charset="0"/>
              </a:rPr>
              <a:t>n</a:t>
            </a:r>
            <a:r>
              <a:rPr lang="cs-CZ" sz="2000" dirty="0" smtClean="0">
                <a:latin typeface="Comic Sans MS" pitchFamily="66" charset="0"/>
              </a:rPr>
              <a:t>ásobení mocnin … sčítání exponentů</a:t>
            </a:r>
          </a:p>
          <a:p>
            <a:r>
              <a:rPr lang="cs-CZ" sz="2000" dirty="0" smtClean="0">
                <a:latin typeface="Comic Sans MS" pitchFamily="66" charset="0"/>
              </a:rPr>
              <a:t>umocňování mocnin … násobení exponentů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38923" name="Picture 11" descr="E:\10-09300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r="22313"/>
          <a:stretch/>
        </p:blipFill>
        <p:spPr bwMode="auto">
          <a:xfrm>
            <a:off x="755576" y="2132856"/>
            <a:ext cx="3044404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„Mezní“ pojmy – úroveň 2 - II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496944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Logaritmus (definice) </a:t>
            </a: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</a:t>
            </a:r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střední škola</a:t>
            </a:r>
            <a:endParaRPr lang="en-U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8915" name="Picture 3" descr="C:\Users\Jana\Soubory\Fotografie\Ruzne\Kajka\rijen-2011-Kaja-JCM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1" b="4616"/>
          <a:stretch/>
        </p:blipFill>
        <p:spPr bwMode="auto">
          <a:xfrm>
            <a:off x="611560" y="2276872"/>
            <a:ext cx="3024000" cy="40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245595"/>
              </p:ext>
            </p:extLst>
          </p:nvPr>
        </p:nvGraphicFramePr>
        <p:xfrm>
          <a:off x="3775074" y="1268761"/>
          <a:ext cx="5117405" cy="405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2" name="Equation" r:id="rId5" imgW="3225600" imgH="2171520" progId="Equation.DSMT4">
                  <p:embed/>
                </p:oleObj>
              </mc:Choice>
              <mc:Fallback>
                <p:oleObj name="Equation" r:id="rId5" imgW="3225600" imgH="2171520" progId="Equation.DSMT4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4" y="1268761"/>
                        <a:ext cx="5117405" cy="4052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3698710" y="5373216"/>
            <a:ext cx="54489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Logaritmus čísla </a:t>
            </a:r>
            <a:r>
              <a:rPr lang="cs-CZ" sz="2000" i="1" dirty="0" smtClean="0">
                <a:latin typeface="Comic Sans MS" pitchFamily="66" charset="0"/>
              </a:rPr>
              <a:t>A </a:t>
            </a:r>
            <a:r>
              <a:rPr lang="cs-CZ" sz="2000" dirty="0" smtClean="0">
                <a:latin typeface="Comic Sans MS" pitchFamily="66" charset="0"/>
              </a:rPr>
              <a:t>při (kladném a různém </a:t>
            </a:r>
          </a:p>
          <a:p>
            <a:r>
              <a:rPr lang="cs-CZ" sz="2000" dirty="0" smtClean="0">
                <a:latin typeface="Comic Sans MS" pitchFamily="66" charset="0"/>
              </a:rPr>
              <a:t>od jedné) základu </a:t>
            </a:r>
            <a:r>
              <a:rPr lang="cs-CZ" sz="2000" i="1" dirty="0" smtClean="0">
                <a:latin typeface="Comic Sans MS" pitchFamily="66" charset="0"/>
              </a:rPr>
              <a:t>Z </a:t>
            </a:r>
            <a:r>
              <a:rPr lang="cs-CZ" sz="2000" dirty="0" smtClean="0">
                <a:latin typeface="Comic Sans MS" pitchFamily="66" charset="0"/>
              </a:rPr>
              <a:t>je exponent (mocnitel), </a:t>
            </a:r>
          </a:p>
          <a:p>
            <a:r>
              <a:rPr lang="cs-CZ" sz="2000" dirty="0" smtClean="0">
                <a:latin typeface="Comic Sans MS" pitchFamily="66" charset="0"/>
              </a:rPr>
              <a:t>na který je třeba mocnit základ, abychom </a:t>
            </a:r>
          </a:p>
          <a:p>
            <a:r>
              <a:rPr lang="cs-CZ" sz="2000" dirty="0" smtClean="0">
                <a:latin typeface="Comic Sans MS" pitchFamily="66" charset="0"/>
              </a:rPr>
              <a:t>dostali číslo </a:t>
            </a:r>
            <a:r>
              <a:rPr lang="cs-CZ" sz="2000" i="1" dirty="0" smtClean="0">
                <a:latin typeface="Comic Sans MS" pitchFamily="66" charset="0"/>
              </a:rPr>
              <a:t>A.</a:t>
            </a:r>
            <a:endParaRPr lang="cs-CZ" sz="2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„Mezní“ pojmy – úroveň 2 - III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496944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Logaritmus (vlastnosti) </a:t>
            </a: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</a:t>
            </a:r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střední škola</a:t>
            </a:r>
            <a:endParaRPr lang="en-U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1986" name="Picture 2" descr="E:\f_pic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49" y="1700808"/>
            <a:ext cx="4536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88983"/>
              </p:ext>
            </p:extLst>
          </p:nvPr>
        </p:nvGraphicFramePr>
        <p:xfrm>
          <a:off x="686875" y="2132856"/>
          <a:ext cx="5349875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1" name="Equation" r:id="rId5" imgW="3479760" imgH="2019240" progId="Equation.DSMT4">
                  <p:embed/>
                </p:oleObj>
              </mc:Choice>
              <mc:Fallback>
                <p:oleObj name="Equation" r:id="rId5" imgW="3479760" imgH="2019240" progId="Equation.DSMT4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875" y="2132856"/>
                        <a:ext cx="5349875" cy="358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52665" y="5877272"/>
            <a:ext cx="844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Proč to dělá problémy? Byly „zavrženy“ názorné pomůcky převádějící </a:t>
            </a:r>
          </a:p>
          <a:p>
            <a:r>
              <a:rPr lang="cs-CZ" sz="2000" dirty="0" smtClean="0">
                <a:latin typeface="Comic Sans MS" pitchFamily="66" charset="0"/>
              </a:rPr>
              <a:t>násobení na sčítání, zastínily je kalkulačky.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02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>
                <a:solidFill>
                  <a:schemeClr val="bg1"/>
                </a:solidFill>
                <a:latin typeface="Comic Sans MS" pitchFamily="66" charset="0"/>
              </a:rPr>
              <a:t>„Mezní“ pojmy – úroveň 2 -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IV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68222" y="1268760"/>
            <a:ext cx="8496944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Vědci o logaritmování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- V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 Obešlo: O </a:t>
            </a:r>
            <a:r>
              <a:rPr lang="cs-CZ" sz="2000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logarithmicko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- grafickém počítání I, II, </a:t>
            </a:r>
            <a:endParaRPr lang="cs-CZ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III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 Časopis pro pěstování </a:t>
            </a:r>
            <a:r>
              <a:rPr lang="cs-CZ" sz="2000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mathematiky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a fysiky </a:t>
            </a:r>
            <a:r>
              <a:rPr lang="cs-CZ" sz="2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45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endParaRPr lang="cs-CZ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(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1916), 1 (81-99), 2 (241-283), 3 (475-486).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- V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 Pleskot: O dvojitém logaritmickém papíru. Časopis </a:t>
            </a:r>
            <a:endParaRPr lang="cs-CZ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pro 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pěstování </a:t>
            </a:r>
            <a:r>
              <a:rPr lang="cs-CZ" sz="2000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mathematiky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a fysiky </a:t>
            </a:r>
            <a:r>
              <a:rPr lang="cs-CZ" sz="2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64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(1935), 3 </a:t>
            </a:r>
            <a:endParaRPr lang="cs-CZ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(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R33-R39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</a:t>
            </a:r>
            <a:endParaRPr lang="cs-CZ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Pomůcky pro logaritmování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- logaritmické pravítko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- logaritmické papíry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- logaritmické „triky“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3010" name="Picture 2" descr="E:\Logar_pravitk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5974"/>
            <a:ext cx="8424000" cy="24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>
                <a:solidFill>
                  <a:schemeClr val="bg1"/>
                </a:solidFill>
                <a:latin typeface="Comic Sans MS" pitchFamily="66" charset="0"/>
              </a:rPr>
              <a:t>„Mezní“ pojmy – úroveň 2 -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V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68222" y="1268760"/>
            <a:ext cx="8496944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Vědci o logaritmování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t="16599" r="15948" b="24649"/>
          <a:stretch/>
        </p:blipFill>
        <p:spPr>
          <a:xfrm>
            <a:off x="504000" y="1772816"/>
            <a:ext cx="4068000" cy="4611155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t="15107" r="18072" b="19795"/>
          <a:stretch/>
        </p:blipFill>
        <p:spPr>
          <a:xfrm>
            <a:off x="4732205" y="1196752"/>
            <a:ext cx="4015249" cy="53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900113" y="242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9388" y="1628775"/>
            <a:ext cx="82089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b="1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b="1" i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11188" y="1773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39750" y="1343819"/>
            <a:ext cx="75819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FF3300"/>
                </a:solidFill>
                <a:latin typeface="Times New Roman" pitchFamily="18" charset="0"/>
              </a:rPr>
              <a:t>stupnice intenzity a hladiny intenzity aneb uši umí logaritmovat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684213" y="2565400"/>
            <a:ext cx="4679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684213" y="3213100"/>
            <a:ext cx="4679950" cy="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684213" y="24923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1042988" y="24923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1403350" y="24923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1763713" y="24923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2124075" y="24923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2484438" y="24923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2843213" y="24923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3203575" y="24923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563938" y="24923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924300" y="24923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4284663" y="24923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4643438" y="24923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5003800" y="24923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5364163" y="2492375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684213" y="3141663"/>
            <a:ext cx="0" cy="14446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1042988" y="3141663"/>
            <a:ext cx="0" cy="14446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1403350" y="3141663"/>
            <a:ext cx="0" cy="14446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1763713" y="3141663"/>
            <a:ext cx="0" cy="14446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2124075" y="3141663"/>
            <a:ext cx="0" cy="14446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2484438" y="3141663"/>
            <a:ext cx="0" cy="14446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2843213" y="3141663"/>
            <a:ext cx="0" cy="14446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3203575" y="3141663"/>
            <a:ext cx="0" cy="14446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3563938" y="3141663"/>
            <a:ext cx="0" cy="14446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3924300" y="3141663"/>
            <a:ext cx="0" cy="14446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4284663" y="3141663"/>
            <a:ext cx="0" cy="14446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>
            <a:off x="4643438" y="3141663"/>
            <a:ext cx="0" cy="14446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>
            <a:off x="5003800" y="3141663"/>
            <a:ext cx="0" cy="14446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5364163" y="3141663"/>
            <a:ext cx="0" cy="144462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395288" y="2636838"/>
            <a:ext cx="657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0000"/>
                </a:solidFill>
              </a:rPr>
              <a:t>10</a:t>
            </a:r>
            <a:r>
              <a:rPr lang="cs-CZ" b="1" baseline="30000" smtClean="0">
                <a:solidFill>
                  <a:srgbClr val="000000"/>
                </a:solidFill>
              </a:rPr>
              <a:t>-12</a:t>
            </a:r>
            <a:endParaRPr lang="cs-CZ" b="1" smtClean="0">
              <a:solidFill>
                <a:srgbClr val="000000"/>
              </a:solidFill>
            </a:endParaRPr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1116013" y="2636838"/>
            <a:ext cx="657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0000"/>
                </a:solidFill>
              </a:rPr>
              <a:t>10</a:t>
            </a:r>
            <a:r>
              <a:rPr lang="cs-CZ" b="1" baseline="30000" smtClean="0">
                <a:solidFill>
                  <a:srgbClr val="000000"/>
                </a:solidFill>
              </a:rPr>
              <a:t>-10</a:t>
            </a:r>
            <a:endParaRPr lang="cs-CZ" b="1" smtClean="0">
              <a:solidFill>
                <a:srgbClr val="000000"/>
              </a:solidFill>
            </a:endParaRPr>
          </a:p>
        </p:txBody>
      </p: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1763713" y="2636838"/>
            <a:ext cx="573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0000"/>
                </a:solidFill>
              </a:rPr>
              <a:t>10</a:t>
            </a:r>
            <a:r>
              <a:rPr lang="cs-CZ" b="1" baseline="30000" smtClean="0">
                <a:solidFill>
                  <a:srgbClr val="000000"/>
                </a:solidFill>
              </a:rPr>
              <a:t>-8</a:t>
            </a:r>
            <a:endParaRPr lang="cs-CZ" b="1" smtClean="0">
              <a:solidFill>
                <a:srgbClr val="000000"/>
              </a:solidFill>
            </a:endParaRPr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2484438" y="2636838"/>
            <a:ext cx="573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0000"/>
                </a:solidFill>
              </a:rPr>
              <a:t>10</a:t>
            </a:r>
            <a:r>
              <a:rPr lang="cs-CZ" b="1" baseline="30000" smtClean="0">
                <a:solidFill>
                  <a:srgbClr val="000000"/>
                </a:solidFill>
              </a:rPr>
              <a:t>-6</a:t>
            </a:r>
            <a:endParaRPr lang="cs-CZ" b="1" smtClean="0">
              <a:solidFill>
                <a:srgbClr val="000000"/>
              </a:solidFill>
            </a:endParaRP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3276600" y="2636838"/>
            <a:ext cx="57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0000"/>
                </a:solidFill>
              </a:rPr>
              <a:t>10</a:t>
            </a:r>
            <a:r>
              <a:rPr lang="cs-CZ" b="1" baseline="30000" smtClean="0">
                <a:solidFill>
                  <a:srgbClr val="000000"/>
                </a:solidFill>
              </a:rPr>
              <a:t>-4</a:t>
            </a:r>
            <a:endParaRPr lang="cs-CZ" b="1" smtClean="0">
              <a:solidFill>
                <a:srgbClr val="000000"/>
              </a:solidFill>
            </a:endParaRPr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3924300" y="2636838"/>
            <a:ext cx="57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0000"/>
                </a:solidFill>
              </a:rPr>
              <a:t>10</a:t>
            </a:r>
            <a:r>
              <a:rPr lang="cs-CZ" b="1" baseline="30000" smtClean="0">
                <a:solidFill>
                  <a:srgbClr val="000000"/>
                </a:solidFill>
              </a:rPr>
              <a:t>-2</a:t>
            </a:r>
            <a:endParaRPr lang="cs-CZ" b="1" smtClean="0">
              <a:solidFill>
                <a:srgbClr val="000000"/>
              </a:solidFill>
            </a:endParaRPr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4643438" y="2636838"/>
            <a:ext cx="522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0000"/>
                </a:solidFill>
              </a:rPr>
              <a:t>10</a:t>
            </a:r>
            <a:r>
              <a:rPr lang="cs-CZ" b="1" baseline="30000" smtClean="0">
                <a:solidFill>
                  <a:srgbClr val="000000"/>
                </a:solidFill>
              </a:rPr>
              <a:t>0</a:t>
            </a:r>
            <a:endParaRPr lang="cs-CZ" b="1" smtClean="0">
              <a:solidFill>
                <a:srgbClr val="000000"/>
              </a:solidFill>
            </a:endParaRPr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539750" y="3284538"/>
            <a:ext cx="513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66FF"/>
                </a:solidFill>
              </a:rPr>
              <a:t>0   1    2    3   4    5    6   7    8    9   10  11  12  13</a:t>
            </a:r>
          </a:p>
        </p:txBody>
      </p:sp>
      <p:sp>
        <p:nvSpPr>
          <p:cNvPr id="33837" name="Text Box 45"/>
          <p:cNvSpPr txBox="1">
            <a:spLocks noChangeArrowheads="1"/>
          </p:cNvSpPr>
          <p:nvPr/>
        </p:nvSpPr>
        <p:spPr bwMode="auto">
          <a:xfrm>
            <a:off x="900113" y="3357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smtClean="0">
              <a:solidFill>
                <a:srgbClr val="000000"/>
              </a:solidFill>
            </a:endParaRPr>
          </a:p>
        </p:txBody>
      </p:sp>
      <p:sp>
        <p:nvSpPr>
          <p:cNvPr id="33838" name="Text Box 46"/>
          <p:cNvSpPr txBox="1">
            <a:spLocks noChangeArrowheads="1"/>
          </p:cNvSpPr>
          <p:nvPr/>
        </p:nvSpPr>
        <p:spPr bwMode="auto">
          <a:xfrm>
            <a:off x="5703888" y="2297113"/>
            <a:ext cx="2152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intenzita W m</a:t>
            </a:r>
            <a:r>
              <a:rPr lang="cs-CZ" sz="2400" baseline="30000" smtClean="0">
                <a:solidFill>
                  <a:srgbClr val="000000"/>
                </a:solidFill>
                <a:latin typeface="Times New Roman" pitchFamily="18" charset="0"/>
              </a:rPr>
              <a:t>-2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3839" name="Text Box 47"/>
          <p:cNvSpPr txBox="1">
            <a:spLocks noChangeArrowheads="1"/>
          </p:cNvSpPr>
          <p:nvPr/>
        </p:nvSpPr>
        <p:spPr bwMode="auto">
          <a:xfrm>
            <a:off x="5724525" y="2924175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0066FF"/>
                </a:solidFill>
                <a:latin typeface="Times New Roman" pitchFamily="18" charset="0"/>
              </a:rPr>
              <a:t>hlasitost B</a:t>
            </a: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755650" y="2205038"/>
            <a:ext cx="657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0000"/>
                </a:solidFill>
              </a:rPr>
              <a:t>10</a:t>
            </a:r>
            <a:r>
              <a:rPr lang="cs-CZ" b="1" baseline="30000" smtClean="0">
                <a:solidFill>
                  <a:srgbClr val="000000"/>
                </a:solidFill>
              </a:rPr>
              <a:t>-11</a:t>
            </a:r>
            <a:endParaRPr lang="cs-CZ" b="1" smtClean="0">
              <a:solidFill>
                <a:srgbClr val="000000"/>
              </a:solidFill>
            </a:endParaRP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1403350" y="2205038"/>
            <a:ext cx="57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0000"/>
                </a:solidFill>
              </a:rPr>
              <a:t>10</a:t>
            </a:r>
            <a:r>
              <a:rPr lang="cs-CZ" b="1" baseline="30000" smtClean="0">
                <a:solidFill>
                  <a:srgbClr val="000000"/>
                </a:solidFill>
              </a:rPr>
              <a:t>-9</a:t>
            </a:r>
            <a:endParaRPr lang="cs-CZ" b="1" smtClean="0">
              <a:solidFill>
                <a:srgbClr val="000000"/>
              </a:solidFill>
            </a:endParaRP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2124075" y="2205038"/>
            <a:ext cx="57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0000"/>
                </a:solidFill>
              </a:rPr>
              <a:t>10</a:t>
            </a:r>
            <a:r>
              <a:rPr lang="cs-CZ" b="1" baseline="30000" smtClean="0">
                <a:solidFill>
                  <a:srgbClr val="000000"/>
                </a:solidFill>
              </a:rPr>
              <a:t>-7</a:t>
            </a:r>
            <a:endParaRPr lang="cs-CZ" b="1" smtClean="0">
              <a:solidFill>
                <a:srgbClr val="000000"/>
              </a:solidFill>
            </a:endParaRPr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2843213" y="2205038"/>
            <a:ext cx="573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0000"/>
                </a:solidFill>
              </a:rPr>
              <a:t>10</a:t>
            </a:r>
            <a:r>
              <a:rPr lang="cs-CZ" b="1" baseline="30000" smtClean="0">
                <a:solidFill>
                  <a:srgbClr val="000000"/>
                </a:solidFill>
              </a:rPr>
              <a:t>-5</a:t>
            </a:r>
            <a:endParaRPr lang="cs-CZ" b="1" smtClean="0">
              <a:solidFill>
                <a:srgbClr val="000000"/>
              </a:solidFill>
            </a:endParaRPr>
          </a:p>
        </p:txBody>
      </p:sp>
      <p:sp>
        <p:nvSpPr>
          <p:cNvPr id="33844" name="Text Box 52"/>
          <p:cNvSpPr txBox="1">
            <a:spLocks noChangeArrowheads="1"/>
          </p:cNvSpPr>
          <p:nvPr/>
        </p:nvSpPr>
        <p:spPr bwMode="auto">
          <a:xfrm>
            <a:off x="3635375" y="2205038"/>
            <a:ext cx="57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0000"/>
                </a:solidFill>
              </a:rPr>
              <a:t>10</a:t>
            </a:r>
            <a:r>
              <a:rPr lang="cs-CZ" b="1" baseline="30000" smtClean="0">
                <a:solidFill>
                  <a:srgbClr val="000000"/>
                </a:solidFill>
              </a:rPr>
              <a:t>-3</a:t>
            </a:r>
            <a:endParaRPr lang="cs-CZ" b="1" smtClean="0">
              <a:solidFill>
                <a:srgbClr val="000000"/>
              </a:solidFill>
            </a:endParaRPr>
          </a:p>
        </p:txBody>
      </p:sp>
      <p:sp>
        <p:nvSpPr>
          <p:cNvPr id="33845" name="Text Box 53"/>
          <p:cNvSpPr txBox="1">
            <a:spLocks noChangeArrowheads="1"/>
          </p:cNvSpPr>
          <p:nvPr/>
        </p:nvSpPr>
        <p:spPr bwMode="auto">
          <a:xfrm>
            <a:off x="4284663" y="2205038"/>
            <a:ext cx="573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0000"/>
                </a:solidFill>
              </a:rPr>
              <a:t>10</a:t>
            </a:r>
            <a:r>
              <a:rPr lang="cs-CZ" b="1" baseline="30000" smtClean="0">
                <a:solidFill>
                  <a:srgbClr val="000000"/>
                </a:solidFill>
              </a:rPr>
              <a:t>-1</a:t>
            </a:r>
            <a:endParaRPr lang="cs-CZ" b="1" smtClean="0">
              <a:solidFill>
                <a:srgbClr val="000000"/>
              </a:solidFill>
            </a:endParaRPr>
          </a:p>
        </p:txBody>
      </p:sp>
      <p:sp>
        <p:nvSpPr>
          <p:cNvPr id="33846" name="Text Box 54"/>
          <p:cNvSpPr txBox="1">
            <a:spLocks noChangeArrowheads="1"/>
          </p:cNvSpPr>
          <p:nvPr/>
        </p:nvSpPr>
        <p:spPr bwMode="auto">
          <a:xfrm>
            <a:off x="5003800" y="2205038"/>
            <a:ext cx="522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 smtClean="0">
                <a:solidFill>
                  <a:srgbClr val="000000"/>
                </a:solidFill>
              </a:rPr>
              <a:t>10</a:t>
            </a:r>
            <a:r>
              <a:rPr lang="cs-CZ" b="1" baseline="30000" smtClean="0">
                <a:solidFill>
                  <a:srgbClr val="000000"/>
                </a:solidFill>
              </a:rPr>
              <a:t>1</a:t>
            </a:r>
            <a:endParaRPr lang="cs-CZ" b="1" smtClean="0">
              <a:solidFill>
                <a:srgbClr val="000000"/>
              </a:solidFill>
            </a:endParaRPr>
          </a:p>
        </p:txBody>
      </p:sp>
      <p:sp>
        <p:nvSpPr>
          <p:cNvPr id="33847" name="Line 55"/>
          <p:cNvSpPr>
            <a:spLocks noChangeShapeType="1"/>
          </p:cNvSpPr>
          <p:nvPr/>
        </p:nvSpPr>
        <p:spPr bwMode="auto">
          <a:xfrm>
            <a:off x="2484438" y="2060575"/>
            <a:ext cx="0" cy="194468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48" name="Line 56"/>
          <p:cNvSpPr>
            <a:spLocks noChangeShapeType="1"/>
          </p:cNvSpPr>
          <p:nvPr/>
        </p:nvSpPr>
        <p:spPr bwMode="auto">
          <a:xfrm>
            <a:off x="3924300" y="2060575"/>
            <a:ext cx="0" cy="194468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3849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746857"/>
              </p:ext>
            </p:extLst>
          </p:nvPr>
        </p:nvGraphicFramePr>
        <p:xfrm>
          <a:off x="539750" y="3955558"/>
          <a:ext cx="5519812" cy="1583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2" name="Equation" r:id="rId4" imgW="2476440" imgH="901440" progId="Equation.DSMT4">
                  <p:embed/>
                </p:oleObj>
              </mc:Choice>
              <mc:Fallback>
                <p:oleObj name="Equation" r:id="rId4" imgW="247644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955558"/>
                        <a:ext cx="5519812" cy="1583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850" name="AutoShape 58"/>
          <p:cNvCxnSpPr>
            <a:cxnSpLocks noChangeShapeType="1"/>
          </p:cNvCxnSpPr>
          <p:nvPr/>
        </p:nvCxnSpPr>
        <p:spPr bwMode="auto">
          <a:xfrm>
            <a:off x="2484438" y="3789363"/>
            <a:ext cx="1439862" cy="0"/>
          </a:xfrm>
          <a:prstGeom prst="straightConnector1">
            <a:avLst/>
          </a:prstGeom>
          <a:noFill/>
          <a:ln w="25400">
            <a:solidFill>
              <a:srgbClr val="0099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51" name="Text Box 59"/>
          <p:cNvSpPr txBox="1">
            <a:spLocks noChangeArrowheads="1"/>
          </p:cNvSpPr>
          <p:nvPr/>
        </p:nvSpPr>
        <p:spPr bwMode="auto">
          <a:xfrm>
            <a:off x="539750" y="5523007"/>
            <a:ext cx="52565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latin typeface="Times New Roman" pitchFamily="18" charset="0"/>
              </a:rPr>
              <a:t>Aritmetické a geometrické narůstání</a:t>
            </a:r>
            <a:br>
              <a:rPr lang="cs-CZ" sz="2400" b="1" dirty="0">
                <a:latin typeface="Times New Roman" pitchFamily="18" charset="0"/>
              </a:rPr>
            </a:br>
            <a:r>
              <a:rPr lang="cs-CZ" sz="2400" b="1" dirty="0">
                <a:latin typeface="Times New Roman" pitchFamily="18" charset="0"/>
              </a:rPr>
              <a:t>hladina intenzity zvuku (hlasitost) (II) </a:t>
            </a:r>
            <a:endParaRPr lang="cs-CZ" sz="2400" b="1" dirty="0" smtClean="0"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FF3300"/>
                </a:solidFill>
                <a:latin typeface="Times New Roman" pitchFamily="18" charset="0"/>
              </a:rPr>
              <a:t>jednotka hlasitosti </a:t>
            </a:r>
            <a:r>
              <a:rPr lang="cs-CZ" sz="2400" b="1" i="1" dirty="0" smtClean="0">
                <a:solidFill>
                  <a:srgbClr val="FF3300"/>
                </a:solidFill>
                <a:latin typeface="Times New Roman" pitchFamily="18" charset="0"/>
              </a:rPr>
              <a:t>L … </a:t>
            </a:r>
            <a:r>
              <a:rPr lang="cs-CZ" sz="2400" b="1" dirty="0" smtClean="0">
                <a:solidFill>
                  <a:srgbClr val="FF3300"/>
                </a:solidFill>
                <a:latin typeface="Times New Roman" pitchFamily="18" charset="0"/>
              </a:rPr>
              <a:t>1 decibel</a:t>
            </a:r>
          </a:p>
        </p:txBody>
      </p:sp>
      <p:pic>
        <p:nvPicPr>
          <p:cNvPr id="60" name="Picture 60" descr="C:\Users\Jana\Soubory\Fotografie\Ruzne\pozadi-monitor\krkonose-2011-L-O-E-J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 t="22636" r="49348" b="55826"/>
          <a:stretch/>
        </p:blipFill>
        <p:spPr bwMode="auto">
          <a:xfrm>
            <a:off x="6156350" y="3889013"/>
            <a:ext cx="2232000" cy="22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Nadpis 60"/>
          <p:cNvSpPr>
            <a:spLocks noGrp="1"/>
          </p:cNvSpPr>
          <p:nvPr>
            <p:ph type="ctrTitle"/>
          </p:nvPr>
        </p:nvSpPr>
        <p:spPr>
          <a:xfrm>
            <a:off x="468313" y="476251"/>
            <a:ext cx="7772400" cy="648493"/>
          </a:xfrm>
          <a:prstGeom prst="rect">
            <a:avLst/>
          </a:prstGeom>
          <a:solidFill>
            <a:srgbClr val="D34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„Mezní“ pojmy – úroveň 2 - VI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8506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>
                <a:solidFill>
                  <a:schemeClr val="bg1"/>
                </a:solidFill>
                <a:latin typeface="Comic Sans MS" pitchFamily="66" charset="0"/>
              </a:rPr>
              <a:t>„Mezní“ pojmy – úroveň 2 -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VII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68222" y="1268760"/>
            <a:ext cx="8496944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Logaritmické a semilogaritmické papíry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5058" name="Picture 2" descr="E:\semilo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62" y="1807290"/>
            <a:ext cx="7200000" cy="48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1187624" y="6309320"/>
            <a:ext cx="7560840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1191025" y="2204864"/>
            <a:ext cx="0" cy="410445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331640" y="201774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Comic Sans MS" pitchFamily="66" charset="0"/>
              </a:rPr>
              <a:t>x</a:t>
            </a:r>
            <a:endParaRPr lang="cs-CZ" sz="2400" i="1" dirty="0">
              <a:latin typeface="Comic Sans MS" pitchFamily="66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325293" y="5767220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l</a:t>
            </a:r>
            <a:r>
              <a:rPr lang="cs-CZ" sz="2400" dirty="0" smtClean="0">
                <a:latin typeface="Comic Sans MS" pitchFamily="66" charset="0"/>
              </a:rPr>
              <a:t>og</a:t>
            </a:r>
            <a:r>
              <a:rPr lang="cs-CZ" sz="2400" i="1" dirty="0" smtClean="0">
                <a:latin typeface="Comic Sans MS" pitchFamily="66" charset="0"/>
              </a:rPr>
              <a:t> y</a:t>
            </a:r>
            <a:endParaRPr lang="cs-CZ" sz="2400" i="1" dirty="0">
              <a:latin typeface="Comic Sans MS" pitchFamily="66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 flipV="1">
            <a:off x="2915816" y="6093296"/>
            <a:ext cx="0" cy="2160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4567232" y="6075602"/>
            <a:ext cx="0" cy="2160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6228184" y="6093296"/>
            <a:ext cx="0" cy="2160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2329758" y="5520457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Comic Sans MS" pitchFamily="66" charset="0"/>
              </a:rPr>
              <a:t>l</a:t>
            </a:r>
            <a:r>
              <a:rPr lang="cs-CZ" dirty="0" smtClean="0">
                <a:latin typeface="Comic Sans MS" pitchFamily="66" charset="0"/>
              </a:rPr>
              <a:t>og</a:t>
            </a:r>
            <a:r>
              <a:rPr lang="cs-CZ" i="1" dirty="0" smtClean="0">
                <a:latin typeface="Comic Sans MS" pitchFamily="66" charset="0"/>
              </a:rPr>
              <a:t> y </a:t>
            </a:r>
            <a:r>
              <a:rPr lang="cs-CZ" dirty="0" smtClean="0">
                <a:latin typeface="Comic Sans MS" pitchFamily="66" charset="0"/>
              </a:rPr>
              <a:t>= 1, </a:t>
            </a:r>
          </a:p>
          <a:p>
            <a:r>
              <a:rPr lang="cs-CZ" i="1" dirty="0" smtClean="0">
                <a:latin typeface="Comic Sans MS" pitchFamily="66" charset="0"/>
              </a:rPr>
              <a:t>y</a:t>
            </a:r>
            <a:r>
              <a:rPr lang="cs-CZ" dirty="0" smtClean="0">
                <a:latin typeface="Comic Sans MS" pitchFamily="66" charset="0"/>
              </a:rPr>
              <a:t> = 10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029264" y="5520159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Comic Sans MS" pitchFamily="66" charset="0"/>
              </a:rPr>
              <a:t>l</a:t>
            </a:r>
            <a:r>
              <a:rPr lang="cs-CZ" dirty="0" smtClean="0">
                <a:latin typeface="Comic Sans MS" pitchFamily="66" charset="0"/>
              </a:rPr>
              <a:t>og</a:t>
            </a:r>
            <a:r>
              <a:rPr lang="cs-CZ" i="1" dirty="0" smtClean="0">
                <a:latin typeface="Comic Sans MS" pitchFamily="66" charset="0"/>
              </a:rPr>
              <a:t> y </a:t>
            </a:r>
            <a:r>
              <a:rPr lang="cs-CZ" dirty="0" smtClean="0">
                <a:latin typeface="Comic Sans MS" pitchFamily="66" charset="0"/>
              </a:rPr>
              <a:t>= 2</a:t>
            </a:r>
          </a:p>
          <a:p>
            <a:r>
              <a:rPr lang="cs-CZ" i="1" dirty="0" smtClean="0">
                <a:latin typeface="Comic Sans MS" pitchFamily="66" charset="0"/>
              </a:rPr>
              <a:t>y</a:t>
            </a:r>
            <a:r>
              <a:rPr lang="cs-CZ" dirty="0" smtClean="0">
                <a:latin typeface="Comic Sans MS" pitchFamily="66" charset="0"/>
              </a:rPr>
              <a:t> = 100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707137" y="5520158"/>
            <a:ext cx="108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Comic Sans MS" pitchFamily="66" charset="0"/>
              </a:rPr>
              <a:t>l</a:t>
            </a:r>
            <a:r>
              <a:rPr lang="cs-CZ" dirty="0" smtClean="0">
                <a:latin typeface="Comic Sans MS" pitchFamily="66" charset="0"/>
              </a:rPr>
              <a:t>og</a:t>
            </a:r>
            <a:r>
              <a:rPr lang="cs-CZ" i="1" dirty="0" smtClean="0">
                <a:latin typeface="Comic Sans MS" pitchFamily="66" charset="0"/>
              </a:rPr>
              <a:t> y </a:t>
            </a:r>
            <a:r>
              <a:rPr lang="cs-CZ" dirty="0" smtClean="0">
                <a:latin typeface="Comic Sans MS" pitchFamily="66" charset="0"/>
              </a:rPr>
              <a:t>= 3</a:t>
            </a:r>
          </a:p>
          <a:p>
            <a:r>
              <a:rPr lang="cs-CZ" i="1" dirty="0" smtClean="0">
                <a:latin typeface="Comic Sans MS" pitchFamily="66" charset="0"/>
              </a:rPr>
              <a:t>y</a:t>
            </a:r>
            <a:r>
              <a:rPr lang="cs-CZ" dirty="0" smtClean="0">
                <a:latin typeface="Comic Sans MS" pitchFamily="66" charset="0"/>
              </a:rPr>
              <a:t> = 1000</a:t>
            </a:r>
          </a:p>
        </p:txBody>
      </p:sp>
      <p:cxnSp>
        <p:nvCxnSpPr>
          <p:cNvPr id="27" name="Přímá spojnice 26"/>
          <p:cNvCxnSpPr/>
          <p:nvPr/>
        </p:nvCxnSpPr>
        <p:spPr>
          <a:xfrm>
            <a:off x="1168181" y="4998447"/>
            <a:ext cx="163459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1187624" y="3717032"/>
            <a:ext cx="163459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V="1">
            <a:off x="1249910" y="2348880"/>
            <a:ext cx="4978274" cy="3883638"/>
          </a:xfrm>
          <a:prstGeom prst="line">
            <a:avLst/>
          </a:prstGeom>
          <a:ln w="412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69" name="Přímá spojnice 45068"/>
          <p:cNvCxnSpPr/>
          <p:nvPr/>
        </p:nvCxnSpPr>
        <p:spPr>
          <a:xfrm flipV="1">
            <a:off x="1168181" y="3933056"/>
            <a:ext cx="6356147" cy="235857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75" name="Přímá spojnice 45074"/>
          <p:cNvCxnSpPr/>
          <p:nvPr/>
        </p:nvCxnSpPr>
        <p:spPr>
          <a:xfrm flipV="1">
            <a:off x="1186730" y="2248572"/>
            <a:ext cx="3781314" cy="4012679"/>
          </a:xfrm>
          <a:prstGeom prst="line">
            <a:avLst/>
          </a:prstGeom>
          <a:ln w="412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3023828" y="2725063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>
                <a:solidFill>
                  <a:srgbClr val="009900"/>
                </a:solidFill>
                <a:latin typeface="Comic Sans MS" pitchFamily="66" charset="0"/>
              </a:rPr>
              <a:t>y</a:t>
            </a:r>
            <a:r>
              <a:rPr lang="cs-CZ" sz="2800" dirty="0" smtClean="0">
                <a:solidFill>
                  <a:srgbClr val="009900"/>
                </a:solidFill>
                <a:latin typeface="Comic Sans MS" pitchFamily="66" charset="0"/>
              </a:rPr>
              <a:t> = 5</a:t>
            </a:r>
            <a:r>
              <a:rPr lang="cs-CZ" sz="2800" i="1" baseline="30000" dirty="0" smtClean="0">
                <a:solidFill>
                  <a:srgbClr val="009900"/>
                </a:solidFill>
                <a:latin typeface="Comic Sans MS" pitchFamily="66" charset="0"/>
              </a:rPr>
              <a:t>x</a:t>
            </a:r>
            <a:endParaRPr lang="cs-CZ" sz="2800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5121294" y="2981823"/>
            <a:ext cx="129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>
                <a:solidFill>
                  <a:srgbClr val="0033CC"/>
                </a:solidFill>
                <a:latin typeface="Comic Sans MS" pitchFamily="66" charset="0"/>
              </a:rPr>
              <a:t>y</a:t>
            </a:r>
            <a:r>
              <a:rPr lang="cs-CZ" sz="2800" dirty="0" smtClean="0">
                <a:solidFill>
                  <a:srgbClr val="0033CC"/>
                </a:solidFill>
                <a:latin typeface="Comic Sans MS" pitchFamily="66" charset="0"/>
              </a:rPr>
              <a:t> = 10</a:t>
            </a:r>
            <a:r>
              <a:rPr lang="cs-CZ" sz="2800" i="1" baseline="30000" dirty="0" smtClean="0">
                <a:solidFill>
                  <a:srgbClr val="0033CC"/>
                </a:solidFill>
                <a:latin typeface="Comic Sans MS" pitchFamily="66" charset="0"/>
              </a:rPr>
              <a:t>x</a:t>
            </a:r>
            <a:endParaRPr lang="cs-CZ" sz="2800" dirty="0" smtClean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6297095" y="4297420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 = 100</a:t>
            </a:r>
            <a:r>
              <a:rPr lang="cs-CZ" sz="2800" i="1" baseline="30000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cs-CZ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331640" y="2981823"/>
            <a:ext cx="17716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Comic Sans MS" pitchFamily="66" charset="0"/>
              </a:rPr>
              <a:t>e</a:t>
            </a:r>
            <a:r>
              <a:rPr lang="cs-CZ" sz="2000" dirty="0" smtClean="0">
                <a:latin typeface="Comic Sans MS" pitchFamily="66" charset="0"/>
              </a:rPr>
              <a:t>xponenciální</a:t>
            </a:r>
          </a:p>
          <a:p>
            <a:r>
              <a:rPr lang="cs-CZ" sz="2000" dirty="0">
                <a:latin typeface="Comic Sans MS" pitchFamily="66" charset="0"/>
              </a:rPr>
              <a:t>f</a:t>
            </a:r>
            <a:r>
              <a:rPr lang="cs-CZ" sz="2000" dirty="0" smtClean="0">
                <a:latin typeface="Comic Sans MS" pitchFamily="66" charset="0"/>
              </a:rPr>
              <a:t>unkci</a:t>
            </a:r>
          </a:p>
          <a:p>
            <a:r>
              <a:rPr lang="cs-CZ" sz="2000" dirty="0">
                <a:latin typeface="Comic Sans MS" pitchFamily="66" charset="0"/>
              </a:rPr>
              <a:t>z</a:t>
            </a:r>
            <a:r>
              <a:rPr lang="cs-CZ" sz="2000" dirty="0" smtClean="0">
                <a:latin typeface="Comic Sans MS" pitchFamily="66" charset="0"/>
              </a:rPr>
              <a:t>obrazí jako</a:t>
            </a:r>
          </a:p>
          <a:p>
            <a:r>
              <a:rPr lang="cs-CZ" sz="2000" dirty="0" smtClean="0">
                <a:latin typeface="Comic Sans MS" pitchFamily="66" charset="0"/>
              </a:rPr>
              <a:t>lineární</a:t>
            </a:r>
            <a:endParaRPr lang="cs-CZ" sz="2000" dirty="0">
              <a:latin typeface="Comic Sans MS" pitchFamily="66" charset="0"/>
            </a:endParaRPr>
          </a:p>
        </p:txBody>
      </p:sp>
      <p:graphicFrame>
        <p:nvGraphicFramePr>
          <p:cNvPr id="37" name="Obj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44227"/>
              </p:ext>
            </p:extLst>
          </p:nvPr>
        </p:nvGraphicFramePr>
        <p:xfrm>
          <a:off x="6438718" y="2206174"/>
          <a:ext cx="2453762" cy="1438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2" name="Equation" r:id="rId5" imgW="1384200" imgH="711000" progId="Equation.DSMT4">
                  <p:embed/>
                </p:oleObj>
              </mc:Choice>
              <mc:Fallback>
                <p:oleObj name="Equation" r:id="rId5" imgW="13842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38718" y="2206174"/>
                        <a:ext cx="2453762" cy="1438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8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>
                <a:solidFill>
                  <a:schemeClr val="bg1"/>
                </a:solidFill>
                <a:latin typeface="Comic Sans MS" pitchFamily="66" charset="0"/>
              </a:rPr>
              <a:t>„Mezní“ pojmy – úroveň 2 -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VIII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68222" y="1268760"/>
            <a:ext cx="8496944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Logaritmické triky </a:t>
            </a:r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 algn="r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7106" name="Picture 2" descr="E:\scitani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r="4544"/>
          <a:stretch/>
        </p:blipFill>
        <p:spPr bwMode="auto">
          <a:xfrm>
            <a:off x="2123728" y="1741767"/>
            <a:ext cx="6516000" cy="4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3206830"/>
            <a:ext cx="2016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prý se na logaritmickém </a:t>
            </a:r>
          </a:p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pravítku nedá 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sčítat</a:t>
            </a: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95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Abstrakt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352928" cy="5400600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Ze zkušeností s výukou matematiky na různých úrovních vzdělávání a jejím užíváním v praktických situacích vyplývá, že některé pojmy se mohou jevit jako nepřekonatelná mez v matematickém myšlení. </a:t>
            </a:r>
            <a:endParaRPr lang="cs-CZ" sz="22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5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Taková 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omezení (některé třeba i </a:t>
            </a:r>
            <a:r>
              <a:rPr lang="cs-CZ" sz="2200" b="1" dirty="0">
                <a:solidFill>
                  <a:srgbClr val="0033CC"/>
                </a:solidFill>
                <a:latin typeface="Comic Sans MS" pitchFamily="66" charset="0"/>
              </a:rPr>
              <a:t>základní matematické operace, trojčlenka, logaritmus, úrokování, limita, pravděpodobnost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, …) jsou samozřejmě individuální, stejně jako jejich příčiny. </a:t>
            </a:r>
          </a:p>
          <a:p>
            <a:pPr marL="0" indent="0">
              <a:buNone/>
            </a:pPr>
            <a:endParaRPr lang="cs-CZ" sz="1500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Mohou </a:t>
            </a:r>
            <a:r>
              <a:rPr lang="cs-CZ" sz="22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být objektivní (určené </a:t>
            </a:r>
            <a:r>
              <a:rPr lang="cs-CZ" sz="2200" b="1" dirty="0" smtClean="0">
                <a:solidFill>
                  <a:srgbClr val="0033CC"/>
                </a:solidFill>
                <a:latin typeface="Comic Sans MS" pitchFamily="66" charset="0"/>
              </a:rPr>
              <a:t>věkem</a:t>
            </a:r>
            <a:r>
              <a:rPr lang="cs-CZ" sz="2200" b="1" dirty="0">
                <a:solidFill>
                  <a:srgbClr val="0033CC"/>
                </a:solidFill>
                <a:latin typeface="Comic Sans MS" pitchFamily="66" charset="0"/>
              </a:rPr>
              <a:t>, vrozenou dispozicí, kvalitou vzdělávání, skutečnou obtížností </a:t>
            </a:r>
            <a:r>
              <a:rPr lang="cs-CZ" sz="2200" b="1" dirty="0" smtClean="0">
                <a:solidFill>
                  <a:srgbClr val="0033CC"/>
                </a:solidFill>
                <a:latin typeface="Comic Sans MS" pitchFamily="66" charset="0"/>
              </a:rPr>
              <a:t> pojmů</a:t>
            </a:r>
            <a:r>
              <a:rPr lang="cs-CZ" sz="22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 apod.), ale i subjektivní </a:t>
            </a:r>
            <a:r>
              <a:rPr lang="cs-CZ" sz="2200" b="1" dirty="0">
                <a:solidFill>
                  <a:srgbClr val="0033CC"/>
                </a:solidFill>
                <a:latin typeface="Comic Sans MS" pitchFamily="66" charset="0"/>
              </a:rPr>
              <a:t>(nezájem či nízká motivace, pochybnost o potřebnosti pojmů, pochybnost o vlastní schopnosti problematiku pochopit). </a:t>
            </a:r>
            <a:endParaRPr lang="cs-CZ" sz="2200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5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Příspěvek </a:t>
            </a:r>
            <a:r>
              <a:rPr lang="cs-CZ" sz="22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se zabývá specifikací a příklady některých z těchto mezí na různých úrovních vzdělávání (předškolní, základní, střední, terciární) a možnostmi odstranění subjektivních mezí vhodnými a dané úrovni přiměřenými způsoby výuky včetně odpovídajících učebních textů či pomůcek.</a:t>
            </a:r>
          </a:p>
          <a:p>
            <a:endParaRPr lang="cs-CZ" sz="20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„Mezní“ pojmy – úroveň 2 - IX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Úrokování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- 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umíme si spočítat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úroky? neumíme 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– těží z toho banky</a:t>
            </a:r>
            <a:endParaRPr lang="cs-CZ" sz="2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Častá chyba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- půjčka 100 000 Kč, roční úrok 4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%</a:t>
            </a:r>
            <a:endParaRPr lang="cs-CZ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- za rok dlužíme (nesplácíme-li) 104 000 Kč?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- banka úročí po měsících, ale měsíční úrok je jen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4/12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)%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 vyjde to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tedy nastejno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- kde je chyba: v neznalosti složeného úrokování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- a při pravidelném splácení si už neumíme vypočítat vůbec nic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Početnice pro měšťanské školy chlapecké i </a:t>
            </a:r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dívčí III</a:t>
            </a: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. Složili: J. Horčička a J. Nešpor. Schváleno výnosem C.K. Ministerstva osvěty a vyučování ze dne 11. září 1906 č. 22.580. Cena 1K6h. Nákladem J. Otty v Praze 1907.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50473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„Mezní“ pojmy – úroveň 2 - X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-6902" y="1056161"/>
            <a:ext cx="8784976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  Bankovní kalkulátory na Internetu - hypotéky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</a:t>
            </a:r>
            <a:endParaRPr lang="cs-CZ" sz="2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527619"/>
              </p:ext>
            </p:extLst>
          </p:nvPr>
        </p:nvGraphicFramePr>
        <p:xfrm>
          <a:off x="539557" y="1628800"/>
          <a:ext cx="820890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8"/>
                <a:gridCol w="1368149"/>
                <a:gridCol w="1008112"/>
                <a:gridCol w="1368155"/>
                <a:gridCol w="1224136"/>
                <a:gridCol w="1224133"/>
                <a:gridCol w="1296144"/>
              </a:tblGrid>
              <a:tr h="59528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typ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výše </a:t>
                      </a:r>
                    </a:p>
                    <a:p>
                      <a:pPr algn="ctr"/>
                      <a:r>
                        <a:rPr lang="cs-CZ" dirty="0" smtClean="0"/>
                        <a:t>půjčky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r>
                        <a:rPr lang="cs-CZ" dirty="0" smtClean="0"/>
                        <a:t>oční</a:t>
                      </a:r>
                    </a:p>
                    <a:p>
                      <a:pPr algn="ctr"/>
                      <a:r>
                        <a:rPr lang="cs-CZ" dirty="0" smtClean="0"/>
                        <a:t>úrok</a:t>
                      </a:r>
                      <a:r>
                        <a:rPr lang="en-US" dirty="0" smtClean="0"/>
                        <a:t> %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měsíční</a:t>
                      </a:r>
                      <a:r>
                        <a:rPr lang="cs-CZ" baseline="0" dirty="0" smtClean="0"/>
                        <a:t> splátka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splatnost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fixace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</a:p>
                    <a:p>
                      <a:pPr algn="ctr"/>
                      <a:r>
                        <a:rPr lang="cs-CZ" dirty="0" smtClean="0"/>
                        <a:t>ušetříte</a:t>
                      </a:r>
                      <a:endParaRPr lang="cs-CZ" dirty="0"/>
                    </a:p>
                  </a:txBody>
                  <a:tcPr anchor="ctr"/>
                </a:tc>
              </a:tr>
              <a:tr h="35523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4 000 000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3,59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23 384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 let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let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508 080</a:t>
                      </a:r>
                      <a:endParaRPr lang="cs-CZ" dirty="0"/>
                    </a:p>
                  </a:txBody>
                  <a:tcPr anchor="ctr"/>
                </a:tc>
              </a:tr>
              <a:tr h="35523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4 000 000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4,39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25 069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</a:t>
                      </a:r>
                      <a:r>
                        <a:rPr lang="cs-CZ" baseline="0" dirty="0" smtClean="0"/>
                        <a:t> let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rok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 anchor="ctr"/>
                </a:tc>
              </a:tr>
              <a:tr h="35523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4 000 000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4,59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neuvedena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 let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bez fixace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 anchor="ctr"/>
                </a:tc>
              </a:tr>
              <a:tr h="35523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4 000 000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4,59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41 629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 let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bez fixace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181502"/>
              </p:ext>
            </p:extLst>
          </p:nvPr>
        </p:nvGraphicFramePr>
        <p:xfrm>
          <a:off x="599518" y="4365104"/>
          <a:ext cx="820890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8"/>
                <a:gridCol w="1368149"/>
                <a:gridCol w="1008112"/>
                <a:gridCol w="1368155"/>
                <a:gridCol w="1224136"/>
                <a:gridCol w="1224133"/>
                <a:gridCol w="1296144"/>
              </a:tblGrid>
              <a:tr h="55233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typ</a:t>
                      </a:r>
                      <a:endParaRPr lang="cs-CZ" dirty="0"/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výše </a:t>
                      </a:r>
                    </a:p>
                    <a:p>
                      <a:pPr algn="ctr"/>
                      <a:r>
                        <a:rPr lang="cs-CZ" dirty="0" smtClean="0"/>
                        <a:t>půjčky</a:t>
                      </a:r>
                      <a:endParaRPr lang="cs-CZ" dirty="0"/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r>
                        <a:rPr lang="cs-CZ" dirty="0" smtClean="0"/>
                        <a:t>oční</a:t>
                      </a:r>
                    </a:p>
                    <a:p>
                      <a:pPr algn="ctr"/>
                      <a:r>
                        <a:rPr lang="cs-CZ" dirty="0" smtClean="0"/>
                        <a:t>úrok</a:t>
                      </a:r>
                      <a:r>
                        <a:rPr lang="en-US" dirty="0" smtClean="0"/>
                        <a:t> %</a:t>
                      </a:r>
                      <a:endParaRPr lang="cs-CZ" dirty="0"/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měsíční</a:t>
                      </a:r>
                      <a:r>
                        <a:rPr lang="cs-CZ" baseline="0" dirty="0" smtClean="0"/>
                        <a:t> splátka</a:t>
                      </a:r>
                      <a:endParaRPr lang="cs-CZ" dirty="0"/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splatnost</a:t>
                      </a:r>
                      <a:endParaRPr lang="cs-CZ" dirty="0"/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fixace</a:t>
                      </a:r>
                      <a:endParaRPr lang="cs-CZ" dirty="0"/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</a:p>
                    <a:p>
                      <a:pPr algn="ctr"/>
                      <a:r>
                        <a:rPr lang="cs-CZ" dirty="0" smtClean="0"/>
                        <a:t>zaplatíte</a:t>
                      </a:r>
                      <a:endParaRPr lang="cs-CZ" dirty="0"/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</a:tr>
              <a:tr h="34796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4 000 000</a:t>
                      </a:r>
                      <a:endParaRPr lang="cs-CZ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3,59</a:t>
                      </a:r>
                      <a:endParaRPr lang="cs-CZ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23 384</a:t>
                      </a:r>
                      <a:endParaRPr lang="cs-CZ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240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měs</a:t>
                      </a:r>
                      <a:endParaRPr lang="cs-CZ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let</a:t>
                      </a:r>
                      <a:endParaRPr lang="cs-CZ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5 612</a:t>
                      </a:r>
                      <a:r>
                        <a:rPr lang="cs-CZ" baseline="0" dirty="0" smtClean="0"/>
                        <a:t> 160</a:t>
                      </a:r>
                      <a:endParaRPr lang="cs-CZ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</a:tr>
              <a:tr h="34796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4 000 000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4,39</a:t>
                      </a:r>
                      <a:endParaRPr lang="cs-CZ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25 069</a:t>
                      </a:r>
                      <a:endParaRPr lang="cs-CZ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240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měs</a:t>
                      </a:r>
                      <a:endParaRPr lang="cs-CZ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rok</a:t>
                      </a:r>
                      <a:endParaRPr lang="cs-CZ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r>
                        <a:rPr lang="cs-CZ" baseline="0" dirty="0" smtClean="0"/>
                        <a:t> 016 560</a:t>
                      </a:r>
                      <a:endParaRPr lang="cs-CZ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4796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4 000 000</a:t>
                      </a:r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4,59</a:t>
                      </a:r>
                      <a:endParaRPr lang="cs-CZ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r>
                        <a:rPr lang="cs-CZ" baseline="0" dirty="0" smtClean="0"/>
                        <a:t> 501</a:t>
                      </a:r>
                      <a:endParaRPr lang="cs-CZ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240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měs</a:t>
                      </a:r>
                      <a:endParaRPr lang="cs-CZ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bez fixace</a:t>
                      </a:r>
                      <a:endParaRPr lang="cs-CZ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r>
                        <a:rPr lang="cs-CZ" baseline="0" dirty="0" smtClean="0"/>
                        <a:t> 120 240</a:t>
                      </a:r>
                      <a:endParaRPr lang="cs-CZ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</a:tr>
              <a:tr h="34796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4 000 000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4,59</a:t>
                      </a:r>
                      <a:endParaRPr lang="cs-CZ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41 629</a:t>
                      </a:r>
                      <a:endParaRPr lang="cs-CZ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120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měs</a:t>
                      </a:r>
                      <a:endParaRPr lang="cs-CZ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bez fixace</a:t>
                      </a:r>
                      <a:endParaRPr lang="cs-CZ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r>
                        <a:rPr lang="cs-CZ" baseline="0" dirty="0" smtClean="0"/>
                        <a:t> 995 480</a:t>
                      </a:r>
                      <a:endParaRPr lang="cs-CZ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60404" y="3861048"/>
            <a:ext cx="4270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SzPct val="140000"/>
              <a:buFont typeface="Arial" pitchFamily="34" charset="0"/>
              <a:buChar char="•"/>
            </a:pPr>
            <a:r>
              <a:rPr lang="cs-CZ" sz="2600" dirty="0" smtClean="0">
                <a:solidFill>
                  <a:srgbClr val="C00000"/>
                </a:solidFill>
                <a:latin typeface="Comic Sans MS" pitchFamily="66" charset="0"/>
              </a:rPr>
              <a:t>Co </a:t>
            </a:r>
            <a:r>
              <a:rPr lang="cs-CZ" sz="2600" dirty="0">
                <a:solidFill>
                  <a:srgbClr val="C00000"/>
                </a:solidFill>
                <a:latin typeface="Comic Sans MS" pitchFamily="66" charset="0"/>
              </a:rPr>
              <a:t>by mělo být uvedeno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046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„Mezní“ pojmy – úroveň 2 - XI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99063" y="1484784"/>
            <a:ext cx="8784976" cy="5040560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Výpočet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je opravdu jednoduchý – stačí geometrická posloupnost</a:t>
            </a:r>
            <a:endParaRPr lang="cs-CZ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  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h – výše půjčky, p – měsíční úrok (procenta/100), s – měsíční splátka </a:t>
            </a:r>
            <a:endParaRPr lang="cs-CZ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464965"/>
              </p:ext>
            </p:extLst>
          </p:nvPr>
        </p:nvGraphicFramePr>
        <p:xfrm>
          <a:off x="395260" y="2996952"/>
          <a:ext cx="8524875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name="Equation" r:id="rId3" imgW="4216320" imgH="1625400" progId="Equation.DSMT4">
                  <p:embed/>
                </p:oleObj>
              </mc:Choice>
              <mc:Fallback>
                <p:oleObj name="Equation" r:id="rId3" imgW="421632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60" y="2996952"/>
                        <a:ext cx="8524875" cy="331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7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>
                <a:solidFill>
                  <a:schemeClr val="bg1"/>
                </a:solidFill>
                <a:latin typeface="Comic Sans MS" pitchFamily="66" charset="0"/>
              </a:rPr>
              <a:t>„Mezní“ pojmy – úroveň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2 až 3 </a:t>
            </a:r>
            <a:r>
              <a:rPr lang="cs-CZ" sz="3200" b="1" dirty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496944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Funkční závislosti</a:t>
            </a: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-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v přírodě všechno závisí na čase a většinou i na poloze v prostoru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Příroda nás informuje o změnách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-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příroda nepředkládá své zákony v „hotovém“ tvaru, ale ve formě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 zákonitostí týkajících se změn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Základní zákony týkající se změn jsou lineární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- 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rozpad radioaktivních jader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- absorpce rentgenového záření v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látce</a:t>
            </a:r>
            <a:endParaRPr lang="cs-CZ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Kdo všechno potřebuje znát tyto zákony?</a:t>
            </a:r>
            <a:endParaRPr lang="en-US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- fyzikové, chemikové, lékaři a zdravotnický personál, …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3" name="Oval 31"/>
          <p:cNvSpPr>
            <a:spLocks noChangeArrowheads="1"/>
          </p:cNvSpPr>
          <p:nvPr/>
        </p:nvSpPr>
        <p:spPr bwMode="auto">
          <a:xfrm rot="16200000">
            <a:off x="5220494" y="1916907"/>
            <a:ext cx="3024187" cy="3600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8569325" cy="720725"/>
          </a:xfrm>
        </p:spPr>
        <p:txBody>
          <a:bodyPr/>
          <a:lstStyle/>
          <a:p>
            <a:r>
              <a:rPr lang="cs-CZ" sz="3200" b="1">
                <a:solidFill>
                  <a:schemeClr val="tx1"/>
                </a:solidFill>
                <a:latin typeface="Times New Roman" pitchFamily="18" charset="0"/>
              </a:rPr>
              <a:t>Batesonův pokus se žábou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00113" y="242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1763713" y="1916113"/>
            <a:ext cx="1439862" cy="1582737"/>
          </a:xfrm>
          <a:prstGeom prst="can">
            <a:avLst>
              <a:gd name="adj" fmla="val 2748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3200" b="1" i="1" smtClean="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1763713" y="1341438"/>
            <a:ext cx="14398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3203575" y="16287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1763713" y="15573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1763713" y="4652963"/>
            <a:ext cx="1439862" cy="1584325"/>
          </a:xfrm>
          <a:prstGeom prst="can">
            <a:avLst>
              <a:gd name="adj" fmla="val 2750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3200" b="1" i="1" smtClean="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1763713" y="4076700"/>
            <a:ext cx="14398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3203575" y="42926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1763713" y="43656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222" name="Picture 30" descr="120px-Laubfrosch-wiki">
            <a:hlinkClick r:id="rId2" tooltip="Laubfrosch-wiki.jp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924175"/>
            <a:ext cx="22923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4" name="AutoShape 32"/>
          <p:cNvSpPr>
            <a:spLocks noChangeArrowheads="1"/>
          </p:cNvSpPr>
          <p:nvPr/>
        </p:nvSpPr>
        <p:spPr bwMode="auto">
          <a:xfrm rot="12186843">
            <a:off x="3419475" y="2420938"/>
            <a:ext cx="15748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25" name="AutoShape 33"/>
          <p:cNvSpPr>
            <a:spLocks noChangeArrowheads="1"/>
          </p:cNvSpPr>
          <p:nvPr/>
        </p:nvSpPr>
        <p:spPr bwMode="auto">
          <a:xfrm rot="9269346">
            <a:off x="3348038" y="4437063"/>
            <a:ext cx="15748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3851275" y="2924175"/>
            <a:ext cx="793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96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3276600" y="1196975"/>
            <a:ext cx="5603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66FF"/>
                </a:solidFill>
                <a:latin typeface="Times New Roman" pitchFamily="18" charset="0"/>
              </a:rPr>
              <a:t>rychlé zahřívání nádoby s vodou a žábou: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66FF"/>
                </a:solidFill>
                <a:latin typeface="Times New Roman" pitchFamily="18" charset="0"/>
              </a:rPr>
              <a:t>žába změnu pozná a vyskočí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3276600" y="5589588"/>
            <a:ext cx="574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66FF"/>
                </a:solidFill>
                <a:latin typeface="Times New Roman" pitchFamily="18" charset="0"/>
              </a:rPr>
              <a:t>pomalé zahřívání nádoby s vodou a žábou: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66FF"/>
                </a:solidFill>
                <a:latin typeface="Times New Roman" pitchFamily="18" charset="0"/>
              </a:rPr>
              <a:t>žába změnu nepozná a uvaří se </a:t>
            </a:r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684213" y="1484313"/>
            <a:ext cx="360362" cy="46815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569325" cy="1081088"/>
          </a:xfrm>
        </p:spPr>
        <p:txBody>
          <a:bodyPr/>
          <a:lstStyle/>
          <a:p>
            <a:r>
              <a:rPr lang="cs-CZ" sz="3200" b="1">
                <a:solidFill>
                  <a:srgbClr val="0066FF"/>
                </a:solidFill>
                <a:latin typeface="Times New Roman" pitchFamily="18" charset="0"/>
              </a:rPr>
              <a:t>Co jsou to funkce ?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23850" y="1484313"/>
            <a:ext cx="802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0000"/>
                </a:solidFill>
                <a:latin typeface="Times New Roman" pitchFamily="18" charset="0"/>
              </a:rPr>
              <a:t>Reálná funkce jedné reálné proměnné</a:t>
            </a:r>
          </a:p>
        </p:txBody>
      </p:sp>
      <p:pic>
        <p:nvPicPr>
          <p:cNvPr id="46086" name="Picture 6" descr="uc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92375"/>
            <a:ext cx="22320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419475" y="4292600"/>
            <a:ext cx="2232025" cy="12969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8000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468313" y="2852738"/>
            <a:ext cx="2735262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23850" y="2420938"/>
            <a:ext cx="294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podnět – zvuková vlna</a:t>
            </a:r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468313" y="4724400"/>
            <a:ext cx="2735262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5867400" y="2852738"/>
            <a:ext cx="2735263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5795963" y="4652963"/>
            <a:ext cx="2735262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5651500" y="2349500"/>
            <a:ext cx="349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odezva – do mozku (vjem)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323850" y="3933825"/>
            <a:ext cx="2922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nezávisle proměnná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( </a:t>
            </a:r>
            <a:r>
              <a:rPr lang="cs-CZ" sz="2400" i="1" smtClean="0">
                <a:solidFill>
                  <a:srgbClr val="FF3300"/>
                </a:solidFill>
                <a:latin typeface="Times New Roman" pitchFamily="18" charset="0"/>
              </a:rPr>
              <a:t>x</a:t>
            </a:r>
            <a:r>
              <a:rPr lang="cs-CZ" sz="2400" i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… intenzita zvuku)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5795963" y="3860800"/>
            <a:ext cx="31797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závisle proměnná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( </a:t>
            </a:r>
            <a:r>
              <a:rPr lang="cs-CZ" sz="2400" i="1" smtClean="0">
                <a:solidFill>
                  <a:srgbClr val="0066FF"/>
                </a:solidFill>
                <a:latin typeface="Times New Roman" pitchFamily="18" charset="0"/>
              </a:rPr>
              <a:t>y</a:t>
            </a:r>
            <a:r>
              <a:rPr lang="cs-CZ" sz="2400" i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… hlasitost, </a:t>
            </a:r>
            <a:r>
              <a:rPr lang="cs-CZ" sz="2400" i="1" smtClean="0">
                <a:solidFill>
                  <a:srgbClr val="0066FF"/>
                </a:solidFill>
                <a:latin typeface="Times New Roman" pitchFamily="18" charset="0"/>
              </a:rPr>
              <a:t>y</a:t>
            </a:r>
            <a:r>
              <a:rPr lang="cs-CZ" sz="2400" i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cs-CZ" sz="2400" i="1" smtClean="0">
                <a:solidFill>
                  <a:srgbClr val="000000"/>
                </a:solidFill>
                <a:latin typeface="Times New Roman" pitchFamily="18" charset="0"/>
              </a:rPr>
              <a:t>f 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cs-CZ" sz="2400" i="1" smtClean="0">
                <a:solidFill>
                  <a:srgbClr val="FF3300"/>
                </a:solidFill>
                <a:latin typeface="Times New Roman" pitchFamily="18" charset="0"/>
              </a:rPr>
              <a:t>x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))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3448050" y="4437063"/>
            <a:ext cx="2243138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0000"/>
                </a:solidFill>
                <a:latin typeface="Times New Roman" pitchFamily="18" charset="0"/>
              </a:rPr>
              <a:t>funkční předpis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cs-CZ" sz="2400" b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46101" name="Object 21"/>
          <p:cNvGraphicFramePr>
            <a:graphicFrameLocks noChangeAspect="1"/>
          </p:cNvGraphicFramePr>
          <p:nvPr/>
        </p:nvGraphicFramePr>
        <p:xfrm>
          <a:off x="1047750" y="5526088"/>
          <a:ext cx="7048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Equation" r:id="rId4" imgW="2616120" imgH="482400" progId="Equation.DSMT4">
                  <p:embed/>
                </p:oleObj>
              </mc:Choice>
              <mc:Fallback>
                <p:oleObj name="Equation" r:id="rId4" imgW="2616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5526088"/>
                        <a:ext cx="70485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7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87" name="Object 3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419475" y="2492375"/>
          <a:ext cx="2376488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8" name="Equation" r:id="rId4" imgW="914400" imgH="1714320" progId="Equation.DSMT4">
                  <p:embed/>
                </p:oleObj>
              </mc:Choice>
              <mc:Fallback>
                <p:oleObj name="Equation" r:id="rId4" imgW="914400" imgH="1714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492375"/>
                        <a:ext cx="2376488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>
                <a:latin typeface="Times New Roman" pitchFamily="18" charset="0"/>
              </a:rPr>
              <a:t>Jak by mělo vypadat tlumení intenzity                „se čtvercem tloušťky“ ?</a:t>
            </a:r>
          </a:p>
        </p:txBody>
      </p:sp>
      <p:graphicFrame>
        <p:nvGraphicFramePr>
          <p:cNvPr id="49183" name="Object 31"/>
          <p:cNvGraphicFramePr>
            <a:graphicFrameLocks noGrp="1" noChangeAspect="1"/>
          </p:cNvGraphicFramePr>
          <p:nvPr>
            <p:ph sz="half" idx="1"/>
          </p:nvPr>
        </p:nvGraphicFramePr>
        <p:xfrm>
          <a:off x="2089150" y="3665538"/>
          <a:ext cx="774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9" name="Equation" r:id="rId6" imgW="774360" imgH="393480" progId="Equation.DSMT4">
                  <p:embed/>
                </p:oleObj>
              </mc:Choice>
              <mc:Fallback>
                <p:oleObj name="Equation" r:id="rId6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3665538"/>
                        <a:ext cx="774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5" name="Object 3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10300" y="22733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0" name="Equation" r:id="rId8" imgW="914400" imgH="838080" progId="Equation.DSMT4">
                  <p:embed/>
                </p:oleObj>
              </mc:Choice>
              <mc:Fallback>
                <p:oleObj name="Equation" r:id="rId8" imgW="9144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22733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403350" y="1557338"/>
            <a:ext cx="1439863" cy="2735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323850" y="2924175"/>
            <a:ext cx="111601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1331913" y="2924175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1835150" y="2924175"/>
            <a:ext cx="5048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1835150" y="299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971550" y="3860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1835150" y="1557338"/>
            <a:ext cx="0" cy="273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827088" y="24209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i="1" smtClean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cs-CZ" sz="2400" b="1" baseline="-25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cs-CZ" sz="2400" b="1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1835150" y="2420938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i="1" smtClean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cs-CZ" sz="2400" b="1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cs-CZ" sz="2400" b="1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cs-CZ" sz="2400" b="1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cs-CZ" sz="2400" b="1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9170" name="Picture 18" descr="kvad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84313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71" name="Picture 19" descr="kvadrat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05263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4356100" y="1484313"/>
            <a:ext cx="1379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i="1" smtClean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cs-CZ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)=10 </a:t>
            </a:r>
            <a:r>
              <a:rPr lang="cs-CZ" sz="2400" i="1" smtClean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cs-CZ" sz="2400" baseline="-25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4427538" y="1989138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V="1">
            <a:off x="5724525" y="1773238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4643438" y="3860800"/>
            <a:ext cx="1074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i="1" smtClean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cs-CZ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)= </a:t>
            </a:r>
            <a:r>
              <a:rPr lang="cs-CZ" sz="2400" i="1" smtClean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cs-CZ" sz="2400" baseline="-25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4716463" y="436562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>
            <a:off x="5724525" y="43656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7956550" y="3141663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8027988" y="5589588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 flipV="1">
            <a:off x="6588125" y="5805488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 flipH="1">
            <a:off x="6156325" y="5805488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>
            <a:off x="1403350" y="42926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>
            <a:off x="2843213" y="42926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9191" name="AutoShape 39"/>
          <p:cNvCxnSpPr>
            <a:cxnSpLocks noChangeShapeType="1"/>
          </p:cNvCxnSpPr>
          <p:nvPr/>
        </p:nvCxnSpPr>
        <p:spPr bwMode="auto">
          <a:xfrm>
            <a:off x="1403350" y="4437063"/>
            <a:ext cx="14398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92" name="Text Box 40"/>
          <p:cNvSpPr txBox="1">
            <a:spLocks noChangeArrowheads="1"/>
          </p:cNvSpPr>
          <p:nvPr/>
        </p:nvSpPr>
        <p:spPr bwMode="auto">
          <a:xfrm>
            <a:off x="611188" y="5305425"/>
            <a:ext cx="29749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0000"/>
                </a:solidFill>
                <a:latin typeface="Times New Roman" pitchFamily="18" charset="0"/>
              </a:rPr>
              <a:t>Pb</a:t>
            </a:r>
            <a:r>
              <a:rPr lang="cs-CZ" sz="2400" i="1" smtClean="0">
                <a:solidFill>
                  <a:srgbClr val="000000"/>
                </a:solidFill>
                <a:latin typeface="Times New Roman" pitchFamily="18" charset="0"/>
              </a:rPr>
              <a:t>,  </a:t>
            </a:r>
            <a:r>
              <a:rPr lang="el-GR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cs-CZ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 kg m</a:t>
            </a:r>
            <a:r>
              <a:rPr lang="cs-CZ" sz="24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aseline="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,6 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A co teprve zástěra ?</a:t>
            </a:r>
            <a:endParaRPr lang="el-GR" sz="2400" b="1" smtClean="0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93" name="Text Box 41"/>
          <p:cNvSpPr txBox="1">
            <a:spLocks noChangeArrowheads="1"/>
          </p:cNvSpPr>
          <p:nvPr/>
        </p:nvSpPr>
        <p:spPr bwMode="auto">
          <a:xfrm>
            <a:off x="1763713" y="4437063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1 m</a:t>
            </a:r>
          </a:p>
        </p:txBody>
      </p:sp>
      <p:sp>
        <p:nvSpPr>
          <p:cNvPr id="49194" name="Text Box 42"/>
          <p:cNvSpPr txBox="1">
            <a:spLocks noChangeArrowheads="1"/>
          </p:cNvSpPr>
          <p:nvPr/>
        </p:nvSpPr>
        <p:spPr bwMode="auto">
          <a:xfrm>
            <a:off x="1116013" y="4797425"/>
            <a:ext cx="2087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dveře 2x1x1 m</a:t>
            </a:r>
          </a:p>
        </p:txBody>
      </p:sp>
    </p:spTree>
    <p:extLst>
      <p:ext uri="{BB962C8B-B14F-4D97-AF65-F5344CB8AC3E}">
        <p14:creationId xmlns:p14="http://schemas.microsoft.com/office/powerpoint/2010/main" val="23063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>
                <a:latin typeface="Times New Roman" pitchFamily="18" charset="0"/>
              </a:rPr>
              <a:t>Vsuvka – funkce několika proměnných – III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400" b="1">
                <a:latin typeface="Times New Roman" pitchFamily="18" charset="0"/>
              </a:rPr>
              <a:t>skutečný rentgenový počítačový tomogram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206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9500"/>
            <a:ext cx="5437187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300788" y="3068638"/>
            <a:ext cx="2376487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66FF"/>
                </a:solidFill>
                <a:latin typeface="Times New Roman" pitchFamily="18" charset="0"/>
              </a:rPr>
              <a:t>tomogram břišní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66FF"/>
                </a:solidFill>
                <a:latin typeface="Times New Roman" pitchFamily="18" charset="0"/>
              </a:rPr>
              <a:t>dutiny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b="1" smtClean="0">
              <a:solidFill>
                <a:srgbClr val="0066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FF3300"/>
                </a:solidFill>
                <a:latin typeface="Times New Roman" pitchFamily="18" charset="0"/>
              </a:rPr>
              <a:t>místo barvy jsou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FF3300"/>
                </a:solidFill>
                <a:latin typeface="Times New Roman" pitchFamily="18" charset="0"/>
              </a:rPr>
              <a:t>hodnoty hustoty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FF3300"/>
                </a:solidFill>
                <a:latin typeface="Times New Roman" pitchFamily="18" charset="0"/>
              </a:rPr>
              <a:t>odstupňovány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FF3300"/>
                </a:solidFill>
                <a:latin typeface="Times New Roman" pitchFamily="18" charset="0"/>
              </a:rPr>
              <a:t>odstíny šedi</a:t>
            </a:r>
          </a:p>
        </p:txBody>
      </p:sp>
    </p:spTree>
    <p:extLst>
      <p:ext uri="{BB962C8B-B14F-4D97-AF65-F5344CB8AC3E}">
        <p14:creationId xmlns:p14="http://schemas.microsoft.com/office/powerpoint/2010/main" val="7915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sz="3200" b="1">
                <a:latin typeface="Times New Roman" pitchFamily="18" charset="0"/>
              </a:rPr>
              <a:t>Vsuvka – funkce několika proměnných – II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8713788" cy="5545137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>
                <a:latin typeface="Times New Roman" pitchFamily="18" charset="0"/>
              </a:rPr>
              <a:t>Příklad funkce dvou proměnných</a:t>
            </a:r>
          </a:p>
          <a:p>
            <a:pPr>
              <a:buFontTx/>
              <a:buNone/>
            </a:pPr>
            <a:r>
              <a:rPr lang="cs-CZ" sz="2400">
                <a:latin typeface="Times New Roman" pitchFamily="18" charset="0"/>
              </a:rPr>
              <a:t>hustota tkáně v pomyslném řezu tělem (zviditelněná zobrazením CT)</a:t>
            </a:r>
          </a:p>
          <a:p>
            <a:pPr>
              <a:buFontTx/>
              <a:buNone/>
            </a:pPr>
            <a:endParaRPr lang="cs-CZ" sz="2400">
              <a:latin typeface="Times New Roman" pitchFamily="18" charset="0"/>
            </a:endParaRPr>
          </a:p>
        </p:txBody>
      </p:sp>
      <p:pic>
        <p:nvPicPr>
          <p:cNvPr id="70668" name="Picture 12" descr="klobo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4573587" cy="45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9" name="Line 13"/>
          <p:cNvSpPr>
            <a:spLocks noChangeShapeType="1"/>
          </p:cNvSpPr>
          <p:nvPr/>
        </p:nvSpPr>
        <p:spPr bwMode="auto">
          <a:xfrm flipH="1">
            <a:off x="250825" y="5229225"/>
            <a:ext cx="7207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4500563" y="5229225"/>
            <a:ext cx="8636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 flipV="1">
            <a:off x="2771775" y="19161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395288" y="5013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i="1" smtClean="0">
                <a:solidFill>
                  <a:srgbClr val="FF33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4932363" y="5157788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i="1" smtClean="0">
                <a:solidFill>
                  <a:srgbClr val="FF33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auto">
          <a:xfrm>
            <a:off x="5580063" y="2781300"/>
            <a:ext cx="2389187" cy="2389188"/>
          </a:xfrm>
          <a:prstGeom prst="ellipse">
            <a:avLst/>
          </a:prstGeom>
          <a:solidFill>
            <a:srgbClr val="5A40C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0" name="Oval 24"/>
          <p:cNvSpPr>
            <a:spLocks noChangeArrowheads="1"/>
          </p:cNvSpPr>
          <p:nvPr/>
        </p:nvSpPr>
        <p:spPr bwMode="auto">
          <a:xfrm>
            <a:off x="5724525" y="2924175"/>
            <a:ext cx="2138363" cy="2138363"/>
          </a:xfrm>
          <a:prstGeom prst="ellipse">
            <a:avLst/>
          </a:prstGeom>
          <a:solidFill>
            <a:srgbClr val="795F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1" name="Oval 25"/>
          <p:cNvSpPr>
            <a:spLocks noChangeArrowheads="1"/>
          </p:cNvSpPr>
          <p:nvPr/>
        </p:nvSpPr>
        <p:spPr bwMode="auto">
          <a:xfrm>
            <a:off x="5795963" y="2997200"/>
            <a:ext cx="1922462" cy="1922463"/>
          </a:xfrm>
          <a:prstGeom prst="ellipse">
            <a:avLst/>
          </a:prstGeom>
          <a:solidFill>
            <a:srgbClr val="AB5E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2" name="Oval 26"/>
          <p:cNvSpPr>
            <a:spLocks noChangeArrowheads="1"/>
          </p:cNvSpPr>
          <p:nvPr/>
        </p:nvSpPr>
        <p:spPr bwMode="auto">
          <a:xfrm>
            <a:off x="5940425" y="3141663"/>
            <a:ext cx="1670050" cy="1670050"/>
          </a:xfrm>
          <a:prstGeom prst="ellipse">
            <a:avLst/>
          </a:prstGeom>
          <a:solidFill>
            <a:srgbClr val="D165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3" name="Oval 27"/>
          <p:cNvSpPr>
            <a:spLocks noChangeArrowheads="1"/>
          </p:cNvSpPr>
          <p:nvPr/>
        </p:nvSpPr>
        <p:spPr bwMode="auto">
          <a:xfrm>
            <a:off x="6011863" y="3213100"/>
            <a:ext cx="1454150" cy="1454150"/>
          </a:xfrm>
          <a:prstGeom prst="ellipse">
            <a:avLst/>
          </a:prstGeom>
          <a:solidFill>
            <a:srgbClr val="EA4C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4" name="Oval 28"/>
          <p:cNvSpPr>
            <a:spLocks noChangeArrowheads="1"/>
          </p:cNvSpPr>
          <p:nvPr/>
        </p:nvSpPr>
        <p:spPr bwMode="auto">
          <a:xfrm>
            <a:off x="6156325" y="3357563"/>
            <a:ext cx="1201738" cy="1201737"/>
          </a:xfrm>
          <a:prstGeom prst="ellipse">
            <a:avLst/>
          </a:prstGeom>
          <a:solidFill>
            <a:srgbClr val="FA3C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5" name="Oval 29"/>
          <p:cNvSpPr>
            <a:spLocks noChangeArrowheads="1"/>
          </p:cNvSpPr>
          <p:nvPr/>
        </p:nvSpPr>
        <p:spPr bwMode="auto">
          <a:xfrm>
            <a:off x="6300788" y="3429000"/>
            <a:ext cx="985837" cy="985838"/>
          </a:xfrm>
          <a:prstGeom prst="ellipse">
            <a:avLst/>
          </a:prstGeom>
          <a:solidFill>
            <a:srgbClr val="D012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6" name="Oval 30"/>
          <p:cNvSpPr>
            <a:spLocks noChangeArrowheads="1"/>
          </p:cNvSpPr>
          <p:nvPr/>
        </p:nvSpPr>
        <p:spPr bwMode="auto">
          <a:xfrm>
            <a:off x="6443663" y="3573463"/>
            <a:ext cx="733425" cy="733425"/>
          </a:xfrm>
          <a:prstGeom prst="ellipse">
            <a:avLst/>
          </a:prstGeom>
          <a:solidFill>
            <a:srgbClr val="BF11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7" name="Oval 31"/>
          <p:cNvSpPr>
            <a:spLocks noChangeArrowheads="1"/>
          </p:cNvSpPr>
          <p:nvPr/>
        </p:nvSpPr>
        <p:spPr bwMode="auto">
          <a:xfrm>
            <a:off x="6588125" y="3716338"/>
            <a:ext cx="482600" cy="482600"/>
          </a:xfrm>
          <a:prstGeom prst="ellipse">
            <a:avLst/>
          </a:prstGeom>
          <a:solidFill>
            <a:srgbClr val="A20E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88" name="Oval 32"/>
          <p:cNvSpPr>
            <a:spLocks noChangeArrowheads="1"/>
          </p:cNvSpPr>
          <p:nvPr/>
        </p:nvSpPr>
        <p:spPr bwMode="auto">
          <a:xfrm>
            <a:off x="6659563" y="3860800"/>
            <a:ext cx="266700" cy="266700"/>
          </a:xfrm>
          <a:prstGeom prst="ellipse">
            <a:avLst/>
          </a:prstGeom>
          <a:solidFill>
            <a:srgbClr val="5C10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90" name="Line 34"/>
          <p:cNvSpPr>
            <a:spLocks noChangeShapeType="1"/>
          </p:cNvSpPr>
          <p:nvPr/>
        </p:nvSpPr>
        <p:spPr bwMode="auto">
          <a:xfrm>
            <a:off x="5148263" y="4005263"/>
            <a:ext cx="36718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91" name="Line 35"/>
          <p:cNvSpPr>
            <a:spLocks noChangeShapeType="1"/>
          </p:cNvSpPr>
          <p:nvPr/>
        </p:nvSpPr>
        <p:spPr bwMode="auto">
          <a:xfrm flipV="1">
            <a:off x="6804025" y="2133600"/>
            <a:ext cx="0" cy="3311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92" name="Text Box 36"/>
          <p:cNvSpPr txBox="1">
            <a:spLocks noChangeArrowheads="1"/>
          </p:cNvSpPr>
          <p:nvPr/>
        </p:nvSpPr>
        <p:spPr bwMode="auto">
          <a:xfrm>
            <a:off x="8316913" y="35004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i="1" smtClean="0">
                <a:solidFill>
                  <a:srgbClr val="FF33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70693" name="Text Box 37"/>
          <p:cNvSpPr txBox="1">
            <a:spLocks noChangeArrowheads="1"/>
          </p:cNvSpPr>
          <p:nvPr/>
        </p:nvSpPr>
        <p:spPr bwMode="auto">
          <a:xfrm>
            <a:off x="6443663" y="227647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i="1" smtClean="0">
                <a:solidFill>
                  <a:srgbClr val="FF33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70694" name="Text Box 38"/>
          <p:cNvSpPr txBox="1">
            <a:spLocks noChangeArrowheads="1"/>
          </p:cNvSpPr>
          <p:nvPr/>
        </p:nvSpPr>
        <p:spPr bwMode="auto">
          <a:xfrm>
            <a:off x="5364163" y="5589588"/>
            <a:ext cx="38115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barva odpovídá jistému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rozmezí funkčních hodnot </a:t>
            </a:r>
            <a:r>
              <a:rPr lang="cs-CZ" sz="2400" b="1" i="1" smtClean="0">
                <a:solidFill>
                  <a:srgbClr val="0066FF"/>
                </a:solidFill>
                <a:latin typeface="Times New Roman" pitchFamily="18" charset="0"/>
              </a:rPr>
              <a:t>w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tj. hodnot hustoty tkáně</a:t>
            </a:r>
          </a:p>
        </p:txBody>
      </p:sp>
      <p:sp>
        <p:nvSpPr>
          <p:cNvPr id="70695" name="Text Box 39"/>
          <p:cNvSpPr txBox="1">
            <a:spLocks noChangeArrowheads="1"/>
          </p:cNvSpPr>
          <p:nvPr/>
        </p:nvSpPr>
        <p:spPr bwMode="auto">
          <a:xfrm>
            <a:off x="3708400" y="2205038"/>
            <a:ext cx="2541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FF3300"/>
                </a:solidFill>
                <a:latin typeface="Times New Roman" pitchFamily="18" charset="0"/>
              </a:rPr>
              <a:t>(</a:t>
            </a:r>
            <a:r>
              <a:rPr lang="cs-CZ" sz="2400" b="1" i="1" smtClean="0">
                <a:solidFill>
                  <a:srgbClr val="FF3300"/>
                </a:solidFill>
                <a:latin typeface="Times New Roman" pitchFamily="18" charset="0"/>
              </a:rPr>
              <a:t>x,y</a:t>
            </a:r>
            <a:r>
              <a:rPr lang="cs-CZ" sz="2400" b="1" smtClean="0">
                <a:solidFill>
                  <a:srgbClr val="FF3300"/>
                </a:solidFill>
                <a:latin typeface="Times New Roman" pitchFamily="18" charset="0"/>
              </a:rPr>
              <a:t>)</a:t>
            </a: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 … souřadnice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v rovině řezu tělem</a:t>
            </a:r>
            <a:endParaRPr lang="cs-CZ" sz="2400" b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0696" name="Text Box 40"/>
          <p:cNvSpPr txBox="1">
            <a:spLocks noChangeArrowheads="1"/>
          </p:cNvSpPr>
          <p:nvPr/>
        </p:nvSpPr>
        <p:spPr bwMode="auto">
          <a:xfrm>
            <a:off x="519113" y="2225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0697" name="Object 41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" y="1981200"/>
          <a:ext cx="20891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Equation" r:id="rId4" imgW="1015920" imgH="228600" progId="Equation.DSMT4">
                  <p:embed/>
                </p:oleObj>
              </mc:Choice>
              <mc:Fallback>
                <p:oleObj name="Equation" r:id="rId4" imgW="1015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20891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2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>
                <a:solidFill>
                  <a:schemeClr val="bg1"/>
                </a:solidFill>
                <a:latin typeface="Comic Sans MS" pitchFamily="66" charset="0"/>
              </a:rPr>
              <a:t>„Mezní“ pojmy – úroveň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2 až 3 </a:t>
            </a:r>
            <a:r>
              <a:rPr lang="cs-CZ" sz="3200" b="1" dirty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II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496944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Čtení grafů </a:t>
            </a: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-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vyznáme se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 v grafických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 prezentacích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 závislostí? 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0178" name="Picture 2" descr="C:\Users\Jana\Soubory\Word\CCF\CCF-vlastni-clanky\Parabolicky let\Parabolicky-let-ruzne\PL-1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5383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Parabolic F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81" y="1700808"/>
            <a:ext cx="6018321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116962" y="4797152"/>
            <a:ext cx="40671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 dirty="0" smtClean="0">
                <a:latin typeface="Comic Sans MS" pitchFamily="66" charset="0"/>
              </a:rPr>
              <a:t>jak tento graf interpretovat?</a:t>
            </a:r>
          </a:p>
          <a:p>
            <a:pPr marL="342900" indent="-342900">
              <a:buFontTx/>
              <a:buChar char="-"/>
            </a:pPr>
            <a:r>
              <a:rPr lang="cs-CZ" sz="2000" dirty="0">
                <a:latin typeface="Comic Sans MS" pitchFamily="66" charset="0"/>
              </a:rPr>
              <a:t>c</a:t>
            </a:r>
            <a:r>
              <a:rPr lang="cs-CZ" sz="2000" dirty="0" smtClean="0">
                <a:latin typeface="Comic Sans MS" pitchFamily="66" charset="0"/>
              </a:rPr>
              <a:t>o je na něm „divné“?</a:t>
            </a:r>
          </a:p>
          <a:p>
            <a:pPr marL="342900" indent="-342900">
              <a:buFontTx/>
              <a:buChar char="-"/>
            </a:pPr>
            <a:r>
              <a:rPr lang="cs-CZ" sz="2000" dirty="0">
                <a:latin typeface="Comic Sans MS" pitchFamily="66" charset="0"/>
              </a:rPr>
              <a:t>d</a:t>
            </a:r>
            <a:r>
              <a:rPr lang="cs-CZ" sz="2000" dirty="0" smtClean="0">
                <a:latin typeface="Comic Sans MS" pitchFamily="66" charset="0"/>
              </a:rPr>
              <a:t>okážeme určit tvar dráhy </a:t>
            </a:r>
          </a:p>
          <a:p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letadla v prostoru?</a:t>
            </a:r>
            <a:endParaRPr lang="cs-CZ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Osnova prezentac</a:t>
            </a:r>
            <a:r>
              <a:rPr lang="cs-CZ" sz="3200" b="1" dirty="0">
                <a:solidFill>
                  <a:schemeClr val="bg1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856984" cy="5256584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C00000"/>
                </a:solidFill>
                <a:latin typeface="Comic Sans MS" pitchFamily="66" charset="0"/>
              </a:rPr>
              <a:t>J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e matematika „nepřítel“? Proč?</a:t>
            </a: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skutečná obtížnost, způsob výuky, nebo nevhodná „osvěta“ ?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(ne)zájem,  (ne)porozumění, „rutina“ ?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Pojmy představující meze matematického myšlení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úroveň 1: „inversní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“ operace, trojčlenka (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úměra), zaokrouhlování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úroveň 2: logaritmus (počítání s mocninami, „převod násobení na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             sčítání“), úrokování (posloupnosti), závislosti (funkce, grafy)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úroveň 3: limita, pravděpodobnost, linearita (úměra) obecně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Jak se zbavit omezení, neobliby, strachu, …</a:t>
            </a: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vzbudit zájem (formy výuky, učebnice, pomůcky)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matematika z chutí versus „Matematika s chutí“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179388" y="3500438"/>
            <a:ext cx="8713787" cy="3097212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sz="3200" b="1">
                <a:solidFill>
                  <a:schemeClr val="tx1"/>
                </a:solidFill>
                <a:latin typeface="Times New Roman" pitchFamily="18" charset="0"/>
              </a:rPr>
              <a:t>Elementární funkce - I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8713787" cy="547211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>
                <a:latin typeface="Times New Roman" pitchFamily="18" charset="0"/>
              </a:rPr>
              <a:t>Polynomy (stupně </a:t>
            </a:r>
            <a:r>
              <a:rPr lang="cs-CZ" sz="2400" b="1" i="1">
                <a:latin typeface="Times New Roman" pitchFamily="18" charset="0"/>
              </a:rPr>
              <a:t>n</a:t>
            </a:r>
            <a:r>
              <a:rPr lang="cs-CZ" sz="2400" b="1">
                <a:latin typeface="Times New Roman" pitchFamily="18" charset="0"/>
              </a:rPr>
              <a:t> s reálnými koeficienty)</a:t>
            </a:r>
          </a:p>
          <a:p>
            <a:pPr>
              <a:buFontTx/>
              <a:buNone/>
            </a:pPr>
            <a:endParaRPr lang="cs-CZ" sz="2400" b="1">
              <a:latin typeface="Times New Roman" pitchFamily="18" charset="0"/>
            </a:endParaRPr>
          </a:p>
          <a:p>
            <a:pPr>
              <a:buFontTx/>
              <a:buNone/>
            </a:pPr>
            <a:endParaRPr lang="cs-CZ" sz="2400" i="1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cs-CZ" sz="2400" i="1">
                <a:latin typeface="Times New Roman" pitchFamily="18" charset="0"/>
              </a:rPr>
              <a:t>n </a:t>
            </a:r>
            <a:r>
              <a:rPr lang="cs-CZ" sz="2400">
                <a:latin typeface="Times New Roman" pitchFamily="18" charset="0"/>
              </a:rPr>
              <a:t>= 1 … lineární funkce   </a:t>
            </a:r>
            <a:r>
              <a:rPr lang="cs-CZ" sz="2400" b="1" i="1">
                <a:solidFill>
                  <a:srgbClr val="0033CC"/>
                </a:solidFill>
                <a:latin typeface="Times New Roman" pitchFamily="18" charset="0"/>
              </a:rPr>
              <a:t>y = ax+b</a:t>
            </a:r>
          </a:p>
          <a:p>
            <a:pPr>
              <a:buFontTx/>
              <a:buNone/>
            </a:pPr>
            <a:r>
              <a:rPr lang="cs-CZ" sz="2400" i="1">
                <a:latin typeface="Times New Roman" pitchFamily="18" charset="0"/>
              </a:rPr>
              <a:t>n = </a:t>
            </a:r>
            <a:r>
              <a:rPr lang="cs-CZ" sz="2400">
                <a:latin typeface="Times New Roman" pitchFamily="18" charset="0"/>
              </a:rPr>
              <a:t>2 … kvadratická funkce  </a:t>
            </a:r>
            <a:r>
              <a:rPr lang="cs-CZ" sz="2400" b="1" i="1">
                <a:solidFill>
                  <a:srgbClr val="0033CC"/>
                </a:solidFill>
                <a:latin typeface="Times New Roman" pitchFamily="18" charset="0"/>
              </a:rPr>
              <a:t>y = ax</a:t>
            </a:r>
            <a:r>
              <a:rPr lang="cs-CZ" sz="2400" b="1" baseline="30000">
                <a:solidFill>
                  <a:srgbClr val="0033CC"/>
                </a:solidFill>
                <a:latin typeface="Times New Roman" pitchFamily="18" charset="0"/>
              </a:rPr>
              <a:t>2 </a:t>
            </a:r>
            <a:r>
              <a:rPr lang="cs-CZ" sz="2400" b="1" i="1">
                <a:solidFill>
                  <a:srgbClr val="0033CC"/>
                </a:solidFill>
                <a:latin typeface="Times New Roman" pitchFamily="18" charset="0"/>
              </a:rPr>
              <a:t>+ bx + c</a:t>
            </a:r>
            <a:endParaRPr lang="cs-CZ" sz="2400" i="1">
              <a:latin typeface="Times New Roman" pitchFamily="18" charset="0"/>
            </a:endParaRPr>
          </a:p>
          <a:p>
            <a:pPr>
              <a:buFontTx/>
              <a:buNone/>
            </a:pPr>
            <a:endParaRPr lang="cs-CZ" sz="2400" b="1">
              <a:latin typeface="Times New Roman" pitchFamily="18" charset="0"/>
            </a:endParaRPr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8313" y="1700213"/>
          <a:ext cx="8280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Equation" r:id="rId3" imgW="3238200" imgH="241200" progId="Equation.DSMT4">
                  <p:embed/>
                </p:oleObj>
              </mc:Choice>
              <mc:Fallback>
                <p:oleObj name="Equation" r:id="rId3" imgW="323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00213"/>
                        <a:ext cx="8280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4" name="Picture 6" descr="l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6" name="Picture 8" descr="pa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1633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7" name="Picture 9" descr="po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1633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447675" y="3714750"/>
            <a:ext cx="808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i="1" smtClean="0">
                <a:solidFill>
                  <a:srgbClr val="0066FF"/>
                </a:solidFill>
                <a:latin typeface="Times New Roman" pitchFamily="18" charset="0"/>
              </a:rPr>
              <a:t>y = </a:t>
            </a:r>
            <a:r>
              <a:rPr lang="cs-CZ" sz="2000" b="1" smtClean="0">
                <a:solidFill>
                  <a:srgbClr val="0066FF"/>
                </a:solidFill>
                <a:latin typeface="Times New Roman" pitchFamily="18" charset="0"/>
              </a:rPr>
              <a:t>4</a:t>
            </a:r>
            <a:r>
              <a:rPr lang="cs-CZ" sz="2000" b="1" i="1" smtClean="0">
                <a:solidFill>
                  <a:srgbClr val="0066FF"/>
                </a:solidFill>
                <a:latin typeface="Times New Roman" pitchFamily="18" charset="0"/>
              </a:rPr>
              <a:t>x + </a:t>
            </a:r>
            <a:r>
              <a:rPr lang="cs-CZ" sz="2000" b="1" smtClean="0">
                <a:solidFill>
                  <a:srgbClr val="0066FF"/>
                </a:solidFill>
                <a:latin typeface="Times New Roman" pitchFamily="18" charset="0"/>
              </a:rPr>
              <a:t>1                             </a:t>
            </a:r>
            <a:r>
              <a:rPr lang="cs-CZ" sz="2000" b="1" i="1" smtClean="0">
                <a:solidFill>
                  <a:srgbClr val="0066FF"/>
                </a:solidFill>
                <a:latin typeface="Times New Roman" pitchFamily="18" charset="0"/>
              </a:rPr>
              <a:t>y</a:t>
            </a:r>
            <a:r>
              <a:rPr lang="cs-CZ" sz="2000" b="1" smtClean="0">
                <a:solidFill>
                  <a:srgbClr val="0066FF"/>
                </a:solidFill>
                <a:latin typeface="Times New Roman" pitchFamily="18" charset="0"/>
              </a:rPr>
              <a:t> = </a:t>
            </a:r>
            <a:r>
              <a:rPr lang="cs-CZ" sz="2000" b="1" i="1" smtClean="0">
                <a:solidFill>
                  <a:srgbClr val="0066FF"/>
                </a:solidFill>
                <a:latin typeface="Times New Roman" pitchFamily="18" charset="0"/>
              </a:rPr>
              <a:t>– </a:t>
            </a:r>
            <a:r>
              <a:rPr lang="cs-CZ" sz="2000" b="1" smtClean="0">
                <a:solidFill>
                  <a:srgbClr val="0066FF"/>
                </a:solidFill>
                <a:latin typeface="Times New Roman" pitchFamily="18" charset="0"/>
              </a:rPr>
              <a:t>4</a:t>
            </a:r>
            <a:r>
              <a:rPr lang="cs-CZ" sz="2000" b="1" i="1" smtClean="0">
                <a:solidFill>
                  <a:srgbClr val="0066FF"/>
                </a:solidFill>
                <a:latin typeface="Times New Roman" pitchFamily="18" charset="0"/>
              </a:rPr>
              <a:t>x</a:t>
            </a:r>
            <a:r>
              <a:rPr lang="cs-CZ" sz="2000" baseline="30000" smtClean="0">
                <a:solidFill>
                  <a:srgbClr val="0066FF"/>
                </a:solidFill>
                <a:latin typeface="Times New Roman" pitchFamily="18" charset="0"/>
              </a:rPr>
              <a:t>2</a:t>
            </a:r>
            <a:r>
              <a:rPr lang="cs-CZ" sz="2000" b="1" i="1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cs-CZ" sz="2000" b="1" smtClean="0">
                <a:solidFill>
                  <a:srgbClr val="0066FF"/>
                </a:solidFill>
                <a:latin typeface="Times New Roman" pitchFamily="18" charset="0"/>
              </a:rPr>
              <a:t>+ 2</a:t>
            </a:r>
            <a:r>
              <a:rPr lang="cs-CZ" sz="2000" b="1" i="1" smtClean="0">
                <a:solidFill>
                  <a:srgbClr val="0066FF"/>
                </a:solidFill>
                <a:latin typeface="Times New Roman" pitchFamily="18" charset="0"/>
              </a:rPr>
              <a:t>x </a:t>
            </a:r>
            <a:r>
              <a:rPr lang="cs-CZ" sz="2000" b="1" smtClean="0">
                <a:solidFill>
                  <a:srgbClr val="0066FF"/>
                </a:solidFill>
                <a:latin typeface="Times New Roman" pitchFamily="18" charset="0"/>
              </a:rPr>
              <a:t>+ 3               </a:t>
            </a:r>
            <a:r>
              <a:rPr lang="cs-CZ" sz="2000" b="1" i="1" smtClean="0">
                <a:solidFill>
                  <a:srgbClr val="0066FF"/>
                </a:solidFill>
                <a:latin typeface="Times New Roman" pitchFamily="18" charset="0"/>
              </a:rPr>
              <a:t>y</a:t>
            </a:r>
            <a:r>
              <a:rPr lang="cs-CZ" sz="2000" b="1" smtClean="0">
                <a:solidFill>
                  <a:srgbClr val="0066FF"/>
                </a:solidFill>
                <a:latin typeface="Times New Roman" pitchFamily="18" charset="0"/>
              </a:rPr>
              <a:t> = 2</a:t>
            </a:r>
            <a:r>
              <a:rPr lang="cs-CZ" sz="2000" b="1" i="1" smtClean="0">
                <a:solidFill>
                  <a:srgbClr val="0066FF"/>
                </a:solidFill>
                <a:latin typeface="Times New Roman" pitchFamily="18" charset="0"/>
              </a:rPr>
              <a:t>x</a:t>
            </a:r>
            <a:r>
              <a:rPr lang="cs-CZ" sz="2000" b="1" baseline="30000" smtClean="0">
                <a:solidFill>
                  <a:srgbClr val="0066FF"/>
                </a:solidFill>
                <a:latin typeface="Times New Roman" pitchFamily="18" charset="0"/>
              </a:rPr>
              <a:t>5</a:t>
            </a:r>
            <a:r>
              <a:rPr lang="cs-CZ" sz="2000" b="1" smtClean="0">
                <a:solidFill>
                  <a:srgbClr val="0066FF"/>
                </a:solidFill>
                <a:latin typeface="Times New Roman" pitchFamily="18" charset="0"/>
              </a:rPr>
              <a:t> + 3</a:t>
            </a:r>
            <a:r>
              <a:rPr lang="cs-CZ" sz="2000" b="1" i="1" smtClean="0">
                <a:solidFill>
                  <a:srgbClr val="0066FF"/>
                </a:solidFill>
                <a:latin typeface="Times New Roman" pitchFamily="18" charset="0"/>
              </a:rPr>
              <a:t>x</a:t>
            </a:r>
            <a:r>
              <a:rPr lang="cs-CZ" sz="2000" b="1" baseline="30000" smtClean="0">
                <a:solidFill>
                  <a:srgbClr val="0066FF"/>
                </a:solidFill>
                <a:latin typeface="Times New Roman" pitchFamily="18" charset="0"/>
              </a:rPr>
              <a:t>3</a:t>
            </a:r>
            <a:r>
              <a:rPr lang="cs-CZ" sz="2000" b="1" smtClean="0">
                <a:solidFill>
                  <a:srgbClr val="0066FF"/>
                </a:solidFill>
                <a:latin typeface="Times New Roman" pitchFamily="18" charset="0"/>
              </a:rPr>
              <a:t> – 2</a:t>
            </a:r>
            <a:r>
              <a:rPr lang="cs-CZ" sz="2000" b="1" i="1" smtClean="0">
                <a:solidFill>
                  <a:srgbClr val="0066FF"/>
                </a:solidFill>
                <a:latin typeface="Times New Roman" pitchFamily="18" charset="0"/>
              </a:rPr>
              <a:t>x + </a:t>
            </a:r>
            <a:r>
              <a:rPr lang="cs-CZ" sz="2000" b="1" smtClean="0">
                <a:solidFill>
                  <a:srgbClr val="0066FF"/>
                </a:solidFill>
                <a:latin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086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79388" y="3573463"/>
            <a:ext cx="8713787" cy="30972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cs-CZ" sz="3200" b="1">
                <a:solidFill>
                  <a:schemeClr val="tx1"/>
                </a:solidFill>
                <a:latin typeface="Times New Roman" pitchFamily="18" charset="0"/>
              </a:rPr>
              <a:t>Elementární funkce - II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435975" cy="499745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>
                <a:latin typeface="Times New Roman" pitchFamily="18" charset="0"/>
              </a:rPr>
              <a:t>Racionální lomené funkce</a:t>
            </a:r>
          </a:p>
          <a:p>
            <a:pPr>
              <a:buFontTx/>
              <a:buNone/>
            </a:pPr>
            <a:endParaRPr lang="cs-CZ" sz="2400" b="1">
              <a:latin typeface="Times New Roman" pitchFamily="18" charset="0"/>
            </a:endParaRPr>
          </a:p>
          <a:p>
            <a:pPr>
              <a:buFontTx/>
              <a:buNone/>
            </a:pPr>
            <a:endParaRPr lang="cs-CZ" sz="2400" i="1">
              <a:latin typeface="Times New Roman" pitchFamily="18" charset="0"/>
            </a:endParaRPr>
          </a:p>
          <a:p>
            <a:pPr>
              <a:buFontTx/>
              <a:buNone/>
            </a:pPr>
            <a:endParaRPr lang="cs-CZ" sz="2400" i="1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cs-CZ" sz="2400" i="1">
                <a:latin typeface="Times New Roman" pitchFamily="18" charset="0"/>
              </a:rPr>
              <a:t>n </a:t>
            </a:r>
            <a:r>
              <a:rPr lang="cs-CZ" sz="2400">
                <a:latin typeface="Times New Roman" pitchFamily="18" charset="0"/>
              </a:rPr>
              <a:t>= 0, m = 1 … nepřímá úměra   </a:t>
            </a:r>
            <a:r>
              <a:rPr lang="cs-CZ" sz="2400" b="1" i="1">
                <a:solidFill>
                  <a:srgbClr val="0033CC"/>
                </a:solidFill>
                <a:latin typeface="Times New Roman" pitchFamily="18" charset="0"/>
              </a:rPr>
              <a:t>y = a </a:t>
            </a:r>
            <a:r>
              <a:rPr lang="cs-CZ" sz="2400" b="1">
                <a:solidFill>
                  <a:srgbClr val="0033CC"/>
                </a:solidFill>
                <a:latin typeface="Times New Roman" pitchFamily="18" charset="0"/>
              </a:rPr>
              <a:t>(</a:t>
            </a:r>
            <a:r>
              <a:rPr lang="cs-CZ" sz="2400" b="1" i="1">
                <a:solidFill>
                  <a:srgbClr val="0033CC"/>
                </a:solidFill>
                <a:latin typeface="Times New Roman" pitchFamily="18" charset="0"/>
              </a:rPr>
              <a:t>x – c</a:t>
            </a:r>
            <a:r>
              <a:rPr lang="cs-CZ" sz="2400" b="1">
                <a:solidFill>
                  <a:srgbClr val="0033CC"/>
                </a:solidFill>
                <a:latin typeface="Times New Roman" pitchFamily="18" charset="0"/>
              </a:rPr>
              <a:t>)</a:t>
            </a:r>
            <a:r>
              <a:rPr lang="cs-CZ" sz="2400" b="1" baseline="30000">
                <a:solidFill>
                  <a:srgbClr val="0033CC"/>
                </a:solidFill>
                <a:latin typeface="Times New Roman" pitchFamily="18" charset="0"/>
              </a:rPr>
              <a:t>–1</a:t>
            </a:r>
            <a:endParaRPr lang="cs-CZ" sz="2400">
              <a:latin typeface="Times New Roman" pitchFamily="18" charset="0"/>
            </a:endParaRPr>
          </a:p>
          <a:p>
            <a:pPr>
              <a:buFontTx/>
              <a:buNone/>
            </a:pPr>
            <a:endParaRPr lang="cs-CZ" sz="2400" b="1">
              <a:latin typeface="Times New Roman" pitchFamily="18" charset="0"/>
            </a:endParaRPr>
          </a:p>
        </p:txBody>
      </p:sp>
      <p:graphicFrame>
        <p:nvGraphicFramePr>
          <p:cNvPr id="86021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11188" y="1700213"/>
          <a:ext cx="730726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Equation" r:id="rId3" imgW="2501640" imgH="457200" progId="Equation.DSMT4">
                  <p:embed/>
                </p:oleObj>
              </mc:Choice>
              <mc:Fallback>
                <p:oleObj name="Equation" r:id="rId3" imgW="2501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213"/>
                        <a:ext cx="7307262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26" name="Picture 10" descr="hy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1979613" y="3716338"/>
            <a:ext cx="0" cy="2592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6028" name="Picture 12" descr="hyp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1633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9" name="Line 13"/>
          <p:cNvSpPr>
            <a:spLocks noChangeShapeType="1"/>
          </p:cNvSpPr>
          <p:nvPr/>
        </p:nvSpPr>
        <p:spPr bwMode="auto">
          <a:xfrm>
            <a:off x="4932363" y="3789363"/>
            <a:ext cx="0" cy="2519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6030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84888" y="4208463"/>
          <a:ext cx="2735262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" name="Equation" r:id="rId7" imgW="1320480" imgH="838080" progId="Equation.DSMT4">
                  <p:embed/>
                </p:oleObj>
              </mc:Choice>
              <mc:Fallback>
                <p:oleObj name="Equation" r:id="rId7" imgW="13204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208463"/>
                        <a:ext cx="2735262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447675" y="3810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66FF"/>
                </a:solidFill>
                <a:latin typeface="Times New Roman" pitchFamily="18" charset="0"/>
              </a:rPr>
              <a:t>(1)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3419475" y="3789363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66FF"/>
                </a:solidFill>
                <a:latin typeface="Times New Roman" pitchFamily="18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5730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>
                <a:latin typeface="Times New Roman" pitchFamily="18" charset="0"/>
              </a:rPr>
              <a:t>Elementární funkce – III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8507413" cy="4929188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>
                <a:latin typeface="Times New Roman" pitchFamily="18" charset="0"/>
              </a:rPr>
              <a:t>Goniometrické funkce … sin </a:t>
            </a:r>
            <a:r>
              <a:rPr lang="cs-CZ" sz="2400" b="1" i="1">
                <a:latin typeface="Times New Roman" pitchFamily="18" charset="0"/>
              </a:rPr>
              <a:t>x</a:t>
            </a:r>
            <a:r>
              <a:rPr lang="cs-CZ" sz="2400" b="1">
                <a:latin typeface="Times New Roman" pitchFamily="18" charset="0"/>
              </a:rPr>
              <a:t>, cos </a:t>
            </a:r>
            <a:r>
              <a:rPr lang="cs-CZ" sz="2400" b="1" i="1">
                <a:latin typeface="Times New Roman" pitchFamily="18" charset="0"/>
              </a:rPr>
              <a:t>x</a:t>
            </a:r>
            <a:r>
              <a:rPr lang="cs-CZ" sz="2400" b="1">
                <a:latin typeface="Times New Roman" pitchFamily="18" charset="0"/>
              </a:rPr>
              <a:t>, tan </a:t>
            </a:r>
            <a:r>
              <a:rPr lang="cs-CZ" sz="2400" b="1" i="1">
                <a:latin typeface="Times New Roman" pitchFamily="18" charset="0"/>
              </a:rPr>
              <a:t>x</a:t>
            </a:r>
            <a:r>
              <a:rPr lang="cs-CZ" sz="2400" b="1">
                <a:latin typeface="Times New Roman" pitchFamily="18" charset="0"/>
              </a:rPr>
              <a:t>, cotan </a:t>
            </a:r>
            <a:r>
              <a:rPr lang="cs-CZ" sz="2400" b="1" i="1">
                <a:latin typeface="Times New Roman" pitchFamily="18" charset="0"/>
              </a:rPr>
              <a:t>x </a:t>
            </a:r>
          </a:p>
          <a:p>
            <a:pPr>
              <a:buFontTx/>
              <a:buNone/>
            </a:pPr>
            <a:r>
              <a:rPr lang="cs-CZ" sz="2400" b="1">
                <a:solidFill>
                  <a:srgbClr val="009900"/>
                </a:solidFill>
                <a:latin typeface="Times New Roman" pitchFamily="18" charset="0"/>
              </a:rPr>
              <a:t>Připomeňte si dosud uvedené vlastnosti těchto funkcí.</a:t>
            </a:r>
          </a:p>
          <a:p>
            <a:pPr>
              <a:buFontTx/>
              <a:buNone/>
            </a:pPr>
            <a:r>
              <a:rPr lang="cs-CZ" sz="2400">
                <a:latin typeface="Times New Roman" pitchFamily="18" charset="0"/>
              </a:rPr>
              <a:t>Goniometrické funkce obecného lineárního argumentu </a:t>
            </a:r>
            <a:r>
              <a:rPr lang="cs-CZ" sz="2400" b="1" i="1">
                <a:latin typeface="Times New Roman" pitchFamily="18" charset="0"/>
              </a:rPr>
              <a:t>A = ax+b</a:t>
            </a:r>
            <a:endParaRPr lang="cs-CZ" sz="2400" i="1">
              <a:latin typeface="Times New Roman" pitchFamily="18" charset="0"/>
            </a:endParaRPr>
          </a:p>
          <a:p>
            <a:pPr>
              <a:buFontTx/>
              <a:buNone/>
            </a:pPr>
            <a:endParaRPr lang="cs-CZ" sz="2400" b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79388" y="3573463"/>
            <a:ext cx="8713787" cy="3097212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8069" name="Picture 5" descr="ko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1" name="Picture 7" descr="ko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2" name="Picture 8" descr="k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89363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8073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323850" y="2852738"/>
          <a:ext cx="85693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Equation" r:id="rId6" imgW="3340080" imgH="228600" progId="Equation.DSMT4">
                  <p:embed/>
                </p:oleObj>
              </mc:Choice>
              <mc:Fallback>
                <p:oleObj name="Equation" r:id="rId6" imgW="3340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852738"/>
                        <a:ext cx="85693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4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>
                <a:latin typeface="Times New Roman" pitchFamily="18" charset="0"/>
              </a:rPr>
              <a:t>Elementární funkce - IV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8893175" cy="485775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>
                <a:latin typeface="Times New Roman" pitchFamily="18" charset="0"/>
              </a:rPr>
              <a:t>Exponenciální a logaritmické funkce</a:t>
            </a:r>
          </a:p>
          <a:p>
            <a:pPr>
              <a:buFontTx/>
              <a:buNone/>
            </a:pPr>
            <a:r>
              <a:rPr lang="cs-CZ" sz="2400">
                <a:latin typeface="Times New Roman" pitchFamily="18" charset="0"/>
              </a:rPr>
              <a:t>Umocnění pevného základu na hodnotu </a:t>
            </a:r>
            <a:r>
              <a:rPr lang="cs-CZ" sz="2400" i="1">
                <a:latin typeface="Times New Roman" pitchFamily="18" charset="0"/>
              </a:rPr>
              <a:t>x </a:t>
            </a:r>
            <a:r>
              <a:rPr lang="cs-CZ" sz="2400">
                <a:latin typeface="Times New Roman" pitchFamily="18" charset="0"/>
              </a:rPr>
              <a:t>a inverzní operace</a:t>
            </a:r>
          </a:p>
          <a:p>
            <a:pPr>
              <a:buFontTx/>
              <a:buNone/>
            </a:pPr>
            <a:endParaRPr lang="cs-CZ" sz="2400">
              <a:latin typeface="Times New Roman" pitchFamily="18" charset="0"/>
            </a:endParaRPr>
          </a:p>
        </p:txBody>
      </p:sp>
      <p:graphicFrame>
        <p:nvGraphicFramePr>
          <p:cNvPr id="901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84213" y="2133600"/>
          <a:ext cx="64801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6" name="Equation" r:id="rId3" imgW="1892160" imgH="241200" progId="Equation.DSMT4">
                  <p:embed/>
                </p:oleObj>
              </mc:Choice>
              <mc:Fallback>
                <p:oleObj name="Equation" r:id="rId3" imgW="1892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133600"/>
                        <a:ext cx="64801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79388" y="3573463"/>
            <a:ext cx="8713787" cy="30972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0121" name="Picture 9" descr="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6338"/>
            <a:ext cx="2681288" cy="26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2" name="Picture 10" descr="ex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3" name="Picture 11" descr="logex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16338"/>
            <a:ext cx="2681287" cy="26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0124" name="Object 12"/>
          <p:cNvGraphicFramePr>
            <a:graphicFrameLocks noChangeAspect="1"/>
          </p:cNvGraphicFramePr>
          <p:nvPr/>
        </p:nvGraphicFramePr>
        <p:xfrm>
          <a:off x="176213" y="2997200"/>
          <a:ext cx="85772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Equation" r:id="rId8" imgW="3301920" imgH="253800" progId="Equation.DSMT4">
                  <p:embed/>
                </p:oleObj>
              </mc:Choice>
              <mc:Fallback>
                <p:oleObj name="Equation" r:id="rId8" imgW="3301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2997200"/>
                        <a:ext cx="85772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6" name="Line 14"/>
          <p:cNvSpPr>
            <a:spLocks noChangeShapeType="1"/>
          </p:cNvSpPr>
          <p:nvPr/>
        </p:nvSpPr>
        <p:spPr bwMode="auto">
          <a:xfrm flipV="1">
            <a:off x="6227763" y="3933825"/>
            <a:ext cx="2305050" cy="2303463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539750" y="5300663"/>
            <a:ext cx="695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i="1" smtClean="0">
                <a:solidFill>
                  <a:srgbClr val="000000"/>
                </a:solidFill>
                <a:latin typeface="Times New Roman" pitchFamily="18" charset="0"/>
              </a:rPr>
              <a:t>y = </a:t>
            </a:r>
            <a:r>
              <a:rPr lang="cs-CZ" sz="2000" b="1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>
            <a:off x="539750" y="5661025"/>
            <a:ext cx="7191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 flipH="1" flipV="1">
            <a:off x="1258888" y="5661025"/>
            <a:ext cx="73025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3851275" y="5661025"/>
            <a:ext cx="70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i="1" smtClean="0">
                <a:solidFill>
                  <a:srgbClr val="000000"/>
                </a:solidFill>
                <a:latin typeface="Times New Roman" pitchFamily="18" charset="0"/>
              </a:rPr>
              <a:t>x = </a:t>
            </a:r>
            <a:r>
              <a:rPr lang="cs-CZ" sz="2000" b="1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>
            <a:off x="3779838" y="6021388"/>
            <a:ext cx="10096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 flipH="1" flipV="1">
            <a:off x="3708400" y="5229225"/>
            <a:ext cx="71438" cy="7921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38" name="Line 26"/>
          <p:cNvSpPr>
            <a:spLocks noChangeShapeType="1"/>
          </p:cNvSpPr>
          <p:nvPr/>
        </p:nvSpPr>
        <p:spPr bwMode="auto">
          <a:xfrm>
            <a:off x="1331913" y="58769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>
                <a:solidFill>
                  <a:schemeClr val="tx1"/>
                </a:solidFill>
                <a:latin typeface="Times New Roman" pitchFamily="18" charset="0"/>
              </a:rPr>
              <a:t>Citlivost ucha k frekvencím</a:t>
            </a:r>
          </a:p>
        </p:txBody>
      </p:sp>
      <p:pic>
        <p:nvPicPr>
          <p:cNvPr id="38916" name="Picture 4" descr="graf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96975"/>
            <a:ext cx="7775575" cy="540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11188" y="1341438"/>
            <a:ext cx="914400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FFFFFF"/>
                </a:solidFill>
              </a:rPr>
              <a:t>W m</a:t>
            </a:r>
            <a:r>
              <a:rPr lang="cs-CZ" sz="2000" baseline="30000" smtClean="0">
                <a:solidFill>
                  <a:srgbClr val="FFFFFF"/>
                </a:solidFill>
              </a:rPr>
              <a:t>-2</a:t>
            </a:r>
            <a:endParaRPr lang="cs-CZ" sz="2000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„Mezní“ pojmy – úroveň 2 až 3 - III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613646" cy="5328592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Pravděpodobnost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- 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je problémem na všech úrovních a hlavně v životě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- kdyby lidé rozuměli pojmu pravděpodobnost, nikdy by nesázeli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sportku, ale také by nebrali vážně předpověď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počasí</a:t>
            </a:r>
            <a:endParaRPr lang="cs-CZ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Pravděpodobnost výhry ve Sportce</a:t>
            </a:r>
          </a:p>
          <a:p>
            <a:endParaRPr lang="cs-CZ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cs-CZ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Pravděpodobnost dlouhodobé předpovědi počasí 60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%</a:t>
            </a:r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cs-CZ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576641"/>
              </p:ext>
            </p:extLst>
          </p:nvPr>
        </p:nvGraphicFramePr>
        <p:xfrm>
          <a:off x="1043608" y="3717032"/>
          <a:ext cx="6624736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Equation" r:id="rId4" imgW="3860640" imgH="1091880" progId="Equation.DSMT4">
                  <p:embed/>
                </p:oleObj>
              </mc:Choice>
              <mc:Fallback>
                <p:oleObj name="Equation" r:id="rId4" imgW="386064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3717032"/>
                        <a:ext cx="6624736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7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„Mezní“ pojmy – úroveň 3 - I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177752"/>
            <a:ext cx="8496944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Limita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- názorné vysvětlení na konkrétních příkladech včetně numerické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představy („nula dělena nulou“, …)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- „epsilon-deltová“ definice, příklady, protipříklady, grafické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prezentace, negace (kdy číslo L není limitou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 funkce v daném bodě),</a:t>
            </a:r>
            <a:endParaRPr lang="en-US" sz="1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Derivace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- směrnice tečny ke grafu funkce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- rychlost tělesa (numerická ukázka limitního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přechodu od průměrné rychlosti k okamžité)</a:t>
            </a:r>
            <a:endParaRPr lang="en-US" sz="1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Integrál</a:t>
            </a: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- plocha pod grafem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0418" name="Picture 2" descr="C:\Users\Jana\Soubory\Powerpoint\Matematika\Jednorazove-prezentace\Obrazky\s_09_f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29417"/>
            <a:ext cx="23812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9144000" cy="936625"/>
          </a:xfrm>
        </p:spPr>
        <p:txBody>
          <a:bodyPr/>
          <a:lstStyle/>
          <a:p>
            <a:r>
              <a:rPr lang="cs-CZ" sz="3200" b="1">
                <a:solidFill>
                  <a:srgbClr val="0066FF"/>
                </a:solidFill>
                <a:latin typeface="Times New Roman" pitchFamily="18" charset="0"/>
              </a:rPr>
              <a:t>Jak se dělí nula nulou</a:t>
            </a:r>
            <a:r>
              <a:rPr lang="cs-CZ" sz="3200">
                <a:solidFill>
                  <a:srgbClr val="0066FF"/>
                </a:solidFill>
                <a:latin typeface="Times New Roman" pitchFamily="18" charset="0"/>
              </a:rPr>
              <a:t/>
            </a:r>
            <a:br>
              <a:rPr lang="cs-CZ" sz="3200">
                <a:solidFill>
                  <a:srgbClr val="0066FF"/>
                </a:solidFill>
                <a:latin typeface="Times New Roman" pitchFamily="18" charset="0"/>
              </a:rPr>
            </a:br>
            <a:endParaRPr lang="cs-CZ" sz="3200" b="1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00113" y="242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042988" y="1557338"/>
            <a:ext cx="0" cy="3240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68313" y="4149725"/>
            <a:ext cx="2232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403350" y="40767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1763713" y="40767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2124075" y="40767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2484438" y="40767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684213" y="40767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971550" y="3860800"/>
            <a:ext cx="144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971550" y="3573463"/>
            <a:ext cx="144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971550" y="3284538"/>
            <a:ext cx="144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971550" y="2997200"/>
            <a:ext cx="144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971550" y="2708275"/>
            <a:ext cx="144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971550" y="4437063"/>
            <a:ext cx="1444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395288" y="1916113"/>
            <a:ext cx="1800225" cy="29527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1331913" y="3500438"/>
            <a:ext cx="144462" cy="144462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1042988" y="3573463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flipV="1">
            <a:off x="1403350" y="3644900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1979613" y="3644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1116013" y="1773238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1258888" y="41497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1547813" y="41497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979613" y="41497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2339975" y="41497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323850" y="4149725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000000"/>
                </a:solidFill>
                <a:latin typeface="Times New Roman" pitchFamily="18" charset="0"/>
              </a:rPr>
              <a:t>– 1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684213" y="335756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684213" y="27813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19491" name="Object 35"/>
          <p:cNvGraphicFramePr>
            <a:graphicFrameLocks noChangeAspect="1"/>
          </p:cNvGraphicFramePr>
          <p:nvPr/>
        </p:nvGraphicFramePr>
        <p:xfrm>
          <a:off x="3348038" y="1268413"/>
          <a:ext cx="4751387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Equation" r:id="rId3" imgW="2158920" imgH="660240" progId="Equation.DSMT4">
                  <p:embed/>
                </p:oleObj>
              </mc:Choice>
              <mc:Fallback>
                <p:oleObj name="Equation" r:id="rId3" imgW="215892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268413"/>
                        <a:ext cx="4751387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84" name="Group 128"/>
          <p:cNvGraphicFramePr>
            <a:graphicFrameLocks noGrp="1"/>
          </p:cNvGraphicFramePr>
          <p:nvPr/>
        </p:nvGraphicFramePr>
        <p:xfrm>
          <a:off x="2771775" y="3357563"/>
          <a:ext cx="6096000" cy="918720"/>
        </p:xfrm>
        <a:graphic>
          <a:graphicData uri="http://schemas.openxmlformats.org/drawingml/2006/table">
            <a:tbl>
              <a:tblPr/>
              <a:tblGrid>
                <a:gridCol w="677863"/>
                <a:gridCol w="676275"/>
                <a:gridCol w="677862"/>
                <a:gridCol w="677863"/>
                <a:gridCol w="676275"/>
                <a:gridCol w="677862"/>
                <a:gridCol w="677863"/>
                <a:gridCol w="676275"/>
                <a:gridCol w="677862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1,200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1,100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1,050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1,020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1,110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1,005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1,002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1,001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1,600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1,800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1,900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1,960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1,980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1,990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1,996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1,998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85" name="Group 129"/>
          <p:cNvGraphicFramePr>
            <a:graphicFrameLocks noGrp="1"/>
          </p:cNvGraphicFramePr>
          <p:nvPr/>
        </p:nvGraphicFramePr>
        <p:xfrm>
          <a:off x="2771775" y="4508500"/>
          <a:ext cx="6096000" cy="918720"/>
        </p:xfrm>
        <a:graphic>
          <a:graphicData uri="http://schemas.openxmlformats.org/drawingml/2006/table">
            <a:tbl>
              <a:tblPr/>
              <a:tblGrid>
                <a:gridCol w="677863"/>
                <a:gridCol w="676275"/>
                <a:gridCol w="677862"/>
                <a:gridCol w="677863"/>
                <a:gridCol w="676275"/>
                <a:gridCol w="677862"/>
                <a:gridCol w="677863"/>
                <a:gridCol w="676275"/>
                <a:gridCol w="677862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0,800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0,900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0,950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0,980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0,990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0,995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0,998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0,999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2,400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2,200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2,100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2,040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2,020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2,010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2,004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2,002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19580" name="Text Box 124"/>
          <p:cNvSpPr txBox="1">
            <a:spLocks noChangeArrowheads="1"/>
          </p:cNvSpPr>
          <p:nvPr/>
        </p:nvSpPr>
        <p:spPr bwMode="auto">
          <a:xfrm>
            <a:off x="3995738" y="2852738"/>
            <a:ext cx="301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smtClean="0">
                <a:solidFill>
                  <a:srgbClr val="000000"/>
                </a:solidFill>
                <a:latin typeface="Times New Roman" pitchFamily="18" charset="0"/>
              </a:rPr>
              <a:t>„Pokus“ o dělení nulou</a:t>
            </a:r>
          </a:p>
        </p:txBody>
      </p:sp>
      <p:sp>
        <p:nvSpPr>
          <p:cNvPr id="19581" name="Text Box 125"/>
          <p:cNvSpPr txBox="1">
            <a:spLocks noChangeArrowheads="1"/>
          </p:cNvSpPr>
          <p:nvPr/>
        </p:nvSpPr>
        <p:spPr bwMode="auto">
          <a:xfrm>
            <a:off x="231775" y="5826125"/>
            <a:ext cx="8913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9900"/>
                </a:solidFill>
                <a:latin typeface="Times New Roman" pitchFamily="18" charset="0"/>
              </a:rPr>
              <a:t>Co si myslíte o možnosti dělení nulou? Jde to provést, nebo se tomu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9900"/>
                </a:solidFill>
                <a:latin typeface="Times New Roman" pitchFamily="18" charset="0"/>
              </a:rPr>
              <a:t>lze za určitých podmínek „přiblížit“?</a:t>
            </a:r>
          </a:p>
        </p:txBody>
      </p:sp>
      <p:sp>
        <p:nvSpPr>
          <p:cNvPr id="19586" name="Text Box 130"/>
          <p:cNvSpPr txBox="1">
            <a:spLocks noChangeArrowheads="1"/>
          </p:cNvSpPr>
          <p:nvPr/>
        </p:nvSpPr>
        <p:spPr bwMode="auto">
          <a:xfrm>
            <a:off x="395288" y="16287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FF3300"/>
                </a:solidFill>
                <a:latin typeface="Times New Roman" pitchFamily="18" charset="0"/>
              </a:rPr>
              <a:t>G</a:t>
            </a:r>
            <a:r>
              <a:rPr lang="cs-CZ" sz="2400" b="1" i="1" baseline="-25000" smtClean="0">
                <a:solidFill>
                  <a:srgbClr val="FF3300"/>
                </a:solidFill>
                <a:latin typeface="Times New Roman" pitchFamily="18" charset="0"/>
              </a:rPr>
              <a:t>f</a:t>
            </a:r>
            <a:endParaRPr lang="cs-CZ" sz="2400" b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sz="3200" b="1">
                <a:solidFill>
                  <a:schemeClr val="tx1"/>
                </a:solidFill>
                <a:latin typeface="Times New Roman" pitchFamily="18" charset="0"/>
              </a:rPr>
              <a:t>Problém plochy</a:t>
            </a:r>
            <a:r>
              <a:rPr lang="cs-CZ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65540" name="Picture 4" descr="ploc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1187450" y="53006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i="1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3203575" y="53006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i="1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331913" y="3644900"/>
            <a:ext cx="358775" cy="1346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 flipV="1">
            <a:off x="1331913" y="3860800"/>
            <a:ext cx="0" cy="1511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1692275" y="3284538"/>
            <a:ext cx="215900" cy="1706562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1908175" y="2924175"/>
            <a:ext cx="719138" cy="206692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32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2627313" y="2636838"/>
            <a:ext cx="215900" cy="2354262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2843213" y="2492375"/>
            <a:ext cx="358775" cy="249872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3203575" y="2349500"/>
            <a:ext cx="144463" cy="26416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3348038" y="2349500"/>
            <a:ext cx="0" cy="2951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3635375" y="45085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468313" y="184467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>
            <a:off x="1908175" y="5013325"/>
            <a:ext cx="0" cy="50323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1" name="Line 25"/>
          <p:cNvSpPr>
            <a:spLocks noChangeShapeType="1"/>
          </p:cNvSpPr>
          <p:nvPr/>
        </p:nvSpPr>
        <p:spPr bwMode="auto">
          <a:xfrm>
            <a:off x="2627313" y="5013325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1692275" y="5516563"/>
            <a:ext cx="39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cs-CZ" sz="2400" b="1" baseline="-25000" smtClean="0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cs-CZ" sz="2400" b="1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2411413" y="5516563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cs-CZ" sz="2400" b="1" baseline="-25000" smtClean="0">
                <a:solidFill>
                  <a:srgbClr val="000000"/>
                </a:solidFill>
                <a:latin typeface="Times New Roman" pitchFamily="18" charset="0"/>
              </a:rPr>
              <a:t>i+1</a:t>
            </a:r>
            <a:endParaRPr lang="cs-CZ" sz="2400" b="1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>
            <a:off x="2411413" y="2924175"/>
            <a:ext cx="0" cy="208915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2051050" y="4437063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cs-CZ" sz="2400" b="1" baseline="-25000" smtClean="0">
                <a:solidFill>
                  <a:srgbClr val="FF3300"/>
                </a:solidFill>
                <a:latin typeface="Times New Roman" pitchFamily="18" charset="0"/>
              </a:rPr>
              <a:t>i</a:t>
            </a:r>
            <a:endParaRPr lang="cs-CZ" sz="2400" b="1" i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65567" name="Object 31"/>
          <p:cNvGraphicFramePr>
            <a:graphicFrameLocks noGrp="1" noChangeAspect="1"/>
          </p:cNvGraphicFramePr>
          <p:nvPr>
            <p:ph idx="1"/>
          </p:nvPr>
        </p:nvGraphicFramePr>
        <p:xfrm>
          <a:off x="3879850" y="1268413"/>
          <a:ext cx="5091113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Equation" r:id="rId4" imgW="2095200" imgH="2044440" progId="Equation.DSMT4">
                  <p:embed/>
                </p:oleObj>
              </mc:Choice>
              <mc:Fallback>
                <p:oleObj name="Equation" r:id="rId4" imgW="2095200" imgH="2044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1268413"/>
                        <a:ext cx="5091113" cy="496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900113" y="1341438"/>
            <a:ext cx="2028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00FF"/>
                </a:solidFill>
                <a:latin typeface="Times New Roman" pitchFamily="18" charset="0"/>
              </a:rPr>
              <a:t>určit plochu 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00FF"/>
                </a:solidFill>
                <a:latin typeface="Times New Roman" pitchFamily="18" charset="0"/>
              </a:rPr>
              <a:t>pod grafem</a:t>
            </a:r>
          </a:p>
        </p:txBody>
      </p:sp>
    </p:spTree>
    <p:extLst>
      <p:ext uri="{BB962C8B-B14F-4D97-AF65-F5344CB8AC3E}">
        <p14:creationId xmlns:p14="http://schemas.microsoft.com/office/powerpoint/2010/main" val="41610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83568" y="348128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„Mezní“ pojmy – úroveň 3 - II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68222" y="1268760"/>
            <a:ext cx="8496944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Znovu úměra – linearita ve dvou a třech rozměrech</a:t>
            </a: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- vektory, vektorové prostory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- lineární závislost a nezávislost systému vektorů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- lineární vztahy mezi fyzikálními veličinami (moment hybnosti a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úhlová rychlost – moment setrvačnosti, indukce a intenzita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elektrického pole – dielektrická permitivita, 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Proč je lineární algebra pro studenty obtížná?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- vícerozměrná linearita, obtížnost zobecnění lineární závislosti a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nezávislosti vektorů, báze</a:t>
            </a:r>
          </a:p>
          <a:p>
            <a:pPr marL="0" indent="0">
              <a:buNone/>
            </a:pPr>
            <a:endParaRPr lang="cs-CZ" sz="20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- lineární zobrazení (jednoznačně určeno obrazy báze)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995728"/>
              </p:ext>
            </p:extLst>
          </p:nvPr>
        </p:nvGraphicFramePr>
        <p:xfrm>
          <a:off x="2483768" y="5301208"/>
          <a:ext cx="424847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Equation" r:id="rId4" imgW="1307880" imgH="253800" progId="Equation.DSMT4">
                  <p:embed/>
                </p:oleObj>
              </mc:Choice>
              <mc:Fallback>
                <p:oleObj name="Equation" r:id="rId4" imgW="1307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3768" y="5301208"/>
                        <a:ext cx="4248472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9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Je matematika nepřítel? Proč? - I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352928" cy="1008112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Averze k matematice (či počtům) není vrozená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</a:t>
            </a:r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předškolní věk </a:t>
            </a:r>
            <a:endParaRPr lang="en-U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5" descr="2008-011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46069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557950" y="1844824"/>
            <a:ext cx="33123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omic Sans MS" pitchFamily="66" charset="0"/>
              </a:rPr>
              <a:t>o</a:t>
            </a:r>
            <a:r>
              <a:rPr lang="cs-CZ" sz="2000" dirty="0" smtClean="0">
                <a:latin typeface="Comic Sans MS" pitchFamily="66" charset="0"/>
              </a:rPr>
              <a:t>tázka „kolik“ (je čeho, je Ti let, máš sourozenců)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očítání částí těla (dvě oči, jeden nos, deset prstů), resp. věcí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h</a:t>
            </a:r>
            <a:r>
              <a:rPr lang="cs-CZ" sz="2000" dirty="0" smtClean="0">
                <a:latin typeface="Comic Sans MS" pitchFamily="66" charset="0"/>
              </a:rPr>
              <a:t>ry s číslicemi (magnetky na ledničce,…)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d</a:t>
            </a:r>
            <a:r>
              <a:rPr lang="cs-CZ" sz="2000" dirty="0" smtClean="0">
                <a:latin typeface="Comic Sans MS" pitchFamily="66" charset="0"/>
              </a:rPr>
              <a:t>ny v týdnu, měsíce v roce</a:t>
            </a:r>
          </a:p>
          <a:p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a</a:t>
            </a:r>
            <a:r>
              <a:rPr lang="cs-CZ" sz="2000" dirty="0" smtClean="0">
                <a:latin typeface="Comic Sans MS" pitchFamily="66" charset="0"/>
              </a:rPr>
              <a:t>dresa s číslem domu </a:t>
            </a:r>
          </a:p>
          <a:p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l</a:t>
            </a:r>
            <a:r>
              <a:rPr lang="cs-CZ" sz="2000" dirty="0" smtClean="0">
                <a:latin typeface="Comic Sans MS" pitchFamily="66" charset="0"/>
              </a:rPr>
              <a:t>imit: něčeho je „moc“</a:t>
            </a:r>
            <a:endParaRPr lang="cs-CZ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348128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83115"/>
            <a:ext cx="8291264" cy="778098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Projekt „Matematika s chutí“ – I  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856984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D34817"/>
                </a:solidFill>
                <a:latin typeface="Comic Sans MS" pitchFamily="66" charset="0"/>
              </a:rPr>
              <a:t>Z médií</a:t>
            </a:r>
          </a:p>
          <a:p>
            <a:pPr marL="0" indent="0">
              <a:buNone/>
            </a:pPr>
            <a:r>
              <a:rPr lang="cs-CZ" dirty="0">
                <a:solidFill>
                  <a:srgbClr val="D34817"/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rgbClr val="D34817"/>
                </a:solidFill>
                <a:latin typeface="Comic Sans MS" pitchFamily="66" charset="0"/>
              </a:rPr>
              <a:t>  15</a:t>
            </a:r>
            <a:r>
              <a:rPr lang="cs-CZ" dirty="0">
                <a:solidFill>
                  <a:srgbClr val="D34817"/>
                </a:solidFill>
                <a:latin typeface="Comic Sans MS" pitchFamily="66" charset="0"/>
              </a:rPr>
              <a:t>. 2. </a:t>
            </a:r>
            <a:r>
              <a:rPr lang="cs-CZ" dirty="0" smtClean="0">
                <a:solidFill>
                  <a:srgbClr val="D34817"/>
                </a:solidFill>
                <a:latin typeface="Comic Sans MS" pitchFamily="66" charset="0"/>
              </a:rPr>
              <a:t>2012, Praha, denik.cz, K. </a:t>
            </a:r>
            <a:r>
              <a:rPr lang="cs-CZ" dirty="0" err="1" smtClean="0">
                <a:solidFill>
                  <a:srgbClr val="D34817"/>
                </a:solidFill>
                <a:latin typeface="Comic Sans MS" pitchFamily="66" charset="0"/>
              </a:rPr>
              <a:t>Perknerová</a:t>
            </a:r>
            <a:endParaRPr lang="cs-CZ" dirty="0" smtClean="0">
              <a:solidFill>
                <a:srgbClr val="D34817"/>
              </a:solidFill>
              <a:latin typeface="Comic Sans MS" pitchFamily="66" charset="0"/>
            </a:endParaRPr>
          </a:p>
          <a:p>
            <a:endParaRPr lang="cs-CZ" dirty="0">
              <a:solidFill>
                <a:srgbClr val="D34817"/>
              </a:solidFill>
              <a:latin typeface="Comic Sans MS" pitchFamily="66" charset="0"/>
            </a:endParaRPr>
          </a:p>
          <a:p>
            <a:endParaRPr lang="cs-CZ" dirty="0" smtClean="0">
              <a:solidFill>
                <a:srgbClr val="D34817"/>
              </a:solidFill>
              <a:latin typeface="Comic Sans MS" pitchFamily="66" charset="0"/>
            </a:endParaRPr>
          </a:p>
          <a:p>
            <a:endParaRPr lang="cs-CZ" dirty="0">
              <a:solidFill>
                <a:srgbClr val="D34817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D34817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D34817"/>
              </a:solidFill>
              <a:latin typeface="Comic Sans MS" pitchFamily="66" charset="0"/>
            </a:endParaRPr>
          </a:p>
          <a:p>
            <a:endParaRPr lang="cs-CZ" dirty="0">
              <a:solidFill>
                <a:srgbClr val="D34817"/>
              </a:solidFill>
              <a:latin typeface="Comic Sans MS" pitchFamily="66" charset="0"/>
            </a:endParaRPr>
          </a:p>
          <a:p>
            <a:endParaRPr lang="cs-CZ" dirty="0" smtClean="0">
              <a:solidFill>
                <a:srgbClr val="D34817"/>
              </a:solidFill>
              <a:latin typeface="Comic Sans MS" pitchFamily="66" charset="0"/>
            </a:endParaRPr>
          </a:p>
          <a:p>
            <a:endParaRPr lang="cs-CZ" dirty="0">
              <a:solidFill>
                <a:srgbClr val="D34817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rgbClr val="D34817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04696" y="2492896"/>
            <a:ext cx="821102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 dirty="0" smtClean="0">
                <a:latin typeface="Comic Sans MS" pitchFamily="66" charset="0"/>
              </a:rPr>
              <a:t>Do </a:t>
            </a:r>
            <a:r>
              <a:rPr lang="cs-CZ" sz="2000" dirty="0">
                <a:latin typeface="Comic Sans MS" pitchFamily="66" charset="0"/>
              </a:rPr>
              <a:t>škol přichází projekt Matematika s </a:t>
            </a:r>
            <a:r>
              <a:rPr lang="cs-CZ" sz="2000" dirty="0" smtClean="0">
                <a:latin typeface="Comic Sans MS" pitchFamily="66" charset="0"/>
              </a:rPr>
              <a:t>chutí.</a:t>
            </a:r>
          </a:p>
          <a:p>
            <a:endParaRPr lang="cs-CZ" sz="1000" dirty="0" smtClean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latin typeface="Comic Sans MS" pitchFamily="66" charset="0"/>
              </a:rPr>
              <a:t>Garantují </a:t>
            </a:r>
            <a:r>
              <a:rPr lang="cs-CZ" sz="2000" dirty="0">
                <a:latin typeface="Comic Sans MS" pitchFamily="66" charset="0"/>
              </a:rPr>
              <a:t>ho </a:t>
            </a:r>
            <a:r>
              <a:rPr lang="cs-CZ" sz="2000" dirty="0" smtClean="0">
                <a:latin typeface="Comic Sans MS" pitchFamily="66" charset="0"/>
              </a:rPr>
              <a:t>přední </a:t>
            </a:r>
            <a:r>
              <a:rPr lang="cs-CZ" sz="2000" dirty="0">
                <a:latin typeface="Comic Sans MS" pitchFamily="66" charset="0"/>
              </a:rPr>
              <a:t>české </a:t>
            </a:r>
            <a:r>
              <a:rPr lang="cs-CZ" sz="2000" dirty="0" smtClean="0">
                <a:latin typeface="Comic Sans MS" pitchFamily="66" charset="0"/>
              </a:rPr>
              <a:t>osobnosti. </a:t>
            </a:r>
          </a:p>
          <a:p>
            <a:endParaRPr lang="cs-CZ" sz="1000" dirty="0" smtClean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latin typeface="Comic Sans MS" pitchFamily="66" charset="0"/>
              </a:rPr>
              <a:t>Už </a:t>
            </a:r>
            <a:r>
              <a:rPr lang="cs-CZ" sz="2000" dirty="0">
                <a:latin typeface="Comic Sans MS" pitchFamily="66" charset="0"/>
              </a:rPr>
              <a:t>se na to nemůžeme dívat. Znalosti dětí klesají, zájem o </a:t>
            </a:r>
            <a:r>
              <a:rPr lang="cs-CZ" sz="2000" dirty="0" smtClean="0">
                <a:latin typeface="Comic Sans MS" pitchFamily="66" charset="0"/>
              </a:rPr>
              <a:t>matematiku </a:t>
            </a:r>
            <a:r>
              <a:rPr lang="cs-CZ" sz="2000" dirty="0">
                <a:latin typeface="Comic Sans MS" pitchFamily="66" charset="0"/>
              </a:rPr>
              <a:t>se limitně blíží nule, jsme na tom nejhůř ze všech vyspělých </a:t>
            </a:r>
            <a:r>
              <a:rPr lang="cs-CZ" sz="2000" dirty="0" smtClean="0">
                <a:latin typeface="Comic Sans MS" pitchFamily="66" charset="0"/>
              </a:rPr>
              <a:t>zemí.</a:t>
            </a:r>
          </a:p>
          <a:p>
            <a:endParaRPr lang="cs-CZ" sz="1000" dirty="0" smtClean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latin typeface="Comic Sans MS" pitchFamily="66" charset="0"/>
              </a:rPr>
              <a:t>Tohle </a:t>
            </a:r>
            <a:r>
              <a:rPr lang="cs-CZ" sz="2000" dirty="0">
                <a:latin typeface="Comic Sans MS" pitchFamily="66" charset="0"/>
              </a:rPr>
              <a:t>si řekly vynikající mozky české vědy i průmyslu a </a:t>
            </a:r>
            <a:r>
              <a:rPr lang="cs-CZ" sz="2000" dirty="0" smtClean="0">
                <a:latin typeface="Comic Sans MS" pitchFamily="66" charset="0"/>
              </a:rPr>
              <a:t>vymyslely </a:t>
            </a:r>
            <a:r>
              <a:rPr lang="cs-CZ" sz="2000" dirty="0">
                <a:latin typeface="Comic Sans MS" pitchFamily="66" charset="0"/>
              </a:rPr>
              <a:t>projekt Matematika s chutí. </a:t>
            </a:r>
            <a:endParaRPr lang="cs-CZ" sz="2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348128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83115"/>
            <a:ext cx="8291264" cy="778098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Projekt „Matematika s chutí“- II 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996200"/>
            <a:ext cx="9144000" cy="5601152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D34817"/>
                </a:solidFill>
                <a:latin typeface="Comic Sans MS" pitchFamily="66" charset="0"/>
              </a:rPr>
              <a:t>Cíle</a:t>
            </a:r>
            <a:endParaRPr lang="cs-CZ" sz="10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Comic Sans MS" pitchFamily="66" charset="0"/>
              </a:rPr>
              <a:t>   - Projekt </a:t>
            </a:r>
            <a:r>
              <a:rPr lang="cs-CZ" sz="2000" dirty="0">
                <a:latin typeface="Comic Sans MS" pitchFamily="66" charset="0"/>
              </a:rPr>
              <a:t>je uvážlivou reakcí na prokázané zhoršení </a:t>
            </a:r>
            <a:r>
              <a:rPr lang="cs-CZ" sz="2000" dirty="0" smtClean="0">
                <a:latin typeface="Comic Sans MS" pitchFamily="66" charset="0"/>
              </a:rPr>
              <a:t>výsledků povinného </a:t>
            </a: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vzdělávání </a:t>
            </a:r>
            <a:r>
              <a:rPr lang="cs-CZ" sz="2000" dirty="0">
                <a:latin typeface="Comic Sans MS" pitchFamily="66" charset="0"/>
              </a:rPr>
              <a:t>v matematice i na doložené velmi negativní </a:t>
            </a:r>
            <a:r>
              <a:rPr lang="cs-CZ" sz="2000" dirty="0" smtClean="0">
                <a:latin typeface="Comic Sans MS" pitchFamily="66" charset="0"/>
              </a:rPr>
              <a:t>postoje </a:t>
            </a:r>
            <a:r>
              <a:rPr lang="cs-CZ" sz="2000" dirty="0">
                <a:latin typeface="Comic Sans MS" pitchFamily="66" charset="0"/>
              </a:rPr>
              <a:t>českých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žáků </a:t>
            </a:r>
            <a:r>
              <a:rPr lang="cs-CZ" sz="2000" dirty="0">
                <a:latin typeface="Comic Sans MS" pitchFamily="66" charset="0"/>
              </a:rPr>
              <a:t>k její výuce.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- K </a:t>
            </a:r>
            <a:r>
              <a:rPr lang="cs-CZ" sz="2000" dirty="0">
                <a:latin typeface="Comic Sans MS" pitchFamily="66" charset="0"/>
              </a:rPr>
              <a:t>příčinám patří přílišné spoléhání škol na to, že žákům pomůžou </a:t>
            </a:r>
            <a:r>
              <a:rPr lang="cs-CZ" sz="2000" dirty="0" smtClean="0">
                <a:latin typeface="Comic Sans MS" pitchFamily="66" charset="0"/>
              </a:rPr>
              <a:t>rodiče,</a:t>
            </a: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předčasná </a:t>
            </a:r>
            <a:r>
              <a:rPr lang="cs-CZ" sz="2000" dirty="0">
                <a:latin typeface="Comic Sans MS" pitchFamily="66" charset="0"/>
              </a:rPr>
              <a:t>abstrakce ve výuce a především skutečnost, </a:t>
            </a:r>
            <a:r>
              <a:rPr lang="cs-CZ" sz="2000" dirty="0" smtClean="0">
                <a:latin typeface="Comic Sans MS" pitchFamily="66" charset="0"/>
              </a:rPr>
              <a:t>že běžná </a:t>
            </a:r>
            <a:r>
              <a:rPr lang="cs-CZ" sz="2000" dirty="0">
                <a:latin typeface="Comic Sans MS" pitchFamily="66" charset="0"/>
              </a:rPr>
              <a:t>škola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se </a:t>
            </a:r>
            <a:r>
              <a:rPr lang="cs-CZ" sz="2000" dirty="0">
                <a:latin typeface="Comic Sans MS" pitchFamily="66" charset="0"/>
              </a:rPr>
              <a:t>sice snaží předat žákům řadu poznatků, </a:t>
            </a:r>
            <a:r>
              <a:rPr lang="cs-CZ" sz="2000" dirty="0" smtClean="0">
                <a:latin typeface="Comic Sans MS" pitchFamily="66" charset="0"/>
              </a:rPr>
              <a:t>ovšem metody </a:t>
            </a:r>
            <a:r>
              <a:rPr lang="cs-CZ" sz="2000" dirty="0">
                <a:latin typeface="Comic Sans MS" pitchFamily="66" charset="0"/>
              </a:rPr>
              <a:t>výuky ignorují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dovednosti</a:t>
            </a:r>
            <a:r>
              <a:rPr lang="cs-CZ" sz="2000" dirty="0">
                <a:latin typeface="Comic Sans MS" pitchFamily="66" charset="0"/>
              </a:rPr>
              <a:t>, které jsou potřebné k </a:t>
            </a:r>
            <a:r>
              <a:rPr lang="cs-CZ" sz="2000" dirty="0" smtClean="0">
                <a:latin typeface="Comic Sans MS" pitchFamily="66" charset="0"/>
              </a:rPr>
              <a:t>jejich získávání</a:t>
            </a:r>
            <a:r>
              <a:rPr lang="cs-CZ" sz="2000" dirty="0">
                <a:latin typeface="Comic Sans MS" pitchFamily="66" charset="0"/>
              </a:rPr>
              <a:t>.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b="1" dirty="0">
                <a:latin typeface="Comic Sans MS" pitchFamily="66" charset="0"/>
              </a:rPr>
              <a:t> </a:t>
            </a:r>
            <a:r>
              <a:rPr lang="cs-CZ" sz="2000" b="1" dirty="0" smtClean="0">
                <a:latin typeface="Comic Sans MS" pitchFamily="66" charset="0"/>
              </a:rPr>
              <a:t>- </a:t>
            </a:r>
            <a:r>
              <a:rPr lang="cs-CZ" sz="2000" dirty="0" smtClean="0">
                <a:latin typeface="Comic Sans MS" pitchFamily="66" charset="0"/>
              </a:rPr>
              <a:t>Výuka </a:t>
            </a:r>
            <a:r>
              <a:rPr lang="cs-CZ" sz="2000" dirty="0">
                <a:latin typeface="Comic Sans MS" pitchFamily="66" charset="0"/>
              </a:rPr>
              <a:t>je zaměřena spíše na reprodukci a imitaci než na tvořivost žáka a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na </a:t>
            </a:r>
            <a:r>
              <a:rPr lang="cs-CZ" sz="2000" dirty="0">
                <a:latin typeface="Comic Sans MS" pitchFamily="66" charset="0"/>
              </a:rPr>
              <a:t>rozvoj jeho intelektu a osobnosti. Objevovat, klást si otázky a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hledat </a:t>
            </a:r>
            <a:r>
              <a:rPr lang="cs-CZ" sz="2000" dirty="0">
                <a:latin typeface="Comic Sans MS" pitchFamily="66" charset="0"/>
              </a:rPr>
              <a:t>na ně odpovědi se žáci nemůžou naučit tím, že </a:t>
            </a:r>
            <a:r>
              <a:rPr lang="cs-CZ" sz="2000" dirty="0" smtClean="0">
                <a:latin typeface="Comic Sans MS" pitchFamily="66" charset="0"/>
              </a:rPr>
              <a:t>budou </a:t>
            </a:r>
            <a:r>
              <a:rPr lang="cs-CZ" sz="2000" dirty="0" err="1" smtClean="0">
                <a:latin typeface="Comic Sans MS" pitchFamily="66" charset="0"/>
              </a:rPr>
              <a:t>sebepozor</a:t>
            </a:r>
            <a:r>
              <a:rPr lang="cs-CZ" sz="2000" dirty="0" smtClean="0">
                <a:latin typeface="Comic Sans MS" pitchFamily="66" charset="0"/>
              </a:rPr>
              <a:t>- </a:t>
            </a: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</a:t>
            </a:r>
            <a:r>
              <a:rPr lang="cs-CZ" sz="2000" dirty="0" err="1" smtClean="0">
                <a:latin typeface="Comic Sans MS" pitchFamily="66" charset="0"/>
              </a:rPr>
              <a:t>něji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sledovat výklad učitele. Učitel v nich musí vzbudit potřebu </a:t>
            </a:r>
            <a:r>
              <a:rPr lang="cs-CZ" sz="2000" dirty="0" smtClean="0">
                <a:latin typeface="Comic Sans MS" pitchFamily="66" charset="0"/>
              </a:rPr>
              <a:t>pozná- </a:t>
            </a: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vat</a:t>
            </a:r>
            <a:r>
              <a:rPr lang="cs-CZ" sz="2000" dirty="0">
                <a:latin typeface="Comic Sans MS" pitchFamily="66" charset="0"/>
              </a:rPr>
              <a:t>, musí je přivést k činnostem, při nichž si budou sami klást otázky a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hledat </a:t>
            </a:r>
            <a:r>
              <a:rPr lang="cs-CZ" sz="2000" dirty="0">
                <a:latin typeface="Comic Sans MS" pitchFamily="66" charset="0"/>
              </a:rPr>
              <a:t>na ně odpovědi, budou sami pátrat a objevovat</a:t>
            </a:r>
            <a:endParaRPr lang="cs-CZ" sz="2000" dirty="0" smtClean="0">
              <a:solidFill>
                <a:srgbClr val="D34817"/>
              </a:solidFill>
              <a:latin typeface="Comic Sans MS" pitchFamily="66" charset="0"/>
            </a:endParaRPr>
          </a:p>
          <a:p>
            <a:endParaRPr lang="cs-CZ" dirty="0">
              <a:solidFill>
                <a:srgbClr val="D34817"/>
              </a:solidFill>
              <a:latin typeface="Comic Sans MS" pitchFamily="66" charset="0"/>
            </a:endParaRPr>
          </a:p>
          <a:p>
            <a:endParaRPr lang="cs-CZ" dirty="0" smtClean="0">
              <a:solidFill>
                <a:srgbClr val="D34817"/>
              </a:solidFill>
              <a:latin typeface="Comic Sans MS" pitchFamily="66" charset="0"/>
            </a:endParaRPr>
          </a:p>
          <a:p>
            <a:endParaRPr lang="cs-CZ" dirty="0">
              <a:solidFill>
                <a:srgbClr val="D34817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 smtClean="0">
              <a:solidFill>
                <a:srgbClr val="D34817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rgbClr val="D34817"/>
              </a:solidFill>
              <a:latin typeface="Comic Sans MS" pitchFamily="66" charset="0"/>
            </a:endParaRPr>
          </a:p>
          <a:p>
            <a:endParaRPr lang="cs-CZ" dirty="0" smtClean="0">
              <a:solidFill>
                <a:srgbClr val="D34817"/>
              </a:solidFill>
              <a:latin typeface="Comic Sans MS" pitchFamily="66" charset="0"/>
            </a:endParaRPr>
          </a:p>
          <a:p>
            <a:endParaRPr lang="cs-CZ" dirty="0">
              <a:solidFill>
                <a:srgbClr val="D34817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rgbClr val="D34817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348128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83115"/>
            <a:ext cx="8291264" cy="778098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Projekt „Matematika s chutí“ – III  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85698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00" dirty="0" smtClean="0">
              <a:solidFill>
                <a:srgbClr val="D34817"/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D34817"/>
                </a:solidFill>
                <a:latin typeface="Comic Sans MS" pitchFamily="66" charset="0"/>
              </a:rPr>
              <a:t>Odborný realizační tým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D34817"/>
                </a:solidFill>
                <a:latin typeface="Comic Sans MS" pitchFamily="66" charset="0"/>
              </a:rPr>
              <a:t>  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- RNDr. Dana Straková, Ph.D., MFF UK (fyzika), nyní manažerské a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poradenské funkce (poradkyně ministrů školství)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- Ing. Tomáš Jelínek, ČVUT, CERGE-EI nedokončil, manažerské funkce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- RNDr. Oldřich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Botlík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, CSc., MFF UK (matematika), nyní osoba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samostatně výdělečně činná, soukromá projekt KALIBRO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- RNDr. David Souček, MFF UK (matematika, teorie strojů), nyní osoba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samostatně výdělečně činná, KALIBRO, práce pro MŠMT, PČR,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- Simona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Weidnerová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, výkonná ředitelka ISEA, spoluautorka Bílé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 knihy, reformy, Věcného záměru zákona o finanční pomoci studentům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- Prof. PhDr. Petr Matějů, CSc., FF UK (sociologie) profesura MU, BK,..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- Doc. Ing. Daniel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Munich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, Ph.D., akademický ekonom,  CERGE-EI,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NERV,  poradce EU v oblasti školství, ….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348128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83115"/>
            <a:ext cx="8291264" cy="778098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Projekt „Matematika s chutí“ – IV  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85698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00" dirty="0" smtClean="0">
              <a:solidFill>
                <a:srgbClr val="D34817"/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D34817"/>
                </a:solidFill>
                <a:latin typeface="Comic Sans MS" pitchFamily="66" charset="0"/>
              </a:rPr>
              <a:t>Třídní projekty - ukázka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D34817"/>
                </a:solidFill>
                <a:latin typeface="Comic Sans MS" pitchFamily="66" charset="0"/>
              </a:rPr>
              <a:t> 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- </a:t>
            </a:r>
            <a:r>
              <a:rPr lang="cs-CZ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Voda: </a:t>
            </a:r>
            <a:r>
              <a:rPr lang="cs-CZ" sz="2000" dirty="0">
                <a:latin typeface="Comic Sans MS" pitchFamily="66" charset="0"/>
              </a:rPr>
              <a:t>Světové vodní zdroje se zmenšují, cena vody stále roste. Sílí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tak </a:t>
            </a:r>
            <a:r>
              <a:rPr lang="cs-CZ" sz="2000" dirty="0">
                <a:latin typeface="Comic Sans MS" pitchFamily="66" charset="0"/>
              </a:rPr>
              <a:t>tlak na úspory a vůbec na lepší hospodaření s vodou. V </a:t>
            </a:r>
            <a:r>
              <a:rPr lang="cs-CZ" sz="2000" dirty="0" smtClean="0">
                <a:latin typeface="Comic Sans MS" pitchFamily="66" charset="0"/>
              </a:rPr>
              <a:t>rámci pro-</a:t>
            </a: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 </a:t>
            </a:r>
            <a:r>
              <a:rPr lang="cs-CZ" sz="2000" dirty="0" err="1" smtClean="0">
                <a:latin typeface="Comic Sans MS" pitchFamily="66" charset="0"/>
              </a:rPr>
              <a:t>jektu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využijeme jednoduchou matematiku, abychom si posvítili na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 to, </a:t>
            </a:r>
            <a:r>
              <a:rPr lang="cs-CZ" sz="2000" dirty="0" err="1" smtClean="0">
                <a:latin typeface="Comic Sans MS" pitchFamily="66" charset="0"/>
              </a:rPr>
              <a:t>jakjsme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na tom u nás: kde vodou plýtváme a jak s ní můžeme lépe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 hospodařit.</a:t>
            </a: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- </a:t>
            </a:r>
            <a:r>
              <a:rPr lang="cs-CZ" sz="2000" b="1" dirty="0" smtClean="0">
                <a:latin typeface="Comic Sans MS" pitchFamily="66" charset="0"/>
              </a:rPr>
              <a:t>Reklama kolem nás: </a:t>
            </a:r>
            <a:r>
              <a:rPr lang="cs-CZ" sz="2000" dirty="0" smtClean="0">
                <a:latin typeface="Comic Sans MS" pitchFamily="66" charset="0"/>
              </a:rPr>
              <a:t>Na </a:t>
            </a:r>
            <a:r>
              <a:rPr lang="cs-CZ" sz="2000" dirty="0">
                <a:latin typeface="Comic Sans MS" pitchFamily="66" charset="0"/>
              </a:rPr>
              <a:t>člověka údajně „zaútočí“ několik </a:t>
            </a:r>
            <a:r>
              <a:rPr lang="cs-CZ" sz="2000" dirty="0" smtClean="0">
                <a:latin typeface="Comic Sans MS" pitchFamily="66" charset="0"/>
              </a:rPr>
              <a:t>tisíc re- </a:t>
            </a: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 </a:t>
            </a:r>
            <a:r>
              <a:rPr lang="cs-CZ" sz="2000" dirty="0" err="1" smtClean="0">
                <a:latin typeface="Comic Sans MS" pitchFamily="66" charset="0"/>
              </a:rPr>
              <a:t>klamních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sdělení denně. Jakkoliv se toto číslo </a:t>
            </a:r>
            <a:r>
              <a:rPr lang="cs-CZ" sz="2000" dirty="0" smtClean="0">
                <a:latin typeface="Comic Sans MS" pitchFamily="66" charset="0"/>
              </a:rPr>
              <a:t>zdá neuvěřitelné</a:t>
            </a:r>
            <a:r>
              <a:rPr lang="cs-CZ" sz="2000" dirty="0">
                <a:latin typeface="Comic Sans MS" pitchFamily="66" charset="0"/>
              </a:rPr>
              <a:t>, může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 si </a:t>
            </a:r>
            <a:r>
              <a:rPr lang="cs-CZ" sz="2000" dirty="0">
                <a:latin typeface="Comic Sans MS" pitchFamily="66" charset="0"/>
              </a:rPr>
              <a:t>je každý snadno </a:t>
            </a:r>
            <a:r>
              <a:rPr lang="cs-CZ" sz="2000" dirty="0" err="1" smtClean="0">
                <a:latin typeface="Comic Sans MS" pitchFamily="66" charset="0"/>
              </a:rPr>
              <a:t>ověřit.Prosté</a:t>
            </a:r>
            <a:r>
              <a:rPr lang="cs-CZ" sz="2000" dirty="0" smtClean="0">
                <a:latin typeface="Comic Sans MS" pitchFamily="66" charset="0"/>
              </a:rPr>
              <a:t> počítání reklamních sdělení pak může </a:t>
            </a: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 být </a:t>
            </a:r>
            <a:r>
              <a:rPr lang="cs-CZ" sz="2000" dirty="0">
                <a:latin typeface="Comic Sans MS" pitchFamily="66" charset="0"/>
              </a:rPr>
              <a:t>východiskem k uvažování o světě reklamy jako </a:t>
            </a:r>
            <a:r>
              <a:rPr lang="cs-CZ" sz="2000" dirty="0" smtClean="0">
                <a:latin typeface="Comic Sans MS" pitchFamily="66" charset="0"/>
              </a:rPr>
              <a:t>takovém</a:t>
            </a:r>
            <a:r>
              <a:rPr lang="cs-CZ" sz="2000" dirty="0">
                <a:latin typeface="Comic Sans MS" pitchFamily="66" charset="0"/>
              </a:rPr>
              <a:t>, ke snaze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 vědomě </a:t>
            </a:r>
            <a:r>
              <a:rPr lang="cs-CZ" sz="2000" dirty="0">
                <a:latin typeface="Comic Sans MS" pitchFamily="66" charset="0"/>
              </a:rPr>
              <a:t>uchopit a kategorizovat jednotlivé </a:t>
            </a:r>
            <a:r>
              <a:rPr lang="cs-CZ" sz="2000" dirty="0" smtClean="0">
                <a:latin typeface="Comic Sans MS" pitchFamily="66" charset="0"/>
              </a:rPr>
              <a:t>složky tohoto </a:t>
            </a:r>
            <a:r>
              <a:rPr lang="cs-CZ" sz="2000" dirty="0">
                <a:latin typeface="Comic Sans MS" pitchFamily="66" charset="0"/>
              </a:rPr>
              <a:t>působivého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 součtu</a:t>
            </a:r>
            <a:r>
              <a:rPr lang="cs-CZ" sz="2000" dirty="0">
                <a:latin typeface="Comic Sans MS" pitchFamily="66" charset="0"/>
              </a:rPr>
              <a:t>. Která sdělení jsou cílena přímo na mě? </a:t>
            </a:r>
            <a:r>
              <a:rPr lang="cs-CZ" sz="2000" dirty="0" smtClean="0">
                <a:latin typeface="Comic Sans MS" pitchFamily="66" charset="0"/>
              </a:rPr>
              <a:t>Na jaké </a:t>
            </a:r>
            <a:r>
              <a:rPr lang="cs-CZ" sz="2000" dirty="0">
                <a:latin typeface="Comic Sans MS" pitchFamily="66" charset="0"/>
              </a:rPr>
              <a:t>mé vlastnosti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 reklama </a:t>
            </a:r>
            <a:r>
              <a:rPr lang="cs-CZ" sz="2000" dirty="0">
                <a:latin typeface="Comic Sans MS" pitchFamily="66" charset="0"/>
              </a:rPr>
              <a:t>míří a jak mě ovlivňuje? Jaký by byl svět bez ní?</a:t>
            </a:r>
          </a:p>
          <a:p>
            <a:pPr marL="0" indent="0">
              <a:buNone/>
            </a:pPr>
            <a:endParaRPr lang="cs-CZ" sz="20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348128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83115"/>
            <a:ext cx="8291264" cy="778098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Projekt „Matematika s chutí“ – V  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85698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00" dirty="0" smtClean="0">
              <a:solidFill>
                <a:srgbClr val="D34817"/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D34817"/>
                </a:solidFill>
                <a:latin typeface="Comic Sans MS" pitchFamily="66" charset="0"/>
              </a:rPr>
              <a:t>Třídní projekty – další témata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D34817"/>
                </a:solidFill>
                <a:latin typeface="Comic Sans MS" pitchFamily="66" charset="0"/>
              </a:rPr>
              <a:t>  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- Pohyb (tachometry)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- Srovnávání (</a:t>
            </a:r>
            <a:r>
              <a:rPr lang="cs-CZ" sz="2000" dirty="0" smtClean="0">
                <a:latin typeface="Comic Sans MS" pitchFamily="66" charset="0"/>
              </a:rPr>
              <a:t>Finančník </a:t>
            </a:r>
            <a:r>
              <a:rPr lang="cs-CZ" sz="2000" dirty="0">
                <a:latin typeface="Comic Sans MS" pitchFamily="66" charset="0"/>
              </a:rPr>
              <a:t>srovnává výnosnost různých investic. Zákazník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  hledá </a:t>
            </a:r>
            <a:r>
              <a:rPr lang="cs-CZ" sz="2000" dirty="0">
                <a:latin typeface="Comic Sans MS" pitchFamily="66" charset="0"/>
              </a:rPr>
              <a:t>výrobky s nejlepším poměrem „cena/výkon“. Statik počítá síly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  působící </a:t>
            </a:r>
            <a:r>
              <a:rPr lang="cs-CZ" sz="2000" dirty="0">
                <a:latin typeface="Comic Sans MS" pitchFamily="66" charset="0"/>
              </a:rPr>
              <a:t>na konstrukci, </a:t>
            </a:r>
            <a:r>
              <a:rPr lang="cs-CZ" sz="2000" dirty="0" smtClean="0">
                <a:latin typeface="Comic Sans MS" pitchFamily="66" charset="0"/>
              </a:rPr>
              <a:t>…)</a:t>
            </a: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- Meteorologie (amatérská meteorologie, srovnávání dat z Internetu)</a:t>
            </a: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- Kniha rekordů</a:t>
            </a: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- Hry – taktika a strategie</a:t>
            </a: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- Energetika, obnovitelné zdroje  (…</a:t>
            </a:r>
            <a:r>
              <a:rPr lang="cs-CZ" sz="2000" dirty="0">
                <a:latin typeface="Comic Sans MS" pitchFamily="66" charset="0"/>
              </a:rPr>
              <a:t>Analyzujeme-li politické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 proklamace </a:t>
            </a:r>
            <a:r>
              <a:rPr lang="cs-CZ" sz="2000" dirty="0">
                <a:latin typeface="Comic Sans MS" pitchFamily="66" charset="0"/>
              </a:rPr>
              <a:t>na toto téma za použití jednoduché matematiky,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 nalezneme </a:t>
            </a:r>
            <a:r>
              <a:rPr lang="cs-CZ" sz="2000" dirty="0">
                <a:latin typeface="Comic Sans MS" pitchFamily="66" charset="0"/>
              </a:rPr>
              <a:t>zásadní </a:t>
            </a:r>
            <a:r>
              <a:rPr lang="cs-CZ" sz="2000" dirty="0" smtClean="0">
                <a:latin typeface="Comic Sans MS" pitchFamily="66" charset="0"/>
              </a:rPr>
              <a:t>rozpory…) </a:t>
            </a: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- Obchodník musí umět počítat (úlohy související se reálným světem)</a:t>
            </a: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- </a:t>
            </a:r>
            <a:r>
              <a:rPr lang="cs-CZ" sz="2000" dirty="0" err="1" smtClean="0">
                <a:latin typeface="Comic Sans MS" pitchFamily="66" charset="0"/>
              </a:rPr>
              <a:t>Disc</a:t>
            </a:r>
            <a:r>
              <a:rPr lang="cs-CZ" sz="2000" dirty="0" smtClean="0">
                <a:latin typeface="Comic Sans MS" pitchFamily="66" charset="0"/>
              </a:rPr>
              <a:t>-golf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552" y="348128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83115"/>
            <a:ext cx="8291264" cy="778098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Projekt „Matematika s chutí“ – VI  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85698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00" dirty="0" smtClean="0">
              <a:solidFill>
                <a:srgbClr val="D34817"/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D34817"/>
                </a:solidFill>
                <a:latin typeface="Comic Sans MS" pitchFamily="66" charset="0"/>
              </a:rPr>
              <a:t>Ještě jednou z médií - titulky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D34817"/>
                </a:solidFill>
                <a:latin typeface="Comic Sans MS" pitchFamily="66" charset="0"/>
              </a:rPr>
              <a:t>  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- Hravá matematika se firmám líbí, daly na ni už tři miliony korun.</a:t>
            </a:r>
          </a:p>
          <a:p>
            <a:pPr marL="0" indent="0">
              <a:buNone/>
            </a:pPr>
            <a:endParaRPr lang="cs-CZ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- Recept podnikatelů: penězi podpoří dobré nápady učitelů. </a:t>
            </a:r>
          </a:p>
          <a:p>
            <a:pPr marL="0" indent="0">
              <a:buNone/>
            </a:pPr>
            <a:endParaRPr lang="cs-CZ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</a:t>
            </a:r>
            <a:r>
              <a:rPr lang="cs-CZ" sz="2000" dirty="0" smtClean="0">
                <a:latin typeface="Comic Sans MS" pitchFamily="66" charset="0"/>
              </a:rPr>
              <a:t>- Stovka pedagogů bude učit matematiku jinak. Lepší výuku zaplatí </a:t>
            </a: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   podnikatelé. </a:t>
            </a:r>
          </a:p>
          <a:p>
            <a:pPr marL="0" indent="0">
              <a:buNone/>
            </a:pPr>
            <a:endParaRPr lang="cs-CZ" sz="1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- Matematika? Děti  baví trpaslíci. </a:t>
            </a:r>
          </a:p>
          <a:p>
            <a:pPr marL="0" indent="0">
              <a:buNone/>
            </a:pPr>
            <a:endParaRPr lang="cs-CZ" sz="1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- Projekt Matematika s chutí – rozhovor s Petrem Matějů.</a:t>
            </a:r>
          </a:p>
          <a:p>
            <a:pPr marL="0" indent="0">
              <a:buNone/>
            </a:pPr>
            <a:endParaRPr lang="cs-CZ" sz="1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   - Rozhovor s Davidem Součkem.     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2466" name="Picture 2" descr="C:\Users\Jana\Soubory\Word\VYUKA A VZDELAVANI\Matematika-s-chuti\tric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004000" cy="452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99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Literatura – I 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568952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V. Obešlo: O </a:t>
            </a:r>
            <a:r>
              <a:rPr lang="cs-CZ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logarithmicko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- grafickém počítání I, II, III. Časopis pro pěstování </a:t>
            </a:r>
            <a:r>
              <a:rPr lang="cs-CZ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mathematiky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a fysiky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45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(1916), 1 (81-99), 2 (241-283), 3 (475-486).</a:t>
            </a:r>
          </a:p>
          <a:p>
            <a:pPr marL="0" indent="0">
              <a:buNone/>
            </a:pPr>
            <a:endParaRPr lang="cs-CZ" sz="1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V. Pleskot: O dvojitém logaritmickém papíru. 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Časopis pro pěstování </a:t>
            </a:r>
            <a:r>
              <a:rPr lang="cs-CZ" sz="2400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mathematiky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a fysiky 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64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1935), 3 (R33-R39)</a:t>
            </a:r>
          </a:p>
          <a:p>
            <a:pPr marL="0" indent="0">
              <a:buNone/>
            </a:pPr>
            <a:endParaRPr lang="cs-CZ" sz="1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Početnice pro měšťanské školy chlapecké i </a:t>
            </a:r>
            <a:r>
              <a:rPr lang="cs-CZ" sz="2400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dívčíIII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 Složili: J. Horčička a J. Nešpor. Schváleno výnosem C.K. Ministerstva osvěty a vyučování ze dne 11. září 1906 č. 22.580. Cena 1K6h. Nákladem J. Otty v Praze 1907.</a:t>
            </a: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Literatura – II 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3508" y="1196752"/>
            <a:ext cx="8856984" cy="54006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J. Musilová, P. Musilová:</a:t>
            </a:r>
            <a:r>
              <a:rPr lang="cs-CZ" sz="2400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Matematika pro porozumění i praxi I. VUTIUM, Brno 2006 (2xx s.), 2009 (33X s.). 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J. Musilová, P. Musilová:</a:t>
            </a:r>
            <a:r>
              <a:rPr lang="cs-CZ" sz="2400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Matematika pro porozumění i praxi 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II. 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VUTIUM, Brno 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2012 (699 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.).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2520000" cy="3359150"/>
          </a:xfrm>
          <a:prstGeom prst="rect">
            <a:avLst/>
          </a:prstGeom>
        </p:spPr>
      </p:pic>
      <p:pic>
        <p:nvPicPr>
          <p:cNvPr id="61442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r="6268" b="-18"/>
          <a:stretch>
            <a:fillRect/>
          </a:stretch>
        </p:blipFill>
        <p:spPr bwMode="auto">
          <a:xfrm>
            <a:off x="1979712" y="3140968"/>
            <a:ext cx="2408238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9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208912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Matematika versus humanitní obory                        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- po roce 1989 „záplava“ humanitních oborů atraktivních mj. i tím, 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že do té doby nemohly být rozvíjeny 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Nevhodná osvěta                                                    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- 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technický pokrok a vědy, které jej přinášejí – matematika,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 fyzika, technické obory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– uváděny jako příčina 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„zkázy lidstva“ </a:t>
            </a:r>
            <a:endParaRPr lang="cs-CZ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(Hirošima, Černobyl 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a další příklady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                                                  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- 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neporozumění matematice vystavováno na odiv známými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 osobnostmi „showbyznysu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“</a:t>
            </a:r>
          </a:p>
          <a:p>
            <a:pPr marL="0" indent="0">
              <a:buNone/>
            </a:pPr>
            <a:endParaRPr lang="cs-CZ" sz="1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Obtížnost pro dnešní průměrné studenty                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- procento studující populace v 90. letech 20. století a dnes              - módní diagnózy (dysgrafie, dyskalkulie, dyslexie, …) 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2771" name="Picture 3" descr="E:\919694_helena-vondrackov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r="-127"/>
          <a:stretch/>
        </p:blipFill>
        <p:spPr bwMode="auto">
          <a:xfrm>
            <a:off x="4349538" y="3932776"/>
            <a:ext cx="318019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Je matematika nepřítel? Proč? – II 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2770" name="Picture 2" descr="E:\helena-vondrackova-moderatorkou-ki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81" y="1412776"/>
            <a:ext cx="318019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E:\de0126a996_5943477_o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0"/>
          <a:stretch/>
        </p:blipFill>
        <p:spPr bwMode="auto">
          <a:xfrm>
            <a:off x="4355976" y="1412776"/>
            <a:ext cx="317587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E:\1334910733_cernoby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18714" b="5715"/>
          <a:stretch/>
        </p:blipFill>
        <p:spPr bwMode="auto">
          <a:xfrm>
            <a:off x="1170630" y="3932776"/>
            <a:ext cx="318451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„Mezní“ pojmy – úroveň 1 - I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68222" y="1268760"/>
            <a:ext cx="8496944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Základní operace, inversní operace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    školní věk</a:t>
            </a: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6" descr="Ond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9" y="2204864"/>
            <a:ext cx="3024000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020676" y="2204864"/>
            <a:ext cx="487438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násobilka, procvičování násobilky, násobilka dvou, tří, …, devíti? komutativní operace?</a:t>
            </a:r>
          </a:p>
          <a:p>
            <a:endParaRPr lang="cs-CZ" sz="1400" dirty="0" smtClean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o</a:t>
            </a:r>
            <a:r>
              <a:rPr lang="cs-CZ" sz="2000" dirty="0" smtClean="0">
                <a:latin typeface="Comic Sans MS" pitchFamily="66" charset="0"/>
              </a:rPr>
              <a:t>dčítání jako inversní (opačná) operace k sčítání</a:t>
            </a:r>
          </a:p>
          <a:p>
            <a:endParaRPr lang="cs-CZ" sz="14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d</a:t>
            </a:r>
            <a:r>
              <a:rPr lang="cs-CZ" sz="2000" dirty="0" smtClean="0">
                <a:latin typeface="Comic Sans MS" pitchFamily="66" charset="0"/>
              </a:rPr>
              <a:t>ělení jako inversní operace k násobení</a:t>
            </a:r>
          </a:p>
          <a:p>
            <a:endParaRPr lang="cs-CZ" sz="1000" dirty="0" smtClean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Vstupenka do kina stojí 7 korun, 6 kamarádů šlo do kina, kolik zaplatili?</a:t>
            </a:r>
          </a:p>
          <a:p>
            <a:endParaRPr lang="cs-CZ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Šest kamarádů za vstupenky do kina zaplatilo 42 korun. Kolik stála jedna? </a:t>
            </a: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7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„Mezní“ pojmy – úroveň 1 - II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68222" y="1268760"/>
            <a:ext cx="8496944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Zaokrouhlování</a:t>
            </a: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- je skutečným problémem bez ohledu na věkovou kategorii a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úroveň  vzdělávání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- kolik je 10,0:6,0? 1,67? 1,666666…? místa na displeji kalkulačky?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- Metodika hodnocení výsledků výzkumu v roce 2004, …, 2011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622451"/>
              </p:ext>
            </p:extLst>
          </p:nvPr>
        </p:nvGraphicFramePr>
        <p:xfrm>
          <a:off x="2627784" y="1556792"/>
          <a:ext cx="5957904" cy="1879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6302"/>
                <a:gridCol w="1026325"/>
                <a:gridCol w="1026325"/>
                <a:gridCol w="926302"/>
                <a:gridCol w="1026325"/>
                <a:gridCol w="1026325"/>
              </a:tblGrid>
              <a:tr h="154765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8,000</a:t>
                      </a:r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80,000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93,600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286240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68,468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620,419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720,274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268,698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1 086,790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1 271,545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286240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58,750</a:t>
                      </a:r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584,000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726,336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103,669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543,976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725,896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286240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153,055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1 305,903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1 527,907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447,771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1 797,083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2 100,528</a:t>
                      </a:r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286240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40,729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364,829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423,105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106,657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434,129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522,282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286240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54,417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496,333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580,710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102,412</a:t>
                      </a:r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415,649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486,309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  <a:tr h="286240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36,717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361,733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363,948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58,562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240,249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267,737</a:t>
                      </a:r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46164847"/>
              </p:ext>
            </p:extLst>
          </p:nvPr>
        </p:nvGraphicFramePr>
        <p:xfrm>
          <a:off x="683568" y="2924944"/>
          <a:ext cx="5952726" cy="3168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901"/>
                <a:gridCol w="1053719"/>
                <a:gridCol w="1053719"/>
                <a:gridCol w="837471"/>
                <a:gridCol w="1053719"/>
                <a:gridCol w="1026197"/>
              </a:tblGrid>
              <a:tr h="9953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Ohodnocené výsledky celkem  </a:t>
                      </a:r>
                      <a:endParaRPr lang="cs-CZ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 err="1">
                          <a:effectLst/>
                        </a:rPr>
                        <a:t>J</a:t>
                      </a:r>
                      <a:r>
                        <a:rPr lang="cs-CZ" sz="1000" u="none" strike="noStrike" baseline="-25000" dirty="0" err="1">
                          <a:effectLst/>
                        </a:rPr>
                        <a:t>imp</a:t>
                      </a:r>
                      <a:r>
                        <a:rPr lang="cs-CZ" sz="1000" u="none" strike="noStrike" dirty="0">
                          <a:effectLst/>
                        </a:rPr>
                        <a:t> - článek v impaktovaném časopise</a:t>
                      </a:r>
                      <a:endParaRPr lang="cs-CZ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906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Počet </a:t>
                      </a:r>
                      <a:endParaRPr lang="cs-CZ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Body</a:t>
                      </a:r>
                      <a:endParaRPr lang="cs-CZ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Body po korekci</a:t>
                      </a:r>
                      <a:endParaRPr lang="cs-CZ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Počet </a:t>
                      </a:r>
                      <a:endParaRPr lang="cs-CZ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Body</a:t>
                      </a:r>
                      <a:endParaRPr lang="cs-CZ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Body po korekci</a:t>
                      </a:r>
                      <a:endParaRPr lang="cs-CZ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252346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pocuzn</a:t>
                      </a:r>
                      <a:endParaRPr lang="cs-CZ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boduzn</a:t>
                      </a:r>
                      <a:endParaRPr lang="cs-CZ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pufuzn</a:t>
                      </a:r>
                      <a:endParaRPr lang="cs-CZ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pocjimp</a:t>
                      </a:r>
                      <a:endParaRPr lang="cs-CZ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bodjimp</a:t>
                      </a:r>
                      <a:endParaRPr lang="cs-CZ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pufjimp</a:t>
                      </a:r>
                      <a:endParaRPr lang="cs-CZ" sz="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238328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46,197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1 094,622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1 022,856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10,000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306,127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306,127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238328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231,386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3 312,941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3 140,597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20,960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753,139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753,139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238328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99,358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1 645,447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1 507,642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9,467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190,068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190,068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238328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44,667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1 296,333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1 344,486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238328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50,000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682,000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797,940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  <a:tr h="238328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6,000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96,364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163,625</a:t>
                      </a:r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0,000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0,000</a:t>
                      </a:r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683568" y="2924944"/>
            <a:ext cx="5976664" cy="3168352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>
            <a:off x="2627784" y="1556792"/>
            <a:ext cx="59766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660232" y="3429000"/>
            <a:ext cx="19442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8604448" y="1556792"/>
            <a:ext cx="0" cy="18722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2627784" y="1556792"/>
            <a:ext cx="0" cy="13681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821588" y="4077072"/>
            <a:ext cx="178286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smtClean="0">
                <a:solidFill>
                  <a:srgbClr val="C00000"/>
                </a:solidFill>
                <a:latin typeface="Comic Sans MS" pitchFamily="66" charset="0"/>
              </a:rPr>
              <a:t>Metodika </a:t>
            </a:r>
          </a:p>
          <a:p>
            <a:r>
              <a:rPr lang="cs-CZ" sz="2600" dirty="0">
                <a:solidFill>
                  <a:srgbClr val="C00000"/>
                </a:solidFill>
                <a:latin typeface="Comic Sans MS" pitchFamily="66" charset="0"/>
              </a:rPr>
              <a:t>h</a:t>
            </a:r>
            <a:r>
              <a:rPr lang="cs-CZ" sz="2600" dirty="0" smtClean="0">
                <a:solidFill>
                  <a:srgbClr val="C00000"/>
                </a:solidFill>
                <a:latin typeface="Comic Sans MS" pitchFamily="66" charset="0"/>
              </a:rPr>
              <a:t>odnocení</a:t>
            </a:r>
          </a:p>
          <a:p>
            <a:r>
              <a:rPr lang="cs-CZ" sz="2600" dirty="0" err="1" smtClean="0">
                <a:solidFill>
                  <a:srgbClr val="C00000"/>
                </a:solidFill>
                <a:latin typeface="Comic Sans MS" pitchFamily="66" charset="0"/>
              </a:rPr>
              <a:t>VaV</a:t>
            </a:r>
            <a:r>
              <a:rPr lang="cs-CZ" sz="2600" dirty="0" smtClean="0">
                <a:solidFill>
                  <a:srgbClr val="C00000"/>
                </a:solidFill>
                <a:latin typeface="Comic Sans MS" pitchFamily="66" charset="0"/>
              </a:rPr>
              <a:t> 2011</a:t>
            </a:r>
            <a:endParaRPr lang="cs-CZ" sz="2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29573258"/>
              </p:ext>
            </p:extLst>
          </p:nvPr>
        </p:nvGraphicFramePr>
        <p:xfrm>
          <a:off x="755576" y="3861048"/>
          <a:ext cx="7920881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974"/>
                <a:gridCol w="1885924"/>
                <a:gridCol w="1885924"/>
                <a:gridCol w="1823059"/>
              </a:tblGrid>
              <a:tr h="612068"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latin typeface="Comic Sans MS" pitchFamily="66" charset="0"/>
                        </a:rPr>
                        <a:t>uživatel</a:t>
                      </a:r>
                      <a:endParaRPr lang="cs-CZ" sz="2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latin typeface="Comic Sans MS" pitchFamily="66" charset="0"/>
                        </a:rPr>
                        <a:t>celek</a:t>
                      </a:r>
                      <a:endParaRPr lang="cs-CZ" sz="26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600" dirty="0" smtClean="0">
                          <a:latin typeface="Comic Sans MS" pitchFamily="66" charset="0"/>
                        </a:rPr>
                        <a:t>náklad</a:t>
                      </a:r>
                      <a:endParaRPr lang="cs-CZ" sz="26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612068"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>
                          <a:latin typeface="Comic Sans MS" pitchFamily="66" charset="0"/>
                        </a:rPr>
                        <a:t>40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% </a:t>
                      </a:r>
                      <a:r>
                        <a:rPr lang="cs-CZ" sz="2000" dirty="0" smtClean="0">
                          <a:latin typeface="Comic Sans MS" pitchFamily="66" charset="0"/>
                        </a:rPr>
                        <a:t>dle ploch</a:t>
                      </a:r>
                      <a:endParaRPr lang="cs-CZ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omic Sans MS" pitchFamily="66" charset="0"/>
                        </a:rPr>
                        <a:t>71,5 m</a:t>
                      </a:r>
                      <a:r>
                        <a:rPr lang="cs-CZ" sz="2000" baseline="30000" dirty="0" smtClean="0">
                          <a:latin typeface="Comic Sans MS" pitchFamily="66" charset="0"/>
                        </a:rPr>
                        <a:t>2</a:t>
                      </a:r>
                      <a:endParaRPr lang="cs-CZ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Comic Sans MS" pitchFamily="66" charset="0"/>
                        </a:rPr>
                        <a:t>1072,9</a:t>
                      </a:r>
                      <a:r>
                        <a:rPr lang="cs-CZ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cs-CZ" sz="2000" dirty="0" smtClean="0">
                          <a:latin typeface="Comic Sans MS" pitchFamily="66" charset="0"/>
                        </a:rPr>
                        <a:t>m</a:t>
                      </a:r>
                      <a:r>
                        <a:rPr lang="cs-CZ" sz="2000" baseline="30000" dirty="0" smtClean="0">
                          <a:latin typeface="Comic Sans MS" pitchFamily="66" charset="0"/>
                        </a:rPr>
                        <a:t>2</a:t>
                      </a:r>
                      <a:endParaRPr lang="cs-CZ" sz="2000" dirty="0" smtClean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Comic Sans MS" pitchFamily="66" charset="0"/>
                        </a:rPr>
                        <a:t>224 942,40</a:t>
                      </a:r>
                    </a:p>
                  </a:txBody>
                  <a:tcPr anchor="ctr"/>
                </a:tc>
              </a:tr>
              <a:tr h="612068"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>
                          <a:latin typeface="Comic Sans MS" pitchFamily="66" charset="0"/>
                        </a:rPr>
                        <a:t>60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% </a:t>
                      </a:r>
                      <a:r>
                        <a:rPr lang="cs-CZ" sz="2000" dirty="0" smtClean="0">
                          <a:latin typeface="Comic Sans MS" pitchFamily="66" charset="0"/>
                        </a:rPr>
                        <a:t>dle spotřeby</a:t>
                      </a:r>
                      <a:endParaRPr lang="cs-CZ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omic Sans MS" pitchFamily="66" charset="0"/>
                        </a:rPr>
                        <a:t>954 HA</a:t>
                      </a:r>
                      <a:endParaRPr lang="cs-CZ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Comic Sans MS" pitchFamily="66" charset="0"/>
                        </a:rPr>
                        <a:t>13 632 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omic Sans MS" pitchFamily="66" charset="0"/>
                        </a:rPr>
                        <a:t>337</a:t>
                      </a:r>
                      <a:r>
                        <a:rPr lang="cs-CZ" sz="2000" baseline="0" dirty="0" smtClean="0">
                          <a:latin typeface="Comic Sans MS" pitchFamily="66" charset="0"/>
                        </a:rPr>
                        <a:t> 413,60</a:t>
                      </a:r>
                      <a:endParaRPr lang="cs-CZ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612068"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>
                          <a:latin typeface="Comic Sans MS" pitchFamily="66" charset="0"/>
                        </a:rPr>
                        <a:t>náklad</a:t>
                      </a:r>
                      <a:r>
                        <a:rPr lang="cs-CZ" sz="2000" baseline="0" dirty="0" smtClean="0">
                          <a:latin typeface="Comic Sans MS" pitchFamily="66" charset="0"/>
                        </a:rPr>
                        <a:t> </a:t>
                      </a:r>
                      <a:endParaRPr lang="cs-CZ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Comic Sans MS" pitchFamily="66" charset="0"/>
                        </a:rPr>
                        <a:t>38 603,58</a:t>
                      </a:r>
                      <a:endParaRPr lang="cs-CZ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Comic Sans MS" pitchFamily="66" charset="0"/>
                        </a:rPr>
                        <a:t>562 356,00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562 356,00</a:t>
                      </a:r>
                      <a:endParaRPr lang="cs-CZ" sz="200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„Mezní“ pojmy – úroveň 1 - II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641236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Trojčlenka (úměra)</a:t>
            </a: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</a:t>
            </a:r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všechny věkové kategorie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(j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e problémem bez ohledu na věkovou kategorii a úroveň  vzdělávání)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Příklad 1: vyúčtování služeb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náklady na teplo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55576" y="3861048"/>
            <a:ext cx="7920880" cy="2448272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6" name="Picture 2" descr="E:\b81846fea0_76997592_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72" y="2204864"/>
            <a:ext cx="6172200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6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35292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cs-CZ" sz="3200" b="1" dirty="0">
                <a:solidFill>
                  <a:schemeClr val="bg1"/>
                </a:solidFill>
                <a:latin typeface="Comic Sans MS" pitchFamily="66" charset="0"/>
              </a:rPr>
              <a:t>„Mezní“ pojmy – úroveň 1 - </a:t>
            </a:r>
            <a:r>
              <a:rPr lang="cs-CZ" sz="3200" b="1" dirty="0" smtClean="0">
                <a:solidFill>
                  <a:schemeClr val="bg1"/>
                </a:solidFill>
                <a:latin typeface="Comic Sans MS" pitchFamily="66" charset="0"/>
              </a:rPr>
              <a:t>III</a:t>
            </a:r>
            <a:endParaRPr lang="cs-CZ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65177" y="1340768"/>
            <a:ext cx="8613646" cy="5256584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Příklad 2:  trojčlenka pro radiologické asistenty</a:t>
            </a:r>
          </a:p>
          <a:p>
            <a:pPr marL="0" indent="0">
              <a:buNone/>
            </a:pPr>
            <a:endParaRPr lang="cs-CZ" sz="1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Zlý sen vrchní sestry</a:t>
            </a:r>
            <a:endParaRPr lang="cs-CZ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5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Comic Sans MS" pitchFamily="66" charset="0"/>
              </a:rPr>
              <a:t>V </a:t>
            </a:r>
            <a:r>
              <a:rPr lang="cs-CZ" sz="2000" dirty="0">
                <a:latin typeface="Comic Sans MS" pitchFamily="66" charset="0"/>
              </a:rPr>
              <a:t>jedné nejmenované </a:t>
            </a:r>
            <a:r>
              <a:rPr lang="cs-CZ" sz="2000" dirty="0" smtClean="0">
                <a:latin typeface="Comic Sans MS" pitchFamily="66" charset="0"/>
              </a:rPr>
              <a:t>nemocnici byli zvyklí </a:t>
            </a:r>
            <a:r>
              <a:rPr lang="cs-CZ" sz="2000" dirty="0">
                <a:latin typeface="Comic Sans MS" pitchFamily="66" charset="0"/>
              </a:rPr>
              <a:t>na dodávku ampulí </a:t>
            </a:r>
            <a:r>
              <a:rPr lang="cs-CZ" sz="2000" dirty="0" smtClean="0">
                <a:latin typeface="Comic Sans MS" pitchFamily="66" charset="0"/>
              </a:rPr>
              <a:t>s </a:t>
            </a:r>
            <a:r>
              <a:rPr lang="cs-CZ" sz="2000" dirty="0">
                <a:latin typeface="Comic Sans MS" pitchFamily="66" charset="0"/>
              </a:rPr>
              <a:t>lékem, který se přidával do infuzí. Ampule měly vždy objem </a:t>
            </a:r>
            <a:r>
              <a:rPr lang="cs-CZ" sz="2000" b="1" i="1" dirty="0">
                <a:solidFill>
                  <a:srgbClr val="0033CC"/>
                </a:solidFill>
                <a:latin typeface="Comic Sans MS" pitchFamily="66" charset="0"/>
              </a:rPr>
              <a:t>V </a:t>
            </a:r>
            <a:r>
              <a:rPr lang="cs-CZ" sz="2000" dirty="0">
                <a:latin typeface="Comic Sans MS" pitchFamily="66" charset="0"/>
              </a:rPr>
              <a:t> a koncentrace účinné látky v ní byla </a:t>
            </a:r>
            <a:r>
              <a:rPr lang="cs-CZ" sz="2000" b="1" i="1" dirty="0" smtClean="0">
                <a:solidFill>
                  <a:srgbClr val="0033CC"/>
                </a:solidFill>
                <a:latin typeface="Comic Sans MS" pitchFamily="66" charset="0"/>
              </a:rPr>
              <a:t>p </a:t>
            </a:r>
            <a:r>
              <a:rPr lang="en-US" sz="2000" b="1" dirty="0" smtClean="0">
                <a:solidFill>
                  <a:srgbClr val="0033CC"/>
                </a:solidFill>
                <a:latin typeface="Comic Sans MS" pitchFamily="66" charset="0"/>
              </a:rPr>
              <a:t>%</a:t>
            </a:r>
            <a:r>
              <a:rPr lang="cs-CZ" sz="2000" b="1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objemových. Personál </a:t>
            </a:r>
            <a:r>
              <a:rPr lang="cs-CZ" sz="2000" dirty="0" smtClean="0">
                <a:latin typeface="Comic Sans MS" pitchFamily="66" charset="0"/>
              </a:rPr>
              <a:t>měl příkaz </a:t>
            </a:r>
            <a:r>
              <a:rPr lang="cs-CZ" sz="2000" dirty="0">
                <a:latin typeface="Comic Sans MS" pitchFamily="66" charset="0"/>
              </a:rPr>
              <a:t>vrchní sestry dávat do infuze o výsledném objemu </a:t>
            </a:r>
            <a:r>
              <a:rPr lang="cs-CZ" sz="2000" b="1" i="1" dirty="0">
                <a:solidFill>
                  <a:srgbClr val="0033CC"/>
                </a:solidFill>
                <a:latin typeface="Comic Sans MS" pitchFamily="66" charset="0"/>
              </a:rPr>
              <a:t>W </a:t>
            </a:r>
            <a:r>
              <a:rPr lang="cs-CZ" sz="2000" i="1" dirty="0" smtClean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vždy</a:t>
            </a:r>
            <a:r>
              <a:rPr lang="cs-CZ" sz="2000" i="1" dirty="0" smtClean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jednu ampuli léku. 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Comic Sans MS" pitchFamily="66" charset="0"/>
              </a:rPr>
              <a:t>Jednou </a:t>
            </a:r>
            <a:r>
              <a:rPr lang="cs-CZ" sz="2000" dirty="0">
                <a:latin typeface="Comic Sans MS" pitchFamily="66" charset="0"/>
              </a:rPr>
              <a:t>dodala lék jiná firma a ampule měly objem dvojnásobný, tj. </a:t>
            </a:r>
            <a:r>
              <a:rPr lang="cs-CZ" sz="2000" b="1" dirty="0">
                <a:solidFill>
                  <a:srgbClr val="0033CC"/>
                </a:solidFill>
                <a:latin typeface="Comic Sans MS" pitchFamily="66" charset="0"/>
              </a:rPr>
              <a:t>2</a:t>
            </a:r>
            <a:r>
              <a:rPr lang="cs-CZ" sz="2000" b="1" i="1" dirty="0">
                <a:solidFill>
                  <a:srgbClr val="0033CC"/>
                </a:solidFill>
                <a:latin typeface="Comic Sans MS" pitchFamily="66" charset="0"/>
              </a:rPr>
              <a:t>V</a:t>
            </a:r>
            <a:r>
              <a:rPr lang="cs-CZ" sz="2000" dirty="0">
                <a:latin typeface="Comic Sans MS" pitchFamily="66" charset="0"/>
              </a:rPr>
              <a:t>, koncentrace účinné látky byla také dvojnásobná. Vrchní sestra přikázala dávat do infuzí polovinu obsahu </a:t>
            </a:r>
            <a:r>
              <a:rPr lang="cs-CZ" sz="2000" dirty="0" smtClean="0">
                <a:latin typeface="Comic Sans MS" pitchFamily="66" charset="0"/>
              </a:rPr>
              <a:t>ampule. </a:t>
            </a:r>
          </a:p>
          <a:p>
            <a:pPr marL="0" indent="0">
              <a:buNone/>
            </a:pPr>
            <a:endParaRPr lang="cs-CZ" sz="2000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009900"/>
                </a:solidFill>
                <a:latin typeface="Comic Sans MS" pitchFamily="66" charset="0"/>
              </a:rPr>
              <a:t>Co </a:t>
            </a:r>
            <a:r>
              <a:rPr lang="cs-CZ" sz="2400" dirty="0">
                <a:solidFill>
                  <a:srgbClr val="009900"/>
                </a:solidFill>
                <a:latin typeface="Comic Sans MS" pitchFamily="66" charset="0"/>
              </a:rPr>
              <a:t>myslíte, je to správný příkaz??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2332</TotalTime>
  <Words>3838</Words>
  <Application>Microsoft Office PowerPoint</Application>
  <PresentationFormat>Předvádění na obrazovce (4:3)</PresentationFormat>
  <Paragraphs>839</Paragraphs>
  <Slides>47</Slides>
  <Notes>25</Notes>
  <HiddenSlides>0</HiddenSlides>
  <MMClips>0</MMClips>
  <ScaleCrop>false</ScaleCrop>
  <HeadingPairs>
    <vt:vector size="6" baseType="variant">
      <vt:variant>
        <vt:lpstr>Motiv</vt:lpstr>
      </vt:variant>
      <vt:variant>
        <vt:i4>16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64" baseType="lpstr">
      <vt:lpstr>Jmění</vt:lpstr>
      <vt:lpstr>Výchozí návrh</vt:lpstr>
      <vt:lpstr>1_Výchozí návrh</vt:lpstr>
      <vt:lpstr>2_Výchozí návrh</vt:lpstr>
      <vt:lpstr>3_Výchozí návrh</vt:lpstr>
      <vt:lpstr>4_Výchozí návrh</vt:lpstr>
      <vt:lpstr>5_Výchozí návrh</vt:lpstr>
      <vt:lpstr>6_Výchozí návrh</vt:lpstr>
      <vt:lpstr>1_Jmění</vt:lpstr>
      <vt:lpstr>7_Výchozí návrh</vt:lpstr>
      <vt:lpstr>8_Výchozí návrh</vt:lpstr>
      <vt:lpstr>9_Výchozí návrh</vt:lpstr>
      <vt:lpstr>10_Výchozí návrh</vt:lpstr>
      <vt:lpstr>11_Výchozí návrh</vt:lpstr>
      <vt:lpstr>12_Výchozí návrh</vt:lpstr>
      <vt:lpstr>13_Výchozí návrh</vt:lpstr>
      <vt:lpstr>Equation</vt:lpstr>
      <vt:lpstr>Individuální meze matematického myšlení</vt:lpstr>
      <vt:lpstr> Abstrakt</vt:lpstr>
      <vt:lpstr> Osnova prezentace</vt:lpstr>
      <vt:lpstr> Je matematika nepřítel? Proč? - I</vt:lpstr>
      <vt:lpstr> Je matematika nepřítel? Proč? – II </vt:lpstr>
      <vt:lpstr> „Mezní“ pojmy – úroveň 1 - I</vt:lpstr>
      <vt:lpstr> „Mezní“ pojmy – úroveň 1 - II</vt:lpstr>
      <vt:lpstr> „Mezní“ pojmy – úroveň 1 - II</vt:lpstr>
      <vt:lpstr>  „Mezní“ pojmy – úroveň 1 - III</vt:lpstr>
      <vt:lpstr>  „Mezní“ pojmy – úroveň 1 - IV</vt:lpstr>
      <vt:lpstr>Řešení úlohy názorně</vt:lpstr>
      <vt:lpstr> „Mezní“ pojmy – úroveň 2 - I</vt:lpstr>
      <vt:lpstr> „Mezní“ pojmy – úroveň 2 - II</vt:lpstr>
      <vt:lpstr> „Mezní“ pojmy – úroveň 2 - III</vt:lpstr>
      <vt:lpstr> „Mezní“ pojmy – úroveň 2 - IV</vt:lpstr>
      <vt:lpstr> „Mezní“ pojmy – úroveň 2 - V</vt:lpstr>
      <vt:lpstr> „Mezní“ pojmy – úroveň 2 - VI</vt:lpstr>
      <vt:lpstr> „Mezní“ pojmy – úroveň 2 - VII</vt:lpstr>
      <vt:lpstr> „Mezní“ pojmy – úroveň 2 - VIII</vt:lpstr>
      <vt:lpstr> „Mezní“ pojmy – úroveň 2 - IX</vt:lpstr>
      <vt:lpstr> „Mezní“ pojmy – úroveň 2 - X</vt:lpstr>
      <vt:lpstr> „Mezní“ pojmy – úroveň 2 - XI</vt:lpstr>
      <vt:lpstr> „Mezní“ pojmy – úroveň 2 až 3 - I</vt:lpstr>
      <vt:lpstr>Batesonův pokus se žábou</vt:lpstr>
      <vt:lpstr>Co jsou to funkce ?</vt:lpstr>
      <vt:lpstr>Jak by mělo vypadat tlumení intenzity                „se čtvercem tloušťky“ ?</vt:lpstr>
      <vt:lpstr>Vsuvka – funkce několika proměnných – III </vt:lpstr>
      <vt:lpstr>Vsuvka – funkce několika proměnných – II </vt:lpstr>
      <vt:lpstr> „Mezní“ pojmy – úroveň 2 až 3 - II</vt:lpstr>
      <vt:lpstr>Elementární funkce - I</vt:lpstr>
      <vt:lpstr>Elementární funkce - II</vt:lpstr>
      <vt:lpstr>Elementární funkce – III </vt:lpstr>
      <vt:lpstr>Elementární funkce - IV</vt:lpstr>
      <vt:lpstr>Citlivost ucha k frekvencím</vt:lpstr>
      <vt:lpstr> „Mezní“ pojmy – úroveň 2 až 3 - III</vt:lpstr>
      <vt:lpstr> „Mezní“ pojmy – úroveň 3 - I</vt:lpstr>
      <vt:lpstr>Jak se dělí nula nulou </vt:lpstr>
      <vt:lpstr>Problém plochy </vt:lpstr>
      <vt:lpstr> „Mezní“ pojmy – úroveň 3 - II</vt:lpstr>
      <vt:lpstr> Projekt „Matematika s chutí“ – I   </vt:lpstr>
      <vt:lpstr> Projekt „Matematika s chutí“- II  </vt:lpstr>
      <vt:lpstr> Projekt „Matematika s chutí“ – III   </vt:lpstr>
      <vt:lpstr> Projekt „Matematika s chutí“ – IV   </vt:lpstr>
      <vt:lpstr> Projekt „Matematika s chutí“ – V   </vt:lpstr>
      <vt:lpstr> Projekt „Matematika s chutí“ – VI   </vt:lpstr>
      <vt:lpstr> Literatura – I </vt:lpstr>
      <vt:lpstr> Literatura – II 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Nonholonomic variational systems</dc:title>
  <dc:creator>Jana Musilová</dc:creator>
  <cp:lastModifiedBy>Jana Musilová</cp:lastModifiedBy>
  <cp:revision>227</cp:revision>
  <dcterms:created xsi:type="dcterms:W3CDTF">2012-06-15T19:02:18Z</dcterms:created>
  <dcterms:modified xsi:type="dcterms:W3CDTF">2012-08-05T06:41:15Z</dcterms:modified>
</cp:coreProperties>
</file>